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tags/tag3.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4.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notesSlides/notesSlide12.xml" ContentType="application/vnd.openxmlformats-officedocument.presentationml.notesSlide+xml"/>
  <Override PartName="/ppt/charts/chart2.xml" ContentType="application/vnd.openxmlformats-officedocument.drawingml.chart+xml"/>
  <Override PartName="/ppt/notesSlides/notesSlide13.xml" ContentType="application/vnd.openxmlformats-officedocument.presentationml.notesSlide+xml"/>
  <Override PartName="/ppt/charts/chart3.xml" ContentType="application/vnd.openxmlformats-officedocument.drawingml.chart+xml"/>
  <Override PartName="/ppt/notesSlides/notesSlide14.xml" ContentType="application/vnd.openxmlformats-officedocument.presentationml.notesSlide+xml"/>
  <Override PartName="/ppt/charts/chart4.xml" ContentType="application/vnd.openxmlformats-officedocument.drawingml.chart+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5.xml" ContentType="application/vnd.openxmlformats-officedocument.drawingml.chart+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6.xml" ContentType="application/vnd.openxmlformats-officedocument.drawingml.chart+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7.xml" ContentType="application/vnd.openxmlformats-officedocument.drawingml.chart+xml"/>
  <Override PartName="/ppt/notesSlides/notesSlide27.xml" ContentType="application/vnd.openxmlformats-officedocument.presentationml.notesSlide+xml"/>
  <Override PartName="/ppt/tags/tag5.xml" ContentType="application/vnd.openxmlformats-officedocument.presentationml.tags+xml"/>
  <Override PartName="/ppt/notesSlides/notesSlide28.xml" ContentType="application/vnd.openxmlformats-officedocument.presentationml.notesSlide+xml"/>
  <Override PartName="/ppt/charts/chart8.xml" ContentType="application/vnd.openxmlformats-officedocument.drawingml.chart+xml"/>
  <Override PartName="/ppt/tags/tag6.xml" ContentType="application/vnd.openxmlformats-officedocument.presentationml.tags+xml"/>
  <Override PartName="/ppt/notesSlides/notesSlide29.xml" ContentType="application/vnd.openxmlformats-officedocument.presentationml.notesSlide+xml"/>
  <Override PartName="/ppt/charts/chart9.xml" ContentType="application/vnd.openxmlformats-officedocument.drawingml.chart+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10.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rts/chart11.xml" ContentType="application/vnd.openxmlformats-officedocument.drawingml.chart+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charts/chart12.xml" ContentType="application/vnd.openxmlformats-officedocument.drawingml.chart+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charts/chart13.xml" ContentType="application/vnd.openxmlformats-officedocument.drawingml.chart+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charts/chart14.xml" ContentType="application/vnd.openxmlformats-officedocument.drawingml.chart+xml"/>
  <Override PartName="/ppt/notesSlides/notesSlide54.xml" ContentType="application/vnd.openxmlformats-officedocument.presentationml.notesSlide+xml"/>
  <Override PartName="/ppt/charts/chart15.xml" ContentType="application/vnd.openxmlformats-officedocument.drawingml.chart+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62"/>
  </p:notesMasterIdLst>
  <p:handoutMasterIdLst>
    <p:handoutMasterId r:id="rId63"/>
  </p:handoutMasterIdLst>
  <p:sldIdLst>
    <p:sldId id="4301" r:id="rId2"/>
    <p:sldId id="4526" r:id="rId3"/>
    <p:sldId id="4528" r:id="rId4"/>
    <p:sldId id="4527" r:id="rId5"/>
    <p:sldId id="4531" r:id="rId6"/>
    <p:sldId id="4532" r:id="rId7"/>
    <p:sldId id="4533" r:id="rId8"/>
    <p:sldId id="4534" r:id="rId9"/>
    <p:sldId id="4535" r:id="rId10"/>
    <p:sldId id="4536" r:id="rId11"/>
    <p:sldId id="4563" r:id="rId12"/>
    <p:sldId id="4611" r:id="rId13"/>
    <p:sldId id="4565" r:id="rId14"/>
    <p:sldId id="4610" r:id="rId15"/>
    <p:sldId id="4606" r:id="rId16"/>
    <p:sldId id="4607" r:id="rId17"/>
    <p:sldId id="4608" r:id="rId18"/>
    <p:sldId id="4609" r:id="rId19"/>
    <p:sldId id="4396" r:id="rId20"/>
    <p:sldId id="4537" r:id="rId21"/>
    <p:sldId id="4397" r:id="rId22"/>
    <p:sldId id="4540" r:id="rId23"/>
    <p:sldId id="4403" r:id="rId24"/>
    <p:sldId id="4538" r:id="rId25"/>
    <p:sldId id="4539" r:id="rId26"/>
    <p:sldId id="3433" r:id="rId27"/>
    <p:sldId id="4612" r:id="rId28"/>
    <p:sldId id="4594" r:id="rId29"/>
    <p:sldId id="4613" r:id="rId30"/>
    <p:sldId id="4583" r:id="rId31"/>
    <p:sldId id="4593" r:id="rId32"/>
    <p:sldId id="4561" r:id="rId33"/>
    <p:sldId id="4562" r:id="rId34"/>
    <p:sldId id="4440" r:id="rId35"/>
    <p:sldId id="4497" r:id="rId36"/>
    <p:sldId id="4566" r:id="rId37"/>
    <p:sldId id="2680" r:id="rId38"/>
    <p:sldId id="4589" r:id="rId39"/>
    <p:sldId id="4590" r:id="rId40"/>
    <p:sldId id="4591" r:id="rId41"/>
    <p:sldId id="4592" r:id="rId42"/>
    <p:sldId id="4553" r:id="rId43"/>
    <p:sldId id="4554" r:id="rId44"/>
    <p:sldId id="4559" r:id="rId45"/>
    <p:sldId id="4560" r:id="rId46"/>
    <p:sldId id="4582" r:id="rId47"/>
    <p:sldId id="4579" r:id="rId48"/>
    <p:sldId id="4581" r:id="rId49"/>
    <p:sldId id="4469" r:id="rId50"/>
    <p:sldId id="4529" r:id="rId51"/>
    <p:sldId id="4530" r:id="rId52"/>
    <p:sldId id="4614" r:id="rId53"/>
    <p:sldId id="4615" r:id="rId54"/>
    <p:sldId id="4616" r:id="rId55"/>
    <p:sldId id="4617" r:id="rId56"/>
    <p:sldId id="4618" r:id="rId57"/>
    <p:sldId id="4619" r:id="rId58"/>
    <p:sldId id="4620" r:id="rId59"/>
    <p:sldId id="4621" r:id="rId60"/>
    <p:sldId id="1136" r:id="rId61"/>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072">
          <p15:clr>
            <a:srgbClr val="A4A3A4"/>
          </p15:clr>
        </p15:guide>
        <p15:guide id="2" orient="horz" pos="3856">
          <p15:clr>
            <a:srgbClr val="A4A3A4"/>
          </p15:clr>
        </p15:guide>
        <p15:guide id="3" orient="horz" pos="3608">
          <p15:clr>
            <a:srgbClr val="A4A3A4"/>
          </p15:clr>
        </p15:guide>
        <p15:guide id="4" orient="horz" pos="1472">
          <p15:clr>
            <a:srgbClr val="A4A3A4"/>
          </p15:clr>
        </p15:guide>
        <p15:guide id="5" orient="horz" pos="798">
          <p15:clr>
            <a:srgbClr val="A4A3A4"/>
          </p15:clr>
        </p15:guide>
        <p15:guide id="6" pos="219">
          <p15:clr>
            <a:srgbClr val="A4A3A4"/>
          </p15:clr>
        </p15:guide>
        <p15:guide id="7" pos="5497">
          <p15:clr>
            <a:srgbClr val="A4A3A4"/>
          </p15:clr>
        </p15:guide>
        <p15:guide id="8" pos="463">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91C4"/>
    <a:srgbClr val="225A7A"/>
    <a:srgbClr val="2B7299"/>
    <a:srgbClr val="3333CC"/>
    <a:srgbClr val="28688C"/>
    <a:srgbClr val="E5F1F7"/>
    <a:srgbClr val="4B9FCD"/>
    <a:srgbClr val="D0DCE2"/>
    <a:srgbClr val="C9D6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85" autoAdjust="0"/>
    <p:restoredTop sz="89785" autoAdjust="0"/>
  </p:normalViewPr>
  <p:slideViewPr>
    <p:cSldViewPr snapToGrid="0">
      <p:cViewPr varScale="1">
        <p:scale>
          <a:sx n="94" d="100"/>
          <a:sy n="94" d="100"/>
        </p:scale>
        <p:origin x="1266" y="66"/>
      </p:cViewPr>
      <p:guideLst>
        <p:guide orient="horz" pos="1072"/>
        <p:guide orient="horz" pos="3856"/>
        <p:guide orient="horz" pos="3608"/>
        <p:guide orient="horz" pos="1472"/>
        <p:guide orient="horz" pos="798"/>
        <p:guide pos="219"/>
        <p:guide pos="5497"/>
        <p:guide pos="463"/>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4194"/>
    </p:cViewPr>
  </p:sorterViewPr>
  <p:notesViewPr>
    <p:cSldViewPr snapToGrid="0">
      <p:cViewPr varScale="1">
        <p:scale>
          <a:sx n="94" d="100"/>
          <a:sy n="94" d="100"/>
        </p:scale>
        <p:origin x="-2898" y="-90"/>
      </p:cViewPr>
      <p:guideLst>
        <p:guide orient="horz" pos="2928"/>
        <p:guide pos="220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xml"/><Relationship Id="rId1" Type="http://schemas.microsoft.com/office/2011/relationships/chartStyle" Target="style1.xml"/></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698506692620234"/>
          <c:y val="2.4161694576910281E-2"/>
          <c:w val="0.840924595892379"/>
          <c:h val="0.84526558891454895"/>
        </c:manualLayout>
      </c:layout>
      <c:barChart>
        <c:barDir val="col"/>
        <c:grouping val="clustered"/>
        <c:varyColors val="0"/>
        <c:ser>
          <c:idx val="1"/>
          <c:order val="1"/>
          <c:tx>
            <c:strRef>
              <c:f>Sheet1!$C$1</c:f>
              <c:strCache>
                <c:ptCount val="1"/>
                <c:pt idx="0">
                  <c:v>Recession</c:v>
                </c:pt>
              </c:strCache>
            </c:strRef>
          </c:tx>
          <c:spPr>
            <a:solidFill>
              <a:schemeClr val="bg2">
                <a:lumMod val="85000"/>
              </a:schemeClr>
            </a:solidFill>
            <a:ln w="27626">
              <a:noFill/>
            </a:ln>
          </c:spPr>
          <c:invertIfNegative val="0"/>
          <c:cat>
            <c:numRef>
              <c:f>Sheet1!$A$4:$A$321</c:f>
              <c:numCache>
                <c:formatCode>"'"yy</c:formatCode>
                <c:ptCount val="318"/>
                <c:pt idx="0">
                  <c:v>32963</c:v>
                </c:pt>
                <c:pt idx="1">
                  <c:v>32993</c:v>
                </c:pt>
                <c:pt idx="2">
                  <c:v>33024</c:v>
                </c:pt>
                <c:pt idx="3">
                  <c:v>33054</c:v>
                </c:pt>
                <c:pt idx="4">
                  <c:v>33085</c:v>
                </c:pt>
                <c:pt idx="5">
                  <c:v>33116</c:v>
                </c:pt>
                <c:pt idx="6">
                  <c:v>33146</c:v>
                </c:pt>
                <c:pt idx="7">
                  <c:v>33177</c:v>
                </c:pt>
                <c:pt idx="8">
                  <c:v>33207</c:v>
                </c:pt>
                <c:pt idx="9">
                  <c:v>33238</c:v>
                </c:pt>
                <c:pt idx="10">
                  <c:v>33269</c:v>
                </c:pt>
                <c:pt idx="11">
                  <c:v>33297</c:v>
                </c:pt>
                <c:pt idx="12">
                  <c:v>33328</c:v>
                </c:pt>
                <c:pt idx="13">
                  <c:v>33358</c:v>
                </c:pt>
                <c:pt idx="14">
                  <c:v>33389</c:v>
                </c:pt>
                <c:pt idx="15">
                  <c:v>33419</c:v>
                </c:pt>
                <c:pt idx="16">
                  <c:v>33450</c:v>
                </c:pt>
                <c:pt idx="17">
                  <c:v>33481</c:v>
                </c:pt>
                <c:pt idx="18">
                  <c:v>33511</c:v>
                </c:pt>
                <c:pt idx="19">
                  <c:v>33542</c:v>
                </c:pt>
                <c:pt idx="20">
                  <c:v>33572</c:v>
                </c:pt>
                <c:pt idx="21">
                  <c:v>33603</c:v>
                </c:pt>
                <c:pt idx="22">
                  <c:v>33634</c:v>
                </c:pt>
                <c:pt idx="23">
                  <c:v>33662</c:v>
                </c:pt>
                <c:pt idx="24">
                  <c:v>33694</c:v>
                </c:pt>
                <c:pt idx="25">
                  <c:v>33724</c:v>
                </c:pt>
                <c:pt idx="26">
                  <c:v>33755</c:v>
                </c:pt>
                <c:pt idx="27">
                  <c:v>33785</c:v>
                </c:pt>
                <c:pt idx="28">
                  <c:v>33816</c:v>
                </c:pt>
                <c:pt idx="29">
                  <c:v>33847</c:v>
                </c:pt>
                <c:pt idx="30">
                  <c:v>33877</c:v>
                </c:pt>
                <c:pt idx="31">
                  <c:v>33908</c:v>
                </c:pt>
                <c:pt idx="32">
                  <c:v>33938</c:v>
                </c:pt>
                <c:pt idx="33">
                  <c:v>33969</c:v>
                </c:pt>
                <c:pt idx="34">
                  <c:v>34000</c:v>
                </c:pt>
                <c:pt idx="35">
                  <c:v>34028</c:v>
                </c:pt>
                <c:pt idx="36">
                  <c:v>34059</c:v>
                </c:pt>
                <c:pt idx="37">
                  <c:v>34089</c:v>
                </c:pt>
                <c:pt idx="38">
                  <c:v>34120</c:v>
                </c:pt>
                <c:pt idx="39">
                  <c:v>34150</c:v>
                </c:pt>
                <c:pt idx="40">
                  <c:v>34181</c:v>
                </c:pt>
                <c:pt idx="41">
                  <c:v>34212</c:v>
                </c:pt>
                <c:pt idx="42">
                  <c:v>34242</c:v>
                </c:pt>
                <c:pt idx="43">
                  <c:v>34273</c:v>
                </c:pt>
                <c:pt idx="44">
                  <c:v>34303</c:v>
                </c:pt>
                <c:pt idx="45">
                  <c:v>34334</c:v>
                </c:pt>
                <c:pt idx="46">
                  <c:v>34365</c:v>
                </c:pt>
                <c:pt idx="47">
                  <c:v>34393</c:v>
                </c:pt>
                <c:pt idx="48">
                  <c:v>34424</c:v>
                </c:pt>
                <c:pt idx="49">
                  <c:v>34454</c:v>
                </c:pt>
                <c:pt idx="50">
                  <c:v>34485</c:v>
                </c:pt>
                <c:pt idx="51">
                  <c:v>34515</c:v>
                </c:pt>
                <c:pt idx="52">
                  <c:v>34546</c:v>
                </c:pt>
                <c:pt idx="53">
                  <c:v>34577</c:v>
                </c:pt>
                <c:pt idx="54">
                  <c:v>34607</c:v>
                </c:pt>
                <c:pt idx="55">
                  <c:v>34638</c:v>
                </c:pt>
                <c:pt idx="56">
                  <c:v>34668</c:v>
                </c:pt>
                <c:pt idx="57">
                  <c:v>34699</c:v>
                </c:pt>
                <c:pt idx="58">
                  <c:v>34730</c:v>
                </c:pt>
                <c:pt idx="59">
                  <c:v>34758</c:v>
                </c:pt>
                <c:pt idx="60">
                  <c:v>34789</c:v>
                </c:pt>
                <c:pt idx="61">
                  <c:v>34819</c:v>
                </c:pt>
                <c:pt idx="62">
                  <c:v>34850</c:v>
                </c:pt>
                <c:pt idx="63">
                  <c:v>34880</c:v>
                </c:pt>
                <c:pt idx="64">
                  <c:v>34911</c:v>
                </c:pt>
                <c:pt idx="65">
                  <c:v>34942</c:v>
                </c:pt>
                <c:pt idx="66">
                  <c:v>34972</c:v>
                </c:pt>
                <c:pt idx="67">
                  <c:v>35003</c:v>
                </c:pt>
                <c:pt idx="68">
                  <c:v>35033</c:v>
                </c:pt>
                <c:pt idx="69">
                  <c:v>35064</c:v>
                </c:pt>
                <c:pt idx="70">
                  <c:v>35095</c:v>
                </c:pt>
                <c:pt idx="71">
                  <c:v>35123</c:v>
                </c:pt>
                <c:pt idx="72">
                  <c:v>35155</c:v>
                </c:pt>
                <c:pt idx="73">
                  <c:v>35185</c:v>
                </c:pt>
                <c:pt idx="74">
                  <c:v>35216</c:v>
                </c:pt>
                <c:pt idx="75">
                  <c:v>35246</c:v>
                </c:pt>
                <c:pt idx="76">
                  <c:v>35277</c:v>
                </c:pt>
                <c:pt idx="77">
                  <c:v>35308</c:v>
                </c:pt>
                <c:pt idx="78">
                  <c:v>35338</c:v>
                </c:pt>
                <c:pt idx="79">
                  <c:v>35369</c:v>
                </c:pt>
                <c:pt idx="80">
                  <c:v>35399</c:v>
                </c:pt>
                <c:pt idx="81">
                  <c:v>35430</c:v>
                </c:pt>
                <c:pt idx="82">
                  <c:v>35461</c:v>
                </c:pt>
                <c:pt idx="83">
                  <c:v>35489</c:v>
                </c:pt>
                <c:pt idx="84">
                  <c:v>35520</c:v>
                </c:pt>
                <c:pt idx="85">
                  <c:v>35550</c:v>
                </c:pt>
                <c:pt idx="86">
                  <c:v>35581</c:v>
                </c:pt>
                <c:pt idx="87">
                  <c:v>35611</c:v>
                </c:pt>
                <c:pt idx="88">
                  <c:v>35642</c:v>
                </c:pt>
                <c:pt idx="89">
                  <c:v>35673</c:v>
                </c:pt>
                <c:pt idx="90">
                  <c:v>35703</c:v>
                </c:pt>
                <c:pt idx="91">
                  <c:v>35734</c:v>
                </c:pt>
                <c:pt idx="92">
                  <c:v>35764</c:v>
                </c:pt>
                <c:pt idx="93">
                  <c:v>35795</c:v>
                </c:pt>
                <c:pt idx="94">
                  <c:v>35826</c:v>
                </c:pt>
                <c:pt idx="95">
                  <c:v>35854</c:v>
                </c:pt>
                <c:pt idx="96">
                  <c:v>35885</c:v>
                </c:pt>
                <c:pt idx="97">
                  <c:v>35915</c:v>
                </c:pt>
                <c:pt idx="98">
                  <c:v>35946</c:v>
                </c:pt>
                <c:pt idx="99">
                  <c:v>35976</c:v>
                </c:pt>
                <c:pt idx="100">
                  <c:v>36007</c:v>
                </c:pt>
                <c:pt idx="101">
                  <c:v>36038</c:v>
                </c:pt>
                <c:pt idx="102">
                  <c:v>36068</c:v>
                </c:pt>
                <c:pt idx="103">
                  <c:v>36099</c:v>
                </c:pt>
                <c:pt idx="104">
                  <c:v>36129</c:v>
                </c:pt>
                <c:pt idx="105">
                  <c:v>36160</c:v>
                </c:pt>
                <c:pt idx="106">
                  <c:v>36191</c:v>
                </c:pt>
                <c:pt idx="107">
                  <c:v>36219</c:v>
                </c:pt>
                <c:pt idx="108">
                  <c:v>36250</c:v>
                </c:pt>
                <c:pt idx="109">
                  <c:v>36280</c:v>
                </c:pt>
                <c:pt idx="110">
                  <c:v>36311</c:v>
                </c:pt>
                <c:pt idx="111">
                  <c:v>36341</c:v>
                </c:pt>
                <c:pt idx="112">
                  <c:v>36372</c:v>
                </c:pt>
                <c:pt idx="113">
                  <c:v>36403</c:v>
                </c:pt>
                <c:pt idx="114">
                  <c:v>36433</c:v>
                </c:pt>
                <c:pt idx="115">
                  <c:v>36464</c:v>
                </c:pt>
                <c:pt idx="116">
                  <c:v>36494</c:v>
                </c:pt>
                <c:pt idx="117">
                  <c:v>36525</c:v>
                </c:pt>
                <c:pt idx="118">
                  <c:v>36556</c:v>
                </c:pt>
                <c:pt idx="119">
                  <c:v>36584</c:v>
                </c:pt>
                <c:pt idx="120">
                  <c:v>36616</c:v>
                </c:pt>
                <c:pt idx="121">
                  <c:v>36646</c:v>
                </c:pt>
                <c:pt idx="122">
                  <c:v>36677</c:v>
                </c:pt>
                <c:pt idx="123">
                  <c:v>36707</c:v>
                </c:pt>
                <c:pt idx="124">
                  <c:v>36738</c:v>
                </c:pt>
                <c:pt idx="125">
                  <c:v>36769</c:v>
                </c:pt>
                <c:pt idx="126">
                  <c:v>36799</c:v>
                </c:pt>
                <c:pt idx="127">
                  <c:v>36830</c:v>
                </c:pt>
                <c:pt idx="128">
                  <c:v>36860</c:v>
                </c:pt>
                <c:pt idx="129">
                  <c:v>36891</c:v>
                </c:pt>
                <c:pt idx="130">
                  <c:v>36922</c:v>
                </c:pt>
                <c:pt idx="131">
                  <c:v>36950</c:v>
                </c:pt>
                <c:pt idx="132">
                  <c:v>36981</c:v>
                </c:pt>
                <c:pt idx="133">
                  <c:v>37011</c:v>
                </c:pt>
                <c:pt idx="134">
                  <c:v>37042</c:v>
                </c:pt>
                <c:pt idx="135">
                  <c:v>37072</c:v>
                </c:pt>
                <c:pt idx="136">
                  <c:v>37103</c:v>
                </c:pt>
                <c:pt idx="137">
                  <c:v>37134</c:v>
                </c:pt>
                <c:pt idx="138">
                  <c:v>37164</c:v>
                </c:pt>
                <c:pt idx="139">
                  <c:v>37195</c:v>
                </c:pt>
                <c:pt idx="140">
                  <c:v>37225</c:v>
                </c:pt>
                <c:pt idx="141">
                  <c:v>37256</c:v>
                </c:pt>
                <c:pt idx="142">
                  <c:v>37287</c:v>
                </c:pt>
                <c:pt idx="143">
                  <c:v>37315</c:v>
                </c:pt>
                <c:pt idx="144">
                  <c:v>37346</c:v>
                </c:pt>
                <c:pt idx="145">
                  <c:v>37376</c:v>
                </c:pt>
                <c:pt idx="146">
                  <c:v>37407</c:v>
                </c:pt>
                <c:pt idx="147">
                  <c:v>37437</c:v>
                </c:pt>
                <c:pt idx="148">
                  <c:v>37468</c:v>
                </c:pt>
                <c:pt idx="149">
                  <c:v>37499</c:v>
                </c:pt>
                <c:pt idx="150">
                  <c:v>37529</c:v>
                </c:pt>
                <c:pt idx="151">
                  <c:v>37560</c:v>
                </c:pt>
                <c:pt idx="152">
                  <c:v>37590</c:v>
                </c:pt>
                <c:pt idx="153">
                  <c:v>37621</c:v>
                </c:pt>
                <c:pt idx="154">
                  <c:v>37652</c:v>
                </c:pt>
                <c:pt idx="155">
                  <c:v>37680</c:v>
                </c:pt>
                <c:pt idx="156">
                  <c:v>37711</c:v>
                </c:pt>
                <c:pt idx="157">
                  <c:v>37741</c:v>
                </c:pt>
                <c:pt idx="158">
                  <c:v>37772</c:v>
                </c:pt>
                <c:pt idx="159">
                  <c:v>37802</c:v>
                </c:pt>
                <c:pt idx="160">
                  <c:v>37833</c:v>
                </c:pt>
                <c:pt idx="161">
                  <c:v>37864</c:v>
                </c:pt>
                <c:pt idx="162">
                  <c:v>37894</c:v>
                </c:pt>
                <c:pt idx="163">
                  <c:v>37925</c:v>
                </c:pt>
                <c:pt idx="164">
                  <c:v>37955</c:v>
                </c:pt>
                <c:pt idx="165">
                  <c:v>37986</c:v>
                </c:pt>
                <c:pt idx="166">
                  <c:v>38017</c:v>
                </c:pt>
                <c:pt idx="167">
                  <c:v>38046</c:v>
                </c:pt>
                <c:pt idx="168">
                  <c:v>38077</c:v>
                </c:pt>
                <c:pt idx="169">
                  <c:v>38107</c:v>
                </c:pt>
                <c:pt idx="170">
                  <c:v>38138</c:v>
                </c:pt>
                <c:pt idx="171">
                  <c:v>38168</c:v>
                </c:pt>
                <c:pt idx="172">
                  <c:v>38199</c:v>
                </c:pt>
                <c:pt idx="173">
                  <c:v>38230</c:v>
                </c:pt>
                <c:pt idx="174">
                  <c:v>38260</c:v>
                </c:pt>
                <c:pt idx="175">
                  <c:v>38291</c:v>
                </c:pt>
                <c:pt idx="176">
                  <c:v>38321</c:v>
                </c:pt>
                <c:pt idx="177">
                  <c:v>38352</c:v>
                </c:pt>
                <c:pt idx="178">
                  <c:v>38383</c:v>
                </c:pt>
                <c:pt idx="179">
                  <c:v>38412</c:v>
                </c:pt>
                <c:pt idx="180">
                  <c:v>38442</c:v>
                </c:pt>
                <c:pt idx="181">
                  <c:v>38472</c:v>
                </c:pt>
                <c:pt idx="182">
                  <c:v>38503</c:v>
                </c:pt>
                <c:pt idx="183">
                  <c:v>38533</c:v>
                </c:pt>
                <c:pt idx="184">
                  <c:v>38564</c:v>
                </c:pt>
                <c:pt idx="185">
                  <c:v>38595</c:v>
                </c:pt>
                <c:pt idx="186">
                  <c:v>38625</c:v>
                </c:pt>
                <c:pt idx="187">
                  <c:v>38656</c:v>
                </c:pt>
                <c:pt idx="188">
                  <c:v>38686</c:v>
                </c:pt>
                <c:pt idx="189">
                  <c:v>38717</c:v>
                </c:pt>
                <c:pt idx="190">
                  <c:v>38748</c:v>
                </c:pt>
                <c:pt idx="191">
                  <c:v>38777</c:v>
                </c:pt>
                <c:pt idx="192">
                  <c:v>38807</c:v>
                </c:pt>
                <c:pt idx="193">
                  <c:v>38837</c:v>
                </c:pt>
                <c:pt idx="194">
                  <c:v>38868</c:v>
                </c:pt>
                <c:pt idx="195">
                  <c:v>38898</c:v>
                </c:pt>
                <c:pt idx="196">
                  <c:v>38929</c:v>
                </c:pt>
                <c:pt idx="197">
                  <c:v>38960</c:v>
                </c:pt>
                <c:pt idx="198">
                  <c:v>38990</c:v>
                </c:pt>
                <c:pt idx="199">
                  <c:v>39021</c:v>
                </c:pt>
                <c:pt idx="200">
                  <c:v>39051</c:v>
                </c:pt>
                <c:pt idx="201">
                  <c:v>39082</c:v>
                </c:pt>
                <c:pt idx="202">
                  <c:v>39113</c:v>
                </c:pt>
                <c:pt idx="203">
                  <c:v>39142</c:v>
                </c:pt>
                <c:pt idx="204">
                  <c:v>39172</c:v>
                </c:pt>
                <c:pt idx="205">
                  <c:v>39202</c:v>
                </c:pt>
                <c:pt idx="206">
                  <c:v>39233</c:v>
                </c:pt>
                <c:pt idx="207">
                  <c:v>39263</c:v>
                </c:pt>
                <c:pt idx="208">
                  <c:v>39294</c:v>
                </c:pt>
                <c:pt idx="209">
                  <c:v>39325</c:v>
                </c:pt>
                <c:pt idx="210">
                  <c:v>39355</c:v>
                </c:pt>
                <c:pt idx="211">
                  <c:v>39386</c:v>
                </c:pt>
                <c:pt idx="212">
                  <c:v>39416</c:v>
                </c:pt>
                <c:pt idx="213">
                  <c:v>39447</c:v>
                </c:pt>
                <c:pt idx="214">
                  <c:v>39478</c:v>
                </c:pt>
                <c:pt idx="215">
                  <c:v>39507</c:v>
                </c:pt>
                <c:pt idx="216">
                  <c:v>39538</c:v>
                </c:pt>
                <c:pt idx="217">
                  <c:v>39568</c:v>
                </c:pt>
                <c:pt idx="218">
                  <c:v>39599</c:v>
                </c:pt>
                <c:pt idx="219">
                  <c:v>39629</c:v>
                </c:pt>
                <c:pt idx="220">
                  <c:v>39660</c:v>
                </c:pt>
                <c:pt idx="221">
                  <c:v>39691</c:v>
                </c:pt>
                <c:pt idx="222">
                  <c:v>39721</c:v>
                </c:pt>
                <c:pt idx="223">
                  <c:v>39752</c:v>
                </c:pt>
                <c:pt idx="224">
                  <c:v>39782</c:v>
                </c:pt>
                <c:pt idx="225">
                  <c:v>39813</c:v>
                </c:pt>
                <c:pt idx="226">
                  <c:v>39844</c:v>
                </c:pt>
                <c:pt idx="227">
                  <c:v>39872</c:v>
                </c:pt>
                <c:pt idx="228">
                  <c:v>39903</c:v>
                </c:pt>
                <c:pt idx="229">
                  <c:v>39933</c:v>
                </c:pt>
                <c:pt idx="230">
                  <c:v>39964</c:v>
                </c:pt>
                <c:pt idx="231">
                  <c:v>39994</c:v>
                </c:pt>
                <c:pt idx="232">
                  <c:v>40025</c:v>
                </c:pt>
                <c:pt idx="233">
                  <c:v>40056</c:v>
                </c:pt>
                <c:pt idx="234">
                  <c:v>40086</c:v>
                </c:pt>
                <c:pt idx="235">
                  <c:v>40117</c:v>
                </c:pt>
                <c:pt idx="236">
                  <c:v>40147</c:v>
                </c:pt>
                <c:pt idx="237">
                  <c:v>40178</c:v>
                </c:pt>
                <c:pt idx="238">
                  <c:v>40209</c:v>
                </c:pt>
                <c:pt idx="239">
                  <c:v>40237</c:v>
                </c:pt>
                <c:pt idx="240">
                  <c:v>40268</c:v>
                </c:pt>
                <c:pt idx="241">
                  <c:v>40296</c:v>
                </c:pt>
                <c:pt idx="242">
                  <c:v>40329</c:v>
                </c:pt>
                <c:pt idx="243">
                  <c:v>40359</c:v>
                </c:pt>
                <c:pt idx="244">
                  <c:v>40390</c:v>
                </c:pt>
                <c:pt idx="245">
                  <c:v>40421</c:v>
                </c:pt>
                <c:pt idx="246">
                  <c:v>40451</c:v>
                </c:pt>
                <c:pt idx="247">
                  <c:v>40482</c:v>
                </c:pt>
                <c:pt idx="248">
                  <c:v>40512</c:v>
                </c:pt>
                <c:pt idx="249">
                  <c:v>40543</c:v>
                </c:pt>
                <c:pt idx="250">
                  <c:v>40574</c:v>
                </c:pt>
                <c:pt idx="251">
                  <c:v>40602</c:v>
                </c:pt>
                <c:pt idx="252">
                  <c:v>40633</c:v>
                </c:pt>
                <c:pt idx="253">
                  <c:v>40663</c:v>
                </c:pt>
                <c:pt idx="254">
                  <c:v>40694</c:v>
                </c:pt>
                <c:pt idx="255">
                  <c:v>40724</c:v>
                </c:pt>
                <c:pt idx="256">
                  <c:v>40755</c:v>
                </c:pt>
                <c:pt idx="257">
                  <c:v>40786</c:v>
                </c:pt>
                <c:pt idx="258">
                  <c:v>40816</c:v>
                </c:pt>
                <c:pt idx="259">
                  <c:v>40847</c:v>
                </c:pt>
                <c:pt idx="260">
                  <c:v>40877</c:v>
                </c:pt>
                <c:pt idx="261">
                  <c:v>40908</c:v>
                </c:pt>
                <c:pt idx="262">
                  <c:v>40939</c:v>
                </c:pt>
                <c:pt idx="263">
                  <c:v>40968</c:v>
                </c:pt>
                <c:pt idx="264">
                  <c:v>40999</c:v>
                </c:pt>
                <c:pt idx="265">
                  <c:v>41029</c:v>
                </c:pt>
                <c:pt idx="266">
                  <c:v>41060</c:v>
                </c:pt>
                <c:pt idx="267">
                  <c:v>41090</c:v>
                </c:pt>
                <c:pt idx="268">
                  <c:v>41121</c:v>
                </c:pt>
                <c:pt idx="269">
                  <c:v>41152</c:v>
                </c:pt>
                <c:pt idx="270">
                  <c:v>41182</c:v>
                </c:pt>
                <c:pt idx="271">
                  <c:v>41213</c:v>
                </c:pt>
                <c:pt idx="272">
                  <c:v>41243</c:v>
                </c:pt>
                <c:pt idx="273">
                  <c:v>41274</c:v>
                </c:pt>
                <c:pt idx="274">
                  <c:v>41305</c:v>
                </c:pt>
                <c:pt idx="275">
                  <c:v>41333</c:v>
                </c:pt>
                <c:pt idx="276">
                  <c:v>41364</c:v>
                </c:pt>
                <c:pt idx="277">
                  <c:v>41394</c:v>
                </c:pt>
                <c:pt idx="278">
                  <c:v>41425</c:v>
                </c:pt>
                <c:pt idx="279">
                  <c:v>41455</c:v>
                </c:pt>
                <c:pt idx="280">
                  <c:v>41486</c:v>
                </c:pt>
                <c:pt idx="281">
                  <c:v>41517</c:v>
                </c:pt>
                <c:pt idx="282">
                  <c:v>41547</c:v>
                </c:pt>
                <c:pt idx="283">
                  <c:v>41578</c:v>
                </c:pt>
                <c:pt idx="284">
                  <c:v>41608</c:v>
                </c:pt>
                <c:pt idx="285">
                  <c:v>41639</c:v>
                </c:pt>
                <c:pt idx="286">
                  <c:v>41670</c:v>
                </c:pt>
                <c:pt idx="287">
                  <c:v>41698</c:v>
                </c:pt>
                <c:pt idx="288">
                  <c:v>41729</c:v>
                </c:pt>
                <c:pt idx="289">
                  <c:v>41759</c:v>
                </c:pt>
                <c:pt idx="290">
                  <c:v>41790</c:v>
                </c:pt>
                <c:pt idx="291">
                  <c:v>41820</c:v>
                </c:pt>
                <c:pt idx="292">
                  <c:v>41851</c:v>
                </c:pt>
                <c:pt idx="293">
                  <c:v>41882</c:v>
                </c:pt>
                <c:pt idx="294">
                  <c:v>41912</c:v>
                </c:pt>
                <c:pt idx="295">
                  <c:v>41943</c:v>
                </c:pt>
                <c:pt idx="296">
                  <c:v>41973</c:v>
                </c:pt>
                <c:pt idx="297">
                  <c:v>42004</c:v>
                </c:pt>
                <c:pt idx="298">
                  <c:v>42035</c:v>
                </c:pt>
                <c:pt idx="299">
                  <c:v>42063</c:v>
                </c:pt>
                <c:pt idx="300">
                  <c:v>42094</c:v>
                </c:pt>
                <c:pt idx="301">
                  <c:v>42124</c:v>
                </c:pt>
                <c:pt idx="302">
                  <c:v>42155</c:v>
                </c:pt>
                <c:pt idx="303">
                  <c:v>42185</c:v>
                </c:pt>
                <c:pt idx="304">
                  <c:v>42216</c:v>
                </c:pt>
                <c:pt idx="305">
                  <c:v>42247</c:v>
                </c:pt>
                <c:pt idx="306">
                  <c:v>42277</c:v>
                </c:pt>
                <c:pt idx="307">
                  <c:v>42308</c:v>
                </c:pt>
                <c:pt idx="308">
                  <c:v>42338</c:v>
                </c:pt>
                <c:pt idx="309">
                  <c:v>42369</c:v>
                </c:pt>
                <c:pt idx="310">
                  <c:v>42400</c:v>
                </c:pt>
                <c:pt idx="311">
                  <c:v>42429</c:v>
                </c:pt>
                <c:pt idx="312">
                  <c:v>42460</c:v>
                </c:pt>
                <c:pt idx="313">
                  <c:v>42490</c:v>
                </c:pt>
                <c:pt idx="314">
                  <c:v>42521</c:v>
                </c:pt>
                <c:pt idx="315">
                  <c:v>42551</c:v>
                </c:pt>
                <c:pt idx="316">
                  <c:v>42521</c:v>
                </c:pt>
                <c:pt idx="317">
                  <c:v>42551</c:v>
                </c:pt>
              </c:numCache>
            </c:numRef>
          </c:cat>
          <c:val>
            <c:numRef>
              <c:f>Sheet1!$C$4:$C$321</c:f>
              <c:numCache>
                <c:formatCode>0</c:formatCode>
                <c:ptCount val="318"/>
                <c:pt idx="0">
                  <c:v>0</c:v>
                </c:pt>
                <c:pt idx="1">
                  <c:v>0</c:v>
                </c:pt>
                <c:pt idx="2">
                  <c:v>0</c:v>
                </c:pt>
                <c:pt idx="3">
                  <c:v>0</c:v>
                </c:pt>
                <c:pt idx="4">
                  <c:v>1</c:v>
                </c:pt>
                <c:pt idx="5">
                  <c:v>1</c:v>
                </c:pt>
                <c:pt idx="6">
                  <c:v>1</c:v>
                </c:pt>
                <c:pt idx="7">
                  <c:v>1</c:v>
                </c:pt>
                <c:pt idx="8">
                  <c:v>1</c:v>
                </c:pt>
                <c:pt idx="9">
                  <c:v>1</c:v>
                </c:pt>
                <c:pt idx="10">
                  <c:v>1</c:v>
                </c:pt>
                <c:pt idx="11">
                  <c:v>1</c:v>
                </c:pt>
                <c:pt idx="12">
                  <c:v>1</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1</c:v>
                </c:pt>
                <c:pt idx="133">
                  <c:v>1</c:v>
                </c:pt>
                <c:pt idx="134">
                  <c:v>1</c:v>
                </c:pt>
                <c:pt idx="135">
                  <c:v>1</c:v>
                </c:pt>
                <c:pt idx="136">
                  <c:v>1</c:v>
                </c:pt>
                <c:pt idx="137">
                  <c:v>1</c:v>
                </c:pt>
                <c:pt idx="138">
                  <c:v>1</c:v>
                </c:pt>
                <c:pt idx="139">
                  <c:v>1</c:v>
                </c:pt>
                <c:pt idx="140">
                  <c:v>1</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1</c:v>
                </c:pt>
                <c:pt idx="214">
                  <c:v>1</c:v>
                </c:pt>
                <c:pt idx="215">
                  <c:v>1</c:v>
                </c:pt>
                <c:pt idx="216">
                  <c:v>1</c:v>
                </c:pt>
                <c:pt idx="217">
                  <c:v>1</c:v>
                </c:pt>
                <c:pt idx="218">
                  <c:v>1</c:v>
                </c:pt>
                <c:pt idx="219">
                  <c:v>1</c:v>
                </c:pt>
                <c:pt idx="220">
                  <c:v>1</c:v>
                </c:pt>
                <c:pt idx="221">
                  <c:v>1</c:v>
                </c:pt>
                <c:pt idx="222">
                  <c:v>1</c:v>
                </c:pt>
                <c:pt idx="223">
                  <c:v>1</c:v>
                </c:pt>
                <c:pt idx="224">
                  <c:v>1</c:v>
                </c:pt>
                <c:pt idx="225">
                  <c:v>1</c:v>
                </c:pt>
                <c:pt idx="226">
                  <c:v>1</c:v>
                </c:pt>
                <c:pt idx="227">
                  <c:v>1</c:v>
                </c:pt>
                <c:pt idx="228">
                  <c:v>1</c:v>
                </c:pt>
                <c:pt idx="229">
                  <c:v>1</c:v>
                </c:pt>
                <c:pt idx="230">
                  <c:v>11</c:v>
                </c:pt>
                <c:pt idx="231">
                  <c:v>1</c:v>
                </c:pt>
                <c:pt idx="232">
                  <c:v>0</c:v>
                </c:pt>
                <c:pt idx="233">
                  <c:v>0</c:v>
                </c:pt>
                <c:pt idx="234">
                  <c:v>0</c:v>
                </c:pt>
                <c:pt idx="235">
                  <c:v>0</c:v>
                </c:pt>
                <c:pt idx="236">
                  <c:v>0</c:v>
                </c:pt>
                <c:pt idx="237">
                  <c:v>0</c:v>
                </c:pt>
                <c:pt idx="238">
                  <c:v>0</c:v>
                </c:pt>
                <c:pt idx="239">
                  <c:v>0</c:v>
                </c:pt>
                <c:pt idx="240" formatCode="General">
                  <c:v>0</c:v>
                </c:pt>
                <c:pt idx="241" formatCode="General">
                  <c:v>0</c:v>
                </c:pt>
                <c:pt idx="242" formatCode="General">
                  <c:v>0</c:v>
                </c:pt>
                <c:pt idx="243" formatCode="General">
                  <c:v>0</c:v>
                </c:pt>
                <c:pt idx="244" formatCode="General">
                  <c:v>0</c:v>
                </c:pt>
                <c:pt idx="245" formatCode="General">
                  <c:v>0</c:v>
                </c:pt>
                <c:pt idx="246" formatCode="General">
                  <c:v>0</c:v>
                </c:pt>
                <c:pt idx="247" formatCode="General">
                  <c:v>0</c:v>
                </c:pt>
                <c:pt idx="248" formatCode="General">
                  <c:v>0</c:v>
                </c:pt>
                <c:pt idx="249" formatCode="General">
                  <c:v>0</c:v>
                </c:pt>
                <c:pt idx="250" formatCode="General">
                  <c:v>0</c:v>
                </c:pt>
                <c:pt idx="251" formatCode="General">
                  <c:v>0</c:v>
                </c:pt>
                <c:pt idx="252" formatCode="General">
                  <c:v>0</c:v>
                </c:pt>
                <c:pt idx="253" formatCode="General">
                  <c:v>0</c:v>
                </c:pt>
                <c:pt idx="254" formatCode="General">
                  <c:v>0</c:v>
                </c:pt>
                <c:pt idx="255" formatCode="General">
                  <c:v>0</c:v>
                </c:pt>
                <c:pt idx="256" formatCode="General">
                  <c:v>0</c:v>
                </c:pt>
                <c:pt idx="257" formatCode="General">
                  <c:v>0</c:v>
                </c:pt>
                <c:pt idx="258" formatCode="General">
                  <c:v>0</c:v>
                </c:pt>
                <c:pt idx="259" formatCode="General">
                  <c:v>0</c:v>
                </c:pt>
                <c:pt idx="260" formatCode="General">
                  <c:v>0</c:v>
                </c:pt>
                <c:pt idx="261" formatCode="General">
                  <c:v>0</c:v>
                </c:pt>
                <c:pt idx="262" formatCode="General">
                  <c:v>0</c:v>
                </c:pt>
                <c:pt idx="263" formatCode="General">
                  <c:v>0</c:v>
                </c:pt>
                <c:pt idx="264" formatCode="General">
                  <c:v>0</c:v>
                </c:pt>
                <c:pt idx="265" formatCode="General">
                  <c:v>0</c:v>
                </c:pt>
                <c:pt idx="266" formatCode="General">
                  <c:v>0</c:v>
                </c:pt>
                <c:pt idx="267" formatCode="General">
                  <c:v>0</c:v>
                </c:pt>
                <c:pt idx="268" formatCode="General">
                  <c:v>0</c:v>
                </c:pt>
                <c:pt idx="269" formatCode="General">
                  <c:v>0</c:v>
                </c:pt>
                <c:pt idx="270" formatCode="General">
                  <c:v>0</c:v>
                </c:pt>
                <c:pt idx="271" formatCode="General">
                  <c:v>0</c:v>
                </c:pt>
                <c:pt idx="272" formatCode="General">
                  <c:v>0</c:v>
                </c:pt>
                <c:pt idx="273" formatCode="General">
                  <c:v>0</c:v>
                </c:pt>
                <c:pt idx="274" formatCode="General">
                  <c:v>0</c:v>
                </c:pt>
                <c:pt idx="275" formatCode="General">
                  <c:v>0</c:v>
                </c:pt>
                <c:pt idx="276" formatCode="General">
                  <c:v>0</c:v>
                </c:pt>
                <c:pt idx="277" formatCode="General">
                  <c:v>0</c:v>
                </c:pt>
                <c:pt idx="278" formatCode="General">
                  <c:v>0</c:v>
                </c:pt>
                <c:pt idx="279" formatCode="General">
                  <c:v>0</c:v>
                </c:pt>
                <c:pt idx="280" formatCode="General">
                  <c:v>0</c:v>
                </c:pt>
                <c:pt idx="281" formatCode="General">
                  <c:v>0</c:v>
                </c:pt>
                <c:pt idx="282" formatCode="General">
                  <c:v>0</c:v>
                </c:pt>
                <c:pt idx="283" formatCode="General">
                  <c:v>0</c:v>
                </c:pt>
                <c:pt idx="284" formatCode="General">
                  <c:v>0</c:v>
                </c:pt>
                <c:pt idx="285" formatCode="General">
                  <c:v>0</c:v>
                </c:pt>
                <c:pt idx="286" formatCode="General">
                  <c:v>0</c:v>
                </c:pt>
                <c:pt idx="287" formatCode="General">
                  <c:v>0</c:v>
                </c:pt>
                <c:pt idx="288" formatCode="General">
                  <c:v>0</c:v>
                </c:pt>
                <c:pt idx="289" formatCode="General">
                  <c:v>0</c:v>
                </c:pt>
                <c:pt idx="290" formatCode="General">
                  <c:v>0</c:v>
                </c:pt>
                <c:pt idx="291" formatCode="General">
                  <c:v>0</c:v>
                </c:pt>
                <c:pt idx="292" formatCode="General">
                  <c:v>0</c:v>
                </c:pt>
                <c:pt idx="293" formatCode="General">
                  <c:v>0</c:v>
                </c:pt>
                <c:pt idx="294" formatCode="General">
                  <c:v>0</c:v>
                </c:pt>
                <c:pt idx="295" formatCode="General">
                  <c:v>0</c:v>
                </c:pt>
                <c:pt idx="296" formatCode="General">
                  <c:v>0</c:v>
                </c:pt>
                <c:pt idx="297" formatCode="General">
                  <c:v>0</c:v>
                </c:pt>
                <c:pt idx="298" formatCode="General">
                  <c:v>0</c:v>
                </c:pt>
                <c:pt idx="299" formatCode="General">
                  <c:v>0</c:v>
                </c:pt>
                <c:pt idx="300" formatCode="General">
                  <c:v>0</c:v>
                </c:pt>
                <c:pt idx="301" formatCode="General">
                  <c:v>0</c:v>
                </c:pt>
                <c:pt idx="302" formatCode="General">
                  <c:v>0</c:v>
                </c:pt>
                <c:pt idx="303" formatCode="General">
                  <c:v>0</c:v>
                </c:pt>
                <c:pt idx="304" formatCode="General">
                  <c:v>0</c:v>
                </c:pt>
                <c:pt idx="305" formatCode="General">
                  <c:v>0</c:v>
                </c:pt>
                <c:pt idx="306" formatCode="General">
                  <c:v>0</c:v>
                </c:pt>
                <c:pt idx="307" formatCode="General">
                  <c:v>0</c:v>
                </c:pt>
                <c:pt idx="308" formatCode="General">
                  <c:v>0</c:v>
                </c:pt>
                <c:pt idx="309" formatCode="General">
                  <c:v>0</c:v>
                </c:pt>
                <c:pt idx="310" formatCode="General">
                  <c:v>0</c:v>
                </c:pt>
                <c:pt idx="311" formatCode="General">
                  <c:v>0</c:v>
                </c:pt>
                <c:pt idx="312" formatCode="General">
                  <c:v>0</c:v>
                </c:pt>
                <c:pt idx="313" formatCode="General">
                  <c:v>0</c:v>
                </c:pt>
                <c:pt idx="314" formatCode="General">
                  <c:v>0</c:v>
                </c:pt>
                <c:pt idx="315" formatCode="General">
                  <c:v>0</c:v>
                </c:pt>
                <c:pt idx="316" formatCode="General">
                  <c:v>0</c:v>
                </c:pt>
                <c:pt idx="317" formatCode="General">
                  <c:v>0</c:v>
                </c:pt>
              </c:numCache>
            </c:numRef>
          </c:val>
          <c:extLst>
            <c:ext xmlns:c16="http://schemas.microsoft.com/office/drawing/2014/chart" uri="{C3380CC4-5D6E-409C-BE32-E72D297353CC}">
              <c16:uniqueId val="{00000000-65B4-43E8-A167-3C7FBDC8BF95}"/>
            </c:ext>
          </c:extLst>
        </c:ser>
        <c:dLbls>
          <c:showLegendKey val="0"/>
          <c:showVal val="0"/>
          <c:showCatName val="0"/>
          <c:showSerName val="0"/>
          <c:showPercent val="0"/>
          <c:showBubbleSize val="0"/>
        </c:dLbls>
        <c:gapWidth val="0"/>
        <c:axId val="209122056"/>
        <c:axId val="209116176"/>
      </c:barChart>
      <c:lineChart>
        <c:grouping val="standard"/>
        <c:varyColors val="0"/>
        <c:ser>
          <c:idx val="0"/>
          <c:order val="0"/>
          <c:tx>
            <c:strRef>
              <c:f>Sheet1!$B$1</c:f>
              <c:strCache>
                <c:ptCount val="1"/>
                <c:pt idx="0">
                  <c:v># Employed (millions)</c:v>
                </c:pt>
              </c:strCache>
            </c:strRef>
          </c:tx>
          <c:spPr>
            <a:ln w="41439">
              <a:solidFill>
                <a:schemeClr val="accent1"/>
              </a:solidFill>
              <a:prstDash val="solid"/>
            </a:ln>
          </c:spPr>
          <c:marker>
            <c:symbol val="none"/>
          </c:marker>
          <c:cat>
            <c:numRef>
              <c:f>Sheet1!$A$4:$A$321</c:f>
              <c:numCache>
                <c:formatCode>"'"yy</c:formatCode>
                <c:ptCount val="318"/>
                <c:pt idx="0">
                  <c:v>32963</c:v>
                </c:pt>
                <c:pt idx="1">
                  <c:v>32993</c:v>
                </c:pt>
                <c:pt idx="2">
                  <c:v>33024</c:v>
                </c:pt>
                <c:pt idx="3">
                  <c:v>33054</c:v>
                </c:pt>
                <c:pt idx="4">
                  <c:v>33085</c:v>
                </c:pt>
                <c:pt idx="5">
                  <c:v>33116</c:v>
                </c:pt>
                <c:pt idx="6">
                  <c:v>33146</c:v>
                </c:pt>
                <c:pt idx="7">
                  <c:v>33177</c:v>
                </c:pt>
                <c:pt idx="8">
                  <c:v>33207</c:v>
                </c:pt>
                <c:pt idx="9">
                  <c:v>33238</c:v>
                </c:pt>
                <c:pt idx="10">
                  <c:v>33269</c:v>
                </c:pt>
                <c:pt idx="11">
                  <c:v>33297</c:v>
                </c:pt>
                <c:pt idx="12">
                  <c:v>33328</c:v>
                </c:pt>
                <c:pt idx="13">
                  <c:v>33358</c:v>
                </c:pt>
                <c:pt idx="14">
                  <c:v>33389</c:v>
                </c:pt>
                <c:pt idx="15">
                  <c:v>33419</c:v>
                </c:pt>
                <c:pt idx="16">
                  <c:v>33450</c:v>
                </c:pt>
                <c:pt idx="17">
                  <c:v>33481</c:v>
                </c:pt>
                <c:pt idx="18">
                  <c:v>33511</c:v>
                </c:pt>
                <c:pt idx="19">
                  <c:v>33542</c:v>
                </c:pt>
                <c:pt idx="20">
                  <c:v>33572</c:v>
                </c:pt>
                <c:pt idx="21">
                  <c:v>33603</c:v>
                </c:pt>
                <c:pt idx="22">
                  <c:v>33634</c:v>
                </c:pt>
                <c:pt idx="23">
                  <c:v>33662</c:v>
                </c:pt>
                <c:pt idx="24">
                  <c:v>33694</c:v>
                </c:pt>
                <c:pt idx="25">
                  <c:v>33724</c:v>
                </c:pt>
                <c:pt idx="26">
                  <c:v>33755</c:v>
                </c:pt>
                <c:pt idx="27">
                  <c:v>33785</c:v>
                </c:pt>
                <c:pt idx="28">
                  <c:v>33816</c:v>
                </c:pt>
                <c:pt idx="29">
                  <c:v>33847</c:v>
                </c:pt>
                <c:pt idx="30">
                  <c:v>33877</c:v>
                </c:pt>
                <c:pt idx="31">
                  <c:v>33908</c:v>
                </c:pt>
                <c:pt idx="32">
                  <c:v>33938</c:v>
                </c:pt>
                <c:pt idx="33">
                  <c:v>33969</c:v>
                </c:pt>
                <c:pt idx="34">
                  <c:v>34000</c:v>
                </c:pt>
                <c:pt idx="35">
                  <c:v>34028</c:v>
                </c:pt>
                <c:pt idx="36">
                  <c:v>34059</c:v>
                </c:pt>
                <c:pt idx="37">
                  <c:v>34089</c:v>
                </c:pt>
                <c:pt idx="38">
                  <c:v>34120</c:v>
                </c:pt>
                <c:pt idx="39">
                  <c:v>34150</c:v>
                </c:pt>
                <c:pt idx="40">
                  <c:v>34181</c:v>
                </c:pt>
                <c:pt idx="41">
                  <c:v>34212</c:v>
                </c:pt>
                <c:pt idx="42">
                  <c:v>34242</c:v>
                </c:pt>
                <c:pt idx="43">
                  <c:v>34273</c:v>
                </c:pt>
                <c:pt idx="44">
                  <c:v>34303</c:v>
                </c:pt>
                <c:pt idx="45">
                  <c:v>34334</c:v>
                </c:pt>
                <c:pt idx="46">
                  <c:v>34365</c:v>
                </c:pt>
                <c:pt idx="47">
                  <c:v>34393</c:v>
                </c:pt>
                <c:pt idx="48">
                  <c:v>34424</c:v>
                </c:pt>
                <c:pt idx="49">
                  <c:v>34454</c:v>
                </c:pt>
                <c:pt idx="50">
                  <c:v>34485</c:v>
                </c:pt>
                <c:pt idx="51">
                  <c:v>34515</c:v>
                </c:pt>
                <c:pt idx="52">
                  <c:v>34546</c:v>
                </c:pt>
                <c:pt idx="53">
                  <c:v>34577</c:v>
                </c:pt>
                <c:pt idx="54">
                  <c:v>34607</c:v>
                </c:pt>
                <c:pt idx="55">
                  <c:v>34638</c:v>
                </c:pt>
                <c:pt idx="56">
                  <c:v>34668</c:v>
                </c:pt>
                <c:pt idx="57">
                  <c:v>34699</c:v>
                </c:pt>
                <c:pt idx="58">
                  <c:v>34730</c:v>
                </c:pt>
                <c:pt idx="59">
                  <c:v>34758</c:v>
                </c:pt>
                <c:pt idx="60">
                  <c:v>34789</c:v>
                </c:pt>
                <c:pt idx="61">
                  <c:v>34819</c:v>
                </c:pt>
                <c:pt idx="62">
                  <c:v>34850</c:v>
                </c:pt>
                <c:pt idx="63">
                  <c:v>34880</c:v>
                </c:pt>
                <c:pt idx="64">
                  <c:v>34911</c:v>
                </c:pt>
                <c:pt idx="65">
                  <c:v>34942</c:v>
                </c:pt>
                <c:pt idx="66">
                  <c:v>34972</c:v>
                </c:pt>
                <c:pt idx="67">
                  <c:v>35003</c:v>
                </c:pt>
                <c:pt idx="68">
                  <c:v>35033</c:v>
                </c:pt>
                <c:pt idx="69">
                  <c:v>35064</c:v>
                </c:pt>
                <c:pt idx="70">
                  <c:v>35095</c:v>
                </c:pt>
                <c:pt idx="71">
                  <c:v>35123</c:v>
                </c:pt>
                <c:pt idx="72">
                  <c:v>35155</c:v>
                </c:pt>
                <c:pt idx="73">
                  <c:v>35185</c:v>
                </c:pt>
                <c:pt idx="74">
                  <c:v>35216</c:v>
                </c:pt>
                <c:pt idx="75">
                  <c:v>35246</c:v>
                </c:pt>
                <c:pt idx="76">
                  <c:v>35277</c:v>
                </c:pt>
                <c:pt idx="77">
                  <c:v>35308</c:v>
                </c:pt>
                <c:pt idx="78">
                  <c:v>35338</c:v>
                </c:pt>
                <c:pt idx="79">
                  <c:v>35369</c:v>
                </c:pt>
                <c:pt idx="80">
                  <c:v>35399</c:v>
                </c:pt>
                <c:pt idx="81">
                  <c:v>35430</c:v>
                </c:pt>
                <c:pt idx="82">
                  <c:v>35461</c:v>
                </c:pt>
                <c:pt idx="83">
                  <c:v>35489</c:v>
                </c:pt>
                <c:pt idx="84">
                  <c:v>35520</c:v>
                </c:pt>
                <c:pt idx="85">
                  <c:v>35550</c:v>
                </c:pt>
                <c:pt idx="86">
                  <c:v>35581</c:v>
                </c:pt>
                <c:pt idx="87">
                  <c:v>35611</c:v>
                </c:pt>
                <c:pt idx="88">
                  <c:v>35642</c:v>
                </c:pt>
                <c:pt idx="89">
                  <c:v>35673</c:v>
                </c:pt>
                <c:pt idx="90">
                  <c:v>35703</c:v>
                </c:pt>
                <c:pt idx="91">
                  <c:v>35734</c:v>
                </c:pt>
                <c:pt idx="92">
                  <c:v>35764</c:v>
                </c:pt>
                <c:pt idx="93">
                  <c:v>35795</c:v>
                </c:pt>
                <c:pt idx="94">
                  <c:v>35826</c:v>
                </c:pt>
                <c:pt idx="95">
                  <c:v>35854</c:v>
                </c:pt>
                <c:pt idx="96">
                  <c:v>35885</c:v>
                </c:pt>
                <c:pt idx="97">
                  <c:v>35915</c:v>
                </c:pt>
                <c:pt idx="98">
                  <c:v>35946</c:v>
                </c:pt>
                <c:pt idx="99">
                  <c:v>35976</c:v>
                </c:pt>
                <c:pt idx="100">
                  <c:v>36007</c:v>
                </c:pt>
                <c:pt idx="101">
                  <c:v>36038</c:v>
                </c:pt>
                <c:pt idx="102">
                  <c:v>36068</c:v>
                </c:pt>
                <c:pt idx="103">
                  <c:v>36099</c:v>
                </c:pt>
                <c:pt idx="104">
                  <c:v>36129</c:v>
                </c:pt>
                <c:pt idx="105">
                  <c:v>36160</c:v>
                </c:pt>
                <c:pt idx="106">
                  <c:v>36191</c:v>
                </c:pt>
                <c:pt idx="107">
                  <c:v>36219</c:v>
                </c:pt>
                <c:pt idx="108">
                  <c:v>36250</c:v>
                </c:pt>
                <c:pt idx="109">
                  <c:v>36280</c:v>
                </c:pt>
                <c:pt idx="110">
                  <c:v>36311</c:v>
                </c:pt>
                <c:pt idx="111">
                  <c:v>36341</c:v>
                </c:pt>
                <c:pt idx="112">
                  <c:v>36372</c:v>
                </c:pt>
                <c:pt idx="113">
                  <c:v>36403</c:v>
                </c:pt>
                <c:pt idx="114">
                  <c:v>36433</c:v>
                </c:pt>
                <c:pt idx="115">
                  <c:v>36464</c:v>
                </c:pt>
                <c:pt idx="116">
                  <c:v>36494</c:v>
                </c:pt>
                <c:pt idx="117">
                  <c:v>36525</c:v>
                </c:pt>
                <c:pt idx="118">
                  <c:v>36556</c:v>
                </c:pt>
                <c:pt idx="119">
                  <c:v>36584</c:v>
                </c:pt>
                <c:pt idx="120">
                  <c:v>36616</c:v>
                </c:pt>
                <c:pt idx="121">
                  <c:v>36646</c:v>
                </c:pt>
                <c:pt idx="122">
                  <c:v>36677</c:v>
                </c:pt>
                <c:pt idx="123">
                  <c:v>36707</c:v>
                </c:pt>
                <c:pt idx="124">
                  <c:v>36738</c:v>
                </c:pt>
                <c:pt idx="125">
                  <c:v>36769</c:v>
                </c:pt>
                <c:pt idx="126">
                  <c:v>36799</c:v>
                </c:pt>
                <c:pt idx="127">
                  <c:v>36830</c:v>
                </c:pt>
                <c:pt idx="128">
                  <c:v>36860</c:v>
                </c:pt>
                <c:pt idx="129">
                  <c:v>36891</c:v>
                </c:pt>
                <c:pt idx="130">
                  <c:v>36922</c:v>
                </c:pt>
                <c:pt idx="131">
                  <c:v>36950</c:v>
                </c:pt>
                <c:pt idx="132">
                  <c:v>36981</c:v>
                </c:pt>
                <c:pt idx="133">
                  <c:v>37011</c:v>
                </c:pt>
                <c:pt idx="134">
                  <c:v>37042</c:v>
                </c:pt>
                <c:pt idx="135">
                  <c:v>37072</c:v>
                </c:pt>
                <c:pt idx="136">
                  <c:v>37103</c:v>
                </c:pt>
                <c:pt idx="137">
                  <c:v>37134</c:v>
                </c:pt>
                <c:pt idx="138">
                  <c:v>37164</c:v>
                </c:pt>
                <c:pt idx="139">
                  <c:v>37195</c:v>
                </c:pt>
                <c:pt idx="140">
                  <c:v>37225</c:v>
                </c:pt>
                <c:pt idx="141">
                  <c:v>37256</c:v>
                </c:pt>
                <c:pt idx="142">
                  <c:v>37287</c:v>
                </c:pt>
                <c:pt idx="143">
                  <c:v>37315</c:v>
                </c:pt>
                <c:pt idx="144">
                  <c:v>37346</c:v>
                </c:pt>
                <c:pt idx="145">
                  <c:v>37376</c:v>
                </c:pt>
                <c:pt idx="146">
                  <c:v>37407</c:v>
                </c:pt>
                <c:pt idx="147">
                  <c:v>37437</c:v>
                </c:pt>
                <c:pt idx="148">
                  <c:v>37468</c:v>
                </c:pt>
                <c:pt idx="149">
                  <c:v>37499</c:v>
                </c:pt>
                <c:pt idx="150">
                  <c:v>37529</c:v>
                </c:pt>
                <c:pt idx="151">
                  <c:v>37560</c:v>
                </c:pt>
                <c:pt idx="152">
                  <c:v>37590</c:v>
                </c:pt>
                <c:pt idx="153">
                  <c:v>37621</c:v>
                </c:pt>
                <c:pt idx="154">
                  <c:v>37652</c:v>
                </c:pt>
                <c:pt idx="155">
                  <c:v>37680</c:v>
                </c:pt>
                <c:pt idx="156">
                  <c:v>37711</c:v>
                </c:pt>
                <c:pt idx="157">
                  <c:v>37741</c:v>
                </c:pt>
                <c:pt idx="158">
                  <c:v>37772</c:v>
                </c:pt>
                <c:pt idx="159">
                  <c:v>37802</c:v>
                </c:pt>
                <c:pt idx="160">
                  <c:v>37833</c:v>
                </c:pt>
                <c:pt idx="161">
                  <c:v>37864</c:v>
                </c:pt>
                <c:pt idx="162">
                  <c:v>37894</c:v>
                </c:pt>
                <c:pt idx="163">
                  <c:v>37925</c:v>
                </c:pt>
                <c:pt idx="164">
                  <c:v>37955</c:v>
                </c:pt>
                <c:pt idx="165">
                  <c:v>37986</c:v>
                </c:pt>
                <c:pt idx="166">
                  <c:v>38017</c:v>
                </c:pt>
                <c:pt idx="167">
                  <c:v>38046</c:v>
                </c:pt>
                <c:pt idx="168">
                  <c:v>38077</c:v>
                </c:pt>
                <c:pt idx="169">
                  <c:v>38107</c:v>
                </c:pt>
                <c:pt idx="170">
                  <c:v>38138</c:v>
                </c:pt>
                <c:pt idx="171">
                  <c:v>38168</c:v>
                </c:pt>
                <c:pt idx="172">
                  <c:v>38199</c:v>
                </c:pt>
                <c:pt idx="173">
                  <c:v>38230</c:v>
                </c:pt>
                <c:pt idx="174">
                  <c:v>38260</c:v>
                </c:pt>
                <c:pt idx="175">
                  <c:v>38291</c:v>
                </c:pt>
                <c:pt idx="176">
                  <c:v>38321</c:v>
                </c:pt>
                <c:pt idx="177">
                  <c:v>38352</c:v>
                </c:pt>
                <c:pt idx="178">
                  <c:v>38383</c:v>
                </c:pt>
                <c:pt idx="179">
                  <c:v>38412</c:v>
                </c:pt>
                <c:pt idx="180">
                  <c:v>38442</c:v>
                </c:pt>
                <c:pt idx="181">
                  <c:v>38472</c:v>
                </c:pt>
                <c:pt idx="182">
                  <c:v>38503</c:v>
                </c:pt>
                <c:pt idx="183">
                  <c:v>38533</c:v>
                </c:pt>
                <c:pt idx="184">
                  <c:v>38564</c:v>
                </c:pt>
                <c:pt idx="185">
                  <c:v>38595</c:v>
                </c:pt>
                <c:pt idx="186">
                  <c:v>38625</c:v>
                </c:pt>
                <c:pt idx="187">
                  <c:v>38656</c:v>
                </c:pt>
                <c:pt idx="188">
                  <c:v>38686</c:v>
                </c:pt>
                <c:pt idx="189">
                  <c:v>38717</c:v>
                </c:pt>
                <c:pt idx="190">
                  <c:v>38748</c:v>
                </c:pt>
                <c:pt idx="191">
                  <c:v>38777</c:v>
                </c:pt>
                <c:pt idx="192">
                  <c:v>38807</c:v>
                </c:pt>
                <c:pt idx="193">
                  <c:v>38837</c:v>
                </c:pt>
                <c:pt idx="194">
                  <c:v>38868</c:v>
                </c:pt>
                <c:pt idx="195">
                  <c:v>38898</c:v>
                </c:pt>
                <c:pt idx="196">
                  <c:v>38929</c:v>
                </c:pt>
                <c:pt idx="197">
                  <c:v>38960</c:v>
                </c:pt>
                <c:pt idx="198">
                  <c:v>38990</c:v>
                </c:pt>
                <c:pt idx="199">
                  <c:v>39021</c:v>
                </c:pt>
                <c:pt idx="200">
                  <c:v>39051</c:v>
                </c:pt>
                <c:pt idx="201">
                  <c:v>39082</c:v>
                </c:pt>
                <c:pt idx="202">
                  <c:v>39113</c:v>
                </c:pt>
                <c:pt idx="203">
                  <c:v>39142</c:v>
                </c:pt>
                <c:pt idx="204">
                  <c:v>39172</c:v>
                </c:pt>
                <c:pt idx="205">
                  <c:v>39202</c:v>
                </c:pt>
                <c:pt idx="206">
                  <c:v>39233</c:v>
                </c:pt>
                <c:pt idx="207">
                  <c:v>39263</c:v>
                </c:pt>
                <c:pt idx="208">
                  <c:v>39294</c:v>
                </c:pt>
                <c:pt idx="209">
                  <c:v>39325</c:v>
                </c:pt>
                <c:pt idx="210">
                  <c:v>39355</c:v>
                </c:pt>
                <c:pt idx="211">
                  <c:v>39386</c:v>
                </c:pt>
                <c:pt idx="212">
                  <c:v>39416</c:v>
                </c:pt>
                <c:pt idx="213">
                  <c:v>39447</c:v>
                </c:pt>
                <c:pt idx="214">
                  <c:v>39478</c:v>
                </c:pt>
                <c:pt idx="215">
                  <c:v>39507</c:v>
                </c:pt>
                <c:pt idx="216">
                  <c:v>39538</c:v>
                </c:pt>
                <c:pt idx="217">
                  <c:v>39568</c:v>
                </c:pt>
                <c:pt idx="218">
                  <c:v>39599</c:v>
                </c:pt>
                <c:pt idx="219">
                  <c:v>39629</c:v>
                </c:pt>
                <c:pt idx="220">
                  <c:v>39660</c:v>
                </c:pt>
                <c:pt idx="221">
                  <c:v>39691</c:v>
                </c:pt>
                <c:pt idx="222">
                  <c:v>39721</c:v>
                </c:pt>
                <c:pt idx="223">
                  <c:v>39752</c:v>
                </c:pt>
                <c:pt idx="224">
                  <c:v>39782</c:v>
                </c:pt>
                <c:pt idx="225">
                  <c:v>39813</c:v>
                </c:pt>
                <c:pt idx="226">
                  <c:v>39844</c:v>
                </c:pt>
                <c:pt idx="227">
                  <c:v>39872</c:v>
                </c:pt>
                <c:pt idx="228">
                  <c:v>39903</c:v>
                </c:pt>
                <c:pt idx="229">
                  <c:v>39933</c:v>
                </c:pt>
                <c:pt idx="230">
                  <c:v>39964</c:v>
                </c:pt>
                <c:pt idx="231">
                  <c:v>39994</c:v>
                </c:pt>
                <c:pt idx="232">
                  <c:v>40025</c:v>
                </c:pt>
                <c:pt idx="233">
                  <c:v>40056</c:v>
                </c:pt>
                <c:pt idx="234">
                  <c:v>40086</c:v>
                </c:pt>
                <c:pt idx="235">
                  <c:v>40117</c:v>
                </c:pt>
                <c:pt idx="236">
                  <c:v>40147</c:v>
                </c:pt>
                <c:pt idx="237">
                  <c:v>40178</c:v>
                </c:pt>
                <c:pt idx="238">
                  <c:v>40209</c:v>
                </c:pt>
                <c:pt idx="239">
                  <c:v>40237</c:v>
                </c:pt>
                <c:pt idx="240">
                  <c:v>40268</c:v>
                </c:pt>
                <c:pt idx="241">
                  <c:v>40296</c:v>
                </c:pt>
                <c:pt idx="242">
                  <c:v>40329</c:v>
                </c:pt>
                <c:pt idx="243">
                  <c:v>40359</c:v>
                </c:pt>
                <c:pt idx="244">
                  <c:v>40390</c:v>
                </c:pt>
                <c:pt idx="245">
                  <c:v>40421</c:v>
                </c:pt>
                <c:pt idx="246">
                  <c:v>40451</c:v>
                </c:pt>
                <c:pt idx="247">
                  <c:v>40482</c:v>
                </c:pt>
                <c:pt idx="248">
                  <c:v>40512</c:v>
                </c:pt>
                <c:pt idx="249">
                  <c:v>40543</c:v>
                </c:pt>
                <c:pt idx="250">
                  <c:v>40574</c:v>
                </c:pt>
                <c:pt idx="251">
                  <c:v>40602</c:v>
                </c:pt>
                <c:pt idx="252">
                  <c:v>40633</c:v>
                </c:pt>
                <c:pt idx="253">
                  <c:v>40663</c:v>
                </c:pt>
                <c:pt idx="254">
                  <c:v>40694</c:v>
                </c:pt>
                <c:pt idx="255">
                  <c:v>40724</c:v>
                </c:pt>
                <c:pt idx="256">
                  <c:v>40755</c:v>
                </c:pt>
                <c:pt idx="257">
                  <c:v>40786</c:v>
                </c:pt>
                <c:pt idx="258">
                  <c:v>40816</c:v>
                </c:pt>
                <c:pt idx="259">
                  <c:v>40847</c:v>
                </c:pt>
                <c:pt idx="260">
                  <c:v>40877</c:v>
                </c:pt>
                <c:pt idx="261">
                  <c:v>40908</c:v>
                </c:pt>
                <c:pt idx="262">
                  <c:v>40939</c:v>
                </c:pt>
                <c:pt idx="263">
                  <c:v>40968</c:v>
                </c:pt>
                <c:pt idx="264">
                  <c:v>40999</c:v>
                </c:pt>
                <c:pt idx="265">
                  <c:v>41029</c:v>
                </c:pt>
                <c:pt idx="266">
                  <c:v>41060</c:v>
                </c:pt>
                <c:pt idx="267">
                  <c:v>41090</c:v>
                </c:pt>
                <c:pt idx="268">
                  <c:v>41121</c:v>
                </c:pt>
                <c:pt idx="269">
                  <c:v>41152</c:v>
                </c:pt>
                <c:pt idx="270">
                  <c:v>41182</c:v>
                </c:pt>
                <c:pt idx="271">
                  <c:v>41213</c:v>
                </c:pt>
                <c:pt idx="272">
                  <c:v>41243</c:v>
                </c:pt>
                <c:pt idx="273">
                  <c:v>41274</c:v>
                </c:pt>
                <c:pt idx="274">
                  <c:v>41305</c:v>
                </c:pt>
                <c:pt idx="275">
                  <c:v>41333</c:v>
                </c:pt>
                <c:pt idx="276">
                  <c:v>41364</c:v>
                </c:pt>
                <c:pt idx="277">
                  <c:v>41394</c:v>
                </c:pt>
                <c:pt idx="278">
                  <c:v>41425</c:v>
                </c:pt>
                <c:pt idx="279">
                  <c:v>41455</c:v>
                </c:pt>
                <c:pt idx="280">
                  <c:v>41486</c:v>
                </c:pt>
                <c:pt idx="281">
                  <c:v>41517</c:v>
                </c:pt>
                <c:pt idx="282">
                  <c:v>41547</c:v>
                </c:pt>
                <c:pt idx="283">
                  <c:v>41578</c:v>
                </c:pt>
                <c:pt idx="284">
                  <c:v>41608</c:v>
                </c:pt>
                <c:pt idx="285">
                  <c:v>41639</c:v>
                </c:pt>
                <c:pt idx="286">
                  <c:v>41670</c:v>
                </c:pt>
                <c:pt idx="287">
                  <c:v>41698</c:v>
                </c:pt>
                <c:pt idx="288">
                  <c:v>41729</c:v>
                </c:pt>
                <c:pt idx="289">
                  <c:v>41759</c:v>
                </c:pt>
                <c:pt idx="290">
                  <c:v>41790</c:v>
                </c:pt>
                <c:pt idx="291">
                  <c:v>41820</c:v>
                </c:pt>
                <c:pt idx="292">
                  <c:v>41851</c:v>
                </c:pt>
                <c:pt idx="293">
                  <c:v>41882</c:v>
                </c:pt>
                <c:pt idx="294">
                  <c:v>41912</c:v>
                </c:pt>
                <c:pt idx="295">
                  <c:v>41943</c:v>
                </c:pt>
                <c:pt idx="296">
                  <c:v>41973</c:v>
                </c:pt>
                <c:pt idx="297">
                  <c:v>42004</c:v>
                </c:pt>
                <c:pt idx="298">
                  <c:v>42035</c:v>
                </c:pt>
                <c:pt idx="299">
                  <c:v>42063</c:v>
                </c:pt>
                <c:pt idx="300">
                  <c:v>42094</c:v>
                </c:pt>
                <c:pt idx="301">
                  <c:v>42124</c:v>
                </c:pt>
                <c:pt idx="302">
                  <c:v>42155</c:v>
                </c:pt>
                <c:pt idx="303">
                  <c:v>42185</c:v>
                </c:pt>
                <c:pt idx="304">
                  <c:v>42216</c:v>
                </c:pt>
                <c:pt idx="305">
                  <c:v>42247</c:v>
                </c:pt>
                <c:pt idx="306">
                  <c:v>42277</c:v>
                </c:pt>
                <c:pt idx="307">
                  <c:v>42308</c:v>
                </c:pt>
                <c:pt idx="308">
                  <c:v>42338</c:v>
                </c:pt>
                <c:pt idx="309">
                  <c:v>42369</c:v>
                </c:pt>
                <c:pt idx="310">
                  <c:v>42400</c:v>
                </c:pt>
                <c:pt idx="311">
                  <c:v>42429</c:v>
                </c:pt>
                <c:pt idx="312">
                  <c:v>42460</c:v>
                </c:pt>
                <c:pt idx="313">
                  <c:v>42490</c:v>
                </c:pt>
                <c:pt idx="314">
                  <c:v>42521</c:v>
                </c:pt>
                <c:pt idx="315">
                  <c:v>42551</c:v>
                </c:pt>
                <c:pt idx="316">
                  <c:v>42521</c:v>
                </c:pt>
                <c:pt idx="317">
                  <c:v>42551</c:v>
                </c:pt>
              </c:numCache>
            </c:numRef>
          </c:cat>
          <c:val>
            <c:numRef>
              <c:f>Sheet1!$B$4:$B$321</c:f>
              <c:numCache>
                <c:formatCode>0.00</c:formatCode>
                <c:ptCount val="318"/>
                <c:pt idx="0">
                  <c:v>497.3</c:v>
                </c:pt>
                <c:pt idx="1">
                  <c:v>498.7</c:v>
                </c:pt>
                <c:pt idx="2">
                  <c:v>499</c:v>
                </c:pt>
                <c:pt idx="3">
                  <c:v>502.3</c:v>
                </c:pt>
                <c:pt idx="4">
                  <c:v>504.2</c:v>
                </c:pt>
                <c:pt idx="5">
                  <c:v>504</c:v>
                </c:pt>
                <c:pt idx="6">
                  <c:v>501.5</c:v>
                </c:pt>
                <c:pt idx="7">
                  <c:v>502.4</c:v>
                </c:pt>
                <c:pt idx="8">
                  <c:v>503.5</c:v>
                </c:pt>
                <c:pt idx="9">
                  <c:v>504.5</c:v>
                </c:pt>
                <c:pt idx="10">
                  <c:v>505.2</c:v>
                </c:pt>
                <c:pt idx="11">
                  <c:v>506.3</c:v>
                </c:pt>
                <c:pt idx="12">
                  <c:v>506.5</c:v>
                </c:pt>
                <c:pt idx="13">
                  <c:v>506.5</c:v>
                </c:pt>
                <c:pt idx="14">
                  <c:v>506.7</c:v>
                </c:pt>
                <c:pt idx="15">
                  <c:v>510.2</c:v>
                </c:pt>
                <c:pt idx="16">
                  <c:v>509.7</c:v>
                </c:pt>
                <c:pt idx="17">
                  <c:v>508.8</c:v>
                </c:pt>
                <c:pt idx="18">
                  <c:v>505.2</c:v>
                </c:pt>
                <c:pt idx="19">
                  <c:v>504.6</c:v>
                </c:pt>
                <c:pt idx="20">
                  <c:v>504.2</c:v>
                </c:pt>
                <c:pt idx="21">
                  <c:v>503.1</c:v>
                </c:pt>
                <c:pt idx="22">
                  <c:v>502.5</c:v>
                </c:pt>
                <c:pt idx="23">
                  <c:v>502.3</c:v>
                </c:pt>
                <c:pt idx="24">
                  <c:v>501.4</c:v>
                </c:pt>
                <c:pt idx="25">
                  <c:v>500.1</c:v>
                </c:pt>
                <c:pt idx="26">
                  <c:v>500.1</c:v>
                </c:pt>
                <c:pt idx="27">
                  <c:v>501.4</c:v>
                </c:pt>
                <c:pt idx="28">
                  <c:v>501.1</c:v>
                </c:pt>
                <c:pt idx="29">
                  <c:v>499</c:v>
                </c:pt>
                <c:pt idx="30">
                  <c:v>495.4</c:v>
                </c:pt>
                <c:pt idx="31">
                  <c:v>494.7</c:v>
                </c:pt>
                <c:pt idx="32">
                  <c:v>494.1</c:v>
                </c:pt>
                <c:pt idx="33">
                  <c:v>493.5</c:v>
                </c:pt>
                <c:pt idx="34">
                  <c:v>492</c:v>
                </c:pt>
                <c:pt idx="35">
                  <c:v>492.2</c:v>
                </c:pt>
                <c:pt idx="36">
                  <c:v>492.1</c:v>
                </c:pt>
                <c:pt idx="37">
                  <c:v>492.5</c:v>
                </c:pt>
                <c:pt idx="38">
                  <c:v>492.8</c:v>
                </c:pt>
                <c:pt idx="39">
                  <c:v>495</c:v>
                </c:pt>
                <c:pt idx="40">
                  <c:v>495.9</c:v>
                </c:pt>
                <c:pt idx="41">
                  <c:v>494</c:v>
                </c:pt>
                <c:pt idx="42">
                  <c:v>491.9</c:v>
                </c:pt>
                <c:pt idx="43">
                  <c:v>491.4</c:v>
                </c:pt>
                <c:pt idx="44">
                  <c:v>492.2</c:v>
                </c:pt>
                <c:pt idx="45">
                  <c:v>489.5</c:v>
                </c:pt>
                <c:pt idx="46">
                  <c:v>489.5</c:v>
                </c:pt>
                <c:pt idx="47">
                  <c:v>489.2</c:v>
                </c:pt>
                <c:pt idx="48">
                  <c:v>490.3</c:v>
                </c:pt>
                <c:pt idx="49">
                  <c:v>490.3</c:v>
                </c:pt>
                <c:pt idx="50">
                  <c:v>489.7</c:v>
                </c:pt>
                <c:pt idx="51">
                  <c:v>493.9</c:v>
                </c:pt>
                <c:pt idx="52">
                  <c:v>494.5</c:v>
                </c:pt>
                <c:pt idx="53">
                  <c:v>493.3</c:v>
                </c:pt>
                <c:pt idx="54">
                  <c:v>490.4</c:v>
                </c:pt>
                <c:pt idx="55">
                  <c:v>489.5</c:v>
                </c:pt>
                <c:pt idx="56">
                  <c:v>489.7</c:v>
                </c:pt>
                <c:pt idx="57">
                  <c:v>486</c:v>
                </c:pt>
                <c:pt idx="58">
                  <c:v>484.7</c:v>
                </c:pt>
                <c:pt idx="59">
                  <c:v>484.8</c:v>
                </c:pt>
                <c:pt idx="60">
                  <c:v>485.8</c:v>
                </c:pt>
                <c:pt idx="61">
                  <c:v>484.4</c:v>
                </c:pt>
                <c:pt idx="62">
                  <c:v>483.4</c:v>
                </c:pt>
                <c:pt idx="63">
                  <c:v>486.3</c:v>
                </c:pt>
                <c:pt idx="64">
                  <c:v>486.5</c:v>
                </c:pt>
                <c:pt idx="65">
                  <c:v>485.5</c:v>
                </c:pt>
                <c:pt idx="66">
                  <c:v>482.3</c:v>
                </c:pt>
                <c:pt idx="67">
                  <c:v>482.1</c:v>
                </c:pt>
                <c:pt idx="68">
                  <c:v>481.7</c:v>
                </c:pt>
                <c:pt idx="69">
                  <c:v>481.2</c:v>
                </c:pt>
                <c:pt idx="70">
                  <c:v>482.3</c:v>
                </c:pt>
                <c:pt idx="71">
                  <c:v>481.7</c:v>
                </c:pt>
                <c:pt idx="72">
                  <c:v>483.2</c:v>
                </c:pt>
                <c:pt idx="73">
                  <c:v>483.1</c:v>
                </c:pt>
                <c:pt idx="74">
                  <c:v>484.2</c:v>
                </c:pt>
                <c:pt idx="75">
                  <c:v>487.8</c:v>
                </c:pt>
                <c:pt idx="76">
                  <c:v>489.2</c:v>
                </c:pt>
                <c:pt idx="77">
                  <c:v>488.8</c:v>
                </c:pt>
                <c:pt idx="78">
                  <c:v>487</c:v>
                </c:pt>
                <c:pt idx="79">
                  <c:v>485.6</c:v>
                </c:pt>
                <c:pt idx="80">
                  <c:v>485.9</c:v>
                </c:pt>
                <c:pt idx="81">
                  <c:v>486.1</c:v>
                </c:pt>
                <c:pt idx="82">
                  <c:v>485.5</c:v>
                </c:pt>
                <c:pt idx="83">
                  <c:v>485.3</c:v>
                </c:pt>
                <c:pt idx="84">
                  <c:v>486.6</c:v>
                </c:pt>
                <c:pt idx="85">
                  <c:v>488.6</c:v>
                </c:pt>
                <c:pt idx="86">
                  <c:v>488.7</c:v>
                </c:pt>
                <c:pt idx="87">
                  <c:v>492.6</c:v>
                </c:pt>
                <c:pt idx="88">
                  <c:v>493.5</c:v>
                </c:pt>
                <c:pt idx="89">
                  <c:v>491.8</c:v>
                </c:pt>
                <c:pt idx="90">
                  <c:v>490.2</c:v>
                </c:pt>
                <c:pt idx="91">
                  <c:v>494.7</c:v>
                </c:pt>
                <c:pt idx="92">
                  <c:v>494.9</c:v>
                </c:pt>
                <c:pt idx="93">
                  <c:v>495.4</c:v>
                </c:pt>
                <c:pt idx="94">
                  <c:v>493.4</c:v>
                </c:pt>
                <c:pt idx="95">
                  <c:v>494.1</c:v>
                </c:pt>
                <c:pt idx="96">
                  <c:v>496.3</c:v>
                </c:pt>
                <c:pt idx="97">
                  <c:v>498.2</c:v>
                </c:pt>
                <c:pt idx="98">
                  <c:v>499.9</c:v>
                </c:pt>
                <c:pt idx="99">
                  <c:v>505.1</c:v>
                </c:pt>
                <c:pt idx="100">
                  <c:v>509.8</c:v>
                </c:pt>
                <c:pt idx="101">
                  <c:v>509.3</c:v>
                </c:pt>
                <c:pt idx="102">
                  <c:v>509</c:v>
                </c:pt>
                <c:pt idx="103">
                  <c:v>509.4</c:v>
                </c:pt>
                <c:pt idx="104">
                  <c:v>510.4</c:v>
                </c:pt>
                <c:pt idx="105">
                  <c:v>509.9</c:v>
                </c:pt>
                <c:pt idx="106">
                  <c:v>508.2</c:v>
                </c:pt>
                <c:pt idx="107">
                  <c:v>508.3</c:v>
                </c:pt>
                <c:pt idx="108">
                  <c:v>509.9</c:v>
                </c:pt>
                <c:pt idx="109">
                  <c:v>510.2</c:v>
                </c:pt>
                <c:pt idx="110">
                  <c:v>510.9</c:v>
                </c:pt>
                <c:pt idx="111">
                  <c:v>514.4</c:v>
                </c:pt>
                <c:pt idx="112">
                  <c:v>515.79999999999995</c:v>
                </c:pt>
                <c:pt idx="113">
                  <c:v>515.29999999999995</c:v>
                </c:pt>
                <c:pt idx="114">
                  <c:v>511.6</c:v>
                </c:pt>
                <c:pt idx="115">
                  <c:v>512.6</c:v>
                </c:pt>
                <c:pt idx="116">
                  <c:v>512</c:v>
                </c:pt>
                <c:pt idx="117">
                  <c:v>513</c:v>
                </c:pt>
                <c:pt idx="118">
                  <c:v>512.6</c:v>
                </c:pt>
                <c:pt idx="119">
                  <c:v>512</c:v>
                </c:pt>
                <c:pt idx="120">
                  <c:v>511.8</c:v>
                </c:pt>
                <c:pt idx="121">
                  <c:v>510.8</c:v>
                </c:pt>
                <c:pt idx="122">
                  <c:v>510.3</c:v>
                </c:pt>
                <c:pt idx="123">
                  <c:v>514.29999999999995</c:v>
                </c:pt>
                <c:pt idx="124">
                  <c:v>510.4</c:v>
                </c:pt>
                <c:pt idx="125">
                  <c:v>507.9</c:v>
                </c:pt>
                <c:pt idx="126">
                  <c:v>503.1</c:v>
                </c:pt>
                <c:pt idx="127">
                  <c:v>502.5</c:v>
                </c:pt>
                <c:pt idx="128">
                  <c:v>502.5</c:v>
                </c:pt>
                <c:pt idx="129">
                  <c:v>501.1</c:v>
                </c:pt>
                <c:pt idx="130">
                  <c:v>501.5</c:v>
                </c:pt>
                <c:pt idx="131">
                  <c:v>500.5</c:v>
                </c:pt>
                <c:pt idx="132">
                  <c:v>502.2</c:v>
                </c:pt>
                <c:pt idx="133">
                  <c:v>502.9</c:v>
                </c:pt>
                <c:pt idx="134">
                  <c:v>504.6</c:v>
                </c:pt>
                <c:pt idx="135">
                  <c:v>508</c:v>
                </c:pt>
                <c:pt idx="136">
                  <c:v>506.3</c:v>
                </c:pt>
                <c:pt idx="137">
                  <c:v>505.8</c:v>
                </c:pt>
                <c:pt idx="138">
                  <c:v>502</c:v>
                </c:pt>
                <c:pt idx="139">
                  <c:v>502.7</c:v>
                </c:pt>
                <c:pt idx="140">
                  <c:v>503.2</c:v>
                </c:pt>
                <c:pt idx="141">
                  <c:v>500.1</c:v>
                </c:pt>
                <c:pt idx="142">
                  <c:v>497.4</c:v>
                </c:pt>
                <c:pt idx="143">
                  <c:v>496.3</c:v>
                </c:pt>
                <c:pt idx="144">
                  <c:v>497.5</c:v>
                </c:pt>
                <c:pt idx="145">
                  <c:v>496</c:v>
                </c:pt>
                <c:pt idx="146">
                  <c:v>496.9</c:v>
                </c:pt>
                <c:pt idx="147">
                  <c:v>497.8</c:v>
                </c:pt>
                <c:pt idx="148">
                  <c:v>498.1</c:v>
                </c:pt>
                <c:pt idx="149">
                  <c:v>496.8</c:v>
                </c:pt>
                <c:pt idx="150">
                  <c:v>494</c:v>
                </c:pt>
                <c:pt idx="151">
                  <c:v>495.4</c:v>
                </c:pt>
                <c:pt idx="152">
                  <c:v>496</c:v>
                </c:pt>
                <c:pt idx="153">
                  <c:v>497.5</c:v>
                </c:pt>
                <c:pt idx="154">
                  <c:v>500.4</c:v>
                </c:pt>
                <c:pt idx="155">
                  <c:v>501.2</c:v>
                </c:pt>
                <c:pt idx="156">
                  <c:v>501.9</c:v>
                </c:pt>
                <c:pt idx="157">
                  <c:v>503.1</c:v>
                </c:pt>
                <c:pt idx="158">
                  <c:v>502.8</c:v>
                </c:pt>
                <c:pt idx="159">
                  <c:v>504.8</c:v>
                </c:pt>
                <c:pt idx="160">
                  <c:v>507.6</c:v>
                </c:pt>
                <c:pt idx="161">
                  <c:v>504.5</c:v>
                </c:pt>
                <c:pt idx="162">
                  <c:v>500.5</c:v>
                </c:pt>
                <c:pt idx="163">
                  <c:v>499.8</c:v>
                </c:pt>
                <c:pt idx="164">
                  <c:v>501</c:v>
                </c:pt>
                <c:pt idx="165">
                  <c:v>499</c:v>
                </c:pt>
                <c:pt idx="166">
                  <c:v>497.6</c:v>
                </c:pt>
                <c:pt idx="167">
                  <c:v>497.3</c:v>
                </c:pt>
                <c:pt idx="168">
                  <c:v>498.2</c:v>
                </c:pt>
                <c:pt idx="169">
                  <c:v>497.1</c:v>
                </c:pt>
                <c:pt idx="170">
                  <c:v>498</c:v>
                </c:pt>
                <c:pt idx="171">
                  <c:v>499.2</c:v>
                </c:pt>
                <c:pt idx="172">
                  <c:v>497.8</c:v>
                </c:pt>
                <c:pt idx="173">
                  <c:v>495.9</c:v>
                </c:pt>
                <c:pt idx="174">
                  <c:v>494.1</c:v>
                </c:pt>
                <c:pt idx="175">
                  <c:v>494</c:v>
                </c:pt>
                <c:pt idx="176">
                  <c:v>492.4</c:v>
                </c:pt>
                <c:pt idx="177">
                  <c:v>493</c:v>
                </c:pt>
                <c:pt idx="178">
                  <c:v>488.7</c:v>
                </c:pt>
                <c:pt idx="179">
                  <c:v>488.4</c:v>
                </c:pt>
                <c:pt idx="180">
                  <c:v>489.2</c:v>
                </c:pt>
                <c:pt idx="181">
                  <c:v>485.9</c:v>
                </c:pt>
                <c:pt idx="182">
                  <c:v>487.7</c:v>
                </c:pt>
                <c:pt idx="183">
                  <c:v>491.1</c:v>
                </c:pt>
                <c:pt idx="184">
                  <c:v>491.2</c:v>
                </c:pt>
                <c:pt idx="185">
                  <c:v>490.3</c:v>
                </c:pt>
                <c:pt idx="186">
                  <c:v>488.3</c:v>
                </c:pt>
                <c:pt idx="187">
                  <c:v>489.1</c:v>
                </c:pt>
                <c:pt idx="188">
                  <c:v>489.6</c:v>
                </c:pt>
                <c:pt idx="189">
                  <c:v>489.2</c:v>
                </c:pt>
                <c:pt idx="190">
                  <c:v>491.1</c:v>
                </c:pt>
                <c:pt idx="191">
                  <c:v>491.6</c:v>
                </c:pt>
                <c:pt idx="192">
                  <c:v>492.7</c:v>
                </c:pt>
                <c:pt idx="193">
                  <c:v>492.6</c:v>
                </c:pt>
                <c:pt idx="194">
                  <c:v>491.2</c:v>
                </c:pt>
                <c:pt idx="195">
                  <c:v>492.4</c:v>
                </c:pt>
                <c:pt idx="196">
                  <c:v>492</c:v>
                </c:pt>
                <c:pt idx="197">
                  <c:v>491.3</c:v>
                </c:pt>
                <c:pt idx="198">
                  <c:v>489.9</c:v>
                </c:pt>
                <c:pt idx="199">
                  <c:v>490.1</c:v>
                </c:pt>
                <c:pt idx="200">
                  <c:v>490</c:v>
                </c:pt>
                <c:pt idx="201">
                  <c:v>491.8</c:v>
                </c:pt>
                <c:pt idx="202">
                  <c:v>489.7</c:v>
                </c:pt>
                <c:pt idx="203">
                  <c:v>490.5</c:v>
                </c:pt>
                <c:pt idx="204">
                  <c:v>489.7</c:v>
                </c:pt>
                <c:pt idx="205">
                  <c:v>488.5</c:v>
                </c:pt>
                <c:pt idx="206">
                  <c:v>489.1</c:v>
                </c:pt>
                <c:pt idx="207">
                  <c:v>490.9</c:v>
                </c:pt>
                <c:pt idx="208">
                  <c:v>492.7</c:v>
                </c:pt>
                <c:pt idx="209">
                  <c:v>492.9</c:v>
                </c:pt>
                <c:pt idx="210">
                  <c:v>490.5</c:v>
                </c:pt>
                <c:pt idx="211">
                  <c:v>492.6</c:v>
                </c:pt>
                <c:pt idx="212">
                  <c:v>490.7</c:v>
                </c:pt>
                <c:pt idx="213">
                  <c:v>491.1</c:v>
                </c:pt>
                <c:pt idx="214">
                  <c:v>490</c:v>
                </c:pt>
                <c:pt idx="215">
                  <c:v>488.7</c:v>
                </c:pt>
                <c:pt idx="216">
                  <c:v>489.8</c:v>
                </c:pt>
                <c:pt idx="217">
                  <c:v>489.3</c:v>
                </c:pt>
                <c:pt idx="218">
                  <c:v>489.7</c:v>
                </c:pt>
                <c:pt idx="219">
                  <c:v>492.1</c:v>
                </c:pt>
                <c:pt idx="220">
                  <c:v>493.2</c:v>
                </c:pt>
                <c:pt idx="221">
                  <c:v>491.3</c:v>
                </c:pt>
                <c:pt idx="222">
                  <c:v>490</c:v>
                </c:pt>
                <c:pt idx="223">
                  <c:v>488.7</c:v>
                </c:pt>
                <c:pt idx="224">
                  <c:v>488.2</c:v>
                </c:pt>
                <c:pt idx="225">
                  <c:v>487.9</c:v>
                </c:pt>
                <c:pt idx="226">
                  <c:v>484.4</c:v>
                </c:pt>
                <c:pt idx="227">
                  <c:v>483.5</c:v>
                </c:pt>
                <c:pt idx="228">
                  <c:v>484.2</c:v>
                </c:pt>
                <c:pt idx="229">
                  <c:v>483.5</c:v>
                </c:pt>
                <c:pt idx="230">
                  <c:v>482.1</c:v>
                </c:pt>
                <c:pt idx="231">
                  <c:v>482.3</c:v>
                </c:pt>
                <c:pt idx="232">
                  <c:v>482.5</c:v>
                </c:pt>
                <c:pt idx="233">
                  <c:v>479.5</c:v>
                </c:pt>
                <c:pt idx="234">
                  <c:v>476.8</c:v>
                </c:pt>
                <c:pt idx="235">
                  <c:v>474.2</c:v>
                </c:pt>
                <c:pt idx="236">
                  <c:v>472.5</c:v>
                </c:pt>
                <c:pt idx="237">
                  <c:v>472</c:v>
                </c:pt>
                <c:pt idx="238">
                  <c:v>468.4</c:v>
                </c:pt>
                <c:pt idx="239">
                  <c:v>467</c:v>
                </c:pt>
                <c:pt idx="240">
                  <c:v>466.6</c:v>
                </c:pt>
                <c:pt idx="241">
                  <c:v>472</c:v>
                </c:pt>
                <c:pt idx="242">
                  <c:v>477.3</c:v>
                </c:pt>
                <c:pt idx="243">
                  <c:v>485.8</c:v>
                </c:pt>
                <c:pt idx="244">
                  <c:v>491.1</c:v>
                </c:pt>
                <c:pt idx="245">
                  <c:v>498.6</c:v>
                </c:pt>
                <c:pt idx="246">
                  <c:v>501.7</c:v>
                </c:pt>
                <c:pt idx="247">
                  <c:v>507.1</c:v>
                </c:pt>
                <c:pt idx="248">
                  <c:v>511.9</c:v>
                </c:pt>
                <c:pt idx="249">
                  <c:v>518.9</c:v>
                </c:pt>
                <c:pt idx="250">
                  <c:v>522.5</c:v>
                </c:pt>
                <c:pt idx="251">
                  <c:v>528.1</c:v>
                </c:pt>
                <c:pt idx="252">
                  <c:v>534.6</c:v>
                </c:pt>
                <c:pt idx="253">
                  <c:v>532.29999999999995</c:v>
                </c:pt>
                <c:pt idx="254">
                  <c:v>532.4</c:v>
                </c:pt>
                <c:pt idx="255">
                  <c:v>532.79999999999995</c:v>
                </c:pt>
                <c:pt idx="256">
                  <c:v>530.1</c:v>
                </c:pt>
                <c:pt idx="257">
                  <c:v>527.79999999999995</c:v>
                </c:pt>
                <c:pt idx="258">
                  <c:v>526.70000000000005</c:v>
                </c:pt>
                <c:pt idx="259">
                  <c:v>526.1</c:v>
                </c:pt>
                <c:pt idx="260">
                  <c:v>525.70000000000005</c:v>
                </c:pt>
                <c:pt idx="261">
                  <c:v>526.29999999999995</c:v>
                </c:pt>
                <c:pt idx="262">
                  <c:v>529.6</c:v>
                </c:pt>
                <c:pt idx="263">
                  <c:v>528.6</c:v>
                </c:pt>
                <c:pt idx="264">
                  <c:v>530</c:v>
                </c:pt>
                <c:pt idx="265">
                  <c:v>529.20000000000005</c:v>
                </c:pt>
                <c:pt idx="266">
                  <c:v>529.4</c:v>
                </c:pt>
                <c:pt idx="267">
                  <c:v>529.1</c:v>
                </c:pt>
                <c:pt idx="268">
                  <c:v>528.4</c:v>
                </c:pt>
                <c:pt idx="269">
                  <c:v>525.70000000000005</c:v>
                </c:pt>
                <c:pt idx="270">
                  <c:v>523.9</c:v>
                </c:pt>
                <c:pt idx="271">
                  <c:v>523.70000000000005</c:v>
                </c:pt>
                <c:pt idx="272">
                  <c:v>523.4</c:v>
                </c:pt>
                <c:pt idx="273">
                  <c:v>523.9</c:v>
                </c:pt>
                <c:pt idx="274">
                  <c:v>519</c:v>
                </c:pt>
                <c:pt idx="275">
                  <c:v>518.9</c:v>
                </c:pt>
                <c:pt idx="276">
                  <c:v>518.70000000000005</c:v>
                </c:pt>
                <c:pt idx="277">
                  <c:v>517.1</c:v>
                </c:pt>
                <c:pt idx="278">
                  <c:v>518</c:v>
                </c:pt>
                <c:pt idx="279">
                  <c:v>518.29999999999995</c:v>
                </c:pt>
                <c:pt idx="280">
                  <c:v>516.79999999999995</c:v>
                </c:pt>
                <c:pt idx="281">
                  <c:v>516.29999999999995</c:v>
                </c:pt>
                <c:pt idx="282">
                  <c:v>514.5</c:v>
                </c:pt>
                <c:pt idx="283">
                  <c:v>515</c:v>
                </c:pt>
                <c:pt idx="284">
                  <c:v>516.6</c:v>
                </c:pt>
                <c:pt idx="285">
                  <c:v>517.6</c:v>
                </c:pt>
                <c:pt idx="286">
                  <c:v>513.5</c:v>
                </c:pt>
                <c:pt idx="287" formatCode="General">
                  <c:v>515.70000000000005</c:v>
                </c:pt>
                <c:pt idx="288" formatCode="General">
                  <c:v>516.5</c:v>
                </c:pt>
                <c:pt idx="289" formatCode="General">
                  <c:v>515.6</c:v>
                </c:pt>
                <c:pt idx="290" formatCode="General">
                  <c:v>516.6</c:v>
                </c:pt>
                <c:pt idx="291" formatCode="General">
                  <c:v>518.70000000000005</c:v>
                </c:pt>
                <c:pt idx="292" formatCode="General">
                  <c:v>518.29999999999995</c:v>
                </c:pt>
                <c:pt idx="293" formatCode="General">
                  <c:v>517.5</c:v>
                </c:pt>
                <c:pt idx="294" formatCode="General">
                  <c:v>515.5</c:v>
                </c:pt>
                <c:pt idx="295" formatCode="General">
                  <c:v>515.9</c:v>
                </c:pt>
                <c:pt idx="296" formatCode="General">
                  <c:v>517.6</c:v>
                </c:pt>
                <c:pt idx="297" formatCode="General">
                  <c:v>516.4</c:v>
                </c:pt>
                <c:pt idx="298">
                  <c:v>514.6</c:v>
                </c:pt>
                <c:pt idx="299" formatCode="General">
                  <c:v>516.20000000000005</c:v>
                </c:pt>
                <c:pt idx="300" formatCode="General">
                  <c:v>516.6</c:v>
                </c:pt>
                <c:pt idx="301" formatCode="General">
                  <c:v>516</c:v>
                </c:pt>
                <c:pt idx="302" formatCode="General">
                  <c:v>513.70000000000005</c:v>
                </c:pt>
                <c:pt idx="303" formatCode="General">
                  <c:v>517.4</c:v>
                </c:pt>
                <c:pt idx="304" formatCode="General">
                  <c:v>516.70000000000005</c:v>
                </c:pt>
                <c:pt idx="305" formatCode="General">
                  <c:v>514.20000000000005</c:v>
                </c:pt>
                <c:pt idx="306" formatCode="General">
                  <c:v>513</c:v>
                </c:pt>
                <c:pt idx="307" formatCode="General">
                  <c:v>511.5</c:v>
                </c:pt>
                <c:pt idx="308" formatCode="General">
                  <c:v>513.9</c:v>
                </c:pt>
                <c:pt idx="309" formatCode="General">
                  <c:v>515.79999999999995</c:v>
                </c:pt>
                <c:pt idx="310" formatCode="General">
                  <c:v>515.4</c:v>
                </c:pt>
                <c:pt idx="311" formatCode="General">
                  <c:v>517</c:v>
                </c:pt>
                <c:pt idx="312" formatCode="General">
                  <c:v>517.79999999999995</c:v>
                </c:pt>
                <c:pt idx="313" formatCode="General">
                  <c:v>518.9</c:v>
                </c:pt>
                <c:pt idx="314" formatCode="General">
                  <c:v>519.9</c:v>
                </c:pt>
                <c:pt idx="315" formatCode="General">
                  <c:v>525.5</c:v>
                </c:pt>
                <c:pt idx="316" formatCode="General">
                  <c:v>527.6</c:v>
                </c:pt>
                <c:pt idx="317" formatCode="General">
                  <c:v>524.70000000000005</c:v>
                </c:pt>
              </c:numCache>
            </c:numRef>
          </c:val>
          <c:smooth val="1"/>
          <c:extLst>
            <c:ext xmlns:c16="http://schemas.microsoft.com/office/drawing/2014/chart" uri="{C3380CC4-5D6E-409C-BE32-E72D297353CC}">
              <c16:uniqueId val="{00000001-65B4-43E8-A167-3C7FBDC8BF95}"/>
            </c:ext>
          </c:extLst>
        </c:ser>
        <c:dLbls>
          <c:showLegendKey val="0"/>
          <c:showVal val="0"/>
          <c:showCatName val="0"/>
          <c:showSerName val="0"/>
          <c:showPercent val="0"/>
          <c:showBubbleSize val="0"/>
        </c:dLbls>
        <c:marker val="1"/>
        <c:smooth val="0"/>
        <c:axId val="209116960"/>
        <c:axId val="209115392"/>
      </c:lineChart>
      <c:catAx>
        <c:axId val="209116960"/>
        <c:scaling>
          <c:orientation val="minMax"/>
        </c:scaling>
        <c:delete val="0"/>
        <c:axPos val="b"/>
        <c:numFmt formatCode="yy" sourceLinked="0"/>
        <c:majorTickMark val="out"/>
        <c:minorTickMark val="none"/>
        <c:tickLblPos val="nextTo"/>
        <c:spPr>
          <a:ln w="9525">
            <a:solidFill>
              <a:srgbClr val="868686"/>
            </a:solidFill>
            <a:prstDash val="solid"/>
          </a:ln>
        </c:spPr>
        <c:txPr>
          <a:bodyPr rot="0" vert="horz"/>
          <a:lstStyle/>
          <a:p>
            <a:pPr>
              <a:defRPr sz="1400" b="0" i="0" u="none" strike="noStrike" baseline="0">
                <a:solidFill>
                  <a:srgbClr val="000000"/>
                </a:solidFill>
                <a:latin typeface="Arial"/>
                <a:ea typeface="Arial"/>
                <a:cs typeface="Arial"/>
              </a:defRPr>
            </a:pPr>
            <a:endParaRPr lang="en-US"/>
          </a:p>
        </c:txPr>
        <c:crossAx val="209115392"/>
        <c:crosses val="autoZero"/>
        <c:auto val="0"/>
        <c:lblAlgn val="ctr"/>
        <c:lblOffset val="100"/>
        <c:tickLblSkip val="12"/>
        <c:tickMarkSkip val="12"/>
        <c:noMultiLvlLbl val="1"/>
      </c:catAx>
      <c:valAx>
        <c:axId val="209115392"/>
        <c:scaling>
          <c:orientation val="minMax"/>
          <c:max val="550"/>
          <c:min val="450"/>
        </c:scaling>
        <c:delete val="0"/>
        <c:axPos val="l"/>
        <c:majorGridlines/>
        <c:title>
          <c:tx>
            <c:rich>
              <a:bodyPr/>
              <a:lstStyle/>
              <a:p>
                <a:pPr>
                  <a:defRPr sz="1400" b="1">
                    <a:latin typeface="+mn-lt"/>
                  </a:defRPr>
                </a:pPr>
                <a:r>
                  <a:rPr lang="en-US" sz="1400" b="1" dirty="0">
                    <a:latin typeface="+mn-lt"/>
                  </a:rPr>
                  <a:t>Thousands</a:t>
                </a:r>
              </a:p>
            </c:rich>
          </c:tx>
          <c:layout>
            <c:manualLayout>
              <c:xMode val="edge"/>
              <c:yMode val="edge"/>
              <c:x val="4.2299236050445301E-3"/>
              <c:y val="0.36699855827880701"/>
            </c:manualLayout>
          </c:layout>
          <c:overlay val="0"/>
        </c:title>
        <c:numFmt formatCode="#,##0" sourceLinked="0"/>
        <c:majorTickMark val="out"/>
        <c:minorTickMark val="none"/>
        <c:tickLblPos val="nextTo"/>
        <c:spPr>
          <a:ln w="9525">
            <a:solidFill>
              <a:srgbClr val="868686"/>
            </a:solidFill>
            <a:prstDash val="solid"/>
          </a:ln>
        </c:spPr>
        <c:txPr>
          <a:bodyPr rot="0" vert="horz"/>
          <a:lstStyle/>
          <a:p>
            <a:pPr>
              <a:defRPr sz="1400" b="0" i="0" u="none" strike="noStrike" baseline="0">
                <a:solidFill>
                  <a:srgbClr val="000000"/>
                </a:solidFill>
                <a:latin typeface="Arial"/>
                <a:ea typeface="Arial"/>
                <a:cs typeface="Arial"/>
              </a:defRPr>
            </a:pPr>
            <a:endParaRPr lang="en-US"/>
          </a:p>
        </c:txPr>
        <c:crossAx val="209116960"/>
        <c:crosses val="autoZero"/>
        <c:crossBetween val="midCat"/>
        <c:majorUnit val="25"/>
      </c:valAx>
      <c:dateAx>
        <c:axId val="209122056"/>
        <c:scaling>
          <c:orientation val="minMax"/>
        </c:scaling>
        <c:delete val="1"/>
        <c:axPos val="b"/>
        <c:numFmt formatCode="&quot;'&quot;yy" sourceLinked="1"/>
        <c:majorTickMark val="out"/>
        <c:minorTickMark val="none"/>
        <c:tickLblPos val="nextTo"/>
        <c:crossAx val="209116176"/>
        <c:crosses val="autoZero"/>
        <c:auto val="1"/>
        <c:lblOffset val="100"/>
        <c:baseTimeUnit val="days"/>
      </c:dateAx>
      <c:valAx>
        <c:axId val="209116176"/>
        <c:scaling>
          <c:orientation val="minMax"/>
          <c:max val="1"/>
          <c:min val="0"/>
        </c:scaling>
        <c:delete val="0"/>
        <c:axPos val="r"/>
        <c:numFmt formatCode="0" sourceLinked="1"/>
        <c:majorTickMark val="none"/>
        <c:minorTickMark val="none"/>
        <c:tickLblPos val="none"/>
        <c:spPr>
          <a:ln w="9525">
            <a:noFill/>
          </a:ln>
        </c:spPr>
        <c:crossAx val="209122056"/>
        <c:crosses val="max"/>
        <c:crossBetween val="between"/>
        <c:majorUnit val="1"/>
      </c:valAx>
      <c:spPr>
        <a:solidFill>
          <a:srgbClr val="FFFFFF"/>
        </a:solidFill>
        <a:ln w="27626">
          <a:noFill/>
        </a:ln>
      </c:spPr>
    </c:plotArea>
    <c:plotVisOnly val="1"/>
    <c:dispBlanksAs val="gap"/>
    <c:showDLblsOverMax val="0"/>
  </c:chart>
  <c:spPr>
    <a:noFill/>
    <a:ln>
      <a:noFill/>
    </a:ln>
  </c:spPr>
  <c:txPr>
    <a:bodyPr/>
    <a:lstStyle/>
    <a:p>
      <a:pPr>
        <a:defRPr sz="1958" b="0" i="0" u="none" strike="noStrike" baseline="0">
          <a:solidFill>
            <a:srgbClr val="000000"/>
          </a:solidFill>
          <a:latin typeface="Calibri"/>
          <a:ea typeface="Calibri"/>
          <a:cs typeface="Calibri"/>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1540443808160344E-2"/>
          <c:y val="3.8359498031496062E-2"/>
          <c:w val="0.90784574087329994"/>
          <c:h val="0.78415575787401581"/>
        </c:manualLayout>
      </c:layout>
      <c:barChart>
        <c:barDir val="col"/>
        <c:grouping val="clustered"/>
        <c:varyColors val="0"/>
        <c:ser>
          <c:idx val="1"/>
          <c:order val="1"/>
          <c:tx>
            <c:strRef>
              <c:f>Sheet1!$C$1</c:f>
              <c:strCache>
                <c:ptCount val="1"/>
                <c:pt idx="0">
                  <c:v>Recession</c:v>
                </c:pt>
              </c:strCache>
            </c:strRef>
          </c:tx>
          <c:spPr>
            <a:solidFill>
              <a:schemeClr val="bg1">
                <a:lumMod val="85000"/>
              </a:schemeClr>
            </a:solidFill>
            <a:ln>
              <a:noFill/>
            </a:ln>
            <a:effectLst/>
          </c:spPr>
          <c:invertIfNegative val="0"/>
          <c:cat>
            <c:strRef>
              <c:f>Sheet1!$A$1:$A$320</c:f>
              <c:strCache>
                <c:ptCount val="314"/>
                <c:pt idx="0">
                  <c:v>Month</c:v>
                </c:pt>
                <c:pt idx="1">
                  <c:v>Jan-90</c:v>
                </c:pt>
                <c:pt idx="13">
                  <c:v>Jan-91</c:v>
                </c:pt>
                <c:pt idx="25">
                  <c:v>Jan-92</c:v>
                </c:pt>
                <c:pt idx="37">
                  <c:v>Jan-93</c:v>
                </c:pt>
                <c:pt idx="49">
                  <c:v>Jan-94</c:v>
                </c:pt>
                <c:pt idx="61">
                  <c:v>Jan-95</c:v>
                </c:pt>
                <c:pt idx="73">
                  <c:v>Jan-96</c:v>
                </c:pt>
                <c:pt idx="85">
                  <c:v>Jan-97</c:v>
                </c:pt>
                <c:pt idx="97">
                  <c:v>Jan-98</c:v>
                </c:pt>
                <c:pt idx="109">
                  <c:v>Jan-99</c:v>
                </c:pt>
                <c:pt idx="121">
                  <c:v>Jan-00</c:v>
                </c:pt>
                <c:pt idx="133">
                  <c:v>Jan-01</c:v>
                </c:pt>
                <c:pt idx="145">
                  <c:v>Jan-02</c:v>
                </c:pt>
                <c:pt idx="157">
                  <c:v>Jan-03</c:v>
                </c:pt>
                <c:pt idx="169">
                  <c:v>Jan-04</c:v>
                </c:pt>
                <c:pt idx="181">
                  <c:v>Jan-05</c:v>
                </c:pt>
                <c:pt idx="193">
                  <c:v>Jan-06</c:v>
                </c:pt>
                <c:pt idx="205">
                  <c:v>Jan-07</c:v>
                </c:pt>
                <c:pt idx="217">
                  <c:v>Jan-08</c:v>
                </c:pt>
                <c:pt idx="229">
                  <c:v>Jan-09</c:v>
                </c:pt>
                <c:pt idx="241">
                  <c:v>Jan-10</c:v>
                </c:pt>
                <c:pt idx="253">
                  <c:v>Jan-11</c:v>
                </c:pt>
                <c:pt idx="265">
                  <c:v>Jan-12</c:v>
                </c:pt>
                <c:pt idx="277">
                  <c:v>Jan-13</c:v>
                </c:pt>
                <c:pt idx="289">
                  <c:v>Jan-14</c:v>
                </c:pt>
                <c:pt idx="301">
                  <c:v>Jan-15</c:v>
                </c:pt>
                <c:pt idx="313">
                  <c:v>Jan-16</c:v>
                </c:pt>
              </c:strCache>
            </c:strRef>
          </c:cat>
          <c:val>
            <c:numRef>
              <c:f>Sheet1!$C$2:$C$320</c:f>
              <c:numCache>
                <c:formatCode>0</c:formatCode>
                <c:ptCount val="319"/>
                <c:pt idx="0" formatCode="General">
                  <c:v>0</c:v>
                </c:pt>
                <c:pt idx="1">
                  <c:v>0</c:v>
                </c:pt>
                <c:pt idx="2">
                  <c:v>0</c:v>
                </c:pt>
                <c:pt idx="3">
                  <c:v>0</c:v>
                </c:pt>
                <c:pt idx="4">
                  <c:v>0</c:v>
                </c:pt>
                <c:pt idx="5">
                  <c:v>0</c:v>
                </c:pt>
                <c:pt idx="6">
                  <c:v>1</c:v>
                </c:pt>
                <c:pt idx="7">
                  <c:v>1</c:v>
                </c:pt>
                <c:pt idx="8">
                  <c:v>1</c:v>
                </c:pt>
                <c:pt idx="9">
                  <c:v>1</c:v>
                </c:pt>
                <c:pt idx="10">
                  <c:v>1</c:v>
                </c:pt>
                <c:pt idx="11">
                  <c:v>1</c:v>
                </c:pt>
                <c:pt idx="12">
                  <c:v>1</c:v>
                </c:pt>
                <c:pt idx="13">
                  <c:v>1</c:v>
                </c:pt>
                <c:pt idx="14">
                  <c:v>1</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1</c:v>
                </c:pt>
                <c:pt idx="135">
                  <c:v>1</c:v>
                </c:pt>
                <c:pt idx="136">
                  <c:v>1</c:v>
                </c:pt>
                <c:pt idx="137">
                  <c:v>1</c:v>
                </c:pt>
                <c:pt idx="138">
                  <c:v>1</c:v>
                </c:pt>
                <c:pt idx="139">
                  <c:v>1</c:v>
                </c:pt>
                <c:pt idx="140">
                  <c:v>1</c:v>
                </c:pt>
                <c:pt idx="141">
                  <c:v>1</c:v>
                </c:pt>
                <c:pt idx="142">
                  <c:v>1</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1</c:v>
                </c:pt>
                <c:pt idx="216">
                  <c:v>1</c:v>
                </c:pt>
                <c:pt idx="217">
                  <c:v>1</c:v>
                </c:pt>
                <c:pt idx="218">
                  <c:v>1</c:v>
                </c:pt>
                <c:pt idx="219">
                  <c:v>1</c:v>
                </c:pt>
                <c:pt idx="220">
                  <c:v>1</c:v>
                </c:pt>
                <c:pt idx="221">
                  <c:v>1</c:v>
                </c:pt>
                <c:pt idx="222">
                  <c:v>1</c:v>
                </c:pt>
                <c:pt idx="223">
                  <c:v>1</c:v>
                </c:pt>
                <c:pt idx="224">
                  <c:v>1</c:v>
                </c:pt>
                <c:pt idx="225">
                  <c:v>1</c:v>
                </c:pt>
                <c:pt idx="226">
                  <c:v>1</c:v>
                </c:pt>
                <c:pt idx="227">
                  <c:v>1</c:v>
                </c:pt>
                <c:pt idx="228">
                  <c:v>1</c:v>
                </c:pt>
                <c:pt idx="229">
                  <c:v>1</c:v>
                </c:pt>
                <c:pt idx="230">
                  <c:v>1</c:v>
                </c:pt>
                <c:pt idx="231">
                  <c:v>1</c:v>
                </c:pt>
                <c:pt idx="232">
                  <c:v>11</c:v>
                </c:pt>
                <c:pt idx="233">
                  <c:v>1</c:v>
                </c:pt>
                <c:pt idx="234">
                  <c:v>0</c:v>
                </c:pt>
                <c:pt idx="235">
                  <c:v>0</c:v>
                </c:pt>
                <c:pt idx="236">
                  <c:v>0</c:v>
                </c:pt>
                <c:pt idx="237">
                  <c:v>0</c:v>
                </c:pt>
                <c:pt idx="238">
                  <c:v>0</c:v>
                </c:pt>
                <c:pt idx="239">
                  <c:v>0</c:v>
                </c:pt>
                <c:pt idx="240">
                  <c:v>0</c:v>
                </c:pt>
                <c:pt idx="241">
                  <c:v>0</c:v>
                </c:pt>
                <c:pt idx="242" formatCode="General">
                  <c:v>0</c:v>
                </c:pt>
                <c:pt idx="243" formatCode="General">
                  <c:v>0</c:v>
                </c:pt>
                <c:pt idx="244" formatCode="General">
                  <c:v>0</c:v>
                </c:pt>
                <c:pt idx="245" formatCode="General">
                  <c:v>0</c:v>
                </c:pt>
                <c:pt idx="246" formatCode="General">
                  <c:v>0</c:v>
                </c:pt>
                <c:pt idx="247" formatCode="General">
                  <c:v>0</c:v>
                </c:pt>
                <c:pt idx="248" formatCode="General">
                  <c:v>0</c:v>
                </c:pt>
                <c:pt idx="249" formatCode="General">
                  <c:v>0</c:v>
                </c:pt>
                <c:pt idx="250" formatCode="General">
                  <c:v>0</c:v>
                </c:pt>
                <c:pt idx="251" formatCode="General">
                  <c:v>0</c:v>
                </c:pt>
                <c:pt idx="252" formatCode="General">
                  <c:v>0</c:v>
                </c:pt>
                <c:pt idx="253" formatCode="General">
                  <c:v>0</c:v>
                </c:pt>
                <c:pt idx="254" formatCode="General">
                  <c:v>0</c:v>
                </c:pt>
                <c:pt idx="255" formatCode="General">
                  <c:v>0</c:v>
                </c:pt>
                <c:pt idx="256" formatCode="General">
                  <c:v>0</c:v>
                </c:pt>
                <c:pt idx="257" formatCode="General">
                  <c:v>0</c:v>
                </c:pt>
                <c:pt idx="258" formatCode="General">
                  <c:v>0</c:v>
                </c:pt>
                <c:pt idx="259" formatCode="General">
                  <c:v>0</c:v>
                </c:pt>
                <c:pt idx="260" formatCode="General">
                  <c:v>0</c:v>
                </c:pt>
                <c:pt idx="261" formatCode="General">
                  <c:v>0</c:v>
                </c:pt>
                <c:pt idx="262" formatCode="General">
                  <c:v>0</c:v>
                </c:pt>
                <c:pt idx="263" formatCode="General">
                  <c:v>0</c:v>
                </c:pt>
                <c:pt idx="264" formatCode="General">
                  <c:v>0</c:v>
                </c:pt>
                <c:pt idx="265" formatCode="General">
                  <c:v>0</c:v>
                </c:pt>
                <c:pt idx="266" formatCode="General">
                  <c:v>0</c:v>
                </c:pt>
                <c:pt idx="267" formatCode="General">
                  <c:v>0</c:v>
                </c:pt>
                <c:pt idx="268" formatCode="General">
                  <c:v>0</c:v>
                </c:pt>
                <c:pt idx="269" formatCode="General">
                  <c:v>0</c:v>
                </c:pt>
                <c:pt idx="270" formatCode="General">
                  <c:v>0</c:v>
                </c:pt>
                <c:pt idx="271" formatCode="General">
                  <c:v>0</c:v>
                </c:pt>
                <c:pt idx="272" formatCode="General">
                  <c:v>0</c:v>
                </c:pt>
                <c:pt idx="273" formatCode="General">
                  <c:v>0</c:v>
                </c:pt>
                <c:pt idx="274" formatCode="General">
                  <c:v>0</c:v>
                </c:pt>
                <c:pt idx="275" formatCode="General">
                  <c:v>0</c:v>
                </c:pt>
                <c:pt idx="276" formatCode="General">
                  <c:v>0</c:v>
                </c:pt>
                <c:pt idx="277" formatCode="General">
                  <c:v>0</c:v>
                </c:pt>
                <c:pt idx="278" formatCode="General">
                  <c:v>0</c:v>
                </c:pt>
                <c:pt idx="279" formatCode="General">
                  <c:v>0</c:v>
                </c:pt>
                <c:pt idx="280" formatCode="General">
                  <c:v>0</c:v>
                </c:pt>
                <c:pt idx="281" formatCode="General">
                  <c:v>0</c:v>
                </c:pt>
                <c:pt idx="282" formatCode="General">
                  <c:v>0</c:v>
                </c:pt>
                <c:pt idx="283" formatCode="General">
                  <c:v>0</c:v>
                </c:pt>
                <c:pt idx="284" formatCode="General">
                  <c:v>0</c:v>
                </c:pt>
                <c:pt idx="285" formatCode="General">
                  <c:v>0</c:v>
                </c:pt>
                <c:pt idx="286" formatCode="General">
                  <c:v>0</c:v>
                </c:pt>
                <c:pt idx="287" formatCode="General">
                  <c:v>0</c:v>
                </c:pt>
                <c:pt idx="288" formatCode="General">
                  <c:v>0</c:v>
                </c:pt>
                <c:pt idx="289" formatCode="General">
                  <c:v>0</c:v>
                </c:pt>
                <c:pt idx="290" formatCode="General">
                  <c:v>0</c:v>
                </c:pt>
                <c:pt idx="291" formatCode="General">
                  <c:v>0</c:v>
                </c:pt>
                <c:pt idx="292" formatCode="General">
                  <c:v>0</c:v>
                </c:pt>
                <c:pt idx="293" formatCode="General">
                  <c:v>0</c:v>
                </c:pt>
                <c:pt idx="294" formatCode="General">
                  <c:v>0</c:v>
                </c:pt>
                <c:pt idx="295" formatCode="General">
                  <c:v>0</c:v>
                </c:pt>
                <c:pt idx="296" formatCode="General">
                  <c:v>0</c:v>
                </c:pt>
                <c:pt idx="297" formatCode="General">
                  <c:v>0</c:v>
                </c:pt>
                <c:pt idx="298" formatCode="General">
                  <c:v>0</c:v>
                </c:pt>
                <c:pt idx="299" formatCode="General">
                  <c:v>0</c:v>
                </c:pt>
                <c:pt idx="300" formatCode="General">
                  <c:v>0</c:v>
                </c:pt>
                <c:pt idx="301" formatCode="General">
                  <c:v>0</c:v>
                </c:pt>
                <c:pt idx="302" formatCode="General">
                  <c:v>0</c:v>
                </c:pt>
                <c:pt idx="303" formatCode="General">
                  <c:v>0</c:v>
                </c:pt>
                <c:pt idx="304" formatCode="General">
                  <c:v>0</c:v>
                </c:pt>
                <c:pt idx="305" formatCode="General">
                  <c:v>0</c:v>
                </c:pt>
                <c:pt idx="306" formatCode="General">
                  <c:v>0</c:v>
                </c:pt>
                <c:pt idx="307" formatCode="General">
                  <c:v>0</c:v>
                </c:pt>
                <c:pt idx="308" formatCode="General">
                  <c:v>0</c:v>
                </c:pt>
                <c:pt idx="309" formatCode="General">
                  <c:v>0</c:v>
                </c:pt>
                <c:pt idx="310" formatCode="General">
                  <c:v>0</c:v>
                </c:pt>
                <c:pt idx="311" formatCode="General">
                  <c:v>0</c:v>
                </c:pt>
                <c:pt idx="312" formatCode="General">
                  <c:v>0</c:v>
                </c:pt>
                <c:pt idx="313" formatCode="General">
                  <c:v>0</c:v>
                </c:pt>
                <c:pt idx="314" formatCode="General">
                  <c:v>0</c:v>
                </c:pt>
                <c:pt idx="315" formatCode="General">
                  <c:v>0</c:v>
                </c:pt>
                <c:pt idx="316" formatCode="General">
                  <c:v>0</c:v>
                </c:pt>
                <c:pt idx="317" formatCode="General">
                  <c:v>0</c:v>
                </c:pt>
                <c:pt idx="318" formatCode="General">
                  <c:v>0</c:v>
                </c:pt>
              </c:numCache>
            </c:numRef>
          </c:val>
          <c:extLst>
            <c:ext xmlns:c16="http://schemas.microsoft.com/office/drawing/2014/chart" uri="{C3380CC4-5D6E-409C-BE32-E72D297353CC}">
              <c16:uniqueId val="{00000000-4B5C-4FAB-AA36-CCCCEE3FCD9F}"/>
            </c:ext>
          </c:extLst>
        </c:ser>
        <c:dLbls>
          <c:showLegendKey val="0"/>
          <c:showVal val="0"/>
          <c:showCatName val="0"/>
          <c:showSerName val="0"/>
          <c:showPercent val="0"/>
          <c:showBubbleSize val="0"/>
        </c:dLbls>
        <c:gapWidth val="0"/>
        <c:overlap val="87"/>
        <c:axId val="317297432"/>
        <c:axId val="317298608"/>
      </c:barChart>
      <c:lineChart>
        <c:grouping val="standard"/>
        <c:varyColors val="0"/>
        <c:ser>
          <c:idx val="0"/>
          <c:order val="0"/>
          <c:tx>
            <c:strRef>
              <c:f>Sheet1!$B$1</c:f>
              <c:strCache>
                <c:ptCount val="1"/>
                <c:pt idx="0">
                  <c:v>Index</c:v>
                </c:pt>
              </c:strCache>
            </c:strRef>
          </c:tx>
          <c:spPr>
            <a:ln w="28575" cap="rnd">
              <a:solidFill>
                <a:schemeClr val="accent1"/>
              </a:solidFill>
              <a:round/>
            </a:ln>
            <a:effectLst/>
          </c:spPr>
          <c:marker>
            <c:symbol val="none"/>
          </c:marker>
          <c:cat>
            <c:numRef>
              <c:f>Sheet1!$A$2:$A$320</c:f>
              <c:numCache>
                <c:formatCode>General</c:formatCode>
                <c:ptCount val="319"/>
                <c:pt idx="0" formatCode="[$-409]mmm\-yy;@">
                  <c:v>32904</c:v>
                </c:pt>
                <c:pt idx="12" formatCode="[$-409]mmm\-yy;@">
                  <c:v>33269</c:v>
                </c:pt>
                <c:pt idx="24" formatCode="[$-409]mmm\-yy;@">
                  <c:v>33634</c:v>
                </c:pt>
                <c:pt idx="36" formatCode="[$-409]mmm\-yy;@">
                  <c:v>34000</c:v>
                </c:pt>
                <c:pt idx="48" formatCode="[$-409]mmm\-yy;@">
                  <c:v>34365</c:v>
                </c:pt>
                <c:pt idx="60" formatCode="[$-409]mmm\-yy;@">
                  <c:v>34730</c:v>
                </c:pt>
                <c:pt idx="72" formatCode="[$-409]mmm\-yy;@">
                  <c:v>35095</c:v>
                </c:pt>
                <c:pt idx="84" formatCode="[$-409]mmm\-yy;@">
                  <c:v>35461</c:v>
                </c:pt>
                <c:pt idx="96" formatCode="[$-409]mmm\-yy;@">
                  <c:v>35826</c:v>
                </c:pt>
                <c:pt idx="108" formatCode="[$-409]mmm\-yy;@">
                  <c:v>36191</c:v>
                </c:pt>
                <c:pt idx="120" formatCode="[$-409]mmm\-yy;@">
                  <c:v>36556</c:v>
                </c:pt>
                <c:pt idx="132" formatCode="[$-409]mmm\-yy;@">
                  <c:v>36922</c:v>
                </c:pt>
                <c:pt idx="144" formatCode="[$-409]mmm\-yy;@">
                  <c:v>37287</c:v>
                </c:pt>
                <c:pt idx="156" formatCode="[$-409]mmm\-yy;@">
                  <c:v>37652</c:v>
                </c:pt>
                <c:pt idx="168" formatCode="[$-409]mmm\-yy;@">
                  <c:v>38017</c:v>
                </c:pt>
                <c:pt idx="180" formatCode="[$-409]mmm\-yy;@">
                  <c:v>38383</c:v>
                </c:pt>
                <c:pt idx="192" formatCode="[$-409]mmm\-yy;@">
                  <c:v>38748</c:v>
                </c:pt>
                <c:pt idx="204" formatCode="[$-409]mmm\-yy;@">
                  <c:v>39113</c:v>
                </c:pt>
                <c:pt idx="216" formatCode="[$-409]mmm\-yy;@">
                  <c:v>39478</c:v>
                </c:pt>
                <c:pt idx="228" formatCode="[$-409]mmm\-yy;@">
                  <c:v>39844</c:v>
                </c:pt>
                <c:pt idx="240" formatCode="[$-409]mmm\-yy;@">
                  <c:v>40209</c:v>
                </c:pt>
                <c:pt idx="252" formatCode="[$-409]mmm\-yy;@">
                  <c:v>40574</c:v>
                </c:pt>
                <c:pt idx="264" formatCode="[$-409]mmm\-yy;@">
                  <c:v>40938</c:v>
                </c:pt>
                <c:pt idx="276" formatCode="[$-409]mmm\-yy;@">
                  <c:v>41305</c:v>
                </c:pt>
                <c:pt idx="288" formatCode="[$-409]mmm\-yy;@">
                  <c:v>41670</c:v>
                </c:pt>
                <c:pt idx="300" formatCode="[$-409]mmm\-yy;@">
                  <c:v>42035</c:v>
                </c:pt>
                <c:pt idx="312" formatCode="[$-409]mmm\-yy;@">
                  <c:v>42400</c:v>
                </c:pt>
              </c:numCache>
            </c:numRef>
          </c:cat>
          <c:val>
            <c:numRef>
              <c:f>Sheet1!$B$2:$B$320</c:f>
              <c:numCache>
                <c:formatCode>0.00</c:formatCode>
                <c:ptCount val="319"/>
                <c:pt idx="0">
                  <c:v>64.001000000000005</c:v>
                </c:pt>
                <c:pt idx="1">
                  <c:v>64.650999999999996</c:v>
                </c:pt>
                <c:pt idx="2">
                  <c:v>64.975999999999999</c:v>
                </c:pt>
                <c:pt idx="3">
                  <c:v>64.897999999999996</c:v>
                </c:pt>
                <c:pt idx="4">
                  <c:v>65.007000000000005</c:v>
                </c:pt>
                <c:pt idx="5">
                  <c:v>65.228999999999999</c:v>
                </c:pt>
                <c:pt idx="6">
                  <c:v>65.153999999999996</c:v>
                </c:pt>
                <c:pt idx="7">
                  <c:v>65.352999999999994</c:v>
                </c:pt>
                <c:pt idx="8">
                  <c:v>65.445999999999998</c:v>
                </c:pt>
                <c:pt idx="9">
                  <c:v>64.944999999999993</c:v>
                </c:pt>
                <c:pt idx="10">
                  <c:v>64.188000000000002</c:v>
                </c:pt>
                <c:pt idx="11">
                  <c:v>63.761000000000003</c:v>
                </c:pt>
                <c:pt idx="12">
                  <c:v>63.48</c:v>
                </c:pt>
                <c:pt idx="13">
                  <c:v>63.048999999999999</c:v>
                </c:pt>
                <c:pt idx="14">
                  <c:v>62.707999999999998</c:v>
                </c:pt>
                <c:pt idx="15">
                  <c:v>62.845999999999997</c:v>
                </c:pt>
                <c:pt idx="16">
                  <c:v>63.463999999999999</c:v>
                </c:pt>
                <c:pt idx="17">
                  <c:v>64.049000000000007</c:v>
                </c:pt>
                <c:pt idx="18">
                  <c:v>64.100999999999999</c:v>
                </c:pt>
                <c:pt idx="19">
                  <c:v>64.152000000000001</c:v>
                </c:pt>
                <c:pt idx="20">
                  <c:v>64.718000000000004</c:v>
                </c:pt>
                <c:pt idx="21">
                  <c:v>64.600999999999999</c:v>
                </c:pt>
                <c:pt idx="22">
                  <c:v>64.527000000000001</c:v>
                </c:pt>
                <c:pt idx="23">
                  <c:v>64.260999999999996</c:v>
                </c:pt>
                <c:pt idx="24">
                  <c:v>63.892000000000003</c:v>
                </c:pt>
                <c:pt idx="25">
                  <c:v>64.337999999999994</c:v>
                </c:pt>
                <c:pt idx="26">
                  <c:v>64.902000000000001</c:v>
                </c:pt>
                <c:pt idx="27">
                  <c:v>65.375</c:v>
                </c:pt>
                <c:pt idx="28">
                  <c:v>65.59</c:v>
                </c:pt>
                <c:pt idx="29">
                  <c:v>65.613</c:v>
                </c:pt>
                <c:pt idx="30">
                  <c:v>66.188999999999993</c:v>
                </c:pt>
                <c:pt idx="31">
                  <c:v>65.864999999999995</c:v>
                </c:pt>
                <c:pt idx="32">
                  <c:v>66.027000000000001</c:v>
                </c:pt>
                <c:pt idx="33">
                  <c:v>66.510999999999996</c:v>
                </c:pt>
                <c:pt idx="34">
                  <c:v>66.802999999999997</c:v>
                </c:pt>
                <c:pt idx="35">
                  <c:v>66.858999999999995</c:v>
                </c:pt>
                <c:pt idx="36">
                  <c:v>67.143000000000001</c:v>
                </c:pt>
                <c:pt idx="37">
                  <c:v>67.430999999999997</c:v>
                </c:pt>
                <c:pt idx="38">
                  <c:v>67.364999999999995</c:v>
                </c:pt>
                <c:pt idx="39">
                  <c:v>67.558000000000007</c:v>
                </c:pt>
                <c:pt idx="40">
                  <c:v>67.346000000000004</c:v>
                </c:pt>
                <c:pt idx="41">
                  <c:v>67.474999999999994</c:v>
                </c:pt>
                <c:pt idx="42">
                  <c:v>67.671000000000006</c:v>
                </c:pt>
                <c:pt idx="43">
                  <c:v>67.599000000000004</c:v>
                </c:pt>
                <c:pt idx="44">
                  <c:v>67.924000000000007</c:v>
                </c:pt>
                <c:pt idx="45">
                  <c:v>68.438999999999993</c:v>
                </c:pt>
                <c:pt idx="46">
                  <c:v>68.728999999999999</c:v>
                </c:pt>
                <c:pt idx="47">
                  <c:v>69.087999999999994</c:v>
                </c:pt>
                <c:pt idx="48">
                  <c:v>69.347999999999999</c:v>
                </c:pt>
                <c:pt idx="49">
                  <c:v>69.361999999999995</c:v>
                </c:pt>
                <c:pt idx="50">
                  <c:v>70.082999999999998</c:v>
                </c:pt>
                <c:pt idx="51">
                  <c:v>70.442999999999998</c:v>
                </c:pt>
                <c:pt idx="52">
                  <c:v>70.823999999999998</c:v>
                </c:pt>
                <c:pt idx="53">
                  <c:v>71.281000000000006</c:v>
                </c:pt>
                <c:pt idx="54">
                  <c:v>71.394999999999996</c:v>
                </c:pt>
                <c:pt idx="55">
                  <c:v>71.801000000000002</c:v>
                </c:pt>
                <c:pt idx="56">
                  <c:v>72.061999999999998</c:v>
                </c:pt>
                <c:pt idx="57">
                  <c:v>72.683000000000007</c:v>
                </c:pt>
                <c:pt idx="58">
                  <c:v>73.138000000000005</c:v>
                </c:pt>
                <c:pt idx="59">
                  <c:v>73.882000000000005</c:v>
                </c:pt>
                <c:pt idx="60">
                  <c:v>74.013999999999996</c:v>
                </c:pt>
                <c:pt idx="61">
                  <c:v>73.924999999999997</c:v>
                </c:pt>
                <c:pt idx="62">
                  <c:v>74.028000000000006</c:v>
                </c:pt>
                <c:pt idx="63">
                  <c:v>74.013999999999996</c:v>
                </c:pt>
                <c:pt idx="64">
                  <c:v>74.224000000000004</c:v>
                </c:pt>
                <c:pt idx="65">
                  <c:v>74.480999999999995</c:v>
                </c:pt>
                <c:pt idx="66">
                  <c:v>74.19</c:v>
                </c:pt>
                <c:pt idx="67">
                  <c:v>75.120999999999995</c:v>
                </c:pt>
                <c:pt idx="68">
                  <c:v>75.421999999999997</c:v>
                </c:pt>
                <c:pt idx="69">
                  <c:v>75.344999999999999</c:v>
                </c:pt>
                <c:pt idx="70">
                  <c:v>75.531000000000006</c:v>
                </c:pt>
                <c:pt idx="71">
                  <c:v>75.831999999999994</c:v>
                </c:pt>
                <c:pt idx="72">
                  <c:v>75.334999999999994</c:v>
                </c:pt>
                <c:pt idx="73">
                  <c:v>76.515000000000001</c:v>
                </c:pt>
                <c:pt idx="74">
                  <c:v>76.433999999999997</c:v>
                </c:pt>
                <c:pt idx="75">
                  <c:v>77.116</c:v>
                </c:pt>
                <c:pt idx="76">
                  <c:v>77.694999999999993</c:v>
                </c:pt>
                <c:pt idx="77">
                  <c:v>78.343999999999994</c:v>
                </c:pt>
                <c:pt idx="78">
                  <c:v>78.207999999999998</c:v>
                </c:pt>
                <c:pt idx="79">
                  <c:v>78.665999999999997</c:v>
                </c:pt>
                <c:pt idx="80">
                  <c:v>79.2</c:v>
                </c:pt>
                <c:pt idx="81">
                  <c:v>79.138999999999996</c:v>
                </c:pt>
                <c:pt idx="82">
                  <c:v>79.822000000000003</c:v>
                </c:pt>
                <c:pt idx="83">
                  <c:v>80.331000000000003</c:v>
                </c:pt>
                <c:pt idx="84">
                  <c:v>80.426000000000002</c:v>
                </c:pt>
                <c:pt idx="85">
                  <c:v>81.405000000000001</c:v>
                </c:pt>
                <c:pt idx="86">
                  <c:v>81.971999999999994</c:v>
                </c:pt>
                <c:pt idx="87">
                  <c:v>82.021000000000001</c:v>
                </c:pt>
                <c:pt idx="88">
                  <c:v>82.51</c:v>
                </c:pt>
                <c:pt idx="89">
                  <c:v>82.924999999999997</c:v>
                </c:pt>
                <c:pt idx="90">
                  <c:v>83.546000000000006</c:v>
                </c:pt>
                <c:pt idx="91">
                  <c:v>84.433999999999997</c:v>
                </c:pt>
                <c:pt idx="92">
                  <c:v>85.197999999999993</c:v>
                </c:pt>
                <c:pt idx="93">
                  <c:v>85.918000000000006</c:v>
                </c:pt>
                <c:pt idx="94">
                  <c:v>86.674999999999997</c:v>
                </c:pt>
                <c:pt idx="95">
                  <c:v>86.944999999999993</c:v>
                </c:pt>
                <c:pt idx="96">
                  <c:v>87.384</c:v>
                </c:pt>
                <c:pt idx="97">
                  <c:v>87.481999999999999</c:v>
                </c:pt>
                <c:pt idx="98">
                  <c:v>87.552000000000007</c:v>
                </c:pt>
                <c:pt idx="99">
                  <c:v>87.853999999999999</c:v>
                </c:pt>
                <c:pt idx="100">
                  <c:v>88.423000000000002</c:v>
                </c:pt>
                <c:pt idx="101">
                  <c:v>87.855999999999995</c:v>
                </c:pt>
                <c:pt idx="102">
                  <c:v>87.542000000000002</c:v>
                </c:pt>
                <c:pt idx="103">
                  <c:v>89.334000000000003</c:v>
                </c:pt>
                <c:pt idx="104">
                  <c:v>89.179000000000002</c:v>
                </c:pt>
                <c:pt idx="105">
                  <c:v>89.891000000000005</c:v>
                </c:pt>
                <c:pt idx="106">
                  <c:v>89.846000000000004</c:v>
                </c:pt>
                <c:pt idx="107">
                  <c:v>90.188999999999993</c:v>
                </c:pt>
                <c:pt idx="108">
                  <c:v>90.603999999999999</c:v>
                </c:pt>
                <c:pt idx="109">
                  <c:v>91.081999999999994</c:v>
                </c:pt>
                <c:pt idx="110">
                  <c:v>91.234999999999999</c:v>
                </c:pt>
                <c:pt idx="111">
                  <c:v>91.468000000000004</c:v>
                </c:pt>
                <c:pt idx="112">
                  <c:v>92.153000000000006</c:v>
                </c:pt>
                <c:pt idx="113">
                  <c:v>92.004000000000005</c:v>
                </c:pt>
                <c:pt idx="114">
                  <c:v>92.576999999999998</c:v>
                </c:pt>
                <c:pt idx="115">
                  <c:v>92.951999999999998</c:v>
                </c:pt>
                <c:pt idx="116">
                  <c:v>92.594999999999999</c:v>
                </c:pt>
                <c:pt idx="117">
                  <c:v>93.813000000000002</c:v>
                </c:pt>
                <c:pt idx="118">
                  <c:v>94.259</c:v>
                </c:pt>
                <c:pt idx="119">
                  <c:v>94.977999999999994</c:v>
                </c:pt>
                <c:pt idx="120">
                  <c:v>94.984999999999999</c:v>
                </c:pt>
                <c:pt idx="121">
                  <c:v>95.257999999999996</c:v>
                </c:pt>
                <c:pt idx="122">
                  <c:v>95.641000000000005</c:v>
                </c:pt>
                <c:pt idx="123">
                  <c:v>96.331999999999994</c:v>
                </c:pt>
                <c:pt idx="124">
                  <c:v>96.513999999999996</c:v>
                </c:pt>
                <c:pt idx="125">
                  <c:v>96.585999999999999</c:v>
                </c:pt>
                <c:pt idx="126">
                  <c:v>96.462000000000003</c:v>
                </c:pt>
                <c:pt idx="127">
                  <c:v>96.141000000000005</c:v>
                </c:pt>
                <c:pt idx="128">
                  <c:v>96.531999999999996</c:v>
                </c:pt>
                <c:pt idx="129">
                  <c:v>96.253</c:v>
                </c:pt>
                <c:pt idx="130">
                  <c:v>96.277000000000001</c:v>
                </c:pt>
                <c:pt idx="131">
                  <c:v>96.016999999999996</c:v>
                </c:pt>
                <c:pt idx="132">
                  <c:v>95.353999999999999</c:v>
                </c:pt>
                <c:pt idx="133">
                  <c:v>94.774000000000001</c:v>
                </c:pt>
                <c:pt idx="134">
                  <c:v>94.546000000000006</c:v>
                </c:pt>
                <c:pt idx="135">
                  <c:v>94.311000000000007</c:v>
                </c:pt>
                <c:pt idx="136">
                  <c:v>93.688000000000002</c:v>
                </c:pt>
                <c:pt idx="137">
                  <c:v>93.111000000000004</c:v>
                </c:pt>
                <c:pt idx="138">
                  <c:v>92.585999999999999</c:v>
                </c:pt>
                <c:pt idx="139">
                  <c:v>92.41</c:v>
                </c:pt>
                <c:pt idx="140">
                  <c:v>92.091999999999999</c:v>
                </c:pt>
                <c:pt idx="141">
                  <c:v>91.685000000000002</c:v>
                </c:pt>
                <c:pt idx="142">
                  <c:v>91.215999999999994</c:v>
                </c:pt>
                <c:pt idx="143">
                  <c:v>91.265000000000001</c:v>
                </c:pt>
                <c:pt idx="144">
                  <c:v>91.784000000000006</c:v>
                </c:pt>
                <c:pt idx="145">
                  <c:v>91.802999999999997</c:v>
                </c:pt>
                <c:pt idx="146">
                  <c:v>92.53</c:v>
                </c:pt>
                <c:pt idx="147">
                  <c:v>92.92</c:v>
                </c:pt>
                <c:pt idx="148">
                  <c:v>93.3</c:v>
                </c:pt>
                <c:pt idx="149">
                  <c:v>94.19</c:v>
                </c:pt>
                <c:pt idx="150">
                  <c:v>93.966999999999999</c:v>
                </c:pt>
                <c:pt idx="151">
                  <c:v>93.99</c:v>
                </c:pt>
                <c:pt idx="152">
                  <c:v>94.128</c:v>
                </c:pt>
                <c:pt idx="153">
                  <c:v>93.8</c:v>
                </c:pt>
                <c:pt idx="154">
                  <c:v>94.289000000000001</c:v>
                </c:pt>
                <c:pt idx="155">
                  <c:v>93.832999999999998</c:v>
                </c:pt>
                <c:pt idx="156">
                  <c:v>94.358000000000004</c:v>
                </c:pt>
                <c:pt idx="157">
                  <c:v>94.647000000000006</c:v>
                </c:pt>
                <c:pt idx="158">
                  <c:v>94.438999999999993</c:v>
                </c:pt>
                <c:pt idx="159">
                  <c:v>93.763999999999996</c:v>
                </c:pt>
                <c:pt idx="160">
                  <c:v>93.778999999999996</c:v>
                </c:pt>
                <c:pt idx="161">
                  <c:v>93.927999999999997</c:v>
                </c:pt>
                <c:pt idx="162">
                  <c:v>94.311400000000006</c:v>
                </c:pt>
                <c:pt idx="163">
                  <c:v>94.138000000000005</c:v>
                </c:pt>
                <c:pt idx="164">
                  <c:v>94.736000000000004</c:v>
                </c:pt>
                <c:pt idx="165">
                  <c:v>94.850999999999999</c:v>
                </c:pt>
                <c:pt idx="166">
                  <c:v>95.634</c:v>
                </c:pt>
                <c:pt idx="167">
                  <c:v>95.563999999999993</c:v>
                </c:pt>
                <c:pt idx="168">
                  <c:v>95.747</c:v>
                </c:pt>
                <c:pt idx="169">
                  <c:v>96.320999999999998</c:v>
                </c:pt>
                <c:pt idx="170">
                  <c:v>95.867999999999995</c:v>
                </c:pt>
                <c:pt idx="171">
                  <c:v>96.268000000000001</c:v>
                </c:pt>
                <c:pt idx="172">
                  <c:v>97.072000000000003</c:v>
                </c:pt>
                <c:pt idx="173">
                  <c:v>96.256</c:v>
                </c:pt>
                <c:pt idx="174">
                  <c:v>97.003</c:v>
                </c:pt>
                <c:pt idx="175">
                  <c:v>97.072299999999998</c:v>
                </c:pt>
                <c:pt idx="176">
                  <c:v>97.156999999999996</c:v>
                </c:pt>
                <c:pt idx="177">
                  <c:v>98.07</c:v>
                </c:pt>
                <c:pt idx="178">
                  <c:v>98.254000000000005</c:v>
                </c:pt>
                <c:pt idx="179">
                  <c:v>98.97</c:v>
                </c:pt>
                <c:pt idx="180">
                  <c:v>99.417000000000002</c:v>
                </c:pt>
                <c:pt idx="181">
                  <c:v>100.096</c:v>
                </c:pt>
                <c:pt idx="182">
                  <c:v>99.927999999999997</c:v>
                </c:pt>
                <c:pt idx="183">
                  <c:v>100.074</c:v>
                </c:pt>
                <c:pt idx="184">
                  <c:v>100.241</c:v>
                </c:pt>
                <c:pt idx="185">
                  <c:v>100.64400000000001</c:v>
                </c:pt>
                <c:pt idx="186">
                  <c:v>100.328</c:v>
                </c:pt>
                <c:pt idx="187">
                  <c:v>100.515</c:v>
                </c:pt>
                <c:pt idx="188">
                  <c:v>98.606300000000005</c:v>
                </c:pt>
                <c:pt idx="189">
                  <c:v>99.87</c:v>
                </c:pt>
                <c:pt idx="190">
                  <c:v>100.901</c:v>
                </c:pt>
                <c:pt idx="191">
                  <c:v>101.48699999999999</c:v>
                </c:pt>
                <c:pt idx="192">
                  <c:v>101.60899999999999</c:v>
                </c:pt>
                <c:pt idx="193">
                  <c:v>101.684</c:v>
                </c:pt>
                <c:pt idx="194">
                  <c:v>101.852</c:v>
                </c:pt>
                <c:pt idx="195">
                  <c:v>102.295</c:v>
                </c:pt>
                <c:pt idx="196">
                  <c:v>102.15300000000001</c:v>
                </c:pt>
                <c:pt idx="197">
                  <c:v>102.52200000000001</c:v>
                </c:pt>
                <c:pt idx="198">
                  <c:v>102.506</c:v>
                </c:pt>
                <c:pt idx="199">
                  <c:v>102.836</c:v>
                </c:pt>
                <c:pt idx="200">
                  <c:v>102.661</c:v>
                </c:pt>
                <c:pt idx="201">
                  <c:v>102.63</c:v>
                </c:pt>
                <c:pt idx="202">
                  <c:v>102.539</c:v>
                </c:pt>
                <c:pt idx="203">
                  <c:v>103.623</c:v>
                </c:pt>
                <c:pt idx="204">
                  <c:v>103.117</c:v>
                </c:pt>
                <c:pt idx="205">
                  <c:v>104.172</c:v>
                </c:pt>
                <c:pt idx="206">
                  <c:v>104.35</c:v>
                </c:pt>
                <c:pt idx="207">
                  <c:v>105.098</c:v>
                </c:pt>
                <c:pt idx="208">
                  <c:v>105.14400000000001</c:v>
                </c:pt>
                <c:pt idx="209">
                  <c:v>105.14700000000001</c:v>
                </c:pt>
                <c:pt idx="210">
                  <c:v>105.11499999999999</c:v>
                </c:pt>
                <c:pt idx="211">
                  <c:v>105.31699999999999</c:v>
                </c:pt>
                <c:pt idx="212">
                  <c:v>105.663</c:v>
                </c:pt>
                <c:pt idx="213">
                  <c:v>105.16</c:v>
                </c:pt>
                <c:pt idx="214">
                  <c:v>105.729</c:v>
                </c:pt>
                <c:pt idx="215">
                  <c:v>105.726</c:v>
                </c:pt>
                <c:pt idx="216">
                  <c:v>105.407</c:v>
                </c:pt>
                <c:pt idx="217">
                  <c:v>105.054</c:v>
                </c:pt>
                <c:pt idx="218">
                  <c:v>104.79900000000001</c:v>
                </c:pt>
                <c:pt idx="219">
                  <c:v>104.021</c:v>
                </c:pt>
                <c:pt idx="220">
                  <c:v>103.494</c:v>
                </c:pt>
                <c:pt idx="221">
                  <c:v>103.322</c:v>
                </c:pt>
                <c:pt idx="222">
                  <c:v>102.76300000000001</c:v>
                </c:pt>
                <c:pt idx="223">
                  <c:v>101.22499999999999</c:v>
                </c:pt>
                <c:pt idx="224">
                  <c:v>96.869</c:v>
                </c:pt>
                <c:pt idx="225">
                  <c:v>97.762</c:v>
                </c:pt>
                <c:pt idx="226">
                  <c:v>96.557000000000002</c:v>
                </c:pt>
                <c:pt idx="227">
                  <c:v>93.718000000000004</c:v>
                </c:pt>
                <c:pt idx="228">
                  <c:v>91.506</c:v>
                </c:pt>
                <c:pt idx="229">
                  <c:v>90.933999999999997</c:v>
                </c:pt>
                <c:pt idx="230">
                  <c:v>89.501000000000005</c:v>
                </c:pt>
                <c:pt idx="231">
                  <c:v>88.706000000000003</c:v>
                </c:pt>
                <c:pt idx="232">
                  <c:v>87.775999999999996</c:v>
                </c:pt>
                <c:pt idx="233">
                  <c:v>87.412999999999997</c:v>
                </c:pt>
                <c:pt idx="234">
                  <c:v>88.320999999999998</c:v>
                </c:pt>
                <c:pt idx="235">
                  <c:v>89.3</c:v>
                </c:pt>
                <c:pt idx="236">
                  <c:v>89.991</c:v>
                </c:pt>
                <c:pt idx="237">
                  <c:v>90.253</c:v>
                </c:pt>
                <c:pt idx="238">
                  <c:v>90.632999999999996</c:v>
                </c:pt>
                <c:pt idx="239">
                  <c:v>90.89</c:v>
                </c:pt>
                <c:pt idx="240">
                  <c:v>91.906999999999996</c:v>
                </c:pt>
                <c:pt idx="241">
                  <c:v>92.213999999999999</c:v>
                </c:pt>
                <c:pt idx="242">
                  <c:v>92.813000000000002</c:v>
                </c:pt>
                <c:pt idx="243">
                  <c:v>93.197999999999993</c:v>
                </c:pt>
                <c:pt idx="244">
                  <c:v>94.649000000000001</c:v>
                </c:pt>
                <c:pt idx="245">
                  <c:v>94.831999999999994</c:v>
                </c:pt>
                <c:pt idx="246">
                  <c:v>95.254000000000005</c:v>
                </c:pt>
                <c:pt idx="247">
                  <c:v>95.608999999999995</c:v>
                </c:pt>
                <c:pt idx="248">
                  <c:v>95.879000000000005</c:v>
                </c:pt>
                <c:pt idx="249">
                  <c:v>95.635999999999996</c:v>
                </c:pt>
                <c:pt idx="250">
                  <c:v>95.7</c:v>
                </c:pt>
                <c:pt idx="251">
                  <c:v>96.495999999999995</c:v>
                </c:pt>
                <c:pt idx="252">
                  <c:v>96.427999999999997</c:v>
                </c:pt>
                <c:pt idx="253">
                  <c:v>96.010999999999996</c:v>
                </c:pt>
                <c:pt idx="254">
                  <c:v>96.840999999999994</c:v>
                </c:pt>
                <c:pt idx="255">
                  <c:v>96.433999999999997</c:v>
                </c:pt>
                <c:pt idx="256">
                  <c:v>96.623000000000005</c:v>
                </c:pt>
                <c:pt idx="257">
                  <c:v>96.856999999999999</c:v>
                </c:pt>
                <c:pt idx="258">
                  <c:v>97.316999999999993</c:v>
                </c:pt>
                <c:pt idx="259">
                  <c:v>97.796000000000006</c:v>
                </c:pt>
                <c:pt idx="260">
                  <c:v>97.747</c:v>
                </c:pt>
                <c:pt idx="261">
                  <c:v>98.41</c:v>
                </c:pt>
                <c:pt idx="262">
                  <c:v>98.281000000000006</c:v>
                </c:pt>
                <c:pt idx="263">
                  <c:v>98.674000000000007</c:v>
                </c:pt>
                <c:pt idx="264">
                  <c:v>99.379000000000005</c:v>
                </c:pt>
                <c:pt idx="265">
                  <c:v>99.658000000000001</c:v>
                </c:pt>
                <c:pt idx="266">
                  <c:v>98.957999999999998</c:v>
                </c:pt>
                <c:pt idx="267">
                  <c:v>99.84</c:v>
                </c:pt>
                <c:pt idx="268">
                  <c:v>100.004</c:v>
                </c:pt>
                <c:pt idx="269">
                  <c:v>100.032</c:v>
                </c:pt>
                <c:pt idx="270">
                  <c:v>100.313</c:v>
                </c:pt>
                <c:pt idx="271">
                  <c:v>99.838999999999999</c:v>
                </c:pt>
                <c:pt idx="272">
                  <c:v>99.96</c:v>
                </c:pt>
                <c:pt idx="273">
                  <c:v>100.215</c:v>
                </c:pt>
                <c:pt idx="274">
                  <c:v>100.765</c:v>
                </c:pt>
                <c:pt idx="275">
                  <c:v>101.038</c:v>
                </c:pt>
                <c:pt idx="276">
                  <c:v>100.961</c:v>
                </c:pt>
                <c:pt idx="277">
                  <c:v>101.47799999999999</c:v>
                </c:pt>
                <c:pt idx="278">
                  <c:v>101.63</c:v>
                </c:pt>
                <c:pt idx="279">
                  <c:v>101.583</c:v>
                </c:pt>
                <c:pt idx="280">
                  <c:v>101.602</c:v>
                </c:pt>
                <c:pt idx="281">
                  <c:v>101.822</c:v>
                </c:pt>
                <c:pt idx="282">
                  <c:v>101.244</c:v>
                </c:pt>
                <c:pt idx="283">
                  <c:v>101.99299999999999</c:v>
                </c:pt>
                <c:pt idx="284">
                  <c:v>102.485</c:v>
                </c:pt>
                <c:pt idx="285">
                  <c:v>102.429</c:v>
                </c:pt>
                <c:pt idx="286">
                  <c:v>102.773</c:v>
                </c:pt>
                <c:pt idx="287">
                  <c:v>102.95099999999999</c:v>
                </c:pt>
                <c:pt idx="288">
                  <c:v>102.462</c:v>
                </c:pt>
                <c:pt idx="289">
                  <c:v>103.292</c:v>
                </c:pt>
                <c:pt idx="290">
                  <c:v>104.09</c:v>
                </c:pt>
                <c:pt idx="291">
                  <c:v>104.241</c:v>
                </c:pt>
                <c:pt idx="292">
                  <c:v>104.654</c:v>
                </c:pt>
                <c:pt idx="293">
                  <c:v>105.122</c:v>
                </c:pt>
                <c:pt idx="294">
                  <c:v>105.20699999999999</c:v>
                </c:pt>
                <c:pt idx="295">
                  <c:v>105.199</c:v>
                </c:pt>
                <c:pt idx="296">
                  <c:v>105.57599999999999</c:v>
                </c:pt>
                <c:pt idx="297">
                  <c:v>105.64400000000001</c:v>
                </c:pt>
                <c:pt idx="298">
                  <c:v>106.687</c:v>
                </c:pt>
                <c:pt idx="299">
                  <c:v>106.518</c:v>
                </c:pt>
                <c:pt idx="300">
                  <c:v>105.991</c:v>
                </c:pt>
                <c:pt idx="301">
                  <c:v>105.858</c:v>
                </c:pt>
                <c:pt idx="302">
                  <c:v>105.515</c:v>
                </c:pt>
                <c:pt idx="303">
                  <c:v>105.273</c:v>
                </c:pt>
                <c:pt idx="304">
                  <c:v>105.026</c:v>
                </c:pt>
                <c:pt idx="305">
                  <c:v>104.86</c:v>
                </c:pt>
                <c:pt idx="306">
                  <c:v>105.476</c:v>
                </c:pt>
                <c:pt idx="307">
                  <c:v>105.578</c:v>
                </c:pt>
                <c:pt idx="308">
                  <c:v>105.307</c:v>
                </c:pt>
                <c:pt idx="309">
                  <c:v>105.16500000000001</c:v>
                </c:pt>
                <c:pt idx="310">
                  <c:v>104.48699999999999</c:v>
                </c:pt>
                <c:pt idx="311">
                  <c:v>104.045</c:v>
                </c:pt>
                <c:pt idx="312">
                  <c:v>104.55</c:v>
                </c:pt>
                <c:pt idx="313">
                  <c:v>104.414</c:v>
                </c:pt>
                <c:pt idx="314">
                  <c:v>103.399</c:v>
                </c:pt>
                <c:pt idx="315">
                  <c:v>103.877</c:v>
                </c:pt>
                <c:pt idx="316">
                  <c:v>103.709</c:v>
                </c:pt>
                <c:pt idx="317">
                  <c:v>104.142</c:v>
                </c:pt>
                <c:pt idx="318">
                  <c:v>104.914</c:v>
                </c:pt>
              </c:numCache>
            </c:numRef>
          </c:val>
          <c:smooth val="0"/>
          <c:extLst>
            <c:ext xmlns:c16="http://schemas.microsoft.com/office/drawing/2014/chart" uri="{C3380CC4-5D6E-409C-BE32-E72D297353CC}">
              <c16:uniqueId val="{00000001-4B5C-4FAB-AA36-CCCCEE3FCD9F}"/>
            </c:ext>
          </c:extLst>
        </c:ser>
        <c:dLbls>
          <c:showLegendKey val="0"/>
          <c:showVal val="0"/>
          <c:showCatName val="0"/>
          <c:showSerName val="0"/>
          <c:showPercent val="0"/>
          <c:showBubbleSize val="0"/>
        </c:dLbls>
        <c:marker val="1"/>
        <c:smooth val="0"/>
        <c:axId val="317297040"/>
        <c:axId val="317297824"/>
      </c:lineChart>
      <c:catAx>
        <c:axId val="317297040"/>
        <c:scaling>
          <c:orientation val="minMax"/>
        </c:scaling>
        <c:delete val="0"/>
        <c:axPos val="b"/>
        <c:numFmt formatCode="[$-409]mmm\-yy;@"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17297824"/>
        <c:crosses val="autoZero"/>
        <c:auto val="0"/>
        <c:lblAlgn val="ctr"/>
        <c:lblOffset val="100"/>
        <c:noMultiLvlLbl val="0"/>
      </c:catAx>
      <c:valAx>
        <c:axId val="317297824"/>
        <c:scaling>
          <c:orientation val="minMax"/>
          <c:min val="6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17297040"/>
        <c:crosses val="autoZero"/>
        <c:crossBetween val="between"/>
      </c:valAx>
      <c:valAx>
        <c:axId val="317298608"/>
        <c:scaling>
          <c:orientation val="minMax"/>
          <c:max val="1"/>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17297432"/>
        <c:crosses val="max"/>
        <c:crossBetween val="between"/>
      </c:valAx>
      <c:catAx>
        <c:axId val="317297432"/>
        <c:scaling>
          <c:orientation val="minMax"/>
        </c:scaling>
        <c:delete val="1"/>
        <c:axPos val="b"/>
        <c:numFmt formatCode="General" sourceLinked="1"/>
        <c:majorTickMark val="out"/>
        <c:minorTickMark val="none"/>
        <c:tickLblPos val="nextTo"/>
        <c:crossAx val="317298608"/>
        <c:crosses val="autoZero"/>
        <c:auto val="1"/>
        <c:lblAlgn val="ctr"/>
        <c:lblOffset val="100"/>
        <c:noMultiLvlLbl val="0"/>
      </c:catAx>
      <c:spPr>
        <a:noFill/>
        <a:ln>
          <a:noFill/>
        </a:ln>
        <a:effectLst/>
      </c:spPr>
    </c:plotArea>
    <c:legend>
      <c:legendPos val="b"/>
      <c:legendEntry>
        <c:idx val="1"/>
        <c:delete val="1"/>
      </c:legendEntry>
      <c:layout>
        <c:manualLayout>
          <c:xMode val="edge"/>
          <c:yMode val="edge"/>
          <c:x val="0.49317239322357437"/>
          <c:y val="4.2485974409448832E-2"/>
          <c:w val="0.13183691243140061"/>
          <c:h val="6.3764025590551179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5095398428731813E-2"/>
          <c:y val="4.0284360189573459E-2"/>
          <c:w val="0.93153759820424931"/>
          <c:h val="0.84123222748815163"/>
        </c:manualLayout>
      </c:layout>
      <c:barChart>
        <c:barDir val="col"/>
        <c:grouping val="clustered"/>
        <c:varyColors val="0"/>
        <c:ser>
          <c:idx val="1"/>
          <c:order val="0"/>
          <c:tx>
            <c:strRef>
              <c:f>Sheet1!$A$2</c:f>
              <c:strCache>
                <c:ptCount val="1"/>
                <c:pt idx="0">
                  <c:v>Employment Change</c:v>
                </c:pt>
              </c:strCache>
            </c:strRef>
          </c:tx>
          <c:spPr>
            <a:solidFill>
              <a:schemeClr val="accent1">
                <a:lumMod val="50000"/>
              </a:schemeClr>
            </a:solidFill>
            <a:ln w="24820">
              <a:noFill/>
            </a:ln>
          </c:spPr>
          <c:invertIfNegative val="0"/>
          <c:dLbls>
            <c:spPr>
              <a:noFill/>
              <a:ln w="24820">
                <a:noFill/>
              </a:ln>
            </c:spPr>
            <c:txPr>
              <a:bodyPr rot="-5400000" vert="horz"/>
              <a:lstStyle/>
              <a:p>
                <a:pPr algn="ctr">
                  <a:defRPr sz="1368"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Sheet1!$C$1:$BT$1</c:f>
              <c:strCache>
                <c:ptCount val="23"/>
                <c:pt idx="0">
                  <c:v>2011:Q1</c:v>
                </c:pt>
                <c:pt idx="1">
                  <c:v>2011:Q2</c:v>
                </c:pt>
                <c:pt idx="2">
                  <c:v>2011:Q3</c:v>
                </c:pt>
                <c:pt idx="3">
                  <c:v>2011:Q4</c:v>
                </c:pt>
                <c:pt idx="4">
                  <c:v>2012:Q1</c:v>
                </c:pt>
                <c:pt idx="5">
                  <c:v>2012:Q2</c:v>
                </c:pt>
                <c:pt idx="6">
                  <c:v>2012:Q3</c:v>
                </c:pt>
                <c:pt idx="7">
                  <c:v>2012:Q4</c:v>
                </c:pt>
                <c:pt idx="8">
                  <c:v>2013:Q1</c:v>
                </c:pt>
                <c:pt idx="9">
                  <c:v>2013:Q2</c:v>
                </c:pt>
                <c:pt idx="10">
                  <c:v>2013:Q3</c:v>
                </c:pt>
                <c:pt idx="11">
                  <c:v>2013:Q4</c:v>
                </c:pt>
                <c:pt idx="12">
                  <c:v>2014:Q1</c:v>
                </c:pt>
                <c:pt idx="13">
                  <c:v>2014:Q2</c:v>
                </c:pt>
                <c:pt idx="14">
                  <c:v>2014:Q3</c:v>
                </c:pt>
                <c:pt idx="15">
                  <c:v>2014:Q4</c:v>
                </c:pt>
                <c:pt idx="16">
                  <c:v>2015:Q1</c:v>
                </c:pt>
                <c:pt idx="17">
                  <c:v>2015:Q2</c:v>
                </c:pt>
                <c:pt idx="18">
                  <c:v>2015:Q3</c:v>
                </c:pt>
                <c:pt idx="19">
                  <c:v>2015:Q4</c:v>
                </c:pt>
                <c:pt idx="20">
                  <c:v>2016:Q1</c:v>
                </c:pt>
                <c:pt idx="21">
                  <c:v>2016:Q2</c:v>
                </c:pt>
                <c:pt idx="22">
                  <c:v>2016:Q3*</c:v>
                </c:pt>
              </c:strCache>
            </c:strRef>
          </c:cat>
          <c:val>
            <c:numRef>
              <c:f>Sheet1!$C$2:$BT$2</c:f>
              <c:numCache>
                <c:formatCode>General</c:formatCode>
                <c:ptCount val="23"/>
                <c:pt idx="0">
                  <c:v>455</c:v>
                </c:pt>
                <c:pt idx="1">
                  <c:v>654</c:v>
                </c:pt>
                <c:pt idx="2">
                  <c:v>423</c:v>
                </c:pt>
                <c:pt idx="3">
                  <c:v>555</c:v>
                </c:pt>
                <c:pt idx="4">
                  <c:v>834</c:v>
                </c:pt>
                <c:pt idx="5">
                  <c:v>277</c:v>
                </c:pt>
                <c:pt idx="6">
                  <c:v>514</c:v>
                </c:pt>
                <c:pt idx="7">
                  <c:v>524</c:v>
                </c:pt>
                <c:pt idx="8">
                  <c:v>636</c:v>
                </c:pt>
                <c:pt idx="9">
                  <c:v>556</c:v>
                </c:pt>
                <c:pt idx="10">
                  <c:v>594</c:v>
                </c:pt>
                <c:pt idx="11">
                  <c:v>525</c:v>
                </c:pt>
                <c:pt idx="12">
                  <c:v>627</c:v>
                </c:pt>
                <c:pt idx="13">
                  <c:v>829</c:v>
                </c:pt>
                <c:pt idx="14">
                  <c:v>736</c:v>
                </c:pt>
                <c:pt idx="15">
                  <c:v>823</c:v>
                </c:pt>
                <c:pt idx="16">
                  <c:v>570</c:v>
                </c:pt>
                <c:pt idx="17">
                  <c:v>752</c:v>
                </c:pt>
                <c:pt idx="18">
                  <c:v>576</c:v>
                </c:pt>
                <c:pt idx="19">
                  <c:v>846</c:v>
                </c:pt>
                <c:pt idx="20">
                  <c:v>587</c:v>
                </c:pt>
                <c:pt idx="21">
                  <c:v>460</c:v>
                </c:pt>
                <c:pt idx="22">
                  <c:v>575</c:v>
                </c:pt>
              </c:numCache>
            </c:numRef>
          </c:val>
          <c:extLst>
            <c:ext xmlns:c16="http://schemas.microsoft.com/office/drawing/2014/chart" uri="{C3380CC4-5D6E-409C-BE32-E72D297353CC}">
              <c16:uniqueId val="{00000000-4CDC-4FB1-9A8A-DB14A80B3EF7}"/>
            </c:ext>
          </c:extLst>
        </c:ser>
        <c:dLbls>
          <c:showLegendKey val="0"/>
          <c:showVal val="0"/>
          <c:showCatName val="0"/>
          <c:showSerName val="0"/>
          <c:showPercent val="0"/>
          <c:showBubbleSize val="0"/>
        </c:dLbls>
        <c:gapWidth val="60"/>
        <c:axId val="458112400"/>
        <c:axId val="554647304"/>
      </c:barChart>
      <c:catAx>
        <c:axId val="458112400"/>
        <c:scaling>
          <c:orientation val="minMax"/>
        </c:scaling>
        <c:delete val="0"/>
        <c:axPos val="b"/>
        <c:numFmt formatCode="General" sourceLinked="1"/>
        <c:majorTickMark val="out"/>
        <c:minorTickMark val="none"/>
        <c:tickLblPos val="low"/>
        <c:spPr>
          <a:ln w="3102">
            <a:solidFill>
              <a:schemeClr val="tx1"/>
            </a:solidFill>
            <a:prstDash val="solid"/>
          </a:ln>
        </c:spPr>
        <c:txPr>
          <a:bodyPr rot="-5400000" vert="horz"/>
          <a:lstStyle/>
          <a:p>
            <a:pPr>
              <a:defRPr sz="977" b="0" i="0" u="none" strike="noStrike" baseline="0">
                <a:solidFill>
                  <a:schemeClr val="tx1"/>
                </a:solidFill>
                <a:latin typeface="Arial"/>
                <a:ea typeface="Arial"/>
                <a:cs typeface="Arial"/>
              </a:defRPr>
            </a:pPr>
            <a:endParaRPr lang="en-US"/>
          </a:p>
        </c:txPr>
        <c:crossAx val="554647304"/>
        <c:crosses val="autoZero"/>
        <c:auto val="0"/>
        <c:lblAlgn val="ctr"/>
        <c:lblOffset val="0"/>
        <c:tickLblSkip val="1"/>
        <c:tickMarkSkip val="1"/>
        <c:noMultiLvlLbl val="0"/>
      </c:catAx>
      <c:valAx>
        <c:axId val="554647304"/>
        <c:scaling>
          <c:orientation val="minMax"/>
        </c:scaling>
        <c:delete val="0"/>
        <c:axPos val="l"/>
        <c:numFmt formatCode="#,##0_);[Red]\(#,##0\)" sourceLinked="0"/>
        <c:majorTickMark val="out"/>
        <c:minorTickMark val="none"/>
        <c:tickLblPos val="nextTo"/>
        <c:spPr>
          <a:ln w="3102">
            <a:solidFill>
              <a:schemeClr val="tx1"/>
            </a:solidFill>
            <a:prstDash val="solid"/>
          </a:ln>
        </c:spPr>
        <c:txPr>
          <a:bodyPr rot="0" vert="horz"/>
          <a:lstStyle/>
          <a:p>
            <a:pPr>
              <a:defRPr sz="1368" b="0" i="0" u="none" strike="noStrike" baseline="0">
                <a:solidFill>
                  <a:schemeClr val="tx1"/>
                </a:solidFill>
                <a:latin typeface="Arial"/>
                <a:ea typeface="Arial"/>
                <a:cs typeface="Arial"/>
              </a:defRPr>
            </a:pPr>
            <a:endParaRPr lang="en-US"/>
          </a:p>
        </c:txPr>
        <c:crossAx val="458112400"/>
        <c:crosses val="autoZero"/>
        <c:crossBetween val="between"/>
      </c:valAx>
      <c:spPr>
        <a:noFill/>
        <a:ln w="24984">
          <a:noFill/>
        </a:ln>
      </c:spPr>
    </c:plotArea>
    <c:plotVisOnly val="1"/>
    <c:dispBlanksAs val="gap"/>
    <c:showDLblsOverMax val="0"/>
  </c:chart>
  <c:spPr>
    <a:noFill/>
    <a:ln>
      <a:noFill/>
    </a:ln>
  </c:spPr>
  <c:txPr>
    <a:bodyPr/>
    <a:lstStyle/>
    <a:p>
      <a:pPr>
        <a:defRPr sz="1368" b="0" i="0" u="none" strike="noStrike" baseline="0">
          <a:solidFill>
            <a:schemeClr val="tx1"/>
          </a:solidFill>
          <a:latin typeface="Arial"/>
          <a:ea typeface="Arial"/>
          <a:cs typeface="Arial"/>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8374699099573475E-2"/>
          <c:y val="9.8913766811076068E-2"/>
          <c:w val="0.88968563154544933"/>
          <c:h val="0.76696576439366493"/>
        </c:manualLayout>
      </c:layout>
      <c:lineChart>
        <c:grouping val="standard"/>
        <c:varyColors val="0"/>
        <c:ser>
          <c:idx val="0"/>
          <c:order val="0"/>
          <c:tx>
            <c:strRef>
              <c:f>Sheet1!$A$2</c:f>
              <c:strCache>
                <c:ptCount val="1"/>
                <c:pt idx="0">
                  <c:v>Job switchers</c:v>
                </c:pt>
              </c:strCache>
            </c:strRef>
          </c:tx>
          <c:spPr>
            <a:ln w="38100">
              <a:solidFill>
                <a:schemeClr val="accent1"/>
              </a:solidFill>
              <a:prstDash val="solid"/>
            </a:ln>
          </c:spPr>
          <c:marker>
            <c:symbol val="none"/>
          </c:marker>
          <c:dPt>
            <c:idx val="19"/>
            <c:bubble3D val="0"/>
            <c:extLst>
              <c:ext xmlns:c16="http://schemas.microsoft.com/office/drawing/2014/chart" uri="{C3380CC4-5D6E-409C-BE32-E72D297353CC}">
                <c16:uniqueId val="{00000000-EB9A-44A5-A43D-0D0578216E83}"/>
              </c:ext>
            </c:extLst>
          </c:dPt>
          <c:cat>
            <c:numRef>
              <c:f>Sheet1!$B$1:$DI$1</c:f>
              <c:numCache>
                <c:formatCode>[$-409]mmm\-yy;@</c:formatCode>
                <c:ptCount val="112"/>
                <c:pt idx="0">
                  <c:v>39142</c:v>
                </c:pt>
                <c:pt idx="1">
                  <c:v>39173</c:v>
                </c:pt>
                <c:pt idx="2">
                  <c:v>39203</c:v>
                </c:pt>
                <c:pt idx="3">
                  <c:v>39234</c:v>
                </c:pt>
                <c:pt idx="4">
                  <c:v>39264</c:v>
                </c:pt>
                <c:pt idx="5">
                  <c:v>39295</c:v>
                </c:pt>
                <c:pt idx="6">
                  <c:v>39326</c:v>
                </c:pt>
                <c:pt idx="7">
                  <c:v>39356</c:v>
                </c:pt>
                <c:pt idx="8">
                  <c:v>39387</c:v>
                </c:pt>
                <c:pt idx="9">
                  <c:v>39417</c:v>
                </c:pt>
                <c:pt idx="10">
                  <c:v>39448</c:v>
                </c:pt>
                <c:pt idx="11">
                  <c:v>39479</c:v>
                </c:pt>
                <c:pt idx="12">
                  <c:v>39508</c:v>
                </c:pt>
                <c:pt idx="13">
                  <c:v>39539</c:v>
                </c:pt>
                <c:pt idx="14">
                  <c:v>39569</c:v>
                </c:pt>
                <c:pt idx="15">
                  <c:v>39600</c:v>
                </c:pt>
                <c:pt idx="16">
                  <c:v>39630</c:v>
                </c:pt>
                <c:pt idx="17">
                  <c:v>39661</c:v>
                </c:pt>
                <c:pt idx="18">
                  <c:v>39692</c:v>
                </c:pt>
                <c:pt idx="19">
                  <c:v>39722</c:v>
                </c:pt>
                <c:pt idx="20">
                  <c:v>39753</c:v>
                </c:pt>
                <c:pt idx="21">
                  <c:v>39783</c:v>
                </c:pt>
                <c:pt idx="22">
                  <c:v>39814</c:v>
                </c:pt>
                <c:pt idx="23">
                  <c:v>39845</c:v>
                </c:pt>
                <c:pt idx="24">
                  <c:v>39873</c:v>
                </c:pt>
                <c:pt idx="25">
                  <c:v>39904</c:v>
                </c:pt>
                <c:pt idx="26">
                  <c:v>39934</c:v>
                </c:pt>
                <c:pt idx="27">
                  <c:v>39965</c:v>
                </c:pt>
                <c:pt idx="28">
                  <c:v>39995</c:v>
                </c:pt>
                <c:pt idx="29">
                  <c:v>40026</c:v>
                </c:pt>
                <c:pt idx="30">
                  <c:v>40057</c:v>
                </c:pt>
                <c:pt idx="31">
                  <c:v>40087</c:v>
                </c:pt>
                <c:pt idx="32">
                  <c:v>40118</c:v>
                </c:pt>
                <c:pt idx="33">
                  <c:v>40148</c:v>
                </c:pt>
                <c:pt idx="34">
                  <c:v>40179</c:v>
                </c:pt>
                <c:pt idx="35">
                  <c:v>40210</c:v>
                </c:pt>
                <c:pt idx="36">
                  <c:v>40238</c:v>
                </c:pt>
                <c:pt idx="37">
                  <c:v>40269</c:v>
                </c:pt>
                <c:pt idx="38">
                  <c:v>40299</c:v>
                </c:pt>
                <c:pt idx="39">
                  <c:v>40330</c:v>
                </c:pt>
                <c:pt idx="40">
                  <c:v>40360</c:v>
                </c:pt>
                <c:pt idx="41">
                  <c:v>40391</c:v>
                </c:pt>
                <c:pt idx="42">
                  <c:v>40422</c:v>
                </c:pt>
                <c:pt idx="43">
                  <c:v>40452</c:v>
                </c:pt>
                <c:pt idx="44">
                  <c:v>40483</c:v>
                </c:pt>
                <c:pt idx="45">
                  <c:v>40513</c:v>
                </c:pt>
                <c:pt idx="46">
                  <c:v>40544</c:v>
                </c:pt>
                <c:pt idx="47">
                  <c:v>40575</c:v>
                </c:pt>
                <c:pt idx="48">
                  <c:v>40603</c:v>
                </c:pt>
                <c:pt idx="49">
                  <c:v>40634</c:v>
                </c:pt>
                <c:pt idx="50">
                  <c:v>40664</c:v>
                </c:pt>
                <c:pt idx="51">
                  <c:v>40695</c:v>
                </c:pt>
                <c:pt idx="52">
                  <c:v>40725</c:v>
                </c:pt>
                <c:pt idx="53">
                  <c:v>40756</c:v>
                </c:pt>
                <c:pt idx="54">
                  <c:v>40787</c:v>
                </c:pt>
                <c:pt idx="55">
                  <c:v>40817</c:v>
                </c:pt>
                <c:pt idx="56">
                  <c:v>40848</c:v>
                </c:pt>
                <c:pt idx="57">
                  <c:v>40878</c:v>
                </c:pt>
                <c:pt idx="58">
                  <c:v>40909</c:v>
                </c:pt>
                <c:pt idx="59">
                  <c:v>40940</c:v>
                </c:pt>
                <c:pt idx="60">
                  <c:v>40969</c:v>
                </c:pt>
                <c:pt idx="61">
                  <c:v>41000</c:v>
                </c:pt>
                <c:pt idx="62">
                  <c:v>41030</c:v>
                </c:pt>
                <c:pt idx="63">
                  <c:v>41061</c:v>
                </c:pt>
                <c:pt idx="64">
                  <c:v>41091</c:v>
                </c:pt>
                <c:pt idx="65">
                  <c:v>41122</c:v>
                </c:pt>
                <c:pt idx="66">
                  <c:v>41153</c:v>
                </c:pt>
                <c:pt idx="67">
                  <c:v>41183</c:v>
                </c:pt>
                <c:pt idx="68">
                  <c:v>41214</c:v>
                </c:pt>
                <c:pt idx="69">
                  <c:v>41244</c:v>
                </c:pt>
                <c:pt idx="70">
                  <c:v>41275</c:v>
                </c:pt>
                <c:pt idx="71">
                  <c:v>41306</c:v>
                </c:pt>
                <c:pt idx="72">
                  <c:v>41334</c:v>
                </c:pt>
                <c:pt idx="73">
                  <c:v>41365</c:v>
                </c:pt>
                <c:pt idx="74">
                  <c:v>41395</c:v>
                </c:pt>
                <c:pt idx="75">
                  <c:v>41426</c:v>
                </c:pt>
                <c:pt idx="76">
                  <c:v>41456</c:v>
                </c:pt>
                <c:pt idx="77">
                  <c:v>41487</c:v>
                </c:pt>
                <c:pt idx="78">
                  <c:v>41518</c:v>
                </c:pt>
                <c:pt idx="79">
                  <c:v>41548</c:v>
                </c:pt>
                <c:pt idx="80">
                  <c:v>41579</c:v>
                </c:pt>
                <c:pt idx="81">
                  <c:v>41609</c:v>
                </c:pt>
                <c:pt idx="82">
                  <c:v>41640</c:v>
                </c:pt>
                <c:pt idx="83">
                  <c:v>41671</c:v>
                </c:pt>
                <c:pt idx="84">
                  <c:v>41699</c:v>
                </c:pt>
                <c:pt idx="85">
                  <c:v>41730</c:v>
                </c:pt>
                <c:pt idx="86">
                  <c:v>41760</c:v>
                </c:pt>
                <c:pt idx="87">
                  <c:v>41791</c:v>
                </c:pt>
                <c:pt idx="88">
                  <c:v>41821</c:v>
                </c:pt>
                <c:pt idx="89">
                  <c:v>41852</c:v>
                </c:pt>
                <c:pt idx="90">
                  <c:v>41883</c:v>
                </c:pt>
                <c:pt idx="91">
                  <c:v>41913</c:v>
                </c:pt>
                <c:pt idx="92">
                  <c:v>41944</c:v>
                </c:pt>
                <c:pt idx="93">
                  <c:v>41974</c:v>
                </c:pt>
                <c:pt idx="94">
                  <c:v>42005</c:v>
                </c:pt>
                <c:pt idx="95">
                  <c:v>42036</c:v>
                </c:pt>
                <c:pt idx="96">
                  <c:v>42064</c:v>
                </c:pt>
                <c:pt idx="97">
                  <c:v>42095</c:v>
                </c:pt>
                <c:pt idx="98">
                  <c:v>42125</c:v>
                </c:pt>
                <c:pt idx="99">
                  <c:v>42156</c:v>
                </c:pt>
                <c:pt idx="100">
                  <c:v>42186</c:v>
                </c:pt>
                <c:pt idx="101">
                  <c:v>42217</c:v>
                </c:pt>
                <c:pt idx="102">
                  <c:v>42248</c:v>
                </c:pt>
                <c:pt idx="103">
                  <c:v>42278</c:v>
                </c:pt>
                <c:pt idx="104">
                  <c:v>42309</c:v>
                </c:pt>
                <c:pt idx="105">
                  <c:v>42339</c:v>
                </c:pt>
                <c:pt idx="106">
                  <c:v>42370</c:v>
                </c:pt>
                <c:pt idx="107">
                  <c:v>42401</c:v>
                </c:pt>
                <c:pt idx="108">
                  <c:v>42430</c:v>
                </c:pt>
                <c:pt idx="109">
                  <c:v>42461</c:v>
                </c:pt>
                <c:pt idx="110">
                  <c:v>42491</c:v>
                </c:pt>
                <c:pt idx="111">
                  <c:v>42522</c:v>
                </c:pt>
              </c:numCache>
            </c:numRef>
          </c:cat>
          <c:val>
            <c:numRef>
              <c:f>Sheet1!$B$2:$DI$2</c:f>
              <c:numCache>
                <c:formatCode>0.0%</c:formatCode>
                <c:ptCount val="112"/>
                <c:pt idx="0">
                  <c:v>4.8000000000000001E-2</c:v>
                </c:pt>
                <c:pt idx="1">
                  <c:v>4.5999999999999999E-2</c:v>
                </c:pt>
                <c:pt idx="2">
                  <c:v>4.8000000000000001E-2</c:v>
                </c:pt>
                <c:pt idx="3">
                  <c:v>4.5999999999999999E-2</c:v>
                </c:pt>
                <c:pt idx="4">
                  <c:v>4.8000000000000001E-2</c:v>
                </c:pt>
                <c:pt idx="5">
                  <c:v>4.8000000000000001E-2</c:v>
                </c:pt>
                <c:pt idx="6">
                  <c:v>4.7E-2</c:v>
                </c:pt>
                <c:pt idx="7">
                  <c:v>4.8000000000000001E-2</c:v>
                </c:pt>
                <c:pt idx="8">
                  <c:v>4.4999999999999998E-2</c:v>
                </c:pt>
                <c:pt idx="9">
                  <c:v>4.2999999999999997E-2</c:v>
                </c:pt>
                <c:pt idx="10">
                  <c:v>4.1000000000000002E-2</c:v>
                </c:pt>
                <c:pt idx="11">
                  <c:v>4.2000000000000003E-2</c:v>
                </c:pt>
                <c:pt idx="12">
                  <c:v>4.1000000000000002E-2</c:v>
                </c:pt>
                <c:pt idx="13">
                  <c:v>4.2000000000000003E-2</c:v>
                </c:pt>
                <c:pt idx="14">
                  <c:v>4.1000000000000002E-2</c:v>
                </c:pt>
                <c:pt idx="15">
                  <c:v>4.2000000000000003E-2</c:v>
                </c:pt>
                <c:pt idx="16">
                  <c:v>4.1000000000000002E-2</c:v>
                </c:pt>
                <c:pt idx="17">
                  <c:v>4.1000000000000002E-2</c:v>
                </c:pt>
                <c:pt idx="18">
                  <c:v>4.2000000000000003E-2</c:v>
                </c:pt>
                <c:pt idx="19">
                  <c:v>4.1000000000000002E-2</c:v>
                </c:pt>
                <c:pt idx="20">
                  <c:v>4.1000000000000002E-2</c:v>
                </c:pt>
                <c:pt idx="21">
                  <c:v>3.9E-2</c:v>
                </c:pt>
                <c:pt idx="22">
                  <c:v>3.5000000000000003E-2</c:v>
                </c:pt>
                <c:pt idx="23">
                  <c:v>3.2000000000000001E-2</c:v>
                </c:pt>
                <c:pt idx="24">
                  <c:v>2.9000000000000001E-2</c:v>
                </c:pt>
                <c:pt idx="25">
                  <c:v>2.9000000000000001E-2</c:v>
                </c:pt>
                <c:pt idx="26">
                  <c:v>0.03</c:v>
                </c:pt>
                <c:pt idx="27">
                  <c:v>2.5999999999999999E-2</c:v>
                </c:pt>
                <c:pt idx="28">
                  <c:v>2.5000000000000001E-2</c:v>
                </c:pt>
                <c:pt idx="29">
                  <c:v>1.7000000000000001E-2</c:v>
                </c:pt>
                <c:pt idx="30">
                  <c:v>1.7000000000000001E-2</c:v>
                </c:pt>
                <c:pt idx="31">
                  <c:v>1.2E-2</c:v>
                </c:pt>
                <c:pt idx="32">
                  <c:v>1.4E-2</c:v>
                </c:pt>
                <c:pt idx="33">
                  <c:v>1.0999999999999999E-2</c:v>
                </c:pt>
                <c:pt idx="34">
                  <c:v>1.2E-2</c:v>
                </c:pt>
                <c:pt idx="35">
                  <c:v>1.2E-2</c:v>
                </c:pt>
                <c:pt idx="36">
                  <c:v>1.6E-2</c:v>
                </c:pt>
                <c:pt idx="37">
                  <c:v>1.4E-2</c:v>
                </c:pt>
                <c:pt idx="38">
                  <c:v>1.4999999999999999E-2</c:v>
                </c:pt>
                <c:pt idx="39">
                  <c:v>1.4999999999999999E-2</c:v>
                </c:pt>
                <c:pt idx="40">
                  <c:v>1.9E-2</c:v>
                </c:pt>
                <c:pt idx="41">
                  <c:v>1.7999999999999999E-2</c:v>
                </c:pt>
                <c:pt idx="42">
                  <c:v>1.7999999999999999E-2</c:v>
                </c:pt>
                <c:pt idx="43">
                  <c:v>1.7999999999999999E-2</c:v>
                </c:pt>
                <c:pt idx="44">
                  <c:v>1.9E-2</c:v>
                </c:pt>
                <c:pt idx="45">
                  <c:v>2.1000000000000001E-2</c:v>
                </c:pt>
                <c:pt idx="46">
                  <c:v>2.4E-2</c:v>
                </c:pt>
                <c:pt idx="47">
                  <c:v>2.4E-2</c:v>
                </c:pt>
                <c:pt idx="48">
                  <c:v>2.1999999999999999E-2</c:v>
                </c:pt>
                <c:pt idx="49">
                  <c:v>0.02</c:v>
                </c:pt>
                <c:pt idx="50">
                  <c:v>2.4E-2</c:v>
                </c:pt>
                <c:pt idx="51">
                  <c:v>2.4E-2</c:v>
                </c:pt>
                <c:pt idx="52">
                  <c:v>2.5000000000000001E-2</c:v>
                </c:pt>
                <c:pt idx="53">
                  <c:v>2.1999999999999999E-2</c:v>
                </c:pt>
                <c:pt idx="54">
                  <c:v>2.1000000000000001E-2</c:v>
                </c:pt>
                <c:pt idx="55">
                  <c:v>2.3E-2</c:v>
                </c:pt>
                <c:pt idx="56">
                  <c:v>0.02</c:v>
                </c:pt>
                <c:pt idx="57">
                  <c:v>1.9E-2</c:v>
                </c:pt>
                <c:pt idx="58">
                  <c:v>1.9E-2</c:v>
                </c:pt>
                <c:pt idx="59">
                  <c:v>2.1000000000000001E-2</c:v>
                </c:pt>
                <c:pt idx="60">
                  <c:v>2.3E-2</c:v>
                </c:pt>
                <c:pt idx="61">
                  <c:v>2.4E-2</c:v>
                </c:pt>
                <c:pt idx="62">
                  <c:v>2.3E-2</c:v>
                </c:pt>
                <c:pt idx="63">
                  <c:v>2.8000000000000001E-2</c:v>
                </c:pt>
                <c:pt idx="64">
                  <c:v>2.5000000000000001E-2</c:v>
                </c:pt>
                <c:pt idx="65">
                  <c:v>2.7E-2</c:v>
                </c:pt>
                <c:pt idx="66">
                  <c:v>2.4E-2</c:v>
                </c:pt>
                <c:pt idx="67">
                  <c:v>2.3E-2</c:v>
                </c:pt>
                <c:pt idx="68">
                  <c:v>2.5000000000000001E-2</c:v>
                </c:pt>
                <c:pt idx="69">
                  <c:v>2.7E-2</c:v>
                </c:pt>
                <c:pt idx="70">
                  <c:v>2.7E-2</c:v>
                </c:pt>
                <c:pt idx="71">
                  <c:v>2.5999999999999999E-2</c:v>
                </c:pt>
                <c:pt idx="72">
                  <c:v>2.5000000000000001E-2</c:v>
                </c:pt>
                <c:pt idx="73">
                  <c:v>2.8000000000000001E-2</c:v>
                </c:pt>
                <c:pt idx="74">
                  <c:v>2.9000000000000001E-2</c:v>
                </c:pt>
                <c:pt idx="75">
                  <c:v>2.7E-2</c:v>
                </c:pt>
                <c:pt idx="76">
                  <c:v>2.7E-2</c:v>
                </c:pt>
                <c:pt idx="77">
                  <c:v>2.8000000000000001E-2</c:v>
                </c:pt>
                <c:pt idx="78">
                  <c:v>2.7E-2</c:v>
                </c:pt>
                <c:pt idx="79">
                  <c:v>2.4E-2</c:v>
                </c:pt>
                <c:pt idx="80">
                  <c:v>2.1999999999999999E-2</c:v>
                </c:pt>
                <c:pt idx="81">
                  <c:v>2.4E-2</c:v>
                </c:pt>
                <c:pt idx="82">
                  <c:v>2.8000000000000001E-2</c:v>
                </c:pt>
                <c:pt idx="83">
                  <c:v>0.03</c:v>
                </c:pt>
                <c:pt idx="84">
                  <c:v>2.7E-2</c:v>
                </c:pt>
                <c:pt idx="85">
                  <c:v>2.4E-2</c:v>
                </c:pt>
                <c:pt idx="86">
                  <c:v>2.3E-2</c:v>
                </c:pt>
                <c:pt idx="87">
                  <c:v>2.5999999999999999E-2</c:v>
                </c:pt>
                <c:pt idx="88">
                  <c:v>2.7E-2</c:v>
                </c:pt>
                <c:pt idx="89">
                  <c:v>2.5999999999999999E-2</c:v>
                </c:pt>
                <c:pt idx="90">
                  <c:v>2.8000000000000001E-2</c:v>
                </c:pt>
                <c:pt idx="91">
                  <c:v>0.03</c:v>
                </c:pt>
                <c:pt idx="92">
                  <c:v>3.2000000000000001E-2</c:v>
                </c:pt>
                <c:pt idx="93">
                  <c:v>2.9000000000000001E-2</c:v>
                </c:pt>
                <c:pt idx="94">
                  <c:v>3.2000000000000001E-2</c:v>
                </c:pt>
                <c:pt idx="95">
                  <c:v>0.03</c:v>
                </c:pt>
                <c:pt idx="96">
                  <c:v>3.5000000000000003E-2</c:v>
                </c:pt>
                <c:pt idx="97">
                  <c:v>3.4000000000000002E-2</c:v>
                </c:pt>
                <c:pt idx="98">
                  <c:v>3.6999999999999998E-2</c:v>
                </c:pt>
                <c:pt idx="99">
                  <c:v>3.6999999999999998E-2</c:v>
                </c:pt>
                <c:pt idx="100">
                  <c:v>3.7999999999999999E-2</c:v>
                </c:pt>
                <c:pt idx="101">
                  <c:v>3.2000000000000001E-2</c:v>
                </c:pt>
                <c:pt idx="102">
                  <c:v>3.1E-2</c:v>
                </c:pt>
                <c:pt idx="103">
                  <c:v>3.2000000000000001E-2</c:v>
                </c:pt>
                <c:pt idx="104">
                  <c:v>3.6999999999999998E-2</c:v>
                </c:pt>
                <c:pt idx="105">
                  <c:v>3.5000000000000003E-2</c:v>
                </c:pt>
                <c:pt idx="106">
                  <c:v>3.2000000000000001E-2</c:v>
                </c:pt>
                <c:pt idx="107">
                  <c:v>3.5000000000000003E-2</c:v>
                </c:pt>
                <c:pt idx="108">
                  <c:v>3.7999999999999999E-2</c:v>
                </c:pt>
                <c:pt idx="109">
                  <c:v>4.1000000000000002E-2</c:v>
                </c:pt>
                <c:pt idx="110">
                  <c:v>4.2999999999999997E-2</c:v>
                </c:pt>
                <c:pt idx="111">
                  <c:v>4.2999999999999997E-2</c:v>
                </c:pt>
              </c:numCache>
            </c:numRef>
          </c:val>
          <c:smooth val="0"/>
          <c:extLst>
            <c:ext xmlns:c16="http://schemas.microsoft.com/office/drawing/2014/chart" uri="{C3380CC4-5D6E-409C-BE32-E72D297353CC}">
              <c16:uniqueId val="{00000001-EB9A-44A5-A43D-0D0578216E83}"/>
            </c:ext>
          </c:extLst>
        </c:ser>
        <c:ser>
          <c:idx val="1"/>
          <c:order val="1"/>
          <c:tx>
            <c:strRef>
              <c:f>Sheet1!$A$3</c:f>
              <c:strCache>
                <c:ptCount val="1"/>
                <c:pt idx="0">
                  <c:v>Job stayers</c:v>
                </c:pt>
              </c:strCache>
            </c:strRef>
          </c:tx>
          <c:spPr>
            <a:ln w="25400">
              <a:solidFill>
                <a:srgbClr val="00B050"/>
              </a:solidFill>
            </a:ln>
          </c:spPr>
          <c:marker>
            <c:symbol val="none"/>
          </c:marker>
          <c:cat>
            <c:numRef>
              <c:f>Sheet1!$B$1:$DI$1</c:f>
              <c:numCache>
                <c:formatCode>[$-409]mmm\-yy;@</c:formatCode>
                <c:ptCount val="112"/>
                <c:pt idx="0">
                  <c:v>39142</c:v>
                </c:pt>
                <c:pt idx="1">
                  <c:v>39173</c:v>
                </c:pt>
                <c:pt idx="2">
                  <c:v>39203</c:v>
                </c:pt>
                <c:pt idx="3">
                  <c:v>39234</c:v>
                </c:pt>
                <c:pt idx="4">
                  <c:v>39264</c:v>
                </c:pt>
                <c:pt idx="5">
                  <c:v>39295</c:v>
                </c:pt>
                <c:pt idx="6">
                  <c:v>39326</c:v>
                </c:pt>
                <c:pt idx="7">
                  <c:v>39356</c:v>
                </c:pt>
                <c:pt idx="8">
                  <c:v>39387</c:v>
                </c:pt>
                <c:pt idx="9">
                  <c:v>39417</c:v>
                </c:pt>
                <c:pt idx="10">
                  <c:v>39448</c:v>
                </c:pt>
                <c:pt idx="11">
                  <c:v>39479</c:v>
                </c:pt>
                <c:pt idx="12">
                  <c:v>39508</c:v>
                </c:pt>
                <c:pt idx="13">
                  <c:v>39539</c:v>
                </c:pt>
                <c:pt idx="14">
                  <c:v>39569</c:v>
                </c:pt>
                <c:pt idx="15">
                  <c:v>39600</c:v>
                </c:pt>
                <c:pt idx="16">
                  <c:v>39630</c:v>
                </c:pt>
                <c:pt idx="17">
                  <c:v>39661</c:v>
                </c:pt>
                <c:pt idx="18">
                  <c:v>39692</c:v>
                </c:pt>
                <c:pt idx="19">
                  <c:v>39722</c:v>
                </c:pt>
                <c:pt idx="20">
                  <c:v>39753</c:v>
                </c:pt>
                <c:pt idx="21">
                  <c:v>39783</c:v>
                </c:pt>
                <c:pt idx="22">
                  <c:v>39814</c:v>
                </c:pt>
                <c:pt idx="23">
                  <c:v>39845</c:v>
                </c:pt>
                <c:pt idx="24">
                  <c:v>39873</c:v>
                </c:pt>
                <c:pt idx="25">
                  <c:v>39904</c:v>
                </c:pt>
                <c:pt idx="26">
                  <c:v>39934</c:v>
                </c:pt>
                <c:pt idx="27">
                  <c:v>39965</c:v>
                </c:pt>
                <c:pt idx="28">
                  <c:v>39995</c:v>
                </c:pt>
                <c:pt idx="29">
                  <c:v>40026</c:v>
                </c:pt>
                <c:pt idx="30">
                  <c:v>40057</c:v>
                </c:pt>
                <c:pt idx="31">
                  <c:v>40087</c:v>
                </c:pt>
                <c:pt idx="32">
                  <c:v>40118</c:v>
                </c:pt>
                <c:pt idx="33">
                  <c:v>40148</c:v>
                </c:pt>
                <c:pt idx="34">
                  <c:v>40179</c:v>
                </c:pt>
                <c:pt idx="35">
                  <c:v>40210</c:v>
                </c:pt>
                <c:pt idx="36">
                  <c:v>40238</c:v>
                </c:pt>
                <c:pt idx="37">
                  <c:v>40269</c:v>
                </c:pt>
                <c:pt idx="38">
                  <c:v>40299</c:v>
                </c:pt>
                <c:pt idx="39">
                  <c:v>40330</c:v>
                </c:pt>
                <c:pt idx="40">
                  <c:v>40360</c:v>
                </c:pt>
                <c:pt idx="41">
                  <c:v>40391</c:v>
                </c:pt>
                <c:pt idx="42">
                  <c:v>40422</c:v>
                </c:pt>
                <c:pt idx="43">
                  <c:v>40452</c:v>
                </c:pt>
                <c:pt idx="44">
                  <c:v>40483</c:v>
                </c:pt>
                <c:pt idx="45">
                  <c:v>40513</c:v>
                </c:pt>
                <c:pt idx="46">
                  <c:v>40544</c:v>
                </c:pt>
                <c:pt idx="47">
                  <c:v>40575</c:v>
                </c:pt>
                <c:pt idx="48">
                  <c:v>40603</c:v>
                </c:pt>
                <c:pt idx="49">
                  <c:v>40634</c:v>
                </c:pt>
                <c:pt idx="50">
                  <c:v>40664</c:v>
                </c:pt>
                <c:pt idx="51">
                  <c:v>40695</c:v>
                </c:pt>
                <c:pt idx="52">
                  <c:v>40725</c:v>
                </c:pt>
                <c:pt idx="53">
                  <c:v>40756</c:v>
                </c:pt>
                <c:pt idx="54">
                  <c:v>40787</c:v>
                </c:pt>
                <c:pt idx="55">
                  <c:v>40817</c:v>
                </c:pt>
                <c:pt idx="56">
                  <c:v>40848</c:v>
                </c:pt>
                <c:pt idx="57">
                  <c:v>40878</c:v>
                </c:pt>
                <c:pt idx="58">
                  <c:v>40909</c:v>
                </c:pt>
                <c:pt idx="59">
                  <c:v>40940</c:v>
                </c:pt>
                <c:pt idx="60">
                  <c:v>40969</c:v>
                </c:pt>
                <c:pt idx="61">
                  <c:v>41000</c:v>
                </c:pt>
                <c:pt idx="62">
                  <c:v>41030</c:v>
                </c:pt>
                <c:pt idx="63">
                  <c:v>41061</c:v>
                </c:pt>
                <c:pt idx="64">
                  <c:v>41091</c:v>
                </c:pt>
                <c:pt idx="65">
                  <c:v>41122</c:v>
                </c:pt>
                <c:pt idx="66">
                  <c:v>41153</c:v>
                </c:pt>
                <c:pt idx="67">
                  <c:v>41183</c:v>
                </c:pt>
                <c:pt idx="68">
                  <c:v>41214</c:v>
                </c:pt>
                <c:pt idx="69">
                  <c:v>41244</c:v>
                </c:pt>
                <c:pt idx="70">
                  <c:v>41275</c:v>
                </c:pt>
                <c:pt idx="71">
                  <c:v>41306</c:v>
                </c:pt>
                <c:pt idx="72">
                  <c:v>41334</c:v>
                </c:pt>
                <c:pt idx="73">
                  <c:v>41365</c:v>
                </c:pt>
                <c:pt idx="74">
                  <c:v>41395</c:v>
                </c:pt>
                <c:pt idx="75">
                  <c:v>41426</c:v>
                </c:pt>
                <c:pt idx="76">
                  <c:v>41456</c:v>
                </c:pt>
                <c:pt idx="77">
                  <c:v>41487</c:v>
                </c:pt>
                <c:pt idx="78">
                  <c:v>41518</c:v>
                </c:pt>
                <c:pt idx="79">
                  <c:v>41548</c:v>
                </c:pt>
                <c:pt idx="80">
                  <c:v>41579</c:v>
                </c:pt>
                <c:pt idx="81">
                  <c:v>41609</c:v>
                </c:pt>
                <c:pt idx="82">
                  <c:v>41640</c:v>
                </c:pt>
                <c:pt idx="83">
                  <c:v>41671</c:v>
                </c:pt>
                <c:pt idx="84">
                  <c:v>41699</c:v>
                </c:pt>
                <c:pt idx="85">
                  <c:v>41730</c:v>
                </c:pt>
                <c:pt idx="86">
                  <c:v>41760</c:v>
                </c:pt>
                <c:pt idx="87">
                  <c:v>41791</c:v>
                </c:pt>
                <c:pt idx="88">
                  <c:v>41821</c:v>
                </c:pt>
                <c:pt idx="89">
                  <c:v>41852</c:v>
                </c:pt>
                <c:pt idx="90">
                  <c:v>41883</c:v>
                </c:pt>
                <c:pt idx="91">
                  <c:v>41913</c:v>
                </c:pt>
                <c:pt idx="92">
                  <c:v>41944</c:v>
                </c:pt>
                <c:pt idx="93">
                  <c:v>41974</c:v>
                </c:pt>
                <c:pt idx="94">
                  <c:v>42005</c:v>
                </c:pt>
                <c:pt idx="95">
                  <c:v>42036</c:v>
                </c:pt>
                <c:pt idx="96">
                  <c:v>42064</c:v>
                </c:pt>
                <c:pt idx="97">
                  <c:v>42095</c:v>
                </c:pt>
                <c:pt idx="98">
                  <c:v>42125</c:v>
                </c:pt>
                <c:pt idx="99">
                  <c:v>42156</c:v>
                </c:pt>
                <c:pt idx="100">
                  <c:v>42186</c:v>
                </c:pt>
                <c:pt idx="101">
                  <c:v>42217</c:v>
                </c:pt>
                <c:pt idx="102">
                  <c:v>42248</c:v>
                </c:pt>
                <c:pt idx="103">
                  <c:v>42278</c:v>
                </c:pt>
                <c:pt idx="104">
                  <c:v>42309</c:v>
                </c:pt>
                <c:pt idx="105">
                  <c:v>42339</c:v>
                </c:pt>
                <c:pt idx="106">
                  <c:v>42370</c:v>
                </c:pt>
                <c:pt idx="107">
                  <c:v>42401</c:v>
                </c:pt>
                <c:pt idx="108">
                  <c:v>42430</c:v>
                </c:pt>
                <c:pt idx="109">
                  <c:v>42461</c:v>
                </c:pt>
                <c:pt idx="110">
                  <c:v>42491</c:v>
                </c:pt>
                <c:pt idx="111">
                  <c:v>42522</c:v>
                </c:pt>
              </c:numCache>
            </c:numRef>
          </c:cat>
          <c:val>
            <c:numRef>
              <c:f>Sheet1!$B$3:$DI$3</c:f>
              <c:numCache>
                <c:formatCode>0.0%</c:formatCode>
                <c:ptCount val="112"/>
                <c:pt idx="0">
                  <c:v>0.04</c:v>
                </c:pt>
                <c:pt idx="1">
                  <c:v>3.9E-2</c:v>
                </c:pt>
                <c:pt idx="2">
                  <c:v>3.6999999999999998E-2</c:v>
                </c:pt>
                <c:pt idx="3">
                  <c:v>3.6999999999999998E-2</c:v>
                </c:pt>
                <c:pt idx="4">
                  <c:v>3.9E-2</c:v>
                </c:pt>
                <c:pt idx="5">
                  <c:v>4.1000000000000002E-2</c:v>
                </c:pt>
                <c:pt idx="6">
                  <c:v>4.2000000000000003E-2</c:v>
                </c:pt>
                <c:pt idx="7">
                  <c:v>4.1000000000000002E-2</c:v>
                </c:pt>
                <c:pt idx="8">
                  <c:v>4.1000000000000002E-2</c:v>
                </c:pt>
                <c:pt idx="9">
                  <c:v>0.04</c:v>
                </c:pt>
                <c:pt idx="10">
                  <c:v>3.7999999999999999E-2</c:v>
                </c:pt>
                <c:pt idx="11">
                  <c:v>3.7999999999999999E-2</c:v>
                </c:pt>
                <c:pt idx="12">
                  <c:v>3.9E-2</c:v>
                </c:pt>
                <c:pt idx="13">
                  <c:v>0.04</c:v>
                </c:pt>
                <c:pt idx="14">
                  <c:v>0.04</c:v>
                </c:pt>
                <c:pt idx="15">
                  <c:v>4.1000000000000002E-2</c:v>
                </c:pt>
                <c:pt idx="16">
                  <c:v>4.1000000000000002E-2</c:v>
                </c:pt>
                <c:pt idx="17">
                  <c:v>0.04</c:v>
                </c:pt>
                <c:pt idx="18">
                  <c:v>3.9E-2</c:v>
                </c:pt>
                <c:pt idx="19">
                  <c:v>3.9E-2</c:v>
                </c:pt>
                <c:pt idx="20">
                  <c:v>3.9E-2</c:v>
                </c:pt>
                <c:pt idx="21">
                  <c:v>3.7999999999999999E-2</c:v>
                </c:pt>
                <c:pt idx="22">
                  <c:v>3.6999999999999998E-2</c:v>
                </c:pt>
                <c:pt idx="23">
                  <c:v>3.4000000000000002E-2</c:v>
                </c:pt>
                <c:pt idx="24">
                  <c:v>3.4000000000000002E-2</c:v>
                </c:pt>
                <c:pt idx="25">
                  <c:v>3.4000000000000002E-2</c:v>
                </c:pt>
                <c:pt idx="26">
                  <c:v>3.4000000000000002E-2</c:v>
                </c:pt>
                <c:pt idx="27">
                  <c:v>3.3000000000000002E-2</c:v>
                </c:pt>
                <c:pt idx="28">
                  <c:v>3.1E-2</c:v>
                </c:pt>
                <c:pt idx="29">
                  <c:v>2.7E-2</c:v>
                </c:pt>
                <c:pt idx="30">
                  <c:v>2.5999999999999999E-2</c:v>
                </c:pt>
                <c:pt idx="31">
                  <c:v>2.5000000000000001E-2</c:v>
                </c:pt>
                <c:pt idx="32">
                  <c:v>2.5000000000000001E-2</c:v>
                </c:pt>
                <c:pt idx="33">
                  <c:v>2.1000000000000001E-2</c:v>
                </c:pt>
                <c:pt idx="34">
                  <c:v>0.02</c:v>
                </c:pt>
                <c:pt idx="35">
                  <c:v>0.02</c:v>
                </c:pt>
                <c:pt idx="36">
                  <c:v>0.02</c:v>
                </c:pt>
                <c:pt idx="37">
                  <c:v>2.1000000000000001E-2</c:v>
                </c:pt>
                <c:pt idx="38">
                  <c:v>1.7000000000000001E-2</c:v>
                </c:pt>
                <c:pt idx="39">
                  <c:v>1.7999999999999999E-2</c:v>
                </c:pt>
                <c:pt idx="40">
                  <c:v>1.7000000000000001E-2</c:v>
                </c:pt>
                <c:pt idx="41">
                  <c:v>0.02</c:v>
                </c:pt>
                <c:pt idx="42">
                  <c:v>1.9E-2</c:v>
                </c:pt>
                <c:pt idx="43">
                  <c:v>1.4999999999999999E-2</c:v>
                </c:pt>
                <c:pt idx="44">
                  <c:v>1.4E-2</c:v>
                </c:pt>
                <c:pt idx="45">
                  <c:v>1.2999999999999999E-2</c:v>
                </c:pt>
                <c:pt idx="46">
                  <c:v>1.6E-2</c:v>
                </c:pt>
                <c:pt idx="47">
                  <c:v>1.7000000000000001E-2</c:v>
                </c:pt>
                <c:pt idx="48">
                  <c:v>1.7000000000000001E-2</c:v>
                </c:pt>
                <c:pt idx="49">
                  <c:v>1.7999999999999999E-2</c:v>
                </c:pt>
                <c:pt idx="50">
                  <c:v>1.9E-2</c:v>
                </c:pt>
                <c:pt idx="51">
                  <c:v>1.7999999999999999E-2</c:v>
                </c:pt>
                <c:pt idx="52">
                  <c:v>0.02</c:v>
                </c:pt>
                <c:pt idx="53">
                  <c:v>2.1999999999999999E-2</c:v>
                </c:pt>
                <c:pt idx="54">
                  <c:v>2.1000000000000001E-2</c:v>
                </c:pt>
                <c:pt idx="55">
                  <c:v>1.9E-2</c:v>
                </c:pt>
                <c:pt idx="56">
                  <c:v>1.9E-2</c:v>
                </c:pt>
                <c:pt idx="57">
                  <c:v>0.02</c:v>
                </c:pt>
                <c:pt idx="58">
                  <c:v>1.9E-2</c:v>
                </c:pt>
                <c:pt idx="59">
                  <c:v>1.7999999999999999E-2</c:v>
                </c:pt>
                <c:pt idx="60">
                  <c:v>1.7999999999999999E-2</c:v>
                </c:pt>
                <c:pt idx="61">
                  <c:v>0.02</c:v>
                </c:pt>
                <c:pt idx="62">
                  <c:v>0.02</c:v>
                </c:pt>
                <c:pt idx="63">
                  <c:v>0.02</c:v>
                </c:pt>
                <c:pt idx="64">
                  <c:v>1.9E-2</c:v>
                </c:pt>
                <c:pt idx="65">
                  <c:v>1.7000000000000001E-2</c:v>
                </c:pt>
                <c:pt idx="66">
                  <c:v>0.02</c:v>
                </c:pt>
                <c:pt idx="67">
                  <c:v>2.1000000000000001E-2</c:v>
                </c:pt>
                <c:pt idx="68">
                  <c:v>2.1000000000000001E-2</c:v>
                </c:pt>
                <c:pt idx="69">
                  <c:v>0.02</c:v>
                </c:pt>
                <c:pt idx="70">
                  <c:v>2.1000000000000001E-2</c:v>
                </c:pt>
                <c:pt idx="71">
                  <c:v>2.1000000000000001E-2</c:v>
                </c:pt>
                <c:pt idx="72">
                  <c:v>2.1000000000000001E-2</c:v>
                </c:pt>
                <c:pt idx="73">
                  <c:v>1.7999999999999999E-2</c:v>
                </c:pt>
                <c:pt idx="74">
                  <c:v>1.7000000000000001E-2</c:v>
                </c:pt>
                <c:pt idx="75">
                  <c:v>1.6E-2</c:v>
                </c:pt>
                <c:pt idx="76">
                  <c:v>1.9E-2</c:v>
                </c:pt>
                <c:pt idx="77">
                  <c:v>0.02</c:v>
                </c:pt>
                <c:pt idx="78">
                  <c:v>2.1000000000000001E-2</c:v>
                </c:pt>
                <c:pt idx="79">
                  <c:v>2.1000000000000001E-2</c:v>
                </c:pt>
                <c:pt idx="80">
                  <c:v>1.9E-2</c:v>
                </c:pt>
                <c:pt idx="81">
                  <c:v>0.02</c:v>
                </c:pt>
                <c:pt idx="82">
                  <c:v>0.02</c:v>
                </c:pt>
                <c:pt idx="83">
                  <c:v>2.1000000000000001E-2</c:v>
                </c:pt>
                <c:pt idx="84">
                  <c:v>2.1999999999999999E-2</c:v>
                </c:pt>
                <c:pt idx="85">
                  <c:v>2.1999999999999999E-2</c:v>
                </c:pt>
                <c:pt idx="86">
                  <c:v>2.3E-2</c:v>
                </c:pt>
                <c:pt idx="87">
                  <c:v>2.1000000000000001E-2</c:v>
                </c:pt>
                <c:pt idx="88">
                  <c:v>2.1999999999999999E-2</c:v>
                </c:pt>
                <c:pt idx="89">
                  <c:v>2.1999999999999999E-2</c:v>
                </c:pt>
                <c:pt idx="90">
                  <c:v>2.5000000000000001E-2</c:v>
                </c:pt>
                <c:pt idx="91">
                  <c:v>2.7E-2</c:v>
                </c:pt>
                <c:pt idx="92">
                  <c:v>2.8000000000000001E-2</c:v>
                </c:pt>
                <c:pt idx="93">
                  <c:v>2.8000000000000001E-2</c:v>
                </c:pt>
                <c:pt idx="94">
                  <c:v>2.8000000000000001E-2</c:v>
                </c:pt>
                <c:pt idx="95">
                  <c:v>2.9000000000000001E-2</c:v>
                </c:pt>
                <c:pt idx="96">
                  <c:v>0.03</c:v>
                </c:pt>
                <c:pt idx="97">
                  <c:v>3.3000000000000002E-2</c:v>
                </c:pt>
                <c:pt idx="98">
                  <c:v>0.03</c:v>
                </c:pt>
                <c:pt idx="99">
                  <c:v>2.9000000000000001E-2</c:v>
                </c:pt>
                <c:pt idx="100">
                  <c:v>2.7E-2</c:v>
                </c:pt>
                <c:pt idx="101">
                  <c:v>2.9000000000000001E-2</c:v>
                </c:pt>
                <c:pt idx="102">
                  <c:v>0.03</c:v>
                </c:pt>
                <c:pt idx="103">
                  <c:v>2.7E-2</c:v>
                </c:pt>
                <c:pt idx="104">
                  <c:v>2.7E-2</c:v>
                </c:pt>
                <c:pt idx="105">
                  <c:v>2.8000000000000001E-2</c:v>
                </c:pt>
                <c:pt idx="106">
                  <c:v>3.1E-2</c:v>
                </c:pt>
                <c:pt idx="107">
                  <c:v>2.9000000000000001E-2</c:v>
                </c:pt>
                <c:pt idx="108">
                  <c:v>2.9000000000000001E-2</c:v>
                </c:pt>
                <c:pt idx="109">
                  <c:v>0.03</c:v>
                </c:pt>
                <c:pt idx="110">
                  <c:v>0.03</c:v>
                </c:pt>
                <c:pt idx="111">
                  <c:v>3.1E-2</c:v>
                </c:pt>
              </c:numCache>
            </c:numRef>
          </c:val>
          <c:smooth val="0"/>
          <c:extLst>
            <c:ext xmlns:c16="http://schemas.microsoft.com/office/drawing/2014/chart" uri="{C3380CC4-5D6E-409C-BE32-E72D297353CC}">
              <c16:uniqueId val="{00000000-B419-4301-B64E-93E1B11D1F85}"/>
            </c:ext>
          </c:extLst>
        </c:ser>
        <c:ser>
          <c:idx val="2"/>
          <c:order val="2"/>
          <c:tx>
            <c:strRef>
              <c:f>Sheet1!$A$4</c:f>
              <c:strCache>
                <c:ptCount val="1"/>
                <c:pt idx="0">
                  <c:v>Core PCE</c:v>
                </c:pt>
              </c:strCache>
            </c:strRef>
          </c:tx>
          <c:spPr>
            <a:ln w="25400">
              <a:solidFill>
                <a:srgbClr val="FF0000"/>
              </a:solidFill>
            </a:ln>
          </c:spPr>
          <c:marker>
            <c:symbol val="none"/>
          </c:marker>
          <c:cat>
            <c:numRef>
              <c:f>Sheet1!$B$1:$DI$1</c:f>
              <c:numCache>
                <c:formatCode>[$-409]mmm\-yy;@</c:formatCode>
                <c:ptCount val="112"/>
                <c:pt idx="0">
                  <c:v>39142</c:v>
                </c:pt>
                <c:pt idx="1">
                  <c:v>39173</c:v>
                </c:pt>
                <c:pt idx="2">
                  <c:v>39203</c:v>
                </c:pt>
                <c:pt idx="3">
                  <c:v>39234</c:v>
                </c:pt>
                <c:pt idx="4">
                  <c:v>39264</c:v>
                </c:pt>
                <c:pt idx="5">
                  <c:v>39295</c:v>
                </c:pt>
                <c:pt idx="6">
                  <c:v>39326</c:v>
                </c:pt>
                <c:pt idx="7">
                  <c:v>39356</c:v>
                </c:pt>
                <c:pt idx="8">
                  <c:v>39387</c:v>
                </c:pt>
                <c:pt idx="9">
                  <c:v>39417</c:v>
                </c:pt>
                <c:pt idx="10">
                  <c:v>39448</c:v>
                </c:pt>
                <c:pt idx="11">
                  <c:v>39479</c:v>
                </c:pt>
                <c:pt idx="12">
                  <c:v>39508</c:v>
                </c:pt>
                <c:pt idx="13">
                  <c:v>39539</c:v>
                </c:pt>
                <c:pt idx="14">
                  <c:v>39569</c:v>
                </c:pt>
                <c:pt idx="15">
                  <c:v>39600</c:v>
                </c:pt>
                <c:pt idx="16">
                  <c:v>39630</c:v>
                </c:pt>
                <c:pt idx="17">
                  <c:v>39661</c:v>
                </c:pt>
                <c:pt idx="18">
                  <c:v>39692</c:v>
                </c:pt>
                <c:pt idx="19">
                  <c:v>39722</c:v>
                </c:pt>
                <c:pt idx="20">
                  <c:v>39753</c:v>
                </c:pt>
                <c:pt idx="21">
                  <c:v>39783</c:v>
                </c:pt>
                <c:pt idx="22">
                  <c:v>39814</c:v>
                </c:pt>
                <c:pt idx="23">
                  <c:v>39845</c:v>
                </c:pt>
                <c:pt idx="24">
                  <c:v>39873</c:v>
                </c:pt>
                <c:pt idx="25">
                  <c:v>39904</c:v>
                </c:pt>
                <c:pt idx="26">
                  <c:v>39934</c:v>
                </c:pt>
                <c:pt idx="27">
                  <c:v>39965</c:v>
                </c:pt>
                <c:pt idx="28">
                  <c:v>39995</c:v>
                </c:pt>
                <c:pt idx="29">
                  <c:v>40026</c:v>
                </c:pt>
                <c:pt idx="30">
                  <c:v>40057</c:v>
                </c:pt>
                <c:pt idx="31">
                  <c:v>40087</c:v>
                </c:pt>
                <c:pt idx="32">
                  <c:v>40118</c:v>
                </c:pt>
                <c:pt idx="33">
                  <c:v>40148</c:v>
                </c:pt>
                <c:pt idx="34">
                  <c:v>40179</c:v>
                </c:pt>
                <c:pt idx="35">
                  <c:v>40210</c:v>
                </c:pt>
                <c:pt idx="36">
                  <c:v>40238</c:v>
                </c:pt>
                <c:pt idx="37">
                  <c:v>40269</c:v>
                </c:pt>
                <c:pt idx="38">
                  <c:v>40299</c:v>
                </c:pt>
                <c:pt idx="39">
                  <c:v>40330</c:v>
                </c:pt>
                <c:pt idx="40">
                  <c:v>40360</c:v>
                </c:pt>
                <c:pt idx="41">
                  <c:v>40391</c:v>
                </c:pt>
                <c:pt idx="42">
                  <c:v>40422</c:v>
                </c:pt>
                <c:pt idx="43">
                  <c:v>40452</c:v>
                </c:pt>
                <c:pt idx="44">
                  <c:v>40483</c:v>
                </c:pt>
                <c:pt idx="45">
                  <c:v>40513</c:v>
                </c:pt>
                <c:pt idx="46">
                  <c:v>40544</c:v>
                </c:pt>
                <c:pt idx="47">
                  <c:v>40575</c:v>
                </c:pt>
                <c:pt idx="48">
                  <c:v>40603</c:v>
                </c:pt>
                <c:pt idx="49">
                  <c:v>40634</c:v>
                </c:pt>
                <c:pt idx="50">
                  <c:v>40664</c:v>
                </c:pt>
                <c:pt idx="51">
                  <c:v>40695</c:v>
                </c:pt>
                <c:pt idx="52">
                  <c:v>40725</c:v>
                </c:pt>
                <c:pt idx="53">
                  <c:v>40756</c:v>
                </c:pt>
                <c:pt idx="54">
                  <c:v>40787</c:v>
                </c:pt>
                <c:pt idx="55">
                  <c:v>40817</c:v>
                </c:pt>
                <c:pt idx="56">
                  <c:v>40848</c:v>
                </c:pt>
                <c:pt idx="57">
                  <c:v>40878</c:v>
                </c:pt>
                <c:pt idx="58">
                  <c:v>40909</c:v>
                </c:pt>
                <c:pt idx="59">
                  <c:v>40940</c:v>
                </c:pt>
                <c:pt idx="60">
                  <c:v>40969</c:v>
                </c:pt>
                <c:pt idx="61">
                  <c:v>41000</c:v>
                </c:pt>
                <c:pt idx="62">
                  <c:v>41030</c:v>
                </c:pt>
                <c:pt idx="63">
                  <c:v>41061</c:v>
                </c:pt>
                <c:pt idx="64">
                  <c:v>41091</c:v>
                </c:pt>
                <c:pt idx="65">
                  <c:v>41122</c:v>
                </c:pt>
                <c:pt idx="66">
                  <c:v>41153</c:v>
                </c:pt>
                <c:pt idx="67">
                  <c:v>41183</c:v>
                </c:pt>
                <c:pt idx="68">
                  <c:v>41214</c:v>
                </c:pt>
                <c:pt idx="69">
                  <c:v>41244</c:v>
                </c:pt>
                <c:pt idx="70">
                  <c:v>41275</c:v>
                </c:pt>
                <c:pt idx="71">
                  <c:v>41306</c:v>
                </c:pt>
                <c:pt idx="72">
                  <c:v>41334</c:v>
                </c:pt>
                <c:pt idx="73">
                  <c:v>41365</c:v>
                </c:pt>
                <c:pt idx="74">
                  <c:v>41395</c:v>
                </c:pt>
                <c:pt idx="75">
                  <c:v>41426</c:v>
                </c:pt>
                <c:pt idx="76">
                  <c:v>41456</c:v>
                </c:pt>
                <c:pt idx="77">
                  <c:v>41487</c:v>
                </c:pt>
                <c:pt idx="78">
                  <c:v>41518</c:v>
                </c:pt>
                <c:pt idx="79">
                  <c:v>41548</c:v>
                </c:pt>
                <c:pt idx="80">
                  <c:v>41579</c:v>
                </c:pt>
                <c:pt idx="81">
                  <c:v>41609</c:v>
                </c:pt>
                <c:pt idx="82">
                  <c:v>41640</c:v>
                </c:pt>
                <c:pt idx="83">
                  <c:v>41671</c:v>
                </c:pt>
                <c:pt idx="84">
                  <c:v>41699</c:v>
                </c:pt>
                <c:pt idx="85">
                  <c:v>41730</c:v>
                </c:pt>
                <c:pt idx="86">
                  <c:v>41760</c:v>
                </c:pt>
                <c:pt idx="87">
                  <c:v>41791</c:v>
                </c:pt>
                <c:pt idx="88">
                  <c:v>41821</c:v>
                </c:pt>
                <c:pt idx="89">
                  <c:v>41852</c:v>
                </c:pt>
                <c:pt idx="90">
                  <c:v>41883</c:v>
                </c:pt>
                <c:pt idx="91">
                  <c:v>41913</c:v>
                </c:pt>
                <c:pt idx="92">
                  <c:v>41944</c:v>
                </c:pt>
                <c:pt idx="93">
                  <c:v>41974</c:v>
                </c:pt>
                <c:pt idx="94">
                  <c:v>42005</c:v>
                </c:pt>
                <c:pt idx="95">
                  <c:v>42036</c:v>
                </c:pt>
                <c:pt idx="96">
                  <c:v>42064</c:v>
                </c:pt>
                <c:pt idx="97">
                  <c:v>42095</c:v>
                </c:pt>
                <c:pt idx="98">
                  <c:v>42125</c:v>
                </c:pt>
                <c:pt idx="99">
                  <c:v>42156</c:v>
                </c:pt>
                <c:pt idx="100">
                  <c:v>42186</c:v>
                </c:pt>
                <c:pt idx="101">
                  <c:v>42217</c:v>
                </c:pt>
                <c:pt idx="102">
                  <c:v>42248</c:v>
                </c:pt>
                <c:pt idx="103">
                  <c:v>42278</c:v>
                </c:pt>
                <c:pt idx="104">
                  <c:v>42309</c:v>
                </c:pt>
                <c:pt idx="105">
                  <c:v>42339</c:v>
                </c:pt>
                <c:pt idx="106">
                  <c:v>42370</c:v>
                </c:pt>
                <c:pt idx="107">
                  <c:v>42401</c:v>
                </c:pt>
                <c:pt idx="108">
                  <c:v>42430</c:v>
                </c:pt>
                <c:pt idx="109">
                  <c:v>42461</c:v>
                </c:pt>
                <c:pt idx="110">
                  <c:v>42491</c:v>
                </c:pt>
                <c:pt idx="111">
                  <c:v>42522</c:v>
                </c:pt>
              </c:numCache>
            </c:numRef>
          </c:cat>
          <c:val>
            <c:numRef>
              <c:f>Sheet1!$B$4:$DI$4</c:f>
              <c:numCache>
                <c:formatCode>0.0%</c:formatCode>
                <c:ptCount val="112"/>
                <c:pt idx="0">
                  <c:v>2.3E-2</c:v>
                </c:pt>
                <c:pt idx="1">
                  <c:v>2.1000000000000001E-2</c:v>
                </c:pt>
                <c:pt idx="2">
                  <c:v>0.02</c:v>
                </c:pt>
                <c:pt idx="3">
                  <c:v>1.9E-2</c:v>
                </c:pt>
                <c:pt idx="4">
                  <c:v>0.02</c:v>
                </c:pt>
                <c:pt idx="5">
                  <c:v>1.9E-2</c:v>
                </c:pt>
                <c:pt idx="6">
                  <c:v>0.02</c:v>
                </c:pt>
                <c:pt idx="7">
                  <c:v>2.1000000000000001E-2</c:v>
                </c:pt>
                <c:pt idx="8">
                  <c:v>2.3E-2</c:v>
                </c:pt>
                <c:pt idx="9">
                  <c:v>2.3E-2</c:v>
                </c:pt>
                <c:pt idx="10">
                  <c:v>2.1000000000000001E-2</c:v>
                </c:pt>
                <c:pt idx="11">
                  <c:v>0.02</c:v>
                </c:pt>
                <c:pt idx="12">
                  <c:v>2.1999999999999999E-2</c:v>
                </c:pt>
                <c:pt idx="13">
                  <c:v>2.1999999999999999E-2</c:v>
                </c:pt>
                <c:pt idx="14">
                  <c:v>2.3E-2</c:v>
                </c:pt>
                <c:pt idx="15">
                  <c:v>2.3E-2</c:v>
                </c:pt>
                <c:pt idx="16">
                  <c:v>2.3E-2</c:v>
                </c:pt>
                <c:pt idx="17">
                  <c:v>2.3E-2</c:v>
                </c:pt>
                <c:pt idx="18">
                  <c:v>2.1000000000000001E-2</c:v>
                </c:pt>
                <c:pt idx="19">
                  <c:v>1.7999999999999999E-2</c:v>
                </c:pt>
                <c:pt idx="20">
                  <c:v>1.7000000000000001E-2</c:v>
                </c:pt>
                <c:pt idx="21">
                  <c:v>1.4E-2</c:v>
                </c:pt>
                <c:pt idx="22">
                  <c:v>1.2E-2</c:v>
                </c:pt>
                <c:pt idx="23">
                  <c:v>1.2E-2</c:v>
                </c:pt>
                <c:pt idx="24">
                  <c:v>1.0999999999999999E-2</c:v>
                </c:pt>
                <c:pt idx="25">
                  <c:v>1.2E-2</c:v>
                </c:pt>
                <c:pt idx="26">
                  <c:v>1.2E-2</c:v>
                </c:pt>
                <c:pt idx="27">
                  <c:v>1.0999999999999999E-2</c:v>
                </c:pt>
                <c:pt idx="28">
                  <c:v>0.01</c:v>
                </c:pt>
                <c:pt idx="29">
                  <c:v>0.01</c:v>
                </c:pt>
                <c:pt idx="30">
                  <c:v>0.01</c:v>
                </c:pt>
                <c:pt idx="31">
                  <c:v>1.2999999999999999E-2</c:v>
                </c:pt>
                <c:pt idx="32">
                  <c:v>1.4E-2</c:v>
                </c:pt>
                <c:pt idx="33">
                  <c:v>1.4999999999999999E-2</c:v>
                </c:pt>
                <c:pt idx="34">
                  <c:v>1.6E-2</c:v>
                </c:pt>
                <c:pt idx="35">
                  <c:v>1.4999999999999999E-2</c:v>
                </c:pt>
                <c:pt idx="36">
                  <c:v>1.6E-2</c:v>
                </c:pt>
                <c:pt idx="37">
                  <c:v>1.2999999999999999E-2</c:v>
                </c:pt>
                <c:pt idx="38">
                  <c:v>1.2999999999999999E-2</c:v>
                </c:pt>
                <c:pt idx="39">
                  <c:v>1.2999999999999999E-2</c:v>
                </c:pt>
                <c:pt idx="40">
                  <c:v>1.4E-2</c:v>
                </c:pt>
                <c:pt idx="41">
                  <c:v>1.2999999999999999E-2</c:v>
                </c:pt>
                <c:pt idx="42">
                  <c:v>1.2E-2</c:v>
                </c:pt>
                <c:pt idx="43">
                  <c:v>0.01</c:v>
                </c:pt>
                <c:pt idx="44">
                  <c:v>0.01</c:v>
                </c:pt>
                <c:pt idx="45">
                  <c:v>8.9999999999999993E-3</c:v>
                </c:pt>
                <c:pt idx="46">
                  <c:v>0.01</c:v>
                </c:pt>
                <c:pt idx="47">
                  <c:v>1.0999999999999999E-2</c:v>
                </c:pt>
                <c:pt idx="48">
                  <c:v>1.0999999999999999E-2</c:v>
                </c:pt>
                <c:pt idx="49">
                  <c:v>1.2999999999999999E-2</c:v>
                </c:pt>
                <c:pt idx="50">
                  <c:v>1.4E-2</c:v>
                </c:pt>
                <c:pt idx="51">
                  <c:v>1.4999999999999999E-2</c:v>
                </c:pt>
                <c:pt idx="52">
                  <c:v>1.6E-2</c:v>
                </c:pt>
                <c:pt idx="53">
                  <c:v>1.7000000000000001E-2</c:v>
                </c:pt>
                <c:pt idx="54">
                  <c:v>1.7000000000000001E-2</c:v>
                </c:pt>
                <c:pt idx="55">
                  <c:v>1.7999999999999999E-2</c:v>
                </c:pt>
                <c:pt idx="56">
                  <c:v>1.7999999999999999E-2</c:v>
                </c:pt>
                <c:pt idx="57">
                  <c:v>0.02</c:v>
                </c:pt>
                <c:pt idx="58">
                  <c:v>2.1000000000000001E-2</c:v>
                </c:pt>
                <c:pt idx="59">
                  <c:v>2.1000000000000001E-2</c:v>
                </c:pt>
                <c:pt idx="60">
                  <c:v>2.1000000000000001E-2</c:v>
                </c:pt>
                <c:pt idx="61">
                  <c:v>0.02</c:v>
                </c:pt>
                <c:pt idx="62">
                  <c:v>1.9E-2</c:v>
                </c:pt>
                <c:pt idx="63">
                  <c:v>1.9E-2</c:v>
                </c:pt>
                <c:pt idx="64">
                  <c:v>1.7999999999999999E-2</c:v>
                </c:pt>
                <c:pt idx="65">
                  <c:v>1.7000000000000001E-2</c:v>
                </c:pt>
                <c:pt idx="66">
                  <c:v>1.7000000000000001E-2</c:v>
                </c:pt>
                <c:pt idx="67">
                  <c:v>1.7999999999999999E-2</c:v>
                </c:pt>
                <c:pt idx="68">
                  <c:v>1.7999999999999999E-2</c:v>
                </c:pt>
                <c:pt idx="69">
                  <c:v>1.7000000000000001E-2</c:v>
                </c:pt>
                <c:pt idx="70">
                  <c:v>1.7000000000000001E-2</c:v>
                </c:pt>
                <c:pt idx="71">
                  <c:v>1.7000000000000001E-2</c:v>
                </c:pt>
                <c:pt idx="72">
                  <c:v>1.6E-2</c:v>
                </c:pt>
                <c:pt idx="73">
                  <c:v>1.4999999999999999E-2</c:v>
                </c:pt>
                <c:pt idx="74">
                  <c:v>1.4999999999999999E-2</c:v>
                </c:pt>
                <c:pt idx="75">
                  <c:v>1.4999999999999999E-2</c:v>
                </c:pt>
                <c:pt idx="76">
                  <c:v>1.4999999999999999E-2</c:v>
                </c:pt>
                <c:pt idx="77">
                  <c:v>1.4999999999999999E-2</c:v>
                </c:pt>
                <c:pt idx="78">
                  <c:v>1.4999999999999999E-2</c:v>
                </c:pt>
                <c:pt idx="79">
                  <c:v>1.4999999999999999E-2</c:v>
                </c:pt>
                <c:pt idx="80">
                  <c:v>1.4999999999999999E-2</c:v>
                </c:pt>
                <c:pt idx="81">
                  <c:v>1.4999999999999999E-2</c:v>
                </c:pt>
                <c:pt idx="82">
                  <c:v>1.4E-2</c:v>
                </c:pt>
                <c:pt idx="83">
                  <c:v>1.4E-2</c:v>
                </c:pt>
                <c:pt idx="84">
                  <c:v>1.4999999999999999E-2</c:v>
                </c:pt>
                <c:pt idx="85">
                  <c:v>1.6E-2</c:v>
                </c:pt>
                <c:pt idx="86">
                  <c:v>1.6E-2</c:v>
                </c:pt>
                <c:pt idx="87">
                  <c:v>1.6E-2</c:v>
                </c:pt>
                <c:pt idx="88">
                  <c:v>1.7000000000000001E-2</c:v>
                </c:pt>
                <c:pt idx="89">
                  <c:v>1.6E-2</c:v>
                </c:pt>
                <c:pt idx="90">
                  <c:v>1.6E-2</c:v>
                </c:pt>
                <c:pt idx="91">
                  <c:v>1.4999999999999999E-2</c:v>
                </c:pt>
                <c:pt idx="92">
                  <c:v>1.4E-2</c:v>
                </c:pt>
                <c:pt idx="93">
                  <c:v>1.4E-2</c:v>
                </c:pt>
                <c:pt idx="94">
                  <c:v>1.2999999999999999E-2</c:v>
                </c:pt>
                <c:pt idx="95">
                  <c:v>1.2999999999999999E-2</c:v>
                </c:pt>
                <c:pt idx="96">
                  <c:v>1.2999999999999999E-2</c:v>
                </c:pt>
                <c:pt idx="97">
                  <c:v>1.2999999999999999E-2</c:v>
                </c:pt>
                <c:pt idx="98">
                  <c:v>1.2999999999999999E-2</c:v>
                </c:pt>
                <c:pt idx="99">
                  <c:v>1.2999999999999999E-2</c:v>
                </c:pt>
                <c:pt idx="100">
                  <c:v>1.2999999999999999E-2</c:v>
                </c:pt>
                <c:pt idx="101">
                  <c:v>1.2999999999999999E-2</c:v>
                </c:pt>
                <c:pt idx="102">
                  <c:v>1.2999999999999999E-2</c:v>
                </c:pt>
                <c:pt idx="103">
                  <c:v>1.2999999999999999E-2</c:v>
                </c:pt>
                <c:pt idx="104">
                  <c:v>1.4E-2</c:v>
                </c:pt>
                <c:pt idx="105">
                  <c:v>1.3899999999999999E-2</c:v>
                </c:pt>
                <c:pt idx="106">
                  <c:v>1.61E-2</c:v>
                </c:pt>
                <c:pt idx="107">
                  <c:v>1.66E-2</c:v>
                </c:pt>
                <c:pt idx="108">
                  <c:v>1.55E-2</c:v>
                </c:pt>
                <c:pt idx="109">
                  <c:v>1.5800000000000002E-2</c:v>
                </c:pt>
                <c:pt idx="110">
                  <c:v>1.6299999999999999E-2</c:v>
                </c:pt>
                <c:pt idx="111">
                  <c:v>1.5699999999999999E-2</c:v>
                </c:pt>
              </c:numCache>
            </c:numRef>
          </c:val>
          <c:smooth val="0"/>
          <c:extLst>
            <c:ext xmlns:c16="http://schemas.microsoft.com/office/drawing/2014/chart" uri="{C3380CC4-5D6E-409C-BE32-E72D297353CC}">
              <c16:uniqueId val="{00000001-438B-49C4-842D-A9CA359FC97C}"/>
            </c:ext>
          </c:extLst>
        </c:ser>
        <c:dLbls>
          <c:showLegendKey val="0"/>
          <c:showVal val="0"/>
          <c:showCatName val="0"/>
          <c:showSerName val="0"/>
          <c:showPercent val="0"/>
          <c:showBubbleSize val="0"/>
        </c:dLbls>
        <c:smooth val="0"/>
        <c:axId val="452109600"/>
        <c:axId val="452109992"/>
      </c:lineChart>
      <c:dateAx>
        <c:axId val="452109600"/>
        <c:scaling>
          <c:orientation val="minMax"/>
          <c:min val="39142"/>
        </c:scaling>
        <c:delete val="0"/>
        <c:axPos val="b"/>
        <c:numFmt formatCode="[$-409]mmm\-yy;@" sourceLinked="0"/>
        <c:majorTickMark val="out"/>
        <c:minorTickMark val="none"/>
        <c:tickLblPos val="low"/>
        <c:spPr>
          <a:ln w="12700">
            <a:solidFill>
              <a:schemeClr val="tx1"/>
            </a:solidFill>
            <a:prstDash val="solid"/>
          </a:ln>
        </c:spPr>
        <c:txPr>
          <a:bodyPr rot="-5400000" vert="horz"/>
          <a:lstStyle/>
          <a:p>
            <a:pPr>
              <a:defRPr sz="1100" b="0" i="0" u="none" strike="noStrike" baseline="0">
                <a:solidFill>
                  <a:schemeClr val="tx1"/>
                </a:solidFill>
                <a:latin typeface="Arial"/>
                <a:ea typeface="Arial"/>
                <a:cs typeface="Arial"/>
              </a:defRPr>
            </a:pPr>
            <a:endParaRPr lang="en-US"/>
          </a:p>
        </c:txPr>
        <c:crossAx val="452109992"/>
        <c:crossesAt val="0"/>
        <c:auto val="1"/>
        <c:lblOffset val="180"/>
        <c:baseTimeUnit val="months"/>
        <c:majorUnit val="3"/>
        <c:majorTimeUnit val="months"/>
        <c:minorUnit val="1"/>
        <c:minorTimeUnit val="months"/>
      </c:dateAx>
      <c:valAx>
        <c:axId val="452109992"/>
        <c:scaling>
          <c:orientation val="minMax"/>
          <c:max val="5.000000000000001E-2"/>
          <c:min val="5.000000000000001E-3"/>
        </c:scaling>
        <c:delete val="0"/>
        <c:axPos val="l"/>
        <c:majorGridlines/>
        <c:numFmt formatCode="0.0%" sourceLinked="0"/>
        <c:majorTickMark val="out"/>
        <c:minorTickMark val="none"/>
        <c:tickLblPos val="nextTo"/>
        <c:spPr>
          <a:ln w="3175">
            <a:solidFill>
              <a:schemeClr val="tx1"/>
            </a:solidFill>
            <a:prstDash val="solid"/>
          </a:ln>
        </c:spPr>
        <c:txPr>
          <a:bodyPr rot="0" vert="horz"/>
          <a:lstStyle/>
          <a:p>
            <a:pPr>
              <a:defRPr sz="1400" b="0" i="0" u="none" strike="noStrike" baseline="0">
                <a:solidFill>
                  <a:schemeClr val="accent1"/>
                </a:solidFill>
                <a:latin typeface="Arial"/>
                <a:ea typeface="Arial"/>
                <a:cs typeface="Arial"/>
              </a:defRPr>
            </a:pPr>
            <a:endParaRPr lang="en-US"/>
          </a:p>
        </c:txPr>
        <c:crossAx val="452109600"/>
        <c:crossesAt val="1"/>
        <c:crossBetween val="between"/>
        <c:majorUnit val="5.000000000000001E-3"/>
      </c:valAx>
      <c:spPr>
        <a:noFill/>
        <a:ln w="25400">
          <a:noFill/>
        </a:ln>
      </c:spPr>
    </c:plotArea>
    <c:legend>
      <c:legendPos val="r"/>
      <c:layout>
        <c:manualLayout>
          <c:xMode val="edge"/>
          <c:yMode val="edge"/>
          <c:x val="0.3432715983987174"/>
          <c:y val="1.9390231971506609E-2"/>
          <c:w val="0.1599634498475539"/>
          <c:h val="0.16972022221458355"/>
        </c:manualLayout>
      </c:layout>
      <c:overlay val="0"/>
      <c:spPr>
        <a:noFill/>
        <a:ln w="12700">
          <a:solidFill>
            <a:schemeClr val="tx1"/>
          </a:solidFill>
        </a:ln>
      </c:spPr>
      <c:txPr>
        <a:bodyPr/>
        <a:lstStyle/>
        <a:p>
          <a:pPr>
            <a:defRPr sz="1285" b="0" i="0" u="none" strike="noStrike" baseline="0">
              <a:solidFill>
                <a:schemeClr val="tx1"/>
              </a:solidFill>
              <a:latin typeface="Arial"/>
              <a:ea typeface="Arial"/>
              <a:cs typeface="Arial"/>
            </a:defRPr>
          </a:pPr>
          <a:endParaRPr lang="en-US"/>
        </a:p>
      </c:txPr>
    </c:legend>
    <c:plotVisOnly val="0"/>
    <c:dispBlanksAs val="gap"/>
    <c:showDLblsOverMax val="0"/>
  </c:chart>
  <c:spPr>
    <a:noFill/>
    <a:ln>
      <a:noFill/>
    </a:ln>
  </c:spPr>
  <c:txPr>
    <a:bodyPr/>
    <a:lstStyle/>
    <a:p>
      <a:pPr>
        <a:defRPr sz="1400" b="0" i="0" u="none" strike="noStrike" baseline="0">
          <a:solidFill>
            <a:schemeClr val="tx1"/>
          </a:solidFill>
          <a:latin typeface="Arial"/>
          <a:ea typeface="Arial"/>
          <a:cs typeface="Arial"/>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5984072810011382E-2"/>
          <c:y val="9.3596059113300489E-2"/>
          <c:w val="0.9340159271899886"/>
          <c:h val="0.74630541871921185"/>
        </c:manualLayout>
      </c:layout>
      <c:barChart>
        <c:barDir val="col"/>
        <c:grouping val="clustered"/>
        <c:varyColors val="0"/>
        <c:ser>
          <c:idx val="0"/>
          <c:order val="0"/>
          <c:tx>
            <c:strRef>
              <c:f>Sheet1!$A$2</c:f>
              <c:strCache>
                <c:ptCount val="1"/>
                <c:pt idx="0">
                  <c:v>% with Renters Insurance</c:v>
                </c:pt>
              </c:strCache>
            </c:strRef>
          </c:tx>
          <c:spPr>
            <a:solidFill>
              <a:schemeClr val="accent1"/>
            </a:solidFill>
            <a:ln w="24066">
              <a:noFill/>
            </a:ln>
          </c:spPr>
          <c:invertIfNegative val="0"/>
          <c:dPt>
            <c:idx val="7"/>
            <c:invertIfNegative val="0"/>
            <c:bubble3D val="0"/>
            <c:spPr>
              <a:solidFill>
                <a:schemeClr val="accent2"/>
              </a:solidFill>
              <a:ln w="24066">
                <a:noFill/>
              </a:ln>
            </c:spPr>
            <c:extLst>
              <c:ext xmlns:c16="http://schemas.microsoft.com/office/drawing/2014/chart" uri="{C3380CC4-5D6E-409C-BE32-E72D297353CC}">
                <c16:uniqueId val="{00000001-4904-43CD-93A9-5F21D562140F}"/>
              </c:ext>
            </c:extLst>
          </c:dPt>
          <c:dLbls>
            <c:dLbl>
              <c:idx val="0"/>
              <c:layout>
                <c:manualLayout>
                  <c:x val="-7.0266757210790537E-3"/>
                  <c:y val="-2.0613182410857023E-2"/>
                </c:manualLayout>
              </c:layout>
              <c:numFmt formatCode="0%" sourceLinked="0"/>
              <c:spPr>
                <a:noFill/>
                <a:ln w="24066">
                  <a:noFill/>
                </a:ln>
              </c:spPr>
              <c:txPr>
                <a:bodyPr/>
                <a:lstStyle/>
                <a:p>
                  <a:pPr>
                    <a:defRPr sz="1400"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904-43CD-93A9-5F21D562140F}"/>
                </c:ext>
              </c:extLst>
            </c:dLbl>
            <c:dLbl>
              <c:idx val="1"/>
              <c:layout>
                <c:manualLayout>
                  <c:x val="-3.1870944476647955E-3"/>
                  <c:y val="-1.765752841574475E-2"/>
                </c:manualLayout>
              </c:layout>
              <c:numFmt formatCode="0%" sourceLinked="0"/>
              <c:spPr>
                <a:noFill/>
                <a:ln w="24066">
                  <a:noFill/>
                </a:ln>
              </c:spPr>
              <c:txPr>
                <a:bodyPr/>
                <a:lstStyle/>
                <a:p>
                  <a:pPr>
                    <a:defRPr sz="1400"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904-43CD-93A9-5F21D562140F}"/>
                </c:ext>
              </c:extLst>
            </c:dLbl>
            <c:dLbl>
              <c:idx val="2"/>
              <c:layout>
                <c:manualLayout>
                  <c:x val="-6.1734517408034706E-3"/>
                  <c:y val="-1.9874282698976786E-2"/>
                </c:manualLayout>
              </c:layout>
              <c:numFmt formatCode="0%" sourceLinked="0"/>
              <c:spPr>
                <a:noFill/>
                <a:ln w="24066">
                  <a:noFill/>
                </a:ln>
              </c:spPr>
              <c:txPr>
                <a:bodyPr/>
                <a:lstStyle/>
                <a:p>
                  <a:pPr>
                    <a:defRPr sz="1400"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904-43CD-93A9-5F21D562140F}"/>
                </c:ext>
              </c:extLst>
            </c:dLbl>
            <c:dLbl>
              <c:idx val="3"/>
              <c:layout>
                <c:manualLayout>
                  <c:x val="-1.1962140396304388E-3"/>
                  <c:y val="-2.0736332362837007E-2"/>
                </c:manualLayout>
              </c:layout>
              <c:numFmt formatCode="0%" sourceLinked="0"/>
              <c:spPr>
                <a:noFill/>
                <a:ln w="24066">
                  <a:noFill/>
                </a:ln>
              </c:spPr>
              <c:txPr>
                <a:bodyPr/>
                <a:lstStyle/>
                <a:p>
                  <a:pPr>
                    <a:defRPr sz="1400"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904-43CD-93A9-5F21D562140F}"/>
                </c:ext>
              </c:extLst>
            </c:dLbl>
            <c:dLbl>
              <c:idx val="4"/>
              <c:layout>
                <c:manualLayout>
                  <c:x val="-7.6960204949250155E-4"/>
                  <c:y val="-2.0366882506896944E-2"/>
                </c:manualLayout>
              </c:layout>
              <c:numFmt formatCode="0%" sourceLinked="0"/>
              <c:spPr>
                <a:noFill/>
                <a:ln w="24066">
                  <a:noFill/>
                </a:ln>
              </c:spPr>
              <c:txPr>
                <a:bodyPr/>
                <a:lstStyle/>
                <a:p>
                  <a:pPr>
                    <a:defRPr sz="1400"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4904-43CD-93A9-5F21D562140F}"/>
                </c:ext>
              </c:extLst>
            </c:dLbl>
            <c:dLbl>
              <c:idx val="5"/>
              <c:layout>
                <c:manualLayout>
                  <c:x val="-3.7559593426311766E-3"/>
                  <c:y val="-2.0736332362837007E-2"/>
                </c:manualLayout>
              </c:layout>
              <c:numFmt formatCode="0%" sourceLinked="0"/>
              <c:spPr>
                <a:noFill/>
                <a:ln w="24066">
                  <a:noFill/>
                </a:ln>
              </c:spPr>
              <c:txPr>
                <a:bodyPr/>
                <a:lstStyle/>
                <a:p>
                  <a:pPr>
                    <a:defRPr sz="1400"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904-43CD-93A9-5F21D562140F}"/>
                </c:ext>
              </c:extLst>
            </c:dLbl>
            <c:numFmt formatCode="0%" sourceLinked="0"/>
            <c:spPr>
              <a:noFill/>
              <a:ln w="24066">
                <a:noFill/>
              </a:ln>
            </c:spPr>
            <c:txPr>
              <a:bodyPr wrap="square" lIns="38100" tIns="19050" rIns="38100" bIns="19050" anchor="ctr">
                <a:spAutoFit/>
              </a:bodyPr>
              <a:lstStyle/>
              <a:p>
                <a:pPr>
                  <a:defRPr sz="14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Sheet1!$B$1:$H$1</c:f>
              <c:strCache>
                <c:ptCount val="7"/>
                <c:pt idx="0">
                  <c:v>May 2011</c:v>
                </c:pt>
                <c:pt idx="1">
                  <c:v>May 2012</c:v>
                </c:pt>
                <c:pt idx="2">
                  <c:v>May 2013</c:v>
                </c:pt>
                <c:pt idx="3">
                  <c:v>May 2014</c:v>
                </c:pt>
                <c:pt idx="4">
                  <c:v>November 2014</c:v>
                </c:pt>
                <c:pt idx="5">
                  <c:v>May 2015</c:v>
                </c:pt>
                <c:pt idx="6">
                  <c:v>November 2015</c:v>
                </c:pt>
              </c:strCache>
            </c:strRef>
          </c:cat>
          <c:val>
            <c:numRef>
              <c:f>Sheet1!$B$2:$H$2</c:f>
              <c:numCache>
                <c:formatCode>0%</c:formatCode>
                <c:ptCount val="7"/>
                <c:pt idx="0">
                  <c:v>0.28999999999999998</c:v>
                </c:pt>
                <c:pt idx="1">
                  <c:v>0.31</c:v>
                </c:pt>
                <c:pt idx="2">
                  <c:v>0.35</c:v>
                </c:pt>
                <c:pt idx="3">
                  <c:v>0.37</c:v>
                </c:pt>
                <c:pt idx="4">
                  <c:v>0.38</c:v>
                </c:pt>
                <c:pt idx="5">
                  <c:v>0.4</c:v>
                </c:pt>
                <c:pt idx="6">
                  <c:v>0.42</c:v>
                </c:pt>
              </c:numCache>
            </c:numRef>
          </c:val>
          <c:extLst>
            <c:ext xmlns:c16="http://schemas.microsoft.com/office/drawing/2014/chart" uri="{C3380CC4-5D6E-409C-BE32-E72D297353CC}">
              <c16:uniqueId val="{00000008-4904-43CD-93A9-5F21D562140F}"/>
            </c:ext>
          </c:extLst>
        </c:ser>
        <c:dLbls>
          <c:showLegendKey val="0"/>
          <c:showVal val="0"/>
          <c:showCatName val="0"/>
          <c:showSerName val="0"/>
          <c:showPercent val="0"/>
          <c:showBubbleSize val="0"/>
        </c:dLbls>
        <c:gapWidth val="60"/>
        <c:axId val="449498248"/>
        <c:axId val="449498640"/>
      </c:barChart>
      <c:catAx>
        <c:axId val="449498248"/>
        <c:scaling>
          <c:orientation val="minMax"/>
        </c:scaling>
        <c:delete val="0"/>
        <c:axPos val="b"/>
        <c:numFmt formatCode="General" sourceLinked="1"/>
        <c:majorTickMark val="out"/>
        <c:minorTickMark val="none"/>
        <c:tickLblPos val="nextTo"/>
        <c:spPr>
          <a:ln w="12033">
            <a:solidFill>
              <a:schemeClr val="tx1"/>
            </a:solidFill>
            <a:prstDash val="solid"/>
          </a:ln>
        </c:spPr>
        <c:txPr>
          <a:bodyPr rot="0" vert="horz"/>
          <a:lstStyle/>
          <a:p>
            <a:pPr rtl="0">
              <a:defRPr sz="1400" b="0" i="0" u="none" strike="noStrike" baseline="0">
                <a:solidFill>
                  <a:schemeClr val="tx1"/>
                </a:solidFill>
                <a:latin typeface="Arial"/>
                <a:ea typeface="Arial"/>
                <a:cs typeface="Arial"/>
              </a:defRPr>
            </a:pPr>
            <a:endParaRPr lang="en-US"/>
          </a:p>
        </c:txPr>
        <c:crossAx val="449498640"/>
        <c:crossesAt val="0"/>
        <c:auto val="1"/>
        <c:lblAlgn val="ctr"/>
        <c:lblOffset val="0"/>
        <c:tickLblSkip val="1"/>
        <c:tickMarkSkip val="1"/>
        <c:noMultiLvlLbl val="0"/>
      </c:catAx>
      <c:valAx>
        <c:axId val="449498640"/>
        <c:scaling>
          <c:orientation val="minMax"/>
          <c:max val="0.5"/>
          <c:min val="0.1"/>
        </c:scaling>
        <c:delete val="0"/>
        <c:axPos val="l"/>
        <c:numFmt formatCode="0%" sourceLinked="0"/>
        <c:majorTickMark val="out"/>
        <c:minorTickMark val="none"/>
        <c:tickLblPos val="nextTo"/>
        <c:spPr>
          <a:ln w="3008">
            <a:solidFill>
              <a:schemeClr val="tx1"/>
            </a:solidFill>
            <a:prstDash val="solid"/>
          </a:ln>
        </c:spPr>
        <c:txPr>
          <a:bodyPr rot="0" vert="horz"/>
          <a:lstStyle/>
          <a:p>
            <a:pPr>
              <a:defRPr sz="1400" b="0" i="0" u="none" strike="noStrike" baseline="0">
                <a:solidFill>
                  <a:schemeClr val="tx1"/>
                </a:solidFill>
                <a:latin typeface="Arial"/>
                <a:ea typeface="Arial"/>
                <a:cs typeface="Arial"/>
              </a:defRPr>
            </a:pPr>
            <a:endParaRPr lang="en-US"/>
          </a:p>
        </c:txPr>
        <c:crossAx val="449498248"/>
        <c:crossesAt val="1"/>
        <c:crossBetween val="between"/>
        <c:majorUnit val="0.1"/>
        <c:minorUnit val="0.1"/>
      </c:valAx>
      <c:spPr>
        <a:noFill/>
        <a:ln w="25334">
          <a:noFill/>
        </a:ln>
      </c:spPr>
    </c:plotArea>
    <c:plotVisOnly val="1"/>
    <c:dispBlanksAs val="gap"/>
    <c:showDLblsOverMax val="0"/>
  </c:chart>
  <c:spPr>
    <a:noFill/>
    <a:ln>
      <a:noFill/>
    </a:ln>
  </c:spPr>
  <c:txPr>
    <a:bodyPr/>
    <a:lstStyle/>
    <a:p>
      <a:pPr>
        <a:defRPr sz="1327" b="0" i="0" u="none" strike="noStrike" baseline="0">
          <a:solidFill>
            <a:schemeClr val="tx1"/>
          </a:solidFill>
          <a:latin typeface="Arial"/>
          <a:ea typeface="Arial"/>
          <a:cs typeface="Arial"/>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5984111250407609E-2"/>
          <c:y val="7.8067678119814202E-2"/>
          <c:w val="0.9340159271899886"/>
          <c:h val="0.74630541871921185"/>
        </c:manualLayout>
      </c:layout>
      <c:barChart>
        <c:barDir val="col"/>
        <c:grouping val="clustered"/>
        <c:varyColors val="0"/>
        <c:ser>
          <c:idx val="0"/>
          <c:order val="0"/>
          <c:tx>
            <c:strRef>
              <c:f>Sheet1!$A$2</c:f>
              <c:strCache>
                <c:ptCount val="1"/>
              </c:strCache>
            </c:strRef>
          </c:tx>
          <c:spPr>
            <a:solidFill>
              <a:schemeClr val="accent1"/>
            </a:solidFill>
            <a:ln w="24066">
              <a:noFill/>
            </a:ln>
          </c:spPr>
          <c:invertIfNegative val="0"/>
          <c:dPt>
            <c:idx val="6"/>
            <c:invertIfNegative val="0"/>
            <c:bubble3D val="0"/>
            <c:spPr>
              <a:solidFill>
                <a:srgbClr val="225A7A"/>
              </a:solidFill>
              <a:ln w="24066">
                <a:noFill/>
              </a:ln>
            </c:spPr>
            <c:extLst>
              <c:ext xmlns:c16="http://schemas.microsoft.com/office/drawing/2014/chart" uri="{C3380CC4-5D6E-409C-BE32-E72D297353CC}">
                <c16:uniqueId val="{00000001-3383-4B29-A3D3-446A99B595EF}"/>
              </c:ext>
            </c:extLst>
          </c:dPt>
          <c:dPt>
            <c:idx val="7"/>
            <c:invertIfNegative val="0"/>
            <c:bubble3D val="0"/>
            <c:spPr>
              <a:solidFill>
                <a:srgbClr val="225A7A"/>
              </a:solidFill>
              <a:ln w="24066">
                <a:noFill/>
              </a:ln>
            </c:spPr>
            <c:extLst>
              <c:ext xmlns:c16="http://schemas.microsoft.com/office/drawing/2014/chart" uri="{C3380CC4-5D6E-409C-BE32-E72D297353CC}">
                <c16:uniqueId val="{00000003-3383-4B29-A3D3-446A99B595EF}"/>
              </c:ext>
            </c:extLst>
          </c:dPt>
          <c:dPt>
            <c:idx val="8"/>
            <c:invertIfNegative val="0"/>
            <c:bubble3D val="0"/>
            <c:spPr>
              <a:solidFill>
                <a:srgbClr val="225A7A"/>
              </a:solidFill>
              <a:ln w="24066">
                <a:noFill/>
              </a:ln>
            </c:spPr>
            <c:extLst>
              <c:ext xmlns:c16="http://schemas.microsoft.com/office/drawing/2014/chart" uri="{C3380CC4-5D6E-409C-BE32-E72D297353CC}">
                <c16:uniqueId val="{00000005-3383-4B29-A3D3-446A99B595EF}"/>
              </c:ext>
            </c:extLst>
          </c:dPt>
          <c:dPt>
            <c:idx val="13"/>
            <c:invertIfNegative val="0"/>
            <c:bubble3D val="0"/>
            <c:spPr>
              <a:solidFill>
                <a:srgbClr val="00B050"/>
              </a:solidFill>
              <a:ln w="24066">
                <a:noFill/>
              </a:ln>
            </c:spPr>
            <c:extLst>
              <c:ext xmlns:c16="http://schemas.microsoft.com/office/drawing/2014/chart" uri="{C3380CC4-5D6E-409C-BE32-E72D297353CC}">
                <c16:uniqueId val="{00000007-3383-4B29-A3D3-446A99B595EF}"/>
              </c:ext>
            </c:extLst>
          </c:dPt>
          <c:dPt>
            <c:idx val="21"/>
            <c:invertIfNegative val="0"/>
            <c:bubble3D val="0"/>
            <c:spPr>
              <a:solidFill>
                <a:srgbClr val="7030A0"/>
              </a:solidFill>
              <a:ln w="24066">
                <a:noFill/>
              </a:ln>
            </c:spPr>
            <c:extLst>
              <c:ext xmlns:c16="http://schemas.microsoft.com/office/drawing/2014/chart" uri="{C3380CC4-5D6E-409C-BE32-E72D297353CC}">
                <c16:uniqueId val="{00000009-3383-4B29-A3D3-446A99B595EF}"/>
              </c:ext>
            </c:extLst>
          </c:dPt>
          <c:dLbls>
            <c:dLbl>
              <c:idx val="0"/>
              <c:layout>
                <c:manualLayout>
                  <c:x val="-7.0266757210790537E-3"/>
                  <c:y val="-2.0613182410857023E-2"/>
                </c:manualLayout>
              </c:layout>
              <c:numFmt formatCode="#,##0.00" sourceLinked="0"/>
              <c:spPr>
                <a:noFill/>
                <a:ln w="24066">
                  <a:noFill/>
                </a:ln>
              </c:spPr>
              <c:txPr>
                <a:bodyPr/>
                <a:lstStyle/>
                <a:p>
                  <a:pPr>
                    <a:defRPr sz="1400"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3383-4B29-A3D3-446A99B595EF}"/>
                </c:ext>
              </c:extLst>
            </c:dLbl>
            <c:dLbl>
              <c:idx val="1"/>
              <c:layout>
                <c:manualLayout>
                  <c:x val="-3.1870944476647955E-3"/>
                  <c:y val="-1.765752841574475E-2"/>
                </c:manualLayout>
              </c:layout>
              <c:numFmt formatCode="#,##0.00" sourceLinked="0"/>
              <c:spPr>
                <a:noFill/>
                <a:ln w="24066">
                  <a:noFill/>
                </a:ln>
              </c:spPr>
              <c:txPr>
                <a:bodyPr/>
                <a:lstStyle/>
                <a:p>
                  <a:pPr>
                    <a:defRPr sz="1400"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3383-4B29-A3D3-446A99B595EF}"/>
                </c:ext>
              </c:extLst>
            </c:dLbl>
            <c:dLbl>
              <c:idx val="2"/>
              <c:layout>
                <c:manualLayout>
                  <c:x val="-6.1734517408034706E-3"/>
                  <c:y val="-1.9874282698976786E-2"/>
                </c:manualLayout>
              </c:layout>
              <c:numFmt formatCode="#,##0.00" sourceLinked="0"/>
              <c:spPr>
                <a:noFill/>
                <a:ln w="24066">
                  <a:noFill/>
                </a:ln>
              </c:spPr>
              <c:txPr>
                <a:bodyPr/>
                <a:lstStyle/>
                <a:p>
                  <a:pPr>
                    <a:defRPr sz="1400"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3383-4B29-A3D3-446A99B595EF}"/>
                </c:ext>
              </c:extLst>
            </c:dLbl>
            <c:dLbl>
              <c:idx val="3"/>
              <c:layout>
                <c:manualLayout>
                  <c:x val="-1.1962140396304388E-3"/>
                  <c:y val="-2.0736332362837007E-2"/>
                </c:manualLayout>
              </c:layout>
              <c:numFmt formatCode="#,##0.00" sourceLinked="0"/>
              <c:spPr>
                <a:noFill/>
                <a:ln w="24066">
                  <a:noFill/>
                </a:ln>
              </c:spPr>
              <c:txPr>
                <a:bodyPr/>
                <a:lstStyle/>
                <a:p>
                  <a:pPr>
                    <a:defRPr sz="1400"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3383-4B29-A3D3-446A99B595EF}"/>
                </c:ext>
              </c:extLst>
            </c:dLbl>
            <c:dLbl>
              <c:idx val="4"/>
              <c:layout>
                <c:manualLayout>
                  <c:x val="-7.6960204949250155E-4"/>
                  <c:y val="-2.0366882506896944E-2"/>
                </c:manualLayout>
              </c:layout>
              <c:numFmt formatCode="#,##0.00" sourceLinked="0"/>
              <c:spPr>
                <a:noFill/>
                <a:ln w="24066">
                  <a:noFill/>
                </a:ln>
              </c:spPr>
              <c:txPr>
                <a:bodyPr/>
                <a:lstStyle/>
                <a:p>
                  <a:pPr>
                    <a:defRPr sz="1400"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3383-4B29-A3D3-446A99B595EF}"/>
                </c:ext>
              </c:extLst>
            </c:dLbl>
            <c:dLbl>
              <c:idx val="5"/>
              <c:layout>
                <c:manualLayout>
                  <c:x val="-3.7559593426311766E-3"/>
                  <c:y val="-2.0736332362837007E-2"/>
                </c:manualLayout>
              </c:layout>
              <c:numFmt formatCode="#,##0.00" sourceLinked="0"/>
              <c:spPr>
                <a:noFill/>
                <a:ln w="24066">
                  <a:noFill/>
                </a:ln>
              </c:spPr>
              <c:txPr>
                <a:bodyPr/>
                <a:lstStyle/>
                <a:p>
                  <a:pPr>
                    <a:defRPr sz="1400"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3383-4B29-A3D3-446A99B595EF}"/>
                </c:ext>
              </c:extLst>
            </c:dLbl>
            <c:numFmt formatCode="#,##0.00" sourceLinked="0"/>
            <c:spPr>
              <a:noFill/>
              <a:ln w="24066">
                <a:noFill/>
              </a:ln>
            </c:spPr>
            <c:txPr>
              <a:bodyPr wrap="square" lIns="38100" tIns="19050" rIns="38100" bIns="19050" anchor="ctr">
                <a:spAutoFit/>
              </a:bodyPr>
              <a:lstStyle/>
              <a:p>
                <a:pPr>
                  <a:defRPr sz="14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Sheet1!$B$1:$X$1</c:f>
              <c:strCache>
                <c:ptCount val="23"/>
                <c:pt idx="0">
                  <c:v>18</c:v>
                </c:pt>
                <c:pt idx="1">
                  <c:v>19</c:v>
                </c:pt>
                <c:pt idx="2">
                  <c:v>20</c:v>
                </c:pt>
                <c:pt idx="3">
                  <c:v>21</c:v>
                </c:pt>
                <c:pt idx="4">
                  <c:v>22</c:v>
                </c:pt>
                <c:pt idx="5">
                  <c:v>23</c:v>
                </c:pt>
                <c:pt idx="6">
                  <c:v>24</c:v>
                </c:pt>
                <c:pt idx="7">
                  <c:v>25</c:v>
                </c:pt>
                <c:pt idx="8">
                  <c:v>26</c:v>
                </c:pt>
                <c:pt idx="9">
                  <c:v>27</c:v>
                </c:pt>
                <c:pt idx="10">
                  <c:v>28</c:v>
                </c:pt>
                <c:pt idx="11">
                  <c:v>29</c:v>
                </c:pt>
                <c:pt idx="12">
                  <c:v>30</c:v>
                </c:pt>
                <c:pt idx="13">
                  <c:v>31</c:v>
                </c:pt>
                <c:pt idx="14">
                  <c:v>32</c:v>
                </c:pt>
                <c:pt idx="15">
                  <c:v>33</c:v>
                </c:pt>
                <c:pt idx="16">
                  <c:v>34</c:v>
                </c:pt>
                <c:pt idx="17">
                  <c:v>35</c:v>
                </c:pt>
                <c:pt idx="18">
                  <c:v>36</c:v>
                </c:pt>
                <c:pt idx="19">
                  <c:v>37</c:v>
                </c:pt>
                <c:pt idx="20">
                  <c:v>38</c:v>
                </c:pt>
                <c:pt idx="21">
                  <c:v>39</c:v>
                </c:pt>
                <c:pt idx="22">
                  <c:v>40</c:v>
                </c:pt>
              </c:strCache>
            </c:strRef>
          </c:cat>
          <c:val>
            <c:numRef>
              <c:f>Sheet1!$B$2:$X$2</c:f>
              <c:numCache>
                <c:formatCode>0.000</c:formatCode>
                <c:ptCount val="23"/>
                <c:pt idx="0">
                  <c:v>4.2240000000000002</c:v>
                </c:pt>
                <c:pt idx="1">
                  <c:v>4.2519999999999998</c:v>
                </c:pt>
                <c:pt idx="2">
                  <c:v>4.3002120000000001</c:v>
                </c:pt>
                <c:pt idx="3">
                  <c:v>4.4049959999999997</c:v>
                </c:pt>
                <c:pt idx="4">
                  <c:v>4.5015539999999996</c:v>
                </c:pt>
                <c:pt idx="5">
                  <c:v>4.572114</c:v>
                </c:pt>
                <c:pt idx="6">
                  <c:v>4.6928409999999996</c:v>
                </c:pt>
                <c:pt idx="7">
                  <c:v>4.7762659999999997</c:v>
                </c:pt>
                <c:pt idx="8">
                  <c:v>4.7678370000000001</c:v>
                </c:pt>
                <c:pt idx="9" formatCode="0.00">
                  <c:v>4.5827439999999999</c:v>
                </c:pt>
                <c:pt idx="10" formatCode="0.00">
                  <c:v>4.4759070000000003</c:v>
                </c:pt>
                <c:pt idx="11">
                  <c:v>4.398212</c:v>
                </c:pt>
                <c:pt idx="12">
                  <c:v>4.4120910000000002</c:v>
                </c:pt>
                <c:pt idx="13">
                  <c:v>4.4412099999999999</c:v>
                </c:pt>
                <c:pt idx="14">
                  <c:v>4.2988270000000002</c:v>
                </c:pt>
                <c:pt idx="15">
                  <c:v>4.3579660000000002</c:v>
                </c:pt>
                <c:pt idx="16">
                  <c:v>4.3538439999999996</c:v>
                </c:pt>
                <c:pt idx="17">
                  <c:v>4.3043690000000003</c:v>
                </c:pt>
                <c:pt idx="18">
                  <c:v>4.3864080000000003</c:v>
                </c:pt>
                <c:pt idx="19">
                  <c:v>4.1167769999999999</c:v>
                </c:pt>
                <c:pt idx="20">
                  <c:v>4.0343809999999998</c:v>
                </c:pt>
                <c:pt idx="21">
                  <c:v>3.9923899999999999</c:v>
                </c:pt>
                <c:pt idx="22">
                  <c:v>3.8744320000000001</c:v>
                </c:pt>
              </c:numCache>
            </c:numRef>
          </c:val>
          <c:extLst>
            <c:ext xmlns:c16="http://schemas.microsoft.com/office/drawing/2014/chart" uri="{C3380CC4-5D6E-409C-BE32-E72D297353CC}">
              <c16:uniqueId val="{00000010-3383-4B29-A3D3-446A99B595EF}"/>
            </c:ext>
          </c:extLst>
        </c:ser>
        <c:dLbls>
          <c:showLegendKey val="0"/>
          <c:showVal val="0"/>
          <c:showCatName val="0"/>
          <c:showSerName val="0"/>
          <c:showPercent val="0"/>
          <c:showBubbleSize val="0"/>
        </c:dLbls>
        <c:gapWidth val="60"/>
        <c:axId val="220320032"/>
        <c:axId val="220317288"/>
      </c:barChart>
      <c:catAx>
        <c:axId val="220320032"/>
        <c:scaling>
          <c:orientation val="minMax"/>
        </c:scaling>
        <c:delete val="0"/>
        <c:axPos val="b"/>
        <c:numFmt formatCode="General" sourceLinked="1"/>
        <c:majorTickMark val="out"/>
        <c:minorTickMark val="none"/>
        <c:tickLblPos val="nextTo"/>
        <c:spPr>
          <a:ln w="12033">
            <a:solidFill>
              <a:schemeClr val="tx1"/>
            </a:solidFill>
            <a:prstDash val="solid"/>
          </a:ln>
        </c:spPr>
        <c:txPr>
          <a:bodyPr rot="0" vert="horz"/>
          <a:lstStyle/>
          <a:p>
            <a:pPr rtl="0">
              <a:defRPr sz="1400" b="0" i="0" u="none" strike="noStrike" baseline="0">
                <a:solidFill>
                  <a:schemeClr val="tx1"/>
                </a:solidFill>
                <a:latin typeface="Arial"/>
                <a:ea typeface="Arial"/>
                <a:cs typeface="Arial"/>
              </a:defRPr>
            </a:pPr>
            <a:endParaRPr lang="en-US"/>
          </a:p>
        </c:txPr>
        <c:crossAx val="220317288"/>
        <c:crossesAt val="0"/>
        <c:auto val="1"/>
        <c:lblAlgn val="ctr"/>
        <c:lblOffset val="0"/>
        <c:tickLblSkip val="1"/>
        <c:tickMarkSkip val="1"/>
        <c:noMultiLvlLbl val="0"/>
      </c:catAx>
      <c:valAx>
        <c:axId val="220317288"/>
        <c:scaling>
          <c:orientation val="minMax"/>
          <c:max val="5"/>
          <c:min val="3.75"/>
        </c:scaling>
        <c:delete val="0"/>
        <c:axPos val="l"/>
        <c:numFmt formatCode="#,##0.00" sourceLinked="0"/>
        <c:majorTickMark val="out"/>
        <c:minorTickMark val="none"/>
        <c:tickLblPos val="nextTo"/>
        <c:spPr>
          <a:ln w="3008">
            <a:solidFill>
              <a:schemeClr val="tx1"/>
            </a:solidFill>
            <a:prstDash val="solid"/>
          </a:ln>
        </c:spPr>
        <c:txPr>
          <a:bodyPr rot="0" vert="horz"/>
          <a:lstStyle/>
          <a:p>
            <a:pPr>
              <a:defRPr sz="1400" b="0" i="0" u="none" strike="noStrike" baseline="0">
                <a:solidFill>
                  <a:schemeClr val="tx1"/>
                </a:solidFill>
                <a:latin typeface="Arial"/>
                <a:ea typeface="Arial"/>
                <a:cs typeface="Arial"/>
              </a:defRPr>
            </a:pPr>
            <a:endParaRPr lang="en-US"/>
          </a:p>
        </c:txPr>
        <c:crossAx val="220320032"/>
        <c:crossesAt val="1"/>
        <c:crossBetween val="between"/>
        <c:majorUnit val="0.25"/>
        <c:minorUnit val="0.1"/>
      </c:valAx>
      <c:spPr>
        <a:noFill/>
        <a:ln w="25334">
          <a:noFill/>
        </a:ln>
      </c:spPr>
    </c:plotArea>
    <c:plotVisOnly val="1"/>
    <c:dispBlanksAs val="gap"/>
    <c:showDLblsOverMax val="0"/>
  </c:chart>
  <c:spPr>
    <a:noFill/>
    <a:ln>
      <a:noFill/>
    </a:ln>
  </c:spPr>
  <c:txPr>
    <a:bodyPr/>
    <a:lstStyle/>
    <a:p>
      <a:pPr>
        <a:defRPr sz="1327" b="0" i="0" u="none" strike="noStrike" baseline="0">
          <a:solidFill>
            <a:schemeClr val="tx1"/>
          </a:solidFill>
          <a:latin typeface="Arial"/>
          <a:ea typeface="Arial"/>
          <a:cs typeface="Arial"/>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5984111250407609E-2"/>
          <c:y val="7.8067678119814202E-2"/>
          <c:w val="0.9340159271899886"/>
          <c:h val="0.74630541871921185"/>
        </c:manualLayout>
      </c:layout>
      <c:barChart>
        <c:barDir val="col"/>
        <c:grouping val="clustered"/>
        <c:varyColors val="0"/>
        <c:ser>
          <c:idx val="0"/>
          <c:order val="0"/>
          <c:tx>
            <c:strRef>
              <c:f>Sheet1!$A$2</c:f>
              <c:strCache>
                <c:ptCount val="1"/>
              </c:strCache>
            </c:strRef>
          </c:tx>
          <c:spPr>
            <a:solidFill>
              <a:srgbClr val="225A7A"/>
            </a:solidFill>
            <a:ln w="24066">
              <a:noFill/>
            </a:ln>
          </c:spPr>
          <c:invertIfNegative val="0"/>
          <c:dPt>
            <c:idx val="6"/>
            <c:invertIfNegative val="0"/>
            <c:bubble3D val="0"/>
            <c:extLst>
              <c:ext xmlns:c16="http://schemas.microsoft.com/office/drawing/2014/chart" uri="{C3380CC4-5D6E-409C-BE32-E72D297353CC}">
                <c16:uniqueId val="{00000000-68A5-43D6-A2C2-840BFE90D0E6}"/>
              </c:ext>
            </c:extLst>
          </c:dPt>
          <c:dPt>
            <c:idx val="7"/>
            <c:invertIfNegative val="0"/>
            <c:bubble3D val="0"/>
            <c:extLst>
              <c:ext xmlns:c16="http://schemas.microsoft.com/office/drawing/2014/chart" uri="{C3380CC4-5D6E-409C-BE32-E72D297353CC}">
                <c16:uniqueId val="{00000001-68A5-43D6-A2C2-840BFE90D0E6}"/>
              </c:ext>
            </c:extLst>
          </c:dPt>
          <c:dPt>
            <c:idx val="8"/>
            <c:invertIfNegative val="0"/>
            <c:bubble3D val="0"/>
            <c:extLst>
              <c:ext xmlns:c16="http://schemas.microsoft.com/office/drawing/2014/chart" uri="{C3380CC4-5D6E-409C-BE32-E72D297353CC}">
                <c16:uniqueId val="{00000002-68A5-43D6-A2C2-840BFE90D0E6}"/>
              </c:ext>
            </c:extLst>
          </c:dPt>
          <c:dPt>
            <c:idx val="13"/>
            <c:invertIfNegative val="0"/>
            <c:bubble3D val="0"/>
            <c:extLst>
              <c:ext xmlns:c16="http://schemas.microsoft.com/office/drawing/2014/chart" uri="{C3380CC4-5D6E-409C-BE32-E72D297353CC}">
                <c16:uniqueId val="{00000003-68A5-43D6-A2C2-840BFE90D0E6}"/>
              </c:ext>
            </c:extLst>
          </c:dPt>
          <c:dPt>
            <c:idx val="21"/>
            <c:invertIfNegative val="0"/>
            <c:bubble3D val="0"/>
            <c:extLst>
              <c:ext xmlns:c16="http://schemas.microsoft.com/office/drawing/2014/chart" uri="{C3380CC4-5D6E-409C-BE32-E72D297353CC}">
                <c16:uniqueId val="{00000004-68A5-43D6-A2C2-840BFE90D0E6}"/>
              </c:ext>
            </c:extLst>
          </c:dPt>
          <c:dLbls>
            <c:dLbl>
              <c:idx val="0"/>
              <c:layout>
                <c:manualLayout>
                  <c:x val="-7.0266757210790537E-3"/>
                  <c:y val="-2.0613182410857023E-2"/>
                </c:manualLayout>
              </c:layout>
              <c:numFmt formatCode="#,##0" sourceLinked="0"/>
              <c:spPr>
                <a:noFill/>
                <a:ln w="24066">
                  <a:noFill/>
                </a:ln>
              </c:spPr>
              <c:txPr>
                <a:bodyPr/>
                <a:lstStyle/>
                <a:p>
                  <a:pPr>
                    <a:defRPr sz="1400"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8A5-43D6-A2C2-840BFE90D0E6}"/>
                </c:ext>
              </c:extLst>
            </c:dLbl>
            <c:dLbl>
              <c:idx val="1"/>
              <c:layout>
                <c:manualLayout>
                  <c:x val="-3.1870944476647955E-3"/>
                  <c:y val="-1.765752841574475E-2"/>
                </c:manualLayout>
              </c:layout>
              <c:numFmt formatCode="#,##0" sourceLinked="0"/>
              <c:spPr>
                <a:noFill/>
                <a:ln w="24066">
                  <a:noFill/>
                </a:ln>
              </c:spPr>
              <c:txPr>
                <a:bodyPr/>
                <a:lstStyle/>
                <a:p>
                  <a:pPr>
                    <a:defRPr sz="1400"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68A5-43D6-A2C2-840BFE90D0E6}"/>
                </c:ext>
              </c:extLst>
            </c:dLbl>
            <c:dLbl>
              <c:idx val="2"/>
              <c:layout>
                <c:manualLayout>
                  <c:x val="-6.1734517408034706E-3"/>
                  <c:y val="-1.9874282698976786E-2"/>
                </c:manualLayout>
              </c:layout>
              <c:numFmt formatCode="#,##0" sourceLinked="0"/>
              <c:spPr>
                <a:noFill/>
                <a:ln w="24066">
                  <a:noFill/>
                </a:ln>
              </c:spPr>
              <c:txPr>
                <a:bodyPr/>
                <a:lstStyle/>
                <a:p>
                  <a:pPr>
                    <a:defRPr sz="1400"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68A5-43D6-A2C2-840BFE90D0E6}"/>
                </c:ext>
              </c:extLst>
            </c:dLbl>
            <c:dLbl>
              <c:idx val="3"/>
              <c:layout>
                <c:manualLayout>
                  <c:x val="-1.1962140396304388E-3"/>
                  <c:y val="-2.0736332362837007E-2"/>
                </c:manualLayout>
              </c:layout>
              <c:numFmt formatCode="#,##0" sourceLinked="0"/>
              <c:spPr>
                <a:noFill/>
                <a:ln w="24066">
                  <a:noFill/>
                </a:ln>
              </c:spPr>
              <c:txPr>
                <a:bodyPr/>
                <a:lstStyle/>
                <a:p>
                  <a:pPr>
                    <a:defRPr sz="1400"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68A5-43D6-A2C2-840BFE90D0E6}"/>
                </c:ext>
              </c:extLst>
            </c:dLbl>
            <c:dLbl>
              <c:idx val="4"/>
              <c:layout>
                <c:manualLayout>
                  <c:x val="-7.6960204949250155E-4"/>
                  <c:y val="-2.0366882506896944E-2"/>
                </c:manualLayout>
              </c:layout>
              <c:numFmt formatCode="#,##0" sourceLinked="0"/>
              <c:spPr>
                <a:noFill/>
                <a:ln w="24066">
                  <a:noFill/>
                </a:ln>
              </c:spPr>
              <c:txPr>
                <a:bodyPr/>
                <a:lstStyle/>
                <a:p>
                  <a:pPr>
                    <a:defRPr sz="1400"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68A5-43D6-A2C2-840BFE90D0E6}"/>
                </c:ext>
              </c:extLst>
            </c:dLbl>
            <c:dLbl>
              <c:idx val="5"/>
              <c:layout>
                <c:manualLayout>
                  <c:x val="-3.7559593426311766E-3"/>
                  <c:y val="-2.0736332362837007E-2"/>
                </c:manualLayout>
              </c:layout>
              <c:numFmt formatCode="#,##0" sourceLinked="0"/>
              <c:spPr>
                <a:noFill/>
                <a:ln w="24066">
                  <a:noFill/>
                </a:ln>
              </c:spPr>
              <c:txPr>
                <a:bodyPr/>
                <a:lstStyle/>
                <a:p>
                  <a:pPr>
                    <a:defRPr sz="1400"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68A5-43D6-A2C2-840BFE90D0E6}"/>
                </c:ext>
              </c:extLst>
            </c:dLbl>
            <c:numFmt formatCode="#,##0" sourceLinked="0"/>
            <c:spPr>
              <a:noFill/>
              <a:ln w="24066">
                <a:noFill/>
              </a:ln>
            </c:spPr>
            <c:txPr>
              <a:bodyPr wrap="square" lIns="38100" tIns="19050" rIns="38100" bIns="19050" anchor="ctr">
                <a:spAutoFit/>
              </a:bodyPr>
              <a:lstStyle/>
              <a:p>
                <a:pPr>
                  <a:defRPr sz="14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Sheet1!$B$1:$Q$1</c:f>
              <c:strCache>
                <c:ptCount val="16"/>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strCache>
            </c:strRef>
          </c:cat>
          <c:val>
            <c:numRef>
              <c:f>Sheet1!$B$2:$Q$2</c:f>
              <c:numCache>
                <c:formatCode>0</c:formatCode>
                <c:ptCount val="16"/>
                <c:pt idx="0">
                  <c:v>753</c:v>
                </c:pt>
                <c:pt idx="1">
                  <c:v>1196</c:v>
                </c:pt>
                <c:pt idx="2">
                  <c:v>865</c:v>
                </c:pt>
                <c:pt idx="3">
                  <c:v>2028</c:v>
                </c:pt>
                <c:pt idx="4">
                  <c:v>1878</c:v>
                </c:pt>
                <c:pt idx="5">
                  <c:v>415</c:v>
                </c:pt>
                <c:pt idx="6">
                  <c:v>824</c:v>
                </c:pt>
                <c:pt idx="7">
                  <c:v>-247</c:v>
                </c:pt>
                <c:pt idx="8">
                  <c:v>776</c:v>
                </c:pt>
                <c:pt idx="9">
                  <c:v>986</c:v>
                </c:pt>
                <c:pt idx="10">
                  <c:v>569</c:v>
                </c:pt>
                <c:pt idx="11">
                  <c:v>978</c:v>
                </c:pt>
                <c:pt idx="12">
                  <c:v>409</c:v>
                </c:pt>
                <c:pt idx="13">
                  <c:v>2213</c:v>
                </c:pt>
                <c:pt idx="14">
                  <c:v>191</c:v>
                </c:pt>
                <c:pt idx="15">
                  <c:v>504</c:v>
                </c:pt>
              </c:numCache>
            </c:numRef>
          </c:val>
          <c:extLst>
            <c:ext xmlns:c16="http://schemas.microsoft.com/office/drawing/2014/chart" uri="{C3380CC4-5D6E-409C-BE32-E72D297353CC}">
              <c16:uniqueId val="{0000000B-68A5-43D6-A2C2-840BFE90D0E6}"/>
            </c:ext>
          </c:extLst>
        </c:ser>
        <c:dLbls>
          <c:showLegendKey val="0"/>
          <c:showVal val="0"/>
          <c:showCatName val="0"/>
          <c:showSerName val="0"/>
          <c:showPercent val="0"/>
          <c:showBubbleSize val="0"/>
        </c:dLbls>
        <c:gapWidth val="60"/>
        <c:axId val="220321208"/>
        <c:axId val="220316112"/>
      </c:barChart>
      <c:catAx>
        <c:axId val="220321208"/>
        <c:scaling>
          <c:orientation val="minMax"/>
        </c:scaling>
        <c:delete val="0"/>
        <c:axPos val="b"/>
        <c:numFmt formatCode="General" sourceLinked="1"/>
        <c:majorTickMark val="out"/>
        <c:minorTickMark val="none"/>
        <c:tickLblPos val="low"/>
        <c:spPr>
          <a:ln w="12033">
            <a:solidFill>
              <a:schemeClr val="tx1"/>
            </a:solidFill>
            <a:prstDash val="solid"/>
          </a:ln>
        </c:spPr>
        <c:txPr>
          <a:bodyPr rot="0" vert="horz"/>
          <a:lstStyle/>
          <a:p>
            <a:pPr rtl="0">
              <a:defRPr sz="1400" b="0" i="0" u="none" strike="noStrike" baseline="0">
                <a:solidFill>
                  <a:schemeClr val="tx1"/>
                </a:solidFill>
                <a:latin typeface="Arial"/>
                <a:ea typeface="Arial"/>
                <a:cs typeface="Arial"/>
              </a:defRPr>
            </a:pPr>
            <a:endParaRPr lang="en-US"/>
          </a:p>
        </c:txPr>
        <c:crossAx val="220316112"/>
        <c:crossesAt val="0"/>
        <c:auto val="1"/>
        <c:lblAlgn val="ctr"/>
        <c:lblOffset val="0"/>
        <c:tickLblSkip val="1"/>
        <c:tickMarkSkip val="1"/>
        <c:noMultiLvlLbl val="0"/>
      </c:catAx>
      <c:valAx>
        <c:axId val="220316112"/>
        <c:scaling>
          <c:orientation val="minMax"/>
          <c:max val="2500"/>
          <c:min val="-500"/>
        </c:scaling>
        <c:delete val="0"/>
        <c:axPos val="l"/>
        <c:numFmt formatCode="#,##0" sourceLinked="0"/>
        <c:majorTickMark val="out"/>
        <c:minorTickMark val="none"/>
        <c:tickLblPos val="nextTo"/>
        <c:spPr>
          <a:ln w="3008">
            <a:solidFill>
              <a:schemeClr val="tx1"/>
            </a:solidFill>
            <a:prstDash val="solid"/>
          </a:ln>
        </c:spPr>
        <c:txPr>
          <a:bodyPr rot="0" vert="horz"/>
          <a:lstStyle/>
          <a:p>
            <a:pPr>
              <a:defRPr sz="1400" b="0" i="0" u="none" strike="noStrike" baseline="0">
                <a:solidFill>
                  <a:schemeClr val="tx1"/>
                </a:solidFill>
                <a:latin typeface="Arial"/>
                <a:ea typeface="Arial"/>
                <a:cs typeface="Arial"/>
              </a:defRPr>
            </a:pPr>
            <a:endParaRPr lang="en-US"/>
          </a:p>
        </c:txPr>
        <c:crossAx val="220321208"/>
        <c:crossesAt val="1"/>
        <c:crossBetween val="between"/>
        <c:majorUnit val="500"/>
        <c:minorUnit val="0.1"/>
      </c:valAx>
      <c:spPr>
        <a:noFill/>
        <a:ln w="25334">
          <a:noFill/>
        </a:ln>
      </c:spPr>
    </c:plotArea>
    <c:plotVisOnly val="1"/>
    <c:dispBlanksAs val="gap"/>
    <c:showDLblsOverMax val="0"/>
  </c:chart>
  <c:spPr>
    <a:noFill/>
    <a:ln>
      <a:noFill/>
    </a:ln>
  </c:spPr>
  <c:txPr>
    <a:bodyPr/>
    <a:lstStyle/>
    <a:p>
      <a:pPr>
        <a:defRPr sz="1327" b="0" i="0" u="none" strike="noStrike" baseline="0">
          <a:solidFill>
            <a:schemeClr val="tx1"/>
          </a:solidFill>
          <a:latin typeface="Arial"/>
          <a:ea typeface="Arial"/>
          <a:cs typeface="Aria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698506692620234"/>
          <c:y val="2.4161694576910281E-2"/>
          <c:w val="0.840924595892379"/>
          <c:h val="0.84526558891454895"/>
        </c:manualLayout>
      </c:layout>
      <c:barChart>
        <c:barDir val="col"/>
        <c:grouping val="clustered"/>
        <c:varyColors val="0"/>
        <c:ser>
          <c:idx val="1"/>
          <c:order val="1"/>
          <c:tx>
            <c:strRef>
              <c:f>Sheet1!$C$1</c:f>
              <c:strCache>
                <c:ptCount val="1"/>
                <c:pt idx="0">
                  <c:v>Recession</c:v>
                </c:pt>
              </c:strCache>
            </c:strRef>
          </c:tx>
          <c:spPr>
            <a:solidFill>
              <a:schemeClr val="bg2">
                <a:lumMod val="85000"/>
              </a:schemeClr>
            </a:solidFill>
            <a:ln w="27626">
              <a:noFill/>
            </a:ln>
          </c:spPr>
          <c:invertIfNegative val="0"/>
          <c:cat>
            <c:numRef>
              <c:f>Sheet1!$A$4:$A$321</c:f>
              <c:numCache>
                <c:formatCode>"'"yy</c:formatCode>
                <c:ptCount val="318"/>
                <c:pt idx="0">
                  <c:v>32963</c:v>
                </c:pt>
                <c:pt idx="1">
                  <c:v>32993</c:v>
                </c:pt>
                <c:pt idx="2">
                  <c:v>33024</c:v>
                </c:pt>
                <c:pt idx="3">
                  <c:v>33054</c:v>
                </c:pt>
                <c:pt idx="4">
                  <c:v>33085</c:v>
                </c:pt>
                <c:pt idx="5">
                  <c:v>33116</c:v>
                </c:pt>
                <c:pt idx="6">
                  <c:v>33146</c:v>
                </c:pt>
                <c:pt idx="7">
                  <c:v>33177</c:v>
                </c:pt>
                <c:pt idx="8">
                  <c:v>33207</c:v>
                </c:pt>
                <c:pt idx="9">
                  <c:v>33238</c:v>
                </c:pt>
                <c:pt idx="10">
                  <c:v>33269</c:v>
                </c:pt>
                <c:pt idx="11">
                  <c:v>33297</c:v>
                </c:pt>
                <c:pt idx="12">
                  <c:v>33328</c:v>
                </c:pt>
                <c:pt idx="13">
                  <c:v>33358</c:v>
                </c:pt>
                <c:pt idx="14">
                  <c:v>33389</c:v>
                </c:pt>
                <c:pt idx="15">
                  <c:v>33419</c:v>
                </c:pt>
                <c:pt idx="16">
                  <c:v>33450</c:v>
                </c:pt>
                <c:pt idx="17">
                  <c:v>33481</c:v>
                </c:pt>
                <c:pt idx="18">
                  <c:v>33511</c:v>
                </c:pt>
                <c:pt idx="19">
                  <c:v>33542</c:v>
                </c:pt>
                <c:pt idx="20">
                  <c:v>33572</c:v>
                </c:pt>
                <c:pt idx="21">
                  <c:v>33603</c:v>
                </c:pt>
                <c:pt idx="22">
                  <c:v>33634</c:v>
                </c:pt>
                <c:pt idx="23">
                  <c:v>33662</c:v>
                </c:pt>
                <c:pt idx="24">
                  <c:v>33694</c:v>
                </c:pt>
                <c:pt idx="25">
                  <c:v>33724</c:v>
                </c:pt>
                <c:pt idx="26">
                  <c:v>33755</c:v>
                </c:pt>
                <c:pt idx="27">
                  <c:v>33785</c:v>
                </c:pt>
                <c:pt idx="28">
                  <c:v>33816</c:v>
                </c:pt>
                <c:pt idx="29">
                  <c:v>33847</c:v>
                </c:pt>
                <c:pt idx="30">
                  <c:v>33877</c:v>
                </c:pt>
                <c:pt idx="31">
                  <c:v>33908</c:v>
                </c:pt>
                <c:pt idx="32">
                  <c:v>33938</c:v>
                </c:pt>
                <c:pt idx="33">
                  <c:v>33969</c:v>
                </c:pt>
                <c:pt idx="34">
                  <c:v>34000</c:v>
                </c:pt>
                <c:pt idx="35">
                  <c:v>34028</c:v>
                </c:pt>
                <c:pt idx="36">
                  <c:v>34059</c:v>
                </c:pt>
                <c:pt idx="37">
                  <c:v>34089</c:v>
                </c:pt>
                <c:pt idx="38">
                  <c:v>34120</c:v>
                </c:pt>
                <c:pt idx="39">
                  <c:v>34150</c:v>
                </c:pt>
                <c:pt idx="40">
                  <c:v>34181</c:v>
                </c:pt>
                <c:pt idx="41">
                  <c:v>34212</c:v>
                </c:pt>
                <c:pt idx="42">
                  <c:v>34242</c:v>
                </c:pt>
                <c:pt idx="43">
                  <c:v>34273</c:v>
                </c:pt>
                <c:pt idx="44">
                  <c:v>34303</c:v>
                </c:pt>
                <c:pt idx="45">
                  <c:v>34334</c:v>
                </c:pt>
                <c:pt idx="46">
                  <c:v>34365</c:v>
                </c:pt>
                <c:pt idx="47">
                  <c:v>34393</c:v>
                </c:pt>
                <c:pt idx="48">
                  <c:v>34424</c:v>
                </c:pt>
                <c:pt idx="49">
                  <c:v>34454</c:v>
                </c:pt>
                <c:pt idx="50">
                  <c:v>34485</c:v>
                </c:pt>
                <c:pt idx="51">
                  <c:v>34515</c:v>
                </c:pt>
                <c:pt idx="52">
                  <c:v>34546</c:v>
                </c:pt>
                <c:pt idx="53">
                  <c:v>34577</c:v>
                </c:pt>
                <c:pt idx="54">
                  <c:v>34607</c:v>
                </c:pt>
                <c:pt idx="55">
                  <c:v>34638</c:v>
                </c:pt>
                <c:pt idx="56">
                  <c:v>34668</c:v>
                </c:pt>
                <c:pt idx="57">
                  <c:v>34699</c:v>
                </c:pt>
                <c:pt idx="58">
                  <c:v>34730</c:v>
                </c:pt>
                <c:pt idx="59">
                  <c:v>34758</c:v>
                </c:pt>
                <c:pt idx="60">
                  <c:v>34789</c:v>
                </c:pt>
                <c:pt idx="61">
                  <c:v>34819</c:v>
                </c:pt>
                <c:pt idx="62">
                  <c:v>34850</c:v>
                </c:pt>
                <c:pt idx="63">
                  <c:v>34880</c:v>
                </c:pt>
                <c:pt idx="64">
                  <c:v>34911</c:v>
                </c:pt>
                <c:pt idx="65">
                  <c:v>34942</c:v>
                </c:pt>
                <c:pt idx="66">
                  <c:v>34972</c:v>
                </c:pt>
                <c:pt idx="67">
                  <c:v>35003</c:v>
                </c:pt>
                <c:pt idx="68">
                  <c:v>35033</c:v>
                </c:pt>
                <c:pt idx="69">
                  <c:v>35064</c:v>
                </c:pt>
                <c:pt idx="70">
                  <c:v>35095</c:v>
                </c:pt>
                <c:pt idx="71">
                  <c:v>35123</c:v>
                </c:pt>
                <c:pt idx="72">
                  <c:v>35155</c:v>
                </c:pt>
                <c:pt idx="73">
                  <c:v>35185</c:v>
                </c:pt>
                <c:pt idx="74">
                  <c:v>35216</c:v>
                </c:pt>
                <c:pt idx="75">
                  <c:v>35246</c:v>
                </c:pt>
                <c:pt idx="76">
                  <c:v>35277</c:v>
                </c:pt>
                <c:pt idx="77">
                  <c:v>35308</c:v>
                </c:pt>
                <c:pt idx="78">
                  <c:v>35338</c:v>
                </c:pt>
                <c:pt idx="79">
                  <c:v>35369</c:v>
                </c:pt>
                <c:pt idx="80">
                  <c:v>35399</c:v>
                </c:pt>
                <c:pt idx="81">
                  <c:v>35430</c:v>
                </c:pt>
                <c:pt idx="82">
                  <c:v>35461</c:v>
                </c:pt>
                <c:pt idx="83">
                  <c:v>35489</c:v>
                </c:pt>
                <c:pt idx="84">
                  <c:v>35520</c:v>
                </c:pt>
                <c:pt idx="85">
                  <c:v>35550</c:v>
                </c:pt>
                <c:pt idx="86">
                  <c:v>35581</c:v>
                </c:pt>
                <c:pt idx="87">
                  <c:v>35611</c:v>
                </c:pt>
                <c:pt idx="88">
                  <c:v>35642</c:v>
                </c:pt>
                <c:pt idx="89">
                  <c:v>35673</c:v>
                </c:pt>
                <c:pt idx="90">
                  <c:v>35703</c:v>
                </c:pt>
                <c:pt idx="91">
                  <c:v>35734</c:v>
                </c:pt>
                <c:pt idx="92">
                  <c:v>35764</c:v>
                </c:pt>
                <c:pt idx="93">
                  <c:v>35795</c:v>
                </c:pt>
                <c:pt idx="94">
                  <c:v>35826</c:v>
                </c:pt>
                <c:pt idx="95">
                  <c:v>35854</c:v>
                </c:pt>
                <c:pt idx="96">
                  <c:v>35885</c:v>
                </c:pt>
                <c:pt idx="97">
                  <c:v>35915</c:v>
                </c:pt>
                <c:pt idx="98">
                  <c:v>35946</c:v>
                </c:pt>
                <c:pt idx="99">
                  <c:v>35976</c:v>
                </c:pt>
                <c:pt idx="100">
                  <c:v>36007</c:v>
                </c:pt>
                <c:pt idx="101">
                  <c:v>36038</c:v>
                </c:pt>
                <c:pt idx="102">
                  <c:v>36068</c:v>
                </c:pt>
                <c:pt idx="103">
                  <c:v>36099</c:v>
                </c:pt>
                <c:pt idx="104">
                  <c:v>36129</c:v>
                </c:pt>
                <c:pt idx="105">
                  <c:v>36160</c:v>
                </c:pt>
                <c:pt idx="106">
                  <c:v>36191</c:v>
                </c:pt>
                <c:pt idx="107">
                  <c:v>36219</c:v>
                </c:pt>
                <c:pt idx="108">
                  <c:v>36250</c:v>
                </c:pt>
                <c:pt idx="109">
                  <c:v>36280</c:v>
                </c:pt>
                <c:pt idx="110">
                  <c:v>36311</c:v>
                </c:pt>
                <c:pt idx="111">
                  <c:v>36341</c:v>
                </c:pt>
                <c:pt idx="112">
                  <c:v>36372</c:v>
                </c:pt>
                <c:pt idx="113">
                  <c:v>36403</c:v>
                </c:pt>
                <c:pt idx="114">
                  <c:v>36433</c:v>
                </c:pt>
                <c:pt idx="115">
                  <c:v>36464</c:v>
                </c:pt>
                <c:pt idx="116">
                  <c:v>36494</c:v>
                </c:pt>
                <c:pt idx="117">
                  <c:v>36525</c:v>
                </c:pt>
                <c:pt idx="118">
                  <c:v>36556</c:v>
                </c:pt>
                <c:pt idx="119">
                  <c:v>36584</c:v>
                </c:pt>
                <c:pt idx="120">
                  <c:v>36616</c:v>
                </c:pt>
                <c:pt idx="121">
                  <c:v>36646</c:v>
                </c:pt>
                <c:pt idx="122">
                  <c:v>36677</c:v>
                </c:pt>
                <c:pt idx="123">
                  <c:v>36707</c:v>
                </c:pt>
                <c:pt idx="124">
                  <c:v>36738</c:v>
                </c:pt>
                <c:pt idx="125">
                  <c:v>36769</c:v>
                </c:pt>
                <c:pt idx="126">
                  <c:v>36799</c:v>
                </c:pt>
                <c:pt idx="127">
                  <c:v>36830</c:v>
                </c:pt>
                <c:pt idx="128">
                  <c:v>36860</c:v>
                </c:pt>
                <c:pt idx="129">
                  <c:v>36891</c:v>
                </c:pt>
                <c:pt idx="130">
                  <c:v>36922</c:v>
                </c:pt>
                <c:pt idx="131">
                  <c:v>36950</c:v>
                </c:pt>
                <c:pt idx="132">
                  <c:v>36981</c:v>
                </c:pt>
                <c:pt idx="133">
                  <c:v>37011</c:v>
                </c:pt>
                <c:pt idx="134">
                  <c:v>37042</c:v>
                </c:pt>
                <c:pt idx="135">
                  <c:v>37072</c:v>
                </c:pt>
                <c:pt idx="136">
                  <c:v>37103</c:v>
                </c:pt>
                <c:pt idx="137">
                  <c:v>37134</c:v>
                </c:pt>
                <c:pt idx="138">
                  <c:v>37164</c:v>
                </c:pt>
                <c:pt idx="139">
                  <c:v>37195</c:v>
                </c:pt>
                <c:pt idx="140">
                  <c:v>37225</c:v>
                </c:pt>
                <c:pt idx="141">
                  <c:v>37256</c:v>
                </c:pt>
                <c:pt idx="142">
                  <c:v>37287</c:v>
                </c:pt>
                <c:pt idx="143">
                  <c:v>37315</c:v>
                </c:pt>
                <c:pt idx="144">
                  <c:v>37346</c:v>
                </c:pt>
                <c:pt idx="145">
                  <c:v>37376</c:v>
                </c:pt>
                <c:pt idx="146">
                  <c:v>37407</c:v>
                </c:pt>
                <c:pt idx="147">
                  <c:v>37437</c:v>
                </c:pt>
                <c:pt idx="148">
                  <c:v>37468</c:v>
                </c:pt>
                <c:pt idx="149">
                  <c:v>37499</c:v>
                </c:pt>
                <c:pt idx="150">
                  <c:v>37529</c:v>
                </c:pt>
                <c:pt idx="151">
                  <c:v>37560</c:v>
                </c:pt>
                <c:pt idx="152">
                  <c:v>37590</c:v>
                </c:pt>
                <c:pt idx="153">
                  <c:v>37621</c:v>
                </c:pt>
                <c:pt idx="154">
                  <c:v>37652</c:v>
                </c:pt>
                <c:pt idx="155">
                  <c:v>37680</c:v>
                </c:pt>
                <c:pt idx="156">
                  <c:v>37711</c:v>
                </c:pt>
                <c:pt idx="157">
                  <c:v>37741</c:v>
                </c:pt>
                <c:pt idx="158">
                  <c:v>37772</c:v>
                </c:pt>
                <c:pt idx="159">
                  <c:v>37802</c:v>
                </c:pt>
                <c:pt idx="160">
                  <c:v>37833</c:v>
                </c:pt>
                <c:pt idx="161">
                  <c:v>37864</c:v>
                </c:pt>
                <c:pt idx="162">
                  <c:v>37894</c:v>
                </c:pt>
                <c:pt idx="163">
                  <c:v>37925</c:v>
                </c:pt>
                <c:pt idx="164">
                  <c:v>37955</c:v>
                </c:pt>
                <c:pt idx="165">
                  <c:v>37986</c:v>
                </c:pt>
                <c:pt idx="166">
                  <c:v>38017</c:v>
                </c:pt>
                <c:pt idx="167">
                  <c:v>38046</c:v>
                </c:pt>
                <c:pt idx="168">
                  <c:v>38077</c:v>
                </c:pt>
                <c:pt idx="169">
                  <c:v>38107</c:v>
                </c:pt>
                <c:pt idx="170">
                  <c:v>38138</c:v>
                </c:pt>
                <c:pt idx="171">
                  <c:v>38168</c:v>
                </c:pt>
                <c:pt idx="172">
                  <c:v>38199</c:v>
                </c:pt>
                <c:pt idx="173">
                  <c:v>38230</c:v>
                </c:pt>
                <c:pt idx="174">
                  <c:v>38260</c:v>
                </c:pt>
                <c:pt idx="175">
                  <c:v>38291</c:v>
                </c:pt>
                <c:pt idx="176">
                  <c:v>38321</c:v>
                </c:pt>
                <c:pt idx="177">
                  <c:v>38352</c:v>
                </c:pt>
                <c:pt idx="178">
                  <c:v>38383</c:v>
                </c:pt>
                <c:pt idx="179">
                  <c:v>38412</c:v>
                </c:pt>
                <c:pt idx="180">
                  <c:v>38442</c:v>
                </c:pt>
                <c:pt idx="181">
                  <c:v>38472</c:v>
                </c:pt>
                <c:pt idx="182">
                  <c:v>38503</c:v>
                </c:pt>
                <c:pt idx="183">
                  <c:v>38533</c:v>
                </c:pt>
                <c:pt idx="184">
                  <c:v>38564</c:v>
                </c:pt>
                <c:pt idx="185">
                  <c:v>38595</c:v>
                </c:pt>
                <c:pt idx="186">
                  <c:v>38625</c:v>
                </c:pt>
                <c:pt idx="187">
                  <c:v>38656</c:v>
                </c:pt>
                <c:pt idx="188">
                  <c:v>38686</c:v>
                </c:pt>
                <c:pt idx="189">
                  <c:v>38717</c:v>
                </c:pt>
                <c:pt idx="190">
                  <c:v>38748</c:v>
                </c:pt>
                <c:pt idx="191">
                  <c:v>38777</c:v>
                </c:pt>
                <c:pt idx="192">
                  <c:v>38807</c:v>
                </c:pt>
                <c:pt idx="193">
                  <c:v>38837</c:v>
                </c:pt>
                <c:pt idx="194">
                  <c:v>38868</c:v>
                </c:pt>
                <c:pt idx="195">
                  <c:v>38898</c:v>
                </c:pt>
                <c:pt idx="196">
                  <c:v>38929</c:v>
                </c:pt>
                <c:pt idx="197">
                  <c:v>38960</c:v>
                </c:pt>
                <c:pt idx="198">
                  <c:v>38990</c:v>
                </c:pt>
                <c:pt idx="199">
                  <c:v>39021</c:v>
                </c:pt>
                <c:pt idx="200">
                  <c:v>39051</c:v>
                </c:pt>
                <c:pt idx="201">
                  <c:v>39082</c:v>
                </c:pt>
                <c:pt idx="202">
                  <c:v>39113</c:v>
                </c:pt>
                <c:pt idx="203">
                  <c:v>39142</c:v>
                </c:pt>
                <c:pt idx="204">
                  <c:v>39172</c:v>
                </c:pt>
                <c:pt idx="205">
                  <c:v>39202</c:v>
                </c:pt>
                <c:pt idx="206">
                  <c:v>39233</c:v>
                </c:pt>
                <c:pt idx="207">
                  <c:v>39263</c:v>
                </c:pt>
                <c:pt idx="208">
                  <c:v>39294</c:v>
                </c:pt>
                <c:pt idx="209">
                  <c:v>39325</c:v>
                </c:pt>
                <c:pt idx="210">
                  <c:v>39355</c:v>
                </c:pt>
                <c:pt idx="211">
                  <c:v>39386</c:v>
                </c:pt>
                <c:pt idx="212">
                  <c:v>39416</c:v>
                </c:pt>
                <c:pt idx="213">
                  <c:v>39447</c:v>
                </c:pt>
                <c:pt idx="214">
                  <c:v>39478</c:v>
                </c:pt>
                <c:pt idx="215">
                  <c:v>39507</c:v>
                </c:pt>
                <c:pt idx="216">
                  <c:v>39538</c:v>
                </c:pt>
                <c:pt idx="217">
                  <c:v>39568</c:v>
                </c:pt>
                <c:pt idx="218">
                  <c:v>39599</c:v>
                </c:pt>
                <c:pt idx="219">
                  <c:v>39629</c:v>
                </c:pt>
                <c:pt idx="220">
                  <c:v>39660</c:v>
                </c:pt>
                <c:pt idx="221">
                  <c:v>39691</c:v>
                </c:pt>
                <c:pt idx="222">
                  <c:v>39721</c:v>
                </c:pt>
                <c:pt idx="223">
                  <c:v>39752</c:v>
                </c:pt>
                <c:pt idx="224">
                  <c:v>39782</c:v>
                </c:pt>
                <c:pt idx="225">
                  <c:v>39813</c:v>
                </c:pt>
                <c:pt idx="226">
                  <c:v>39844</c:v>
                </c:pt>
                <c:pt idx="227">
                  <c:v>39872</c:v>
                </c:pt>
                <c:pt idx="228">
                  <c:v>39903</c:v>
                </c:pt>
                <c:pt idx="229">
                  <c:v>39933</c:v>
                </c:pt>
                <c:pt idx="230">
                  <c:v>39964</c:v>
                </c:pt>
                <c:pt idx="231">
                  <c:v>39994</c:v>
                </c:pt>
                <c:pt idx="232">
                  <c:v>40025</c:v>
                </c:pt>
                <c:pt idx="233">
                  <c:v>40056</c:v>
                </c:pt>
                <c:pt idx="234">
                  <c:v>40086</c:v>
                </c:pt>
                <c:pt idx="235">
                  <c:v>40117</c:v>
                </c:pt>
                <c:pt idx="236">
                  <c:v>40147</c:v>
                </c:pt>
                <c:pt idx="237">
                  <c:v>40178</c:v>
                </c:pt>
                <c:pt idx="238">
                  <c:v>40209</c:v>
                </c:pt>
                <c:pt idx="239">
                  <c:v>40237</c:v>
                </c:pt>
                <c:pt idx="240">
                  <c:v>40268</c:v>
                </c:pt>
                <c:pt idx="241">
                  <c:v>40296</c:v>
                </c:pt>
                <c:pt idx="242">
                  <c:v>40329</c:v>
                </c:pt>
                <c:pt idx="243">
                  <c:v>40359</c:v>
                </c:pt>
                <c:pt idx="244">
                  <c:v>40390</c:v>
                </c:pt>
                <c:pt idx="245">
                  <c:v>40421</c:v>
                </c:pt>
                <c:pt idx="246">
                  <c:v>40451</c:v>
                </c:pt>
                <c:pt idx="247">
                  <c:v>40482</c:v>
                </c:pt>
                <c:pt idx="248">
                  <c:v>40512</c:v>
                </c:pt>
                <c:pt idx="249">
                  <c:v>40543</c:v>
                </c:pt>
                <c:pt idx="250">
                  <c:v>40574</c:v>
                </c:pt>
                <c:pt idx="251">
                  <c:v>40602</c:v>
                </c:pt>
                <c:pt idx="252">
                  <c:v>40633</c:v>
                </c:pt>
                <c:pt idx="253">
                  <c:v>40663</c:v>
                </c:pt>
                <c:pt idx="254">
                  <c:v>40694</c:v>
                </c:pt>
                <c:pt idx="255">
                  <c:v>40724</c:v>
                </c:pt>
                <c:pt idx="256">
                  <c:v>40755</c:v>
                </c:pt>
                <c:pt idx="257">
                  <c:v>40786</c:v>
                </c:pt>
                <c:pt idx="258">
                  <c:v>40816</c:v>
                </c:pt>
                <c:pt idx="259">
                  <c:v>40847</c:v>
                </c:pt>
                <c:pt idx="260">
                  <c:v>40877</c:v>
                </c:pt>
                <c:pt idx="261">
                  <c:v>40908</c:v>
                </c:pt>
                <c:pt idx="262">
                  <c:v>40939</c:v>
                </c:pt>
                <c:pt idx="263">
                  <c:v>40968</c:v>
                </c:pt>
                <c:pt idx="264">
                  <c:v>40999</c:v>
                </c:pt>
                <c:pt idx="265">
                  <c:v>41029</c:v>
                </c:pt>
                <c:pt idx="266">
                  <c:v>41060</c:v>
                </c:pt>
                <c:pt idx="267">
                  <c:v>41090</c:v>
                </c:pt>
                <c:pt idx="268">
                  <c:v>41121</c:v>
                </c:pt>
                <c:pt idx="269">
                  <c:v>41152</c:v>
                </c:pt>
                <c:pt idx="270">
                  <c:v>41182</c:v>
                </c:pt>
                <c:pt idx="271">
                  <c:v>41213</c:v>
                </c:pt>
                <c:pt idx="272">
                  <c:v>41243</c:v>
                </c:pt>
                <c:pt idx="273">
                  <c:v>41274</c:v>
                </c:pt>
                <c:pt idx="274">
                  <c:v>41305</c:v>
                </c:pt>
                <c:pt idx="275">
                  <c:v>41333</c:v>
                </c:pt>
                <c:pt idx="276">
                  <c:v>41364</c:v>
                </c:pt>
                <c:pt idx="277">
                  <c:v>41394</c:v>
                </c:pt>
                <c:pt idx="278">
                  <c:v>41425</c:v>
                </c:pt>
                <c:pt idx="279">
                  <c:v>41455</c:v>
                </c:pt>
                <c:pt idx="280">
                  <c:v>41486</c:v>
                </c:pt>
                <c:pt idx="281">
                  <c:v>41517</c:v>
                </c:pt>
                <c:pt idx="282">
                  <c:v>41547</c:v>
                </c:pt>
                <c:pt idx="283">
                  <c:v>41578</c:v>
                </c:pt>
                <c:pt idx="284">
                  <c:v>41608</c:v>
                </c:pt>
                <c:pt idx="285">
                  <c:v>41639</c:v>
                </c:pt>
                <c:pt idx="286">
                  <c:v>41670</c:v>
                </c:pt>
                <c:pt idx="287">
                  <c:v>41698</c:v>
                </c:pt>
                <c:pt idx="288">
                  <c:v>41729</c:v>
                </c:pt>
                <c:pt idx="289">
                  <c:v>41759</c:v>
                </c:pt>
                <c:pt idx="290">
                  <c:v>41790</c:v>
                </c:pt>
                <c:pt idx="291">
                  <c:v>41820</c:v>
                </c:pt>
                <c:pt idx="292">
                  <c:v>41851</c:v>
                </c:pt>
                <c:pt idx="293">
                  <c:v>41882</c:v>
                </c:pt>
                <c:pt idx="294">
                  <c:v>41912</c:v>
                </c:pt>
                <c:pt idx="295">
                  <c:v>41943</c:v>
                </c:pt>
                <c:pt idx="296">
                  <c:v>41973</c:v>
                </c:pt>
                <c:pt idx="297">
                  <c:v>42004</c:v>
                </c:pt>
                <c:pt idx="298">
                  <c:v>42035</c:v>
                </c:pt>
                <c:pt idx="299">
                  <c:v>42063</c:v>
                </c:pt>
                <c:pt idx="300">
                  <c:v>42094</c:v>
                </c:pt>
                <c:pt idx="301">
                  <c:v>42124</c:v>
                </c:pt>
                <c:pt idx="302">
                  <c:v>42155</c:v>
                </c:pt>
                <c:pt idx="303">
                  <c:v>42185</c:v>
                </c:pt>
                <c:pt idx="304">
                  <c:v>42216</c:v>
                </c:pt>
                <c:pt idx="305">
                  <c:v>42247</c:v>
                </c:pt>
                <c:pt idx="306">
                  <c:v>42277</c:v>
                </c:pt>
                <c:pt idx="307">
                  <c:v>42308</c:v>
                </c:pt>
                <c:pt idx="308">
                  <c:v>42338</c:v>
                </c:pt>
                <c:pt idx="309">
                  <c:v>42369</c:v>
                </c:pt>
                <c:pt idx="310">
                  <c:v>42400</c:v>
                </c:pt>
                <c:pt idx="311">
                  <c:v>42429</c:v>
                </c:pt>
                <c:pt idx="312">
                  <c:v>42460</c:v>
                </c:pt>
                <c:pt idx="313">
                  <c:v>42490</c:v>
                </c:pt>
                <c:pt idx="314">
                  <c:v>42521</c:v>
                </c:pt>
                <c:pt idx="315">
                  <c:v>42551</c:v>
                </c:pt>
                <c:pt idx="316">
                  <c:v>42521</c:v>
                </c:pt>
                <c:pt idx="317">
                  <c:v>42551</c:v>
                </c:pt>
              </c:numCache>
            </c:numRef>
          </c:cat>
          <c:val>
            <c:numRef>
              <c:f>Sheet1!$C$4:$C$321</c:f>
              <c:numCache>
                <c:formatCode>0</c:formatCode>
                <c:ptCount val="318"/>
                <c:pt idx="0">
                  <c:v>0</c:v>
                </c:pt>
                <c:pt idx="1">
                  <c:v>0</c:v>
                </c:pt>
                <c:pt idx="2">
                  <c:v>0</c:v>
                </c:pt>
                <c:pt idx="3">
                  <c:v>0</c:v>
                </c:pt>
                <c:pt idx="4">
                  <c:v>1</c:v>
                </c:pt>
                <c:pt idx="5">
                  <c:v>1</c:v>
                </c:pt>
                <c:pt idx="6">
                  <c:v>1</c:v>
                </c:pt>
                <c:pt idx="7">
                  <c:v>1</c:v>
                </c:pt>
                <c:pt idx="8">
                  <c:v>1</c:v>
                </c:pt>
                <c:pt idx="9">
                  <c:v>1</c:v>
                </c:pt>
                <c:pt idx="10">
                  <c:v>1</c:v>
                </c:pt>
                <c:pt idx="11">
                  <c:v>1</c:v>
                </c:pt>
                <c:pt idx="12">
                  <c:v>1</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1</c:v>
                </c:pt>
                <c:pt idx="133">
                  <c:v>1</c:v>
                </c:pt>
                <c:pt idx="134">
                  <c:v>1</c:v>
                </c:pt>
                <c:pt idx="135">
                  <c:v>1</c:v>
                </c:pt>
                <c:pt idx="136">
                  <c:v>1</c:v>
                </c:pt>
                <c:pt idx="137">
                  <c:v>1</c:v>
                </c:pt>
                <c:pt idx="138">
                  <c:v>1</c:v>
                </c:pt>
                <c:pt idx="139">
                  <c:v>1</c:v>
                </c:pt>
                <c:pt idx="140">
                  <c:v>1</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1</c:v>
                </c:pt>
                <c:pt idx="214">
                  <c:v>1</c:v>
                </c:pt>
                <c:pt idx="215">
                  <c:v>1</c:v>
                </c:pt>
                <c:pt idx="216">
                  <c:v>1</c:v>
                </c:pt>
                <c:pt idx="217">
                  <c:v>1</c:v>
                </c:pt>
                <c:pt idx="218">
                  <c:v>1</c:v>
                </c:pt>
                <c:pt idx="219">
                  <c:v>1</c:v>
                </c:pt>
                <c:pt idx="220">
                  <c:v>1</c:v>
                </c:pt>
                <c:pt idx="221">
                  <c:v>1</c:v>
                </c:pt>
                <c:pt idx="222">
                  <c:v>1</c:v>
                </c:pt>
                <c:pt idx="223">
                  <c:v>1</c:v>
                </c:pt>
                <c:pt idx="224">
                  <c:v>1</c:v>
                </c:pt>
                <c:pt idx="225">
                  <c:v>1</c:v>
                </c:pt>
                <c:pt idx="226">
                  <c:v>1</c:v>
                </c:pt>
                <c:pt idx="227">
                  <c:v>1</c:v>
                </c:pt>
                <c:pt idx="228">
                  <c:v>1</c:v>
                </c:pt>
                <c:pt idx="229">
                  <c:v>1</c:v>
                </c:pt>
                <c:pt idx="230">
                  <c:v>11</c:v>
                </c:pt>
                <c:pt idx="231">
                  <c:v>1</c:v>
                </c:pt>
                <c:pt idx="232">
                  <c:v>0</c:v>
                </c:pt>
                <c:pt idx="233">
                  <c:v>0</c:v>
                </c:pt>
                <c:pt idx="234">
                  <c:v>0</c:v>
                </c:pt>
                <c:pt idx="235">
                  <c:v>0</c:v>
                </c:pt>
                <c:pt idx="236">
                  <c:v>0</c:v>
                </c:pt>
                <c:pt idx="237">
                  <c:v>0</c:v>
                </c:pt>
                <c:pt idx="238">
                  <c:v>0</c:v>
                </c:pt>
                <c:pt idx="239">
                  <c:v>0</c:v>
                </c:pt>
                <c:pt idx="240" formatCode="General">
                  <c:v>0</c:v>
                </c:pt>
                <c:pt idx="241" formatCode="General">
                  <c:v>0</c:v>
                </c:pt>
                <c:pt idx="242" formatCode="General">
                  <c:v>0</c:v>
                </c:pt>
                <c:pt idx="243" formatCode="General">
                  <c:v>0</c:v>
                </c:pt>
                <c:pt idx="244" formatCode="General">
                  <c:v>0</c:v>
                </c:pt>
                <c:pt idx="245" formatCode="General">
                  <c:v>0</c:v>
                </c:pt>
                <c:pt idx="246" formatCode="General">
                  <c:v>0</c:v>
                </c:pt>
                <c:pt idx="247" formatCode="General">
                  <c:v>0</c:v>
                </c:pt>
                <c:pt idx="248" formatCode="General">
                  <c:v>0</c:v>
                </c:pt>
                <c:pt idx="249" formatCode="General">
                  <c:v>0</c:v>
                </c:pt>
                <c:pt idx="250" formatCode="General">
                  <c:v>0</c:v>
                </c:pt>
                <c:pt idx="251" formatCode="General">
                  <c:v>0</c:v>
                </c:pt>
                <c:pt idx="252" formatCode="General">
                  <c:v>0</c:v>
                </c:pt>
                <c:pt idx="253" formatCode="General">
                  <c:v>0</c:v>
                </c:pt>
                <c:pt idx="254" formatCode="General">
                  <c:v>0</c:v>
                </c:pt>
                <c:pt idx="255" formatCode="General">
                  <c:v>0</c:v>
                </c:pt>
                <c:pt idx="256" formatCode="General">
                  <c:v>0</c:v>
                </c:pt>
                <c:pt idx="257" formatCode="General">
                  <c:v>0</c:v>
                </c:pt>
                <c:pt idx="258" formatCode="General">
                  <c:v>0</c:v>
                </c:pt>
                <c:pt idx="259" formatCode="General">
                  <c:v>0</c:v>
                </c:pt>
                <c:pt idx="260" formatCode="General">
                  <c:v>0</c:v>
                </c:pt>
                <c:pt idx="261" formatCode="General">
                  <c:v>0</c:v>
                </c:pt>
                <c:pt idx="262" formatCode="General">
                  <c:v>0</c:v>
                </c:pt>
                <c:pt idx="263" formatCode="General">
                  <c:v>0</c:v>
                </c:pt>
                <c:pt idx="264" formatCode="General">
                  <c:v>0</c:v>
                </c:pt>
                <c:pt idx="265" formatCode="General">
                  <c:v>0</c:v>
                </c:pt>
                <c:pt idx="266" formatCode="General">
                  <c:v>0</c:v>
                </c:pt>
                <c:pt idx="267" formatCode="General">
                  <c:v>0</c:v>
                </c:pt>
                <c:pt idx="268" formatCode="General">
                  <c:v>0</c:v>
                </c:pt>
                <c:pt idx="269" formatCode="General">
                  <c:v>0</c:v>
                </c:pt>
                <c:pt idx="270" formatCode="General">
                  <c:v>0</c:v>
                </c:pt>
                <c:pt idx="271" formatCode="General">
                  <c:v>0</c:v>
                </c:pt>
                <c:pt idx="272" formatCode="General">
                  <c:v>0</c:v>
                </c:pt>
                <c:pt idx="273" formatCode="General">
                  <c:v>0</c:v>
                </c:pt>
                <c:pt idx="274" formatCode="General">
                  <c:v>0</c:v>
                </c:pt>
                <c:pt idx="275" formatCode="General">
                  <c:v>0</c:v>
                </c:pt>
                <c:pt idx="276" formatCode="General">
                  <c:v>0</c:v>
                </c:pt>
                <c:pt idx="277" formatCode="General">
                  <c:v>0</c:v>
                </c:pt>
                <c:pt idx="278" formatCode="General">
                  <c:v>0</c:v>
                </c:pt>
                <c:pt idx="279" formatCode="General">
                  <c:v>0</c:v>
                </c:pt>
                <c:pt idx="280" formatCode="General">
                  <c:v>0</c:v>
                </c:pt>
                <c:pt idx="281" formatCode="General">
                  <c:v>0</c:v>
                </c:pt>
                <c:pt idx="282" formatCode="General">
                  <c:v>0</c:v>
                </c:pt>
                <c:pt idx="283" formatCode="General">
                  <c:v>0</c:v>
                </c:pt>
                <c:pt idx="284" formatCode="General">
                  <c:v>0</c:v>
                </c:pt>
                <c:pt idx="285" formatCode="General">
                  <c:v>0</c:v>
                </c:pt>
                <c:pt idx="286" formatCode="General">
                  <c:v>0</c:v>
                </c:pt>
                <c:pt idx="287" formatCode="General">
                  <c:v>0</c:v>
                </c:pt>
                <c:pt idx="288" formatCode="General">
                  <c:v>0</c:v>
                </c:pt>
                <c:pt idx="289" formatCode="General">
                  <c:v>0</c:v>
                </c:pt>
                <c:pt idx="290" formatCode="General">
                  <c:v>0</c:v>
                </c:pt>
                <c:pt idx="291" formatCode="General">
                  <c:v>0</c:v>
                </c:pt>
                <c:pt idx="292" formatCode="General">
                  <c:v>0</c:v>
                </c:pt>
                <c:pt idx="293" formatCode="General">
                  <c:v>0</c:v>
                </c:pt>
                <c:pt idx="294" formatCode="General">
                  <c:v>0</c:v>
                </c:pt>
                <c:pt idx="295" formatCode="General">
                  <c:v>0</c:v>
                </c:pt>
                <c:pt idx="296" formatCode="General">
                  <c:v>0</c:v>
                </c:pt>
                <c:pt idx="297" formatCode="General">
                  <c:v>0</c:v>
                </c:pt>
                <c:pt idx="298" formatCode="General">
                  <c:v>0</c:v>
                </c:pt>
                <c:pt idx="299" formatCode="General">
                  <c:v>0</c:v>
                </c:pt>
                <c:pt idx="300" formatCode="General">
                  <c:v>0</c:v>
                </c:pt>
                <c:pt idx="301" formatCode="General">
                  <c:v>0</c:v>
                </c:pt>
                <c:pt idx="302" formatCode="General">
                  <c:v>0</c:v>
                </c:pt>
                <c:pt idx="303" formatCode="General">
                  <c:v>0</c:v>
                </c:pt>
                <c:pt idx="304" formatCode="General">
                  <c:v>0</c:v>
                </c:pt>
                <c:pt idx="305" formatCode="General">
                  <c:v>0</c:v>
                </c:pt>
                <c:pt idx="306" formatCode="General">
                  <c:v>0</c:v>
                </c:pt>
                <c:pt idx="307" formatCode="General">
                  <c:v>0</c:v>
                </c:pt>
                <c:pt idx="308" formatCode="General">
                  <c:v>0</c:v>
                </c:pt>
                <c:pt idx="309" formatCode="General">
                  <c:v>0</c:v>
                </c:pt>
                <c:pt idx="310" formatCode="General">
                  <c:v>0</c:v>
                </c:pt>
                <c:pt idx="311" formatCode="General">
                  <c:v>0</c:v>
                </c:pt>
                <c:pt idx="312" formatCode="General">
                  <c:v>0</c:v>
                </c:pt>
                <c:pt idx="313" formatCode="General">
                  <c:v>0</c:v>
                </c:pt>
                <c:pt idx="314" formatCode="General">
                  <c:v>0</c:v>
                </c:pt>
                <c:pt idx="315" formatCode="General">
                  <c:v>0</c:v>
                </c:pt>
                <c:pt idx="316" formatCode="General">
                  <c:v>0</c:v>
                </c:pt>
                <c:pt idx="317" formatCode="General">
                  <c:v>0</c:v>
                </c:pt>
              </c:numCache>
            </c:numRef>
          </c:val>
          <c:extLst>
            <c:ext xmlns:c16="http://schemas.microsoft.com/office/drawing/2014/chart" uri="{C3380CC4-5D6E-409C-BE32-E72D297353CC}">
              <c16:uniqueId val="{00000000-65B4-43E8-A167-3C7FBDC8BF95}"/>
            </c:ext>
          </c:extLst>
        </c:ser>
        <c:dLbls>
          <c:showLegendKey val="0"/>
          <c:showVal val="0"/>
          <c:showCatName val="0"/>
          <c:showSerName val="0"/>
          <c:showPercent val="0"/>
          <c:showBubbleSize val="0"/>
        </c:dLbls>
        <c:gapWidth val="0"/>
        <c:axId val="209122056"/>
        <c:axId val="209116176"/>
      </c:barChart>
      <c:lineChart>
        <c:grouping val="standard"/>
        <c:varyColors val="0"/>
        <c:ser>
          <c:idx val="0"/>
          <c:order val="0"/>
          <c:tx>
            <c:strRef>
              <c:f>Sheet1!$B$1</c:f>
              <c:strCache>
                <c:ptCount val="1"/>
                <c:pt idx="0">
                  <c:v># Employed (thousands)</c:v>
                </c:pt>
              </c:strCache>
            </c:strRef>
          </c:tx>
          <c:spPr>
            <a:ln w="41439">
              <a:solidFill>
                <a:schemeClr val="accent1"/>
              </a:solidFill>
              <a:prstDash val="solid"/>
            </a:ln>
          </c:spPr>
          <c:marker>
            <c:symbol val="none"/>
          </c:marker>
          <c:cat>
            <c:numRef>
              <c:f>Sheet1!$A$4:$A$321</c:f>
              <c:numCache>
                <c:formatCode>"'"yy</c:formatCode>
                <c:ptCount val="318"/>
                <c:pt idx="0">
                  <c:v>32963</c:v>
                </c:pt>
                <c:pt idx="1">
                  <c:v>32993</c:v>
                </c:pt>
                <c:pt idx="2">
                  <c:v>33024</c:v>
                </c:pt>
                <c:pt idx="3">
                  <c:v>33054</c:v>
                </c:pt>
                <c:pt idx="4">
                  <c:v>33085</c:v>
                </c:pt>
                <c:pt idx="5">
                  <c:v>33116</c:v>
                </c:pt>
                <c:pt idx="6">
                  <c:v>33146</c:v>
                </c:pt>
                <c:pt idx="7">
                  <c:v>33177</c:v>
                </c:pt>
                <c:pt idx="8">
                  <c:v>33207</c:v>
                </c:pt>
                <c:pt idx="9">
                  <c:v>33238</c:v>
                </c:pt>
                <c:pt idx="10">
                  <c:v>33269</c:v>
                </c:pt>
                <c:pt idx="11">
                  <c:v>33297</c:v>
                </c:pt>
                <c:pt idx="12">
                  <c:v>33328</c:v>
                </c:pt>
                <c:pt idx="13">
                  <c:v>33358</c:v>
                </c:pt>
                <c:pt idx="14">
                  <c:v>33389</c:v>
                </c:pt>
                <c:pt idx="15">
                  <c:v>33419</c:v>
                </c:pt>
                <c:pt idx="16">
                  <c:v>33450</c:v>
                </c:pt>
                <c:pt idx="17">
                  <c:v>33481</c:v>
                </c:pt>
                <c:pt idx="18">
                  <c:v>33511</c:v>
                </c:pt>
                <c:pt idx="19">
                  <c:v>33542</c:v>
                </c:pt>
                <c:pt idx="20">
                  <c:v>33572</c:v>
                </c:pt>
                <c:pt idx="21">
                  <c:v>33603</c:v>
                </c:pt>
                <c:pt idx="22">
                  <c:v>33634</c:v>
                </c:pt>
                <c:pt idx="23">
                  <c:v>33662</c:v>
                </c:pt>
                <c:pt idx="24">
                  <c:v>33694</c:v>
                </c:pt>
                <c:pt idx="25">
                  <c:v>33724</c:v>
                </c:pt>
                <c:pt idx="26">
                  <c:v>33755</c:v>
                </c:pt>
                <c:pt idx="27">
                  <c:v>33785</c:v>
                </c:pt>
                <c:pt idx="28">
                  <c:v>33816</c:v>
                </c:pt>
                <c:pt idx="29">
                  <c:v>33847</c:v>
                </c:pt>
                <c:pt idx="30">
                  <c:v>33877</c:v>
                </c:pt>
                <c:pt idx="31">
                  <c:v>33908</c:v>
                </c:pt>
                <c:pt idx="32">
                  <c:v>33938</c:v>
                </c:pt>
                <c:pt idx="33">
                  <c:v>33969</c:v>
                </c:pt>
                <c:pt idx="34">
                  <c:v>34000</c:v>
                </c:pt>
                <c:pt idx="35">
                  <c:v>34028</c:v>
                </c:pt>
                <c:pt idx="36">
                  <c:v>34059</c:v>
                </c:pt>
                <c:pt idx="37">
                  <c:v>34089</c:v>
                </c:pt>
                <c:pt idx="38">
                  <c:v>34120</c:v>
                </c:pt>
                <c:pt idx="39">
                  <c:v>34150</c:v>
                </c:pt>
                <c:pt idx="40">
                  <c:v>34181</c:v>
                </c:pt>
                <c:pt idx="41">
                  <c:v>34212</c:v>
                </c:pt>
                <c:pt idx="42">
                  <c:v>34242</c:v>
                </c:pt>
                <c:pt idx="43">
                  <c:v>34273</c:v>
                </c:pt>
                <c:pt idx="44">
                  <c:v>34303</c:v>
                </c:pt>
                <c:pt idx="45">
                  <c:v>34334</c:v>
                </c:pt>
                <c:pt idx="46">
                  <c:v>34365</c:v>
                </c:pt>
                <c:pt idx="47">
                  <c:v>34393</c:v>
                </c:pt>
                <c:pt idx="48">
                  <c:v>34424</c:v>
                </c:pt>
                <c:pt idx="49">
                  <c:v>34454</c:v>
                </c:pt>
                <c:pt idx="50">
                  <c:v>34485</c:v>
                </c:pt>
                <c:pt idx="51">
                  <c:v>34515</c:v>
                </c:pt>
                <c:pt idx="52">
                  <c:v>34546</c:v>
                </c:pt>
                <c:pt idx="53">
                  <c:v>34577</c:v>
                </c:pt>
                <c:pt idx="54">
                  <c:v>34607</c:v>
                </c:pt>
                <c:pt idx="55">
                  <c:v>34638</c:v>
                </c:pt>
                <c:pt idx="56">
                  <c:v>34668</c:v>
                </c:pt>
                <c:pt idx="57">
                  <c:v>34699</c:v>
                </c:pt>
                <c:pt idx="58">
                  <c:v>34730</c:v>
                </c:pt>
                <c:pt idx="59">
                  <c:v>34758</c:v>
                </c:pt>
                <c:pt idx="60">
                  <c:v>34789</c:v>
                </c:pt>
                <c:pt idx="61">
                  <c:v>34819</c:v>
                </c:pt>
                <c:pt idx="62">
                  <c:v>34850</c:v>
                </c:pt>
                <c:pt idx="63">
                  <c:v>34880</c:v>
                </c:pt>
                <c:pt idx="64">
                  <c:v>34911</c:v>
                </c:pt>
                <c:pt idx="65">
                  <c:v>34942</c:v>
                </c:pt>
                <c:pt idx="66">
                  <c:v>34972</c:v>
                </c:pt>
                <c:pt idx="67">
                  <c:v>35003</c:v>
                </c:pt>
                <c:pt idx="68">
                  <c:v>35033</c:v>
                </c:pt>
                <c:pt idx="69">
                  <c:v>35064</c:v>
                </c:pt>
                <c:pt idx="70">
                  <c:v>35095</c:v>
                </c:pt>
                <c:pt idx="71">
                  <c:v>35123</c:v>
                </c:pt>
                <c:pt idx="72">
                  <c:v>35155</c:v>
                </c:pt>
                <c:pt idx="73">
                  <c:v>35185</c:v>
                </c:pt>
                <c:pt idx="74">
                  <c:v>35216</c:v>
                </c:pt>
                <c:pt idx="75">
                  <c:v>35246</c:v>
                </c:pt>
                <c:pt idx="76">
                  <c:v>35277</c:v>
                </c:pt>
                <c:pt idx="77">
                  <c:v>35308</c:v>
                </c:pt>
                <c:pt idx="78">
                  <c:v>35338</c:v>
                </c:pt>
                <c:pt idx="79">
                  <c:v>35369</c:v>
                </c:pt>
                <c:pt idx="80">
                  <c:v>35399</c:v>
                </c:pt>
                <c:pt idx="81">
                  <c:v>35430</c:v>
                </c:pt>
                <c:pt idx="82">
                  <c:v>35461</c:v>
                </c:pt>
                <c:pt idx="83">
                  <c:v>35489</c:v>
                </c:pt>
                <c:pt idx="84">
                  <c:v>35520</c:v>
                </c:pt>
                <c:pt idx="85">
                  <c:v>35550</c:v>
                </c:pt>
                <c:pt idx="86">
                  <c:v>35581</c:v>
                </c:pt>
                <c:pt idx="87">
                  <c:v>35611</c:v>
                </c:pt>
                <c:pt idx="88">
                  <c:v>35642</c:v>
                </c:pt>
                <c:pt idx="89">
                  <c:v>35673</c:v>
                </c:pt>
                <c:pt idx="90">
                  <c:v>35703</c:v>
                </c:pt>
                <c:pt idx="91">
                  <c:v>35734</c:v>
                </c:pt>
                <c:pt idx="92">
                  <c:v>35764</c:v>
                </c:pt>
                <c:pt idx="93">
                  <c:v>35795</c:v>
                </c:pt>
                <c:pt idx="94">
                  <c:v>35826</c:v>
                </c:pt>
                <c:pt idx="95">
                  <c:v>35854</c:v>
                </c:pt>
                <c:pt idx="96">
                  <c:v>35885</c:v>
                </c:pt>
                <c:pt idx="97">
                  <c:v>35915</c:v>
                </c:pt>
                <c:pt idx="98">
                  <c:v>35946</c:v>
                </c:pt>
                <c:pt idx="99">
                  <c:v>35976</c:v>
                </c:pt>
                <c:pt idx="100">
                  <c:v>36007</c:v>
                </c:pt>
                <c:pt idx="101">
                  <c:v>36038</c:v>
                </c:pt>
                <c:pt idx="102">
                  <c:v>36068</c:v>
                </c:pt>
                <c:pt idx="103">
                  <c:v>36099</c:v>
                </c:pt>
                <c:pt idx="104">
                  <c:v>36129</c:v>
                </c:pt>
                <c:pt idx="105">
                  <c:v>36160</c:v>
                </c:pt>
                <c:pt idx="106">
                  <c:v>36191</c:v>
                </c:pt>
                <c:pt idx="107">
                  <c:v>36219</c:v>
                </c:pt>
                <c:pt idx="108">
                  <c:v>36250</c:v>
                </c:pt>
                <c:pt idx="109">
                  <c:v>36280</c:v>
                </c:pt>
                <c:pt idx="110">
                  <c:v>36311</c:v>
                </c:pt>
                <c:pt idx="111">
                  <c:v>36341</c:v>
                </c:pt>
                <c:pt idx="112">
                  <c:v>36372</c:v>
                </c:pt>
                <c:pt idx="113">
                  <c:v>36403</c:v>
                </c:pt>
                <c:pt idx="114">
                  <c:v>36433</c:v>
                </c:pt>
                <c:pt idx="115">
                  <c:v>36464</c:v>
                </c:pt>
                <c:pt idx="116">
                  <c:v>36494</c:v>
                </c:pt>
                <c:pt idx="117">
                  <c:v>36525</c:v>
                </c:pt>
                <c:pt idx="118">
                  <c:v>36556</c:v>
                </c:pt>
                <c:pt idx="119">
                  <c:v>36584</c:v>
                </c:pt>
                <c:pt idx="120">
                  <c:v>36616</c:v>
                </c:pt>
                <c:pt idx="121">
                  <c:v>36646</c:v>
                </c:pt>
                <c:pt idx="122">
                  <c:v>36677</c:v>
                </c:pt>
                <c:pt idx="123">
                  <c:v>36707</c:v>
                </c:pt>
                <c:pt idx="124">
                  <c:v>36738</c:v>
                </c:pt>
                <c:pt idx="125">
                  <c:v>36769</c:v>
                </c:pt>
                <c:pt idx="126">
                  <c:v>36799</c:v>
                </c:pt>
                <c:pt idx="127">
                  <c:v>36830</c:v>
                </c:pt>
                <c:pt idx="128">
                  <c:v>36860</c:v>
                </c:pt>
                <c:pt idx="129">
                  <c:v>36891</c:v>
                </c:pt>
                <c:pt idx="130">
                  <c:v>36922</c:v>
                </c:pt>
                <c:pt idx="131">
                  <c:v>36950</c:v>
                </c:pt>
                <c:pt idx="132">
                  <c:v>36981</c:v>
                </c:pt>
                <c:pt idx="133">
                  <c:v>37011</c:v>
                </c:pt>
                <c:pt idx="134">
                  <c:v>37042</c:v>
                </c:pt>
                <c:pt idx="135">
                  <c:v>37072</c:v>
                </c:pt>
                <c:pt idx="136">
                  <c:v>37103</c:v>
                </c:pt>
                <c:pt idx="137">
                  <c:v>37134</c:v>
                </c:pt>
                <c:pt idx="138">
                  <c:v>37164</c:v>
                </c:pt>
                <c:pt idx="139">
                  <c:v>37195</c:v>
                </c:pt>
                <c:pt idx="140">
                  <c:v>37225</c:v>
                </c:pt>
                <c:pt idx="141">
                  <c:v>37256</c:v>
                </c:pt>
                <c:pt idx="142">
                  <c:v>37287</c:v>
                </c:pt>
                <c:pt idx="143">
                  <c:v>37315</c:v>
                </c:pt>
                <c:pt idx="144">
                  <c:v>37346</c:v>
                </c:pt>
                <c:pt idx="145">
                  <c:v>37376</c:v>
                </c:pt>
                <c:pt idx="146">
                  <c:v>37407</c:v>
                </c:pt>
                <c:pt idx="147">
                  <c:v>37437</c:v>
                </c:pt>
                <c:pt idx="148">
                  <c:v>37468</c:v>
                </c:pt>
                <c:pt idx="149">
                  <c:v>37499</c:v>
                </c:pt>
                <c:pt idx="150">
                  <c:v>37529</c:v>
                </c:pt>
                <c:pt idx="151">
                  <c:v>37560</c:v>
                </c:pt>
                <c:pt idx="152">
                  <c:v>37590</c:v>
                </c:pt>
                <c:pt idx="153">
                  <c:v>37621</c:v>
                </c:pt>
                <c:pt idx="154">
                  <c:v>37652</c:v>
                </c:pt>
                <c:pt idx="155">
                  <c:v>37680</c:v>
                </c:pt>
                <c:pt idx="156">
                  <c:v>37711</c:v>
                </c:pt>
                <c:pt idx="157">
                  <c:v>37741</c:v>
                </c:pt>
                <c:pt idx="158">
                  <c:v>37772</c:v>
                </c:pt>
                <c:pt idx="159">
                  <c:v>37802</c:v>
                </c:pt>
                <c:pt idx="160">
                  <c:v>37833</c:v>
                </c:pt>
                <c:pt idx="161">
                  <c:v>37864</c:v>
                </c:pt>
                <c:pt idx="162">
                  <c:v>37894</c:v>
                </c:pt>
                <c:pt idx="163">
                  <c:v>37925</c:v>
                </c:pt>
                <c:pt idx="164">
                  <c:v>37955</c:v>
                </c:pt>
                <c:pt idx="165">
                  <c:v>37986</c:v>
                </c:pt>
                <c:pt idx="166">
                  <c:v>38017</c:v>
                </c:pt>
                <c:pt idx="167">
                  <c:v>38046</c:v>
                </c:pt>
                <c:pt idx="168">
                  <c:v>38077</c:v>
                </c:pt>
                <c:pt idx="169">
                  <c:v>38107</c:v>
                </c:pt>
                <c:pt idx="170">
                  <c:v>38138</c:v>
                </c:pt>
                <c:pt idx="171">
                  <c:v>38168</c:v>
                </c:pt>
                <c:pt idx="172">
                  <c:v>38199</c:v>
                </c:pt>
                <c:pt idx="173">
                  <c:v>38230</c:v>
                </c:pt>
                <c:pt idx="174">
                  <c:v>38260</c:v>
                </c:pt>
                <c:pt idx="175">
                  <c:v>38291</c:v>
                </c:pt>
                <c:pt idx="176">
                  <c:v>38321</c:v>
                </c:pt>
                <c:pt idx="177">
                  <c:v>38352</c:v>
                </c:pt>
                <c:pt idx="178">
                  <c:v>38383</c:v>
                </c:pt>
                <c:pt idx="179">
                  <c:v>38412</c:v>
                </c:pt>
                <c:pt idx="180">
                  <c:v>38442</c:v>
                </c:pt>
                <c:pt idx="181">
                  <c:v>38472</c:v>
                </c:pt>
                <c:pt idx="182">
                  <c:v>38503</c:v>
                </c:pt>
                <c:pt idx="183">
                  <c:v>38533</c:v>
                </c:pt>
                <c:pt idx="184">
                  <c:v>38564</c:v>
                </c:pt>
                <c:pt idx="185">
                  <c:v>38595</c:v>
                </c:pt>
                <c:pt idx="186">
                  <c:v>38625</c:v>
                </c:pt>
                <c:pt idx="187">
                  <c:v>38656</c:v>
                </c:pt>
                <c:pt idx="188">
                  <c:v>38686</c:v>
                </c:pt>
                <c:pt idx="189">
                  <c:v>38717</c:v>
                </c:pt>
                <c:pt idx="190">
                  <c:v>38748</c:v>
                </c:pt>
                <c:pt idx="191">
                  <c:v>38777</c:v>
                </c:pt>
                <c:pt idx="192">
                  <c:v>38807</c:v>
                </c:pt>
                <c:pt idx="193">
                  <c:v>38837</c:v>
                </c:pt>
                <c:pt idx="194">
                  <c:v>38868</c:v>
                </c:pt>
                <c:pt idx="195">
                  <c:v>38898</c:v>
                </c:pt>
                <c:pt idx="196">
                  <c:v>38929</c:v>
                </c:pt>
                <c:pt idx="197">
                  <c:v>38960</c:v>
                </c:pt>
                <c:pt idx="198">
                  <c:v>38990</c:v>
                </c:pt>
                <c:pt idx="199">
                  <c:v>39021</c:v>
                </c:pt>
                <c:pt idx="200">
                  <c:v>39051</c:v>
                </c:pt>
                <c:pt idx="201">
                  <c:v>39082</c:v>
                </c:pt>
                <c:pt idx="202">
                  <c:v>39113</c:v>
                </c:pt>
                <c:pt idx="203">
                  <c:v>39142</c:v>
                </c:pt>
                <c:pt idx="204">
                  <c:v>39172</c:v>
                </c:pt>
                <c:pt idx="205">
                  <c:v>39202</c:v>
                </c:pt>
                <c:pt idx="206">
                  <c:v>39233</c:v>
                </c:pt>
                <c:pt idx="207">
                  <c:v>39263</c:v>
                </c:pt>
                <c:pt idx="208">
                  <c:v>39294</c:v>
                </c:pt>
                <c:pt idx="209">
                  <c:v>39325</c:v>
                </c:pt>
                <c:pt idx="210">
                  <c:v>39355</c:v>
                </c:pt>
                <c:pt idx="211">
                  <c:v>39386</c:v>
                </c:pt>
                <c:pt idx="212">
                  <c:v>39416</c:v>
                </c:pt>
                <c:pt idx="213">
                  <c:v>39447</c:v>
                </c:pt>
                <c:pt idx="214">
                  <c:v>39478</c:v>
                </c:pt>
                <c:pt idx="215">
                  <c:v>39507</c:v>
                </c:pt>
                <c:pt idx="216">
                  <c:v>39538</c:v>
                </c:pt>
                <c:pt idx="217">
                  <c:v>39568</c:v>
                </c:pt>
                <c:pt idx="218">
                  <c:v>39599</c:v>
                </c:pt>
                <c:pt idx="219">
                  <c:v>39629</c:v>
                </c:pt>
                <c:pt idx="220">
                  <c:v>39660</c:v>
                </c:pt>
                <c:pt idx="221">
                  <c:v>39691</c:v>
                </c:pt>
                <c:pt idx="222">
                  <c:v>39721</c:v>
                </c:pt>
                <c:pt idx="223">
                  <c:v>39752</c:v>
                </c:pt>
                <c:pt idx="224">
                  <c:v>39782</c:v>
                </c:pt>
                <c:pt idx="225">
                  <c:v>39813</c:v>
                </c:pt>
                <c:pt idx="226">
                  <c:v>39844</c:v>
                </c:pt>
                <c:pt idx="227">
                  <c:v>39872</c:v>
                </c:pt>
                <c:pt idx="228">
                  <c:v>39903</c:v>
                </c:pt>
                <c:pt idx="229">
                  <c:v>39933</c:v>
                </c:pt>
                <c:pt idx="230">
                  <c:v>39964</c:v>
                </c:pt>
                <c:pt idx="231">
                  <c:v>39994</c:v>
                </c:pt>
                <c:pt idx="232">
                  <c:v>40025</c:v>
                </c:pt>
                <c:pt idx="233">
                  <c:v>40056</c:v>
                </c:pt>
                <c:pt idx="234">
                  <c:v>40086</c:v>
                </c:pt>
                <c:pt idx="235">
                  <c:v>40117</c:v>
                </c:pt>
                <c:pt idx="236">
                  <c:v>40147</c:v>
                </c:pt>
                <c:pt idx="237">
                  <c:v>40178</c:v>
                </c:pt>
                <c:pt idx="238">
                  <c:v>40209</c:v>
                </c:pt>
                <c:pt idx="239">
                  <c:v>40237</c:v>
                </c:pt>
                <c:pt idx="240">
                  <c:v>40268</c:v>
                </c:pt>
                <c:pt idx="241">
                  <c:v>40296</c:v>
                </c:pt>
                <c:pt idx="242">
                  <c:v>40329</c:v>
                </c:pt>
                <c:pt idx="243">
                  <c:v>40359</c:v>
                </c:pt>
                <c:pt idx="244">
                  <c:v>40390</c:v>
                </c:pt>
                <c:pt idx="245">
                  <c:v>40421</c:v>
                </c:pt>
                <c:pt idx="246">
                  <c:v>40451</c:v>
                </c:pt>
                <c:pt idx="247">
                  <c:v>40482</c:v>
                </c:pt>
                <c:pt idx="248">
                  <c:v>40512</c:v>
                </c:pt>
                <c:pt idx="249">
                  <c:v>40543</c:v>
                </c:pt>
                <c:pt idx="250">
                  <c:v>40574</c:v>
                </c:pt>
                <c:pt idx="251">
                  <c:v>40602</c:v>
                </c:pt>
                <c:pt idx="252">
                  <c:v>40633</c:v>
                </c:pt>
                <c:pt idx="253">
                  <c:v>40663</c:v>
                </c:pt>
                <c:pt idx="254">
                  <c:v>40694</c:v>
                </c:pt>
                <c:pt idx="255">
                  <c:v>40724</c:v>
                </c:pt>
                <c:pt idx="256">
                  <c:v>40755</c:v>
                </c:pt>
                <c:pt idx="257">
                  <c:v>40786</c:v>
                </c:pt>
                <c:pt idx="258">
                  <c:v>40816</c:v>
                </c:pt>
                <c:pt idx="259">
                  <c:v>40847</c:v>
                </c:pt>
                <c:pt idx="260">
                  <c:v>40877</c:v>
                </c:pt>
                <c:pt idx="261">
                  <c:v>40908</c:v>
                </c:pt>
                <c:pt idx="262">
                  <c:v>40939</c:v>
                </c:pt>
                <c:pt idx="263">
                  <c:v>40968</c:v>
                </c:pt>
                <c:pt idx="264">
                  <c:v>40999</c:v>
                </c:pt>
                <c:pt idx="265">
                  <c:v>41029</c:v>
                </c:pt>
                <c:pt idx="266">
                  <c:v>41060</c:v>
                </c:pt>
                <c:pt idx="267">
                  <c:v>41090</c:v>
                </c:pt>
                <c:pt idx="268">
                  <c:v>41121</c:v>
                </c:pt>
                <c:pt idx="269">
                  <c:v>41152</c:v>
                </c:pt>
                <c:pt idx="270">
                  <c:v>41182</c:v>
                </c:pt>
                <c:pt idx="271">
                  <c:v>41213</c:v>
                </c:pt>
                <c:pt idx="272">
                  <c:v>41243</c:v>
                </c:pt>
                <c:pt idx="273">
                  <c:v>41274</c:v>
                </c:pt>
                <c:pt idx="274">
                  <c:v>41305</c:v>
                </c:pt>
                <c:pt idx="275">
                  <c:v>41333</c:v>
                </c:pt>
                <c:pt idx="276">
                  <c:v>41364</c:v>
                </c:pt>
                <c:pt idx="277">
                  <c:v>41394</c:v>
                </c:pt>
                <c:pt idx="278">
                  <c:v>41425</c:v>
                </c:pt>
                <c:pt idx="279">
                  <c:v>41455</c:v>
                </c:pt>
                <c:pt idx="280">
                  <c:v>41486</c:v>
                </c:pt>
                <c:pt idx="281">
                  <c:v>41517</c:v>
                </c:pt>
                <c:pt idx="282">
                  <c:v>41547</c:v>
                </c:pt>
                <c:pt idx="283">
                  <c:v>41578</c:v>
                </c:pt>
                <c:pt idx="284">
                  <c:v>41608</c:v>
                </c:pt>
                <c:pt idx="285">
                  <c:v>41639</c:v>
                </c:pt>
                <c:pt idx="286">
                  <c:v>41670</c:v>
                </c:pt>
                <c:pt idx="287">
                  <c:v>41698</c:v>
                </c:pt>
                <c:pt idx="288">
                  <c:v>41729</c:v>
                </c:pt>
                <c:pt idx="289">
                  <c:v>41759</c:v>
                </c:pt>
                <c:pt idx="290">
                  <c:v>41790</c:v>
                </c:pt>
                <c:pt idx="291">
                  <c:v>41820</c:v>
                </c:pt>
                <c:pt idx="292">
                  <c:v>41851</c:v>
                </c:pt>
                <c:pt idx="293">
                  <c:v>41882</c:v>
                </c:pt>
                <c:pt idx="294">
                  <c:v>41912</c:v>
                </c:pt>
                <c:pt idx="295">
                  <c:v>41943</c:v>
                </c:pt>
                <c:pt idx="296">
                  <c:v>41973</c:v>
                </c:pt>
                <c:pt idx="297">
                  <c:v>42004</c:v>
                </c:pt>
                <c:pt idx="298">
                  <c:v>42035</c:v>
                </c:pt>
                <c:pt idx="299">
                  <c:v>42063</c:v>
                </c:pt>
                <c:pt idx="300">
                  <c:v>42094</c:v>
                </c:pt>
                <c:pt idx="301">
                  <c:v>42124</c:v>
                </c:pt>
                <c:pt idx="302">
                  <c:v>42155</c:v>
                </c:pt>
                <c:pt idx="303">
                  <c:v>42185</c:v>
                </c:pt>
                <c:pt idx="304">
                  <c:v>42216</c:v>
                </c:pt>
                <c:pt idx="305">
                  <c:v>42247</c:v>
                </c:pt>
                <c:pt idx="306">
                  <c:v>42277</c:v>
                </c:pt>
                <c:pt idx="307">
                  <c:v>42308</c:v>
                </c:pt>
                <c:pt idx="308">
                  <c:v>42338</c:v>
                </c:pt>
                <c:pt idx="309">
                  <c:v>42369</c:v>
                </c:pt>
                <c:pt idx="310">
                  <c:v>42400</c:v>
                </c:pt>
                <c:pt idx="311">
                  <c:v>42429</c:v>
                </c:pt>
                <c:pt idx="312">
                  <c:v>42460</c:v>
                </c:pt>
                <c:pt idx="313">
                  <c:v>42490</c:v>
                </c:pt>
                <c:pt idx="314">
                  <c:v>42521</c:v>
                </c:pt>
                <c:pt idx="315">
                  <c:v>42551</c:v>
                </c:pt>
                <c:pt idx="316">
                  <c:v>42521</c:v>
                </c:pt>
                <c:pt idx="317">
                  <c:v>42551</c:v>
                </c:pt>
              </c:numCache>
            </c:numRef>
          </c:cat>
          <c:val>
            <c:numRef>
              <c:f>Sheet1!$B$4:$B$321</c:f>
              <c:numCache>
                <c:formatCode>0.0</c:formatCode>
                <c:ptCount val="318"/>
                <c:pt idx="0">
                  <c:v>58.1</c:v>
                </c:pt>
                <c:pt idx="1">
                  <c:v>58</c:v>
                </c:pt>
                <c:pt idx="2">
                  <c:v>57.9</c:v>
                </c:pt>
                <c:pt idx="3">
                  <c:v>57.9</c:v>
                </c:pt>
                <c:pt idx="4">
                  <c:v>58.8</c:v>
                </c:pt>
                <c:pt idx="5">
                  <c:v>58.4</c:v>
                </c:pt>
                <c:pt idx="6">
                  <c:v>58</c:v>
                </c:pt>
                <c:pt idx="7">
                  <c:v>58.8</c:v>
                </c:pt>
                <c:pt idx="8">
                  <c:v>58.3</c:v>
                </c:pt>
                <c:pt idx="9">
                  <c:v>56.4</c:v>
                </c:pt>
                <c:pt idx="10">
                  <c:v>54.5</c:v>
                </c:pt>
                <c:pt idx="11">
                  <c:v>55</c:v>
                </c:pt>
                <c:pt idx="12">
                  <c:v>54.7</c:v>
                </c:pt>
                <c:pt idx="13">
                  <c:v>53.8</c:v>
                </c:pt>
                <c:pt idx="14">
                  <c:v>53.5</c:v>
                </c:pt>
                <c:pt idx="15">
                  <c:v>53.4</c:v>
                </c:pt>
                <c:pt idx="16">
                  <c:v>54.3</c:v>
                </c:pt>
                <c:pt idx="17">
                  <c:v>53.9</c:v>
                </c:pt>
                <c:pt idx="18">
                  <c:v>54.1</c:v>
                </c:pt>
                <c:pt idx="19">
                  <c:v>54.2</c:v>
                </c:pt>
                <c:pt idx="20">
                  <c:v>53.1</c:v>
                </c:pt>
                <c:pt idx="21">
                  <c:v>54.7</c:v>
                </c:pt>
                <c:pt idx="22">
                  <c:v>52</c:v>
                </c:pt>
                <c:pt idx="23">
                  <c:v>52.3</c:v>
                </c:pt>
                <c:pt idx="24">
                  <c:v>52.8</c:v>
                </c:pt>
                <c:pt idx="25">
                  <c:v>51.9</c:v>
                </c:pt>
                <c:pt idx="26">
                  <c:v>51.9</c:v>
                </c:pt>
                <c:pt idx="27">
                  <c:v>52.1</c:v>
                </c:pt>
                <c:pt idx="28">
                  <c:v>53.2</c:v>
                </c:pt>
                <c:pt idx="29">
                  <c:v>53</c:v>
                </c:pt>
                <c:pt idx="30">
                  <c:v>52.9</c:v>
                </c:pt>
                <c:pt idx="31">
                  <c:v>53.4</c:v>
                </c:pt>
                <c:pt idx="32">
                  <c:v>53.5</c:v>
                </c:pt>
                <c:pt idx="33">
                  <c:v>53.3</c:v>
                </c:pt>
                <c:pt idx="34">
                  <c:v>52.4</c:v>
                </c:pt>
                <c:pt idx="35">
                  <c:v>51.3</c:v>
                </c:pt>
                <c:pt idx="36">
                  <c:v>51.4</c:v>
                </c:pt>
                <c:pt idx="37">
                  <c:v>52</c:v>
                </c:pt>
                <c:pt idx="38">
                  <c:v>52.3</c:v>
                </c:pt>
                <c:pt idx="39">
                  <c:v>52.3</c:v>
                </c:pt>
                <c:pt idx="40">
                  <c:v>52.3</c:v>
                </c:pt>
                <c:pt idx="41">
                  <c:v>52.2</c:v>
                </c:pt>
                <c:pt idx="42">
                  <c:v>52.2</c:v>
                </c:pt>
                <c:pt idx="43">
                  <c:v>51.3</c:v>
                </c:pt>
                <c:pt idx="44">
                  <c:v>51.5</c:v>
                </c:pt>
                <c:pt idx="45">
                  <c:v>51.7</c:v>
                </c:pt>
                <c:pt idx="46">
                  <c:v>51.6</c:v>
                </c:pt>
                <c:pt idx="47">
                  <c:v>51.6</c:v>
                </c:pt>
                <c:pt idx="48">
                  <c:v>51.6</c:v>
                </c:pt>
                <c:pt idx="49">
                  <c:v>50.4</c:v>
                </c:pt>
                <c:pt idx="50">
                  <c:v>49.9</c:v>
                </c:pt>
                <c:pt idx="51">
                  <c:v>49.7</c:v>
                </c:pt>
                <c:pt idx="52">
                  <c:v>48.5</c:v>
                </c:pt>
                <c:pt idx="53">
                  <c:v>48.2</c:v>
                </c:pt>
                <c:pt idx="54">
                  <c:v>47.7</c:v>
                </c:pt>
                <c:pt idx="55">
                  <c:v>48</c:v>
                </c:pt>
                <c:pt idx="56">
                  <c:v>47.9</c:v>
                </c:pt>
                <c:pt idx="57">
                  <c:v>48.1</c:v>
                </c:pt>
                <c:pt idx="58">
                  <c:v>48</c:v>
                </c:pt>
                <c:pt idx="59">
                  <c:v>48.3</c:v>
                </c:pt>
                <c:pt idx="60">
                  <c:v>48.1</c:v>
                </c:pt>
                <c:pt idx="61">
                  <c:v>48.5</c:v>
                </c:pt>
                <c:pt idx="62">
                  <c:v>48.5</c:v>
                </c:pt>
                <c:pt idx="63">
                  <c:v>48.4</c:v>
                </c:pt>
                <c:pt idx="64">
                  <c:v>48</c:v>
                </c:pt>
                <c:pt idx="65">
                  <c:v>48.1</c:v>
                </c:pt>
                <c:pt idx="66">
                  <c:v>47.7</c:v>
                </c:pt>
                <c:pt idx="67">
                  <c:v>47.7</c:v>
                </c:pt>
                <c:pt idx="68">
                  <c:v>47.9</c:v>
                </c:pt>
                <c:pt idx="69">
                  <c:v>47.7</c:v>
                </c:pt>
                <c:pt idx="70">
                  <c:v>47.4</c:v>
                </c:pt>
                <c:pt idx="71">
                  <c:v>47.5</c:v>
                </c:pt>
                <c:pt idx="72">
                  <c:v>47.6</c:v>
                </c:pt>
                <c:pt idx="73">
                  <c:v>48.2</c:v>
                </c:pt>
                <c:pt idx="74">
                  <c:v>48.2</c:v>
                </c:pt>
                <c:pt idx="75">
                  <c:v>47.9</c:v>
                </c:pt>
                <c:pt idx="76">
                  <c:v>47</c:v>
                </c:pt>
                <c:pt idx="77">
                  <c:v>45.7</c:v>
                </c:pt>
                <c:pt idx="78">
                  <c:v>45.4</c:v>
                </c:pt>
                <c:pt idx="79">
                  <c:v>45.7</c:v>
                </c:pt>
                <c:pt idx="80">
                  <c:v>45.5</c:v>
                </c:pt>
                <c:pt idx="81">
                  <c:v>45.6</c:v>
                </c:pt>
                <c:pt idx="82">
                  <c:v>45.7</c:v>
                </c:pt>
                <c:pt idx="83">
                  <c:v>45.3</c:v>
                </c:pt>
                <c:pt idx="84">
                  <c:v>45.4</c:v>
                </c:pt>
                <c:pt idx="85">
                  <c:v>45</c:v>
                </c:pt>
                <c:pt idx="86">
                  <c:v>44.8</c:v>
                </c:pt>
                <c:pt idx="87">
                  <c:v>44.8</c:v>
                </c:pt>
                <c:pt idx="88">
                  <c:v>44.7</c:v>
                </c:pt>
                <c:pt idx="89">
                  <c:v>45.2</c:v>
                </c:pt>
                <c:pt idx="90">
                  <c:v>45.3</c:v>
                </c:pt>
                <c:pt idx="91">
                  <c:v>48.7</c:v>
                </c:pt>
                <c:pt idx="92">
                  <c:v>48.1</c:v>
                </c:pt>
                <c:pt idx="93">
                  <c:v>48.5</c:v>
                </c:pt>
                <c:pt idx="94">
                  <c:v>46.3</c:v>
                </c:pt>
                <c:pt idx="95">
                  <c:v>46.5</c:v>
                </c:pt>
                <c:pt idx="96">
                  <c:v>46.3</c:v>
                </c:pt>
                <c:pt idx="97">
                  <c:v>45.9</c:v>
                </c:pt>
                <c:pt idx="98">
                  <c:v>46.1</c:v>
                </c:pt>
                <c:pt idx="99">
                  <c:v>46.4</c:v>
                </c:pt>
                <c:pt idx="100">
                  <c:v>46.5</c:v>
                </c:pt>
                <c:pt idx="101">
                  <c:v>46.5</c:v>
                </c:pt>
                <c:pt idx="102">
                  <c:v>46.4</c:v>
                </c:pt>
                <c:pt idx="103">
                  <c:v>47.8</c:v>
                </c:pt>
                <c:pt idx="104">
                  <c:v>48</c:v>
                </c:pt>
                <c:pt idx="105">
                  <c:v>48.1</c:v>
                </c:pt>
                <c:pt idx="106">
                  <c:v>47.2</c:v>
                </c:pt>
                <c:pt idx="107">
                  <c:v>47.1</c:v>
                </c:pt>
                <c:pt idx="108">
                  <c:v>47.3</c:v>
                </c:pt>
                <c:pt idx="109">
                  <c:v>47.2</c:v>
                </c:pt>
                <c:pt idx="110">
                  <c:v>47.2</c:v>
                </c:pt>
                <c:pt idx="111">
                  <c:v>47.2</c:v>
                </c:pt>
                <c:pt idx="112">
                  <c:v>47.6</c:v>
                </c:pt>
                <c:pt idx="113">
                  <c:v>47.4</c:v>
                </c:pt>
                <c:pt idx="114">
                  <c:v>47.7</c:v>
                </c:pt>
                <c:pt idx="115">
                  <c:v>47.4</c:v>
                </c:pt>
                <c:pt idx="116">
                  <c:v>47.5</c:v>
                </c:pt>
                <c:pt idx="117">
                  <c:v>47.7</c:v>
                </c:pt>
                <c:pt idx="118">
                  <c:v>46.5</c:v>
                </c:pt>
                <c:pt idx="119">
                  <c:v>46.5</c:v>
                </c:pt>
                <c:pt idx="120">
                  <c:v>46.3</c:v>
                </c:pt>
                <c:pt idx="121">
                  <c:v>46.5</c:v>
                </c:pt>
                <c:pt idx="122">
                  <c:v>46.3</c:v>
                </c:pt>
                <c:pt idx="123">
                  <c:v>46.4</c:v>
                </c:pt>
                <c:pt idx="124">
                  <c:v>45</c:v>
                </c:pt>
                <c:pt idx="125">
                  <c:v>45.2</c:v>
                </c:pt>
                <c:pt idx="126">
                  <c:v>45.2</c:v>
                </c:pt>
                <c:pt idx="127">
                  <c:v>44.5</c:v>
                </c:pt>
                <c:pt idx="128">
                  <c:v>44.5</c:v>
                </c:pt>
                <c:pt idx="129">
                  <c:v>44.9</c:v>
                </c:pt>
                <c:pt idx="130">
                  <c:v>46.9</c:v>
                </c:pt>
                <c:pt idx="131">
                  <c:v>47.1</c:v>
                </c:pt>
                <c:pt idx="132">
                  <c:v>47.2</c:v>
                </c:pt>
                <c:pt idx="133">
                  <c:v>46.1</c:v>
                </c:pt>
                <c:pt idx="134">
                  <c:v>46.1</c:v>
                </c:pt>
                <c:pt idx="135">
                  <c:v>46.4</c:v>
                </c:pt>
                <c:pt idx="136">
                  <c:v>45.6</c:v>
                </c:pt>
                <c:pt idx="137">
                  <c:v>45.9</c:v>
                </c:pt>
                <c:pt idx="138">
                  <c:v>45.7</c:v>
                </c:pt>
                <c:pt idx="139">
                  <c:v>46</c:v>
                </c:pt>
                <c:pt idx="140">
                  <c:v>45.9</c:v>
                </c:pt>
                <c:pt idx="141">
                  <c:v>45.8</c:v>
                </c:pt>
                <c:pt idx="142">
                  <c:v>45.7</c:v>
                </c:pt>
                <c:pt idx="143">
                  <c:v>45.7</c:v>
                </c:pt>
                <c:pt idx="144">
                  <c:v>45.2</c:v>
                </c:pt>
                <c:pt idx="145">
                  <c:v>45.1</c:v>
                </c:pt>
                <c:pt idx="146">
                  <c:v>45.6</c:v>
                </c:pt>
                <c:pt idx="147">
                  <c:v>46.1</c:v>
                </c:pt>
                <c:pt idx="148">
                  <c:v>45.7</c:v>
                </c:pt>
                <c:pt idx="149">
                  <c:v>46.2</c:v>
                </c:pt>
                <c:pt idx="150">
                  <c:v>47.1</c:v>
                </c:pt>
                <c:pt idx="151">
                  <c:v>47.6</c:v>
                </c:pt>
                <c:pt idx="152">
                  <c:v>48.5</c:v>
                </c:pt>
                <c:pt idx="153">
                  <c:v>49.1</c:v>
                </c:pt>
                <c:pt idx="154">
                  <c:v>48.9</c:v>
                </c:pt>
                <c:pt idx="155">
                  <c:v>49.3</c:v>
                </c:pt>
                <c:pt idx="156">
                  <c:v>49.4</c:v>
                </c:pt>
                <c:pt idx="157">
                  <c:v>49.8</c:v>
                </c:pt>
                <c:pt idx="158">
                  <c:v>50</c:v>
                </c:pt>
                <c:pt idx="159">
                  <c:v>50.2</c:v>
                </c:pt>
                <c:pt idx="160">
                  <c:v>50</c:v>
                </c:pt>
                <c:pt idx="161">
                  <c:v>50.4</c:v>
                </c:pt>
                <c:pt idx="162">
                  <c:v>50.7</c:v>
                </c:pt>
                <c:pt idx="163">
                  <c:v>50.6</c:v>
                </c:pt>
                <c:pt idx="164">
                  <c:v>50.9</c:v>
                </c:pt>
                <c:pt idx="165">
                  <c:v>51</c:v>
                </c:pt>
                <c:pt idx="166">
                  <c:v>48.4</c:v>
                </c:pt>
                <c:pt idx="167">
                  <c:v>48.4</c:v>
                </c:pt>
                <c:pt idx="168">
                  <c:v>48.6</c:v>
                </c:pt>
                <c:pt idx="169">
                  <c:v>47.9</c:v>
                </c:pt>
                <c:pt idx="170">
                  <c:v>47.8</c:v>
                </c:pt>
                <c:pt idx="171">
                  <c:v>48</c:v>
                </c:pt>
                <c:pt idx="172">
                  <c:v>48.1</c:v>
                </c:pt>
                <c:pt idx="173">
                  <c:v>48.4</c:v>
                </c:pt>
                <c:pt idx="174">
                  <c:v>48.4</c:v>
                </c:pt>
                <c:pt idx="175">
                  <c:v>49.1</c:v>
                </c:pt>
                <c:pt idx="176">
                  <c:v>48.9</c:v>
                </c:pt>
                <c:pt idx="177">
                  <c:v>49.1</c:v>
                </c:pt>
                <c:pt idx="178">
                  <c:v>48.4</c:v>
                </c:pt>
                <c:pt idx="179">
                  <c:v>48.4</c:v>
                </c:pt>
                <c:pt idx="180">
                  <c:v>48.6</c:v>
                </c:pt>
                <c:pt idx="181">
                  <c:v>47.9</c:v>
                </c:pt>
                <c:pt idx="182">
                  <c:v>47.8</c:v>
                </c:pt>
                <c:pt idx="183">
                  <c:v>48</c:v>
                </c:pt>
                <c:pt idx="184">
                  <c:v>48.1</c:v>
                </c:pt>
                <c:pt idx="185">
                  <c:v>48.4</c:v>
                </c:pt>
                <c:pt idx="186">
                  <c:v>48.4</c:v>
                </c:pt>
                <c:pt idx="187">
                  <c:v>49.1</c:v>
                </c:pt>
                <c:pt idx="188">
                  <c:v>48.9</c:v>
                </c:pt>
                <c:pt idx="189">
                  <c:v>49.1</c:v>
                </c:pt>
                <c:pt idx="190">
                  <c:v>48.5</c:v>
                </c:pt>
                <c:pt idx="191">
                  <c:v>48.8</c:v>
                </c:pt>
                <c:pt idx="192">
                  <c:v>48.6</c:v>
                </c:pt>
                <c:pt idx="193">
                  <c:v>48.3</c:v>
                </c:pt>
                <c:pt idx="194">
                  <c:v>48.4</c:v>
                </c:pt>
                <c:pt idx="195">
                  <c:v>47.9</c:v>
                </c:pt>
                <c:pt idx="196">
                  <c:v>47.8</c:v>
                </c:pt>
                <c:pt idx="197">
                  <c:v>47.2</c:v>
                </c:pt>
                <c:pt idx="198">
                  <c:v>47.1</c:v>
                </c:pt>
                <c:pt idx="199">
                  <c:v>47</c:v>
                </c:pt>
                <c:pt idx="200">
                  <c:v>46.9</c:v>
                </c:pt>
                <c:pt idx="201">
                  <c:v>46.9</c:v>
                </c:pt>
                <c:pt idx="202">
                  <c:v>46.9</c:v>
                </c:pt>
                <c:pt idx="203">
                  <c:v>46.7</c:v>
                </c:pt>
                <c:pt idx="204">
                  <c:v>46.8</c:v>
                </c:pt>
                <c:pt idx="205">
                  <c:v>46.2</c:v>
                </c:pt>
                <c:pt idx="206">
                  <c:v>44.8</c:v>
                </c:pt>
                <c:pt idx="207">
                  <c:v>43.6</c:v>
                </c:pt>
                <c:pt idx="208">
                  <c:v>43.4</c:v>
                </c:pt>
                <c:pt idx="209">
                  <c:v>43</c:v>
                </c:pt>
                <c:pt idx="210">
                  <c:v>42.7</c:v>
                </c:pt>
                <c:pt idx="211">
                  <c:v>42.8</c:v>
                </c:pt>
                <c:pt idx="212">
                  <c:v>42.8</c:v>
                </c:pt>
                <c:pt idx="213">
                  <c:v>43.1</c:v>
                </c:pt>
                <c:pt idx="214">
                  <c:v>42.5</c:v>
                </c:pt>
                <c:pt idx="215">
                  <c:v>42.3</c:v>
                </c:pt>
                <c:pt idx="216">
                  <c:v>42.8</c:v>
                </c:pt>
                <c:pt idx="217">
                  <c:v>42.4</c:v>
                </c:pt>
                <c:pt idx="218">
                  <c:v>42.3</c:v>
                </c:pt>
                <c:pt idx="219">
                  <c:v>41.9</c:v>
                </c:pt>
                <c:pt idx="220">
                  <c:v>42</c:v>
                </c:pt>
                <c:pt idx="221">
                  <c:v>41.7</c:v>
                </c:pt>
                <c:pt idx="222">
                  <c:v>41.3</c:v>
                </c:pt>
                <c:pt idx="223">
                  <c:v>41</c:v>
                </c:pt>
                <c:pt idx="224">
                  <c:v>41.1</c:v>
                </c:pt>
                <c:pt idx="225">
                  <c:v>41.1</c:v>
                </c:pt>
                <c:pt idx="226">
                  <c:v>41.3</c:v>
                </c:pt>
                <c:pt idx="227">
                  <c:v>40.799999999999997</c:v>
                </c:pt>
                <c:pt idx="228">
                  <c:v>40.799999999999997</c:v>
                </c:pt>
                <c:pt idx="229">
                  <c:v>39.6</c:v>
                </c:pt>
                <c:pt idx="230">
                  <c:v>39.1</c:v>
                </c:pt>
                <c:pt idx="231">
                  <c:v>38.5</c:v>
                </c:pt>
                <c:pt idx="232">
                  <c:v>37.700000000000003</c:v>
                </c:pt>
                <c:pt idx="233">
                  <c:v>37.200000000000003</c:v>
                </c:pt>
                <c:pt idx="234">
                  <c:v>36.700000000000003</c:v>
                </c:pt>
                <c:pt idx="235">
                  <c:v>36.700000000000003</c:v>
                </c:pt>
                <c:pt idx="236">
                  <c:v>36.299999999999997</c:v>
                </c:pt>
                <c:pt idx="237">
                  <c:v>36.1</c:v>
                </c:pt>
                <c:pt idx="238">
                  <c:v>35.799999999999997</c:v>
                </c:pt>
                <c:pt idx="239">
                  <c:v>35.5</c:v>
                </c:pt>
                <c:pt idx="240">
                  <c:v>35.299999999999997</c:v>
                </c:pt>
                <c:pt idx="241">
                  <c:v>34.799999999999997</c:v>
                </c:pt>
                <c:pt idx="242">
                  <c:v>34.700000000000003</c:v>
                </c:pt>
                <c:pt idx="243">
                  <c:v>34.700000000000003</c:v>
                </c:pt>
                <c:pt idx="244">
                  <c:v>34.9</c:v>
                </c:pt>
                <c:pt idx="245">
                  <c:v>34.799999999999997</c:v>
                </c:pt>
                <c:pt idx="246">
                  <c:v>34.6</c:v>
                </c:pt>
                <c:pt idx="247">
                  <c:v>34.799999999999997</c:v>
                </c:pt>
                <c:pt idx="248">
                  <c:v>34.799999999999997</c:v>
                </c:pt>
                <c:pt idx="249">
                  <c:v>35</c:v>
                </c:pt>
                <c:pt idx="250">
                  <c:v>34.4</c:v>
                </c:pt>
                <c:pt idx="251">
                  <c:v>34.299999999999997</c:v>
                </c:pt>
                <c:pt idx="252">
                  <c:v>34.299999999999997</c:v>
                </c:pt>
                <c:pt idx="253">
                  <c:v>33.799999999999997</c:v>
                </c:pt>
                <c:pt idx="254">
                  <c:v>33.9</c:v>
                </c:pt>
                <c:pt idx="255">
                  <c:v>33.9</c:v>
                </c:pt>
                <c:pt idx="256">
                  <c:v>34.6</c:v>
                </c:pt>
                <c:pt idx="257">
                  <c:v>34.9</c:v>
                </c:pt>
                <c:pt idx="258">
                  <c:v>34.9</c:v>
                </c:pt>
                <c:pt idx="259">
                  <c:v>35.5</c:v>
                </c:pt>
                <c:pt idx="260">
                  <c:v>35.6</c:v>
                </c:pt>
                <c:pt idx="261">
                  <c:v>35.799999999999997</c:v>
                </c:pt>
                <c:pt idx="262">
                  <c:v>34.9</c:v>
                </c:pt>
                <c:pt idx="263">
                  <c:v>34.700000000000003</c:v>
                </c:pt>
                <c:pt idx="264">
                  <c:v>34.9</c:v>
                </c:pt>
                <c:pt idx="265">
                  <c:v>35.200000000000003</c:v>
                </c:pt>
                <c:pt idx="266">
                  <c:v>35.299999999999997</c:v>
                </c:pt>
                <c:pt idx="267">
                  <c:v>35.299999999999997</c:v>
                </c:pt>
                <c:pt idx="268">
                  <c:v>35.299999999999997</c:v>
                </c:pt>
                <c:pt idx="269">
                  <c:v>35.4</c:v>
                </c:pt>
                <c:pt idx="270">
                  <c:v>35.299999999999997</c:v>
                </c:pt>
                <c:pt idx="271">
                  <c:v>35.5</c:v>
                </c:pt>
                <c:pt idx="272">
                  <c:v>35.6</c:v>
                </c:pt>
                <c:pt idx="273">
                  <c:v>36</c:v>
                </c:pt>
                <c:pt idx="274">
                  <c:v>35.299999999999997</c:v>
                </c:pt>
                <c:pt idx="275">
                  <c:v>35.299999999999997</c:v>
                </c:pt>
                <c:pt idx="276">
                  <c:v>35.299999999999997</c:v>
                </c:pt>
                <c:pt idx="277">
                  <c:v>34.9</c:v>
                </c:pt>
                <c:pt idx="278">
                  <c:v>34.799999999999997</c:v>
                </c:pt>
                <c:pt idx="279">
                  <c:v>34.799999999999997</c:v>
                </c:pt>
                <c:pt idx="280">
                  <c:v>34.700000000000003</c:v>
                </c:pt>
                <c:pt idx="281">
                  <c:v>34.299999999999997</c:v>
                </c:pt>
                <c:pt idx="282">
                  <c:v>33.9</c:v>
                </c:pt>
                <c:pt idx="283">
                  <c:v>33.5</c:v>
                </c:pt>
                <c:pt idx="284">
                  <c:v>33.5</c:v>
                </c:pt>
                <c:pt idx="285">
                  <c:v>33.6</c:v>
                </c:pt>
                <c:pt idx="286">
                  <c:v>33.200000000000003</c:v>
                </c:pt>
                <c:pt idx="287">
                  <c:v>33</c:v>
                </c:pt>
                <c:pt idx="288">
                  <c:v>33</c:v>
                </c:pt>
                <c:pt idx="289">
                  <c:v>32.4</c:v>
                </c:pt>
                <c:pt idx="290">
                  <c:v>32.5</c:v>
                </c:pt>
                <c:pt idx="291">
                  <c:v>32.5</c:v>
                </c:pt>
                <c:pt idx="292">
                  <c:v>31.7</c:v>
                </c:pt>
                <c:pt idx="293">
                  <c:v>31.8</c:v>
                </c:pt>
                <c:pt idx="294">
                  <c:v>31.9</c:v>
                </c:pt>
                <c:pt idx="295">
                  <c:v>32.299999999999997</c:v>
                </c:pt>
                <c:pt idx="296">
                  <c:v>32.700000000000003</c:v>
                </c:pt>
                <c:pt idx="297">
                  <c:v>33.1</c:v>
                </c:pt>
                <c:pt idx="298">
                  <c:v>32.700000000000003</c:v>
                </c:pt>
                <c:pt idx="299">
                  <c:v>32.700000000000003</c:v>
                </c:pt>
                <c:pt idx="300">
                  <c:v>32.799999999999997</c:v>
                </c:pt>
                <c:pt idx="301">
                  <c:v>32.700000000000003</c:v>
                </c:pt>
                <c:pt idx="302">
                  <c:v>32.799999999999997</c:v>
                </c:pt>
                <c:pt idx="303">
                  <c:v>33</c:v>
                </c:pt>
                <c:pt idx="304">
                  <c:v>33</c:v>
                </c:pt>
                <c:pt idx="305">
                  <c:v>33.1</c:v>
                </c:pt>
                <c:pt idx="306">
                  <c:v>33.1</c:v>
                </c:pt>
                <c:pt idx="307">
                  <c:v>32.9</c:v>
                </c:pt>
                <c:pt idx="308">
                  <c:v>33.1</c:v>
                </c:pt>
                <c:pt idx="309">
                  <c:v>33.5</c:v>
                </c:pt>
                <c:pt idx="310">
                  <c:v>33</c:v>
                </c:pt>
                <c:pt idx="311">
                  <c:v>33</c:v>
                </c:pt>
                <c:pt idx="312">
                  <c:v>33.200000000000003</c:v>
                </c:pt>
                <c:pt idx="313">
                  <c:v>32.9</c:v>
                </c:pt>
                <c:pt idx="314">
                  <c:v>33.1</c:v>
                </c:pt>
                <c:pt idx="315">
                  <c:v>32.799999999999997</c:v>
                </c:pt>
                <c:pt idx="316">
                  <c:v>32.9</c:v>
                </c:pt>
                <c:pt idx="317">
                  <c:v>33</c:v>
                </c:pt>
              </c:numCache>
            </c:numRef>
          </c:val>
          <c:smooth val="1"/>
          <c:extLst>
            <c:ext xmlns:c16="http://schemas.microsoft.com/office/drawing/2014/chart" uri="{C3380CC4-5D6E-409C-BE32-E72D297353CC}">
              <c16:uniqueId val="{00000001-65B4-43E8-A167-3C7FBDC8BF95}"/>
            </c:ext>
          </c:extLst>
        </c:ser>
        <c:dLbls>
          <c:showLegendKey val="0"/>
          <c:showVal val="0"/>
          <c:showCatName val="0"/>
          <c:showSerName val="0"/>
          <c:showPercent val="0"/>
          <c:showBubbleSize val="0"/>
        </c:dLbls>
        <c:marker val="1"/>
        <c:smooth val="0"/>
        <c:axId val="209116960"/>
        <c:axId val="209115392"/>
      </c:lineChart>
      <c:catAx>
        <c:axId val="209116960"/>
        <c:scaling>
          <c:orientation val="minMax"/>
        </c:scaling>
        <c:delete val="0"/>
        <c:axPos val="b"/>
        <c:numFmt formatCode="yy" sourceLinked="0"/>
        <c:majorTickMark val="out"/>
        <c:minorTickMark val="none"/>
        <c:tickLblPos val="nextTo"/>
        <c:spPr>
          <a:ln w="9525">
            <a:solidFill>
              <a:srgbClr val="868686"/>
            </a:solidFill>
            <a:prstDash val="solid"/>
          </a:ln>
        </c:spPr>
        <c:txPr>
          <a:bodyPr rot="0" vert="horz"/>
          <a:lstStyle/>
          <a:p>
            <a:pPr>
              <a:defRPr sz="1400" b="0" i="0" u="none" strike="noStrike" baseline="0">
                <a:solidFill>
                  <a:srgbClr val="000000"/>
                </a:solidFill>
                <a:latin typeface="Arial"/>
                <a:ea typeface="Arial"/>
                <a:cs typeface="Arial"/>
              </a:defRPr>
            </a:pPr>
            <a:endParaRPr lang="en-US"/>
          </a:p>
        </c:txPr>
        <c:crossAx val="209115392"/>
        <c:crosses val="autoZero"/>
        <c:auto val="0"/>
        <c:lblAlgn val="ctr"/>
        <c:lblOffset val="100"/>
        <c:tickLblSkip val="12"/>
        <c:tickMarkSkip val="12"/>
        <c:noMultiLvlLbl val="1"/>
      </c:catAx>
      <c:valAx>
        <c:axId val="209115392"/>
        <c:scaling>
          <c:orientation val="minMax"/>
          <c:max val="60"/>
          <c:min val="30"/>
        </c:scaling>
        <c:delete val="0"/>
        <c:axPos val="l"/>
        <c:majorGridlines/>
        <c:title>
          <c:tx>
            <c:rich>
              <a:bodyPr/>
              <a:lstStyle/>
              <a:p>
                <a:pPr>
                  <a:defRPr sz="1400" b="1">
                    <a:latin typeface="+mn-lt"/>
                  </a:defRPr>
                </a:pPr>
                <a:r>
                  <a:rPr lang="en-US" sz="1400" b="1" dirty="0">
                    <a:latin typeface="+mn-lt"/>
                  </a:rPr>
                  <a:t>Thousands</a:t>
                </a:r>
              </a:p>
            </c:rich>
          </c:tx>
          <c:layout>
            <c:manualLayout>
              <c:xMode val="edge"/>
              <c:yMode val="edge"/>
              <c:x val="4.2299236050445301E-3"/>
              <c:y val="0.36699855827880701"/>
            </c:manualLayout>
          </c:layout>
          <c:overlay val="0"/>
        </c:title>
        <c:numFmt formatCode="#,##0" sourceLinked="0"/>
        <c:majorTickMark val="out"/>
        <c:minorTickMark val="none"/>
        <c:tickLblPos val="nextTo"/>
        <c:spPr>
          <a:ln w="9525">
            <a:solidFill>
              <a:srgbClr val="868686"/>
            </a:solidFill>
            <a:prstDash val="solid"/>
          </a:ln>
        </c:spPr>
        <c:txPr>
          <a:bodyPr rot="0" vert="horz"/>
          <a:lstStyle/>
          <a:p>
            <a:pPr>
              <a:defRPr sz="1400" b="0" i="0" u="none" strike="noStrike" baseline="0">
                <a:solidFill>
                  <a:srgbClr val="000000"/>
                </a:solidFill>
                <a:latin typeface="Arial"/>
                <a:ea typeface="Arial"/>
                <a:cs typeface="Arial"/>
              </a:defRPr>
            </a:pPr>
            <a:endParaRPr lang="en-US"/>
          </a:p>
        </c:txPr>
        <c:crossAx val="209116960"/>
        <c:crosses val="autoZero"/>
        <c:crossBetween val="midCat"/>
        <c:majorUnit val="3"/>
      </c:valAx>
      <c:dateAx>
        <c:axId val="209122056"/>
        <c:scaling>
          <c:orientation val="minMax"/>
        </c:scaling>
        <c:delete val="1"/>
        <c:axPos val="b"/>
        <c:numFmt formatCode="&quot;'&quot;yy" sourceLinked="1"/>
        <c:majorTickMark val="out"/>
        <c:minorTickMark val="none"/>
        <c:tickLblPos val="nextTo"/>
        <c:crossAx val="209116176"/>
        <c:crosses val="autoZero"/>
        <c:auto val="1"/>
        <c:lblOffset val="100"/>
        <c:baseTimeUnit val="days"/>
      </c:dateAx>
      <c:valAx>
        <c:axId val="209116176"/>
        <c:scaling>
          <c:orientation val="minMax"/>
          <c:max val="1"/>
          <c:min val="0"/>
        </c:scaling>
        <c:delete val="0"/>
        <c:axPos val="r"/>
        <c:numFmt formatCode="0" sourceLinked="1"/>
        <c:majorTickMark val="none"/>
        <c:minorTickMark val="none"/>
        <c:tickLblPos val="none"/>
        <c:spPr>
          <a:ln w="9525">
            <a:noFill/>
          </a:ln>
        </c:spPr>
        <c:crossAx val="209122056"/>
        <c:crosses val="max"/>
        <c:crossBetween val="between"/>
        <c:majorUnit val="1"/>
      </c:valAx>
      <c:spPr>
        <a:solidFill>
          <a:srgbClr val="FFFFFF"/>
        </a:solidFill>
        <a:ln w="27626">
          <a:noFill/>
        </a:ln>
      </c:spPr>
    </c:plotArea>
    <c:plotVisOnly val="1"/>
    <c:dispBlanksAs val="gap"/>
    <c:showDLblsOverMax val="0"/>
  </c:chart>
  <c:spPr>
    <a:noFill/>
    <a:ln>
      <a:noFill/>
    </a:ln>
  </c:spPr>
  <c:txPr>
    <a:bodyPr/>
    <a:lstStyle/>
    <a:p>
      <a:pPr>
        <a:defRPr sz="1958" b="0" i="0" u="none" strike="noStrike" baseline="0">
          <a:solidFill>
            <a:srgbClr val="000000"/>
          </a:solidFill>
          <a:latin typeface="Calibri"/>
          <a:ea typeface="Calibri"/>
          <a:cs typeface="Calibri"/>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1028253821214"/>
          <c:y val="4.3879907621247098E-2"/>
          <c:w val="0.840924595892379"/>
          <c:h val="0.84526558891454895"/>
        </c:manualLayout>
      </c:layout>
      <c:barChart>
        <c:barDir val="col"/>
        <c:grouping val="clustered"/>
        <c:varyColors val="0"/>
        <c:ser>
          <c:idx val="1"/>
          <c:order val="1"/>
          <c:tx>
            <c:strRef>
              <c:f>Sheet1!$C$1</c:f>
              <c:strCache>
                <c:ptCount val="1"/>
                <c:pt idx="0">
                  <c:v>Recession</c:v>
                </c:pt>
              </c:strCache>
            </c:strRef>
          </c:tx>
          <c:spPr>
            <a:solidFill>
              <a:schemeClr val="bg2">
                <a:lumMod val="85000"/>
              </a:schemeClr>
            </a:solidFill>
            <a:ln w="27626">
              <a:noFill/>
            </a:ln>
          </c:spPr>
          <c:invertIfNegative val="0"/>
          <c:cat>
            <c:numRef>
              <c:f>Sheet1!$A$2:$A$319</c:f>
              <c:numCache>
                <c:formatCode>"'"yy</c:formatCode>
                <c:ptCount val="318"/>
                <c:pt idx="0">
                  <c:v>32904</c:v>
                </c:pt>
                <c:pt idx="1">
                  <c:v>32932</c:v>
                </c:pt>
                <c:pt idx="2">
                  <c:v>32963</c:v>
                </c:pt>
                <c:pt idx="3">
                  <c:v>32993</c:v>
                </c:pt>
                <c:pt idx="4">
                  <c:v>33024</c:v>
                </c:pt>
                <c:pt idx="5">
                  <c:v>33054</c:v>
                </c:pt>
                <c:pt idx="6">
                  <c:v>33085</c:v>
                </c:pt>
                <c:pt idx="7">
                  <c:v>33116</c:v>
                </c:pt>
                <c:pt idx="8">
                  <c:v>33146</c:v>
                </c:pt>
                <c:pt idx="9">
                  <c:v>33177</c:v>
                </c:pt>
                <c:pt idx="10">
                  <c:v>33207</c:v>
                </c:pt>
                <c:pt idx="11">
                  <c:v>33238</c:v>
                </c:pt>
                <c:pt idx="12">
                  <c:v>33269</c:v>
                </c:pt>
                <c:pt idx="13">
                  <c:v>33297</c:v>
                </c:pt>
                <c:pt idx="14">
                  <c:v>33328</c:v>
                </c:pt>
                <c:pt idx="15">
                  <c:v>33358</c:v>
                </c:pt>
                <c:pt idx="16">
                  <c:v>33389</c:v>
                </c:pt>
                <c:pt idx="17">
                  <c:v>33419</c:v>
                </c:pt>
                <c:pt idx="18">
                  <c:v>33450</c:v>
                </c:pt>
                <c:pt idx="19">
                  <c:v>33481</c:v>
                </c:pt>
                <c:pt idx="20">
                  <c:v>33511</c:v>
                </c:pt>
                <c:pt idx="21">
                  <c:v>33542</c:v>
                </c:pt>
                <c:pt idx="22">
                  <c:v>33572</c:v>
                </c:pt>
                <c:pt idx="23">
                  <c:v>33603</c:v>
                </c:pt>
                <c:pt idx="24">
                  <c:v>33634</c:v>
                </c:pt>
                <c:pt idx="25">
                  <c:v>33662</c:v>
                </c:pt>
                <c:pt idx="26">
                  <c:v>33694</c:v>
                </c:pt>
                <c:pt idx="27">
                  <c:v>33724</c:v>
                </c:pt>
                <c:pt idx="28">
                  <c:v>33755</c:v>
                </c:pt>
                <c:pt idx="29">
                  <c:v>33785</c:v>
                </c:pt>
                <c:pt idx="30">
                  <c:v>33816</c:v>
                </c:pt>
                <c:pt idx="31">
                  <c:v>33847</c:v>
                </c:pt>
                <c:pt idx="32">
                  <c:v>33877</c:v>
                </c:pt>
                <c:pt idx="33">
                  <c:v>33908</c:v>
                </c:pt>
                <c:pt idx="34">
                  <c:v>33938</c:v>
                </c:pt>
                <c:pt idx="35">
                  <c:v>33969</c:v>
                </c:pt>
                <c:pt idx="36">
                  <c:v>34000</c:v>
                </c:pt>
                <c:pt idx="37">
                  <c:v>34028</c:v>
                </c:pt>
                <c:pt idx="38">
                  <c:v>34059</c:v>
                </c:pt>
                <c:pt idx="39">
                  <c:v>34089</c:v>
                </c:pt>
                <c:pt idx="40">
                  <c:v>34120</c:v>
                </c:pt>
                <c:pt idx="41">
                  <c:v>34150</c:v>
                </c:pt>
                <c:pt idx="42">
                  <c:v>34181</c:v>
                </c:pt>
                <c:pt idx="43">
                  <c:v>34212</c:v>
                </c:pt>
                <c:pt idx="44">
                  <c:v>34242</c:v>
                </c:pt>
                <c:pt idx="45">
                  <c:v>34273</c:v>
                </c:pt>
                <c:pt idx="46">
                  <c:v>34303</c:v>
                </c:pt>
                <c:pt idx="47">
                  <c:v>34334</c:v>
                </c:pt>
                <c:pt idx="48">
                  <c:v>34365</c:v>
                </c:pt>
                <c:pt idx="49">
                  <c:v>34393</c:v>
                </c:pt>
                <c:pt idx="50">
                  <c:v>34424</c:v>
                </c:pt>
                <c:pt idx="51">
                  <c:v>34454</c:v>
                </c:pt>
                <c:pt idx="52">
                  <c:v>34485</c:v>
                </c:pt>
                <c:pt idx="53">
                  <c:v>34515</c:v>
                </c:pt>
                <c:pt idx="54">
                  <c:v>34546</c:v>
                </c:pt>
                <c:pt idx="55">
                  <c:v>34577</c:v>
                </c:pt>
                <c:pt idx="56">
                  <c:v>34607</c:v>
                </c:pt>
                <c:pt idx="57">
                  <c:v>34638</c:v>
                </c:pt>
                <c:pt idx="58">
                  <c:v>34668</c:v>
                </c:pt>
                <c:pt idx="59">
                  <c:v>34699</c:v>
                </c:pt>
                <c:pt idx="60">
                  <c:v>34730</c:v>
                </c:pt>
                <c:pt idx="61">
                  <c:v>34758</c:v>
                </c:pt>
                <c:pt idx="62">
                  <c:v>34789</c:v>
                </c:pt>
                <c:pt idx="63">
                  <c:v>34819</c:v>
                </c:pt>
                <c:pt idx="64">
                  <c:v>34850</c:v>
                </c:pt>
                <c:pt idx="65">
                  <c:v>34880</c:v>
                </c:pt>
                <c:pt idx="66">
                  <c:v>34911</c:v>
                </c:pt>
                <c:pt idx="67">
                  <c:v>34942</c:v>
                </c:pt>
                <c:pt idx="68">
                  <c:v>34972</c:v>
                </c:pt>
                <c:pt idx="69">
                  <c:v>35003</c:v>
                </c:pt>
                <c:pt idx="70">
                  <c:v>35033</c:v>
                </c:pt>
                <c:pt idx="71">
                  <c:v>35064</c:v>
                </c:pt>
                <c:pt idx="72">
                  <c:v>35095</c:v>
                </c:pt>
                <c:pt idx="73">
                  <c:v>35123</c:v>
                </c:pt>
                <c:pt idx="74">
                  <c:v>35155</c:v>
                </c:pt>
                <c:pt idx="75">
                  <c:v>35185</c:v>
                </c:pt>
                <c:pt idx="76">
                  <c:v>35216</c:v>
                </c:pt>
                <c:pt idx="77">
                  <c:v>35246</c:v>
                </c:pt>
                <c:pt idx="78">
                  <c:v>35277</c:v>
                </c:pt>
                <c:pt idx="79">
                  <c:v>35308</c:v>
                </c:pt>
                <c:pt idx="80">
                  <c:v>35338</c:v>
                </c:pt>
                <c:pt idx="81">
                  <c:v>35369</c:v>
                </c:pt>
                <c:pt idx="82">
                  <c:v>35399</c:v>
                </c:pt>
                <c:pt idx="83">
                  <c:v>35430</c:v>
                </c:pt>
                <c:pt idx="84">
                  <c:v>35461</c:v>
                </c:pt>
                <c:pt idx="85">
                  <c:v>35489</c:v>
                </c:pt>
                <c:pt idx="86">
                  <c:v>35520</c:v>
                </c:pt>
                <c:pt idx="87">
                  <c:v>35550</c:v>
                </c:pt>
                <c:pt idx="88">
                  <c:v>35581</c:v>
                </c:pt>
                <c:pt idx="89">
                  <c:v>35611</c:v>
                </c:pt>
                <c:pt idx="90">
                  <c:v>35642</c:v>
                </c:pt>
                <c:pt idx="91">
                  <c:v>35673</c:v>
                </c:pt>
                <c:pt idx="92">
                  <c:v>35703</c:v>
                </c:pt>
                <c:pt idx="93">
                  <c:v>35734</c:v>
                </c:pt>
                <c:pt idx="94">
                  <c:v>35764</c:v>
                </c:pt>
                <c:pt idx="95">
                  <c:v>35795</c:v>
                </c:pt>
                <c:pt idx="96">
                  <c:v>35826</c:v>
                </c:pt>
                <c:pt idx="97">
                  <c:v>35854</c:v>
                </c:pt>
                <c:pt idx="98">
                  <c:v>35885</c:v>
                </c:pt>
                <c:pt idx="99">
                  <c:v>35915</c:v>
                </c:pt>
                <c:pt idx="100">
                  <c:v>35946</c:v>
                </c:pt>
                <c:pt idx="101">
                  <c:v>35976</c:v>
                </c:pt>
                <c:pt idx="102">
                  <c:v>36007</c:v>
                </c:pt>
                <c:pt idx="103">
                  <c:v>36038</c:v>
                </c:pt>
                <c:pt idx="104">
                  <c:v>36068</c:v>
                </c:pt>
                <c:pt idx="105">
                  <c:v>36099</c:v>
                </c:pt>
                <c:pt idx="106">
                  <c:v>36129</c:v>
                </c:pt>
                <c:pt idx="107">
                  <c:v>36160</c:v>
                </c:pt>
                <c:pt idx="108">
                  <c:v>36191</c:v>
                </c:pt>
                <c:pt idx="109">
                  <c:v>36219</c:v>
                </c:pt>
                <c:pt idx="110">
                  <c:v>36250</c:v>
                </c:pt>
                <c:pt idx="111">
                  <c:v>36280</c:v>
                </c:pt>
                <c:pt idx="112">
                  <c:v>36311</c:v>
                </c:pt>
                <c:pt idx="113">
                  <c:v>36341</c:v>
                </c:pt>
                <c:pt idx="114">
                  <c:v>36372</c:v>
                </c:pt>
                <c:pt idx="115">
                  <c:v>36403</c:v>
                </c:pt>
                <c:pt idx="116">
                  <c:v>36433</c:v>
                </c:pt>
                <c:pt idx="117">
                  <c:v>36464</c:v>
                </c:pt>
                <c:pt idx="118">
                  <c:v>36494</c:v>
                </c:pt>
                <c:pt idx="119">
                  <c:v>36525</c:v>
                </c:pt>
                <c:pt idx="120">
                  <c:v>36556</c:v>
                </c:pt>
                <c:pt idx="121">
                  <c:v>36584</c:v>
                </c:pt>
                <c:pt idx="122">
                  <c:v>36616</c:v>
                </c:pt>
                <c:pt idx="123">
                  <c:v>36646</c:v>
                </c:pt>
                <c:pt idx="124">
                  <c:v>36677</c:v>
                </c:pt>
                <c:pt idx="125">
                  <c:v>36707</c:v>
                </c:pt>
                <c:pt idx="126">
                  <c:v>36738</c:v>
                </c:pt>
                <c:pt idx="127">
                  <c:v>36769</c:v>
                </c:pt>
                <c:pt idx="128">
                  <c:v>36799</c:v>
                </c:pt>
                <c:pt idx="129">
                  <c:v>36830</c:v>
                </c:pt>
                <c:pt idx="130">
                  <c:v>36860</c:v>
                </c:pt>
                <c:pt idx="131">
                  <c:v>36891</c:v>
                </c:pt>
                <c:pt idx="132">
                  <c:v>36922</c:v>
                </c:pt>
                <c:pt idx="133">
                  <c:v>36950</c:v>
                </c:pt>
                <c:pt idx="134">
                  <c:v>36981</c:v>
                </c:pt>
                <c:pt idx="135">
                  <c:v>37011</c:v>
                </c:pt>
                <c:pt idx="136">
                  <c:v>37042</c:v>
                </c:pt>
                <c:pt idx="137">
                  <c:v>37072</c:v>
                </c:pt>
                <c:pt idx="138">
                  <c:v>37103</c:v>
                </c:pt>
                <c:pt idx="139">
                  <c:v>37134</c:v>
                </c:pt>
                <c:pt idx="140">
                  <c:v>37164</c:v>
                </c:pt>
                <c:pt idx="141">
                  <c:v>37195</c:v>
                </c:pt>
                <c:pt idx="142">
                  <c:v>37225</c:v>
                </c:pt>
                <c:pt idx="143">
                  <c:v>37256</c:v>
                </c:pt>
                <c:pt idx="144">
                  <c:v>37287</c:v>
                </c:pt>
                <c:pt idx="145">
                  <c:v>37315</c:v>
                </c:pt>
                <c:pt idx="146">
                  <c:v>37346</c:v>
                </c:pt>
                <c:pt idx="147">
                  <c:v>37376</c:v>
                </c:pt>
                <c:pt idx="148">
                  <c:v>37407</c:v>
                </c:pt>
                <c:pt idx="149">
                  <c:v>37437</c:v>
                </c:pt>
                <c:pt idx="150">
                  <c:v>37468</c:v>
                </c:pt>
                <c:pt idx="151">
                  <c:v>37499</c:v>
                </c:pt>
                <c:pt idx="152">
                  <c:v>37529</c:v>
                </c:pt>
                <c:pt idx="153">
                  <c:v>37560</c:v>
                </c:pt>
                <c:pt idx="154">
                  <c:v>37590</c:v>
                </c:pt>
                <c:pt idx="155">
                  <c:v>37621</c:v>
                </c:pt>
                <c:pt idx="156">
                  <c:v>37652</c:v>
                </c:pt>
                <c:pt idx="157">
                  <c:v>37680</c:v>
                </c:pt>
                <c:pt idx="158">
                  <c:v>37711</c:v>
                </c:pt>
                <c:pt idx="159">
                  <c:v>37741</c:v>
                </c:pt>
                <c:pt idx="160">
                  <c:v>37772</c:v>
                </c:pt>
                <c:pt idx="161">
                  <c:v>37802</c:v>
                </c:pt>
                <c:pt idx="162">
                  <c:v>37833</c:v>
                </c:pt>
                <c:pt idx="163">
                  <c:v>37864</c:v>
                </c:pt>
                <c:pt idx="164">
                  <c:v>37894</c:v>
                </c:pt>
                <c:pt idx="165">
                  <c:v>37925</c:v>
                </c:pt>
                <c:pt idx="166">
                  <c:v>37955</c:v>
                </c:pt>
                <c:pt idx="167">
                  <c:v>37986</c:v>
                </c:pt>
                <c:pt idx="168">
                  <c:v>38017</c:v>
                </c:pt>
                <c:pt idx="169">
                  <c:v>38046</c:v>
                </c:pt>
                <c:pt idx="170">
                  <c:v>38077</c:v>
                </c:pt>
                <c:pt idx="171">
                  <c:v>38107</c:v>
                </c:pt>
                <c:pt idx="172">
                  <c:v>38138</c:v>
                </c:pt>
                <c:pt idx="173">
                  <c:v>38168</c:v>
                </c:pt>
                <c:pt idx="174">
                  <c:v>38199</c:v>
                </c:pt>
                <c:pt idx="175">
                  <c:v>38230</c:v>
                </c:pt>
                <c:pt idx="176">
                  <c:v>38260</c:v>
                </c:pt>
                <c:pt idx="177">
                  <c:v>38291</c:v>
                </c:pt>
                <c:pt idx="178">
                  <c:v>38321</c:v>
                </c:pt>
                <c:pt idx="179">
                  <c:v>38352</c:v>
                </c:pt>
                <c:pt idx="180">
                  <c:v>38383</c:v>
                </c:pt>
                <c:pt idx="181">
                  <c:v>38412</c:v>
                </c:pt>
                <c:pt idx="182">
                  <c:v>38442</c:v>
                </c:pt>
                <c:pt idx="183">
                  <c:v>38472</c:v>
                </c:pt>
                <c:pt idx="184">
                  <c:v>38503</c:v>
                </c:pt>
                <c:pt idx="185">
                  <c:v>38533</c:v>
                </c:pt>
                <c:pt idx="186">
                  <c:v>38564</c:v>
                </c:pt>
                <c:pt idx="187">
                  <c:v>38595</c:v>
                </c:pt>
                <c:pt idx="188">
                  <c:v>38625</c:v>
                </c:pt>
                <c:pt idx="189">
                  <c:v>38656</c:v>
                </c:pt>
                <c:pt idx="190">
                  <c:v>38686</c:v>
                </c:pt>
                <c:pt idx="191">
                  <c:v>38717</c:v>
                </c:pt>
                <c:pt idx="192">
                  <c:v>38748</c:v>
                </c:pt>
                <c:pt idx="193">
                  <c:v>38777</c:v>
                </c:pt>
                <c:pt idx="194">
                  <c:v>38807</c:v>
                </c:pt>
                <c:pt idx="195">
                  <c:v>38837</c:v>
                </c:pt>
                <c:pt idx="196">
                  <c:v>38868</c:v>
                </c:pt>
                <c:pt idx="197">
                  <c:v>38898</c:v>
                </c:pt>
                <c:pt idx="198">
                  <c:v>38929</c:v>
                </c:pt>
                <c:pt idx="199">
                  <c:v>38960</c:v>
                </c:pt>
                <c:pt idx="200">
                  <c:v>38990</c:v>
                </c:pt>
                <c:pt idx="201">
                  <c:v>39021</c:v>
                </c:pt>
                <c:pt idx="202">
                  <c:v>39051</c:v>
                </c:pt>
                <c:pt idx="203">
                  <c:v>39082</c:v>
                </c:pt>
                <c:pt idx="204">
                  <c:v>39113</c:v>
                </c:pt>
                <c:pt idx="205">
                  <c:v>39142</c:v>
                </c:pt>
                <c:pt idx="206">
                  <c:v>39172</c:v>
                </c:pt>
                <c:pt idx="207">
                  <c:v>39202</c:v>
                </c:pt>
                <c:pt idx="208">
                  <c:v>39233</c:v>
                </c:pt>
                <c:pt idx="209">
                  <c:v>39263</c:v>
                </c:pt>
                <c:pt idx="210">
                  <c:v>39294</c:v>
                </c:pt>
                <c:pt idx="211">
                  <c:v>39325</c:v>
                </c:pt>
                <c:pt idx="212">
                  <c:v>39355</c:v>
                </c:pt>
                <c:pt idx="213">
                  <c:v>39386</c:v>
                </c:pt>
                <c:pt idx="214">
                  <c:v>39416</c:v>
                </c:pt>
                <c:pt idx="215">
                  <c:v>39447</c:v>
                </c:pt>
                <c:pt idx="216">
                  <c:v>39478</c:v>
                </c:pt>
                <c:pt idx="217">
                  <c:v>39507</c:v>
                </c:pt>
                <c:pt idx="218">
                  <c:v>39538</c:v>
                </c:pt>
                <c:pt idx="219">
                  <c:v>39568</c:v>
                </c:pt>
                <c:pt idx="220">
                  <c:v>39599</c:v>
                </c:pt>
                <c:pt idx="221">
                  <c:v>39629</c:v>
                </c:pt>
                <c:pt idx="222">
                  <c:v>39660</c:v>
                </c:pt>
                <c:pt idx="223">
                  <c:v>39691</c:v>
                </c:pt>
                <c:pt idx="224">
                  <c:v>39721</c:v>
                </c:pt>
                <c:pt idx="225">
                  <c:v>39752</c:v>
                </c:pt>
                <c:pt idx="226">
                  <c:v>39782</c:v>
                </c:pt>
                <c:pt idx="227">
                  <c:v>39813</c:v>
                </c:pt>
                <c:pt idx="228">
                  <c:v>39844</c:v>
                </c:pt>
                <c:pt idx="229">
                  <c:v>39872</c:v>
                </c:pt>
                <c:pt idx="230">
                  <c:v>39903</c:v>
                </c:pt>
                <c:pt idx="231">
                  <c:v>39933</c:v>
                </c:pt>
                <c:pt idx="232">
                  <c:v>39964</c:v>
                </c:pt>
                <c:pt idx="233">
                  <c:v>39994</c:v>
                </c:pt>
                <c:pt idx="234">
                  <c:v>40025</c:v>
                </c:pt>
                <c:pt idx="235">
                  <c:v>40056</c:v>
                </c:pt>
                <c:pt idx="236">
                  <c:v>40086</c:v>
                </c:pt>
                <c:pt idx="237">
                  <c:v>40117</c:v>
                </c:pt>
                <c:pt idx="238">
                  <c:v>40147</c:v>
                </c:pt>
                <c:pt idx="239">
                  <c:v>40178</c:v>
                </c:pt>
                <c:pt idx="240">
                  <c:v>40209</c:v>
                </c:pt>
                <c:pt idx="241">
                  <c:v>40237</c:v>
                </c:pt>
                <c:pt idx="242">
                  <c:v>40268</c:v>
                </c:pt>
                <c:pt idx="243">
                  <c:v>40298</c:v>
                </c:pt>
                <c:pt idx="244">
                  <c:v>40329</c:v>
                </c:pt>
                <c:pt idx="245">
                  <c:v>40359</c:v>
                </c:pt>
                <c:pt idx="246">
                  <c:v>40390</c:v>
                </c:pt>
                <c:pt idx="247">
                  <c:v>40421</c:v>
                </c:pt>
                <c:pt idx="248">
                  <c:v>40451</c:v>
                </c:pt>
                <c:pt idx="249">
                  <c:v>40482</c:v>
                </c:pt>
                <c:pt idx="250">
                  <c:v>40512</c:v>
                </c:pt>
                <c:pt idx="251">
                  <c:v>40543</c:v>
                </c:pt>
                <c:pt idx="252">
                  <c:v>40574</c:v>
                </c:pt>
                <c:pt idx="253">
                  <c:v>40602</c:v>
                </c:pt>
                <c:pt idx="254">
                  <c:v>40632</c:v>
                </c:pt>
                <c:pt idx="255">
                  <c:v>40663</c:v>
                </c:pt>
                <c:pt idx="256">
                  <c:v>40694</c:v>
                </c:pt>
                <c:pt idx="257">
                  <c:v>40724</c:v>
                </c:pt>
                <c:pt idx="258">
                  <c:v>40755</c:v>
                </c:pt>
                <c:pt idx="259">
                  <c:v>40786</c:v>
                </c:pt>
                <c:pt idx="260">
                  <c:v>40816</c:v>
                </c:pt>
                <c:pt idx="261">
                  <c:v>40847</c:v>
                </c:pt>
                <c:pt idx="262">
                  <c:v>40877</c:v>
                </c:pt>
                <c:pt idx="263">
                  <c:v>40908</c:v>
                </c:pt>
                <c:pt idx="264">
                  <c:v>40939</c:v>
                </c:pt>
                <c:pt idx="265">
                  <c:v>40968</c:v>
                </c:pt>
                <c:pt idx="266">
                  <c:v>40999</c:v>
                </c:pt>
                <c:pt idx="267">
                  <c:v>41029</c:v>
                </c:pt>
                <c:pt idx="268">
                  <c:v>41060</c:v>
                </c:pt>
                <c:pt idx="269">
                  <c:v>41090</c:v>
                </c:pt>
                <c:pt idx="270">
                  <c:v>41121</c:v>
                </c:pt>
                <c:pt idx="271">
                  <c:v>41152</c:v>
                </c:pt>
                <c:pt idx="272">
                  <c:v>41182</c:v>
                </c:pt>
                <c:pt idx="273">
                  <c:v>41213</c:v>
                </c:pt>
                <c:pt idx="274">
                  <c:v>41243</c:v>
                </c:pt>
                <c:pt idx="275">
                  <c:v>41274</c:v>
                </c:pt>
                <c:pt idx="276">
                  <c:v>41305</c:v>
                </c:pt>
                <c:pt idx="277">
                  <c:v>41333</c:v>
                </c:pt>
                <c:pt idx="278">
                  <c:v>41364</c:v>
                </c:pt>
                <c:pt idx="279">
                  <c:v>41394</c:v>
                </c:pt>
                <c:pt idx="280">
                  <c:v>41425</c:v>
                </c:pt>
                <c:pt idx="281">
                  <c:v>41455</c:v>
                </c:pt>
                <c:pt idx="282">
                  <c:v>41486</c:v>
                </c:pt>
                <c:pt idx="283">
                  <c:v>41517</c:v>
                </c:pt>
                <c:pt idx="284">
                  <c:v>41547</c:v>
                </c:pt>
                <c:pt idx="285">
                  <c:v>41578</c:v>
                </c:pt>
                <c:pt idx="286">
                  <c:v>41608</c:v>
                </c:pt>
                <c:pt idx="287">
                  <c:v>41639</c:v>
                </c:pt>
                <c:pt idx="288">
                  <c:v>41670</c:v>
                </c:pt>
                <c:pt idx="289">
                  <c:v>41698</c:v>
                </c:pt>
                <c:pt idx="290">
                  <c:v>41729</c:v>
                </c:pt>
                <c:pt idx="291">
                  <c:v>41759</c:v>
                </c:pt>
                <c:pt idx="292">
                  <c:v>41790</c:v>
                </c:pt>
                <c:pt idx="293">
                  <c:v>41820</c:v>
                </c:pt>
                <c:pt idx="294">
                  <c:v>41851</c:v>
                </c:pt>
                <c:pt idx="295">
                  <c:v>41882</c:v>
                </c:pt>
                <c:pt idx="296">
                  <c:v>41912</c:v>
                </c:pt>
                <c:pt idx="297">
                  <c:v>41943</c:v>
                </c:pt>
                <c:pt idx="298">
                  <c:v>41973</c:v>
                </c:pt>
                <c:pt idx="299">
                  <c:v>42004</c:v>
                </c:pt>
                <c:pt idx="300">
                  <c:v>42035</c:v>
                </c:pt>
                <c:pt idx="301">
                  <c:v>42063</c:v>
                </c:pt>
                <c:pt idx="302">
                  <c:v>42094</c:v>
                </c:pt>
                <c:pt idx="303">
                  <c:v>42124</c:v>
                </c:pt>
                <c:pt idx="304">
                  <c:v>42155</c:v>
                </c:pt>
                <c:pt idx="305">
                  <c:v>42185</c:v>
                </c:pt>
                <c:pt idx="306">
                  <c:v>42216</c:v>
                </c:pt>
                <c:pt idx="307">
                  <c:v>42247</c:v>
                </c:pt>
                <c:pt idx="308">
                  <c:v>42277</c:v>
                </c:pt>
                <c:pt idx="309">
                  <c:v>42308</c:v>
                </c:pt>
                <c:pt idx="310">
                  <c:v>42338</c:v>
                </c:pt>
                <c:pt idx="311">
                  <c:v>42369</c:v>
                </c:pt>
                <c:pt idx="312">
                  <c:v>42400</c:v>
                </c:pt>
                <c:pt idx="313">
                  <c:v>42429</c:v>
                </c:pt>
                <c:pt idx="314">
                  <c:v>42460</c:v>
                </c:pt>
                <c:pt idx="315">
                  <c:v>42490</c:v>
                </c:pt>
                <c:pt idx="316">
                  <c:v>42521</c:v>
                </c:pt>
                <c:pt idx="317">
                  <c:v>42551</c:v>
                </c:pt>
              </c:numCache>
            </c:numRef>
          </c:cat>
          <c:val>
            <c:numRef>
              <c:f>Sheet1!$C$2:$C$319</c:f>
              <c:numCache>
                <c:formatCode>0</c:formatCode>
                <c:ptCount val="318"/>
                <c:pt idx="0">
                  <c:v>0</c:v>
                </c:pt>
                <c:pt idx="1">
                  <c:v>0</c:v>
                </c:pt>
                <c:pt idx="2">
                  <c:v>0</c:v>
                </c:pt>
                <c:pt idx="3">
                  <c:v>0</c:v>
                </c:pt>
                <c:pt idx="4">
                  <c:v>0</c:v>
                </c:pt>
                <c:pt idx="5">
                  <c:v>0</c:v>
                </c:pt>
                <c:pt idx="6">
                  <c:v>1</c:v>
                </c:pt>
                <c:pt idx="7">
                  <c:v>1</c:v>
                </c:pt>
                <c:pt idx="8">
                  <c:v>1</c:v>
                </c:pt>
                <c:pt idx="9">
                  <c:v>1</c:v>
                </c:pt>
                <c:pt idx="10">
                  <c:v>1</c:v>
                </c:pt>
                <c:pt idx="11">
                  <c:v>1</c:v>
                </c:pt>
                <c:pt idx="12">
                  <c:v>1</c:v>
                </c:pt>
                <c:pt idx="13">
                  <c:v>1</c:v>
                </c:pt>
                <c:pt idx="14">
                  <c:v>1</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1</c:v>
                </c:pt>
                <c:pt idx="135">
                  <c:v>1</c:v>
                </c:pt>
                <c:pt idx="136">
                  <c:v>1</c:v>
                </c:pt>
                <c:pt idx="137">
                  <c:v>1</c:v>
                </c:pt>
                <c:pt idx="138">
                  <c:v>1</c:v>
                </c:pt>
                <c:pt idx="139">
                  <c:v>1</c:v>
                </c:pt>
                <c:pt idx="140">
                  <c:v>1</c:v>
                </c:pt>
                <c:pt idx="141">
                  <c:v>1</c:v>
                </c:pt>
                <c:pt idx="142">
                  <c:v>1</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1</c:v>
                </c:pt>
                <c:pt idx="216">
                  <c:v>1</c:v>
                </c:pt>
                <c:pt idx="217">
                  <c:v>1</c:v>
                </c:pt>
                <c:pt idx="218">
                  <c:v>1</c:v>
                </c:pt>
                <c:pt idx="219">
                  <c:v>1</c:v>
                </c:pt>
                <c:pt idx="220">
                  <c:v>1</c:v>
                </c:pt>
                <c:pt idx="221">
                  <c:v>1</c:v>
                </c:pt>
                <c:pt idx="222">
                  <c:v>1</c:v>
                </c:pt>
                <c:pt idx="223">
                  <c:v>1</c:v>
                </c:pt>
                <c:pt idx="224">
                  <c:v>1</c:v>
                </c:pt>
                <c:pt idx="225">
                  <c:v>1</c:v>
                </c:pt>
                <c:pt idx="226">
                  <c:v>1</c:v>
                </c:pt>
                <c:pt idx="227">
                  <c:v>1</c:v>
                </c:pt>
                <c:pt idx="228">
                  <c:v>1</c:v>
                </c:pt>
                <c:pt idx="229">
                  <c:v>1</c:v>
                </c:pt>
                <c:pt idx="230">
                  <c:v>1</c:v>
                </c:pt>
                <c:pt idx="231">
                  <c:v>1</c:v>
                </c:pt>
                <c:pt idx="232">
                  <c:v>11</c:v>
                </c:pt>
                <c:pt idx="233">
                  <c:v>1</c:v>
                </c:pt>
                <c:pt idx="234">
                  <c:v>0</c:v>
                </c:pt>
                <c:pt idx="235">
                  <c:v>0</c:v>
                </c:pt>
                <c:pt idx="236">
                  <c:v>0</c:v>
                </c:pt>
                <c:pt idx="237">
                  <c:v>0</c:v>
                </c:pt>
                <c:pt idx="238">
                  <c:v>0</c:v>
                </c:pt>
                <c:pt idx="239">
                  <c:v>0</c:v>
                </c:pt>
                <c:pt idx="240">
                  <c:v>0</c:v>
                </c:pt>
                <c:pt idx="241">
                  <c:v>0</c:v>
                </c:pt>
                <c:pt idx="242" formatCode="General">
                  <c:v>0</c:v>
                </c:pt>
                <c:pt idx="243" formatCode="General">
                  <c:v>0</c:v>
                </c:pt>
                <c:pt idx="244" formatCode="General">
                  <c:v>0</c:v>
                </c:pt>
                <c:pt idx="245" formatCode="General">
                  <c:v>0</c:v>
                </c:pt>
                <c:pt idx="246" formatCode="General">
                  <c:v>0</c:v>
                </c:pt>
                <c:pt idx="247" formatCode="General">
                  <c:v>0</c:v>
                </c:pt>
                <c:pt idx="248" formatCode="General">
                  <c:v>0</c:v>
                </c:pt>
                <c:pt idx="249" formatCode="General">
                  <c:v>0</c:v>
                </c:pt>
                <c:pt idx="250" formatCode="General">
                  <c:v>0</c:v>
                </c:pt>
                <c:pt idx="251" formatCode="General">
                  <c:v>0</c:v>
                </c:pt>
                <c:pt idx="252" formatCode="General">
                  <c:v>0</c:v>
                </c:pt>
                <c:pt idx="253" formatCode="General">
                  <c:v>0</c:v>
                </c:pt>
                <c:pt idx="254" formatCode="General">
                  <c:v>0</c:v>
                </c:pt>
                <c:pt idx="255" formatCode="General">
                  <c:v>0</c:v>
                </c:pt>
                <c:pt idx="256" formatCode="General">
                  <c:v>0</c:v>
                </c:pt>
                <c:pt idx="257" formatCode="General">
                  <c:v>0</c:v>
                </c:pt>
                <c:pt idx="258" formatCode="General">
                  <c:v>0</c:v>
                </c:pt>
                <c:pt idx="259" formatCode="General">
                  <c:v>0</c:v>
                </c:pt>
                <c:pt idx="260" formatCode="General">
                  <c:v>0</c:v>
                </c:pt>
                <c:pt idx="261" formatCode="General">
                  <c:v>0</c:v>
                </c:pt>
                <c:pt idx="262" formatCode="General">
                  <c:v>0</c:v>
                </c:pt>
                <c:pt idx="263" formatCode="General">
                  <c:v>0</c:v>
                </c:pt>
                <c:pt idx="264" formatCode="General">
                  <c:v>0</c:v>
                </c:pt>
                <c:pt idx="265" formatCode="General">
                  <c:v>0</c:v>
                </c:pt>
                <c:pt idx="266" formatCode="General">
                  <c:v>0</c:v>
                </c:pt>
                <c:pt idx="267" formatCode="General">
                  <c:v>0</c:v>
                </c:pt>
                <c:pt idx="268" formatCode="General">
                  <c:v>0</c:v>
                </c:pt>
                <c:pt idx="269" formatCode="General">
                  <c:v>0</c:v>
                </c:pt>
                <c:pt idx="270" formatCode="General">
                  <c:v>0</c:v>
                </c:pt>
                <c:pt idx="271" formatCode="General">
                  <c:v>0</c:v>
                </c:pt>
                <c:pt idx="272" formatCode="General">
                  <c:v>0</c:v>
                </c:pt>
                <c:pt idx="273" formatCode="General">
                  <c:v>0</c:v>
                </c:pt>
                <c:pt idx="274" formatCode="General">
                  <c:v>0</c:v>
                </c:pt>
                <c:pt idx="275" formatCode="General">
                  <c:v>0</c:v>
                </c:pt>
                <c:pt idx="276" formatCode="General">
                  <c:v>0</c:v>
                </c:pt>
                <c:pt idx="277" formatCode="General">
                  <c:v>0</c:v>
                </c:pt>
                <c:pt idx="278" formatCode="General">
                  <c:v>0</c:v>
                </c:pt>
                <c:pt idx="279" formatCode="General">
                  <c:v>0</c:v>
                </c:pt>
                <c:pt idx="280" formatCode="General">
                  <c:v>0</c:v>
                </c:pt>
                <c:pt idx="281" formatCode="General">
                  <c:v>0</c:v>
                </c:pt>
                <c:pt idx="282" formatCode="General">
                  <c:v>0</c:v>
                </c:pt>
                <c:pt idx="283" formatCode="General">
                  <c:v>0</c:v>
                </c:pt>
                <c:pt idx="284" formatCode="General">
                  <c:v>0</c:v>
                </c:pt>
                <c:pt idx="285" formatCode="General">
                  <c:v>0</c:v>
                </c:pt>
                <c:pt idx="286" formatCode="General">
                  <c:v>0</c:v>
                </c:pt>
                <c:pt idx="287" formatCode="General">
                  <c:v>0</c:v>
                </c:pt>
                <c:pt idx="288" formatCode="General">
                  <c:v>0</c:v>
                </c:pt>
                <c:pt idx="289" formatCode="General">
                  <c:v>0</c:v>
                </c:pt>
                <c:pt idx="290" formatCode="General">
                  <c:v>0</c:v>
                </c:pt>
                <c:pt idx="291" formatCode="General">
                  <c:v>0</c:v>
                </c:pt>
                <c:pt idx="292" formatCode="General">
                  <c:v>0</c:v>
                </c:pt>
                <c:pt idx="293" formatCode="General">
                  <c:v>0</c:v>
                </c:pt>
                <c:pt idx="294" formatCode="General">
                  <c:v>0</c:v>
                </c:pt>
                <c:pt idx="295" formatCode="General">
                  <c:v>0</c:v>
                </c:pt>
                <c:pt idx="296" formatCode="General">
                  <c:v>0</c:v>
                </c:pt>
                <c:pt idx="297" formatCode="General">
                  <c:v>0</c:v>
                </c:pt>
                <c:pt idx="298" formatCode="General">
                  <c:v>0</c:v>
                </c:pt>
                <c:pt idx="299" formatCode="General">
                  <c:v>0</c:v>
                </c:pt>
                <c:pt idx="300" formatCode="General">
                  <c:v>0</c:v>
                </c:pt>
                <c:pt idx="301" formatCode="General">
                  <c:v>0</c:v>
                </c:pt>
                <c:pt idx="302" formatCode="General">
                  <c:v>0</c:v>
                </c:pt>
                <c:pt idx="303" formatCode="General">
                  <c:v>0</c:v>
                </c:pt>
                <c:pt idx="304" formatCode="General">
                  <c:v>0</c:v>
                </c:pt>
                <c:pt idx="305" formatCode="General">
                  <c:v>0</c:v>
                </c:pt>
                <c:pt idx="306" formatCode="General">
                  <c:v>0</c:v>
                </c:pt>
                <c:pt idx="307" formatCode="General">
                  <c:v>0</c:v>
                </c:pt>
                <c:pt idx="308" formatCode="General">
                  <c:v>0</c:v>
                </c:pt>
                <c:pt idx="309" formatCode="General">
                  <c:v>0</c:v>
                </c:pt>
                <c:pt idx="310" formatCode="General">
                  <c:v>0</c:v>
                </c:pt>
                <c:pt idx="311" formatCode="General">
                  <c:v>0</c:v>
                </c:pt>
                <c:pt idx="312" formatCode="General">
                  <c:v>0</c:v>
                </c:pt>
                <c:pt idx="313" formatCode="General">
                  <c:v>0</c:v>
                </c:pt>
                <c:pt idx="314" formatCode="General">
                  <c:v>0</c:v>
                </c:pt>
                <c:pt idx="315" formatCode="General">
                  <c:v>0</c:v>
                </c:pt>
                <c:pt idx="316" formatCode="General">
                  <c:v>0</c:v>
                </c:pt>
                <c:pt idx="317" formatCode="General">
                  <c:v>0</c:v>
                </c:pt>
              </c:numCache>
            </c:numRef>
          </c:val>
          <c:extLst>
            <c:ext xmlns:c16="http://schemas.microsoft.com/office/drawing/2014/chart" uri="{C3380CC4-5D6E-409C-BE32-E72D297353CC}">
              <c16:uniqueId val="{00000000-65B4-43E8-A167-3C7FBDC8BF95}"/>
            </c:ext>
          </c:extLst>
        </c:ser>
        <c:dLbls>
          <c:showLegendKey val="0"/>
          <c:showVal val="0"/>
          <c:showCatName val="0"/>
          <c:showSerName val="0"/>
          <c:showPercent val="0"/>
          <c:showBubbleSize val="0"/>
        </c:dLbls>
        <c:gapWidth val="0"/>
        <c:axId val="207678776"/>
        <c:axId val="207679560"/>
      </c:barChart>
      <c:lineChart>
        <c:grouping val="standard"/>
        <c:varyColors val="0"/>
        <c:ser>
          <c:idx val="0"/>
          <c:order val="0"/>
          <c:tx>
            <c:strRef>
              <c:f>Sheet1!$B$1</c:f>
              <c:strCache>
                <c:ptCount val="1"/>
                <c:pt idx="0">
                  <c:v># Employed (millions)</c:v>
                </c:pt>
              </c:strCache>
            </c:strRef>
          </c:tx>
          <c:spPr>
            <a:ln w="41439">
              <a:solidFill>
                <a:schemeClr val="accent1"/>
              </a:solidFill>
              <a:prstDash val="solid"/>
            </a:ln>
          </c:spPr>
          <c:marker>
            <c:symbol val="none"/>
          </c:marker>
          <c:cat>
            <c:numRef>
              <c:f>Sheet1!$A$2:$A$319</c:f>
              <c:numCache>
                <c:formatCode>"'"yy</c:formatCode>
                <c:ptCount val="318"/>
                <c:pt idx="0">
                  <c:v>32904</c:v>
                </c:pt>
                <c:pt idx="1">
                  <c:v>32932</c:v>
                </c:pt>
                <c:pt idx="2">
                  <c:v>32963</c:v>
                </c:pt>
                <c:pt idx="3">
                  <c:v>32993</c:v>
                </c:pt>
                <c:pt idx="4">
                  <c:v>33024</c:v>
                </c:pt>
                <c:pt idx="5">
                  <c:v>33054</c:v>
                </c:pt>
                <c:pt idx="6">
                  <c:v>33085</c:v>
                </c:pt>
                <c:pt idx="7">
                  <c:v>33116</c:v>
                </c:pt>
                <c:pt idx="8">
                  <c:v>33146</c:v>
                </c:pt>
                <c:pt idx="9">
                  <c:v>33177</c:v>
                </c:pt>
                <c:pt idx="10">
                  <c:v>33207</c:v>
                </c:pt>
                <c:pt idx="11">
                  <c:v>33238</c:v>
                </c:pt>
                <c:pt idx="12">
                  <c:v>33269</c:v>
                </c:pt>
                <c:pt idx="13">
                  <c:v>33297</c:v>
                </c:pt>
                <c:pt idx="14">
                  <c:v>33328</c:v>
                </c:pt>
                <c:pt idx="15">
                  <c:v>33358</c:v>
                </c:pt>
                <c:pt idx="16">
                  <c:v>33389</c:v>
                </c:pt>
                <c:pt idx="17">
                  <c:v>33419</c:v>
                </c:pt>
                <c:pt idx="18">
                  <c:v>33450</c:v>
                </c:pt>
                <c:pt idx="19">
                  <c:v>33481</c:v>
                </c:pt>
                <c:pt idx="20">
                  <c:v>33511</c:v>
                </c:pt>
                <c:pt idx="21">
                  <c:v>33542</c:v>
                </c:pt>
                <c:pt idx="22">
                  <c:v>33572</c:v>
                </c:pt>
                <c:pt idx="23">
                  <c:v>33603</c:v>
                </c:pt>
                <c:pt idx="24">
                  <c:v>33634</c:v>
                </c:pt>
                <c:pt idx="25">
                  <c:v>33662</c:v>
                </c:pt>
                <c:pt idx="26">
                  <c:v>33694</c:v>
                </c:pt>
                <c:pt idx="27">
                  <c:v>33724</c:v>
                </c:pt>
                <c:pt idx="28">
                  <c:v>33755</c:v>
                </c:pt>
                <c:pt idx="29">
                  <c:v>33785</c:v>
                </c:pt>
                <c:pt idx="30">
                  <c:v>33816</c:v>
                </c:pt>
                <c:pt idx="31">
                  <c:v>33847</c:v>
                </c:pt>
                <c:pt idx="32">
                  <c:v>33877</c:v>
                </c:pt>
                <c:pt idx="33">
                  <c:v>33908</c:v>
                </c:pt>
                <c:pt idx="34">
                  <c:v>33938</c:v>
                </c:pt>
                <c:pt idx="35">
                  <c:v>33969</c:v>
                </c:pt>
                <c:pt idx="36">
                  <c:v>34000</c:v>
                </c:pt>
                <c:pt idx="37">
                  <c:v>34028</c:v>
                </c:pt>
                <c:pt idx="38">
                  <c:v>34059</c:v>
                </c:pt>
                <c:pt idx="39">
                  <c:v>34089</c:v>
                </c:pt>
                <c:pt idx="40">
                  <c:v>34120</c:v>
                </c:pt>
                <c:pt idx="41">
                  <c:v>34150</c:v>
                </c:pt>
                <c:pt idx="42">
                  <c:v>34181</c:v>
                </c:pt>
                <c:pt idx="43">
                  <c:v>34212</c:v>
                </c:pt>
                <c:pt idx="44">
                  <c:v>34242</c:v>
                </c:pt>
                <c:pt idx="45">
                  <c:v>34273</c:v>
                </c:pt>
                <c:pt idx="46">
                  <c:v>34303</c:v>
                </c:pt>
                <c:pt idx="47">
                  <c:v>34334</c:v>
                </c:pt>
                <c:pt idx="48">
                  <c:v>34365</c:v>
                </c:pt>
                <c:pt idx="49">
                  <c:v>34393</c:v>
                </c:pt>
                <c:pt idx="50">
                  <c:v>34424</c:v>
                </c:pt>
                <c:pt idx="51">
                  <c:v>34454</c:v>
                </c:pt>
                <c:pt idx="52">
                  <c:v>34485</c:v>
                </c:pt>
                <c:pt idx="53">
                  <c:v>34515</c:v>
                </c:pt>
                <c:pt idx="54">
                  <c:v>34546</c:v>
                </c:pt>
                <c:pt idx="55">
                  <c:v>34577</c:v>
                </c:pt>
                <c:pt idx="56">
                  <c:v>34607</c:v>
                </c:pt>
                <c:pt idx="57">
                  <c:v>34638</c:v>
                </c:pt>
                <c:pt idx="58">
                  <c:v>34668</c:v>
                </c:pt>
                <c:pt idx="59">
                  <c:v>34699</c:v>
                </c:pt>
                <c:pt idx="60">
                  <c:v>34730</c:v>
                </c:pt>
                <c:pt idx="61">
                  <c:v>34758</c:v>
                </c:pt>
                <c:pt idx="62">
                  <c:v>34789</c:v>
                </c:pt>
                <c:pt idx="63">
                  <c:v>34819</c:v>
                </c:pt>
                <c:pt idx="64">
                  <c:v>34850</c:v>
                </c:pt>
                <c:pt idx="65">
                  <c:v>34880</c:v>
                </c:pt>
                <c:pt idx="66">
                  <c:v>34911</c:v>
                </c:pt>
                <c:pt idx="67">
                  <c:v>34942</c:v>
                </c:pt>
                <c:pt idx="68">
                  <c:v>34972</c:v>
                </c:pt>
                <c:pt idx="69">
                  <c:v>35003</c:v>
                </c:pt>
                <c:pt idx="70">
                  <c:v>35033</c:v>
                </c:pt>
                <c:pt idx="71">
                  <c:v>35064</c:v>
                </c:pt>
                <c:pt idx="72">
                  <c:v>35095</c:v>
                </c:pt>
                <c:pt idx="73">
                  <c:v>35123</c:v>
                </c:pt>
                <c:pt idx="74">
                  <c:v>35155</c:v>
                </c:pt>
                <c:pt idx="75">
                  <c:v>35185</c:v>
                </c:pt>
                <c:pt idx="76">
                  <c:v>35216</c:v>
                </c:pt>
                <c:pt idx="77">
                  <c:v>35246</c:v>
                </c:pt>
                <c:pt idx="78">
                  <c:v>35277</c:v>
                </c:pt>
                <c:pt idx="79">
                  <c:v>35308</c:v>
                </c:pt>
                <c:pt idx="80">
                  <c:v>35338</c:v>
                </c:pt>
                <c:pt idx="81">
                  <c:v>35369</c:v>
                </c:pt>
                <c:pt idx="82">
                  <c:v>35399</c:v>
                </c:pt>
                <c:pt idx="83">
                  <c:v>35430</c:v>
                </c:pt>
                <c:pt idx="84">
                  <c:v>35461</c:v>
                </c:pt>
                <c:pt idx="85">
                  <c:v>35489</c:v>
                </c:pt>
                <c:pt idx="86">
                  <c:v>35520</c:v>
                </c:pt>
                <c:pt idx="87">
                  <c:v>35550</c:v>
                </c:pt>
                <c:pt idx="88">
                  <c:v>35581</c:v>
                </c:pt>
                <c:pt idx="89">
                  <c:v>35611</c:v>
                </c:pt>
                <c:pt idx="90">
                  <c:v>35642</c:v>
                </c:pt>
                <c:pt idx="91">
                  <c:v>35673</c:v>
                </c:pt>
                <c:pt idx="92">
                  <c:v>35703</c:v>
                </c:pt>
                <c:pt idx="93">
                  <c:v>35734</c:v>
                </c:pt>
                <c:pt idx="94">
                  <c:v>35764</c:v>
                </c:pt>
                <c:pt idx="95">
                  <c:v>35795</c:v>
                </c:pt>
                <c:pt idx="96">
                  <c:v>35826</c:v>
                </c:pt>
                <c:pt idx="97">
                  <c:v>35854</c:v>
                </c:pt>
                <c:pt idx="98">
                  <c:v>35885</c:v>
                </c:pt>
                <c:pt idx="99">
                  <c:v>35915</c:v>
                </c:pt>
                <c:pt idx="100">
                  <c:v>35946</c:v>
                </c:pt>
                <c:pt idx="101">
                  <c:v>35976</c:v>
                </c:pt>
                <c:pt idx="102">
                  <c:v>36007</c:v>
                </c:pt>
                <c:pt idx="103">
                  <c:v>36038</c:v>
                </c:pt>
                <c:pt idx="104">
                  <c:v>36068</c:v>
                </c:pt>
                <c:pt idx="105">
                  <c:v>36099</c:v>
                </c:pt>
                <c:pt idx="106">
                  <c:v>36129</c:v>
                </c:pt>
                <c:pt idx="107">
                  <c:v>36160</c:v>
                </c:pt>
                <c:pt idx="108">
                  <c:v>36191</c:v>
                </c:pt>
                <c:pt idx="109">
                  <c:v>36219</c:v>
                </c:pt>
                <c:pt idx="110">
                  <c:v>36250</c:v>
                </c:pt>
                <c:pt idx="111">
                  <c:v>36280</c:v>
                </c:pt>
                <c:pt idx="112">
                  <c:v>36311</c:v>
                </c:pt>
                <c:pt idx="113">
                  <c:v>36341</c:v>
                </c:pt>
                <c:pt idx="114">
                  <c:v>36372</c:v>
                </c:pt>
                <c:pt idx="115">
                  <c:v>36403</c:v>
                </c:pt>
                <c:pt idx="116">
                  <c:v>36433</c:v>
                </c:pt>
                <c:pt idx="117">
                  <c:v>36464</c:v>
                </c:pt>
                <c:pt idx="118">
                  <c:v>36494</c:v>
                </c:pt>
                <c:pt idx="119">
                  <c:v>36525</c:v>
                </c:pt>
                <c:pt idx="120">
                  <c:v>36556</c:v>
                </c:pt>
                <c:pt idx="121">
                  <c:v>36584</c:v>
                </c:pt>
                <c:pt idx="122">
                  <c:v>36616</c:v>
                </c:pt>
                <c:pt idx="123">
                  <c:v>36646</c:v>
                </c:pt>
                <c:pt idx="124">
                  <c:v>36677</c:v>
                </c:pt>
                <c:pt idx="125">
                  <c:v>36707</c:v>
                </c:pt>
                <c:pt idx="126">
                  <c:v>36738</c:v>
                </c:pt>
                <c:pt idx="127">
                  <c:v>36769</c:v>
                </c:pt>
                <c:pt idx="128">
                  <c:v>36799</c:v>
                </c:pt>
                <c:pt idx="129">
                  <c:v>36830</c:v>
                </c:pt>
                <c:pt idx="130">
                  <c:v>36860</c:v>
                </c:pt>
                <c:pt idx="131">
                  <c:v>36891</c:v>
                </c:pt>
                <c:pt idx="132">
                  <c:v>36922</c:v>
                </c:pt>
                <c:pt idx="133">
                  <c:v>36950</c:v>
                </c:pt>
                <c:pt idx="134">
                  <c:v>36981</c:v>
                </c:pt>
                <c:pt idx="135">
                  <c:v>37011</c:v>
                </c:pt>
                <c:pt idx="136">
                  <c:v>37042</c:v>
                </c:pt>
                <c:pt idx="137">
                  <c:v>37072</c:v>
                </c:pt>
                <c:pt idx="138">
                  <c:v>37103</c:v>
                </c:pt>
                <c:pt idx="139">
                  <c:v>37134</c:v>
                </c:pt>
                <c:pt idx="140">
                  <c:v>37164</c:v>
                </c:pt>
                <c:pt idx="141">
                  <c:v>37195</c:v>
                </c:pt>
                <c:pt idx="142">
                  <c:v>37225</c:v>
                </c:pt>
                <c:pt idx="143">
                  <c:v>37256</c:v>
                </c:pt>
                <c:pt idx="144">
                  <c:v>37287</c:v>
                </c:pt>
                <c:pt idx="145">
                  <c:v>37315</c:v>
                </c:pt>
                <c:pt idx="146">
                  <c:v>37346</c:v>
                </c:pt>
                <c:pt idx="147">
                  <c:v>37376</c:v>
                </c:pt>
                <c:pt idx="148">
                  <c:v>37407</c:v>
                </c:pt>
                <c:pt idx="149">
                  <c:v>37437</c:v>
                </c:pt>
                <c:pt idx="150">
                  <c:v>37468</c:v>
                </c:pt>
                <c:pt idx="151">
                  <c:v>37499</c:v>
                </c:pt>
                <c:pt idx="152">
                  <c:v>37529</c:v>
                </c:pt>
                <c:pt idx="153">
                  <c:v>37560</c:v>
                </c:pt>
                <c:pt idx="154">
                  <c:v>37590</c:v>
                </c:pt>
                <c:pt idx="155">
                  <c:v>37621</c:v>
                </c:pt>
                <c:pt idx="156">
                  <c:v>37652</c:v>
                </c:pt>
                <c:pt idx="157">
                  <c:v>37680</c:v>
                </c:pt>
                <c:pt idx="158">
                  <c:v>37711</c:v>
                </c:pt>
                <c:pt idx="159">
                  <c:v>37741</c:v>
                </c:pt>
                <c:pt idx="160">
                  <c:v>37772</c:v>
                </c:pt>
                <c:pt idx="161">
                  <c:v>37802</c:v>
                </c:pt>
                <c:pt idx="162">
                  <c:v>37833</c:v>
                </c:pt>
                <c:pt idx="163">
                  <c:v>37864</c:v>
                </c:pt>
                <c:pt idx="164">
                  <c:v>37894</c:v>
                </c:pt>
                <c:pt idx="165">
                  <c:v>37925</c:v>
                </c:pt>
                <c:pt idx="166">
                  <c:v>37955</c:v>
                </c:pt>
                <c:pt idx="167">
                  <c:v>37986</c:v>
                </c:pt>
                <c:pt idx="168">
                  <c:v>38017</c:v>
                </c:pt>
                <c:pt idx="169">
                  <c:v>38046</c:v>
                </c:pt>
                <c:pt idx="170">
                  <c:v>38077</c:v>
                </c:pt>
                <c:pt idx="171">
                  <c:v>38107</c:v>
                </c:pt>
                <c:pt idx="172">
                  <c:v>38138</c:v>
                </c:pt>
                <c:pt idx="173">
                  <c:v>38168</c:v>
                </c:pt>
                <c:pt idx="174">
                  <c:v>38199</c:v>
                </c:pt>
                <c:pt idx="175">
                  <c:v>38230</c:v>
                </c:pt>
                <c:pt idx="176">
                  <c:v>38260</c:v>
                </c:pt>
                <c:pt idx="177">
                  <c:v>38291</c:v>
                </c:pt>
                <c:pt idx="178">
                  <c:v>38321</c:v>
                </c:pt>
                <c:pt idx="179">
                  <c:v>38352</c:v>
                </c:pt>
                <c:pt idx="180">
                  <c:v>38383</c:v>
                </c:pt>
                <c:pt idx="181">
                  <c:v>38412</c:v>
                </c:pt>
                <c:pt idx="182">
                  <c:v>38442</c:v>
                </c:pt>
                <c:pt idx="183">
                  <c:v>38472</c:v>
                </c:pt>
                <c:pt idx="184">
                  <c:v>38503</c:v>
                </c:pt>
                <c:pt idx="185">
                  <c:v>38533</c:v>
                </c:pt>
                <c:pt idx="186">
                  <c:v>38564</c:v>
                </c:pt>
                <c:pt idx="187">
                  <c:v>38595</c:v>
                </c:pt>
                <c:pt idx="188">
                  <c:v>38625</c:v>
                </c:pt>
                <c:pt idx="189">
                  <c:v>38656</c:v>
                </c:pt>
                <c:pt idx="190">
                  <c:v>38686</c:v>
                </c:pt>
                <c:pt idx="191">
                  <c:v>38717</c:v>
                </c:pt>
                <c:pt idx="192">
                  <c:v>38748</c:v>
                </c:pt>
                <c:pt idx="193">
                  <c:v>38777</c:v>
                </c:pt>
                <c:pt idx="194">
                  <c:v>38807</c:v>
                </c:pt>
                <c:pt idx="195">
                  <c:v>38837</c:v>
                </c:pt>
                <c:pt idx="196">
                  <c:v>38868</c:v>
                </c:pt>
                <c:pt idx="197">
                  <c:v>38898</c:v>
                </c:pt>
                <c:pt idx="198">
                  <c:v>38929</c:v>
                </c:pt>
                <c:pt idx="199">
                  <c:v>38960</c:v>
                </c:pt>
                <c:pt idx="200">
                  <c:v>38990</c:v>
                </c:pt>
                <c:pt idx="201">
                  <c:v>39021</c:v>
                </c:pt>
                <c:pt idx="202">
                  <c:v>39051</c:v>
                </c:pt>
                <c:pt idx="203">
                  <c:v>39082</c:v>
                </c:pt>
                <c:pt idx="204">
                  <c:v>39113</c:v>
                </c:pt>
                <c:pt idx="205">
                  <c:v>39142</c:v>
                </c:pt>
                <c:pt idx="206">
                  <c:v>39172</c:v>
                </c:pt>
                <c:pt idx="207">
                  <c:v>39202</c:v>
                </c:pt>
                <c:pt idx="208">
                  <c:v>39233</c:v>
                </c:pt>
                <c:pt idx="209">
                  <c:v>39263</c:v>
                </c:pt>
                <c:pt idx="210">
                  <c:v>39294</c:v>
                </c:pt>
                <c:pt idx="211">
                  <c:v>39325</c:v>
                </c:pt>
                <c:pt idx="212">
                  <c:v>39355</c:v>
                </c:pt>
                <c:pt idx="213">
                  <c:v>39386</c:v>
                </c:pt>
                <c:pt idx="214">
                  <c:v>39416</c:v>
                </c:pt>
                <c:pt idx="215">
                  <c:v>39447</c:v>
                </c:pt>
                <c:pt idx="216">
                  <c:v>39478</c:v>
                </c:pt>
                <c:pt idx="217">
                  <c:v>39507</c:v>
                </c:pt>
                <c:pt idx="218">
                  <c:v>39538</c:v>
                </c:pt>
                <c:pt idx="219">
                  <c:v>39568</c:v>
                </c:pt>
                <c:pt idx="220">
                  <c:v>39599</c:v>
                </c:pt>
                <c:pt idx="221">
                  <c:v>39629</c:v>
                </c:pt>
                <c:pt idx="222">
                  <c:v>39660</c:v>
                </c:pt>
                <c:pt idx="223">
                  <c:v>39691</c:v>
                </c:pt>
                <c:pt idx="224">
                  <c:v>39721</c:v>
                </c:pt>
                <c:pt idx="225">
                  <c:v>39752</c:v>
                </c:pt>
                <c:pt idx="226">
                  <c:v>39782</c:v>
                </c:pt>
                <c:pt idx="227">
                  <c:v>39813</c:v>
                </c:pt>
                <c:pt idx="228">
                  <c:v>39844</c:v>
                </c:pt>
                <c:pt idx="229">
                  <c:v>39872</c:v>
                </c:pt>
                <c:pt idx="230">
                  <c:v>39903</c:v>
                </c:pt>
                <c:pt idx="231">
                  <c:v>39933</c:v>
                </c:pt>
                <c:pt idx="232">
                  <c:v>39964</c:v>
                </c:pt>
                <c:pt idx="233">
                  <c:v>39994</c:v>
                </c:pt>
                <c:pt idx="234">
                  <c:v>40025</c:v>
                </c:pt>
                <c:pt idx="235">
                  <c:v>40056</c:v>
                </c:pt>
                <c:pt idx="236">
                  <c:v>40086</c:v>
                </c:pt>
                <c:pt idx="237">
                  <c:v>40117</c:v>
                </c:pt>
                <c:pt idx="238">
                  <c:v>40147</c:v>
                </c:pt>
                <c:pt idx="239">
                  <c:v>40178</c:v>
                </c:pt>
                <c:pt idx="240">
                  <c:v>40209</c:v>
                </c:pt>
                <c:pt idx="241">
                  <c:v>40237</c:v>
                </c:pt>
                <c:pt idx="242">
                  <c:v>40268</c:v>
                </c:pt>
                <c:pt idx="243">
                  <c:v>40298</c:v>
                </c:pt>
                <c:pt idx="244">
                  <c:v>40329</c:v>
                </c:pt>
                <c:pt idx="245">
                  <c:v>40359</c:v>
                </c:pt>
                <c:pt idx="246">
                  <c:v>40390</c:v>
                </c:pt>
                <c:pt idx="247">
                  <c:v>40421</c:v>
                </c:pt>
                <c:pt idx="248">
                  <c:v>40451</c:v>
                </c:pt>
                <c:pt idx="249">
                  <c:v>40482</c:v>
                </c:pt>
                <c:pt idx="250">
                  <c:v>40512</c:v>
                </c:pt>
                <c:pt idx="251">
                  <c:v>40543</c:v>
                </c:pt>
                <c:pt idx="252">
                  <c:v>40574</c:v>
                </c:pt>
                <c:pt idx="253">
                  <c:v>40602</c:v>
                </c:pt>
                <c:pt idx="254">
                  <c:v>40632</c:v>
                </c:pt>
                <c:pt idx="255">
                  <c:v>40663</c:v>
                </c:pt>
                <c:pt idx="256">
                  <c:v>40694</c:v>
                </c:pt>
                <c:pt idx="257">
                  <c:v>40724</c:v>
                </c:pt>
                <c:pt idx="258">
                  <c:v>40755</c:v>
                </c:pt>
                <c:pt idx="259">
                  <c:v>40786</c:v>
                </c:pt>
                <c:pt idx="260">
                  <c:v>40816</c:v>
                </c:pt>
                <c:pt idx="261">
                  <c:v>40847</c:v>
                </c:pt>
                <c:pt idx="262">
                  <c:v>40877</c:v>
                </c:pt>
                <c:pt idx="263">
                  <c:v>40908</c:v>
                </c:pt>
                <c:pt idx="264">
                  <c:v>40939</c:v>
                </c:pt>
                <c:pt idx="265">
                  <c:v>40968</c:v>
                </c:pt>
                <c:pt idx="266">
                  <c:v>40999</c:v>
                </c:pt>
                <c:pt idx="267">
                  <c:v>41029</c:v>
                </c:pt>
                <c:pt idx="268">
                  <c:v>41060</c:v>
                </c:pt>
                <c:pt idx="269">
                  <c:v>41090</c:v>
                </c:pt>
                <c:pt idx="270">
                  <c:v>41121</c:v>
                </c:pt>
                <c:pt idx="271">
                  <c:v>41152</c:v>
                </c:pt>
                <c:pt idx="272">
                  <c:v>41182</c:v>
                </c:pt>
                <c:pt idx="273">
                  <c:v>41213</c:v>
                </c:pt>
                <c:pt idx="274">
                  <c:v>41243</c:v>
                </c:pt>
                <c:pt idx="275">
                  <c:v>41274</c:v>
                </c:pt>
                <c:pt idx="276">
                  <c:v>41305</c:v>
                </c:pt>
                <c:pt idx="277">
                  <c:v>41333</c:v>
                </c:pt>
                <c:pt idx="278">
                  <c:v>41364</c:v>
                </c:pt>
                <c:pt idx="279">
                  <c:v>41394</c:v>
                </c:pt>
                <c:pt idx="280">
                  <c:v>41425</c:v>
                </c:pt>
                <c:pt idx="281">
                  <c:v>41455</c:v>
                </c:pt>
                <c:pt idx="282">
                  <c:v>41486</c:v>
                </c:pt>
                <c:pt idx="283">
                  <c:v>41517</c:v>
                </c:pt>
                <c:pt idx="284">
                  <c:v>41547</c:v>
                </c:pt>
                <c:pt idx="285">
                  <c:v>41578</c:v>
                </c:pt>
                <c:pt idx="286">
                  <c:v>41608</c:v>
                </c:pt>
                <c:pt idx="287">
                  <c:v>41639</c:v>
                </c:pt>
                <c:pt idx="288">
                  <c:v>41670</c:v>
                </c:pt>
                <c:pt idx="289">
                  <c:v>41698</c:v>
                </c:pt>
                <c:pt idx="290">
                  <c:v>41729</c:v>
                </c:pt>
                <c:pt idx="291">
                  <c:v>41759</c:v>
                </c:pt>
                <c:pt idx="292">
                  <c:v>41790</c:v>
                </c:pt>
                <c:pt idx="293">
                  <c:v>41820</c:v>
                </c:pt>
                <c:pt idx="294">
                  <c:v>41851</c:v>
                </c:pt>
                <c:pt idx="295">
                  <c:v>41882</c:v>
                </c:pt>
                <c:pt idx="296">
                  <c:v>41912</c:v>
                </c:pt>
                <c:pt idx="297">
                  <c:v>41943</c:v>
                </c:pt>
                <c:pt idx="298">
                  <c:v>41973</c:v>
                </c:pt>
                <c:pt idx="299">
                  <c:v>42004</c:v>
                </c:pt>
                <c:pt idx="300">
                  <c:v>42035</c:v>
                </c:pt>
                <c:pt idx="301">
                  <c:v>42063</c:v>
                </c:pt>
                <c:pt idx="302">
                  <c:v>42094</c:v>
                </c:pt>
                <c:pt idx="303">
                  <c:v>42124</c:v>
                </c:pt>
                <c:pt idx="304">
                  <c:v>42155</c:v>
                </c:pt>
                <c:pt idx="305">
                  <c:v>42185</c:v>
                </c:pt>
                <c:pt idx="306">
                  <c:v>42216</c:v>
                </c:pt>
                <c:pt idx="307">
                  <c:v>42247</c:v>
                </c:pt>
                <c:pt idx="308">
                  <c:v>42277</c:v>
                </c:pt>
                <c:pt idx="309">
                  <c:v>42308</c:v>
                </c:pt>
                <c:pt idx="310">
                  <c:v>42338</c:v>
                </c:pt>
                <c:pt idx="311">
                  <c:v>42369</c:v>
                </c:pt>
                <c:pt idx="312">
                  <c:v>42400</c:v>
                </c:pt>
                <c:pt idx="313">
                  <c:v>42429</c:v>
                </c:pt>
                <c:pt idx="314">
                  <c:v>42460</c:v>
                </c:pt>
                <c:pt idx="315">
                  <c:v>42490</c:v>
                </c:pt>
                <c:pt idx="316">
                  <c:v>42521</c:v>
                </c:pt>
                <c:pt idx="317">
                  <c:v>42551</c:v>
                </c:pt>
              </c:numCache>
            </c:numRef>
          </c:cat>
          <c:val>
            <c:numRef>
              <c:f>Sheet1!$B$2:$B$319</c:f>
              <c:numCache>
                <c:formatCode>General</c:formatCode>
                <c:ptCount val="318"/>
                <c:pt idx="0">
                  <c:v>506.5</c:v>
                </c:pt>
                <c:pt idx="1">
                  <c:v>507.6</c:v>
                </c:pt>
                <c:pt idx="2">
                  <c:v>508.2</c:v>
                </c:pt>
                <c:pt idx="3">
                  <c:v>509.2</c:v>
                </c:pt>
                <c:pt idx="4">
                  <c:v>511.1</c:v>
                </c:pt>
                <c:pt idx="5">
                  <c:v>515.4</c:v>
                </c:pt>
                <c:pt idx="6">
                  <c:v>515.4</c:v>
                </c:pt>
                <c:pt idx="7">
                  <c:v>516.29999999999995</c:v>
                </c:pt>
                <c:pt idx="8">
                  <c:v>513.79999999999995</c:v>
                </c:pt>
                <c:pt idx="9">
                  <c:v>513.79999999999995</c:v>
                </c:pt>
                <c:pt idx="10">
                  <c:v>513.9</c:v>
                </c:pt>
                <c:pt idx="11">
                  <c:v>514.1</c:v>
                </c:pt>
                <c:pt idx="12">
                  <c:v>514.6</c:v>
                </c:pt>
                <c:pt idx="13">
                  <c:v>514.9</c:v>
                </c:pt>
                <c:pt idx="14">
                  <c:v>517.29999999999995</c:v>
                </c:pt>
                <c:pt idx="15">
                  <c:v>515.70000000000005</c:v>
                </c:pt>
                <c:pt idx="16">
                  <c:v>515.6</c:v>
                </c:pt>
                <c:pt idx="17">
                  <c:v>516.1</c:v>
                </c:pt>
                <c:pt idx="18">
                  <c:v>516.6</c:v>
                </c:pt>
                <c:pt idx="19">
                  <c:v>514.6</c:v>
                </c:pt>
                <c:pt idx="20">
                  <c:v>512.20000000000005</c:v>
                </c:pt>
                <c:pt idx="21">
                  <c:v>511.7</c:v>
                </c:pt>
                <c:pt idx="22">
                  <c:v>511.8</c:v>
                </c:pt>
                <c:pt idx="23">
                  <c:v>510.7</c:v>
                </c:pt>
                <c:pt idx="24">
                  <c:v>508.8</c:v>
                </c:pt>
                <c:pt idx="25">
                  <c:v>507.3</c:v>
                </c:pt>
                <c:pt idx="26">
                  <c:v>506.1</c:v>
                </c:pt>
                <c:pt idx="27">
                  <c:v>506</c:v>
                </c:pt>
                <c:pt idx="28">
                  <c:v>505.8</c:v>
                </c:pt>
                <c:pt idx="29">
                  <c:v>507.9</c:v>
                </c:pt>
                <c:pt idx="30">
                  <c:v>508.4</c:v>
                </c:pt>
                <c:pt idx="31">
                  <c:v>506.9</c:v>
                </c:pt>
                <c:pt idx="32">
                  <c:v>505.1</c:v>
                </c:pt>
                <c:pt idx="33">
                  <c:v>505.8</c:v>
                </c:pt>
                <c:pt idx="34">
                  <c:v>506.3</c:v>
                </c:pt>
                <c:pt idx="35">
                  <c:v>508.1</c:v>
                </c:pt>
                <c:pt idx="36">
                  <c:v>508.2</c:v>
                </c:pt>
                <c:pt idx="37">
                  <c:v>509.2</c:v>
                </c:pt>
                <c:pt idx="38">
                  <c:v>510.9</c:v>
                </c:pt>
                <c:pt idx="39">
                  <c:v>511.4</c:v>
                </c:pt>
                <c:pt idx="40">
                  <c:v>513.79999999999995</c:v>
                </c:pt>
                <c:pt idx="41">
                  <c:v>517.29999999999995</c:v>
                </c:pt>
                <c:pt idx="42">
                  <c:v>518.4</c:v>
                </c:pt>
                <c:pt idx="43">
                  <c:v>519.9</c:v>
                </c:pt>
                <c:pt idx="44">
                  <c:v>518.20000000000005</c:v>
                </c:pt>
                <c:pt idx="45">
                  <c:v>518.5</c:v>
                </c:pt>
                <c:pt idx="46">
                  <c:v>519.5</c:v>
                </c:pt>
                <c:pt idx="47">
                  <c:v>522.6</c:v>
                </c:pt>
                <c:pt idx="48">
                  <c:v>521.6</c:v>
                </c:pt>
                <c:pt idx="49">
                  <c:v>522.20000000000005</c:v>
                </c:pt>
                <c:pt idx="50">
                  <c:v>525</c:v>
                </c:pt>
                <c:pt idx="51">
                  <c:v>525.29999999999995</c:v>
                </c:pt>
                <c:pt idx="52">
                  <c:v>526.79999999999995</c:v>
                </c:pt>
                <c:pt idx="53">
                  <c:v>529.79999999999995</c:v>
                </c:pt>
                <c:pt idx="54">
                  <c:v>531</c:v>
                </c:pt>
                <c:pt idx="55">
                  <c:v>530.70000000000005</c:v>
                </c:pt>
                <c:pt idx="56">
                  <c:v>528.70000000000005</c:v>
                </c:pt>
                <c:pt idx="57">
                  <c:v>529.5</c:v>
                </c:pt>
                <c:pt idx="58">
                  <c:v>529.79999999999995</c:v>
                </c:pt>
                <c:pt idx="59">
                  <c:v>531.20000000000005</c:v>
                </c:pt>
                <c:pt idx="60">
                  <c:v>531.79999999999995</c:v>
                </c:pt>
                <c:pt idx="61">
                  <c:v>531.9</c:v>
                </c:pt>
                <c:pt idx="62">
                  <c:v>534.1</c:v>
                </c:pt>
                <c:pt idx="63">
                  <c:v>534.70000000000005</c:v>
                </c:pt>
                <c:pt idx="64">
                  <c:v>535.79999999999995</c:v>
                </c:pt>
                <c:pt idx="65">
                  <c:v>539.6</c:v>
                </c:pt>
                <c:pt idx="66">
                  <c:v>538.5</c:v>
                </c:pt>
                <c:pt idx="67">
                  <c:v>539</c:v>
                </c:pt>
                <c:pt idx="68">
                  <c:v>537.29999999999995</c:v>
                </c:pt>
                <c:pt idx="69">
                  <c:v>539.5</c:v>
                </c:pt>
                <c:pt idx="70">
                  <c:v>539.6</c:v>
                </c:pt>
                <c:pt idx="71">
                  <c:v>541.4</c:v>
                </c:pt>
                <c:pt idx="72">
                  <c:v>541.6</c:v>
                </c:pt>
                <c:pt idx="73">
                  <c:v>541.9</c:v>
                </c:pt>
                <c:pt idx="74">
                  <c:v>543.29999999999995</c:v>
                </c:pt>
                <c:pt idx="75">
                  <c:v>543.1</c:v>
                </c:pt>
                <c:pt idx="76">
                  <c:v>545.70000000000005</c:v>
                </c:pt>
                <c:pt idx="77">
                  <c:v>548.20000000000005</c:v>
                </c:pt>
                <c:pt idx="78">
                  <c:v>549.5</c:v>
                </c:pt>
                <c:pt idx="79">
                  <c:v>548.4</c:v>
                </c:pt>
                <c:pt idx="80">
                  <c:v>548.4</c:v>
                </c:pt>
                <c:pt idx="81">
                  <c:v>549.70000000000005</c:v>
                </c:pt>
                <c:pt idx="82">
                  <c:v>551.29999999999995</c:v>
                </c:pt>
                <c:pt idx="83">
                  <c:v>552.9</c:v>
                </c:pt>
                <c:pt idx="84">
                  <c:v>551</c:v>
                </c:pt>
                <c:pt idx="85">
                  <c:v>553.4</c:v>
                </c:pt>
                <c:pt idx="86">
                  <c:v>556.20000000000005</c:v>
                </c:pt>
                <c:pt idx="87">
                  <c:v>557</c:v>
                </c:pt>
                <c:pt idx="88">
                  <c:v>558.29999999999995</c:v>
                </c:pt>
                <c:pt idx="89">
                  <c:v>561.29999999999995</c:v>
                </c:pt>
                <c:pt idx="90">
                  <c:v>563.1</c:v>
                </c:pt>
                <c:pt idx="91">
                  <c:v>563</c:v>
                </c:pt>
                <c:pt idx="92">
                  <c:v>560.70000000000005</c:v>
                </c:pt>
                <c:pt idx="93">
                  <c:v>562.9</c:v>
                </c:pt>
                <c:pt idx="94">
                  <c:v>564.6</c:v>
                </c:pt>
                <c:pt idx="95">
                  <c:v>567.6</c:v>
                </c:pt>
                <c:pt idx="96">
                  <c:v>568.20000000000005</c:v>
                </c:pt>
                <c:pt idx="97">
                  <c:v>570.1</c:v>
                </c:pt>
                <c:pt idx="98">
                  <c:v>570.6</c:v>
                </c:pt>
                <c:pt idx="99">
                  <c:v>571.4</c:v>
                </c:pt>
                <c:pt idx="100">
                  <c:v>573.5</c:v>
                </c:pt>
                <c:pt idx="101">
                  <c:v>576.79999999999995</c:v>
                </c:pt>
                <c:pt idx="102">
                  <c:v>577</c:v>
                </c:pt>
                <c:pt idx="103">
                  <c:v>577</c:v>
                </c:pt>
                <c:pt idx="104">
                  <c:v>576.20000000000005</c:v>
                </c:pt>
                <c:pt idx="105">
                  <c:v>578.1</c:v>
                </c:pt>
                <c:pt idx="106">
                  <c:v>579.70000000000005</c:v>
                </c:pt>
                <c:pt idx="107">
                  <c:v>579.6</c:v>
                </c:pt>
                <c:pt idx="108">
                  <c:v>577.9</c:v>
                </c:pt>
                <c:pt idx="109">
                  <c:v>579.79999999999995</c:v>
                </c:pt>
                <c:pt idx="110">
                  <c:v>581.70000000000005</c:v>
                </c:pt>
                <c:pt idx="111">
                  <c:v>583.70000000000005</c:v>
                </c:pt>
                <c:pt idx="112">
                  <c:v>584.5</c:v>
                </c:pt>
                <c:pt idx="113">
                  <c:v>586.9</c:v>
                </c:pt>
                <c:pt idx="114">
                  <c:v>589.70000000000005</c:v>
                </c:pt>
                <c:pt idx="115">
                  <c:v>588.79999999999995</c:v>
                </c:pt>
                <c:pt idx="116">
                  <c:v>587.20000000000005</c:v>
                </c:pt>
                <c:pt idx="117">
                  <c:v>586.79999999999995</c:v>
                </c:pt>
                <c:pt idx="118">
                  <c:v>587.5</c:v>
                </c:pt>
                <c:pt idx="119">
                  <c:v>588.9</c:v>
                </c:pt>
                <c:pt idx="120">
                  <c:v>584.4</c:v>
                </c:pt>
                <c:pt idx="121">
                  <c:v>584.70000000000005</c:v>
                </c:pt>
                <c:pt idx="122">
                  <c:v>584.70000000000005</c:v>
                </c:pt>
                <c:pt idx="123">
                  <c:v>583.29999999999995</c:v>
                </c:pt>
                <c:pt idx="124">
                  <c:v>581.20000000000005</c:v>
                </c:pt>
                <c:pt idx="125">
                  <c:v>587.29999999999995</c:v>
                </c:pt>
                <c:pt idx="126">
                  <c:v>587.4</c:v>
                </c:pt>
                <c:pt idx="127">
                  <c:v>589.9</c:v>
                </c:pt>
                <c:pt idx="128">
                  <c:v>589.5</c:v>
                </c:pt>
                <c:pt idx="129">
                  <c:v>590.70000000000005</c:v>
                </c:pt>
                <c:pt idx="130">
                  <c:v>591.9</c:v>
                </c:pt>
                <c:pt idx="131">
                  <c:v>595.20000000000005</c:v>
                </c:pt>
                <c:pt idx="132">
                  <c:v>591.29999999999995</c:v>
                </c:pt>
                <c:pt idx="133">
                  <c:v>592.9</c:v>
                </c:pt>
                <c:pt idx="134">
                  <c:v>597.1</c:v>
                </c:pt>
                <c:pt idx="135">
                  <c:v>595.20000000000005</c:v>
                </c:pt>
                <c:pt idx="136">
                  <c:v>597.4</c:v>
                </c:pt>
                <c:pt idx="137">
                  <c:v>599.9</c:v>
                </c:pt>
                <c:pt idx="138">
                  <c:v>598.9</c:v>
                </c:pt>
                <c:pt idx="139">
                  <c:v>598.70000000000005</c:v>
                </c:pt>
                <c:pt idx="140">
                  <c:v>596.9</c:v>
                </c:pt>
                <c:pt idx="141">
                  <c:v>600.70000000000005</c:v>
                </c:pt>
                <c:pt idx="142">
                  <c:v>600</c:v>
                </c:pt>
                <c:pt idx="143">
                  <c:v>605.79999999999995</c:v>
                </c:pt>
                <c:pt idx="144">
                  <c:v>603.9</c:v>
                </c:pt>
                <c:pt idx="145">
                  <c:v>606.9</c:v>
                </c:pt>
                <c:pt idx="146">
                  <c:v>609.6</c:v>
                </c:pt>
                <c:pt idx="147">
                  <c:v>609.29999999999995</c:v>
                </c:pt>
                <c:pt idx="148">
                  <c:v>613.29999999999995</c:v>
                </c:pt>
                <c:pt idx="149">
                  <c:v>619.1</c:v>
                </c:pt>
                <c:pt idx="150">
                  <c:v>621.9</c:v>
                </c:pt>
                <c:pt idx="151">
                  <c:v>618</c:v>
                </c:pt>
                <c:pt idx="152">
                  <c:v>618.4</c:v>
                </c:pt>
                <c:pt idx="153">
                  <c:v>622.70000000000005</c:v>
                </c:pt>
                <c:pt idx="154">
                  <c:v>623.4</c:v>
                </c:pt>
                <c:pt idx="155">
                  <c:v>625.5</c:v>
                </c:pt>
                <c:pt idx="156">
                  <c:v>620.29999999999995</c:v>
                </c:pt>
                <c:pt idx="157">
                  <c:v>622.6</c:v>
                </c:pt>
                <c:pt idx="158">
                  <c:v>624.79999999999995</c:v>
                </c:pt>
                <c:pt idx="159">
                  <c:v>627.79999999999995</c:v>
                </c:pt>
                <c:pt idx="160">
                  <c:v>631</c:v>
                </c:pt>
                <c:pt idx="161">
                  <c:v>631.4</c:v>
                </c:pt>
                <c:pt idx="162">
                  <c:v>628.9</c:v>
                </c:pt>
                <c:pt idx="163">
                  <c:v>626.4</c:v>
                </c:pt>
                <c:pt idx="164">
                  <c:v>629.6</c:v>
                </c:pt>
                <c:pt idx="165">
                  <c:v>630.70000000000005</c:v>
                </c:pt>
                <c:pt idx="166">
                  <c:v>635.1</c:v>
                </c:pt>
                <c:pt idx="167">
                  <c:v>633.9</c:v>
                </c:pt>
                <c:pt idx="168">
                  <c:v>632.79999999999995</c:v>
                </c:pt>
                <c:pt idx="169">
                  <c:v>636.1</c:v>
                </c:pt>
                <c:pt idx="170">
                  <c:v>639.79999999999995</c:v>
                </c:pt>
                <c:pt idx="171">
                  <c:v>640.20000000000005</c:v>
                </c:pt>
                <c:pt idx="172">
                  <c:v>641.6</c:v>
                </c:pt>
                <c:pt idx="173">
                  <c:v>643.1</c:v>
                </c:pt>
                <c:pt idx="174">
                  <c:v>642.1</c:v>
                </c:pt>
                <c:pt idx="175">
                  <c:v>646.9</c:v>
                </c:pt>
                <c:pt idx="176">
                  <c:v>648.29999999999995</c:v>
                </c:pt>
                <c:pt idx="177">
                  <c:v>649.6</c:v>
                </c:pt>
                <c:pt idx="178">
                  <c:v>647.9</c:v>
                </c:pt>
                <c:pt idx="179">
                  <c:v>650.79999999999995</c:v>
                </c:pt>
                <c:pt idx="180">
                  <c:v>651.79999999999995</c:v>
                </c:pt>
                <c:pt idx="181">
                  <c:v>650</c:v>
                </c:pt>
                <c:pt idx="182">
                  <c:v>647.6</c:v>
                </c:pt>
                <c:pt idx="183">
                  <c:v>647.4</c:v>
                </c:pt>
                <c:pt idx="184">
                  <c:v>647.4</c:v>
                </c:pt>
                <c:pt idx="185">
                  <c:v>651.5</c:v>
                </c:pt>
                <c:pt idx="186">
                  <c:v>650.1</c:v>
                </c:pt>
                <c:pt idx="187">
                  <c:v>650.70000000000005</c:v>
                </c:pt>
                <c:pt idx="188">
                  <c:v>646.5</c:v>
                </c:pt>
                <c:pt idx="189">
                  <c:v>650.4</c:v>
                </c:pt>
                <c:pt idx="190">
                  <c:v>653.20000000000005</c:v>
                </c:pt>
                <c:pt idx="191">
                  <c:v>655.1</c:v>
                </c:pt>
                <c:pt idx="192">
                  <c:v>651.29999999999995</c:v>
                </c:pt>
                <c:pt idx="193">
                  <c:v>655.20000000000005</c:v>
                </c:pt>
                <c:pt idx="194">
                  <c:v>658.4</c:v>
                </c:pt>
                <c:pt idx="195">
                  <c:v>658.9</c:v>
                </c:pt>
                <c:pt idx="196">
                  <c:v>657.6</c:v>
                </c:pt>
                <c:pt idx="197">
                  <c:v>657.8</c:v>
                </c:pt>
                <c:pt idx="198">
                  <c:v>662</c:v>
                </c:pt>
                <c:pt idx="199">
                  <c:v>662.9</c:v>
                </c:pt>
                <c:pt idx="200">
                  <c:v>662.3</c:v>
                </c:pt>
                <c:pt idx="201">
                  <c:v>663.3</c:v>
                </c:pt>
                <c:pt idx="202">
                  <c:v>662.3</c:v>
                </c:pt>
                <c:pt idx="203">
                  <c:v>667.1</c:v>
                </c:pt>
                <c:pt idx="204">
                  <c:v>664.8</c:v>
                </c:pt>
                <c:pt idx="205">
                  <c:v>670</c:v>
                </c:pt>
                <c:pt idx="206">
                  <c:v>669.6</c:v>
                </c:pt>
                <c:pt idx="207">
                  <c:v>674.5</c:v>
                </c:pt>
                <c:pt idx="208">
                  <c:v>675.3</c:v>
                </c:pt>
                <c:pt idx="209">
                  <c:v>681.9</c:v>
                </c:pt>
                <c:pt idx="210">
                  <c:v>682</c:v>
                </c:pt>
                <c:pt idx="211">
                  <c:v>678.3</c:v>
                </c:pt>
                <c:pt idx="212">
                  <c:v>675.7</c:v>
                </c:pt>
                <c:pt idx="213">
                  <c:v>677</c:v>
                </c:pt>
                <c:pt idx="214">
                  <c:v>675</c:v>
                </c:pt>
                <c:pt idx="215">
                  <c:v>679.6</c:v>
                </c:pt>
                <c:pt idx="216">
                  <c:v>674.8</c:v>
                </c:pt>
                <c:pt idx="217">
                  <c:v>672</c:v>
                </c:pt>
                <c:pt idx="218">
                  <c:v>671.4</c:v>
                </c:pt>
                <c:pt idx="219">
                  <c:v>671.1</c:v>
                </c:pt>
                <c:pt idx="220">
                  <c:v>671.6</c:v>
                </c:pt>
                <c:pt idx="221">
                  <c:v>671.5</c:v>
                </c:pt>
                <c:pt idx="222">
                  <c:v>677.2</c:v>
                </c:pt>
                <c:pt idx="223">
                  <c:v>670.2</c:v>
                </c:pt>
                <c:pt idx="224">
                  <c:v>666</c:v>
                </c:pt>
                <c:pt idx="225">
                  <c:v>664.6</c:v>
                </c:pt>
                <c:pt idx="226">
                  <c:v>661.4</c:v>
                </c:pt>
                <c:pt idx="227">
                  <c:v>657.3</c:v>
                </c:pt>
                <c:pt idx="228">
                  <c:v>655</c:v>
                </c:pt>
                <c:pt idx="229">
                  <c:v>653.6</c:v>
                </c:pt>
                <c:pt idx="230">
                  <c:v>654</c:v>
                </c:pt>
                <c:pt idx="231">
                  <c:v>653.6</c:v>
                </c:pt>
                <c:pt idx="232">
                  <c:v>650.29999999999995</c:v>
                </c:pt>
                <c:pt idx="233">
                  <c:v>652.70000000000005</c:v>
                </c:pt>
                <c:pt idx="234">
                  <c:v>650.4</c:v>
                </c:pt>
                <c:pt idx="235">
                  <c:v>647.4</c:v>
                </c:pt>
                <c:pt idx="236">
                  <c:v>647.9</c:v>
                </c:pt>
                <c:pt idx="237">
                  <c:v>647.4</c:v>
                </c:pt>
                <c:pt idx="238">
                  <c:v>649</c:v>
                </c:pt>
                <c:pt idx="239">
                  <c:v>647.9</c:v>
                </c:pt>
                <c:pt idx="240">
                  <c:v>639.70000000000005</c:v>
                </c:pt>
                <c:pt idx="241">
                  <c:v>639.9</c:v>
                </c:pt>
                <c:pt idx="242">
                  <c:v>639.29999999999995</c:v>
                </c:pt>
                <c:pt idx="243">
                  <c:v>638.29999999999995</c:v>
                </c:pt>
                <c:pt idx="244">
                  <c:v>638.20000000000005</c:v>
                </c:pt>
                <c:pt idx="245">
                  <c:v>639.20000000000005</c:v>
                </c:pt>
                <c:pt idx="246">
                  <c:v>640</c:v>
                </c:pt>
                <c:pt idx="247">
                  <c:v>638.9</c:v>
                </c:pt>
                <c:pt idx="248">
                  <c:v>635.79999999999995</c:v>
                </c:pt>
                <c:pt idx="249">
                  <c:v>640.5</c:v>
                </c:pt>
                <c:pt idx="250">
                  <c:v>644.20000000000005</c:v>
                </c:pt>
                <c:pt idx="251">
                  <c:v>645.29999999999995</c:v>
                </c:pt>
                <c:pt idx="252">
                  <c:v>641.9</c:v>
                </c:pt>
                <c:pt idx="253">
                  <c:v>640.1</c:v>
                </c:pt>
                <c:pt idx="254">
                  <c:v>642.6</c:v>
                </c:pt>
                <c:pt idx="255">
                  <c:v>638.20000000000005</c:v>
                </c:pt>
                <c:pt idx="256">
                  <c:v>643.79999999999995</c:v>
                </c:pt>
                <c:pt idx="257">
                  <c:v>649.1</c:v>
                </c:pt>
                <c:pt idx="258">
                  <c:v>648.4</c:v>
                </c:pt>
                <c:pt idx="259">
                  <c:v>646.4</c:v>
                </c:pt>
                <c:pt idx="260">
                  <c:v>642.9</c:v>
                </c:pt>
                <c:pt idx="261">
                  <c:v>646.6</c:v>
                </c:pt>
                <c:pt idx="262">
                  <c:v>646.79999999999995</c:v>
                </c:pt>
                <c:pt idx="263">
                  <c:v>646.70000000000005</c:v>
                </c:pt>
                <c:pt idx="264">
                  <c:v>651.70000000000005</c:v>
                </c:pt>
                <c:pt idx="265">
                  <c:v>654.6</c:v>
                </c:pt>
                <c:pt idx="266">
                  <c:v>656</c:v>
                </c:pt>
                <c:pt idx="267">
                  <c:v>659.1</c:v>
                </c:pt>
                <c:pt idx="268">
                  <c:v>661.5</c:v>
                </c:pt>
                <c:pt idx="269">
                  <c:v>663.2</c:v>
                </c:pt>
                <c:pt idx="270">
                  <c:v>660.7</c:v>
                </c:pt>
                <c:pt idx="271">
                  <c:v>661.4</c:v>
                </c:pt>
                <c:pt idx="272">
                  <c:v>657.6</c:v>
                </c:pt>
                <c:pt idx="273">
                  <c:v>661.3</c:v>
                </c:pt>
                <c:pt idx="274">
                  <c:v>663.4</c:v>
                </c:pt>
                <c:pt idx="275">
                  <c:v>664.3</c:v>
                </c:pt>
                <c:pt idx="276">
                  <c:v>660</c:v>
                </c:pt>
                <c:pt idx="277">
                  <c:v>659.2</c:v>
                </c:pt>
                <c:pt idx="278">
                  <c:v>658.4</c:v>
                </c:pt>
                <c:pt idx="279">
                  <c:v>658.4</c:v>
                </c:pt>
                <c:pt idx="280">
                  <c:v>658.3</c:v>
                </c:pt>
                <c:pt idx="281">
                  <c:v>661.1</c:v>
                </c:pt>
                <c:pt idx="282">
                  <c:v>665</c:v>
                </c:pt>
                <c:pt idx="283">
                  <c:v>665.2</c:v>
                </c:pt>
                <c:pt idx="284">
                  <c:v>665.9</c:v>
                </c:pt>
                <c:pt idx="285">
                  <c:v>670.3</c:v>
                </c:pt>
                <c:pt idx="286">
                  <c:v>673.9</c:v>
                </c:pt>
                <c:pt idx="287">
                  <c:v>677.1</c:v>
                </c:pt>
                <c:pt idx="288">
                  <c:v>694</c:v>
                </c:pt>
                <c:pt idx="289">
                  <c:v>698.8</c:v>
                </c:pt>
                <c:pt idx="290">
                  <c:v>701.4</c:v>
                </c:pt>
                <c:pt idx="291">
                  <c:v>707.5</c:v>
                </c:pt>
                <c:pt idx="292">
                  <c:v>711.4</c:v>
                </c:pt>
                <c:pt idx="293">
                  <c:v>718.8</c:v>
                </c:pt>
                <c:pt idx="294">
                  <c:v>720.8</c:v>
                </c:pt>
                <c:pt idx="295">
                  <c:v>728</c:v>
                </c:pt>
                <c:pt idx="296">
                  <c:v>730.3</c:v>
                </c:pt>
                <c:pt idx="297">
                  <c:v>737.5</c:v>
                </c:pt>
                <c:pt idx="298">
                  <c:v>743.2</c:v>
                </c:pt>
                <c:pt idx="299">
                  <c:v>748.2</c:v>
                </c:pt>
                <c:pt idx="300">
                  <c:v>748.9</c:v>
                </c:pt>
                <c:pt idx="301">
                  <c:v>751.7</c:v>
                </c:pt>
                <c:pt idx="302">
                  <c:v>755.7</c:v>
                </c:pt>
                <c:pt idx="303">
                  <c:v>756.3</c:v>
                </c:pt>
                <c:pt idx="304">
                  <c:v>755.9</c:v>
                </c:pt>
                <c:pt idx="305">
                  <c:v>761.6</c:v>
                </c:pt>
                <c:pt idx="306">
                  <c:v>765.4</c:v>
                </c:pt>
                <c:pt idx="307">
                  <c:v>763.5</c:v>
                </c:pt>
                <c:pt idx="308">
                  <c:v>763.8</c:v>
                </c:pt>
                <c:pt idx="309">
                  <c:v>774</c:v>
                </c:pt>
                <c:pt idx="310">
                  <c:v>777.5</c:v>
                </c:pt>
                <c:pt idx="311">
                  <c:v>774.8</c:v>
                </c:pt>
                <c:pt idx="312">
                  <c:v>769.7</c:v>
                </c:pt>
                <c:pt idx="313">
                  <c:v>771.9</c:v>
                </c:pt>
                <c:pt idx="314">
                  <c:v>774.2</c:v>
                </c:pt>
                <c:pt idx="315">
                  <c:v>773.7</c:v>
                </c:pt>
                <c:pt idx="316">
                  <c:v>774.5</c:v>
                </c:pt>
                <c:pt idx="317">
                  <c:v>776.2</c:v>
                </c:pt>
              </c:numCache>
            </c:numRef>
          </c:val>
          <c:smooth val="1"/>
          <c:extLst>
            <c:ext xmlns:c16="http://schemas.microsoft.com/office/drawing/2014/chart" uri="{C3380CC4-5D6E-409C-BE32-E72D297353CC}">
              <c16:uniqueId val="{00000001-65B4-43E8-A167-3C7FBDC8BF95}"/>
            </c:ext>
          </c:extLst>
        </c:ser>
        <c:dLbls>
          <c:showLegendKey val="0"/>
          <c:showVal val="0"/>
          <c:showCatName val="0"/>
          <c:showSerName val="0"/>
          <c:showPercent val="0"/>
          <c:showBubbleSize val="0"/>
        </c:dLbls>
        <c:marker val="1"/>
        <c:smooth val="0"/>
        <c:axId val="207682304"/>
        <c:axId val="207677208"/>
      </c:lineChart>
      <c:catAx>
        <c:axId val="207682304"/>
        <c:scaling>
          <c:orientation val="minMax"/>
        </c:scaling>
        <c:delete val="0"/>
        <c:axPos val="b"/>
        <c:numFmt formatCode="yy" sourceLinked="0"/>
        <c:majorTickMark val="out"/>
        <c:minorTickMark val="none"/>
        <c:tickLblPos val="nextTo"/>
        <c:spPr>
          <a:ln w="9525">
            <a:solidFill>
              <a:srgbClr val="868686"/>
            </a:solidFill>
            <a:prstDash val="solid"/>
          </a:ln>
        </c:spPr>
        <c:txPr>
          <a:bodyPr rot="0" vert="horz"/>
          <a:lstStyle/>
          <a:p>
            <a:pPr>
              <a:defRPr sz="1400" b="0" i="0" u="none" strike="noStrike" baseline="0">
                <a:solidFill>
                  <a:srgbClr val="000000"/>
                </a:solidFill>
                <a:latin typeface="Arial"/>
                <a:ea typeface="Arial"/>
                <a:cs typeface="Arial"/>
              </a:defRPr>
            </a:pPr>
            <a:endParaRPr lang="en-US"/>
          </a:p>
        </c:txPr>
        <c:crossAx val="207677208"/>
        <c:crosses val="autoZero"/>
        <c:auto val="0"/>
        <c:lblAlgn val="ctr"/>
        <c:lblOffset val="100"/>
        <c:tickLblSkip val="12"/>
        <c:tickMarkSkip val="12"/>
        <c:noMultiLvlLbl val="1"/>
      </c:catAx>
      <c:valAx>
        <c:axId val="207677208"/>
        <c:scaling>
          <c:orientation val="minMax"/>
          <c:min val="500"/>
        </c:scaling>
        <c:delete val="0"/>
        <c:axPos val="l"/>
        <c:majorGridlines/>
        <c:title>
          <c:tx>
            <c:rich>
              <a:bodyPr/>
              <a:lstStyle/>
              <a:p>
                <a:pPr>
                  <a:defRPr sz="1400" b="1">
                    <a:latin typeface="+mn-lt"/>
                  </a:defRPr>
                </a:pPr>
                <a:r>
                  <a:rPr lang="en-US" sz="1400" b="1" dirty="0">
                    <a:latin typeface="+mn-lt"/>
                  </a:rPr>
                  <a:t>Thousands</a:t>
                </a:r>
              </a:p>
            </c:rich>
          </c:tx>
          <c:layout>
            <c:manualLayout>
              <c:xMode val="edge"/>
              <c:yMode val="edge"/>
              <c:x val="4.2299236050445301E-3"/>
              <c:y val="0.35009714982810197"/>
            </c:manualLayout>
          </c:layout>
          <c:overlay val="0"/>
        </c:title>
        <c:numFmt formatCode="#,##0" sourceLinked="0"/>
        <c:majorTickMark val="out"/>
        <c:minorTickMark val="none"/>
        <c:tickLblPos val="nextTo"/>
        <c:spPr>
          <a:ln w="9525">
            <a:solidFill>
              <a:srgbClr val="868686"/>
            </a:solidFill>
            <a:prstDash val="solid"/>
          </a:ln>
        </c:spPr>
        <c:txPr>
          <a:bodyPr rot="0" vert="horz"/>
          <a:lstStyle/>
          <a:p>
            <a:pPr>
              <a:defRPr sz="1400" b="0" i="0" u="none" strike="noStrike" baseline="0">
                <a:solidFill>
                  <a:srgbClr val="000000"/>
                </a:solidFill>
                <a:latin typeface="Arial"/>
                <a:ea typeface="Arial"/>
                <a:cs typeface="Arial"/>
              </a:defRPr>
            </a:pPr>
            <a:endParaRPr lang="en-US"/>
          </a:p>
        </c:txPr>
        <c:crossAx val="207682304"/>
        <c:crosses val="autoZero"/>
        <c:crossBetween val="midCat"/>
        <c:majorUnit val="50"/>
      </c:valAx>
      <c:dateAx>
        <c:axId val="207678776"/>
        <c:scaling>
          <c:orientation val="minMax"/>
        </c:scaling>
        <c:delete val="1"/>
        <c:axPos val="b"/>
        <c:numFmt formatCode="&quot;'&quot;yy" sourceLinked="1"/>
        <c:majorTickMark val="out"/>
        <c:minorTickMark val="none"/>
        <c:tickLblPos val="nextTo"/>
        <c:crossAx val="207679560"/>
        <c:crosses val="autoZero"/>
        <c:auto val="1"/>
        <c:lblOffset val="100"/>
        <c:baseTimeUnit val="months"/>
      </c:dateAx>
      <c:valAx>
        <c:axId val="207679560"/>
        <c:scaling>
          <c:orientation val="minMax"/>
          <c:max val="1"/>
          <c:min val="0"/>
        </c:scaling>
        <c:delete val="0"/>
        <c:axPos val="r"/>
        <c:numFmt formatCode="0" sourceLinked="1"/>
        <c:majorTickMark val="none"/>
        <c:minorTickMark val="none"/>
        <c:tickLblPos val="none"/>
        <c:spPr>
          <a:ln w="6906">
            <a:noFill/>
          </a:ln>
        </c:spPr>
        <c:crossAx val="207678776"/>
        <c:crosses val="max"/>
        <c:crossBetween val="between"/>
        <c:majorUnit val="1"/>
      </c:valAx>
      <c:spPr>
        <a:solidFill>
          <a:srgbClr val="FFFFFF"/>
        </a:solidFill>
        <a:ln w="27626">
          <a:noFill/>
        </a:ln>
      </c:spPr>
    </c:plotArea>
    <c:plotVisOnly val="1"/>
    <c:dispBlanksAs val="gap"/>
    <c:showDLblsOverMax val="0"/>
  </c:chart>
  <c:spPr>
    <a:noFill/>
    <a:ln>
      <a:noFill/>
    </a:ln>
  </c:spPr>
  <c:txPr>
    <a:bodyPr/>
    <a:lstStyle/>
    <a:p>
      <a:pPr>
        <a:defRPr sz="1958" b="0" i="0" u="none" strike="noStrike" baseline="0">
          <a:solidFill>
            <a:srgbClr val="000000"/>
          </a:solidFill>
          <a:latin typeface="Calibri"/>
          <a:ea typeface="Calibri"/>
          <a:cs typeface="Calibri"/>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698506692620234"/>
          <c:y val="2.4161694576910281E-2"/>
          <c:w val="0.840924595892379"/>
          <c:h val="0.84526558891454895"/>
        </c:manualLayout>
      </c:layout>
      <c:barChart>
        <c:barDir val="col"/>
        <c:grouping val="clustered"/>
        <c:varyColors val="0"/>
        <c:ser>
          <c:idx val="1"/>
          <c:order val="1"/>
          <c:tx>
            <c:strRef>
              <c:f>Sheet1!$C$1</c:f>
              <c:strCache>
                <c:ptCount val="1"/>
                <c:pt idx="0">
                  <c:v>Recession</c:v>
                </c:pt>
              </c:strCache>
            </c:strRef>
          </c:tx>
          <c:spPr>
            <a:solidFill>
              <a:schemeClr val="bg2">
                <a:lumMod val="85000"/>
              </a:schemeClr>
            </a:solidFill>
            <a:ln w="27626">
              <a:noFill/>
            </a:ln>
          </c:spPr>
          <c:invertIfNegative val="0"/>
          <c:cat>
            <c:numRef>
              <c:f>Sheet1!$A$4:$A$321</c:f>
              <c:numCache>
                <c:formatCode>"'"yy</c:formatCode>
                <c:ptCount val="318"/>
                <c:pt idx="0">
                  <c:v>32963</c:v>
                </c:pt>
                <c:pt idx="1">
                  <c:v>32993</c:v>
                </c:pt>
                <c:pt idx="2">
                  <c:v>33024</c:v>
                </c:pt>
                <c:pt idx="3">
                  <c:v>33054</c:v>
                </c:pt>
                <c:pt idx="4">
                  <c:v>33085</c:v>
                </c:pt>
                <c:pt idx="5">
                  <c:v>33116</c:v>
                </c:pt>
                <c:pt idx="6">
                  <c:v>33146</c:v>
                </c:pt>
                <c:pt idx="7">
                  <c:v>33177</c:v>
                </c:pt>
                <c:pt idx="8">
                  <c:v>33207</c:v>
                </c:pt>
                <c:pt idx="9">
                  <c:v>33238</c:v>
                </c:pt>
                <c:pt idx="10">
                  <c:v>33269</c:v>
                </c:pt>
                <c:pt idx="11">
                  <c:v>33297</c:v>
                </c:pt>
                <c:pt idx="12">
                  <c:v>33328</c:v>
                </c:pt>
                <c:pt idx="13">
                  <c:v>33358</c:v>
                </c:pt>
                <c:pt idx="14">
                  <c:v>33389</c:v>
                </c:pt>
                <c:pt idx="15">
                  <c:v>33419</c:v>
                </c:pt>
                <c:pt idx="16">
                  <c:v>33450</c:v>
                </c:pt>
                <c:pt idx="17">
                  <c:v>33481</c:v>
                </c:pt>
                <c:pt idx="18">
                  <c:v>33511</c:v>
                </c:pt>
                <c:pt idx="19">
                  <c:v>33542</c:v>
                </c:pt>
                <c:pt idx="20">
                  <c:v>33572</c:v>
                </c:pt>
                <c:pt idx="21">
                  <c:v>33603</c:v>
                </c:pt>
                <c:pt idx="22">
                  <c:v>33634</c:v>
                </c:pt>
                <c:pt idx="23">
                  <c:v>33662</c:v>
                </c:pt>
                <c:pt idx="24">
                  <c:v>33694</c:v>
                </c:pt>
                <c:pt idx="25">
                  <c:v>33724</c:v>
                </c:pt>
                <c:pt idx="26">
                  <c:v>33755</c:v>
                </c:pt>
                <c:pt idx="27">
                  <c:v>33785</c:v>
                </c:pt>
                <c:pt idx="28">
                  <c:v>33816</c:v>
                </c:pt>
                <c:pt idx="29">
                  <c:v>33847</c:v>
                </c:pt>
                <c:pt idx="30">
                  <c:v>33877</c:v>
                </c:pt>
                <c:pt idx="31">
                  <c:v>33908</c:v>
                </c:pt>
                <c:pt idx="32">
                  <c:v>33938</c:v>
                </c:pt>
                <c:pt idx="33">
                  <c:v>33969</c:v>
                </c:pt>
                <c:pt idx="34">
                  <c:v>34000</c:v>
                </c:pt>
                <c:pt idx="35">
                  <c:v>34028</c:v>
                </c:pt>
                <c:pt idx="36">
                  <c:v>34059</c:v>
                </c:pt>
                <c:pt idx="37">
                  <c:v>34089</c:v>
                </c:pt>
                <c:pt idx="38">
                  <c:v>34120</c:v>
                </c:pt>
                <c:pt idx="39">
                  <c:v>34150</c:v>
                </c:pt>
                <c:pt idx="40">
                  <c:v>34181</c:v>
                </c:pt>
                <c:pt idx="41">
                  <c:v>34212</c:v>
                </c:pt>
                <c:pt idx="42">
                  <c:v>34242</c:v>
                </c:pt>
                <c:pt idx="43">
                  <c:v>34273</c:v>
                </c:pt>
                <c:pt idx="44">
                  <c:v>34303</c:v>
                </c:pt>
                <c:pt idx="45">
                  <c:v>34334</c:v>
                </c:pt>
                <c:pt idx="46">
                  <c:v>34365</c:v>
                </c:pt>
                <c:pt idx="47">
                  <c:v>34393</c:v>
                </c:pt>
                <c:pt idx="48">
                  <c:v>34424</c:v>
                </c:pt>
                <c:pt idx="49">
                  <c:v>34454</c:v>
                </c:pt>
                <c:pt idx="50">
                  <c:v>34485</c:v>
                </c:pt>
                <c:pt idx="51">
                  <c:v>34515</c:v>
                </c:pt>
                <c:pt idx="52">
                  <c:v>34546</c:v>
                </c:pt>
                <c:pt idx="53">
                  <c:v>34577</c:v>
                </c:pt>
                <c:pt idx="54">
                  <c:v>34607</c:v>
                </c:pt>
                <c:pt idx="55">
                  <c:v>34638</c:v>
                </c:pt>
                <c:pt idx="56">
                  <c:v>34668</c:v>
                </c:pt>
                <c:pt idx="57">
                  <c:v>34699</c:v>
                </c:pt>
                <c:pt idx="58">
                  <c:v>34730</c:v>
                </c:pt>
                <c:pt idx="59">
                  <c:v>34758</c:v>
                </c:pt>
                <c:pt idx="60">
                  <c:v>34789</c:v>
                </c:pt>
                <c:pt idx="61">
                  <c:v>34819</c:v>
                </c:pt>
                <c:pt idx="62">
                  <c:v>34850</c:v>
                </c:pt>
                <c:pt idx="63">
                  <c:v>34880</c:v>
                </c:pt>
                <c:pt idx="64">
                  <c:v>34911</c:v>
                </c:pt>
                <c:pt idx="65">
                  <c:v>34942</c:v>
                </c:pt>
                <c:pt idx="66">
                  <c:v>34972</c:v>
                </c:pt>
                <c:pt idx="67">
                  <c:v>35003</c:v>
                </c:pt>
                <c:pt idx="68">
                  <c:v>35033</c:v>
                </c:pt>
                <c:pt idx="69">
                  <c:v>35064</c:v>
                </c:pt>
                <c:pt idx="70">
                  <c:v>35095</c:v>
                </c:pt>
                <c:pt idx="71">
                  <c:v>35123</c:v>
                </c:pt>
                <c:pt idx="72">
                  <c:v>35155</c:v>
                </c:pt>
                <c:pt idx="73">
                  <c:v>35185</c:v>
                </c:pt>
                <c:pt idx="74">
                  <c:v>35216</c:v>
                </c:pt>
                <c:pt idx="75">
                  <c:v>35246</c:v>
                </c:pt>
                <c:pt idx="76">
                  <c:v>35277</c:v>
                </c:pt>
                <c:pt idx="77">
                  <c:v>35308</c:v>
                </c:pt>
                <c:pt idx="78">
                  <c:v>35338</c:v>
                </c:pt>
                <c:pt idx="79">
                  <c:v>35369</c:v>
                </c:pt>
                <c:pt idx="80">
                  <c:v>35399</c:v>
                </c:pt>
                <c:pt idx="81">
                  <c:v>35430</c:v>
                </c:pt>
                <c:pt idx="82">
                  <c:v>35461</c:v>
                </c:pt>
                <c:pt idx="83">
                  <c:v>35489</c:v>
                </c:pt>
                <c:pt idx="84">
                  <c:v>35520</c:v>
                </c:pt>
                <c:pt idx="85">
                  <c:v>35550</c:v>
                </c:pt>
                <c:pt idx="86">
                  <c:v>35581</c:v>
                </c:pt>
                <c:pt idx="87">
                  <c:v>35611</c:v>
                </c:pt>
                <c:pt idx="88">
                  <c:v>35642</c:v>
                </c:pt>
                <c:pt idx="89">
                  <c:v>35673</c:v>
                </c:pt>
                <c:pt idx="90">
                  <c:v>35703</c:v>
                </c:pt>
                <c:pt idx="91">
                  <c:v>35734</c:v>
                </c:pt>
                <c:pt idx="92">
                  <c:v>35764</c:v>
                </c:pt>
                <c:pt idx="93">
                  <c:v>35795</c:v>
                </c:pt>
                <c:pt idx="94">
                  <c:v>35826</c:v>
                </c:pt>
                <c:pt idx="95">
                  <c:v>35854</c:v>
                </c:pt>
                <c:pt idx="96">
                  <c:v>35885</c:v>
                </c:pt>
                <c:pt idx="97">
                  <c:v>35915</c:v>
                </c:pt>
                <c:pt idx="98">
                  <c:v>35946</c:v>
                </c:pt>
                <c:pt idx="99">
                  <c:v>35976</c:v>
                </c:pt>
                <c:pt idx="100">
                  <c:v>36007</c:v>
                </c:pt>
                <c:pt idx="101">
                  <c:v>36038</c:v>
                </c:pt>
                <c:pt idx="102">
                  <c:v>36068</c:v>
                </c:pt>
                <c:pt idx="103">
                  <c:v>36099</c:v>
                </c:pt>
                <c:pt idx="104">
                  <c:v>36129</c:v>
                </c:pt>
                <c:pt idx="105">
                  <c:v>36160</c:v>
                </c:pt>
                <c:pt idx="106">
                  <c:v>36191</c:v>
                </c:pt>
                <c:pt idx="107">
                  <c:v>36219</c:v>
                </c:pt>
                <c:pt idx="108">
                  <c:v>36250</c:v>
                </c:pt>
                <c:pt idx="109">
                  <c:v>36280</c:v>
                </c:pt>
                <c:pt idx="110">
                  <c:v>36311</c:v>
                </c:pt>
                <c:pt idx="111">
                  <c:v>36341</c:v>
                </c:pt>
                <c:pt idx="112">
                  <c:v>36372</c:v>
                </c:pt>
                <c:pt idx="113">
                  <c:v>36403</c:v>
                </c:pt>
                <c:pt idx="114">
                  <c:v>36433</c:v>
                </c:pt>
                <c:pt idx="115">
                  <c:v>36464</c:v>
                </c:pt>
                <c:pt idx="116">
                  <c:v>36494</c:v>
                </c:pt>
                <c:pt idx="117">
                  <c:v>36525</c:v>
                </c:pt>
                <c:pt idx="118">
                  <c:v>36556</c:v>
                </c:pt>
                <c:pt idx="119">
                  <c:v>36584</c:v>
                </c:pt>
                <c:pt idx="120">
                  <c:v>36616</c:v>
                </c:pt>
                <c:pt idx="121">
                  <c:v>36646</c:v>
                </c:pt>
                <c:pt idx="122">
                  <c:v>36677</c:v>
                </c:pt>
                <c:pt idx="123">
                  <c:v>36707</c:v>
                </c:pt>
                <c:pt idx="124">
                  <c:v>36738</c:v>
                </c:pt>
                <c:pt idx="125">
                  <c:v>36769</c:v>
                </c:pt>
                <c:pt idx="126">
                  <c:v>36799</c:v>
                </c:pt>
                <c:pt idx="127">
                  <c:v>36830</c:v>
                </c:pt>
                <c:pt idx="128">
                  <c:v>36860</c:v>
                </c:pt>
                <c:pt idx="129">
                  <c:v>36891</c:v>
                </c:pt>
                <c:pt idx="130">
                  <c:v>36922</c:v>
                </c:pt>
                <c:pt idx="131">
                  <c:v>36950</c:v>
                </c:pt>
                <c:pt idx="132">
                  <c:v>36981</c:v>
                </c:pt>
                <c:pt idx="133">
                  <c:v>37011</c:v>
                </c:pt>
                <c:pt idx="134">
                  <c:v>37042</c:v>
                </c:pt>
                <c:pt idx="135">
                  <c:v>37072</c:v>
                </c:pt>
                <c:pt idx="136">
                  <c:v>37103</c:v>
                </c:pt>
                <c:pt idx="137">
                  <c:v>37134</c:v>
                </c:pt>
                <c:pt idx="138">
                  <c:v>37164</c:v>
                </c:pt>
                <c:pt idx="139">
                  <c:v>37195</c:v>
                </c:pt>
                <c:pt idx="140">
                  <c:v>37225</c:v>
                </c:pt>
                <c:pt idx="141">
                  <c:v>37256</c:v>
                </c:pt>
                <c:pt idx="142">
                  <c:v>37287</c:v>
                </c:pt>
                <c:pt idx="143">
                  <c:v>37315</c:v>
                </c:pt>
                <c:pt idx="144">
                  <c:v>37346</c:v>
                </c:pt>
                <c:pt idx="145">
                  <c:v>37376</c:v>
                </c:pt>
                <c:pt idx="146">
                  <c:v>37407</c:v>
                </c:pt>
                <c:pt idx="147">
                  <c:v>37437</c:v>
                </c:pt>
                <c:pt idx="148">
                  <c:v>37468</c:v>
                </c:pt>
                <c:pt idx="149">
                  <c:v>37499</c:v>
                </c:pt>
                <c:pt idx="150">
                  <c:v>37529</c:v>
                </c:pt>
                <c:pt idx="151">
                  <c:v>37560</c:v>
                </c:pt>
                <c:pt idx="152">
                  <c:v>37590</c:v>
                </c:pt>
                <c:pt idx="153">
                  <c:v>37621</c:v>
                </c:pt>
                <c:pt idx="154">
                  <c:v>37652</c:v>
                </c:pt>
                <c:pt idx="155">
                  <c:v>37680</c:v>
                </c:pt>
                <c:pt idx="156">
                  <c:v>37711</c:v>
                </c:pt>
                <c:pt idx="157">
                  <c:v>37741</c:v>
                </c:pt>
                <c:pt idx="158">
                  <c:v>37772</c:v>
                </c:pt>
                <c:pt idx="159">
                  <c:v>37802</c:v>
                </c:pt>
                <c:pt idx="160">
                  <c:v>37833</c:v>
                </c:pt>
                <c:pt idx="161">
                  <c:v>37864</c:v>
                </c:pt>
                <c:pt idx="162">
                  <c:v>37894</c:v>
                </c:pt>
                <c:pt idx="163">
                  <c:v>37925</c:v>
                </c:pt>
                <c:pt idx="164">
                  <c:v>37955</c:v>
                </c:pt>
                <c:pt idx="165">
                  <c:v>37986</c:v>
                </c:pt>
                <c:pt idx="166">
                  <c:v>38017</c:v>
                </c:pt>
                <c:pt idx="167">
                  <c:v>38046</c:v>
                </c:pt>
                <c:pt idx="168">
                  <c:v>38077</c:v>
                </c:pt>
                <c:pt idx="169">
                  <c:v>38107</c:v>
                </c:pt>
                <c:pt idx="170">
                  <c:v>38138</c:v>
                </c:pt>
                <c:pt idx="171">
                  <c:v>38168</c:v>
                </c:pt>
                <c:pt idx="172">
                  <c:v>38199</c:v>
                </c:pt>
                <c:pt idx="173">
                  <c:v>38230</c:v>
                </c:pt>
                <c:pt idx="174">
                  <c:v>38260</c:v>
                </c:pt>
                <c:pt idx="175">
                  <c:v>38291</c:v>
                </c:pt>
                <c:pt idx="176">
                  <c:v>38321</c:v>
                </c:pt>
                <c:pt idx="177">
                  <c:v>38352</c:v>
                </c:pt>
                <c:pt idx="178">
                  <c:v>38383</c:v>
                </c:pt>
                <c:pt idx="179">
                  <c:v>38412</c:v>
                </c:pt>
                <c:pt idx="180">
                  <c:v>38442</c:v>
                </c:pt>
                <c:pt idx="181">
                  <c:v>38472</c:v>
                </c:pt>
                <c:pt idx="182">
                  <c:v>38503</c:v>
                </c:pt>
                <c:pt idx="183">
                  <c:v>38533</c:v>
                </c:pt>
                <c:pt idx="184">
                  <c:v>38564</c:v>
                </c:pt>
                <c:pt idx="185">
                  <c:v>38595</c:v>
                </c:pt>
                <c:pt idx="186">
                  <c:v>38625</c:v>
                </c:pt>
                <c:pt idx="187">
                  <c:v>38656</c:v>
                </c:pt>
                <c:pt idx="188">
                  <c:v>38686</c:v>
                </c:pt>
                <c:pt idx="189">
                  <c:v>38717</c:v>
                </c:pt>
                <c:pt idx="190">
                  <c:v>38748</c:v>
                </c:pt>
                <c:pt idx="191">
                  <c:v>38777</c:v>
                </c:pt>
                <c:pt idx="192">
                  <c:v>38807</c:v>
                </c:pt>
                <c:pt idx="193">
                  <c:v>38837</c:v>
                </c:pt>
                <c:pt idx="194">
                  <c:v>38868</c:v>
                </c:pt>
                <c:pt idx="195">
                  <c:v>38898</c:v>
                </c:pt>
                <c:pt idx="196">
                  <c:v>38929</c:v>
                </c:pt>
                <c:pt idx="197">
                  <c:v>38960</c:v>
                </c:pt>
                <c:pt idx="198">
                  <c:v>38990</c:v>
                </c:pt>
                <c:pt idx="199">
                  <c:v>39021</c:v>
                </c:pt>
                <c:pt idx="200">
                  <c:v>39051</c:v>
                </c:pt>
                <c:pt idx="201">
                  <c:v>39082</c:v>
                </c:pt>
                <c:pt idx="202">
                  <c:v>39113</c:v>
                </c:pt>
                <c:pt idx="203">
                  <c:v>39142</c:v>
                </c:pt>
                <c:pt idx="204">
                  <c:v>39172</c:v>
                </c:pt>
                <c:pt idx="205">
                  <c:v>39202</c:v>
                </c:pt>
                <c:pt idx="206">
                  <c:v>39233</c:v>
                </c:pt>
                <c:pt idx="207">
                  <c:v>39263</c:v>
                </c:pt>
                <c:pt idx="208">
                  <c:v>39294</c:v>
                </c:pt>
                <c:pt idx="209">
                  <c:v>39325</c:v>
                </c:pt>
                <c:pt idx="210">
                  <c:v>39355</c:v>
                </c:pt>
                <c:pt idx="211">
                  <c:v>39386</c:v>
                </c:pt>
                <c:pt idx="212">
                  <c:v>39416</c:v>
                </c:pt>
                <c:pt idx="213">
                  <c:v>39447</c:v>
                </c:pt>
                <c:pt idx="214">
                  <c:v>39478</c:v>
                </c:pt>
                <c:pt idx="215">
                  <c:v>39507</c:v>
                </c:pt>
                <c:pt idx="216">
                  <c:v>39538</c:v>
                </c:pt>
                <c:pt idx="217">
                  <c:v>39568</c:v>
                </c:pt>
                <c:pt idx="218">
                  <c:v>39599</c:v>
                </c:pt>
                <c:pt idx="219">
                  <c:v>39629</c:v>
                </c:pt>
                <c:pt idx="220">
                  <c:v>39660</c:v>
                </c:pt>
                <c:pt idx="221">
                  <c:v>39691</c:v>
                </c:pt>
                <c:pt idx="222">
                  <c:v>39721</c:v>
                </c:pt>
                <c:pt idx="223">
                  <c:v>39752</c:v>
                </c:pt>
                <c:pt idx="224">
                  <c:v>39782</c:v>
                </c:pt>
                <c:pt idx="225">
                  <c:v>39813</c:v>
                </c:pt>
                <c:pt idx="226">
                  <c:v>39844</c:v>
                </c:pt>
                <c:pt idx="227">
                  <c:v>39872</c:v>
                </c:pt>
                <c:pt idx="228">
                  <c:v>39903</c:v>
                </c:pt>
                <c:pt idx="229">
                  <c:v>39933</c:v>
                </c:pt>
                <c:pt idx="230">
                  <c:v>39964</c:v>
                </c:pt>
                <c:pt idx="231">
                  <c:v>39994</c:v>
                </c:pt>
                <c:pt idx="232">
                  <c:v>40025</c:v>
                </c:pt>
                <c:pt idx="233">
                  <c:v>40056</c:v>
                </c:pt>
                <c:pt idx="234">
                  <c:v>40086</c:v>
                </c:pt>
                <c:pt idx="235">
                  <c:v>40117</c:v>
                </c:pt>
                <c:pt idx="236">
                  <c:v>40147</c:v>
                </c:pt>
                <c:pt idx="237">
                  <c:v>40178</c:v>
                </c:pt>
                <c:pt idx="238">
                  <c:v>40209</c:v>
                </c:pt>
                <c:pt idx="239">
                  <c:v>40237</c:v>
                </c:pt>
                <c:pt idx="240">
                  <c:v>40268</c:v>
                </c:pt>
                <c:pt idx="241">
                  <c:v>40296</c:v>
                </c:pt>
                <c:pt idx="242">
                  <c:v>40329</c:v>
                </c:pt>
                <c:pt idx="243">
                  <c:v>40359</c:v>
                </c:pt>
                <c:pt idx="244">
                  <c:v>40390</c:v>
                </c:pt>
                <c:pt idx="245">
                  <c:v>40421</c:v>
                </c:pt>
                <c:pt idx="246">
                  <c:v>40451</c:v>
                </c:pt>
                <c:pt idx="247">
                  <c:v>40482</c:v>
                </c:pt>
                <c:pt idx="248">
                  <c:v>40512</c:v>
                </c:pt>
                <c:pt idx="249">
                  <c:v>40543</c:v>
                </c:pt>
                <c:pt idx="250">
                  <c:v>40574</c:v>
                </c:pt>
                <c:pt idx="251">
                  <c:v>40602</c:v>
                </c:pt>
                <c:pt idx="252">
                  <c:v>40633</c:v>
                </c:pt>
                <c:pt idx="253">
                  <c:v>40663</c:v>
                </c:pt>
                <c:pt idx="254">
                  <c:v>40694</c:v>
                </c:pt>
                <c:pt idx="255">
                  <c:v>40724</c:v>
                </c:pt>
                <c:pt idx="256">
                  <c:v>40755</c:v>
                </c:pt>
                <c:pt idx="257">
                  <c:v>40786</c:v>
                </c:pt>
                <c:pt idx="258">
                  <c:v>40816</c:v>
                </c:pt>
                <c:pt idx="259">
                  <c:v>40847</c:v>
                </c:pt>
                <c:pt idx="260">
                  <c:v>40877</c:v>
                </c:pt>
                <c:pt idx="261">
                  <c:v>40908</c:v>
                </c:pt>
                <c:pt idx="262">
                  <c:v>40939</c:v>
                </c:pt>
                <c:pt idx="263">
                  <c:v>40968</c:v>
                </c:pt>
                <c:pt idx="264">
                  <c:v>40999</c:v>
                </c:pt>
                <c:pt idx="265">
                  <c:v>41029</c:v>
                </c:pt>
                <c:pt idx="266">
                  <c:v>41060</c:v>
                </c:pt>
                <c:pt idx="267">
                  <c:v>41090</c:v>
                </c:pt>
                <c:pt idx="268">
                  <c:v>41121</c:v>
                </c:pt>
                <c:pt idx="269">
                  <c:v>41152</c:v>
                </c:pt>
                <c:pt idx="270">
                  <c:v>41182</c:v>
                </c:pt>
                <c:pt idx="271">
                  <c:v>41213</c:v>
                </c:pt>
                <c:pt idx="272">
                  <c:v>41243</c:v>
                </c:pt>
                <c:pt idx="273">
                  <c:v>41274</c:v>
                </c:pt>
                <c:pt idx="274">
                  <c:v>41305</c:v>
                </c:pt>
                <c:pt idx="275">
                  <c:v>41333</c:v>
                </c:pt>
                <c:pt idx="276">
                  <c:v>41364</c:v>
                </c:pt>
                <c:pt idx="277">
                  <c:v>41394</c:v>
                </c:pt>
                <c:pt idx="278">
                  <c:v>41425</c:v>
                </c:pt>
                <c:pt idx="279">
                  <c:v>41455</c:v>
                </c:pt>
                <c:pt idx="280">
                  <c:v>41486</c:v>
                </c:pt>
                <c:pt idx="281">
                  <c:v>41517</c:v>
                </c:pt>
                <c:pt idx="282">
                  <c:v>41547</c:v>
                </c:pt>
                <c:pt idx="283">
                  <c:v>41578</c:v>
                </c:pt>
                <c:pt idx="284">
                  <c:v>41608</c:v>
                </c:pt>
                <c:pt idx="285">
                  <c:v>41639</c:v>
                </c:pt>
                <c:pt idx="286">
                  <c:v>41670</c:v>
                </c:pt>
                <c:pt idx="287">
                  <c:v>41698</c:v>
                </c:pt>
                <c:pt idx="288">
                  <c:v>41729</c:v>
                </c:pt>
                <c:pt idx="289">
                  <c:v>41759</c:v>
                </c:pt>
                <c:pt idx="290">
                  <c:v>41790</c:v>
                </c:pt>
                <c:pt idx="291">
                  <c:v>41820</c:v>
                </c:pt>
                <c:pt idx="292">
                  <c:v>41851</c:v>
                </c:pt>
                <c:pt idx="293">
                  <c:v>41882</c:v>
                </c:pt>
                <c:pt idx="294">
                  <c:v>41912</c:v>
                </c:pt>
                <c:pt idx="295">
                  <c:v>41943</c:v>
                </c:pt>
                <c:pt idx="296">
                  <c:v>41973</c:v>
                </c:pt>
                <c:pt idx="297">
                  <c:v>42004</c:v>
                </c:pt>
                <c:pt idx="298">
                  <c:v>42035</c:v>
                </c:pt>
                <c:pt idx="299">
                  <c:v>42063</c:v>
                </c:pt>
                <c:pt idx="300">
                  <c:v>42094</c:v>
                </c:pt>
                <c:pt idx="301">
                  <c:v>42124</c:v>
                </c:pt>
                <c:pt idx="302">
                  <c:v>42155</c:v>
                </c:pt>
                <c:pt idx="303">
                  <c:v>42185</c:v>
                </c:pt>
                <c:pt idx="304">
                  <c:v>42216</c:v>
                </c:pt>
                <c:pt idx="305">
                  <c:v>42247</c:v>
                </c:pt>
                <c:pt idx="306">
                  <c:v>42277</c:v>
                </c:pt>
                <c:pt idx="307">
                  <c:v>42308</c:v>
                </c:pt>
                <c:pt idx="308">
                  <c:v>42338</c:v>
                </c:pt>
                <c:pt idx="309">
                  <c:v>42369</c:v>
                </c:pt>
                <c:pt idx="310">
                  <c:v>42400</c:v>
                </c:pt>
                <c:pt idx="311">
                  <c:v>42429</c:v>
                </c:pt>
                <c:pt idx="312">
                  <c:v>42460</c:v>
                </c:pt>
                <c:pt idx="313">
                  <c:v>42490</c:v>
                </c:pt>
                <c:pt idx="314">
                  <c:v>42521</c:v>
                </c:pt>
                <c:pt idx="315">
                  <c:v>42551</c:v>
                </c:pt>
                <c:pt idx="316">
                  <c:v>42521</c:v>
                </c:pt>
                <c:pt idx="317">
                  <c:v>42551</c:v>
                </c:pt>
              </c:numCache>
            </c:numRef>
          </c:cat>
          <c:val>
            <c:numRef>
              <c:f>Sheet1!$C$4:$C$321</c:f>
              <c:numCache>
                <c:formatCode>0</c:formatCode>
                <c:ptCount val="318"/>
                <c:pt idx="0">
                  <c:v>0</c:v>
                </c:pt>
                <c:pt idx="1">
                  <c:v>0</c:v>
                </c:pt>
                <c:pt idx="2">
                  <c:v>0</c:v>
                </c:pt>
                <c:pt idx="3">
                  <c:v>0</c:v>
                </c:pt>
                <c:pt idx="4">
                  <c:v>1</c:v>
                </c:pt>
                <c:pt idx="5">
                  <c:v>1</c:v>
                </c:pt>
                <c:pt idx="6">
                  <c:v>1</c:v>
                </c:pt>
                <c:pt idx="7">
                  <c:v>1</c:v>
                </c:pt>
                <c:pt idx="8">
                  <c:v>1</c:v>
                </c:pt>
                <c:pt idx="9">
                  <c:v>1</c:v>
                </c:pt>
                <c:pt idx="10">
                  <c:v>1</c:v>
                </c:pt>
                <c:pt idx="11">
                  <c:v>1</c:v>
                </c:pt>
                <c:pt idx="12">
                  <c:v>1</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1</c:v>
                </c:pt>
                <c:pt idx="133">
                  <c:v>1</c:v>
                </c:pt>
                <c:pt idx="134">
                  <c:v>1</c:v>
                </c:pt>
                <c:pt idx="135">
                  <c:v>1</c:v>
                </c:pt>
                <c:pt idx="136">
                  <c:v>1</c:v>
                </c:pt>
                <c:pt idx="137">
                  <c:v>1</c:v>
                </c:pt>
                <c:pt idx="138">
                  <c:v>1</c:v>
                </c:pt>
                <c:pt idx="139">
                  <c:v>1</c:v>
                </c:pt>
                <c:pt idx="140">
                  <c:v>1</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1</c:v>
                </c:pt>
                <c:pt idx="214">
                  <c:v>1</c:v>
                </c:pt>
                <c:pt idx="215">
                  <c:v>1</c:v>
                </c:pt>
                <c:pt idx="216">
                  <c:v>1</c:v>
                </c:pt>
                <c:pt idx="217">
                  <c:v>1</c:v>
                </c:pt>
                <c:pt idx="218">
                  <c:v>1</c:v>
                </c:pt>
                <c:pt idx="219">
                  <c:v>1</c:v>
                </c:pt>
                <c:pt idx="220">
                  <c:v>1</c:v>
                </c:pt>
                <c:pt idx="221">
                  <c:v>1</c:v>
                </c:pt>
                <c:pt idx="222">
                  <c:v>1</c:v>
                </c:pt>
                <c:pt idx="223">
                  <c:v>1</c:v>
                </c:pt>
                <c:pt idx="224">
                  <c:v>1</c:v>
                </c:pt>
                <c:pt idx="225">
                  <c:v>1</c:v>
                </c:pt>
                <c:pt idx="226">
                  <c:v>1</c:v>
                </c:pt>
                <c:pt idx="227">
                  <c:v>1</c:v>
                </c:pt>
                <c:pt idx="228">
                  <c:v>1</c:v>
                </c:pt>
                <c:pt idx="229">
                  <c:v>1</c:v>
                </c:pt>
                <c:pt idx="230">
                  <c:v>11</c:v>
                </c:pt>
                <c:pt idx="231">
                  <c:v>1</c:v>
                </c:pt>
                <c:pt idx="232">
                  <c:v>0</c:v>
                </c:pt>
                <c:pt idx="233">
                  <c:v>0</c:v>
                </c:pt>
                <c:pt idx="234">
                  <c:v>0</c:v>
                </c:pt>
                <c:pt idx="235">
                  <c:v>0</c:v>
                </c:pt>
                <c:pt idx="236">
                  <c:v>0</c:v>
                </c:pt>
                <c:pt idx="237">
                  <c:v>0</c:v>
                </c:pt>
                <c:pt idx="238">
                  <c:v>0</c:v>
                </c:pt>
                <c:pt idx="239">
                  <c:v>0</c:v>
                </c:pt>
                <c:pt idx="240" formatCode="General">
                  <c:v>0</c:v>
                </c:pt>
                <c:pt idx="241" formatCode="General">
                  <c:v>0</c:v>
                </c:pt>
                <c:pt idx="242" formatCode="General">
                  <c:v>0</c:v>
                </c:pt>
                <c:pt idx="243" formatCode="General">
                  <c:v>0</c:v>
                </c:pt>
                <c:pt idx="244" formatCode="General">
                  <c:v>0</c:v>
                </c:pt>
                <c:pt idx="245" formatCode="General">
                  <c:v>0</c:v>
                </c:pt>
                <c:pt idx="246" formatCode="General">
                  <c:v>0</c:v>
                </c:pt>
                <c:pt idx="247" formatCode="General">
                  <c:v>0</c:v>
                </c:pt>
                <c:pt idx="248" formatCode="General">
                  <c:v>0</c:v>
                </c:pt>
                <c:pt idx="249" formatCode="General">
                  <c:v>0</c:v>
                </c:pt>
                <c:pt idx="250" formatCode="General">
                  <c:v>0</c:v>
                </c:pt>
                <c:pt idx="251" formatCode="General">
                  <c:v>0</c:v>
                </c:pt>
                <c:pt idx="252" formatCode="General">
                  <c:v>0</c:v>
                </c:pt>
                <c:pt idx="253" formatCode="General">
                  <c:v>0</c:v>
                </c:pt>
                <c:pt idx="254" formatCode="General">
                  <c:v>0</c:v>
                </c:pt>
                <c:pt idx="255" formatCode="General">
                  <c:v>0</c:v>
                </c:pt>
                <c:pt idx="256" formatCode="General">
                  <c:v>0</c:v>
                </c:pt>
                <c:pt idx="257" formatCode="General">
                  <c:v>0</c:v>
                </c:pt>
                <c:pt idx="258" formatCode="General">
                  <c:v>0</c:v>
                </c:pt>
                <c:pt idx="259" formatCode="General">
                  <c:v>0</c:v>
                </c:pt>
                <c:pt idx="260" formatCode="General">
                  <c:v>0</c:v>
                </c:pt>
                <c:pt idx="261" formatCode="General">
                  <c:v>0</c:v>
                </c:pt>
                <c:pt idx="262" formatCode="General">
                  <c:v>0</c:v>
                </c:pt>
                <c:pt idx="263" formatCode="General">
                  <c:v>0</c:v>
                </c:pt>
                <c:pt idx="264" formatCode="General">
                  <c:v>0</c:v>
                </c:pt>
                <c:pt idx="265" formatCode="General">
                  <c:v>0</c:v>
                </c:pt>
                <c:pt idx="266" formatCode="General">
                  <c:v>0</c:v>
                </c:pt>
                <c:pt idx="267" formatCode="General">
                  <c:v>0</c:v>
                </c:pt>
                <c:pt idx="268" formatCode="General">
                  <c:v>0</c:v>
                </c:pt>
                <c:pt idx="269" formatCode="General">
                  <c:v>0</c:v>
                </c:pt>
                <c:pt idx="270" formatCode="General">
                  <c:v>0</c:v>
                </c:pt>
                <c:pt idx="271" formatCode="General">
                  <c:v>0</c:v>
                </c:pt>
                <c:pt idx="272" formatCode="General">
                  <c:v>0</c:v>
                </c:pt>
                <c:pt idx="273" formatCode="General">
                  <c:v>0</c:v>
                </c:pt>
                <c:pt idx="274" formatCode="General">
                  <c:v>0</c:v>
                </c:pt>
                <c:pt idx="275" formatCode="General">
                  <c:v>0</c:v>
                </c:pt>
                <c:pt idx="276" formatCode="General">
                  <c:v>0</c:v>
                </c:pt>
                <c:pt idx="277" formatCode="General">
                  <c:v>0</c:v>
                </c:pt>
                <c:pt idx="278" formatCode="General">
                  <c:v>0</c:v>
                </c:pt>
                <c:pt idx="279" formatCode="General">
                  <c:v>0</c:v>
                </c:pt>
                <c:pt idx="280" formatCode="General">
                  <c:v>0</c:v>
                </c:pt>
                <c:pt idx="281" formatCode="General">
                  <c:v>0</c:v>
                </c:pt>
                <c:pt idx="282" formatCode="General">
                  <c:v>0</c:v>
                </c:pt>
                <c:pt idx="283" formatCode="General">
                  <c:v>0</c:v>
                </c:pt>
                <c:pt idx="284" formatCode="General">
                  <c:v>0</c:v>
                </c:pt>
                <c:pt idx="285" formatCode="General">
                  <c:v>0</c:v>
                </c:pt>
                <c:pt idx="286" formatCode="General">
                  <c:v>0</c:v>
                </c:pt>
                <c:pt idx="287" formatCode="General">
                  <c:v>0</c:v>
                </c:pt>
                <c:pt idx="288" formatCode="General">
                  <c:v>0</c:v>
                </c:pt>
                <c:pt idx="289" formatCode="General">
                  <c:v>0</c:v>
                </c:pt>
                <c:pt idx="290" formatCode="General">
                  <c:v>0</c:v>
                </c:pt>
                <c:pt idx="291" formatCode="General">
                  <c:v>0</c:v>
                </c:pt>
                <c:pt idx="292" formatCode="General">
                  <c:v>0</c:v>
                </c:pt>
                <c:pt idx="293" formatCode="General">
                  <c:v>0</c:v>
                </c:pt>
                <c:pt idx="294" formatCode="General">
                  <c:v>0</c:v>
                </c:pt>
                <c:pt idx="295" formatCode="General">
                  <c:v>0</c:v>
                </c:pt>
                <c:pt idx="296" formatCode="General">
                  <c:v>0</c:v>
                </c:pt>
                <c:pt idx="297" formatCode="General">
                  <c:v>0</c:v>
                </c:pt>
                <c:pt idx="298" formatCode="General">
                  <c:v>0</c:v>
                </c:pt>
                <c:pt idx="299" formatCode="General">
                  <c:v>0</c:v>
                </c:pt>
                <c:pt idx="300" formatCode="General">
                  <c:v>0</c:v>
                </c:pt>
                <c:pt idx="301" formatCode="General">
                  <c:v>0</c:v>
                </c:pt>
                <c:pt idx="302" formatCode="General">
                  <c:v>0</c:v>
                </c:pt>
                <c:pt idx="303" formatCode="General">
                  <c:v>0</c:v>
                </c:pt>
                <c:pt idx="304" formatCode="General">
                  <c:v>0</c:v>
                </c:pt>
                <c:pt idx="305" formatCode="General">
                  <c:v>0</c:v>
                </c:pt>
                <c:pt idx="306" formatCode="General">
                  <c:v>0</c:v>
                </c:pt>
                <c:pt idx="307" formatCode="General">
                  <c:v>0</c:v>
                </c:pt>
                <c:pt idx="308" formatCode="General">
                  <c:v>0</c:v>
                </c:pt>
                <c:pt idx="309" formatCode="General">
                  <c:v>0</c:v>
                </c:pt>
                <c:pt idx="310" formatCode="General">
                  <c:v>0</c:v>
                </c:pt>
                <c:pt idx="311" formatCode="General">
                  <c:v>0</c:v>
                </c:pt>
                <c:pt idx="312" formatCode="General">
                  <c:v>0</c:v>
                </c:pt>
                <c:pt idx="313" formatCode="General">
                  <c:v>0</c:v>
                </c:pt>
                <c:pt idx="314" formatCode="General">
                  <c:v>0</c:v>
                </c:pt>
                <c:pt idx="315" formatCode="General">
                  <c:v>0</c:v>
                </c:pt>
                <c:pt idx="316" formatCode="General">
                  <c:v>0</c:v>
                </c:pt>
                <c:pt idx="317" formatCode="General">
                  <c:v>0</c:v>
                </c:pt>
              </c:numCache>
            </c:numRef>
          </c:val>
          <c:extLst>
            <c:ext xmlns:c16="http://schemas.microsoft.com/office/drawing/2014/chart" uri="{C3380CC4-5D6E-409C-BE32-E72D297353CC}">
              <c16:uniqueId val="{00000000-65B4-43E8-A167-3C7FBDC8BF95}"/>
            </c:ext>
          </c:extLst>
        </c:ser>
        <c:dLbls>
          <c:showLegendKey val="0"/>
          <c:showVal val="0"/>
          <c:showCatName val="0"/>
          <c:showSerName val="0"/>
          <c:showPercent val="0"/>
          <c:showBubbleSize val="0"/>
        </c:dLbls>
        <c:gapWidth val="0"/>
        <c:axId val="209122056"/>
        <c:axId val="209116176"/>
      </c:barChart>
      <c:lineChart>
        <c:grouping val="standard"/>
        <c:varyColors val="0"/>
        <c:ser>
          <c:idx val="0"/>
          <c:order val="0"/>
          <c:tx>
            <c:strRef>
              <c:f>Sheet1!$B$1</c:f>
              <c:strCache>
                <c:ptCount val="1"/>
                <c:pt idx="0">
                  <c:v># Employed (thousands)</c:v>
                </c:pt>
              </c:strCache>
            </c:strRef>
          </c:tx>
          <c:spPr>
            <a:ln w="41439">
              <a:solidFill>
                <a:schemeClr val="accent1"/>
              </a:solidFill>
              <a:prstDash val="solid"/>
            </a:ln>
          </c:spPr>
          <c:marker>
            <c:symbol val="none"/>
          </c:marker>
          <c:cat>
            <c:numRef>
              <c:f>Sheet1!$A$4:$A$321</c:f>
              <c:numCache>
                <c:formatCode>"'"yy</c:formatCode>
                <c:ptCount val="318"/>
                <c:pt idx="0">
                  <c:v>32963</c:v>
                </c:pt>
                <c:pt idx="1">
                  <c:v>32993</c:v>
                </c:pt>
                <c:pt idx="2">
                  <c:v>33024</c:v>
                </c:pt>
                <c:pt idx="3">
                  <c:v>33054</c:v>
                </c:pt>
                <c:pt idx="4">
                  <c:v>33085</c:v>
                </c:pt>
                <c:pt idx="5">
                  <c:v>33116</c:v>
                </c:pt>
                <c:pt idx="6">
                  <c:v>33146</c:v>
                </c:pt>
                <c:pt idx="7">
                  <c:v>33177</c:v>
                </c:pt>
                <c:pt idx="8">
                  <c:v>33207</c:v>
                </c:pt>
                <c:pt idx="9">
                  <c:v>33238</c:v>
                </c:pt>
                <c:pt idx="10">
                  <c:v>33269</c:v>
                </c:pt>
                <c:pt idx="11">
                  <c:v>33297</c:v>
                </c:pt>
                <c:pt idx="12">
                  <c:v>33328</c:v>
                </c:pt>
                <c:pt idx="13">
                  <c:v>33358</c:v>
                </c:pt>
                <c:pt idx="14">
                  <c:v>33389</c:v>
                </c:pt>
                <c:pt idx="15">
                  <c:v>33419</c:v>
                </c:pt>
                <c:pt idx="16">
                  <c:v>33450</c:v>
                </c:pt>
                <c:pt idx="17">
                  <c:v>33481</c:v>
                </c:pt>
                <c:pt idx="18">
                  <c:v>33511</c:v>
                </c:pt>
                <c:pt idx="19">
                  <c:v>33542</c:v>
                </c:pt>
                <c:pt idx="20">
                  <c:v>33572</c:v>
                </c:pt>
                <c:pt idx="21">
                  <c:v>33603</c:v>
                </c:pt>
                <c:pt idx="22">
                  <c:v>33634</c:v>
                </c:pt>
                <c:pt idx="23">
                  <c:v>33662</c:v>
                </c:pt>
                <c:pt idx="24">
                  <c:v>33694</c:v>
                </c:pt>
                <c:pt idx="25">
                  <c:v>33724</c:v>
                </c:pt>
                <c:pt idx="26">
                  <c:v>33755</c:v>
                </c:pt>
                <c:pt idx="27">
                  <c:v>33785</c:v>
                </c:pt>
                <c:pt idx="28">
                  <c:v>33816</c:v>
                </c:pt>
                <c:pt idx="29">
                  <c:v>33847</c:v>
                </c:pt>
                <c:pt idx="30">
                  <c:v>33877</c:v>
                </c:pt>
                <c:pt idx="31">
                  <c:v>33908</c:v>
                </c:pt>
                <c:pt idx="32">
                  <c:v>33938</c:v>
                </c:pt>
                <c:pt idx="33">
                  <c:v>33969</c:v>
                </c:pt>
                <c:pt idx="34">
                  <c:v>34000</c:v>
                </c:pt>
                <c:pt idx="35">
                  <c:v>34028</c:v>
                </c:pt>
                <c:pt idx="36">
                  <c:v>34059</c:v>
                </c:pt>
                <c:pt idx="37">
                  <c:v>34089</c:v>
                </c:pt>
                <c:pt idx="38">
                  <c:v>34120</c:v>
                </c:pt>
                <c:pt idx="39">
                  <c:v>34150</c:v>
                </c:pt>
                <c:pt idx="40">
                  <c:v>34181</c:v>
                </c:pt>
                <c:pt idx="41">
                  <c:v>34212</c:v>
                </c:pt>
                <c:pt idx="42">
                  <c:v>34242</c:v>
                </c:pt>
                <c:pt idx="43">
                  <c:v>34273</c:v>
                </c:pt>
                <c:pt idx="44">
                  <c:v>34303</c:v>
                </c:pt>
                <c:pt idx="45">
                  <c:v>34334</c:v>
                </c:pt>
                <c:pt idx="46">
                  <c:v>34365</c:v>
                </c:pt>
                <c:pt idx="47">
                  <c:v>34393</c:v>
                </c:pt>
                <c:pt idx="48">
                  <c:v>34424</c:v>
                </c:pt>
                <c:pt idx="49">
                  <c:v>34454</c:v>
                </c:pt>
                <c:pt idx="50">
                  <c:v>34485</c:v>
                </c:pt>
                <c:pt idx="51">
                  <c:v>34515</c:v>
                </c:pt>
                <c:pt idx="52">
                  <c:v>34546</c:v>
                </c:pt>
                <c:pt idx="53">
                  <c:v>34577</c:v>
                </c:pt>
                <c:pt idx="54">
                  <c:v>34607</c:v>
                </c:pt>
                <c:pt idx="55">
                  <c:v>34638</c:v>
                </c:pt>
                <c:pt idx="56">
                  <c:v>34668</c:v>
                </c:pt>
                <c:pt idx="57">
                  <c:v>34699</c:v>
                </c:pt>
                <c:pt idx="58">
                  <c:v>34730</c:v>
                </c:pt>
                <c:pt idx="59">
                  <c:v>34758</c:v>
                </c:pt>
                <c:pt idx="60">
                  <c:v>34789</c:v>
                </c:pt>
                <c:pt idx="61">
                  <c:v>34819</c:v>
                </c:pt>
                <c:pt idx="62">
                  <c:v>34850</c:v>
                </c:pt>
                <c:pt idx="63">
                  <c:v>34880</c:v>
                </c:pt>
                <c:pt idx="64">
                  <c:v>34911</c:v>
                </c:pt>
                <c:pt idx="65">
                  <c:v>34942</c:v>
                </c:pt>
                <c:pt idx="66">
                  <c:v>34972</c:v>
                </c:pt>
                <c:pt idx="67">
                  <c:v>35003</c:v>
                </c:pt>
                <c:pt idx="68">
                  <c:v>35033</c:v>
                </c:pt>
                <c:pt idx="69">
                  <c:v>35064</c:v>
                </c:pt>
                <c:pt idx="70">
                  <c:v>35095</c:v>
                </c:pt>
                <c:pt idx="71">
                  <c:v>35123</c:v>
                </c:pt>
                <c:pt idx="72">
                  <c:v>35155</c:v>
                </c:pt>
                <c:pt idx="73">
                  <c:v>35185</c:v>
                </c:pt>
                <c:pt idx="74">
                  <c:v>35216</c:v>
                </c:pt>
                <c:pt idx="75">
                  <c:v>35246</c:v>
                </c:pt>
                <c:pt idx="76">
                  <c:v>35277</c:v>
                </c:pt>
                <c:pt idx="77">
                  <c:v>35308</c:v>
                </c:pt>
                <c:pt idx="78">
                  <c:v>35338</c:v>
                </c:pt>
                <c:pt idx="79">
                  <c:v>35369</c:v>
                </c:pt>
                <c:pt idx="80">
                  <c:v>35399</c:v>
                </c:pt>
                <c:pt idx="81">
                  <c:v>35430</c:v>
                </c:pt>
                <c:pt idx="82">
                  <c:v>35461</c:v>
                </c:pt>
                <c:pt idx="83">
                  <c:v>35489</c:v>
                </c:pt>
                <c:pt idx="84">
                  <c:v>35520</c:v>
                </c:pt>
                <c:pt idx="85">
                  <c:v>35550</c:v>
                </c:pt>
                <c:pt idx="86">
                  <c:v>35581</c:v>
                </c:pt>
                <c:pt idx="87">
                  <c:v>35611</c:v>
                </c:pt>
                <c:pt idx="88">
                  <c:v>35642</c:v>
                </c:pt>
                <c:pt idx="89">
                  <c:v>35673</c:v>
                </c:pt>
                <c:pt idx="90">
                  <c:v>35703</c:v>
                </c:pt>
                <c:pt idx="91">
                  <c:v>35734</c:v>
                </c:pt>
                <c:pt idx="92">
                  <c:v>35764</c:v>
                </c:pt>
                <c:pt idx="93">
                  <c:v>35795</c:v>
                </c:pt>
                <c:pt idx="94">
                  <c:v>35826</c:v>
                </c:pt>
                <c:pt idx="95">
                  <c:v>35854</c:v>
                </c:pt>
                <c:pt idx="96">
                  <c:v>35885</c:v>
                </c:pt>
                <c:pt idx="97">
                  <c:v>35915</c:v>
                </c:pt>
                <c:pt idx="98">
                  <c:v>35946</c:v>
                </c:pt>
                <c:pt idx="99">
                  <c:v>35976</c:v>
                </c:pt>
                <c:pt idx="100">
                  <c:v>36007</c:v>
                </c:pt>
                <c:pt idx="101">
                  <c:v>36038</c:v>
                </c:pt>
                <c:pt idx="102">
                  <c:v>36068</c:v>
                </c:pt>
                <c:pt idx="103">
                  <c:v>36099</c:v>
                </c:pt>
                <c:pt idx="104">
                  <c:v>36129</c:v>
                </c:pt>
                <c:pt idx="105">
                  <c:v>36160</c:v>
                </c:pt>
                <c:pt idx="106">
                  <c:v>36191</c:v>
                </c:pt>
                <c:pt idx="107">
                  <c:v>36219</c:v>
                </c:pt>
                <c:pt idx="108">
                  <c:v>36250</c:v>
                </c:pt>
                <c:pt idx="109">
                  <c:v>36280</c:v>
                </c:pt>
                <c:pt idx="110">
                  <c:v>36311</c:v>
                </c:pt>
                <c:pt idx="111">
                  <c:v>36341</c:v>
                </c:pt>
                <c:pt idx="112">
                  <c:v>36372</c:v>
                </c:pt>
                <c:pt idx="113">
                  <c:v>36403</c:v>
                </c:pt>
                <c:pt idx="114">
                  <c:v>36433</c:v>
                </c:pt>
                <c:pt idx="115">
                  <c:v>36464</c:v>
                </c:pt>
                <c:pt idx="116">
                  <c:v>36494</c:v>
                </c:pt>
                <c:pt idx="117">
                  <c:v>36525</c:v>
                </c:pt>
                <c:pt idx="118">
                  <c:v>36556</c:v>
                </c:pt>
                <c:pt idx="119">
                  <c:v>36584</c:v>
                </c:pt>
                <c:pt idx="120">
                  <c:v>36616</c:v>
                </c:pt>
                <c:pt idx="121">
                  <c:v>36646</c:v>
                </c:pt>
                <c:pt idx="122">
                  <c:v>36677</c:v>
                </c:pt>
                <c:pt idx="123">
                  <c:v>36707</c:v>
                </c:pt>
                <c:pt idx="124">
                  <c:v>36738</c:v>
                </c:pt>
                <c:pt idx="125">
                  <c:v>36769</c:v>
                </c:pt>
                <c:pt idx="126">
                  <c:v>36799</c:v>
                </c:pt>
                <c:pt idx="127">
                  <c:v>36830</c:v>
                </c:pt>
                <c:pt idx="128">
                  <c:v>36860</c:v>
                </c:pt>
                <c:pt idx="129">
                  <c:v>36891</c:v>
                </c:pt>
                <c:pt idx="130">
                  <c:v>36922</c:v>
                </c:pt>
                <c:pt idx="131">
                  <c:v>36950</c:v>
                </c:pt>
                <c:pt idx="132">
                  <c:v>36981</c:v>
                </c:pt>
                <c:pt idx="133">
                  <c:v>37011</c:v>
                </c:pt>
                <c:pt idx="134">
                  <c:v>37042</c:v>
                </c:pt>
                <c:pt idx="135">
                  <c:v>37072</c:v>
                </c:pt>
                <c:pt idx="136">
                  <c:v>37103</c:v>
                </c:pt>
                <c:pt idx="137">
                  <c:v>37134</c:v>
                </c:pt>
                <c:pt idx="138">
                  <c:v>37164</c:v>
                </c:pt>
                <c:pt idx="139">
                  <c:v>37195</c:v>
                </c:pt>
                <c:pt idx="140">
                  <c:v>37225</c:v>
                </c:pt>
                <c:pt idx="141">
                  <c:v>37256</c:v>
                </c:pt>
                <c:pt idx="142">
                  <c:v>37287</c:v>
                </c:pt>
                <c:pt idx="143">
                  <c:v>37315</c:v>
                </c:pt>
                <c:pt idx="144">
                  <c:v>37346</c:v>
                </c:pt>
                <c:pt idx="145">
                  <c:v>37376</c:v>
                </c:pt>
                <c:pt idx="146">
                  <c:v>37407</c:v>
                </c:pt>
                <c:pt idx="147">
                  <c:v>37437</c:v>
                </c:pt>
                <c:pt idx="148">
                  <c:v>37468</c:v>
                </c:pt>
                <c:pt idx="149">
                  <c:v>37499</c:v>
                </c:pt>
                <c:pt idx="150">
                  <c:v>37529</c:v>
                </c:pt>
                <c:pt idx="151">
                  <c:v>37560</c:v>
                </c:pt>
                <c:pt idx="152">
                  <c:v>37590</c:v>
                </c:pt>
                <c:pt idx="153">
                  <c:v>37621</c:v>
                </c:pt>
                <c:pt idx="154">
                  <c:v>37652</c:v>
                </c:pt>
                <c:pt idx="155">
                  <c:v>37680</c:v>
                </c:pt>
                <c:pt idx="156">
                  <c:v>37711</c:v>
                </c:pt>
                <c:pt idx="157">
                  <c:v>37741</c:v>
                </c:pt>
                <c:pt idx="158">
                  <c:v>37772</c:v>
                </c:pt>
                <c:pt idx="159">
                  <c:v>37802</c:v>
                </c:pt>
                <c:pt idx="160">
                  <c:v>37833</c:v>
                </c:pt>
                <c:pt idx="161">
                  <c:v>37864</c:v>
                </c:pt>
                <c:pt idx="162">
                  <c:v>37894</c:v>
                </c:pt>
                <c:pt idx="163">
                  <c:v>37925</c:v>
                </c:pt>
                <c:pt idx="164">
                  <c:v>37955</c:v>
                </c:pt>
                <c:pt idx="165">
                  <c:v>37986</c:v>
                </c:pt>
                <c:pt idx="166">
                  <c:v>38017</c:v>
                </c:pt>
                <c:pt idx="167">
                  <c:v>38046</c:v>
                </c:pt>
                <c:pt idx="168">
                  <c:v>38077</c:v>
                </c:pt>
                <c:pt idx="169">
                  <c:v>38107</c:v>
                </c:pt>
                <c:pt idx="170">
                  <c:v>38138</c:v>
                </c:pt>
                <c:pt idx="171">
                  <c:v>38168</c:v>
                </c:pt>
                <c:pt idx="172">
                  <c:v>38199</c:v>
                </c:pt>
                <c:pt idx="173">
                  <c:v>38230</c:v>
                </c:pt>
                <c:pt idx="174">
                  <c:v>38260</c:v>
                </c:pt>
                <c:pt idx="175">
                  <c:v>38291</c:v>
                </c:pt>
                <c:pt idx="176">
                  <c:v>38321</c:v>
                </c:pt>
                <c:pt idx="177">
                  <c:v>38352</c:v>
                </c:pt>
                <c:pt idx="178">
                  <c:v>38383</c:v>
                </c:pt>
                <c:pt idx="179">
                  <c:v>38412</c:v>
                </c:pt>
                <c:pt idx="180">
                  <c:v>38442</c:v>
                </c:pt>
                <c:pt idx="181">
                  <c:v>38472</c:v>
                </c:pt>
                <c:pt idx="182">
                  <c:v>38503</c:v>
                </c:pt>
                <c:pt idx="183">
                  <c:v>38533</c:v>
                </c:pt>
                <c:pt idx="184">
                  <c:v>38564</c:v>
                </c:pt>
                <c:pt idx="185">
                  <c:v>38595</c:v>
                </c:pt>
                <c:pt idx="186">
                  <c:v>38625</c:v>
                </c:pt>
                <c:pt idx="187">
                  <c:v>38656</c:v>
                </c:pt>
                <c:pt idx="188">
                  <c:v>38686</c:v>
                </c:pt>
                <c:pt idx="189">
                  <c:v>38717</c:v>
                </c:pt>
                <c:pt idx="190">
                  <c:v>38748</c:v>
                </c:pt>
                <c:pt idx="191">
                  <c:v>38777</c:v>
                </c:pt>
                <c:pt idx="192">
                  <c:v>38807</c:v>
                </c:pt>
                <c:pt idx="193">
                  <c:v>38837</c:v>
                </c:pt>
                <c:pt idx="194">
                  <c:v>38868</c:v>
                </c:pt>
                <c:pt idx="195">
                  <c:v>38898</c:v>
                </c:pt>
                <c:pt idx="196">
                  <c:v>38929</c:v>
                </c:pt>
                <c:pt idx="197">
                  <c:v>38960</c:v>
                </c:pt>
                <c:pt idx="198">
                  <c:v>38990</c:v>
                </c:pt>
                <c:pt idx="199">
                  <c:v>39021</c:v>
                </c:pt>
                <c:pt idx="200">
                  <c:v>39051</c:v>
                </c:pt>
                <c:pt idx="201">
                  <c:v>39082</c:v>
                </c:pt>
                <c:pt idx="202">
                  <c:v>39113</c:v>
                </c:pt>
                <c:pt idx="203">
                  <c:v>39142</c:v>
                </c:pt>
                <c:pt idx="204">
                  <c:v>39172</c:v>
                </c:pt>
                <c:pt idx="205">
                  <c:v>39202</c:v>
                </c:pt>
                <c:pt idx="206">
                  <c:v>39233</c:v>
                </c:pt>
                <c:pt idx="207">
                  <c:v>39263</c:v>
                </c:pt>
                <c:pt idx="208">
                  <c:v>39294</c:v>
                </c:pt>
                <c:pt idx="209">
                  <c:v>39325</c:v>
                </c:pt>
                <c:pt idx="210">
                  <c:v>39355</c:v>
                </c:pt>
                <c:pt idx="211">
                  <c:v>39386</c:v>
                </c:pt>
                <c:pt idx="212">
                  <c:v>39416</c:v>
                </c:pt>
                <c:pt idx="213">
                  <c:v>39447</c:v>
                </c:pt>
                <c:pt idx="214">
                  <c:v>39478</c:v>
                </c:pt>
                <c:pt idx="215">
                  <c:v>39507</c:v>
                </c:pt>
                <c:pt idx="216">
                  <c:v>39538</c:v>
                </c:pt>
                <c:pt idx="217">
                  <c:v>39568</c:v>
                </c:pt>
                <c:pt idx="218">
                  <c:v>39599</c:v>
                </c:pt>
                <c:pt idx="219">
                  <c:v>39629</c:v>
                </c:pt>
                <c:pt idx="220">
                  <c:v>39660</c:v>
                </c:pt>
                <c:pt idx="221">
                  <c:v>39691</c:v>
                </c:pt>
                <c:pt idx="222">
                  <c:v>39721</c:v>
                </c:pt>
                <c:pt idx="223">
                  <c:v>39752</c:v>
                </c:pt>
                <c:pt idx="224">
                  <c:v>39782</c:v>
                </c:pt>
                <c:pt idx="225">
                  <c:v>39813</c:v>
                </c:pt>
                <c:pt idx="226">
                  <c:v>39844</c:v>
                </c:pt>
                <c:pt idx="227">
                  <c:v>39872</c:v>
                </c:pt>
                <c:pt idx="228">
                  <c:v>39903</c:v>
                </c:pt>
                <c:pt idx="229">
                  <c:v>39933</c:v>
                </c:pt>
                <c:pt idx="230">
                  <c:v>39964</c:v>
                </c:pt>
                <c:pt idx="231">
                  <c:v>39994</c:v>
                </c:pt>
                <c:pt idx="232">
                  <c:v>40025</c:v>
                </c:pt>
                <c:pt idx="233">
                  <c:v>40056</c:v>
                </c:pt>
                <c:pt idx="234">
                  <c:v>40086</c:v>
                </c:pt>
                <c:pt idx="235">
                  <c:v>40117</c:v>
                </c:pt>
                <c:pt idx="236">
                  <c:v>40147</c:v>
                </c:pt>
                <c:pt idx="237">
                  <c:v>40178</c:v>
                </c:pt>
                <c:pt idx="238">
                  <c:v>40209</c:v>
                </c:pt>
                <c:pt idx="239">
                  <c:v>40237</c:v>
                </c:pt>
                <c:pt idx="240">
                  <c:v>40268</c:v>
                </c:pt>
                <c:pt idx="241">
                  <c:v>40296</c:v>
                </c:pt>
                <c:pt idx="242">
                  <c:v>40329</c:v>
                </c:pt>
                <c:pt idx="243">
                  <c:v>40359</c:v>
                </c:pt>
                <c:pt idx="244">
                  <c:v>40390</c:v>
                </c:pt>
                <c:pt idx="245">
                  <c:v>40421</c:v>
                </c:pt>
                <c:pt idx="246">
                  <c:v>40451</c:v>
                </c:pt>
                <c:pt idx="247">
                  <c:v>40482</c:v>
                </c:pt>
                <c:pt idx="248">
                  <c:v>40512</c:v>
                </c:pt>
                <c:pt idx="249">
                  <c:v>40543</c:v>
                </c:pt>
                <c:pt idx="250">
                  <c:v>40574</c:v>
                </c:pt>
                <c:pt idx="251">
                  <c:v>40602</c:v>
                </c:pt>
                <c:pt idx="252">
                  <c:v>40633</c:v>
                </c:pt>
                <c:pt idx="253">
                  <c:v>40663</c:v>
                </c:pt>
                <c:pt idx="254">
                  <c:v>40694</c:v>
                </c:pt>
                <c:pt idx="255">
                  <c:v>40724</c:v>
                </c:pt>
                <c:pt idx="256">
                  <c:v>40755</c:v>
                </c:pt>
                <c:pt idx="257">
                  <c:v>40786</c:v>
                </c:pt>
                <c:pt idx="258">
                  <c:v>40816</c:v>
                </c:pt>
                <c:pt idx="259">
                  <c:v>40847</c:v>
                </c:pt>
                <c:pt idx="260">
                  <c:v>40877</c:v>
                </c:pt>
                <c:pt idx="261">
                  <c:v>40908</c:v>
                </c:pt>
                <c:pt idx="262">
                  <c:v>40939</c:v>
                </c:pt>
                <c:pt idx="263">
                  <c:v>40968</c:v>
                </c:pt>
                <c:pt idx="264">
                  <c:v>40999</c:v>
                </c:pt>
                <c:pt idx="265">
                  <c:v>41029</c:v>
                </c:pt>
                <c:pt idx="266">
                  <c:v>41060</c:v>
                </c:pt>
                <c:pt idx="267">
                  <c:v>41090</c:v>
                </c:pt>
                <c:pt idx="268">
                  <c:v>41121</c:v>
                </c:pt>
                <c:pt idx="269">
                  <c:v>41152</c:v>
                </c:pt>
                <c:pt idx="270">
                  <c:v>41182</c:v>
                </c:pt>
                <c:pt idx="271">
                  <c:v>41213</c:v>
                </c:pt>
                <c:pt idx="272">
                  <c:v>41243</c:v>
                </c:pt>
                <c:pt idx="273">
                  <c:v>41274</c:v>
                </c:pt>
                <c:pt idx="274">
                  <c:v>41305</c:v>
                </c:pt>
                <c:pt idx="275">
                  <c:v>41333</c:v>
                </c:pt>
                <c:pt idx="276">
                  <c:v>41364</c:v>
                </c:pt>
                <c:pt idx="277">
                  <c:v>41394</c:v>
                </c:pt>
                <c:pt idx="278">
                  <c:v>41425</c:v>
                </c:pt>
                <c:pt idx="279">
                  <c:v>41455</c:v>
                </c:pt>
                <c:pt idx="280">
                  <c:v>41486</c:v>
                </c:pt>
                <c:pt idx="281">
                  <c:v>41517</c:v>
                </c:pt>
                <c:pt idx="282">
                  <c:v>41547</c:v>
                </c:pt>
                <c:pt idx="283">
                  <c:v>41578</c:v>
                </c:pt>
                <c:pt idx="284">
                  <c:v>41608</c:v>
                </c:pt>
                <c:pt idx="285">
                  <c:v>41639</c:v>
                </c:pt>
                <c:pt idx="286">
                  <c:v>41670</c:v>
                </c:pt>
                <c:pt idx="287">
                  <c:v>41698</c:v>
                </c:pt>
                <c:pt idx="288">
                  <c:v>41729</c:v>
                </c:pt>
                <c:pt idx="289">
                  <c:v>41759</c:v>
                </c:pt>
                <c:pt idx="290">
                  <c:v>41790</c:v>
                </c:pt>
                <c:pt idx="291">
                  <c:v>41820</c:v>
                </c:pt>
                <c:pt idx="292">
                  <c:v>41851</c:v>
                </c:pt>
                <c:pt idx="293">
                  <c:v>41882</c:v>
                </c:pt>
                <c:pt idx="294">
                  <c:v>41912</c:v>
                </c:pt>
                <c:pt idx="295">
                  <c:v>41943</c:v>
                </c:pt>
                <c:pt idx="296">
                  <c:v>41973</c:v>
                </c:pt>
                <c:pt idx="297">
                  <c:v>42004</c:v>
                </c:pt>
                <c:pt idx="298">
                  <c:v>42035</c:v>
                </c:pt>
                <c:pt idx="299">
                  <c:v>42063</c:v>
                </c:pt>
                <c:pt idx="300">
                  <c:v>42094</c:v>
                </c:pt>
                <c:pt idx="301">
                  <c:v>42124</c:v>
                </c:pt>
                <c:pt idx="302">
                  <c:v>42155</c:v>
                </c:pt>
                <c:pt idx="303">
                  <c:v>42185</c:v>
                </c:pt>
                <c:pt idx="304">
                  <c:v>42216</c:v>
                </c:pt>
                <c:pt idx="305">
                  <c:v>42247</c:v>
                </c:pt>
                <c:pt idx="306">
                  <c:v>42277</c:v>
                </c:pt>
                <c:pt idx="307">
                  <c:v>42308</c:v>
                </c:pt>
                <c:pt idx="308">
                  <c:v>42338</c:v>
                </c:pt>
                <c:pt idx="309">
                  <c:v>42369</c:v>
                </c:pt>
                <c:pt idx="310">
                  <c:v>42400</c:v>
                </c:pt>
                <c:pt idx="311">
                  <c:v>42429</c:v>
                </c:pt>
                <c:pt idx="312">
                  <c:v>42460</c:v>
                </c:pt>
                <c:pt idx="313">
                  <c:v>42490</c:v>
                </c:pt>
                <c:pt idx="314">
                  <c:v>42521</c:v>
                </c:pt>
                <c:pt idx="315">
                  <c:v>42551</c:v>
                </c:pt>
                <c:pt idx="316">
                  <c:v>42521</c:v>
                </c:pt>
                <c:pt idx="317">
                  <c:v>42551</c:v>
                </c:pt>
              </c:numCache>
            </c:numRef>
          </c:cat>
          <c:val>
            <c:numRef>
              <c:f>Sheet1!$B$4:$B$321</c:f>
              <c:numCache>
                <c:formatCode>0.0</c:formatCode>
                <c:ptCount val="318"/>
                <c:pt idx="0">
                  <c:v>38.799999999999997</c:v>
                </c:pt>
                <c:pt idx="1">
                  <c:v>38.6</c:v>
                </c:pt>
                <c:pt idx="2">
                  <c:v>38.200000000000003</c:v>
                </c:pt>
                <c:pt idx="3">
                  <c:v>38.200000000000003</c:v>
                </c:pt>
                <c:pt idx="4">
                  <c:v>37.799999999999997</c:v>
                </c:pt>
                <c:pt idx="5">
                  <c:v>37.9</c:v>
                </c:pt>
                <c:pt idx="6">
                  <c:v>37.799999999999997</c:v>
                </c:pt>
                <c:pt idx="7">
                  <c:v>38</c:v>
                </c:pt>
                <c:pt idx="8">
                  <c:v>37.799999999999997</c:v>
                </c:pt>
                <c:pt idx="9">
                  <c:v>38.5</c:v>
                </c:pt>
                <c:pt idx="10">
                  <c:v>38.4</c:v>
                </c:pt>
                <c:pt idx="11">
                  <c:v>37.700000000000003</c:v>
                </c:pt>
                <c:pt idx="12">
                  <c:v>37.5</c:v>
                </c:pt>
                <c:pt idx="13">
                  <c:v>37.5</c:v>
                </c:pt>
                <c:pt idx="14">
                  <c:v>37.4</c:v>
                </c:pt>
                <c:pt idx="15">
                  <c:v>37.700000000000003</c:v>
                </c:pt>
                <c:pt idx="16">
                  <c:v>37.6</c:v>
                </c:pt>
                <c:pt idx="17">
                  <c:v>37.1</c:v>
                </c:pt>
                <c:pt idx="18">
                  <c:v>37</c:v>
                </c:pt>
                <c:pt idx="19">
                  <c:v>37.200000000000003</c:v>
                </c:pt>
                <c:pt idx="20">
                  <c:v>37.200000000000003</c:v>
                </c:pt>
                <c:pt idx="21">
                  <c:v>37.200000000000003</c:v>
                </c:pt>
                <c:pt idx="22">
                  <c:v>35.200000000000003</c:v>
                </c:pt>
                <c:pt idx="23">
                  <c:v>35.5</c:v>
                </c:pt>
                <c:pt idx="24">
                  <c:v>35.700000000000003</c:v>
                </c:pt>
                <c:pt idx="25">
                  <c:v>35.5</c:v>
                </c:pt>
                <c:pt idx="26">
                  <c:v>35.4</c:v>
                </c:pt>
                <c:pt idx="27">
                  <c:v>35.700000000000003</c:v>
                </c:pt>
                <c:pt idx="28">
                  <c:v>35.6</c:v>
                </c:pt>
                <c:pt idx="29">
                  <c:v>35.6</c:v>
                </c:pt>
                <c:pt idx="30">
                  <c:v>35.4</c:v>
                </c:pt>
                <c:pt idx="31">
                  <c:v>35.1</c:v>
                </c:pt>
                <c:pt idx="32">
                  <c:v>34.9</c:v>
                </c:pt>
                <c:pt idx="33">
                  <c:v>34.9</c:v>
                </c:pt>
                <c:pt idx="34">
                  <c:v>34.6</c:v>
                </c:pt>
                <c:pt idx="35">
                  <c:v>34.700000000000003</c:v>
                </c:pt>
                <c:pt idx="36">
                  <c:v>34.6</c:v>
                </c:pt>
                <c:pt idx="37">
                  <c:v>34.1</c:v>
                </c:pt>
                <c:pt idx="38">
                  <c:v>33.9</c:v>
                </c:pt>
                <c:pt idx="39">
                  <c:v>34</c:v>
                </c:pt>
                <c:pt idx="40">
                  <c:v>33.5</c:v>
                </c:pt>
                <c:pt idx="41">
                  <c:v>33.700000000000003</c:v>
                </c:pt>
                <c:pt idx="42">
                  <c:v>33.700000000000003</c:v>
                </c:pt>
                <c:pt idx="43">
                  <c:v>33.6</c:v>
                </c:pt>
                <c:pt idx="44">
                  <c:v>33.6</c:v>
                </c:pt>
                <c:pt idx="45">
                  <c:v>33.799999999999997</c:v>
                </c:pt>
                <c:pt idx="46">
                  <c:v>33.799999999999997</c:v>
                </c:pt>
                <c:pt idx="47">
                  <c:v>34.1</c:v>
                </c:pt>
                <c:pt idx="48">
                  <c:v>34.299999999999997</c:v>
                </c:pt>
                <c:pt idx="49">
                  <c:v>34.299999999999997</c:v>
                </c:pt>
                <c:pt idx="50">
                  <c:v>34.4</c:v>
                </c:pt>
                <c:pt idx="51">
                  <c:v>34.5</c:v>
                </c:pt>
                <c:pt idx="52">
                  <c:v>34.700000000000003</c:v>
                </c:pt>
                <c:pt idx="53">
                  <c:v>35.1</c:v>
                </c:pt>
                <c:pt idx="54">
                  <c:v>35.4</c:v>
                </c:pt>
                <c:pt idx="55">
                  <c:v>34.6</c:v>
                </c:pt>
                <c:pt idx="56">
                  <c:v>34.6</c:v>
                </c:pt>
                <c:pt idx="57">
                  <c:v>35</c:v>
                </c:pt>
                <c:pt idx="58">
                  <c:v>33.799999999999997</c:v>
                </c:pt>
                <c:pt idx="59">
                  <c:v>34.200000000000003</c:v>
                </c:pt>
                <c:pt idx="60">
                  <c:v>34.6</c:v>
                </c:pt>
                <c:pt idx="61">
                  <c:v>34.299999999999997</c:v>
                </c:pt>
                <c:pt idx="62">
                  <c:v>34.5</c:v>
                </c:pt>
                <c:pt idx="63">
                  <c:v>34.700000000000003</c:v>
                </c:pt>
                <c:pt idx="64">
                  <c:v>34.200000000000003</c:v>
                </c:pt>
                <c:pt idx="65">
                  <c:v>34.1</c:v>
                </c:pt>
                <c:pt idx="66">
                  <c:v>34.299999999999997</c:v>
                </c:pt>
                <c:pt idx="67">
                  <c:v>34.700000000000003</c:v>
                </c:pt>
                <c:pt idx="68">
                  <c:v>34.700000000000003</c:v>
                </c:pt>
                <c:pt idx="69">
                  <c:v>34.9</c:v>
                </c:pt>
                <c:pt idx="70">
                  <c:v>33.9</c:v>
                </c:pt>
                <c:pt idx="71">
                  <c:v>34.200000000000003</c:v>
                </c:pt>
                <c:pt idx="72">
                  <c:v>34.5</c:v>
                </c:pt>
                <c:pt idx="73">
                  <c:v>34.5</c:v>
                </c:pt>
                <c:pt idx="74">
                  <c:v>34.200000000000003</c:v>
                </c:pt>
                <c:pt idx="75">
                  <c:v>34.4</c:v>
                </c:pt>
                <c:pt idx="76">
                  <c:v>36.4</c:v>
                </c:pt>
                <c:pt idx="77">
                  <c:v>35.4</c:v>
                </c:pt>
                <c:pt idx="78">
                  <c:v>35.299999999999997</c:v>
                </c:pt>
                <c:pt idx="79">
                  <c:v>34.1</c:v>
                </c:pt>
                <c:pt idx="80">
                  <c:v>34.4</c:v>
                </c:pt>
                <c:pt idx="81">
                  <c:v>34.4</c:v>
                </c:pt>
                <c:pt idx="82">
                  <c:v>34.4</c:v>
                </c:pt>
                <c:pt idx="83">
                  <c:v>35.299999999999997</c:v>
                </c:pt>
                <c:pt idx="84">
                  <c:v>35.6</c:v>
                </c:pt>
                <c:pt idx="85">
                  <c:v>35.9</c:v>
                </c:pt>
                <c:pt idx="86">
                  <c:v>36.1</c:v>
                </c:pt>
                <c:pt idx="87">
                  <c:v>36.200000000000003</c:v>
                </c:pt>
                <c:pt idx="88">
                  <c:v>36</c:v>
                </c:pt>
                <c:pt idx="89">
                  <c:v>36.6</c:v>
                </c:pt>
                <c:pt idx="90">
                  <c:v>36.6</c:v>
                </c:pt>
                <c:pt idx="91">
                  <c:v>37</c:v>
                </c:pt>
                <c:pt idx="92">
                  <c:v>36.9</c:v>
                </c:pt>
                <c:pt idx="93">
                  <c:v>37.5</c:v>
                </c:pt>
                <c:pt idx="94">
                  <c:v>34.9</c:v>
                </c:pt>
                <c:pt idx="95">
                  <c:v>35.4</c:v>
                </c:pt>
                <c:pt idx="96">
                  <c:v>35.700000000000003</c:v>
                </c:pt>
                <c:pt idx="97">
                  <c:v>35.5</c:v>
                </c:pt>
                <c:pt idx="98">
                  <c:v>35.9</c:v>
                </c:pt>
                <c:pt idx="99">
                  <c:v>36.299999999999997</c:v>
                </c:pt>
                <c:pt idx="100">
                  <c:v>36.299999999999997</c:v>
                </c:pt>
                <c:pt idx="101">
                  <c:v>36.200000000000003</c:v>
                </c:pt>
                <c:pt idx="102">
                  <c:v>36</c:v>
                </c:pt>
                <c:pt idx="103">
                  <c:v>36.1</c:v>
                </c:pt>
                <c:pt idx="104">
                  <c:v>36.200000000000003</c:v>
                </c:pt>
                <c:pt idx="105">
                  <c:v>36.6</c:v>
                </c:pt>
                <c:pt idx="106">
                  <c:v>36.299999999999997</c:v>
                </c:pt>
                <c:pt idx="107">
                  <c:v>36.6</c:v>
                </c:pt>
                <c:pt idx="108">
                  <c:v>36.799999999999997</c:v>
                </c:pt>
                <c:pt idx="109">
                  <c:v>37</c:v>
                </c:pt>
                <c:pt idx="110">
                  <c:v>36.9</c:v>
                </c:pt>
                <c:pt idx="111">
                  <c:v>37</c:v>
                </c:pt>
                <c:pt idx="112">
                  <c:v>36.9</c:v>
                </c:pt>
                <c:pt idx="113">
                  <c:v>36.799999999999997</c:v>
                </c:pt>
                <c:pt idx="114">
                  <c:v>36.700000000000003</c:v>
                </c:pt>
                <c:pt idx="115">
                  <c:v>38.200000000000003</c:v>
                </c:pt>
                <c:pt idx="116">
                  <c:v>38.6</c:v>
                </c:pt>
                <c:pt idx="117">
                  <c:v>38.6</c:v>
                </c:pt>
                <c:pt idx="118">
                  <c:v>37.9</c:v>
                </c:pt>
                <c:pt idx="119">
                  <c:v>38</c:v>
                </c:pt>
                <c:pt idx="120">
                  <c:v>38.1</c:v>
                </c:pt>
                <c:pt idx="121">
                  <c:v>37.9</c:v>
                </c:pt>
                <c:pt idx="122">
                  <c:v>37.9</c:v>
                </c:pt>
                <c:pt idx="123">
                  <c:v>37.799999999999997</c:v>
                </c:pt>
                <c:pt idx="124">
                  <c:v>37.700000000000003</c:v>
                </c:pt>
                <c:pt idx="125">
                  <c:v>38.1</c:v>
                </c:pt>
                <c:pt idx="126">
                  <c:v>37.9</c:v>
                </c:pt>
                <c:pt idx="127">
                  <c:v>37.6</c:v>
                </c:pt>
                <c:pt idx="128">
                  <c:v>37.9</c:v>
                </c:pt>
                <c:pt idx="129">
                  <c:v>38.200000000000003</c:v>
                </c:pt>
                <c:pt idx="130">
                  <c:v>39</c:v>
                </c:pt>
                <c:pt idx="131">
                  <c:v>39.200000000000003</c:v>
                </c:pt>
                <c:pt idx="132">
                  <c:v>39.4</c:v>
                </c:pt>
                <c:pt idx="133">
                  <c:v>38.700000000000003</c:v>
                </c:pt>
                <c:pt idx="134">
                  <c:v>38.799999999999997</c:v>
                </c:pt>
                <c:pt idx="135">
                  <c:v>39.1</c:v>
                </c:pt>
                <c:pt idx="136">
                  <c:v>38.299999999999997</c:v>
                </c:pt>
                <c:pt idx="137">
                  <c:v>38.200000000000003</c:v>
                </c:pt>
                <c:pt idx="138">
                  <c:v>38.200000000000003</c:v>
                </c:pt>
                <c:pt idx="139">
                  <c:v>38.799999999999997</c:v>
                </c:pt>
                <c:pt idx="140">
                  <c:v>38.700000000000003</c:v>
                </c:pt>
                <c:pt idx="141">
                  <c:v>39.1</c:v>
                </c:pt>
                <c:pt idx="142">
                  <c:v>39</c:v>
                </c:pt>
                <c:pt idx="143">
                  <c:v>39.299999999999997</c:v>
                </c:pt>
                <c:pt idx="144">
                  <c:v>39.4</c:v>
                </c:pt>
                <c:pt idx="145">
                  <c:v>39.5</c:v>
                </c:pt>
                <c:pt idx="146">
                  <c:v>39.4</c:v>
                </c:pt>
                <c:pt idx="147">
                  <c:v>39.6</c:v>
                </c:pt>
                <c:pt idx="148">
                  <c:v>39.6</c:v>
                </c:pt>
                <c:pt idx="149">
                  <c:v>39.700000000000003</c:v>
                </c:pt>
                <c:pt idx="150">
                  <c:v>39.4</c:v>
                </c:pt>
                <c:pt idx="151">
                  <c:v>38.4</c:v>
                </c:pt>
                <c:pt idx="152">
                  <c:v>38.4</c:v>
                </c:pt>
                <c:pt idx="153">
                  <c:v>38.700000000000003</c:v>
                </c:pt>
                <c:pt idx="154">
                  <c:v>38.700000000000003</c:v>
                </c:pt>
                <c:pt idx="155">
                  <c:v>38.799999999999997</c:v>
                </c:pt>
                <c:pt idx="156">
                  <c:v>38.9</c:v>
                </c:pt>
                <c:pt idx="157">
                  <c:v>39.1</c:v>
                </c:pt>
                <c:pt idx="158">
                  <c:v>39.299999999999997</c:v>
                </c:pt>
                <c:pt idx="159">
                  <c:v>39.5</c:v>
                </c:pt>
                <c:pt idx="160">
                  <c:v>39.5</c:v>
                </c:pt>
                <c:pt idx="161">
                  <c:v>39.700000000000003</c:v>
                </c:pt>
                <c:pt idx="162">
                  <c:v>39.6</c:v>
                </c:pt>
                <c:pt idx="163">
                  <c:v>40.1</c:v>
                </c:pt>
                <c:pt idx="164">
                  <c:v>40.200000000000003</c:v>
                </c:pt>
                <c:pt idx="165">
                  <c:v>40.299999999999997</c:v>
                </c:pt>
                <c:pt idx="166">
                  <c:v>40</c:v>
                </c:pt>
                <c:pt idx="167">
                  <c:v>40.299999999999997</c:v>
                </c:pt>
                <c:pt idx="168">
                  <c:v>40.299999999999997</c:v>
                </c:pt>
                <c:pt idx="169">
                  <c:v>40.4</c:v>
                </c:pt>
                <c:pt idx="170">
                  <c:v>40.299999999999997</c:v>
                </c:pt>
                <c:pt idx="171">
                  <c:v>40.5</c:v>
                </c:pt>
                <c:pt idx="172">
                  <c:v>40.6</c:v>
                </c:pt>
                <c:pt idx="173">
                  <c:v>40.6</c:v>
                </c:pt>
                <c:pt idx="174">
                  <c:v>40.5</c:v>
                </c:pt>
                <c:pt idx="175">
                  <c:v>40.299999999999997</c:v>
                </c:pt>
                <c:pt idx="176">
                  <c:v>40.299999999999997</c:v>
                </c:pt>
                <c:pt idx="177">
                  <c:v>40.299999999999997</c:v>
                </c:pt>
                <c:pt idx="178">
                  <c:v>40.299999999999997</c:v>
                </c:pt>
                <c:pt idx="179">
                  <c:v>40.5</c:v>
                </c:pt>
                <c:pt idx="180">
                  <c:v>40.6</c:v>
                </c:pt>
                <c:pt idx="181">
                  <c:v>40.9</c:v>
                </c:pt>
                <c:pt idx="182">
                  <c:v>40.6</c:v>
                </c:pt>
                <c:pt idx="183">
                  <c:v>40.4</c:v>
                </c:pt>
                <c:pt idx="184">
                  <c:v>40.299999999999997</c:v>
                </c:pt>
                <c:pt idx="185">
                  <c:v>40.4</c:v>
                </c:pt>
                <c:pt idx="186">
                  <c:v>40.200000000000003</c:v>
                </c:pt>
                <c:pt idx="187">
                  <c:v>40.200000000000003</c:v>
                </c:pt>
                <c:pt idx="188">
                  <c:v>40.1</c:v>
                </c:pt>
                <c:pt idx="189">
                  <c:v>40.4</c:v>
                </c:pt>
                <c:pt idx="190">
                  <c:v>39.9</c:v>
                </c:pt>
                <c:pt idx="191">
                  <c:v>40</c:v>
                </c:pt>
                <c:pt idx="192">
                  <c:v>40</c:v>
                </c:pt>
                <c:pt idx="193">
                  <c:v>40.1</c:v>
                </c:pt>
                <c:pt idx="194">
                  <c:v>39.9</c:v>
                </c:pt>
                <c:pt idx="195">
                  <c:v>40</c:v>
                </c:pt>
                <c:pt idx="196">
                  <c:v>40.1</c:v>
                </c:pt>
                <c:pt idx="197">
                  <c:v>40</c:v>
                </c:pt>
                <c:pt idx="198">
                  <c:v>39.799999999999997</c:v>
                </c:pt>
                <c:pt idx="199">
                  <c:v>40.1</c:v>
                </c:pt>
                <c:pt idx="200">
                  <c:v>40.1</c:v>
                </c:pt>
                <c:pt idx="201">
                  <c:v>40.299999999999997</c:v>
                </c:pt>
                <c:pt idx="202">
                  <c:v>40</c:v>
                </c:pt>
                <c:pt idx="203">
                  <c:v>40</c:v>
                </c:pt>
                <c:pt idx="204">
                  <c:v>40.5</c:v>
                </c:pt>
                <c:pt idx="205">
                  <c:v>40.5</c:v>
                </c:pt>
                <c:pt idx="206">
                  <c:v>40.6</c:v>
                </c:pt>
                <c:pt idx="207">
                  <c:v>40.700000000000003</c:v>
                </c:pt>
                <c:pt idx="208">
                  <c:v>40.9</c:v>
                </c:pt>
                <c:pt idx="209">
                  <c:v>40.9</c:v>
                </c:pt>
                <c:pt idx="210">
                  <c:v>41</c:v>
                </c:pt>
                <c:pt idx="211">
                  <c:v>41.1</c:v>
                </c:pt>
                <c:pt idx="212">
                  <c:v>40.9</c:v>
                </c:pt>
                <c:pt idx="213">
                  <c:v>41</c:v>
                </c:pt>
                <c:pt idx="214">
                  <c:v>40.5</c:v>
                </c:pt>
                <c:pt idx="215">
                  <c:v>40.6</c:v>
                </c:pt>
                <c:pt idx="216">
                  <c:v>40.6</c:v>
                </c:pt>
                <c:pt idx="217">
                  <c:v>40.6</c:v>
                </c:pt>
                <c:pt idx="218">
                  <c:v>40.4</c:v>
                </c:pt>
                <c:pt idx="219">
                  <c:v>40.6</c:v>
                </c:pt>
                <c:pt idx="220">
                  <c:v>40.1</c:v>
                </c:pt>
                <c:pt idx="221">
                  <c:v>39.6</c:v>
                </c:pt>
                <c:pt idx="222">
                  <c:v>39.299999999999997</c:v>
                </c:pt>
                <c:pt idx="223">
                  <c:v>39.4</c:v>
                </c:pt>
                <c:pt idx="224">
                  <c:v>39.299999999999997</c:v>
                </c:pt>
                <c:pt idx="225">
                  <c:v>39.299999999999997</c:v>
                </c:pt>
                <c:pt idx="226">
                  <c:v>38.799999999999997</c:v>
                </c:pt>
                <c:pt idx="227">
                  <c:v>38.700000000000003</c:v>
                </c:pt>
                <c:pt idx="228">
                  <c:v>38.5</c:v>
                </c:pt>
                <c:pt idx="229">
                  <c:v>38.200000000000003</c:v>
                </c:pt>
                <c:pt idx="230">
                  <c:v>37.9</c:v>
                </c:pt>
                <c:pt idx="231">
                  <c:v>37.9</c:v>
                </c:pt>
                <c:pt idx="232">
                  <c:v>37.5</c:v>
                </c:pt>
                <c:pt idx="233">
                  <c:v>37.299999999999997</c:v>
                </c:pt>
                <c:pt idx="234">
                  <c:v>36.9</c:v>
                </c:pt>
                <c:pt idx="235">
                  <c:v>37</c:v>
                </c:pt>
                <c:pt idx="236">
                  <c:v>36.9</c:v>
                </c:pt>
                <c:pt idx="237">
                  <c:v>37</c:v>
                </c:pt>
                <c:pt idx="238">
                  <c:v>36.4</c:v>
                </c:pt>
                <c:pt idx="239">
                  <c:v>36.700000000000003</c:v>
                </c:pt>
                <c:pt idx="240">
                  <c:v>36.799999999999997</c:v>
                </c:pt>
                <c:pt idx="241">
                  <c:v>36.6</c:v>
                </c:pt>
                <c:pt idx="242">
                  <c:v>36.700000000000003</c:v>
                </c:pt>
                <c:pt idx="243">
                  <c:v>36.9</c:v>
                </c:pt>
                <c:pt idx="244">
                  <c:v>37</c:v>
                </c:pt>
                <c:pt idx="245">
                  <c:v>36.9</c:v>
                </c:pt>
                <c:pt idx="246">
                  <c:v>36.799999999999997</c:v>
                </c:pt>
                <c:pt idx="247">
                  <c:v>37</c:v>
                </c:pt>
                <c:pt idx="248">
                  <c:v>37</c:v>
                </c:pt>
                <c:pt idx="249">
                  <c:v>36.9</c:v>
                </c:pt>
                <c:pt idx="250">
                  <c:v>37.1</c:v>
                </c:pt>
                <c:pt idx="251">
                  <c:v>37.200000000000003</c:v>
                </c:pt>
                <c:pt idx="252">
                  <c:v>37.200000000000003</c:v>
                </c:pt>
                <c:pt idx="253">
                  <c:v>37.299999999999997</c:v>
                </c:pt>
                <c:pt idx="254">
                  <c:v>37.299999999999997</c:v>
                </c:pt>
                <c:pt idx="255">
                  <c:v>37.4</c:v>
                </c:pt>
                <c:pt idx="256">
                  <c:v>37.700000000000003</c:v>
                </c:pt>
                <c:pt idx="257">
                  <c:v>37.6</c:v>
                </c:pt>
                <c:pt idx="258">
                  <c:v>37.4</c:v>
                </c:pt>
                <c:pt idx="259">
                  <c:v>37.1</c:v>
                </c:pt>
                <c:pt idx="260">
                  <c:v>37</c:v>
                </c:pt>
                <c:pt idx="261">
                  <c:v>36.9</c:v>
                </c:pt>
                <c:pt idx="262">
                  <c:v>36.6</c:v>
                </c:pt>
                <c:pt idx="263">
                  <c:v>36.799999999999997</c:v>
                </c:pt>
                <c:pt idx="264">
                  <c:v>36.700000000000003</c:v>
                </c:pt>
                <c:pt idx="265">
                  <c:v>37.4</c:v>
                </c:pt>
                <c:pt idx="266">
                  <c:v>37.6</c:v>
                </c:pt>
                <c:pt idx="267">
                  <c:v>37.700000000000003</c:v>
                </c:pt>
                <c:pt idx="268">
                  <c:v>37.9</c:v>
                </c:pt>
                <c:pt idx="269">
                  <c:v>37.799999999999997</c:v>
                </c:pt>
                <c:pt idx="270">
                  <c:v>37.5</c:v>
                </c:pt>
                <c:pt idx="271">
                  <c:v>37.6</c:v>
                </c:pt>
                <c:pt idx="272">
                  <c:v>37.799999999999997</c:v>
                </c:pt>
                <c:pt idx="273">
                  <c:v>37.799999999999997</c:v>
                </c:pt>
                <c:pt idx="274">
                  <c:v>37.6</c:v>
                </c:pt>
                <c:pt idx="275">
                  <c:v>37.6</c:v>
                </c:pt>
                <c:pt idx="276">
                  <c:v>37.700000000000003</c:v>
                </c:pt>
                <c:pt idx="277">
                  <c:v>37.9</c:v>
                </c:pt>
                <c:pt idx="278">
                  <c:v>38.1</c:v>
                </c:pt>
                <c:pt idx="279">
                  <c:v>38.200000000000003</c:v>
                </c:pt>
                <c:pt idx="280">
                  <c:v>38.6</c:v>
                </c:pt>
                <c:pt idx="281">
                  <c:v>38.9</c:v>
                </c:pt>
                <c:pt idx="282">
                  <c:v>38.799999999999997</c:v>
                </c:pt>
                <c:pt idx="283">
                  <c:v>39.299999999999997</c:v>
                </c:pt>
                <c:pt idx="284">
                  <c:v>39.5</c:v>
                </c:pt>
                <c:pt idx="285">
                  <c:v>39.700000000000003</c:v>
                </c:pt>
                <c:pt idx="286">
                  <c:v>39.299999999999997</c:v>
                </c:pt>
                <c:pt idx="287">
                  <c:v>39.6</c:v>
                </c:pt>
                <c:pt idx="288">
                  <c:v>39.799999999999997</c:v>
                </c:pt>
                <c:pt idx="289">
                  <c:v>40.200000000000003</c:v>
                </c:pt>
                <c:pt idx="290">
                  <c:v>40.5</c:v>
                </c:pt>
                <c:pt idx="291">
                  <c:v>40.700000000000003</c:v>
                </c:pt>
                <c:pt idx="292">
                  <c:v>40.700000000000003</c:v>
                </c:pt>
                <c:pt idx="293">
                  <c:v>40.9</c:v>
                </c:pt>
                <c:pt idx="294">
                  <c:v>40.799999999999997</c:v>
                </c:pt>
                <c:pt idx="295">
                  <c:v>41</c:v>
                </c:pt>
                <c:pt idx="296">
                  <c:v>41.6</c:v>
                </c:pt>
                <c:pt idx="297">
                  <c:v>41.6</c:v>
                </c:pt>
                <c:pt idx="298">
                  <c:v>41</c:v>
                </c:pt>
                <c:pt idx="299">
                  <c:v>41.3</c:v>
                </c:pt>
                <c:pt idx="300">
                  <c:v>41.3</c:v>
                </c:pt>
                <c:pt idx="301">
                  <c:v>42</c:v>
                </c:pt>
                <c:pt idx="302">
                  <c:v>41.8</c:v>
                </c:pt>
                <c:pt idx="303">
                  <c:v>41.6</c:v>
                </c:pt>
                <c:pt idx="304">
                  <c:v>42.1</c:v>
                </c:pt>
                <c:pt idx="305">
                  <c:v>42.2</c:v>
                </c:pt>
                <c:pt idx="306">
                  <c:v>42.1</c:v>
                </c:pt>
                <c:pt idx="307">
                  <c:v>42.7</c:v>
                </c:pt>
                <c:pt idx="308">
                  <c:v>43</c:v>
                </c:pt>
                <c:pt idx="309">
                  <c:v>43</c:v>
                </c:pt>
                <c:pt idx="310">
                  <c:v>42.8</c:v>
                </c:pt>
                <c:pt idx="311">
                  <c:v>42.9</c:v>
                </c:pt>
                <c:pt idx="312">
                  <c:v>42.7</c:v>
                </c:pt>
                <c:pt idx="313">
                  <c:v>42.2</c:v>
                </c:pt>
                <c:pt idx="314">
                  <c:v>42.2</c:v>
                </c:pt>
                <c:pt idx="315">
                  <c:v>42.8</c:v>
                </c:pt>
                <c:pt idx="316">
                  <c:v>42.6</c:v>
                </c:pt>
                <c:pt idx="317">
                  <c:v>42.5</c:v>
                </c:pt>
              </c:numCache>
            </c:numRef>
          </c:val>
          <c:smooth val="1"/>
          <c:extLst>
            <c:ext xmlns:c16="http://schemas.microsoft.com/office/drawing/2014/chart" uri="{C3380CC4-5D6E-409C-BE32-E72D297353CC}">
              <c16:uniqueId val="{00000001-65B4-43E8-A167-3C7FBDC8BF95}"/>
            </c:ext>
          </c:extLst>
        </c:ser>
        <c:dLbls>
          <c:showLegendKey val="0"/>
          <c:showVal val="0"/>
          <c:showCatName val="0"/>
          <c:showSerName val="0"/>
          <c:showPercent val="0"/>
          <c:showBubbleSize val="0"/>
        </c:dLbls>
        <c:marker val="1"/>
        <c:smooth val="0"/>
        <c:axId val="209116960"/>
        <c:axId val="209115392"/>
      </c:lineChart>
      <c:catAx>
        <c:axId val="209116960"/>
        <c:scaling>
          <c:orientation val="minMax"/>
        </c:scaling>
        <c:delete val="0"/>
        <c:axPos val="b"/>
        <c:numFmt formatCode="yy" sourceLinked="0"/>
        <c:majorTickMark val="out"/>
        <c:minorTickMark val="none"/>
        <c:tickLblPos val="nextTo"/>
        <c:spPr>
          <a:ln w="9525">
            <a:solidFill>
              <a:srgbClr val="868686"/>
            </a:solidFill>
            <a:prstDash val="solid"/>
          </a:ln>
        </c:spPr>
        <c:txPr>
          <a:bodyPr rot="0" vert="horz"/>
          <a:lstStyle/>
          <a:p>
            <a:pPr>
              <a:defRPr sz="1400" b="0" i="0" u="none" strike="noStrike" baseline="0">
                <a:solidFill>
                  <a:srgbClr val="000000"/>
                </a:solidFill>
                <a:latin typeface="Arial"/>
                <a:ea typeface="Arial"/>
                <a:cs typeface="Arial"/>
              </a:defRPr>
            </a:pPr>
            <a:endParaRPr lang="en-US"/>
          </a:p>
        </c:txPr>
        <c:crossAx val="209115392"/>
        <c:crosses val="autoZero"/>
        <c:auto val="0"/>
        <c:lblAlgn val="ctr"/>
        <c:lblOffset val="100"/>
        <c:tickLblSkip val="12"/>
        <c:tickMarkSkip val="12"/>
        <c:noMultiLvlLbl val="1"/>
      </c:catAx>
      <c:valAx>
        <c:axId val="209115392"/>
        <c:scaling>
          <c:orientation val="minMax"/>
          <c:max val="60"/>
          <c:min val="30"/>
        </c:scaling>
        <c:delete val="0"/>
        <c:axPos val="l"/>
        <c:majorGridlines/>
        <c:title>
          <c:tx>
            <c:rich>
              <a:bodyPr/>
              <a:lstStyle/>
              <a:p>
                <a:pPr>
                  <a:defRPr sz="1400" b="1">
                    <a:latin typeface="+mn-lt"/>
                  </a:defRPr>
                </a:pPr>
                <a:r>
                  <a:rPr lang="en-US" sz="1400" b="1" dirty="0">
                    <a:latin typeface="+mn-lt"/>
                  </a:rPr>
                  <a:t>Thousands</a:t>
                </a:r>
              </a:p>
            </c:rich>
          </c:tx>
          <c:layout>
            <c:manualLayout>
              <c:xMode val="edge"/>
              <c:yMode val="edge"/>
              <c:x val="4.2299236050445301E-3"/>
              <c:y val="0.36699855827880701"/>
            </c:manualLayout>
          </c:layout>
          <c:overlay val="0"/>
        </c:title>
        <c:numFmt formatCode="#,##0" sourceLinked="0"/>
        <c:majorTickMark val="out"/>
        <c:minorTickMark val="none"/>
        <c:tickLblPos val="nextTo"/>
        <c:spPr>
          <a:ln w="9525">
            <a:solidFill>
              <a:srgbClr val="868686"/>
            </a:solidFill>
            <a:prstDash val="solid"/>
          </a:ln>
        </c:spPr>
        <c:txPr>
          <a:bodyPr rot="0" vert="horz"/>
          <a:lstStyle/>
          <a:p>
            <a:pPr>
              <a:defRPr sz="1400" b="0" i="0" u="none" strike="noStrike" baseline="0">
                <a:solidFill>
                  <a:srgbClr val="000000"/>
                </a:solidFill>
                <a:latin typeface="Arial"/>
                <a:ea typeface="Arial"/>
                <a:cs typeface="Arial"/>
              </a:defRPr>
            </a:pPr>
            <a:endParaRPr lang="en-US"/>
          </a:p>
        </c:txPr>
        <c:crossAx val="209116960"/>
        <c:crosses val="autoZero"/>
        <c:crossBetween val="midCat"/>
        <c:majorUnit val="5"/>
      </c:valAx>
      <c:dateAx>
        <c:axId val="209122056"/>
        <c:scaling>
          <c:orientation val="minMax"/>
        </c:scaling>
        <c:delete val="1"/>
        <c:axPos val="b"/>
        <c:numFmt formatCode="&quot;'&quot;yy" sourceLinked="1"/>
        <c:majorTickMark val="out"/>
        <c:minorTickMark val="none"/>
        <c:tickLblPos val="nextTo"/>
        <c:crossAx val="209116176"/>
        <c:crosses val="autoZero"/>
        <c:auto val="1"/>
        <c:lblOffset val="100"/>
        <c:baseTimeUnit val="days"/>
      </c:dateAx>
      <c:valAx>
        <c:axId val="209116176"/>
        <c:scaling>
          <c:orientation val="minMax"/>
          <c:max val="1"/>
          <c:min val="0"/>
        </c:scaling>
        <c:delete val="0"/>
        <c:axPos val="r"/>
        <c:numFmt formatCode="0" sourceLinked="1"/>
        <c:majorTickMark val="none"/>
        <c:minorTickMark val="none"/>
        <c:tickLblPos val="none"/>
        <c:spPr>
          <a:ln w="9525">
            <a:noFill/>
          </a:ln>
        </c:spPr>
        <c:crossAx val="209122056"/>
        <c:crosses val="max"/>
        <c:crossBetween val="between"/>
        <c:majorUnit val="1"/>
      </c:valAx>
      <c:spPr>
        <a:solidFill>
          <a:srgbClr val="FFFFFF"/>
        </a:solidFill>
        <a:ln w="27626">
          <a:noFill/>
        </a:ln>
      </c:spPr>
    </c:plotArea>
    <c:plotVisOnly val="1"/>
    <c:dispBlanksAs val="gap"/>
    <c:showDLblsOverMax val="0"/>
  </c:chart>
  <c:spPr>
    <a:noFill/>
    <a:ln>
      <a:noFill/>
    </a:ln>
  </c:spPr>
  <c:txPr>
    <a:bodyPr/>
    <a:lstStyle/>
    <a:p>
      <a:pPr>
        <a:defRPr sz="1958" b="0" i="0" u="none" strike="noStrike" baseline="0">
          <a:solidFill>
            <a:srgbClr val="000000"/>
          </a:solidFill>
          <a:latin typeface="Calibri"/>
          <a:ea typeface="Calibri"/>
          <a:cs typeface="Calibri"/>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5482796892341849E-2"/>
          <c:y val="3.7037037037037035E-2"/>
          <c:w val="0.74250832408435075"/>
          <c:h val="0.79302832244008714"/>
        </c:manualLayout>
      </c:layout>
      <c:barChart>
        <c:barDir val="bar"/>
        <c:grouping val="percentStacked"/>
        <c:varyColors val="0"/>
        <c:ser>
          <c:idx val="0"/>
          <c:order val="0"/>
          <c:tx>
            <c:strRef>
              <c:f>Sheet1!$A$2</c:f>
              <c:strCache>
                <c:ptCount val="1"/>
                <c:pt idx="0">
                  <c:v>Under 1 year</c:v>
                </c:pt>
              </c:strCache>
            </c:strRef>
          </c:tx>
          <c:spPr>
            <a:solidFill>
              <a:schemeClr val="accent1"/>
            </a:solidFill>
            <a:ln w="37525">
              <a:solidFill>
                <a:schemeClr val="accent1"/>
              </a:solidFill>
              <a:prstDash val="solid"/>
            </a:ln>
          </c:spPr>
          <c:invertIfNegative val="0"/>
          <c:dLbls>
            <c:dLbl>
              <c:idx val="0"/>
              <c:numFmt formatCode="0.0%" sourceLinked="0"/>
              <c:spPr>
                <a:noFill/>
                <a:ln w="25017">
                  <a:noFill/>
                </a:ln>
              </c:spPr>
              <c:txPr>
                <a:bodyPr/>
                <a:lstStyle/>
                <a:p>
                  <a:pPr>
                    <a:defRPr sz="1393" b="0" i="0" u="none" strike="noStrike" baseline="0">
                      <a:solidFill>
                        <a:srgbClr val="FFFFFF"/>
                      </a:solidFill>
                      <a:latin typeface="Arial"/>
                      <a:ea typeface="Arial"/>
                      <a:cs typeface="Arial"/>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0-0D72-4EB0-94E1-4C9CFF11689D}"/>
                </c:ext>
              </c:extLst>
            </c:dLbl>
            <c:dLbl>
              <c:idx val="1"/>
              <c:numFmt formatCode="0.0%" sourceLinked="0"/>
              <c:spPr>
                <a:noFill/>
                <a:ln w="25017">
                  <a:noFill/>
                </a:ln>
              </c:spPr>
              <c:txPr>
                <a:bodyPr/>
                <a:lstStyle/>
                <a:p>
                  <a:pPr>
                    <a:defRPr sz="1393" b="0" i="0" u="none" strike="noStrike" baseline="0">
                      <a:solidFill>
                        <a:srgbClr val="FFFFFF"/>
                      </a:solidFill>
                      <a:latin typeface="Arial"/>
                      <a:ea typeface="Arial"/>
                      <a:cs typeface="Arial"/>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1-0D72-4EB0-94E1-4C9CFF11689D}"/>
                </c:ext>
              </c:extLst>
            </c:dLbl>
            <c:dLbl>
              <c:idx val="2"/>
              <c:numFmt formatCode="0.0%" sourceLinked="0"/>
              <c:spPr>
                <a:noFill/>
                <a:ln w="25017">
                  <a:noFill/>
                </a:ln>
              </c:spPr>
              <c:txPr>
                <a:bodyPr/>
                <a:lstStyle/>
                <a:p>
                  <a:pPr>
                    <a:defRPr sz="1393" b="0" i="0" u="none" strike="noStrike" baseline="0">
                      <a:solidFill>
                        <a:srgbClr val="FFFFFF"/>
                      </a:solidFill>
                      <a:latin typeface="Arial"/>
                      <a:ea typeface="Arial"/>
                      <a:cs typeface="Arial"/>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2-0D72-4EB0-94E1-4C9CFF11689D}"/>
                </c:ext>
              </c:extLst>
            </c:dLbl>
            <c:dLbl>
              <c:idx val="8"/>
              <c:numFmt formatCode="0.0%" sourceLinked="0"/>
              <c:spPr>
                <a:noFill/>
                <a:ln w="25017">
                  <a:noFill/>
                </a:ln>
              </c:spPr>
              <c:txPr>
                <a:bodyPr/>
                <a:lstStyle/>
                <a:p>
                  <a:pPr>
                    <a:defRPr sz="1393" b="0" i="0" u="none" strike="noStrike" baseline="0">
                      <a:solidFill>
                        <a:srgbClr val="FFFFFF"/>
                      </a:solidFill>
                      <a:latin typeface="Arial"/>
                      <a:ea typeface="Arial"/>
                      <a:cs typeface="Arial"/>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3-0D72-4EB0-94E1-4C9CFF11689D}"/>
                </c:ext>
              </c:extLst>
            </c:dLbl>
            <c:dLbl>
              <c:idx val="9"/>
              <c:numFmt formatCode="0.0%" sourceLinked="0"/>
              <c:spPr>
                <a:noFill/>
                <a:ln w="25017">
                  <a:noFill/>
                </a:ln>
              </c:spPr>
              <c:txPr>
                <a:bodyPr/>
                <a:lstStyle/>
                <a:p>
                  <a:pPr>
                    <a:defRPr sz="1393" b="0" i="0" u="none" strike="noStrike" baseline="0">
                      <a:solidFill>
                        <a:srgbClr val="FFFFFF"/>
                      </a:solidFill>
                      <a:latin typeface="Arial"/>
                      <a:ea typeface="Arial"/>
                      <a:cs typeface="Arial"/>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4-0D72-4EB0-94E1-4C9CFF11689D}"/>
                </c:ext>
              </c:extLst>
            </c:dLbl>
            <c:numFmt formatCode="0.0%" sourceLinked="0"/>
            <c:spPr>
              <a:noFill/>
              <a:ln w="25017">
                <a:noFill/>
              </a:ln>
            </c:spPr>
            <c:txPr>
              <a:bodyPr wrap="square" lIns="38100" tIns="19050" rIns="38100" bIns="19050" anchor="ctr">
                <a:spAutoFit/>
              </a:bodyPr>
              <a:lstStyle/>
              <a:p>
                <a:pPr>
                  <a:defRPr sz="1393" b="0" i="0" u="none" strike="noStrike" baseline="0">
                    <a:solidFill>
                      <a:srgbClr val="FFFFFF"/>
                    </a:solidFill>
                    <a:latin typeface="Arial"/>
                    <a:ea typeface="Arial"/>
                    <a:cs typeface="Aria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Sheet1!$B$1:$K$1</c:f>
              <c:strCache>
                <c:ptCount val="10"/>
                <c:pt idx="0">
                  <c:v>2006</c:v>
                </c:pt>
                <c:pt idx="1">
                  <c:v>2007</c:v>
                </c:pt>
                <c:pt idx="2">
                  <c:v>2008</c:v>
                </c:pt>
                <c:pt idx="3">
                  <c:v>2009</c:v>
                </c:pt>
                <c:pt idx="4">
                  <c:v>2010</c:v>
                </c:pt>
                <c:pt idx="5">
                  <c:v>2011</c:v>
                </c:pt>
                <c:pt idx="6">
                  <c:v>2012</c:v>
                </c:pt>
                <c:pt idx="7">
                  <c:v>2013</c:v>
                </c:pt>
                <c:pt idx="8">
                  <c:v>2014</c:v>
                </c:pt>
                <c:pt idx="9">
                  <c:v>2015</c:v>
                </c:pt>
              </c:strCache>
            </c:strRef>
          </c:cat>
          <c:val>
            <c:numRef>
              <c:f>Sheet1!$B$2:$K$2</c:f>
              <c:numCache>
                <c:formatCode>0.0%</c:formatCode>
                <c:ptCount val="10"/>
                <c:pt idx="0">
                  <c:v>0.16</c:v>
                </c:pt>
                <c:pt idx="1">
                  <c:v>0.152</c:v>
                </c:pt>
                <c:pt idx="2">
                  <c:v>0.157</c:v>
                </c:pt>
                <c:pt idx="3">
                  <c:v>0.15620000000000001</c:v>
                </c:pt>
                <c:pt idx="4">
                  <c:v>0.15959999999999999</c:v>
                </c:pt>
                <c:pt idx="5">
                  <c:v>0.1489</c:v>
                </c:pt>
                <c:pt idx="6">
                  <c:v>0.16569999999999999</c:v>
                </c:pt>
                <c:pt idx="7">
                  <c:v>0.16520000000000001</c:v>
                </c:pt>
                <c:pt idx="8">
                  <c:v>0.16800000000000001</c:v>
                </c:pt>
                <c:pt idx="9">
                  <c:v>0.16300000000000001</c:v>
                </c:pt>
              </c:numCache>
            </c:numRef>
          </c:val>
          <c:extLst>
            <c:ext xmlns:c16="http://schemas.microsoft.com/office/drawing/2014/chart" uri="{C3380CC4-5D6E-409C-BE32-E72D297353CC}">
              <c16:uniqueId val="{00000005-0D72-4EB0-94E1-4C9CFF11689D}"/>
            </c:ext>
          </c:extLst>
        </c:ser>
        <c:ser>
          <c:idx val="1"/>
          <c:order val="1"/>
          <c:tx>
            <c:strRef>
              <c:f>Sheet1!$A$3</c:f>
              <c:strCache>
                <c:ptCount val="1"/>
                <c:pt idx="0">
                  <c:v>1-5 years</c:v>
                </c:pt>
              </c:strCache>
            </c:strRef>
          </c:tx>
          <c:spPr>
            <a:solidFill>
              <a:schemeClr val="accent2"/>
            </a:solidFill>
            <a:ln w="12508">
              <a:solidFill>
                <a:schemeClr val="tx1"/>
              </a:solidFill>
              <a:prstDash val="solid"/>
            </a:ln>
          </c:spPr>
          <c:invertIfNegative val="0"/>
          <c:dLbls>
            <c:spPr>
              <a:noFill/>
              <a:ln w="25017">
                <a:noFill/>
              </a:ln>
            </c:spPr>
            <c:txPr>
              <a:bodyPr wrap="square" lIns="38100" tIns="19050" rIns="38100" bIns="19050" anchor="ctr">
                <a:spAutoFit/>
              </a:bodyPr>
              <a:lstStyle/>
              <a:p>
                <a:pPr>
                  <a:defRPr sz="1377" b="0"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Sheet1!$B$1:$K$1</c:f>
              <c:strCache>
                <c:ptCount val="10"/>
                <c:pt idx="0">
                  <c:v>2006</c:v>
                </c:pt>
                <c:pt idx="1">
                  <c:v>2007</c:v>
                </c:pt>
                <c:pt idx="2">
                  <c:v>2008</c:v>
                </c:pt>
                <c:pt idx="3">
                  <c:v>2009</c:v>
                </c:pt>
                <c:pt idx="4">
                  <c:v>2010</c:v>
                </c:pt>
                <c:pt idx="5">
                  <c:v>2011</c:v>
                </c:pt>
                <c:pt idx="6">
                  <c:v>2012</c:v>
                </c:pt>
                <c:pt idx="7">
                  <c:v>2013</c:v>
                </c:pt>
                <c:pt idx="8">
                  <c:v>2014</c:v>
                </c:pt>
                <c:pt idx="9">
                  <c:v>2015</c:v>
                </c:pt>
              </c:strCache>
            </c:strRef>
          </c:cat>
          <c:val>
            <c:numRef>
              <c:f>Sheet1!$B$3:$K$3</c:f>
              <c:numCache>
                <c:formatCode>0.0%</c:formatCode>
                <c:ptCount val="10"/>
                <c:pt idx="0">
                  <c:v>0.29499999999999998</c:v>
                </c:pt>
                <c:pt idx="1">
                  <c:v>0.3</c:v>
                </c:pt>
                <c:pt idx="2">
                  <c:v>0.32400000000000001</c:v>
                </c:pt>
                <c:pt idx="3">
                  <c:v>0.36370000000000002</c:v>
                </c:pt>
                <c:pt idx="4">
                  <c:v>0.39500000000000002</c:v>
                </c:pt>
                <c:pt idx="5">
                  <c:v>0.41220000000000001</c:v>
                </c:pt>
                <c:pt idx="6">
                  <c:v>0.4042</c:v>
                </c:pt>
                <c:pt idx="7">
                  <c:v>0.3876</c:v>
                </c:pt>
                <c:pt idx="8">
                  <c:v>0.371</c:v>
                </c:pt>
                <c:pt idx="9">
                  <c:v>0.35799999999999998</c:v>
                </c:pt>
              </c:numCache>
            </c:numRef>
          </c:val>
          <c:extLst>
            <c:ext xmlns:c16="http://schemas.microsoft.com/office/drawing/2014/chart" uri="{C3380CC4-5D6E-409C-BE32-E72D297353CC}">
              <c16:uniqueId val="{00000006-0D72-4EB0-94E1-4C9CFF11689D}"/>
            </c:ext>
          </c:extLst>
        </c:ser>
        <c:ser>
          <c:idx val="2"/>
          <c:order val="2"/>
          <c:tx>
            <c:strRef>
              <c:f>Sheet1!$A$4</c:f>
              <c:strCache>
                <c:ptCount val="1"/>
                <c:pt idx="0">
                  <c:v>5-10 years</c:v>
                </c:pt>
              </c:strCache>
            </c:strRef>
          </c:tx>
          <c:spPr>
            <a:solidFill>
              <a:schemeClr val="hlink"/>
            </a:solidFill>
            <a:ln w="12508">
              <a:solidFill>
                <a:schemeClr val="tx1"/>
              </a:solidFill>
              <a:prstDash val="solid"/>
            </a:ln>
          </c:spPr>
          <c:invertIfNegative val="0"/>
          <c:dLbls>
            <c:spPr>
              <a:noFill/>
              <a:ln w="25017">
                <a:noFill/>
              </a:ln>
            </c:spPr>
            <c:txPr>
              <a:bodyPr wrap="square" lIns="38100" tIns="19050" rIns="38100" bIns="19050" anchor="ctr">
                <a:spAutoFit/>
              </a:bodyPr>
              <a:lstStyle/>
              <a:p>
                <a:pPr>
                  <a:defRPr sz="1393" b="0" i="0" u="none" strike="noStrike" baseline="0">
                    <a:solidFill>
                      <a:srgbClr val="FFFFFF"/>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Sheet1!$B$1:$K$1</c:f>
              <c:strCache>
                <c:ptCount val="10"/>
                <c:pt idx="0">
                  <c:v>2006</c:v>
                </c:pt>
                <c:pt idx="1">
                  <c:v>2007</c:v>
                </c:pt>
                <c:pt idx="2">
                  <c:v>2008</c:v>
                </c:pt>
                <c:pt idx="3">
                  <c:v>2009</c:v>
                </c:pt>
                <c:pt idx="4">
                  <c:v>2010</c:v>
                </c:pt>
                <c:pt idx="5">
                  <c:v>2011</c:v>
                </c:pt>
                <c:pt idx="6">
                  <c:v>2012</c:v>
                </c:pt>
                <c:pt idx="7">
                  <c:v>2013</c:v>
                </c:pt>
                <c:pt idx="8">
                  <c:v>2014</c:v>
                </c:pt>
                <c:pt idx="9">
                  <c:v>2015</c:v>
                </c:pt>
              </c:strCache>
            </c:strRef>
          </c:cat>
          <c:val>
            <c:numRef>
              <c:f>Sheet1!$B$4:$K$4</c:f>
              <c:numCache>
                <c:formatCode>0.0%</c:formatCode>
                <c:ptCount val="10"/>
                <c:pt idx="0">
                  <c:v>0.34100000000000003</c:v>
                </c:pt>
                <c:pt idx="1">
                  <c:v>0.33800000000000002</c:v>
                </c:pt>
                <c:pt idx="2">
                  <c:v>0.312</c:v>
                </c:pt>
                <c:pt idx="3">
                  <c:v>0.2903</c:v>
                </c:pt>
                <c:pt idx="4">
                  <c:v>0.27110000000000001</c:v>
                </c:pt>
                <c:pt idx="5">
                  <c:v>0.2732</c:v>
                </c:pt>
                <c:pt idx="6">
                  <c:v>0.27589999999999998</c:v>
                </c:pt>
                <c:pt idx="7">
                  <c:v>0.2928</c:v>
                </c:pt>
                <c:pt idx="8">
                  <c:v>0.308</c:v>
                </c:pt>
                <c:pt idx="9">
                  <c:v>0.33700000000000002</c:v>
                </c:pt>
              </c:numCache>
            </c:numRef>
          </c:val>
          <c:extLst>
            <c:ext xmlns:c16="http://schemas.microsoft.com/office/drawing/2014/chart" uri="{C3380CC4-5D6E-409C-BE32-E72D297353CC}">
              <c16:uniqueId val="{00000007-0D72-4EB0-94E1-4C9CFF11689D}"/>
            </c:ext>
          </c:extLst>
        </c:ser>
        <c:ser>
          <c:idx val="3"/>
          <c:order val="3"/>
          <c:tx>
            <c:strRef>
              <c:f>Sheet1!$A$5</c:f>
              <c:strCache>
                <c:ptCount val="1"/>
                <c:pt idx="0">
                  <c:v>10-20 years</c:v>
                </c:pt>
              </c:strCache>
            </c:strRef>
          </c:tx>
          <c:spPr>
            <a:solidFill>
              <a:schemeClr val="folHlink"/>
            </a:solidFill>
            <a:ln w="12508">
              <a:solidFill>
                <a:schemeClr val="tx1"/>
              </a:solidFill>
              <a:prstDash val="solid"/>
            </a:ln>
          </c:spPr>
          <c:invertIfNegative val="0"/>
          <c:dLbls>
            <c:spPr>
              <a:noFill/>
              <a:ln w="25017">
                <a:noFill/>
              </a:ln>
            </c:spPr>
            <c:txPr>
              <a:bodyPr wrap="square" lIns="38100" tIns="19050" rIns="38100" bIns="19050" anchor="ctr">
                <a:spAutoFit/>
              </a:bodyPr>
              <a:lstStyle/>
              <a:p>
                <a:pPr>
                  <a:defRPr sz="1393" b="0" i="0" u="none" strike="noStrike" baseline="0">
                    <a:solidFill>
                      <a:srgbClr val="FFFFFF"/>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Sheet1!$B$1:$K$1</c:f>
              <c:strCache>
                <c:ptCount val="10"/>
                <c:pt idx="0">
                  <c:v>2006</c:v>
                </c:pt>
                <c:pt idx="1">
                  <c:v>2007</c:v>
                </c:pt>
                <c:pt idx="2">
                  <c:v>2008</c:v>
                </c:pt>
                <c:pt idx="3">
                  <c:v>2009</c:v>
                </c:pt>
                <c:pt idx="4">
                  <c:v>2010</c:v>
                </c:pt>
                <c:pt idx="5">
                  <c:v>2011</c:v>
                </c:pt>
                <c:pt idx="6">
                  <c:v>2012</c:v>
                </c:pt>
                <c:pt idx="7">
                  <c:v>2013</c:v>
                </c:pt>
                <c:pt idx="8">
                  <c:v>2014</c:v>
                </c:pt>
                <c:pt idx="9">
                  <c:v>2015</c:v>
                </c:pt>
              </c:strCache>
            </c:strRef>
          </c:cat>
          <c:val>
            <c:numRef>
              <c:f>Sheet1!$B$5:$K$5</c:f>
              <c:numCache>
                <c:formatCode>0.0%</c:formatCode>
                <c:ptCount val="10"/>
                <c:pt idx="0">
                  <c:v>0.13100000000000001</c:v>
                </c:pt>
                <c:pt idx="1">
                  <c:v>0.129</c:v>
                </c:pt>
                <c:pt idx="2">
                  <c:v>0.127</c:v>
                </c:pt>
                <c:pt idx="3">
                  <c:v>0.1186</c:v>
                </c:pt>
                <c:pt idx="4">
                  <c:v>0.1124</c:v>
                </c:pt>
                <c:pt idx="5">
                  <c:v>0.1037</c:v>
                </c:pt>
                <c:pt idx="6">
                  <c:v>9.7799999999999998E-2</c:v>
                </c:pt>
                <c:pt idx="7">
                  <c:v>9.7799999999999998E-2</c:v>
                </c:pt>
                <c:pt idx="8">
                  <c:v>9.6000000000000002E-2</c:v>
                </c:pt>
                <c:pt idx="9">
                  <c:v>0.09</c:v>
                </c:pt>
              </c:numCache>
            </c:numRef>
          </c:val>
          <c:extLst>
            <c:ext xmlns:c16="http://schemas.microsoft.com/office/drawing/2014/chart" uri="{C3380CC4-5D6E-409C-BE32-E72D297353CC}">
              <c16:uniqueId val="{00000008-0D72-4EB0-94E1-4C9CFF11689D}"/>
            </c:ext>
          </c:extLst>
        </c:ser>
        <c:ser>
          <c:idx val="4"/>
          <c:order val="4"/>
          <c:tx>
            <c:strRef>
              <c:f>Sheet1!$A$6</c:f>
              <c:strCache>
                <c:ptCount val="1"/>
                <c:pt idx="0">
                  <c:v>over 20 years</c:v>
                </c:pt>
              </c:strCache>
            </c:strRef>
          </c:tx>
          <c:spPr>
            <a:solidFill>
              <a:schemeClr val="bg2"/>
            </a:solidFill>
            <a:ln w="12508">
              <a:solidFill>
                <a:schemeClr val="tx1"/>
              </a:solidFill>
              <a:prstDash val="solid"/>
            </a:ln>
          </c:spPr>
          <c:invertIfNegative val="0"/>
          <c:dLbls>
            <c:spPr>
              <a:noFill/>
              <a:ln w="25017">
                <a:noFill/>
              </a:ln>
            </c:spPr>
            <c:txPr>
              <a:bodyPr wrap="square" lIns="38100" tIns="19050" rIns="38100" bIns="19050" anchor="ctr">
                <a:spAutoFit/>
              </a:bodyPr>
              <a:lstStyle/>
              <a:p>
                <a:pPr>
                  <a:defRPr sz="1377" b="0"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Sheet1!$B$1:$K$1</c:f>
              <c:strCache>
                <c:ptCount val="10"/>
                <c:pt idx="0">
                  <c:v>2006</c:v>
                </c:pt>
                <c:pt idx="1">
                  <c:v>2007</c:v>
                </c:pt>
                <c:pt idx="2">
                  <c:v>2008</c:v>
                </c:pt>
                <c:pt idx="3">
                  <c:v>2009</c:v>
                </c:pt>
                <c:pt idx="4">
                  <c:v>2010</c:v>
                </c:pt>
                <c:pt idx="5">
                  <c:v>2011</c:v>
                </c:pt>
                <c:pt idx="6">
                  <c:v>2012</c:v>
                </c:pt>
                <c:pt idx="7">
                  <c:v>2013</c:v>
                </c:pt>
                <c:pt idx="8">
                  <c:v>2014</c:v>
                </c:pt>
                <c:pt idx="9">
                  <c:v>2015</c:v>
                </c:pt>
              </c:strCache>
            </c:strRef>
          </c:cat>
          <c:val>
            <c:numRef>
              <c:f>Sheet1!$B$6:$K$6</c:f>
              <c:numCache>
                <c:formatCode>0.0%</c:formatCode>
                <c:ptCount val="10"/>
                <c:pt idx="0">
                  <c:v>7.3999999999999996E-2</c:v>
                </c:pt>
                <c:pt idx="1">
                  <c:v>8.1000000000000003E-2</c:v>
                </c:pt>
                <c:pt idx="2">
                  <c:v>8.1000000000000003E-2</c:v>
                </c:pt>
                <c:pt idx="3">
                  <c:v>7.1199999999999999E-2</c:v>
                </c:pt>
                <c:pt idx="4">
                  <c:v>6.2199999999999998E-2</c:v>
                </c:pt>
                <c:pt idx="5">
                  <c:v>6.2E-2</c:v>
                </c:pt>
                <c:pt idx="6">
                  <c:v>5.6899999999999999E-2</c:v>
                </c:pt>
                <c:pt idx="7">
                  <c:v>5.6899999999999999E-2</c:v>
                </c:pt>
                <c:pt idx="8">
                  <c:v>5.7000000000000002E-2</c:v>
                </c:pt>
                <c:pt idx="9">
                  <c:v>5.0999999999999997E-2</c:v>
                </c:pt>
              </c:numCache>
            </c:numRef>
          </c:val>
          <c:extLst>
            <c:ext xmlns:c16="http://schemas.microsoft.com/office/drawing/2014/chart" uri="{C3380CC4-5D6E-409C-BE32-E72D297353CC}">
              <c16:uniqueId val="{00000009-0D72-4EB0-94E1-4C9CFF11689D}"/>
            </c:ext>
          </c:extLst>
        </c:ser>
        <c:dLbls>
          <c:showLegendKey val="0"/>
          <c:showVal val="0"/>
          <c:showCatName val="0"/>
          <c:showSerName val="0"/>
          <c:showPercent val="0"/>
          <c:showBubbleSize val="0"/>
        </c:dLbls>
        <c:gapWidth val="150"/>
        <c:overlap val="100"/>
        <c:axId val="450888520"/>
        <c:axId val="450883032"/>
      </c:barChart>
      <c:catAx>
        <c:axId val="450888520"/>
        <c:scaling>
          <c:orientation val="minMax"/>
        </c:scaling>
        <c:delete val="0"/>
        <c:axPos val="l"/>
        <c:numFmt formatCode="General" sourceLinked="1"/>
        <c:majorTickMark val="out"/>
        <c:minorTickMark val="none"/>
        <c:tickLblPos val="nextTo"/>
        <c:spPr>
          <a:ln w="12508">
            <a:solidFill>
              <a:schemeClr val="tx1"/>
            </a:solidFill>
            <a:prstDash val="solid"/>
          </a:ln>
        </c:spPr>
        <c:txPr>
          <a:bodyPr rot="0" vert="horz"/>
          <a:lstStyle/>
          <a:p>
            <a:pPr>
              <a:defRPr sz="1377" b="0" i="0" u="none" strike="noStrike" baseline="0">
                <a:solidFill>
                  <a:schemeClr val="tx1"/>
                </a:solidFill>
                <a:latin typeface="Arial"/>
                <a:ea typeface="Arial"/>
                <a:cs typeface="Arial"/>
              </a:defRPr>
            </a:pPr>
            <a:endParaRPr lang="en-US"/>
          </a:p>
        </c:txPr>
        <c:crossAx val="450883032"/>
        <c:crossesAt val="0"/>
        <c:auto val="1"/>
        <c:lblAlgn val="ctr"/>
        <c:lblOffset val="20"/>
        <c:tickLblSkip val="1"/>
        <c:tickMarkSkip val="1"/>
        <c:noMultiLvlLbl val="0"/>
      </c:catAx>
      <c:valAx>
        <c:axId val="450883032"/>
        <c:scaling>
          <c:orientation val="minMax"/>
          <c:max val="1"/>
          <c:min val="0"/>
        </c:scaling>
        <c:delete val="0"/>
        <c:axPos val="b"/>
        <c:majorGridlines>
          <c:spPr>
            <a:ln w="3128">
              <a:solidFill>
                <a:schemeClr val="tx1"/>
              </a:solidFill>
              <a:prstDash val="solid"/>
            </a:ln>
          </c:spPr>
        </c:majorGridlines>
        <c:numFmt formatCode="0%" sourceLinked="0"/>
        <c:majorTickMark val="out"/>
        <c:minorTickMark val="none"/>
        <c:tickLblPos val="nextTo"/>
        <c:spPr>
          <a:ln w="3128">
            <a:solidFill>
              <a:schemeClr val="tx1"/>
            </a:solidFill>
            <a:prstDash val="solid"/>
          </a:ln>
        </c:spPr>
        <c:txPr>
          <a:bodyPr rot="0" vert="horz"/>
          <a:lstStyle/>
          <a:p>
            <a:pPr>
              <a:defRPr sz="1377" b="0" i="0" u="none" strike="noStrike" baseline="0">
                <a:solidFill>
                  <a:schemeClr val="tx1"/>
                </a:solidFill>
                <a:latin typeface="Arial"/>
                <a:ea typeface="Arial"/>
                <a:cs typeface="Arial"/>
              </a:defRPr>
            </a:pPr>
            <a:endParaRPr lang="en-US"/>
          </a:p>
        </c:txPr>
        <c:crossAx val="450888520"/>
        <c:crossesAt val="1"/>
        <c:crossBetween val="between"/>
        <c:majorUnit val="0.2"/>
        <c:minorUnit val="2E-3"/>
      </c:valAx>
      <c:spPr>
        <a:noFill/>
        <a:ln w="25369">
          <a:noFill/>
        </a:ln>
      </c:spPr>
    </c:plotArea>
    <c:legend>
      <c:legendPos val="r"/>
      <c:layout>
        <c:manualLayout>
          <c:xMode val="edge"/>
          <c:yMode val="edge"/>
          <c:x val="0.8357377588075463"/>
          <c:y val="0.28322457093209968"/>
          <c:w val="0.15982207703489115"/>
          <c:h val="0.29629552805032816"/>
        </c:manualLayout>
      </c:layout>
      <c:overlay val="0"/>
      <c:spPr>
        <a:solidFill>
          <a:schemeClr val="bg1"/>
        </a:solidFill>
        <a:ln w="3128">
          <a:solidFill>
            <a:schemeClr val="tx1"/>
          </a:solidFill>
          <a:prstDash val="solid"/>
        </a:ln>
      </c:spPr>
      <c:txPr>
        <a:bodyPr/>
        <a:lstStyle/>
        <a:p>
          <a:pPr>
            <a:defRPr sz="1264" b="0" i="0" u="none" strike="noStrike" baseline="0">
              <a:solidFill>
                <a:schemeClr val="tx1"/>
              </a:solidFill>
              <a:latin typeface="Arial"/>
              <a:ea typeface="Arial"/>
              <a:cs typeface="Arial"/>
            </a:defRPr>
          </a:pPr>
          <a:endParaRPr lang="en-US"/>
        </a:p>
      </c:txPr>
    </c:legend>
    <c:plotVisOnly val="1"/>
    <c:dispBlanksAs val="gap"/>
    <c:showDLblsOverMax val="0"/>
  </c:chart>
  <c:spPr>
    <a:noFill/>
    <a:ln>
      <a:noFill/>
    </a:ln>
  </c:spPr>
  <c:txPr>
    <a:bodyPr/>
    <a:lstStyle/>
    <a:p>
      <a:pPr>
        <a:defRPr sz="1377" b="0" i="0" u="none" strike="noStrike" baseline="0">
          <a:solidFill>
            <a:schemeClr val="tx1"/>
          </a:solidFill>
          <a:latin typeface="Arial"/>
          <a:ea typeface="Arial"/>
          <a:cs typeface="Arial"/>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2868741874555406E-2"/>
          <c:y val="0.10011470110551061"/>
          <c:w val="0.92467019893541347"/>
          <c:h val="0.81507224536279355"/>
        </c:manualLayout>
      </c:layout>
      <c:lineChart>
        <c:grouping val="standard"/>
        <c:varyColors val="0"/>
        <c:ser>
          <c:idx val="0"/>
          <c:order val="0"/>
          <c:tx>
            <c:strRef>
              <c:f>Sheet1!$B$1</c:f>
              <c:strCache>
                <c:ptCount val="1"/>
                <c:pt idx="0">
                  <c:v>10 Most Pessimistic</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2016</c:v>
                </c:pt>
                <c:pt idx="1">
                  <c:v>2017</c:v>
                </c:pt>
                <c:pt idx="2">
                  <c:v>2018</c:v>
                </c:pt>
                <c:pt idx="3">
                  <c:v>2019</c:v>
                </c:pt>
                <c:pt idx="4">
                  <c:v>2020</c:v>
                </c:pt>
                <c:pt idx="5">
                  <c:v>2021</c:v>
                </c:pt>
              </c:numCache>
            </c:numRef>
          </c:cat>
          <c:val>
            <c:numRef>
              <c:f>Sheet1!$B$2:$B$7</c:f>
              <c:numCache>
                <c:formatCode>General</c:formatCode>
                <c:ptCount val="6"/>
                <c:pt idx="0">
                  <c:v>1.6</c:v>
                </c:pt>
                <c:pt idx="1">
                  <c:v>1.7</c:v>
                </c:pt>
                <c:pt idx="2">
                  <c:v>2</c:v>
                </c:pt>
                <c:pt idx="3">
                  <c:v>2.2000000000000002</c:v>
                </c:pt>
                <c:pt idx="4">
                  <c:v>2.5</c:v>
                </c:pt>
                <c:pt idx="5">
                  <c:v>2.7</c:v>
                </c:pt>
              </c:numCache>
            </c:numRef>
          </c:val>
          <c:smooth val="0"/>
          <c:extLst>
            <c:ext xmlns:c16="http://schemas.microsoft.com/office/drawing/2014/chart" uri="{C3380CC4-5D6E-409C-BE32-E72D297353CC}">
              <c16:uniqueId val="{00000000-5ADB-418D-AB6A-15850E70EAE2}"/>
            </c:ext>
          </c:extLst>
        </c:ser>
        <c:ser>
          <c:idx val="1"/>
          <c:order val="1"/>
          <c:tx>
            <c:strRef>
              <c:f>Sheet1!$C$1</c:f>
              <c:strCache>
                <c:ptCount val="1"/>
                <c:pt idx="0">
                  <c:v>Median</c:v>
                </c:pt>
              </c:strCache>
            </c:strRef>
          </c:tx>
          <c:spPr>
            <a:ln w="28575" cap="rnd">
              <a:solidFill>
                <a:schemeClr val="accent2"/>
              </a:solidFill>
              <a:round/>
            </a:ln>
            <a:effectLst/>
          </c:spPr>
          <c:marker>
            <c:symbol val="none"/>
          </c:marker>
          <c:dLbls>
            <c:dLbl>
              <c:idx val="2"/>
              <c:layout>
                <c:manualLayout>
                  <c:x val="-2.3812397282115493E-2"/>
                  <c:y val="-3.896269968190161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ADB-418D-AB6A-15850E70EAE2}"/>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2016</c:v>
                </c:pt>
                <c:pt idx="1">
                  <c:v>2017</c:v>
                </c:pt>
                <c:pt idx="2">
                  <c:v>2018</c:v>
                </c:pt>
                <c:pt idx="3">
                  <c:v>2019</c:v>
                </c:pt>
                <c:pt idx="4">
                  <c:v>2020</c:v>
                </c:pt>
                <c:pt idx="5">
                  <c:v>2021</c:v>
                </c:pt>
              </c:numCache>
            </c:numRef>
          </c:cat>
          <c:val>
            <c:numRef>
              <c:f>Sheet1!$C$2:$C$7</c:f>
              <c:numCache>
                <c:formatCode>General</c:formatCode>
                <c:ptCount val="6"/>
                <c:pt idx="0">
                  <c:v>1.7</c:v>
                </c:pt>
                <c:pt idx="1">
                  <c:v>2.2000000000000002</c:v>
                </c:pt>
                <c:pt idx="2">
                  <c:v>2.8</c:v>
                </c:pt>
                <c:pt idx="3">
                  <c:v>3.1</c:v>
                </c:pt>
                <c:pt idx="4">
                  <c:v>3.4</c:v>
                </c:pt>
                <c:pt idx="5">
                  <c:v>3.6</c:v>
                </c:pt>
              </c:numCache>
            </c:numRef>
          </c:val>
          <c:smooth val="0"/>
          <c:extLst>
            <c:ext xmlns:c16="http://schemas.microsoft.com/office/drawing/2014/chart" uri="{C3380CC4-5D6E-409C-BE32-E72D297353CC}">
              <c16:uniqueId val="{00000002-5ADB-418D-AB6A-15850E70EAE2}"/>
            </c:ext>
          </c:extLst>
        </c:ser>
        <c:ser>
          <c:idx val="2"/>
          <c:order val="2"/>
          <c:tx>
            <c:strRef>
              <c:f>Sheet1!$D$1</c:f>
              <c:strCache>
                <c:ptCount val="1"/>
                <c:pt idx="0">
                  <c:v>10 Most Optimistic</c:v>
                </c:pt>
              </c:strCache>
            </c:strRef>
          </c:tx>
          <c:spPr>
            <a:ln w="28575" cap="rnd">
              <a:solidFill>
                <a:srgbClr val="00B050"/>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2016</c:v>
                </c:pt>
                <c:pt idx="1">
                  <c:v>2017</c:v>
                </c:pt>
                <c:pt idx="2">
                  <c:v>2018</c:v>
                </c:pt>
                <c:pt idx="3">
                  <c:v>2019</c:v>
                </c:pt>
                <c:pt idx="4">
                  <c:v>2020</c:v>
                </c:pt>
                <c:pt idx="5">
                  <c:v>2021</c:v>
                </c:pt>
              </c:numCache>
            </c:numRef>
          </c:cat>
          <c:val>
            <c:numRef>
              <c:f>Sheet1!$D$2:$D$7</c:f>
              <c:numCache>
                <c:formatCode>General</c:formatCode>
                <c:ptCount val="6"/>
                <c:pt idx="0">
                  <c:v>1.8</c:v>
                </c:pt>
                <c:pt idx="1">
                  <c:v>2.6</c:v>
                </c:pt>
                <c:pt idx="2">
                  <c:v>3.4</c:v>
                </c:pt>
                <c:pt idx="3">
                  <c:v>4</c:v>
                </c:pt>
                <c:pt idx="4">
                  <c:v>4.4000000000000004</c:v>
                </c:pt>
                <c:pt idx="5">
                  <c:v>4.3</c:v>
                </c:pt>
              </c:numCache>
            </c:numRef>
          </c:val>
          <c:smooth val="0"/>
          <c:extLst>
            <c:ext xmlns:c16="http://schemas.microsoft.com/office/drawing/2014/chart" uri="{C3380CC4-5D6E-409C-BE32-E72D297353CC}">
              <c16:uniqueId val="{00000003-5ADB-418D-AB6A-15850E70EAE2}"/>
            </c:ext>
          </c:extLst>
        </c:ser>
        <c:dLbls>
          <c:showLegendKey val="0"/>
          <c:showVal val="0"/>
          <c:showCatName val="0"/>
          <c:showSerName val="0"/>
          <c:showPercent val="0"/>
          <c:showBubbleSize val="0"/>
        </c:dLbls>
        <c:smooth val="0"/>
        <c:axId val="474293352"/>
        <c:axId val="474291392"/>
      </c:lineChart>
      <c:catAx>
        <c:axId val="4742933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74291392"/>
        <c:crosses val="autoZero"/>
        <c:auto val="1"/>
        <c:lblAlgn val="ctr"/>
        <c:lblOffset val="100"/>
        <c:noMultiLvlLbl val="0"/>
      </c:catAx>
      <c:valAx>
        <c:axId val="474291392"/>
        <c:scaling>
          <c:orientation val="minMax"/>
          <c:max val="5"/>
          <c:min val="1.5"/>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74293352"/>
        <c:crosses val="autoZero"/>
        <c:crossBetween val="between"/>
        <c:majorUnit val="0.5"/>
      </c:valAx>
      <c:spPr>
        <a:noFill/>
        <a:ln>
          <a:noFill/>
        </a:ln>
        <a:effectLst/>
      </c:spPr>
    </c:plotArea>
    <c:legend>
      <c:legendPos val="t"/>
      <c:layout>
        <c:manualLayout>
          <c:xMode val="edge"/>
          <c:yMode val="edge"/>
          <c:x val="0.30213150342188527"/>
          <c:y val="2.1835548660068864E-2"/>
          <c:w val="0.64374947874506339"/>
          <c:h val="5.5692899341774266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10 Most Pessimistic</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2016:Q4</c:v>
                </c:pt>
                <c:pt idx="1">
                  <c:v>2017:Q1</c:v>
                </c:pt>
                <c:pt idx="2">
                  <c:v>2017:Q2</c:v>
                </c:pt>
                <c:pt idx="3">
                  <c:v>2017:Q3</c:v>
                </c:pt>
                <c:pt idx="4">
                  <c:v>2017:Q4</c:v>
                </c:pt>
              </c:strCache>
            </c:strRef>
          </c:cat>
          <c:val>
            <c:numRef>
              <c:f>Sheet1!$B$2:$B$6</c:f>
              <c:numCache>
                <c:formatCode>General</c:formatCode>
                <c:ptCount val="5"/>
                <c:pt idx="0">
                  <c:v>1.8</c:v>
                </c:pt>
                <c:pt idx="1">
                  <c:v>1.7</c:v>
                </c:pt>
                <c:pt idx="2">
                  <c:v>1.8</c:v>
                </c:pt>
                <c:pt idx="3">
                  <c:v>1.7</c:v>
                </c:pt>
                <c:pt idx="4">
                  <c:v>1.6</c:v>
                </c:pt>
              </c:numCache>
            </c:numRef>
          </c:val>
          <c:smooth val="0"/>
          <c:extLst>
            <c:ext xmlns:c16="http://schemas.microsoft.com/office/drawing/2014/chart" uri="{C3380CC4-5D6E-409C-BE32-E72D297353CC}">
              <c16:uniqueId val="{00000000-EE06-4A59-ABC4-C171C8E61CE0}"/>
            </c:ext>
          </c:extLst>
        </c:ser>
        <c:ser>
          <c:idx val="1"/>
          <c:order val="1"/>
          <c:tx>
            <c:strRef>
              <c:f>Sheet1!$C$1</c:f>
              <c:strCache>
                <c:ptCount val="1"/>
                <c:pt idx="0">
                  <c:v>Median</c:v>
                </c:pt>
              </c:strCache>
            </c:strRef>
          </c:tx>
          <c:spPr>
            <a:ln w="28575" cap="rnd">
              <a:solidFill>
                <a:schemeClr val="accent2"/>
              </a:solidFill>
              <a:round/>
            </a:ln>
            <a:effectLst/>
          </c:spPr>
          <c:marker>
            <c:symbol val="none"/>
          </c:marker>
          <c:dLbls>
            <c:dLbl>
              <c:idx val="2"/>
              <c:layout>
                <c:manualLayout>
                  <c:x val="-2.3812397282115493E-2"/>
                  <c:y val="-3.896269968190161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E06-4A59-ABC4-C171C8E61CE0}"/>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2016:Q4</c:v>
                </c:pt>
                <c:pt idx="1">
                  <c:v>2017:Q1</c:v>
                </c:pt>
                <c:pt idx="2">
                  <c:v>2017:Q2</c:v>
                </c:pt>
                <c:pt idx="3">
                  <c:v>2017:Q3</c:v>
                </c:pt>
                <c:pt idx="4">
                  <c:v>2017:Q4</c:v>
                </c:pt>
              </c:strCache>
            </c:strRef>
          </c:cat>
          <c:val>
            <c:numRef>
              <c:f>Sheet1!$C$2:$C$6</c:f>
              <c:numCache>
                <c:formatCode>General</c:formatCode>
                <c:ptCount val="5"/>
                <c:pt idx="0">
                  <c:v>2.2999999999999998</c:v>
                </c:pt>
                <c:pt idx="1">
                  <c:v>2.2000000000000002</c:v>
                </c:pt>
                <c:pt idx="2">
                  <c:v>2.2999999999999998</c:v>
                </c:pt>
                <c:pt idx="3">
                  <c:v>2.2000000000000002</c:v>
                </c:pt>
                <c:pt idx="4">
                  <c:v>2.1</c:v>
                </c:pt>
              </c:numCache>
            </c:numRef>
          </c:val>
          <c:smooth val="0"/>
          <c:extLst>
            <c:ext xmlns:c16="http://schemas.microsoft.com/office/drawing/2014/chart" uri="{C3380CC4-5D6E-409C-BE32-E72D297353CC}">
              <c16:uniqueId val="{00000002-EE06-4A59-ABC4-C171C8E61CE0}"/>
            </c:ext>
          </c:extLst>
        </c:ser>
        <c:ser>
          <c:idx val="2"/>
          <c:order val="2"/>
          <c:tx>
            <c:strRef>
              <c:f>Sheet1!$D$1</c:f>
              <c:strCache>
                <c:ptCount val="1"/>
                <c:pt idx="0">
                  <c:v>10 Most Optimistic</c:v>
                </c:pt>
              </c:strCache>
            </c:strRef>
          </c:tx>
          <c:spPr>
            <a:ln w="28575" cap="rnd">
              <a:solidFill>
                <a:srgbClr val="00B050"/>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2016:Q4</c:v>
                </c:pt>
                <c:pt idx="1">
                  <c:v>2017:Q1</c:v>
                </c:pt>
                <c:pt idx="2">
                  <c:v>2017:Q2</c:v>
                </c:pt>
                <c:pt idx="3">
                  <c:v>2017:Q3</c:v>
                </c:pt>
                <c:pt idx="4">
                  <c:v>2017:Q4</c:v>
                </c:pt>
              </c:strCache>
            </c:strRef>
          </c:cat>
          <c:val>
            <c:numRef>
              <c:f>Sheet1!$D$2:$D$6</c:f>
              <c:numCache>
                <c:formatCode>General</c:formatCode>
                <c:ptCount val="5"/>
                <c:pt idx="0">
                  <c:v>2.8</c:v>
                </c:pt>
                <c:pt idx="1">
                  <c:v>2.7</c:v>
                </c:pt>
                <c:pt idx="2">
                  <c:v>2.7</c:v>
                </c:pt>
                <c:pt idx="3">
                  <c:v>2.7</c:v>
                </c:pt>
                <c:pt idx="4">
                  <c:v>2.6</c:v>
                </c:pt>
              </c:numCache>
            </c:numRef>
          </c:val>
          <c:smooth val="0"/>
          <c:extLst>
            <c:ext xmlns:c16="http://schemas.microsoft.com/office/drawing/2014/chart" uri="{C3380CC4-5D6E-409C-BE32-E72D297353CC}">
              <c16:uniqueId val="{00000003-EE06-4A59-ABC4-C171C8E61CE0}"/>
            </c:ext>
          </c:extLst>
        </c:ser>
        <c:dLbls>
          <c:showLegendKey val="0"/>
          <c:showVal val="0"/>
          <c:showCatName val="0"/>
          <c:showSerName val="0"/>
          <c:showPercent val="0"/>
          <c:showBubbleSize val="0"/>
        </c:dLbls>
        <c:smooth val="0"/>
        <c:axId val="458108872"/>
        <c:axId val="458111224"/>
      </c:lineChart>
      <c:catAx>
        <c:axId val="458108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58111224"/>
        <c:crosses val="autoZero"/>
        <c:auto val="1"/>
        <c:lblAlgn val="ctr"/>
        <c:lblOffset val="100"/>
        <c:noMultiLvlLbl val="0"/>
      </c:catAx>
      <c:valAx>
        <c:axId val="458111224"/>
        <c:scaling>
          <c:orientation val="minMax"/>
          <c:min val="1.5"/>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58108872"/>
        <c:crosses val="autoZero"/>
        <c:crossBetween val="between"/>
        <c:majorUnit val="0.25"/>
      </c:valAx>
      <c:spPr>
        <a:noFill/>
        <a:ln>
          <a:noFill/>
        </a:ln>
        <a:effectLst/>
      </c:spPr>
    </c:plotArea>
    <c:legend>
      <c:legendPos val="t"/>
      <c:layout>
        <c:manualLayout>
          <c:xMode val="edge"/>
          <c:yMode val="edge"/>
          <c:x val="0.30213150342188527"/>
          <c:y val="2.1835548660068864E-2"/>
          <c:w val="0.64374947874506339"/>
          <c:h val="5.5692899341774266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4212660424197699E-2"/>
          <c:y val="4.03800475059383E-2"/>
          <c:w val="0.92807689316734299"/>
          <c:h val="0.860838344564126"/>
        </c:manualLayout>
      </c:layout>
      <c:barChart>
        <c:barDir val="col"/>
        <c:grouping val="clustered"/>
        <c:varyColors val="0"/>
        <c:ser>
          <c:idx val="1"/>
          <c:order val="0"/>
          <c:tx>
            <c:strRef>
              <c:f>Sheet1!$A$2</c:f>
              <c:strCache>
                <c:ptCount val="1"/>
                <c:pt idx="0">
                  <c:v>ISM Manufacturing Index</c:v>
                </c:pt>
              </c:strCache>
            </c:strRef>
          </c:tx>
          <c:spPr>
            <a:solidFill>
              <a:schemeClr val="accent1"/>
            </a:solidFill>
          </c:spPr>
          <c:invertIfNegative val="0"/>
          <c:dLbls>
            <c:numFmt formatCode="0.0" sourceLinked="0"/>
            <c:spPr>
              <a:noFill/>
              <a:ln>
                <a:noFill/>
              </a:ln>
              <a:effectLst/>
            </c:spPr>
            <c:txPr>
              <a:bodyPr rot="-5400000" vert="horz"/>
              <a:lstStyle/>
              <a:p>
                <a:pPr>
                  <a:defRPr b="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Sheet1!$B$1:$CD$1</c:f>
              <c:numCache>
                <c:formatCode>[$-409]mmm\-yy;@</c:formatCode>
                <c:ptCount val="81"/>
                <c:pt idx="0">
                  <c:v>40188</c:v>
                </c:pt>
                <c:pt idx="1">
                  <c:v>40219</c:v>
                </c:pt>
                <c:pt idx="2">
                  <c:v>40247</c:v>
                </c:pt>
                <c:pt idx="3">
                  <c:v>40278</c:v>
                </c:pt>
                <c:pt idx="4">
                  <c:v>40308</c:v>
                </c:pt>
                <c:pt idx="5">
                  <c:v>40339</c:v>
                </c:pt>
                <c:pt idx="6">
                  <c:v>40369</c:v>
                </c:pt>
                <c:pt idx="7">
                  <c:v>40400</c:v>
                </c:pt>
                <c:pt idx="8">
                  <c:v>40431</c:v>
                </c:pt>
                <c:pt idx="9">
                  <c:v>40461</c:v>
                </c:pt>
                <c:pt idx="10">
                  <c:v>40492</c:v>
                </c:pt>
                <c:pt idx="11">
                  <c:v>40522</c:v>
                </c:pt>
                <c:pt idx="12">
                  <c:v>40553</c:v>
                </c:pt>
                <c:pt idx="13">
                  <c:v>40584</c:v>
                </c:pt>
                <c:pt idx="14">
                  <c:v>40612</c:v>
                </c:pt>
                <c:pt idx="15">
                  <c:v>40643</c:v>
                </c:pt>
                <c:pt idx="16">
                  <c:v>40673</c:v>
                </c:pt>
                <c:pt idx="17">
                  <c:v>40704</c:v>
                </c:pt>
                <c:pt idx="18">
                  <c:v>40734</c:v>
                </c:pt>
                <c:pt idx="19">
                  <c:v>40765</c:v>
                </c:pt>
                <c:pt idx="20">
                  <c:v>40796</c:v>
                </c:pt>
                <c:pt idx="21">
                  <c:v>40826</c:v>
                </c:pt>
                <c:pt idx="22">
                  <c:v>40857</c:v>
                </c:pt>
                <c:pt idx="23">
                  <c:v>40887</c:v>
                </c:pt>
                <c:pt idx="24">
                  <c:v>40918</c:v>
                </c:pt>
                <c:pt idx="25">
                  <c:v>40949</c:v>
                </c:pt>
                <c:pt idx="26">
                  <c:v>40978</c:v>
                </c:pt>
                <c:pt idx="27">
                  <c:v>41009</c:v>
                </c:pt>
                <c:pt idx="28">
                  <c:v>41039</c:v>
                </c:pt>
                <c:pt idx="29">
                  <c:v>41070</c:v>
                </c:pt>
                <c:pt idx="30">
                  <c:v>41100</c:v>
                </c:pt>
                <c:pt idx="31">
                  <c:v>41131</c:v>
                </c:pt>
                <c:pt idx="32">
                  <c:v>41162</c:v>
                </c:pt>
                <c:pt idx="33">
                  <c:v>41192</c:v>
                </c:pt>
                <c:pt idx="34">
                  <c:v>41223</c:v>
                </c:pt>
                <c:pt idx="35">
                  <c:v>41253</c:v>
                </c:pt>
                <c:pt idx="36">
                  <c:v>41284</c:v>
                </c:pt>
                <c:pt idx="37">
                  <c:v>41315</c:v>
                </c:pt>
                <c:pt idx="38">
                  <c:v>41343</c:v>
                </c:pt>
                <c:pt idx="39">
                  <c:v>41374</c:v>
                </c:pt>
                <c:pt idx="40">
                  <c:v>41404</c:v>
                </c:pt>
                <c:pt idx="41">
                  <c:v>41435</c:v>
                </c:pt>
                <c:pt idx="42">
                  <c:v>41465</c:v>
                </c:pt>
                <c:pt idx="43">
                  <c:v>41496</c:v>
                </c:pt>
                <c:pt idx="44">
                  <c:v>41527</c:v>
                </c:pt>
                <c:pt idx="45">
                  <c:v>41557</c:v>
                </c:pt>
                <c:pt idx="46">
                  <c:v>41588</c:v>
                </c:pt>
                <c:pt idx="47">
                  <c:v>41618</c:v>
                </c:pt>
                <c:pt idx="48">
                  <c:v>41649</c:v>
                </c:pt>
                <c:pt idx="49">
                  <c:v>41680</c:v>
                </c:pt>
                <c:pt idx="50">
                  <c:v>41708</c:v>
                </c:pt>
                <c:pt idx="51">
                  <c:v>41739</c:v>
                </c:pt>
                <c:pt idx="52">
                  <c:v>41769</c:v>
                </c:pt>
                <c:pt idx="53">
                  <c:v>41800</c:v>
                </c:pt>
                <c:pt idx="54">
                  <c:v>41830</c:v>
                </c:pt>
                <c:pt idx="55">
                  <c:v>41861</c:v>
                </c:pt>
                <c:pt idx="56">
                  <c:v>41892</c:v>
                </c:pt>
                <c:pt idx="57">
                  <c:v>41922</c:v>
                </c:pt>
                <c:pt idx="58">
                  <c:v>41953</c:v>
                </c:pt>
                <c:pt idx="59">
                  <c:v>41983</c:v>
                </c:pt>
                <c:pt idx="60">
                  <c:v>42014</c:v>
                </c:pt>
                <c:pt idx="61">
                  <c:v>42045</c:v>
                </c:pt>
                <c:pt idx="62">
                  <c:v>42073</c:v>
                </c:pt>
                <c:pt idx="63">
                  <c:v>42104</c:v>
                </c:pt>
                <c:pt idx="64">
                  <c:v>42134</c:v>
                </c:pt>
                <c:pt idx="65">
                  <c:v>42165</c:v>
                </c:pt>
                <c:pt idx="66">
                  <c:v>42195</c:v>
                </c:pt>
                <c:pt idx="67">
                  <c:v>42226</c:v>
                </c:pt>
                <c:pt idx="68">
                  <c:v>42257</c:v>
                </c:pt>
                <c:pt idx="69">
                  <c:v>42287</c:v>
                </c:pt>
                <c:pt idx="70">
                  <c:v>42318</c:v>
                </c:pt>
                <c:pt idx="71">
                  <c:v>42348</c:v>
                </c:pt>
                <c:pt idx="72">
                  <c:v>42379</c:v>
                </c:pt>
                <c:pt idx="73">
                  <c:v>42410</c:v>
                </c:pt>
                <c:pt idx="74">
                  <c:v>42439</c:v>
                </c:pt>
                <c:pt idx="75">
                  <c:v>42470</c:v>
                </c:pt>
                <c:pt idx="76">
                  <c:v>42500</c:v>
                </c:pt>
                <c:pt idx="77">
                  <c:v>42531</c:v>
                </c:pt>
                <c:pt idx="78">
                  <c:v>42561</c:v>
                </c:pt>
                <c:pt idx="79">
                  <c:v>42592</c:v>
                </c:pt>
                <c:pt idx="80">
                  <c:v>42623</c:v>
                </c:pt>
              </c:numCache>
            </c:numRef>
          </c:cat>
          <c:val>
            <c:numRef>
              <c:f>Sheet1!$B$2:$CD$2</c:f>
              <c:numCache>
                <c:formatCode>General</c:formatCode>
                <c:ptCount val="81"/>
                <c:pt idx="0">
                  <c:v>58.3</c:v>
                </c:pt>
                <c:pt idx="1">
                  <c:v>57.1</c:v>
                </c:pt>
                <c:pt idx="2">
                  <c:v>60.4</c:v>
                </c:pt>
                <c:pt idx="3">
                  <c:v>59.6</c:v>
                </c:pt>
                <c:pt idx="4">
                  <c:v>57.8</c:v>
                </c:pt>
                <c:pt idx="5">
                  <c:v>55.3</c:v>
                </c:pt>
                <c:pt idx="6">
                  <c:v>55.1</c:v>
                </c:pt>
                <c:pt idx="7">
                  <c:v>55.2</c:v>
                </c:pt>
                <c:pt idx="8">
                  <c:v>55.3</c:v>
                </c:pt>
                <c:pt idx="9">
                  <c:v>56.9</c:v>
                </c:pt>
                <c:pt idx="10">
                  <c:v>58.2</c:v>
                </c:pt>
                <c:pt idx="11">
                  <c:v>58.5</c:v>
                </c:pt>
                <c:pt idx="12">
                  <c:v>60.8</c:v>
                </c:pt>
                <c:pt idx="13">
                  <c:v>61.4</c:v>
                </c:pt>
                <c:pt idx="14">
                  <c:v>59.7</c:v>
                </c:pt>
                <c:pt idx="15">
                  <c:v>59.7</c:v>
                </c:pt>
                <c:pt idx="16">
                  <c:v>54.2</c:v>
                </c:pt>
                <c:pt idx="17">
                  <c:v>55.8</c:v>
                </c:pt>
                <c:pt idx="18">
                  <c:v>51.4</c:v>
                </c:pt>
                <c:pt idx="19">
                  <c:v>52.5</c:v>
                </c:pt>
                <c:pt idx="20">
                  <c:v>52.5</c:v>
                </c:pt>
                <c:pt idx="21">
                  <c:v>51.8</c:v>
                </c:pt>
                <c:pt idx="22">
                  <c:v>52.2</c:v>
                </c:pt>
                <c:pt idx="23">
                  <c:v>53.1</c:v>
                </c:pt>
                <c:pt idx="24">
                  <c:v>54.1</c:v>
                </c:pt>
                <c:pt idx="25">
                  <c:v>51.9</c:v>
                </c:pt>
                <c:pt idx="26">
                  <c:v>53.3</c:v>
                </c:pt>
                <c:pt idx="27">
                  <c:v>54.1</c:v>
                </c:pt>
                <c:pt idx="28">
                  <c:v>52.5</c:v>
                </c:pt>
                <c:pt idx="29">
                  <c:v>50.2</c:v>
                </c:pt>
                <c:pt idx="30">
                  <c:v>50.5</c:v>
                </c:pt>
                <c:pt idx="31">
                  <c:v>50.7</c:v>
                </c:pt>
                <c:pt idx="32">
                  <c:v>51.6</c:v>
                </c:pt>
                <c:pt idx="33">
                  <c:v>51.7</c:v>
                </c:pt>
                <c:pt idx="34">
                  <c:v>49.9</c:v>
                </c:pt>
                <c:pt idx="35">
                  <c:v>50.2</c:v>
                </c:pt>
                <c:pt idx="36">
                  <c:v>53.1</c:v>
                </c:pt>
                <c:pt idx="37">
                  <c:v>54.2</c:v>
                </c:pt>
                <c:pt idx="38">
                  <c:v>51.3</c:v>
                </c:pt>
                <c:pt idx="39">
                  <c:v>50.7</c:v>
                </c:pt>
                <c:pt idx="40">
                  <c:v>49</c:v>
                </c:pt>
                <c:pt idx="41">
                  <c:v>50.9</c:v>
                </c:pt>
                <c:pt idx="42">
                  <c:v>55.4</c:v>
                </c:pt>
                <c:pt idx="43">
                  <c:v>55.7</c:v>
                </c:pt>
                <c:pt idx="44">
                  <c:v>56.2</c:v>
                </c:pt>
                <c:pt idx="45">
                  <c:v>56.4</c:v>
                </c:pt>
                <c:pt idx="46">
                  <c:v>57</c:v>
                </c:pt>
                <c:pt idx="47">
                  <c:v>56.5</c:v>
                </c:pt>
                <c:pt idx="48">
                  <c:v>51.3</c:v>
                </c:pt>
                <c:pt idx="49">
                  <c:v>53.2</c:v>
                </c:pt>
                <c:pt idx="50">
                  <c:v>53.7</c:v>
                </c:pt>
                <c:pt idx="51">
                  <c:v>54.9</c:v>
                </c:pt>
                <c:pt idx="52">
                  <c:v>55.4</c:v>
                </c:pt>
                <c:pt idx="53">
                  <c:v>55.3</c:v>
                </c:pt>
                <c:pt idx="54">
                  <c:v>57.1</c:v>
                </c:pt>
                <c:pt idx="55">
                  <c:v>59</c:v>
                </c:pt>
                <c:pt idx="56">
                  <c:v>56.6</c:v>
                </c:pt>
                <c:pt idx="57">
                  <c:v>59</c:v>
                </c:pt>
                <c:pt idx="58">
                  <c:v>58.7</c:v>
                </c:pt>
                <c:pt idx="59">
                  <c:v>55.5</c:v>
                </c:pt>
                <c:pt idx="60">
                  <c:v>53.5</c:v>
                </c:pt>
                <c:pt idx="61">
                  <c:v>52.9</c:v>
                </c:pt>
                <c:pt idx="62">
                  <c:v>51.5</c:v>
                </c:pt>
                <c:pt idx="63">
                  <c:v>51.5</c:v>
                </c:pt>
                <c:pt idx="64">
                  <c:v>52.8</c:v>
                </c:pt>
                <c:pt idx="65">
                  <c:v>53.5</c:v>
                </c:pt>
                <c:pt idx="66">
                  <c:v>52.7</c:v>
                </c:pt>
                <c:pt idx="67">
                  <c:v>51.1</c:v>
                </c:pt>
                <c:pt idx="68">
                  <c:v>50.2</c:v>
                </c:pt>
                <c:pt idx="69">
                  <c:v>50.1</c:v>
                </c:pt>
                <c:pt idx="70">
                  <c:v>48.6</c:v>
                </c:pt>
                <c:pt idx="71">
                  <c:v>48</c:v>
                </c:pt>
                <c:pt idx="72">
                  <c:v>48.2</c:v>
                </c:pt>
                <c:pt idx="73">
                  <c:v>49.5</c:v>
                </c:pt>
                <c:pt idx="74">
                  <c:v>51.8</c:v>
                </c:pt>
                <c:pt idx="75">
                  <c:v>50.8</c:v>
                </c:pt>
                <c:pt idx="76">
                  <c:v>51.3</c:v>
                </c:pt>
                <c:pt idx="77">
                  <c:v>53.2</c:v>
                </c:pt>
                <c:pt idx="78">
                  <c:v>52.6</c:v>
                </c:pt>
                <c:pt idx="79">
                  <c:v>49.4</c:v>
                </c:pt>
                <c:pt idx="80">
                  <c:v>51.5</c:v>
                </c:pt>
              </c:numCache>
            </c:numRef>
          </c:val>
          <c:extLst>
            <c:ext xmlns:c16="http://schemas.microsoft.com/office/drawing/2014/chart" uri="{C3380CC4-5D6E-409C-BE32-E72D297353CC}">
              <c16:uniqueId val="{00000000-F64D-4AA7-96E0-1D3E33F87657}"/>
            </c:ext>
          </c:extLst>
        </c:ser>
        <c:dLbls>
          <c:showLegendKey val="0"/>
          <c:showVal val="0"/>
          <c:showCatName val="0"/>
          <c:showSerName val="0"/>
          <c:showPercent val="0"/>
          <c:showBubbleSize val="0"/>
        </c:dLbls>
        <c:gapWidth val="60"/>
        <c:axId val="549651272"/>
        <c:axId val="549652840"/>
      </c:barChart>
      <c:catAx>
        <c:axId val="549651272"/>
        <c:scaling>
          <c:orientation val="minMax"/>
        </c:scaling>
        <c:delete val="0"/>
        <c:axPos val="b"/>
        <c:numFmt formatCode="[$-409]mmm\ yy;@" sourceLinked="0"/>
        <c:majorTickMark val="out"/>
        <c:minorTickMark val="none"/>
        <c:tickLblPos val="low"/>
        <c:txPr>
          <a:bodyPr rot="-5400000" vert="horz"/>
          <a:lstStyle/>
          <a:p>
            <a:pPr>
              <a:defRPr/>
            </a:pPr>
            <a:endParaRPr lang="en-US"/>
          </a:p>
        </c:txPr>
        <c:crossAx val="549652840"/>
        <c:crossesAt val="50"/>
        <c:auto val="0"/>
        <c:lblAlgn val="ctr"/>
        <c:lblOffset val="0"/>
        <c:tickLblSkip val="6"/>
        <c:tickMarkSkip val="1"/>
        <c:noMultiLvlLbl val="0"/>
      </c:catAx>
      <c:valAx>
        <c:axId val="549652840"/>
        <c:scaling>
          <c:orientation val="minMax"/>
          <c:min val="45"/>
        </c:scaling>
        <c:delete val="0"/>
        <c:axPos val="l"/>
        <c:numFmt formatCode="#,##0_);[Red]\(#,##0\)" sourceLinked="0"/>
        <c:majorTickMark val="out"/>
        <c:minorTickMark val="none"/>
        <c:tickLblPos val="nextTo"/>
        <c:txPr>
          <a:bodyPr rot="0" vert="horz"/>
          <a:lstStyle/>
          <a:p>
            <a:pPr>
              <a:defRPr/>
            </a:pPr>
            <a:endParaRPr lang="en-US"/>
          </a:p>
        </c:txPr>
        <c:crossAx val="549651272"/>
        <c:crosses val="autoZero"/>
        <c:crossBetween val="between"/>
        <c:majorUnit val="5"/>
      </c:valAx>
    </c:plotArea>
    <c:plotVisOnly val="1"/>
    <c:dispBlanksAs val="gap"/>
    <c:showDLblsOverMax val="0"/>
  </c:chart>
  <c:txPr>
    <a:bodyPr/>
    <a:lstStyle/>
    <a:p>
      <a:pPr>
        <a:defRPr sz="9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2631578947368397E-2"/>
          <c:y val="4.03800475059383E-2"/>
          <c:w val="0.94400895856662903"/>
          <c:h val="0.860838344564126"/>
        </c:manualLayout>
      </c:layout>
      <c:barChart>
        <c:barDir val="col"/>
        <c:grouping val="clustered"/>
        <c:varyColors val="0"/>
        <c:ser>
          <c:idx val="1"/>
          <c:order val="0"/>
          <c:spPr>
            <a:solidFill>
              <a:schemeClr val="accent1"/>
            </a:solidFill>
          </c:spPr>
          <c:invertIfNegative val="0"/>
          <c:dLbls>
            <c:numFmt formatCode="0.0" sourceLinked="0"/>
            <c:spPr>
              <a:noFill/>
              <a:ln>
                <a:noFill/>
              </a:ln>
              <a:effectLst/>
            </c:spPr>
            <c:txPr>
              <a:bodyPr rot="-5400000" vert="horz"/>
              <a:lstStyle/>
              <a:p>
                <a:pPr>
                  <a:defRPr b="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Sheet1!$B$1:$CD$1</c:f>
              <c:numCache>
                <c:formatCode>[$-409]mmm\-yy;@</c:formatCode>
                <c:ptCount val="81"/>
                <c:pt idx="0">
                  <c:v>40188</c:v>
                </c:pt>
                <c:pt idx="1">
                  <c:v>40219</c:v>
                </c:pt>
                <c:pt idx="2">
                  <c:v>40247</c:v>
                </c:pt>
                <c:pt idx="3">
                  <c:v>40278</c:v>
                </c:pt>
                <c:pt idx="4">
                  <c:v>40308</c:v>
                </c:pt>
                <c:pt idx="5">
                  <c:v>40339</c:v>
                </c:pt>
                <c:pt idx="6">
                  <c:v>40369</c:v>
                </c:pt>
                <c:pt idx="7">
                  <c:v>40400</c:v>
                </c:pt>
                <c:pt idx="8">
                  <c:v>40431</c:v>
                </c:pt>
                <c:pt idx="9">
                  <c:v>40461</c:v>
                </c:pt>
                <c:pt idx="10">
                  <c:v>40492</c:v>
                </c:pt>
                <c:pt idx="11">
                  <c:v>40522</c:v>
                </c:pt>
                <c:pt idx="12">
                  <c:v>40553</c:v>
                </c:pt>
                <c:pt idx="13">
                  <c:v>40584</c:v>
                </c:pt>
                <c:pt idx="14">
                  <c:v>40612</c:v>
                </c:pt>
                <c:pt idx="15">
                  <c:v>40643</c:v>
                </c:pt>
                <c:pt idx="16">
                  <c:v>40673</c:v>
                </c:pt>
                <c:pt idx="17">
                  <c:v>40704</c:v>
                </c:pt>
                <c:pt idx="18">
                  <c:v>40734</c:v>
                </c:pt>
                <c:pt idx="19">
                  <c:v>40765</c:v>
                </c:pt>
                <c:pt idx="20">
                  <c:v>40796</c:v>
                </c:pt>
                <c:pt idx="21">
                  <c:v>40826</c:v>
                </c:pt>
                <c:pt idx="22">
                  <c:v>40857</c:v>
                </c:pt>
                <c:pt idx="23">
                  <c:v>40887</c:v>
                </c:pt>
                <c:pt idx="24">
                  <c:v>40918</c:v>
                </c:pt>
                <c:pt idx="25">
                  <c:v>40949</c:v>
                </c:pt>
                <c:pt idx="26">
                  <c:v>40978</c:v>
                </c:pt>
                <c:pt idx="27">
                  <c:v>41009</c:v>
                </c:pt>
                <c:pt idx="28">
                  <c:v>41039</c:v>
                </c:pt>
                <c:pt idx="29">
                  <c:v>41070</c:v>
                </c:pt>
                <c:pt idx="30">
                  <c:v>41100</c:v>
                </c:pt>
                <c:pt idx="31">
                  <c:v>41131</c:v>
                </c:pt>
                <c:pt idx="32">
                  <c:v>41162</c:v>
                </c:pt>
                <c:pt idx="33">
                  <c:v>41192</c:v>
                </c:pt>
                <c:pt idx="34">
                  <c:v>41223</c:v>
                </c:pt>
                <c:pt idx="35">
                  <c:v>41253</c:v>
                </c:pt>
                <c:pt idx="36">
                  <c:v>41284</c:v>
                </c:pt>
                <c:pt idx="37">
                  <c:v>41315</c:v>
                </c:pt>
                <c:pt idx="38">
                  <c:v>41343</c:v>
                </c:pt>
                <c:pt idx="39">
                  <c:v>41374</c:v>
                </c:pt>
                <c:pt idx="40">
                  <c:v>41404</c:v>
                </c:pt>
                <c:pt idx="41">
                  <c:v>41435</c:v>
                </c:pt>
                <c:pt idx="42">
                  <c:v>41465</c:v>
                </c:pt>
                <c:pt idx="43">
                  <c:v>41496</c:v>
                </c:pt>
                <c:pt idx="44">
                  <c:v>41527</c:v>
                </c:pt>
                <c:pt idx="45">
                  <c:v>41557</c:v>
                </c:pt>
                <c:pt idx="46">
                  <c:v>41588</c:v>
                </c:pt>
                <c:pt idx="47">
                  <c:v>41618</c:v>
                </c:pt>
                <c:pt idx="48">
                  <c:v>41649</c:v>
                </c:pt>
                <c:pt idx="49">
                  <c:v>41680</c:v>
                </c:pt>
                <c:pt idx="50">
                  <c:v>41708</c:v>
                </c:pt>
                <c:pt idx="51">
                  <c:v>41739</c:v>
                </c:pt>
                <c:pt idx="52">
                  <c:v>41769</c:v>
                </c:pt>
                <c:pt idx="53">
                  <c:v>41800</c:v>
                </c:pt>
                <c:pt idx="54">
                  <c:v>41830</c:v>
                </c:pt>
                <c:pt idx="55">
                  <c:v>41861</c:v>
                </c:pt>
                <c:pt idx="56">
                  <c:v>41892</c:v>
                </c:pt>
                <c:pt idx="57">
                  <c:v>41922</c:v>
                </c:pt>
                <c:pt idx="58">
                  <c:v>41953</c:v>
                </c:pt>
                <c:pt idx="59">
                  <c:v>41983</c:v>
                </c:pt>
                <c:pt idx="60">
                  <c:v>42014</c:v>
                </c:pt>
                <c:pt idx="61">
                  <c:v>42045</c:v>
                </c:pt>
                <c:pt idx="62">
                  <c:v>42073</c:v>
                </c:pt>
                <c:pt idx="63">
                  <c:v>42104</c:v>
                </c:pt>
                <c:pt idx="64">
                  <c:v>42134</c:v>
                </c:pt>
                <c:pt idx="65">
                  <c:v>42165</c:v>
                </c:pt>
                <c:pt idx="66">
                  <c:v>42195</c:v>
                </c:pt>
                <c:pt idx="67">
                  <c:v>42226</c:v>
                </c:pt>
                <c:pt idx="68">
                  <c:v>42257</c:v>
                </c:pt>
                <c:pt idx="69">
                  <c:v>42287</c:v>
                </c:pt>
                <c:pt idx="70">
                  <c:v>42318</c:v>
                </c:pt>
                <c:pt idx="71">
                  <c:v>42348</c:v>
                </c:pt>
                <c:pt idx="72">
                  <c:v>42379</c:v>
                </c:pt>
                <c:pt idx="73">
                  <c:v>42410</c:v>
                </c:pt>
                <c:pt idx="74">
                  <c:v>42439</c:v>
                </c:pt>
                <c:pt idx="75">
                  <c:v>42470</c:v>
                </c:pt>
                <c:pt idx="76">
                  <c:v>42500</c:v>
                </c:pt>
                <c:pt idx="77">
                  <c:v>42531</c:v>
                </c:pt>
                <c:pt idx="78">
                  <c:v>42561</c:v>
                </c:pt>
                <c:pt idx="79">
                  <c:v>42592</c:v>
                </c:pt>
                <c:pt idx="80">
                  <c:v>42623</c:v>
                </c:pt>
              </c:numCache>
            </c:numRef>
          </c:cat>
          <c:val>
            <c:numRef>
              <c:f>Sheet1!$B$2:$CD$2</c:f>
              <c:numCache>
                <c:formatCode>General</c:formatCode>
                <c:ptCount val="81"/>
                <c:pt idx="0">
                  <c:v>49.6</c:v>
                </c:pt>
                <c:pt idx="1">
                  <c:v>50.8</c:v>
                </c:pt>
                <c:pt idx="2">
                  <c:v>53.2</c:v>
                </c:pt>
                <c:pt idx="3">
                  <c:v>55.6</c:v>
                </c:pt>
                <c:pt idx="4">
                  <c:v>55.5</c:v>
                </c:pt>
                <c:pt idx="5">
                  <c:v>54.6</c:v>
                </c:pt>
                <c:pt idx="6">
                  <c:v>54.8</c:v>
                </c:pt>
                <c:pt idx="7">
                  <c:v>52.7</c:v>
                </c:pt>
                <c:pt idx="8">
                  <c:v>53.6</c:v>
                </c:pt>
                <c:pt idx="9">
                  <c:v>55.3</c:v>
                </c:pt>
                <c:pt idx="10">
                  <c:v>56.7</c:v>
                </c:pt>
                <c:pt idx="11">
                  <c:v>57</c:v>
                </c:pt>
                <c:pt idx="12">
                  <c:v>57.2</c:v>
                </c:pt>
                <c:pt idx="13">
                  <c:v>57.3</c:v>
                </c:pt>
                <c:pt idx="14">
                  <c:v>55.8</c:v>
                </c:pt>
                <c:pt idx="15">
                  <c:v>55.3</c:v>
                </c:pt>
                <c:pt idx="16">
                  <c:v>55</c:v>
                </c:pt>
                <c:pt idx="17">
                  <c:v>54.3</c:v>
                </c:pt>
                <c:pt idx="18">
                  <c:v>53.6</c:v>
                </c:pt>
                <c:pt idx="19">
                  <c:v>53.6</c:v>
                </c:pt>
                <c:pt idx="20">
                  <c:v>52.4</c:v>
                </c:pt>
                <c:pt idx="21">
                  <c:v>52.8</c:v>
                </c:pt>
                <c:pt idx="22">
                  <c:v>53.1</c:v>
                </c:pt>
                <c:pt idx="23">
                  <c:v>52.8</c:v>
                </c:pt>
                <c:pt idx="24">
                  <c:v>55.7</c:v>
                </c:pt>
                <c:pt idx="25">
                  <c:v>55.5</c:v>
                </c:pt>
                <c:pt idx="26">
                  <c:v>55.5</c:v>
                </c:pt>
                <c:pt idx="27">
                  <c:v>54.5</c:v>
                </c:pt>
                <c:pt idx="28">
                  <c:v>54.4</c:v>
                </c:pt>
                <c:pt idx="29">
                  <c:v>53.8</c:v>
                </c:pt>
                <c:pt idx="30">
                  <c:v>52.4</c:v>
                </c:pt>
                <c:pt idx="31">
                  <c:v>53</c:v>
                </c:pt>
                <c:pt idx="32">
                  <c:v>54.7</c:v>
                </c:pt>
                <c:pt idx="33">
                  <c:v>54.2</c:v>
                </c:pt>
                <c:pt idx="34">
                  <c:v>55.1</c:v>
                </c:pt>
                <c:pt idx="35">
                  <c:v>56</c:v>
                </c:pt>
                <c:pt idx="36">
                  <c:v>55.1</c:v>
                </c:pt>
                <c:pt idx="37">
                  <c:v>55.6</c:v>
                </c:pt>
                <c:pt idx="38">
                  <c:v>55.1</c:v>
                </c:pt>
                <c:pt idx="39">
                  <c:v>53.8</c:v>
                </c:pt>
                <c:pt idx="40">
                  <c:v>54</c:v>
                </c:pt>
                <c:pt idx="41">
                  <c:v>54.1</c:v>
                </c:pt>
                <c:pt idx="42">
                  <c:v>55</c:v>
                </c:pt>
                <c:pt idx="43">
                  <c:v>56.7</c:v>
                </c:pt>
                <c:pt idx="44">
                  <c:v>53.8</c:v>
                </c:pt>
                <c:pt idx="45">
                  <c:v>54.6</c:v>
                </c:pt>
                <c:pt idx="46">
                  <c:v>54.1</c:v>
                </c:pt>
                <c:pt idx="47">
                  <c:v>53.4</c:v>
                </c:pt>
                <c:pt idx="48">
                  <c:v>54.4</c:v>
                </c:pt>
                <c:pt idx="49">
                  <c:v>52.6</c:v>
                </c:pt>
                <c:pt idx="50">
                  <c:v>53.9</c:v>
                </c:pt>
                <c:pt idx="51">
                  <c:v>55.2</c:v>
                </c:pt>
                <c:pt idx="52">
                  <c:v>56.3</c:v>
                </c:pt>
                <c:pt idx="53">
                  <c:v>56.7</c:v>
                </c:pt>
                <c:pt idx="54">
                  <c:v>57.3</c:v>
                </c:pt>
                <c:pt idx="55">
                  <c:v>58</c:v>
                </c:pt>
                <c:pt idx="56">
                  <c:v>57.9</c:v>
                </c:pt>
                <c:pt idx="57">
                  <c:v>56.3</c:v>
                </c:pt>
                <c:pt idx="58">
                  <c:v>59.3</c:v>
                </c:pt>
                <c:pt idx="59">
                  <c:v>56.9</c:v>
                </c:pt>
                <c:pt idx="60">
                  <c:v>56.9</c:v>
                </c:pt>
                <c:pt idx="61">
                  <c:v>57.1</c:v>
                </c:pt>
                <c:pt idx="62">
                  <c:v>56.9</c:v>
                </c:pt>
                <c:pt idx="63">
                  <c:v>57.5</c:v>
                </c:pt>
                <c:pt idx="64">
                  <c:v>55.9</c:v>
                </c:pt>
                <c:pt idx="65">
                  <c:v>56.2</c:v>
                </c:pt>
                <c:pt idx="66">
                  <c:v>59.6</c:v>
                </c:pt>
                <c:pt idx="67">
                  <c:v>58.3</c:v>
                </c:pt>
                <c:pt idx="68">
                  <c:v>56.7</c:v>
                </c:pt>
                <c:pt idx="69">
                  <c:v>58.3</c:v>
                </c:pt>
                <c:pt idx="70">
                  <c:v>56.6</c:v>
                </c:pt>
                <c:pt idx="71">
                  <c:v>55.8</c:v>
                </c:pt>
                <c:pt idx="72">
                  <c:v>53.5</c:v>
                </c:pt>
                <c:pt idx="73">
                  <c:v>53.4</c:v>
                </c:pt>
                <c:pt idx="74">
                  <c:v>54.5</c:v>
                </c:pt>
                <c:pt idx="75">
                  <c:v>55.7</c:v>
                </c:pt>
                <c:pt idx="76">
                  <c:v>52.9</c:v>
                </c:pt>
                <c:pt idx="77">
                  <c:v>56.5</c:v>
                </c:pt>
                <c:pt idx="78">
                  <c:v>55.5</c:v>
                </c:pt>
                <c:pt idx="79">
                  <c:v>51.4</c:v>
                </c:pt>
                <c:pt idx="80">
                  <c:v>57.1</c:v>
                </c:pt>
              </c:numCache>
            </c:numRef>
          </c:val>
          <c:extLst>
            <c:ext xmlns:c16="http://schemas.microsoft.com/office/drawing/2014/chart" uri="{C3380CC4-5D6E-409C-BE32-E72D297353CC}">
              <c16:uniqueId val="{00000000-F64D-4AA7-96E0-1D3E33F87657}"/>
            </c:ext>
          </c:extLst>
        </c:ser>
        <c:dLbls>
          <c:showLegendKey val="0"/>
          <c:showVal val="0"/>
          <c:showCatName val="0"/>
          <c:showSerName val="0"/>
          <c:showPercent val="0"/>
          <c:showBubbleSize val="0"/>
        </c:dLbls>
        <c:gapWidth val="60"/>
        <c:axId val="484775128"/>
        <c:axId val="484773952"/>
      </c:barChart>
      <c:catAx>
        <c:axId val="484775128"/>
        <c:scaling>
          <c:orientation val="minMax"/>
        </c:scaling>
        <c:delete val="0"/>
        <c:axPos val="b"/>
        <c:numFmt formatCode="[$-409]mmm\ yy;@" sourceLinked="0"/>
        <c:majorTickMark val="out"/>
        <c:minorTickMark val="none"/>
        <c:tickLblPos val="low"/>
        <c:txPr>
          <a:bodyPr rot="-5400000" vert="horz"/>
          <a:lstStyle/>
          <a:p>
            <a:pPr>
              <a:defRPr/>
            </a:pPr>
            <a:endParaRPr lang="en-US"/>
          </a:p>
        </c:txPr>
        <c:crossAx val="484773952"/>
        <c:crossesAt val="50"/>
        <c:auto val="0"/>
        <c:lblAlgn val="ctr"/>
        <c:lblOffset val="0"/>
        <c:tickLblSkip val="6"/>
        <c:tickMarkSkip val="1"/>
        <c:noMultiLvlLbl val="0"/>
      </c:catAx>
      <c:valAx>
        <c:axId val="484773952"/>
        <c:scaling>
          <c:orientation val="minMax"/>
          <c:min val="47"/>
        </c:scaling>
        <c:delete val="0"/>
        <c:axPos val="l"/>
        <c:numFmt formatCode="#,##0_);[Red]\(#,##0\)" sourceLinked="0"/>
        <c:majorTickMark val="out"/>
        <c:minorTickMark val="none"/>
        <c:tickLblPos val="nextTo"/>
        <c:txPr>
          <a:bodyPr rot="0" vert="horz"/>
          <a:lstStyle/>
          <a:p>
            <a:pPr>
              <a:defRPr/>
            </a:pPr>
            <a:endParaRPr lang="en-US"/>
          </a:p>
        </c:txPr>
        <c:crossAx val="484775128"/>
        <c:crosses val="autoZero"/>
        <c:crossBetween val="between"/>
        <c:majorUnit val="3"/>
      </c:valAx>
    </c:plotArea>
    <c:plotVisOnly val="1"/>
    <c:dispBlanksAs val="gap"/>
    <c:showDLblsOverMax val="0"/>
  </c:chart>
  <c:txPr>
    <a:bodyPr/>
    <a:lstStyle/>
    <a:p>
      <a:pPr>
        <a:defRPr sz="9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9378" name="Rectangle 1026"/>
          <p:cNvSpPr>
            <a:spLocks noGrp="1" noChangeArrowheads="1"/>
          </p:cNvSpPr>
          <p:nvPr>
            <p:ph type="hdr" sz="quarter"/>
          </p:nvPr>
        </p:nvSpPr>
        <p:spPr bwMode="auto">
          <a:xfrm>
            <a:off x="1" y="0"/>
            <a:ext cx="3039219" cy="464184"/>
          </a:xfrm>
          <a:prstGeom prst="rect">
            <a:avLst/>
          </a:prstGeom>
          <a:noFill/>
          <a:ln w="9525">
            <a:noFill/>
            <a:miter lim="800000"/>
            <a:headEnd/>
            <a:tailEnd/>
          </a:ln>
          <a:effectLst/>
        </p:spPr>
        <p:txBody>
          <a:bodyPr vert="horz" wrap="square" lIns="91264" tIns="45632" rIns="91264" bIns="45632" numCol="1" anchor="t" anchorCtr="0" compatLnSpc="1">
            <a:prstTxWarp prst="textNoShape">
              <a:avLst/>
            </a:prstTxWarp>
          </a:bodyPr>
          <a:lstStyle>
            <a:lvl1pPr defTabSz="912813" eaLnBrk="0" hangingPunct="0">
              <a:defRPr sz="1200">
                <a:latin typeface="Arial" charset="0"/>
                <a:cs typeface="+mn-cs"/>
              </a:defRPr>
            </a:lvl1pPr>
          </a:lstStyle>
          <a:p>
            <a:pPr>
              <a:defRPr/>
            </a:pPr>
            <a:endParaRPr lang="en-US"/>
          </a:p>
        </p:txBody>
      </p:sp>
      <p:sp>
        <p:nvSpPr>
          <p:cNvPr id="229379" name="Rectangle 1027"/>
          <p:cNvSpPr>
            <a:spLocks noGrp="1" noChangeArrowheads="1"/>
          </p:cNvSpPr>
          <p:nvPr>
            <p:ph type="dt" sz="quarter" idx="1"/>
          </p:nvPr>
        </p:nvSpPr>
        <p:spPr bwMode="auto">
          <a:xfrm>
            <a:off x="3969592" y="0"/>
            <a:ext cx="3039219" cy="464184"/>
          </a:xfrm>
          <a:prstGeom prst="rect">
            <a:avLst/>
          </a:prstGeom>
          <a:noFill/>
          <a:ln w="9525">
            <a:noFill/>
            <a:miter lim="800000"/>
            <a:headEnd/>
            <a:tailEnd/>
          </a:ln>
          <a:effectLst/>
        </p:spPr>
        <p:txBody>
          <a:bodyPr vert="horz" wrap="square" lIns="91264" tIns="45632" rIns="91264" bIns="45632" numCol="1" anchor="t" anchorCtr="0" compatLnSpc="1">
            <a:prstTxWarp prst="textNoShape">
              <a:avLst/>
            </a:prstTxWarp>
          </a:bodyPr>
          <a:lstStyle>
            <a:lvl1pPr algn="r" defTabSz="912813" eaLnBrk="0" hangingPunct="0">
              <a:defRPr sz="1200">
                <a:latin typeface="Arial" charset="0"/>
                <a:cs typeface="+mn-cs"/>
              </a:defRPr>
            </a:lvl1pPr>
          </a:lstStyle>
          <a:p>
            <a:pPr>
              <a:defRPr/>
            </a:pPr>
            <a:fld id="{56428D4E-CD86-468D-BEE4-4FD3A017EE70}" type="datetime1">
              <a:rPr lang="en-US"/>
              <a:pPr>
                <a:defRPr/>
              </a:pPr>
              <a:t>10/18/2016</a:t>
            </a:fld>
            <a:endParaRPr lang="en-US"/>
          </a:p>
        </p:txBody>
      </p:sp>
      <p:sp>
        <p:nvSpPr>
          <p:cNvPr id="229380" name="Rectangle 1028"/>
          <p:cNvSpPr>
            <a:spLocks noGrp="1" noChangeArrowheads="1"/>
          </p:cNvSpPr>
          <p:nvPr>
            <p:ph type="ftr" sz="quarter" idx="2"/>
          </p:nvPr>
        </p:nvSpPr>
        <p:spPr bwMode="auto">
          <a:xfrm>
            <a:off x="1" y="8830627"/>
            <a:ext cx="3039219" cy="464184"/>
          </a:xfrm>
          <a:prstGeom prst="rect">
            <a:avLst/>
          </a:prstGeom>
          <a:noFill/>
          <a:ln w="9525">
            <a:noFill/>
            <a:miter lim="800000"/>
            <a:headEnd/>
            <a:tailEnd/>
          </a:ln>
          <a:effectLst/>
        </p:spPr>
        <p:txBody>
          <a:bodyPr vert="horz" wrap="square" lIns="91264" tIns="45632" rIns="91264" bIns="45632" numCol="1" anchor="b" anchorCtr="0" compatLnSpc="1">
            <a:prstTxWarp prst="textNoShape">
              <a:avLst/>
            </a:prstTxWarp>
          </a:bodyPr>
          <a:lstStyle>
            <a:lvl1pPr defTabSz="912813" eaLnBrk="0" hangingPunct="0">
              <a:defRPr sz="1200">
                <a:latin typeface="Arial" charset="0"/>
                <a:cs typeface="+mn-cs"/>
              </a:defRPr>
            </a:lvl1pPr>
          </a:lstStyle>
          <a:p>
            <a:pPr>
              <a:defRPr/>
            </a:pPr>
            <a:endParaRPr lang="en-US"/>
          </a:p>
        </p:txBody>
      </p:sp>
      <p:sp>
        <p:nvSpPr>
          <p:cNvPr id="229381" name="Rectangle 1029"/>
          <p:cNvSpPr>
            <a:spLocks noGrp="1" noChangeArrowheads="1"/>
          </p:cNvSpPr>
          <p:nvPr>
            <p:ph type="sldNum" sz="quarter" idx="3"/>
          </p:nvPr>
        </p:nvSpPr>
        <p:spPr bwMode="auto">
          <a:xfrm>
            <a:off x="3969592" y="8830627"/>
            <a:ext cx="3039219" cy="464184"/>
          </a:xfrm>
          <a:prstGeom prst="rect">
            <a:avLst/>
          </a:prstGeom>
          <a:noFill/>
          <a:ln w="9525">
            <a:noFill/>
            <a:miter lim="800000"/>
            <a:headEnd/>
            <a:tailEnd/>
          </a:ln>
          <a:effectLst/>
        </p:spPr>
        <p:txBody>
          <a:bodyPr vert="horz" wrap="square" lIns="91264" tIns="45632" rIns="91264" bIns="45632" numCol="1" anchor="b" anchorCtr="0" compatLnSpc="1">
            <a:prstTxWarp prst="textNoShape">
              <a:avLst/>
            </a:prstTxWarp>
          </a:bodyPr>
          <a:lstStyle>
            <a:lvl1pPr algn="r" defTabSz="912813" eaLnBrk="0" hangingPunct="0">
              <a:defRPr sz="1200">
                <a:latin typeface="Arial" charset="0"/>
                <a:cs typeface="+mn-cs"/>
              </a:defRPr>
            </a:lvl1pPr>
          </a:lstStyle>
          <a:p>
            <a:pPr>
              <a:defRPr/>
            </a:pPr>
            <a:fld id="{46DD95BB-A669-4F44-8D4A-44D0FEE85DCC}" type="slidenum">
              <a:rPr lang="en-US"/>
              <a:pPr>
                <a:defRPr/>
              </a:pPr>
              <a:t>‹#›</a:t>
            </a:fld>
            <a:endParaRPr lang="en-US"/>
          </a:p>
        </p:txBody>
      </p:sp>
    </p:spTree>
    <p:extLst>
      <p:ext uri="{BB962C8B-B14F-4D97-AF65-F5344CB8AC3E}">
        <p14:creationId xmlns:p14="http://schemas.microsoft.com/office/powerpoint/2010/main" val="4244614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6674" name="Rectangle 3075"/>
          <p:cNvSpPr>
            <a:spLocks noGrp="1" noRot="1" noChangeAspect="1" noChangeArrowheads="1" noTextEdit="1"/>
          </p:cNvSpPr>
          <p:nvPr>
            <p:ph type="sldImg" idx="2"/>
          </p:nvPr>
        </p:nvSpPr>
        <p:spPr bwMode="auto">
          <a:xfrm>
            <a:off x="1474788" y="582613"/>
            <a:ext cx="4060825" cy="3044825"/>
          </a:xfrm>
          <a:prstGeom prst="rect">
            <a:avLst/>
          </a:prstGeom>
          <a:noFill/>
          <a:ln w="9525" algn="ctr">
            <a:solidFill>
              <a:srgbClr val="000000"/>
            </a:solidFill>
            <a:miter lim="800000"/>
            <a:headEnd/>
            <a:tailEnd/>
          </a:ln>
        </p:spPr>
      </p:sp>
      <p:sp>
        <p:nvSpPr>
          <p:cNvPr id="3077" name="Notes Placeholder 3076"/>
          <p:cNvSpPr>
            <a:spLocks noGrp="1" noChangeArrowheads="1"/>
          </p:cNvSpPr>
          <p:nvPr>
            <p:ph type="body" sz="quarter" idx="3"/>
          </p:nvPr>
        </p:nvSpPr>
        <p:spPr bwMode="auto">
          <a:xfrm>
            <a:off x="572538" y="3824750"/>
            <a:ext cx="5866917" cy="5155306"/>
          </a:xfrm>
          <a:prstGeom prst="rect">
            <a:avLst/>
          </a:prstGeom>
          <a:noFill/>
          <a:ln w="9525" algn="ctr">
            <a:noFill/>
            <a:miter lim="800000"/>
            <a:headEnd/>
            <a:tailEnd/>
          </a:ln>
          <a:effectLst/>
        </p:spPr>
        <p:txBody>
          <a:bodyPr vert="horz" wrap="square" lIns="46066" tIns="46066" rIns="46066" bIns="4606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9" name="Slide Number Placeholder 3078"/>
          <p:cNvSpPr>
            <a:spLocks noGrp="1" noChangeArrowheads="1"/>
          </p:cNvSpPr>
          <p:nvPr>
            <p:ph type="sldNum" sz="quarter" idx="5"/>
          </p:nvPr>
        </p:nvSpPr>
        <p:spPr bwMode="auto">
          <a:xfrm>
            <a:off x="3153727" y="9047017"/>
            <a:ext cx="706130" cy="247794"/>
          </a:xfrm>
          <a:prstGeom prst="rect">
            <a:avLst/>
          </a:prstGeom>
          <a:noFill/>
          <a:ln w="9525">
            <a:noFill/>
            <a:miter lim="800000"/>
            <a:headEnd/>
            <a:tailEnd/>
          </a:ln>
        </p:spPr>
        <p:txBody>
          <a:bodyPr vert="horz" wrap="square" lIns="45887" tIns="46499" rIns="45887" bIns="46499" numCol="1" anchor="b" anchorCtr="0" compatLnSpc="1">
            <a:prstTxWarp prst="textNoShape">
              <a:avLst/>
            </a:prstTxWarp>
            <a:spAutoFit/>
          </a:bodyPr>
          <a:lstStyle>
            <a:lvl1pPr algn="ctr" defTabSz="930275">
              <a:defRPr sz="1000">
                <a:latin typeface="Arial" charset="0"/>
                <a:cs typeface="+mn-cs"/>
              </a:defRPr>
            </a:lvl1pPr>
          </a:lstStyle>
          <a:p>
            <a:pPr>
              <a:defRPr/>
            </a:pPr>
            <a:fld id="{3926E3E4-F212-49E4-9AB9-DC573DC8C484}" type="slidenum">
              <a:rPr lang="en-US"/>
              <a:pPr>
                <a:defRPr/>
              </a:pPr>
              <a:t>‹#›</a:t>
            </a:fld>
            <a:endParaRPr lang="en-US"/>
          </a:p>
        </p:txBody>
      </p:sp>
    </p:spTree>
    <p:extLst>
      <p:ext uri="{BB962C8B-B14F-4D97-AF65-F5344CB8AC3E}">
        <p14:creationId xmlns:p14="http://schemas.microsoft.com/office/powerpoint/2010/main" val="1789215900"/>
      </p:ext>
    </p:extLst>
  </p:cSld>
  <p:clrMap bg1="lt1" tx1="dk1" bg2="lt2" tx2="dk2" accent1="accent1" accent2="accent2" accent3="accent3" accent4="accent4" accent5="accent5" accent6="accent6" hlink="hlink" folHlink="folHlink"/>
  <p:notesStyle>
    <a:lvl1pPr marL="228600" indent="-228600" algn="l" rtl="0" eaLnBrk="0" fontAlgn="base" hangingPunct="0">
      <a:lnSpc>
        <a:spcPct val="90000"/>
      </a:lnSpc>
      <a:spcBef>
        <a:spcPct val="100000"/>
      </a:spcBef>
      <a:spcAft>
        <a:spcPct val="0"/>
      </a:spcAft>
      <a:buClr>
        <a:srgbClr val="008080"/>
      </a:buClr>
      <a:buSzPct val="85000"/>
      <a:buFont typeface="Wingdings" pitchFamily="2" charset="2"/>
      <a:buChar char="n"/>
      <a:defRPr sz="1400" kern="1200">
        <a:solidFill>
          <a:schemeClr val="tx1"/>
        </a:solidFill>
        <a:latin typeface="Arial" charset="0"/>
        <a:ea typeface="+mn-ea"/>
        <a:cs typeface="+mn-cs"/>
      </a:defRPr>
    </a:lvl1pPr>
    <a:lvl2pPr marL="517525" indent="-174625" algn="l" rtl="0" eaLnBrk="0" fontAlgn="base" hangingPunct="0">
      <a:lnSpc>
        <a:spcPct val="90000"/>
      </a:lnSpc>
      <a:spcBef>
        <a:spcPct val="50000"/>
      </a:spcBef>
      <a:spcAft>
        <a:spcPct val="0"/>
      </a:spcAft>
      <a:buClr>
        <a:srgbClr val="008080"/>
      </a:buClr>
      <a:buFont typeface="Wingdings" pitchFamily="2" charset="2"/>
      <a:buChar char="w"/>
      <a:defRPr sz="1200" kern="1200">
        <a:solidFill>
          <a:schemeClr val="tx1"/>
        </a:solidFill>
        <a:latin typeface="Arial" charset="0"/>
        <a:ea typeface="+mn-ea"/>
        <a:cs typeface="+mn-cs"/>
      </a:defRPr>
    </a:lvl2pPr>
    <a:lvl3pPr marL="800100" indent="-168275" algn="l" rtl="0" eaLnBrk="0" fontAlgn="base" hangingPunct="0">
      <a:lnSpc>
        <a:spcPct val="90000"/>
      </a:lnSpc>
      <a:spcBef>
        <a:spcPct val="25000"/>
      </a:spcBef>
      <a:spcAft>
        <a:spcPct val="0"/>
      </a:spcAft>
      <a:buClr>
        <a:srgbClr val="008080"/>
      </a:buClr>
      <a:buFont typeface="Arial" charset="0"/>
      <a:buChar char="–"/>
      <a:defRPr sz="1200" kern="1200">
        <a:solidFill>
          <a:schemeClr val="tx1"/>
        </a:solidFill>
        <a:latin typeface="Arial" charset="0"/>
        <a:ea typeface="+mn-ea"/>
        <a:cs typeface="+mn-cs"/>
      </a:defRPr>
    </a:lvl3pPr>
    <a:lvl4pPr marL="1089025" indent="-174625" algn="l" rtl="0" eaLnBrk="0" fontAlgn="base" hangingPunct="0">
      <a:lnSpc>
        <a:spcPct val="90000"/>
      </a:lnSpc>
      <a:spcBef>
        <a:spcPct val="15000"/>
      </a:spcBef>
      <a:spcAft>
        <a:spcPct val="0"/>
      </a:spcAft>
      <a:buClr>
        <a:srgbClr val="008080"/>
      </a:buClr>
      <a:buFont typeface="Wingdings" pitchFamily="2" charset="2"/>
      <a:buChar char="§"/>
      <a:defRPr sz="1200" kern="1200">
        <a:solidFill>
          <a:schemeClr val="tx1"/>
        </a:solidFill>
        <a:latin typeface="Arial" charset="0"/>
        <a:ea typeface="+mn-ea"/>
        <a:cs typeface="+mn-cs"/>
      </a:defRPr>
    </a:lvl4pPr>
    <a:lvl5pPr marL="1371600" indent="-168275" algn="l" rtl="0" eaLnBrk="0" fontAlgn="base" hangingPunct="0">
      <a:lnSpc>
        <a:spcPct val="90000"/>
      </a:lnSpc>
      <a:spcBef>
        <a:spcPct val="15000"/>
      </a:spcBef>
      <a:spcAft>
        <a:spcPct val="0"/>
      </a:spcAft>
      <a:buClr>
        <a:srgbClr val="008080"/>
      </a:buClr>
      <a:buChar char="–"/>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3"/>
          <p:cNvSpPr>
            <a:spLocks noGrp="1" noChangeArrowheads="1"/>
          </p:cNvSpPr>
          <p:nvPr>
            <p:ph type="sldNum" sz="quarter" idx="5"/>
          </p:nvPr>
        </p:nvSpPr>
        <p:spPr/>
        <p:txBody>
          <a:bodyPr/>
          <a:lstStyle/>
          <a:p>
            <a:pPr>
              <a:defRPr/>
            </a:pPr>
            <a:fld id="{91438143-1DA2-4BA3-AF43-18D3330F406F}" type="slidenum">
              <a:rPr lang="en-US" smtClean="0"/>
              <a:pPr>
                <a:defRPr/>
              </a:pPr>
              <a:t>1</a:t>
            </a:fld>
            <a:endParaRPr lang="en-US" dirty="0"/>
          </a:p>
        </p:txBody>
      </p:sp>
      <p:sp>
        <p:nvSpPr>
          <p:cNvPr id="157699" name="Rectangle 2"/>
          <p:cNvSpPr>
            <a:spLocks noGrp="1" noRot="1" noChangeAspect="1" noChangeArrowheads="1" noTextEdit="1"/>
          </p:cNvSpPr>
          <p:nvPr>
            <p:ph type="sldImg"/>
          </p:nvPr>
        </p:nvSpPr>
        <p:spPr>
          <a:ln/>
        </p:spPr>
      </p:sp>
      <p:sp>
        <p:nvSpPr>
          <p:cNvPr id="157700"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2251119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3"/>
          <p:cNvSpPr txBox="1">
            <a:spLocks noGrp="1" noChangeArrowheads="1"/>
          </p:cNvSpPr>
          <p:nvPr/>
        </p:nvSpPr>
        <p:spPr bwMode="auto">
          <a:xfrm>
            <a:off x="4204970" y="6723489"/>
            <a:ext cx="941507" cy="247621"/>
          </a:xfrm>
          <a:prstGeom prst="rect">
            <a:avLst/>
          </a:prstGeom>
          <a:noFill/>
          <a:ln w="9525">
            <a:noFill/>
            <a:miter lim="800000"/>
            <a:headEnd/>
            <a:tailEnd/>
          </a:ln>
        </p:spPr>
        <p:txBody>
          <a:bodyPr lIns="45801" tIns="46413" rIns="45801" bIns="46413" anchor="b">
            <a:spAutoFit/>
          </a:bodyPr>
          <a:lstStyle/>
          <a:p>
            <a:pPr algn="ctr" defTabSz="928629" fontAlgn="base">
              <a:spcBef>
                <a:spcPct val="0"/>
              </a:spcBef>
              <a:spcAft>
                <a:spcPct val="0"/>
              </a:spcAft>
            </a:pPr>
            <a:fld id="{10D51B6F-E5CE-42ED-829B-9910A1E4B827}" type="slidenum">
              <a:rPr lang="en-US" sz="1000">
                <a:solidFill>
                  <a:srgbClr val="000000"/>
                </a:solidFill>
                <a:latin typeface="Arial" charset="0"/>
                <a:cs typeface="Arial" charset="0"/>
              </a:rPr>
              <a:pPr algn="ctr" defTabSz="928629" fontAlgn="base">
                <a:spcBef>
                  <a:spcPct val="0"/>
                </a:spcBef>
                <a:spcAft>
                  <a:spcPct val="0"/>
                </a:spcAft>
              </a:pPr>
              <a:t>10</a:t>
            </a:fld>
            <a:endParaRPr lang="en-US" sz="1000" dirty="0">
              <a:solidFill>
                <a:srgbClr val="000000"/>
              </a:solidFill>
              <a:latin typeface="Arial" charset="0"/>
              <a:cs typeface="Arial" charset="0"/>
            </a:endParaRPr>
          </a:p>
        </p:txBody>
      </p:sp>
      <p:sp>
        <p:nvSpPr>
          <p:cNvPr id="234499" name="Rectangle 2"/>
          <p:cNvSpPr>
            <a:spLocks noGrp="1" noRot="1" noChangeAspect="1" noChangeArrowheads="1" noTextEdit="1"/>
          </p:cNvSpPr>
          <p:nvPr>
            <p:ph type="sldImg"/>
          </p:nvPr>
        </p:nvSpPr>
        <p:spPr>
          <a:ln/>
        </p:spPr>
      </p:sp>
      <p:sp>
        <p:nvSpPr>
          <p:cNvPr id="234500" name="Rectangle 3"/>
          <p:cNvSpPr>
            <a:spLocks noGrp="1" noChangeArrowheads="1"/>
          </p:cNvSpPr>
          <p:nvPr>
            <p:ph type="body" idx="1"/>
          </p:nvPr>
        </p:nvSpPr>
        <p:spPr>
          <a:noFill/>
          <a:ln/>
        </p:spPr>
        <p:txBody>
          <a:bodyPr/>
          <a:lstStyle/>
          <a:p>
            <a:endParaRPr lang="en-US" sz="2400" dirty="0"/>
          </a:p>
        </p:txBody>
      </p:sp>
    </p:spTree>
    <p:extLst>
      <p:ext uri="{BB962C8B-B14F-4D97-AF65-F5344CB8AC3E}">
        <p14:creationId xmlns:p14="http://schemas.microsoft.com/office/powerpoint/2010/main" val="530064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txBox="1">
            <a:spLocks noGrp="1" noChangeArrowheads="1"/>
          </p:cNvSpPr>
          <p:nvPr/>
        </p:nvSpPr>
        <p:spPr bwMode="auto">
          <a:xfrm>
            <a:off x="3085790" y="8896272"/>
            <a:ext cx="689527" cy="246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092" tIns="45693" rIns="45092" bIns="45693" anchor="b">
            <a:spAutoFit/>
          </a:bodyPr>
          <a:lstStyle>
            <a:lvl1pPr defTabSz="931863">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1863">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1863">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1863">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1863">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gn="ctr" eaLnBrk="1" hangingPunct="1">
              <a:lnSpc>
                <a:spcPct val="100000"/>
              </a:lnSpc>
              <a:spcBef>
                <a:spcPct val="0"/>
              </a:spcBef>
              <a:buClrTx/>
              <a:buSzTx/>
              <a:buFontTx/>
              <a:buNone/>
            </a:pPr>
            <a:fld id="{B57D19D2-46BB-4DAC-A904-1311BB1FF19B}" type="slidenum">
              <a:rPr lang="en-US" altLang="en-US" sz="1000"/>
              <a:pPr algn="ctr" eaLnBrk="1" hangingPunct="1">
                <a:lnSpc>
                  <a:spcPct val="100000"/>
                </a:lnSpc>
                <a:spcBef>
                  <a:spcPct val="0"/>
                </a:spcBef>
                <a:buClrTx/>
                <a:buSzTx/>
                <a:buFontTx/>
                <a:buNone/>
              </a:pPr>
              <a:t>11</a:t>
            </a:fld>
            <a:endParaRPr lang="en-US" altLang="en-US" sz="1000" dirty="0"/>
          </a:p>
        </p:txBody>
      </p:sp>
      <p:sp>
        <p:nvSpPr>
          <p:cNvPr id="2" name="Slide Image Placeholder 1"/>
          <p:cNvSpPr>
            <a:spLocks noGrp="1" noRot="1" noChangeAspect="1"/>
          </p:cNvSpPr>
          <p:nvPr>
            <p:ph type="sldImg"/>
          </p:nvPr>
        </p:nvSpPr>
        <p:spPr>
          <a:xfrm>
            <a:off x="1371600" y="320675"/>
            <a:ext cx="4114800" cy="30861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5330737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txBox="1">
            <a:spLocks noGrp="1" noChangeArrowheads="1"/>
          </p:cNvSpPr>
          <p:nvPr/>
        </p:nvSpPr>
        <p:spPr bwMode="auto">
          <a:xfrm>
            <a:off x="3085790" y="8896272"/>
            <a:ext cx="689527" cy="246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092" tIns="45693" rIns="45092" bIns="45693" anchor="b">
            <a:spAutoFit/>
          </a:bodyPr>
          <a:lstStyle>
            <a:lvl1pPr defTabSz="931863">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1863">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1863">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1863">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1863">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gn="ctr" eaLnBrk="1" hangingPunct="1">
              <a:lnSpc>
                <a:spcPct val="100000"/>
              </a:lnSpc>
              <a:spcBef>
                <a:spcPct val="0"/>
              </a:spcBef>
              <a:buClrTx/>
              <a:buSzTx/>
              <a:buFontTx/>
              <a:buNone/>
            </a:pPr>
            <a:fld id="{B57D19D2-46BB-4DAC-A904-1311BB1FF19B}" type="slidenum">
              <a:rPr lang="en-US" altLang="en-US" sz="1000"/>
              <a:pPr algn="ctr" eaLnBrk="1" hangingPunct="1">
                <a:lnSpc>
                  <a:spcPct val="100000"/>
                </a:lnSpc>
                <a:spcBef>
                  <a:spcPct val="0"/>
                </a:spcBef>
                <a:buClrTx/>
                <a:buSzTx/>
                <a:buFontTx/>
                <a:buNone/>
              </a:pPr>
              <a:t>12</a:t>
            </a:fld>
            <a:endParaRPr lang="en-US" altLang="en-US" sz="1000" dirty="0"/>
          </a:p>
        </p:txBody>
      </p:sp>
      <p:sp>
        <p:nvSpPr>
          <p:cNvPr id="2" name="Slide Image Placeholder 1"/>
          <p:cNvSpPr>
            <a:spLocks noGrp="1" noRot="1" noChangeAspect="1"/>
          </p:cNvSpPr>
          <p:nvPr>
            <p:ph type="sldImg"/>
          </p:nvPr>
        </p:nvSpPr>
        <p:spPr>
          <a:xfrm>
            <a:off x="1371600" y="320675"/>
            <a:ext cx="4114800" cy="30861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0211235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txBox="1">
            <a:spLocks noGrp="1" noChangeArrowheads="1"/>
          </p:cNvSpPr>
          <p:nvPr/>
        </p:nvSpPr>
        <p:spPr bwMode="auto">
          <a:xfrm>
            <a:off x="3085790" y="8896272"/>
            <a:ext cx="689527" cy="246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092" tIns="45693" rIns="45092" bIns="45693" anchor="b">
            <a:spAutoFit/>
          </a:bodyPr>
          <a:lstStyle>
            <a:lvl1pPr defTabSz="931863">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1863">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1863">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1863">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1863">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gn="ctr" eaLnBrk="1" hangingPunct="1">
              <a:lnSpc>
                <a:spcPct val="100000"/>
              </a:lnSpc>
              <a:spcBef>
                <a:spcPct val="0"/>
              </a:spcBef>
              <a:buClrTx/>
              <a:buSzTx/>
              <a:buFontTx/>
              <a:buNone/>
            </a:pPr>
            <a:fld id="{B57D19D2-46BB-4DAC-A904-1311BB1FF19B}" type="slidenum">
              <a:rPr lang="en-US" altLang="en-US" sz="1000"/>
              <a:pPr algn="ctr" eaLnBrk="1" hangingPunct="1">
                <a:lnSpc>
                  <a:spcPct val="100000"/>
                </a:lnSpc>
                <a:spcBef>
                  <a:spcPct val="0"/>
                </a:spcBef>
                <a:buClrTx/>
                <a:buSzTx/>
                <a:buFontTx/>
                <a:buNone/>
              </a:pPr>
              <a:t>13</a:t>
            </a:fld>
            <a:endParaRPr lang="en-US" altLang="en-US" sz="1000" dirty="0"/>
          </a:p>
        </p:txBody>
      </p:sp>
      <p:sp>
        <p:nvSpPr>
          <p:cNvPr id="2" name="Slide Image Placeholder 1"/>
          <p:cNvSpPr>
            <a:spLocks noGrp="1" noRot="1" noChangeAspect="1"/>
          </p:cNvSpPr>
          <p:nvPr>
            <p:ph type="sldImg"/>
          </p:nvPr>
        </p:nvSpPr>
        <p:spPr>
          <a:xfrm>
            <a:off x="1371600" y="320675"/>
            <a:ext cx="4114800" cy="30861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9010384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txBox="1">
            <a:spLocks noGrp="1" noChangeArrowheads="1"/>
          </p:cNvSpPr>
          <p:nvPr/>
        </p:nvSpPr>
        <p:spPr bwMode="auto">
          <a:xfrm>
            <a:off x="3085790" y="8896272"/>
            <a:ext cx="689527" cy="246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092" tIns="45693" rIns="45092" bIns="45693" anchor="b">
            <a:spAutoFit/>
          </a:bodyPr>
          <a:lstStyle>
            <a:lvl1pPr defTabSz="931863">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1863">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1863">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1863">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1863">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gn="ctr" eaLnBrk="1" hangingPunct="1">
              <a:lnSpc>
                <a:spcPct val="100000"/>
              </a:lnSpc>
              <a:spcBef>
                <a:spcPct val="0"/>
              </a:spcBef>
              <a:buClrTx/>
              <a:buSzTx/>
              <a:buFontTx/>
              <a:buNone/>
            </a:pPr>
            <a:fld id="{B57D19D2-46BB-4DAC-A904-1311BB1FF19B}" type="slidenum">
              <a:rPr lang="en-US" altLang="en-US" sz="1000"/>
              <a:pPr algn="ctr" eaLnBrk="1" hangingPunct="1">
                <a:lnSpc>
                  <a:spcPct val="100000"/>
                </a:lnSpc>
                <a:spcBef>
                  <a:spcPct val="0"/>
                </a:spcBef>
                <a:buClrTx/>
                <a:buSzTx/>
                <a:buFontTx/>
                <a:buNone/>
              </a:pPr>
              <a:t>14</a:t>
            </a:fld>
            <a:endParaRPr lang="en-US" altLang="en-US" sz="1000" dirty="0"/>
          </a:p>
        </p:txBody>
      </p:sp>
      <p:sp>
        <p:nvSpPr>
          <p:cNvPr id="2" name="Slide Image Placeholder 1"/>
          <p:cNvSpPr>
            <a:spLocks noGrp="1" noRot="1" noChangeAspect="1"/>
          </p:cNvSpPr>
          <p:nvPr>
            <p:ph type="sldImg"/>
          </p:nvPr>
        </p:nvSpPr>
        <p:spPr>
          <a:xfrm>
            <a:off x="1371600" y="320675"/>
            <a:ext cx="4114800" cy="30861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3986260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3"/>
          <p:cNvSpPr>
            <a:spLocks noGrp="1" noChangeArrowheads="1"/>
          </p:cNvSpPr>
          <p:nvPr>
            <p:ph type="sldNum" sz="quarter" idx="5"/>
          </p:nvPr>
        </p:nvSpPr>
        <p:spPr/>
        <p:txBody>
          <a:bodyPr/>
          <a:lstStyle/>
          <a:p>
            <a:pPr>
              <a:defRPr/>
            </a:pPr>
            <a:fld id="{8268D18C-0784-4943-AE98-17D8DF7C11EF}" type="slidenum">
              <a:rPr lang="en-US" smtClean="0"/>
              <a:pPr>
                <a:defRPr/>
              </a:pPr>
              <a:t>15</a:t>
            </a:fld>
            <a:endParaRPr lang="en-US"/>
          </a:p>
        </p:txBody>
      </p:sp>
      <p:sp>
        <p:nvSpPr>
          <p:cNvPr id="251907" name="Rectangle 2"/>
          <p:cNvSpPr>
            <a:spLocks noGrp="1" noRot="1" noChangeAspect="1" noChangeArrowheads="1" noTextEdit="1"/>
          </p:cNvSpPr>
          <p:nvPr>
            <p:ph type="sldImg"/>
          </p:nvPr>
        </p:nvSpPr>
        <p:spPr>
          <a:ln/>
        </p:spPr>
      </p:sp>
      <p:sp>
        <p:nvSpPr>
          <p:cNvPr id="251908"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0465433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3"/>
          <p:cNvSpPr txBox="1">
            <a:spLocks noGrp="1" noChangeArrowheads="1"/>
          </p:cNvSpPr>
          <p:nvPr/>
        </p:nvSpPr>
        <p:spPr bwMode="auto">
          <a:xfrm>
            <a:off x="3152775" y="9047163"/>
            <a:ext cx="7080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887" tIns="46499" rIns="45887" bIns="46499" anchor="b">
            <a:spAutoFit/>
          </a:bodyPr>
          <a:lstStyle>
            <a:lvl1pPr defTabSz="930275" eaLnBrk="0" hangingPunct="0">
              <a:defRPr>
                <a:solidFill>
                  <a:schemeClr val="tx1"/>
                </a:solidFill>
                <a:latin typeface="Arial" panose="020B0604020202020204" pitchFamily="34" charset="0"/>
                <a:cs typeface="Arial" panose="020B0604020202020204" pitchFamily="34" charset="0"/>
              </a:defRPr>
            </a:lvl1pPr>
            <a:lvl2pPr marL="742950" indent="-285750" defTabSz="930275" eaLnBrk="0" hangingPunct="0">
              <a:defRPr>
                <a:solidFill>
                  <a:schemeClr val="tx1"/>
                </a:solidFill>
                <a:latin typeface="Arial" panose="020B0604020202020204" pitchFamily="34" charset="0"/>
                <a:cs typeface="Arial" panose="020B0604020202020204" pitchFamily="34" charset="0"/>
              </a:defRPr>
            </a:lvl2pPr>
            <a:lvl3pPr marL="1143000" indent="-228600" defTabSz="930275" eaLnBrk="0" hangingPunct="0">
              <a:defRPr>
                <a:solidFill>
                  <a:schemeClr val="tx1"/>
                </a:solidFill>
                <a:latin typeface="Arial" panose="020B0604020202020204" pitchFamily="34" charset="0"/>
                <a:cs typeface="Arial" panose="020B0604020202020204" pitchFamily="34" charset="0"/>
              </a:defRPr>
            </a:lvl3pPr>
            <a:lvl4pPr marL="1600200" indent="-228600" defTabSz="930275" eaLnBrk="0" hangingPunct="0">
              <a:defRPr>
                <a:solidFill>
                  <a:schemeClr val="tx1"/>
                </a:solidFill>
                <a:latin typeface="Arial" panose="020B0604020202020204" pitchFamily="34" charset="0"/>
                <a:cs typeface="Arial" panose="020B0604020202020204" pitchFamily="34" charset="0"/>
              </a:defRPr>
            </a:lvl4pPr>
            <a:lvl5pPr marL="2057400" indent="-228600" defTabSz="930275" eaLnBrk="0" hangingPunct="0">
              <a:defRPr>
                <a:solidFill>
                  <a:schemeClr val="tx1"/>
                </a:solidFill>
                <a:latin typeface="Arial" panose="020B0604020202020204" pitchFamily="34" charset="0"/>
                <a:cs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fld id="{87892872-2C67-4B08-A309-8844252C6FFD}" type="slidenum">
              <a:rPr lang="en-US" sz="1000"/>
              <a:pPr algn="ctr" eaLnBrk="1" hangingPunct="1"/>
              <a:t>16</a:t>
            </a:fld>
            <a:endParaRPr lang="en-US" sz="1000"/>
          </a:p>
        </p:txBody>
      </p:sp>
      <p:sp>
        <p:nvSpPr>
          <p:cNvPr id="109571" name="Slide Image Placeholder 1"/>
          <p:cNvSpPr>
            <a:spLocks noGrp="1" noRot="1" noChangeAspect="1" noTextEdit="1"/>
          </p:cNvSpPr>
          <p:nvPr>
            <p:ph type="sldImg"/>
          </p:nvPr>
        </p:nvSpPr>
        <p:spPr bwMode="auto">
          <a:xfrm>
            <a:off x="1181100" y="698500"/>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2" name="Notes Placeholder 2"/>
          <p:cNvSpPr>
            <a:spLocks noGrp="1"/>
          </p:cNvSpPr>
          <p:nvPr>
            <p:ph type="body" idx="1"/>
          </p:nvPr>
        </p:nvSpPr>
        <p:spPr bwMode="auto">
          <a:xfrm>
            <a:off x="701675" y="4416425"/>
            <a:ext cx="5607050" cy="4181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0" tIns="45715" rIns="91430" bIns="45715" numCol="1" anchor="t" anchorCtr="0" compatLnSpc="1">
            <a:prstTxWarp prst="textNoShape">
              <a:avLst/>
            </a:prstTxWarp>
          </a:bodyPr>
          <a:lstStyle/>
          <a:p>
            <a:r>
              <a:rPr lang="en-US" sz="2400"/>
              <a:t>In May for the first time in 2 years, Nevada overtook Michigan as the state with the highest unemployment rate</a:t>
            </a:r>
          </a:p>
        </p:txBody>
      </p:sp>
    </p:spTree>
    <p:extLst>
      <p:ext uri="{BB962C8B-B14F-4D97-AF65-F5344CB8AC3E}">
        <p14:creationId xmlns:p14="http://schemas.microsoft.com/office/powerpoint/2010/main" val="32055956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3"/>
          <p:cNvSpPr txBox="1">
            <a:spLocks noGrp="1" noChangeArrowheads="1"/>
          </p:cNvSpPr>
          <p:nvPr/>
        </p:nvSpPr>
        <p:spPr bwMode="auto">
          <a:xfrm>
            <a:off x="3152775" y="9047163"/>
            <a:ext cx="7080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887" tIns="46499" rIns="45887" bIns="46499" anchor="b">
            <a:spAutoFit/>
          </a:bodyPr>
          <a:lstStyle>
            <a:lvl1pPr defTabSz="930275" eaLnBrk="0" hangingPunct="0">
              <a:defRPr>
                <a:solidFill>
                  <a:schemeClr val="tx1"/>
                </a:solidFill>
                <a:latin typeface="Arial" panose="020B0604020202020204" pitchFamily="34" charset="0"/>
                <a:cs typeface="Arial" panose="020B0604020202020204" pitchFamily="34" charset="0"/>
              </a:defRPr>
            </a:lvl1pPr>
            <a:lvl2pPr marL="742950" indent="-285750" defTabSz="930275" eaLnBrk="0" hangingPunct="0">
              <a:defRPr>
                <a:solidFill>
                  <a:schemeClr val="tx1"/>
                </a:solidFill>
                <a:latin typeface="Arial" panose="020B0604020202020204" pitchFamily="34" charset="0"/>
                <a:cs typeface="Arial" panose="020B0604020202020204" pitchFamily="34" charset="0"/>
              </a:defRPr>
            </a:lvl2pPr>
            <a:lvl3pPr marL="1143000" indent="-228600" defTabSz="930275" eaLnBrk="0" hangingPunct="0">
              <a:defRPr>
                <a:solidFill>
                  <a:schemeClr val="tx1"/>
                </a:solidFill>
                <a:latin typeface="Arial" panose="020B0604020202020204" pitchFamily="34" charset="0"/>
                <a:cs typeface="Arial" panose="020B0604020202020204" pitchFamily="34" charset="0"/>
              </a:defRPr>
            </a:lvl3pPr>
            <a:lvl4pPr marL="1600200" indent="-228600" defTabSz="930275" eaLnBrk="0" hangingPunct="0">
              <a:defRPr>
                <a:solidFill>
                  <a:schemeClr val="tx1"/>
                </a:solidFill>
                <a:latin typeface="Arial" panose="020B0604020202020204" pitchFamily="34" charset="0"/>
                <a:cs typeface="Arial" panose="020B0604020202020204" pitchFamily="34" charset="0"/>
              </a:defRPr>
            </a:lvl4pPr>
            <a:lvl5pPr marL="2057400" indent="-228600" defTabSz="930275" eaLnBrk="0" hangingPunct="0">
              <a:defRPr>
                <a:solidFill>
                  <a:schemeClr val="tx1"/>
                </a:solidFill>
                <a:latin typeface="Arial" panose="020B0604020202020204" pitchFamily="34" charset="0"/>
                <a:cs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fld id="{87892872-2C67-4B08-A309-8844252C6FFD}" type="slidenum">
              <a:rPr lang="en-US" sz="1000"/>
              <a:pPr algn="ctr" eaLnBrk="1" hangingPunct="1"/>
              <a:t>17</a:t>
            </a:fld>
            <a:endParaRPr lang="en-US" sz="1000"/>
          </a:p>
        </p:txBody>
      </p:sp>
      <p:sp>
        <p:nvSpPr>
          <p:cNvPr id="109571" name="Slide Image Placeholder 1"/>
          <p:cNvSpPr>
            <a:spLocks noGrp="1" noRot="1" noChangeAspect="1" noTextEdit="1"/>
          </p:cNvSpPr>
          <p:nvPr>
            <p:ph type="sldImg"/>
          </p:nvPr>
        </p:nvSpPr>
        <p:spPr bwMode="auto">
          <a:xfrm>
            <a:off x="1181100" y="698500"/>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2" name="Notes Placeholder 2"/>
          <p:cNvSpPr>
            <a:spLocks noGrp="1"/>
          </p:cNvSpPr>
          <p:nvPr>
            <p:ph type="body" idx="1"/>
          </p:nvPr>
        </p:nvSpPr>
        <p:spPr bwMode="auto">
          <a:xfrm>
            <a:off x="701675" y="4416425"/>
            <a:ext cx="5607050" cy="4181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0" tIns="45715" rIns="91430" bIns="45715" numCol="1" anchor="t" anchorCtr="0" compatLnSpc="1">
            <a:prstTxWarp prst="textNoShape">
              <a:avLst/>
            </a:prstTxWarp>
          </a:bodyPr>
          <a:lstStyle/>
          <a:p>
            <a:pPr marL="0" indent="0">
              <a:buNone/>
            </a:pPr>
            <a:endParaRPr lang="en-US" sz="2400" dirty="0"/>
          </a:p>
        </p:txBody>
      </p:sp>
    </p:spTree>
    <p:extLst>
      <p:ext uri="{BB962C8B-B14F-4D97-AF65-F5344CB8AC3E}">
        <p14:creationId xmlns:p14="http://schemas.microsoft.com/office/powerpoint/2010/main" val="519898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3"/>
          <p:cNvSpPr txBox="1">
            <a:spLocks noGrp="1" noChangeArrowheads="1"/>
          </p:cNvSpPr>
          <p:nvPr/>
        </p:nvSpPr>
        <p:spPr bwMode="auto">
          <a:xfrm>
            <a:off x="3152775" y="9047163"/>
            <a:ext cx="7080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887" tIns="46499" rIns="45887" bIns="46499" anchor="b">
            <a:spAutoFit/>
          </a:bodyPr>
          <a:lstStyle>
            <a:lvl1pPr defTabSz="930275" eaLnBrk="0" hangingPunct="0">
              <a:defRPr>
                <a:solidFill>
                  <a:schemeClr val="tx1"/>
                </a:solidFill>
                <a:latin typeface="Arial" panose="020B0604020202020204" pitchFamily="34" charset="0"/>
                <a:cs typeface="Arial" panose="020B0604020202020204" pitchFamily="34" charset="0"/>
              </a:defRPr>
            </a:lvl1pPr>
            <a:lvl2pPr marL="742950" indent="-285750" defTabSz="930275" eaLnBrk="0" hangingPunct="0">
              <a:defRPr>
                <a:solidFill>
                  <a:schemeClr val="tx1"/>
                </a:solidFill>
                <a:latin typeface="Arial" panose="020B0604020202020204" pitchFamily="34" charset="0"/>
                <a:cs typeface="Arial" panose="020B0604020202020204" pitchFamily="34" charset="0"/>
              </a:defRPr>
            </a:lvl2pPr>
            <a:lvl3pPr marL="1143000" indent="-228600" defTabSz="930275" eaLnBrk="0" hangingPunct="0">
              <a:defRPr>
                <a:solidFill>
                  <a:schemeClr val="tx1"/>
                </a:solidFill>
                <a:latin typeface="Arial" panose="020B0604020202020204" pitchFamily="34" charset="0"/>
                <a:cs typeface="Arial" panose="020B0604020202020204" pitchFamily="34" charset="0"/>
              </a:defRPr>
            </a:lvl3pPr>
            <a:lvl4pPr marL="1600200" indent="-228600" defTabSz="930275" eaLnBrk="0" hangingPunct="0">
              <a:defRPr>
                <a:solidFill>
                  <a:schemeClr val="tx1"/>
                </a:solidFill>
                <a:latin typeface="Arial" panose="020B0604020202020204" pitchFamily="34" charset="0"/>
                <a:cs typeface="Arial" panose="020B0604020202020204" pitchFamily="34" charset="0"/>
              </a:defRPr>
            </a:lvl4pPr>
            <a:lvl5pPr marL="2057400" indent="-228600" defTabSz="930275" eaLnBrk="0" hangingPunct="0">
              <a:defRPr>
                <a:solidFill>
                  <a:schemeClr val="tx1"/>
                </a:solidFill>
                <a:latin typeface="Arial" panose="020B0604020202020204" pitchFamily="34" charset="0"/>
                <a:cs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fld id="{87892872-2C67-4B08-A309-8844252C6FFD}" type="slidenum">
              <a:rPr lang="en-US" sz="1000"/>
              <a:pPr algn="ctr" eaLnBrk="1" hangingPunct="1"/>
              <a:t>18</a:t>
            </a:fld>
            <a:endParaRPr lang="en-US" sz="1000"/>
          </a:p>
        </p:txBody>
      </p:sp>
      <p:sp>
        <p:nvSpPr>
          <p:cNvPr id="109571" name="Slide Image Placeholder 1"/>
          <p:cNvSpPr>
            <a:spLocks noGrp="1" noRot="1" noChangeAspect="1" noTextEdit="1"/>
          </p:cNvSpPr>
          <p:nvPr>
            <p:ph type="sldImg"/>
          </p:nvPr>
        </p:nvSpPr>
        <p:spPr bwMode="auto">
          <a:xfrm>
            <a:off x="1181100" y="698500"/>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2" name="Notes Placeholder 2"/>
          <p:cNvSpPr>
            <a:spLocks noGrp="1"/>
          </p:cNvSpPr>
          <p:nvPr>
            <p:ph type="body" idx="1"/>
          </p:nvPr>
        </p:nvSpPr>
        <p:spPr bwMode="auto">
          <a:xfrm>
            <a:off x="701675" y="4416425"/>
            <a:ext cx="5607050" cy="4181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0" tIns="45715" rIns="91430" bIns="45715" numCol="1" anchor="t" anchorCtr="0" compatLnSpc="1">
            <a:prstTxWarp prst="textNoShape">
              <a:avLst/>
            </a:prstTxWarp>
          </a:bodyPr>
          <a:lstStyle/>
          <a:p>
            <a:pPr marL="0" indent="0">
              <a:buNone/>
            </a:pPr>
            <a:endParaRPr lang="en-US" sz="2400" dirty="0"/>
          </a:p>
        </p:txBody>
      </p:sp>
    </p:spTree>
    <p:extLst>
      <p:ext uri="{BB962C8B-B14F-4D97-AF65-F5344CB8AC3E}">
        <p14:creationId xmlns:p14="http://schemas.microsoft.com/office/powerpoint/2010/main" val="29362431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3"/>
          <p:cNvSpPr>
            <a:spLocks noGrp="1" noChangeArrowheads="1"/>
          </p:cNvSpPr>
          <p:nvPr>
            <p:ph type="sldNum" sz="quarter" idx="5"/>
          </p:nvPr>
        </p:nvSpPr>
        <p:spPr/>
        <p:txBody>
          <a:bodyPr/>
          <a:lstStyle/>
          <a:p>
            <a:pPr>
              <a:defRPr/>
            </a:pPr>
            <a:fld id="{8268D18C-0784-4943-AE98-17D8DF7C11EF}" type="slidenum">
              <a:rPr lang="en-US" smtClean="0"/>
              <a:pPr>
                <a:defRPr/>
              </a:pPr>
              <a:t>19</a:t>
            </a:fld>
            <a:endParaRPr lang="en-US"/>
          </a:p>
        </p:txBody>
      </p:sp>
      <p:sp>
        <p:nvSpPr>
          <p:cNvPr id="251907" name="Rectangle 2"/>
          <p:cNvSpPr>
            <a:spLocks noGrp="1" noRot="1" noChangeAspect="1" noChangeArrowheads="1" noTextEdit="1"/>
          </p:cNvSpPr>
          <p:nvPr>
            <p:ph type="sldImg"/>
          </p:nvPr>
        </p:nvSpPr>
        <p:spPr>
          <a:ln/>
        </p:spPr>
      </p:sp>
      <p:sp>
        <p:nvSpPr>
          <p:cNvPr id="251908"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9954576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type="sldNum" sz="quarter" idx="5"/>
          </p:nvPr>
        </p:nvSpPr>
        <p:spPr>
          <a:xfrm>
            <a:off x="3148013" y="9034463"/>
            <a:ext cx="704850" cy="247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cs typeface="Arial" panose="020B0604020202020204" pitchFamily="34" charset="0"/>
              </a:defRPr>
            </a:lvl1pPr>
            <a:lvl2pPr marL="742950" indent="-285750" defTabSz="930275">
              <a:defRPr>
                <a:solidFill>
                  <a:schemeClr val="tx1"/>
                </a:solidFill>
                <a:latin typeface="Arial" panose="020B0604020202020204" pitchFamily="34" charset="0"/>
                <a:cs typeface="Arial" panose="020B0604020202020204" pitchFamily="34" charset="0"/>
              </a:defRPr>
            </a:lvl2pPr>
            <a:lvl3pPr marL="1143000" indent="-228600" defTabSz="930275">
              <a:defRPr>
                <a:solidFill>
                  <a:schemeClr val="tx1"/>
                </a:solidFill>
                <a:latin typeface="Arial" panose="020B0604020202020204" pitchFamily="34" charset="0"/>
                <a:cs typeface="Arial" panose="020B0604020202020204" pitchFamily="34" charset="0"/>
              </a:defRPr>
            </a:lvl3pPr>
            <a:lvl4pPr marL="1600200" indent="-228600" defTabSz="930275">
              <a:defRPr>
                <a:solidFill>
                  <a:schemeClr val="tx1"/>
                </a:solidFill>
                <a:latin typeface="Arial" panose="020B0604020202020204" pitchFamily="34" charset="0"/>
                <a:cs typeface="Arial" panose="020B0604020202020204" pitchFamily="34" charset="0"/>
              </a:defRPr>
            </a:lvl4pPr>
            <a:lvl5pPr marL="2057400" indent="-228600" defTabSz="930275">
              <a:defRPr>
                <a:solidFill>
                  <a:schemeClr val="tx1"/>
                </a:solidFill>
                <a:latin typeface="Arial" panose="020B0604020202020204" pitchFamily="34" charset="0"/>
                <a:cs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8917C07-7DE5-416D-8509-621CFF8152F6}" type="slidenum">
              <a:rPr lang="en-US" smtClean="0">
                <a:solidFill>
                  <a:srgbClr val="000000"/>
                </a:solidFill>
              </a:rPr>
              <a:pPr/>
              <a:t>2</a:t>
            </a:fld>
            <a:endParaRPr lang="en-US">
              <a:solidFill>
                <a:srgbClr val="000000"/>
              </a:solidFill>
            </a:endParaRPr>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atin typeface="Arial" panose="020B0604020202020204" pitchFamily="34" charset="0"/>
            </a:endParaRPr>
          </a:p>
        </p:txBody>
      </p:sp>
    </p:spTree>
    <p:extLst>
      <p:ext uri="{BB962C8B-B14F-4D97-AF65-F5344CB8AC3E}">
        <p14:creationId xmlns:p14="http://schemas.microsoft.com/office/powerpoint/2010/main" val="27560244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3"/>
          <p:cNvSpPr txBox="1">
            <a:spLocks noGrp="1" noChangeArrowheads="1"/>
          </p:cNvSpPr>
          <p:nvPr/>
        </p:nvSpPr>
        <p:spPr bwMode="auto">
          <a:xfrm>
            <a:off x="4214896" y="6575141"/>
            <a:ext cx="936884" cy="245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4986" tIns="45586" rIns="44986" bIns="45586" anchor="b">
            <a:spAutoFit/>
          </a:bodyPr>
          <a:lstStyle>
            <a:lvl1pPr defTabSz="909638">
              <a:defRPr>
                <a:solidFill>
                  <a:schemeClr val="tx1"/>
                </a:solidFill>
                <a:latin typeface="Arial" panose="020B0604020202020204" pitchFamily="34" charset="0"/>
                <a:cs typeface="Arial" panose="020B0604020202020204" pitchFamily="34" charset="0"/>
              </a:defRPr>
            </a:lvl1pPr>
            <a:lvl2pPr marL="742950" indent="-285750" defTabSz="909638">
              <a:defRPr>
                <a:solidFill>
                  <a:schemeClr val="tx1"/>
                </a:solidFill>
                <a:latin typeface="Arial" panose="020B0604020202020204" pitchFamily="34" charset="0"/>
                <a:cs typeface="Arial" panose="020B0604020202020204" pitchFamily="34" charset="0"/>
              </a:defRPr>
            </a:lvl2pPr>
            <a:lvl3pPr marL="1143000" indent="-228600" defTabSz="909638">
              <a:defRPr>
                <a:solidFill>
                  <a:schemeClr val="tx1"/>
                </a:solidFill>
                <a:latin typeface="Arial" panose="020B0604020202020204" pitchFamily="34" charset="0"/>
                <a:cs typeface="Arial" panose="020B0604020202020204" pitchFamily="34" charset="0"/>
              </a:defRPr>
            </a:lvl3pPr>
            <a:lvl4pPr marL="1600200" indent="-228600" defTabSz="909638">
              <a:defRPr>
                <a:solidFill>
                  <a:schemeClr val="tx1"/>
                </a:solidFill>
                <a:latin typeface="Arial" panose="020B0604020202020204" pitchFamily="34" charset="0"/>
                <a:cs typeface="Arial" panose="020B0604020202020204" pitchFamily="34" charset="0"/>
              </a:defRPr>
            </a:lvl4pPr>
            <a:lvl5pPr marL="2057400" indent="-228600" defTabSz="909638">
              <a:defRPr>
                <a:solidFill>
                  <a:schemeClr val="tx1"/>
                </a:solidFill>
                <a:latin typeface="Arial" panose="020B0604020202020204" pitchFamily="34" charset="0"/>
                <a:cs typeface="Arial" panose="020B0604020202020204" pitchFamily="34" charset="0"/>
              </a:defRPr>
            </a:lvl5pPr>
            <a:lvl6pPr marL="2514600" indent="-228600" defTabSz="9096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096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096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096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fld id="{6AF3E4F9-5F1C-4D37-9822-DDDE1438DD35}" type="slidenum">
              <a:rPr lang="en-US" altLang="en-US" sz="1000">
                <a:solidFill>
                  <a:srgbClr val="000000"/>
                </a:solidFill>
              </a:rPr>
              <a:pPr algn="ctr" fontAlgn="base">
                <a:spcBef>
                  <a:spcPct val="0"/>
                </a:spcBef>
                <a:spcAft>
                  <a:spcPct val="0"/>
                </a:spcAft>
              </a:pPr>
              <a:t>20</a:t>
            </a:fld>
            <a:endParaRPr lang="en-US" altLang="en-US" sz="1000">
              <a:solidFill>
                <a:srgbClr val="000000"/>
              </a:solidFill>
            </a:endParaRPr>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45161" tIns="45161" rIns="45161" bIns="45161"/>
          <a:lstStyle/>
          <a:p>
            <a:endParaRPr lang="en-US" altLang="en-US">
              <a:latin typeface="Arial" panose="020B0604020202020204" pitchFamily="34" charset="0"/>
            </a:endParaRPr>
          </a:p>
        </p:txBody>
      </p:sp>
    </p:spTree>
    <p:extLst>
      <p:ext uri="{BB962C8B-B14F-4D97-AF65-F5344CB8AC3E}">
        <p14:creationId xmlns:p14="http://schemas.microsoft.com/office/powerpoint/2010/main" val="17476972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Rot="1" noChangeAspect="1" noChangeArrowheads="1" noTextEdit="1"/>
          </p:cNvSpPr>
          <p:nvPr>
            <p:ph type="sldImg"/>
          </p:nvPr>
        </p:nvSpPr>
        <p:spPr>
          <a:ln/>
        </p:spPr>
      </p:sp>
      <p:sp>
        <p:nvSpPr>
          <p:cNvPr id="252931" name="Rectangle 3"/>
          <p:cNvSpPr>
            <a:spLocks noGrp="1" noChangeArrowheads="1"/>
          </p:cNvSpPr>
          <p:nvPr>
            <p:ph type="body" idx="1"/>
          </p:nvPr>
        </p:nvSpPr>
        <p:spPr>
          <a:noFill/>
          <a:ln/>
        </p:spPr>
        <p:txBody>
          <a:bodyPr/>
          <a:lstStyle/>
          <a:p>
            <a:endParaRPr lang="en-US" sz="2400" dirty="0"/>
          </a:p>
        </p:txBody>
      </p:sp>
    </p:spTree>
    <p:extLst>
      <p:ext uri="{BB962C8B-B14F-4D97-AF65-F5344CB8AC3E}">
        <p14:creationId xmlns:p14="http://schemas.microsoft.com/office/powerpoint/2010/main" val="29924499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0832">
              <a:defRPr>
                <a:solidFill>
                  <a:schemeClr val="tx1"/>
                </a:solidFill>
                <a:latin typeface="Arial" panose="020B0604020202020204" pitchFamily="34" charset="0"/>
                <a:cs typeface="Arial" panose="020B0604020202020204" pitchFamily="34" charset="0"/>
              </a:defRPr>
            </a:lvl1pPr>
            <a:lvl2pPr marL="727422" indent="-279778" defTabSz="910832">
              <a:defRPr>
                <a:solidFill>
                  <a:schemeClr val="tx1"/>
                </a:solidFill>
                <a:latin typeface="Arial" panose="020B0604020202020204" pitchFamily="34" charset="0"/>
                <a:cs typeface="Arial" panose="020B0604020202020204" pitchFamily="34" charset="0"/>
              </a:defRPr>
            </a:lvl2pPr>
            <a:lvl3pPr marL="1119111" indent="-223822" defTabSz="910832">
              <a:defRPr>
                <a:solidFill>
                  <a:schemeClr val="tx1"/>
                </a:solidFill>
                <a:latin typeface="Arial" panose="020B0604020202020204" pitchFamily="34" charset="0"/>
                <a:cs typeface="Arial" panose="020B0604020202020204" pitchFamily="34" charset="0"/>
              </a:defRPr>
            </a:lvl3pPr>
            <a:lvl4pPr marL="1566756" indent="-223822" defTabSz="910832">
              <a:defRPr>
                <a:solidFill>
                  <a:schemeClr val="tx1"/>
                </a:solidFill>
                <a:latin typeface="Arial" panose="020B0604020202020204" pitchFamily="34" charset="0"/>
                <a:cs typeface="Arial" panose="020B0604020202020204" pitchFamily="34" charset="0"/>
              </a:defRPr>
            </a:lvl4pPr>
            <a:lvl5pPr marL="2014400" indent="-223822" defTabSz="910832">
              <a:defRPr>
                <a:solidFill>
                  <a:schemeClr val="tx1"/>
                </a:solidFill>
                <a:latin typeface="Arial" panose="020B0604020202020204" pitchFamily="34" charset="0"/>
                <a:cs typeface="Arial" panose="020B0604020202020204" pitchFamily="34" charset="0"/>
              </a:defRPr>
            </a:lvl5pPr>
            <a:lvl6pPr marL="2462045" indent="-223822" defTabSz="9108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09689" indent="-223822" defTabSz="9108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57334" indent="-223822" defTabSz="9108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04978" indent="-223822" defTabSz="9108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E19F311-31B5-4DFA-A883-1DAC86264FD0}" type="slidenum">
              <a:rPr lang="en-US" smtClean="0"/>
              <a:pPr/>
              <a:t>22</a:t>
            </a:fld>
            <a:endParaRPr lang="en-US"/>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atin typeface="Arial" panose="020B0604020202020204" pitchFamily="34" charset="0"/>
            </a:endParaRPr>
          </a:p>
        </p:txBody>
      </p:sp>
    </p:spTree>
    <p:extLst>
      <p:ext uri="{BB962C8B-B14F-4D97-AF65-F5344CB8AC3E}">
        <p14:creationId xmlns:p14="http://schemas.microsoft.com/office/powerpoint/2010/main" val="25233135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3"/>
          <p:cNvSpPr txBox="1">
            <a:spLocks noGrp="1" noChangeArrowheads="1"/>
          </p:cNvSpPr>
          <p:nvPr/>
        </p:nvSpPr>
        <p:spPr bwMode="auto">
          <a:xfrm>
            <a:off x="3153059" y="9047163"/>
            <a:ext cx="707531" cy="247650"/>
          </a:xfrm>
          <a:prstGeom prst="rect">
            <a:avLst/>
          </a:prstGeom>
          <a:noFill/>
          <a:ln w="9525">
            <a:noFill/>
            <a:miter lim="800000"/>
            <a:headEnd/>
            <a:tailEnd/>
          </a:ln>
        </p:spPr>
        <p:txBody>
          <a:bodyPr lIns="45887" tIns="46499" rIns="45887" bIns="46499" anchor="b">
            <a:spAutoFit/>
          </a:bodyPr>
          <a:lstStyle/>
          <a:p>
            <a:pPr algn="ctr" defTabSz="930275"/>
            <a:fld id="{37408F01-780E-4886-93F5-C78D10FDAB23}" type="slidenum">
              <a:rPr lang="en-US" sz="1000"/>
              <a:pPr algn="ctr" defTabSz="930275"/>
              <a:t>23</a:t>
            </a:fld>
            <a:endParaRPr lang="en-US" sz="1000"/>
          </a:p>
        </p:txBody>
      </p:sp>
      <p:sp>
        <p:nvSpPr>
          <p:cNvPr id="94211" name="Rectangle 2"/>
          <p:cNvSpPr>
            <a:spLocks noGrp="1" noRot="1" noChangeAspect="1" noChangeArrowheads="1" noTextEdit="1"/>
          </p:cNvSpPr>
          <p:nvPr>
            <p:ph type="sldImg"/>
          </p:nvPr>
        </p:nvSpPr>
        <p:spPr>
          <a:xfrm>
            <a:off x="1474788" y="582613"/>
            <a:ext cx="4060825" cy="3044825"/>
          </a:xfrm>
          <a:ln/>
        </p:spPr>
      </p:sp>
      <p:sp>
        <p:nvSpPr>
          <p:cNvPr id="94212" name="Rectangle 3"/>
          <p:cNvSpPr>
            <a:spLocks noGrp="1" noChangeArrowheads="1"/>
          </p:cNvSpPr>
          <p:nvPr>
            <p:ph type="body" idx="1"/>
          </p:nvPr>
        </p:nvSpPr>
        <p:spPr>
          <a:noFill/>
          <a:ln/>
        </p:spPr>
        <p:txBody>
          <a:bodyPr lIns="46135" tIns="46135" rIns="46135" bIns="46135"/>
          <a:lstStyle/>
          <a:p>
            <a:endParaRPr lang="en-US" sz="2400" dirty="0"/>
          </a:p>
        </p:txBody>
      </p:sp>
    </p:spTree>
    <p:extLst>
      <p:ext uri="{BB962C8B-B14F-4D97-AF65-F5344CB8AC3E}">
        <p14:creationId xmlns:p14="http://schemas.microsoft.com/office/powerpoint/2010/main" val="356488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3"/>
          <p:cNvSpPr>
            <a:spLocks noGrp="1" noChangeArrowheads="1"/>
          </p:cNvSpPr>
          <p:nvPr>
            <p:ph type="sldNum" sz="quarter" idx="5"/>
          </p:nvPr>
        </p:nvSpPr>
        <p:spPr/>
        <p:txBody>
          <a:bodyPr/>
          <a:lstStyle/>
          <a:p>
            <a:pPr>
              <a:defRPr/>
            </a:pPr>
            <a:fld id="{29163C5C-8774-45C9-882E-9C984C03A171}" type="slidenum">
              <a:rPr lang="en-US" smtClean="0">
                <a:solidFill>
                  <a:srgbClr val="000000"/>
                </a:solidFill>
              </a:rPr>
              <a:pPr>
                <a:defRPr/>
              </a:pPr>
              <a:t>24</a:t>
            </a:fld>
            <a:endParaRPr lang="en-US">
              <a:solidFill>
                <a:srgbClr val="000000"/>
              </a:solidFill>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4515275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3"/>
          <p:cNvSpPr>
            <a:spLocks noGrp="1" noChangeArrowheads="1"/>
          </p:cNvSpPr>
          <p:nvPr>
            <p:ph type="sldNum" sz="quarter" idx="5"/>
          </p:nvPr>
        </p:nvSpPr>
        <p:spPr>
          <a:xfrm>
            <a:off x="3153727" y="9046823"/>
            <a:ext cx="706130" cy="247989"/>
          </a:xfrm>
        </p:spPr>
        <p:txBody>
          <a:bodyPr/>
          <a:lstStyle/>
          <a:p>
            <a:pPr>
              <a:defRPr/>
            </a:pPr>
            <a:fld id="{938F789B-0BA8-4A49-AFC3-8C639E029E1C}" type="slidenum">
              <a:rPr lang="en-US" smtClean="0"/>
              <a:pPr>
                <a:defRPr/>
              </a:pPr>
              <a:t>26</a:t>
            </a:fld>
            <a:endParaRPr lang="en-US"/>
          </a:p>
        </p:txBody>
      </p:sp>
      <p:sp>
        <p:nvSpPr>
          <p:cNvPr id="266243" name="Rectangle 2"/>
          <p:cNvSpPr>
            <a:spLocks noGrp="1" noRot="1" noChangeAspect="1" noChangeArrowheads="1" noTextEdit="1"/>
          </p:cNvSpPr>
          <p:nvPr>
            <p:ph type="sldImg"/>
          </p:nvPr>
        </p:nvSpPr>
        <p:spPr>
          <a:ln/>
        </p:spPr>
      </p:sp>
      <p:sp>
        <p:nvSpPr>
          <p:cNvPr id="266244"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2466452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a:spLocks noGrp="1" noChangeArrowheads="1"/>
          </p:cNvSpPr>
          <p:nvPr>
            <p:ph type="sldNum" sz="quarter" idx="5"/>
          </p:nvPr>
        </p:nvSpPr>
        <p:spPr>
          <a:xfrm>
            <a:off x="3158497" y="9059539"/>
            <a:ext cx="709310" cy="24798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081">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4064" indent="-286179" defTabSz="930081">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6305" indent="-228943" defTabSz="930081">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4191" indent="-228943" defTabSz="930081">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62076" indent="-228943" defTabSz="930081">
              <a:lnSpc>
                <a:spcPct val="90000"/>
              </a:lnSpc>
              <a:spcBef>
                <a:spcPct val="15000"/>
              </a:spcBef>
              <a:buClr>
                <a:srgbClr val="008080"/>
              </a:buClr>
              <a:buChar char="–"/>
              <a:defRPr sz="1200">
                <a:solidFill>
                  <a:schemeClr val="tx1"/>
                </a:solidFill>
                <a:latin typeface="Arial" panose="020B0604020202020204" pitchFamily="34" charset="0"/>
              </a:defRPr>
            </a:lvl5pPr>
            <a:lvl6pPr marL="2519962" indent="-228943" defTabSz="930081"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7848" indent="-228943" defTabSz="930081"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35734" indent="-228943" defTabSz="930081"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93620" indent="-228943" defTabSz="930081"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nSpc>
                <a:spcPct val="100000"/>
              </a:lnSpc>
              <a:spcBef>
                <a:spcPct val="0"/>
              </a:spcBef>
              <a:buClrTx/>
              <a:buSzTx/>
              <a:buFontTx/>
              <a:buNone/>
            </a:pPr>
            <a:fld id="{083F920B-EBE6-4796-83CA-FD5186128D61}" type="slidenum">
              <a:rPr lang="en-US" sz="1000"/>
              <a:pPr>
                <a:lnSpc>
                  <a:spcPct val="100000"/>
                </a:lnSpc>
                <a:spcBef>
                  <a:spcPct val="0"/>
                </a:spcBef>
                <a:buClrTx/>
                <a:buSzTx/>
                <a:buFontTx/>
                <a:buNone/>
              </a:pPr>
              <a:t>27</a:t>
            </a:fld>
            <a:endParaRPr lang="en-US" sz="100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z="2400">
              <a:latin typeface="Arial" panose="020B0604020202020204" pitchFamily="34" charset="0"/>
            </a:endParaRPr>
          </a:p>
        </p:txBody>
      </p:sp>
    </p:spTree>
    <p:extLst>
      <p:ext uri="{BB962C8B-B14F-4D97-AF65-F5344CB8AC3E}">
        <p14:creationId xmlns:p14="http://schemas.microsoft.com/office/powerpoint/2010/main" val="41638200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10634377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5F8523C-8729-40F0-9536-D6C4CA3AD238}" type="slidenum">
              <a:rPr lang="en-US" smtClean="0"/>
              <a:pPr/>
              <a:t>30</a:t>
            </a:fld>
            <a:endParaRPr lang="en-US" dirty="0"/>
          </a:p>
        </p:txBody>
      </p:sp>
      <p:sp>
        <p:nvSpPr>
          <p:cNvPr id="4" name="Slide Image Placeholder 3"/>
          <p:cNvSpPr>
            <a:spLocks noGrp="1" noRot="1" noChangeAspect="1"/>
          </p:cNvSpPr>
          <p:nvPr>
            <p:ph type="sldImg"/>
          </p:nvPr>
        </p:nvSpPr>
        <p:spPr>
          <a:xfrm>
            <a:off x="1371600" y="320675"/>
            <a:ext cx="4114800" cy="3086100"/>
          </a:xfrm>
        </p:spPr>
      </p:sp>
      <p:sp>
        <p:nvSpPr>
          <p:cNvPr id="5" name="Notes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22723965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5F8523C-8729-40F0-9536-D6C4CA3AD238}" type="slidenum">
              <a:rPr lang="en-US" smtClean="0"/>
              <a:pPr/>
              <a:t>31</a:t>
            </a:fld>
            <a:endParaRPr lang="en-US" dirty="0"/>
          </a:p>
        </p:txBody>
      </p:sp>
      <p:sp>
        <p:nvSpPr>
          <p:cNvPr id="4" name="Slide Image Placeholder 3"/>
          <p:cNvSpPr>
            <a:spLocks noGrp="1" noRot="1" noChangeAspect="1"/>
          </p:cNvSpPr>
          <p:nvPr>
            <p:ph type="sldImg"/>
          </p:nvPr>
        </p:nvSpPr>
        <p:spPr>
          <a:xfrm>
            <a:off x="1371600" y="320675"/>
            <a:ext cx="4114800" cy="3086100"/>
          </a:xfrm>
        </p:spPr>
      </p:sp>
      <p:sp>
        <p:nvSpPr>
          <p:cNvPr id="5" name="Notes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15296935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3"/>
          <p:cNvSpPr>
            <a:spLocks noGrp="1" noChangeArrowheads="1"/>
          </p:cNvSpPr>
          <p:nvPr>
            <p:ph type="sldNum" sz="quarter" idx="5"/>
          </p:nvPr>
        </p:nvSpPr>
        <p:spPr>
          <a:xfrm>
            <a:off x="4113558" y="6608290"/>
            <a:ext cx="921038" cy="247794"/>
          </a:xfrm>
        </p:spPr>
        <p:txBody>
          <a:bodyPr/>
          <a:lstStyle/>
          <a:p>
            <a:pPr defTabSz="909710">
              <a:defRPr/>
            </a:pPr>
            <a:fld id="{5858BD08-603D-48F8-9A20-C039EB7A66EE}" type="slidenum">
              <a:rPr lang="en-US" smtClean="0">
                <a:solidFill>
                  <a:srgbClr val="000000"/>
                </a:solidFill>
              </a:rPr>
              <a:pPr defTabSz="909710">
                <a:defRPr/>
              </a:pPr>
              <a:t>3</a:t>
            </a:fld>
            <a:endParaRPr lang="en-US" dirty="0">
              <a:solidFill>
                <a:srgbClr val="000000"/>
              </a:solidFill>
            </a:endParaRPr>
          </a:p>
        </p:txBody>
      </p:sp>
      <p:sp>
        <p:nvSpPr>
          <p:cNvPr id="223235" name="Rectangle 2"/>
          <p:cNvSpPr>
            <a:spLocks noGrp="1" noRot="1" noChangeAspect="1" noChangeArrowheads="1" noTextEdit="1"/>
          </p:cNvSpPr>
          <p:nvPr>
            <p:ph type="sldImg"/>
          </p:nvPr>
        </p:nvSpPr>
        <p:spPr>
          <a:ln/>
        </p:spPr>
      </p:sp>
      <p:sp>
        <p:nvSpPr>
          <p:cNvPr id="223236" name="Rectangle 3"/>
          <p:cNvSpPr>
            <a:spLocks noGrp="1" noChangeArrowheads="1"/>
          </p:cNvSpPr>
          <p:nvPr>
            <p:ph type="body" idx="1"/>
          </p:nvPr>
        </p:nvSpPr>
        <p:spPr>
          <a:noFill/>
          <a:ln/>
        </p:spPr>
        <p:txBody>
          <a:bodyPr/>
          <a:lstStyle/>
          <a:p>
            <a:endParaRPr lang="en-US" sz="2400" dirty="0"/>
          </a:p>
        </p:txBody>
      </p:sp>
    </p:spTree>
    <p:extLst>
      <p:ext uri="{BB962C8B-B14F-4D97-AF65-F5344CB8AC3E}">
        <p14:creationId xmlns:p14="http://schemas.microsoft.com/office/powerpoint/2010/main" val="6747147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Rot="1" noChangeAspect="1" noChangeArrowheads="1" noTextEdit="1"/>
          </p:cNvSpPr>
          <p:nvPr>
            <p:ph type="sldImg"/>
          </p:nvPr>
        </p:nvSpPr>
        <p:spPr>
          <a:ln/>
        </p:spPr>
      </p:sp>
      <p:sp>
        <p:nvSpPr>
          <p:cNvPr id="277507"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36326584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Rot="1" noChangeAspect="1" noChangeArrowheads="1" noTextEdit="1"/>
          </p:cNvSpPr>
          <p:nvPr>
            <p:ph type="sldImg"/>
          </p:nvPr>
        </p:nvSpPr>
        <p:spPr>
          <a:ln/>
        </p:spPr>
      </p:sp>
      <p:sp>
        <p:nvSpPr>
          <p:cNvPr id="277507"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43527898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3"/>
          <p:cNvSpPr txBox="1">
            <a:spLocks noGrp="1" noChangeArrowheads="1"/>
          </p:cNvSpPr>
          <p:nvPr/>
        </p:nvSpPr>
        <p:spPr bwMode="auto">
          <a:xfrm>
            <a:off x="3224460" y="9047163"/>
            <a:ext cx="720513" cy="247650"/>
          </a:xfrm>
          <a:prstGeom prst="rect">
            <a:avLst/>
          </a:prstGeom>
          <a:noFill/>
          <a:ln w="9525">
            <a:noFill/>
            <a:miter lim="800000"/>
            <a:headEnd/>
            <a:tailEnd/>
          </a:ln>
        </p:spPr>
        <p:txBody>
          <a:bodyPr lIns="45946" tIns="46559" rIns="45946" bIns="46559" anchor="b">
            <a:spAutoFit/>
          </a:bodyPr>
          <a:lstStyle/>
          <a:p>
            <a:pPr algn="ctr" defTabSz="928688" fontAlgn="base">
              <a:spcBef>
                <a:spcPct val="0"/>
              </a:spcBef>
              <a:spcAft>
                <a:spcPct val="0"/>
              </a:spcAft>
            </a:pPr>
            <a:fld id="{732837C3-E1F0-46B3-994A-60E0A783194F}" type="slidenum">
              <a:rPr lang="en-US" sz="1000">
                <a:solidFill>
                  <a:srgbClr val="000000"/>
                </a:solidFill>
                <a:latin typeface="Arial" charset="0"/>
                <a:cs typeface="Arial" charset="0"/>
              </a:rPr>
              <a:pPr algn="ctr" defTabSz="928688" fontAlgn="base">
                <a:spcBef>
                  <a:spcPct val="0"/>
                </a:spcBef>
                <a:spcAft>
                  <a:spcPct val="0"/>
                </a:spcAft>
              </a:pPr>
              <a:t>34</a:t>
            </a:fld>
            <a:endParaRPr lang="en-US" sz="1000">
              <a:solidFill>
                <a:srgbClr val="000000"/>
              </a:solidFill>
              <a:latin typeface="Arial" charset="0"/>
              <a:cs typeface="Arial"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a:buFont typeface="Wingdings" pitchFamily="2" charset="2"/>
              <a:buNone/>
            </a:pPr>
            <a:endParaRPr lang="en-US" sz="2400"/>
          </a:p>
        </p:txBody>
      </p:sp>
    </p:spTree>
    <p:extLst>
      <p:ext uri="{BB962C8B-B14F-4D97-AF65-F5344CB8AC3E}">
        <p14:creationId xmlns:p14="http://schemas.microsoft.com/office/powerpoint/2010/main" val="209009203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3"/>
          <p:cNvSpPr txBox="1">
            <a:spLocks noGrp="1" noChangeArrowheads="1"/>
          </p:cNvSpPr>
          <p:nvPr/>
        </p:nvSpPr>
        <p:spPr bwMode="auto">
          <a:xfrm>
            <a:off x="3226083" y="9047163"/>
            <a:ext cx="717268" cy="247650"/>
          </a:xfrm>
          <a:prstGeom prst="rect">
            <a:avLst/>
          </a:prstGeom>
          <a:noFill/>
          <a:ln w="9525">
            <a:noFill/>
            <a:miter lim="800000"/>
            <a:headEnd/>
            <a:tailEnd/>
          </a:ln>
        </p:spPr>
        <p:txBody>
          <a:bodyPr lIns="46020" tIns="46634" rIns="46020" bIns="46634" anchor="b">
            <a:spAutoFit/>
          </a:bodyPr>
          <a:lstStyle/>
          <a:p>
            <a:pPr algn="ctr" defTabSz="931863" fontAlgn="base">
              <a:spcBef>
                <a:spcPct val="0"/>
              </a:spcBef>
              <a:spcAft>
                <a:spcPct val="0"/>
              </a:spcAft>
            </a:pPr>
            <a:fld id="{0EAA8C4A-BC29-40DC-9F9E-31DE45237C83}" type="slidenum">
              <a:rPr lang="en-US" sz="1000">
                <a:solidFill>
                  <a:srgbClr val="000000"/>
                </a:solidFill>
                <a:latin typeface="Arial" charset="0"/>
                <a:cs typeface="Arial" charset="0"/>
              </a:rPr>
              <a:pPr algn="ctr" defTabSz="931863" fontAlgn="base">
                <a:spcBef>
                  <a:spcPct val="0"/>
                </a:spcBef>
                <a:spcAft>
                  <a:spcPct val="0"/>
                </a:spcAft>
              </a:pPr>
              <a:t>35</a:t>
            </a:fld>
            <a:endParaRPr lang="en-US" sz="1000">
              <a:solidFill>
                <a:srgbClr val="000000"/>
              </a:solidFill>
              <a:latin typeface="Arial" charset="0"/>
              <a:cs typeface="Arial"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lIns="46199" tIns="46199" rIns="46199" bIns="46199"/>
          <a:lstStyle/>
          <a:p>
            <a:endParaRPr lang="en-US"/>
          </a:p>
        </p:txBody>
      </p:sp>
    </p:spTree>
    <p:extLst>
      <p:ext uri="{BB962C8B-B14F-4D97-AF65-F5344CB8AC3E}">
        <p14:creationId xmlns:p14="http://schemas.microsoft.com/office/powerpoint/2010/main" val="197777499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Rot="1" noChangeAspect="1" noChangeArrowheads="1" noTextEdit="1"/>
          </p:cNvSpPr>
          <p:nvPr>
            <p:ph type="sldImg"/>
          </p:nvPr>
        </p:nvSpPr>
        <p:spPr>
          <a:ln/>
        </p:spPr>
      </p:sp>
      <p:sp>
        <p:nvSpPr>
          <p:cNvPr id="277507"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08103537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3"/>
          <p:cNvSpPr>
            <a:spLocks noGrp="1" noChangeArrowheads="1"/>
          </p:cNvSpPr>
          <p:nvPr>
            <p:ph type="sldNum" sz="quarter" idx="5"/>
          </p:nvPr>
        </p:nvSpPr>
        <p:spPr/>
        <p:txBody>
          <a:bodyPr/>
          <a:lstStyle/>
          <a:p>
            <a:pPr>
              <a:defRPr/>
            </a:pPr>
            <a:fld id="{7FCDD7B8-0D49-4A9D-9892-A6D8561FBDE5}" type="slidenum">
              <a:rPr lang="en-US" smtClean="0"/>
              <a:pPr>
                <a:defRPr/>
              </a:pPr>
              <a:t>37</a:t>
            </a:fld>
            <a:endParaRPr lang="en-US"/>
          </a:p>
        </p:txBody>
      </p:sp>
      <p:sp>
        <p:nvSpPr>
          <p:cNvPr id="275459" name="Rectangle 2"/>
          <p:cNvSpPr>
            <a:spLocks noGrp="1" noRot="1" noChangeAspect="1" noChangeArrowheads="1" noTextEdit="1"/>
          </p:cNvSpPr>
          <p:nvPr>
            <p:ph type="sldImg"/>
          </p:nvPr>
        </p:nvSpPr>
        <p:spPr>
          <a:ln/>
        </p:spPr>
      </p:sp>
      <p:sp>
        <p:nvSpPr>
          <p:cNvPr id="275460"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44234344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419821999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3"/>
          <p:cNvSpPr txBox="1">
            <a:spLocks noGrp="1" noChangeArrowheads="1"/>
          </p:cNvSpPr>
          <p:nvPr/>
        </p:nvSpPr>
        <p:spPr bwMode="auto">
          <a:xfrm>
            <a:off x="3154363" y="9047163"/>
            <a:ext cx="704850" cy="247650"/>
          </a:xfrm>
          <a:prstGeom prst="rect">
            <a:avLst/>
          </a:prstGeom>
          <a:noFill/>
          <a:ln w="9525">
            <a:noFill/>
            <a:miter lim="800000"/>
            <a:headEnd/>
            <a:tailEnd/>
          </a:ln>
        </p:spPr>
        <p:txBody>
          <a:bodyPr lIns="45956" tIns="46569" rIns="45956" bIns="46569" anchor="b">
            <a:spAutoFit/>
          </a:bodyPr>
          <a:lstStyle/>
          <a:p>
            <a:pPr algn="ctr" defTabSz="930275"/>
            <a:fld id="{7B4316D7-5E5D-414D-8028-D6CC0CAC2BE5}" type="slidenum">
              <a:rPr lang="en-US" sz="1000"/>
              <a:pPr algn="ctr" defTabSz="930275"/>
              <a:t>39</a:t>
            </a:fld>
            <a:endParaRPr lang="en-US" sz="100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21195676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p:cNvSpPr txBox="1">
            <a:spLocks noGrp="1" noChangeArrowheads="1"/>
          </p:cNvSpPr>
          <p:nvPr/>
        </p:nvSpPr>
        <p:spPr bwMode="auto">
          <a:xfrm>
            <a:off x="3155950" y="9047163"/>
            <a:ext cx="70167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6020" tIns="46634" rIns="46020" bIns="46634" anchor="b">
            <a:spAutoFit/>
          </a:bodyPr>
          <a:lstStyle>
            <a:lvl1pPr defTabSz="931863">
              <a:spcBef>
                <a:spcPct val="30000"/>
              </a:spcBef>
              <a:defRPr sz="1200">
                <a:solidFill>
                  <a:schemeClr val="tx1"/>
                </a:solidFill>
                <a:latin typeface="Calibri" panose="020F0502020204030204" pitchFamily="34" charset="0"/>
              </a:defRPr>
            </a:lvl1pPr>
            <a:lvl2pPr marL="742950" indent="-285750" defTabSz="931863">
              <a:spcBef>
                <a:spcPct val="30000"/>
              </a:spcBef>
              <a:defRPr sz="1200">
                <a:solidFill>
                  <a:schemeClr val="tx1"/>
                </a:solidFill>
                <a:latin typeface="Calibri" panose="020F0502020204030204" pitchFamily="34" charset="0"/>
              </a:defRPr>
            </a:lvl2pPr>
            <a:lvl3pPr marL="1143000" indent="-228600" defTabSz="931863">
              <a:spcBef>
                <a:spcPct val="30000"/>
              </a:spcBef>
              <a:defRPr sz="1200">
                <a:solidFill>
                  <a:schemeClr val="tx1"/>
                </a:solidFill>
                <a:latin typeface="Calibri" panose="020F0502020204030204" pitchFamily="34" charset="0"/>
              </a:defRPr>
            </a:lvl3pPr>
            <a:lvl4pPr marL="1600200" indent="-228600" defTabSz="931863">
              <a:spcBef>
                <a:spcPct val="30000"/>
              </a:spcBef>
              <a:defRPr sz="1200">
                <a:solidFill>
                  <a:schemeClr val="tx1"/>
                </a:solidFill>
                <a:latin typeface="Calibri" panose="020F0502020204030204" pitchFamily="34" charset="0"/>
              </a:defRPr>
            </a:lvl4pPr>
            <a:lvl5pPr marL="2057400" indent="-228600" defTabSz="931863">
              <a:spcBef>
                <a:spcPct val="30000"/>
              </a:spcBef>
              <a:defRPr sz="1200">
                <a:solidFill>
                  <a:schemeClr val="tx1"/>
                </a:solidFill>
                <a:latin typeface="Calibri" panose="020F0502020204030204" pitchFamily="34" charset="0"/>
              </a:defRPr>
            </a:lvl5pPr>
            <a:lvl6pPr marL="2514600" indent="-228600" defTabSz="931863"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31863"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31863"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31863" eaLnBrk="0" fontAlgn="base" hangingPunct="0">
              <a:spcBef>
                <a:spcPct val="30000"/>
              </a:spcBef>
              <a:spcAft>
                <a:spcPct val="0"/>
              </a:spcAft>
              <a:defRPr sz="1200">
                <a:solidFill>
                  <a:schemeClr val="tx1"/>
                </a:solidFill>
                <a:latin typeface="Calibri" panose="020F0502020204030204" pitchFamily="34" charset="0"/>
              </a:defRPr>
            </a:lvl9pPr>
          </a:lstStyle>
          <a:p>
            <a:pPr algn="ctr" eaLnBrk="1" hangingPunct="1">
              <a:spcBef>
                <a:spcPct val="0"/>
              </a:spcBef>
            </a:pPr>
            <a:fld id="{66053084-6601-4212-9CC1-CE8511C81F8C}" type="slidenum">
              <a:rPr lang="en-US" altLang="en-US" sz="1000">
                <a:latin typeface="Arial" panose="020B0604020202020204" pitchFamily="34" charset="0"/>
              </a:rPr>
              <a:pPr algn="ctr" eaLnBrk="1" hangingPunct="1">
                <a:spcBef>
                  <a:spcPct val="0"/>
                </a:spcBef>
              </a:pPr>
              <a:t>41</a:t>
            </a:fld>
            <a:endParaRPr lang="en-US" altLang="en-US" sz="1000">
              <a:latin typeface="Arial" panose="020B0604020202020204" pitchFamily="34" charset="0"/>
            </a:endParaRPr>
          </a:p>
        </p:txBody>
      </p:sp>
      <p:sp>
        <p:nvSpPr>
          <p:cNvPr id="358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46199" tIns="46199" rIns="46199" bIns="46199" numCol="1" anchor="t" anchorCtr="0" compatLnSpc="1">
            <a:prstTxWarp prst="textNoShape">
              <a:avLst/>
            </a:prstTxWarp>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399758008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p:cNvSpPr txBox="1">
            <a:spLocks noGrp="1" noChangeArrowheads="1"/>
          </p:cNvSpPr>
          <p:nvPr/>
        </p:nvSpPr>
        <p:spPr bwMode="auto">
          <a:xfrm>
            <a:off x="3155950" y="9047163"/>
            <a:ext cx="70167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6020" tIns="46634" rIns="46020" bIns="46634" anchor="b">
            <a:spAutoFit/>
          </a:bodyPr>
          <a:lstStyle>
            <a:lvl1pPr defTabSz="931863">
              <a:spcBef>
                <a:spcPct val="30000"/>
              </a:spcBef>
              <a:defRPr sz="1200">
                <a:solidFill>
                  <a:schemeClr val="tx1"/>
                </a:solidFill>
                <a:latin typeface="Calibri" panose="020F0502020204030204" pitchFamily="34" charset="0"/>
              </a:defRPr>
            </a:lvl1pPr>
            <a:lvl2pPr marL="742950" indent="-285750" defTabSz="931863">
              <a:spcBef>
                <a:spcPct val="30000"/>
              </a:spcBef>
              <a:defRPr sz="1200">
                <a:solidFill>
                  <a:schemeClr val="tx1"/>
                </a:solidFill>
                <a:latin typeface="Calibri" panose="020F0502020204030204" pitchFamily="34" charset="0"/>
              </a:defRPr>
            </a:lvl2pPr>
            <a:lvl3pPr marL="1143000" indent="-228600" defTabSz="931863">
              <a:spcBef>
                <a:spcPct val="30000"/>
              </a:spcBef>
              <a:defRPr sz="1200">
                <a:solidFill>
                  <a:schemeClr val="tx1"/>
                </a:solidFill>
                <a:latin typeface="Calibri" panose="020F0502020204030204" pitchFamily="34" charset="0"/>
              </a:defRPr>
            </a:lvl3pPr>
            <a:lvl4pPr marL="1600200" indent="-228600" defTabSz="931863">
              <a:spcBef>
                <a:spcPct val="30000"/>
              </a:spcBef>
              <a:defRPr sz="1200">
                <a:solidFill>
                  <a:schemeClr val="tx1"/>
                </a:solidFill>
                <a:latin typeface="Calibri" panose="020F0502020204030204" pitchFamily="34" charset="0"/>
              </a:defRPr>
            </a:lvl4pPr>
            <a:lvl5pPr marL="2057400" indent="-228600" defTabSz="931863">
              <a:spcBef>
                <a:spcPct val="30000"/>
              </a:spcBef>
              <a:defRPr sz="1200">
                <a:solidFill>
                  <a:schemeClr val="tx1"/>
                </a:solidFill>
                <a:latin typeface="Calibri" panose="020F0502020204030204" pitchFamily="34" charset="0"/>
              </a:defRPr>
            </a:lvl5pPr>
            <a:lvl6pPr marL="2514600" indent="-228600" defTabSz="931863"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31863"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31863"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31863" eaLnBrk="0" fontAlgn="base" hangingPunct="0">
              <a:spcBef>
                <a:spcPct val="30000"/>
              </a:spcBef>
              <a:spcAft>
                <a:spcPct val="0"/>
              </a:spcAft>
              <a:defRPr sz="1200">
                <a:solidFill>
                  <a:schemeClr val="tx1"/>
                </a:solidFill>
                <a:latin typeface="Calibri" panose="020F0502020204030204" pitchFamily="34" charset="0"/>
              </a:defRPr>
            </a:lvl9pPr>
          </a:lstStyle>
          <a:p>
            <a:pPr algn="ctr" eaLnBrk="1" hangingPunct="1">
              <a:spcBef>
                <a:spcPct val="0"/>
              </a:spcBef>
            </a:pPr>
            <a:fld id="{66053084-6601-4212-9CC1-CE8511C81F8C}" type="slidenum">
              <a:rPr lang="en-US" altLang="en-US" sz="1000">
                <a:latin typeface="Arial" panose="020B0604020202020204" pitchFamily="34" charset="0"/>
              </a:rPr>
              <a:pPr algn="ctr" eaLnBrk="1" hangingPunct="1">
                <a:spcBef>
                  <a:spcPct val="0"/>
                </a:spcBef>
              </a:pPr>
              <a:t>43</a:t>
            </a:fld>
            <a:endParaRPr lang="en-US" altLang="en-US" sz="1000">
              <a:latin typeface="Arial" panose="020B0604020202020204" pitchFamily="34" charset="0"/>
            </a:endParaRPr>
          </a:p>
        </p:txBody>
      </p:sp>
      <p:sp>
        <p:nvSpPr>
          <p:cNvPr id="358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46199" tIns="46199" rIns="46199" bIns="46199" numCol="1" anchor="t" anchorCtr="0" compatLnSpc="1">
            <a:prstTxWarp prst="textNoShape">
              <a:avLst/>
            </a:prstTxWarp>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28890446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3"/>
          <p:cNvSpPr>
            <a:spLocks noGrp="1" noChangeArrowheads="1"/>
          </p:cNvSpPr>
          <p:nvPr>
            <p:ph type="sldNum" sz="quarter" idx="5"/>
          </p:nvPr>
        </p:nvSpPr>
        <p:spPr>
          <a:xfrm>
            <a:off x="3090111" y="9059540"/>
            <a:ext cx="693406" cy="24798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a:solidFill>
                  <a:schemeClr val="tx1"/>
                </a:solidFill>
                <a:latin typeface="Arial" panose="020B0604020202020204" pitchFamily="34" charset="0"/>
              </a:defRPr>
            </a:lvl1pPr>
            <a:lvl2pPr marL="742950" indent="-285750" defTabSz="927100">
              <a:defRPr>
                <a:solidFill>
                  <a:schemeClr val="tx1"/>
                </a:solidFill>
                <a:latin typeface="Arial" panose="020B0604020202020204" pitchFamily="34" charset="0"/>
              </a:defRPr>
            </a:lvl2pPr>
            <a:lvl3pPr marL="1143000" indent="-228600" defTabSz="927100">
              <a:defRPr>
                <a:solidFill>
                  <a:schemeClr val="tx1"/>
                </a:solidFill>
                <a:latin typeface="Arial" panose="020B0604020202020204" pitchFamily="34" charset="0"/>
              </a:defRPr>
            </a:lvl3pPr>
            <a:lvl4pPr marL="1600200" indent="-228600" defTabSz="927100">
              <a:defRPr>
                <a:solidFill>
                  <a:schemeClr val="tx1"/>
                </a:solidFill>
                <a:latin typeface="Arial" panose="020B0604020202020204" pitchFamily="34" charset="0"/>
              </a:defRPr>
            </a:lvl4pPr>
            <a:lvl5pPr marL="2057400" indent="-228600" defTabSz="927100">
              <a:defRPr>
                <a:solidFill>
                  <a:schemeClr val="tx1"/>
                </a:solidFill>
                <a:latin typeface="Arial" panose="020B0604020202020204" pitchFamily="34" charset="0"/>
              </a:defRPr>
            </a:lvl5pPr>
            <a:lvl6pPr marL="2514600" indent="-228600" defTabSz="927100" eaLnBrk="0" fontAlgn="base" hangingPunct="0">
              <a:spcBef>
                <a:spcPct val="0"/>
              </a:spcBef>
              <a:spcAft>
                <a:spcPct val="0"/>
              </a:spcAft>
              <a:defRPr>
                <a:solidFill>
                  <a:schemeClr val="tx1"/>
                </a:solidFill>
                <a:latin typeface="Arial" panose="020B0604020202020204" pitchFamily="34" charset="0"/>
              </a:defRPr>
            </a:lvl6pPr>
            <a:lvl7pPr marL="2971800" indent="-228600" defTabSz="927100" eaLnBrk="0" fontAlgn="base" hangingPunct="0">
              <a:spcBef>
                <a:spcPct val="0"/>
              </a:spcBef>
              <a:spcAft>
                <a:spcPct val="0"/>
              </a:spcAft>
              <a:defRPr>
                <a:solidFill>
                  <a:schemeClr val="tx1"/>
                </a:solidFill>
                <a:latin typeface="Arial" panose="020B0604020202020204" pitchFamily="34" charset="0"/>
              </a:defRPr>
            </a:lvl7pPr>
            <a:lvl8pPr marL="3429000" indent="-228600" defTabSz="927100" eaLnBrk="0" fontAlgn="base" hangingPunct="0">
              <a:spcBef>
                <a:spcPct val="0"/>
              </a:spcBef>
              <a:spcAft>
                <a:spcPct val="0"/>
              </a:spcAft>
              <a:defRPr>
                <a:solidFill>
                  <a:schemeClr val="tx1"/>
                </a:solidFill>
                <a:latin typeface="Arial" panose="020B0604020202020204" pitchFamily="34" charset="0"/>
              </a:defRPr>
            </a:lvl8pPr>
            <a:lvl9pPr marL="3886200" indent="-228600" defTabSz="927100" eaLnBrk="0" fontAlgn="base" hangingPunct="0">
              <a:spcBef>
                <a:spcPct val="0"/>
              </a:spcBef>
              <a:spcAft>
                <a:spcPct val="0"/>
              </a:spcAft>
              <a:defRPr>
                <a:solidFill>
                  <a:schemeClr val="tx1"/>
                </a:solidFill>
                <a:latin typeface="Arial" panose="020B0604020202020204" pitchFamily="34" charset="0"/>
              </a:defRPr>
            </a:lvl9pPr>
          </a:lstStyle>
          <a:p>
            <a:fld id="{E5A31CDB-2F51-446C-9F5C-F906A36CD1F6}" type="slidenum">
              <a:rPr lang="en-US" altLang="en-US" smtClean="0">
                <a:solidFill>
                  <a:srgbClr val="000000"/>
                </a:solidFill>
              </a:rPr>
              <a:pPr/>
              <a:t>4</a:t>
            </a:fld>
            <a:endParaRPr lang="en-US" altLang="en-US">
              <a:solidFill>
                <a:srgbClr val="000000"/>
              </a:solidFill>
            </a:endParaRPr>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z="2400">
              <a:latin typeface="Arial" panose="020B0604020202020204" pitchFamily="34" charset="0"/>
            </a:endParaRPr>
          </a:p>
        </p:txBody>
      </p:sp>
    </p:spTree>
    <p:extLst>
      <p:ext uri="{BB962C8B-B14F-4D97-AF65-F5344CB8AC3E}">
        <p14:creationId xmlns:p14="http://schemas.microsoft.com/office/powerpoint/2010/main" val="208553012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3"/>
          <p:cNvSpPr txBox="1">
            <a:spLocks noGrp="1" noChangeArrowheads="1"/>
          </p:cNvSpPr>
          <p:nvPr/>
        </p:nvSpPr>
        <p:spPr bwMode="auto">
          <a:xfrm>
            <a:off x="3155950" y="9047163"/>
            <a:ext cx="70167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6020" tIns="46634" rIns="46020" bIns="46634" anchor="b">
            <a:spAutoFit/>
          </a:bodyPr>
          <a:lstStyle>
            <a:lvl1pPr defTabSz="931863">
              <a:defRPr>
                <a:solidFill>
                  <a:schemeClr val="tx1"/>
                </a:solidFill>
                <a:latin typeface="Arial" panose="020B0604020202020204" pitchFamily="34" charset="0"/>
                <a:cs typeface="Arial" panose="020B0604020202020204" pitchFamily="34" charset="0"/>
              </a:defRPr>
            </a:lvl1pPr>
            <a:lvl2pPr marL="742950" indent="-285750" defTabSz="931863">
              <a:defRPr>
                <a:solidFill>
                  <a:schemeClr val="tx1"/>
                </a:solidFill>
                <a:latin typeface="Arial" panose="020B0604020202020204" pitchFamily="34" charset="0"/>
                <a:cs typeface="Arial" panose="020B0604020202020204" pitchFamily="34" charset="0"/>
              </a:defRPr>
            </a:lvl2pPr>
            <a:lvl3pPr marL="1143000" indent="-228600" defTabSz="931863">
              <a:defRPr>
                <a:solidFill>
                  <a:schemeClr val="tx1"/>
                </a:solidFill>
                <a:latin typeface="Arial" panose="020B0604020202020204" pitchFamily="34" charset="0"/>
                <a:cs typeface="Arial" panose="020B0604020202020204" pitchFamily="34" charset="0"/>
              </a:defRPr>
            </a:lvl3pPr>
            <a:lvl4pPr marL="1600200" indent="-228600" defTabSz="931863">
              <a:defRPr>
                <a:solidFill>
                  <a:schemeClr val="tx1"/>
                </a:solidFill>
                <a:latin typeface="Arial" panose="020B0604020202020204" pitchFamily="34" charset="0"/>
                <a:cs typeface="Arial" panose="020B0604020202020204" pitchFamily="34" charset="0"/>
              </a:defRPr>
            </a:lvl4pPr>
            <a:lvl5pPr marL="2057400" indent="-228600" defTabSz="931863">
              <a:defRPr>
                <a:solidFill>
                  <a:schemeClr val="tx1"/>
                </a:solidFill>
                <a:latin typeface="Arial" panose="020B0604020202020204" pitchFamily="34" charset="0"/>
                <a:cs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fld id="{76FD0470-9529-4972-8802-0F9973B713E2}" type="slidenum">
              <a:rPr lang="en-US" altLang="en-US" sz="1000"/>
              <a:pPr algn="ctr"/>
              <a:t>45</a:t>
            </a:fld>
            <a:endParaRPr lang="en-US" altLang="en-US" sz="100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46199" tIns="46199" rIns="46199" bIns="46199"/>
          <a:lstStyle/>
          <a:p>
            <a:endParaRPr lang="en-US" altLang="en-US">
              <a:latin typeface="Arial" panose="020B0604020202020204" pitchFamily="34" charset="0"/>
            </a:endParaRPr>
          </a:p>
        </p:txBody>
      </p:sp>
    </p:spTree>
    <p:extLst>
      <p:ext uri="{BB962C8B-B14F-4D97-AF65-F5344CB8AC3E}">
        <p14:creationId xmlns:p14="http://schemas.microsoft.com/office/powerpoint/2010/main" val="405436790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3"/>
          <p:cNvSpPr>
            <a:spLocks noGrp="1" noChangeArrowheads="1"/>
          </p:cNvSpPr>
          <p:nvPr>
            <p:ph type="sldNum" sz="quarter" idx="5"/>
          </p:nvPr>
        </p:nvSpPr>
        <p:spPr/>
        <p:txBody>
          <a:bodyPr/>
          <a:lstStyle/>
          <a:p>
            <a:pPr>
              <a:defRPr/>
            </a:pPr>
            <a:fld id="{29163C5C-8774-45C9-882E-9C984C03A171}" type="slidenum">
              <a:rPr lang="en-US" smtClean="0">
                <a:solidFill>
                  <a:srgbClr val="000000"/>
                </a:solidFill>
              </a:rPr>
              <a:pPr>
                <a:defRPr/>
              </a:pPr>
              <a:t>46</a:t>
            </a:fld>
            <a:endParaRPr lang="en-US">
              <a:solidFill>
                <a:srgbClr val="000000"/>
              </a:solidFill>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90318593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3"/>
          <p:cNvSpPr txBox="1">
            <a:spLocks noGrp="1" noChangeArrowheads="1"/>
          </p:cNvSpPr>
          <p:nvPr/>
        </p:nvSpPr>
        <p:spPr bwMode="auto">
          <a:xfrm>
            <a:off x="3085167" y="8836311"/>
            <a:ext cx="690779" cy="245811"/>
          </a:xfrm>
          <a:prstGeom prst="rect">
            <a:avLst/>
          </a:prstGeom>
          <a:noFill/>
          <a:ln w="9525">
            <a:noFill/>
            <a:miter lim="800000"/>
            <a:headEnd/>
            <a:tailEnd/>
          </a:ln>
        </p:spPr>
        <p:txBody>
          <a:bodyPr lIns="44918" tIns="45517" rIns="44918" bIns="45517" anchor="b">
            <a:spAutoFit/>
          </a:bodyPr>
          <a:lstStyle/>
          <a:p>
            <a:pPr algn="ctr" defTabSz="910832"/>
            <a:fld id="{E9565180-8486-4D0E-8C23-611864437D81}" type="slidenum">
              <a:rPr lang="en-US" sz="1000"/>
              <a:pPr algn="ctr" defTabSz="910832"/>
              <a:t>47</a:t>
            </a:fld>
            <a:endParaRPr lang="en-US" sz="1000"/>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p:spPr>
        <p:txBody>
          <a:bodyPr lIns="45093" tIns="45093" rIns="45093" bIns="45093"/>
          <a:lstStyle/>
          <a:p>
            <a:endParaRPr lang="en-US"/>
          </a:p>
        </p:txBody>
      </p:sp>
    </p:spTree>
    <p:extLst>
      <p:ext uri="{BB962C8B-B14F-4D97-AF65-F5344CB8AC3E}">
        <p14:creationId xmlns:p14="http://schemas.microsoft.com/office/powerpoint/2010/main" val="16184033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nSpc>
                <a:spcPct val="100000"/>
              </a:lnSpc>
              <a:spcBef>
                <a:spcPct val="0"/>
              </a:spcBef>
              <a:buClrTx/>
              <a:buSzTx/>
              <a:buFontTx/>
              <a:buNone/>
            </a:pPr>
            <a:fld id="{901F372E-7302-40BB-9568-97DFD435EE37}" type="slidenum">
              <a:rPr lang="en-US" altLang="en-US" sz="1000" smtClean="0">
                <a:cs typeface="Arial" panose="020B0604020202020204" pitchFamily="34" charset="0"/>
              </a:rPr>
              <a:pPr>
                <a:lnSpc>
                  <a:spcPct val="100000"/>
                </a:lnSpc>
                <a:spcBef>
                  <a:spcPct val="0"/>
                </a:spcBef>
                <a:buClrTx/>
                <a:buSzTx/>
                <a:buFontTx/>
                <a:buNone/>
              </a:pPr>
              <a:t>48</a:t>
            </a:fld>
            <a:endParaRPr lang="en-US" altLang="en-US" sz="1000">
              <a:cs typeface="Arial" panose="020B0604020202020204" pitchFamily="34" charset="0"/>
            </a:endParaRPr>
          </a:p>
        </p:txBody>
      </p:sp>
      <p:sp>
        <p:nvSpPr>
          <p:cNvPr id="26627" name="Rectangle 4"/>
          <p:cNvSpPr>
            <a:spLocks noGrp="1" noRot="1" noChangeAspect="1" noChangeArrowheads="1" noTextEdit="1"/>
          </p:cNvSpPr>
          <p:nvPr>
            <p:ph type="sldImg"/>
          </p:nvPr>
        </p:nvSpPr>
        <p:spPr>
          <a:ln/>
        </p:spPr>
      </p:sp>
      <p:sp>
        <p:nvSpPr>
          <p:cNvPr id="26628" name="Rectangle 5"/>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407589584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3"/>
          <p:cNvSpPr>
            <a:spLocks noGrp="1" noChangeArrowheads="1"/>
          </p:cNvSpPr>
          <p:nvPr>
            <p:ph type="sldNum" sz="quarter" idx="5"/>
          </p:nvPr>
        </p:nvSpPr>
        <p:spPr/>
        <p:txBody>
          <a:bodyPr/>
          <a:lstStyle/>
          <a:p>
            <a:pPr>
              <a:defRPr/>
            </a:pPr>
            <a:fld id="{D16B205B-5CAC-4CDE-BC3B-EC6CDB61437F}" type="slidenum">
              <a:rPr lang="en-US" smtClean="0"/>
              <a:pPr>
                <a:defRPr/>
              </a:pPr>
              <a:t>49</a:t>
            </a:fld>
            <a:endParaRPr lang="en-US"/>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13590705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9697" name="Rectangle 3"/>
          <p:cNvSpPr txBox="1">
            <a:spLocks noGrp="1" noChangeArrowheads="1"/>
          </p:cNvSpPr>
          <p:nvPr/>
        </p:nvSpPr>
        <p:spPr bwMode="auto">
          <a:xfrm>
            <a:off x="3085794" y="9047163"/>
            <a:ext cx="689527" cy="247650"/>
          </a:xfrm>
          <a:prstGeom prst="rect">
            <a:avLst/>
          </a:prstGeom>
          <a:noFill/>
          <a:ln w="9525">
            <a:noFill/>
            <a:miter lim="800000"/>
            <a:headEnd/>
            <a:tailEnd/>
          </a:ln>
        </p:spPr>
        <p:txBody>
          <a:bodyPr lIns="45909" tIns="46522" rIns="45909" bIns="46522" anchor="b">
            <a:spAutoFit/>
          </a:bodyPr>
          <a:lstStyle/>
          <a:p>
            <a:pPr algn="ctr"/>
            <a:fld id="{ECB28993-AF64-42C9-8474-B3CB83825417}" type="slidenum">
              <a:rPr lang="en-US" sz="1000">
                <a:solidFill>
                  <a:srgbClr val="000000"/>
                </a:solidFill>
                <a:latin typeface="Times New Roman" pitchFamily="18" charset="0"/>
              </a:rPr>
              <a:pPr algn="ctr"/>
              <a:t>50</a:t>
            </a:fld>
            <a:endParaRPr lang="en-US" sz="1000" dirty="0">
              <a:solidFill>
                <a:srgbClr val="000000"/>
              </a:solidFill>
              <a:latin typeface="Times New Roman" pitchFamily="18" charset="0"/>
            </a:endParaRPr>
          </a:p>
        </p:txBody>
      </p:sp>
      <p:sp>
        <p:nvSpPr>
          <p:cNvPr id="1949698" name="Rectangle 2"/>
          <p:cNvSpPr>
            <a:spLocks noGrp="1" noRot="1" noChangeAspect="1" noChangeArrowheads="1" noTextEdit="1"/>
          </p:cNvSpPr>
          <p:nvPr>
            <p:ph type="sldImg"/>
          </p:nvPr>
        </p:nvSpPr>
        <p:spPr>
          <a:ln/>
        </p:spPr>
      </p:sp>
      <p:sp>
        <p:nvSpPr>
          <p:cNvPr id="1949699" name="Rectangle 3"/>
          <p:cNvSpPr>
            <a:spLocks noGrp="1" noChangeArrowheads="1"/>
          </p:cNvSpPr>
          <p:nvPr>
            <p:ph type="body" idx="1"/>
          </p:nvPr>
        </p:nvSpPr>
        <p:spPr>
          <a:noFill/>
          <a:ln/>
        </p:spPr>
        <p:txBody>
          <a:bodyPr/>
          <a:lstStyle/>
          <a:p>
            <a:pPr>
              <a:spcBef>
                <a:spcPct val="0"/>
              </a:spcBef>
            </a:pPr>
            <a:endParaRPr lang="en-US"/>
          </a:p>
        </p:txBody>
      </p:sp>
    </p:spTree>
    <p:extLst>
      <p:ext uri="{BB962C8B-B14F-4D97-AF65-F5344CB8AC3E}">
        <p14:creationId xmlns:p14="http://schemas.microsoft.com/office/powerpoint/2010/main" val="162425241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Rectangle 3"/>
          <p:cNvSpPr>
            <a:spLocks noGrp="1" noChangeArrowheads="1"/>
          </p:cNvSpPr>
          <p:nvPr>
            <p:ph type="sldNum" sz="quarter" idx="5"/>
          </p:nvPr>
        </p:nvSpPr>
        <p:spPr>
          <a:xfrm>
            <a:off x="3085167" y="9046822"/>
            <a:ext cx="690779" cy="247989"/>
          </a:xfrm>
        </p:spPr>
        <p:txBody>
          <a:bodyPr/>
          <a:lstStyle/>
          <a:p>
            <a:pPr>
              <a:defRPr/>
            </a:pPr>
            <a:fld id="{ECA2118D-97E9-47A6-8843-4A77375CEADF}" type="slidenum">
              <a:rPr lang="en-US" smtClean="0">
                <a:solidFill>
                  <a:srgbClr val="000000"/>
                </a:solidFill>
              </a:rPr>
              <a:pPr>
                <a:defRPr/>
              </a:pPr>
              <a:t>51</a:t>
            </a:fld>
            <a:endParaRPr lang="en-US">
              <a:solidFill>
                <a:srgbClr val="000000"/>
              </a:solidFill>
            </a:endParaRPr>
          </a:p>
        </p:txBody>
      </p:sp>
      <p:sp>
        <p:nvSpPr>
          <p:cNvPr id="209923" name="Rectangle 4"/>
          <p:cNvSpPr>
            <a:spLocks noGrp="1" noRot="1" noChangeAspect="1" noChangeArrowheads="1" noTextEdit="1"/>
          </p:cNvSpPr>
          <p:nvPr>
            <p:ph type="sldImg"/>
          </p:nvPr>
        </p:nvSpPr>
        <p:spPr>
          <a:ln/>
        </p:spPr>
      </p:sp>
      <p:sp>
        <p:nvSpPr>
          <p:cNvPr id="209924" name="Rectangle 5"/>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09346304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3"/>
          <p:cNvSpPr>
            <a:spLocks noGrp="1" noChangeArrowheads="1"/>
          </p:cNvSpPr>
          <p:nvPr>
            <p:ph type="sldNum" sz="quarter" idx="5"/>
          </p:nvPr>
        </p:nvSpPr>
        <p:spPr>
          <a:xfrm>
            <a:off x="3153727" y="9016239"/>
            <a:ext cx="706130" cy="27857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6D72A459-2FEA-42C6-8384-EF158E7DF3FA}" type="slidenum">
              <a:rPr lang="en-US" altLang="en-US" sz="1200">
                <a:solidFill>
                  <a:srgbClr val="000000"/>
                </a:solidFill>
              </a:rPr>
              <a:pPr/>
              <a:t>52</a:t>
            </a:fld>
            <a:endParaRPr lang="en-US" altLang="en-US" sz="1200">
              <a:solidFill>
                <a:srgbClr val="000000"/>
              </a:solidFill>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45785438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3"/>
          <p:cNvSpPr>
            <a:spLocks noGrp="1" noChangeArrowheads="1"/>
          </p:cNvSpPr>
          <p:nvPr>
            <p:ph type="sldNum" sz="quarter" idx="5"/>
          </p:nvPr>
        </p:nvSpPr>
        <p:spPr/>
        <p:txBody>
          <a:bodyPr/>
          <a:lstStyle/>
          <a:p>
            <a:pPr>
              <a:defRPr/>
            </a:pPr>
            <a:fld id="{29163C5C-8774-45C9-882E-9C984C03A171}" type="slidenum">
              <a:rPr lang="en-US" smtClean="0">
                <a:solidFill>
                  <a:srgbClr val="000000"/>
                </a:solidFill>
              </a:rPr>
              <a:pPr>
                <a:defRPr/>
              </a:pPr>
              <a:t>53</a:t>
            </a:fld>
            <a:endParaRPr lang="en-US">
              <a:solidFill>
                <a:srgbClr val="000000"/>
              </a:solidFill>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62439857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txBox="1">
            <a:spLocks noGrp="1" noChangeArrowheads="1"/>
          </p:cNvSpPr>
          <p:nvPr/>
        </p:nvSpPr>
        <p:spPr bwMode="auto">
          <a:xfrm>
            <a:off x="3154363" y="9047163"/>
            <a:ext cx="7048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956" tIns="46569" rIns="45956" bIns="46569" anchor="b">
            <a:spAutoFit/>
          </a:bodyPr>
          <a:lstStyle>
            <a:lvl1pPr defTabSz="930275">
              <a:defRPr>
                <a:solidFill>
                  <a:schemeClr val="tx1"/>
                </a:solidFill>
                <a:latin typeface="Arial" panose="020B0604020202020204" pitchFamily="34" charset="0"/>
                <a:cs typeface="Arial" panose="020B0604020202020204" pitchFamily="34" charset="0"/>
              </a:defRPr>
            </a:lvl1pPr>
            <a:lvl2pPr marL="742950" indent="-285750" defTabSz="930275">
              <a:defRPr>
                <a:solidFill>
                  <a:schemeClr val="tx1"/>
                </a:solidFill>
                <a:latin typeface="Arial" panose="020B0604020202020204" pitchFamily="34" charset="0"/>
                <a:cs typeface="Arial" panose="020B0604020202020204" pitchFamily="34" charset="0"/>
              </a:defRPr>
            </a:lvl2pPr>
            <a:lvl3pPr marL="1143000" indent="-228600" defTabSz="930275">
              <a:defRPr>
                <a:solidFill>
                  <a:schemeClr val="tx1"/>
                </a:solidFill>
                <a:latin typeface="Arial" panose="020B0604020202020204" pitchFamily="34" charset="0"/>
                <a:cs typeface="Arial" panose="020B0604020202020204" pitchFamily="34" charset="0"/>
              </a:defRPr>
            </a:lvl3pPr>
            <a:lvl4pPr marL="1600200" indent="-228600" defTabSz="930275">
              <a:defRPr>
                <a:solidFill>
                  <a:schemeClr val="tx1"/>
                </a:solidFill>
                <a:latin typeface="Arial" panose="020B0604020202020204" pitchFamily="34" charset="0"/>
                <a:cs typeface="Arial" panose="020B0604020202020204" pitchFamily="34" charset="0"/>
              </a:defRPr>
            </a:lvl4pPr>
            <a:lvl5pPr marL="2057400" indent="-228600" defTabSz="930275">
              <a:defRPr>
                <a:solidFill>
                  <a:schemeClr val="tx1"/>
                </a:solidFill>
                <a:latin typeface="Arial" panose="020B0604020202020204" pitchFamily="34" charset="0"/>
                <a:cs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fld id="{F4CE8453-8513-4D29-B28F-13C377093495}" type="slidenum">
              <a:rPr lang="en-US" altLang="en-US" sz="1000"/>
              <a:pPr algn="ctr" eaLnBrk="1" hangingPunct="1"/>
              <a:t>54</a:t>
            </a:fld>
            <a:endParaRPr lang="en-US" altLang="en-US" sz="1000"/>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23118265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z="2400">
              <a:latin typeface="Arial" panose="020B0604020202020204" pitchFamily="34" charset="0"/>
            </a:endParaRPr>
          </a:p>
        </p:txBody>
      </p:sp>
    </p:spTree>
    <p:extLst>
      <p:ext uri="{BB962C8B-B14F-4D97-AF65-F5344CB8AC3E}">
        <p14:creationId xmlns:p14="http://schemas.microsoft.com/office/powerpoint/2010/main" val="381834182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type="sldNum" sz="quarter" idx="5"/>
          </p:nvPr>
        </p:nvSpPr>
        <p:spPr/>
        <p:txBody>
          <a:bodyPr/>
          <a:lstStyle/>
          <a:p>
            <a:pPr defTabSz="930193">
              <a:defRPr/>
            </a:pPr>
            <a:fld id="{0A90206F-1E34-43B5-9377-D01A35913966}" type="slidenum">
              <a:rPr lang="en-US" smtClean="0"/>
              <a:pPr defTabSz="930193">
                <a:defRPr/>
              </a:pPr>
              <a:t>55</a:t>
            </a:fld>
            <a:endParaRPr lang="en-US" dirty="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397986792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3"/>
          <p:cNvSpPr txBox="1">
            <a:spLocks noGrp="1" noChangeArrowheads="1"/>
          </p:cNvSpPr>
          <p:nvPr/>
        </p:nvSpPr>
        <p:spPr bwMode="auto">
          <a:xfrm>
            <a:off x="3154363" y="9047163"/>
            <a:ext cx="7048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956" tIns="46569" rIns="45956" bIns="46569" anchor="b">
            <a:spAutoFit/>
          </a:bodyPr>
          <a:lstStyle>
            <a:lvl1pPr defTabSz="930275">
              <a:spcBef>
                <a:spcPct val="30000"/>
              </a:spcBef>
              <a:defRPr sz="1200">
                <a:solidFill>
                  <a:schemeClr val="tx1"/>
                </a:solidFill>
                <a:latin typeface="Calibri" panose="020F0502020204030204" pitchFamily="34" charset="0"/>
              </a:defRPr>
            </a:lvl1pPr>
            <a:lvl2pPr marL="742950" indent="-285750" defTabSz="930275">
              <a:spcBef>
                <a:spcPct val="30000"/>
              </a:spcBef>
              <a:defRPr sz="1200">
                <a:solidFill>
                  <a:schemeClr val="tx1"/>
                </a:solidFill>
                <a:latin typeface="Calibri" panose="020F0502020204030204" pitchFamily="34" charset="0"/>
              </a:defRPr>
            </a:lvl2pPr>
            <a:lvl3pPr marL="1143000" indent="-228600" defTabSz="930275">
              <a:spcBef>
                <a:spcPct val="30000"/>
              </a:spcBef>
              <a:defRPr sz="1200">
                <a:solidFill>
                  <a:schemeClr val="tx1"/>
                </a:solidFill>
                <a:latin typeface="Calibri" panose="020F0502020204030204" pitchFamily="34" charset="0"/>
              </a:defRPr>
            </a:lvl3pPr>
            <a:lvl4pPr marL="1600200" indent="-228600" defTabSz="930275">
              <a:spcBef>
                <a:spcPct val="30000"/>
              </a:spcBef>
              <a:defRPr sz="1200">
                <a:solidFill>
                  <a:schemeClr val="tx1"/>
                </a:solidFill>
                <a:latin typeface="Calibri" panose="020F0502020204030204" pitchFamily="34" charset="0"/>
              </a:defRPr>
            </a:lvl4pPr>
            <a:lvl5pPr marL="2057400" indent="-228600" defTabSz="930275">
              <a:spcBef>
                <a:spcPct val="30000"/>
              </a:spcBef>
              <a:defRPr sz="1200">
                <a:solidFill>
                  <a:schemeClr val="tx1"/>
                </a:solidFill>
                <a:latin typeface="Calibri" panose="020F0502020204030204" pitchFamily="34" charset="0"/>
              </a:defRPr>
            </a:lvl5pPr>
            <a:lvl6pPr marL="2514600" indent="-228600" defTabSz="930275"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30275"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30275"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30275" eaLnBrk="0" fontAlgn="base" hangingPunct="0">
              <a:spcBef>
                <a:spcPct val="30000"/>
              </a:spcBef>
              <a:spcAft>
                <a:spcPct val="0"/>
              </a:spcAft>
              <a:defRPr sz="1200">
                <a:solidFill>
                  <a:schemeClr val="tx1"/>
                </a:solidFill>
                <a:latin typeface="Calibri" panose="020F0502020204030204" pitchFamily="34" charset="0"/>
              </a:defRPr>
            </a:lvl9pPr>
          </a:lstStyle>
          <a:p>
            <a:pPr algn="ctr" eaLnBrk="1" hangingPunct="1">
              <a:spcBef>
                <a:spcPct val="0"/>
              </a:spcBef>
            </a:pPr>
            <a:fld id="{58052743-A64A-4F74-B715-6AF97E5A6C72}" type="slidenum">
              <a:rPr lang="en-US" altLang="en-US" sz="1000">
                <a:latin typeface="Arial" panose="020B0604020202020204" pitchFamily="34" charset="0"/>
              </a:rPr>
              <a:pPr algn="ctr" eaLnBrk="1" hangingPunct="1">
                <a:spcBef>
                  <a:spcPct val="0"/>
                </a:spcBef>
              </a:pPr>
              <a:t>56</a:t>
            </a:fld>
            <a:endParaRPr lang="en-US" altLang="en-US" sz="1000">
              <a:latin typeface="Arial" panose="020B0604020202020204" pitchFamily="34" charset="0"/>
            </a:endParaRPr>
          </a:p>
        </p:txBody>
      </p:sp>
      <p:sp>
        <p:nvSpPr>
          <p:cNvPr id="9011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extLst>
      <p:ext uri="{BB962C8B-B14F-4D97-AF65-F5344CB8AC3E}">
        <p14:creationId xmlns:p14="http://schemas.microsoft.com/office/powerpoint/2010/main" val="399503022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cs typeface="Arial" panose="020B0604020202020204" pitchFamily="34" charset="0"/>
              </a:defRPr>
            </a:lvl1pPr>
            <a:lvl2pPr marL="742950" indent="-285750" defTabSz="930275">
              <a:defRPr>
                <a:solidFill>
                  <a:schemeClr val="tx1"/>
                </a:solidFill>
                <a:latin typeface="Arial" panose="020B0604020202020204" pitchFamily="34" charset="0"/>
                <a:cs typeface="Arial" panose="020B0604020202020204" pitchFamily="34" charset="0"/>
              </a:defRPr>
            </a:lvl2pPr>
            <a:lvl3pPr marL="1143000" indent="-228600" defTabSz="930275">
              <a:defRPr>
                <a:solidFill>
                  <a:schemeClr val="tx1"/>
                </a:solidFill>
                <a:latin typeface="Arial" panose="020B0604020202020204" pitchFamily="34" charset="0"/>
                <a:cs typeface="Arial" panose="020B0604020202020204" pitchFamily="34" charset="0"/>
              </a:defRPr>
            </a:lvl3pPr>
            <a:lvl4pPr marL="1600200" indent="-228600" defTabSz="930275">
              <a:defRPr>
                <a:solidFill>
                  <a:schemeClr val="tx1"/>
                </a:solidFill>
                <a:latin typeface="Arial" panose="020B0604020202020204" pitchFamily="34" charset="0"/>
                <a:cs typeface="Arial" panose="020B0604020202020204" pitchFamily="34" charset="0"/>
              </a:defRPr>
            </a:lvl4pPr>
            <a:lvl5pPr marL="2057400" indent="-228600" defTabSz="930275">
              <a:defRPr>
                <a:solidFill>
                  <a:schemeClr val="tx1"/>
                </a:solidFill>
                <a:latin typeface="Arial" panose="020B0604020202020204" pitchFamily="34" charset="0"/>
                <a:cs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DD7E564-D97F-4C5E-925C-5D7F94AEC8F6}" type="slidenum">
              <a:rPr lang="en-US" altLang="en-US" smtClean="0"/>
              <a:pPr/>
              <a:t>57</a:t>
            </a:fld>
            <a:endParaRPr lang="en-US" altLang="en-US"/>
          </a:p>
        </p:txBody>
      </p:sp>
      <p:sp>
        <p:nvSpPr>
          <p:cNvPr id="9625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6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numCol="1" anchor="t" anchorCtr="0" compatLnSpc="1">
            <a:prstTxWarp prst="textNoShape">
              <a:avLst/>
            </a:prstTxWarp>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139013469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type="sldNum" sz="quarter" idx="5"/>
          </p:nvPr>
        </p:nvSpPr>
        <p:spPr/>
        <p:txBody>
          <a:bodyPr/>
          <a:lstStyle/>
          <a:p>
            <a:pPr defTabSz="930193">
              <a:defRPr/>
            </a:pPr>
            <a:fld id="{0A90206F-1E34-43B5-9377-D01A35913966}" type="slidenum">
              <a:rPr lang="en-US" smtClean="0"/>
              <a:pPr defTabSz="930193">
                <a:defRPr/>
              </a:pPr>
              <a:t>58</a:t>
            </a:fld>
            <a:endParaRPr lang="en-US" dirty="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417696643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type="sldNum" sz="quarter" idx="5"/>
          </p:nvPr>
        </p:nvSpPr>
        <p:spPr/>
        <p:txBody>
          <a:bodyPr/>
          <a:lstStyle/>
          <a:p>
            <a:pPr defTabSz="930193">
              <a:defRPr/>
            </a:pPr>
            <a:fld id="{0A90206F-1E34-43B5-9377-D01A35913966}" type="slidenum">
              <a:rPr lang="en-US" smtClean="0"/>
              <a:pPr defTabSz="930193">
                <a:defRPr/>
              </a:pPr>
              <a:t>59</a:t>
            </a:fld>
            <a:endParaRPr lang="en-US" dirty="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323318909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3"/>
          <p:cNvSpPr>
            <a:spLocks noGrp="1" noChangeArrowheads="1"/>
          </p:cNvSpPr>
          <p:nvPr>
            <p:ph type="sldNum" sz="quarter" idx="5"/>
          </p:nvPr>
        </p:nvSpPr>
        <p:spPr/>
        <p:txBody>
          <a:bodyPr/>
          <a:lstStyle/>
          <a:p>
            <a:pPr>
              <a:defRPr/>
            </a:pPr>
            <a:fld id="{EA3D68F1-0777-4B1E-A52C-51505E82C0DB}" type="slidenum">
              <a:rPr lang="en-US" smtClean="0"/>
              <a:pPr>
                <a:defRPr/>
              </a:pPr>
              <a:t>60</a:t>
            </a:fld>
            <a:endParaRPr lang="en-US"/>
          </a:p>
        </p:txBody>
      </p:sp>
      <p:sp>
        <p:nvSpPr>
          <p:cNvPr id="292867" name="Rectangle 2"/>
          <p:cNvSpPr>
            <a:spLocks noGrp="1" noRot="1" noChangeAspect="1" noChangeArrowheads="1" noTextEdit="1"/>
          </p:cNvSpPr>
          <p:nvPr>
            <p:ph type="sldImg"/>
          </p:nvPr>
        </p:nvSpPr>
        <p:spPr>
          <a:ln/>
        </p:spPr>
      </p:sp>
      <p:sp>
        <p:nvSpPr>
          <p:cNvPr id="292868"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9389169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atin typeface="Arial" panose="020B0604020202020204" pitchFamily="34" charset="0"/>
            </a:endParaRP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86">
              <a:defRPr>
                <a:solidFill>
                  <a:schemeClr val="tx1"/>
                </a:solidFill>
                <a:latin typeface="Arial" panose="020B0604020202020204" pitchFamily="34" charset="0"/>
                <a:cs typeface="Arial" panose="020B0604020202020204" pitchFamily="34" charset="0"/>
              </a:defRPr>
            </a:lvl1pPr>
            <a:lvl2pPr marL="728983" indent="-280378" defTabSz="912786">
              <a:defRPr>
                <a:solidFill>
                  <a:schemeClr val="tx1"/>
                </a:solidFill>
                <a:latin typeface="Arial" panose="020B0604020202020204" pitchFamily="34" charset="0"/>
                <a:cs typeface="Arial" panose="020B0604020202020204" pitchFamily="34" charset="0"/>
              </a:defRPr>
            </a:lvl2pPr>
            <a:lvl3pPr marL="1121512" indent="-224302" defTabSz="912786">
              <a:defRPr>
                <a:solidFill>
                  <a:schemeClr val="tx1"/>
                </a:solidFill>
                <a:latin typeface="Arial" panose="020B0604020202020204" pitchFamily="34" charset="0"/>
                <a:cs typeface="Arial" panose="020B0604020202020204" pitchFamily="34" charset="0"/>
              </a:defRPr>
            </a:lvl3pPr>
            <a:lvl4pPr marL="1570116" indent="-224302" defTabSz="912786">
              <a:defRPr>
                <a:solidFill>
                  <a:schemeClr val="tx1"/>
                </a:solidFill>
                <a:latin typeface="Arial" panose="020B0604020202020204" pitchFamily="34" charset="0"/>
                <a:cs typeface="Arial" panose="020B0604020202020204" pitchFamily="34" charset="0"/>
              </a:defRPr>
            </a:lvl4pPr>
            <a:lvl5pPr marL="2018721" indent="-224302" defTabSz="912786">
              <a:defRPr>
                <a:solidFill>
                  <a:schemeClr val="tx1"/>
                </a:solidFill>
                <a:latin typeface="Arial" panose="020B0604020202020204" pitchFamily="34" charset="0"/>
                <a:cs typeface="Arial" panose="020B0604020202020204" pitchFamily="34" charset="0"/>
              </a:defRPr>
            </a:lvl5pPr>
            <a:lvl6pPr marL="2467326"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15930"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64535"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13139"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BE7FC54-9E5C-4662-9649-B3108D5371A3}" type="slidenum">
              <a:rPr lang="en-US" smtClean="0"/>
              <a:pPr/>
              <a:t>6</a:t>
            </a:fld>
            <a:endParaRPr lang="en-US"/>
          </a:p>
        </p:txBody>
      </p:sp>
    </p:spTree>
    <p:extLst>
      <p:ext uri="{BB962C8B-B14F-4D97-AF65-F5344CB8AC3E}">
        <p14:creationId xmlns:p14="http://schemas.microsoft.com/office/powerpoint/2010/main" val="5762132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xfrm>
            <a:off x="3090767" y="9059054"/>
            <a:ext cx="692032" cy="248472"/>
          </a:xfrm>
          <a:noFill/>
        </p:spPr>
        <p:txBody>
          <a:bodyPr/>
          <a:lstStyle/>
          <a:p>
            <a:pPr defTabSz="928787"/>
            <a:fld id="{5D11E945-B2AB-401C-B79F-AAE9AF6B9630}" type="slidenum">
              <a:rPr lang="en-US" smtClean="0"/>
              <a:pPr defTabSz="928787"/>
              <a:t>7</a:t>
            </a:fld>
            <a:endParaRPr lang="en-US" dirty="0"/>
          </a:p>
        </p:txBody>
      </p:sp>
      <p:sp>
        <p:nvSpPr>
          <p:cNvPr id="6147" name="Slide Image Placeholder 1"/>
          <p:cNvSpPr>
            <a:spLocks noGrp="1" noRot="1" noChangeAspect="1" noTextEdit="1"/>
          </p:cNvSpPr>
          <p:nvPr>
            <p:ph type="sldImg"/>
          </p:nvPr>
        </p:nvSpPr>
        <p:spPr>
          <a:xfrm>
            <a:off x="1108075" y="700088"/>
            <a:ext cx="4654550" cy="3490912"/>
          </a:xfrm>
          <a:ln w="12700"/>
        </p:spPr>
      </p:sp>
      <p:sp>
        <p:nvSpPr>
          <p:cNvPr id="6148" name="Notes Placeholder 2"/>
          <p:cNvSpPr>
            <a:spLocks noGrp="1"/>
          </p:cNvSpPr>
          <p:nvPr>
            <p:ph type="body" idx="1"/>
          </p:nvPr>
        </p:nvSpPr>
        <p:spPr>
          <a:xfrm>
            <a:off x="687669" y="4422468"/>
            <a:ext cx="5495112" cy="4187195"/>
          </a:xfrm>
          <a:noFill/>
          <a:ln/>
        </p:spPr>
        <p:txBody>
          <a:bodyPr lIns="91420" tIns="45711" rIns="91420" bIns="45711"/>
          <a:lstStyle/>
          <a:p>
            <a:pPr marL="0" indent="0"/>
            <a:endParaRPr lang="en-US" dirty="0"/>
          </a:p>
        </p:txBody>
      </p:sp>
    </p:spTree>
    <p:extLst>
      <p:ext uri="{BB962C8B-B14F-4D97-AF65-F5344CB8AC3E}">
        <p14:creationId xmlns:p14="http://schemas.microsoft.com/office/powerpoint/2010/main" val="11170037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3"/>
          <p:cNvSpPr txBox="1">
            <a:spLocks noGrp="1" noChangeArrowheads="1"/>
          </p:cNvSpPr>
          <p:nvPr/>
        </p:nvSpPr>
        <p:spPr bwMode="auto">
          <a:xfrm>
            <a:off x="3152775" y="9047163"/>
            <a:ext cx="7080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887" tIns="46499" rIns="45887" bIns="46499" anchor="b">
            <a:spAutoFit/>
          </a:bodyPr>
          <a:lstStyle>
            <a:lvl1pPr defTabSz="930275" eaLnBrk="0" hangingPunct="0">
              <a:defRPr>
                <a:solidFill>
                  <a:schemeClr val="tx1"/>
                </a:solidFill>
                <a:latin typeface="Arial" panose="020B0604020202020204" pitchFamily="34" charset="0"/>
                <a:cs typeface="Arial" panose="020B0604020202020204" pitchFamily="34" charset="0"/>
              </a:defRPr>
            </a:lvl1pPr>
            <a:lvl2pPr marL="742950" indent="-285750" defTabSz="930275" eaLnBrk="0" hangingPunct="0">
              <a:defRPr>
                <a:solidFill>
                  <a:schemeClr val="tx1"/>
                </a:solidFill>
                <a:latin typeface="Arial" panose="020B0604020202020204" pitchFamily="34" charset="0"/>
                <a:cs typeface="Arial" panose="020B0604020202020204" pitchFamily="34" charset="0"/>
              </a:defRPr>
            </a:lvl2pPr>
            <a:lvl3pPr marL="1143000" indent="-228600" defTabSz="930275" eaLnBrk="0" hangingPunct="0">
              <a:defRPr>
                <a:solidFill>
                  <a:schemeClr val="tx1"/>
                </a:solidFill>
                <a:latin typeface="Arial" panose="020B0604020202020204" pitchFamily="34" charset="0"/>
                <a:cs typeface="Arial" panose="020B0604020202020204" pitchFamily="34" charset="0"/>
              </a:defRPr>
            </a:lvl3pPr>
            <a:lvl4pPr marL="1600200" indent="-228600" defTabSz="930275" eaLnBrk="0" hangingPunct="0">
              <a:defRPr>
                <a:solidFill>
                  <a:schemeClr val="tx1"/>
                </a:solidFill>
                <a:latin typeface="Arial" panose="020B0604020202020204" pitchFamily="34" charset="0"/>
                <a:cs typeface="Arial" panose="020B0604020202020204" pitchFamily="34" charset="0"/>
              </a:defRPr>
            </a:lvl4pPr>
            <a:lvl5pPr marL="2057400" indent="-228600" defTabSz="930275" eaLnBrk="0" hangingPunct="0">
              <a:defRPr>
                <a:solidFill>
                  <a:schemeClr val="tx1"/>
                </a:solidFill>
                <a:latin typeface="Arial" panose="020B0604020202020204" pitchFamily="34" charset="0"/>
                <a:cs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fld id="{87892872-2C67-4B08-A309-8844252C6FFD}" type="slidenum">
              <a:rPr lang="en-US" sz="1000"/>
              <a:pPr algn="ctr" eaLnBrk="1" hangingPunct="1"/>
              <a:t>8</a:t>
            </a:fld>
            <a:endParaRPr lang="en-US" sz="1000"/>
          </a:p>
        </p:txBody>
      </p:sp>
      <p:sp>
        <p:nvSpPr>
          <p:cNvPr id="109571" name="Slide Image Placeholder 1"/>
          <p:cNvSpPr>
            <a:spLocks noGrp="1" noRot="1" noChangeAspect="1" noTextEdit="1"/>
          </p:cNvSpPr>
          <p:nvPr>
            <p:ph type="sldImg"/>
          </p:nvPr>
        </p:nvSpPr>
        <p:spPr bwMode="auto">
          <a:xfrm>
            <a:off x="1181100" y="698500"/>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2" name="Notes Placeholder 2"/>
          <p:cNvSpPr>
            <a:spLocks noGrp="1"/>
          </p:cNvSpPr>
          <p:nvPr>
            <p:ph type="body" idx="1"/>
          </p:nvPr>
        </p:nvSpPr>
        <p:spPr bwMode="auto">
          <a:xfrm>
            <a:off x="701675" y="4416425"/>
            <a:ext cx="5607050" cy="4181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0" tIns="45715" rIns="91430" bIns="45715" numCol="1" anchor="t" anchorCtr="0" compatLnSpc="1">
            <a:prstTxWarp prst="textNoShape">
              <a:avLst/>
            </a:prstTxWarp>
          </a:bodyPr>
          <a:lstStyle/>
          <a:p>
            <a:r>
              <a:rPr lang="en-US" sz="2400"/>
              <a:t>In May for the first time in 2 years, Nevada overtook Michigan as the state with the highest unemployment rate</a:t>
            </a:r>
          </a:p>
        </p:txBody>
      </p:sp>
    </p:spTree>
    <p:extLst>
      <p:ext uri="{BB962C8B-B14F-4D97-AF65-F5344CB8AC3E}">
        <p14:creationId xmlns:p14="http://schemas.microsoft.com/office/powerpoint/2010/main" val="8371523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3"/>
          <p:cNvSpPr txBox="1">
            <a:spLocks noGrp="1" noChangeArrowheads="1"/>
          </p:cNvSpPr>
          <p:nvPr/>
        </p:nvSpPr>
        <p:spPr bwMode="auto">
          <a:xfrm>
            <a:off x="3152775" y="9047163"/>
            <a:ext cx="7080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887" tIns="46499" rIns="45887" bIns="46499" anchor="b">
            <a:spAutoFit/>
          </a:bodyPr>
          <a:lstStyle>
            <a:lvl1pPr defTabSz="930275" eaLnBrk="0" hangingPunct="0">
              <a:defRPr>
                <a:solidFill>
                  <a:schemeClr val="tx1"/>
                </a:solidFill>
                <a:latin typeface="Arial" panose="020B0604020202020204" pitchFamily="34" charset="0"/>
                <a:cs typeface="Arial" panose="020B0604020202020204" pitchFamily="34" charset="0"/>
              </a:defRPr>
            </a:lvl1pPr>
            <a:lvl2pPr marL="742950" indent="-285750" defTabSz="930275" eaLnBrk="0" hangingPunct="0">
              <a:defRPr>
                <a:solidFill>
                  <a:schemeClr val="tx1"/>
                </a:solidFill>
                <a:latin typeface="Arial" panose="020B0604020202020204" pitchFamily="34" charset="0"/>
                <a:cs typeface="Arial" panose="020B0604020202020204" pitchFamily="34" charset="0"/>
              </a:defRPr>
            </a:lvl2pPr>
            <a:lvl3pPr marL="1143000" indent="-228600" defTabSz="930275" eaLnBrk="0" hangingPunct="0">
              <a:defRPr>
                <a:solidFill>
                  <a:schemeClr val="tx1"/>
                </a:solidFill>
                <a:latin typeface="Arial" panose="020B0604020202020204" pitchFamily="34" charset="0"/>
                <a:cs typeface="Arial" panose="020B0604020202020204" pitchFamily="34" charset="0"/>
              </a:defRPr>
            </a:lvl3pPr>
            <a:lvl4pPr marL="1600200" indent="-228600" defTabSz="930275" eaLnBrk="0" hangingPunct="0">
              <a:defRPr>
                <a:solidFill>
                  <a:schemeClr val="tx1"/>
                </a:solidFill>
                <a:latin typeface="Arial" panose="020B0604020202020204" pitchFamily="34" charset="0"/>
                <a:cs typeface="Arial" panose="020B0604020202020204" pitchFamily="34" charset="0"/>
              </a:defRPr>
            </a:lvl4pPr>
            <a:lvl5pPr marL="2057400" indent="-228600" defTabSz="930275" eaLnBrk="0" hangingPunct="0">
              <a:defRPr>
                <a:solidFill>
                  <a:schemeClr val="tx1"/>
                </a:solidFill>
                <a:latin typeface="Arial" panose="020B0604020202020204" pitchFamily="34" charset="0"/>
                <a:cs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fld id="{4B8EF8AF-3DDD-4B1A-96C2-66AAE3FF3B48}" type="slidenum">
              <a:rPr lang="en-US" sz="1000"/>
              <a:pPr algn="ctr" eaLnBrk="1" hangingPunct="1"/>
              <a:t>9</a:t>
            </a:fld>
            <a:endParaRPr lang="en-US" sz="1000"/>
          </a:p>
        </p:txBody>
      </p:sp>
      <p:sp>
        <p:nvSpPr>
          <p:cNvPr id="108547" name="Slide Image Placeholder 1"/>
          <p:cNvSpPr>
            <a:spLocks noGrp="1" noRot="1" noChangeAspect="1" noTextEdit="1"/>
          </p:cNvSpPr>
          <p:nvPr>
            <p:ph type="sldImg"/>
          </p:nvPr>
        </p:nvSpPr>
        <p:spPr bwMode="auto">
          <a:xfrm>
            <a:off x="1181100" y="698500"/>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8" name="Notes Placeholder 2"/>
          <p:cNvSpPr>
            <a:spLocks noGrp="1"/>
          </p:cNvSpPr>
          <p:nvPr>
            <p:ph type="body" idx="1"/>
          </p:nvPr>
        </p:nvSpPr>
        <p:spPr bwMode="auto">
          <a:xfrm>
            <a:off x="701675" y="4416425"/>
            <a:ext cx="5607050" cy="4181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0" tIns="45715" rIns="91430" bIns="45715" numCol="1" anchor="t" anchorCtr="0" compatLnSpc="1">
            <a:prstTxWarp prst="textNoShape">
              <a:avLst/>
            </a:prstTxWarp>
          </a:bodyPr>
          <a:lstStyle/>
          <a:p>
            <a:r>
              <a:rPr lang="en-US" sz="2400"/>
              <a:t>This chart and the succeding one show that unemployment rates vary widely, not only by region, but within regions.</a:t>
            </a:r>
          </a:p>
        </p:txBody>
      </p:sp>
    </p:spTree>
    <p:extLst>
      <p:ext uri="{BB962C8B-B14F-4D97-AF65-F5344CB8AC3E}">
        <p14:creationId xmlns:p14="http://schemas.microsoft.com/office/powerpoint/2010/main" val="28162747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183"/>
          <p:cNvSpPr>
            <a:spLocks noChangeArrowheads="1"/>
          </p:cNvSpPr>
          <p:nvPr userDrawn="1"/>
        </p:nvSpPr>
        <p:spPr bwMode="white">
          <a:xfrm>
            <a:off x="0" y="0"/>
            <a:ext cx="9144000" cy="6858000"/>
          </a:xfrm>
          <a:prstGeom prst="rect">
            <a:avLst/>
          </a:prstGeom>
          <a:solidFill>
            <a:srgbClr val="FFFFFF"/>
          </a:solidFill>
          <a:ln w="9525">
            <a:noFill/>
            <a:miter lim="800000"/>
            <a:headEnd/>
            <a:tailEnd/>
          </a:ln>
          <a:effectLst/>
        </p:spPr>
        <p:txBody>
          <a:bodyPr wrap="none" anchor="ctr"/>
          <a:lstStyle/>
          <a:p>
            <a:pPr>
              <a:defRPr/>
            </a:pPr>
            <a:endParaRPr lang="en-US">
              <a:cs typeface="+mn-cs"/>
            </a:endParaRPr>
          </a:p>
        </p:txBody>
      </p:sp>
      <p:pic>
        <p:nvPicPr>
          <p:cNvPr id="5" name="Picture 1188" descr="Title Page bar_112409_1pm"/>
          <p:cNvPicPr>
            <a:picLocks noChangeAspect="1" noChangeArrowheads="1"/>
          </p:cNvPicPr>
          <p:nvPr userDrawn="1"/>
        </p:nvPicPr>
        <p:blipFill>
          <a:blip r:embed="rId2" cstate="print"/>
          <a:srcRect/>
          <a:stretch>
            <a:fillRect/>
          </a:stretch>
        </p:blipFill>
        <p:spPr bwMode="auto">
          <a:xfrm>
            <a:off x="0" y="268288"/>
            <a:ext cx="9144000" cy="1974850"/>
          </a:xfrm>
          <a:prstGeom prst="rect">
            <a:avLst/>
          </a:prstGeom>
          <a:noFill/>
          <a:ln w="9525">
            <a:noFill/>
            <a:miter lim="800000"/>
            <a:headEnd/>
            <a:tailEnd/>
          </a:ln>
        </p:spPr>
      </p:pic>
      <p:sp>
        <p:nvSpPr>
          <p:cNvPr id="6" name="Rectangle 1180"/>
          <p:cNvSpPr>
            <a:spLocks noChangeArrowheads="1"/>
          </p:cNvSpPr>
          <p:nvPr userDrawn="1"/>
        </p:nvSpPr>
        <p:spPr bwMode="auto">
          <a:xfrm>
            <a:off x="0" y="6556375"/>
            <a:ext cx="9144000" cy="301625"/>
          </a:xfrm>
          <a:prstGeom prst="rect">
            <a:avLst/>
          </a:prstGeom>
          <a:solidFill>
            <a:srgbClr val="225A7A"/>
          </a:solidFill>
          <a:ln w="9525">
            <a:noFill/>
            <a:miter lim="800000"/>
            <a:headEnd/>
            <a:tailEnd/>
          </a:ln>
          <a:effectLst/>
        </p:spPr>
        <p:txBody>
          <a:bodyPr wrap="none" anchor="ctr"/>
          <a:lstStyle/>
          <a:p>
            <a:pPr>
              <a:defRPr/>
            </a:pPr>
            <a:endParaRPr lang="en-US">
              <a:cs typeface="+mn-cs"/>
            </a:endParaRPr>
          </a:p>
        </p:txBody>
      </p:sp>
      <p:pic>
        <p:nvPicPr>
          <p:cNvPr id="7" name="Picture 1181"/>
          <p:cNvPicPr>
            <a:picLocks noChangeAspect="1" noChangeArrowheads="1"/>
          </p:cNvPicPr>
          <p:nvPr userDrawn="1"/>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81978" name="Rectangle 1082"/>
          <p:cNvSpPr>
            <a:spLocks noGrp="1" noChangeArrowheads="1"/>
          </p:cNvSpPr>
          <p:nvPr>
            <p:ph type="ctrTitle"/>
          </p:nvPr>
        </p:nvSpPr>
        <p:spPr bwMode="auto">
          <a:xfrm>
            <a:off x="685800" y="2979738"/>
            <a:ext cx="7772400" cy="649287"/>
          </a:xfrm>
          <a:ln algn="ctr"/>
        </p:spPr>
        <p:txBody>
          <a:bodyPr>
            <a:spAutoFit/>
          </a:bodyPr>
          <a:lstStyle>
            <a:lvl1pPr algn="ctr">
              <a:lnSpc>
                <a:spcPct val="85000"/>
              </a:lnSpc>
              <a:spcBef>
                <a:spcPct val="40000"/>
              </a:spcBef>
              <a:defRPr sz="4300" smtClean="0">
                <a:solidFill>
                  <a:schemeClr val="accent2"/>
                </a:solidFill>
              </a:defRPr>
            </a:lvl1pPr>
          </a:lstStyle>
          <a:p>
            <a:r>
              <a:rPr lang="en-US"/>
              <a:t>Click to edit Master title style</a:t>
            </a:r>
          </a:p>
        </p:txBody>
      </p:sp>
      <p:sp>
        <p:nvSpPr>
          <p:cNvPr id="81979" name="Rectangle 1083"/>
          <p:cNvSpPr>
            <a:spLocks noGrp="1" noChangeArrowheads="1"/>
          </p:cNvSpPr>
          <p:nvPr>
            <p:ph type="subTitle" idx="1"/>
          </p:nvPr>
        </p:nvSpPr>
        <p:spPr>
          <a:xfrm>
            <a:off x="668338" y="4867275"/>
            <a:ext cx="7807325" cy="430213"/>
          </a:xfrm>
        </p:spPr>
        <p:txBody>
          <a:bodyPr>
            <a:spAutoFit/>
          </a:bodyPr>
          <a:lstStyle>
            <a:lvl1pPr marL="0" indent="0" algn="ctr">
              <a:lnSpc>
                <a:spcPct val="85000"/>
              </a:lnSpc>
              <a:spcBef>
                <a:spcPct val="25000"/>
              </a:spcBef>
              <a:buFont typeface="Wingdings" pitchFamily="2" charset="2"/>
              <a:buNone/>
              <a:defRPr sz="2600" b="1" smtClean="0">
                <a:solidFill>
                  <a:srgbClr val="225A7A"/>
                </a:solidFill>
              </a:defRPr>
            </a:lvl1pPr>
          </a:lstStyle>
          <a:p>
            <a:r>
              <a:rPr lang="en-US"/>
              <a:t>Click to edit Master subtitle style</a:t>
            </a:r>
          </a:p>
        </p:txBody>
      </p:sp>
      <p:sp>
        <p:nvSpPr>
          <p:cNvPr id="8" name="Rectangle 1184"/>
          <p:cNvSpPr>
            <a:spLocks noGrp="1" noChangeArrowheads="1"/>
          </p:cNvSpPr>
          <p:nvPr>
            <p:ph type="dt" sz="half" idx="10"/>
          </p:nvPr>
        </p:nvSpPr>
        <p:spPr/>
        <p:txBody>
          <a:bodyPr/>
          <a:lstStyle>
            <a:lvl1pPr>
              <a:defRPr/>
            </a:lvl1pPr>
          </a:lstStyle>
          <a:p>
            <a:pPr>
              <a:defRPr/>
            </a:pPr>
            <a:r>
              <a:rPr lang="en-US"/>
              <a:t>12/01/09 - 9pm</a:t>
            </a:r>
          </a:p>
        </p:txBody>
      </p:sp>
      <p:sp>
        <p:nvSpPr>
          <p:cNvPr id="9" name="Rectangle 1185"/>
          <p:cNvSpPr>
            <a:spLocks noGrp="1" noChangeArrowheads="1"/>
          </p:cNvSpPr>
          <p:nvPr>
            <p:ph type="ftr" sz="quarter" idx="11"/>
          </p:nvPr>
        </p:nvSpPr>
        <p:spPr/>
        <p:txBody>
          <a:bodyPr/>
          <a:lstStyle>
            <a:lvl1pPr>
              <a:defRPr/>
            </a:lvl1pPr>
          </a:lstStyle>
          <a:p>
            <a:pPr>
              <a:defRPr/>
            </a:pPr>
            <a:r>
              <a:rPr lang="en-US"/>
              <a:t>eSlide – P6466 – The Financial Crisis and the Future of the P/C</a:t>
            </a:r>
          </a:p>
        </p:txBody>
      </p:sp>
      <p:sp>
        <p:nvSpPr>
          <p:cNvPr id="10" name="Rectangle 1189"/>
          <p:cNvSpPr>
            <a:spLocks noGrp="1" noChangeArrowheads="1"/>
          </p:cNvSpPr>
          <p:nvPr>
            <p:ph type="sldNum" sz="quarter" idx="12"/>
          </p:nvPr>
        </p:nvSpPr>
        <p:spPr/>
        <p:txBody>
          <a:bodyPr/>
          <a:lstStyle>
            <a:lvl1pPr>
              <a:defRPr>
                <a:solidFill>
                  <a:schemeClr val="bg1"/>
                </a:solidFill>
              </a:defRPr>
            </a:lvl1pPr>
          </a:lstStyle>
          <a:p>
            <a:pPr>
              <a:defRPr/>
            </a:pPr>
            <a:fld id="{1AA298A7-07D0-41F4-A57B-095D4458DCAD}"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Text Placeholder 2"/>
          <p:cNvSpPr>
            <a:spLocks noGrp="1"/>
          </p:cNvSpPr>
          <p:nvPr>
            <p:ph type="body" idx="1"/>
          </p:nvPr>
        </p:nvSpPr>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
          <p:cNvSpPr>
            <a:spLocks noGrp="1" noChangeArrowheads="1"/>
          </p:cNvSpPr>
          <p:nvPr>
            <p:ph type="dt" sz="half" idx="10"/>
          </p:nvPr>
        </p:nvSpPr>
        <p:spPr>
          <a:ln/>
        </p:spPr>
        <p:txBody>
          <a:bodyPr/>
          <a:lstStyle>
            <a:lvl1pPr>
              <a:defRPr/>
            </a:lvl1pPr>
          </a:lstStyle>
          <a:p>
            <a:pPr>
              <a:defRPr/>
            </a:pPr>
            <a:r>
              <a:rPr lang="en-US"/>
              <a:t>12/01/09 - 9pm</a:t>
            </a:r>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00BC345D-58F2-4414-BF4A-B7296ABFC7E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Table Placeholder 2"/>
          <p:cNvSpPr>
            <a:spLocks noGrp="1"/>
          </p:cNvSpPr>
          <p:nvPr>
            <p:ph type="tbl" idx="1"/>
          </p:nvPr>
        </p:nvSpPr>
        <p:spPr/>
        <p:txBody>
          <a:bodyPr lIns="91440" rIns="91440" rtlCol="0"/>
          <a:lstStyle/>
          <a:p>
            <a:pPr lvl="0"/>
            <a:endParaRPr lang="en-US" noProof="0"/>
          </a:p>
        </p:txBody>
      </p:sp>
      <p:sp>
        <p:nvSpPr>
          <p:cNvPr id="4" name="Rectangle 105"/>
          <p:cNvSpPr>
            <a:spLocks noGrp="1" noChangeArrowheads="1"/>
          </p:cNvSpPr>
          <p:nvPr>
            <p:ph type="dt" sz="half" idx="10"/>
          </p:nvPr>
        </p:nvSpPr>
        <p:spPr>
          <a:ln/>
        </p:spPr>
        <p:txBody>
          <a:bodyPr/>
          <a:lstStyle>
            <a:lvl1pPr>
              <a:defRPr/>
            </a:lvl1pPr>
          </a:lstStyle>
          <a:p>
            <a:pPr>
              <a:defRPr/>
            </a:pPr>
            <a:r>
              <a:rPr lang="en-US"/>
              <a:t>12/01/09 - 9pm</a:t>
            </a:r>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CAFC86FA-B60D-423D-926C-A543DAD8D6AE}"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298450" y="90488"/>
            <a:ext cx="7400925" cy="860425"/>
          </a:xfrm>
        </p:spPr>
        <p:txBody>
          <a:bodyPr/>
          <a:lstStyle/>
          <a:p>
            <a:r>
              <a:rPr lang="en-US"/>
              <a:t>Click to edit Master title style</a:t>
            </a:r>
          </a:p>
        </p:txBody>
      </p:sp>
      <p:sp>
        <p:nvSpPr>
          <p:cNvPr id="3" name="Chart Placeholder 2"/>
          <p:cNvSpPr>
            <a:spLocks noGrp="1"/>
          </p:cNvSpPr>
          <p:nvPr>
            <p:ph type="chart" idx="1"/>
          </p:nvPr>
        </p:nvSpPr>
        <p:spPr>
          <a:xfrm>
            <a:off x="495300" y="1647825"/>
            <a:ext cx="8153400" cy="4652963"/>
          </a:xfrm>
        </p:spPr>
        <p:txBody>
          <a:bodyPr/>
          <a:lstStyle/>
          <a:p>
            <a:pPr lvl="0"/>
            <a:endParaRPr lang="en-US" noProof="0"/>
          </a:p>
        </p:txBody>
      </p:sp>
      <p:sp>
        <p:nvSpPr>
          <p:cNvPr id="4" name="Rectangle 105"/>
          <p:cNvSpPr>
            <a:spLocks noGrp="1" noChangeArrowheads="1"/>
          </p:cNvSpPr>
          <p:nvPr>
            <p:ph type="dt" sz="half" idx="10"/>
          </p:nvPr>
        </p:nvSpPr>
        <p:spPr>
          <a:ln/>
        </p:spPr>
        <p:txBody>
          <a:bodyPr/>
          <a:lstStyle>
            <a:lvl1pPr>
              <a:defRPr/>
            </a:lvl1pPr>
          </a:lstStyle>
          <a:p>
            <a:pPr>
              <a:defRPr/>
            </a:pPr>
            <a:r>
              <a:rPr lang="en-US"/>
              <a:t>12/01/09 - 9pm</a:t>
            </a:r>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213DCD5A-272D-460F-810D-8B44844B5B0F}"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356616" y="232326"/>
            <a:ext cx="8458200" cy="950976"/>
          </a:xfrm>
        </p:spPr>
        <p:txBody>
          <a:bodyPr/>
          <a:lstStyle/>
          <a:p>
            <a:r>
              <a:rPr lang="en-US" dirty="0"/>
              <a:t>Click to edit Master title style</a:t>
            </a:r>
          </a:p>
        </p:txBody>
      </p:sp>
      <p:sp>
        <p:nvSpPr>
          <p:cNvPr id="8" name="Text Placeholder 9"/>
          <p:cNvSpPr>
            <a:spLocks noGrp="1"/>
          </p:cNvSpPr>
          <p:nvPr>
            <p:ph type="body" sz="quarter" idx="15" hasCustomPrompt="1"/>
          </p:nvPr>
        </p:nvSpPr>
        <p:spPr bwMode="gray">
          <a:xfrm>
            <a:off x="356616" y="1188720"/>
            <a:ext cx="8454009" cy="396947"/>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2200" b="0" kern="1200" smtClean="0">
                <a:solidFill>
                  <a:srgbClr val="072C44"/>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9" name="Text Placeholder 12"/>
          <p:cNvSpPr>
            <a:spLocks noGrp="1"/>
          </p:cNvSpPr>
          <p:nvPr>
            <p:ph type="body" sz="quarter" idx="16" hasCustomPrompt="1"/>
          </p:nvPr>
        </p:nvSpPr>
        <p:spPr>
          <a:xfrm>
            <a:off x="1133856" y="6294780"/>
            <a:ext cx="7680960" cy="415018"/>
          </a:xfrm>
          <a:prstGeom prst="rect">
            <a:avLst/>
          </a:prstGeom>
        </p:spPr>
        <p:txBody>
          <a:bodyPr lIns="0" tIns="0" rIns="0" bIns="0" anchor="b" anchorCtr="0">
            <a:noAutofit/>
          </a:bodyPr>
          <a:lstStyle>
            <a:lvl1pPr marL="0" indent="0">
              <a:spcBef>
                <a:spcPts val="200"/>
              </a:spcBef>
              <a:buNone/>
              <a:defRPr sz="1000">
                <a:solidFill>
                  <a:schemeClr val="tx1"/>
                </a:solidFill>
                <a:latin typeface="+mn-lt"/>
                <a:cs typeface="Arial" pitchFamily="34" charset="0"/>
              </a:defRPr>
            </a:lvl1pPr>
          </a:lstStyle>
          <a:p>
            <a:pPr lvl="0"/>
            <a:r>
              <a:rPr lang="en-US" dirty="0"/>
              <a:t>Click to edit source</a:t>
            </a:r>
          </a:p>
        </p:txBody>
      </p:sp>
    </p:spTree>
    <p:extLst>
      <p:ext uri="{BB962C8B-B14F-4D97-AF65-F5344CB8AC3E}">
        <p14:creationId xmlns:p14="http://schemas.microsoft.com/office/powerpoint/2010/main" val="24813454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Content Placeholder 2"/>
          <p:cNvSpPr>
            <a:spLocks noGrp="1"/>
          </p:cNvSpPr>
          <p:nvPr>
            <p:ph idx="1"/>
          </p:nvPr>
        </p:nvSpPr>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
          <p:cNvSpPr>
            <a:spLocks noGrp="1" noChangeArrowheads="1"/>
          </p:cNvSpPr>
          <p:nvPr>
            <p:ph type="dt" sz="half" idx="10"/>
          </p:nvPr>
        </p:nvSpPr>
        <p:spPr>
          <a:ln/>
        </p:spPr>
        <p:txBody>
          <a:bodyPr/>
          <a:lstStyle>
            <a:lvl1pPr>
              <a:defRPr/>
            </a:lvl1pPr>
          </a:lstStyle>
          <a:p>
            <a:pPr>
              <a:defRPr/>
            </a:pPr>
            <a:r>
              <a:rPr lang="en-US"/>
              <a:t>12/01/09 - 9pm</a:t>
            </a:r>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8F1D8FF3-5AB6-4EC6-BDC2-E6058C96F90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rtlCol="0"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rtlCol="0"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Rectangle 105"/>
          <p:cNvSpPr>
            <a:spLocks noGrp="1" noChangeArrowheads="1"/>
          </p:cNvSpPr>
          <p:nvPr>
            <p:ph type="dt" sz="half" idx="10"/>
          </p:nvPr>
        </p:nvSpPr>
        <p:spPr>
          <a:ln/>
        </p:spPr>
        <p:txBody>
          <a:bodyPr/>
          <a:lstStyle>
            <a:lvl1pPr>
              <a:defRPr/>
            </a:lvl1pPr>
          </a:lstStyle>
          <a:p>
            <a:pPr>
              <a:defRPr/>
            </a:pPr>
            <a:r>
              <a:rPr lang="en-US"/>
              <a:t>12/01/09 - 9pm</a:t>
            </a:r>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EAA4BFB2-9712-42D6-90C8-408268A1944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5"/>
          <p:cNvSpPr>
            <a:spLocks noGrp="1" noChangeArrowheads="1"/>
          </p:cNvSpPr>
          <p:nvPr>
            <p:ph type="dt" sz="half" idx="10"/>
          </p:nvPr>
        </p:nvSpPr>
        <p:spPr>
          <a:ln/>
        </p:spPr>
        <p:txBody>
          <a:bodyPr/>
          <a:lstStyle>
            <a:lvl1pPr>
              <a:defRPr/>
            </a:lvl1pPr>
          </a:lstStyle>
          <a:p>
            <a:pPr>
              <a:defRPr/>
            </a:pPr>
            <a:r>
              <a:rPr lang="en-US"/>
              <a:t>12/01/09 - 9pm</a:t>
            </a:r>
          </a:p>
        </p:txBody>
      </p:sp>
      <p:sp>
        <p:nvSpPr>
          <p:cNvPr id="6"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a:ln/>
        </p:spPr>
        <p:txBody>
          <a:bodyPr/>
          <a:lstStyle>
            <a:lvl1pPr>
              <a:defRPr/>
            </a:lvl1pPr>
          </a:lstStyle>
          <a:p>
            <a:pPr>
              <a:defRPr/>
            </a:pPr>
            <a:fld id="{DB690DBB-527D-49DE-BE17-F2C090C1D32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5"/>
          <p:cNvSpPr>
            <a:spLocks noGrp="1" noChangeArrowheads="1"/>
          </p:cNvSpPr>
          <p:nvPr>
            <p:ph type="dt" sz="half" idx="10"/>
          </p:nvPr>
        </p:nvSpPr>
        <p:spPr>
          <a:ln/>
        </p:spPr>
        <p:txBody>
          <a:bodyPr/>
          <a:lstStyle>
            <a:lvl1pPr>
              <a:defRPr/>
            </a:lvl1pPr>
          </a:lstStyle>
          <a:p>
            <a:pPr>
              <a:defRPr/>
            </a:pPr>
            <a:r>
              <a:rPr lang="en-US"/>
              <a:t>12/01/09 - 9pm</a:t>
            </a:r>
          </a:p>
        </p:txBody>
      </p:sp>
      <p:sp>
        <p:nvSpPr>
          <p:cNvPr id="8"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9" name="Rectangle 110"/>
          <p:cNvSpPr>
            <a:spLocks noGrp="1" noChangeArrowheads="1"/>
          </p:cNvSpPr>
          <p:nvPr>
            <p:ph type="sldNum" sz="quarter" idx="12"/>
          </p:nvPr>
        </p:nvSpPr>
        <p:spPr>
          <a:ln/>
        </p:spPr>
        <p:txBody>
          <a:bodyPr/>
          <a:lstStyle>
            <a:lvl1pPr>
              <a:defRPr/>
            </a:lvl1pPr>
          </a:lstStyle>
          <a:p>
            <a:pPr>
              <a:defRPr/>
            </a:pPr>
            <a:fld id="{9A7B4C8B-F8C1-4480-ADCB-1FB9116D9DE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Rectangle 105"/>
          <p:cNvSpPr>
            <a:spLocks noGrp="1" noChangeArrowheads="1"/>
          </p:cNvSpPr>
          <p:nvPr>
            <p:ph type="dt" sz="half" idx="10"/>
          </p:nvPr>
        </p:nvSpPr>
        <p:spPr>
          <a:ln/>
        </p:spPr>
        <p:txBody>
          <a:bodyPr/>
          <a:lstStyle>
            <a:lvl1pPr>
              <a:defRPr/>
            </a:lvl1pPr>
          </a:lstStyle>
          <a:p>
            <a:pPr>
              <a:defRPr/>
            </a:pPr>
            <a:r>
              <a:rPr lang="en-US"/>
              <a:t>12/01/09 - 9pm</a:t>
            </a:r>
          </a:p>
        </p:txBody>
      </p:sp>
      <p:sp>
        <p:nvSpPr>
          <p:cNvPr id="4"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5" name="Rectangle 110"/>
          <p:cNvSpPr>
            <a:spLocks noGrp="1" noChangeArrowheads="1"/>
          </p:cNvSpPr>
          <p:nvPr>
            <p:ph type="sldNum" sz="quarter" idx="12"/>
          </p:nvPr>
        </p:nvSpPr>
        <p:spPr>
          <a:ln/>
        </p:spPr>
        <p:txBody>
          <a:bodyPr/>
          <a:lstStyle>
            <a:lvl1pPr>
              <a:defRPr/>
            </a:lvl1pPr>
          </a:lstStyle>
          <a:p>
            <a:pPr>
              <a:defRPr/>
            </a:pPr>
            <a:fld id="{103D1549-189B-430A-BC2E-B6FA9183E25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5"/>
          <p:cNvSpPr>
            <a:spLocks noGrp="1" noChangeArrowheads="1"/>
          </p:cNvSpPr>
          <p:nvPr>
            <p:ph type="dt" sz="half" idx="10"/>
          </p:nvPr>
        </p:nvSpPr>
        <p:spPr>
          <a:ln/>
        </p:spPr>
        <p:txBody>
          <a:bodyPr/>
          <a:lstStyle>
            <a:lvl1pPr>
              <a:defRPr/>
            </a:lvl1pPr>
          </a:lstStyle>
          <a:p>
            <a:pPr>
              <a:defRPr/>
            </a:pPr>
            <a:r>
              <a:rPr lang="en-US"/>
              <a:t>12/01/09 - 9pm</a:t>
            </a:r>
          </a:p>
        </p:txBody>
      </p:sp>
      <p:sp>
        <p:nvSpPr>
          <p:cNvPr id="3"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4" name="Rectangle 110"/>
          <p:cNvSpPr>
            <a:spLocks noGrp="1" noChangeArrowheads="1"/>
          </p:cNvSpPr>
          <p:nvPr>
            <p:ph type="sldNum" sz="quarter" idx="12"/>
          </p:nvPr>
        </p:nvSpPr>
        <p:spPr>
          <a:ln/>
        </p:spPr>
        <p:txBody>
          <a:bodyPr/>
          <a:lstStyle>
            <a:lvl1pPr>
              <a:defRPr/>
            </a:lvl1pPr>
          </a:lstStyle>
          <a:p>
            <a:pPr>
              <a:defRPr/>
            </a:pPr>
            <a:fld id="{79649112-2361-4913-9798-B6AEBB59A8D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rtlCol="0"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5"/>
          <p:cNvSpPr>
            <a:spLocks noGrp="1" noChangeArrowheads="1"/>
          </p:cNvSpPr>
          <p:nvPr>
            <p:ph type="dt" sz="half" idx="10"/>
          </p:nvPr>
        </p:nvSpPr>
        <p:spPr>
          <a:ln/>
        </p:spPr>
        <p:txBody>
          <a:bodyPr/>
          <a:lstStyle>
            <a:lvl1pPr>
              <a:defRPr/>
            </a:lvl1pPr>
          </a:lstStyle>
          <a:p>
            <a:pPr>
              <a:defRPr/>
            </a:pPr>
            <a:r>
              <a:rPr lang="en-US"/>
              <a:t>12/01/09 - 9pm</a:t>
            </a:r>
          </a:p>
        </p:txBody>
      </p:sp>
      <p:sp>
        <p:nvSpPr>
          <p:cNvPr id="6"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a:ln/>
        </p:spPr>
        <p:txBody>
          <a:bodyPr/>
          <a:lstStyle>
            <a:lvl1pPr>
              <a:defRPr/>
            </a:lvl1pPr>
          </a:lstStyle>
          <a:p>
            <a:pPr>
              <a:defRPr/>
            </a:pPr>
            <a:fld id="{13E2EC06-222A-42D0-87E9-064A6BEAE80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rtlCol="0"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lIns="91440" rIns="91440"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5"/>
          <p:cNvSpPr>
            <a:spLocks noGrp="1" noChangeArrowheads="1"/>
          </p:cNvSpPr>
          <p:nvPr>
            <p:ph type="dt" sz="half" idx="10"/>
          </p:nvPr>
        </p:nvSpPr>
        <p:spPr>
          <a:ln/>
        </p:spPr>
        <p:txBody>
          <a:bodyPr/>
          <a:lstStyle>
            <a:lvl1pPr>
              <a:defRPr/>
            </a:lvl1pPr>
          </a:lstStyle>
          <a:p>
            <a:pPr>
              <a:defRPr/>
            </a:pPr>
            <a:r>
              <a:rPr lang="en-US"/>
              <a:t>12/01/09 - 9pm</a:t>
            </a:r>
          </a:p>
        </p:txBody>
      </p:sp>
      <p:sp>
        <p:nvSpPr>
          <p:cNvPr id="6"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a:ln/>
        </p:spPr>
        <p:txBody>
          <a:bodyPr/>
          <a:lstStyle>
            <a:lvl1pPr>
              <a:defRPr/>
            </a:lvl1pPr>
          </a:lstStyle>
          <a:p>
            <a:pPr>
              <a:defRPr/>
            </a:pPr>
            <a:fld id="{C71FF8B8-F0F3-400C-8102-4AEACDC8D33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8" name="Rectangle 104"/>
          <p:cNvSpPr>
            <a:spLocks noChangeArrowheads="1"/>
          </p:cNvSpPr>
          <p:nvPr/>
        </p:nvSpPr>
        <p:spPr bwMode="white">
          <a:xfrm>
            <a:off x="0" y="0"/>
            <a:ext cx="9144000" cy="6858000"/>
          </a:xfrm>
          <a:prstGeom prst="rect">
            <a:avLst/>
          </a:prstGeom>
          <a:solidFill>
            <a:srgbClr val="FFFFFF"/>
          </a:solidFill>
          <a:ln w="9525">
            <a:noFill/>
            <a:miter lim="800000"/>
            <a:headEnd/>
            <a:tailEnd/>
          </a:ln>
          <a:effectLst/>
        </p:spPr>
        <p:txBody>
          <a:bodyPr wrap="none" anchor="ctr"/>
          <a:lstStyle/>
          <a:p>
            <a:pPr>
              <a:defRPr/>
            </a:pPr>
            <a:endParaRPr lang="en-US">
              <a:cs typeface="+mn-cs"/>
            </a:endParaRPr>
          </a:p>
        </p:txBody>
      </p:sp>
      <p:pic>
        <p:nvPicPr>
          <p:cNvPr id="90115" name="Picture 109" descr="Text Page"/>
          <p:cNvPicPr>
            <a:picLocks noChangeAspect="1" noChangeArrowheads="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0" y="0"/>
            <a:ext cx="9144000" cy="1150938"/>
          </a:xfrm>
          <a:prstGeom prst="rect">
            <a:avLst/>
          </a:prstGeom>
          <a:noFill/>
          <a:ln w="9525">
            <a:noFill/>
            <a:miter lim="800000"/>
            <a:headEnd/>
            <a:tailEnd/>
          </a:ln>
        </p:spPr>
      </p:pic>
      <p:sp>
        <p:nvSpPr>
          <p:cNvPr id="90116" name="Rectangle 45"/>
          <p:cNvSpPr>
            <a:spLocks noGrp="1" noChangeArrowheads="1"/>
          </p:cNvSpPr>
          <p:nvPr>
            <p:ph type="body" idx="1"/>
          </p:nvPr>
        </p:nvSpPr>
        <p:spPr bwMode="auto">
          <a:xfrm>
            <a:off x="495300" y="1647825"/>
            <a:ext cx="8153400" cy="4652963"/>
          </a:xfrm>
          <a:prstGeom prst="rect">
            <a:avLst/>
          </a:prstGeom>
          <a:noFill/>
          <a:ln w="9525" algn="ctr">
            <a:noFill/>
            <a:miter lim="800000"/>
            <a:headEnd/>
            <a:tailEnd/>
          </a:ln>
        </p:spPr>
        <p:txBody>
          <a:bodyPr vert="horz" wrap="square" lIns="45720" tIns="45720" rIns="4572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0117" name="Rectangle 44"/>
          <p:cNvSpPr>
            <a:spLocks noGrp="1" noChangeArrowheads="1"/>
          </p:cNvSpPr>
          <p:nvPr>
            <p:ph type="title"/>
          </p:nvPr>
        </p:nvSpPr>
        <p:spPr bwMode="black">
          <a:xfrm>
            <a:off x="298450" y="90488"/>
            <a:ext cx="7400925" cy="860425"/>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lvl="0"/>
            <a:r>
              <a:rPr lang="en-US"/>
              <a:t>Click to edit </a:t>
            </a:r>
            <a:br>
              <a:rPr lang="en-US"/>
            </a:br>
            <a:r>
              <a:rPr lang="en-US"/>
              <a:t>Master title style</a:t>
            </a:r>
          </a:p>
        </p:txBody>
      </p:sp>
      <p:sp>
        <p:nvSpPr>
          <p:cNvPr id="1125" name="Rectangle 101"/>
          <p:cNvSpPr>
            <a:spLocks noChangeArrowheads="1"/>
          </p:cNvSpPr>
          <p:nvPr/>
        </p:nvSpPr>
        <p:spPr bwMode="auto">
          <a:xfrm>
            <a:off x="0" y="6807200"/>
            <a:ext cx="9144000" cy="50800"/>
          </a:xfrm>
          <a:prstGeom prst="rect">
            <a:avLst/>
          </a:prstGeom>
          <a:solidFill>
            <a:srgbClr val="225A7A"/>
          </a:solidFill>
          <a:ln w="9525">
            <a:noFill/>
            <a:miter lim="800000"/>
            <a:headEnd/>
            <a:tailEnd/>
          </a:ln>
          <a:effectLst/>
        </p:spPr>
        <p:txBody>
          <a:bodyPr wrap="none" anchor="ctr"/>
          <a:lstStyle/>
          <a:p>
            <a:pPr>
              <a:defRPr/>
            </a:pPr>
            <a:endParaRPr lang="en-US">
              <a:cs typeface="+mn-cs"/>
            </a:endParaRPr>
          </a:p>
        </p:txBody>
      </p:sp>
      <p:pic>
        <p:nvPicPr>
          <p:cNvPr id="90119" name="Picture 102"/>
          <p:cNvPicPr>
            <a:picLocks noChangeAspect="1" noChangeArrowheads="1"/>
          </p:cNvPicPr>
          <p:nvPr/>
        </p:nvPicPr>
        <p:blipFill>
          <a:blip r:embed="rId16" cstate="screen">
            <a:extLst>
              <a:ext uri="{28A0092B-C50C-407E-A947-70E740481C1C}">
                <a14:useLocalDpi xmlns:a14="http://schemas.microsoft.com/office/drawing/2010/main"/>
              </a:ext>
            </a:extLst>
          </a:blip>
          <a:srcRect/>
          <a:stretch>
            <a:fillRect/>
          </a:stretch>
        </p:blipFill>
        <p:spPr bwMode="auto">
          <a:xfrm>
            <a:off x="7761288" y="349250"/>
            <a:ext cx="1228725" cy="341313"/>
          </a:xfrm>
          <a:prstGeom prst="rect">
            <a:avLst/>
          </a:prstGeom>
          <a:noFill/>
          <a:ln w="9525">
            <a:noFill/>
            <a:miter lim="800000"/>
            <a:headEnd/>
            <a:tailEnd/>
          </a:ln>
        </p:spPr>
      </p:pic>
      <p:sp>
        <p:nvSpPr>
          <p:cNvPr id="1129" name="Rectangle 105"/>
          <p:cNvSpPr>
            <a:spLocks noGrp="1" noChangeArrowheads="1"/>
          </p:cNvSpPr>
          <p:nvPr>
            <p:ph type="dt" sz="half" idx="2"/>
          </p:nvPr>
        </p:nvSpPr>
        <p:spPr bwMode="auto">
          <a:xfrm>
            <a:off x="85725" y="6961188"/>
            <a:ext cx="1352550" cy="1158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eaLnBrk="0" hangingPunct="0">
              <a:lnSpc>
                <a:spcPct val="85000"/>
              </a:lnSpc>
              <a:spcBef>
                <a:spcPct val="20000"/>
              </a:spcBef>
              <a:defRPr sz="900">
                <a:solidFill>
                  <a:schemeClr val="bg1"/>
                </a:solidFill>
                <a:latin typeface="Arial" charset="0"/>
                <a:cs typeface="+mn-cs"/>
              </a:defRPr>
            </a:lvl1pPr>
          </a:lstStyle>
          <a:p>
            <a:pPr>
              <a:defRPr/>
            </a:pPr>
            <a:r>
              <a:rPr lang="en-US"/>
              <a:t>12/01/09 - 9pm</a:t>
            </a:r>
          </a:p>
        </p:txBody>
      </p:sp>
      <p:sp>
        <p:nvSpPr>
          <p:cNvPr id="1130" name="Rectangle 106"/>
          <p:cNvSpPr>
            <a:spLocks noGrp="1" noChangeArrowheads="1"/>
          </p:cNvSpPr>
          <p:nvPr>
            <p:ph type="ftr" sz="quarter" idx="3"/>
          </p:nvPr>
        </p:nvSpPr>
        <p:spPr bwMode="auto">
          <a:xfrm>
            <a:off x="2695575" y="6961188"/>
            <a:ext cx="3752850" cy="117475"/>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eaLnBrk="0" hangingPunct="0">
              <a:lnSpc>
                <a:spcPct val="85000"/>
              </a:lnSpc>
              <a:spcBef>
                <a:spcPct val="20000"/>
              </a:spcBef>
              <a:defRPr sz="900">
                <a:solidFill>
                  <a:schemeClr val="bg1"/>
                </a:solidFill>
                <a:latin typeface="Arial" charset="0"/>
                <a:cs typeface="+mn-cs"/>
              </a:defRPr>
            </a:lvl1pPr>
          </a:lstStyle>
          <a:p>
            <a:pPr>
              <a:defRPr/>
            </a:pPr>
            <a:r>
              <a:rPr lang="en-US"/>
              <a:t>eSlide – P6466 – The Financial Crisis and the Future of the P/C</a:t>
            </a:r>
          </a:p>
        </p:txBody>
      </p:sp>
      <p:sp>
        <p:nvSpPr>
          <p:cNvPr id="1134" name="Rectangle 110"/>
          <p:cNvSpPr>
            <a:spLocks noGrp="1" noChangeArrowheads="1"/>
          </p:cNvSpPr>
          <p:nvPr>
            <p:ph type="sldNum" sz="quarter" idx="4"/>
          </p:nvPr>
        </p:nvSpPr>
        <p:spPr bwMode="auto">
          <a:xfrm>
            <a:off x="8601075" y="6656388"/>
            <a:ext cx="447675" cy="1158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eaLnBrk="0" hangingPunct="0">
              <a:lnSpc>
                <a:spcPct val="85000"/>
              </a:lnSpc>
              <a:spcBef>
                <a:spcPct val="20000"/>
              </a:spcBef>
              <a:defRPr sz="900">
                <a:latin typeface="Arial" charset="0"/>
                <a:cs typeface="+mn-cs"/>
              </a:defRPr>
            </a:lvl1pPr>
          </a:lstStyle>
          <a:p>
            <a:pPr>
              <a:defRPr/>
            </a:pPr>
            <a:fld id="{FF8B5C7A-7BED-4BF9-AD02-83F44DE0BE2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437" r:id="rId1"/>
    <p:sldLayoutId id="2147485426" r:id="rId2"/>
    <p:sldLayoutId id="2147485427" r:id="rId3"/>
    <p:sldLayoutId id="2147485428" r:id="rId4"/>
    <p:sldLayoutId id="2147485429" r:id="rId5"/>
    <p:sldLayoutId id="2147485430" r:id="rId6"/>
    <p:sldLayoutId id="2147485431" r:id="rId7"/>
    <p:sldLayoutId id="2147485432" r:id="rId8"/>
    <p:sldLayoutId id="2147485433" r:id="rId9"/>
    <p:sldLayoutId id="2147485434" r:id="rId10"/>
    <p:sldLayoutId id="2147485435" r:id="rId11"/>
    <p:sldLayoutId id="2147485436" r:id="rId12"/>
    <p:sldLayoutId id="2147485438" r:id="rId13"/>
  </p:sldLayoutIdLst>
  <p:hf hdr="0" ftr="0"/>
  <p:txStyles>
    <p:title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p:titleStyle>
    <p:bodyStyle>
      <a:lvl1pPr marL="292100" indent="-292100" algn="l" rtl="0" eaLnBrk="0" fontAlgn="base" hangingPunct="0">
        <a:lnSpc>
          <a:spcPct val="90000"/>
        </a:lnSpc>
        <a:spcBef>
          <a:spcPct val="100000"/>
        </a:spcBef>
        <a:spcAft>
          <a:spcPct val="0"/>
        </a:spcAft>
        <a:buClr>
          <a:schemeClr val="accent2"/>
        </a:buClr>
        <a:buFont typeface="Wingdings" pitchFamily="2" charset="2"/>
        <a:buChar char="n"/>
        <a:defRPr sz="2400">
          <a:solidFill>
            <a:schemeClr val="tx1"/>
          </a:solidFill>
          <a:latin typeface="Arial" charset="0"/>
          <a:ea typeface="+mn-ea"/>
          <a:cs typeface="+mn-cs"/>
        </a:defRPr>
      </a:lvl1pPr>
      <a:lvl2pPr marL="635000" indent="-228600" algn="l" rtl="0" eaLnBrk="0" fontAlgn="base" hangingPunct="0">
        <a:lnSpc>
          <a:spcPct val="90000"/>
        </a:lnSpc>
        <a:spcBef>
          <a:spcPct val="50000"/>
        </a:spcBef>
        <a:spcAft>
          <a:spcPct val="0"/>
        </a:spcAft>
        <a:buClr>
          <a:schemeClr val="accent2"/>
        </a:buClr>
        <a:buFont typeface="Wingdings" pitchFamily="2" charset="2"/>
        <a:buChar char="w"/>
        <a:defRPr sz="2200">
          <a:solidFill>
            <a:schemeClr val="tx1"/>
          </a:solidFill>
          <a:latin typeface="Arial" charset="0"/>
        </a:defRPr>
      </a:lvl2pPr>
      <a:lvl3pPr marL="977900" indent="-228600" algn="l" rtl="0" eaLnBrk="0" fontAlgn="base" hangingPunct="0">
        <a:lnSpc>
          <a:spcPct val="90000"/>
        </a:lnSpc>
        <a:spcBef>
          <a:spcPct val="25000"/>
        </a:spcBef>
        <a:spcAft>
          <a:spcPct val="0"/>
        </a:spcAft>
        <a:buClr>
          <a:schemeClr val="accent2"/>
        </a:buClr>
        <a:buFont typeface="Arial" charset="0"/>
        <a:buChar char="–"/>
        <a:defRPr sz="2000">
          <a:solidFill>
            <a:schemeClr val="tx1"/>
          </a:solidFill>
          <a:latin typeface="Arial" charset="0"/>
        </a:defRPr>
      </a:lvl3pPr>
      <a:lvl4pPr marL="1320800" indent="-228600" algn="l" rtl="0" eaLnBrk="0" fontAlgn="base" hangingPunct="0">
        <a:lnSpc>
          <a:spcPct val="90000"/>
        </a:lnSpc>
        <a:spcBef>
          <a:spcPct val="15000"/>
        </a:spcBef>
        <a:spcAft>
          <a:spcPct val="0"/>
        </a:spcAft>
        <a:buClr>
          <a:schemeClr val="accent2"/>
        </a:buClr>
        <a:buFont typeface="Wingdings" pitchFamily="2" charset="2"/>
        <a:buChar char="§"/>
        <a:defRPr>
          <a:solidFill>
            <a:schemeClr val="tx1"/>
          </a:solidFill>
          <a:latin typeface="Arial" charset="0"/>
        </a:defRPr>
      </a:lvl4pPr>
      <a:lvl5pPr marL="1663700" indent="-228600" algn="l" rtl="0" eaLnBrk="0" fontAlgn="base" hangingPunct="0">
        <a:lnSpc>
          <a:spcPct val="95000"/>
        </a:lnSpc>
        <a:spcBef>
          <a:spcPct val="15000"/>
        </a:spcBef>
        <a:spcAft>
          <a:spcPct val="0"/>
        </a:spcAft>
        <a:buClr>
          <a:schemeClr val="accent2"/>
        </a:buClr>
        <a:buChar char="»"/>
        <a:defRPr sz="1600">
          <a:solidFill>
            <a:schemeClr val="tx1"/>
          </a:solidFill>
          <a:latin typeface="Arial" charset="0"/>
        </a:defRPr>
      </a:lvl5pPr>
      <a:lvl6pPr marL="2514600" indent="-228600" algn="l" fontAlgn="base">
        <a:spcBef>
          <a:spcPct val="20000"/>
        </a:spcBef>
        <a:spcAft>
          <a:spcPct val="0"/>
        </a:spcAft>
        <a:buChar char="»"/>
        <a:defRPr>
          <a:solidFill>
            <a:schemeClr val="bg1">
              <a:alpha val="100000"/>
            </a:schemeClr>
          </a:solidFill>
          <a:latin typeface="+mn-lt"/>
        </a:defRPr>
      </a:lvl6pPr>
      <a:lvl7pPr marL="2971800" indent="-228600" algn="l" fontAlgn="base">
        <a:spcBef>
          <a:spcPct val="20000"/>
        </a:spcBef>
        <a:spcAft>
          <a:spcPct val="0"/>
        </a:spcAft>
        <a:buChar char="»"/>
        <a:defRPr>
          <a:solidFill>
            <a:schemeClr val="bg1">
              <a:alpha val="100000"/>
            </a:schemeClr>
          </a:solidFill>
          <a:latin typeface="+mn-lt"/>
        </a:defRPr>
      </a:lvl7pPr>
      <a:lvl8pPr marL="3429000" indent="-228600" algn="l" fontAlgn="base">
        <a:spcBef>
          <a:spcPct val="20000"/>
        </a:spcBef>
        <a:spcAft>
          <a:spcPct val="0"/>
        </a:spcAft>
        <a:buChar char="»"/>
        <a:defRPr>
          <a:solidFill>
            <a:schemeClr val="bg1">
              <a:alpha val="100000"/>
            </a:schemeClr>
          </a:solidFill>
          <a:latin typeface="+mn-lt"/>
        </a:defRPr>
      </a:lvl8pPr>
      <a:lvl9pPr marL="3886200" indent="-228600" algn="l" fontAlgn="base">
        <a:spcBef>
          <a:spcPct val="20000"/>
        </a:spcBef>
        <a:spcAft>
          <a:spcPct val="0"/>
        </a:spcAft>
        <a:buChar char="»"/>
        <a:defRPr>
          <a:solidFill>
            <a:schemeClr val="bg1">
              <a:alpha val="100000"/>
            </a:schemeClr>
          </a:solidFill>
          <a:latin typeface="+mn-lt"/>
        </a:defRPr>
      </a:lvl9pPr>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4.xml"/><Relationship Id="rId1" Type="http://schemas.openxmlformats.org/officeDocument/2006/relationships/vmlDrawing" Target="../drawings/vmlDrawing8.vml"/><Relationship Id="rId6" Type="http://schemas.openxmlformats.org/officeDocument/2006/relationships/image" Target="../media/image11.emf"/><Relationship Id="rId5" Type="http://schemas.openxmlformats.org/officeDocument/2006/relationships/oleObject" Target="../embeddings/oleObject8.bin"/><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vmlDrawing" Target="../drawings/vmlDrawing9.vml"/><Relationship Id="rId5" Type="http://schemas.openxmlformats.org/officeDocument/2006/relationships/image" Target="../media/image12.emf"/><Relationship Id="rId4" Type="http://schemas.openxmlformats.org/officeDocument/2006/relationships/oleObject" Target="../embeddings/oleObject9.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vmlDrawing" Target="../drawings/vmlDrawing10.vml"/><Relationship Id="rId5" Type="http://schemas.openxmlformats.org/officeDocument/2006/relationships/image" Target="../media/image13.emf"/><Relationship Id="rId4" Type="http://schemas.openxmlformats.org/officeDocument/2006/relationships/oleObject" Target="../embeddings/oleObject10.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vmlDrawing" Target="../drawings/vmlDrawing11.vml"/><Relationship Id="rId5" Type="http://schemas.openxmlformats.org/officeDocument/2006/relationships/image" Target="../media/image14.emf"/><Relationship Id="rId4" Type="http://schemas.openxmlformats.org/officeDocument/2006/relationships/oleObject" Target="../embeddings/oleObject11.bin"/></Relationships>
</file>

<file path=ppt/slides/_rels/slide1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vmlDrawing" Target="../drawings/vmlDrawing12.vml"/><Relationship Id="rId6" Type="http://schemas.openxmlformats.org/officeDocument/2006/relationships/image" Target="../media/image15.emf"/><Relationship Id="rId5" Type="http://schemas.openxmlformats.org/officeDocument/2006/relationships/oleObject" Target="../embeddings/oleObject12.bin"/><Relationship Id="rId4" Type="http://schemas.openxmlformats.org/officeDocument/2006/relationships/hyperlink" Target="http://www.federalreserve.gov/releases/h15/data.htm" TargetMode="Externa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vmlDrawing" Target="../drawings/vmlDrawing13.vml"/><Relationship Id="rId5" Type="http://schemas.openxmlformats.org/officeDocument/2006/relationships/image" Target="../media/image16.emf"/><Relationship Id="rId4" Type="http://schemas.openxmlformats.org/officeDocument/2006/relationships/oleObject" Target="../embeddings/oleObject13.bin"/></Relationships>
</file>

<file path=ppt/slides/_rels/slide2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vmlDrawing" Target="../drawings/vmlDrawing14.vml"/><Relationship Id="rId5" Type="http://schemas.openxmlformats.org/officeDocument/2006/relationships/image" Target="../media/image17.emf"/><Relationship Id="rId4" Type="http://schemas.openxmlformats.org/officeDocument/2006/relationships/oleObject" Target="../embeddings/oleObject14.bin"/></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6.xml"/><Relationship Id="rId1" Type="http://schemas.openxmlformats.org/officeDocument/2006/relationships/vmlDrawing" Target="../drawings/vmlDrawing15.vml"/><Relationship Id="rId5" Type="http://schemas.openxmlformats.org/officeDocument/2006/relationships/image" Target="../media/image18.emf"/><Relationship Id="rId4" Type="http://schemas.openxmlformats.org/officeDocument/2006/relationships/oleObject" Target="../embeddings/oleObject15.bin"/></Relationships>
</file>

<file path=ppt/slides/_rels/slide25.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6.xml"/><Relationship Id="rId1" Type="http://schemas.openxmlformats.org/officeDocument/2006/relationships/vmlDrawing" Target="../drawings/vmlDrawing16.vml"/><Relationship Id="rId6" Type="http://schemas.openxmlformats.org/officeDocument/2006/relationships/image" Target="../media/image19.emf"/><Relationship Id="rId5" Type="http://schemas.openxmlformats.org/officeDocument/2006/relationships/oleObject" Target="../embeddings/oleObject16.bin"/><Relationship Id="rId4" Type="http://schemas.openxmlformats.org/officeDocument/2006/relationships/hyperlink" Target="http://www.bea.gov/national/index.htm#gdp" TargetMode="External"/></Relationships>
</file>

<file path=ppt/slides/_rels/slide28.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hyperlink" Target="http://www.philadelphiafed.org/index.cfm" TargetMode="External"/><Relationship Id="rId2" Type="http://schemas.openxmlformats.org/officeDocument/2006/relationships/notesSlide" Target="../notesSlides/notesSlide27.xml"/><Relationship Id="rId1" Type="http://schemas.openxmlformats.org/officeDocument/2006/relationships/slideLayout" Target="../slideLayouts/slideLayout6.xml"/><Relationship Id="rId4" Type="http://schemas.openxmlformats.org/officeDocument/2006/relationships/image" Target="../media/image20.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4.emf"/><Relationship Id="rId5" Type="http://schemas.openxmlformats.org/officeDocument/2006/relationships/oleObject" Target="../embeddings/oleObject1.bin"/><Relationship Id="rId4"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3.xml"/><Relationship Id="rId1" Type="http://schemas.openxmlformats.org/officeDocument/2006/relationships/tags" Target="../tags/tag5.xml"/><Relationship Id="rId5" Type="http://schemas.openxmlformats.org/officeDocument/2006/relationships/chart" Target="../charts/chart8.xml"/><Relationship Id="rId4" Type="http://schemas.openxmlformats.org/officeDocument/2006/relationships/hyperlink" Target="http://www.ism.ws/ismreport/mfgrob.cfm" TargetMode="Externa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3.xml"/><Relationship Id="rId1" Type="http://schemas.openxmlformats.org/officeDocument/2006/relationships/tags" Target="../tags/tag6.xml"/><Relationship Id="rId5" Type="http://schemas.openxmlformats.org/officeDocument/2006/relationships/chart" Target="../charts/chart9.xml"/><Relationship Id="rId4" Type="http://schemas.openxmlformats.org/officeDocument/2006/relationships/hyperlink" Target="http://www.ism.ws/ismreport/mfgrob.cfm"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www.advisorperspectives.com/dshort/charts/indicators/Sentiment.html?NFIB-optimism-index.gif" TargetMode="External"/><Relationship Id="rId2" Type="http://schemas.openxmlformats.org/officeDocument/2006/relationships/notesSlide" Target="../notesSlides/notesSlide30.xml"/><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33.xml.rels><?xml version="1.0" encoding="UTF-8" standalone="yes"?>
<Relationships xmlns="http://schemas.openxmlformats.org/package/2006/relationships"><Relationship Id="rId3" Type="http://schemas.openxmlformats.org/officeDocument/2006/relationships/hyperlink" Target="http://www.advisorperspectives.com/dshort/charts/indicators/Sentiment.html?NFIB-optimism-index.gif" TargetMode="External"/><Relationship Id="rId2" Type="http://schemas.openxmlformats.org/officeDocument/2006/relationships/notesSlide" Target="../notesSlides/notesSlide31.xml"/><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7.xml"/><Relationship Id="rId1" Type="http://schemas.openxmlformats.org/officeDocument/2006/relationships/vmlDrawing" Target="../drawings/vmlDrawing17.vml"/><Relationship Id="rId6" Type="http://schemas.openxmlformats.org/officeDocument/2006/relationships/hyperlink" Target="http://www.uscourts.gov/uscourts/Statistics/BankruptcyStatistics/BankruptcyFilings/2013/0913_f2q.pdf" TargetMode="External"/><Relationship Id="rId5" Type="http://schemas.openxmlformats.org/officeDocument/2006/relationships/image" Target="../media/image23.emf"/><Relationship Id="rId4" Type="http://schemas.openxmlformats.org/officeDocument/2006/relationships/oleObject" Target="../embeddings/oleObject17.bin"/></Relationships>
</file>

<file path=ppt/slides/_rels/slide35.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hyperlink" Target="http://www.federalreserve.gov/releases/g17/ipdisk/ip_sa.txt"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www.federalreserve.gov/releases/g17/ipdisk/ip_sa.txt" TargetMode="External"/><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3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7.xml"/><Relationship Id="rId1" Type="http://schemas.openxmlformats.org/officeDocument/2006/relationships/vmlDrawing" Target="../drawings/vmlDrawing18.vml"/><Relationship Id="rId5" Type="http://schemas.openxmlformats.org/officeDocument/2006/relationships/image" Target="../media/image25.emf"/><Relationship Id="rId4" Type="http://schemas.openxmlformats.org/officeDocument/2006/relationships/oleObject" Target="../embeddings/oleObject18.bin"/></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vmlDrawing" Target="../drawings/vmlDrawing2.vml"/><Relationship Id="rId5" Type="http://schemas.openxmlformats.org/officeDocument/2006/relationships/image" Target="../media/image5.emf"/><Relationship Id="rId4" Type="http://schemas.openxmlformats.org/officeDocument/2006/relationships/oleObject" Target="../embeddings/oleObject2.bin"/></Relationships>
</file>

<file path=ppt/slides/_rels/slide4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7.xml"/><Relationship Id="rId1" Type="http://schemas.openxmlformats.org/officeDocument/2006/relationships/vmlDrawing" Target="../drawings/vmlDrawing19.vml"/><Relationship Id="rId5" Type="http://schemas.openxmlformats.org/officeDocument/2006/relationships/image" Target="../media/image27.emf"/><Relationship Id="rId4" Type="http://schemas.openxmlformats.org/officeDocument/2006/relationships/oleObject" Target="../embeddings/oleObject19.bin"/></Relationships>
</file>

<file path=ppt/slides/_rels/slide42.xml.rels><?xml version="1.0" encoding="UTF-8" standalone="yes"?>
<Relationships xmlns="http://schemas.openxmlformats.org/package/2006/relationships"><Relationship Id="rId3" Type="http://schemas.openxmlformats.org/officeDocument/2006/relationships/hyperlink" Target="https://fred.stlouisfed.org/series/FRBLMCI#0" TargetMode="External"/><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7.xml"/><Relationship Id="rId1" Type="http://schemas.openxmlformats.org/officeDocument/2006/relationships/vmlDrawing" Target="../drawings/vmlDrawing20.vml"/><Relationship Id="rId6" Type="http://schemas.openxmlformats.org/officeDocument/2006/relationships/image" Target="../media/image29.emf"/><Relationship Id="rId5" Type="http://schemas.openxmlformats.org/officeDocument/2006/relationships/oleObject" Target="../embeddings/oleObject20.bin"/><Relationship Id="rId4" Type="http://schemas.openxmlformats.org/officeDocument/2006/relationships/hyperlink" Target="https://research.stlouisfed.org/fred2/series/FRBLMCI" TargetMode="External"/></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12.xml"/><Relationship Id="rId1" Type="http://schemas.openxmlformats.org/officeDocument/2006/relationships/vmlDrawing" Target="../drawings/vmlDrawing21.vml"/><Relationship Id="rId4" Type="http://schemas.openxmlformats.org/officeDocument/2006/relationships/image" Target="../media/image30.emf"/></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7.xml"/><Relationship Id="rId1" Type="http://schemas.openxmlformats.org/officeDocument/2006/relationships/vmlDrawing" Target="../drawings/vmlDrawing22.vml"/><Relationship Id="rId6" Type="http://schemas.openxmlformats.org/officeDocument/2006/relationships/image" Target="../media/image31.emf"/><Relationship Id="rId5" Type="http://schemas.openxmlformats.org/officeDocument/2006/relationships/oleObject" Target="../embeddings/oleObject22.bin"/><Relationship Id="rId4" Type="http://schemas.openxmlformats.org/officeDocument/2006/relationships/hyperlink" Target="http://research.stlouisfed.org/fred2/series/WASCUR" TargetMode="Externa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6.xml"/><Relationship Id="rId1" Type="http://schemas.openxmlformats.org/officeDocument/2006/relationships/vmlDrawing" Target="../drawings/vmlDrawing23.vml"/><Relationship Id="rId6" Type="http://schemas.openxmlformats.org/officeDocument/2006/relationships/hyperlink" Target="http://www.bls.gov/data/#employment" TargetMode="External"/><Relationship Id="rId5" Type="http://schemas.openxmlformats.org/officeDocument/2006/relationships/image" Target="../media/image32.emf"/><Relationship Id="rId4" Type="http://schemas.openxmlformats.org/officeDocument/2006/relationships/oleObject" Target="../embeddings/oleObject23.bin"/></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7.xml"/><Relationship Id="rId1" Type="http://schemas.openxmlformats.org/officeDocument/2006/relationships/vmlDrawing" Target="../drawings/vmlDrawing24.vml"/><Relationship Id="rId6" Type="http://schemas.openxmlformats.org/officeDocument/2006/relationships/image" Target="../media/image33.emf"/><Relationship Id="rId5" Type="http://schemas.openxmlformats.org/officeDocument/2006/relationships/oleObject" Target="../embeddings/oleObject24.bin"/><Relationship Id="rId4" Type="http://schemas.openxmlformats.org/officeDocument/2006/relationships/hyperlink" Target="http://www.bls.gov/data/#employment" TargetMode="External"/></Relationships>
</file>

<file path=ppt/slides/_rels/slide48.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43.xml"/><Relationship Id="rId1" Type="http://schemas.openxmlformats.org/officeDocument/2006/relationships/slideLayout" Target="../slideLayouts/slideLayout6.xml"/><Relationship Id="rId4" Type="http://schemas.openxmlformats.org/officeDocument/2006/relationships/hyperlink" Target="https://www.frbatlanta.org/chcs/wage-growth-tracker.aspx?panel=1" TargetMode="External"/></Relationships>
</file>

<file path=ppt/slides/_rels/slide4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xml"/><Relationship Id="rId1" Type="http://schemas.openxmlformats.org/officeDocument/2006/relationships/vmlDrawing" Target="../drawings/vmlDrawing3.vml"/><Relationship Id="rId6" Type="http://schemas.openxmlformats.org/officeDocument/2006/relationships/image" Target="../media/image6.emf"/><Relationship Id="rId5" Type="http://schemas.openxmlformats.org/officeDocument/2006/relationships/oleObject" Target="../embeddings/oleObject3.bin"/><Relationship Id="rId4"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7.xml"/><Relationship Id="rId1" Type="http://schemas.openxmlformats.org/officeDocument/2006/relationships/vmlDrawing" Target="../drawings/vmlDrawing25.vml"/><Relationship Id="rId5" Type="http://schemas.openxmlformats.org/officeDocument/2006/relationships/image" Target="../media/image34.emf"/><Relationship Id="rId4" Type="http://schemas.openxmlformats.org/officeDocument/2006/relationships/oleObject" Target="../embeddings/oleObject25.bin"/></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6.xml"/><Relationship Id="rId1" Type="http://schemas.openxmlformats.org/officeDocument/2006/relationships/vmlDrawing" Target="../drawings/vmlDrawing26.vml"/><Relationship Id="rId5" Type="http://schemas.openxmlformats.org/officeDocument/2006/relationships/image" Target="../media/image35.emf"/><Relationship Id="rId4" Type="http://schemas.openxmlformats.org/officeDocument/2006/relationships/oleObject" Target="../embeddings/oleObject26.bin"/></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6.xml"/><Relationship Id="rId1" Type="http://schemas.openxmlformats.org/officeDocument/2006/relationships/vmlDrawing" Target="../drawings/vmlDrawing27.vml"/><Relationship Id="rId5" Type="http://schemas.openxmlformats.org/officeDocument/2006/relationships/image" Target="../media/image36.emf"/><Relationship Id="rId4" Type="http://schemas.openxmlformats.org/officeDocument/2006/relationships/oleObject" Target="../embeddings/oleObject27.bin"/></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49.xml"/><Relationship Id="rId7" Type="http://schemas.openxmlformats.org/officeDocument/2006/relationships/hyperlink" Target="http://www.census.gov/housing/hvs/data/histtabs.html%20Table%208" TargetMode="External"/><Relationship Id="rId2" Type="http://schemas.openxmlformats.org/officeDocument/2006/relationships/slideLayout" Target="../slideLayouts/slideLayout7.xml"/><Relationship Id="rId1" Type="http://schemas.openxmlformats.org/officeDocument/2006/relationships/vmlDrawing" Target="../drawings/vmlDrawing28.vml"/><Relationship Id="rId6" Type="http://schemas.openxmlformats.org/officeDocument/2006/relationships/hyperlink" Target="http://www.census.gov/housing/hvs/data/histtabs.html" TargetMode="External"/><Relationship Id="rId5" Type="http://schemas.openxmlformats.org/officeDocument/2006/relationships/image" Target="../media/image37.emf"/><Relationship Id="rId4" Type="http://schemas.openxmlformats.org/officeDocument/2006/relationships/oleObject" Target="../embeddings/oleObject28.bin"/></Relationships>
</file>

<file path=ppt/slides/_rels/slide55.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7.xml"/><Relationship Id="rId1" Type="http://schemas.openxmlformats.org/officeDocument/2006/relationships/vmlDrawing" Target="../drawings/vmlDrawing29.vml"/><Relationship Id="rId6" Type="http://schemas.openxmlformats.org/officeDocument/2006/relationships/hyperlink" Target="http://www.census.gov/housing/hvs/data/histtabs.html" TargetMode="External"/><Relationship Id="rId5" Type="http://schemas.openxmlformats.org/officeDocument/2006/relationships/image" Target="../media/image38.emf"/><Relationship Id="rId4" Type="http://schemas.openxmlformats.org/officeDocument/2006/relationships/oleObject" Target="../embeddings/oleObject29.bin"/></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6.xml"/><Relationship Id="rId1" Type="http://schemas.openxmlformats.org/officeDocument/2006/relationships/vmlDrawing" Target="../drawings/vmlDrawing30.vml"/><Relationship Id="rId5" Type="http://schemas.openxmlformats.org/officeDocument/2006/relationships/image" Target="../media/image39.emf"/><Relationship Id="rId4" Type="http://schemas.openxmlformats.org/officeDocument/2006/relationships/oleObject" Target="../embeddings/oleObject30.bin"/></Relationships>
</file>

<file path=ppt/slides/_rels/slide58.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3.xml"/><Relationship Id="rId1" Type="http://schemas.openxmlformats.org/officeDocument/2006/relationships/vmlDrawing" Target="../drawings/vmlDrawing4.vml"/><Relationship Id="rId6" Type="http://schemas.openxmlformats.org/officeDocument/2006/relationships/image" Target="../media/image7.emf"/><Relationship Id="rId5" Type="http://schemas.openxmlformats.org/officeDocument/2006/relationships/oleObject" Target="../embeddings/oleObject4.bin"/><Relationship Id="rId4"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vmlDrawing" Target="../drawings/vmlDrawing5.vml"/><Relationship Id="rId5" Type="http://schemas.openxmlformats.org/officeDocument/2006/relationships/image" Target="../media/image8.emf"/><Relationship Id="rId4" Type="http://schemas.openxmlformats.org/officeDocument/2006/relationships/oleObject" Target="../embeddings/oleObject5.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vmlDrawing" Target="../drawings/vmlDrawing6.vml"/><Relationship Id="rId5" Type="http://schemas.openxmlformats.org/officeDocument/2006/relationships/image" Target="../media/image9.emf"/><Relationship Id="rId4" Type="http://schemas.openxmlformats.org/officeDocument/2006/relationships/oleObject" Target="../embeddings/oleObject6.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vmlDrawing" Target="../drawings/vmlDrawing7.vml"/><Relationship Id="rId5" Type="http://schemas.openxmlformats.org/officeDocument/2006/relationships/image" Target="../media/image10.emf"/><Relationship Id="rId4" Type="http://schemas.openxmlformats.org/officeDocument/2006/relationships/oleObject" Target="../embeddings/oleObject7.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ctrTitle"/>
          </p:nvPr>
        </p:nvSpPr>
        <p:spPr>
          <a:xfrm>
            <a:off x="0" y="2623445"/>
            <a:ext cx="9104313" cy="1818959"/>
          </a:xfrm>
          <a:ln/>
        </p:spPr>
        <p:txBody>
          <a:bodyPr/>
          <a:lstStyle/>
          <a:p>
            <a:r>
              <a:rPr lang="en-US" sz="4400" dirty="0"/>
              <a:t>The P/C Insurance Industry</a:t>
            </a:r>
            <a:br>
              <a:rPr lang="en-US" sz="4400" dirty="0"/>
            </a:br>
            <a:r>
              <a:rPr lang="en-US" sz="4400" dirty="0"/>
              <a:t>and the U.S. Economy:</a:t>
            </a:r>
            <a:br>
              <a:rPr lang="en-US" sz="4400" dirty="0"/>
            </a:br>
            <a:r>
              <a:rPr lang="en-US" sz="4400" dirty="0"/>
              <a:t>Issues &amp; Outlook</a:t>
            </a:r>
            <a:endParaRPr lang="en-US" sz="4400" i="1" dirty="0">
              <a:solidFill>
                <a:srgbClr val="00B0F0"/>
              </a:solidFill>
            </a:endParaRPr>
          </a:p>
        </p:txBody>
      </p:sp>
      <p:sp>
        <p:nvSpPr>
          <p:cNvPr id="94211" name="Rectangle 3"/>
          <p:cNvSpPr>
            <a:spLocks noGrp="1" noChangeArrowheads="1"/>
          </p:cNvSpPr>
          <p:nvPr>
            <p:ph type="subTitle" idx="1"/>
          </p:nvPr>
        </p:nvSpPr>
        <p:spPr>
          <a:xfrm>
            <a:off x="191729" y="4600741"/>
            <a:ext cx="8952271" cy="1126462"/>
          </a:xfrm>
        </p:spPr>
        <p:txBody>
          <a:bodyPr/>
          <a:lstStyle/>
          <a:p>
            <a:pPr>
              <a:lnSpc>
                <a:spcPct val="80000"/>
              </a:lnSpc>
            </a:pPr>
            <a:r>
              <a:rPr lang="en-US" sz="2800" dirty="0"/>
              <a:t>Los Angeles Area CPCU All-Industry Day</a:t>
            </a:r>
            <a:br>
              <a:rPr lang="en-US" sz="2800" dirty="0"/>
            </a:br>
            <a:r>
              <a:rPr lang="en-US" sz="2800" dirty="0"/>
              <a:t>Studio City, CA</a:t>
            </a:r>
            <a:br>
              <a:rPr lang="en-US" sz="2800" dirty="0"/>
            </a:br>
            <a:r>
              <a:rPr lang="en-US" sz="2800" dirty="0"/>
              <a:t>October 18, 2016</a:t>
            </a:r>
          </a:p>
        </p:txBody>
      </p:sp>
      <p:sp>
        <p:nvSpPr>
          <p:cNvPr id="94212" name="Rectangle 3"/>
          <p:cNvSpPr txBox="1">
            <a:spLocks noChangeArrowheads="1"/>
          </p:cNvSpPr>
          <p:nvPr/>
        </p:nvSpPr>
        <p:spPr bwMode="gray">
          <a:xfrm>
            <a:off x="0" y="5886450"/>
            <a:ext cx="9144000" cy="971550"/>
          </a:xfrm>
          <a:prstGeom prst="rect">
            <a:avLst/>
          </a:prstGeom>
          <a:noFill/>
          <a:ln w="9525" algn="ctr">
            <a:noFill/>
            <a:miter lim="800000"/>
            <a:headEnd/>
            <a:tailEnd/>
          </a:ln>
        </p:spPr>
        <p:txBody>
          <a:bodyPr lIns="45720" rIns="45720">
            <a:spAutoFit/>
          </a:bodyPr>
          <a:lstStyle/>
          <a:p>
            <a:pPr algn="ctr" eaLnBrk="0" hangingPunct="0">
              <a:lnSpc>
                <a:spcPct val="90000"/>
              </a:lnSpc>
              <a:spcBef>
                <a:spcPct val="25000"/>
              </a:spcBef>
              <a:buClr>
                <a:schemeClr val="accent1"/>
              </a:buClr>
              <a:buFont typeface="Wingdings" pitchFamily="2" charset="2"/>
              <a:buNone/>
            </a:pPr>
            <a:r>
              <a:rPr lang="en-US" b="1" dirty="0">
                <a:solidFill>
                  <a:schemeClr val="bg2"/>
                </a:solidFill>
              </a:rPr>
              <a:t>Steven N. Weisbart, Ph.D., CLU, Senior Vice President &amp; Chief Economist</a:t>
            </a:r>
          </a:p>
          <a:p>
            <a:pPr algn="ctr" eaLnBrk="0" hangingPunct="0">
              <a:lnSpc>
                <a:spcPct val="90000"/>
              </a:lnSpc>
              <a:spcBef>
                <a:spcPct val="25000"/>
              </a:spcBef>
              <a:buClr>
                <a:schemeClr val="accent1"/>
              </a:buClr>
            </a:pPr>
            <a:r>
              <a:rPr lang="en-US" b="1" dirty="0">
                <a:solidFill>
                  <a:schemeClr val="bg2"/>
                </a:solidFill>
                <a:sym typeface="Symbol" pitchFamily="18" charset="2"/>
              </a:rPr>
              <a:t>Insurance Information Institute  110 William Street  New York, NY 10038</a:t>
            </a:r>
          </a:p>
          <a:p>
            <a:pPr algn="ctr" eaLnBrk="0" hangingPunct="0">
              <a:lnSpc>
                <a:spcPct val="90000"/>
              </a:lnSpc>
              <a:spcBef>
                <a:spcPct val="25000"/>
              </a:spcBef>
              <a:buClr>
                <a:schemeClr val="accent1"/>
              </a:buClr>
            </a:pPr>
            <a:r>
              <a:rPr lang="en-US" b="1" dirty="0">
                <a:solidFill>
                  <a:schemeClr val="bg1"/>
                </a:solidFill>
                <a:sym typeface="Symbol" pitchFamily="18" charset="2"/>
              </a:rPr>
              <a:t>Tel</a:t>
            </a:r>
            <a:r>
              <a:rPr lang="en-US" b="1">
                <a:solidFill>
                  <a:schemeClr val="bg1"/>
                </a:solidFill>
                <a:sym typeface="Symbol" pitchFamily="18" charset="2"/>
              </a:rPr>
              <a:t>: 212.346.5540 </a:t>
            </a:r>
            <a:r>
              <a:rPr lang="en-US" b="1" dirty="0">
                <a:solidFill>
                  <a:schemeClr val="bg1"/>
                </a:solidFill>
                <a:sym typeface="Symbol" pitchFamily="18" charset="2"/>
              </a:rPr>
              <a:t> Cell</a:t>
            </a:r>
            <a:r>
              <a:rPr lang="en-US" b="1">
                <a:solidFill>
                  <a:schemeClr val="bg1"/>
                </a:solidFill>
                <a:sym typeface="Symbol" pitchFamily="18" charset="2"/>
              </a:rPr>
              <a:t>: 917.494.5945  stevenw@iii.org </a:t>
            </a:r>
            <a:r>
              <a:rPr lang="en-US" b="1" dirty="0">
                <a:solidFill>
                  <a:schemeClr val="bg1"/>
                </a:solidFill>
                <a:sym typeface="Symbol" pitchFamily="18" charset="2"/>
              </a:rPr>
              <a:t> www.iii.org</a:t>
            </a:r>
          </a:p>
        </p:txBody>
      </p:sp>
    </p:spTree>
    <p:extLst>
      <p:ext uri="{BB962C8B-B14F-4D97-AF65-F5344CB8AC3E}">
        <p14:creationId xmlns:p14="http://schemas.microsoft.com/office/powerpoint/2010/main" val="2830093402"/>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fontAlgn="base" hangingPunct="0">
              <a:lnSpc>
                <a:spcPct val="85000"/>
              </a:lnSpc>
              <a:spcBef>
                <a:spcPct val="20000"/>
              </a:spcBef>
              <a:spcAft>
                <a:spcPct val="0"/>
              </a:spcAft>
            </a:pPr>
            <a:r>
              <a:rPr lang="en-US" sz="900">
                <a:solidFill>
                  <a:srgbClr val="FFFFFF"/>
                </a:solidFill>
                <a:latin typeface="Arial" charset="0"/>
                <a:cs typeface="Arial" charset="0"/>
              </a:rPr>
              <a:t>12/01/09 - 9pm</a:t>
            </a:r>
          </a:p>
        </p:txBody>
      </p:sp>
      <p:sp>
        <p:nvSpPr>
          <p:cNvPr id="4710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fontAlgn="base" hangingPunct="0">
              <a:lnSpc>
                <a:spcPct val="85000"/>
              </a:lnSpc>
              <a:spcBef>
                <a:spcPct val="20000"/>
              </a:spcBef>
              <a:spcAft>
                <a:spcPct val="0"/>
              </a:spcAft>
            </a:pPr>
            <a:r>
              <a:rPr lang="en-US" sz="900">
                <a:solidFill>
                  <a:srgbClr val="FFFFFF"/>
                </a:solidFill>
                <a:latin typeface="Arial" charset="0"/>
                <a:cs typeface="Arial" charset="0"/>
              </a:rPr>
              <a:t>eSlide – P6466 – The Financial Crisis and the Future of the P/C</a:t>
            </a:r>
          </a:p>
        </p:txBody>
      </p:sp>
      <p:sp>
        <p:nvSpPr>
          <p:cNvPr id="4710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561E0CFD-BE9A-4019-957A-DD05277E56E1}" type="slidenum">
              <a:rPr lang="en-US" sz="900">
                <a:solidFill>
                  <a:srgbClr val="000000"/>
                </a:solidFill>
                <a:latin typeface="Arial" charset="0"/>
                <a:cs typeface="Arial" charset="0"/>
              </a:rPr>
              <a:pPr algn="r" eaLnBrk="0" fontAlgn="base" hangingPunct="0">
                <a:lnSpc>
                  <a:spcPct val="85000"/>
                </a:lnSpc>
                <a:spcBef>
                  <a:spcPct val="20000"/>
                </a:spcBef>
                <a:spcAft>
                  <a:spcPct val="0"/>
                </a:spcAft>
              </a:pPr>
              <a:t>10</a:t>
            </a:fld>
            <a:endParaRPr lang="en-US" sz="900">
              <a:solidFill>
                <a:srgbClr val="000000"/>
              </a:solidFill>
              <a:latin typeface="Arial" charset="0"/>
              <a:cs typeface="Arial" charset="0"/>
            </a:endParaRPr>
          </a:p>
        </p:txBody>
      </p:sp>
      <p:sp>
        <p:nvSpPr>
          <p:cNvPr id="47110" name="Rectangle 2"/>
          <p:cNvSpPr>
            <a:spLocks noGrp="1" noChangeArrowheads="1"/>
          </p:cNvSpPr>
          <p:nvPr>
            <p:ph type="title" idx="4294967295"/>
          </p:nvPr>
        </p:nvSpPr>
        <p:spPr>
          <a:xfrm>
            <a:off x="312005" y="100116"/>
            <a:ext cx="4312623" cy="860425"/>
          </a:xfrm>
        </p:spPr>
        <p:txBody>
          <a:bodyPr/>
          <a:lstStyle/>
          <a:p>
            <a:r>
              <a:rPr lang="en-US" dirty="0"/>
              <a:t>Policyholder Surplus, </a:t>
            </a:r>
            <a:br>
              <a:rPr lang="en-US" dirty="0"/>
            </a:br>
            <a:r>
              <a:rPr lang="en-US" dirty="0"/>
              <a:t>2006:Q4–2016:1H</a:t>
            </a:r>
          </a:p>
        </p:txBody>
      </p:sp>
      <p:sp>
        <p:nvSpPr>
          <p:cNvPr id="47111" name="Rectangle 4"/>
          <p:cNvSpPr>
            <a:spLocks noChangeArrowheads="1"/>
          </p:cNvSpPr>
          <p:nvPr/>
        </p:nvSpPr>
        <p:spPr bwMode="auto">
          <a:xfrm>
            <a:off x="-171450" y="6584950"/>
            <a:ext cx="2057400" cy="282575"/>
          </a:xfrm>
          <a:prstGeom prst="rect">
            <a:avLst/>
          </a:prstGeom>
          <a:noFill/>
          <a:ln w="9525" algn="ctr">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a:solidFill>
                  <a:srgbClr val="000000"/>
                </a:solidFill>
                <a:latin typeface="Arial" charset="0"/>
                <a:cs typeface="Arial" charset="0"/>
              </a:rPr>
              <a:t>Sources: ISO, A.M .Best.</a:t>
            </a:r>
          </a:p>
        </p:txBody>
      </p:sp>
      <p:sp>
        <p:nvSpPr>
          <p:cNvPr id="47112" name="PPTShape_0"/>
          <p:cNvSpPr>
            <a:spLocks noChangeArrowheads="1"/>
          </p:cNvSpPr>
          <p:nvPr/>
        </p:nvSpPr>
        <p:spPr bwMode="black">
          <a:xfrm>
            <a:off x="169550" y="1123259"/>
            <a:ext cx="8221663"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a:solidFill>
                  <a:srgbClr val="225A7A"/>
                </a:solidFill>
                <a:latin typeface="Arial" charset="0"/>
                <a:cs typeface="Arial" charset="0"/>
              </a:rPr>
              <a:t>($ Billions)</a:t>
            </a:r>
          </a:p>
        </p:txBody>
      </p:sp>
      <p:graphicFrame>
        <p:nvGraphicFramePr>
          <p:cNvPr id="47106" name="Object 3"/>
          <p:cNvGraphicFramePr>
            <a:graphicFrameLocks/>
          </p:cNvGraphicFramePr>
          <p:nvPr>
            <p:extLst>
              <p:ext uri="{D42A27DB-BD31-4B8C-83A1-F6EECF244321}">
                <p14:modId xmlns:p14="http://schemas.microsoft.com/office/powerpoint/2010/main" val="300271023"/>
              </p:ext>
            </p:extLst>
          </p:nvPr>
        </p:nvGraphicFramePr>
        <p:xfrm>
          <a:off x="228600" y="1299781"/>
          <a:ext cx="8736496" cy="3362325"/>
        </p:xfrm>
        <a:graphic>
          <a:graphicData uri="http://schemas.openxmlformats.org/presentationml/2006/ole">
            <mc:AlternateContent xmlns:mc="http://schemas.openxmlformats.org/markup-compatibility/2006">
              <mc:Choice xmlns:v="urn:schemas-microsoft-com:vml" Requires="v">
                <p:oleObj spid="_x0000_s28151952" name="Chart" r:id="rId5" imgW="8772688" imgH="3305046" progId="MSGraph.Chart.8">
                  <p:embed followColorScheme="full"/>
                </p:oleObj>
              </mc:Choice>
              <mc:Fallback>
                <p:oleObj name="Chart" r:id="rId5" imgW="8772688" imgH="3305046" progId="MSGraph.Chart.8">
                  <p:embed followColorScheme="full"/>
                  <p:pic>
                    <p:nvPicPr>
                      <p:cNvPr id="47106" name="Object 3"/>
                      <p:cNvPicPr>
                        <a:picLocks noChangeArrowheads="1"/>
                      </p:cNvPicPr>
                      <p:nvPr/>
                    </p:nvPicPr>
                    <p:blipFill>
                      <a:blip r:embed="rId6"/>
                      <a:srcRect/>
                      <a:stretch>
                        <a:fillRect/>
                      </a:stretch>
                    </p:blipFill>
                    <p:spPr bwMode="auto">
                      <a:xfrm>
                        <a:off x="228600" y="1299781"/>
                        <a:ext cx="8736496" cy="336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200776" name="AutoShape 8"/>
          <p:cNvSpPr>
            <a:spLocks noChangeArrowheads="1"/>
          </p:cNvSpPr>
          <p:nvPr/>
        </p:nvSpPr>
        <p:spPr bwMode="blackWhite">
          <a:xfrm>
            <a:off x="1235631" y="1317659"/>
            <a:ext cx="1696563" cy="568325"/>
          </a:xfrm>
          <a:prstGeom prst="wedgeRectCallout">
            <a:avLst>
              <a:gd name="adj1" fmla="val -28187"/>
              <a:gd name="adj2" fmla="val 21745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a:solidFill>
                  <a:srgbClr val="FFFFFF"/>
                </a:solidFill>
                <a:latin typeface="Arial" charset="0"/>
                <a:cs typeface="Arial" charset="0"/>
              </a:rPr>
              <a:t>2007:Q3</a:t>
            </a:r>
            <a:br>
              <a:rPr lang="en-US" sz="1600" b="1" dirty="0">
                <a:solidFill>
                  <a:srgbClr val="FFFFFF"/>
                </a:solidFill>
                <a:latin typeface="Arial" charset="0"/>
                <a:cs typeface="Arial" charset="0"/>
              </a:rPr>
            </a:br>
            <a:r>
              <a:rPr lang="en-US" sz="1600" b="1" dirty="0">
                <a:solidFill>
                  <a:srgbClr val="FFFFFF"/>
                </a:solidFill>
                <a:latin typeface="Arial" charset="0"/>
                <a:cs typeface="Arial" charset="0"/>
              </a:rPr>
              <a:t>Pre-Crisis Peak</a:t>
            </a:r>
          </a:p>
        </p:txBody>
      </p:sp>
      <p:sp>
        <p:nvSpPr>
          <p:cNvPr id="47122" name="Text Box 5"/>
          <p:cNvSpPr txBox="1">
            <a:spLocks noChangeArrowheads="1"/>
          </p:cNvSpPr>
          <p:nvPr/>
        </p:nvSpPr>
        <p:spPr bwMode="auto">
          <a:xfrm>
            <a:off x="5799089" y="5440557"/>
            <a:ext cx="2660648" cy="844043"/>
          </a:xfrm>
          <a:prstGeom prst="rect">
            <a:avLst/>
          </a:prstGeom>
          <a:noFill/>
          <a:ln w="12700" algn="ctr">
            <a:noFill/>
            <a:miter lim="800000"/>
            <a:headEnd type="none" w="sm" len="sm"/>
            <a:tailEnd type="none" w="sm" len="sm"/>
          </a:ln>
        </p:spPr>
        <p:txBody>
          <a:bodyPr>
            <a:spAutoFit/>
          </a:bodyPr>
          <a:lstStyle/>
          <a:p>
            <a:pPr eaLnBrk="0" fontAlgn="base" hangingPunct="0">
              <a:lnSpc>
                <a:spcPct val="85000"/>
              </a:lnSpc>
              <a:spcBef>
                <a:spcPct val="25000"/>
              </a:spcBef>
              <a:spcAft>
                <a:spcPct val="0"/>
              </a:spcAft>
            </a:pPr>
            <a:endParaRPr lang="en-US" sz="1600" b="1" i="1" dirty="0">
              <a:solidFill>
                <a:srgbClr val="FF0000"/>
              </a:solidFill>
              <a:latin typeface="Arial" charset="0"/>
              <a:cs typeface="Arial" charset="0"/>
            </a:endParaRPr>
          </a:p>
          <a:p>
            <a:pPr eaLnBrk="0" fontAlgn="base" hangingPunct="0">
              <a:lnSpc>
                <a:spcPct val="85000"/>
              </a:lnSpc>
              <a:spcBef>
                <a:spcPct val="25000"/>
              </a:spcBef>
              <a:spcAft>
                <a:spcPct val="0"/>
              </a:spcAft>
            </a:pPr>
            <a:endParaRPr lang="en-US" sz="1600" b="1" dirty="0">
              <a:solidFill>
                <a:srgbClr val="000000"/>
              </a:solidFill>
              <a:latin typeface="Arial" charset="0"/>
              <a:cs typeface="Arial" charset="0"/>
            </a:endParaRPr>
          </a:p>
          <a:p>
            <a:pPr eaLnBrk="0" fontAlgn="base" hangingPunct="0">
              <a:lnSpc>
                <a:spcPct val="85000"/>
              </a:lnSpc>
              <a:spcBef>
                <a:spcPct val="25000"/>
              </a:spcBef>
              <a:spcAft>
                <a:spcPct val="0"/>
              </a:spcAft>
            </a:pPr>
            <a:endParaRPr lang="en-US" sz="1600" b="1" i="1" dirty="0">
              <a:solidFill>
                <a:srgbClr val="339966"/>
              </a:solidFill>
              <a:latin typeface="Arial" charset="0"/>
              <a:cs typeface="Arial" charset="0"/>
            </a:endParaRPr>
          </a:p>
        </p:txBody>
      </p:sp>
      <p:sp>
        <p:nvSpPr>
          <p:cNvPr id="16" name="PPTShape_1"/>
          <p:cNvSpPr>
            <a:spLocks noChangeArrowheads="1"/>
          </p:cNvSpPr>
          <p:nvPr/>
        </p:nvSpPr>
        <p:spPr bwMode="blackWhite">
          <a:xfrm>
            <a:off x="6373811" y="3458818"/>
            <a:ext cx="1966875" cy="556591"/>
          </a:xfrm>
          <a:prstGeom prst="wedgeRectCallout">
            <a:avLst>
              <a:gd name="adj1" fmla="val 70192"/>
              <a:gd name="adj2" fmla="val -154483"/>
            </a:avLst>
          </a:prstGeom>
          <a:solidFill>
            <a:srgbClr val="FFCC00"/>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a:latin typeface="Arial" charset="0"/>
                <a:cs typeface="Arial" charset="0"/>
              </a:rPr>
              <a:t>Surplus as of </a:t>
            </a:r>
            <a:r>
              <a:rPr lang="en-US" sz="1400" b="1" dirty="0"/>
              <a:t>6</a:t>
            </a:r>
            <a:r>
              <a:rPr lang="en-US" sz="1400" b="1" dirty="0">
                <a:latin typeface="Arial" charset="0"/>
                <a:cs typeface="Arial" charset="0"/>
              </a:rPr>
              <a:t>/30/16 stood at $680.6B</a:t>
            </a:r>
          </a:p>
        </p:txBody>
      </p:sp>
      <p:sp>
        <p:nvSpPr>
          <p:cNvPr id="47116" name="Text Box 18"/>
          <p:cNvSpPr txBox="1">
            <a:spLocks noChangeArrowheads="1"/>
          </p:cNvSpPr>
          <p:nvPr/>
        </p:nvSpPr>
        <p:spPr bwMode="auto">
          <a:xfrm>
            <a:off x="169550" y="5560886"/>
            <a:ext cx="3112729" cy="830997"/>
          </a:xfrm>
          <a:prstGeom prst="rect">
            <a:avLst/>
          </a:prstGeom>
          <a:noFill/>
          <a:ln w="9525">
            <a:noFill/>
            <a:miter lim="800000"/>
            <a:headEnd/>
            <a:tailEnd/>
          </a:ln>
        </p:spPr>
        <p:txBody>
          <a:bodyPr wrap="square">
            <a:spAutoFit/>
          </a:bodyPr>
          <a:lstStyle/>
          <a:p>
            <a:pPr fontAlgn="base">
              <a:spcBef>
                <a:spcPct val="50000"/>
              </a:spcBef>
              <a:spcAft>
                <a:spcPct val="0"/>
              </a:spcAft>
            </a:pPr>
            <a:r>
              <a:rPr lang="en-US" sz="1200" dirty="0">
                <a:solidFill>
                  <a:srgbClr val="000000"/>
                </a:solidFill>
                <a:latin typeface="Arial" charset="0"/>
                <a:cs typeface="Arial" charset="0"/>
              </a:rPr>
              <a:t>2010:Q1 data includes $22.5B of paid-in capital from a holding company parent for one insurer’s investment in a non-insurance business.</a:t>
            </a:r>
          </a:p>
        </p:txBody>
      </p:sp>
      <p:sp>
        <p:nvSpPr>
          <p:cNvPr id="18" name="AutoShape 7"/>
          <p:cNvSpPr>
            <a:spLocks noChangeArrowheads="1"/>
          </p:cNvSpPr>
          <p:nvPr/>
        </p:nvSpPr>
        <p:spPr bwMode="blackWhite">
          <a:xfrm>
            <a:off x="198782" y="4790660"/>
            <a:ext cx="8686800" cy="655984"/>
          </a:xfrm>
          <a:prstGeom prst="wedgeRectCallout">
            <a:avLst>
              <a:gd name="adj1" fmla="val 49752"/>
              <a:gd name="adj2" fmla="val 2225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900" b="1" dirty="0">
                <a:solidFill>
                  <a:srgbClr val="FFFFFF"/>
                </a:solidFill>
              </a:rPr>
              <a:t>As of mid-year 2016, the industry had roughly $1.28 of surplus for every $1.00 of NPW, close to the strongest claims-paying status in its history.</a:t>
            </a:r>
          </a:p>
        </p:txBody>
      </p:sp>
      <p:sp>
        <p:nvSpPr>
          <p:cNvPr id="19" name="PPTShape_2"/>
          <p:cNvSpPr>
            <a:spLocks noChangeArrowheads="1"/>
          </p:cNvSpPr>
          <p:nvPr/>
        </p:nvSpPr>
        <p:spPr bwMode="blackWhite">
          <a:xfrm>
            <a:off x="3543394" y="1208845"/>
            <a:ext cx="2563812" cy="568325"/>
          </a:xfrm>
          <a:prstGeom prst="wedgeRectCallout">
            <a:avLst>
              <a:gd name="adj1" fmla="val 1006"/>
              <a:gd name="adj2" fmla="val 24019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a:solidFill>
                  <a:srgbClr val="FFFFFF"/>
                </a:solidFill>
                <a:latin typeface="Arial" charset="0"/>
                <a:cs typeface="Arial" charset="0"/>
              </a:rPr>
              <a:t>Drop due to near-record 2011 CAT losses</a:t>
            </a:r>
          </a:p>
        </p:txBody>
      </p:sp>
      <p:sp>
        <p:nvSpPr>
          <p:cNvPr id="15" name="Rectangle 5"/>
          <p:cNvSpPr>
            <a:spLocks noChangeArrowheads="1"/>
          </p:cNvSpPr>
          <p:nvPr/>
        </p:nvSpPr>
        <p:spPr bwMode="blackWhite">
          <a:xfrm>
            <a:off x="3382297" y="5595730"/>
            <a:ext cx="5449819" cy="93062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sz="2000" b="1" dirty="0">
                <a:solidFill>
                  <a:srgbClr val="FFFFFF"/>
                </a:solidFill>
                <a:latin typeface="Arial" charset="0"/>
                <a:cs typeface="Arial" charset="0"/>
              </a:rPr>
              <a:t>The P/C insurance industry likely will enter 2017 in very strong financial condition.</a:t>
            </a:r>
          </a:p>
        </p:txBody>
      </p:sp>
    </p:spTree>
    <p:custDataLst>
      <p:tags r:id="rId2"/>
    </p:custDataLst>
    <p:extLst>
      <p:ext uri="{BB962C8B-B14F-4D97-AF65-F5344CB8AC3E}">
        <p14:creationId xmlns:p14="http://schemas.microsoft.com/office/powerpoint/2010/main" val="191127156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200776"/>
                                        </p:tgtEl>
                                        <p:attrNameLst>
                                          <p:attrName>style.visibility</p:attrName>
                                        </p:attrNameLst>
                                      </p:cBhvr>
                                      <p:to>
                                        <p:strVal val="visible"/>
                                      </p:to>
                                    </p:set>
                                    <p:animEffect transition="in" filter="wipe(left)">
                                      <p:cBhvr>
                                        <p:cTn id="7" dur="500"/>
                                        <p:tgtEl>
                                          <p:spTgt spid="720077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22" presetClass="entr" presetSubtype="2" fill="hold" grpId="0" nodeType="afterEffect">
                                  <p:stCondLst>
                                    <p:cond delay="700"/>
                                  </p:stCondLst>
                                  <p:childTnLst>
                                    <p:set>
                                      <p:cBhvr>
                                        <p:cTn id="14" dur="1" fill="hold">
                                          <p:stCondLst>
                                            <p:cond delay="0"/>
                                          </p:stCondLst>
                                        </p:cTn>
                                        <p:tgtEl>
                                          <p:spTgt spid="18"/>
                                        </p:tgtEl>
                                        <p:attrNameLst>
                                          <p:attrName>style.visibility</p:attrName>
                                        </p:attrNameLst>
                                      </p:cBhvr>
                                      <p:to>
                                        <p:strVal val="visible"/>
                                      </p:to>
                                    </p:set>
                                    <p:animEffect transition="in" filter="wipe(right)">
                                      <p:cBhvr>
                                        <p:cTn id="15" dur="500"/>
                                        <p:tgtEl>
                                          <p:spTgt spid="18"/>
                                        </p:tgtEl>
                                      </p:cBhvr>
                                    </p:animEffect>
                                  </p:childTnLst>
                                </p:cTn>
                              </p:par>
                            </p:childTnLst>
                          </p:cTn>
                        </p:par>
                        <p:par>
                          <p:cTn id="16" fill="hold">
                            <p:stCondLst>
                              <p:cond delay="2200"/>
                            </p:stCondLst>
                            <p:childTnLst>
                              <p:par>
                                <p:cTn id="17" presetID="22" presetClass="entr" presetSubtype="8"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left)">
                                      <p:cBhvr>
                                        <p:cTn id="19" dur="500"/>
                                        <p:tgtEl>
                                          <p:spTgt spid="19"/>
                                        </p:tgtEl>
                                      </p:cBhvr>
                                    </p:animEffect>
                                  </p:childTnLst>
                                </p:cTn>
                              </p:par>
                            </p:childTnLst>
                          </p:cTn>
                        </p:par>
                        <p:par>
                          <p:cTn id="20" fill="hold">
                            <p:stCondLst>
                              <p:cond delay="2700"/>
                            </p:stCondLst>
                            <p:childTnLst>
                              <p:par>
                                <p:cTn id="21" presetID="23" presetClass="entr" presetSubtype="16" fill="hold" grpId="0" nodeType="afterEffect">
                                  <p:stCondLst>
                                    <p:cond delay="100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00776" grpId="0" animBg="1"/>
      <p:bldP spid="16" grpId="0" animBg="1"/>
      <p:bldP spid="18" grpId="0" animBg="1"/>
      <p:bldP spid="19" grpId="0" animBg="1"/>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9" name="Rectangle 7"/>
          <p:cNvSpPr>
            <a:spLocks noGrp="1" noChangeArrowheads="1"/>
          </p:cNvSpPr>
          <p:nvPr>
            <p:ph type="title"/>
          </p:nvPr>
        </p:nvSpPr>
        <p:spPr>
          <a:xfrm>
            <a:off x="356616" y="107139"/>
            <a:ext cx="8458200" cy="950976"/>
          </a:xfrm>
        </p:spPr>
        <p:txBody>
          <a:bodyPr/>
          <a:lstStyle/>
          <a:p>
            <a:r>
              <a:rPr lang="en-US" altLang="en-US" dirty="0">
                <a:latin typeface="Arial" panose="020B0604020202020204" pitchFamily="34" charset="0"/>
              </a:rPr>
              <a:t>U.S. Employment in the Direct</a:t>
            </a:r>
            <a:br>
              <a:rPr lang="en-US" altLang="en-US" dirty="0">
                <a:latin typeface="Arial" panose="020B0604020202020204" pitchFamily="34" charset="0"/>
              </a:rPr>
            </a:br>
            <a:r>
              <a:rPr lang="en-US" altLang="en-US" dirty="0">
                <a:latin typeface="Arial" panose="020B0604020202020204" pitchFamily="34" charset="0"/>
              </a:rPr>
              <a:t>P/C Insurance Industry: 1990–2016*</a:t>
            </a:r>
            <a:endParaRPr lang="en-US" altLang="en-US" dirty="0"/>
          </a:p>
        </p:txBody>
      </p:sp>
      <p:sp>
        <p:nvSpPr>
          <p:cNvPr id="6" name="Text Placeholder 5"/>
          <p:cNvSpPr>
            <a:spLocks noGrp="1"/>
          </p:cNvSpPr>
          <p:nvPr>
            <p:ph type="body" sz="quarter" idx="16"/>
          </p:nvPr>
        </p:nvSpPr>
        <p:spPr/>
        <p:txBody>
          <a:bodyPr/>
          <a:lstStyle/>
          <a:p>
            <a:pPr>
              <a:lnSpc>
                <a:spcPct val="85000"/>
              </a:lnSpc>
              <a:spcBef>
                <a:spcPct val="25000"/>
              </a:spcBef>
            </a:pPr>
            <a:r>
              <a:rPr lang="en-US" altLang="en-US" dirty="0"/>
              <a:t>*As of August 2016; not seasonally adjusted; Does not include agents &amp; brokers.</a:t>
            </a:r>
          </a:p>
          <a:p>
            <a:pPr>
              <a:lnSpc>
                <a:spcPct val="85000"/>
              </a:lnSpc>
              <a:spcBef>
                <a:spcPct val="25000"/>
              </a:spcBef>
            </a:pPr>
            <a:r>
              <a:rPr lang="en-US" altLang="en-US" dirty="0"/>
              <a:t>Note: Recessions indicated by gray shaded columns.</a:t>
            </a:r>
          </a:p>
          <a:p>
            <a:pPr>
              <a:lnSpc>
                <a:spcPct val="85000"/>
              </a:lnSpc>
              <a:spcBef>
                <a:spcPct val="25000"/>
              </a:spcBef>
            </a:pPr>
            <a:r>
              <a:rPr lang="en-US" altLang="en-US" dirty="0"/>
              <a:t>Sources: U.S. Bureau of Labor Statistics;  National Bureau of Economic Research (recession dates); Insurance Information Institute.</a:t>
            </a:r>
          </a:p>
        </p:txBody>
      </p:sp>
      <p:graphicFrame>
        <p:nvGraphicFramePr>
          <p:cNvPr id="8" name="Object 8"/>
          <p:cNvGraphicFramePr>
            <a:graphicFrameLocks noChangeAspect="1"/>
          </p:cNvGraphicFramePr>
          <p:nvPr>
            <p:extLst>
              <p:ext uri="{D42A27DB-BD31-4B8C-83A1-F6EECF244321}">
                <p14:modId xmlns:p14="http://schemas.microsoft.com/office/powerpoint/2010/main" val="1927418390"/>
              </p:ext>
            </p:extLst>
          </p:nvPr>
        </p:nvGraphicFramePr>
        <p:xfrm>
          <a:off x="356616" y="1183301"/>
          <a:ext cx="8528050" cy="4906213"/>
        </p:xfrm>
        <a:graphic>
          <a:graphicData uri="http://schemas.openxmlformats.org/drawingml/2006/chart">
            <c:chart xmlns:c="http://schemas.openxmlformats.org/drawingml/2006/chart" xmlns:r="http://schemas.openxmlformats.org/officeDocument/2006/relationships" r:id="rId3"/>
          </a:graphicData>
        </a:graphic>
      </p:graphicFrame>
      <p:grpSp>
        <p:nvGrpSpPr>
          <p:cNvPr id="3" name="Group 2"/>
          <p:cNvGrpSpPr/>
          <p:nvPr/>
        </p:nvGrpSpPr>
        <p:grpSpPr>
          <a:xfrm>
            <a:off x="2735266" y="978035"/>
            <a:ext cx="4035185" cy="2134815"/>
            <a:chOff x="2589351" y="1265801"/>
            <a:chExt cx="4035185" cy="1795602"/>
          </a:xfrm>
        </p:grpSpPr>
        <p:sp>
          <p:nvSpPr>
            <p:cNvPr id="10" name="AutoShape 7"/>
            <p:cNvSpPr>
              <a:spLocks noChangeArrowheads="1"/>
            </p:cNvSpPr>
            <p:nvPr/>
          </p:nvSpPr>
          <p:spPr bwMode="gray">
            <a:xfrm>
              <a:off x="2589351" y="1265801"/>
              <a:ext cx="3106533" cy="870211"/>
            </a:xfrm>
            <a:prstGeom prst="rect">
              <a:avLst/>
            </a:prstGeom>
            <a:solidFill>
              <a:schemeClr val="accent1"/>
            </a:solidFill>
            <a:ln w="28575" algn="ctr">
              <a:noFill/>
              <a:miter lim="800000"/>
              <a:headEnd/>
              <a:tailEnd/>
            </a:ln>
          </p:spPr>
          <p:txBody>
            <a:bodyPr tIns="45720" bIns="45720" anchor="ctr"/>
            <a:lstStyle/>
            <a:p>
              <a:pPr algn="ctr" eaLnBrk="0" fontAlgn="base" hangingPunct="0">
                <a:lnSpc>
                  <a:spcPct val="92000"/>
                </a:lnSpc>
                <a:spcBef>
                  <a:spcPts val="400"/>
                </a:spcBef>
                <a:spcAft>
                  <a:spcPct val="0"/>
                </a:spcAft>
                <a:buClr>
                  <a:srgbClr val="FFFFFF"/>
                </a:buClr>
                <a:buFont typeface="Wingdings" pitchFamily="2" charset="2"/>
                <a:buNone/>
              </a:pPr>
              <a:r>
                <a:rPr lang="en-US" sz="1200" b="1" dirty="0">
                  <a:solidFill>
                    <a:schemeClr val="bg1"/>
                  </a:solidFill>
                  <a:cs typeface="Arial" charset="0"/>
                </a:rPr>
                <a:t>Sometimes the BLS Reclassifies Employment Within Industries.</a:t>
              </a:r>
            </a:p>
            <a:p>
              <a:pPr algn="ctr" eaLnBrk="0" fontAlgn="base" hangingPunct="0">
                <a:lnSpc>
                  <a:spcPct val="92000"/>
                </a:lnSpc>
                <a:spcBef>
                  <a:spcPts val="400"/>
                </a:spcBef>
                <a:spcAft>
                  <a:spcPct val="0"/>
                </a:spcAft>
                <a:buClr>
                  <a:srgbClr val="FFFFFF"/>
                </a:buClr>
                <a:buFont typeface="Wingdings" pitchFamily="2" charset="2"/>
                <a:buNone/>
              </a:pPr>
              <a:r>
                <a:rPr lang="en-US" sz="1200" b="1" dirty="0">
                  <a:solidFill>
                    <a:schemeClr val="bg1"/>
                  </a:solidFill>
                  <a:cs typeface="Arial" charset="0"/>
                </a:rPr>
                <a:t>When This Happens, the Change is Spread Evenly Over a 12-month Period (in This Case March 2010–March 2011)</a:t>
              </a:r>
            </a:p>
          </p:txBody>
        </p:sp>
        <p:cxnSp>
          <p:nvCxnSpPr>
            <p:cNvPr id="11" name="Straight Arrow Connector 10"/>
            <p:cNvCxnSpPr/>
            <p:nvPr/>
          </p:nvCxnSpPr>
          <p:spPr bwMode="gray">
            <a:xfrm>
              <a:off x="5695884" y="2136012"/>
              <a:ext cx="928652" cy="925391"/>
            </a:xfrm>
            <a:prstGeom prst="straightConnector1">
              <a:avLst/>
            </a:prstGeom>
            <a:ln w="28575">
              <a:solidFill>
                <a:schemeClr val="accent1"/>
              </a:solidFill>
              <a:tailEnd type="oval"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763371832"/>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9" name="Rectangle 7"/>
          <p:cNvSpPr>
            <a:spLocks noGrp="1" noChangeArrowheads="1"/>
          </p:cNvSpPr>
          <p:nvPr>
            <p:ph type="title"/>
          </p:nvPr>
        </p:nvSpPr>
        <p:spPr>
          <a:xfrm>
            <a:off x="356616" y="107139"/>
            <a:ext cx="8458200" cy="950976"/>
          </a:xfrm>
        </p:spPr>
        <p:txBody>
          <a:bodyPr/>
          <a:lstStyle/>
          <a:p>
            <a:r>
              <a:rPr lang="en-US" altLang="en-US" sz="2600" dirty="0">
                <a:latin typeface="Arial" panose="020B0604020202020204" pitchFamily="34" charset="0"/>
              </a:rPr>
              <a:t>LA-Long Beach-Anaheim Employment in</a:t>
            </a:r>
            <a:br>
              <a:rPr lang="en-US" altLang="en-US" sz="2600" dirty="0">
                <a:latin typeface="Arial" panose="020B0604020202020204" pitchFamily="34" charset="0"/>
              </a:rPr>
            </a:br>
            <a:r>
              <a:rPr lang="en-US" altLang="en-US" sz="2600" dirty="0">
                <a:latin typeface="Arial" panose="020B0604020202020204" pitchFamily="34" charset="0"/>
              </a:rPr>
              <a:t>the Direct Insurance Industry*: 1990–2016**</a:t>
            </a:r>
            <a:endParaRPr lang="en-US" altLang="en-US" sz="2600" dirty="0"/>
          </a:p>
        </p:txBody>
      </p:sp>
      <p:sp>
        <p:nvSpPr>
          <p:cNvPr id="6" name="Text Placeholder 5"/>
          <p:cNvSpPr>
            <a:spLocks noGrp="1"/>
          </p:cNvSpPr>
          <p:nvPr>
            <p:ph type="body" sz="quarter" idx="16"/>
          </p:nvPr>
        </p:nvSpPr>
        <p:spPr/>
        <p:txBody>
          <a:bodyPr/>
          <a:lstStyle/>
          <a:p>
            <a:pPr>
              <a:lnSpc>
                <a:spcPct val="85000"/>
              </a:lnSpc>
              <a:spcBef>
                <a:spcPct val="25000"/>
              </a:spcBef>
            </a:pPr>
            <a:r>
              <a:rPr lang="en-US" altLang="en-US" dirty="0"/>
              <a:t>*includes life and p/c          **As of August 2016; not seasonally adjusted; Does not include agents &amp; brokers.</a:t>
            </a:r>
          </a:p>
          <a:p>
            <a:pPr>
              <a:lnSpc>
                <a:spcPct val="85000"/>
              </a:lnSpc>
              <a:spcBef>
                <a:spcPct val="25000"/>
              </a:spcBef>
            </a:pPr>
            <a:r>
              <a:rPr lang="en-US" altLang="en-US" dirty="0"/>
              <a:t>Note: Recessions indicated by gray shaded columns.</a:t>
            </a:r>
          </a:p>
          <a:p>
            <a:pPr>
              <a:lnSpc>
                <a:spcPct val="85000"/>
              </a:lnSpc>
              <a:spcBef>
                <a:spcPct val="25000"/>
              </a:spcBef>
            </a:pPr>
            <a:r>
              <a:rPr lang="en-US" altLang="en-US" dirty="0"/>
              <a:t>Sources: U.S. Bureau of Labor Statistics;  National Bureau of Economic Research (recession dates); Insurance Information Institute.</a:t>
            </a:r>
          </a:p>
        </p:txBody>
      </p:sp>
      <p:graphicFrame>
        <p:nvGraphicFramePr>
          <p:cNvPr id="8" name="Object 8"/>
          <p:cNvGraphicFramePr>
            <a:graphicFrameLocks noChangeAspect="1"/>
          </p:cNvGraphicFramePr>
          <p:nvPr>
            <p:extLst/>
          </p:nvPr>
        </p:nvGraphicFramePr>
        <p:xfrm>
          <a:off x="356616" y="1183301"/>
          <a:ext cx="8528050" cy="4906213"/>
        </p:xfrm>
        <a:graphic>
          <a:graphicData uri="http://schemas.openxmlformats.org/drawingml/2006/chart">
            <c:chart xmlns:c="http://schemas.openxmlformats.org/drawingml/2006/chart" xmlns:r="http://schemas.openxmlformats.org/officeDocument/2006/relationships" r:id="rId3"/>
          </a:graphicData>
        </a:graphic>
      </p:graphicFrame>
      <p:sp>
        <p:nvSpPr>
          <p:cNvPr id="9" name="AutoShape 38"/>
          <p:cNvSpPr>
            <a:spLocks noChangeArrowheads="1"/>
          </p:cNvSpPr>
          <p:nvPr/>
        </p:nvSpPr>
        <p:spPr bwMode="blackWhite">
          <a:xfrm>
            <a:off x="6926093" y="3319801"/>
            <a:ext cx="1642015" cy="633211"/>
          </a:xfrm>
          <a:prstGeom prst="wedgeRectCallout">
            <a:avLst>
              <a:gd name="adj1" fmla="val 42314"/>
              <a:gd name="adj2" fmla="val 20127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fontAlgn="base">
              <a:spcBef>
                <a:spcPct val="50000"/>
              </a:spcBef>
              <a:spcAft>
                <a:spcPct val="0"/>
              </a:spcAft>
              <a:buClr>
                <a:srgbClr val="FFFFFF"/>
              </a:buClr>
              <a:buFont typeface="Wingdings" panose="05000000000000000000" pitchFamily="2" charset="2"/>
              <a:buNone/>
            </a:pPr>
            <a:r>
              <a:rPr lang="en-US" altLang="en-US" sz="1400" b="1" dirty="0">
                <a:solidFill>
                  <a:srgbClr val="FFFFFF"/>
                </a:solidFill>
                <a:cs typeface="Arial" charset="0"/>
              </a:rPr>
              <a:t>Aug 2016: 33,000 (preliminary)</a:t>
            </a:r>
          </a:p>
        </p:txBody>
      </p:sp>
    </p:spTree>
    <p:extLst>
      <p:ext uri="{BB962C8B-B14F-4D97-AF65-F5344CB8AC3E}">
        <p14:creationId xmlns:p14="http://schemas.microsoft.com/office/powerpoint/2010/main" val="194875834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9" name="Rectangle 7"/>
          <p:cNvSpPr>
            <a:spLocks noGrp="1" noChangeArrowheads="1"/>
          </p:cNvSpPr>
          <p:nvPr>
            <p:ph type="title"/>
          </p:nvPr>
        </p:nvSpPr>
        <p:spPr>
          <a:xfrm>
            <a:off x="469900" y="105866"/>
            <a:ext cx="8458200" cy="950976"/>
          </a:xfrm>
        </p:spPr>
        <p:txBody>
          <a:bodyPr/>
          <a:lstStyle/>
          <a:p>
            <a:r>
              <a:rPr lang="en-US" altLang="en-US" dirty="0">
                <a:latin typeface="Arial" panose="020B0604020202020204" pitchFamily="34" charset="0"/>
              </a:rPr>
              <a:t>U.S. Employment in Insurance </a:t>
            </a:r>
            <a:br>
              <a:rPr lang="en-US" altLang="en-US" dirty="0">
                <a:latin typeface="Arial" panose="020B0604020202020204" pitchFamily="34" charset="0"/>
              </a:rPr>
            </a:br>
            <a:r>
              <a:rPr lang="en-US" altLang="en-US" dirty="0">
                <a:latin typeface="Arial" panose="020B0604020202020204" pitchFamily="34" charset="0"/>
              </a:rPr>
              <a:t>Agencies &amp; Brokerages: 1990–2016*</a:t>
            </a:r>
            <a:endParaRPr lang="en-US" altLang="en-US" dirty="0"/>
          </a:p>
        </p:txBody>
      </p:sp>
      <p:sp>
        <p:nvSpPr>
          <p:cNvPr id="6" name="Text Placeholder 5"/>
          <p:cNvSpPr>
            <a:spLocks noGrp="1"/>
          </p:cNvSpPr>
          <p:nvPr>
            <p:ph type="body" sz="quarter" idx="16"/>
          </p:nvPr>
        </p:nvSpPr>
        <p:spPr/>
        <p:txBody>
          <a:bodyPr/>
          <a:lstStyle/>
          <a:p>
            <a:pPr>
              <a:lnSpc>
                <a:spcPct val="85000"/>
              </a:lnSpc>
              <a:spcBef>
                <a:spcPct val="25000"/>
              </a:spcBef>
            </a:pPr>
            <a:r>
              <a:rPr lang="en-US" altLang="en-US" dirty="0"/>
              <a:t>*As </a:t>
            </a:r>
            <a:r>
              <a:rPr lang="en-US" altLang="en-US"/>
              <a:t>of August </a:t>
            </a:r>
            <a:r>
              <a:rPr lang="en-US" altLang="en-US" dirty="0"/>
              <a:t>2016; not seasonally adjusted. Includes all types of insurance.</a:t>
            </a:r>
          </a:p>
          <a:p>
            <a:pPr>
              <a:lnSpc>
                <a:spcPct val="85000"/>
              </a:lnSpc>
              <a:spcBef>
                <a:spcPct val="25000"/>
              </a:spcBef>
            </a:pPr>
            <a:r>
              <a:rPr lang="en-US" altLang="en-US" dirty="0"/>
              <a:t>Note: Recessions indicated by gray shaded columns.</a:t>
            </a:r>
          </a:p>
          <a:p>
            <a:pPr>
              <a:lnSpc>
                <a:spcPct val="85000"/>
              </a:lnSpc>
              <a:spcBef>
                <a:spcPct val="25000"/>
              </a:spcBef>
            </a:pPr>
            <a:r>
              <a:rPr lang="en-US" altLang="en-US" dirty="0"/>
              <a:t>Sources: U.S. Bureau of Labor Statistics;  National Bureau of Economic Research (recession dates); Insurance Information Institute.</a:t>
            </a:r>
          </a:p>
        </p:txBody>
      </p:sp>
      <p:graphicFrame>
        <p:nvGraphicFramePr>
          <p:cNvPr id="8" name="Object 8"/>
          <p:cNvGraphicFramePr>
            <a:graphicFrameLocks noChangeAspect="1"/>
          </p:cNvGraphicFramePr>
          <p:nvPr>
            <p:extLst>
              <p:ext uri="{D42A27DB-BD31-4B8C-83A1-F6EECF244321}">
                <p14:modId xmlns:p14="http://schemas.microsoft.com/office/powerpoint/2010/main" val="3571633249"/>
              </p:ext>
            </p:extLst>
          </p:nvPr>
        </p:nvGraphicFramePr>
        <p:xfrm>
          <a:off x="469900" y="1535906"/>
          <a:ext cx="8528050" cy="45085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41819023"/>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9" name="Rectangle 7"/>
          <p:cNvSpPr>
            <a:spLocks noGrp="1" noChangeArrowheads="1"/>
          </p:cNvSpPr>
          <p:nvPr>
            <p:ph type="title"/>
          </p:nvPr>
        </p:nvSpPr>
        <p:spPr>
          <a:xfrm>
            <a:off x="356616" y="107139"/>
            <a:ext cx="8458200" cy="950976"/>
          </a:xfrm>
        </p:spPr>
        <p:txBody>
          <a:bodyPr/>
          <a:lstStyle/>
          <a:p>
            <a:r>
              <a:rPr lang="en-US" altLang="en-US" dirty="0">
                <a:latin typeface="Arial" panose="020B0604020202020204" pitchFamily="34" charset="0"/>
              </a:rPr>
              <a:t>LA-Long Beach-Anaheim Agent/Broker</a:t>
            </a:r>
            <a:br>
              <a:rPr lang="en-US" altLang="en-US" dirty="0">
                <a:latin typeface="Arial" panose="020B0604020202020204" pitchFamily="34" charset="0"/>
              </a:rPr>
            </a:br>
            <a:r>
              <a:rPr lang="en-US" altLang="en-US">
                <a:latin typeface="Arial" panose="020B0604020202020204" pitchFamily="34" charset="0"/>
              </a:rPr>
              <a:t>(&amp; Related) Employment</a:t>
            </a:r>
            <a:r>
              <a:rPr lang="en-US" altLang="en-US" dirty="0">
                <a:latin typeface="Arial" panose="020B0604020202020204" pitchFamily="34" charset="0"/>
              </a:rPr>
              <a:t>: 1990–2016*</a:t>
            </a:r>
            <a:endParaRPr lang="en-US" altLang="en-US" dirty="0"/>
          </a:p>
        </p:txBody>
      </p:sp>
      <p:sp>
        <p:nvSpPr>
          <p:cNvPr id="6" name="Text Placeholder 5"/>
          <p:cNvSpPr>
            <a:spLocks noGrp="1"/>
          </p:cNvSpPr>
          <p:nvPr>
            <p:ph type="body" sz="quarter" idx="16"/>
          </p:nvPr>
        </p:nvSpPr>
        <p:spPr/>
        <p:txBody>
          <a:bodyPr/>
          <a:lstStyle/>
          <a:p>
            <a:pPr>
              <a:lnSpc>
                <a:spcPct val="85000"/>
              </a:lnSpc>
              <a:spcBef>
                <a:spcPct val="25000"/>
              </a:spcBef>
            </a:pPr>
            <a:r>
              <a:rPr lang="en-US" altLang="en-US" dirty="0"/>
              <a:t>*As of August 2016; not seasonally adjusted; Does not include agents &amp; brokers.</a:t>
            </a:r>
          </a:p>
          <a:p>
            <a:pPr>
              <a:lnSpc>
                <a:spcPct val="85000"/>
              </a:lnSpc>
              <a:spcBef>
                <a:spcPct val="25000"/>
              </a:spcBef>
            </a:pPr>
            <a:r>
              <a:rPr lang="en-US" altLang="en-US" dirty="0"/>
              <a:t>Note: Recessions indicated by gray shaded columns.</a:t>
            </a:r>
          </a:p>
          <a:p>
            <a:pPr>
              <a:lnSpc>
                <a:spcPct val="85000"/>
              </a:lnSpc>
              <a:spcBef>
                <a:spcPct val="25000"/>
              </a:spcBef>
            </a:pPr>
            <a:r>
              <a:rPr lang="en-US" altLang="en-US" dirty="0"/>
              <a:t>Sources: U.S. Bureau of Labor Statistics;  National Bureau of Economic Research (recession dates); Insurance Information Institute.</a:t>
            </a:r>
          </a:p>
        </p:txBody>
      </p:sp>
      <p:graphicFrame>
        <p:nvGraphicFramePr>
          <p:cNvPr id="8" name="Object 8"/>
          <p:cNvGraphicFramePr>
            <a:graphicFrameLocks noChangeAspect="1"/>
          </p:cNvGraphicFramePr>
          <p:nvPr>
            <p:extLst>
              <p:ext uri="{D42A27DB-BD31-4B8C-83A1-F6EECF244321}">
                <p14:modId xmlns:p14="http://schemas.microsoft.com/office/powerpoint/2010/main" val="2942185436"/>
              </p:ext>
            </p:extLst>
          </p:nvPr>
        </p:nvGraphicFramePr>
        <p:xfrm>
          <a:off x="356616" y="1183301"/>
          <a:ext cx="8528050" cy="4906213"/>
        </p:xfrm>
        <a:graphic>
          <a:graphicData uri="http://schemas.openxmlformats.org/drawingml/2006/chart">
            <c:chart xmlns:c="http://schemas.openxmlformats.org/drawingml/2006/chart" xmlns:r="http://schemas.openxmlformats.org/officeDocument/2006/relationships" r:id="rId3"/>
          </a:graphicData>
        </a:graphic>
      </p:graphicFrame>
      <p:sp>
        <p:nvSpPr>
          <p:cNvPr id="9" name="AutoShape 38"/>
          <p:cNvSpPr>
            <a:spLocks noChangeArrowheads="1"/>
          </p:cNvSpPr>
          <p:nvPr/>
        </p:nvSpPr>
        <p:spPr bwMode="blackWhite">
          <a:xfrm>
            <a:off x="6819088" y="1957929"/>
            <a:ext cx="1642015" cy="633211"/>
          </a:xfrm>
          <a:prstGeom prst="wedgeRectCallout">
            <a:avLst>
              <a:gd name="adj1" fmla="val 42314"/>
              <a:gd name="adj2" fmla="val 20127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fontAlgn="base">
              <a:spcBef>
                <a:spcPct val="50000"/>
              </a:spcBef>
              <a:spcAft>
                <a:spcPct val="0"/>
              </a:spcAft>
              <a:buClr>
                <a:srgbClr val="FFFFFF"/>
              </a:buClr>
              <a:buFont typeface="Wingdings" panose="05000000000000000000" pitchFamily="2" charset="2"/>
              <a:buNone/>
            </a:pPr>
            <a:r>
              <a:rPr lang="en-US" altLang="en-US" sz="1400" b="1" dirty="0">
                <a:solidFill>
                  <a:srgbClr val="FFFFFF"/>
                </a:solidFill>
                <a:cs typeface="Arial" charset="0"/>
              </a:rPr>
              <a:t>Aug 2016: </a:t>
            </a:r>
            <a:r>
              <a:rPr lang="en-US" altLang="en-US" sz="1400" b="1" dirty="0">
                <a:solidFill>
                  <a:srgbClr val="FFFFFF"/>
                </a:solidFill>
              </a:rPr>
              <a:t>42</a:t>
            </a:r>
            <a:r>
              <a:rPr lang="en-US" altLang="en-US" sz="1400" b="1" dirty="0">
                <a:solidFill>
                  <a:srgbClr val="FFFFFF"/>
                </a:solidFill>
                <a:cs typeface="Arial" charset="0"/>
              </a:rPr>
              <a:t>,500 (preliminary)</a:t>
            </a:r>
          </a:p>
        </p:txBody>
      </p:sp>
    </p:spTree>
    <p:extLst>
      <p:ext uri="{BB962C8B-B14F-4D97-AF65-F5344CB8AC3E}">
        <p14:creationId xmlns:p14="http://schemas.microsoft.com/office/powerpoint/2010/main" val="285183585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4498" name="Rectangle 2"/>
          <p:cNvSpPr>
            <a:spLocks noGrp="1" noChangeArrowheads="1"/>
          </p:cNvSpPr>
          <p:nvPr>
            <p:ph type="ctrTitle" idx="4294967295"/>
          </p:nvPr>
        </p:nvSpPr>
        <p:spPr bwMode="blackWhite">
          <a:xfrm>
            <a:off x="551529" y="2231967"/>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400" dirty="0">
                <a:solidFill>
                  <a:schemeClr val="bg1"/>
                </a:solidFill>
              </a:rPr>
              <a:t>What’s Happening in</a:t>
            </a:r>
            <a:br>
              <a:rPr lang="en-US" sz="4400" dirty="0">
                <a:solidFill>
                  <a:schemeClr val="bg1"/>
                </a:solidFill>
              </a:rPr>
            </a:br>
            <a:r>
              <a:rPr lang="en-US" sz="4400" dirty="0">
                <a:solidFill>
                  <a:schemeClr val="bg1"/>
                </a:solidFill>
              </a:rPr>
              <a:t>P/C Insurance in California?</a:t>
            </a:r>
          </a:p>
        </p:txBody>
      </p:sp>
      <p:sp>
        <p:nvSpPr>
          <p:cNvPr id="143363"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43364"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9FAF68DA-B98E-484D-9896-A23C0EED5EBE}" type="slidenum">
              <a:rPr lang="en-US" sz="900">
                <a:solidFill>
                  <a:schemeClr val="bg1"/>
                </a:solidFill>
              </a:rPr>
              <a:pPr algn="r" eaLnBrk="0" hangingPunct="0">
                <a:lnSpc>
                  <a:spcPct val="85000"/>
                </a:lnSpc>
                <a:spcBef>
                  <a:spcPct val="20000"/>
                </a:spcBef>
              </a:pPr>
              <a:t>15</a:t>
            </a:fld>
            <a:endParaRPr lang="en-US" sz="900">
              <a:solidFill>
                <a:schemeClr val="bg1"/>
              </a:solidFill>
            </a:endParaRPr>
          </a:p>
        </p:txBody>
      </p:sp>
      <p:sp>
        <p:nvSpPr>
          <p:cNvPr id="6" name="Rectangle 8"/>
          <p:cNvSpPr>
            <a:spLocks noChangeArrowheads="1"/>
          </p:cNvSpPr>
          <p:nvPr/>
        </p:nvSpPr>
        <p:spPr bwMode="auto">
          <a:xfrm>
            <a:off x="339213" y="4005661"/>
            <a:ext cx="8450825" cy="1089529"/>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600" b="1">
                <a:solidFill>
                  <a:srgbClr val="225A7A"/>
                </a:solidFill>
              </a:rPr>
              <a:t>Decreasing Profitability</a:t>
            </a:r>
            <a:br>
              <a:rPr lang="en-US" sz="3600" b="1">
                <a:solidFill>
                  <a:srgbClr val="225A7A"/>
                </a:solidFill>
              </a:rPr>
            </a:br>
            <a:r>
              <a:rPr lang="en-US" sz="3600" b="1">
                <a:solidFill>
                  <a:srgbClr val="225A7A"/>
                </a:solidFill>
              </a:rPr>
              <a:t>in </a:t>
            </a:r>
            <a:r>
              <a:rPr lang="en-US" sz="3600" b="1" dirty="0">
                <a:solidFill>
                  <a:srgbClr val="225A7A"/>
                </a:solidFill>
              </a:rPr>
              <a:t>Many Lines of Business</a:t>
            </a:r>
          </a:p>
        </p:txBody>
      </p:sp>
      <p:sp>
        <p:nvSpPr>
          <p:cNvPr id="7" name="Date Placeholder 6"/>
          <p:cNvSpPr>
            <a:spLocks noGrp="1"/>
          </p:cNvSpPr>
          <p:nvPr>
            <p:ph type="dt" sz="half" idx="10"/>
          </p:nvPr>
        </p:nvSpPr>
        <p:spPr/>
        <p:txBody>
          <a:bodyPr/>
          <a:lstStyle/>
          <a:p>
            <a:pPr>
              <a:defRPr/>
            </a:pPr>
            <a:r>
              <a:rPr lang="en-US"/>
              <a:t>12/01/09 - 9pm</a:t>
            </a:r>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15</a:t>
            </a:fld>
            <a:endParaRPr lang="en-US"/>
          </a:p>
        </p:txBody>
      </p:sp>
    </p:spTree>
    <p:extLst>
      <p:ext uri="{BB962C8B-B14F-4D97-AF65-F5344CB8AC3E}">
        <p14:creationId xmlns:p14="http://schemas.microsoft.com/office/powerpoint/2010/main" val="3905253394"/>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4498"/>
                                        </p:tgtEl>
                                        <p:attrNameLst>
                                          <p:attrName>style.visibility</p:attrName>
                                        </p:attrNameLst>
                                      </p:cBhvr>
                                      <p:to>
                                        <p:strVal val="visible"/>
                                      </p:to>
                                    </p:set>
                                    <p:animEffect transition="in" filter="barn(outVertical)">
                                      <p:cBhvr>
                                        <p:cTn id="7" dur="1000"/>
                                        <p:tgtEl>
                                          <p:spTgt spid="215449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4498" grpId="0" animBg="1"/>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105"/>
          <p:cNvSpPr txBox="1">
            <a:spLocks noGrp="1" noChangeArrowheads="1"/>
          </p:cNvSpPr>
          <p:nvPr/>
        </p:nvSpPr>
        <p:spPr bwMode="auto">
          <a:xfrm>
            <a:off x="85725" y="6961188"/>
            <a:ext cx="1352550"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85000"/>
              </a:lnSpc>
              <a:spcBef>
                <a:spcPct val="20000"/>
              </a:spcBef>
            </a:pPr>
            <a:r>
              <a:rPr lang="en-US" sz="900">
                <a:solidFill>
                  <a:schemeClr val="bg1"/>
                </a:solidFill>
              </a:rPr>
              <a:t>12/01/09 - 9pm</a:t>
            </a:r>
          </a:p>
        </p:txBody>
      </p:sp>
      <p:sp>
        <p:nvSpPr>
          <p:cNvPr id="10244" name="Rectangle 106"/>
          <p:cNvSpPr txBox="1">
            <a:spLocks noGrp="1" noChangeArrowheads="1"/>
          </p:cNvSpPr>
          <p:nvPr/>
        </p:nvSpPr>
        <p:spPr bwMode="auto">
          <a:xfrm>
            <a:off x="2695575" y="6961188"/>
            <a:ext cx="3752850"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85000"/>
              </a:lnSpc>
              <a:spcBef>
                <a:spcPct val="20000"/>
              </a:spcBef>
            </a:pPr>
            <a:r>
              <a:rPr lang="en-US" sz="900">
                <a:solidFill>
                  <a:schemeClr val="bg1"/>
                </a:solidFill>
              </a:rPr>
              <a:t>eSlide – P6466 – The Financial Crisis and the Future of the P/C</a:t>
            </a:r>
          </a:p>
        </p:txBody>
      </p:sp>
      <p:sp>
        <p:nvSpPr>
          <p:cNvPr id="10245"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lnSpc>
                <a:spcPct val="85000"/>
              </a:lnSpc>
              <a:spcBef>
                <a:spcPct val="20000"/>
              </a:spcBef>
            </a:pPr>
            <a:fld id="{2D39490B-F499-4080-8A2D-092A72636FBE}" type="slidenum">
              <a:rPr lang="en-US" sz="900"/>
              <a:pPr algn="r">
                <a:lnSpc>
                  <a:spcPct val="85000"/>
                </a:lnSpc>
                <a:spcBef>
                  <a:spcPct val="20000"/>
                </a:spcBef>
              </a:pPr>
              <a:t>16</a:t>
            </a:fld>
            <a:endParaRPr lang="en-US" sz="900"/>
          </a:p>
        </p:txBody>
      </p:sp>
      <p:sp>
        <p:nvSpPr>
          <p:cNvPr id="10246" name="Rectangle 2"/>
          <p:cNvSpPr>
            <a:spLocks noGrp="1" noChangeArrowheads="1"/>
          </p:cNvSpPr>
          <p:nvPr>
            <p:ph type="title" idx="4294967295"/>
          </p:nvPr>
        </p:nvSpPr>
        <p:spPr>
          <a:xfrm>
            <a:off x="668435" y="94650"/>
            <a:ext cx="7150100" cy="914400"/>
          </a:xfrm>
        </p:spPr>
        <p:txBody>
          <a:bodyPr lIns="92075" tIns="46038" rIns="92075" bIns="46038" anchor="b"/>
          <a:lstStyle/>
          <a:p>
            <a:r>
              <a:rPr lang="en-US" dirty="0">
                <a:latin typeface="Arial" panose="020B0604020202020204" pitchFamily="34" charset="0"/>
              </a:rPr>
              <a:t>RNW on Selected Lines of Business, California, 2005-2014</a:t>
            </a:r>
          </a:p>
        </p:txBody>
      </p:sp>
      <p:graphicFrame>
        <p:nvGraphicFramePr>
          <p:cNvPr id="10242" name="Object 3"/>
          <p:cNvGraphicFramePr>
            <a:graphicFrameLocks noGrp="1" noChangeAspect="1"/>
          </p:cNvGraphicFramePr>
          <p:nvPr>
            <p:ph idx="4294967295"/>
            <p:extLst>
              <p:ext uri="{D42A27DB-BD31-4B8C-83A1-F6EECF244321}">
                <p14:modId xmlns:p14="http://schemas.microsoft.com/office/powerpoint/2010/main" val="1958332696"/>
              </p:ext>
            </p:extLst>
          </p:nvPr>
        </p:nvGraphicFramePr>
        <p:xfrm>
          <a:off x="0" y="1275746"/>
          <a:ext cx="9144000" cy="5410200"/>
        </p:xfrm>
        <a:graphic>
          <a:graphicData uri="http://schemas.openxmlformats.org/presentationml/2006/ole">
            <mc:AlternateContent xmlns:mc="http://schemas.openxmlformats.org/markup-compatibility/2006">
              <mc:Choice xmlns:v="urn:schemas-microsoft-com:vml" Requires="v">
                <p:oleObj spid="_x0000_s28187701" name="Chart" r:id="rId4" imgW="8820230" imgH="4572154" progId="MSGraph.Chart.8">
                  <p:embed followColorScheme="full"/>
                </p:oleObj>
              </mc:Choice>
              <mc:Fallback>
                <p:oleObj name="Chart" r:id="rId4" imgW="8820230" imgH="4572154" progId="MSGraph.Chart.8">
                  <p:embed followColorScheme="full"/>
                  <p:pic>
                    <p:nvPicPr>
                      <p:cNvPr id="10242" name="Object 3"/>
                      <p:cNvPicPr>
                        <a:picLocks noChangeAspect="1" noChangeArrowheads="1"/>
                      </p:cNvPicPr>
                      <p:nvPr/>
                    </p:nvPicPr>
                    <p:blipFill>
                      <a:blip r:embed="rId5"/>
                      <a:srcRect/>
                      <a:stretch>
                        <a:fillRect/>
                      </a:stretch>
                    </p:blipFill>
                    <p:spPr bwMode="auto">
                      <a:xfrm>
                        <a:off x="0" y="1275746"/>
                        <a:ext cx="9144000" cy="5410200"/>
                      </a:xfrm>
                      <a:prstGeom prst="rect">
                        <a:avLst/>
                      </a:prstGeom>
                    </p:spPr>
                  </p:pic>
                </p:oleObj>
              </mc:Fallback>
            </mc:AlternateContent>
          </a:graphicData>
        </a:graphic>
      </p:graphicFrame>
      <p:sp>
        <p:nvSpPr>
          <p:cNvPr id="10247" name="Text Box 4"/>
          <p:cNvSpPr txBox="1">
            <a:spLocks noChangeArrowheads="1"/>
          </p:cNvSpPr>
          <p:nvPr/>
        </p:nvSpPr>
        <p:spPr bwMode="auto">
          <a:xfrm>
            <a:off x="533400" y="6464642"/>
            <a:ext cx="7010400" cy="213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70000"/>
              </a:lnSpc>
              <a:spcBef>
                <a:spcPct val="50000"/>
              </a:spcBef>
              <a:buClr>
                <a:srgbClr val="FF3300"/>
              </a:buClr>
              <a:buFont typeface="Wingdings" panose="05000000000000000000" pitchFamily="2" charset="2"/>
              <a:buNone/>
            </a:pPr>
            <a:r>
              <a:rPr lang="en-US" sz="1100" dirty="0"/>
              <a:t>Sources</a:t>
            </a:r>
            <a:r>
              <a:rPr lang="en-US" sz="1100"/>
              <a:t>:  NAIC; </a:t>
            </a:r>
            <a:r>
              <a:rPr lang="en-US" sz="1100" dirty="0"/>
              <a:t>Insurance Information Institute 		</a:t>
            </a:r>
          </a:p>
        </p:txBody>
      </p:sp>
      <p:sp>
        <p:nvSpPr>
          <p:cNvPr id="10248" name="Text Box 8"/>
          <p:cNvSpPr txBox="1">
            <a:spLocks noChangeArrowheads="1"/>
          </p:cNvSpPr>
          <p:nvPr/>
        </p:nvSpPr>
        <p:spPr bwMode="auto">
          <a:xfrm>
            <a:off x="1644597" y="2800656"/>
            <a:ext cx="13081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dirty="0"/>
              <a:t>PP Auto</a:t>
            </a:r>
          </a:p>
        </p:txBody>
      </p:sp>
      <p:sp>
        <p:nvSpPr>
          <p:cNvPr id="10250" name="Text Box 10"/>
          <p:cNvSpPr txBox="1">
            <a:spLocks noChangeArrowheads="1"/>
          </p:cNvSpPr>
          <p:nvPr/>
        </p:nvSpPr>
        <p:spPr bwMode="auto">
          <a:xfrm>
            <a:off x="4383276" y="1398404"/>
            <a:ext cx="15505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dirty="0"/>
              <a:t>Homeowners</a:t>
            </a:r>
          </a:p>
        </p:txBody>
      </p:sp>
      <p:sp>
        <p:nvSpPr>
          <p:cNvPr id="10251" name="Text Box 11"/>
          <p:cNvSpPr txBox="1">
            <a:spLocks noChangeArrowheads="1"/>
          </p:cNvSpPr>
          <p:nvPr/>
        </p:nvSpPr>
        <p:spPr bwMode="auto">
          <a:xfrm>
            <a:off x="6789565" y="2703380"/>
            <a:ext cx="172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dirty="0"/>
              <a:t>Workers Comp</a:t>
            </a:r>
          </a:p>
        </p:txBody>
      </p:sp>
    </p:spTree>
    <p:extLst>
      <p:ext uri="{BB962C8B-B14F-4D97-AF65-F5344CB8AC3E}">
        <p14:creationId xmlns:p14="http://schemas.microsoft.com/office/powerpoint/2010/main" val="3375918406"/>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105"/>
          <p:cNvSpPr txBox="1">
            <a:spLocks noGrp="1" noChangeArrowheads="1"/>
          </p:cNvSpPr>
          <p:nvPr/>
        </p:nvSpPr>
        <p:spPr bwMode="auto">
          <a:xfrm>
            <a:off x="85725" y="6961188"/>
            <a:ext cx="1352550"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85000"/>
              </a:lnSpc>
              <a:spcBef>
                <a:spcPct val="20000"/>
              </a:spcBef>
            </a:pPr>
            <a:r>
              <a:rPr lang="en-US" sz="900">
                <a:solidFill>
                  <a:schemeClr val="bg1"/>
                </a:solidFill>
              </a:rPr>
              <a:t>12/01/09 - 9pm</a:t>
            </a:r>
          </a:p>
        </p:txBody>
      </p:sp>
      <p:sp>
        <p:nvSpPr>
          <p:cNvPr id="10244" name="Rectangle 106"/>
          <p:cNvSpPr txBox="1">
            <a:spLocks noGrp="1" noChangeArrowheads="1"/>
          </p:cNvSpPr>
          <p:nvPr/>
        </p:nvSpPr>
        <p:spPr bwMode="auto">
          <a:xfrm>
            <a:off x="2695575" y="6961188"/>
            <a:ext cx="3752850"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85000"/>
              </a:lnSpc>
              <a:spcBef>
                <a:spcPct val="20000"/>
              </a:spcBef>
            </a:pPr>
            <a:r>
              <a:rPr lang="en-US" sz="900">
                <a:solidFill>
                  <a:schemeClr val="bg1"/>
                </a:solidFill>
              </a:rPr>
              <a:t>eSlide – P6466 – The Financial Crisis and the Future of the P/C</a:t>
            </a:r>
          </a:p>
        </p:txBody>
      </p:sp>
      <p:sp>
        <p:nvSpPr>
          <p:cNvPr id="10245"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lnSpc>
                <a:spcPct val="85000"/>
              </a:lnSpc>
              <a:spcBef>
                <a:spcPct val="20000"/>
              </a:spcBef>
            </a:pPr>
            <a:fld id="{2D39490B-F499-4080-8A2D-092A72636FBE}" type="slidenum">
              <a:rPr lang="en-US" sz="900"/>
              <a:pPr algn="r">
                <a:lnSpc>
                  <a:spcPct val="85000"/>
                </a:lnSpc>
                <a:spcBef>
                  <a:spcPct val="20000"/>
                </a:spcBef>
              </a:pPr>
              <a:t>17</a:t>
            </a:fld>
            <a:endParaRPr lang="en-US" sz="900"/>
          </a:p>
        </p:txBody>
      </p:sp>
      <p:sp>
        <p:nvSpPr>
          <p:cNvPr id="10246" name="Rectangle 2"/>
          <p:cNvSpPr>
            <a:spLocks noGrp="1" noChangeArrowheads="1"/>
          </p:cNvSpPr>
          <p:nvPr>
            <p:ph type="title" idx="4294967295"/>
          </p:nvPr>
        </p:nvSpPr>
        <p:spPr>
          <a:xfrm>
            <a:off x="668435" y="94650"/>
            <a:ext cx="7150100" cy="914400"/>
          </a:xfrm>
        </p:spPr>
        <p:txBody>
          <a:bodyPr lIns="92075" tIns="46038" rIns="92075" bIns="46038" anchor="b"/>
          <a:lstStyle/>
          <a:p>
            <a:r>
              <a:rPr lang="en-US" dirty="0">
                <a:latin typeface="Arial" panose="020B0604020202020204" pitchFamily="34" charset="0"/>
              </a:rPr>
              <a:t>RNW on Selected Lines of Business, California, 2005-2014</a:t>
            </a:r>
          </a:p>
        </p:txBody>
      </p:sp>
      <p:graphicFrame>
        <p:nvGraphicFramePr>
          <p:cNvPr id="10242" name="Object 3"/>
          <p:cNvGraphicFramePr>
            <a:graphicFrameLocks noGrp="1" noChangeAspect="1"/>
          </p:cNvGraphicFramePr>
          <p:nvPr>
            <p:ph idx="4294967295"/>
            <p:extLst>
              <p:ext uri="{D42A27DB-BD31-4B8C-83A1-F6EECF244321}">
                <p14:modId xmlns:p14="http://schemas.microsoft.com/office/powerpoint/2010/main" val="1303079944"/>
              </p:ext>
            </p:extLst>
          </p:nvPr>
        </p:nvGraphicFramePr>
        <p:xfrm>
          <a:off x="0" y="1275746"/>
          <a:ext cx="9144000" cy="5410200"/>
        </p:xfrm>
        <a:graphic>
          <a:graphicData uri="http://schemas.openxmlformats.org/presentationml/2006/ole">
            <mc:AlternateContent xmlns:mc="http://schemas.openxmlformats.org/markup-compatibility/2006">
              <mc:Choice xmlns:v="urn:schemas-microsoft-com:vml" Requires="v">
                <p:oleObj spid="_x0000_s28188724" name="Chart" r:id="rId4" imgW="8820230" imgH="4572154" progId="MSGraph.Chart.8">
                  <p:embed followColorScheme="full"/>
                </p:oleObj>
              </mc:Choice>
              <mc:Fallback>
                <p:oleObj name="Chart" r:id="rId4" imgW="8820230" imgH="4572154" progId="MSGraph.Chart.8">
                  <p:embed followColorScheme="full"/>
                  <p:pic>
                    <p:nvPicPr>
                      <p:cNvPr id="10242" name="Object 3"/>
                      <p:cNvPicPr>
                        <a:picLocks noChangeAspect="1" noChangeArrowheads="1"/>
                      </p:cNvPicPr>
                      <p:nvPr/>
                    </p:nvPicPr>
                    <p:blipFill>
                      <a:blip r:embed="rId5"/>
                      <a:srcRect/>
                      <a:stretch>
                        <a:fillRect/>
                      </a:stretch>
                    </p:blipFill>
                    <p:spPr bwMode="auto">
                      <a:xfrm>
                        <a:off x="0" y="1275746"/>
                        <a:ext cx="9144000" cy="5410200"/>
                      </a:xfrm>
                      <a:prstGeom prst="rect">
                        <a:avLst/>
                      </a:prstGeom>
                    </p:spPr>
                  </p:pic>
                </p:oleObj>
              </mc:Fallback>
            </mc:AlternateContent>
          </a:graphicData>
        </a:graphic>
      </p:graphicFrame>
      <p:sp>
        <p:nvSpPr>
          <p:cNvPr id="10247" name="Text Box 4"/>
          <p:cNvSpPr txBox="1">
            <a:spLocks noChangeArrowheads="1"/>
          </p:cNvSpPr>
          <p:nvPr/>
        </p:nvSpPr>
        <p:spPr bwMode="auto">
          <a:xfrm>
            <a:off x="533400" y="6464642"/>
            <a:ext cx="7010400" cy="213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70000"/>
              </a:lnSpc>
              <a:spcBef>
                <a:spcPct val="50000"/>
              </a:spcBef>
              <a:buClr>
                <a:srgbClr val="FF3300"/>
              </a:buClr>
              <a:buFont typeface="Wingdings" panose="05000000000000000000" pitchFamily="2" charset="2"/>
              <a:buNone/>
            </a:pPr>
            <a:r>
              <a:rPr lang="en-US" sz="1100" dirty="0"/>
              <a:t>Sources</a:t>
            </a:r>
            <a:r>
              <a:rPr lang="en-US" sz="1100"/>
              <a:t>:  NAIC; </a:t>
            </a:r>
            <a:r>
              <a:rPr lang="en-US" sz="1100" dirty="0"/>
              <a:t>Insurance Information Institute 		</a:t>
            </a:r>
          </a:p>
        </p:txBody>
      </p:sp>
      <p:sp>
        <p:nvSpPr>
          <p:cNvPr id="10248" name="Text Box 8"/>
          <p:cNvSpPr txBox="1">
            <a:spLocks noChangeArrowheads="1"/>
          </p:cNvSpPr>
          <p:nvPr/>
        </p:nvSpPr>
        <p:spPr bwMode="auto">
          <a:xfrm>
            <a:off x="1527243" y="2423762"/>
            <a:ext cx="144942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dirty="0"/>
              <a:t>Commercial Auto</a:t>
            </a:r>
          </a:p>
        </p:txBody>
      </p:sp>
      <p:sp>
        <p:nvSpPr>
          <p:cNvPr id="10250" name="Text Box 10"/>
          <p:cNvSpPr txBox="1">
            <a:spLocks noChangeArrowheads="1"/>
          </p:cNvSpPr>
          <p:nvPr/>
        </p:nvSpPr>
        <p:spPr bwMode="auto">
          <a:xfrm>
            <a:off x="4040825" y="2423761"/>
            <a:ext cx="155059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dirty="0"/>
              <a:t>Commercial Multiple-Peril</a:t>
            </a:r>
          </a:p>
        </p:txBody>
      </p:sp>
      <p:sp>
        <p:nvSpPr>
          <p:cNvPr id="10251" name="Text Box 11"/>
          <p:cNvSpPr txBox="1">
            <a:spLocks noChangeArrowheads="1"/>
          </p:cNvSpPr>
          <p:nvPr/>
        </p:nvSpPr>
        <p:spPr bwMode="auto">
          <a:xfrm>
            <a:off x="6789565" y="1031691"/>
            <a:ext cx="1727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dirty="0"/>
              <a:t>Inland Marine</a:t>
            </a:r>
          </a:p>
        </p:txBody>
      </p:sp>
    </p:spTree>
    <p:extLst>
      <p:ext uri="{BB962C8B-B14F-4D97-AF65-F5344CB8AC3E}">
        <p14:creationId xmlns:p14="http://schemas.microsoft.com/office/powerpoint/2010/main" val="742813143"/>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105"/>
          <p:cNvSpPr txBox="1">
            <a:spLocks noGrp="1" noChangeArrowheads="1"/>
          </p:cNvSpPr>
          <p:nvPr/>
        </p:nvSpPr>
        <p:spPr bwMode="auto">
          <a:xfrm>
            <a:off x="85725" y="6961188"/>
            <a:ext cx="1352550"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85000"/>
              </a:lnSpc>
              <a:spcBef>
                <a:spcPct val="20000"/>
              </a:spcBef>
            </a:pPr>
            <a:r>
              <a:rPr lang="en-US" sz="900">
                <a:solidFill>
                  <a:schemeClr val="bg1"/>
                </a:solidFill>
              </a:rPr>
              <a:t>12/01/09 - 9pm</a:t>
            </a:r>
          </a:p>
        </p:txBody>
      </p:sp>
      <p:sp>
        <p:nvSpPr>
          <p:cNvPr id="10244" name="Rectangle 106"/>
          <p:cNvSpPr txBox="1">
            <a:spLocks noGrp="1" noChangeArrowheads="1"/>
          </p:cNvSpPr>
          <p:nvPr/>
        </p:nvSpPr>
        <p:spPr bwMode="auto">
          <a:xfrm>
            <a:off x="2695575" y="6961188"/>
            <a:ext cx="3752850"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85000"/>
              </a:lnSpc>
              <a:spcBef>
                <a:spcPct val="20000"/>
              </a:spcBef>
            </a:pPr>
            <a:r>
              <a:rPr lang="en-US" sz="900">
                <a:solidFill>
                  <a:schemeClr val="bg1"/>
                </a:solidFill>
              </a:rPr>
              <a:t>eSlide – P6466 – The Financial Crisis and the Future of the P/C</a:t>
            </a:r>
          </a:p>
        </p:txBody>
      </p:sp>
      <p:sp>
        <p:nvSpPr>
          <p:cNvPr id="10245"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lnSpc>
                <a:spcPct val="85000"/>
              </a:lnSpc>
              <a:spcBef>
                <a:spcPct val="20000"/>
              </a:spcBef>
            </a:pPr>
            <a:fld id="{2D39490B-F499-4080-8A2D-092A72636FBE}" type="slidenum">
              <a:rPr lang="en-US" sz="900"/>
              <a:pPr algn="r">
                <a:lnSpc>
                  <a:spcPct val="85000"/>
                </a:lnSpc>
                <a:spcBef>
                  <a:spcPct val="20000"/>
                </a:spcBef>
              </a:pPr>
              <a:t>18</a:t>
            </a:fld>
            <a:endParaRPr lang="en-US" sz="900"/>
          </a:p>
        </p:txBody>
      </p:sp>
      <p:sp>
        <p:nvSpPr>
          <p:cNvPr id="10246" name="Rectangle 2"/>
          <p:cNvSpPr>
            <a:spLocks noGrp="1" noChangeArrowheads="1"/>
          </p:cNvSpPr>
          <p:nvPr>
            <p:ph type="title" idx="4294967295"/>
          </p:nvPr>
        </p:nvSpPr>
        <p:spPr>
          <a:xfrm>
            <a:off x="668435" y="94650"/>
            <a:ext cx="7150100" cy="914400"/>
          </a:xfrm>
        </p:spPr>
        <p:txBody>
          <a:bodyPr lIns="92075" tIns="46038" rIns="92075" bIns="46038" anchor="b"/>
          <a:lstStyle/>
          <a:p>
            <a:r>
              <a:rPr lang="en-US" dirty="0">
                <a:latin typeface="Arial" panose="020B0604020202020204" pitchFamily="34" charset="0"/>
              </a:rPr>
              <a:t>RNW on Selected Lines of Business, California, 2005-2014</a:t>
            </a:r>
          </a:p>
        </p:txBody>
      </p:sp>
      <p:graphicFrame>
        <p:nvGraphicFramePr>
          <p:cNvPr id="10242" name="Object 3"/>
          <p:cNvGraphicFramePr>
            <a:graphicFrameLocks noGrp="1" noChangeAspect="1"/>
          </p:cNvGraphicFramePr>
          <p:nvPr>
            <p:ph idx="4294967295"/>
            <p:extLst>
              <p:ext uri="{D42A27DB-BD31-4B8C-83A1-F6EECF244321}">
                <p14:modId xmlns:p14="http://schemas.microsoft.com/office/powerpoint/2010/main" val="1491482554"/>
              </p:ext>
            </p:extLst>
          </p:nvPr>
        </p:nvGraphicFramePr>
        <p:xfrm>
          <a:off x="50800" y="931863"/>
          <a:ext cx="9178925" cy="5203825"/>
        </p:xfrm>
        <a:graphic>
          <a:graphicData uri="http://schemas.openxmlformats.org/presentationml/2006/ole">
            <mc:AlternateContent xmlns:mc="http://schemas.openxmlformats.org/markup-compatibility/2006">
              <mc:Choice xmlns:v="urn:schemas-microsoft-com:vml" Requires="v">
                <p:oleObj spid="_x0000_s28189745" name="Chart" r:id="rId4" imgW="8820230" imgH="5000664" progId="MSGraph.Chart.8">
                  <p:embed followColorScheme="full"/>
                </p:oleObj>
              </mc:Choice>
              <mc:Fallback>
                <p:oleObj name="Chart" r:id="rId4" imgW="8820230" imgH="5000664" progId="MSGraph.Chart.8">
                  <p:embed followColorScheme="full"/>
                  <p:pic>
                    <p:nvPicPr>
                      <p:cNvPr id="10242" name="Object 3"/>
                      <p:cNvPicPr>
                        <a:picLocks noChangeAspect="1" noChangeArrowheads="1"/>
                      </p:cNvPicPr>
                      <p:nvPr/>
                    </p:nvPicPr>
                    <p:blipFill>
                      <a:blip r:embed="rId5"/>
                      <a:srcRect/>
                      <a:stretch>
                        <a:fillRect/>
                      </a:stretch>
                    </p:blipFill>
                    <p:spPr bwMode="auto">
                      <a:xfrm>
                        <a:off x="50800" y="931863"/>
                        <a:ext cx="9178925" cy="5203825"/>
                      </a:xfrm>
                      <a:prstGeom prst="rect">
                        <a:avLst/>
                      </a:prstGeom>
                    </p:spPr>
                  </p:pic>
                </p:oleObj>
              </mc:Fallback>
            </mc:AlternateContent>
          </a:graphicData>
        </a:graphic>
      </p:graphicFrame>
      <p:sp>
        <p:nvSpPr>
          <p:cNvPr id="10247" name="Text Box 4"/>
          <p:cNvSpPr txBox="1">
            <a:spLocks noChangeArrowheads="1"/>
          </p:cNvSpPr>
          <p:nvPr/>
        </p:nvSpPr>
        <p:spPr bwMode="auto">
          <a:xfrm>
            <a:off x="642765" y="6234166"/>
            <a:ext cx="7958310" cy="32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70000"/>
              </a:lnSpc>
              <a:spcBef>
                <a:spcPct val="50000"/>
              </a:spcBef>
              <a:buClr>
                <a:srgbClr val="FF3300"/>
              </a:buClr>
              <a:buFont typeface="Wingdings" panose="05000000000000000000" pitchFamily="2" charset="2"/>
              <a:buNone/>
            </a:pPr>
            <a:r>
              <a:rPr lang="en-US" sz="1100" dirty="0"/>
              <a:t>*excludes products liability, medical professional liability, and liability coverages in CMP, </a:t>
            </a:r>
            <a:r>
              <a:rPr lang="en-US" sz="1100" dirty="0" err="1"/>
              <a:t>FarmMP</a:t>
            </a:r>
            <a:r>
              <a:rPr lang="en-US" sz="1100" dirty="0"/>
              <a:t>, HO, and Auto coverages</a:t>
            </a:r>
            <a:br>
              <a:rPr lang="en-US" sz="1100" dirty="0"/>
            </a:br>
            <a:r>
              <a:rPr lang="en-US" sz="1100" dirty="0"/>
              <a:t>Sources:  NAIC; Insurance Information Institute 		</a:t>
            </a:r>
          </a:p>
        </p:txBody>
      </p:sp>
      <p:sp>
        <p:nvSpPr>
          <p:cNvPr id="10248" name="Text Box 8"/>
          <p:cNvSpPr txBox="1">
            <a:spLocks noChangeArrowheads="1"/>
          </p:cNvSpPr>
          <p:nvPr/>
        </p:nvSpPr>
        <p:spPr bwMode="auto">
          <a:xfrm>
            <a:off x="1397032" y="1112741"/>
            <a:ext cx="144942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dirty="0"/>
              <a:t>Fire</a:t>
            </a:r>
          </a:p>
        </p:txBody>
      </p:sp>
      <p:sp>
        <p:nvSpPr>
          <p:cNvPr id="10250" name="Text Box 10"/>
          <p:cNvSpPr txBox="1">
            <a:spLocks noChangeArrowheads="1"/>
          </p:cNvSpPr>
          <p:nvPr/>
        </p:nvSpPr>
        <p:spPr bwMode="auto">
          <a:xfrm>
            <a:off x="4243485" y="1110927"/>
            <a:ext cx="15505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dirty="0"/>
              <a:t>Allied Lines</a:t>
            </a:r>
          </a:p>
        </p:txBody>
      </p:sp>
      <p:sp>
        <p:nvSpPr>
          <p:cNvPr id="10251" name="Text Box 11"/>
          <p:cNvSpPr txBox="1">
            <a:spLocks noChangeArrowheads="1"/>
          </p:cNvSpPr>
          <p:nvPr/>
        </p:nvSpPr>
        <p:spPr bwMode="auto">
          <a:xfrm>
            <a:off x="6789565" y="1110927"/>
            <a:ext cx="1727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dirty="0"/>
              <a:t>Other Liability*</a:t>
            </a:r>
          </a:p>
        </p:txBody>
      </p:sp>
    </p:spTree>
    <p:extLst>
      <p:ext uri="{BB962C8B-B14F-4D97-AF65-F5344CB8AC3E}">
        <p14:creationId xmlns:p14="http://schemas.microsoft.com/office/powerpoint/2010/main" val="1551859077"/>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4498" name="Rectangle 2"/>
          <p:cNvSpPr>
            <a:spLocks noGrp="1" noChangeArrowheads="1"/>
          </p:cNvSpPr>
          <p:nvPr>
            <p:ph type="ctrTitle" idx="4294967295"/>
          </p:nvPr>
        </p:nvSpPr>
        <p:spPr bwMode="blackWhite">
          <a:xfrm>
            <a:off x="551529" y="2231967"/>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400" dirty="0">
                <a:solidFill>
                  <a:schemeClr val="bg1"/>
                </a:solidFill>
              </a:rPr>
              <a:t>Investment Performance: </a:t>
            </a:r>
            <a:br>
              <a:rPr lang="en-US" sz="4400" dirty="0">
                <a:solidFill>
                  <a:schemeClr val="bg1"/>
                </a:solidFill>
              </a:rPr>
            </a:br>
            <a:r>
              <a:rPr lang="en-US" sz="4400" dirty="0">
                <a:solidFill>
                  <a:schemeClr val="bg1"/>
                </a:solidFill>
              </a:rPr>
              <a:t>A Key Driver of Profitability</a:t>
            </a:r>
          </a:p>
        </p:txBody>
      </p:sp>
      <p:sp>
        <p:nvSpPr>
          <p:cNvPr id="143363"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43364"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9FAF68DA-B98E-484D-9896-A23C0EED5EBE}" type="slidenum">
              <a:rPr lang="en-US" sz="900">
                <a:solidFill>
                  <a:schemeClr val="bg1"/>
                </a:solidFill>
              </a:rPr>
              <a:pPr algn="r" eaLnBrk="0" hangingPunct="0">
                <a:lnSpc>
                  <a:spcPct val="85000"/>
                </a:lnSpc>
                <a:spcBef>
                  <a:spcPct val="20000"/>
                </a:spcBef>
              </a:pPr>
              <a:t>19</a:t>
            </a:fld>
            <a:endParaRPr lang="en-US" sz="900">
              <a:solidFill>
                <a:schemeClr val="bg1"/>
              </a:solidFill>
            </a:endParaRPr>
          </a:p>
        </p:txBody>
      </p:sp>
      <p:pic>
        <p:nvPicPr>
          <p:cNvPr id="143365"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6" name="Rectangle 8"/>
          <p:cNvSpPr>
            <a:spLocks noChangeArrowheads="1"/>
          </p:cNvSpPr>
          <p:nvPr/>
        </p:nvSpPr>
        <p:spPr bwMode="auto">
          <a:xfrm>
            <a:off x="339213" y="4005661"/>
            <a:ext cx="8450825" cy="1089529"/>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600" b="1" dirty="0">
                <a:solidFill>
                  <a:srgbClr val="225A7A"/>
                </a:solidFill>
              </a:rPr>
              <a:t>Depressed Yields Will Continue</a:t>
            </a:r>
            <a:br>
              <a:rPr lang="en-US" sz="3600" b="1" dirty="0">
                <a:solidFill>
                  <a:srgbClr val="225A7A"/>
                </a:solidFill>
              </a:rPr>
            </a:br>
            <a:r>
              <a:rPr lang="en-US" sz="3600" b="1" dirty="0">
                <a:solidFill>
                  <a:srgbClr val="225A7A"/>
                </a:solidFill>
              </a:rPr>
              <a:t>to Affect Underwriting &amp; Pricing</a:t>
            </a:r>
          </a:p>
        </p:txBody>
      </p:sp>
      <p:sp>
        <p:nvSpPr>
          <p:cNvPr id="7" name="Date Placeholder 6"/>
          <p:cNvSpPr>
            <a:spLocks noGrp="1"/>
          </p:cNvSpPr>
          <p:nvPr>
            <p:ph type="dt" sz="half" idx="10"/>
          </p:nvPr>
        </p:nvSpPr>
        <p:spPr/>
        <p:txBody>
          <a:bodyPr/>
          <a:lstStyle/>
          <a:p>
            <a:pPr>
              <a:defRPr/>
            </a:pPr>
            <a:r>
              <a:rPr lang="en-US"/>
              <a:t>12/01/09 - 9pm</a:t>
            </a:r>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19</a:t>
            </a:fld>
            <a:endParaRPr lang="en-US"/>
          </a:p>
        </p:txBody>
      </p:sp>
    </p:spTree>
    <p:extLst>
      <p:ext uri="{BB962C8B-B14F-4D97-AF65-F5344CB8AC3E}">
        <p14:creationId xmlns:p14="http://schemas.microsoft.com/office/powerpoint/2010/main" val="3760082217"/>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4498"/>
                                        </p:tgtEl>
                                        <p:attrNameLst>
                                          <p:attrName>style.visibility</p:attrName>
                                        </p:attrNameLst>
                                      </p:cBhvr>
                                      <p:to>
                                        <p:strVal val="visible"/>
                                      </p:to>
                                    </p:set>
                                    <p:animEffect transition="in" filter="barn(outVertical)">
                                      <p:cBhvr>
                                        <p:cTn id="7" dur="1000"/>
                                        <p:tgtEl>
                                          <p:spTgt spid="215449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4498" grpId="0" animBg="1"/>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ChangeArrowheads="1"/>
          </p:cNvSpPr>
          <p:nvPr/>
        </p:nvSpPr>
        <p:spPr bwMode="auto">
          <a:xfrm>
            <a:off x="0" y="6556375"/>
            <a:ext cx="9144000" cy="301625"/>
          </a:xfrm>
          <a:prstGeom prst="rect">
            <a:avLst/>
          </a:prstGeom>
          <a:solidFill>
            <a:srgbClr val="225A7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solidFill>
                <a:srgbClr val="000000"/>
              </a:solidFill>
            </a:endParaRPr>
          </a:p>
        </p:txBody>
      </p:sp>
      <p:sp>
        <p:nvSpPr>
          <p:cNvPr id="8195" name="Rectangle 4"/>
          <p:cNvSpPr>
            <a:spLocks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lnSpc>
                <a:spcPct val="85000"/>
              </a:lnSpc>
              <a:spcBef>
                <a:spcPct val="20000"/>
              </a:spcBef>
            </a:pPr>
            <a:fld id="{EA583B78-7A52-400A-8775-36F5C521168C}" type="slidenum">
              <a:rPr lang="en-US" sz="900">
                <a:solidFill>
                  <a:srgbClr val="FFFFFF"/>
                </a:solidFill>
              </a:rPr>
              <a:pPr algn="r">
                <a:lnSpc>
                  <a:spcPct val="85000"/>
                </a:lnSpc>
                <a:spcBef>
                  <a:spcPct val="20000"/>
                </a:spcBef>
              </a:pPr>
              <a:t>2</a:t>
            </a:fld>
            <a:endParaRPr lang="en-US" sz="900">
              <a:solidFill>
                <a:srgbClr val="FFFFFF"/>
              </a:solidFill>
            </a:endParaRPr>
          </a:p>
        </p:txBody>
      </p:sp>
      <p:sp>
        <p:nvSpPr>
          <p:cNvPr id="2152455" name="Rectangle 7"/>
          <p:cNvSpPr>
            <a:spLocks noChangeArrowheads="1"/>
          </p:cNvSpPr>
          <p:nvPr/>
        </p:nvSpPr>
        <p:spPr bwMode="blackWhite">
          <a:xfrm>
            <a:off x="581025" y="2961224"/>
            <a:ext cx="7981950" cy="12969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lvl1pPr marL="292100" indent="-2921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25000"/>
              </a:spcBef>
              <a:buClr>
                <a:srgbClr val="FF6801"/>
              </a:buClr>
              <a:buFontTx/>
              <a:buNone/>
            </a:pPr>
            <a:r>
              <a:rPr lang="en-US" sz="4400" b="1" dirty="0">
                <a:solidFill>
                  <a:schemeClr val="bg1"/>
                </a:solidFill>
              </a:rPr>
              <a:t>2013-15 Were</a:t>
            </a:r>
            <a:br>
              <a:rPr lang="en-US" sz="4400" b="1" dirty="0">
                <a:solidFill>
                  <a:schemeClr val="bg1"/>
                </a:solidFill>
              </a:rPr>
            </a:br>
            <a:r>
              <a:rPr lang="en-US" sz="4400" b="1" dirty="0">
                <a:solidFill>
                  <a:schemeClr val="bg1"/>
                </a:solidFill>
              </a:rPr>
              <a:t>Three Good Years in a Row </a:t>
            </a:r>
          </a:p>
        </p:txBody>
      </p:sp>
      <p:sp>
        <p:nvSpPr>
          <p:cNvPr id="2152456" name="Rectangle 8"/>
          <p:cNvSpPr>
            <a:spLocks noChangeArrowheads="1"/>
          </p:cNvSpPr>
          <p:nvPr/>
        </p:nvSpPr>
        <p:spPr bwMode="auto">
          <a:xfrm>
            <a:off x="581025" y="4482882"/>
            <a:ext cx="79819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45720" rIns="45720">
            <a:spAutoFit/>
          </a:bodyPr>
          <a:lstStyle>
            <a:lvl1pPr marL="292100" indent="-2921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25000"/>
              </a:spcBef>
              <a:buClr>
                <a:srgbClr val="FF6801"/>
              </a:buClr>
              <a:buFont typeface="Wingdings" panose="05000000000000000000" pitchFamily="2" charset="2"/>
              <a:buNone/>
            </a:pPr>
            <a:r>
              <a:rPr lang="en-US" sz="4000" b="1" dirty="0">
                <a:solidFill>
                  <a:srgbClr val="225A7A"/>
                </a:solidFill>
              </a:rPr>
              <a:t>But 2016 Could End this String</a:t>
            </a:r>
          </a:p>
        </p:txBody>
      </p:sp>
      <p:sp>
        <p:nvSpPr>
          <p:cNvPr id="7" name="Date Placeholder 6"/>
          <p:cNvSpPr>
            <a:spLocks noGrp="1"/>
          </p:cNvSpPr>
          <p:nvPr>
            <p:ph type="dt" sz="quarter" idx="10"/>
          </p:nvPr>
        </p:nvSpPr>
        <p:spPr/>
        <p:txBody>
          <a:bodyPr/>
          <a:lstStyle/>
          <a:p>
            <a:pPr>
              <a:defRPr/>
            </a:pPr>
            <a:r>
              <a:rPr lang="en-US"/>
              <a:t>12/01/09 - 9pm</a:t>
            </a:r>
          </a:p>
        </p:txBody>
      </p:sp>
      <p:sp>
        <p:nvSpPr>
          <p:cNvPr id="8199" name="Slide Number Placeholder 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F7AD843-9EA3-41DE-A48A-70A963E58C8B}" type="slidenum">
              <a:rPr lang="en-US" smtClean="0"/>
              <a:pPr/>
              <a:t>2</a:t>
            </a:fld>
            <a:endParaRPr lang="en-US"/>
          </a:p>
        </p:txBody>
      </p:sp>
      <p:sp>
        <p:nvSpPr>
          <p:cNvPr id="8" name="Rectangle 8"/>
          <p:cNvSpPr>
            <a:spLocks noChangeArrowheads="1"/>
          </p:cNvSpPr>
          <p:nvPr/>
        </p:nvSpPr>
        <p:spPr bwMode="auto">
          <a:xfrm>
            <a:off x="581025" y="1622207"/>
            <a:ext cx="798195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45720" rIns="45720">
            <a:spAutoFit/>
          </a:bodyPr>
          <a:lstStyle>
            <a:lvl1pPr marL="292100" indent="-2921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25000"/>
              </a:spcBef>
              <a:buClr>
                <a:srgbClr val="FF6801"/>
              </a:buClr>
              <a:buFont typeface="Wingdings" panose="05000000000000000000" pitchFamily="2" charset="2"/>
              <a:buNone/>
            </a:pPr>
            <a:r>
              <a:rPr lang="en-US" sz="4000" b="1" dirty="0">
                <a:solidFill>
                  <a:srgbClr val="225A7A"/>
                </a:solidFill>
              </a:rPr>
              <a:t>First, the Good News about</a:t>
            </a:r>
            <a:br>
              <a:rPr lang="en-US" sz="4000" b="1" dirty="0">
                <a:solidFill>
                  <a:srgbClr val="225A7A"/>
                </a:solidFill>
              </a:rPr>
            </a:br>
            <a:r>
              <a:rPr lang="en-US" sz="4000" b="1" dirty="0">
                <a:solidFill>
                  <a:srgbClr val="225A7A"/>
                </a:solidFill>
              </a:rPr>
              <a:t>the P/C Insurance Industry:</a:t>
            </a:r>
          </a:p>
        </p:txBody>
      </p:sp>
    </p:spTree>
    <p:extLst>
      <p:ext uri="{BB962C8B-B14F-4D97-AF65-F5344CB8AC3E}">
        <p14:creationId xmlns:p14="http://schemas.microsoft.com/office/powerpoint/2010/main" val="58409929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par>
                                <p:cTn id="11" presetID="16" presetClass="entr" presetSubtype="37" fill="hold" grpId="0" nodeType="withEffect">
                                  <p:stCondLst>
                                    <p:cond delay="300"/>
                                  </p:stCondLst>
                                  <p:childTnLst>
                                    <p:set>
                                      <p:cBhvr>
                                        <p:cTn id="12" dur="1" fill="hold">
                                          <p:stCondLst>
                                            <p:cond delay="0"/>
                                          </p:stCondLst>
                                        </p:cTn>
                                        <p:tgtEl>
                                          <p:spTgt spid="8"/>
                                        </p:tgtEl>
                                        <p:attrNameLst>
                                          <p:attrName>style.visibility</p:attrName>
                                        </p:attrNameLst>
                                      </p:cBhvr>
                                      <p:to>
                                        <p:strVal val="visible"/>
                                      </p:to>
                                    </p:set>
                                    <p:animEffect transition="in" filter="barn(outVertical)">
                                      <p:cBhvr>
                                        <p:cTn id="13"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105"/>
          <p:cNvSpPr txBox="1">
            <a:spLocks noGrp="1" noChangeArrowheads="1"/>
          </p:cNvSpPr>
          <p:nvPr/>
        </p:nvSpPr>
        <p:spPr bwMode="auto">
          <a:xfrm>
            <a:off x="85725" y="6961188"/>
            <a:ext cx="1352550"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fontAlgn="base">
              <a:lnSpc>
                <a:spcPct val="85000"/>
              </a:lnSpc>
              <a:spcBef>
                <a:spcPct val="20000"/>
              </a:spcBef>
              <a:spcAft>
                <a:spcPct val="0"/>
              </a:spcAft>
              <a:buClrTx/>
              <a:buFontTx/>
              <a:buNone/>
            </a:pPr>
            <a:r>
              <a:rPr lang="en-US" altLang="en-US" sz="900">
                <a:solidFill>
                  <a:srgbClr val="FFFFFF"/>
                </a:solidFill>
                <a:cs typeface="Arial" charset="0"/>
              </a:rPr>
              <a:t>12/01/09 - 9pm</a:t>
            </a:r>
          </a:p>
        </p:txBody>
      </p:sp>
      <p:sp>
        <p:nvSpPr>
          <p:cNvPr id="133123" name="Rectangle 106"/>
          <p:cNvSpPr txBox="1">
            <a:spLocks noGrp="1" noChangeArrowheads="1"/>
          </p:cNvSpPr>
          <p:nvPr/>
        </p:nvSpPr>
        <p:spPr bwMode="auto">
          <a:xfrm>
            <a:off x="2695575" y="6961188"/>
            <a:ext cx="3752850"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fontAlgn="base">
              <a:lnSpc>
                <a:spcPct val="85000"/>
              </a:lnSpc>
              <a:spcBef>
                <a:spcPct val="20000"/>
              </a:spcBef>
              <a:spcAft>
                <a:spcPct val="0"/>
              </a:spcAft>
              <a:buClrTx/>
              <a:buFontTx/>
              <a:buNone/>
            </a:pPr>
            <a:r>
              <a:rPr lang="en-US" altLang="en-US" sz="900">
                <a:solidFill>
                  <a:srgbClr val="FFFFFF"/>
                </a:solidFill>
                <a:cs typeface="Arial" charset="0"/>
              </a:rPr>
              <a:t>eSlide – P6466 – The Financial Crisis and the Future of the P/C</a:t>
            </a:r>
          </a:p>
        </p:txBody>
      </p:sp>
      <p:sp>
        <p:nvSpPr>
          <p:cNvPr id="133124"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fontAlgn="base">
              <a:lnSpc>
                <a:spcPct val="85000"/>
              </a:lnSpc>
              <a:spcBef>
                <a:spcPct val="20000"/>
              </a:spcBef>
              <a:spcAft>
                <a:spcPct val="0"/>
              </a:spcAft>
              <a:buClrTx/>
              <a:buFontTx/>
              <a:buNone/>
            </a:pPr>
            <a:fld id="{596A66CA-72D4-46B7-901D-7C640B315CE2}" type="slidenum">
              <a:rPr lang="en-US" altLang="en-US" sz="900">
                <a:solidFill>
                  <a:srgbClr val="000000"/>
                </a:solidFill>
                <a:cs typeface="Arial" charset="0"/>
              </a:rPr>
              <a:pPr algn="r" fontAlgn="base">
                <a:lnSpc>
                  <a:spcPct val="85000"/>
                </a:lnSpc>
                <a:spcBef>
                  <a:spcPct val="20000"/>
                </a:spcBef>
                <a:spcAft>
                  <a:spcPct val="0"/>
                </a:spcAft>
                <a:buClrTx/>
                <a:buFontTx/>
                <a:buNone/>
              </a:pPr>
              <a:t>20</a:t>
            </a:fld>
            <a:endParaRPr lang="en-US" altLang="en-US" sz="900">
              <a:solidFill>
                <a:srgbClr val="000000"/>
              </a:solidFill>
              <a:cs typeface="Arial" charset="0"/>
            </a:endParaRPr>
          </a:p>
        </p:txBody>
      </p:sp>
      <p:sp>
        <p:nvSpPr>
          <p:cNvPr id="133125" name="Rectangle 7"/>
          <p:cNvSpPr>
            <a:spLocks noGrp="1" noChangeArrowheads="1"/>
          </p:cNvSpPr>
          <p:nvPr>
            <p:ph type="title" idx="4294967295"/>
          </p:nvPr>
        </p:nvSpPr>
        <p:spPr>
          <a:xfrm>
            <a:off x="291881" y="117475"/>
            <a:ext cx="7102475" cy="860425"/>
          </a:xfrm>
        </p:spPr>
        <p:txBody>
          <a:bodyPr/>
          <a:lstStyle/>
          <a:p>
            <a:r>
              <a:rPr lang="en-US" altLang="en-US" dirty="0">
                <a:latin typeface="Arial" panose="020B0604020202020204" pitchFamily="34" charset="0"/>
              </a:rPr>
              <a:t>US Treasury Note 10-Year Yields:</a:t>
            </a:r>
            <a:br>
              <a:rPr lang="en-US" altLang="en-US" dirty="0">
                <a:latin typeface="Arial" panose="020B0604020202020204" pitchFamily="34" charset="0"/>
              </a:rPr>
            </a:br>
            <a:r>
              <a:rPr lang="en-US" altLang="en-US" dirty="0">
                <a:latin typeface="Arial" panose="020B0604020202020204" pitchFamily="34" charset="0"/>
              </a:rPr>
              <a:t>A Long Downward Trend, 2000–2016*</a:t>
            </a:r>
          </a:p>
        </p:txBody>
      </p:sp>
      <p:sp>
        <p:nvSpPr>
          <p:cNvPr id="133126" name="Text Box 5"/>
          <p:cNvSpPr txBox="1">
            <a:spLocks noChangeArrowheads="1"/>
          </p:cNvSpPr>
          <p:nvPr/>
        </p:nvSpPr>
        <p:spPr bwMode="auto">
          <a:xfrm>
            <a:off x="0" y="6284913"/>
            <a:ext cx="8724900"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5760" tIns="0" rIns="0" bIns="137160" anchor="b">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fontAlgn="base">
              <a:lnSpc>
                <a:spcPct val="85000"/>
              </a:lnSpc>
              <a:spcBef>
                <a:spcPct val="25000"/>
              </a:spcBef>
              <a:spcAft>
                <a:spcPct val="0"/>
              </a:spcAft>
              <a:buClr>
                <a:srgbClr val="FF6801"/>
              </a:buClr>
              <a:buFont typeface="Wingdings" panose="05000000000000000000" pitchFamily="2" charset="2"/>
              <a:buNone/>
            </a:pPr>
            <a:r>
              <a:rPr lang="en-US" altLang="en-US" sz="1100" dirty="0">
                <a:solidFill>
                  <a:srgbClr val="000000"/>
                </a:solidFill>
                <a:cs typeface="Arial" charset="0"/>
              </a:rPr>
              <a:t>*Monthly, constant maturity, nominal rates, through September 2016.</a:t>
            </a:r>
          </a:p>
          <a:p>
            <a:pPr fontAlgn="base">
              <a:lnSpc>
                <a:spcPct val="85000"/>
              </a:lnSpc>
              <a:spcBef>
                <a:spcPct val="25000"/>
              </a:spcBef>
              <a:spcAft>
                <a:spcPct val="0"/>
              </a:spcAft>
              <a:buClr>
                <a:srgbClr val="FF6801"/>
              </a:buClr>
              <a:buFont typeface="Wingdings" panose="05000000000000000000" pitchFamily="2" charset="2"/>
              <a:buNone/>
            </a:pPr>
            <a:r>
              <a:rPr lang="en-US" altLang="en-US" sz="1100" dirty="0">
                <a:solidFill>
                  <a:srgbClr val="000000"/>
                </a:solidFill>
                <a:cs typeface="Arial" charset="0"/>
              </a:rPr>
              <a:t>Sources: Federal Reserve Bank at </a:t>
            </a:r>
            <a:r>
              <a:rPr lang="en-US" altLang="en-US" sz="1100" dirty="0">
                <a:solidFill>
                  <a:srgbClr val="000000"/>
                </a:solidFill>
                <a:cs typeface="Arial" charset="0"/>
                <a:hlinkClick r:id="rId4"/>
              </a:rPr>
              <a:t>http://www.federalreserve.gov/releases/h15/data.htm</a:t>
            </a:r>
            <a:r>
              <a:rPr lang="en-US" altLang="en-US" sz="1100" dirty="0">
                <a:solidFill>
                  <a:srgbClr val="000000"/>
                </a:solidFill>
                <a:cs typeface="Arial" charset="0"/>
              </a:rPr>
              <a:t>; National Bureau of Economic Research (recession dates); Insurance Information Institute.</a:t>
            </a:r>
          </a:p>
        </p:txBody>
      </p:sp>
      <p:graphicFrame>
        <p:nvGraphicFramePr>
          <p:cNvPr id="133127" name="Object 2"/>
          <p:cNvGraphicFramePr>
            <a:graphicFrameLocks noChangeAspect="1"/>
          </p:cNvGraphicFramePr>
          <p:nvPr>
            <p:extLst>
              <p:ext uri="{D42A27DB-BD31-4B8C-83A1-F6EECF244321}">
                <p14:modId xmlns:p14="http://schemas.microsoft.com/office/powerpoint/2010/main" val="2615339400"/>
              </p:ext>
            </p:extLst>
          </p:nvPr>
        </p:nvGraphicFramePr>
        <p:xfrm>
          <a:off x="463550" y="977900"/>
          <a:ext cx="8404225" cy="4838700"/>
        </p:xfrm>
        <a:graphic>
          <a:graphicData uri="http://schemas.openxmlformats.org/presentationml/2006/ole">
            <mc:AlternateContent xmlns:mc="http://schemas.openxmlformats.org/markup-compatibility/2006">
              <mc:Choice xmlns:v="urn:schemas-microsoft-com:vml" Requires="v">
                <p:oleObj spid="_x0000_s28152977" name="Chart" r:id="rId5" imgW="8343770" imgH="4381358" progId="MSGraph.Chart.8">
                  <p:embed followColorScheme="full"/>
                </p:oleObj>
              </mc:Choice>
              <mc:Fallback>
                <p:oleObj name="Chart" r:id="rId5" imgW="8343770" imgH="4381358" progId="MSGraph.Chart.8">
                  <p:embed followColorScheme="full"/>
                  <p:pic>
                    <p:nvPicPr>
                      <p:cNvPr id="133127" name="Object 2"/>
                      <p:cNvPicPr>
                        <a:picLocks noChangeAspect="1" noChangeArrowheads="1"/>
                      </p:cNvPicPr>
                      <p:nvPr/>
                    </p:nvPicPr>
                    <p:blipFill>
                      <a:blip r:embed="rId6"/>
                      <a:srcRect/>
                      <a:stretch>
                        <a:fillRect/>
                      </a:stretch>
                    </p:blipFill>
                    <p:spPr bwMode="auto">
                      <a:xfrm>
                        <a:off x="463550" y="977900"/>
                        <a:ext cx="8404225" cy="483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AutoShape 38"/>
          <p:cNvSpPr>
            <a:spLocks noChangeArrowheads="1"/>
          </p:cNvSpPr>
          <p:nvPr/>
        </p:nvSpPr>
        <p:spPr bwMode="blackWhite">
          <a:xfrm>
            <a:off x="4184374" y="1181099"/>
            <a:ext cx="4645301" cy="1075084"/>
          </a:xfrm>
          <a:prstGeom prst="wedgeRectCallout">
            <a:avLst>
              <a:gd name="adj1" fmla="val 16140"/>
              <a:gd name="adj2" fmla="val 16045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fontAlgn="base">
              <a:spcBef>
                <a:spcPct val="50000"/>
              </a:spcBef>
              <a:spcAft>
                <a:spcPct val="0"/>
              </a:spcAft>
              <a:buClr>
                <a:srgbClr val="FFFFFF"/>
              </a:buClr>
              <a:buFont typeface="Wingdings" panose="05000000000000000000" pitchFamily="2" charset="2"/>
              <a:buNone/>
            </a:pPr>
            <a:r>
              <a:rPr lang="en-US" altLang="en-US" sz="1800" b="1" dirty="0">
                <a:solidFill>
                  <a:srgbClr val="FFFFFF"/>
                </a:solidFill>
                <a:cs typeface="Arial" charset="0"/>
              </a:rPr>
              <a:t>Yields on 10-Year US Treasury Notes have been below 3% for 5 years: bonds bought in 2006 at 5% will be reinvested at 1.5% for 10 more years</a:t>
            </a:r>
          </a:p>
        </p:txBody>
      </p:sp>
      <p:sp>
        <p:nvSpPr>
          <p:cNvPr id="133129" name="Rectangle 4"/>
          <p:cNvSpPr>
            <a:spLocks noChangeArrowheads="1"/>
          </p:cNvSpPr>
          <p:nvPr/>
        </p:nvSpPr>
        <p:spPr bwMode="blackWhite">
          <a:xfrm>
            <a:off x="447675" y="5667375"/>
            <a:ext cx="8382000" cy="5715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fontAlgn="base">
              <a:spcBef>
                <a:spcPct val="50000"/>
              </a:spcBef>
              <a:spcAft>
                <a:spcPct val="0"/>
              </a:spcAft>
              <a:buClr>
                <a:srgbClr val="FFFFFF"/>
              </a:buClr>
              <a:buFont typeface="Wingdings" panose="05000000000000000000" pitchFamily="2" charset="2"/>
              <a:buNone/>
            </a:pPr>
            <a:r>
              <a:rPr lang="en-US" altLang="en-US" sz="1600" b="1" dirty="0">
                <a:solidFill>
                  <a:srgbClr val="FFFFFF"/>
                </a:solidFill>
                <a:cs typeface="Arial" charset="0"/>
              </a:rPr>
              <a:t>Since roughly 80% of P/C bond/cash investments are in 5-to-10-year durations, most P/C insurer portfolios will have low-yielding bonds for years to come. </a:t>
            </a:r>
          </a:p>
        </p:txBody>
      </p:sp>
      <p:sp>
        <p:nvSpPr>
          <p:cNvPr id="11" name="AutoShape 38"/>
          <p:cNvSpPr>
            <a:spLocks noChangeArrowheads="1"/>
          </p:cNvSpPr>
          <p:nvPr/>
        </p:nvSpPr>
        <p:spPr bwMode="blackWhite">
          <a:xfrm>
            <a:off x="3263899" y="3589339"/>
            <a:ext cx="1704975" cy="1500187"/>
          </a:xfrm>
          <a:prstGeom prst="wedgeRectCallout">
            <a:avLst>
              <a:gd name="adj1" fmla="val 166427"/>
              <a:gd name="adj2" fmla="val 459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fontAlgn="base">
              <a:spcBef>
                <a:spcPct val="50000"/>
              </a:spcBef>
              <a:spcAft>
                <a:spcPct val="0"/>
              </a:spcAft>
              <a:buClr>
                <a:srgbClr val="FFFFFF"/>
              </a:buClr>
              <a:buFont typeface="Wingdings" panose="05000000000000000000" pitchFamily="2" charset="2"/>
              <a:buNone/>
            </a:pPr>
            <a:r>
              <a:rPr lang="en-US" altLang="en-US" sz="1400" b="1" dirty="0">
                <a:solidFill>
                  <a:srgbClr val="FFFFFF"/>
                </a:solidFill>
                <a:cs typeface="Arial" charset="0"/>
              </a:rPr>
              <a:t>US Treasury yields plunged to historic lows in 2013, then rebounded but are sinking again</a:t>
            </a:r>
          </a:p>
        </p:txBody>
      </p:sp>
      <p:sp>
        <p:nvSpPr>
          <p:cNvPr id="12" name="Date Placeholder 11"/>
          <p:cNvSpPr>
            <a:spLocks noGrp="1"/>
          </p:cNvSpPr>
          <p:nvPr>
            <p:ph type="dt" sz="quarter" idx="10"/>
          </p:nvPr>
        </p:nvSpPr>
        <p:spPr/>
        <p:txBody>
          <a:bodyPr/>
          <a:lstStyle/>
          <a:p>
            <a:pPr>
              <a:defRPr/>
            </a:pPr>
            <a:r>
              <a:rPr lang="en-US">
                <a:solidFill>
                  <a:srgbClr val="FFFFFF"/>
                </a:solidFill>
              </a:rPr>
              <a:t>12/01/09 - 9pm</a:t>
            </a:r>
          </a:p>
        </p:txBody>
      </p:sp>
      <p:sp>
        <p:nvSpPr>
          <p:cNvPr id="133132" name="Slide Number Placeholder 1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46B904B8-BB1A-4D80-AA36-25600A24DC73}" type="slidenum">
              <a:rPr lang="en-US" altLang="en-US" sz="900" smtClean="0">
                <a:solidFill>
                  <a:srgbClr val="000000"/>
                </a:solidFill>
              </a:rPr>
              <a:pPr>
                <a:lnSpc>
                  <a:spcPct val="85000"/>
                </a:lnSpc>
                <a:spcBef>
                  <a:spcPct val="20000"/>
                </a:spcBef>
                <a:buClrTx/>
                <a:buFontTx/>
                <a:buNone/>
              </a:pPr>
              <a:t>20</a:t>
            </a:fld>
            <a:endParaRPr lang="en-US" altLang="en-US" sz="900">
              <a:solidFill>
                <a:srgbClr val="000000"/>
              </a:solidFill>
            </a:endParaRPr>
          </a:p>
        </p:txBody>
      </p:sp>
      <p:cxnSp>
        <p:nvCxnSpPr>
          <p:cNvPr id="3" name="Straight Connector 2"/>
          <p:cNvCxnSpPr/>
          <p:nvPr/>
        </p:nvCxnSpPr>
        <p:spPr>
          <a:xfrm>
            <a:off x="6448425" y="3508512"/>
            <a:ext cx="2377440" cy="0"/>
          </a:xfrm>
          <a:prstGeom prst="line">
            <a:avLst/>
          </a:prstGeom>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41285368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nodeType="afterGroup">
                            <p:stCondLst>
                              <p:cond delay="1000"/>
                            </p:stCondLst>
                            <p:childTnLst>
                              <p:par>
                                <p:cTn id="9" presetID="22" presetClass="entr" presetSubtype="8" fill="hold" grpId="0" nodeType="afterEffect">
                                  <p:stCondLst>
                                    <p:cond delay="50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2"/>
          <p:cNvSpPr>
            <a:spLocks noGrp="1" noChangeArrowheads="1"/>
          </p:cNvSpPr>
          <p:nvPr>
            <p:ph type="title" idx="4294967295"/>
          </p:nvPr>
        </p:nvSpPr>
        <p:spPr/>
        <p:txBody>
          <a:bodyPr/>
          <a:lstStyle/>
          <a:p>
            <a:r>
              <a:rPr lang="en-US" dirty="0"/>
              <a:t>Property/Casualty Insurance Industry Net Investment Income: 2005–2016:1H</a:t>
            </a:r>
            <a:endParaRPr lang="en-US" baseline="30000" dirty="0"/>
          </a:p>
        </p:txBody>
      </p:sp>
      <p:graphicFrame>
        <p:nvGraphicFramePr>
          <p:cNvPr id="58370" name="Object 3"/>
          <p:cNvGraphicFramePr>
            <a:graphicFrameLocks/>
          </p:cNvGraphicFramePr>
          <p:nvPr>
            <p:extLst>
              <p:ext uri="{D42A27DB-BD31-4B8C-83A1-F6EECF244321}">
                <p14:modId xmlns:p14="http://schemas.microsoft.com/office/powerpoint/2010/main" val="3735961136"/>
              </p:ext>
            </p:extLst>
          </p:nvPr>
        </p:nvGraphicFramePr>
        <p:xfrm>
          <a:off x="225893" y="1190921"/>
          <a:ext cx="8451850" cy="4540696"/>
        </p:xfrm>
        <a:graphic>
          <a:graphicData uri="http://schemas.openxmlformats.org/presentationml/2006/ole">
            <mc:AlternateContent xmlns:mc="http://schemas.openxmlformats.org/markup-compatibility/2006">
              <mc:Choice xmlns:v="urn:schemas-microsoft-com:vml" Requires="v">
                <p:oleObj spid="_x0000_s28050691" name="Chart" r:id="rId4" imgW="8429484" imgH="3638679" progId="MSGraph.Chart.8">
                  <p:embed followColorScheme="full"/>
                </p:oleObj>
              </mc:Choice>
              <mc:Fallback>
                <p:oleObj name="Chart" r:id="rId4" imgW="8429484" imgH="3638679" progId="MSGraph.Chart.8">
                  <p:embed followColorScheme="full"/>
                  <p:pic>
                    <p:nvPicPr>
                      <p:cNvPr id="0" name=""/>
                      <p:cNvPicPr>
                        <a:picLocks noChangeArrowheads="1"/>
                      </p:cNvPicPr>
                      <p:nvPr/>
                    </p:nvPicPr>
                    <p:blipFill>
                      <a:blip r:embed="rId5"/>
                      <a:srcRect/>
                      <a:stretch>
                        <a:fillRect/>
                      </a:stretch>
                    </p:blipFill>
                    <p:spPr bwMode="auto">
                      <a:xfrm>
                        <a:off x="225893" y="1190921"/>
                        <a:ext cx="8451850" cy="4540696"/>
                      </a:xfrm>
                      <a:prstGeom prst="rect">
                        <a:avLst/>
                      </a:prstGeom>
                      <a:noFill/>
                      <a:ln>
                        <a:noFill/>
                      </a:ln>
                      <a:effectLst/>
                      <a:extLst/>
                    </p:spPr>
                  </p:pic>
                </p:oleObj>
              </mc:Fallback>
            </mc:AlternateContent>
          </a:graphicData>
        </a:graphic>
      </p:graphicFrame>
      <p:sp>
        <p:nvSpPr>
          <p:cNvPr id="242692" name="Rectangle 4"/>
          <p:cNvSpPr>
            <a:spLocks noChangeArrowheads="1"/>
          </p:cNvSpPr>
          <p:nvPr/>
        </p:nvSpPr>
        <p:spPr bwMode="blackWhite">
          <a:xfrm>
            <a:off x="443204" y="5543610"/>
            <a:ext cx="8240420" cy="6620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a:solidFill>
                  <a:srgbClr val="FFFFFF"/>
                </a:solidFill>
              </a:rPr>
              <a:t>Due mainly to persistently low interest rates,</a:t>
            </a:r>
            <a:br>
              <a:rPr lang="en-US" sz="2000" b="1" dirty="0">
                <a:solidFill>
                  <a:srgbClr val="FFFFFF"/>
                </a:solidFill>
              </a:rPr>
            </a:br>
            <a:r>
              <a:rPr lang="en-US" sz="2000" b="1" dirty="0">
                <a:solidFill>
                  <a:srgbClr val="FFFFFF"/>
                </a:solidFill>
              </a:rPr>
              <a:t>investment income has not risen as invested assets grew.</a:t>
            </a:r>
          </a:p>
        </p:txBody>
      </p:sp>
      <p:sp>
        <p:nvSpPr>
          <p:cNvPr id="58374" name="Rectangle 6"/>
          <p:cNvSpPr>
            <a:spLocks noChangeArrowheads="1"/>
          </p:cNvSpPr>
          <p:nvPr/>
        </p:nvSpPr>
        <p:spPr bwMode="black">
          <a:xfrm>
            <a:off x="167104" y="1182777"/>
            <a:ext cx="1292045" cy="664797"/>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a:solidFill>
                  <a:srgbClr val="225A7A"/>
                </a:solidFill>
              </a:rPr>
              <a:t>Investment Income</a:t>
            </a:r>
            <a:br>
              <a:rPr lang="en-US" sz="1600" b="1" dirty="0">
                <a:solidFill>
                  <a:srgbClr val="225A7A"/>
                </a:solidFill>
              </a:rPr>
            </a:br>
            <a:r>
              <a:rPr lang="en-US" sz="1600" b="1" dirty="0">
                <a:solidFill>
                  <a:srgbClr val="225A7A"/>
                </a:solidFill>
              </a:rPr>
              <a:t>($ Billions)</a:t>
            </a:r>
          </a:p>
        </p:txBody>
      </p:sp>
      <p:sp>
        <p:nvSpPr>
          <p:cNvPr id="7" name="TextBox 6"/>
          <p:cNvSpPr txBox="1"/>
          <p:nvPr/>
        </p:nvSpPr>
        <p:spPr>
          <a:xfrm>
            <a:off x="443204" y="6231624"/>
            <a:ext cx="5227713" cy="461665"/>
          </a:xfrm>
          <a:prstGeom prst="rect">
            <a:avLst/>
          </a:prstGeom>
          <a:noFill/>
        </p:spPr>
        <p:txBody>
          <a:bodyPr wrap="none" rtlCol="0" anchor="b" anchorCtr="0">
            <a:spAutoFit/>
          </a:bodyPr>
          <a:lstStyle/>
          <a:p>
            <a:r>
              <a:rPr lang="en-US" sz="1200" dirty="0">
                <a:latin typeface="Helvetica Neue"/>
              </a:rPr>
              <a:t>Investment income consists primarily of bond interest and stock dividends. </a:t>
            </a:r>
          </a:p>
          <a:p>
            <a:r>
              <a:rPr lang="en-US" sz="1200" dirty="0">
                <a:latin typeface="Helvetica Neue"/>
              </a:rPr>
              <a:t>Sources: SNL Financial; Insurance Information Institute</a:t>
            </a:r>
          </a:p>
        </p:txBody>
      </p:sp>
      <p:sp>
        <p:nvSpPr>
          <p:cNvPr id="9" name="Rectangle 6"/>
          <p:cNvSpPr>
            <a:spLocks noChangeArrowheads="1"/>
          </p:cNvSpPr>
          <p:nvPr/>
        </p:nvSpPr>
        <p:spPr bwMode="black">
          <a:xfrm>
            <a:off x="7950237" y="1071977"/>
            <a:ext cx="1292045" cy="664797"/>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a:solidFill>
                  <a:srgbClr val="225A7A"/>
                </a:solidFill>
              </a:rPr>
              <a:t>Invested Assets</a:t>
            </a:r>
            <a:br>
              <a:rPr lang="en-US" sz="1600" b="1" dirty="0">
                <a:solidFill>
                  <a:srgbClr val="225A7A"/>
                </a:solidFill>
              </a:rPr>
            </a:br>
            <a:r>
              <a:rPr lang="en-US" sz="1600" b="1" dirty="0">
                <a:solidFill>
                  <a:srgbClr val="225A7A"/>
                </a:solidFill>
              </a:rPr>
              <a:t>($ Billions)</a:t>
            </a:r>
          </a:p>
        </p:txBody>
      </p:sp>
    </p:spTree>
    <p:extLst>
      <p:ext uri="{BB962C8B-B14F-4D97-AF65-F5344CB8AC3E}">
        <p14:creationId xmlns:p14="http://schemas.microsoft.com/office/powerpoint/2010/main" val="125585355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3" name="Rectangle 105"/>
          <p:cNvSpPr>
            <a:spLocks noGrp="1" noChangeArrowheads="1"/>
          </p:cNvSpPr>
          <p:nvPr>
            <p:ph type="dt" sz="quarter" idx="10"/>
          </p:nvPr>
        </p:nvSpPr>
        <p:spPr/>
        <p:txBody>
          <a:bodyPr/>
          <a:lstStyle/>
          <a:p>
            <a:pPr>
              <a:defRPr/>
            </a:pPr>
            <a:r>
              <a:rPr lang="en-US"/>
              <a:t>12/01/09 - 9pm</a:t>
            </a:r>
          </a:p>
        </p:txBody>
      </p:sp>
      <p:sp>
        <p:nvSpPr>
          <p:cNvPr id="20484" name="Rectangle 106"/>
          <p:cNvSpPr>
            <a:spLocks noGrp="1" noChangeArrowheads="1"/>
          </p:cNvSpPr>
          <p:nvPr>
            <p:ph type="ftr" sz="quarter" idx="11"/>
          </p:nvPr>
        </p:nvSpPr>
        <p:spPr/>
        <p:txBody>
          <a:bodyPr/>
          <a:lstStyle/>
          <a:p>
            <a:pPr>
              <a:defRPr/>
            </a:pPr>
            <a:r>
              <a:rPr lang="en-US"/>
              <a:t>eSlide – P6466 – The Financial Crisis and the Future of the P/C</a:t>
            </a:r>
          </a:p>
        </p:txBody>
      </p:sp>
      <p:sp>
        <p:nvSpPr>
          <p:cNvPr id="113668"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3AF5DC5B-F6B8-40B2-84D4-591C15945005}" type="slidenum">
              <a:rPr lang="en-US" sz="900" smtClean="0"/>
              <a:pPr>
                <a:lnSpc>
                  <a:spcPct val="85000"/>
                </a:lnSpc>
                <a:spcBef>
                  <a:spcPct val="20000"/>
                </a:spcBef>
                <a:buClrTx/>
                <a:buFontTx/>
                <a:buNone/>
              </a:pPr>
              <a:t>22</a:t>
            </a:fld>
            <a:endParaRPr lang="en-US" sz="900"/>
          </a:p>
        </p:txBody>
      </p:sp>
      <p:sp>
        <p:nvSpPr>
          <p:cNvPr id="113669" name="Rectangle 2"/>
          <p:cNvSpPr>
            <a:spLocks noGrp="1" noChangeArrowheads="1"/>
          </p:cNvSpPr>
          <p:nvPr>
            <p:ph type="title"/>
          </p:nvPr>
        </p:nvSpPr>
        <p:spPr>
          <a:xfrm>
            <a:off x="612775" y="157163"/>
            <a:ext cx="7064375" cy="860425"/>
          </a:xfrm>
        </p:spPr>
        <p:txBody>
          <a:bodyPr/>
          <a:lstStyle/>
          <a:p>
            <a:r>
              <a:rPr lang="en-US" dirty="0">
                <a:latin typeface="Arial" panose="020B0604020202020204" pitchFamily="34" charset="0"/>
              </a:rPr>
              <a:t>Distribution of Bond Maturities,</a:t>
            </a:r>
            <a:br>
              <a:rPr lang="en-US" dirty="0">
                <a:latin typeface="Arial" panose="020B0604020202020204" pitchFamily="34" charset="0"/>
              </a:rPr>
            </a:br>
            <a:r>
              <a:rPr lang="en-US" dirty="0">
                <a:latin typeface="Arial" panose="020B0604020202020204" pitchFamily="34" charset="0"/>
              </a:rPr>
              <a:t>P/C Insurance Industry, 2006-2015</a:t>
            </a:r>
            <a:endParaRPr lang="en-US" sz="2000" dirty="0">
              <a:latin typeface="Arial" panose="020B0604020202020204" pitchFamily="34" charset="0"/>
            </a:endParaRPr>
          </a:p>
        </p:txBody>
      </p:sp>
      <p:graphicFrame>
        <p:nvGraphicFramePr>
          <p:cNvPr id="2" name="Object 3"/>
          <p:cNvGraphicFramePr>
            <a:graphicFrameLocks noChangeAspect="1"/>
          </p:cNvGraphicFramePr>
          <p:nvPr>
            <p:extLst/>
          </p:nvPr>
        </p:nvGraphicFramePr>
        <p:xfrm>
          <a:off x="401934" y="793820"/>
          <a:ext cx="8340132" cy="5283130"/>
        </p:xfrm>
        <a:graphic>
          <a:graphicData uri="http://schemas.openxmlformats.org/drawingml/2006/chart">
            <c:chart xmlns:c="http://schemas.openxmlformats.org/drawingml/2006/chart" xmlns:r="http://schemas.openxmlformats.org/officeDocument/2006/relationships" r:id="rId3"/>
          </a:graphicData>
        </a:graphic>
      </p:graphicFrame>
      <p:sp>
        <p:nvSpPr>
          <p:cNvPr id="113671" name="Rectangle 4"/>
          <p:cNvSpPr>
            <a:spLocks noChangeArrowheads="1"/>
          </p:cNvSpPr>
          <p:nvPr/>
        </p:nvSpPr>
        <p:spPr bwMode="auto">
          <a:xfrm>
            <a:off x="0" y="6389688"/>
            <a:ext cx="812165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5000"/>
              </a:spcBef>
              <a:buFont typeface="Wingdings" panose="05000000000000000000" pitchFamily="2" charset="2"/>
              <a:buNone/>
            </a:pPr>
            <a:endParaRPr lang="en-US" sz="1100"/>
          </a:p>
          <a:p>
            <a:pPr>
              <a:lnSpc>
                <a:spcPct val="85000"/>
              </a:lnSpc>
              <a:spcBef>
                <a:spcPct val="25000"/>
              </a:spcBef>
              <a:buFont typeface="Wingdings" panose="05000000000000000000" pitchFamily="2" charset="2"/>
              <a:buNone/>
            </a:pPr>
            <a:r>
              <a:rPr lang="en-US" sz="1100"/>
              <a:t>Sources: SNL Financial; Insurance Information Institute. </a:t>
            </a:r>
          </a:p>
        </p:txBody>
      </p:sp>
      <p:sp>
        <p:nvSpPr>
          <p:cNvPr id="113672" name="Rectangle 5"/>
          <p:cNvSpPr>
            <a:spLocks noChangeArrowheads="1"/>
          </p:cNvSpPr>
          <p:nvPr/>
        </p:nvSpPr>
        <p:spPr bwMode="blackWhite">
          <a:xfrm>
            <a:off x="222250" y="5645426"/>
            <a:ext cx="8740775" cy="869674"/>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FontTx/>
              <a:buNone/>
            </a:pPr>
            <a:r>
              <a:rPr lang="en-US" sz="1600" b="1" dirty="0">
                <a:solidFill>
                  <a:schemeClr val="bg1"/>
                </a:solidFill>
              </a:rPr>
              <a:t>Two main shifts over these years. From 2008 to 2011-12,  from bonds with longer maturities to bonds with shorter maturities. But beginning in 2013, the reverse. Note, however, that the percentages in bonds with maturities over 10 years continues to drop.</a:t>
            </a:r>
            <a:endParaRPr lang="en-US" sz="1600" b="1" dirty="0">
              <a:solidFill>
                <a:srgbClr val="FFFFFF"/>
              </a:solidFill>
            </a:endParaRPr>
          </a:p>
        </p:txBody>
      </p:sp>
    </p:spTree>
    <p:extLst>
      <p:ext uri="{BB962C8B-B14F-4D97-AF65-F5344CB8AC3E}">
        <p14:creationId xmlns:p14="http://schemas.microsoft.com/office/powerpoint/2010/main" val="120573479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graphicEl>
                                              <a:chart seriesIdx="-4" categoryIdx="0" bldStep="category"/>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graphicEl>
                                              <a:chart seriesIdx="-4" categoryIdx="1" bldStep="category"/>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graphicEl>
                                              <a:chart seriesIdx="-4" categoryIdx="2" bldStep="category"/>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graphicEl>
                                              <a:chart seriesIdx="-4" categoryIdx="3" bldStep="category"/>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graphicEl>
                                              <a:chart seriesIdx="-4" categoryIdx="4" bldStep="category"/>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graphicEl>
                                              <a:chart seriesIdx="-4" categoryIdx="5" bldStep="category"/>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graphicEl>
                                              <a:chart seriesIdx="-4" categoryIdx="6" bldStep="category"/>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graphicEl>
                                              <a:chart seriesIdx="-4" categoryIdx="7" bldStep="category"/>
                                            </p:graphic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
                                            <p:graphicEl>
                                              <a:chart seriesIdx="-4" categoryIdx="8" bldStep="category"/>
                                            </p:graphic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
                                            <p:graphicEl>
                                              <a:chart seriesIdx="-4" categoryIdx="9" bldStep="category"/>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Chart bld="category" animBg="0"/>
        </p:bldSub>
      </p:bldGraphic>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1"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2772"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2773"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7A114D5-877E-4294-A425-BF743B05D88E}" type="slidenum">
              <a:rPr lang="en-US" sz="900"/>
              <a:pPr algn="r" eaLnBrk="0" hangingPunct="0">
                <a:lnSpc>
                  <a:spcPct val="85000"/>
                </a:lnSpc>
                <a:spcBef>
                  <a:spcPct val="20000"/>
                </a:spcBef>
              </a:pPr>
              <a:t>23</a:t>
            </a:fld>
            <a:endParaRPr lang="en-US" sz="900"/>
          </a:p>
        </p:txBody>
      </p:sp>
      <p:sp>
        <p:nvSpPr>
          <p:cNvPr id="32774" name="Rectangle 2"/>
          <p:cNvSpPr>
            <a:spLocks noGrp="1" noChangeArrowheads="1"/>
          </p:cNvSpPr>
          <p:nvPr>
            <p:ph type="title" idx="4294967295"/>
          </p:nvPr>
        </p:nvSpPr>
        <p:spPr/>
        <p:txBody>
          <a:bodyPr/>
          <a:lstStyle/>
          <a:p>
            <a:r>
              <a:rPr lang="en-US" dirty="0"/>
              <a:t>P/C Insurer Net Realized </a:t>
            </a:r>
            <a:br>
              <a:rPr lang="en-US" dirty="0"/>
            </a:br>
            <a:r>
              <a:rPr lang="en-US" dirty="0"/>
              <a:t>Capital Gains/Losses, 2005-2016:1H</a:t>
            </a:r>
          </a:p>
        </p:txBody>
      </p:sp>
      <p:sp>
        <p:nvSpPr>
          <p:cNvPr id="32775" name="Rectangle 4"/>
          <p:cNvSpPr>
            <a:spLocks noChangeArrowheads="1"/>
          </p:cNvSpPr>
          <p:nvPr/>
        </p:nvSpPr>
        <p:spPr bwMode="auto">
          <a:xfrm>
            <a:off x="0" y="6567151"/>
            <a:ext cx="8596313" cy="290849"/>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dirty="0"/>
              <a:t>Sources: SNL Financial, Insurance Information Institute.                                   </a:t>
            </a:r>
          </a:p>
        </p:txBody>
      </p:sp>
      <p:graphicFrame>
        <p:nvGraphicFramePr>
          <p:cNvPr id="32770" name="Object 3"/>
          <p:cNvGraphicFramePr>
            <a:graphicFrameLocks/>
          </p:cNvGraphicFramePr>
          <p:nvPr>
            <p:extLst>
              <p:ext uri="{D42A27DB-BD31-4B8C-83A1-F6EECF244321}">
                <p14:modId xmlns:p14="http://schemas.microsoft.com/office/powerpoint/2010/main" val="3427733323"/>
              </p:ext>
            </p:extLst>
          </p:nvPr>
        </p:nvGraphicFramePr>
        <p:xfrm>
          <a:off x="316419" y="950913"/>
          <a:ext cx="8545513" cy="4597400"/>
        </p:xfrm>
        <a:graphic>
          <a:graphicData uri="http://schemas.openxmlformats.org/presentationml/2006/ole">
            <mc:AlternateContent xmlns:mc="http://schemas.openxmlformats.org/markup-compatibility/2006">
              <mc:Choice xmlns:v="urn:schemas-microsoft-com:vml" Requires="v">
                <p:oleObj spid="_x0000_s28056833" name="Chart" r:id="rId4" imgW="8582173" imgH="4619767" progId="MSGraph.Chart.8">
                  <p:embed followColorScheme="full"/>
                </p:oleObj>
              </mc:Choice>
              <mc:Fallback>
                <p:oleObj name="Chart" r:id="rId4" imgW="8582173" imgH="4619767" progId="MSGraph.Chart.8">
                  <p:embed followColorScheme="full"/>
                  <p:pic>
                    <p:nvPicPr>
                      <p:cNvPr id="0" name=""/>
                      <p:cNvPicPr>
                        <a:picLocks noChangeArrowheads="1"/>
                      </p:cNvPicPr>
                      <p:nvPr/>
                    </p:nvPicPr>
                    <p:blipFill>
                      <a:blip r:embed="rId5"/>
                      <a:srcRect/>
                      <a:stretch>
                        <a:fillRect/>
                      </a:stretch>
                    </p:blipFill>
                    <p:spPr bwMode="auto">
                      <a:xfrm>
                        <a:off x="316419" y="950913"/>
                        <a:ext cx="8545513" cy="459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65413" name="Rectangle 5"/>
          <p:cNvSpPr>
            <a:spLocks noChangeArrowheads="1"/>
          </p:cNvSpPr>
          <p:nvPr/>
        </p:nvSpPr>
        <p:spPr bwMode="blackWhite">
          <a:xfrm>
            <a:off x="197357" y="5548312"/>
            <a:ext cx="8664575" cy="9331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a:solidFill>
                  <a:srgbClr val="FFFFFF"/>
                </a:solidFill>
              </a:rPr>
              <a:t>Insurers consistently posted 6 years of Net Realized Capital Gains</a:t>
            </a:r>
            <a:br>
              <a:rPr lang="en-US" sz="2000" b="1" dirty="0">
                <a:solidFill>
                  <a:srgbClr val="FFFFFF"/>
                </a:solidFill>
              </a:rPr>
            </a:br>
            <a:r>
              <a:rPr lang="en-US" sz="2000" b="1" dirty="0">
                <a:solidFill>
                  <a:srgbClr val="FFFFFF"/>
                </a:solidFill>
              </a:rPr>
              <a:t>in 2010 - 2015 following the Financial Crisis.</a:t>
            </a:r>
            <a:br>
              <a:rPr lang="en-US" sz="2000" b="1" dirty="0">
                <a:solidFill>
                  <a:srgbClr val="FFFFFF"/>
                </a:solidFill>
              </a:rPr>
            </a:br>
            <a:r>
              <a:rPr lang="en-US" sz="2000" b="1" dirty="0">
                <a:solidFill>
                  <a:srgbClr val="FFFFFF"/>
                </a:solidFill>
              </a:rPr>
              <a:t>If (when?) interest rates rise, this streak might end.</a:t>
            </a:r>
          </a:p>
        </p:txBody>
      </p:sp>
      <p:sp>
        <p:nvSpPr>
          <p:cNvPr id="32777" name="Rectangle 6"/>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a:t>
            </a:r>
          </a:p>
        </p:txBody>
      </p:sp>
      <p:sp>
        <p:nvSpPr>
          <p:cNvPr id="12" name="AutoShape 8"/>
          <p:cNvSpPr>
            <a:spLocks noChangeArrowheads="1"/>
          </p:cNvSpPr>
          <p:nvPr/>
        </p:nvSpPr>
        <p:spPr bwMode="blackWhite">
          <a:xfrm>
            <a:off x="4529644" y="3901351"/>
            <a:ext cx="2862741" cy="1001389"/>
          </a:xfrm>
          <a:prstGeom prst="wedgeRectCallout">
            <a:avLst>
              <a:gd name="adj1" fmla="val -65602"/>
              <a:gd name="adj2" fmla="val -2443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rgbClr val="FFFFFF"/>
                </a:solidFill>
              </a:rPr>
              <a:t>Realized Capital losses were a main cause of 2008/2009’s large drop in profits and ROE</a:t>
            </a:r>
            <a:endParaRPr lang="en-US" sz="1600" b="1" dirty="0">
              <a:solidFill>
                <a:schemeClr val="bg1"/>
              </a:solidFill>
            </a:endParaRPr>
          </a:p>
        </p:txBody>
      </p:sp>
    </p:spTree>
    <p:extLst>
      <p:ext uri="{BB962C8B-B14F-4D97-AF65-F5344CB8AC3E}">
        <p14:creationId xmlns:p14="http://schemas.microsoft.com/office/powerpoint/2010/main" val="285078776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065413"/>
                                        </p:tgtEl>
                                        <p:attrNameLst>
                                          <p:attrName>style.visibility</p:attrName>
                                        </p:attrNameLst>
                                      </p:cBhvr>
                                      <p:to>
                                        <p:strVal val="visible"/>
                                      </p:to>
                                    </p:set>
                                    <p:anim calcmode="lin" valueType="num">
                                      <p:cBhvr>
                                        <p:cTn id="7" dur="500" fill="hold"/>
                                        <p:tgtEl>
                                          <p:spTgt spid="2065413"/>
                                        </p:tgtEl>
                                        <p:attrNameLst>
                                          <p:attrName>ppt_w</p:attrName>
                                        </p:attrNameLst>
                                      </p:cBhvr>
                                      <p:tavLst>
                                        <p:tav tm="0">
                                          <p:val>
                                            <p:fltVal val="0"/>
                                          </p:val>
                                        </p:tav>
                                        <p:tav tm="100000">
                                          <p:val>
                                            <p:strVal val="#ppt_w"/>
                                          </p:val>
                                        </p:tav>
                                      </p:tavLst>
                                    </p:anim>
                                    <p:anim calcmode="lin" valueType="num">
                                      <p:cBhvr>
                                        <p:cTn id="8" dur="500" fill="hold"/>
                                        <p:tgtEl>
                                          <p:spTgt spid="2065413"/>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5413" grpId="0" animBg="1"/>
      <p:bldP spid="1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105"/>
          <p:cNvSpPr>
            <a:spLocks noGrp="1" noChangeArrowheads="1"/>
          </p:cNvSpPr>
          <p:nvPr>
            <p:ph type="dt" sz="quarter" idx="10"/>
          </p:nvPr>
        </p:nvSpPr>
        <p:spPr/>
        <p:txBody>
          <a:bodyPr/>
          <a:lstStyle/>
          <a:p>
            <a:pPr>
              <a:defRPr/>
            </a:pPr>
            <a:r>
              <a:rPr lang="en-US">
                <a:solidFill>
                  <a:srgbClr val="FFFFFF"/>
                </a:solidFill>
              </a:rPr>
              <a:t>12/01/09 - 9pm</a:t>
            </a:r>
          </a:p>
        </p:txBody>
      </p:sp>
      <p:sp>
        <p:nvSpPr>
          <p:cNvPr id="13317" name="Rectangle 110"/>
          <p:cNvSpPr>
            <a:spLocks noGrp="1" noChangeArrowheads="1"/>
          </p:cNvSpPr>
          <p:nvPr>
            <p:ph type="sldNum" sz="quarter" idx="12"/>
          </p:nvPr>
        </p:nvSpPr>
        <p:spPr/>
        <p:txBody>
          <a:bodyPr/>
          <a:lstStyle/>
          <a:p>
            <a:pPr>
              <a:defRPr/>
            </a:pPr>
            <a:fld id="{19CC844C-F7CF-495C-870B-6E498E1C0FB4}" type="slidenum">
              <a:rPr lang="en-US" smtClean="0">
                <a:solidFill>
                  <a:srgbClr val="000000"/>
                </a:solidFill>
              </a:rPr>
              <a:pPr>
                <a:defRPr/>
              </a:pPr>
              <a:t>24</a:t>
            </a:fld>
            <a:endParaRPr lang="en-US">
              <a:solidFill>
                <a:srgbClr val="000000"/>
              </a:solidFill>
            </a:endParaRPr>
          </a:p>
        </p:txBody>
      </p:sp>
      <p:sp>
        <p:nvSpPr>
          <p:cNvPr id="11270" name="Rectangle 3"/>
          <p:cNvSpPr>
            <a:spLocks noGrp="1" noChangeArrowheads="1"/>
          </p:cNvSpPr>
          <p:nvPr>
            <p:ph type="title"/>
          </p:nvPr>
        </p:nvSpPr>
        <p:spPr>
          <a:xfrm>
            <a:off x="762000" y="172244"/>
            <a:ext cx="5827047" cy="860425"/>
          </a:xfrm>
        </p:spPr>
        <p:txBody>
          <a:bodyPr/>
          <a:lstStyle/>
          <a:p>
            <a:r>
              <a:rPr lang="en-US" dirty="0"/>
              <a:t>P/C Insurer Portfolio Yields,</a:t>
            </a:r>
            <a:br>
              <a:rPr lang="en-US" dirty="0"/>
            </a:br>
            <a:r>
              <a:rPr lang="en-US" dirty="0"/>
              <a:t>2005-2015</a:t>
            </a:r>
          </a:p>
        </p:txBody>
      </p:sp>
      <p:graphicFrame>
        <p:nvGraphicFramePr>
          <p:cNvPr id="11266" name="Object 4"/>
          <p:cNvGraphicFramePr>
            <a:graphicFrameLocks noChangeAspect="1"/>
          </p:cNvGraphicFramePr>
          <p:nvPr>
            <p:extLst>
              <p:ext uri="{D42A27DB-BD31-4B8C-83A1-F6EECF244321}">
                <p14:modId xmlns:p14="http://schemas.microsoft.com/office/powerpoint/2010/main" val="2399016098"/>
              </p:ext>
            </p:extLst>
          </p:nvPr>
        </p:nvGraphicFramePr>
        <p:xfrm>
          <a:off x="268771" y="1084358"/>
          <a:ext cx="8656637" cy="4314825"/>
        </p:xfrm>
        <a:graphic>
          <a:graphicData uri="http://schemas.openxmlformats.org/presentationml/2006/ole">
            <mc:AlternateContent xmlns:mc="http://schemas.openxmlformats.org/markup-compatibility/2006">
              <mc:Choice xmlns:v="urn:schemas-microsoft-com:vml" Requires="v">
                <p:oleObj spid="_x0000_s28154000" name="Chart" r:id="rId4" imgW="7829485" imgH="4105417" progId="MSGraph.Chart.8">
                  <p:embed followColorScheme="full"/>
                </p:oleObj>
              </mc:Choice>
              <mc:Fallback>
                <p:oleObj name="Chart" r:id="rId4" imgW="7829485" imgH="4105417" progId="MSGraph.Chart.8">
                  <p:embed followColorScheme="full"/>
                  <p:pic>
                    <p:nvPicPr>
                      <p:cNvPr id="11266" name="Object 4"/>
                      <p:cNvPicPr>
                        <a:picLocks noChangeAspect="1" noChangeArrowheads="1"/>
                      </p:cNvPicPr>
                      <p:nvPr/>
                    </p:nvPicPr>
                    <p:blipFill>
                      <a:blip r:embed="rId5"/>
                      <a:srcRect/>
                      <a:stretch>
                        <a:fillRect/>
                      </a:stretch>
                    </p:blipFill>
                    <p:spPr bwMode="gray">
                      <a:xfrm>
                        <a:off x="268771" y="1084358"/>
                        <a:ext cx="8656637" cy="4314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271" name="Rectangle 5"/>
          <p:cNvSpPr>
            <a:spLocks noChangeArrowheads="1"/>
          </p:cNvSpPr>
          <p:nvPr/>
        </p:nvSpPr>
        <p:spPr bwMode="auto">
          <a:xfrm>
            <a:off x="0" y="6580378"/>
            <a:ext cx="8772211" cy="282385"/>
          </a:xfrm>
          <a:prstGeom prst="rect">
            <a:avLst/>
          </a:prstGeom>
          <a:noFill/>
          <a:ln w="9525">
            <a:noFill/>
            <a:miter lim="800000"/>
            <a:headEnd/>
            <a:tailEnd/>
          </a:ln>
        </p:spPr>
        <p:txBody>
          <a:bodyPr wrap="square"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Sources: NAIC, via SNL Financial; Insurance Information Institute.</a:t>
            </a:r>
          </a:p>
        </p:txBody>
      </p:sp>
      <p:sp>
        <p:nvSpPr>
          <p:cNvPr id="1915910" name="Rectangle 6"/>
          <p:cNvSpPr>
            <a:spLocks noChangeArrowheads="1"/>
          </p:cNvSpPr>
          <p:nvPr/>
        </p:nvSpPr>
        <p:spPr bwMode="blackWhite">
          <a:xfrm>
            <a:off x="327991" y="5318234"/>
            <a:ext cx="8597417" cy="1158766"/>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dirty="0">
                <a:solidFill>
                  <a:srgbClr val="FFFFFF"/>
                </a:solidFill>
                <a:latin typeface="Arial" charset="0"/>
                <a:cs typeface="Arial" charset="0"/>
              </a:rPr>
              <a:t>P/C carrier yields have been falling for over a decade, reflecting the long downtrend in prevailing interest rates. </a:t>
            </a:r>
            <a:r>
              <a:rPr lang="en-US" b="1">
                <a:solidFill>
                  <a:srgbClr val="FFFFFF"/>
                </a:solidFill>
                <a:latin typeface="Arial" charset="0"/>
                <a:cs typeface="Arial" charset="0"/>
              </a:rPr>
              <a:t>Even </a:t>
            </a:r>
            <a:r>
              <a:rPr lang="en-US" b="1">
                <a:solidFill>
                  <a:srgbClr val="FFFFFF"/>
                </a:solidFill>
              </a:rPr>
              <a:t>if</a:t>
            </a:r>
            <a:r>
              <a:rPr lang="en-US" b="1">
                <a:solidFill>
                  <a:srgbClr val="FFFFFF"/>
                </a:solidFill>
                <a:latin typeface="Arial" charset="0"/>
                <a:cs typeface="Arial" charset="0"/>
              </a:rPr>
              <a:t> </a:t>
            </a:r>
            <a:r>
              <a:rPr lang="en-US" b="1" dirty="0">
                <a:solidFill>
                  <a:srgbClr val="FFFFFF"/>
                </a:solidFill>
                <a:latin typeface="Arial" charset="0"/>
                <a:cs typeface="Arial" charset="0"/>
              </a:rPr>
              <a:t>prevailing rates rise in the next few years, portfolio yields are unlikely to rise quickly, </a:t>
            </a:r>
            <a:br>
              <a:rPr lang="en-US" b="1" dirty="0">
                <a:solidFill>
                  <a:srgbClr val="FFFFFF"/>
                </a:solidFill>
                <a:latin typeface="Arial" charset="0"/>
                <a:cs typeface="Arial" charset="0"/>
              </a:rPr>
            </a:br>
            <a:r>
              <a:rPr lang="en-US" b="1" dirty="0">
                <a:solidFill>
                  <a:srgbClr val="FFFFFF"/>
                </a:solidFill>
                <a:latin typeface="Arial" charset="0"/>
                <a:cs typeface="Arial" charset="0"/>
              </a:rPr>
              <a:t>since low yields of recent years are “baked in” to future returns.</a:t>
            </a:r>
          </a:p>
        </p:txBody>
      </p:sp>
    </p:spTree>
    <p:extLst>
      <p:ext uri="{BB962C8B-B14F-4D97-AF65-F5344CB8AC3E}">
        <p14:creationId xmlns:p14="http://schemas.microsoft.com/office/powerpoint/2010/main" val="265295638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15910"/>
                                        </p:tgtEl>
                                        <p:attrNameLst>
                                          <p:attrName>style.visibility</p:attrName>
                                        </p:attrNameLst>
                                      </p:cBhvr>
                                      <p:to>
                                        <p:strVal val="visible"/>
                                      </p:to>
                                    </p:set>
                                    <p:anim calcmode="lin" valueType="num">
                                      <p:cBhvr>
                                        <p:cTn id="7" dur="500" fill="hold"/>
                                        <p:tgtEl>
                                          <p:spTgt spid="1915910"/>
                                        </p:tgtEl>
                                        <p:attrNameLst>
                                          <p:attrName>ppt_w</p:attrName>
                                        </p:attrNameLst>
                                      </p:cBhvr>
                                      <p:tavLst>
                                        <p:tav tm="0">
                                          <p:val>
                                            <p:fltVal val="0"/>
                                          </p:val>
                                        </p:tav>
                                        <p:tav tm="100000">
                                          <p:val>
                                            <p:strVal val="#ppt_w"/>
                                          </p:val>
                                        </p:tav>
                                      </p:tavLst>
                                    </p:anim>
                                    <p:anim calcmode="lin" valueType="num">
                                      <p:cBhvr>
                                        <p:cTn id="8" dur="500" fill="hold"/>
                                        <p:tgtEl>
                                          <p:spTgt spid="19159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59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20633"/>
            <a:ext cx="6685154" cy="860425"/>
          </a:xfrm>
        </p:spPr>
        <p:txBody>
          <a:bodyPr/>
          <a:lstStyle/>
          <a:p>
            <a:r>
              <a:rPr lang="en-US" dirty="0"/>
              <a:t>Forecasts of Avg. Yield</a:t>
            </a:r>
            <a:br>
              <a:rPr lang="en-US" dirty="0"/>
            </a:br>
            <a:r>
              <a:rPr lang="en-US" dirty="0"/>
              <a:t>of 10-Year US Treasury Notes</a:t>
            </a:r>
          </a:p>
        </p:txBody>
      </p:sp>
      <p:graphicFrame>
        <p:nvGraphicFramePr>
          <p:cNvPr id="10" name="Chart Placeholder 9"/>
          <p:cNvGraphicFramePr>
            <a:graphicFrameLocks noGrp="1"/>
          </p:cNvGraphicFramePr>
          <p:nvPr>
            <p:ph type="chart" idx="1"/>
            <p:extLst>
              <p:ext uri="{D42A27DB-BD31-4B8C-83A1-F6EECF244321}">
                <p14:modId xmlns:p14="http://schemas.microsoft.com/office/powerpoint/2010/main" val="7212253"/>
              </p:ext>
            </p:extLst>
          </p:nvPr>
        </p:nvGraphicFramePr>
        <p:xfrm>
          <a:off x="495300" y="939590"/>
          <a:ext cx="8153400" cy="4652963"/>
        </p:xfrm>
        <a:graphic>
          <a:graphicData uri="http://schemas.openxmlformats.org/drawingml/2006/chart">
            <c:chart xmlns:c="http://schemas.openxmlformats.org/drawingml/2006/chart" xmlns:r="http://schemas.openxmlformats.org/officeDocument/2006/relationships" r:id="rId2"/>
          </a:graphicData>
        </a:graphic>
      </p:graphicFrame>
      <p:sp>
        <p:nvSpPr>
          <p:cNvPr id="4" name="Date Placeholder 3"/>
          <p:cNvSpPr>
            <a:spLocks noGrp="1"/>
          </p:cNvSpPr>
          <p:nvPr>
            <p:ph type="dt" sz="half" idx="10"/>
          </p:nvPr>
        </p:nvSpPr>
        <p:spPr/>
        <p:txBody>
          <a:bodyPr/>
          <a:lstStyle/>
          <a:p>
            <a:pPr>
              <a:defRPr/>
            </a:pPr>
            <a:r>
              <a:rPr lang="en-US"/>
              <a:t>12/01/09 - 9pm</a:t>
            </a:r>
          </a:p>
        </p:txBody>
      </p:sp>
      <p:sp>
        <p:nvSpPr>
          <p:cNvPr id="5" name="Footer Placeholder 4"/>
          <p:cNvSpPr>
            <a:spLocks noGrp="1"/>
          </p:cNvSpPr>
          <p:nvPr>
            <p:ph type="ftr" sz="quarter" idx="11"/>
          </p:nvPr>
        </p:nvSpPr>
        <p:spPr/>
        <p:txBody>
          <a:bodyPr/>
          <a:lstStyle/>
          <a:p>
            <a:pPr>
              <a:defRPr/>
            </a:pPr>
            <a:r>
              <a:rPr lang="en-US"/>
              <a:t>eSlide – P6466 – The Financial Crisis and the Future of the P/C</a:t>
            </a:r>
          </a:p>
        </p:txBody>
      </p:sp>
      <p:sp>
        <p:nvSpPr>
          <p:cNvPr id="6" name="Slide Number Placeholder 5"/>
          <p:cNvSpPr>
            <a:spLocks noGrp="1"/>
          </p:cNvSpPr>
          <p:nvPr>
            <p:ph type="sldNum" sz="quarter" idx="12"/>
          </p:nvPr>
        </p:nvSpPr>
        <p:spPr/>
        <p:txBody>
          <a:bodyPr/>
          <a:lstStyle/>
          <a:p>
            <a:pPr>
              <a:defRPr/>
            </a:pPr>
            <a:fld id="{5895C1BF-3A24-4476-A929-6D473A339484}" type="slidenum">
              <a:rPr lang="en-US" smtClean="0"/>
              <a:pPr>
                <a:defRPr/>
              </a:pPr>
              <a:t>25</a:t>
            </a:fld>
            <a:endParaRPr lang="en-US"/>
          </a:p>
        </p:txBody>
      </p:sp>
      <p:sp>
        <p:nvSpPr>
          <p:cNvPr id="11" name="Text Box 12"/>
          <p:cNvSpPr txBox="1">
            <a:spLocks noChangeArrowheads="1"/>
          </p:cNvSpPr>
          <p:nvPr/>
        </p:nvSpPr>
        <p:spPr bwMode="auto">
          <a:xfrm>
            <a:off x="79580" y="1219730"/>
            <a:ext cx="1519894" cy="307777"/>
          </a:xfrm>
          <a:prstGeom prst="rect">
            <a:avLst/>
          </a:prstGeom>
          <a:noFill/>
          <a:ln w="9525">
            <a:noFill/>
            <a:miter lim="800000"/>
            <a:headEnd/>
            <a:tailEnd/>
          </a:ln>
        </p:spPr>
        <p:txBody>
          <a:bodyPr wrap="square">
            <a:spAutoFit/>
          </a:bodyPr>
          <a:lstStyle/>
          <a:p>
            <a:pPr algn="ctr">
              <a:spcBef>
                <a:spcPct val="50000"/>
              </a:spcBef>
            </a:pPr>
            <a:r>
              <a:rPr lang="en-US" sz="1400" dirty="0"/>
              <a:t>Yield (%)</a:t>
            </a:r>
          </a:p>
        </p:txBody>
      </p:sp>
      <p:sp>
        <p:nvSpPr>
          <p:cNvPr id="12" name="Rectangle 5"/>
          <p:cNvSpPr>
            <a:spLocks noChangeArrowheads="1"/>
          </p:cNvSpPr>
          <p:nvPr/>
        </p:nvSpPr>
        <p:spPr bwMode="blackWhite">
          <a:xfrm>
            <a:off x="361950" y="5592554"/>
            <a:ext cx="8401050" cy="83839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pPr>
            <a:r>
              <a:rPr lang="en-US" b="1" dirty="0">
                <a:solidFill>
                  <a:schemeClr val="bg1"/>
                </a:solidFill>
              </a:rPr>
              <a:t>Virtually every one of the 53 forecasts in the Blue Chip survey</a:t>
            </a:r>
            <a:br>
              <a:rPr lang="en-US" b="1" dirty="0">
                <a:solidFill>
                  <a:schemeClr val="bg1"/>
                </a:solidFill>
              </a:rPr>
            </a:br>
            <a:r>
              <a:rPr lang="en-US" b="1" dirty="0">
                <a:solidFill>
                  <a:schemeClr val="bg1"/>
                </a:solidFill>
              </a:rPr>
              <a:t>anticipates that long-term interest rates</a:t>
            </a:r>
            <a:br>
              <a:rPr lang="en-US" b="1" dirty="0">
                <a:solidFill>
                  <a:schemeClr val="bg1"/>
                </a:solidFill>
              </a:rPr>
            </a:br>
            <a:r>
              <a:rPr lang="en-US" b="1" dirty="0">
                <a:solidFill>
                  <a:schemeClr val="bg1"/>
                </a:solidFill>
              </a:rPr>
              <a:t>will stay at unusually low levels through 2017</a:t>
            </a:r>
          </a:p>
        </p:txBody>
      </p:sp>
      <p:sp>
        <p:nvSpPr>
          <p:cNvPr id="13" name="Rectangle 5"/>
          <p:cNvSpPr>
            <a:spLocks noChangeArrowheads="1"/>
          </p:cNvSpPr>
          <p:nvPr/>
        </p:nvSpPr>
        <p:spPr bwMode="auto">
          <a:xfrm>
            <a:off x="0" y="6575425"/>
            <a:ext cx="7569200"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Sources: Blue Chip Economic Indicators (10/16); Insurance Information Institute </a:t>
            </a:r>
          </a:p>
        </p:txBody>
      </p:sp>
    </p:spTree>
    <p:extLst>
      <p:ext uri="{BB962C8B-B14F-4D97-AF65-F5344CB8AC3E}">
        <p14:creationId xmlns:p14="http://schemas.microsoft.com/office/powerpoint/2010/main" val="23089645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09762" name="Rectangle 2"/>
          <p:cNvSpPr>
            <a:spLocks noGrp="1" noChangeArrowheads="1"/>
          </p:cNvSpPr>
          <p:nvPr>
            <p:ph type="ctrTitle" idx="4294967295"/>
          </p:nvPr>
        </p:nvSpPr>
        <p:spPr bwMode="blackWhite">
          <a:xfrm>
            <a:off x="576261" y="2197770"/>
            <a:ext cx="7981950" cy="20161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200" dirty="0">
                <a:solidFill>
                  <a:schemeClr val="bg1"/>
                </a:solidFill>
              </a:rPr>
              <a:t>The Strength of the Economy Will Influence P/C Insurer Growth Opportunities</a:t>
            </a:r>
          </a:p>
        </p:txBody>
      </p:sp>
      <p:sp>
        <p:nvSpPr>
          <p:cNvPr id="151555"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51556"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DFE0512-2DB8-43E3-8365-2DAB64B50EE9}" type="slidenum">
              <a:rPr lang="en-US" sz="900">
                <a:solidFill>
                  <a:schemeClr val="bg1"/>
                </a:solidFill>
              </a:rPr>
              <a:pPr algn="r" eaLnBrk="0" hangingPunct="0">
                <a:lnSpc>
                  <a:spcPct val="85000"/>
                </a:lnSpc>
                <a:spcBef>
                  <a:spcPct val="20000"/>
                </a:spcBef>
              </a:pPr>
              <a:t>26</a:t>
            </a:fld>
            <a:endParaRPr lang="en-US" sz="900">
              <a:solidFill>
                <a:schemeClr val="bg1"/>
              </a:solidFill>
            </a:endParaRPr>
          </a:p>
        </p:txBody>
      </p:sp>
      <p:pic>
        <p:nvPicPr>
          <p:cNvPr id="151557"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51558" name="TextBox 5"/>
          <p:cNvSpPr txBox="1">
            <a:spLocks noChangeArrowheads="1"/>
          </p:cNvSpPr>
          <p:nvPr/>
        </p:nvSpPr>
        <p:spPr bwMode="auto">
          <a:xfrm>
            <a:off x="576261" y="4313908"/>
            <a:ext cx="7981951" cy="1569660"/>
          </a:xfrm>
          <a:prstGeom prst="rect">
            <a:avLst/>
          </a:prstGeom>
          <a:noFill/>
          <a:ln w="9525">
            <a:noFill/>
            <a:miter lim="800000"/>
            <a:headEnd/>
            <a:tailEnd/>
          </a:ln>
        </p:spPr>
        <p:txBody>
          <a:bodyPr wrap="square">
            <a:spAutoFit/>
          </a:bodyPr>
          <a:lstStyle/>
          <a:p>
            <a:pPr algn="ctr"/>
            <a:r>
              <a:rPr lang="en-US" sz="3200" b="1" dirty="0">
                <a:solidFill>
                  <a:srgbClr val="2B7299"/>
                </a:solidFill>
              </a:rPr>
              <a:t>Growth, Although Weak,</a:t>
            </a:r>
            <a:br>
              <a:rPr lang="en-US" sz="3200" b="1" dirty="0">
                <a:solidFill>
                  <a:srgbClr val="2B7299"/>
                </a:solidFill>
              </a:rPr>
            </a:br>
            <a:r>
              <a:rPr lang="en-US" sz="3200" b="1" dirty="0">
                <a:solidFill>
                  <a:srgbClr val="2B7299"/>
                </a:solidFill>
              </a:rPr>
              <a:t>Will Expand Insurer Exposure Base Across Most Lines</a:t>
            </a:r>
            <a:endParaRPr lang="en-US" sz="3200" b="1" i="1" dirty="0">
              <a:solidFill>
                <a:srgbClr val="FF0000"/>
              </a:solidFill>
            </a:endParaRPr>
          </a:p>
        </p:txBody>
      </p:sp>
      <p:sp>
        <p:nvSpPr>
          <p:cNvPr id="7" name="Date Placeholder 6"/>
          <p:cNvSpPr>
            <a:spLocks noGrp="1"/>
          </p:cNvSpPr>
          <p:nvPr>
            <p:ph type="dt" sz="half" idx="10"/>
          </p:nvPr>
        </p:nvSpPr>
        <p:spPr/>
        <p:txBody>
          <a:bodyPr/>
          <a:lstStyle/>
          <a:p>
            <a:pPr>
              <a:defRPr/>
            </a:pPr>
            <a:r>
              <a:rPr lang="en-US"/>
              <a:t>12/01/09 - 9pm</a:t>
            </a:r>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26</a:t>
            </a:fld>
            <a:endParaRPr lang="en-US"/>
          </a:p>
        </p:txBody>
      </p:sp>
    </p:spTree>
  </p:cSld>
  <p:clrMapOvr>
    <a:masterClrMapping/>
  </p:clrMapOvr>
  <p:transition>
    <p:zoom dir="in"/>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a:t>12/01/09 - 9pm</a:t>
            </a:r>
          </a:p>
        </p:txBody>
      </p:sp>
      <p:sp>
        <p:nvSpPr>
          <p:cNvPr id="43011"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EB3682F7-7F61-44E8-A796-1EE8D55E57AE}" type="slidenum">
              <a:rPr lang="en-US" sz="900" smtClean="0"/>
              <a:pPr>
                <a:lnSpc>
                  <a:spcPct val="85000"/>
                </a:lnSpc>
                <a:spcBef>
                  <a:spcPct val="20000"/>
                </a:spcBef>
                <a:buClrTx/>
                <a:buFontTx/>
                <a:buNone/>
              </a:pPr>
              <a:t>27</a:t>
            </a:fld>
            <a:endParaRPr lang="en-US" sz="900"/>
          </a:p>
        </p:txBody>
      </p:sp>
      <p:sp>
        <p:nvSpPr>
          <p:cNvPr id="43012" name="Rectangle 11"/>
          <p:cNvSpPr>
            <a:spLocks noGrp="1" noChangeArrowheads="1"/>
          </p:cNvSpPr>
          <p:nvPr>
            <p:ph type="title"/>
          </p:nvPr>
        </p:nvSpPr>
        <p:spPr>
          <a:xfrm>
            <a:off x="551370" y="187765"/>
            <a:ext cx="6686010" cy="860425"/>
          </a:xfrm>
        </p:spPr>
        <p:txBody>
          <a:bodyPr/>
          <a:lstStyle/>
          <a:p>
            <a:r>
              <a:rPr lang="en-US" dirty="0">
                <a:latin typeface="Arial" panose="020B0604020202020204" pitchFamily="34" charset="0"/>
              </a:rPr>
              <a:t>Real U.S. Quarterly GDP Growth</a:t>
            </a:r>
            <a:br>
              <a:rPr lang="en-US" dirty="0">
                <a:latin typeface="Arial" panose="020B0604020202020204" pitchFamily="34" charset="0"/>
              </a:rPr>
            </a:br>
            <a:r>
              <a:rPr lang="en-US" dirty="0">
                <a:latin typeface="Arial" panose="020B0604020202020204" pitchFamily="34" charset="0"/>
              </a:rPr>
              <a:t>Since the “Great Recession</a:t>
            </a:r>
          </a:p>
        </p:txBody>
      </p:sp>
      <p:sp>
        <p:nvSpPr>
          <p:cNvPr id="43013" name="Rectangle 3"/>
          <p:cNvSpPr>
            <a:spLocks noChangeArrowheads="1"/>
          </p:cNvSpPr>
          <p:nvPr/>
        </p:nvSpPr>
        <p:spPr bwMode="auto">
          <a:xfrm>
            <a:off x="0" y="6389410"/>
            <a:ext cx="8682038" cy="468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lnSpc>
                <a:spcPct val="90000"/>
              </a:lnSpc>
              <a:spcBef>
                <a:spcPct val="100000"/>
              </a:spcBef>
              <a:buClr>
                <a:schemeClr val="accent2"/>
              </a:buClr>
              <a:buFont typeface="Wingdings" panose="05000000000000000000" pitchFamily="2" charset="2"/>
              <a:buChar char="n"/>
              <a:tabLst>
                <a:tab pos="342900" algn="l"/>
              </a:tabLst>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tabLst>
                <a:tab pos="342900" algn="l"/>
              </a:tabLst>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tabLst>
                <a:tab pos="342900" algn="l"/>
              </a:tabLst>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tabLst>
                <a:tab pos="342900" algn="l"/>
              </a:tabLst>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tabLst>
                <a:tab pos="342900" algn="l"/>
              </a:tabLst>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tabLst>
                <a:tab pos="342900" algn="l"/>
              </a:tabLst>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tabLst>
                <a:tab pos="342900" algn="l"/>
              </a:tabLst>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tabLst>
                <a:tab pos="342900" algn="l"/>
              </a:tabLst>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tabLst>
                <a:tab pos="342900" algn="l"/>
              </a:tabLst>
              <a:defRPr sz="1600">
                <a:solidFill>
                  <a:schemeClr val="tx1"/>
                </a:solidFill>
                <a:latin typeface="Arial" panose="020B0604020202020204" pitchFamily="34" charset="0"/>
              </a:defRPr>
            </a:lvl9pPr>
          </a:lstStyle>
          <a:p>
            <a:pPr>
              <a:lnSpc>
                <a:spcPct val="85000"/>
              </a:lnSpc>
              <a:spcBef>
                <a:spcPct val="25000"/>
              </a:spcBef>
              <a:buFont typeface="Wingdings" panose="05000000000000000000" pitchFamily="2" charset="2"/>
              <a:buNone/>
            </a:pPr>
            <a:r>
              <a:rPr lang="en-US" sz="1100" dirty="0"/>
              <a:t>Data are quarterly changes at annualized rates.</a:t>
            </a:r>
          </a:p>
          <a:p>
            <a:pPr>
              <a:lnSpc>
                <a:spcPct val="85000"/>
              </a:lnSpc>
              <a:spcBef>
                <a:spcPct val="25000"/>
              </a:spcBef>
              <a:buNone/>
            </a:pPr>
            <a:r>
              <a:rPr lang="en-US" sz="1100" dirty="0"/>
              <a:t>Sources: US Department of Commerce, at </a:t>
            </a:r>
            <a:r>
              <a:rPr lang="en-US" sz="1100" dirty="0">
                <a:hlinkClick r:id="rId4"/>
              </a:rPr>
              <a:t>http://www.bea.gov/national/index.htm#gdp</a:t>
            </a:r>
            <a:r>
              <a:rPr lang="en-US" sz="1100" dirty="0"/>
              <a:t> ; Insurance Information Institute.</a:t>
            </a:r>
          </a:p>
        </p:txBody>
      </p:sp>
      <p:graphicFrame>
        <p:nvGraphicFramePr>
          <p:cNvPr id="43014" name="Object 4"/>
          <p:cNvGraphicFramePr>
            <a:graphicFrameLocks noChangeAspect="1"/>
          </p:cNvGraphicFramePr>
          <p:nvPr>
            <p:extLst>
              <p:ext uri="{D42A27DB-BD31-4B8C-83A1-F6EECF244321}">
                <p14:modId xmlns:p14="http://schemas.microsoft.com/office/powerpoint/2010/main" val="2667915870"/>
              </p:ext>
            </p:extLst>
          </p:nvPr>
        </p:nvGraphicFramePr>
        <p:xfrm>
          <a:off x="323615" y="948532"/>
          <a:ext cx="8277460" cy="4346575"/>
        </p:xfrm>
        <a:graphic>
          <a:graphicData uri="http://schemas.openxmlformats.org/presentationml/2006/ole">
            <mc:AlternateContent xmlns:mc="http://schemas.openxmlformats.org/markup-compatibility/2006">
              <mc:Choice xmlns:v="urn:schemas-microsoft-com:vml" Requires="v">
                <p:oleObj spid="_x0000_s28190752" name="Chart" r:id="rId5" imgW="8534284" imgH="3771784" progId="MSGraph.Chart.8">
                  <p:embed followColorScheme="full"/>
                </p:oleObj>
              </mc:Choice>
              <mc:Fallback>
                <p:oleObj name="Chart" r:id="rId5" imgW="8534284" imgH="3771784" progId="MSGraph.Chart.8">
                  <p:embed followColorScheme="full"/>
                  <p:pic>
                    <p:nvPicPr>
                      <p:cNvPr id="43014" name="Object 4"/>
                      <p:cNvPicPr>
                        <a:picLocks noChangeAspect="1" noChangeArrowheads="1"/>
                      </p:cNvPicPr>
                      <p:nvPr/>
                    </p:nvPicPr>
                    <p:blipFill>
                      <a:blip r:embed="rId6"/>
                      <a:srcRect/>
                      <a:stretch>
                        <a:fillRect/>
                      </a:stretch>
                    </p:blipFill>
                    <p:spPr bwMode="gray">
                      <a:xfrm>
                        <a:off x="323615" y="948532"/>
                        <a:ext cx="8277460" cy="4346575"/>
                      </a:xfrm>
                      <a:prstGeom prst="rect">
                        <a:avLst/>
                      </a:prstGeom>
                      <a:noFill/>
                      <a:ln>
                        <a:noFill/>
                      </a:ln>
                      <a:extLst/>
                    </p:spPr>
                  </p:pic>
                </p:oleObj>
              </mc:Fallback>
            </mc:AlternateContent>
          </a:graphicData>
        </a:graphic>
      </p:graphicFrame>
      <p:sp>
        <p:nvSpPr>
          <p:cNvPr id="1926150" name="Rectangle 6"/>
          <p:cNvSpPr>
            <a:spLocks noChangeArrowheads="1"/>
          </p:cNvSpPr>
          <p:nvPr/>
        </p:nvSpPr>
        <p:spPr bwMode="blackWhite">
          <a:xfrm>
            <a:off x="461963" y="5380832"/>
            <a:ext cx="8220075" cy="8159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None/>
            </a:pPr>
            <a:r>
              <a:rPr lang="en-US" sz="1800" b="1" dirty="0">
                <a:solidFill>
                  <a:schemeClr val="bg1"/>
                </a:solidFill>
              </a:rPr>
              <a:t>Since the Great Recession ended, even 3% real growth (at an annual rate) in a quarter has been unusual.  Through 2016:Q2, it happened only 7 times in 28 quarters—and not once in the most recent 7 quarters.</a:t>
            </a:r>
          </a:p>
        </p:txBody>
      </p:sp>
      <p:cxnSp>
        <p:nvCxnSpPr>
          <p:cNvPr id="3" name="Straight Arrow Connector 2"/>
          <p:cNvCxnSpPr/>
          <p:nvPr/>
        </p:nvCxnSpPr>
        <p:spPr>
          <a:xfrm>
            <a:off x="784799" y="2199602"/>
            <a:ext cx="7816276" cy="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PPTShape_2"/>
          <p:cNvSpPr>
            <a:spLocks noChangeArrowheads="1"/>
          </p:cNvSpPr>
          <p:nvPr/>
        </p:nvSpPr>
        <p:spPr bwMode="blackWhite">
          <a:xfrm>
            <a:off x="7237381" y="3981193"/>
            <a:ext cx="1444658" cy="698962"/>
          </a:xfrm>
          <a:prstGeom prst="wedgeRectCallout">
            <a:avLst>
              <a:gd name="adj1" fmla="val 27794"/>
              <a:gd name="adj2" fmla="val -123347"/>
            </a:avLst>
          </a:prstGeom>
          <a:solidFill>
            <a:srgbClr val="E375D3"/>
          </a:solidFill>
          <a:ln w="28575" algn="ctr">
            <a:solidFill>
              <a:schemeClr val="bg1"/>
            </a:solidFill>
            <a:miter lim="800000"/>
            <a:headEnd/>
            <a:tailEnd/>
          </a:ln>
        </p:spPr>
        <p:txBody>
          <a:bodyPr tIns="91440" bIns="91440" anchor="ctr"/>
          <a:lstStyle/>
          <a:p>
            <a:pPr algn="ctr">
              <a:lnSpc>
                <a:spcPct val="90000"/>
              </a:lnSpc>
              <a:spcBef>
                <a:spcPct val="50000"/>
              </a:spcBef>
              <a:buClr>
                <a:srgbClr val="FFFFFF"/>
              </a:buClr>
            </a:pPr>
            <a:r>
              <a:rPr lang="en-US" sz="1600" b="1" dirty="0">
                <a:solidFill>
                  <a:schemeClr val="bg1"/>
                </a:solidFill>
                <a:latin typeface="Arial" charset="0"/>
                <a:cs typeface="Arial" charset="0"/>
              </a:rPr>
              <a:t>“GDP now” estimate as of Oct. 14</a:t>
            </a:r>
            <a:endParaRPr lang="en-US" sz="1600" b="1" dirty="0">
              <a:solidFill>
                <a:schemeClr val="bg1"/>
              </a:solidFill>
            </a:endParaRPr>
          </a:p>
        </p:txBody>
      </p:sp>
    </p:spTree>
    <p:extLst>
      <p:ext uri="{BB962C8B-B14F-4D97-AF65-F5344CB8AC3E}">
        <p14:creationId xmlns:p14="http://schemas.microsoft.com/office/powerpoint/2010/main" val="124330678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26150"/>
                                        </p:tgtEl>
                                        <p:attrNameLst>
                                          <p:attrName>style.visibility</p:attrName>
                                        </p:attrNameLst>
                                      </p:cBhvr>
                                      <p:to>
                                        <p:strVal val="visible"/>
                                      </p:to>
                                    </p:set>
                                    <p:anim calcmode="lin" valueType="num">
                                      <p:cBhvr>
                                        <p:cTn id="7" dur="500" fill="hold"/>
                                        <p:tgtEl>
                                          <p:spTgt spid="1926150"/>
                                        </p:tgtEl>
                                        <p:attrNameLst>
                                          <p:attrName>ppt_w</p:attrName>
                                        </p:attrNameLst>
                                      </p:cBhvr>
                                      <p:tavLst>
                                        <p:tav tm="0">
                                          <p:val>
                                            <p:fltVal val="0"/>
                                          </p:val>
                                        </p:tav>
                                        <p:tav tm="100000">
                                          <p:val>
                                            <p:strVal val="#ppt_w"/>
                                          </p:val>
                                        </p:tav>
                                      </p:tavLst>
                                    </p:anim>
                                    <p:anim calcmode="lin" valueType="num">
                                      <p:cBhvr>
                                        <p:cTn id="8" dur="500" fill="hold"/>
                                        <p:tgtEl>
                                          <p:spTgt spid="192615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20633"/>
            <a:ext cx="6685154" cy="860425"/>
          </a:xfrm>
        </p:spPr>
        <p:txBody>
          <a:bodyPr/>
          <a:lstStyle/>
          <a:p>
            <a:r>
              <a:rPr lang="en-US" dirty="0"/>
              <a:t>Quarterly US Real GDP for 2016-17:</a:t>
            </a:r>
            <a:br>
              <a:rPr lang="en-US" dirty="0"/>
            </a:br>
            <a:r>
              <a:rPr lang="en-US" dirty="0"/>
              <a:t>October 2016 Forecasts</a:t>
            </a:r>
          </a:p>
        </p:txBody>
      </p:sp>
      <p:graphicFrame>
        <p:nvGraphicFramePr>
          <p:cNvPr id="10" name="Chart Placeholder 9"/>
          <p:cNvGraphicFramePr>
            <a:graphicFrameLocks noGrp="1"/>
          </p:cNvGraphicFramePr>
          <p:nvPr>
            <p:ph type="chart" idx="1"/>
            <p:extLst>
              <p:ext uri="{D42A27DB-BD31-4B8C-83A1-F6EECF244321}">
                <p14:modId xmlns:p14="http://schemas.microsoft.com/office/powerpoint/2010/main" val="3024279965"/>
              </p:ext>
            </p:extLst>
          </p:nvPr>
        </p:nvGraphicFramePr>
        <p:xfrm>
          <a:off x="495300" y="1145408"/>
          <a:ext cx="8153400" cy="4652963"/>
        </p:xfrm>
        <a:graphic>
          <a:graphicData uri="http://schemas.openxmlformats.org/drawingml/2006/chart">
            <c:chart xmlns:c="http://schemas.openxmlformats.org/drawingml/2006/chart" xmlns:r="http://schemas.openxmlformats.org/officeDocument/2006/relationships" r:id="rId2"/>
          </a:graphicData>
        </a:graphic>
      </p:graphicFrame>
      <p:sp>
        <p:nvSpPr>
          <p:cNvPr id="4" name="Date Placeholder 3"/>
          <p:cNvSpPr>
            <a:spLocks noGrp="1"/>
          </p:cNvSpPr>
          <p:nvPr>
            <p:ph type="dt" sz="half" idx="10"/>
          </p:nvPr>
        </p:nvSpPr>
        <p:spPr/>
        <p:txBody>
          <a:bodyPr/>
          <a:lstStyle/>
          <a:p>
            <a:pPr>
              <a:defRPr/>
            </a:pPr>
            <a:r>
              <a:rPr lang="en-US"/>
              <a:t>12/01/09 - 9pm</a:t>
            </a:r>
          </a:p>
        </p:txBody>
      </p:sp>
      <p:sp>
        <p:nvSpPr>
          <p:cNvPr id="5" name="Footer Placeholder 4"/>
          <p:cNvSpPr>
            <a:spLocks noGrp="1"/>
          </p:cNvSpPr>
          <p:nvPr>
            <p:ph type="ftr" sz="quarter" idx="11"/>
          </p:nvPr>
        </p:nvSpPr>
        <p:spPr/>
        <p:txBody>
          <a:bodyPr/>
          <a:lstStyle/>
          <a:p>
            <a:pPr>
              <a:defRPr/>
            </a:pPr>
            <a:r>
              <a:rPr lang="en-US"/>
              <a:t>eSlide – P6466 – The Financial Crisis and the Future of the P/C</a:t>
            </a:r>
          </a:p>
        </p:txBody>
      </p:sp>
      <p:sp>
        <p:nvSpPr>
          <p:cNvPr id="6" name="Slide Number Placeholder 5"/>
          <p:cNvSpPr>
            <a:spLocks noGrp="1"/>
          </p:cNvSpPr>
          <p:nvPr>
            <p:ph type="sldNum" sz="quarter" idx="12"/>
          </p:nvPr>
        </p:nvSpPr>
        <p:spPr/>
        <p:txBody>
          <a:bodyPr/>
          <a:lstStyle/>
          <a:p>
            <a:pPr>
              <a:defRPr/>
            </a:pPr>
            <a:fld id="{5895C1BF-3A24-4476-A929-6D473A339484}" type="slidenum">
              <a:rPr lang="en-US" smtClean="0"/>
              <a:pPr>
                <a:defRPr/>
              </a:pPr>
              <a:t>28</a:t>
            </a:fld>
            <a:endParaRPr lang="en-US"/>
          </a:p>
        </p:txBody>
      </p:sp>
      <p:sp>
        <p:nvSpPr>
          <p:cNvPr id="11" name="Text Box 12"/>
          <p:cNvSpPr txBox="1">
            <a:spLocks noChangeArrowheads="1"/>
          </p:cNvSpPr>
          <p:nvPr/>
        </p:nvSpPr>
        <p:spPr bwMode="auto">
          <a:xfrm>
            <a:off x="85725" y="1013252"/>
            <a:ext cx="1519894" cy="523220"/>
          </a:xfrm>
          <a:prstGeom prst="rect">
            <a:avLst/>
          </a:prstGeom>
          <a:noFill/>
          <a:ln w="9525">
            <a:noFill/>
            <a:miter lim="800000"/>
            <a:headEnd/>
            <a:tailEnd/>
          </a:ln>
        </p:spPr>
        <p:txBody>
          <a:bodyPr wrap="square">
            <a:spAutoFit/>
          </a:bodyPr>
          <a:lstStyle/>
          <a:p>
            <a:pPr algn="ctr">
              <a:spcBef>
                <a:spcPct val="50000"/>
              </a:spcBef>
            </a:pPr>
            <a:r>
              <a:rPr lang="en-US" sz="1400" dirty="0"/>
              <a:t>Real GDP</a:t>
            </a:r>
            <a:br>
              <a:rPr lang="en-US" sz="1400" dirty="0"/>
            </a:br>
            <a:r>
              <a:rPr lang="en-US" sz="1400" dirty="0"/>
              <a:t>Growth Rate (%)</a:t>
            </a:r>
          </a:p>
        </p:txBody>
      </p:sp>
      <p:sp>
        <p:nvSpPr>
          <p:cNvPr id="12" name="Rectangle 5"/>
          <p:cNvSpPr>
            <a:spLocks noChangeArrowheads="1"/>
          </p:cNvSpPr>
          <p:nvPr/>
        </p:nvSpPr>
        <p:spPr bwMode="blackWhite">
          <a:xfrm>
            <a:off x="361950" y="5817996"/>
            <a:ext cx="8401050" cy="612949"/>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pPr>
            <a:r>
              <a:rPr lang="en-US" b="1" dirty="0">
                <a:solidFill>
                  <a:schemeClr val="bg1"/>
                </a:solidFill>
              </a:rPr>
              <a:t>Virtually all of the 53 forecasts in the Blue Chip survey expect</a:t>
            </a:r>
            <a:br>
              <a:rPr lang="en-US" b="1" dirty="0">
                <a:solidFill>
                  <a:schemeClr val="bg1"/>
                </a:solidFill>
              </a:rPr>
            </a:br>
            <a:r>
              <a:rPr lang="en-US" b="1" dirty="0">
                <a:solidFill>
                  <a:schemeClr val="bg1"/>
                </a:solidFill>
              </a:rPr>
              <a:t>steady growth in the next five quarters; they differ on the level of growth.</a:t>
            </a:r>
          </a:p>
        </p:txBody>
      </p:sp>
      <p:sp>
        <p:nvSpPr>
          <p:cNvPr id="13" name="Rectangle 5"/>
          <p:cNvSpPr>
            <a:spLocks noChangeArrowheads="1"/>
          </p:cNvSpPr>
          <p:nvPr/>
        </p:nvSpPr>
        <p:spPr bwMode="auto">
          <a:xfrm>
            <a:off x="0" y="6575615"/>
            <a:ext cx="7569200" cy="28238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Sources: Blue Chip Economic Indicators (10/16); Insurance Information Institute </a:t>
            </a:r>
          </a:p>
        </p:txBody>
      </p:sp>
    </p:spTree>
    <p:extLst>
      <p:ext uri="{BB962C8B-B14F-4D97-AF65-F5344CB8AC3E}">
        <p14:creationId xmlns:p14="http://schemas.microsoft.com/office/powerpoint/2010/main" val="868915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black">
          <a:xfrm>
            <a:off x="342900" y="73025"/>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a:solidFill>
                  <a:srgbClr val="225A7A"/>
                </a:solidFill>
                <a:latin typeface="Arial" charset="0"/>
                <a:ea typeface="+mj-ea"/>
                <a:cs typeface="+mj-cs"/>
              </a:rPr>
              <a:t>State-by-State Leading Indicators</a:t>
            </a:r>
            <a:br>
              <a:rPr lang="en-US" sz="3000" b="1" kern="0" dirty="0">
                <a:solidFill>
                  <a:srgbClr val="225A7A"/>
                </a:solidFill>
                <a:latin typeface="Arial" charset="0"/>
                <a:ea typeface="+mj-ea"/>
                <a:cs typeface="+mj-cs"/>
              </a:rPr>
            </a:br>
            <a:r>
              <a:rPr lang="en-US" sz="3000" b="1" kern="0" dirty="0">
                <a:solidFill>
                  <a:srgbClr val="225A7A"/>
                </a:solidFill>
                <a:latin typeface="Arial" charset="0"/>
                <a:ea typeface="+mj-ea"/>
                <a:cs typeface="+mj-cs"/>
              </a:rPr>
              <a:t>through </a:t>
            </a:r>
            <a:r>
              <a:rPr lang="en-US" sz="3000" b="1" kern="0" dirty="0">
                <a:solidFill>
                  <a:srgbClr val="225A7A"/>
                </a:solidFill>
                <a:ea typeface="+mj-ea"/>
                <a:cs typeface="+mj-cs"/>
              </a:rPr>
              <a:t>Febr</a:t>
            </a:r>
            <a:r>
              <a:rPr lang="en-US" sz="3000" b="1" kern="0" dirty="0">
                <a:solidFill>
                  <a:srgbClr val="225A7A"/>
                </a:solidFill>
                <a:latin typeface="Arial" charset="0"/>
                <a:ea typeface="+mj-ea"/>
                <a:cs typeface="+mj-cs"/>
              </a:rPr>
              <a:t>uary 2017</a:t>
            </a:r>
          </a:p>
        </p:txBody>
      </p:sp>
      <p:sp>
        <p:nvSpPr>
          <p:cNvPr id="74758" name="Rectangle 6"/>
          <p:cNvSpPr>
            <a:spLocks noChangeArrowheads="1"/>
          </p:cNvSpPr>
          <p:nvPr/>
        </p:nvSpPr>
        <p:spPr bwMode="auto">
          <a:xfrm>
            <a:off x="-155574" y="9701202"/>
            <a:ext cx="9848148" cy="550535"/>
          </a:xfrm>
          <a:prstGeom prst="rect">
            <a:avLst/>
          </a:prstGeom>
          <a:noFill/>
          <a:ln w="9525">
            <a:noFill/>
            <a:miter lim="800000"/>
            <a:headEnd/>
            <a:tailEnd/>
          </a:ln>
        </p:spPr>
        <p:txBody>
          <a:bodyPr wrap="square" lIns="365760" tIns="0" rIns="0" bIns="137160" anchor="b">
            <a:spAutoFit/>
          </a:bodyPr>
          <a:lstStyle/>
          <a:p>
            <a:pPr>
              <a:lnSpc>
                <a:spcPct val="85000"/>
              </a:lnSpc>
              <a:spcBef>
                <a:spcPct val="25000"/>
              </a:spcBef>
              <a:buClr>
                <a:schemeClr val="accent2"/>
              </a:buClr>
              <a:defRPr/>
            </a:pPr>
            <a:r>
              <a:rPr lang="en-US" sz="1050" dirty="0">
                <a:latin typeface="Arial" charset="0"/>
                <a:cs typeface="Arial" charset="0"/>
              </a:rPr>
              <a:t>Sources: Federal Reserve Bank of Philadelphia at </a:t>
            </a:r>
            <a:r>
              <a:rPr lang="en-US" sz="1050" dirty="0">
                <a:latin typeface="Arial" charset="0"/>
                <a:cs typeface="Arial" charset="0"/>
                <a:hlinkClick r:id="rId3"/>
              </a:rPr>
              <a:t>www.philadelphiafed.org/index.cfm</a:t>
            </a:r>
            <a:r>
              <a:rPr lang="en-US" sz="1050" dirty="0">
                <a:latin typeface="Arial" charset="0"/>
                <a:cs typeface="Arial" charset="0"/>
              </a:rPr>
              <a:t> , released August 29, 2016; </a:t>
            </a:r>
            <a:r>
              <a:rPr lang="en-US" sz="1050" dirty="0"/>
              <a:t>Next release is September 30, 2016; Insurance </a:t>
            </a:r>
            <a:r>
              <a:rPr lang="en-US" sz="1050" dirty="0">
                <a:latin typeface="Arial" charset="0"/>
                <a:cs typeface="Arial" charset="0"/>
              </a:rPr>
              <a:t>Information Institute.</a:t>
            </a:r>
            <a:br>
              <a:rPr lang="en-US" sz="1050" dirty="0">
                <a:latin typeface="Arial" charset="0"/>
                <a:cs typeface="Arial" charset="0"/>
              </a:rPr>
            </a:br>
            <a:endParaRPr lang="en-US" sz="1050" dirty="0">
              <a:latin typeface="Arial" charset="0"/>
              <a:cs typeface="Arial" charset="0"/>
            </a:endParaRPr>
          </a:p>
        </p:txBody>
      </p:sp>
      <p:sp>
        <p:nvSpPr>
          <p:cNvPr id="9" name="Date Placeholder 8"/>
          <p:cNvSpPr>
            <a:spLocks noGrp="1"/>
          </p:cNvSpPr>
          <p:nvPr>
            <p:ph type="dt" sz="quarter" idx="10"/>
          </p:nvPr>
        </p:nvSpPr>
        <p:spPr/>
        <p:txBody>
          <a:bodyPr/>
          <a:lstStyle/>
          <a:p>
            <a:pPr>
              <a:defRPr/>
            </a:pPr>
            <a:r>
              <a:rPr lang="en-US"/>
              <a:t>12/01/09 - 9pm</a:t>
            </a:r>
          </a:p>
        </p:txBody>
      </p:sp>
      <p:sp>
        <p:nvSpPr>
          <p:cNvPr id="11" name="Slide Number Placeholder 10"/>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DD1FA3C-8047-4943-8279-9B285931428E}" type="slidenum">
              <a:rPr lang="en-US">
                <a:solidFill>
                  <a:srgbClr val="000000"/>
                </a:solidFill>
              </a:rPr>
              <a:pPr/>
              <a:t>29</a:t>
            </a:fld>
            <a:endParaRPr lang="en-US">
              <a:solidFill>
                <a:srgbClr val="000000"/>
              </a:solidFill>
            </a:endParaRPr>
          </a:p>
        </p:txBody>
      </p:sp>
      <p:sp>
        <p:nvSpPr>
          <p:cNvPr id="78854" name="AutoShape 2" descr="Chart 1, showing growth in real GDP by state"/>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sp>
        <p:nvSpPr>
          <p:cNvPr id="78855" name="AutoShape 4" descr="Chart 1, showing growth in real GDP by state"/>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sp>
        <p:nvSpPr>
          <p:cNvPr id="78856" name="AutoShape 6" descr="Chart 2, annual percent change in real GDP by region"/>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sp>
        <p:nvSpPr>
          <p:cNvPr id="78857" name="TextBox 11"/>
          <p:cNvSpPr txBox="1">
            <a:spLocks noChangeArrowheads="1"/>
          </p:cNvSpPr>
          <p:nvPr/>
        </p:nvSpPr>
        <p:spPr bwMode="auto">
          <a:xfrm>
            <a:off x="7063863" y="1412764"/>
            <a:ext cx="2080137" cy="341632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b="1" dirty="0"/>
              <a:t>Near-term growth forecasts vary widely by state.</a:t>
            </a:r>
            <a:br>
              <a:rPr lang="en-US" b="1" dirty="0"/>
            </a:br>
            <a:r>
              <a:rPr lang="en-US" b="1" dirty="0"/>
              <a:t>Strongest</a:t>
            </a:r>
            <a:br>
              <a:rPr lang="en-US" b="1" dirty="0"/>
            </a:br>
            <a:r>
              <a:rPr lang="en-US" b="1" dirty="0"/>
              <a:t>growth = blue (over 4.5%);</a:t>
            </a:r>
            <a:br>
              <a:rPr lang="en-US" b="1" dirty="0"/>
            </a:br>
            <a:r>
              <a:rPr lang="en-US" b="1" dirty="0"/>
              <a:t>dark green</a:t>
            </a:r>
            <a:br>
              <a:rPr lang="en-US" b="1" dirty="0"/>
            </a:br>
            <a:r>
              <a:rPr lang="en-US" b="1" dirty="0"/>
              <a:t>(1.5%-4.5%);</a:t>
            </a:r>
            <a:br>
              <a:rPr lang="en-US" b="1" dirty="0"/>
            </a:br>
            <a:r>
              <a:rPr lang="en-US" b="1" dirty="0"/>
              <a:t>then light green;</a:t>
            </a:r>
            <a:br>
              <a:rPr lang="en-US" b="1" dirty="0"/>
            </a:br>
            <a:r>
              <a:rPr lang="en-US" b="1" dirty="0"/>
              <a:t>then gray;</a:t>
            </a:r>
            <a:br>
              <a:rPr lang="en-US" b="1" dirty="0"/>
            </a:br>
            <a:r>
              <a:rPr lang="en-US" b="1" dirty="0"/>
              <a:t>weakest = red</a:t>
            </a:r>
          </a:p>
        </p:txBody>
      </p:sp>
      <p:pic>
        <p:nvPicPr>
          <p:cNvPr id="28191746" name="Picture 2" descr="https://www.philadelphiafed.org/-/media/research-and-data/regional-economy/indexes/leading/charts/2016/leadingindexes0816-img.jpg?la=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150938"/>
            <a:ext cx="7095755" cy="54755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4313535"/>
      </p:ext>
    </p:extLst>
  </p:cSld>
  <p:clrMapOvr>
    <a:masterClrMapping/>
  </p:clrMapOvr>
  <p:transition>
    <p:wipe dir="r"/>
  </p:transition>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1" name="Rectangle 105"/>
          <p:cNvSpPr>
            <a:spLocks noGrp="1" noChangeArrowheads="1"/>
          </p:cNvSpPr>
          <p:nvPr>
            <p:ph type="dt" sz="quarter" idx="10"/>
          </p:nvPr>
        </p:nvSpPr>
        <p:spPr/>
        <p:txBody>
          <a:bodyPr/>
          <a:lstStyle/>
          <a:p>
            <a:pPr>
              <a:defRPr/>
            </a:pPr>
            <a:r>
              <a:rPr lang="en-US">
                <a:solidFill>
                  <a:srgbClr val="FFFFFF"/>
                </a:solidFill>
              </a:rPr>
              <a:t>12/01/09 - 9pm</a:t>
            </a:r>
          </a:p>
        </p:txBody>
      </p:sp>
      <p:sp>
        <p:nvSpPr>
          <p:cNvPr id="22532" name="Rectangle 106"/>
          <p:cNvSpPr>
            <a:spLocks noGrp="1" noChangeArrowheads="1"/>
          </p:cNvSpPr>
          <p:nvPr>
            <p:ph type="ftr" sz="quarter" idx="11"/>
          </p:nvPr>
        </p:nvSpPr>
        <p:spPr/>
        <p:txBody>
          <a:bodyPr/>
          <a:lstStyle/>
          <a:p>
            <a:pPr>
              <a:defRPr/>
            </a:pPr>
            <a:r>
              <a:rPr lang="en-US">
                <a:solidFill>
                  <a:srgbClr val="FFFFFF"/>
                </a:solidFill>
              </a:rPr>
              <a:t>eSlide – P6466 – The Financial Crisis and the Future of the P/C</a:t>
            </a:r>
          </a:p>
        </p:txBody>
      </p:sp>
      <p:sp>
        <p:nvSpPr>
          <p:cNvPr id="22533" name="Rectangle 110"/>
          <p:cNvSpPr>
            <a:spLocks noGrp="1" noChangeArrowheads="1"/>
          </p:cNvSpPr>
          <p:nvPr>
            <p:ph type="sldNum" sz="quarter" idx="12"/>
          </p:nvPr>
        </p:nvSpPr>
        <p:spPr/>
        <p:txBody>
          <a:bodyPr/>
          <a:lstStyle/>
          <a:p>
            <a:pPr>
              <a:defRPr/>
            </a:pPr>
            <a:fld id="{44D5F50F-E340-4757-8594-9CD26E9B588B}" type="slidenum">
              <a:rPr lang="en-US" smtClean="0">
                <a:solidFill>
                  <a:srgbClr val="000000"/>
                </a:solidFill>
              </a:rPr>
              <a:pPr>
                <a:defRPr/>
              </a:pPr>
              <a:t>3</a:t>
            </a:fld>
            <a:endParaRPr lang="en-US">
              <a:solidFill>
                <a:srgbClr val="000000"/>
              </a:solidFill>
            </a:endParaRPr>
          </a:p>
        </p:txBody>
      </p:sp>
      <p:sp>
        <p:nvSpPr>
          <p:cNvPr id="37894" name="Rectangle 2"/>
          <p:cNvSpPr>
            <a:spLocks noGrp="1" noChangeArrowheads="1"/>
          </p:cNvSpPr>
          <p:nvPr>
            <p:ph type="title"/>
          </p:nvPr>
        </p:nvSpPr>
        <p:spPr>
          <a:xfrm>
            <a:off x="325303" y="122101"/>
            <a:ext cx="7400925" cy="860425"/>
          </a:xfrm>
        </p:spPr>
        <p:txBody>
          <a:bodyPr/>
          <a:lstStyle/>
          <a:p>
            <a:r>
              <a:rPr lang="en-US" dirty="0"/>
              <a:t>P/C Insurance Industry </a:t>
            </a:r>
            <a:br>
              <a:rPr lang="en-US" dirty="0"/>
            </a:br>
            <a:r>
              <a:rPr lang="en-US" dirty="0"/>
              <a:t>Combined Ratio, 2001–2016:1H*</a:t>
            </a:r>
          </a:p>
        </p:txBody>
      </p:sp>
      <p:sp>
        <p:nvSpPr>
          <p:cNvPr id="37895" name="Rectangle 3"/>
          <p:cNvSpPr>
            <a:spLocks noChangeArrowheads="1"/>
          </p:cNvSpPr>
          <p:nvPr/>
        </p:nvSpPr>
        <p:spPr bwMode="auto">
          <a:xfrm>
            <a:off x="-50240" y="6265621"/>
            <a:ext cx="8915400" cy="612475"/>
          </a:xfrm>
          <a:prstGeom prst="rect">
            <a:avLst/>
          </a:prstGeom>
          <a:noFill/>
          <a:ln w="9525" algn="ctr">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pPr>
            <a:r>
              <a:rPr lang="en-US" sz="1100" dirty="0">
                <a:solidFill>
                  <a:srgbClr val="000000"/>
                </a:solidFill>
                <a:latin typeface="Arial" charset="0"/>
                <a:cs typeface="Arial" charset="0"/>
              </a:rPr>
              <a:t>Excludes Mortgage &amp; Financial Guaranty insurers 2008--2014. Including M&amp;FG, 2008=105.1, 2009=100.7, 2010=102.4, 2011=108.1; 2012:=103.2; 2013: = 96.1; 2014: = 97.0.   Note: 2015:1H combined ratio was 97.6                              </a:t>
            </a:r>
          </a:p>
          <a:p>
            <a:pPr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Sources: A.M. Best, ISO.</a:t>
            </a:r>
          </a:p>
        </p:txBody>
      </p:sp>
      <p:graphicFrame>
        <p:nvGraphicFramePr>
          <p:cNvPr id="37890" name="Object 4"/>
          <p:cNvGraphicFramePr>
            <a:graphicFrameLocks noChangeAspect="1"/>
          </p:cNvGraphicFramePr>
          <p:nvPr>
            <p:extLst>
              <p:ext uri="{D42A27DB-BD31-4B8C-83A1-F6EECF244321}">
                <p14:modId xmlns:p14="http://schemas.microsoft.com/office/powerpoint/2010/main" val="973055952"/>
              </p:ext>
            </p:extLst>
          </p:nvPr>
        </p:nvGraphicFramePr>
        <p:xfrm>
          <a:off x="247649" y="1192735"/>
          <a:ext cx="8577263" cy="4102552"/>
        </p:xfrm>
        <a:graphic>
          <a:graphicData uri="http://schemas.openxmlformats.org/presentationml/2006/ole">
            <mc:AlternateContent xmlns:mc="http://schemas.openxmlformats.org/markup-compatibility/2006">
              <mc:Choice xmlns:v="urn:schemas-microsoft-com:vml" Requires="v">
                <p:oleObj spid="_x0000_s28143761" name="Chart" r:id="rId5" imgW="8534284" imgH="3628948" progId="MSGraph.Chart.8">
                  <p:embed followColorScheme="full"/>
                </p:oleObj>
              </mc:Choice>
              <mc:Fallback>
                <p:oleObj name="Chart" r:id="rId5" imgW="8534284" imgH="3628948" progId="MSGraph.Chart.8">
                  <p:embed followColorScheme="full"/>
                  <p:pic>
                    <p:nvPicPr>
                      <p:cNvPr id="37890" name="Object 4"/>
                      <p:cNvPicPr>
                        <a:picLocks noChangeAspect="1" noChangeArrowheads="1"/>
                      </p:cNvPicPr>
                      <p:nvPr/>
                    </p:nvPicPr>
                    <p:blipFill>
                      <a:blip r:embed="rId6"/>
                      <a:srcRect/>
                      <a:stretch>
                        <a:fillRect/>
                      </a:stretch>
                    </p:blipFill>
                    <p:spPr bwMode="gray">
                      <a:xfrm>
                        <a:off x="247649" y="1192735"/>
                        <a:ext cx="8577263" cy="4102552"/>
                      </a:xfrm>
                      <a:prstGeom prst="rect">
                        <a:avLst/>
                      </a:prstGeom>
                      <a:noFill/>
                      <a:extLst/>
                    </p:spPr>
                  </p:pic>
                </p:oleObj>
              </mc:Fallback>
            </mc:AlternateContent>
          </a:graphicData>
        </a:graphic>
      </p:graphicFrame>
      <p:sp>
        <p:nvSpPr>
          <p:cNvPr id="19" name="AutoShape 6"/>
          <p:cNvSpPr>
            <a:spLocks noChangeArrowheads="1"/>
          </p:cNvSpPr>
          <p:nvPr/>
        </p:nvSpPr>
        <p:spPr bwMode="blackWhite">
          <a:xfrm>
            <a:off x="3196837" y="2289801"/>
            <a:ext cx="1251488" cy="895350"/>
          </a:xfrm>
          <a:prstGeom prst="wedgeRectCallout">
            <a:avLst>
              <a:gd name="adj1" fmla="val -22093"/>
              <a:gd name="adj2" fmla="val 111438"/>
            </a:avLst>
          </a:prstGeom>
          <a:gradFill rotWithShape="1">
            <a:gsLst>
              <a:gs pos="0">
                <a:schemeClr val="hlink"/>
              </a:gs>
              <a:gs pos="100000">
                <a:srgbClr val="226544"/>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Best Combined Ratio Since 1949 (87.6)</a:t>
            </a:r>
          </a:p>
        </p:txBody>
      </p:sp>
      <p:sp>
        <p:nvSpPr>
          <p:cNvPr id="21" name="PPTShape_1"/>
          <p:cNvSpPr>
            <a:spLocks noChangeArrowheads="1"/>
          </p:cNvSpPr>
          <p:nvPr/>
        </p:nvSpPr>
        <p:spPr bwMode="blackWhite">
          <a:xfrm>
            <a:off x="5256270" y="1152605"/>
            <a:ext cx="1810672" cy="843343"/>
          </a:xfrm>
          <a:prstGeom prst="wedgeRectCallout">
            <a:avLst>
              <a:gd name="adj1" fmla="val -11191"/>
              <a:gd name="adj2" fmla="val 121049"/>
            </a:avLst>
          </a:prstGeom>
          <a:solidFill>
            <a:schemeClr val="bg1">
              <a:lumMod val="50000"/>
            </a:schemeClr>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a:solidFill>
                  <a:srgbClr val="FFFFFF"/>
                </a:solidFill>
                <a:latin typeface="Arial" charset="0"/>
                <a:cs typeface="Arial" charset="0"/>
              </a:rPr>
              <a:t>Higher CAT Losses, Shrinking Reserve Releases, Toll of Soft Market</a:t>
            </a:r>
          </a:p>
        </p:txBody>
      </p:sp>
      <p:sp>
        <p:nvSpPr>
          <p:cNvPr id="22" name="AutoShape 7"/>
          <p:cNvSpPr>
            <a:spLocks noChangeArrowheads="1"/>
          </p:cNvSpPr>
          <p:nvPr/>
        </p:nvSpPr>
        <p:spPr bwMode="blackWhite">
          <a:xfrm>
            <a:off x="1374225" y="979561"/>
            <a:ext cx="2124075" cy="701755"/>
          </a:xfrm>
          <a:prstGeom prst="wedgeRectCallout">
            <a:avLst>
              <a:gd name="adj1" fmla="val -55484"/>
              <a:gd name="adj2" fmla="val 11333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a:solidFill>
                  <a:srgbClr val="FFFFFF"/>
                </a:solidFill>
                <a:latin typeface="Arial" charset="0"/>
                <a:cs typeface="Arial" charset="0"/>
              </a:rPr>
              <a:t>Insurers Paid Nearly $1.16 for Every $1 in Earned Premiums</a:t>
            </a:r>
          </a:p>
        </p:txBody>
      </p:sp>
      <p:sp>
        <p:nvSpPr>
          <p:cNvPr id="23" name="AutoShape 5"/>
          <p:cNvSpPr>
            <a:spLocks noChangeArrowheads="1"/>
          </p:cNvSpPr>
          <p:nvPr/>
        </p:nvSpPr>
        <p:spPr bwMode="blackWhite">
          <a:xfrm>
            <a:off x="1868128" y="5335417"/>
            <a:ext cx="1452499" cy="895350"/>
          </a:xfrm>
          <a:prstGeom prst="wedgeRectCallout">
            <a:avLst>
              <a:gd name="adj1" fmla="val 37327"/>
              <a:gd name="adj2" fmla="val -207686"/>
            </a:avLst>
          </a:prstGeom>
          <a:gradFill rotWithShape="1">
            <a:gsLst>
              <a:gs pos="0">
                <a:schemeClr val="folHlink"/>
              </a:gs>
              <a:gs pos="100000">
                <a:srgbClr val="6D0016"/>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Heavy Use of Reinsurance Lowered Net Losses</a:t>
            </a:r>
          </a:p>
        </p:txBody>
      </p:sp>
      <p:sp>
        <p:nvSpPr>
          <p:cNvPr id="12" name="Oval 11"/>
          <p:cNvSpPr/>
          <p:nvPr/>
        </p:nvSpPr>
        <p:spPr bwMode="gray">
          <a:xfrm rot="5400000">
            <a:off x="7134777" y="3008767"/>
            <a:ext cx="1307690" cy="2153074"/>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2000" b="1" dirty="0">
              <a:solidFill>
                <a:schemeClr val="bg1"/>
              </a:solidFill>
            </a:endParaRPr>
          </a:p>
        </p:txBody>
      </p:sp>
      <p:sp>
        <p:nvSpPr>
          <p:cNvPr id="13" name="AutoShape 6"/>
          <p:cNvSpPr>
            <a:spLocks noChangeArrowheads="1"/>
          </p:cNvSpPr>
          <p:nvPr/>
        </p:nvSpPr>
        <p:spPr bwMode="blackWhite">
          <a:xfrm>
            <a:off x="7613671" y="1818354"/>
            <a:ext cx="1251488" cy="895350"/>
          </a:xfrm>
          <a:prstGeom prst="wedgeRectCallout">
            <a:avLst>
              <a:gd name="adj1" fmla="val 19103"/>
              <a:gd name="adj2" fmla="val 160329"/>
            </a:avLst>
          </a:prstGeom>
          <a:solidFill>
            <a:srgbClr val="3691C4"/>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a:solidFill>
                  <a:srgbClr val="FFFFFF"/>
                </a:solidFill>
                <a:latin typeface="Arial" charset="0"/>
                <a:cs typeface="Arial" charset="0"/>
              </a:rPr>
              <a:t>Doesn’t Reflect Hurricane Matthew</a:t>
            </a:r>
          </a:p>
        </p:txBody>
      </p:sp>
    </p:spTree>
    <p:custDataLst>
      <p:tags r:id="rId2"/>
    </p:custDataLst>
    <p:extLst>
      <p:ext uri="{BB962C8B-B14F-4D97-AF65-F5344CB8AC3E}">
        <p14:creationId xmlns:p14="http://schemas.microsoft.com/office/powerpoint/2010/main" val="193349257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childTnLst>
                          </p:cTn>
                        </p:par>
                        <p:par>
                          <p:cTn id="8" fill="hold">
                            <p:stCondLst>
                              <p:cond delay="1000"/>
                            </p:stCondLst>
                            <p:childTnLst>
                              <p:par>
                                <p:cTn id="9" presetID="22" presetClass="entr" presetSubtype="4" fill="hold" grpId="0" nodeType="afterEffect">
                                  <p:stCondLst>
                                    <p:cond delay="500"/>
                                  </p:stCondLst>
                                  <p:childTnLst>
                                    <p:set>
                                      <p:cBhvr>
                                        <p:cTn id="10" dur="1" fill="hold">
                                          <p:stCondLst>
                                            <p:cond delay="0"/>
                                          </p:stCondLst>
                                        </p:cTn>
                                        <p:tgtEl>
                                          <p:spTgt spid="21"/>
                                        </p:tgtEl>
                                        <p:attrNameLst>
                                          <p:attrName>style.visibility</p:attrName>
                                        </p:attrNameLst>
                                      </p:cBhvr>
                                      <p:to>
                                        <p:strVal val="visible"/>
                                      </p:to>
                                    </p:set>
                                    <p:animEffect transition="in" filter="wipe(down)">
                                      <p:cBhvr>
                                        <p:cTn id="11" dur="500"/>
                                        <p:tgtEl>
                                          <p:spTgt spid="21"/>
                                        </p:tgtEl>
                                      </p:cBhvr>
                                    </p:animEffect>
                                  </p:childTnLst>
                                </p:cTn>
                              </p:par>
                            </p:childTnLst>
                          </p:cTn>
                        </p:par>
                        <p:par>
                          <p:cTn id="12" fill="hold">
                            <p:stCondLst>
                              <p:cond delay="2000"/>
                            </p:stCondLst>
                            <p:childTnLst>
                              <p:par>
                                <p:cTn id="13" presetID="22" presetClass="entr" presetSubtype="4" fill="hold" grpId="0" nodeType="afterEffect">
                                  <p:stCondLst>
                                    <p:cond delay="500"/>
                                  </p:stCondLst>
                                  <p:childTnLst>
                                    <p:set>
                                      <p:cBhvr>
                                        <p:cTn id="14" dur="1" fill="hold">
                                          <p:stCondLst>
                                            <p:cond delay="0"/>
                                          </p:stCondLst>
                                        </p:cTn>
                                        <p:tgtEl>
                                          <p:spTgt spid="22"/>
                                        </p:tgtEl>
                                        <p:attrNameLst>
                                          <p:attrName>style.visibility</p:attrName>
                                        </p:attrNameLst>
                                      </p:cBhvr>
                                      <p:to>
                                        <p:strVal val="visible"/>
                                      </p:to>
                                    </p:set>
                                    <p:animEffect transition="in" filter="wipe(down)">
                                      <p:cBhvr>
                                        <p:cTn id="15" dur="500"/>
                                        <p:tgtEl>
                                          <p:spTgt spid="22"/>
                                        </p:tgtEl>
                                      </p:cBhvr>
                                    </p:animEffect>
                                  </p:childTnLst>
                                </p:cTn>
                              </p:par>
                            </p:childTnLst>
                          </p:cTn>
                        </p:par>
                        <p:par>
                          <p:cTn id="16" fill="hold">
                            <p:stCondLst>
                              <p:cond delay="3000"/>
                            </p:stCondLst>
                            <p:childTnLst>
                              <p:par>
                                <p:cTn id="17" presetID="22" presetClass="entr" presetSubtype="4" fill="hold" grpId="0" nodeType="afterEffect">
                                  <p:stCondLst>
                                    <p:cond delay="500"/>
                                  </p:stCondLst>
                                  <p:childTnLst>
                                    <p:set>
                                      <p:cBhvr>
                                        <p:cTn id="18" dur="1" fill="hold">
                                          <p:stCondLst>
                                            <p:cond delay="0"/>
                                          </p:stCondLst>
                                        </p:cTn>
                                        <p:tgtEl>
                                          <p:spTgt spid="23"/>
                                        </p:tgtEl>
                                        <p:attrNameLst>
                                          <p:attrName>style.visibility</p:attrName>
                                        </p:attrNameLst>
                                      </p:cBhvr>
                                      <p:to>
                                        <p:strVal val="visible"/>
                                      </p:to>
                                    </p:set>
                                    <p:animEffect transition="in" filter="wipe(down)">
                                      <p:cBhvr>
                                        <p:cTn id="19" dur="500"/>
                                        <p:tgtEl>
                                          <p:spTgt spid="23"/>
                                        </p:tgtEl>
                                      </p:cBhvr>
                                    </p:animEffect>
                                  </p:childTnLst>
                                </p:cTn>
                              </p:par>
                            </p:childTnLst>
                          </p:cTn>
                        </p:par>
                        <p:par>
                          <p:cTn id="20" fill="hold">
                            <p:stCondLst>
                              <p:cond delay="4000"/>
                            </p:stCondLst>
                            <p:childTnLst>
                              <p:par>
                                <p:cTn id="21" presetID="10" presetClass="entr" presetSubtype="0"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par>
                          <p:cTn id="24" fill="hold">
                            <p:stCondLst>
                              <p:cond delay="4500"/>
                            </p:stCondLst>
                            <p:childTnLst>
                              <p:par>
                                <p:cTn id="25" presetID="22" presetClass="entr" presetSubtype="4" fill="hold" grpId="0" nodeType="afterEffect">
                                  <p:stCondLst>
                                    <p:cond delay="500"/>
                                  </p:stCondLst>
                                  <p:childTnLst>
                                    <p:set>
                                      <p:cBhvr>
                                        <p:cTn id="26" dur="1" fill="hold">
                                          <p:stCondLst>
                                            <p:cond delay="0"/>
                                          </p:stCondLst>
                                        </p:cTn>
                                        <p:tgtEl>
                                          <p:spTgt spid="13"/>
                                        </p:tgtEl>
                                        <p:attrNameLst>
                                          <p:attrName>style.visibility</p:attrName>
                                        </p:attrNameLst>
                                      </p:cBhvr>
                                      <p:to>
                                        <p:strVal val="visible"/>
                                      </p:to>
                                    </p:set>
                                    <p:animEffect transition="in" filter="wipe(down)">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animBg="1"/>
      <p:bldP spid="22" grpId="0" animBg="1"/>
      <p:bldP spid="23" grpId="0" animBg="1"/>
      <p:bldP spid="12" grpId="0" animBg="1"/>
      <p:bldP spid="1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black">
          <a:xfrm>
            <a:off x="342900" y="0"/>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endParaRPr lang="en-US" sz="3000" b="1" i="1" kern="0" dirty="0">
              <a:solidFill>
                <a:srgbClr val="225A7A"/>
              </a:solidFill>
              <a:ea typeface="+mj-ea"/>
              <a:cs typeface="+mj-cs"/>
            </a:endParaRPr>
          </a:p>
        </p:txBody>
      </p:sp>
      <p:sp>
        <p:nvSpPr>
          <p:cNvPr id="2" name="Title 1"/>
          <p:cNvSpPr>
            <a:spLocks noGrp="1"/>
          </p:cNvSpPr>
          <p:nvPr>
            <p:ph type="title"/>
          </p:nvPr>
        </p:nvSpPr>
        <p:spPr>
          <a:xfrm>
            <a:off x="220870" y="83594"/>
            <a:ext cx="8458200" cy="950976"/>
          </a:xfrm>
        </p:spPr>
        <p:txBody>
          <a:bodyPr/>
          <a:lstStyle/>
          <a:p>
            <a:r>
              <a:rPr lang="en-US" sz="2600" dirty="0"/>
              <a:t>ISM Manufacturing Index (Values &gt; 50</a:t>
            </a:r>
            <a:br>
              <a:rPr lang="en-US" sz="2600" dirty="0"/>
            </a:br>
            <a:r>
              <a:rPr lang="en-US" sz="2600" dirty="0"/>
              <a:t>Indicate Expansion), Jan. 2010-Sept. 2016</a:t>
            </a:r>
          </a:p>
        </p:txBody>
      </p:sp>
      <p:sp>
        <p:nvSpPr>
          <p:cNvPr id="7" name="Text Placeholder 6"/>
          <p:cNvSpPr>
            <a:spLocks noGrp="1"/>
          </p:cNvSpPr>
          <p:nvPr>
            <p:ph type="body" sz="quarter" idx="16"/>
          </p:nvPr>
        </p:nvSpPr>
        <p:spPr/>
        <p:txBody>
          <a:bodyPr/>
          <a:lstStyle/>
          <a:p>
            <a:r>
              <a:rPr lang="en-US"/>
              <a:t>Sources: </a:t>
            </a:r>
            <a:r>
              <a:rPr lang="en-US">
                <a:hlinkClick r:id="rId4"/>
              </a:rPr>
              <a:t>Institute for Supply Management</a:t>
            </a:r>
            <a:r>
              <a:rPr lang="en-US"/>
              <a:t>; Insurance Information Institute.</a:t>
            </a:r>
            <a:endParaRPr lang="en-US" dirty="0"/>
          </a:p>
        </p:txBody>
      </p:sp>
      <p:sp>
        <p:nvSpPr>
          <p:cNvPr id="17" name="Text Placeholder 4"/>
          <p:cNvSpPr txBox="1">
            <a:spLocks/>
          </p:cNvSpPr>
          <p:nvPr/>
        </p:nvSpPr>
        <p:spPr bwMode="gray">
          <a:xfrm>
            <a:off x="495190" y="5393658"/>
            <a:ext cx="8183880" cy="1146290"/>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defPPr>
              <a:defRPr lang="en-US"/>
            </a:defPPr>
            <a:lvl1pPr indent="0" algn="ctr" fontAlgn="base">
              <a:lnSpc>
                <a:spcPct val="90000"/>
              </a:lnSpc>
              <a:spcBef>
                <a:spcPts val="0"/>
              </a:spcBef>
              <a:spcAft>
                <a:spcPct val="0"/>
              </a:spcAft>
              <a:buClr>
                <a:schemeClr val="accent2"/>
              </a:buClr>
              <a:buSzPct val="90000"/>
              <a:buNone/>
              <a:defRPr kumimoji="0" sz="2000" b="1" i="0" u="none" strike="noStrike" cap="none" normalizeH="0" baseline="0">
                <a:ln>
                  <a:noFill/>
                </a:ln>
                <a:solidFill>
                  <a:schemeClr val="bg1"/>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r>
              <a:rPr lang="en-US" sz="1800" dirty="0">
                <a:latin typeface="Arial" panose="020B0604020202020204" pitchFamily="34" charset="0"/>
              </a:rPr>
              <a:t>The Manufacturing Sector Expanded for 68 of the 72 Months </a:t>
            </a:r>
            <a:br>
              <a:rPr lang="en-US" sz="1800" dirty="0">
                <a:latin typeface="Arial" panose="020B0604020202020204" pitchFamily="34" charset="0"/>
              </a:rPr>
            </a:br>
            <a:r>
              <a:rPr lang="en-US" sz="1800" dirty="0">
                <a:latin typeface="Arial" panose="020B0604020202020204" pitchFamily="34" charset="0"/>
              </a:rPr>
              <a:t>from January 2010 Through December 2015.</a:t>
            </a:r>
            <a:br>
              <a:rPr lang="en-US" sz="1800" dirty="0">
                <a:latin typeface="Arial" panose="020B0604020202020204" pitchFamily="34" charset="0"/>
              </a:rPr>
            </a:br>
            <a:r>
              <a:rPr lang="en-US" sz="1800" dirty="0">
                <a:latin typeface="Arial" panose="020B0604020202020204" pitchFamily="34" charset="0"/>
              </a:rPr>
              <a:t>Manufacturing Contracted in 2015:Q4 and 2016:Q1</a:t>
            </a:r>
            <a:br>
              <a:rPr lang="en-US" sz="1800" dirty="0">
                <a:latin typeface="Arial" panose="020B0604020202020204" pitchFamily="34" charset="0"/>
              </a:rPr>
            </a:br>
            <a:r>
              <a:rPr lang="en-US" sz="1800" dirty="0">
                <a:latin typeface="Arial" panose="020B0604020202020204" pitchFamily="34" charset="0"/>
              </a:rPr>
              <a:t>but was Expanding until August.</a:t>
            </a:r>
          </a:p>
        </p:txBody>
      </p:sp>
      <p:graphicFrame>
        <p:nvGraphicFramePr>
          <p:cNvPr id="15" name="Object 13"/>
          <p:cNvGraphicFramePr>
            <a:graphicFrameLocks noGrp="1"/>
          </p:cNvGraphicFramePr>
          <p:nvPr>
            <p:extLst>
              <p:ext uri="{D42A27DB-BD31-4B8C-83A1-F6EECF244321}">
                <p14:modId xmlns:p14="http://schemas.microsoft.com/office/powerpoint/2010/main" val="1428596670"/>
              </p:ext>
            </p:extLst>
          </p:nvPr>
        </p:nvGraphicFramePr>
        <p:xfrm>
          <a:off x="632297" y="1547155"/>
          <a:ext cx="8268511" cy="3786083"/>
        </p:xfrm>
        <a:graphic>
          <a:graphicData uri="http://schemas.openxmlformats.org/drawingml/2006/chart">
            <c:chart xmlns:c="http://schemas.openxmlformats.org/drawingml/2006/chart" xmlns:r="http://schemas.openxmlformats.org/officeDocument/2006/relationships" r:id="rId5"/>
          </a:graphicData>
        </a:graphic>
      </p:graphicFrame>
      <p:grpSp>
        <p:nvGrpSpPr>
          <p:cNvPr id="16" name="Group 15"/>
          <p:cNvGrpSpPr/>
          <p:nvPr/>
        </p:nvGrpSpPr>
        <p:grpSpPr>
          <a:xfrm>
            <a:off x="7134127" y="1188720"/>
            <a:ext cx="1547446" cy="2177576"/>
            <a:chOff x="7397954" y="1337346"/>
            <a:chExt cx="1547446" cy="2177576"/>
          </a:xfrm>
        </p:grpSpPr>
        <p:cxnSp>
          <p:nvCxnSpPr>
            <p:cNvPr id="21" name="Straight Arrow Connector 20"/>
            <p:cNvCxnSpPr/>
            <p:nvPr/>
          </p:nvCxnSpPr>
          <p:spPr bwMode="gray">
            <a:xfrm>
              <a:off x="8532756" y="2225713"/>
              <a:ext cx="37605" cy="1289209"/>
            </a:xfrm>
            <a:prstGeom prst="straightConnector1">
              <a:avLst/>
            </a:prstGeom>
            <a:ln w="28575">
              <a:solidFill>
                <a:schemeClr val="accent2"/>
              </a:solidFill>
              <a:tailEnd type="oval" w="med" len="med"/>
            </a:ln>
          </p:spPr>
          <p:style>
            <a:lnRef idx="1">
              <a:schemeClr val="accent1"/>
            </a:lnRef>
            <a:fillRef idx="0">
              <a:schemeClr val="accent1"/>
            </a:fillRef>
            <a:effectRef idx="0">
              <a:schemeClr val="accent1"/>
            </a:effectRef>
            <a:fontRef idx="minor">
              <a:schemeClr val="tx1"/>
            </a:fontRef>
          </p:style>
        </p:cxnSp>
        <p:sp>
          <p:nvSpPr>
            <p:cNvPr id="22" name="PPTShape_1"/>
            <p:cNvSpPr>
              <a:spLocks noChangeArrowheads="1"/>
            </p:cNvSpPr>
            <p:nvPr/>
          </p:nvSpPr>
          <p:spPr bwMode="gray">
            <a:xfrm>
              <a:off x="7397954" y="1337346"/>
              <a:ext cx="1547446" cy="837709"/>
            </a:xfrm>
            <a:prstGeom prst="rect">
              <a:avLst/>
            </a:prstGeom>
            <a:solidFill>
              <a:schemeClr val="accent2"/>
            </a:solidFill>
            <a:ln w="28575" algn="ctr">
              <a:noFill/>
              <a:miter lim="800000"/>
              <a:headEnd/>
              <a:tailEnd/>
            </a:ln>
          </p:spPr>
          <p:txBody>
            <a:bodyPr tIns="45720" bIns="45720" anchor="ctr"/>
            <a:lstStyle/>
            <a:p>
              <a:pPr algn="ctr" eaLnBrk="0" fontAlgn="base" hangingPunct="0">
                <a:lnSpc>
                  <a:spcPct val="90000"/>
                </a:lnSpc>
                <a:spcAft>
                  <a:spcPct val="0"/>
                </a:spcAft>
                <a:buClr>
                  <a:srgbClr val="FFFFFF"/>
                </a:buClr>
                <a:buFont typeface="Wingdings" pitchFamily="2" charset="2"/>
                <a:buNone/>
              </a:pPr>
              <a:r>
                <a:rPr lang="en-US" sz="1400" b="1" dirty="0">
                  <a:solidFill>
                    <a:schemeClr val="bg1"/>
                  </a:solidFill>
                  <a:cs typeface="Arial" charset="0"/>
                </a:rPr>
                <a:t>As of July,</a:t>
              </a:r>
              <a:br>
                <a:rPr lang="en-US" sz="1400" b="1" dirty="0">
                  <a:solidFill>
                    <a:schemeClr val="bg1"/>
                  </a:solidFill>
                  <a:cs typeface="Arial" charset="0"/>
                </a:rPr>
              </a:br>
              <a:r>
                <a:rPr lang="en-US" sz="1400" b="1" dirty="0">
                  <a:solidFill>
                    <a:schemeClr val="bg1"/>
                  </a:solidFill>
                  <a:cs typeface="Arial" charset="0"/>
                </a:rPr>
                <a:t>5 Consecutive Months of Expansion</a:t>
              </a:r>
            </a:p>
          </p:txBody>
        </p:sp>
      </p:grpSp>
      <p:sp>
        <p:nvSpPr>
          <p:cNvPr id="10" name="Oval 9"/>
          <p:cNvSpPr/>
          <p:nvPr/>
        </p:nvSpPr>
        <p:spPr bwMode="gray">
          <a:xfrm rot="5400000">
            <a:off x="7454809" y="3321638"/>
            <a:ext cx="1874411" cy="1322060"/>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2000" b="1" dirty="0">
              <a:solidFill>
                <a:schemeClr val="bg1"/>
              </a:solidFill>
            </a:endParaRPr>
          </a:p>
        </p:txBody>
      </p:sp>
      <p:sp>
        <p:nvSpPr>
          <p:cNvPr id="4" name="TextBox 3"/>
          <p:cNvSpPr txBox="1"/>
          <p:nvPr/>
        </p:nvSpPr>
        <p:spPr>
          <a:xfrm>
            <a:off x="495190" y="1188720"/>
            <a:ext cx="638666" cy="307777"/>
          </a:xfrm>
          <a:prstGeom prst="rect">
            <a:avLst/>
          </a:prstGeom>
          <a:noFill/>
        </p:spPr>
        <p:txBody>
          <a:bodyPr wrap="square" rtlCol="0">
            <a:spAutoFit/>
          </a:bodyPr>
          <a:lstStyle/>
          <a:p>
            <a:r>
              <a:rPr lang="en-US" sz="1400" dirty="0"/>
              <a:t>Index</a:t>
            </a:r>
          </a:p>
        </p:txBody>
      </p:sp>
    </p:spTree>
    <p:custDataLst>
      <p:tags r:id="rId1"/>
    </p:custDataLst>
    <p:extLst>
      <p:ext uri="{BB962C8B-B14F-4D97-AF65-F5344CB8AC3E}">
        <p14:creationId xmlns:p14="http://schemas.microsoft.com/office/powerpoint/2010/main" val="325260531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75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1250"/>
                            </p:stCondLst>
                            <p:childTnLst>
                              <p:par>
                                <p:cTn id="11" presetID="22" presetClass="entr" presetSubtype="4" fill="hold" nodeType="afterEffect">
                                  <p:stCondLst>
                                    <p:cond delay="500"/>
                                  </p:stCondLst>
                                  <p:childTnLst>
                                    <p:set>
                                      <p:cBhvr>
                                        <p:cTn id="12" dur="1" fill="hold">
                                          <p:stCondLst>
                                            <p:cond delay="0"/>
                                          </p:stCondLst>
                                        </p:cTn>
                                        <p:tgtEl>
                                          <p:spTgt spid="16"/>
                                        </p:tgtEl>
                                        <p:attrNameLst>
                                          <p:attrName>style.visibility</p:attrName>
                                        </p:attrNameLst>
                                      </p:cBhvr>
                                      <p:to>
                                        <p:strVal val="visible"/>
                                      </p:to>
                                    </p:set>
                                    <p:animEffect transition="in" filter="wipe(down)">
                                      <p:cBhvr>
                                        <p:cTn id="13" dur="500"/>
                                        <p:tgtEl>
                                          <p:spTgt spid="16"/>
                                        </p:tgtEl>
                                      </p:cBhvr>
                                    </p:animEffect>
                                  </p:childTnLst>
                                </p:cTn>
                              </p:par>
                            </p:childTnLst>
                          </p:cTn>
                        </p:par>
                        <p:par>
                          <p:cTn id="14" fill="hold">
                            <p:stCondLst>
                              <p:cond delay="2250"/>
                            </p:stCondLst>
                            <p:childTnLst>
                              <p:par>
                                <p:cTn id="15" presetID="10"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black">
          <a:xfrm>
            <a:off x="342900" y="0"/>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endParaRPr lang="en-US" sz="3000" b="1" i="1" kern="0" dirty="0">
              <a:solidFill>
                <a:srgbClr val="225A7A"/>
              </a:solidFill>
              <a:ea typeface="+mj-ea"/>
              <a:cs typeface="+mj-cs"/>
            </a:endParaRPr>
          </a:p>
        </p:txBody>
      </p:sp>
      <p:sp>
        <p:nvSpPr>
          <p:cNvPr id="2" name="Title 1"/>
          <p:cNvSpPr>
            <a:spLocks noGrp="1"/>
          </p:cNvSpPr>
          <p:nvPr>
            <p:ph type="title"/>
          </p:nvPr>
        </p:nvSpPr>
        <p:spPr>
          <a:xfrm>
            <a:off x="341644" y="110125"/>
            <a:ext cx="8458200" cy="950976"/>
          </a:xfrm>
        </p:spPr>
        <p:txBody>
          <a:bodyPr/>
          <a:lstStyle/>
          <a:p>
            <a:r>
              <a:rPr lang="en-US" sz="2600" dirty="0"/>
              <a:t>ISM Non-Manufacturing Index (Values &gt; 50</a:t>
            </a:r>
            <a:br>
              <a:rPr lang="en-US" sz="2600" dirty="0"/>
            </a:br>
            <a:r>
              <a:rPr lang="en-US" sz="2600" dirty="0"/>
              <a:t>Indicate Expansion), January 2010-Sept. 2016</a:t>
            </a:r>
          </a:p>
        </p:txBody>
      </p:sp>
      <p:sp>
        <p:nvSpPr>
          <p:cNvPr id="7" name="Text Placeholder 6"/>
          <p:cNvSpPr>
            <a:spLocks noGrp="1"/>
          </p:cNvSpPr>
          <p:nvPr>
            <p:ph type="body" sz="quarter" idx="16"/>
          </p:nvPr>
        </p:nvSpPr>
        <p:spPr>
          <a:xfrm>
            <a:off x="730264" y="6235145"/>
            <a:ext cx="7680960" cy="415018"/>
          </a:xfrm>
        </p:spPr>
        <p:txBody>
          <a:bodyPr/>
          <a:lstStyle/>
          <a:p>
            <a:r>
              <a:rPr lang="en-US" dirty="0"/>
              <a:t>Sources: </a:t>
            </a:r>
            <a:r>
              <a:rPr lang="en-US" dirty="0">
                <a:hlinkClick r:id="rId4"/>
              </a:rPr>
              <a:t>Institute for Supply Management</a:t>
            </a:r>
            <a:r>
              <a:rPr lang="en-US" dirty="0"/>
              <a:t> via https://research.stlouisfed.org/fred2/data/NMFCI.txt; Insurance Information Institute.</a:t>
            </a:r>
          </a:p>
        </p:txBody>
      </p:sp>
      <p:sp>
        <p:nvSpPr>
          <p:cNvPr id="17" name="Text Placeholder 4"/>
          <p:cNvSpPr txBox="1">
            <a:spLocks/>
          </p:cNvSpPr>
          <p:nvPr/>
        </p:nvSpPr>
        <p:spPr bwMode="gray">
          <a:xfrm>
            <a:off x="478804" y="5424510"/>
            <a:ext cx="8183880" cy="822960"/>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defPPr>
              <a:defRPr lang="en-US"/>
            </a:defPPr>
            <a:lvl1pPr indent="0" algn="ctr" fontAlgn="base">
              <a:lnSpc>
                <a:spcPct val="90000"/>
              </a:lnSpc>
              <a:spcBef>
                <a:spcPts val="0"/>
              </a:spcBef>
              <a:spcAft>
                <a:spcPct val="0"/>
              </a:spcAft>
              <a:buClr>
                <a:schemeClr val="accent2"/>
              </a:buClr>
              <a:buSzPct val="90000"/>
              <a:buNone/>
              <a:defRPr kumimoji="0" sz="2000" b="1" i="0" u="none" strike="noStrike" cap="none" normalizeH="0" baseline="0">
                <a:ln>
                  <a:noFill/>
                </a:ln>
                <a:solidFill>
                  <a:schemeClr val="bg1"/>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r>
              <a:rPr lang="en-US" sz="1800" dirty="0">
                <a:latin typeface="Arial" panose="020B0604020202020204" pitchFamily="34" charset="0"/>
              </a:rPr>
              <a:t>The Non-Manufacturing (Services) Sector</a:t>
            </a:r>
            <a:br>
              <a:rPr lang="en-US" sz="1800" dirty="0">
                <a:latin typeface="Arial" panose="020B0604020202020204" pitchFamily="34" charset="0"/>
              </a:rPr>
            </a:br>
            <a:r>
              <a:rPr lang="en-US" sz="1800" dirty="0">
                <a:latin typeface="Arial" panose="020B0604020202020204" pitchFamily="34" charset="0"/>
              </a:rPr>
              <a:t>Expanded in Every Month After January 2010. Compared to 2014-15,</a:t>
            </a:r>
          </a:p>
          <a:p>
            <a:r>
              <a:rPr lang="en-US" sz="1800" dirty="0">
                <a:latin typeface="Arial" panose="020B0604020202020204" pitchFamily="34" charset="0"/>
              </a:rPr>
              <a:t>the Pace of Expansion Has Slowed in 2016 But Not Ended.</a:t>
            </a:r>
          </a:p>
        </p:txBody>
      </p:sp>
      <p:graphicFrame>
        <p:nvGraphicFramePr>
          <p:cNvPr id="15" name="Object 13"/>
          <p:cNvGraphicFramePr>
            <a:graphicFrameLocks noGrp="1"/>
          </p:cNvGraphicFramePr>
          <p:nvPr>
            <p:extLst>
              <p:ext uri="{D42A27DB-BD31-4B8C-83A1-F6EECF244321}">
                <p14:modId xmlns:p14="http://schemas.microsoft.com/office/powerpoint/2010/main" val="2472636196"/>
              </p:ext>
            </p:extLst>
          </p:nvPr>
        </p:nvGraphicFramePr>
        <p:xfrm>
          <a:off x="341644" y="1252331"/>
          <a:ext cx="8460712" cy="4080908"/>
        </p:xfrm>
        <a:graphic>
          <a:graphicData uri="http://schemas.openxmlformats.org/drawingml/2006/chart">
            <c:chart xmlns:c="http://schemas.openxmlformats.org/drawingml/2006/chart" xmlns:r="http://schemas.openxmlformats.org/officeDocument/2006/relationships" r:id="rId5"/>
          </a:graphicData>
        </a:graphic>
      </p:graphicFrame>
      <p:sp>
        <p:nvSpPr>
          <p:cNvPr id="9" name="TextBox 8"/>
          <p:cNvSpPr txBox="1"/>
          <p:nvPr/>
        </p:nvSpPr>
        <p:spPr>
          <a:xfrm>
            <a:off x="410931" y="1108559"/>
            <a:ext cx="638666" cy="307777"/>
          </a:xfrm>
          <a:prstGeom prst="rect">
            <a:avLst/>
          </a:prstGeom>
          <a:noFill/>
        </p:spPr>
        <p:txBody>
          <a:bodyPr wrap="square" rtlCol="0">
            <a:spAutoFit/>
          </a:bodyPr>
          <a:lstStyle/>
          <a:p>
            <a:r>
              <a:rPr lang="en-US" sz="1400" dirty="0"/>
              <a:t>Index</a:t>
            </a:r>
          </a:p>
        </p:txBody>
      </p:sp>
    </p:spTree>
    <p:custDataLst>
      <p:tags r:id="rId1"/>
    </p:custDataLst>
    <p:extLst>
      <p:ext uri="{BB962C8B-B14F-4D97-AF65-F5344CB8AC3E}">
        <p14:creationId xmlns:p14="http://schemas.microsoft.com/office/powerpoint/2010/main" val="256774043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75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black">
          <a:xfrm>
            <a:off x="342900" y="0"/>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a:solidFill>
                  <a:srgbClr val="225A7A"/>
                </a:solidFill>
                <a:ea typeface="+mj-ea"/>
                <a:cs typeface="+mj-cs"/>
              </a:rPr>
              <a:t>NFIB Small Business Optimism Index</a:t>
            </a:r>
          </a:p>
        </p:txBody>
      </p:sp>
      <p:sp>
        <p:nvSpPr>
          <p:cNvPr id="74756" name="Rectangle 8"/>
          <p:cNvSpPr>
            <a:spLocks noChangeArrowheads="1"/>
          </p:cNvSpPr>
          <p:nvPr/>
        </p:nvSpPr>
        <p:spPr bwMode="black">
          <a:xfrm>
            <a:off x="342900" y="750093"/>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January 1985 through July 2016</a:t>
            </a:r>
          </a:p>
        </p:txBody>
      </p:sp>
      <p:sp>
        <p:nvSpPr>
          <p:cNvPr id="74758" name="Rectangle 6"/>
          <p:cNvSpPr>
            <a:spLocks noChangeArrowheads="1"/>
          </p:cNvSpPr>
          <p:nvPr/>
        </p:nvSpPr>
        <p:spPr bwMode="auto">
          <a:xfrm>
            <a:off x="-201613" y="6471417"/>
            <a:ext cx="8942201" cy="426271"/>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050" dirty="0"/>
              <a:t>Source: National Federation of Independent Business at </a:t>
            </a:r>
            <a:r>
              <a:rPr lang="en-US" sz="1050" dirty="0">
                <a:hlinkClick r:id="rId3"/>
              </a:rPr>
              <a:t>http://www.advisorperspectives.com/dshort/charts/indicators/Sentiment.html?NFIB-optimism-index.gif</a:t>
            </a:r>
            <a:r>
              <a:rPr lang="en-US" sz="1050" dirty="0"/>
              <a:t> ; Insurance Information Institute.</a:t>
            </a:r>
          </a:p>
        </p:txBody>
      </p:sp>
      <p:sp>
        <p:nvSpPr>
          <p:cNvPr id="9" name="Date Placeholder 8"/>
          <p:cNvSpPr>
            <a:spLocks noGrp="1"/>
          </p:cNvSpPr>
          <p:nvPr>
            <p:ph type="dt" sz="half" idx="10"/>
          </p:nvPr>
        </p:nvSpPr>
        <p:spPr/>
        <p:txBody>
          <a:bodyPr/>
          <a:lstStyle/>
          <a:p>
            <a:pPr>
              <a:defRPr/>
            </a:pPr>
            <a:r>
              <a:rPr lang="en-US"/>
              <a:t>12/01/09 - 9pm</a:t>
            </a:r>
          </a:p>
        </p:txBody>
      </p:sp>
      <p:sp>
        <p:nvSpPr>
          <p:cNvPr id="11" name="Slide Number Placeholder 10"/>
          <p:cNvSpPr>
            <a:spLocks noGrp="1"/>
          </p:cNvSpPr>
          <p:nvPr>
            <p:ph type="sldNum" sz="quarter" idx="12"/>
          </p:nvPr>
        </p:nvSpPr>
        <p:spPr/>
        <p:txBody>
          <a:bodyPr/>
          <a:lstStyle/>
          <a:p>
            <a:pPr>
              <a:defRPr/>
            </a:pPr>
            <a:fld id="{103D1549-189B-430A-BC2E-B6FA9183E25C}" type="slidenum">
              <a:rPr lang="en-US" smtClean="0"/>
              <a:pPr>
                <a:defRPr/>
              </a:pPr>
              <a:t>32</a:t>
            </a:fld>
            <a:endParaRPr lang="en-US"/>
          </a:p>
        </p:txBody>
      </p:sp>
      <p:pic>
        <p:nvPicPr>
          <p:cNvPr id="2" name="Picture 1"/>
          <p:cNvPicPr>
            <a:picLocks noChangeAspect="1"/>
          </p:cNvPicPr>
          <p:nvPr/>
        </p:nvPicPr>
        <p:blipFill>
          <a:blip r:embed="rId4"/>
          <a:stretch>
            <a:fillRect/>
          </a:stretch>
        </p:blipFill>
        <p:spPr>
          <a:xfrm>
            <a:off x="342899" y="1017425"/>
            <a:ext cx="8258175" cy="5407323"/>
          </a:xfrm>
          <a:prstGeom prst="rect">
            <a:avLst/>
          </a:prstGeom>
        </p:spPr>
      </p:pic>
      <p:sp>
        <p:nvSpPr>
          <p:cNvPr id="10" name="AutoShape 5"/>
          <p:cNvSpPr>
            <a:spLocks noChangeArrowheads="1"/>
          </p:cNvSpPr>
          <p:nvPr/>
        </p:nvSpPr>
        <p:spPr bwMode="blackWhite">
          <a:xfrm>
            <a:off x="7123112" y="1720849"/>
            <a:ext cx="1241425" cy="888815"/>
          </a:xfrm>
          <a:prstGeom prst="wedgeRectCallout">
            <a:avLst>
              <a:gd name="adj1" fmla="val 28370"/>
              <a:gd name="adj2" fmla="val 17172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a:solidFill>
                  <a:srgbClr val="FFFFFF"/>
                </a:solidFill>
              </a:rPr>
              <a:t>Grow</a:t>
            </a:r>
            <a:r>
              <a:rPr lang="en-US" sz="1400" b="1" dirty="0">
                <a:solidFill>
                  <a:srgbClr val="FFFFFF"/>
                </a:solidFill>
                <a:latin typeface="Arial" charset="0"/>
                <a:cs typeface="Arial" charset="0"/>
              </a:rPr>
              <a:t>ing pessimism in last 18 months</a:t>
            </a:r>
          </a:p>
        </p:txBody>
      </p:sp>
      <p:sp>
        <p:nvSpPr>
          <p:cNvPr id="12" name="Oval 11"/>
          <p:cNvSpPr/>
          <p:nvPr/>
        </p:nvSpPr>
        <p:spPr bwMode="gray">
          <a:xfrm rot="5400000">
            <a:off x="7293656" y="3353956"/>
            <a:ext cx="1206227" cy="646201"/>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2000" b="1" dirty="0">
              <a:solidFill>
                <a:schemeClr val="bg1"/>
              </a:solidFill>
            </a:endParaRPr>
          </a:p>
        </p:txBody>
      </p:sp>
    </p:spTree>
    <p:extLst>
      <p:ext uri="{BB962C8B-B14F-4D97-AF65-F5344CB8AC3E}">
        <p14:creationId xmlns:p14="http://schemas.microsoft.com/office/powerpoint/2010/main" val="113196024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black">
          <a:xfrm>
            <a:off x="469359" y="169203"/>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a:solidFill>
                  <a:srgbClr val="225A7A"/>
                </a:solidFill>
                <a:ea typeface="+mj-ea"/>
                <a:cs typeface="+mj-cs"/>
              </a:rPr>
              <a:t>NFIB Small Business Survey: Single Most Important Problem, </a:t>
            </a:r>
            <a:r>
              <a:rPr lang="en-US" sz="3200" b="1" dirty="0">
                <a:solidFill>
                  <a:srgbClr val="225A7A"/>
                </a:solidFill>
              </a:rPr>
              <a:t>July 2016</a:t>
            </a:r>
            <a:endParaRPr lang="en-US" sz="3000" b="1" kern="0" dirty="0">
              <a:solidFill>
                <a:srgbClr val="225A7A"/>
              </a:solidFill>
              <a:ea typeface="+mj-ea"/>
              <a:cs typeface="+mj-cs"/>
            </a:endParaRPr>
          </a:p>
        </p:txBody>
      </p:sp>
      <p:sp>
        <p:nvSpPr>
          <p:cNvPr id="74758" name="Rectangle 6"/>
          <p:cNvSpPr>
            <a:spLocks noChangeArrowheads="1"/>
          </p:cNvSpPr>
          <p:nvPr/>
        </p:nvSpPr>
        <p:spPr bwMode="auto">
          <a:xfrm>
            <a:off x="-201613" y="6471417"/>
            <a:ext cx="8942201" cy="426271"/>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050" dirty="0"/>
              <a:t>Source: National Federation of Independent Business at </a:t>
            </a:r>
            <a:r>
              <a:rPr lang="en-US" sz="1050" dirty="0">
                <a:hlinkClick r:id="rId3"/>
              </a:rPr>
              <a:t>http://www.advisorperspectives.com/dshort/charts/indicators/Sentiment.html?NFIB-optimism-index.gif</a:t>
            </a:r>
            <a:r>
              <a:rPr lang="en-US" sz="1050" dirty="0"/>
              <a:t> ; Insurance Information Institute.</a:t>
            </a:r>
          </a:p>
        </p:txBody>
      </p:sp>
      <p:sp>
        <p:nvSpPr>
          <p:cNvPr id="9" name="Date Placeholder 8"/>
          <p:cNvSpPr>
            <a:spLocks noGrp="1"/>
          </p:cNvSpPr>
          <p:nvPr>
            <p:ph type="dt" sz="half" idx="10"/>
          </p:nvPr>
        </p:nvSpPr>
        <p:spPr/>
        <p:txBody>
          <a:bodyPr/>
          <a:lstStyle/>
          <a:p>
            <a:pPr>
              <a:defRPr/>
            </a:pPr>
            <a:r>
              <a:rPr lang="en-US"/>
              <a:t>12/01/09 - 9pm</a:t>
            </a:r>
          </a:p>
        </p:txBody>
      </p:sp>
      <p:sp>
        <p:nvSpPr>
          <p:cNvPr id="11" name="Slide Number Placeholder 10"/>
          <p:cNvSpPr>
            <a:spLocks noGrp="1"/>
          </p:cNvSpPr>
          <p:nvPr>
            <p:ph type="sldNum" sz="quarter" idx="12"/>
          </p:nvPr>
        </p:nvSpPr>
        <p:spPr/>
        <p:txBody>
          <a:bodyPr/>
          <a:lstStyle/>
          <a:p>
            <a:pPr>
              <a:defRPr/>
            </a:pPr>
            <a:fld id="{103D1549-189B-430A-BC2E-B6FA9183E25C}" type="slidenum">
              <a:rPr lang="en-US" smtClean="0"/>
              <a:pPr>
                <a:defRPr/>
              </a:pPr>
              <a:t>33</a:t>
            </a:fld>
            <a:endParaRPr lang="en-US"/>
          </a:p>
        </p:txBody>
      </p:sp>
      <p:pic>
        <p:nvPicPr>
          <p:cNvPr id="3" name="Picture 2"/>
          <p:cNvPicPr>
            <a:picLocks noChangeAspect="1"/>
          </p:cNvPicPr>
          <p:nvPr/>
        </p:nvPicPr>
        <p:blipFill>
          <a:blip r:embed="rId4"/>
          <a:stretch>
            <a:fillRect/>
          </a:stretch>
        </p:blipFill>
        <p:spPr>
          <a:xfrm>
            <a:off x="803657" y="1265909"/>
            <a:ext cx="7562129" cy="5174088"/>
          </a:xfrm>
          <a:prstGeom prst="rect">
            <a:avLst/>
          </a:prstGeom>
        </p:spPr>
      </p:pic>
      <p:sp>
        <p:nvSpPr>
          <p:cNvPr id="10" name="Oval 9"/>
          <p:cNvSpPr/>
          <p:nvPr/>
        </p:nvSpPr>
        <p:spPr bwMode="gray">
          <a:xfrm rot="5400000">
            <a:off x="2581029" y="2722501"/>
            <a:ext cx="505837" cy="3882755"/>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2000" b="1" dirty="0">
              <a:solidFill>
                <a:schemeClr val="bg1"/>
              </a:solidFill>
            </a:endParaRPr>
          </a:p>
        </p:txBody>
      </p:sp>
      <p:sp>
        <p:nvSpPr>
          <p:cNvPr id="4" name="TextBox 3"/>
          <p:cNvSpPr txBox="1"/>
          <p:nvPr/>
        </p:nvSpPr>
        <p:spPr>
          <a:xfrm>
            <a:off x="3663983" y="2170272"/>
            <a:ext cx="1011676" cy="338554"/>
          </a:xfrm>
          <a:prstGeom prst="rect">
            <a:avLst/>
          </a:prstGeom>
          <a:noFill/>
        </p:spPr>
        <p:txBody>
          <a:bodyPr wrap="square" rtlCol="0">
            <a:spAutoFit/>
          </a:bodyPr>
          <a:lstStyle/>
          <a:p>
            <a:r>
              <a:rPr lang="en-US" sz="1600" b="1" dirty="0"/>
              <a:t>Percent</a:t>
            </a:r>
          </a:p>
        </p:txBody>
      </p:sp>
      <p:sp>
        <p:nvSpPr>
          <p:cNvPr id="12" name="Oval 11"/>
          <p:cNvSpPr/>
          <p:nvPr/>
        </p:nvSpPr>
        <p:spPr bwMode="gray">
          <a:xfrm rot="5400000">
            <a:off x="2450459" y="948749"/>
            <a:ext cx="505837" cy="3882755"/>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2000" b="1" dirty="0">
              <a:solidFill>
                <a:schemeClr val="bg1"/>
              </a:solidFill>
            </a:endParaRPr>
          </a:p>
        </p:txBody>
      </p:sp>
      <p:sp>
        <p:nvSpPr>
          <p:cNvPr id="13" name="Oval 12"/>
          <p:cNvSpPr/>
          <p:nvPr/>
        </p:nvSpPr>
        <p:spPr bwMode="gray">
          <a:xfrm rot="5400000">
            <a:off x="2581029" y="3760747"/>
            <a:ext cx="505837" cy="3882755"/>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2000" b="1" dirty="0">
              <a:solidFill>
                <a:schemeClr val="bg1"/>
              </a:solidFill>
            </a:endParaRPr>
          </a:p>
        </p:txBody>
      </p:sp>
    </p:spTree>
    <p:extLst>
      <p:ext uri="{BB962C8B-B14F-4D97-AF65-F5344CB8AC3E}">
        <p14:creationId xmlns:p14="http://schemas.microsoft.com/office/powerpoint/2010/main" val="127386751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fontAlgn="base" hangingPunct="0">
              <a:lnSpc>
                <a:spcPct val="85000"/>
              </a:lnSpc>
              <a:spcBef>
                <a:spcPct val="20000"/>
              </a:spcBef>
              <a:spcAft>
                <a:spcPct val="0"/>
              </a:spcAft>
            </a:pPr>
            <a:r>
              <a:rPr lang="en-US" sz="900">
                <a:solidFill>
                  <a:srgbClr val="FFFFFF"/>
                </a:solidFill>
                <a:latin typeface="Arial" charset="0"/>
                <a:cs typeface="Arial" charset="0"/>
              </a:rPr>
              <a:t>12/01/09 - 9pm</a:t>
            </a:r>
          </a:p>
        </p:txBody>
      </p:sp>
      <p:sp>
        <p:nvSpPr>
          <p:cNvPr id="13316"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fontAlgn="base" hangingPunct="0">
              <a:lnSpc>
                <a:spcPct val="85000"/>
              </a:lnSpc>
              <a:spcBef>
                <a:spcPct val="20000"/>
              </a:spcBef>
              <a:spcAft>
                <a:spcPct val="0"/>
              </a:spcAft>
            </a:pPr>
            <a:r>
              <a:rPr lang="en-US" sz="900">
                <a:solidFill>
                  <a:srgbClr val="FFFFFF"/>
                </a:solidFill>
                <a:latin typeface="Arial" charset="0"/>
                <a:cs typeface="Arial" charset="0"/>
              </a:rPr>
              <a:t>eSlide – P6466 – The Financial Crisis and the Future of the P/C</a:t>
            </a:r>
          </a:p>
        </p:txBody>
      </p:sp>
      <p:sp>
        <p:nvSpPr>
          <p:cNvPr id="13317"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A57496D5-6732-4AC0-A815-F56C8FAB4686}" type="slidenum">
              <a:rPr lang="en-US" sz="900">
                <a:solidFill>
                  <a:srgbClr val="000000"/>
                </a:solidFill>
                <a:latin typeface="Arial" charset="0"/>
                <a:cs typeface="Arial" charset="0"/>
              </a:rPr>
              <a:pPr algn="r" eaLnBrk="0" fontAlgn="base" hangingPunct="0">
                <a:lnSpc>
                  <a:spcPct val="85000"/>
                </a:lnSpc>
                <a:spcBef>
                  <a:spcPct val="20000"/>
                </a:spcBef>
                <a:spcAft>
                  <a:spcPct val="0"/>
                </a:spcAft>
              </a:pPr>
              <a:t>34</a:t>
            </a:fld>
            <a:endParaRPr lang="en-US" sz="900">
              <a:solidFill>
                <a:srgbClr val="000000"/>
              </a:solidFill>
              <a:latin typeface="Arial" charset="0"/>
              <a:cs typeface="Arial" charset="0"/>
            </a:endParaRPr>
          </a:p>
        </p:txBody>
      </p:sp>
      <p:sp>
        <p:nvSpPr>
          <p:cNvPr id="13318" name="Rectangle 2"/>
          <p:cNvSpPr>
            <a:spLocks noGrp="1" noChangeArrowheads="1"/>
          </p:cNvSpPr>
          <p:nvPr>
            <p:ph type="title" idx="4294967295"/>
          </p:nvPr>
        </p:nvSpPr>
        <p:spPr>
          <a:xfrm>
            <a:off x="377825" y="198438"/>
            <a:ext cx="7672388" cy="860425"/>
          </a:xfrm>
        </p:spPr>
        <p:txBody>
          <a:bodyPr/>
          <a:lstStyle/>
          <a:p>
            <a:r>
              <a:rPr lang="en-US" sz="2800" dirty="0"/>
              <a:t>Business Bankruptcy Filings: Two Years</a:t>
            </a:r>
            <a:br>
              <a:rPr lang="en-US" sz="2800" dirty="0"/>
            </a:br>
            <a:r>
              <a:rPr lang="en-US" sz="2800" dirty="0"/>
              <a:t>at a Remarkably Low Level </a:t>
            </a:r>
            <a:r>
              <a:rPr lang="en-US" sz="2000" dirty="0"/>
              <a:t>(1994:Q1 – 2016:Q2)</a:t>
            </a:r>
          </a:p>
        </p:txBody>
      </p:sp>
      <p:graphicFrame>
        <p:nvGraphicFramePr>
          <p:cNvPr id="13314" name="Object 3"/>
          <p:cNvGraphicFramePr>
            <a:graphicFrameLocks noGrp="1"/>
          </p:cNvGraphicFramePr>
          <p:nvPr>
            <p:ph idx="4294967295"/>
            <p:extLst>
              <p:ext uri="{D42A27DB-BD31-4B8C-83A1-F6EECF244321}">
                <p14:modId xmlns:p14="http://schemas.microsoft.com/office/powerpoint/2010/main" val="1811803697"/>
              </p:ext>
            </p:extLst>
          </p:nvPr>
        </p:nvGraphicFramePr>
        <p:xfrm>
          <a:off x="276225" y="1179513"/>
          <a:ext cx="8582025" cy="4267200"/>
        </p:xfrm>
        <a:graphic>
          <a:graphicData uri="http://schemas.openxmlformats.org/presentationml/2006/ole">
            <mc:AlternateContent xmlns:mc="http://schemas.openxmlformats.org/markup-compatibility/2006">
              <mc:Choice xmlns:v="urn:schemas-microsoft-com:vml" Requires="v">
                <p:oleObj spid="_x0000_s28088567" name="Chart" r:id="rId4" imgW="8582173" imgH="4267367" progId="MSGraph.Chart.8">
                  <p:embed followColorScheme="full"/>
                </p:oleObj>
              </mc:Choice>
              <mc:Fallback>
                <p:oleObj name="Chart" r:id="rId4" imgW="8582173" imgH="4267367" progId="MSGraph.Chart.8">
                  <p:embed followColorScheme="full"/>
                  <p:pic>
                    <p:nvPicPr>
                      <p:cNvPr id="0" name=""/>
                      <p:cNvPicPr preferRelativeResize="0">
                        <a:picLocks noChangeArrowheads="1"/>
                      </p:cNvPicPr>
                      <p:nvPr/>
                    </p:nvPicPr>
                    <p:blipFill>
                      <a:blip r:embed="rId5"/>
                      <a:srcRect/>
                      <a:stretch>
                        <a:fillRect/>
                      </a:stretch>
                    </p:blipFill>
                    <p:spPr bwMode="auto">
                      <a:xfrm>
                        <a:off x="276225" y="1179513"/>
                        <a:ext cx="8582025" cy="426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27876" name="Rectangle 4"/>
          <p:cNvSpPr>
            <a:spLocks noChangeArrowheads="1"/>
          </p:cNvSpPr>
          <p:nvPr/>
        </p:nvSpPr>
        <p:spPr bwMode="blackWhite">
          <a:xfrm>
            <a:off x="457200" y="5446713"/>
            <a:ext cx="8220075" cy="7620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sz="1600" b="1" dirty="0">
                <a:solidFill>
                  <a:srgbClr val="FFFFFF"/>
                </a:solidFill>
                <a:latin typeface="Arial" charset="0"/>
                <a:cs typeface="Arial" charset="0"/>
              </a:rPr>
              <a:t>Business bankruptcies in 2014-16 were below both the Great Recession levels and the 2003:Q3-2005:Q1 period (the best five-quarter stretch in the last 20 years). Bankruptcies restrict exposure growth in all commercial lines.</a:t>
            </a:r>
          </a:p>
        </p:txBody>
      </p:sp>
      <p:sp>
        <p:nvSpPr>
          <p:cNvPr id="13320" name="Rectangle 5"/>
          <p:cNvSpPr>
            <a:spLocks noChangeArrowheads="1"/>
          </p:cNvSpPr>
          <p:nvPr/>
        </p:nvSpPr>
        <p:spPr bwMode="auto">
          <a:xfrm>
            <a:off x="85725" y="6345238"/>
            <a:ext cx="8667750" cy="427037"/>
          </a:xfrm>
          <a:prstGeom prst="rect">
            <a:avLst/>
          </a:prstGeom>
          <a:noFill/>
          <a:ln w="9525">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Sources: U.S. Courts at </a:t>
            </a:r>
            <a:r>
              <a:rPr lang="en-US" sz="1100" dirty="0">
                <a:solidFill>
                  <a:srgbClr val="000000"/>
                </a:solidFill>
                <a:latin typeface="Arial" charset="0"/>
                <a:cs typeface="Arial" charset="0"/>
                <a:hlinkClick r:id="rId6"/>
              </a:rPr>
              <a:t>http://www.uscourts.gov/uscourts/Statistics/BankruptcyStatistics/BankruptcyFilings/2013/0913_f2q.pdf</a:t>
            </a:r>
            <a:r>
              <a:rPr lang="en-US" sz="1100" dirty="0">
                <a:solidFill>
                  <a:srgbClr val="000000"/>
                </a:solidFill>
                <a:latin typeface="Arial" charset="0"/>
                <a:cs typeface="Arial" charset="0"/>
              </a:rPr>
              <a:t> ; Insurance Information Institute</a:t>
            </a:r>
          </a:p>
        </p:txBody>
      </p:sp>
      <p:sp>
        <p:nvSpPr>
          <p:cNvPr id="13321" name="Rectangle 6"/>
          <p:cNvSpPr>
            <a:spLocks noChangeArrowheads="1"/>
          </p:cNvSpPr>
          <p:nvPr/>
        </p:nvSpPr>
        <p:spPr bwMode="black">
          <a:xfrm>
            <a:off x="131763" y="1090613"/>
            <a:ext cx="8221662" cy="220662"/>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a:solidFill>
                  <a:srgbClr val="225A7A"/>
                </a:solidFill>
                <a:latin typeface="Arial" charset="0"/>
                <a:cs typeface="Arial" charset="0"/>
              </a:rPr>
              <a:t>(Thousands)</a:t>
            </a:r>
          </a:p>
        </p:txBody>
      </p:sp>
      <p:sp>
        <p:nvSpPr>
          <p:cNvPr id="11" name="AutoShape 5"/>
          <p:cNvSpPr>
            <a:spLocks noChangeArrowheads="1"/>
          </p:cNvSpPr>
          <p:nvPr/>
        </p:nvSpPr>
        <p:spPr bwMode="blackWhite">
          <a:xfrm>
            <a:off x="4812505" y="1058863"/>
            <a:ext cx="1266825" cy="811213"/>
          </a:xfrm>
          <a:prstGeom prst="wedgeRectCallout">
            <a:avLst>
              <a:gd name="adj1" fmla="val -33588"/>
              <a:gd name="adj2" fmla="val 258977"/>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a:solidFill>
                  <a:srgbClr val="FFFFFF"/>
                </a:solidFill>
                <a:latin typeface="Arial" charset="0"/>
                <a:cs typeface="Arial" charset="0"/>
              </a:rPr>
              <a:t>New Bankruptcy Law Takes Effect</a:t>
            </a:r>
          </a:p>
        </p:txBody>
      </p:sp>
      <p:sp>
        <p:nvSpPr>
          <p:cNvPr id="13323" name="TextBox 13"/>
          <p:cNvSpPr txBox="1">
            <a:spLocks noChangeArrowheads="1"/>
          </p:cNvSpPr>
          <p:nvPr/>
        </p:nvSpPr>
        <p:spPr bwMode="auto">
          <a:xfrm>
            <a:off x="2608263" y="1420813"/>
            <a:ext cx="1933575" cy="307975"/>
          </a:xfrm>
          <a:prstGeom prst="rect">
            <a:avLst/>
          </a:prstGeom>
          <a:solidFill>
            <a:schemeClr val="accent2"/>
          </a:solidFill>
          <a:ln w="9525">
            <a:noFill/>
            <a:miter lim="800000"/>
            <a:headEnd/>
            <a:tailEnd/>
          </a:ln>
        </p:spPr>
        <p:txBody>
          <a:bodyPr>
            <a:spAutoFit/>
          </a:bodyPr>
          <a:lstStyle/>
          <a:p>
            <a:pPr fontAlgn="base">
              <a:spcBef>
                <a:spcPct val="0"/>
              </a:spcBef>
              <a:spcAft>
                <a:spcPct val="0"/>
              </a:spcAft>
            </a:pPr>
            <a:r>
              <a:rPr lang="en-US" sz="1400">
                <a:solidFill>
                  <a:srgbClr val="000000"/>
                </a:solidFill>
                <a:latin typeface="Arial" charset="0"/>
                <a:cs typeface="Arial" charset="0"/>
              </a:rPr>
              <a:t>Recessions in orange</a:t>
            </a:r>
          </a:p>
        </p:txBody>
      </p:sp>
      <p:sp>
        <p:nvSpPr>
          <p:cNvPr id="13" name="AutoShape 5"/>
          <p:cNvSpPr>
            <a:spLocks noChangeArrowheads="1"/>
          </p:cNvSpPr>
          <p:nvPr/>
        </p:nvSpPr>
        <p:spPr bwMode="blackWhite">
          <a:xfrm>
            <a:off x="7616825" y="1369219"/>
            <a:ext cx="1241425" cy="588962"/>
          </a:xfrm>
          <a:prstGeom prst="wedgeRectCallout">
            <a:avLst>
              <a:gd name="adj1" fmla="val -622"/>
              <a:gd name="adj2" fmla="val 29018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a:solidFill>
                  <a:srgbClr val="FFFFFF"/>
                </a:solidFill>
                <a:latin typeface="Arial" charset="0"/>
                <a:cs typeface="Arial" charset="0"/>
              </a:rPr>
              <a:t>Below pre-recession level</a:t>
            </a:r>
          </a:p>
        </p:txBody>
      </p:sp>
    </p:spTree>
    <p:extLst>
      <p:ext uri="{BB962C8B-B14F-4D97-AF65-F5344CB8AC3E}">
        <p14:creationId xmlns:p14="http://schemas.microsoft.com/office/powerpoint/2010/main" val="111634945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127876"/>
                                        </p:tgtEl>
                                        <p:attrNameLst>
                                          <p:attrName>style.visibility</p:attrName>
                                        </p:attrNameLst>
                                      </p:cBhvr>
                                      <p:to>
                                        <p:strVal val="visible"/>
                                      </p:to>
                                    </p:set>
                                    <p:anim calcmode="lin" valueType="num">
                                      <p:cBhvr>
                                        <p:cTn id="7" dur="500" fill="hold"/>
                                        <p:tgtEl>
                                          <p:spTgt spid="2127876"/>
                                        </p:tgtEl>
                                        <p:attrNameLst>
                                          <p:attrName>ppt_w</p:attrName>
                                        </p:attrNameLst>
                                      </p:cBhvr>
                                      <p:tavLst>
                                        <p:tav tm="0">
                                          <p:val>
                                            <p:fltVal val="0"/>
                                          </p:val>
                                        </p:tav>
                                        <p:tav tm="100000">
                                          <p:val>
                                            <p:strVal val="#ppt_w"/>
                                          </p:val>
                                        </p:tav>
                                      </p:tavLst>
                                    </p:anim>
                                    <p:anim calcmode="lin" valueType="num">
                                      <p:cBhvr>
                                        <p:cTn id="8" dur="500" fill="hold"/>
                                        <p:tgtEl>
                                          <p:spTgt spid="2127876"/>
                                        </p:tgtEl>
                                        <p:attrNameLst>
                                          <p:attrName>ppt_h</p:attrName>
                                        </p:attrNameLst>
                                      </p:cBhvr>
                                      <p:tavLst>
                                        <p:tav tm="0">
                                          <p:val>
                                            <p:fltVal val="0"/>
                                          </p:val>
                                        </p:tav>
                                        <p:tav tm="100000">
                                          <p:val>
                                            <p:strVal val="#ppt_h"/>
                                          </p:val>
                                        </p:tav>
                                      </p:tavLst>
                                    </p:anim>
                                  </p:childTnLst>
                                </p:cTn>
                              </p:par>
                            </p:childTnLst>
                          </p:cTn>
                        </p:par>
                        <p:par>
                          <p:cTn id="9" fill="hold">
                            <p:stCondLst>
                              <p:cond delay="1200"/>
                            </p:stCondLst>
                            <p:childTnLst>
                              <p:par>
                                <p:cTn id="10" presetID="22" presetClass="entr" presetSubtype="2"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right)">
                                      <p:cBhvr>
                                        <p:cTn id="12" dur="500"/>
                                        <p:tgtEl>
                                          <p:spTgt spid="11"/>
                                        </p:tgtEl>
                                      </p:cBhvr>
                                    </p:animEffect>
                                  </p:childTnLst>
                                </p:cTn>
                              </p:par>
                            </p:childTnLst>
                          </p:cTn>
                        </p:par>
                        <p:par>
                          <p:cTn id="13" fill="hold">
                            <p:stCondLst>
                              <p:cond delay="1700"/>
                            </p:stCondLst>
                            <p:childTnLst>
                              <p:par>
                                <p:cTn id="14" presetID="22" presetClass="entr" presetSubtype="2"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right)">
                                      <p:cBhvr>
                                        <p:cTn id="1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7876" grpId="0" animBg="1"/>
      <p:bldP spid="11" grpId="0" animBg="1"/>
      <p:bldP spid="1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p14="http://schemas.microsoft.com/office/powerpoint/2010/main" val="2959256646"/>
              </p:ext>
            </p:extLst>
          </p:nvPr>
        </p:nvGraphicFramePr>
        <p:xfrm>
          <a:off x="447675" y="1397000"/>
          <a:ext cx="8382000"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8195"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fontAlgn="base" hangingPunct="0">
              <a:lnSpc>
                <a:spcPct val="85000"/>
              </a:lnSpc>
              <a:spcBef>
                <a:spcPct val="20000"/>
              </a:spcBef>
              <a:spcAft>
                <a:spcPct val="0"/>
              </a:spcAft>
            </a:pPr>
            <a:r>
              <a:rPr lang="en-US" sz="900">
                <a:solidFill>
                  <a:srgbClr val="FFFFFF"/>
                </a:solidFill>
                <a:latin typeface="Arial" charset="0"/>
                <a:cs typeface="Arial" charset="0"/>
              </a:rPr>
              <a:t>12/01/09 - 9pm</a:t>
            </a:r>
          </a:p>
        </p:txBody>
      </p:sp>
      <p:sp>
        <p:nvSpPr>
          <p:cNvPr id="8196"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fontAlgn="base" hangingPunct="0">
              <a:lnSpc>
                <a:spcPct val="85000"/>
              </a:lnSpc>
              <a:spcBef>
                <a:spcPct val="20000"/>
              </a:spcBef>
              <a:spcAft>
                <a:spcPct val="0"/>
              </a:spcAft>
            </a:pPr>
            <a:r>
              <a:rPr lang="en-US" sz="900">
                <a:solidFill>
                  <a:srgbClr val="FFFFFF"/>
                </a:solidFill>
                <a:latin typeface="Arial" charset="0"/>
                <a:cs typeface="Arial" charset="0"/>
              </a:rPr>
              <a:t>eSlide – P6466 – The Financial Crisis and the Future of the P/C</a:t>
            </a:r>
          </a:p>
        </p:txBody>
      </p:sp>
      <p:sp>
        <p:nvSpPr>
          <p:cNvPr id="8197"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E524E1F3-4F6E-4FA8-9113-C51FC343ED7E}" type="slidenum">
              <a:rPr lang="en-US" sz="900">
                <a:solidFill>
                  <a:srgbClr val="000000"/>
                </a:solidFill>
                <a:latin typeface="Arial" charset="0"/>
                <a:cs typeface="Arial" charset="0"/>
              </a:rPr>
              <a:pPr algn="r" eaLnBrk="0" fontAlgn="base" hangingPunct="0">
                <a:lnSpc>
                  <a:spcPct val="85000"/>
                </a:lnSpc>
                <a:spcBef>
                  <a:spcPct val="20000"/>
                </a:spcBef>
                <a:spcAft>
                  <a:spcPct val="0"/>
                </a:spcAft>
              </a:pPr>
              <a:t>35</a:t>
            </a:fld>
            <a:endParaRPr lang="en-US" sz="900">
              <a:solidFill>
                <a:srgbClr val="000000"/>
              </a:solidFill>
              <a:latin typeface="Arial" charset="0"/>
              <a:cs typeface="Arial" charset="0"/>
            </a:endParaRPr>
          </a:p>
        </p:txBody>
      </p:sp>
      <p:sp>
        <p:nvSpPr>
          <p:cNvPr id="8198" name="Rectangle 7"/>
          <p:cNvSpPr>
            <a:spLocks noGrp="1" noChangeArrowheads="1"/>
          </p:cNvSpPr>
          <p:nvPr>
            <p:ph type="title" idx="4294967295"/>
          </p:nvPr>
        </p:nvSpPr>
        <p:spPr>
          <a:xfrm>
            <a:off x="565150" y="147638"/>
            <a:ext cx="7332854" cy="860425"/>
          </a:xfrm>
        </p:spPr>
        <p:txBody>
          <a:bodyPr/>
          <a:lstStyle/>
          <a:p>
            <a:r>
              <a:rPr lang="en-US" sz="2800" dirty="0"/>
              <a:t>Index of Total Industrial Production:*</a:t>
            </a:r>
            <a:br>
              <a:rPr lang="en-US" sz="2800" dirty="0"/>
            </a:br>
            <a:r>
              <a:rPr lang="en-US" sz="2800" dirty="0"/>
              <a:t>A Peak in November 2014</a:t>
            </a:r>
          </a:p>
        </p:txBody>
      </p:sp>
      <p:sp>
        <p:nvSpPr>
          <p:cNvPr id="8199" name="Text Box 5"/>
          <p:cNvSpPr txBox="1">
            <a:spLocks noChangeArrowheads="1"/>
          </p:cNvSpPr>
          <p:nvPr/>
        </p:nvSpPr>
        <p:spPr bwMode="auto">
          <a:xfrm>
            <a:off x="0" y="6246387"/>
            <a:ext cx="8724900" cy="612775"/>
          </a:xfrm>
          <a:prstGeom prst="rect">
            <a:avLst/>
          </a:prstGeom>
          <a:noFill/>
          <a:ln w="9525" algn="ctr">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*Monthly, seasonally adjusted, through July 2016 (which is preliminary). Index based on year 2012 = 100</a:t>
            </a:r>
          </a:p>
          <a:p>
            <a:pPr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Sources: Federal Reserve Board at </a:t>
            </a:r>
            <a:r>
              <a:rPr lang="en-US" sz="1100" dirty="0">
                <a:solidFill>
                  <a:srgbClr val="000000"/>
                </a:solidFill>
                <a:latin typeface="Arial" charset="0"/>
                <a:cs typeface="Arial" charset="0"/>
                <a:hlinkClick r:id="rId4"/>
              </a:rPr>
              <a:t>http://www.federalreserve.gov/releases/g17/ipdisk/ip_sa.txt</a:t>
            </a:r>
            <a:r>
              <a:rPr lang="en-US" sz="1100" dirty="0">
                <a:solidFill>
                  <a:srgbClr val="000000"/>
                </a:solidFill>
                <a:latin typeface="Arial" charset="0"/>
                <a:cs typeface="Arial" charset="0"/>
              </a:rPr>
              <a:t> .  </a:t>
            </a:r>
            <a:br>
              <a:rPr lang="en-US" sz="1100" dirty="0">
                <a:solidFill>
                  <a:srgbClr val="000000"/>
                </a:solidFill>
                <a:latin typeface="Arial" charset="0"/>
                <a:cs typeface="Arial" charset="0"/>
              </a:rPr>
            </a:br>
            <a:r>
              <a:rPr lang="en-US" sz="1100" dirty="0">
                <a:solidFill>
                  <a:srgbClr val="000000"/>
                </a:solidFill>
                <a:latin typeface="Arial" charset="0"/>
                <a:cs typeface="Arial" charset="0"/>
              </a:rPr>
              <a:t>National Bureau of Economic Research (recession dates); Insurance Information Institute.</a:t>
            </a:r>
          </a:p>
        </p:txBody>
      </p:sp>
      <p:sp>
        <p:nvSpPr>
          <p:cNvPr id="9" name="AutoShape 38"/>
          <p:cNvSpPr>
            <a:spLocks noChangeArrowheads="1"/>
          </p:cNvSpPr>
          <p:nvPr/>
        </p:nvSpPr>
        <p:spPr bwMode="blackWhite">
          <a:xfrm>
            <a:off x="4572000" y="3515519"/>
            <a:ext cx="1754305" cy="1052512"/>
          </a:xfrm>
          <a:prstGeom prst="wedgeRectCallout">
            <a:avLst>
              <a:gd name="adj1" fmla="val 34491"/>
              <a:gd name="adj2" fmla="val -19637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a:solidFill>
                  <a:srgbClr val="FFFFFF"/>
                </a:solidFill>
                <a:latin typeface="Arial" charset="0"/>
                <a:cs typeface="Arial" charset="0"/>
              </a:rPr>
              <a:t>Peak at 105.73 in December 2007 (officially  the 1</a:t>
            </a:r>
            <a:r>
              <a:rPr lang="en-US" sz="1400" b="1" baseline="30000" dirty="0">
                <a:solidFill>
                  <a:srgbClr val="FFFFFF"/>
                </a:solidFill>
                <a:latin typeface="Arial" charset="0"/>
                <a:cs typeface="Arial" charset="0"/>
              </a:rPr>
              <a:t>st</a:t>
            </a:r>
            <a:r>
              <a:rPr lang="en-US" sz="1400" b="1" dirty="0">
                <a:solidFill>
                  <a:srgbClr val="FFFFFF"/>
                </a:solidFill>
                <a:latin typeface="Arial" charset="0"/>
                <a:cs typeface="Arial" charset="0"/>
              </a:rPr>
              <a:t> month of the Great Recession)</a:t>
            </a:r>
          </a:p>
        </p:txBody>
      </p:sp>
      <p:sp>
        <p:nvSpPr>
          <p:cNvPr id="8201" name="Rectangle 4"/>
          <p:cNvSpPr>
            <a:spLocks noChangeArrowheads="1"/>
          </p:cNvSpPr>
          <p:nvPr/>
        </p:nvSpPr>
        <p:spPr bwMode="blackWhite">
          <a:xfrm>
            <a:off x="357188" y="5471319"/>
            <a:ext cx="8472487" cy="72231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a:solidFill>
                  <a:srgbClr val="FFFFFF"/>
                </a:solidFill>
                <a:latin typeface="Arial" charset="0"/>
                <a:cs typeface="Arial" charset="0"/>
              </a:rPr>
              <a:t>Some of the downturn in industrial production in 2015 and 2016 is due to slow growth in exports, </a:t>
            </a:r>
            <a:r>
              <a:rPr lang="en-US" sz="1600" b="1" dirty="0">
                <a:solidFill>
                  <a:srgbClr val="FFFFFF"/>
                </a:solidFill>
              </a:rPr>
              <a:t>thanks to the rise in the value of the U.S. dollar and slowing economies world-wide. Little relief is forecast for the near term. </a:t>
            </a:r>
            <a:endParaRPr lang="en-US" sz="1600" b="1" dirty="0">
              <a:solidFill>
                <a:srgbClr val="FFFFFF"/>
              </a:solidFill>
              <a:latin typeface="Arial" charset="0"/>
              <a:cs typeface="Arial" charset="0"/>
            </a:endParaRPr>
          </a:p>
        </p:txBody>
      </p:sp>
      <p:sp>
        <p:nvSpPr>
          <p:cNvPr id="12" name="Date Placeholder 11"/>
          <p:cNvSpPr>
            <a:spLocks noGrp="1"/>
          </p:cNvSpPr>
          <p:nvPr>
            <p:ph type="dt" sz="quarter" idx="10"/>
          </p:nvPr>
        </p:nvSpPr>
        <p:spPr/>
        <p:txBody>
          <a:bodyPr/>
          <a:lstStyle/>
          <a:p>
            <a:pPr>
              <a:defRPr/>
            </a:pPr>
            <a:r>
              <a:rPr lang="en-US">
                <a:solidFill>
                  <a:srgbClr val="FFFFFF"/>
                </a:solidFill>
              </a:rPr>
              <a:t>12/01/09 - 9pm</a:t>
            </a:r>
          </a:p>
        </p:txBody>
      </p:sp>
      <p:sp>
        <p:nvSpPr>
          <p:cNvPr id="13" name="Slide Number Placeholder 12"/>
          <p:cNvSpPr>
            <a:spLocks noGrp="1"/>
          </p:cNvSpPr>
          <p:nvPr>
            <p:ph type="sldNum" sz="quarter" idx="12"/>
          </p:nvPr>
        </p:nvSpPr>
        <p:spPr/>
        <p:txBody>
          <a:bodyPr/>
          <a:lstStyle/>
          <a:p>
            <a:pPr>
              <a:defRPr/>
            </a:pPr>
            <a:fld id="{2842E5D0-DDC1-427B-9B51-3D78018024B9}" type="slidenum">
              <a:rPr lang="en-US" smtClean="0">
                <a:solidFill>
                  <a:srgbClr val="000000"/>
                </a:solidFill>
              </a:rPr>
              <a:pPr>
                <a:defRPr/>
              </a:pPr>
              <a:t>35</a:t>
            </a:fld>
            <a:endParaRPr lang="en-US">
              <a:solidFill>
                <a:srgbClr val="000000"/>
              </a:solidFill>
            </a:endParaRPr>
          </a:p>
        </p:txBody>
      </p:sp>
      <p:sp>
        <p:nvSpPr>
          <p:cNvPr id="15" name="AutoShape 38"/>
          <p:cNvSpPr>
            <a:spLocks noChangeArrowheads="1"/>
          </p:cNvSpPr>
          <p:nvPr/>
        </p:nvSpPr>
        <p:spPr bwMode="blackWhite">
          <a:xfrm>
            <a:off x="7281862" y="3134519"/>
            <a:ext cx="1543050" cy="762000"/>
          </a:xfrm>
          <a:prstGeom prst="wedgeRectCallout">
            <a:avLst>
              <a:gd name="adj1" fmla="val 4421"/>
              <a:gd name="adj2" fmla="val -20867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a:solidFill>
                  <a:srgbClr val="FFFFFF"/>
                </a:solidFill>
                <a:latin typeface="Arial" charset="0"/>
                <a:cs typeface="Arial" charset="0"/>
              </a:rPr>
              <a:t>New Peak: </a:t>
            </a:r>
            <a:r>
              <a:rPr lang="en-US" sz="1400" b="1" dirty="0">
                <a:solidFill>
                  <a:srgbClr val="FFFFFF"/>
                </a:solidFill>
              </a:rPr>
              <a:t>Nov</a:t>
            </a:r>
            <a:r>
              <a:rPr lang="en-US" sz="1400" b="1" dirty="0">
                <a:solidFill>
                  <a:srgbClr val="FFFFFF"/>
                </a:solidFill>
                <a:latin typeface="Arial" charset="0"/>
                <a:cs typeface="Arial" charset="0"/>
              </a:rPr>
              <a:t>ember 2014 Index at 106.7</a:t>
            </a:r>
          </a:p>
        </p:txBody>
      </p:sp>
      <p:sp>
        <p:nvSpPr>
          <p:cNvPr id="2" name="TextBox 1"/>
          <p:cNvSpPr txBox="1"/>
          <p:nvPr/>
        </p:nvSpPr>
        <p:spPr>
          <a:xfrm>
            <a:off x="357188" y="1089223"/>
            <a:ext cx="690663" cy="307777"/>
          </a:xfrm>
          <a:prstGeom prst="rect">
            <a:avLst/>
          </a:prstGeom>
          <a:noFill/>
        </p:spPr>
        <p:txBody>
          <a:bodyPr wrap="square" rtlCol="0">
            <a:spAutoFit/>
          </a:bodyPr>
          <a:lstStyle/>
          <a:p>
            <a:r>
              <a:rPr lang="en-US" sz="1400" dirty="0"/>
              <a:t>Index</a:t>
            </a:r>
          </a:p>
        </p:txBody>
      </p:sp>
      <p:sp>
        <p:nvSpPr>
          <p:cNvPr id="17" name="Oval 16"/>
          <p:cNvSpPr/>
          <p:nvPr/>
        </p:nvSpPr>
        <p:spPr bwMode="gray">
          <a:xfrm rot="5400000">
            <a:off x="3806814" y="1994196"/>
            <a:ext cx="470058" cy="924127"/>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2000" b="1" dirty="0">
              <a:solidFill>
                <a:schemeClr val="bg1"/>
              </a:solidFill>
            </a:endParaRPr>
          </a:p>
        </p:txBody>
      </p:sp>
      <p:sp>
        <p:nvSpPr>
          <p:cNvPr id="18" name="Oval 17"/>
          <p:cNvSpPr/>
          <p:nvPr/>
        </p:nvSpPr>
        <p:spPr bwMode="gray">
          <a:xfrm rot="5400000">
            <a:off x="5772631" y="1532923"/>
            <a:ext cx="470058" cy="711781"/>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2000" b="1" dirty="0">
              <a:solidFill>
                <a:schemeClr val="bg1"/>
              </a:solidFill>
            </a:endParaRPr>
          </a:p>
        </p:txBody>
      </p:sp>
      <p:sp>
        <p:nvSpPr>
          <p:cNvPr id="19" name="Oval 18"/>
          <p:cNvSpPr/>
          <p:nvPr/>
        </p:nvSpPr>
        <p:spPr bwMode="gray">
          <a:xfrm rot="5400000">
            <a:off x="7976169" y="1320071"/>
            <a:ext cx="470058" cy="1027403"/>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2000" b="1" dirty="0">
              <a:solidFill>
                <a:schemeClr val="bg1"/>
              </a:solidFill>
            </a:endParaRPr>
          </a:p>
        </p:txBody>
      </p:sp>
      <p:sp>
        <p:nvSpPr>
          <p:cNvPr id="20" name="Oval 19"/>
          <p:cNvSpPr/>
          <p:nvPr/>
        </p:nvSpPr>
        <p:spPr bwMode="gray">
          <a:xfrm rot="5400000">
            <a:off x="1012563" y="4107512"/>
            <a:ext cx="470058" cy="711781"/>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2000" b="1" dirty="0">
              <a:solidFill>
                <a:schemeClr val="bg1"/>
              </a:solidFill>
            </a:endParaRPr>
          </a:p>
        </p:txBody>
      </p:sp>
    </p:spTree>
    <p:extLst>
      <p:ext uri="{BB962C8B-B14F-4D97-AF65-F5344CB8AC3E}">
        <p14:creationId xmlns:p14="http://schemas.microsoft.com/office/powerpoint/2010/main" val="39223414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1000"/>
                            </p:stCondLst>
                            <p:childTnLst>
                              <p:par>
                                <p:cTn id="9" presetID="22" presetClass="entr" presetSubtype="8" fill="hold" grpId="0" nodeType="afterEffect">
                                  <p:stCondLst>
                                    <p:cond delay="50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5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30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par>
                          <p:cTn id="24" fill="hold">
                            <p:stCondLst>
                              <p:cond delay="3500"/>
                            </p:stCondLst>
                            <p:childTnLst>
                              <p:par>
                                <p:cTn id="25" presetID="10" presetClass="entr" presetSubtype="0" fill="hold" grpId="0" nodeType="after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5" grpId="0" animBg="1"/>
      <p:bldP spid="17" grpId="0" animBg="1"/>
      <p:bldP spid="18" grpId="0" animBg="1"/>
      <p:bldP spid="19" grpId="0" animBg="1"/>
      <p:bldP spid="20" grpId="0" animBg="1"/>
    </p:bld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Rectangle 2"/>
          <p:cNvSpPr txBox="1">
            <a:spLocks noChangeArrowheads="1"/>
          </p:cNvSpPr>
          <p:nvPr/>
        </p:nvSpPr>
        <p:spPr bwMode="black">
          <a:xfrm>
            <a:off x="609599" y="212688"/>
            <a:ext cx="7400925" cy="680936"/>
          </a:xfrm>
          <a:prstGeom prst="rect">
            <a:avLst/>
          </a:prstGeom>
          <a:noFill/>
          <a:ln w="9525">
            <a:noFill/>
            <a:miter lim="800000"/>
            <a:headEnd/>
            <a:tailEnd/>
          </a:ln>
        </p:spPr>
        <p:txBody>
          <a:bodyPr lIns="45720" rIns="45720" anchor="ctr"/>
          <a:lstStyle/>
          <a:p>
            <a:pPr defTabSz="114300" eaLnBrk="0" hangingPunct="0">
              <a:lnSpc>
                <a:spcPct val="90000"/>
              </a:lnSpc>
              <a:defRPr/>
            </a:pPr>
            <a:r>
              <a:rPr lang="en-US" sz="2800" b="1" kern="0" dirty="0">
                <a:solidFill>
                  <a:srgbClr val="225A7A"/>
                </a:solidFill>
                <a:ea typeface="+mj-ea"/>
                <a:cs typeface="+mj-cs"/>
              </a:rPr>
              <a:t>The Gap Between Industrial Production and Capacity Appears to be Widening</a:t>
            </a:r>
          </a:p>
        </p:txBody>
      </p:sp>
      <p:sp>
        <p:nvSpPr>
          <p:cNvPr id="74758" name="Rectangle 6"/>
          <p:cNvSpPr>
            <a:spLocks noChangeArrowheads="1"/>
          </p:cNvSpPr>
          <p:nvPr/>
        </p:nvSpPr>
        <p:spPr bwMode="auto">
          <a:xfrm>
            <a:off x="85725" y="6288060"/>
            <a:ext cx="6820913" cy="426271"/>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rgbClr val="FF6801"/>
              </a:buClr>
            </a:pPr>
            <a:r>
              <a:rPr lang="en-US" sz="1050" dirty="0">
                <a:solidFill>
                  <a:srgbClr val="000000"/>
                </a:solidFill>
              </a:rPr>
              <a:t>Sources: Federal Reserve Board at </a:t>
            </a:r>
            <a:r>
              <a:rPr lang="en-US" sz="1050" dirty="0">
                <a:solidFill>
                  <a:srgbClr val="000000"/>
                </a:solidFill>
                <a:hlinkClick r:id="rId3"/>
              </a:rPr>
              <a:t>http://www.federalreserve.gov/releases/g17/ipdisk/ip_sa.txt</a:t>
            </a:r>
            <a:r>
              <a:rPr lang="en-US" sz="1050" dirty="0">
                <a:solidFill>
                  <a:srgbClr val="000000"/>
                </a:solidFill>
              </a:rPr>
              <a:t> .  </a:t>
            </a:r>
            <a:br>
              <a:rPr lang="en-US" sz="1050" dirty="0">
                <a:solidFill>
                  <a:srgbClr val="000000"/>
                </a:solidFill>
              </a:rPr>
            </a:br>
            <a:r>
              <a:rPr lang="en-US" sz="1050" dirty="0">
                <a:solidFill>
                  <a:srgbClr val="000000"/>
                </a:solidFill>
              </a:rPr>
              <a:t>National Bureau of Economic Research (recession dates); Insurance Information Institute.</a:t>
            </a:r>
          </a:p>
        </p:txBody>
      </p:sp>
      <p:sp>
        <p:nvSpPr>
          <p:cNvPr id="9" name="Date Placeholder 8"/>
          <p:cNvSpPr>
            <a:spLocks noGrp="1"/>
          </p:cNvSpPr>
          <p:nvPr>
            <p:ph type="dt" sz="half" idx="10"/>
          </p:nvPr>
        </p:nvSpPr>
        <p:spPr/>
        <p:txBody>
          <a:bodyPr/>
          <a:lstStyle/>
          <a:p>
            <a:pPr>
              <a:defRPr/>
            </a:pPr>
            <a:r>
              <a:rPr lang="en-US"/>
              <a:t>12/01/09 - 9pm</a:t>
            </a:r>
          </a:p>
        </p:txBody>
      </p:sp>
      <p:sp>
        <p:nvSpPr>
          <p:cNvPr id="11" name="Slide Number Placeholder 10"/>
          <p:cNvSpPr>
            <a:spLocks noGrp="1"/>
          </p:cNvSpPr>
          <p:nvPr>
            <p:ph type="sldNum" sz="quarter" idx="12"/>
          </p:nvPr>
        </p:nvSpPr>
        <p:spPr/>
        <p:txBody>
          <a:bodyPr/>
          <a:lstStyle/>
          <a:p>
            <a:pPr>
              <a:defRPr/>
            </a:pPr>
            <a:fld id="{103D1549-189B-430A-BC2E-B6FA9183E25C}" type="slidenum">
              <a:rPr lang="en-US" smtClean="0"/>
              <a:pPr>
                <a:defRPr/>
              </a:pPr>
              <a:t>36</a:t>
            </a:fld>
            <a:endParaRPr lang="en-US"/>
          </a:p>
        </p:txBody>
      </p:sp>
      <p:pic>
        <p:nvPicPr>
          <p:cNvPr id="3" name="Picture 2"/>
          <p:cNvPicPr>
            <a:picLocks noChangeAspect="1"/>
          </p:cNvPicPr>
          <p:nvPr/>
        </p:nvPicPr>
        <p:blipFill>
          <a:blip r:embed="rId4"/>
          <a:stretch>
            <a:fillRect/>
          </a:stretch>
        </p:blipFill>
        <p:spPr>
          <a:xfrm>
            <a:off x="609599" y="1092169"/>
            <a:ext cx="6646837" cy="4997346"/>
          </a:xfrm>
          <a:prstGeom prst="rect">
            <a:avLst/>
          </a:prstGeom>
        </p:spPr>
      </p:pic>
      <p:sp>
        <p:nvSpPr>
          <p:cNvPr id="5" name="Up-Down Arrow 4"/>
          <p:cNvSpPr/>
          <p:nvPr/>
        </p:nvSpPr>
        <p:spPr>
          <a:xfrm flipH="1">
            <a:off x="6673174" y="1410512"/>
            <a:ext cx="45719" cy="1352144"/>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utoShape 38"/>
          <p:cNvSpPr>
            <a:spLocks noChangeArrowheads="1"/>
          </p:cNvSpPr>
          <p:nvPr/>
        </p:nvSpPr>
        <p:spPr bwMode="blackWhite">
          <a:xfrm>
            <a:off x="7505700" y="1676398"/>
            <a:ext cx="1356198" cy="1932563"/>
          </a:xfrm>
          <a:prstGeom prst="wedgeRectCallout">
            <a:avLst>
              <a:gd name="adj1" fmla="val -108575"/>
              <a:gd name="adj2" fmla="val -2484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a:solidFill>
                  <a:srgbClr val="FFFFFF"/>
                </a:solidFill>
                <a:latin typeface="Arial" charset="0"/>
                <a:cs typeface="Arial" charset="0"/>
              </a:rPr>
              <a:t>Even in boom times, we never use all of our industrial capacity, but lately the gap appears to be widening</a:t>
            </a:r>
          </a:p>
        </p:txBody>
      </p:sp>
    </p:spTree>
    <p:extLst>
      <p:ext uri="{BB962C8B-B14F-4D97-AF65-F5344CB8AC3E}">
        <p14:creationId xmlns:p14="http://schemas.microsoft.com/office/powerpoint/2010/main" val="221155433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4626"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54627"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074B7E49-AEF1-4704-8A19-33DD2C8B551B}" type="slidenum">
              <a:rPr lang="en-US" sz="900">
                <a:solidFill>
                  <a:schemeClr val="bg1"/>
                </a:solidFill>
              </a:rPr>
              <a:pPr algn="r" eaLnBrk="0" hangingPunct="0">
                <a:lnSpc>
                  <a:spcPct val="85000"/>
                </a:lnSpc>
                <a:spcBef>
                  <a:spcPct val="20000"/>
                </a:spcBef>
              </a:pPr>
              <a:t>37</a:t>
            </a:fld>
            <a:endParaRPr lang="en-US" sz="900">
              <a:solidFill>
                <a:schemeClr val="bg1"/>
              </a:solidFill>
            </a:endParaRPr>
          </a:p>
        </p:txBody>
      </p:sp>
      <p:pic>
        <p:nvPicPr>
          <p:cNvPr id="154628"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940486" name="Rectangle 6"/>
          <p:cNvSpPr>
            <a:spLocks noChangeArrowheads="1"/>
          </p:cNvSpPr>
          <p:nvPr/>
        </p:nvSpPr>
        <p:spPr bwMode="blackWhite">
          <a:xfrm>
            <a:off x="609600" y="2219325"/>
            <a:ext cx="7924800" cy="144145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000" b="1">
                <a:solidFill>
                  <a:srgbClr val="FFFFFF"/>
                </a:solidFill>
              </a:rPr>
              <a:t>Labor Market Trends</a:t>
            </a:r>
            <a:endParaRPr lang="en-US" sz="4000" b="1" i="1">
              <a:solidFill>
                <a:srgbClr val="FFFFFF"/>
              </a:solidFill>
            </a:endParaRPr>
          </a:p>
        </p:txBody>
      </p:sp>
      <p:sp>
        <p:nvSpPr>
          <p:cNvPr id="1940487" name="Rectangle 7"/>
          <p:cNvSpPr>
            <a:spLocks noChangeArrowheads="1"/>
          </p:cNvSpPr>
          <p:nvPr/>
        </p:nvSpPr>
        <p:spPr bwMode="auto">
          <a:xfrm>
            <a:off x="228600" y="4052888"/>
            <a:ext cx="8601075" cy="1255728"/>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2800" b="1" dirty="0">
                <a:solidFill>
                  <a:srgbClr val="225A7A"/>
                </a:solidFill>
              </a:rPr>
              <a:t>We’re Now Gaining Jobs at a Good Pace,</a:t>
            </a:r>
            <a:br>
              <a:rPr lang="en-US" sz="2800" b="1" dirty="0">
                <a:solidFill>
                  <a:srgbClr val="225A7A"/>
                </a:solidFill>
              </a:rPr>
            </a:br>
            <a:r>
              <a:rPr lang="en-US" sz="2800" b="1" dirty="0">
                <a:solidFill>
                  <a:srgbClr val="225A7A"/>
                </a:solidFill>
              </a:rPr>
              <a:t>but We’re Not at “Full Employment” Yet,</a:t>
            </a:r>
            <a:br>
              <a:rPr lang="en-US" sz="2800" b="1" dirty="0">
                <a:solidFill>
                  <a:srgbClr val="225A7A"/>
                </a:solidFill>
              </a:rPr>
            </a:br>
            <a:r>
              <a:rPr lang="en-US" sz="2800" b="1" dirty="0">
                <a:solidFill>
                  <a:srgbClr val="225A7A"/>
                </a:solidFill>
              </a:rPr>
              <a:t>and There are Signs of Softening</a:t>
            </a:r>
          </a:p>
        </p:txBody>
      </p:sp>
      <p:sp>
        <p:nvSpPr>
          <p:cNvPr id="7" name="Date Placeholder 6"/>
          <p:cNvSpPr>
            <a:spLocks noGrp="1"/>
          </p:cNvSpPr>
          <p:nvPr>
            <p:ph type="dt" sz="half" idx="10"/>
          </p:nvPr>
        </p:nvSpPr>
        <p:spPr/>
        <p:txBody>
          <a:bodyPr/>
          <a:lstStyle/>
          <a:p>
            <a:pPr>
              <a:defRPr/>
            </a:pPr>
            <a:r>
              <a:rPr lang="en-US"/>
              <a:t>12/01/09 - 9pm</a:t>
            </a:r>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37</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40486"/>
                                        </p:tgtEl>
                                        <p:attrNameLst>
                                          <p:attrName>style.visibility</p:attrName>
                                        </p:attrNameLst>
                                      </p:cBhvr>
                                      <p:to>
                                        <p:strVal val="visible"/>
                                      </p:to>
                                    </p:set>
                                    <p:animEffect transition="in" filter="barn(outVertical)">
                                      <p:cBhvr>
                                        <p:cTn id="7" dur="1000"/>
                                        <p:tgtEl>
                                          <p:spTgt spid="1940486"/>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1940487"/>
                                        </p:tgtEl>
                                        <p:attrNameLst>
                                          <p:attrName>style.visibility</p:attrName>
                                        </p:attrNameLst>
                                      </p:cBhvr>
                                      <p:to>
                                        <p:strVal val="visible"/>
                                      </p:to>
                                    </p:set>
                                    <p:animEffect transition="in" filter="barn(outVertical)">
                                      <p:cBhvr>
                                        <p:cTn id="10" dur="1000"/>
                                        <p:tgtEl>
                                          <p:spTgt spid="19404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0486" grpId="0" animBg="1"/>
      <p:bldP spid="194048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3"/>
          <p:cNvGraphicFramePr>
            <a:graphicFrameLocks noGrp="1"/>
          </p:cNvGraphicFramePr>
          <p:nvPr>
            <p:ph idx="4294967295"/>
            <p:extLst>
              <p:ext uri="{D42A27DB-BD31-4B8C-83A1-F6EECF244321}">
                <p14:modId xmlns:p14="http://schemas.microsoft.com/office/powerpoint/2010/main" val="2544076543"/>
              </p:ext>
            </p:extLst>
          </p:nvPr>
        </p:nvGraphicFramePr>
        <p:xfrm>
          <a:off x="430213" y="1387345"/>
          <a:ext cx="8204199" cy="4614445"/>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2"/>
          <p:cNvSpPr txBox="1">
            <a:spLocks noChangeArrowheads="1"/>
          </p:cNvSpPr>
          <p:nvPr/>
        </p:nvSpPr>
        <p:spPr bwMode="black">
          <a:xfrm>
            <a:off x="430213" y="176213"/>
            <a:ext cx="7700962" cy="860425"/>
          </a:xfrm>
          <a:prstGeom prst="rect">
            <a:avLst/>
          </a:prstGeom>
          <a:noFill/>
          <a:ln w="9525">
            <a:noFill/>
            <a:miter lim="800000"/>
            <a:headEnd/>
            <a:tailEnd/>
          </a:ln>
        </p:spPr>
        <p:txBody>
          <a:bodyPr lIns="45720" rIns="45720" anchor="ctr"/>
          <a:lstStyle/>
          <a:p>
            <a:pPr defTabSz="114300">
              <a:lnSpc>
                <a:spcPct val="90000"/>
              </a:lnSpc>
              <a:defRPr/>
            </a:pPr>
            <a:r>
              <a:rPr lang="en-US" sz="2800" b="1" kern="0">
                <a:solidFill>
                  <a:srgbClr val="225A7A"/>
                </a:solidFill>
                <a:ea typeface="+mj-ea"/>
                <a:cs typeface="+mj-cs"/>
              </a:rPr>
              <a:t>Nonfarm </a:t>
            </a:r>
            <a:r>
              <a:rPr lang="en-US" sz="2800" b="1" kern="0" dirty="0">
                <a:solidFill>
                  <a:srgbClr val="225A7A"/>
                </a:solidFill>
                <a:ea typeface="+mj-ea"/>
                <a:cs typeface="+mj-cs"/>
              </a:rPr>
              <a:t>Employment</a:t>
            </a:r>
            <a:r>
              <a:rPr lang="en-US" sz="2800" b="1" kern="0">
                <a:solidFill>
                  <a:srgbClr val="225A7A"/>
                </a:solidFill>
                <a:ea typeface="+mj-ea"/>
                <a:cs typeface="+mj-cs"/>
              </a:rPr>
              <a:t>,</a:t>
            </a:r>
            <a:r>
              <a:rPr lang="en-US" sz="2800" b="1" kern="0">
                <a:solidFill>
                  <a:srgbClr val="225A7A"/>
                </a:solidFill>
              </a:rPr>
              <a:t> Quarterly Change, </a:t>
            </a:r>
            <a:r>
              <a:rPr lang="en-US" sz="2800" b="1">
                <a:solidFill>
                  <a:srgbClr val="225A7A"/>
                </a:solidFill>
              </a:rPr>
              <a:t>2011 </a:t>
            </a:r>
            <a:r>
              <a:rPr lang="en-US" sz="2800" b="1" dirty="0">
                <a:solidFill>
                  <a:srgbClr val="225A7A"/>
                </a:solidFill>
              </a:rPr>
              <a:t>– 2016* </a:t>
            </a:r>
            <a:endParaRPr lang="en-US" sz="2800" b="1" kern="0" dirty="0">
              <a:solidFill>
                <a:srgbClr val="225A7A"/>
              </a:solidFill>
              <a:ea typeface="+mj-ea"/>
              <a:cs typeface="+mj-cs"/>
            </a:endParaRPr>
          </a:p>
        </p:txBody>
      </p:sp>
      <p:sp>
        <p:nvSpPr>
          <p:cNvPr id="18436" name="Rectangle 8"/>
          <p:cNvSpPr>
            <a:spLocks noChangeArrowheads="1"/>
          </p:cNvSpPr>
          <p:nvPr/>
        </p:nvSpPr>
        <p:spPr bwMode="black">
          <a:xfrm>
            <a:off x="210969" y="1142602"/>
            <a:ext cx="1222513" cy="230325"/>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a:solidFill>
                  <a:srgbClr val="225A7A"/>
                </a:solidFill>
              </a:rPr>
              <a:t>Thousands</a:t>
            </a:r>
          </a:p>
        </p:txBody>
      </p:sp>
      <p:sp>
        <p:nvSpPr>
          <p:cNvPr id="10" name="Rectangle 7"/>
          <p:cNvSpPr>
            <a:spLocks noChangeArrowheads="1"/>
          </p:cNvSpPr>
          <p:nvPr/>
        </p:nvSpPr>
        <p:spPr bwMode="blackWhite">
          <a:xfrm>
            <a:off x="430213" y="6025567"/>
            <a:ext cx="8467725" cy="4200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900" b="1" dirty="0">
                <a:solidFill>
                  <a:srgbClr val="FFFFFF"/>
                </a:solidFill>
              </a:rPr>
              <a:t>After a strong 2014-15, the pace of job growth has slowed somewhat.</a:t>
            </a:r>
          </a:p>
        </p:txBody>
      </p:sp>
      <p:sp>
        <p:nvSpPr>
          <p:cNvPr id="18438" name="Rectangle 6"/>
          <p:cNvSpPr>
            <a:spLocks noChangeArrowheads="1"/>
          </p:cNvSpPr>
          <p:nvPr/>
        </p:nvSpPr>
        <p:spPr bwMode="auto">
          <a:xfrm>
            <a:off x="184260" y="6463839"/>
            <a:ext cx="8539163" cy="426271"/>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*Seasonally adjusted; August and Sept 2016 data are preliminary</a:t>
            </a:r>
            <a:br>
              <a:rPr lang="en-US" sz="1100" dirty="0"/>
            </a:br>
            <a:r>
              <a:rPr lang="en-US" sz="1100" dirty="0"/>
              <a:t>Sources: US Bureau of Labor Statistics; Insurance Information Institute</a:t>
            </a:r>
          </a:p>
        </p:txBody>
      </p:sp>
      <p:sp>
        <p:nvSpPr>
          <p:cNvPr id="5128" name="Date Placeholder 8"/>
          <p:cNvSpPr>
            <a:spLocks noGrp="1"/>
          </p:cNvSpPr>
          <p:nvPr>
            <p:ph type="dt" sz="quarter" idx="10"/>
          </p:nvPr>
        </p:nvSpPr>
        <p:spPr/>
        <p:txBody>
          <a:bodyPr/>
          <a:lstStyle/>
          <a:p>
            <a:pPr>
              <a:defRPr/>
            </a:pPr>
            <a:r>
              <a:rPr lang="en-US"/>
              <a:t>12/01/09 - 9pm</a:t>
            </a:r>
          </a:p>
        </p:txBody>
      </p:sp>
      <p:sp>
        <p:nvSpPr>
          <p:cNvPr id="5129" name="Slide Number Placeholder 10"/>
          <p:cNvSpPr>
            <a:spLocks noGrp="1"/>
          </p:cNvSpPr>
          <p:nvPr>
            <p:ph type="sldNum" sz="quarter" idx="12"/>
          </p:nvPr>
        </p:nvSpPr>
        <p:spPr/>
        <p:txBody>
          <a:bodyPr/>
          <a:lstStyle/>
          <a:p>
            <a:pPr>
              <a:defRPr/>
            </a:pPr>
            <a:fld id="{C634AAF6-20D8-40AE-AF9E-97189C1CB096}" type="slidenum">
              <a:rPr lang="en-US" smtClean="0"/>
              <a:pPr>
                <a:defRPr/>
              </a:pPr>
              <a:t>38</a:t>
            </a:fld>
            <a:endParaRPr lang="en-US"/>
          </a:p>
        </p:txBody>
      </p:sp>
      <p:sp>
        <p:nvSpPr>
          <p:cNvPr id="11" name="Rectangle 7"/>
          <p:cNvSpPr>
            <a:spLocks noChangeArrowheads="1"/>
          </p:cNvSpPr>
          <p:nvPr/>
        </p:nvSpPr>
        <p:spPr bwMode="grayWhite">
          <a:xfrm>
            <a:off x="5266565" y="1363568"/>
            <a:ext cx="2343603" cy="1801906"/>
          </a:xfrm>
          <a:prstGeom prst="rect">
            <a:avLst/>
          </a:prstGeom>
          <a:noFill/>
          <a:ln w="28575">
            <a:solidFill>
              <a:schemeClr val="fo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endParaRPr lang="en-US" sz="1800"/>
          </a:p>
        </p:txBody>
      </p:sp>
    </p:spTree>
    <p:extLst>
      <p:ext uri="{BB962C8B-B14F-4D97-AF65-F5344CB8AC3E}">
        <p14:creationId xmlns:p14="http://schemas.microsoft.com/office/powerpoint/2010/main" val="244570610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par>
                                <p:cTn id="9" presetID="16" presetClass="entr" presetSubtype="26" fill="hold" grpId="0" nodeType="withEffect">
                                  <p:stCondLst>
                                    <p:cond delay="1000"/>
                                  </p:stCondLst>
                                  <p:childTnLst>
                                    <p:set>
                                      <p:cBhvr>
                                        <p:cTn id="10" dur="1" fill="hold">
                                          <p:stCondLst>
                                            <p:cond delay="0"/>
                                          </p:stCondLst>
                                        </p:cTn>
                                        <p:tgtEl>
                                          <p:spTgt spid="11"/>
                                        </p:tgtEl>
                                        <p:attrNameLst>
                                          <p:attrName>style.visibility</p:attrName>
                                        </p:attrNameLst>
                                      </p:cBhvr>
                                      <p:to>
                                        <p:strVal val="visible"/>
                                      </p:to>
                                    </p:set>
                                    <p:animEffect transition="in" filter="barn(inHorizontal)">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7412"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7413"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C845D708-4164-431C-A278-AB5AB4E5DF68}" type="slidenum">
              <a:rPr lang="en-US" sz="900"/>
              <a:pPr algn="r" eaLnBrk="0" hangingPunct="0">
                <a:lnSpc>
                  <a:spcPct val="85000"/>
                </a:lnSpc>
                <a:spcBef>
                  <a:spcPct val="20000"/>
                </a:spcBef>
              </a:pPr>
              <a:t>39</a:t>
            </a:fld>
            <a:endParaRPr lang="en-US" sz="900"/>
          </a:p>
        </p:txBody>
      </p:sp>
      <p:sp>
        <p:nvSpPr>
          <p:cNvPr id="17414" name="Rectangle 2"/>
          <p:cNvSpPr>
            <a:spLocks noGrp="1" noChangeArrowheads="1"/>
          </p:cNvSpPr>
          <p:nvPr>
            <p:ph type="title" idx="4294967295"/>
          </p:nvPr>
        </p:nvSpPr>
        <p:spPr>
          <a:xfrm>
            <a:off x="649288" y="161925"/>
            <a:ext cx="6867525" cy="836613"/>
          </a:xfrm>
        </p:spPr>
        <p:txBody>
          <a:bodyPr/>
          <a:lstStyle/>
          <a:p>
            <a:r>
              <a:rPr lang="en-US" sz="2800" dirty="0"/>
              <a:t>Unemployment and</a:t>
            </a:r>
            <a:br>
              <a:rPr lang="en-US" sz="2800" dirty="0"/>
            </a:br>
            <a:r>
              <a:rPr lang="en-US" sz="2800" dirty="0"/>
              <a:t>Underemployment Rates: Still Falling</a:t>
            </a:r>
          </a:p>
        </p:txBody>
      </p:sp>
      <p:graphicFrame>
        <p:nvGraphicFramePr>
          <p:cNvPr id="17410" name="Object 2"/>
          <p:cNvGraphicFramePr>
            <a:graphicFrameLocks noGrp="1"/>
          </p:cNvGraphicFramePr>
          <p:nvPr>
            <p:ph idx="4294967295"/>
            <p:extLst>
              <p:ext uri="{D42A27DB-BD31-4B8C-83A1-F6EECF244321}">
                <p14:modId xmlns:p14="http://schemas.microsoft.com/office/powerpoint/2010/main" val="922382424"/>
              </p:ext>
            </p:extLst>
          </p:nvPr>
        </p:nvGraphicFramePr>
        <p:xfrm>
          <a:off x="7938" y="1350963"/>
          <a:ext cx="7357504" cy="4649787"/>
        </p:xfrm>
        <a:graphic>
          <a:graphicData uri="http://schemas.openxmlformats.org/presentationml/2006/ole">
            <mc:AlternateContent xmlns:mc="http://schemas.openxmlformats.org/markup-compatibility/2006">
              <mc:Choice xmlns:v="urn:schemas-microsoft-com:vml" Requires="v">
                <p:oleObj spid="_x0000_s28180543" name="Chart" r:id="rId4" imgW="7096230" imgH="4876942" progId="MSGraph.Chart.8">
                  <p:embed followColorScheme="full"/>
                </p:oleObj>
              </mc:Choice>
              <mc:Fallback>
                <p:oleObj name="Chart" r:id="rId4" imgW="7096230" imgH="4876942" progId="MSGraph.Chart.8">
                  <p:embed followColorScheme="full"/>
                  <p:pic>
                    <p:nvPicPr>
                      <p:cNvPr id="17410" name="Object 2"/>
                      <p:cNvPicPr>
                        <a:picLocks noGrp="1" noChangeArrowheads="1"/>
                      </p:cNvPicPr>
                      <p:nvPr/>
                    </p:nvPicPr>
                    <p:blipFill>
                      <a:blip r:embed="rId5"/>
                      <a:srcRect/>
                      <a:stretch>
                        <a:fillRect/>
                      </a:stretch>
                    </p:blipFill>
                    <p:spPr bwMode="auto">
                      <a:xfrm>
                        <a:off x="7938" y="1350963"/>
                        <a:ext cx="7357504" cy="4649787"/>
                      </a:xfrm>
                      <a:prstGeom prst="rect">
                        <a:avLst/>
                      </a:prstGeom>
                      <a:noFill/>
                      <a:extLst/>
                    </p:spPr>
                  </p:pic>
                </p:oleObj>
              </mc:Fallback>
            </mc:AlternateContent>
          </a:graphicData>
        </a:graphic>
      </p:graphicFrame>
      <p:sp>
        <p:nvSpPr>
          <p:cNvPr id="7072775" name="AutoShape 7"/>
          <p:cNvSpPr>
            <a:spLocks noChangeArrowheads="1"/>
          </p:cNvSpPr>
          <p:nvPr/>
        </p:nvSpPr>
        <p:spPr bwMode="blackWhite">
          <a:xfrm>
            <a:off x="7451097" y="4123927"/>
            <a:ext cx="1583296" cy="1252537"/>
          </a:xfrm>
          <a:prstGeom prst="wedgeRectCallout">
            <a:avLst>
              <a:gd name="adj1" fmla="val -64784"/>
              <a:gd name="adj2" fmla="val 4616"/>
            </a:avLst>
          </a:prstGeom>
          <a:solidFill>
            <a:schemeClr val="accent2"/>
          </a:soli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cs typeface="+mn-cs"/>
              </a:rPr>
              <a:t>“Headline” unemployment was 5.0% in </a:t>
            </a:r>
            <a:r>
              <a:rPr lang="en-US" sz="1400" b="1" dirty="0">
                <a:solidFill>
                  <a:schemeClr val="bg1"/>
                </a:solidFill>
              </a:rPr>
              <a:t>Sept. </a:t>
            </a:r>
            <a:r>
              <a:rPr lang="en-US" sz="1400" b="1" dirty="0">
                <a:solidFill>
                  <a:schemeClr val="bg1"/>
                </a:solidFill>
                <a:cs typeface="+mn-cs"/>
              </a:rPr>
              <a:t>2016.</a:t>
            </a:r>
            <a:r>
              <a:rPr lang="en-US" sz="1400" b="1" dirty="0">
                <a:solidFill>
                  <a:schemeClr val="bg1"/>
                </a:solidFill>
              </a:rPr>
              <a:t> 4.5% to 5.5% is “normal.”</a:t>
            </a:r>
            <a:endParaRPr lang="en-US" sz="1400" b="1" dirty="0">
              <a:solidFill>
                <a:schemeClr val="bg1"/>
              </a:solidFill>
              <a:cs typeface="+mn-cs"/>
            </a:endParaRPr>
          </a:p>
        </p:txBody>
      </p:sp>
      <p:sp>
        <p:nvSpPr>
          <p:cNvPr id="17416" name="Rectangle 8"/>
          <p:cNvSpPr>
            <a:spLocks noChangeArrowheads="1"/>
          </p:cNvSpPr>
          <p:nvPr/>
        </p:nvSpPr>
        <p:spPr bwMode="auto">
          <a:xfrm>
            <a:off x="0" y="6578600"/>
            <a:ext cx="7569200" cy="27940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US Bureau of Labor Statistics; Insurance Information Institute.</a:t>
            </a:r>
          </a:p>
        </p:txBody>
      </p:sp>
      <p:sp>
        <p:nvSpPr>
          <p:cNvPr id="2094089" name="AutoShape 38"/>
          <p:cNvSpPr>
            <a:spLocks noChangeArrowheads="1"/>
          </p:cNvSpPr>
          <p:nvPr/>
        </p:nvSpPr>
        <p:spPr bwMode="blackWhite">
          <a:xfrm>
            <a:off x="7437907" y="3199245"/>
            <a:ext cx="1583296" cy="509647"/>
          </a:xfrm>
          <a:prstGeom prst="wedgeRectCallout">
            <a:avLst>
              <a:gd name="adj1" fmla="val -66055"/>
              <a:gd name="adj2" fmla="val 1871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cs typeface="+mn-cs"/>
              </a:rPr>
              <a:t>U-6 was 9.7% in </a:t>
            </a:r>
            <a:r>
              <a:rPr lang="en-US" sz="1400" b="1" dirty="0">
                <a:solidFill>
                  <a:schemeClr val="bg1"/>
                </a:solidFill>
              </a:rPr>
              <a:t>Sept. </a:t>
            </a:r>
            <a:r>
              <a:rPr lang="en-US" sz="1400" b="1" dirty="0">
                <a:solidFill>
                  <a:schemeClr val="bg1"/>
                </a:solidFill>
                <a:cs typeface="+mn-cs"/>
              </a:rPr>
              <a:t>2016.</a:t>
            </a:r>
          </a:p>
        </p:txBody>
      </p:sp>
      <p:sp>
        <p:nvSpPr>
          <p:cNvPr id="17418" name="Rectangle 11"/>
          <p:cNvSpPr>
            <a:spLocks noChangeArrowheads="1"/>
          </p:cNvSpPr>
          <p:nvPr/>
        </p:nvSpPr>
        <p:spPr bwMode="black">
          <a:xfrm>
            <a:off x="223838" y="1028700"/>
            <a:ext cx="3911600" cy="44291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January 2000 through September 2016, Seasonally Adjusted (%)</a:t>
            </a:r>
          </a:p>
        </p:txBody>
      </p:sp>
      <p:sp>
        <p:nvSpPr>
          <p:cNvPr id="14" name="Rectangle 6"/>
          <p:cNvSpPr>
            <a:spLocks noChangeArrowheads="1"/>
          </p:cNvSpPr>
          <p:nvPr/>
        </p:nvSpPr>
        <p:spPr bwMode="blackWhite">
          <a:xfrm>
            <a:off x="481013" y="6000750"/>
            <a:ext cx="8220075" cy="555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Based on the latest </a:t>
            </a:r>
            <a:r>
              <a:rPr lang="en-US" b="1">
                <a:solidFill>
                  <a:srgbClr val="FFFFFF"/>
                </a:solidFill>
              </a:rPr>
              <a:t>readings,</a:t>
            </a:r>
            <a:br>
              <a:rPr lang="en-US" b="1">
                <a:solidFill>
                  <a:srgbClr val="FFFFFF"/>
                </a:solidFill>
              </a:rPr>
            </a:br>
            <a:r>
              <a:rPr lang="en-US" b="1">
                <a:solidFill>
                  <a:srgbClr val="FFFFFF"/>
                </a:solidFill>
              </a:rPr>
              <a:t>it </a:t>
            </a:r>
            <a:r>
              <a:rPr lang="en-US" b="1" dirty="0">
                <a:solidFill>
                  <a:srgbClr val="FFFFFF"/>
                </a:solidFill>
              </a:rPr>
              <a:t>appears that the job market is now close to “normal”</a:t>
            </a:r>
          </a:p>
        </p:txBody>
      </p:sp>
      <p:sp>
        <p:nvSpPr>
          <p:cNvPr id="15" name="Date Placeholder 14"/>
          <p:cNvSpPr>
            <a:spLocks noGrp="1"/>
          </p:cNvSpPr>
          <p:nvPr>
            <p:ph type="dt" sz="quarter" idx="10"/>
          </p:nvPr>
        </p:nvSpPr>
        <p:spPr/>
        <p:txBody>
          <a:bodyPr/>
          <a:lstStyle/>
          <a:p>
            <a:pPr>
              <a:defRPr/>
            </a:pPr>
            <a:r>
              <a:rPr lang="en-US"/>
              <a:t>12/01/09 - 9pm</a:t>
            </a:r>
          </a:p>
        </p:txBody>
      </p:sp>
      <p:sp>
        <p:nvSpPr>
          <p:cNvPr id="16" name="Slide Number Placeholder 15"/>
          <p:cNvSpPr>
            <a:spLocks noGrp="1"/>
          </p:cNvSpPr>
          <p:nvPr>
            <p:ph type="sldNum" sz="quarter" idx="12"/>
          </p:nvPr>
        </p:nvSpPr>
        <p:spPr/>
        <p:txBody>
          <a:bodyPr/>
          <a:lstStyle/>
          <a:p>
            <a:pPr>
              <a:defRPr/>
            </a:pPr>
            <a:fld id="{698A961A-58BF-498B-852A-4E152ACAA0C1}" type="slidenum">
              <a:rPr lang="en-US" smtClean="0"/>
              <a:pPr>
                <a:defRPr/>
              </a:pPr>
              <a:t>39</a:t>
            </a:fld>
            <a:endParaRPr lang="en-US"/>
          </a:p>
        </p:txBody>
      </p:sp>
      <p:sp>
        <p:nvSpPr>
          <p:cNvPr id="18" name="AutoShape 38"/>
          <p:cNvSpPr>
            <a:spLocks noChangeArrowheads="1"/>
          </p:cNvSpPr>
          <p:nvPr/>
        </p:nvSpPr>
        <p:spPr bwMode="blackWhite">
          <a:xfrm>
            <a:off x="5670289" y="1128426"/>
            <a:ext cx="2166021" cy="661046"/>
          </a:xfrm>
          <a:prstGeom prst="wedgeRectCallout">
            <a:avLst>
              <a:gd name="adj1" fmla="val -101633"/>
              <a:gd name="adj2" fmla="val 3075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cs typeface="+mn-cs"/>
              </a:rPr>
              <a:t>U-6 went from 8.0%</a:t>
            </a:r>
            <a:br>
              <a:rPr lang="en-US" sz="1400" b="1" dirty="0">
                <a:solidFill>
                  <a:schemeClr val="bg1"/>
                </a:solidFill>
                <a:cs typeface="+mn-cs"/>
              </a:rPr>
            </a:br>
            <a:r>
              <a:rPr lang="en-US" sz="1400" b="1" dirty="0">
                <a:solidFill>
                  <a:schemeClr val="bg1"/>
                </a:solidFill>
                <a:cs typeface="+mn-cs"/>
              </a:rPr>
              <a:t>in March 2007 to 17.5% in October 2009</a:t>
            </a:r>
          </a:p>
        </p:txBody>
      </p:sp>
      <p:sp>
        <p:nvSpPr>
          <p:cNvPr id="17" name="Rectangle 7"/>
          <p:cNvSpPr>
            <a:spLocks noChangeArrowheads="1"/>
          </p:cNvSpPr>
          <p:nvPr/>
        </p:nvSpPr>
        <p:spPr bwMode="grayWhite">
          <a:xfrm>
            <a:off x="1133061" y="3708892"/>
            <a:ext cx="2796466" cy="415035"/>
          </a:xfrm>
          <a:prstGeom prst="rect">
            <a:avLst/>
          </a:prstGeom>
          <a:noFill/>
          <a:ln w="28575">
            <a:solidFill>
              <a:schemeClr val="fo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endParaRPr lang="en-US" sz="1800"/>
          </a:p>
        </p:txBody>
      </p:sp>
      <p:sp>
        <p:nvSpPr>
          <p:cNvPr id="19" name="AutoShape 38"/>
          <p:cNvSpPr>
            <a:spLocks noChangeArrowheads="1"/>
          </p:cNvSpPr>
          <p:nvPr/>
        </p:nvSpPr>
        <p:spPr bwMode="blackWhite">
          <a:xfrm>
            <a:off x="1842327" y="2672239"/>
            <a:ext cx="1706495" cy="527006"/>
          </a:xfrm>
          <a:prstGeom prst="wedgeRectCallout">
            <a:avLst>
              <a:gd name="adj1" fmla="val 26799"/>
              <a:gd name="adj2" fmla="val 13979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cs typeface="+mn-cs"/>
              </a:rPr>
              <a:t>For U-6, 8.0% to 9.5% is “normal.”</a:t>
            </a:r>
          </a:p>
        </p:txBody>
      </p:sp>
      <p:sp>
        <p:nvSpPr>
          <p:cNvPr id="20" name="Rectangle 7"/>
          <p:cNvSpPr>
            <a:spLocks noChangeArrowheads="1"/>
          </p:cNvSpPr>
          <p:nvPr/>
        </p:nvSpPr>
        <p:spPr bwMode="grayWhite">
          <a:xfrm>
            <a:off x="1133062" y="4633575"/>
            <a:ext cx="6023112" cy="473024"/>
          </a:xfrm>
          <a:prstGeom prst="rect">
            <a:avLst/>
          </a:prstGeom>
          <a:noFill/>
          <a:ln w="28575">
            <a:solidFill>
              <a:schemeClr val="fo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endParaRPr lang="en-US" sz="1800"/>
          </a:p>
        </p:txBody>
      </p:sp>
    </p:spTree>
    <p:extLst>
      <p:ext uri="{BB962C8B-B14F-4D97-AF65-F5344CB8AC3E}">
        <p14:creationId xmlns:p14="http://schemas.microsoft.com/office/powerpoint/2010/main" val="65576016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2094089"/>
                                        </p:tgtEl>
                                        <p:attrNameLst>
                                          <p:attrName>style.visibility</p:attrName>
                                        </p:attrNameLst>
                                      </p:cBhvr>
                                      <p:to>
                                        <p:strVal val="visible"/>
                                      </p:to>
                                    </p:set>
                                    <p:animEffect transition="in" filter="wipe(left)">
                                      <p:cBhvr>
                                        <p:cTn id="7" dur="500"/>
                                        <p:tgtEl>
                                          <p:spTgt spid="2094089"/>
                                        </p:tgtEl>
                                      </p:cBhvr>
                                    </p:animEffect>
                                  </p:childTnLst>
                                </p:cTn>
                              </p:par>
                            </p:childTnLst>
                          </p:cTn>
                        </p:par>
                        <p:par>
                          <p:cTn id="8" fill="hold">
                            <p:stCondLst>
                              <p:cond delay="1000"/>
                            </p:stCondLst>
                            <p:childTnLst>
                              <p:par>
                                <p:cTn id="9" presetID="22" presetClass="entr" presetSubtype="2" fill="hold" grpId="0" nodeType="afterEffect">
                                  <p:stCondLst>
                                    <p:cond delay="500"/>
                                  </p:stCondLst>
                                  <p:childTnLst>
                                    <p:set>
                                      <p:cBhvr>
                                        <p:cTn id="10" dur="1" fill="hold">
                                          <p:stCondLst>
                                            <p:cond delay="0"/>
                                          </p:stCondLst>
                                        </p:cTn>
                                        <p:tgtEl>
                                          <p:spTgt spid="7072775"/>
                                        </p:tgtEl>
                                        <p:attrNameLst>
                                          <p:attrName>style.visibility</p:attrName>
                                        </p:attrNameLst>
                                      </p:cBhvr>
                                      <p:to>
                                        <p:strVal val="visible"/>
                                      </p:to>
                                    </p:set>
                                    <p:animEffect transition="in" filter="wipe(right)">
                                      <p:cBhvr>
                                        <p:cTn id="11" dur="500"/>
                                        <p:tgtEl>
                                          <p:spTgt spid="7072775"/>
                                        </p:tgtEl>
                                      </p:cBhvr>
                                    </p:animEffect>
                                  </p:childTnLst>
                                </p:cTn>
                              </p:par>
                            </p:childTnLst>
                          </p:cTn>
                        </p:par>
                        <p:par>
                          <p:cTn id="12" fill="hold">
                            <p:stCondLst>
                              <p:cond delay="2000"/>
                            </p:stCondLst>
                            <p:childTnLst>
                              <p:par>
                                <p:cTn id="13" presetID="23" presetClass="entr" presetSubtype="16" fill="hold" grpId="0" nodeType="afterEffect">
                                  <p:stCondLst>
                                    <p:cond delay="1000"/>
                                  </p:stCondLst>
                                  <p:childTnLst>
                                    <p:set>
                                      <p:cBhvr>
                                        <p:cTn id="14" dur="1" fill="hold">
                                          <p:stCondLst>
                                            <p:cond delay="0"/>
                                          </p:stCondLst>
                                        </p:cTn>
                                        <p:tgtEl>
                                          <p:spTgt spid="14"/>
                                        </p:tgtEl>
                                        <p:attrNameLst>
                                          <p:attrName>style.visibility</p:attrName>
                                        </p:attrNameLst>
                                      </p:cBhvr>
                                      <p:to>
                                        <p:strVal val="visible"/>
                                      </p:to>
                                    </p:set>
                                    <p:anim calcmode="lin" valueType="num">
                                      <p:cBhvr>
                                        <p:cTn id="15" dur="500" fill="hold"/>
                                        <p:tgtEl>
                                          <p:spTgt spid="14"/>
                                        </p:tgtEl>
                                        <p:attrNameLst>
                                          <p:attrName>ppt_w</p:attrName>
                                        </p:attrNameLst>
                                      </p:cBhvr>
                                      <p:tavLst>
                                        <p:tav tm="0">
                                          <p:val>
                                            <p:fltVal val="0"/>
                                          </p:val>
                                        </p:tav>
                                        <p:tav tm="100000">
                                          <p:val>
                                            <p:strVal val="#ppt_w"/>
                                          </p:val>
                                        </p:tav>
                                      </p:tavLst>
                                    </p:anim>
                                    <p:anim calcmode="lin" valueType="num">
                                      <p:cBhvr>
                                        <p:cTn id="16" dur="500" fill="hold"/>
                                        <p:tgtEl>
                                          <p:spTgt spid="14"/>
                                        </p:tgtEl>
                                        <p:attrNameLst>
                                          <p:attrName>ppt_h</p:attrName>
                                        </p:attrNameLst>
                                      </p:cBhvr>
                                      <p:tavLst>
                                        <p:tav tm="0">
                                          <p:val>
                                            <p:fltVal val="0"/>
                                          </p:val>
                                        </p:tav>
                                        <p:tav tm="100000">
                                          <p:val>
                                            <p:strVal val="#ppt_h"/>
                                          </p:val>
                                        </p:tav>
                                      </p:tavLst>
                                    </p:anim>
                                  </p:childTnLst>
                                </p:cTn>
                              </p:par>
                            </p:childTnLst>
                          </p:cTn>
                        </p:par>
                        <p:par>
                          <p:cTn id="17" fill="hold">
                            <p:stCondLst>
                              <p:cond delay="3500"/>
                            </p:stCondLst>
                            <p:childTnLst>
                              <p:par>
                                <p:cTn id="18" presetID="22" presetClass="entr" presetSubtype="8" fill="hold" grpId="0" nodeType="afterEffect">
                                  <p:stCondLst>
                                    <p:cond delay="500"/>
                                  </p:stCondLst>
                                  <p:childTnLst>
                                    <p:set>
                                      <p:cBhvr>
                                        <p:cTn id="19" dur="1" fill="hold">
                                          <p:stCondLst>
                                            <p:cond delay="0"/>
                                          </p:stCondLst>
                                        </p:cTn>
                                        <p:tgtEl>
                                          <p:spTgt spid="18"/>
                                        </p:tgtEl>
                                        <p:attrNameLst>
                                          <p:attrName>style.visibility</p:attrName>
                                        </p:attrNameLst>
                                      </p:cBhvr>
                                      <p:to>
                                        <p:strVal val="visible"/>
                                      </p:to>
                                    </p:set>
                                    <p:animEffect transition="in" filter="wipe(left)">
                                      <p:cBhvr>
                                        <p:cTn id="20" dur="500"/>
                                        <p:tgtEl>
                                          <p:spTgt spid="18"/>
                                        </p:tgtEl>
                                      </p:cBhvr>
                                    </p:animEffect>
                                  </p:childTnLst>
                                </p:cTn>
                              </p:par>
                              <p:par>
                                <p:cTn id="21" presetID="16" presetClass="entr" presetSubtype="26" fill="hold" grpId="0" nodeType="withEffect">
                                  <p:stCondLst>
                                    <p:cond delay="1000"/>
                                  </p:stCondLst>
                                  <p:childTnLst>
                                    <p:set>
                                      <p:cBhvr>
                                        <p:cTn id="22" dur="1" fill="hold">
                                          <p:stCondLst>
                                            <p:cond delay="0"/>
                                          </p:stCondLst>
                                        </p:cTn>
                                        <p:tgtEl>
                                          <p:spTgt spid="17"/>
                                        </p:tgtEl>
                                        <p:attrNameLst>
                                          <p:attrName>style.visibility</p:attrName>
                                        </p:attrNameLst>
                                      </p:cBhvr>
                                      <p:to>
                                        <p:strVal val="visible"/>
                                      </p:to>
                                    </p:set>
                                    <p:animEffect transition="in" filter="barn(inHorizontal)">
                                      <p:cBhvr>
                                        <p:cTn id="23" dur="500"/>
                                        <p:tgtEl>
                                          <p:spTgt spid="17"/>
                                        </p:tgtEl>
                                      </p:cBhvr>
                                    </p:animEffect>
                                  </p:childTnLst>
                                </p:cTn>
                              </p:par>
                            </p:childTnLst>
                          </p:cTn>
                        </p:par>
                        <p:par>
                          <p:cTn id="24" fill="hold">
                            <p:stCondLst>
                              <p:cond delay="5000"/>
                            </p:stCondLst>
                            <p:childTnLst>
                              <p:par>
                                <p:cTn id="25" presetID="22" presetClass="entr" presetSubtype="8" fill="hold" grpId="0" nodeType="afterEffect">
                                  <p:stCondLst>
                                    <p:cond delay="500"/>
                                  </p:stCondLst>
                                  <p:childTnLst>
                                    <p:set>
                                      <p:cBhvr>
                                        <p:cTn id="26" dur="1" fill="hold">
                                          <p:stCondLst>
                                            <p:cond delay="0"/>
                                          </p:stCondLst>
                                        </p:cTn>
                                        <p:tgtEl>
                                          <p:spTgt spid="19"/>
                                        </p:tgtEl>
                                        <p:attrNameLst>
                                          <p:attrName>style.visibility</p:attrName>
                                        </p:attrNameLst>
                                      </p:cBhvr>
                                      <p:to>
                                        <p:strVal val="visible"/>
                                      </p:to>
                                    </p:set>
                                    <p:animEffect transition="in" filter="wipe(left)">
                                      <p:cBhvr>
                                        <p:cTn id="27" dur="500"/>
                                        <p:tgtEl>
                                          <p:spTgt spid="19"/>
                                        </p:tgtEl>
                                      </p:cBhvr>
                                    </p:animEffect>
                                  </p:childTnLst>
                                </p:cTn>
                              </p:par>
                              <p:par>
                                <p:cTn id="28" presetID="16" presetClass="entr" presetSubtype="26" fill="hold" grpId="0" nodeType="withEffect">
                                  <p:stCondLst>
                                    <p:cond delay="1000"/>
                                  </p:stCondLst>
                                  <p:childTnLst>
                                    <p:set>
                                      <p:cBhvr>
                                        <p:cTn id="29" dur="1" fill="hold">
                                          <p:stCondLst>
                                            <p:cond delay="0"/>
                                          </p:stCondLst>
                                        </p:cTn>
                                        <p:tgtEl>
                                          <p:spTgt spid="20"/>
                                        </p:tgtEl>
                                        <p:attrNameLst>
                                          <p:attrName>style.visibility</p:attrName>
                                        </p:attrNameLst>
                                      </p:cBhvr>
                                      <p:to>
                                        <p:strVal val="visible"/>
                                      </p:to>
                                    </p:set>
                                    <p:animEffect transition="in" filter="barn(inHorizontal)">
                                      <p:cBhvr>
                                        <p:cTn id="3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72775" grpId="0" animBg="1"/>
      <p:bldP spid="2094089" grpId="0" animBg="1"/>
      <p:bldP spid="14" grpId="0" animBg="1"/>
      <p:bldP spid="18" grpId="0" animBg="1"/>
      <p:bldP spid="17" grpId="0" animBg="1"/>
      <p:bldP spid="19" grpId="0" animBg="1"/>
      <p:bldP spid="2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105"/>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FFFFFF"/>
                </a:solidFill>
              </a:rPr>
              <a:t>12/01/09 - 9pm</a:t>
            </a:r>
          </a:p>
        </p:txBody>
      </p:sp>
      <p:sp>
        <p:nvSpPr>
          <p:cNvPr id="103427" name="Rectangle 106"/>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FFFFFF"/>
                </a:solidFill>
              </a:rPr>
              <a:t>eSlide – P6466 – The Financial Crisis and the Future of the P/C</a:t>
            </a:r>
          </a:p>
        </p:txBody>
      </p:sp>
      <p:sp>
        <p:nvSpPr>
          <p:cNvPr id="103428"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A28BA28-DAD0-4473-9D63-9B0BE5AFBA02}" type="slidenum">
              <a:rPr lang="en-US" altLang="en-US" smtClean="0">
                <a:solidFill>
                  <a:srgbClr val="000000"/>
                </a:solidFill>
              </a:rPr>
              <a:pPr/>
              <a:t>4</a:t>
            </a:fld>
            <a:endParaRPr lang="en-US" altLang="en-US">
              <a:solidFill>
                <a:srgbClr val="000000"/>
              </a:solidFill>
            </a:endParaRPr>
          </a:p>
        </p:txBody>
      </p:sp>
      <p:sp>
        <p:nvSpPr>
          <p:cNvPr id="103429" name="Rectangle 6"/>
          <p:cNvSpPr>
            <a:spLocks noChangeArrowheads="1"/>
          </p:cNvSpPr>
          <p:nvPr/>
        </p:nvSpPr>
        <p:spPr bwMode="auto">
          <a:xfrm>
            <a:off x="1671637" y="1836738"/>
            <a:ext cx="708025" cy="3754437"/>
          </a:xfrm>
          <a:prstGeom prst="rect">
            <a:avLst/>
          </a:prstGeom>
          <a:solidFill>
            <a:srgbClr val="225A7A">
              <a:alpha val="23921"/>
            </a:srgbClr>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solidFill>
                <a:srgbClr val="000000"/>
              </a:solidFill>
              <a:cs typeface="Arial" panose="020B0604020202020204" pitchFamily="34" charset="0"/>
            </a:endParaRPr>
          </a:p>
        </p:txBody>
      </p:sp>
      <p:sp>
        <p:nvSpPr>
          <p:cNvPr id="103430" name="Rectangle 15"/>
          <p:cNvSpPr>
            <a:spLocks noChangeArrowheads="1"/>
          </p:cNvSpPr>
          <p:nvPr/>
        </p:nvSpPr>
        <p:spPr bwMode="auto">
          <a:xfrm>
            <a:off x="3208332" y="1836738"/>
            <a:ext cx="709613" cy="3754437"/>
          </a:xfrm>
          <a:prstGeom prst="rect">
            <a:avLst/>
          </a:prstGeom>
          <a:solidFill>
            <a:srgbClr val="225A7A">
              <a:alpha val="23921"/>
            </a:srgbClr>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solidFill>
                <a:srgbClr val="000000"/>
              </a:solidFill>
              <a:cs typeface="Arial" panose="020B0604020202020204" pitchFamily="34" charset="0"/>
            </a:endParaRPr>
          </a:p>
        </p:txBody>
      </p:sp>
      <p:sp>
        <p:nvSpPr>
          <p:cNvPr id="103431" name="Rectangle 16"/>
          <p:cNvSpPr>
            <a:spLocks noChangeArrowheads="1"/>
          </p:cNvSpPr>
          <p:nvPr/>
        </p:nvSpPr>
        <p:spPr bwMode="auto">
          <a:xfrm>
            <a:off x="5992801" y="1836738"/>
            <a:ext cx="744537" cy="3754437"/>
          </a:xfrm>
          <a:prstGeom prst="rect">
            <a:avLst/>
          </a:prstGeom>
          <a:solidFill>
            <a:srgbClr val="225A7A">
              <a:alpha val="23921"/>
            </a:srgbClr>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solidFill>
                <a:srgbClr val="000000"/>
              </a:solidFill>
              <a:cs typeface="Arial" panose="020B0604020202020204" pitchFamily="34" charset="0"/>
            </a:endParaRPr>
          </a:p>
        </p:txBody>
      </p:sp>
      <p:graphicFrame>
        <p:nvGraphicFramePr>
          <p:cNvPr id="103432" name="Object 2"/>
          <p:cNvGraphicFramePr>
            <a:graphicFrameLocks/>
          </p:cNvGraphicFramePr>
          <p:nvPr>
            <p:extLst>
              <p:ext uri="{D42A27DB-BD31-4B8C-83A1-F6EECF244321}">
                <p14:modId xmlns:p14="http://schemas.microsoft.com/office/powerpoint/2010/main" val="2899553364"/>
              </p:ext>
            </p:extLst>
          </p:nvPr>
        </p:nvGraphicFramePr>
        <p:xfrm>
          <a:off x="230187" y="1536039"/>
          <a:ext cx="8683625" cy="4532313"/>
        </p:xfrm>
        <a:graphic>
          <a:graphicData uri="http://schemas.openxmlformats.org/presentationml/2006/ole">
            <mc:AlternateContent xmlns:mc="http://schemas.openxmlformats.org/markup-compatibility/2006">
              <mc:Choice xmlns:v="urn:schemas-microsoft-com:vml" Requires="v">
                <p:oleObj spid="_x0000_s28142736" name="Chart" r:id="rId4" imgW="8582173" imgH="4553040" progId="MSGraph.Chart.8">
                  <p:embed followColorScheme="full"/>
                </p:oleObj>
              </mc:Choice>
              <mc:Fallback>
                <p:oleObj name="Chart" r:id="rId4" imgW="8582173" imgH="4553040" progId="MSGraph.Chart.8">
                  <p:embed followColorScheme="full"/>
                  <p:pic>
                    <p:nvPicPr>
                      <p:cNvPr id="103432" name="Object 2"/>
                      <p:cNvPicPr>
                        <a:picLocks noChangeArrowheads="1"/>
                      </p:cNvPicPr>
                      <p:nvPr/>
                    </p:nvPicPr>
                    <p:blipFill>
                      <a:blip r:embed="rId5"/>
                      <a:srcRect/>
                      <a:stretch>
                        <a:fillRect/>
                      </a:stretch>
                    </p:blipFill>
                    <p:spPr bwMode="gray">
                      <a:xfrm>
                        <a:off x="230187" y="1536039"/>
                        <a:ext cx="8683625" cy="45323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03433" name="Rectangle 3"/>
          <p:cNvSpPr>
            <a:spLocks noGrp="1" noChangeArrowheads="1"/>
          </p:cNvSpPr>
          <p:nvPr>
            <p:ph type="title"/>
          </p:nvPr>
        </p:nvSpPr>
        <p:spPr>
          <a:xfrm>
            <a:off x="710806" y="151113"/>
            <a:ext cx="6147587" cy="860425"/>
          </a:xfrm>
        </p:spPr>
        <p:txBody>
          <a:bodyPr/>
          <a:lstStyle/>
          <a:p>
            <a:r>
              <a:rPr lang="en-US" altLang="en-US" dirty="0">
                <a:latin typeface="Arial" panose="020B0604020202020204" pitchFamily="34" charset="0"/>
              </a:rPr>
              <a:t>Net Written Premium Growth:</a:t>
            </a:r>
            <a:br>
              <a:rPr lang="en-US" altLang="en-US" dirty="0">
                <a:latin typeface="Arial" panose="020B0604020202020204" pitchFamily="34" charset="0"/>
              </a:rPr>
            </a:br>
            <a:r>
              <a:rPr lang="en-US" altLang="en-US" dirty="0">
                <a:latin typeface="Arial" panose="020B0604020202020204" pitchFamily="34" charset="0"/>
              </a:rPr>
              <a:t>Annual Change, 1971—2016:1H</a:t>
            </a:r>
          </a:p>
        </p:txBody>
      </p:sp>
      <p:sp>
        <p:nvSpPr>
          <p:cNvPr id="103435" name="Text Box 10"/>
          <p:cNvSpPr txBox="1">
            <a:spLocks noChangeArrowheads="1"/>
          </p:cNvSpPr>
          <p:nvPr/>
        </p:nvSpPr>
        <p:spPr bwMode="auto">
          <a:xfrm>
            <a:off x="1449388" y="1493838"/>
            <a:ext cx="1066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buClr>
                <a:srgbClr val="FF3300"/>
              </a:buClr>
              <a:buFont typeface="Wingdings" panose="05000000000000000000" pitchFamily="2" charset="2"/>
              <a:buNone/>
            </a:pPr>
            <a:r>
              <a:rPr lang="en-US" altLang="en-US" sz="1400" b="1">
                <a:solidFill>
                  <a:srgbClr val="000000"/>
                </a:solidFill>
                <a:cs typeface="Arial" panose="020B0604020202020204" pitchFamily="34" charset="0"/>
              </a:rPr>
              <a:t>1975-78</a:t>
            </a:r>
          </a:p>
        </p:txBody>
      </p:sp>
      <p:sp>
        <p:nvSpPr>
          <p:cNvPr id="103436" name="Text Box 11"/>
          <p:cNvSpPr txBox="1">
            <a:spLocks noChangeArrowheads="1"/>
          </p:cNvSpPr>
          <p:nvPr/>
        </p:nvSpPr>
        <p:spPr bwMode="auto">
          <a:xfrm>
            <a:off x="3027361" y="1493838"/>
            <a:ext cx="1066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buClr>
                <a:srgbClr val="FF3300"/>
              </a:buClr>
              <a:buFont typeface="Wingdings" panose="05000000000000000000" pitchFamily="2" charset="2"/>
              <a:buNone/>
            </a:pPr>
            <a:r>
              <a:rPr lang="en-US" altLang="en-US" sz="1400" b="1" dirty="0">
                <a:solidFill>
                  <a:srgbClr val="000000"/>
                </a:solidFill>
                <a:cs typeface="Arial" panose="020B0604020202020204" pitchFamily="34" charset="0"/>
              </a:rPr>
              <a:t>1984-87</a:t>
            </a:r>
          </a:p>
        </p:txBody>
      </p:sp>
      <p:sp>
        <p:nvSpPr>
          <p:cNvPr id="103437" name="Text Box 12"/>
          <p:cNvSpPr txBox="1">
            <a:spLocks noChangeArrowheads="1"/>
          </p:cNvSpPr>
          <p:nvPr/>
        </p:nvSpPr>
        <p:spPr bwMode="auto">
          <a:xfrm>
            <a:off x="5834057" y="1493838"/>
            <a:ext cx="1066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buClr>
                <a:srgbClr val="FF3300"/>
              </a:buClr>
              <a:buFont typeface="Wingdings" panose="05000000000000000000" pitchFamily="2" charset="2"/>
              <a:buNone/>
            </a:pPr>
            <a:r>
              <a:rPr lang="en-US" altLang="en-US" sz="1400" b="1" dirty="0">
                <a:solidFill>
                  <a:srgbClr val="000000"/>
                </a:solidFill>
                <a:cs typeface="Arial" panose="020B0604020202020204" pitchFamily="34" charset="0"/>
              </a:rPr>
              <a:t>2000-03</a:t>
            </a:r>
          </a:p>
        </p:txBody>
      </p:sp>
      <p:sp>
        <p:nvSpPr>
          <p:cNvPr id="103438" name="Rectangle 13"/>
          <p:cNvSpPr>
            <a:spLocks noChangeArrowheads="1"/>
          </p:cNvSpPr>
          <p:nvPr/>
        </p:nvSpPr>
        <p:spPr bwMode="auto">
          <a:xfrm>
            <a:off x="0" y="6414802"/>
            <a:ext cx="7569200" cy="443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90000"/>
              </a:lnSpc>
              <a:buClr>
                <a:srgbClr val="FF6801"/>
              </a:buClr>
              <a:buFont typeface="Wingdings" panose="05000000000000000000" pitchFamily="2" charset="2"/>
              <a:buNone/>
            </a:pPr>
            <a:r>
              <a:rPr lang="en-US" altLang="en-US" sz="1100" dirty="0">
                <a:solidFill>
                  <a:srgbClr val="000000"/>
                </a:solidFill>
                <a:cs typeface="Arial" panose="020B0604020202020204" pitchFamily="34" charset="0"/>
              </a:rPr>
              <a:t>Shaded areas denote “hard market” periods   *first half</a:t>
            </a:r>
          </a:p>
          <a:p>
            <a:pPr>
              <a:lnSpc>
                <a:spcPct val="90000"/>
              </a:lnSpc>
              <a:buClr>
                <a:srgbClr val="FF6801"/>
              </a:buClr>
              <a:buFont typeface="Wingdings" panose="05000000000000000000" pitchFamily="2" charset="2"/>
              <a:buNone/>
            </a:pPr>
            <a:r>
              <a:rPr lang="en-US" altLang="en-US" sz="1100" dirty="0">
                <a:solidFill>
                  <a:srgbClr val="000000"/>
                </a:solidFill>
                <a:cs typeface="Arial" panose="020B0604020202020204" pitchFamily="34" charset="0"/>
              </a:rPr>
              <a:t>Sources:  A.M. Best (historical), ISO, Insurance Information Institute.</a:t>
            </a:r>
          </a:p>
        </p:txBody>
      </p:sp>
      <p:sp>
        <p:nvSpPr>
          <p:cNvPr id="2034702" name="AutoShape 14"/>
          <p:cNvSpPr>
            <a:spLocks noChangeArrowheads="1"/>
          </p:cNvSpPr>
          <p:nvPr/>
        </p:nvSpPr>
        <p:spPr bwMode="blackWhite">
          <a:xfrm>
            <a:off x="5318125" y="1925638"/>
            <a:ext cx="2711450" cy="1046162"/>
          </a:xfrm>
          <a:prstGeom prst="wedgeRectCallout">
            <a:avLst>
              <a:gd name="adj1" fmla="val 24485"/>
              <a:gd name="adj2" fmla="val 25127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90000"/>
              </a:lnSpc>
              <a:spcBef>
                <a:spcPct val="50000"/>
              </a:spcBef>
              <a:buClr>
                <a:srgbClr val="FFFFFF"/>
              </a:buClr>
              <a:buFont typeface="Wingdings" panose="05000000000000000000" pitchFamily="2" charset="2"/>
              <a:buNone/>
            </a:pPr>
            <a:r>
              <a:rPr lang="en-US" altLang="en-US" sz="1400" b="1">
                <a:solidFill>
                  <a:srgbClr val="FFFFFF"/>
                </a:solidFill>
                <a:cs typeface="Arial" panose="020B0604020202020204" pitchFamily="34" charset="0"/>
              </a:rPr>
              <a:t>Net Written Premiums Fell 0.7% in 2007 (First Decline Since 1943) by 2.0% in 2008, and 4.2% in 2009, the First 3-Year Decline Since 1930-33.</a:t>
            </a:r>
          </a:p>
        </p:txBody>
      </p:sp>
      <p:sp>
        <p:nvSpPr>
          <p:cNvPr id="18" name="AutoShape 7"/>
          <p:cNvSpPr>
            <a:spLocks noChangeArrowheads="1"/>
          </p:cNvSpPr>
          <p:nvPr/>
        </p:nvSpPr>
        <p:spPr bwMode="blackWhite">
          <a:xfrm>
            <a:off x="7767640" y="3060700"/>
            <a:ext cx="1320800" cy="1069330"/>
          </a:xfrm>
          <a:prstGeom prst="wedgeRectCallout">
            <a:avLst>
              <a:gd name="adj1" fmla="val 15480"/>
              <a:gd name="adj2" fmla="val 78294"/>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1400" b="1" dirty="0">
                <a:cs typeface="Arial" charset="0"/>
              </a:rPr>
              <a:t>2016*: </a:t>
            </a:r>
            <a:r>
              <a:rPr lang="en-US" sz="1400" b="1" dirty="0"/>
              <a:t>3.0</a:t>
            </a:r>
            <a:r>
              <a:rPr lang="en-US" sz="1400" b="1" dirty="0">
                <a:cs typeface="Arial" charset="0"/>
              </a:rPr>
              <a:t>%</a:t>
            </a:r>
            <a:br>
              <a:rPr lang="en-US" sz="1400" b="1" dirty="0">
                <a:cs typeface="Arial" charset="0"/>
              </a:rPr>
            </a:br>
            <a:r>
              <a:rPr lang="en-US" sz="1400" b="1" dirty="0">
                <a:cs typeface="Arial" charset="0"/>
              </a:rPr>
              <a:t>2015: 3.4%</a:t>
            </a:r>
            <a:br>
              <a:rPr lang="en-US" sz="1400" b="1" dirty="0"/>
            </a:br>
            <a:r>
              <a:rPr lang="en-US" sz="1400" b="1" dirty="0">
                <a:cs typeface="Arial" charset="0"/>
              </a:rPr>
              <a:t>2014: </a:t>
            </a:r>
            <a:r>
              <a:rPr lang="en-US" sz="1400" b="1" dirty="0"/>
              <a:t>4.2</a:t>
            </a:r>
            <a:r>
              <a:rPr lang="en-US" sz="1400" b="1" dirty="0">
                <a:cs typeface="Arial" charset="0"/>
              </a:rPr>
              <a:t>%</a:t>
            </a:r>
            <a:br>
              <a:rPr lang="en-US" sz="1400" b="1" dirty="0"/>
            </a:br>
            <a:r>
              <a:rPr lang="en-US" sz="1400" b="1" dirty="0">
                <a:cs typeface="Arial" charset="0"/>
              </a:rPr>
              <a:t>2013: 4.6%</a:t>
            </a:r>
            <a:br>
              <a:rPr lang="en-US" sz="1400" b="1" dirty="0">
                <a:cs typeface="Arial" charset="0"/>
              </a:rPr>
            </a:br>
            <a:r>
              <a:rPr lang="en-US" sz="1400" b="1" dirty="0">
                <a:cs typeface="Arial" charset="0"/>
              </a:rPr>
              <a:t>2012: </a:t>
            </a:r>
            <a:r>
              <a:rPr lang="en-US" sz="1400" b="1" dirty="0"/>
              <a:t>4.3</a:t>
            </a:r>
            <a:r>
              <a:rPr lang="en-US" sz="1400" b="1" dirty="0">
                <a:cs typeface="Arial" charset="0"/>
              </a:rPr>
              <a:t>%</a:t>
            </a:r>
            <a:endParaRPr lang="en-US" sz="1600" b="1" dirty="0">
              <a:cs typeface="Arial" charset="0"/>
            </a:endParaRPr>
          </a:p>
        </p:txBody>
      </p:sp>
      <p:cxnSp>
        <p:nvCxnSpPr>
          <p:cNvPr id="3" name="Straight Arrow Connector 2"/>
          <p:cNvCxnSpPr/>
          <p:nvPr/>
        </p:nvCxnSpPr>
        <p:spPr>
          <a:xfrm>
            <a:off x="3560761" y="1366838"/>
            <a:ext cx="2804308" cy="0"/>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sp>
        <p:nvSpPr>
          <p:cNvPr id="4" name="TextBox 3"/>
          <p:cNvSpPr txBox="1"/>
          <p:nvPr/>
        </p:nvSpPr>
        <p:spPr>
          <a:xfrm>
            <a:off x="3991897" y="1058746"/>
            <a:ext cx="1842160" cy="338554"/>
          </a:xfrm>
          <a:prstGeom prst="rect">
            <a:avLst/>
          </a:prstGeom>
          <a:noFill/>
        </p:spPr>
        <p:txBody>
          <a:bodyPr wrap="square" rtlCol="0">
            <a:spAutoFit/>
          </a:bodyPr>
          <a:lstStyle/>
          <a:p>
            <a:pPr algn="ctr"/>
            <a:r>
              <a:rPr lang="en-US" sz="1600" dirty="0"/>
              <a:t>16 Years</a:t>
            </a:r>
          </a:p>
        </p:txBody>
      </p:sp>
      <p:cxnSp>
        <p:nvCxnSpPr>
          <p:cNvPr id="20" name="Straight Arrow Connector 19"/>
          <p:cNvCxnSpPr/>
          <p:nvPr/>
        </p:nvCxnSpPr>
        <p:spPr>
          <a:xfrm>
            <a:off x="6365486" y="1352244"/>
            <a:ext cx="2804308" cy="0"/>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sp>
        <p:nvSpPr>
          <p:cNvPr id="21" name="TextBox 20"/>
          <p:cNvSpPr txBox="1"/>
          <p:nvPr/>
        </p:nvSpPr>
        <p:spPr>
          <a:xfrm>
            <a:off x="6648120" y="1013690"/>
            <a:ext cx="1842160" cy="338554"/>
          </a:xfrm>
          <a:prstGeom prst="rect">
            <a:avLst/>
          </a:prstGeom>
          <a:noFill/>
        </p:spPr>
        <p:txBody>
          <a:bodyPr wrap="square" rtlCol="0">
            <a:spAutoFit/>
          </a:bodyPr>
          <a:lstStyle/>
          <a:p>
            <a:pPr algn="ctr"/>
            <a:r>
              <a:rPr lang="en-US" sz="1600" dirty="0"/>
              <a:t>16 Years?</a:t>
            </a:r>
          </a:p>
        </p:txBody>
      </p:sp>
      <p:sp>
        <p:nvSpPr>
          <p:cNvPr id="23" name="Text Box 12"/>
          <p:cNvSpPr txBox="1">
            <a:spLocks noChangeArrowheads="1"/>
          </p:cNvSpPr>
          <p:nvPr/>
        </p:nvSpPr>
        <p:spPr bwMode="auto">
          <a:xfrm>
            <a:off x="8240779" y="1493649"/>
            <a:ext cx="888337" cy="308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buClr>
                <a:srgbClr val="FF3300"/>
              </a:buClr>
              <a:buFont typeface="Wingdings" panose="05000000000000000000" pitchFamily="2" charset="2"/>
              <a:buNone/>
            </a:pPr>
            <a:r>
              <a:rPr lang="en-US" altLang="en-US" sz="1400" b="1" dirty="0">
                <a:solidFill>
                  <a:srgbClr val="000000"/>
                </a:solidFill>
                <a:cs typeface="Arial" panose="020B0604020202020204" pitchFamily="34" charset="0"/>
              </a:rPr>
              <a:t>2016-19</a:t>
            </a:r>
          </a:p>
        </p:txBody>
      </p:sp>
      <p:sp>
        <p:nvSpPr>
          <p:cNvPr id="22" name="Rectangle 7"/>
          <p:cNvSpPr>
            <a:spLocks noChangeArrowheads="1"/>
          </p:cNvSpPr>
          <p:nvPr/>
        </p:nvSpPr>
        <p:spPr bwMode="grayWhite">
          <a:xfrm>
            <a:off x="3330250" y="1058745"/>
            <a:ext cx="5758189" cy="456153"/>
          </a:xfrm>
          <a:prstGeom prst="rect">
            <a:avLst/>
          </a:prstGeom>
          <a:noFill/>
          <a:ln w="28575">
            <a:solidFill>
              <a:schemeClr val="fo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endParaRPr lang="en-US" sz="1800"/>
          </a:p>
        </p:txBody>
      </p:sp>
    </p:spTree>
    <p:extLst>
      <p:ext uri="{BB962C8B-B14F-4D97-AF65-F5344CB8AC3E}">
        <p14:creationId xmlns:p14="http://schemas.microsoft.com/office/powerpoint/2010/main" val="336775653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2034702"/>
                                        </p:tgtEl>
                                        <p:attrNameLst>
                                          <p:attrName>style.visibility</p:attrName>
                                        </p:attrNameLst>
                                      </p:cBhvr>
                                      <p:to>
                                        <p:strVal val="visible"/>
                                      </p:to>
                                    </p:set>
                                    <p:animEffect transition="in" filter="wipe(right)">
                                      <p:cBhvr>
                                        <p:cTn id="7" dur="500"/>
                                        <p:tgtEl>
                                          <p:spTgt spid="2034702"/>
                                        </p:tgtEl>
                                      </p:cBhvr>
                                    </p:animEffect>
                                  </p:childTnLst>
                                </p:cTn>
                              </p:par>
                            </p:childTnLst>
                          </p:cTn>
                        </p:par>
                        <p:par>
                          <p:cTn id="8" fill="hold" nodeType="afterGroup">
                            <p:stCondLst>
                              <p:cond delay="1500"/>
                            </p:stCondLst>
                            <p:childTnLst>
                              <p:par>
                                <p:cTn id="9" presetID="22" presetClass="entr" presetSubtype="4" fill="hold" grpId="0" nodeType="afterEffect">
                                  <p:stCondLst>
                                    <p:cond delay="700"/>
                                  </p:stCondLst>
                                  <p:childTnLst>
                                    <p:set>
                                      <p:cBhvr>
                                        <p:cTn id="10" dur="1" fill="hold">
                                          <p:stCondLst>
                                            <p:cond delay="0"/>
                                          </p:stCondLst>
                                        </p:cTn>
                                        <p:tgtEl>
                                          <p:spTgt spid="18"/>
                                        </p:tgtEl>
                                        <p:attrNameLst>
                                          <p:attrName>style.visibility</p:attrName>
                                        </p:attrNameLst>
                                      </p:cBhvr>
                                      <p:to>
                                        <p:strVal val="visible"/>
                                      </p:to>
                                    </p:set>
                                    <p:animEffect transition="in" filter="wipe(down)">
                                      <p:cBhvr>
                                        <p:cTn id="11" dur="500"/>
                                        <p:tgtEl>
                                          <p:spTgt spid="18"/>
                                        </p:tgtEl>
                                      </p:cBhvr>
                                    </p:animEffect>
                                  </p:childTnLst>
                                </p:cTn>
                              </p:par>
                              <p:par>
                                <p:cTn id="12" presetID="16" presetClass="entr" presetSubtype="26" fill="hold" grpId="0" nodeType="withEffect">
                                  <p:stCondLst>
                                    <p:cond delay="1000"/>
                                  </p:stCondLst>
                                  <p:childTnLst>
                                    <p:set>
                                      <p:cBhvr>
                                        <p:cTn id="13" dur="1" fill="hold">
                                          <p:stCondLst>
                                            <p:cond delay="0"/>
                                          </p:stCondLst>
                                        </p:cTn>
                                        <p:tgtEl>
                                          <p:spTgt spid="22"/>
                                        </p:tgtEl>
                                        <p:attrNameLst>
                                          <p:attrName>style.visibility</p:attrName>
                                        </p:attrNameLst>
                                      </p:cBhvr>
                                      <p:to>
                                        <p:strVal val="visible"/>
                                      </p:to>
                                    </p:set>
                                    <p:animEffect transition="in" filter="barn(inHorizontal)">
                                      <p:cBhvr>
                                        <p:cTn id="1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4702" grpId="0" animBg="1"/>
      <p:bldP spid="18" grpId="0" animBg="1"/>
      <p:bldP spid="2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Labor Market Slack: Elevated Number</a:t>
            </a:r>
            <a:br>
              <a:rPr lang="en-US" dirty="0"/>
            </a:br>
            <a:r>
              <a:rPr lang="en-US" dirty="0"/>
              <a:t>of Involuntary Part-time Workers</a:t>
            </a:r>
          </a:p>
        </p:txBody>
      </p:sp>
      <p:sp>
        <p:nvSpPr>
          <p:cNvPr id="4" name="Date Placeholder 3"/>
          <p:cNvSpPr>
            <a:spLocks noGrp="1"/>
          </p:cNvSpPr>
          <p:nvPr>
            <p:ph type="dt" sz="half" idx="10"/>
          </p:nvPr>
        </p:nvSpPr>
        <p:spPr/>
        <p:txBody>
          <a:bodyPr/>
          <a:lstStyle/>
          <a:p>
            <a:pPr>
              <a:defRPr/>
            </a:pPr>
            <a:r>
              <a:rPr lang="en-US"/>
              <a:t>12/01/09 - 9pm</a:t>
            </a:r>
          </a:p>
        </p:txBody>
      </p:sp>
      <p:sp>
        <p:nvSpPr>
          <p:cNvPr id="5" name="Footer Placeholder 4"/>
          <p:cNvSpPr>
            <a:spLocks noGrp="1"/>
          </p:cNvSpPr>
          <p:nvPr>
            <p:ph type="ftr" sz="quarter" idx="11"/>
          </p:nvPr>
        </p:nvSpPr>
        <p:spPr/>
        <p:txBody>
          <a:bodyPr/>
          <a:lstStyle/>
          <a:p>
            <a:pPr>
              <a:defRPr/>
            </a:pPr>
            <a:r>
              <a:rPr lang="en-US"/>
              <a:t>eSlide – P6466 – The Financial Crisis and the Future of the P/C</a:t>
            </a:r>
          </a:p>
        </p:txBody>
      </p:sp>
      <p:sp>
        <p:nvSpPr>
          <p:cNvPr id="6" name="Slide Number Placeholder 5"/>
          <p:cNvSpPr>
            <a:spLocks noGrp="1"/>
          </p:cNvSpPr>
          <p:nvPr>
            <p:ph type="sldNum" sz="quarter" idx="12"/>
          </p:nvPr>
        </p:nvSpPr>
        <p:spPr/>
        <p:txBody>
          <a:bodyPr/>
          <a:lstStyle/>
          <a:p>
            <a:fld id="{3D084845-55E1-459B-8323-012B36395AE0}" type="slidenum">
              <a:rPr lang="en-US" smtClean="0"/>
              <a:pPr/>
              <a:t>40</a:t>
            </a:fld>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160643"/>
            <a:ext cx="8392761" cy="5611631"/>
          </a:xfrm>
          <a:prstGeom prst="rect">
            <a:avLst/>
          </a:prstGeom>
        </p:spPr>
      </p:pic>
      <p:sp>
        <p:nvSpPr>
          <p:cNvPr id="17" name="AutoShape 38"/>
          <p:cNvSpPr>
            <a:spLocks noChangeArrowheads="1"/>
          </p:cNvSpPr>
          <p:nvPr/>
        </p:nvSpPr>
        <p:spPr bwMode="blackWhite">
          <a:xfrm>
            <a:off x="2351087" y="1968838"/>
            <a:ext cx="3295650" cy="718440"/>
          </a:xfrm>
          <a:prstGeom prst="wedgeRectCallout">
            <a:avLst>
              <a:gd name="adj1" fmla="val 81461"/>
              <a:gd name="adj2" fmla="val 3942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Font typeface="Wingdings" panose="05000000000000000000" pitchFamily="2" charset="2"/>
              <a:buNone/>
            </a:pPr>
            <a:r>
              <a:rPr lang="en-US" sz="1600" b="1" dirty="0">
                <a:solidFill>
                  <a:schemeClr val="bg1"/>
                </a:solidFill>
              </a:rPr>
              <a:t>In less than 18 months, 4.5 million additional people were involuntarily working part time</a:t>
            </a:r>
          </a:p>
        </p:txBody>
      </p:sp>
      <p:sp>
        <p:nvSpPr>
          <p:cNvPr id="18" name="Rectangle 17"/>
          <p:cNvSpPr>
            <a:spLocks noChangeArrowheads="1"/>
          </p:cNvSpPr>
          <p:nvPr/>
        </p:nvSpPr>
        <p:spPr bwMode="grayWhite">
          <a:xfrm>
            <a:off x="4658961" y="4104698"/>
            <a:ext cx="3733799" cy="416718"/>
          </a:xfrm>
          <a:prstGeom prst="rect">
            <a:avLst/>
          </a:prstGeom>
          <a:noFill/>
          <a:ln w="28575">
            <a:solidFill>
              <a:srgbClr val="225A7A"/>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endParaRPr lang="en-US" sz="1800"/>
          </a:p>
        </p:txBody>
      </p:sp>
      <p:sp>
        <p:nvSpPr>
          <p:cNvPr id="19" name="AutoShape 38"/>
          <p:cNvSpPr>
            <a:spLocks noChangeArrowheads="1"/>
          </p:cNvSpPr>
          <p:nvPr/>
        </p:nvSpPr>
        <p:spPr bwMode="blackWhite">
          <a:xfrm>
            <a:off x="6892572" y="5287625"/>
            <a:ext cx="1500188" cy="718440"/>
          </a:xfrm>
          <a:prstGeom prst="wedgeRectCallout">
            <a:avLst>
              <a:gd name="adj1" fmla="val -12137"/>
              <a:gd name="adj2" fmla="val -176697"/>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Font typeface="Wingdings" panose="05000000000000000000" pitchFamily="2" charset="2"/>
              <a:buNone/>
            </a:pPr>
            <a:r>
              <a:rPr lang="en-US" sz="1600" b="1" dirty="0">
                <a:solidFill>
                  <a:schemeClr val="bg1"/>
                </a:solidFill>
              </a:rPr>
              <a:t>The “normal</a:t>
            </a:r>
            <a:r>
              <a:rPr lang="en-US" sz="1600" b="1">
                <a:solidFill>
                  <a:schemeClr val="bg1"/>
                </a:solidFill>
              </a:rPr>
              <a:t>” range</a:t>
            </a:r>
            <a:br>
              <a:rPr lang="en-US" sz="1600" b="1">
                <a:solidFill>
                  <a:schemeClr val="bg1"/>
                </a:solidFill>
              </a:rPr>
            </a:br>
            <a:r>
              <a:rPr lang="en-US" sz="1600" b="1">
                <a:solidFill>
                  <a:schemeClr val="bg1"/>
                </a:solidFill>
              </a:rPr>
              <a:t>(since 1992)</a:t>
            </a:r>
            <a:endParaRPr lang="en-US" sz="1600" b="1" dirty="0">
              <a:solidFill>
                <a:schemeClr val="bg1"/>
              </a:solidFill>
            </a:endParaRPr>
          </a:p>
        </p:txBody>
      </p:sp>
      <p:sp>
        <p:nvSpPr>
          <p:cNvPr id="20" name="AutoShape 38"/>
          <p:cNvSpPr>
            <a:spLocks noChangeArrowheads="1"/>
          </p:cNvSpPr>
          <p:nvPr/>
        </p:nvSpPr>
        <p:spPr bwMode="blackWhite">
          <a:xfrm>
            <a:off x="7513940" y="1265906"/>
            <a:ext cx="1310972" cy="587934"/>
          </a:xfrm>
          <a:prstGeom prst="wedgeRectCallout">
            <a:avLst>
              <a:gd name="adj1" fmla="val 12615"/>
              <a:gd name="adj2" fmla="val 32674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Font typeface="Wingdings" panose="05000000000000000000" pitchFamily="2" charset="2"/>
              <a:buNone/>
            </a:pPr>
            <a:r>
              <a:rPr lang="en-US" sz="1600" b="1" dirty="0">
                <a:solidFill>
                  <a:schemeClr val="bg1"/>
                </a:solidFill>
              </a:rPr>
              <a:t>Sep. 2016:</a:t>
            </a:r>
            <a:br>
              <a:rPr lang="en-US" sz="1600" b="1" dirty="0">
                <a:solidFill>
                  <a:schemeClr val="bg1"/>
                </a:solidFill>
              </a:rPr>
            </a:br>
            <a:r>
              <a:rPr lang="en-US" sz="1600" b="1" dirty="0">
                <a:solidFill>
                  <a:schemeClr val="bg1"/>
                </a:solidFill>
              </a:rPr>
              <a:t>5.89 million</a:t>
            </a:r>
          </a:p>
        </p:txBody>
      </p:sp>
    </p:spTree>
    <p:extLst>
      <p:ext uri="{BB962C8B-B14F-4D97-AF65-F5344CB8AC3E}">
        <p14:creationId xmlns:p14="http://schemas.microsoft.com/office/powerpoint/2010/main" val="3258711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par>
                                <p:cTn id="8" presetID="16" presetClass="entr" presetSubtype="26" fill="hold" grpId="0" nodeType="withEffect">
                                  <p:stCondLst>
                                    <p:cond delay="1000"/>
                                  </p:stCondLst>
                                  <p:childTnLst>
                                    <p:set>
                                      <p:cBhvr>
                                        <p:cTn id="9" dur="1" fill="hold">
                                          <p:stCondLst>
                                            <p:cond delay="0"/>
                                          </p:stCondLst>
                                        </p:cTn>
                                        <p:tgtEl>
                                          <p:spTgt spid="18"/>
                                        </p:tgtEl>
                                        <p:attrNameLst>
                                          <p:attrName>style.visibility</p:attrName>
                                        </p:attrNameLst>
                                      </p:cBhvr>
                                      <p:to>
                                        <p:strVal val="visible"/>
                                      </p:to>
                                    </p:set>
                                    <p:animEffect transition="in" filter="barn(inHorizontal)">
                                      <p:cBhvr>
                                        <p:cTn id="10" dur="500"/>
                                        <p:tgtEl>
                                          <p:spTgt spid="18"/>
                                        </p:tgtEl>
                                      </p:cBhvr>
                                    </p:animEffect>
                                  </p:childTnLst>
                                </p:cTn>
                              </p:par>
                            </p:childTnLst>
                          </p:cTn>
                        </p:par>
                        <p:par>
                          <p:cTn id="11" fill="hold">
                            <p:stCondLst>
                              <p:cond delay="1500"/>
                            </p:stCondLst>
                            <p:childTnLst>
                              <p:par>
                                <p:cTn id="12" presetID="22" presetClass="entr" presetSubtype="8" fill="hold" grpId="0" nodeType="afterEffect">
                                  <p:stCondLst>
                                    <p:cond delay="500"/>
                                  </p:stCondLst>
                                  <p:childTnLst>
                                    <p:set>
                                      <p:cBhvr>
                                        <p:cTn id="13" dur="1" fill="hold">
                                          <p:stCondLst>
                                            <p:cond delay="0"/>
                                          </p:stCondLst>
                                        </p:cTn>
                                        <p:tgtEl>
                                          <p:spTgt spid="19"/>
                                        </p:tgtEl>
                                        <p:attrNameLst>
                                          <p:attrName>style.visibility</p:attrName>
                                        </p:attrNameLst>
                                      </p:cBhvr>
                                      <p:to>
                                        <p:strVal val="visible"/>
                                      </p:to>
                                    </p:set>
                                    <p:animEffect transition="in" filter="wipe(left)">
                                      <p:cBhvr>
                                        <p:cTn id="14" dur="500"/>
                                        <p:tgtEl>
                                          <p:spTgt spid="19"/>
                                        </p:tgtEl>
                                      </p:cBhvr>
                                    </p:animEffect>
                                  </p:childTnLst>
                                </p:cTn>
                              </p:par>
                            </p:childTnLst>
                          </p:cTn>
                        </p:par>
                        <p:par>
                          <p:cTn id="15" fill="hold">
                            <p:stCondLst>
                              <p:cond delay="2500"/>
                            </p:stCondLst>
                            <p:childTnLst>
                              <p:par>
                                <p:cTn id="16" presetID="22" presetClass="entr" presetSubtype="8" fill="hold" grpId="0" nodeType="afterEffect">
                                  <p:stCondLst>
                                    <p:cond delay="500"/>
                                  </p:stCondLst>
                                  <p:childTnLst>
                                    <p:set>
                                      <p:cBhvr>
                                        <p:cTn id="17" dur="1" fill="hold">
                                          <p:stCondLst>
                                            <p:cond delay="0"/>
                                          </p:stCondLst>
                                        </p:cTn>
                                        <p:tgtEl>
                                          <p:spTgt spid="20"/>
                                        </p:tgtEl>
                                        <p:attrNameLst>
                                          <p:attrName>style.visibility</p:attrName>
                                        </p:attrNameLst>
                                      </p:cBhvr>
                                      <p:to>
                                        <p:strVal val="visible"/>
                                      </p:to>
                                    </p:set>
                                    <p:animEffect transition="in" filter="wipe(left)">
                                      <p:cBhvr>
                                        <p:cTn id="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05"/>
          <p:cNvSpPr txBox="1">
            <a:spLocks noGrp="1" noChangeArrowheads="1"/>
          </p:cNvSpPr>
          <p:nvPr/>
        </p:nvSpPr>
        <p:spPr bwMode="auto">
          <a:xfrm>
            <a:off x="85725" y="6961188"/>
            <a:ext cx="1352550"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r>
              <a:rPr lang="en-US" altLang="en-US" sz="900">
                <a:solidFill>
                  <a:schemeClr val="bg1"/>
                </a:solidFill>
              </a:rPr>
              <a:t>12/01/09 - 9pm</a:t>
            </a:r>
          </a:p>
        </p:txBody>
      </p:sp>
      <p:sp>
        <p:nvSpPr>
          <p:cNvPr id="34819" name="Rectangle 106"/>
          <p:cNvSpPr txBox="1">
            <a:spLocks noGrp="1" noChangeArrowheads="1"/>
          </p:cNvSpPr>
          <p:nvPr/>
        </p:nvSpPr>
        <p:spPr bwMode="auto">
          <a:xfrm>
            <a:off x="2695575" y="6961188"/>
            <a:ext cx="3752850"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lnSpc>
                <a:spcPct val="85000"/>
              </a:lnSpc>
              <a:spcBef>
                <a:spcPct val="20000"/>
              </a:spcBef>
              <a:buClrTx/>
              <a:buFontTx/>
              <a:buNone/>
            </a:pPr>
            <a:r>
              <a:rPr lang="en-US" altLang="en-US" sz="900">
                <a:solidFill>
                  <a:schemeClr val="bg1"/>
                </a:solidFill>
              </a:rPr>
              <a:t>eSlide – P6466 – The Financial Crisis and the Future of the P/C</a:t>
            </a:r>
          </a:p>
        </p:txBody>
      </p:sp>
      <p:sp>
        <p:nvSpPr>
          <p:cNvPr id="34820"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9C3AA22A-0202-4EBB-9F24-BEC6CCD09BAC}" type="slidenum">
              <a:rPr lang="en-US" altLang="en-US" sz="900"/>
              <a:pPr algn="r">
                <a:lnSpc>
                  <a:spcPct val="85000"/>
                </a:lnSpc>
                <a:spcBef>
                  <a:spcPct val="20000"/>
                </a:spcBef>
                <a:buClrTx/>
                <a:buFontTx/>
                <a:buNone/>
              </a:pPr>
              <a:t>41</a:t>
            </a:fld>
            <a:endParaRPr lang="en-US" altLang="en-US" sz="900"/>
          </a:p>
        </p:txBody>
      </p:sp>
      <p:sp>
        <p:nvSpPr>
          <p:cNvPr id="34821" name="Rectangle 7"/>
          <p:cNvSpPr>
            <a:spLocks noGrp="1" noChangeArrowheads="1"/>
          </p:cNvSpPr>
          <p:nvPr>
            <p:ph type="title" idx="4294967295"/>
          </p:nvPr>
        </p:nvSpPr>
        <p:spPr>
          <a:xfrm>
            <a:off x="565150" y="147638"/>
            <a:ext cx="7280275" cy="860425"/>
          </a:xfrm>
        </p:spPr>
        <p:txBody>
          <a:bodyPr/>
          <a:lstStyle/>
          <a:p>
            <a:r>
              <a:rPr lang="en-US" altLang="en-US" dirty="0">
                <a:latin typeface="Arial" panose="020B0604020202020204" pitchFamily="34" charset="0"/>
              </a:rPr>
              <a:t>Number of “Discouraged Workers”:</a:t>
            </a:r>
            <a:br>
              <a:rPr lang="en-US" altLang="en-US" dirty="0">
                <a:latin typeface="Arial" panose="020B0604020202020204" pitchFamily="34" charset="0"/>
              </a:rPr>
            </a:br>
            <a:r>
              <a:rPr lang="en-US" altLang="en-US" dirty="0">
                <a:latin typeface="Arial" panose="020B0604020202020204" pitchFamily="34" charset="0"/>
              </a:rPr>
              <a:t>Elevated, but Dropping </a:t>
            </a:r>
            <a:r>
              <a:rPr lang="en-US" altLang="en-US" sz="2000" dirty="0">
                <a:latin typeface="Arial" panose="020B0604020202020204" pitchFamily="34" charset="0"/>
              </a:rPr>
              <a:t>Jan. 1994 – Sept. 2016 </a:t>
            </a:r>
            <a:endParaRPr lang="en-US" altLang="en-US" dirty="0">
              <a:latin typeface="Arial" panose="020B0604020202020204" pitchFamily="34" charset="0"/>
            </a:endParaRPr>
          </a:p>
        </p:txBody>
      </p:sp>
      <p:sp>
        <p:nvSpPr>
          <p:cNvPr id="34822" name="Text Box 5"/>
          <p:cNvSpPr txBox="1">
            <a:spLocks noChangeArrowheads="1"/>
          </p:cNvSpPr>
          <p:nvPr/>
        </p:nvSpPr>
        <p:spPr bwMode="auto">
          <a:xfrm>
            <a:off x="0" y="6389688"/>
            <a:ext cx="872490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5760" tIns="0" rIns="0" bIns="137160" anchor="b">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5000"/>
              </a:spcBef>
              <a:buFont typeface="Wingdings" panose="05000000000000000000" pitchFamily="2" charset="2"/>
              <a:buNone/>
            </a:pPr>
            <a:r>
              <a:rPr lang="en-US" altLang="en-US" sz="1100"/>
              <a:t>Notes: Recessions indicated by gray shaded columns. Data are seasonally adjusted.</a:t>
            </a:r>
          </a:p>
          <a:p>
            <a:pPr>
              <a:lnSpc>
                <a:spcPct val="85000"/>
              </a:lnSpc>
              <a:spcBef>
                <a:spcPct val="25000"/>
              </a:spcBef>
              <a:buFont typeface="Wingdings" panose="05000000000000000000" pitchFamily="2" charset="2"/>
              <a:buNone/>
            </a:pPr>
            <a:r>
              <a:rPr lang="en-US" altLang="en-US" sz="1100"/>
              <a:t>Sources: Bureau of Labor Statistics; National Bureau of Economic Research (recession dates).</a:t>
            </a:r>
          </a:p>
        </p:txBody>
      </p:sp>
      <p:graphicFrame>
        <p:nvGraphicFramePr>
          <p:cNvPr id="34823" name="Object 8"/>
          <p:cNvGraphicFramePr>
            <a:graphicFrameLocks noChangeAspect="1"/>
          </p:cNvGraphicFramePr>
          <p:nvPr>
            <p:extLst>
              <p:ext uri="{D42A27DB-BD31-4B8C-83A1-F6EECF244321}">
                <p14:modId xmlns:p14="http://schemas.microsoft.com/office/powerpoint/2010/main" val="2206141966"/>
              </p:ext>
            </p:extLst>
          </p:nvPr>
        </p:nvGraphicFramePr>
        <p:xfrm>
          <a:off x="406400" y="1143000"/>
          <a:ext cx="8343900" cy="4730750"/>
        </p:xfrm>
        <a:graphic>
          <a:graphicData uri="http://schemas.openxmlformats.org/presentationml/2006/ole">
            <mc:AlternateContent xmlns:mc="http://schemas.openxmlformats.org/markup-compatibility/2006">
              <mc:Choice xmlns:v="urn:schemas-microsoft-com:vml" Requires="v">
                <p:oleObj spid="_x0000_s28181567" name="Chart" r:id="rId4" imgW="8343770" imgH="4381358" progId="MSGraph.Chart.8">
                  <p:embed followColorScheme="full"/>
                </p:oleObj>
              </mc:Choice>
              <mc:Fallback>
                <p:oleObj name="Chart" r:id="rId4" imgW="8343770" imgH="4381358" progId="MSGraph.Chart.8">
                  <p:embed followColorScheme="full"/>
                  <p:pic>
                    <p:nvPicPr>
                      <p:cNvPr id="34823" name="Object 8"/>
                      <p:cNvPicPr>
                        <a:picLocks noChangeAspect="1" noChangeArrowheads="1"/>
                      </p:cNvPicPr>
                      <p:nvPr/>
                    </p:nvPicPr>
                    <p:blipFill>
                      <a:blip r:embed="rId5"/>
                      <a:srcRect/>
                      <a:stretch>
                        <a:fillRect/>
                      </a:stretch>
                    </p:blipFill>
                    <p:spPr bwMode="gray">
                      <a:xfrm>
                        <a:off x="406400" y="1143000"/>
                        <a:ext cx="8343900" cy="473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Rectangle 6"/>
          <p:cNvSpPr>
            <a:spLocks noChangeArrowheads="1"/>
          </p:cNvSpPr>
          <p:nvPr/>
        </p:nvSpPr>
        <p:spPr bwMode="blackWhite">
          <a:xfrm>
            <a:off x="466725" y="5734050"/>
            <a:ext cx="8448675" cy="5683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eaLnBrk="1" hangingPunct="1">
              <a:lnSpc>
                <a:spcPct val="95000"/>
              </a:lnSpc>
              <a:spcBef>
                <a:spcPct val="25000"/>
              </a:spcBef>
              <a:buClrTx/>
              <a:buFontTx/>
              <a:buNone/>
            </a:pPr>
            <a:r>
              <a:rPr lang="en-US" altLang="en-US" sz="1800" b="1">
                <a:solidFill>
                  <a:srgbClr val="FFFFFF"/>
                </a:solidFill>
              </a:rPr>
              <a:t>In recent good times, the number of discouraged workers ranged from 200,000-400,000 (1995-2000) or from 300,000-500,000 (2002-2007).</a:t>
            </a:r>
          </a:p>
        </p:txBody>
      </p:sp>
      <p:sp>
        <p:nvSpPr>
          <p:cNvPr id="9" name="AutoShape 17"/>
          <p:cNvSpPr>
            <a:spLocks noChangeArrowheads="1"/>
          </p:cNvSpPr>
          <p:nvPr/>
        </p:nvSpPr>
        <p:spPr bwMode="blackWhite">
          <a:xfrm>
            <a:off x="7464425" y="1193801"/>
            <a:ext cx="1466850" cy="660400"/>
          </a:xfrm>
          <a:prstGeom prst="wedgeRectCallout">
            <a:avLst>
              <a:gd name="adj1" fmla="val 22741"/>
              <a:gd name="adj2" fmla="val 300867"/>
            </a:avLst>
          </a:prstGeom>
          <a:gradFill rotWithShape="1">
            <a:gsLst>
              <a:gs pos="0">
                <a:schemeClr val="accent1"/>
              </a:gs>
              <a:gs pos="100000">
                <a:srgbClr val="173C51"/>
              </a:gs>
            </a:gsLst>
            <a:lin ang="5400000" scaled="1"/>
          </a:gradFill>
          <a:ln>
            <a:noFill/>
          </a:ln>
          <a:extLst>
            <a:ext uri="{91240B29-F687-4F45-9708-019B960494DF}">
              <a14:hiddenLine xmlns:a14="http://schemas.microsoft.com/office/drawing/2010/main" w="28575" algn="ctr">
                <a:solidFill>
                  <a:srgbClr val="000000"/>
                </a:solidFill>
                <a:miter lim="800000"/>
                <a:headEnd/>
                <a:tailEnd/>
              </a14:hiddenLine>
            </a:ext>
          </a:extLst>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Font typeface="Wingdings" panose="05000000000000000000" pitchFamily="2" charset="2"/>
              <a:buNone/>
            </a:pPr>
            <a:r>
              <a:rPr lang="en-US" altLang="en-US" sz="1400" b="1" dirty="0">
                <a:solidFill>
                  <a:srgbClr val="FFFFFF"/>
                </a:solidFill>
              </a:rPr>
              <a:t>Latest reading: 553,000</a:t>
            </a:r>
            <a:br>
              <a:rPr lang="en-US" altLang="en-US" sz="1400" b="1" dirty="0">
                <a:solidFill>
                  <a:srgbClr val="FFFFFF"/>
                </a:solidFill>
              </a:rPr>
            </a:br>
            <a:r>
              <a:rPr lang="en-US" altLang="en-US" sz="1400" b="1" dirty="0">
                <a:solidFill>
                  <a:srgbClr val="FFFFFF"/>
                </a:solidFill>
              </a:rPr>
              <a:t>in Sept. 2016.</a:t>
            </a:r>
            <a:endParaRPr lang="en-US" altLang="en-US" sz="1400" b="1" dirty="0">
              <a:solidFill>
                <a:schemeClr val="bg1"/>
              </a:solidFill>
            </a:endParaRPr>
          </a:p>
        </p:txBody>
      </p:sp>
      <p:sp>
        <p:nvSpPr>
          <p:cNvPr id="34826" name="TextBox 9"/>
          <p:cNvSpPr txBox="1">
            <a:spLocks noChangeArrowheads="1"/>
          </p:cNvSpPr>
          <p:nvPr/>
        </p:nvSpPr>
        <p:spPr bwMode="auto">
          <a:xfrm>
            <a:off x="152400" y="1000125"/>
            <a:ext cx="12001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a:t>Thousands</a:t>
            </a:r>
          </a:p>
        </p:txBody>
      </p:sp>
      <p:sp>
        <p:nvSpPr>
          <p:cNvPr id="34827" name="TextBox 10"/>
          <p:cNvSpPr txBox="1">
            <a:spLocks noChangeArrowheads="1"/>
          </p:cNvSpPr>
          <p:nvPr/>
        </p:nvSpPr>
        <p:spPr bwMode="auto">
          <a:xfrm>
            <a:off x="1533525" y="1133475"/>
            <a:ext cx="3829050" cy="18161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a:solidFill>
                  <a:schemeClr val="bg1"/>
                </a:solidFill>
              </a:rPr>
              <a:t>A “discouraged worker” in a month did not actively look for work in the prior month</a:t>
            </a:r>
            <a:br>
              <a:rPr lang="en-US" altLang="en-US" sz="1400" b="1">
                <a:solidFill>
                  <a:schemeClr val="bg1"/>
                </a:solidFill>
              </a:rPr>
            </a:br>
            <a:r>
              <a:rPr lang="en-US" altLang="en-US" sz="1400" b="1">
                <a:solidFill>
                  <a:schemeClr val="bg1"/>
                </a:solidFill>
              </a:rPr>
              <a:t>for reasons such as</a:t>
            </a:r>
            <a:br>
              <a:rPr lang="en-US" altLang="en-US" sz="1400" b="1">
                <a:solidFill>
                  <a:schemeClr val="bg1"/>
                </a:solidFill>
              </a:rPr>
            </a:br>
            <a:r>
              <a:rPr lang="en-US" altLang="en-US" sz="1400" b="1">
                <a:solidFill>
                  <a:schemeClr val="bg1"/>
                </a:solidFill>
              </a:rPr>
              <a:t>--thinks no work available,</a:t>
            </a:r>
            <a:br>
              <a:rPr lang="en-US" altLang="en-US" sz="1400" b="1">
                <a:solidFill>
                  <a:schemeClr val="bg1"/>
                </a:solidFill>
              </a:rPr>
            </a:br>
            <a:r>
              <a:rPr lang="en-US" altLang="en-US" sz="1400" b="1">
                <a:solidFill>
                  <a:schemeClr val="bg1"/>
                </a:solidFill>
              </a:rPr>
              <a:t>--could not find work,</a:t>
            </a:r>
            <a:br>
              <a:rPr lang="en-US" altLang="en-US" sz="1400" b="1">
                <a:solidFill>
                  <a:schemeClr val="bg1"/>
                </a:solidFill>
              </a:rPr>
            </a:br>
            <a:r>
              <a:rPr lang="en-US" altLang="en-US" sz="1400" b="1">
                <a:solidFill>
                  <a:schemeClr val="bg1"/>
                </a:solidFill>
              </a:rPr>
              <a:t>--lacks schooling or training,</a:t>
            </a:r>
            <a:br>
              <a:rPr lang="en-US" altLang="en-US" sz="1400" b="1">
                <a:solidFill>
                  <a:schemeClr val="bg1"/>
                </a:solidFill>
              </a:rPr>
            </a:br>
            <a:r>
              <a:rPr lang="en-US" altLang="en-US" sz="1400" b="1">
                <a:solidFill>
                  <a:schemeClr val="bg1"/>
                </a:solidFill>
              </a:rPr>
              <a:t>--thinks employer thinks too young or old, and other types of discrimination.</a:t>
            </a:r>
          </a:p>
        </p:txBody>
      </p:sp>
      <p:sp>
        <p:nvSpPr>
          <p:cNvPr id="12" name="Rectangle 7"/>
          <p:cNvSpPr>
            <a:spLocks noChangeArrowheads="1"/>
          </p:cNvSpPr>
          <p:nvPr/>
        </p:nvSpPr>
        <p:spPr bwMode="grayWhite">
          <a:xfrm>
            <a:off x="3451123" y="3942735"/>
            <a:ext cx="5149952" cy="509996"/>
          </a:xfrm>
          <a:prstGeom prst="rect">
            <a:avLst/>
          </a:prstGeom>
          <a:noFill/>
          <a:ln w="28575">
            <a:solidFill>
              <a:schemeClr val="fo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endParaRPr lang="en-US" altLang="en-US" sz="1800"/>
          </a:p>
        </p:txBody>
      </p:sp>
      <p:sp>
        <p:nvSpPr>
          <p:cNvPr id="13" name="AutoShape 17"/>
          <p:cNvSpPr>
            <a:spLocks noChangeArrowheads="1"/>
          </p:cNvSpPr>
          <p:nvPr/>
        </p:nvSpPr>
        <p:spPr bwMode="blackWhite">
          <a:xfrm>
            <a:off x="4343400" y="4692650"/>
            <a:ext cx="865188" cy="381000"/>
          </a:xfrm>
          <a:prstGeom prst="wedgeRectCallout">
            <a:avLst>
              <a:gd name="adj1" fmla="val 17685"/>
              <a:gd name="adj2" fmla="val -150639"/>
            </a:avLst>
          </a:prstGeom>
          <a:gradFill rotWithShape="1">
            <a:gsLst>
              <a:gs pos="0">
                <a:schemeClr val="accent1"/>
              </a:gs>
              <a:gs pos="100000">
                <a:srgbClr val="173C51"/>
              </a:gs>
            </a:gsLst>
            <a:lin ang="5400000" scaled="1"/>
          </a:gradFill>
          <a:ln>
            <a:noFill/>
          </a:ln>
          <a:extLst>
            <a:ext uri="{91240B29-F687-4F45-9708-019B960494DF}">
              <a14:hiddenLine xmlns:a14="http://schemas.microsoft.com/office/drawing/2010/main" w="28575" algn="ctr">
                <a:solidFill>
                  <a:srgbClr val="000000"/>
                </a:solidFill>
                <a:miter lim="800000"/>
                <a:headEnd/>
                <a:tailEnd/>
              </a14:hiddenLine>
            </a:ext>
          </a:extLst>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Font typeface="Wingdings" panose="05000000000000000000" pitchFamily="2" charset="2"/>
              <a:buNone/>
            </a:pPr>
            <a:r>
              <a:rPr lang="en-US" altLang="en-US" sz="1400" b="1">
                <a:solidFill>
                  <a:srgbClr val="FFFFFF"/>
                </a:solidFill>
              </a:rPr>
              <a:t>Normal</a:t>
            </a:r>
            <a:endParaRPr lang="en-US" altLang="en-US" sz="1400" b="1">
              <a:solidFill>
                <a:schemeClr val="bg1"/>
              </a:solidFill>
            </a:endParaRPr>
          </a:p>
        </p:txBody>
      </p:sp>
    </p:spTree>
    <p:extLst>
      <p:ext uri="{BB962C8B-B14F-4D97-AF65-F5344CB8AC3E}">
        <p14:creationId xmlns:p14="http://schemas.microsoft.com/office/powerpoint/2010/main" val="114300842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childTnLst>
                          </p:cTn>
                        </p:par>
                        <p:par>
                          <p:cTn id="9" fill="hold" nodeType="afterGroup">
                            <p:stCondLst>
                              <p:cond delay="1500"/>
                            </p:stCondLst>
                            <p:childTnLst>
                              <p:par>
                                <p:cTn id="10" presetID="22" presetClass="entr" presetSubtype="1"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up)">
                                      <p:cBhvr>
                                        <p:cTn id="12" dur="500"/>
                                        <p:tgtEl>
                                          <p:spTgt spid="9"/>
                                        </p:tgtEl>
                                      </p:cBhvr>
                                    </p:animEffect>
                                  </p:childTnLst>
                                </p:cTn>
                              </p:par>
                              <p:par>
                                <p:cTn id="13" presetID="16" presetClass="entr" presetSubtype="26" fill="hold" grpId="0" nodeType="withEffect">
                                  <p:stCondLst>
                                    <p:cond delay="1000"/>
                                  </p:stCondLst>
                                  <p:childTnLst>
                                    <p:set>
                                      <p:cBhvr>
                                        <p:cTn id="14" dur="1" fill="hold">
                                          <p:stCondLst>
                                            <p:cond delay="0"/>
                                          </p:stCondLst>
                                        </p:cTn>
                                        <p:tgtEl>
                                          <p:spTgt spid="12"/>
                                        </p:tgtEl>
                                        <p:attrNameLst>
                                          <p:attrName>style.visibility</p:attrName>
                                        </p:attrNameLst>
                                      </p:cBhvr>
                                      <p:to>
                                        <p:strVal val="visible"/>
                                      </p:to>
                                    </p:set>
                                    <p:animEffect transition="in" filter="barn(inHorizontal)">
                                      <p:cBhvr>
                                        <p:cTn id="15" dur="500"/>
                                        <p:tgtEl>
                                          <p:spTgt spid="12"/>
                                        </p:tgtEl>
                                      </p:cBhvr>
                                    </p:animEffect>
                                  </p:childTnLst>
                                </p:cTn>
                              </p:par>
                            </p:childTnLst>
                          </p:cTn>
                        </p:par>
                        <p:par>
                          <p:cTn id="16" fill="hold" nodeType="afterGroup">
                            <p:stCondLst>
                              <p:cond delay="3000"/>
                            </p:stCondLst>
                            <p:childTnLst>
                              <p:par>
                                <p:cTn id="17" presetID="22" presetClass="entr" presetSubtype="1"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up)">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2" grpId="0" animBg="1"/>
      <p:bldP spid="13" grpId="0" animBg="1"/>
    </p:bld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71949" y="98711"/>
            <a:ext cx="7552340" cy="950976"/>
          </a:xfrm>
        </p:spPr>
        <p:txBody>
          <a:bodyPr>
            <a:normAutofit/>
          </a:bodyPr>
          <a:lstStyle/>
          <a:p>
            <a:r>
              <a:rPr lang="en-US" sz="2800" dirty="0"/>
              <a:t>The Fed’s Labor Market Conditions Index</a:t>
            </a:r>
            <a:br>
              <a:rPr lang="en-US" sz="2800" dirty="0"/>
            </a:br>
            <a:r>
              <a:rPr lang="en-US" sz="2800" dirty="0"/>
              <a:t>Combines 19 Labor Market Indicators</a:t>
            </a:r>
          </a:p>
        </p:txBody>
      </p:sp>
      <p:pic>
        <p:nvPicPr>
          <p:cNvPr id="4" name="Picture 3"/>
          <p:cNvPicPr>
            <a:picLocks noChangeAspect="1"/>
          </p:cNvPicPr>
          <p:nvPr/>
        </p:nvPicPr>
        <p:blipFill>
          <a:blip r:embed="rId2"/>
          <a:stretch>
            <a:fillRect/>
          </a:stretch>
        </p:blipFill>
        <p:spPr>
          <a:xfrm>
            <a:off x="285135" y="1168348"/>
            <a:ext cx="8622891" cy="4619625"/>
          </a:xfrm>
          <a:prstGeom prst="rect">
            <a:avLst/>
          </a:prstGeom>
        </p:spPr>
      </p:pic>
      <p:sp>
        <p:nvSpPr>
          <p:cNvPr id="7" name="TextBox 6"/>
          <p:cNvSpPr txBox="1"/>
          <p:nvPr/>
        </p:nvSpPr>
        <p:spPr>
          <a:xfrm>
            <a:off x="285135" y="6459794"/>
            <a:ext cx="7552340" cy="261610"/>
          </a:xfrm>
          <a:prstGeom prst="rect">
            <a:avLst/>
          </a:prstGeom>
          <a:noFill/>
        </p:spPr>
        <p:txBody>
          <a:bodyPr wrap="square" rtlCol="0">
            <a:spAutoFit/>
          </a:bodyPr>
          <a:lstStyle/>
          <a:p>
            <a:r>
              <a:rPr lang="en-US" sz="1100" dirty="0"/>
              <a:t>Source: </a:t>
            </a:r>
            <a:r>
              <a:rPr lang="en-US" sz="1100" dirty="0">
                <a:hlinkClick r:id="rId3"/>
              </a:rPr>
              <a:t>https://fred.stlouisfed.org/series/FRBLMCI#0</a:t>
            </a:r>
            <a:r>
              <a:rPr lang="en-US" sz="1100" dirty="0"/>
              <a:t> </a:t>
            </a:r>
          </a:p>
        </p:txBody>
      </p:sp>
      <p:sp>
        <p:nvSpPr>
          <p:cNvPr id="8" name="Rectangle 6"/>
          <p:cNvSpPr>
            <a:spLocks noChangeArrowheads="1"/>
          </p:cNvSpPr>
          <p:nvPr/>
        </p:nvSpPr>
        <p:spPr bwMode="blackWhite">
          <a:xfrm>
            <a:off x="285135" y="5906634"/>
            <a:ext cx="8622891" cy="5683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eaLnBrk="1" hangingPunct="1">
              <a:lnSpc>
                <a:spcPct val="95000"/>
              </a:lnSpc>
              <a:spcBef>
                <a:spcPct val="25000"/>
              </a:spcBef>
              <a:buClrTx/>
              <a:buFontTx/>
              <a:buNone/>
            </a:pPr>
            <a:r>
              <a:rPr lang="en-US" altLang="en-US" sz="1800" b="1" dirty="0">
                <a:solidFill>
                  <a:srgbClr val="FFFFFF"/>
                </a:solidFill>
              </a:rPr>
              <a:t>Since 1976, we’ve had a recession whenever the Index drops below -17.6.</a:t>
            </a:r>
            <a:br>
              <a:rPr lang="en-US" altLang="en-US" sz="1800" b="1" dirty="0">
                <a:solidFill>
                  <a:srgbClr val="FFFFFF"/>
                </a:solidFill>
              </a:rPr>
            </a:br>
            <a:r>
              <a:rPr lang="en-US" altLang="en-US" sz="1800" b="1" dirty="0">
                <a:solidFill>
                  <a:srgbClr val="FFFFFF"/>
                </a:solidFill>
              </a:rPr>
              <a:t>As of June 2016 the Index was at -1.9 and appeared to be heading up.</a:t>
            </a:r>
          </a:p>
        </p:txBody>
      </p:sp>
    </p:spTree>
    <p:extLst>
      <p:ext uri="{BB962C8B-B14F-4D97-AF65-F5344CB8AC3E}">
        <p14:creationId xmlns:p14="http://schemas.microsoft.com/office/powerpoint/2010/main" val="3088381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4818" name="Rectangle 105"/>
          <p:cNvSpPr txBox="1">
            <a:spLocks noGrp="1" noChangeArrowheads="1"/>
          </p:cNvSpPr>
          <p:nvPr/>
        </p:nvSpPr>
        <p:spPr bwMode="auto">
          <a:xfrm>
            <a:off x="85725" y="6961188"/>
            <a:ext cx="1352550"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r>
              <a:rPr lang="en-US" altLang="en-US" sz="900">
                <a:solidFill>
                  <a:schemeClr val="bg1"/>
                </a:solidFill>
              </a:rPr>
              <a:t>12/01/09 - 9pm</a:t>
            </a:r>
          </a:p>
        </p:txBody>
      </p:sp>
      <p:sp>
        <p:nvSpPr>
          <p:cNvPr id="34819" name="Rectangle 106"/>
          <p:cNvSpPr txBox="1">
            <a:spLocks noGrp="1" noChangeArrowheads="1"/>
          </p:cNvSpPr>
          <p:nvPr/>
        </p:nvSpPr>
        <p:spPr bwMode="auto">
          <a:xfrm>
            <a:off x="2695575" y="6961188"/>
            <a:ext cx="3752850"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lnSpc>
                <a:spcPct val="85000"/>
              </a:lnSpc>
              <a:spcBef>
                <a:spcPct val="20000"/>
              </a:spcBef>
              <a:buClrTx/>
              <a:buFontTx/>
              <a:buNone/>
            </a:pPr>
            <a:r>
              <a:rPr lang="en-US" altLang="en-US" sz="900">
                <a:solidFill>
                  <a:schemeClr val="bg1"/>
                </a:solidFill>
              </a:rPr>
              <a:t>eSlide – P6466 – The Financial Crisis and the Future of the P/C</a:t>
            </a:r>
          </a:p>
        </p:txBody>
      </p:sp>
      <p:sp>
        <p:nvSpPr>
          <p:cNvPr id="34820"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9C3AA22A-0202-4EBB-9F24-BEC6CCD09BAC}" type="slidenum">
              <a:rPr lang="en-US" altLang="en-US" sz="900"/>
              <a:pPr algn="r">
                <a:lnSpc>
                  <a:spcPct val="85000"/>
                </a:lnSpc>
                <a:spcBef>
                  <a:spcPct val="20000"/>
                </a:spcBef>
                <a:buClrTx/>
                <a:buFontTx/>
                <a:buNone/>
              </a:pPr>
              <a:t>43</a:t>
            </a:fld>
            <a:endParaRPr lang="en-US" altLang="en-US" sz="900"/>
          </a:p>
        </p:txBody>
      </p:sp>
      <p:sp>
        <p:nvSpPr>
          <p:cNvPr id="34821" name="Rectangle 7"/>
          <p:cNvSpPr>
            <a:spLocks noGrp="1" noChangeArrowheads="1"/>
          </p:cNvSpPr>
          <p:nvPr>
            <p:ph type="title" idx="4294967295"/>
          </p:nvPr>
        </p:nvSpPr>
        <p:spPr>
          <a:xfrm>
            <a:off x="491614" y="202995"/>
            <a:ext cx="6567947" cy="815563"/>
          </a:xfrm>
        </p:spPr>
        <p:txBody>
          <a:bodyPr>
            <a:noAutofit/>
          </a:bodyPr>
          <a:lstStyle/>
          <a:p>
            <a:r>
              <a:rPr lang="en-US" altLang="en-US" dirty="0">
                <a:latin typeface="Arial" panose="020B0604020202020204" pitchFamily="34" charset="0"/>
              </a:rPr>
              <a:t>Labor Market Conditions Index</a:t>
            </a:r>
            <a:br>
              <a:rPr lang="en-US" altLang="en-US" dirty="0">
                <a:latin typeface="Arial" panose="020B0604020202020204" pitchFamily="34" charset="0"/>
              </a:rPr>
            </a:br>
            <a:r>
              <a:rPr lang="en-US" altLang="en-US" dirty="0">
                <a:latin typeface="Arial" panose="020B0604020202020204" pitchFamily="34" charset="0"/>
              </a:rPr>
              <a:t>Since the Recession Ended</a:t>
            </a:r>
          </a:p>
        </p:txBody>
      </p:sp>
      <p:sp>
        <p:nvSpPr>
          <p:cNvPr id="34822" name="Text Box 5"/>
          <p:cNvSpPr txBox="1">
            <a:spLocks noChangeArrowheads="1"/>
          </p:cNvSpPr>
          <p:nvPr/>
        </p:nvSpPr>
        <p:spPr bwMode="auto">
          <a:xfrm>
            <a:off x="73728" y="6303963"/>
            <a:ext cx="872490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5760" tIns="0" rIns="0" bIns="137160" anchor="b">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5000"/>
              </a:spcBef>
              <a:buFont typeface="Wingdings" panose="05000000000000000000" pitchFamily="2" charset="2"/>
              <a:buNone/>
            </a:pPr>
            <a:r>
              <a:rPr lang="en-US" altLang="en-US" sz="1100" dirty="0"/>
              <a:t>Notes: Data are seasonally adjusted. The entire dataset is subject to revision, but that usually affects only the most recent 6 months.</a:t>
            </a:r>
          </a:p>
          <a:p>
            <a:pPr>
              <a:lnSpc>
                <a:spcPct val="85000"/>
              </a:lnSpc>
              <a:spcBef>
                <a:spcPct val="25000"/>
              </a:spcBef>
              <a:buNone/>
            </a:pPr>
            <a:r>
              <a:rPr lang="en-US" altLang="en-US" sz="1100" dirty="0"/>
              <a:t>Sources: </a:t>
            </a:r>
            <a:r>
              <a:rPr lang="en-US" altLang="en-US" sz="1100" dirty="0">
                <a:hlinkClick r:id="rId4"/>
              </a:rPr>
              <a:t>https://research.stlouisfed.org/fred2/series/FRBLMCI</a:t>
            </a:r>
            <a:r>
              <a:rPr lang="en-US" altLang="en-US" sz="1100" dirty="0"/>
              <a:t> </a:t>
            </a:r>
          </a:p>
        </p:txBody>
      </p:sp>
      <p:graphicFrame>
        <p:nvGraphicFramePr>
          <p:cNvPr id="34823" name="Object 8"/>
          <p:cNvGraphicFramePr>
            <a:graphicFrameLocks noChangeAspect="1"/>
          </p:cNvGraphicFramePr>
          <p:nvPr>
            <p:extLst/>
          </p:nvPr>
        </p:nvGraphicFramePr>
        <p:xfrm>
          <a:off x="264228" y="1263241"/>
          <a:ext cx="8343900" cy="4418984"/>
        </p:xfrm>
        <a:graphic>
          <a:graphicData uri="http://schemas.openxmlformats.org/presentationml/2006/ole">
            <mc:AlternateContent xmlns:mc="http://schemas.openxmlformats.org/markup-compatibility/2006">
              <mc:Choice xmlns:v="urn:schemas-microsoft-com:vml" Requires="v">
                <p:oleObj spid="_x0000_s28160143" name="Chart" r:id="rId5" imgW="8343770" imgH="4381358" progId="MSGraph.Chart.8">
                  <p:embed followColorScheme="full"/>
                </p:oleObj>
              </mc:Choice>
              <mc:Fallback>
                <p:oleObj name="Chart" r:id="rId5" imgW="8343770" imgH="4381358" progId="MSGraph.Chart.8">
                  <p:embed followColorScheme="full"/>
                  <p:pic>
                    <p:nvPicPr>
                      <p:cNvPr id="34823" name="Object 8"/>
                      <p:cNvPicPr>
                        <a:picLocks noChangeAspect="1" noChangeArrowheads="1"/>
                      </p:cNvPicPr>
                      <p:nvPr/>
                    </p:nvPicPr>
                    <p:blipFill>
                      <a:blip r:embed="rId6"/>
                      <a:srcRect/>
                      <a:stretch>
                        <a:fillRect/>
                      </a:stretch>
                    </p:blipFill>
                    <p:spPr bwMode="gray">
                      <a:xfrm>
                        <a:off x="264228" y="1263241"/>
                        <a:ext cx="8343900" cy="4418984"/>
                      </a:xfrm>
                      <a:prstGeom prst="rect">
                        <a:avLst/>
                      </a:prstGeom>
                      <a:noFill/>
                      <a:ln>
                        <a:noFill/>
                      </a:ln>
                      <a:extLst/>
                    </p:spPr>
                  </p:pic>
                </p:oleObj>
              </mc:Fallback>
            </mc:AlternateContent>
          </a:graphicData>
        </a:graphic>
      </p:graphicFrame>
      <p:sp>
        <p:nvSpPr>
          <p:cNvPr id="8" name="Rectangle 6"/>
          <p:cNvSpPr>
            <a:spLocks noChangeArrowheads="1"/>
          </p:cNvSpPr>
          <p:nvPr/>
        </p:nvSpPr>
        <p:spPr bwMode="blackWhite">
          <a:xfrm>
            <a:off x="403276" y="5641181"/>
            <a:ext cx="8448675" cy="5683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eaLnBrk="1" hangingPunct="1">
              <a:lnSpc>
                <a:spcPct val="95000"/>
              </a:lnSpc>
              <a:spcBef>
                <a:spcPct val="25000"/>
              </a:spcBef>
              <a:buClrTx/>
              <a:buFontTx/>
              <a:buNone/>
            </a:pPr>
            <a:r>
              <a:rPr lang="en-US" altLang="en-US" sz="1800" b="1" dirty="0">
                <a:solidFill>
                  <a:srgbClr val="FFFFFF"/>
                </a:solidFill>
              </a:rPr>
              <a:t>Based on history of the last 40 years, there’s no recession </a:t>
            </a:r>
            <a:r>
              <a:rPr lang="en-US" altLang="en-US" sz="1800" b="1">
                <a:solidFill>
                  <a:srgbClr val="FFFFFF"/>
                </a:solidFill>
              </a:rPr>
              <a:t>in sight.</a:t>
            </a:r>
            <a:endParaRPr lang="en-US" altLang="en-US" sz="1800" b="1" dirty="0">
              <a:solidFill>
                <a:srgbClr val="FFFFFF"/>
              </a:solidFill>
            </a:endParaRPr>
          </a:p>
        </p:txBody>
      </p:sp>
      <p:sp>
        <p:nvSpPr>
          <p:cNvPr id="9" name="AutoShape 17"/>
          <p:cNvSpPr>
            <a:spLocks noChangeArrowheads="1"/>
          </p:cNvSpPr>
          <p:nvPr/>
        </p:nvSpPr>
        <p:spPr bwMode="blackWhite">
          <a:xfrm>
            <a:off x="7067502" y="1263241"/>
            <a:ext cx="1662537" cy="536341"/>
          </a:xfrm>
          <a:prstGeom prst="wedgeRectCallout">
            <a:avLst>
              <a:gd name="adj1" fmla="val -2773"/>
              <a:gd name="adj2" fmla="val 298021"/>
            </a:avLst>
          </a:prstGeom>
          <a:gradFill rotWithShape="1">
            <a:gsLst>
              <a:gs pos="0">
                <a:schemeClr val="accent1"/>
              </a:gs>
              <a:gs pos="100000">
                <a:srgbClr val="173C51"/>
              </a:gs>
            </a:gsLst>
            <a:lin ang="5400000" scaled="1"/>
          </a:gradFill>
          <a:ln>
            <a:noFill/>
          </a:ln>
          <a:extLst>
            <a:ext uri="{91240B29-F687-4F45-9708-019B960494DF}">
              <a14:hiddenLine xmlns:a14="http://schemas.microsoft.com/office/drawing/2010/main" w="28575" algn="ctr">
                <a:solidFill>
                  <a:srgbClr val="000000"/>
                </a:solidFill>
                <a:miter lim="800000"/>
                <a:headEnd/>
                <a:tailEnd/>
              </a14:hiddenLine>
            </a:ext>
          </a:extLst>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Font typeface="Wingdings" panose="05000000000000000000" pitchFamily="2" charset="2"/>
              <a:buNone/>
            </a:pPr>
            <a:r>
              <a:rPr lang="en-US" altLang="en-US" sz="1400" b="1" dirty="0">
                <a:solidFill>
                  <a:srgbClr val="FFFFFF"/>
                </a:solidFill>
              </a:rPr>
              <a:t>Decline began in November 2015.</a:t>
            </a:r>
            <a:endParaRPr lang="en-US" altLang="en-US" sz="1400" b="1" dirty="0">
              <a:solidFill>
                <a:schemeClr val="bg1"/>
              </a:solidFill>
            </a:endParaRPr>
          </a:p>
        </p:txBody>
      </p:sp>
      <p:sp>
        <p:nvSpPr>
          <p:cNvPr id="34826" name="TextBox 9"/>
          <p:cNvSpPr txBox="1">
            <a:spLocks noChangeArrowheads="1"/>
          </p:cNvSpPr>
          <p:nvPr/>
        </p:nvSpPr>
        <p:spPr bwMode="auto">
          <a:xfrm>
            <a:off x="73728" y="1057659"/>
            <a:ext cx="12001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a:t>Index Value</a:t>
            </a:r>
          </a:p>
        </p:txBody>
      </p:sp>
    </p:spTree>
    <p:extLst>
      <p:ext uri="{BB962C8B-B14F-4D97-AF65-F5344CB8AC3E}">
        <p14:creationId xmlns:p14="http://schemas.microsoft.com/office/powerpoint/2010/main" val="393165066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childTnLst>
                          </p:cTn>
                        </p:par>
                        <p:par>
                          <p:cTn id="9" fill="hold" nodeType="afterGroup">
                            <p:stCondLst>
                              <p:cond delay="1500"/>
                            </p:stCondLst>
                            <p:childTnLst>
                              <p:par>
                                <p:cTn id="10" presetID="22" presetClass="entr" presetSubtype="1"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up)">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0" y="128588"/>
            <a:ext cx="8166100" cy="815975"/>
          </a:xfrm>
        </p:spPr>
        <p:txBody>
          <a:bodyPr anchor="t" anchorCtr="1"/>
          <a:lstStyle/>
          <a:p>
            <a:pPr>
              <a:lnSpc>
                <a:spcPct val="85000"/>
              </a:lnSpc>
            </a:pPr>
            <a:r>
              <a:rPr lang="en-US" sz="2800" dirty="0">
                <a:latin typeface="Arial" panose="020B0604020202020204" pitchFamily="34" charset="0"/>
              </a:rPr>
              <a:t>Full-time vs. Part-time Employment,</a:t>
            </a:r>
            <a:br>
              <a:rPr lang="en-US" sz="2800" dirty="0">
                <a:latin typeface="Arial" panose="020B0604020202020204" pitchFamily="34" charset="0"/>
              </a:rPr>
            </a:br>
            <a:r>
              <a:rPr lang="en-US" sz="2800" dirty="0">
                <a:latin typeface="Arial" panose="020B0604020202020204" pitchFamily="34" charset="0"/>
              </a:rPr>
              <a:t>Quarterly, 2003-2016:Q2</a:t>
            </a:r>
          </a:p>
        </p:txBody>
      </p:sp>
      <p:graphicFrame>
        <p:nvGraphicFramePr>
          <p:cNvPr id="93187" name="Object 3"/>
          <p:cNvGraphicFramePr>
            <a:graphicFrameLocks noGrp="1" noChangeAspect="1"/>
          </p:cNvGraphicFramePr>
          <p:nvPr>
            <p:ph type="chart" idx="1"/>
            <p:extLst/>
          </p:nvPr>
        </p:nvGraphicFramePr>
        <p:xfrm>
          <a:off x="136525" y="1063625"/>
          <a:ext cx="8902700" cy="4813300"/>
        </p:xfrm>
        <a:graphic>
          <a:graphicData uri="http://schemas.openxmlformats.org/presentationml/2006/ole">
            <mc:AlternateContent xmlns:mc="http://schemas.openxmlformats.org/markup-compatibility/2006">
              <mc:Choice xmlns:v="urn:schemas-microsoft-com:vml" Requires="v">
                <p:oleObj spid="_x0000_s28163215" name="Chart" r:id="rId3" imgW="9020114" imgH="4876942" progId="MSGraph.Chart.8">
                  <p:embed followColorScheme="full"/>
                </p:oleObj>
              </mc:Choice>
              <mc:Fallback>
                <p:oleObj name="Chart" r:id="rId3" imgW="9020114" imgH="4876942" progId="MSGraph.Chart.8">
                  <p:embed followColorScheme="full"/>
                  <p:pic>
                    <p:nvPicPr>
                      <p:cNvPr id="93187" name="Object 3"/>
                      <p:cNvPicPr>
                        <a:picLocks noGrp="1" noChangeAspect="1" noChangeArrowheads="1"/>
                      </p:cNvPicPr>
                      <p:nvPr/>
                    </p:nvPicPr>
                    <p:blipFill>
                      <a:blip r:embed="rId4"/>
                      <a:srcRect/>
                      <a:stretch>
                        <a:fillRect/>
                      </a:stretch>
                    </p:blipFill>
                    <p:spPr bwMode="auto">
                      <a:xfrm>
                        <a:off x="136525" y="1063625"/>
                        <a:ext cx="8902700" cy="481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3188" name="Rectangle 4"/>
          <p:cNvSpPr>
            <a:spLocks noChangeArrowheads="1"/>
          </p:cNvSpPr>
          <p:nvPr/>
        </p:nvSpPr>
        <p:spPr bwMode="auto">
          <a:xfrm>
            <a:off x="516247" y="6516768"/>
            <a:ext cx="8143255" cy="262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100000"/>
              </a:lnSpc>
              <a:spcBef>
                <a:spcPct val="0"/>
              </a:spcBef>
              <a:buClrTx/>
              <a:buFontTx/>
              <a:buNone/>
            </a:pPr>
            <a:r>
              <a:rPr lang="en-US" sz="1100" dirty="0"/>
              <a:t>Data are seasonally-adjusted. Sources: US Bureau of Labor Statistics, US Department of Labor; Insurance Information Institute.</a:t>
            </a:r>
          </a:p>
        </p:txBody>
      </p:sp>
      <p:sp>
        <p:nvSpPr>
          <p:cNvPr id="471045" name="Text Box 5"/>
          <p:cNvSpPr txBox="1">
            <a:spLocks noChangeArrowheads="1"/>
          </p:cNvSpPr>
          <p:nvPr/>
        </p:nvSpPr>
        <p:spPr bwMode="auto">
          <a:xfrm>
            <a:off x="425450" y="5716976"/>
            <a:ext cx="8324850" cy="757130"/>
          </a:xfrm>
          <a:prstGeom prst="rect">
            <a:avLst/>
          </a:prstGeom>
          <a:solidFill>
            <a:schemeClr val="accent2"/>
          </a:solidFill>
          <a:ln w="12700">
            <a:solidFill>
              <a:srgbClr val="FF0000"/>
            </a:solidFill>
            <a:miter lim="800000"/>
            <a:headEnd type="none" w="sm" len="sm"/>
            <a:tailEnd type="none" w="sm" len="sm"/>
          </a:ln>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lnSpc>
                <a:spcPct val="80000"/>
              </a:lnSpc>
              <a:spcBef>
                <a:spcPct val="50000"/>
              </a:spcBef>
              <a:buClrTx/>
              <a:buFontTx/>
              <a:buNone/>
            </a:pPr>
            <a:r>
              <a:rPr lang="en-US" sz="1800" b="1" dirty="0">
                <a:solidFill>
                  <a:schemeClr val="bg1"/>
                </a:solidFill>
              </a:rPr>
              <a:t>The Great Recession shifted employment from full-time to part-time.</a:t>
            </a:r>
            <a:br>
              <a:rPr lang="en-US" sz="1800" b="1" dirty="0">
                <a:solidFill>
                  <a:schemeClr val="bg1"/>
                </a:solidFill>
              </a:rPr>
            </a:br>
            <a:r>
              <a:rPr lang="en-US" sz="1800" b="1" dirty="0">
                <a:solidFill>
                  <a:schemeClr val="bg1"/>
                </a:solidFill>
              </a:rPr>
              <a:t>Full-time employment is finally above its pre-recession peak,</a:t>
            </a:r>
            <a:br>
              <a:rPr lang="en-US" sz="1800" b="1" dirty="0">
                <a:solidFill>
                  <a:schemeClr val="bg1"/>
                </a:solidFill>
              </a:rPr>
            </a:br>
            <a:r>
              <a:rPr lang="en-US" sz="1800" b="1" dirty="0">
                <a:solidFill>
                  <a:schemeClr val="bg1"/>
                </a:solidFill>
              </a:rPr>
              <a:t>but part-time hasn’t receded.</a:t>
            </a:r>
          </a:p>
        </p:txBody>
      </p:sp>
      <p:sp>
        <p:nvSpPr>
          <p:cNvPr id="93190" name="Text Box 6"/>
          <p:cNvSpPr txBox="1">
            <a:spLocks noChangeArrowheads="1"/>
          </p:cNvSpPr>
          <p:nvPr/>
        </p:nvSpPr>
        <p:spPr bwMode="auto">
          <a:xfrm>
            <a:off x="68262" y="1081094"/>
            <a:ext cx="1128712" cy="5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100000"/>
              </a:lnSpc>
              <a:spcBef>
                <a:spcPct val="50000"/>
              </a:spcBef>
              <a:buClr>
                <a:srgbClr val="FF3300"/>
              </a:buClr>
              <a:buFont typeface="Wingdings" panose="05000000000000000000" pitchFamily="2" charset="2"/>
              <a:buNone/>
            </a:pPr>
            <a:r>
              <a:rPr lang="en-US" sz="1400" b="1" dirty="0"/>
              <a:t>Full time, millions</a:t>
            </a:r>
          </a:p>
        </p:txBody>
      </p:sp>
      <p:sp>
        <p:nvSpPr>
          <p:cNvPr id="93191" name="Text Box 6"/>
          <p:cNvSpPr txBox="1">
            <a:spLocks noChangeArrowheads="1"/>
          </p:cNvSpPr>
          <p:nvPr/>
        </p:nvSpPr>
        <p:spPr bwMode="auto">
          <a:xfrm>
            <a:off x="8062452" y="1063625"/>
            <a:ext cx="1017941" cy="5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100000"/>
              </a:lnSpc>
              <a:spcBef>
                <a:spcPct val="50000"/>
              </a:spcBef>
              <a:buClr>
                <a:srgbClr val="FF3300"/>
              </a:buClr>
              <a:buFont typeface="Wingdings" panose="05000000000000000000" pitchFamily="2" charset="2"/>
              <a:buNone/>
            </a:pPr>
            <a:r>
              <a:rPr lang="en-US" sz="1400" b="1" dirty="0"/>
              <a:t>Part-time, millions</a:t>
            </a:r>
          </a:p>
        </p:txBody>
      </p:sp>
      <p:sp>
        <p:nvSpPr>
          <p:cNvPr id="9" name="Rectangle 7"/>
          <p:cNvSpPr>
            <a:spLocks noChangeArrowheads="1"/>
          </p:cNvSpPr>
          <p:nvPr/>
        </p:nvSpPr>
        <p:spPr bwMode="grayWhite">
          <a:xfrm>
            <a:off x="3596055" y="1515658"/>
            <a:ext cx="816920" cy="4141787"/>
          </a:xfrm>
          <a:prstGeom prst="rect">
            <a:avLst/>
          </a:prstGeom>
          <a:noFill/>
          <a:ln w="28575">
            <a:solidFill>
              <a:schemeClr val="fo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endParaRPr lang="en-US" sz="1800"/>
          </a:p>
        </p:txBody>
      </p:sp>
      <p:sp>
        <p:nvSpPr>
          <p:cNvPr id="93193" name="TextBox 11"/>
          <p:cNvSpPr txBox="1">
            <a:spLocks noChangeArrowheads="1"/>
          </p:cNvSpPr>
          <p:nvPr/>
        </p:nvSpPr>
        <p:spPr bwMode="auto">
          <a:xfrm>
            <a:off x="3485739" y="1472996"/>
            <a:ext cx="110213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eaLnBrk="1" hangingPunct="1">
              <a:lnSpc>
                <a:spcPct val="100000"/>
              </a:lnSpc>
              <a:spcBef>
                <a:spcPct val="0"/>
              </a:spcBef>
              <a:buClrTx/>
              <a:buFontTx/>
              <a:buNone/>
            </a:pPr>
            <a:r>
              <a:rPr lang="en-US" sz="1400" dirty="0"/>
              <a:t>Recession</a:t>
            </a:r>
          </a:p>
        </p:txBody>
      </p:sp>
      <p:sp>
        <p:nvSpPr>
          <p:cNvPr id="11" name="AutoShape 38"/>
          <p:cNvSpPr>
            <a:spLocks noChangeArrowheads="1"/>
          </p:cNvSpPr>
          <p:nvPr/>
        </p:nvSpPr>
        <p:spPr bwMode="blackWhite">
          <a:xfrm>
            <a:off x="4629712" y="2925455"/>
            <a:ext cx="1401408" cy="921150"/>
          </a:xfrm>
          <a:prstGeom prst="wedgeRectCallout">
            <a:avLst>
              <a:gd name="adj1" fmla="val -74451"/>
              <a:gd name="adj2" fmla="val -3975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Font typeface="Wingdings" panose="05000000000000000000" pitchFamily="2" charset="2"/>
              <a:buNone/>
            </a:pPr>
            <a:r>
              <a:rPr lang="en-US" sz="1200" b="1" dirty="0">
                <a:solidFill>
                  <a:schemeClr val="bg1"/>
                </a:solidFill>
              </a:rPr>
              <a:t>Recession shifted employment growth from full-time to part-time</a:t>
            </a:r>
          </a:p>
        </p:txBody>
      </p:sp>
      <p:sp>
        <p:nvSpPr>
          <p:cNvPr id="12" name="AutoShape 38"/>
          <p:cNvSpPr>
            <a:spLocks noChangeArrowheads="1"/>
          </p:cNvSpPr>
          <p:nvPr/>
        </p:nvSpPr>
        <p:spPr bwMode="blackWhite">
          <a:xfrm>
            <a:off x="904875" y="1827213"/>
            <a:ext cx="1624013" cy="839787"/>
          </a:xfrm>
          <a:prstGeom prst="wedgeRectCallout">
            <a:avLst>
              <a:gd name="adj1" fmla="val 74847"/>
              <a:gd name="adj2" fmla="val 3476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Font typeface="Wingdings" panose="05000000000000000000" pitchFamily="2" charset="2"/>
              <a:buNone/>
            </a:pPr>
            <a:r>
              <a:rPr lang="en-US" sz="1600" b="1" dirty="0">
                <a:solidFill>
                  <a:schemeClr val="bg1"/>
                </a:solidFill>
              </a:rPr>
              <a:t>Pre-recession, most new jobs were full-time</a:t>
            </a:r>
          </a:p>
        </p:txBody>
      </p:sp>
      <p:sp>
        <p:nvSpPr>
          <p:cNvPr id="13" name="AutoShape 38"/>
          <p:cNvSpPr>
            <a:spLocks noChangeArrowheads="1"/>
          </p:cNvSpPr>
          <p:nvPr/>
        </p:nvSpPr>
        <p:spPr bwMode="blackWhite">
          <a:xfrm>
            <a:off x="6213986" y="1515658"/>
            <a:ext cx="1173953" cy="460575"/>
          </a:xfrm>
          <a:prstGeom prst="wedgeRectCallout">
            <a:avLst>
              <a:gd name="adj1" fmla="val 114965"/>
              <a:gd name="adj2" fmla="val 1991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Font typeface="Wingdings" panose="05000000000000000000" pitchFamily="2" charset="2"/>
              <a:buNone/>
            </a:pPr>
            <a:r>
              <a:rPr lang="en-US" sz="1200" b="1" dirty="0">
                <a:solidFill>
                  <a:schemeClr val="bg1"/>
                </a:solidFill>
              </a:rPr>
              <a:t>New full-time peak</a:t>
            </a:r>
          </a:p>
        </p:txBody>
      </p:sp>
    </p:spTree>
    <p:extLst>
      <p:ext uri="{BB962C8B-B14F-4D97-AF65-F5344CB8AC3E}">
        <p14:creationId xmlns:p14="http://schemas.microsoft.com/office/powerpoint/2010/main" val="83511426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1" nodeType="afterEffect">
                                  <p:stCondLst>
                                    <p:cond delay="0"/>
                                  </p:stCondLst>
                                  <p:childTnLst>
                                    <p:set>
                                      <p:cBhvr>
                                        <p:cTn id="6" dur="1" fill="hold">
                                          <p:stCondLst>
                                            <p:cond delay="0"/>
                                          </p:stCondLst>
                                        </p:cTn>
                                        <p:tgtEl>
                                          <p:spTgt spid="471045"/>
                                        </p:tgtEl>
                                        <p:attrNameLst>
                                          <p:attrName>style.visibility</p:attrName>
                                        </p:attrNameLst>
                                      </p:cBhvr>
                                      <p:to>
                                        <p:strVal val="visible"/>
                                      </p:to>
                                    </p:set>
                                    <p:animEffect transition="in" filter="dissolve">
                                      <p:cBhvr>
                                        <p:cTn id="7" dur="500"/>
                                        <p:tgtEl>
                                          <p:spTgt spid="471045"/>
                                        </p:tgtEl>
                                      </p:cBhvr>
                                    </p:animEffect>
                                  </p:childTnLst>
                                </p:cTn>
                              </p:par>
                              <p:par>
                                <p:cTn id="8" presetID="16" presetClass="entr" presetSubtype="26" fill="hold" grpId="0" nodeType="withEffect">
                                  <p:stCondLst>
                                    <p:cond delay="1000"/>
                                  </p:stCondLst>
                                  <p:childTnLst>
                                    <p:set>
                                      <p:cBhvr>
                                        <p:cTn id="9" dur="1" fill="hold">
                                          <p:stCondLst>
                                            <p:cond delay="0"/>
                                          </p:stCondLst>
                                        </p:cTn>
                                        <p:tgtEl>
                                          <p:spTgt spid="9"/>
                                        </p:tgtEl>
                                        <p:attrNameLst>
                                          <p:attrName>style.visibility</p:attrName>
                                        </p:attrNameLst>
                                      </p:cBhvr>
                                      <p:to>
                                        <p:strVal val="visible"/>
                                      </p:to>
                                    </p:set>
                                    <p:animEffect transition="in" filter="barn(inHorizontal)">
                                      <p:cBhvr>
                                        <p:cTn id="10" dur="500"/>
                                        <p:tgtEl>
                                          <p:spTgt spid="9"/>
                                        </p:tgtEl>
                                      </p:cBhvr>
                                    </p:animEffect>
                                  </p:childTnLst>
                                </p:cTn>
                              </p:par>
                            </p:childTnLst>
                          </p:cTn>
                        </p:par>
                        <p:par>
                          <p:cTn id="11" fill="hold" nodeType="afterGroup">
                            <p:stCondLst>
                              <p:cond delay="1500"/>
                            </p:stCondLst>
                            <p:childTnLst>
                              <p:par>
                                <p:cTn id="12" presetID="22" presetClass="entr" presetSubtype="8" fill="hold" grpId="0" nodeType="afterEffect">
                                  <p:stCondLst>
                                    <p:cond delay="500"/>
                                  </p:stCondLst>
                                  <p:childTnLst>
                                    <p:set>
                                      <p:cBhvr>
                                        <p:cTn id="13" dur="1" fill="hold">
                                          <p:stCondLst>
                                            <p:cond delay="0"/>
                                          </p:stCondLst>
                                        </p:cTn>
                                        <p:tgtEl>
                                          <p:spTgt spid="11"/>
                                        </p:tgtEl>
                                        <p:attrNameLst>
                                          <p:attrName>style.visibility</p:attrName>
                                        </p:attrNameLst>
                                      </p:cBhvr>
                                      <p:to>
                                        <p:strVal val="visible"/>
                                      </p:to>
                                    </p:set>
                                    <p:animEffect transition="in" filter="wipe(left)">
                                      <p:cBhvr>
                                        <p:cTn id="14" dur="500"/>
                                        <p:tgtEl>
                                          <p:spTgt spid="11"/>
                                        </p:tgtEl>
                                      </p:cBhvr>
                                    </p:animEffect>
                                  </p:childTnLst>
                                </p:cTn>
                              </p:par>
                            </p:childTnLst>
                          </p:cTn>
                        </p:par>
                        <p:par>
                          <p:cTn id="15" fill="hold" nodeType="afterGroup">
                            <p:stCondLst>
                              <p:cond delay="2500"/>
                            </p:stCondLst>
                            <p:childTnLst>
                              <p:par>
                                <p:cTn id="16" presetID="22" presetClass="entr" presetSubtype="8" fill="hold" grpId="0" nodeType="afterEffect">
                                  <p:stCondLst>
                                    <p:cond delay="500"/>
                                  </p:stCondLst>
                                  <p:childTnLst>
                                    <p:set>
                                      <p:cBhvr>
                                        <p:cTn id="17" dur="1" fill="hold">
                                          <p:stCondLst>
                                            <p:cond delay="0"/>
                                          </p:stCondLst>
                                        </p:cTn>
                                        <p:tgtEl>
                                          <p:spTgt spid="12"/>
                                        </p:tgtEl>
                                        <p:attrNameLst>
                                          <p:attrName>style.visibility</p:attrName>
                                        </p:attrNameLst>
                                      </p:cBhvr>
                                      <p:to>
                                        <p:strVal val="visible"/>
                                      </p:to>
                                    </p:set>
                                    <p:animEffect transition="in" filter="wipe(left)">
                                      <p:cBhvr>
                                        <p:cTn id="18" dur="500"/>
                                        <p:tgtEl>
                                          <p:spTgt spid="12"/>
                                        </p:tgtEl>
                                      </p:cBhvr>
                                    </p:animEffect>
                                  </p:childTnLst>
                                </p:cTn>
                              </p:par>
                            </p:childTnLst>
                          </p:cTn>
                        </p:par>
                        <p:par>
                          <p:cTn id="19" fill="hold">
                            <p:stCondLst>
                              <p:cond delay="3500"/>
                            </p:stCondLst>
                            <p:childTnLst>
                              <p:par>
                                <p:cTn id="20" presetID="22" presetClass="entr" presetSubtype="8" fill="hold" grpId="0" nodeType="afterEffect">
                                  <p:stCondLst>
                                    <p:cond delay="50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71045" grpId="0" bld="series" animBg="0"/>
      <p:bldP spid="471045" grpId="1" animBg="1"/>
      <p:bldP spid="9" grpId="0" animBg="1"/>
      <p:bldP spid="11" grpId="0" animBg="1"/>
      <p:bldP spid="12" grpId="0" animBg="1"/>
      <p:bldP spid="13"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105"/>
          <p:cNvSpPr txBox="1">
            <a:spLocks noGrp="1" noChangeArrowheads="1"/>
          </p:cNvSpPr>
          <p:nvPr/>
        </p:nvSpPr>
        <p:spPr bwMode="auto">
          <a:xfrm>
            <a:off x="85725" y="6961188"/>
            <a:ext cx="1352550"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85000"/>
              </a:lnSpc>
              <a:spcBef>
                <a:spcPct val="20000"/>
              </a:spcBef>
            </a:pPr>
            <a:r>
              <a:rPr lang="en-US" altLang="en-US" sz="900">
                <a:solidFill>
                  <a:schemeClr val="bg1"/>
                </a:solidFill>
              </a:rPr>
              <a:t>12/01/09 - 9pm</a:t>
            </a:r>
          </a:p>
        </p:txBody>
      </p:sp>
      <p:sp>
        <p:nvSpPr>
          <p:cNvPr id="65539" name="Rectangle 106"/>
          <p:cNvSpPr txBox="1">
            <a:spLocks noGrp="1" noChangeArrowheads="1"/>
          </p:cNvSpPr>
          <p:nvPr/>
        </p:nvSpPr>
        <p:spPr bwMode="auto">
          <a:xfrm>
            <a:off x="2695575" y="6961188"/>
            <a:ext cx="3752850"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85000"/>
              </a:lnSpc>
              <a:spcBef>
                <a:spcPct val="20000"/>
              </a:spcBef>
            </a:pPr>
            <a:r>
              <a:rPr lang="en-US" altLang="en-US" sz="900">
                <a:solidFill>
                  <a:schemeClr val="bg1"/>
                </a:solidFill>
              </a:rPr>
              <a:t>eSlide – P6466 – The Financial Crisis and the Future of the P/C</a:t>
            </a:r>
          </a:p>
        </p:txBody>
      </p:sp>
      <p:sp>
        <p:nvSpPr>
          <p:cNvPr id="65540"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lnSpc>
                <a:spcPct val="85000"/>
              </a:lnSpc>
              <a:spcBef>
                <a:spcPct val="20000"/>
              </a:spcBef>
            </a:pPr>
            <a:fld id="{302CD66C-0127-41DD-861A-62E8A119ABAF}" type="slidenum">
              <a:rPr lang="en-US" altLang="en-US" sz="900"/>
              <a:pPr algn="r">
                <a:lnSpc>
                  <a:spcPct val="85000"/>
                </a:lnSpc>
                <a:spcBef>
                  <a:spcPct val="20000"/>
                </a:spcBef>
              </a:pPr>
              <a:t>45</a:t>
            </a:fld>
            <a:endParaRPr lang="en-US" altLang="en-US" sz="900"/>
          </a:p>
        </p:txBody>
      </p:sp>
      <p:sp>
        <p:nvSpPr>
          <p:cNvPr id="65541" name="Rectangle 7"/>
          <p:cNvSpPr>
            <a:spLocks noGrp="1" noChangeArrowheads="1"/>
          </p:cNvSpPr>
          <p:nvPr>
            <p:ph type="title" idx="4294967295"/>
          </p:nvPr>
        </p:nvSpPr>
        <p:spPr>
          <a:xfrm>
            <a:off x="241300" y="128588"/>
            <a:ext cx="6711950" cy="860425"/>
          </a:xfrm>
        </p:spPr>
        <p:txBody>
          <a:bodyPr/>
          <a:lstStyle/>
          <a:p>
            <a:r>
              <a:rPr lang="en-US" altLang="en-US" sz="2800" dirty="0">
                <a:latin typeface="Arial" panose="020B0604020202020204" pitchFamily="34" charset="0"/>
              </a:rPr>
              <a:t>Nonfarm Payroll (Wages and Salaries):</a:t>
            </a:r>
            <a:br>
              <a:rPr lang="en-US" altLang="en-US" sz="2800" dirty="0">
                <a:latin typeface="Arial" panose="020B0604020202020204" pitchFamily="34" charset="0"/>
              </a:rPr>
            </a:br>
            <a:r>
              <a:rPr lang="en-US" altLang="en-US" sz="2800" dirty="0">
                <a:latin typeface="Arial" panose="020B0604020202020204" pitchFamily="34" charset="0"/>
              </a:rPr>
              <a:t>Quarterly, 2005–2016:Q2</a:t>
            </a:r>
          </a:p>
        </p:txBody>
      </p:sp>
      <p:sp>
        <p:nvSpPr>
          <p:cNvPr id="65542" name="Text Box 5"/>
          <p:cNvSpPr txBox="1">
            <a:spLocks noChangeArrowheads="1"/>
          </p:cNvSpPr>
          <p:nvPr/>
        </p:nvSpPr>
        <p:spPr bwMode="auto">
          <a:xfrm>
            <a:off x="0" y="6245225"/>
            <a:ext cx="8724900"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85000"/>
              </a:lnSpc>
              <a:spcBef>
                <a:spcPct val="25000"/>
              </a:spcBef>
              <a:buClr>
                <a:schemeClr val="accent2"/>
              </a:buClr>
              <a:buFont typeface="Wingdings" panose="05000000000000000000" pitchFamily="2" charset="2"/>
              <a:buNone/>
            </a:pPr>
            <a:r>
              <a:rPr lang="en-US" altLang="en-US" sz="1100" dirty="0"/>
              <a:t>Note: Recession indicated by gray shaded column. Data are seasonally adjusted annual rates.</a:t>
            </a:r>
          </a:p>
          <a:p>
            <a:pPr>
              <a:lnSpc>
                <a:spcPct val="85000"/>
              </a:lnSpc>
              <a:spcBef>
                <a:spcPct val="25000"/>
              </a:spcBef>
              <a:buClr>
                <a:schemeClr val="accent2"/>
              </a:buClr>
              <a:buFont typeface="Wingdings" panose="05000000000000000000" pitchFamily="2" charset="2"/>
              <a:buNone/>
            </a:pPr>
            <a:r>
              <a:rPr lang="en-US" altLang="en-US" sz="1100" dirty="0"/>
              <a:t>Sources: </a:t>
            </a:r>
            <a:r>
              <a:rPr lang="en-US" altLang="en-US" sz="1100" dirty="0">
                <a:hlinkClick r:id="rId4"/>
              </a:rPr>
              <a:t>http://research.stlouisfed.org/fred2/series/WASCUR</a:t>
            </a:r>
            <a:r>
              <a:rPr lang="en-US" altLang="en-US" sz="1100" dirty="0"/>
              <a:t>; National Bureau of Economic Research (recession dates); Insurance Information Institute.</a:t>
            </a:r>
          </a:p>
        </p:txBody>
      </p:sp>
      <p:sp>
        <p:nvSpPr>
          <p:cNvPr id="65543" name="Rectangle 6"/>
          <p:cNvSpPr>
            <a:spLocks noChangeArrowheads="1"/>
          </p:cNvSpPr>
          <p:nvPr/>
        </p:nvSpPr>
        <p:spPr bwMode="black">
          <a:xfrm>
            <a:off x="193675" y="1047750"/>
            <a:ext cx="2438400"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altLang="en-US" sz="1600" b="1">
                <a:solidFill>
                  <a:srgbClr val="225A7A"/>
                </a:solidFill>
              </a:rPr>
              <a:t>Billions</a:t>
            </a:r>
          </a:p>
        </p:txBody>
      </p:sp>
      <p:graphicFrame>
        <p:nvGraphicFramePr>
          <p:cNvPr id="65544" name="Object 8"/>
          <p:cNvGraphicFramePr>
            <a:graphicFrameLocks noChangeAspect="1"/>
          </p:cNvGraphicFramePr>
          <p:nvPr>
            <p:extLst/>
          </p:nvPr>
        </p:nvGraphicFramePr>
        <p:xfrm>
          <a:off x="352425" y="1187450"/>
          <a:ext cx="8535988" cy="4838700"/>
        </p:xfrm>
        <a:graphic>
          <a:graphicData uri="http://schemas.openxmlformats.org/presentationml/2006/ole">
            <mc:AlternateContent xmlns:mc="http://schemas.openxmlformats.org/markup-compatibility/2006">
              <mc:Choice xmlns:v="urn:schemas-microsoft-com:vml" Requires="v">
                <p:oleObj spid="_x0000_s28164239" name="Chart" r:id="rId5" imgW="8343770" imgH="4381358" progId="MSGraph.Chart.8">
                  <p:embed followColorScheme="full"/>
                </p:oleObj>
              </mc:Choice>
              <mc:Fallback>
                <p:oleObj name="Chart" r:id="rId5" imgW="8343770" imgH="4381358" progId="MSGraph.Chart.8">
                  <p:embed followColorScheme="full"/>
                  <p:pic>
                    <p:nvPicPr>
                      <p:cNvPr id="65544" name="Object 8"/>
                      <p:cNvPicPr>
                        <a:picLocks noChangeAspect="1" noChangeArrowheads="1"/>
                      </p:cNvPicPr>
                      <p:nvPr/>
                    </p:nvPicPr>
                    <p:blipFill>
                      <a:blip r:embed="rId6"/>
                      <a:srcRect/>
                      <a:stretch>
                        <a:fillRect/>
                      </a:stretch>
                    </p:blipFill>
                    <p:spPr bwMode="auto">
                      <a:xfrm>
                        <a:off x="352425" y="1187450"/>
                        <a:ext cx="8535988" cy="483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 name="AutoShape 14"/>
          <p:cNvSpPr>
            <a:spLocks noChangeArrowheads="1"/>
          </p:cNvSpPr>
          <p:nvPr/>
        </p:nvSpPr>
        <p:spPr bwMode="blackWhite">
          <a:xfrm>
            <a:off x="1563688" y="1852613"/>
            <a:ext cx="2182812" cy="611187"/>
          </a:xfrm>
          <a:prstGeom prst="wedgeRectCallout">
            <a:avLst>
              <a:gd name="adj1" fmla="val 43508"/>
              <a:gd name="adj2" fmla="val 244427"/>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spcBef>
                <a:spcPct val="50000"/>
              </a:spcBef>
              <a:buClr>
                <a:schemeClr val="bg1"/>
              </a:buClr>
              <a:buFont typeface="Wingdings" panose="05000000000000000000" pitchFamily="2" charset="2"/>
              <a:buNone/>
            </a:pPr>
            <a:r>
              <a:rPr lang="en-US" altLang="en-US" sz="1400" b="1">
                <a:solidFill>
                  <a:schemeClr val="bg1"/>
                </a:solidFill>
              </a:rPr>
              <a:t>Prior Peak was 2008:Q3 at $6.54 trillion</a:t>
            </a:r>
          </a:p>
        </p:txBody>
      </p:sp>
      <p:sp>
        <p:nvSpPr>
          <p:cNvPr id="11" name="AutoShape 14"/>
          <p:cNvSpPr>
            <a:spLocks noChangeArrowheads="1"/>
          </p:cNvSpPr>
          <p:nvPr/>
        </p:nvSpPr>
        <p:spPr bwMode="blackWhite">
          <a:xfrm>
            <a:off x="5029200" y="1195388"/>
            <a:ext cx="2328863" cy="1090612"/>
          </a:xfrm>
          <a:prstGeom prst="wedgeRectCallout">
            <a:avLst>
              <a:gd name="adj1" fmla="val 102949"/>
              <a:gd name="adj2" fmla="val -10546"/>
            </a:avLst>
          </a:prstGeom>
          <a:solidFill>
            <a:srgbClr val="FFC000"/>
          </a:solidFill>
          <a:ln w="28575" algn="ctr">
            <a:solidFill>
              <a:schemeClr val="bg1"/>
            </a:solidFill>
            <a:miter lim="800000"/>
            <a:headEnd/>
            <a:tailEnd/>
          </a:ln>
        </p:spPr>
        <p:txBody>
          <a:bodyPr tIns="91440" bIns="9144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spcBef>
                <a:spcPct val="50000"/>
              </a:spcBef>
              <a:buClr>
                <a:schemeClr val="bg1"/>
              </a:buClr>
              <a:buFont typeface="Wingdings" panose="05000000000000000000" pitchFamily="2" charset="2"/>
              <a:buNone/>
            </a:pPr>
            <a:r>
              <a:rPr lang="en-US" altLang="en-US" b="1" dirty="0"/>
              <a:t>Latest (2016:Q2) was $8.06 trillion, a new peak--$1.83T above 2009 trough</a:t>
            </a:r>
          </a:p>
        </p:txBody>
      </p:sp>
      <p:sp>
        <p:nvSpPr>
          <p:cNvPr id="12" name="AutoShape 14"/>
          <p:cNvSpPr>
            <a:spLocks noChangeArrowheads="1"/>
          </p:cNvSpPr>
          <p:nvPr/>
        </p:nvSpPr>
        <p:spPr bwMode="blackWhite">
          <a:xfrm>
            <a:off x="2632075" y="4591877"/>
            <a:ext cx="2419350" cy="706645"/>
          </a:xfrm>
          <a:prstGeom prst="wedgeRectCallout">
            <a:avLst>
              <a:gd name="adj1" fmla="val 6101"/>
              <a:gd name="adj2" fmla="val -8414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spcBef>
                <a:spcPct val="50000"/>
              </a:spcBef>
              <a:buClr>
                <a:schemeClr val="bg1"/>
              </a:buClr>
              <a:buFont typeface="Wingdings" panose="05000000000000000000" pitchFamily="2" charset="2"/>
              <a:buNone/>
            </a:pPr>
            <a:r>
              <a:rPr lang="en-US" altLang="en-US" sz="1400" b="1">
                <a:solidFill>
                  <a:schemeClr val="bg1"/>
                </a:solidFill>
              </a:rPr>
              <a:t>Recent trough (2009:Q1) was $6.23 trillion, down 5.3% from prior peak</a:t>
            </a:r>
          </a:p>
        </p:txBody>
      </p:sp>
      <p:sp>
        <p:nvSpPr>
          <p:cNvPr id="14" name="AutoShape 14"/>
          <p:cNvSpPr>
            <a:spLocks noChangeArrowheads="1"/>
          </p:cNvSpPr>
          <p:nvPr/>
        </p:nvSpPr>
        <p:spPr bwMode="blackWhite">
          <a:xfrm>
            <a:off x="5903913" y="3836504"/>
            <a:ext cx="2932112" cy="1462018"/>
          </a:xfrm>
          <a:prstGeom prst="wedgeRectCallout">
            <a:avLst>
              <a:gd name="adj1" fmla="val -47954"/>
              <a:gd name="adj2" fmla="val 2903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spcBef>
                <a:spcPct val="50000"/>
              </a:spcBef>
              <a:buClr>
                <a:schemeClr val="bg1"/>
              </a:buClr>
              <a:buFont typeface="Wingdings" panose="05000000000000000000" pitchFamily="2" charset="2"/>
              <a:buNone/>
            </a:pPr>
            <a:r>
              <a:rPr lang="en-US" altLang="en-US" sz="1400" b="1" u="sng" dirty="0">
                <a:solidFill>
                  <a:schemeClr val="bg1"/>
                </a:solidFill>
              </a:rPr>
              <a:t>Y-o-Y Growth rates</a:t>
            </a:r>
            <a:br>
              <a:rPr lang="en-US" altLang="en-US" sz="1400" b="1" u="sng" dirty="0">
                <a:solidFill>
                  <a:schemeClr val="bg1"/>
                </a:solidFill>
              </a:rPr>
            </a:br>
            <a:r>
              <a:rPr lang="en-US" altLang="en-US" sz="1400" b="1" dirty="0">
                <a:solidFill>
                  <a:schemeClr val="bg1"/>
                </a:solidFill>
              </a:rPr>
              <a:t>2011:Q2 over 2010:Q2: 3.9%</a:t>
            </a:r>
            <a:br>
              <a:rPr lang="en-US" altLang="en-US" sz="1400" b="1" dirty="0">
                <a:solidFill>
                  <a:schemeClr val="bg1"/>
                </a:solidFill>
              </a:rPr>
            </a:br>
            <a:r>
              <a:rPr lang="en-US" altLang="en-US" sz="1400" b="1" dirty="0">
                <a:solidFill>
                  <a:schemeClr val="bg1"/>
                </a:solidFill>
              </a:rPr>
              <a:t>2012:Q2 over 2011:Q2: 4.0%</a:t>
            </a:r>
            <a:br>
              <a:rPr lang="en-US" altLang="en-US" sz="1400" b="1" dirty="0">
                <a:solidFill>
                  <a:schemeClr val="bg1"/>
                </a:solidFill>
              </a:rPr>
            </a:br>
            <a:r>
              <a:rPr lang="en-US" altLang="en-US" sz="1400" b="1" dirty="0">
                <a:solidFill>
                  <a:schemeClr val="bg1"/>
                </a:solidFill>
              </a:rPr>
              <a:t>2013:Q2 over 2012:Q2: 3.3%</a:t>
            </a:r>
            <a:br>
              <a:rPr lang="en-US" altLang="en-US" sz="1400" b="1" dirty="0">
                <a:solidFill>
                  <a:schemeClr val="bg1"/>
                </a:solidFill>
              </a:rPr>
            </a:br>
            <a:r>
              <a:rPr lang="en-US" altLang="en-US" sz="1400" b="1" dirty="0">
                <a:solidFill>
                  <a:schemeClr val="bg1"/>
                </a:solidFill>
              </a:rPr>
              <a:t>2014:Q2 over 2013:Q2: 4.3%</a:t>
            </a:r>
            <a:br>
              <a:rPr lang="en-US" altLang="en-US" sz="1400" b="1" dirty="0">
                <a:solidFill>
                  <a:schemeClr val="bg1"/>
                </a:solidFill>
              </a:rPr>
            </a:br>
            <a:r>
              <a:rPr lang="en-US" altLang="en-US" sz="1400" b="1" dirty="0">
                <a:solidFill>
                  <a:schemeClr val="bg1"/>
                </a:solidFill>
              </a:rPr>
              <a:t>2015:Q2 over 2014:Q2: 5.4%</a:t>
            </a:r>
            <a:br>
              <a:rPr lang="en-US" altLang="en-US" sz="1400" b="1" dirty="0">
                <a:solidFill>
                  <a:schemeClr val="bg1"/>
                </a:solidFill>
              </a:rPr>
            </a:br>
            <a:r>
              <a:rPr lang="en-US" altLang="en-US" sz="1400" b="1" dirty="0">
                <a:solidFill>
                  <a:schemeClr val="bg1"/>
                </a:solidFill>
              </a:rPr>
              <a:t>2016:Q2 over 2015:Q2: 3.3%</a:t>
            </a:r>
          </a:p>
        </p:txBody>
      </p:sp>
      <p:sp>
        <p:nvSpPr>
          <p:cNvPr id="15" name="Date Placeholder 14"/>
          <p:cNvSpPr>
            <a:spLocks noGrp="1"/>
          </p:cNvSpPr>
          <p:nvPr>
            <p:ph type="dt" sz="quarter" idx="10"/>
          </p:nvPr>
        </p:nvSpPr>
        <p:spPr/>
        <p:txBody>
          <a:bodyPr/>
          <a:lstStyle/>
          <a:p>
            <a:pPr>
              <a:defRPr/>
            </a:pPr>
            <a:r>
              <a:rPr lang="en-US"/>
              <a:t>12/01/09 - 9pm</a:t>
            </a:r>
          </a:p>
        </p:txBody>
      </p:sp>
      <p:sp>
        <p:nvSpPr>
          <p:cNvPr id="65550" name="Slide Number Placeholder 1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87C8610-914A-4355-AF36-1B67D4861730}" type="slidenum">
              <a:rPr lang="en-US" altLang="en-US" smtClean="0"/>
              <a:pPr/>
              <a:t>45</a:t>
            </a:fld>
            <a:endParaRPr lang="en-US" altLang="en-US"/>
          </a:p>
        </p:txBody>
      </p:sp>
    </p:spTree>
    <p:extLst>
      <p:ext uri="{BB962C8B-B14F-4D97-AF65-F5344CB8AC3E}">
        <p14:creationId xmlns:p14="http://schemas.microsoft.com/office/powerpoint/2010/main" val="328932905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par>
                          <p:cTn id="8" fill="hold" nodeType="afterGroup">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11"/>
                                        </p:tgtEl>
                                        <p:attrNameLst>
                                          <p:attrName>style.visibility</p:attrName>
                                        </p:attrNameLst>
                                      </p:cBhvr>
                                      <p:to>
                                        <p:strVal val="visible"/>
                                      </p:to>
                                    </p:set>
                                    <p:animEffect transition="in" filter="wipe(right)">
                                      <p:cBhvr>
                                        <p:cTn id="11" dur="500"/>
                                        <p:tgtEl>
                                          <p:spTgt spid="11"/>
                                        </p:tgtEl>
                                      </p:cBhvr>
                                    </p:animEffect>
                                  </p:childTnLst>
                                </p:cTn>
                              </p:par>
                            </p:childTnLst>
                          </p:cTn>
                        </p:par>
                        <p:par>
                          <p:cTn id="12" fill="hold" nodeType="afterGroup">
                            <p:stCondLst>
                              <p:cond delay="3000"/>
                            </p:stCondLst>
                            <p:childTnLst>
                              <p:par>
                                <p:cTn id="13" presetID="22" presetClass="entr" presetSubtype="2" fill="hold" grpId="0" nodeType="afterEffect">
                                  <p:stCondLst>
                                    <p:cond delay="1000"/>
                                  </p:stCondLst>
                                  <p:childTnLst>
                                    <p:set>
                                      <p:cBhvr>
                                        <p:cTn id="14" dur="1" fill="hold">
                                          <p:stCondLst>
                                            <p:cond delay="0"/>
                                          </p:stCondLst>
                                        </p:cTn>
                                        <p:tgtEl>
                                          <p:spTgt spid="12"/>
                                        </p:tgtEl>
                                        <p:attrNameLst>
                                          <p:attrName>style.visibility</p:attrName>
                                        </p:attrNameLst>
                                      </p:cBhvr>
                                      <p:to>
                                        <p:strVal val="visible"/>
                                      </p:to>
                                    </p:set>
                                    <p:animEffect transition="in" filter="wipe(right)">
                                      <p:cBhvr>
                                        <p:cTn id="15" dur="500"/>
                                        <p:tgtEl>
                                          <p:spTgt spid="12"/>
                                        </p:tgtEl>
                                      </p:cBhvr>
                                    </p:animEffect>
                                  </p:childTnLst>
                                </p:cTn>
                              </p:par>
                            </p:childTnLst>
                          </p:cTn>
                        </p:par>
                        <p:par>
                          <p:cTn id="16" fill="hold" nodeType="afterGroup">
                            <p:stCondLst>
                              <p:cond delay="4500"/>
                            </p:stCondLst>
                            <p:childTnLst>
                              <p:par>
                                <p:cTn id="17" presetID="22" presetClass="entr" presetSubtype="2" fill="hold" grpId="0" nodeType="afterEffect">
                                  <p:stCondLst>
                                    <p:cond delay="1000"/>
                                  </p:stCondLst>
                                  <p:childTnLst>
                                    <p:set>
                                      <p:cBhvr>
                                        <p:cTn id="18" dur="1" fill="hold">
                                          <p:stCondLst>
                                            <p:cond delay="0"/>
                                          </p:stCondLst>
                                        </p:cTn>
                                        <p:tgtEl>
                                          <p:spTgt spid="14"/>
                                        </p:tgtEl>
                                        <p:attrNameLst>
                                          <p:attrName>style.visibility</p:attrName>
                                        </p:attrNameLst>
                                      </p:cBhvr>
                                      <p:to>
                                        <p:strVal val="visible"/>
                                      </p:to>
                                    </p:set>
                                    <p:animEffect transition="in" filter="wipe(right)">
                                      <p:cBhvr>
                                        <p:cTn id="1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4" grpId="0" animBg="1"/>
    </p:bld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5" name="Rectangle 105"/>
          <p:cNvSpPr>
            <a:spLocks noGrp="1" noChangeArrowheads="1"/>
          </p:cNvSpPr>
          <p:nvPr>
            <p:ph type="dt" sz="quarter" idx="10"/>
          </p:nvPr>
        </p:nvSpPr>
        <p:spPr/>
        <p:txBody>
          <a:bodyPr/>
          <a:lstStyle/>
          <a:p>
            <a:pPr>
              <a:defRPr/>
            </a:pPr>
            <a:r>
              <a:rPr lang="en-US">
                <a:solidFill>
                  <a:srgbClr val="FFFFFF"/>
                </a:solidFill>
              </a:rPr>
              <a:t>12/01/09 - 9pm</a:t>
            </a:r>
          </a:p>
        </p:txBody>
      </p:sp>
      <p:sp>
        <p:nvSpPr>
          <p:cNvPr id="13317" name="Rectangle 110"/>
          <p:cNvSpPr>
            <a:spLocks noGrp="1" noChangeArrowheads="1"/>
          </p:cNvSpPr>
          <p:nvPr>
            <p:ph type="sldNum" sz="quarter" idx="12"/>
          </p:nvPr>
        </p:nvSpPr>
        <p:spPr/>
        <p:txBody>
          <a:bodyPr/>
          <a:lstStyle/>
          <a:p>
            <a:pPr>
              <a:defRPr/>
            </a:pPr>
            <a:fld id="{19CC844C-F7CF-495C-870B-6E498E1C0FB4}" type="slidenum">
              <a:rPr lang="en-US" smtClean="0">
                <a:solidFill>
                  <a:srgbClr val="000000"/>
                </a:solidFill>
              </a:rPr>
              <a:pPr>
                <a:defRPr/>
              </a:pPr>
              <a:t>46</a:t>
            </a:fld>
            <a:endParaRPr lang="en-US">
              <a:solidFill>
                <a:srgbClr val="000000"/>
              </a:solidFill>
            </a:endParaRPr>
          </a:p>
        </p:txBody>
      </p:sp>
      <p:sp>
        <p:nvSpPr>
          <p:cNvPr id="11270" name="Rectangle 3"/>
          <p:cNvSpPr>
            <a:spLocks noGrp="1" noChangeArrowheads="1"/>
          </p:cNvSpPr>
          <p:nvPr>
            <p:ph type="title"/>
          </p:nvPr>
        </p:nvSpPr>
        <p:spPr>
          <a:xfrm>
            <a:off x="762000" y="172244"/>
            <a:ext cx="6738026" cy="860425"/>
          </a:xfrm>
        </p:spPr>
        <p:txBody>
          <a:bodyPr/>
          <a:lstStyle/>
          <a:p>
            <a:r>
              <a:rPr lang="en-US" dirty="0"/>
              <a:t>Average Weekly Hours Worked,*</a:t>
            </a:r>
            <a:br>
              <a:rPr lang="en-US" dirty="0"/>
            </a:br>
            <a:r>
              <a:rPr lang="en-US" dirty="0"/>
              <a:t>Yearly, 2006—2015</a:t>
            </a:r>
          </a:p>
        </p:txBody>
      </p:sp>
      <p:graphicFrame>
        <p:nvGraphicFramePr>
          <p:cNvPr id="11266" name="Object 4"/>
          <p:cNvGraphicFramePr>
            <a:graphicFrameLocks noChangeAspect="1"/>
          </p:cNvGraphicFramePr>
          <p:nvPr>
            <p:extLst>
              <p:ext uri="{D42A27DB-BD31-4B8C-83A1-F6EECF244321}">
                <p14:modId xmlns:p14="http://schemas.microsoft.com/office/powerpoint/2010/main" val="356212901"/>
              </p:ext>
            </p:extLst>
          </p:nvPr>
        </p:nvGraphicFramePr>
        <p:xfrm>
          <a:off x="250255" y="1032669"/>
          <a:ext cx="8656637" cy="4210501"/>
        </p:xfrm>
        <a:graphic>
          <a:graphicData uri="http://schemas.openxmlformats.org/presentationml/2006/ole">
            <mc:AlternateContent xmlns:mc="http://schemas.openxmlformats.org/markup-compatibility/2006">
              <mc:Choice xmlns:v="urn:schemas-microsoft-com:vml" Requires="v">
                <p:oleObj spid="_x0000_s28178536" name="Chart" r:id="rId4" imgW="7829485" imgH="4105417" progId="MSGraph.Chart.8">
                  <p:embed followColorScheme="full"/>
                </p:oleObj>
              </mc:Choice>
              <mc:Fallback>
                <p:oleObj name="Chart" r:id="rId4" imgW="7829485" imgH="4105417" progId="MSGraph.Chart.8">
                  <p:embed followColorScheme="full"/>
                  <p:pic>
                    <p:nvPicPr>
                      <p:cNvPr id="11266" name="Object 4"/>
                      <p:cNvPicPr>
                        <a:picLocks noChangeAspect="1" noChangeArrowheads="1"/>
                      </p:cNvPicPr>
                      <p:nvPr/>
                    </p:nvPicPr>
                    <p:blipFill>
                      <a:blip r:embed="rId5"/>
                      <a:srcRect/>
                      <a:stretch>
                        <a:fillRect/>
                      </a:stretch>
                    </p:blipFill>
                    <p:spPr bwMode="gray">
                      <a:xfrm>
                        <a:off x="250255" y="1032669"/>
                        <a:ext cx="8656637" cy="4210501"/>
                      </a:xfrm>
                      <a:prstGeom prst="rect">
                        <a:avLst/>
                      </a:prstGeom>
                      <a:noFill/>
                      <a:extLst/>
                    </p:spPr>
                  </p:pic>
                </p:oleObj>
              </mc:Fallback>
            </mc:AlternateContent>
          </a:graphicData>
        </a:graphic>
      </p:graphicFrame>
      <p:sp>
        <p:nvSpPr>
          <p:cNvPr id="11271" name="Rectangle 5"/>
          <p:cNvSpPr>
            <a:spLocks noChangeArrowheads="1"/>
          </p:cNvSpPr>
          <p:nvPr/>
        </p:nvSpPr>
        <p:spPr bwMode="auto">
          <a:xfrm>
            <a:off x="0" y="6064083"/>
            <a:ext cx="8772211" cy="798680"/>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*Seasonally adjusted. Data for 2016 are based on Jan-July; June and July are </a:t>
            </a:r>
            <a:r>
              <a:rPr lang="en-US" sz="1100" dirty="0" err="1"/>
              <a:t>prelimnary</a:t>
            </a:r>
            <a:endParaRPr lang="en-US" sz="1100" dirty="0"/>
          </a:p>
          <a:p>
            <a:pPr eaLnBrk="0" hangingPunct="0">
              <a:lnSpc>
                <a:spcPct val="85000"/>
              </a:lnSpc>
              <a:spcBef>
                <a:spcPct val="25000"/>
              </a:spcBef>
              <a:buClr>
                <a:schemeClr val="accent2"/>
              </a:buClr>
              <a:buFont typeface="Wingdings" pitchFamily="2" charset="2"/>
              <a:buNone/>
            </a:pPr>
            <a:r>
              <a:rPr lang="en-US" sz="1100" dirty="0"/>
              <a:t>Note: Recessions indicated by gray shaded columns.</a:t>
            </a:r>
          </a:p>
          <a:p>
            <a:pPr eaLnBrk="0" hangingPunct="0">
              <a:lnSpc>
                <a:spcPct val="85000"/>
              </a:lnSpc>
              <a:spcBef>
                <a:spcPct val="25000"/>
              </a:spcBef>
              <a:buClr>
                <a:schemeClr val="accent2"/>
              </a:buClr>
              <a:buFont typeface="Wingdings" pitchFamily="2" charset="2"/>
              <a:buNone/>
            </a:pPr>
            <a:r>
              <a:rPr lang="en-US" sz="1100" dirty="0"/>
              <a:t>Sources: US Bureau of Labor Statistics at  </a:t>
            </a:r>
            <a:r>
              <a:rPr lang="en-US" sz="1100" dirty="0">
                <a:hlinkClick r:id="rId6"/>
              </a:rPr>
              <a:t>http://www.bls.gov/data/#employment</a:t>
            </a:r>
            <a:r>
              <a:rPr lang="en-US" sz="1100" dirty="0"/>
              <a:t>; </a:t>
            </a:r>
            <a:br>
              <a:rPr lang="en-US" sz="1100" dirty="0"/>
            </a:br>
            <a:r>
              <a:rPr lang="en-US" sz="1100" dirty="0"/>
              <a:t>National Bureau of Economic Research (recession dates); Insurance Information Institute.</a:t>
            </a:r>
          </a:p>
        </p:txBody>
      </p:sp>
      <p:sp>
        <p:nvSpPr>
          <p:cNvPr id="1915910" name="Rectangle 6"/>
          <p:cNvSpPr>
            <a:spLocks noChangeArrowheads="1"/>
          </p:cNvSpPr>
          <p:nvPr/>
        </p:nvSpPr>
        <p:spPr bwMode="blackWhite">
          <a:xfrm>
            <a:off x="384938" y="5138846"/>
            <a:ext cx="8387273" cy="82681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sz="1600" b="1" dirty="0">
                <a:solidFill>
                  <a:srgbClr val="FFFFFF"/>
                </a:solidFill>
              </a:rPr>
              <a:t>The average work-week rose sharply in 2010-2012 and is now above levels prevailing before the Great Recession (which began in December 2007). Note that service-providing workers work a 7-hour shorter week than goods-producing workers.</a:t>
            </a:r>
          </a:p>
        </p:txBody>
      </p:sp>
    </p:spTree>
    <p:extLst>
      <p:ext uri="{BB962C8B-B14F-4D97-AF65-F5344CB8AC3E}">
        <p14:creationId xmlns:p14="http://schemas.microsoft.com/office/powerpoint/2010/main" val="380031149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15910"/>
                                        </p:tgtEl>
                                        <p:attrNameLst>
                                          <p:attrName>style.visibility</p:attrName>
                                        </p:attrNameLst>
                                      </p:cBhvr>
                                      <p:to>
                                        <p:strVal val="visible"/>
                                      </p:to>
                                    </p:set>
                                    <p:anim calcmode="lin" valueType="num">
                                      <p:cBhvr>
                                        <p:cTn id="7" dur="500" fill="hold"/>
                                        <p:tgtEl>
                                          <p:spTgt spid="1915910"/>
                                        </p:tgtEl>
                                        <p:attrNameLst>
                                          <p:attrName>ppt_w</p:attrName>
                                        </p:attrNameLst>
                                      </p:cBhvr>
                                      <p:tavLst>
                                        <p:tav tm="0">
                                          <p:val>
                                            <p:fltVal val="0"/>
                                          </p:val>
                                        </p:tav>
                                        <p:tav tm="100000">
                                          <p:val>
                                            <p:strVal val="#ppt_w"/>
                                          </p:val>
                                        </p:tav>
                                      </p:tavLst>
                                    </p:anim>
                                    <p:anim calcmode="lin" valueType="num">
                                      <p:cBhvr>
                                        <p:cTn id="8" dur="500" fill="hold"/>
                                        <p:tgtEl>
                                          <p:spTgt spid="19159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5910" grpId="0" animBg="1"/>
    </p:bld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126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126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304D1B2-FCFB-47FF-9729-B56EB152D928}" type="slidenum">
              <a:rPr lang="en-US" sz="900"/>
              <a:pPr algn="r" eaLnBrk="0" hangingPunct="0">
                <a:lnSpc>
                  <a:spcPct val="85000"/>
                </a:lnSpc>
                <a:spcBef>
                  <a:spcPct val="20000"/>
                </a:spcBef>
              </a:pPr>
              <a:t>47</a:t>
            </a:fld>
            <a:endParaRPr lang="en-US" sz="900"/>
          </a:p>
        </p:txBody>
      </p:sp>
      <p:sp>
        <p:nvSpPr>
          <p:cNvPr id="11270" name="Rectangle 7"/>
          <p:cNvSpPr>
            <a:spLocks noGrp="1" noChangeArrowheads="1"/>
          </p:cNvSpPr>
          <p:nvPr>
            <p:ph type="title" idx="4294967295"/>
          </p:nvPr>
        </p:nvSpPr>
        <p:spPr>
          <a:xfrm>
            <a:off x="564876" y="147429"/>
            <a:ext cx="6883490" cy="860425"/>
          </a:xfrm>
        </p:spPr>
        <p:txBody>
          <a:bodyPr/>
          <a:lstStyle/>
          <a:p>
            <a:r>
              <a:rPr lang="en-US" dirty="0"/>
              <a:t>Average Weekly Hours of All Private Workers, Mar. 2006—July 2016</a:t>
            </a:r>
          </a:p>
        </p:txBody>
      </p:sp>
      <p:sp>
        <p:nvSpPr>
          <p:cNvPr id="11271" name="Text Box 5"/>
          <p:cNvSpPr txBox="1">
            <a:spLocks noChangeArrowheads="1"/>
          </p:cNvSpPr>
          <p:nvPr/>
        </p:nvSpPr>
        <p:spPr bwMode="auto">
          <a:xfrm>
            <a:off x="-15645" y="5984835"/>
            <a:ext cx="8724900" cy="79868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*Seasonally adjusted</a:t>
            </a:r>
          </a:p>
          <a:p>
            <a:pPr eaLnBrk="0" hangingPunct="0">
              <a:lnSpc>
                <a:spcPct val="85000"/>
              </a:lnSpc>
              <a:spcBef>
                <a:spcPct val="25000"/>
              </a:spcBef>
              <a:buClr>
                <a:schemeClr val="accent2"/>
              </a:buClr>
              <a:buFont typeface="Wingdings" pitchFamily="2" charset="2"/>
              <a:buNone/>
            </a:pPr>
            <a:r>
              <a:rPr lang="en-US" sz="1100" dirty="0"/>
              <a:t>Note: Recessions indicated by gray shaded columns.</a:t>
            </a:r>
          </a:p>
          <a:p>
            <a:pPr eaLnBrk="0" hangingPunct="0">
              <a:lnSpc>
                <a:spcPct val="85000"/>
              </a:lnSpc>
              <a:spcBef>
                <a:spcPct val="25000"/>
              </a:spcBef>
              <a:buClr>
                <a:schemeClr val="accent2"/>
              </a:buClr>
              <a:buFont typeface="Wingdings" pitchFamily="2" charset="2"/>
              <a:buNone/>
            </a:pPr>
            <a:r>
              <a:rPr lang="en-US" sz="1100" dirty="0"/>
              <a:t>Sources: US Bureau of Labor Statistics at  </a:t>
            </a:r>
            <a:r>
              <a:rPr lang="en-US" sz="1100" dirty="0">
                <a:hlinkClick r:id="rId4"/>
              </a:rPr>
              <a:t>http://www.bls.gov/data/#employment</a:t>
            </a:r>
            <a:r>
              <a:rPr lang="en-US" sz="1100" dirty="0"/>
              <a:t>; </a:t>
            </a:r>
            <a:br>
              <a:rPr lang="en-US" sz="1100" dirty="0"/>
            </a:br>
            <a:r>
              <a:rPr lang="en-US" sz="1100" dirty="0"/>
              <a:t>National Bureau of Economic Research (recession dates); Insurance Information Institute.</a:t>
            </a:r>
          </a:p>
        </p:txBody>
      </p:sp>
      <p:graphicFrame>
        <p:nvGraphicFramePr>
          <p:cNvPr id="11266" name="Object 8"/>
          <p:cNvGraphicFramePr>
            <a:graphicFrameLocks noChangeAspect="1"/>
          </p:cNvGraphicFramePr>
          <p:nvPr>
            <p:extLst>
              <p:ext uri="{D42A27DB-BD31-4B8C-83A1-F6EECF244321}">
                <p14:modId xmlns:p14="http://schemas.microsoft.com/office/powerpoint/2010/main" val="672458181"/>
              </p:ext>
            </p:extLst>
          </p:nvPr>
        </p:nvGraphicFramePr>
        <p:xfrm>
          <a:off x="400049" y="1239212"/>
          <a:ext cx="8343900" cy="4838700"/>
        </p:xfrm>
        <a:graphic>
          <a:graphicData uri="http://schemas.openxmlformats.org/presentationml/2006/ole">
            <mc:AlternateContent xmlns:mc="http://schemas.openxmlformats.org/markup-compatibility/2006">
              <mc:Choice xmlns:v="urn:schemas-microsoft-com:vml" Requires="v">
                <p:oleObj spid="_x0000_s28176500" name="Chart" r:id="rId5" imgW="8343770" imgH="4381358" progId="MSGraph.Chart.8">
                  <p:embed followColorScheme="full"/>
                </p:oleObj>
              </mc:Choice>
              <mc:Fallback>
                <p:oleObj name="Chart" r:id="rId5" imgW="8343770" imgH="4381358" progId="MSGraph.Chart.8">
                  <p:embed followColorScheme="full"/>
                  <p:pic>
                    <p:nvPicPr>
                      <p:cNvPr id="11266" name="Object 8"/>
                      <p:cNvPicPr>
                        <a:picLocks noChangeAspect="1" noChangeArrowheads="1"/>
                      </p:cNvPicPr>
                      <p:nvPr/>
                    </p:nvPicPr>
                    <p:blipFill>
                      <a:blip r:embed="rId6"/>
                      <a:srcRect/>
                      <a:stretch>
                        <a:fillRect/>
                      </a:stretch>
                    </p:blipFill>
                    <p:spPr bwMode="gray">
                      <a:xfrm>
                        <a:off x="400049" y="1239212"/>
                        <a:ext cx="8343900" cy="483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AutoShape 7"/>
          <p:cNvSpPr>
            <a:spLocks noChangeArrowheads="1"/>
          </p:cNvSpPr>
          <p:nvPr/>
        </p:nvSpPr>
        <p:spPr bwMode="blackWhite">
          <a:xfrm>
            <a:off x="6614810" y="1007855"/>
            <a:ext cx="2370780" cy="811218"/>
          </a:xfrm>
          <a:prstGeom prst="wedgeRectCallout">
            <a:avLst>
              <a:gd name="adj1" fmla="val 31015"/>
              <a:gd name="adj2" fmla="val 12671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defRPr/>
            </a:pPr>
            <a:r>
              <a:rPr lang="en-US" sz="1600" b="1" dirty="0">
                <a:solidFill>
                  <a:schemeClr val="bg1"/>
                </a:solidFill>
              </a:rPr>
              <a:t>The average hours worked per week was 34.5 in July 2016</a:t>
            </a:r>
            <a:endParaRPr lang="en-US" sz="1600" b="1" dirty="0">
              <a:solidFill>
                <a:schemeClr val="bg1"/>
              </a:solidFill>
              <a:latin typeface="Arial" pitchFamily="34" charset="0"/>
            </a:endParaRPr>
          </a:p>
        </p:txBody>
      </p:sp>
      <p:sp>
        <p:nvSpPr>
          <p:cNvPr id="10" name="AutoShape 6"/>
          <p:cNvSpPr>
            <a:spLocks noChangeArrowheads="1"/>
          </p:cNvSpPr>
          <p:nvPr/>
        </p:nvSpPr>
        <p:spPr bwMode="blackWhite">
          <a:xfrm>
            <a:off x="3317132" y="1242612"/>
            <a:ext cx="2852848" cy="771014"/>
          </a:xfrm>
          <a:prstGeom prst="wedgeRectCallout">
            <a:avLst>
              <a:gd name="adj1" fmla="val -50717"/>
              <a:gd name="adj2" fmla="val 29451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rPr>
              <a:t>Hours worked plunged during the recession, affecting payroll exposures</a:t>
            </a:r>
          </a:p>
        </p:txBody>
      </p:sp>
      <p:sp>
        <p:nvSpPr>
          <p:cNvPr id="14" name="Rectangle 7"/>
          <p:cNvSpPr>
            <a:spLocks noChangeArrowheads="1"/>
          </p:cNvSpPr>
          <p:nvPr/>
        </p:nvSpPr>
        <p:spPr bwMode="black">
          <a:xfrm>
            <a:off x="235974" y="1128881"/>
            <a:ext cx="1806835"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a:solidFill>
                  <a:srgbClr val="225A7A"/>
                </a:solidFill>
              </a:rPr>
              <a:t>Hours Worked*</a:t>
            </a:r>
          </a:p>
        </p:txBody>
      </p:sp>
    </p:spTree>
    <p:extLst>
      <p:ext uri="{BB962C8B-B14F-4D97-AF65-F5344CB8AC3E}">
        <p14:creationId xmlns:p14="http://schemas.microsoft.com/office/powerpoint/2010/main" val="50170317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1200"/>
                            </p:stCondLst>
                            <p:childTnLst>
                              <p:par>
                                <p:cTn id="9" presetID="22" presetClass="entr" presetSubtype="2" fill="hold" grpId="0" nodeType="afterEffect">
                                  <p:stCondLst>
                                    <p:cond delay="1000"/>
                                  </p:stCondLst>
                                  <p:childTnLst>
                                    <p:set>
                                      <p:cBhvr>
                                        <p:cTn id="10" dur="1" fill="hold">
                                          <p:stCondLst>
                                            <p:cond delay="0"/>
                                          </p:stCondLst>
                                        </p:cTn>
                                        <p:tgtEl>
                                          <p:spTgt spid="10"/>
                                        </p:tgtEl>
                                        <p:attrNameLst>
                                          <p:attrName>style.visibility</p:attrName>
                                        </p:attrNameLst>
                                      </p:cBhvr>
                                      <p:to>
                                        <p:strVal val="visible"/>
                                      </p:to>
                                    </p:set>
                                    <p:animEffect transition="in" filter="wipe(right)">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 name="Object 9"/>
          <p:cNvGraphicFramePr>
            <a:graphicFrameLocks noChangeAspect="1"/>
          </p:cNvGraphicFramePr>
          <p:nvPr>
            <p:extLst>
              <p:ext uri="{D42A27DB-BD31-4B8C-83A1-F6EECF244321}">
                <p14:modId xmlns:p14="http://schemas.microsoft.com/office/powerpoint/2010/main" val="1847015821"/>
              </p:ext>
            </p:extLst>
          </p:nvPr>
        </p:nvGraphicFramePr>
        <p:xfrm>
          <a:off x="233363" y="1070260"/>
          <a:ext cx="8561387" cy="4538316"/>
        </p:xfrm>
        <a:graphic>
          <a:graphicData uri="http://schemas.openxmlformats.org/drawingml/2006/chart">
            <c:chart xmlns:c="http://schemas.openxmlformats.org/drawingml/2006/chart" xmlns:r="http://schemas.openxmlformats.org/officeDocument/2006/relationships" r:id="rId3"/>
          </a:graphicData>
        </a:graphic>
      </p:graphicFrame>
      <p:sp>
        <p:nvSpPr>
          <p:cNvPr id="25603" name="Rectangle 105"/>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r>
              <a:rPr lang="en-US" altLang="en-US" sz="900">
                <a:solidFill>
                  <a:schemeClr val="bg1"/>
                </a:solidFill>
              </a:rPr>
              <a:t>12/01/09 - 9pm</a:t>
            </a:r>
          </a:p>
        </p:txBody>
      </p:sp>
      <p:sp>
        <p:nvSpPr>
          <p:cNvPr id="25604"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726100E0-CA80-4679-B50B-11F2E2A00382}" type="slidenum">
              <a:rPr lang="en-US" altLang="en-US" sz="900" smtClean="0">
                <a:cs typeface="Arial" panose="020B0604020202020204" pitchFamily="34" charset="0"/>
              </a:rPr>
              <a:pPr>
                <a:lnSpc>
                  <a:spcPct val="85000"/>
                </a:lnSpc>
                <a:spcBef>
                  <a:spcPct val="20000"/>
                </a:spcBef>
                <a:buClrTx/>
                <a:buFontTx/>
                <a:buNone/>
              </a:pPr>
              <a:t>48</a:t>
            </a:fld>
            <a:endParaRPr lang="en-US" altLang="en-US" sz="900">
              <a:cs typeface="Arial" panose="020B0604020202020204" pitchFamily="34" charset="0"/>
            </a:endParaRPr>
          </a:p>
        </p:txBody>
      </p:sp>
      <p:sp>
        <p:nvSpPr>
          <p:cNvPr id="25606" name="Rectangle 14"/>
          <p:cNvSpPr>
            <a:spLocks noGrp="1" noChangeArrowheads="1"/>
          </p:cNvSpPr>
          <p:nvPr>
            <p:ph type="title"/>
          </p:nvPr>
        </p:nvSpPr>
        <p:spPr>
          <a:xfrm>
            <a:off x="520501" y="146334"/>
            <a:ext cx="7061030" cy="923925"/>
          </a:xfrm>
        </p:spPr>
        <p:txBody>
          <a:bodyPr/>
          <a:lstStyle/>
          <a:p>
            <a:r>
              <a:rPr lang="en-US" altLang="en-US">
                <a:latin typeface="Arial" panose="020B0604020202020204" pitchFamily="34" charset="0"/>
              </a:rPr>
              <a:t>Since 2012-13, Wages </a:t>
            </a:r>
            <a:r>
              <a:rPr lang="en-US" altLang="en-US" dirty="0">
                <a:latin typeface="Arial" panose="020B0604020202020204" pitchFamily="34" charset="0"/>
              </a:rPr>
              <a:t>Have Grown Faster Than Inflation,* 2007-2016</a:t>
            </a:r>
          </a:p>
        </p:txBody>
      </p:sp>
      <p:sp>
        <p:nvSpPr>
          <p:cNvPr id="25607" name="Rectangle 3"/>
          <p:cNvSpPr>
            <a:spLocks noChangeArrowheads="1"/>
          </p:cNvSpPr>
          <p:nvPr/>
        </p:nvSpPr>
        <p:spPr bwMode="auto">
          <a:xfrm>
            <a:off x="52387" y="6389688"/>
            <a:ext cx="8772525"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5760" tIns="0" rIns="0" bIns="137160" anchor="b">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5000"/>
              </a:spcBef>
              <a:buFont typeface="Wingdings" panose="05000000000000000000" pitchFamily="2" charset="2"/>
              <a:buNone/>
            </a:pPr>
            <a:r>
              <a:rPr lang="en-US" altLang="en-US" sz="1100" dirty="0"/>
              <a:t>*Seasonally adjusted; year-over-year; Shaded area indicates recession.</a:t>
            </a:r>
          </a:p>
          <a:p>
            <a:pPr>
              <a:lnSpc>
                <a:spcPct val="85000"/>
              </a:lnSpc>
              <a:spcBef>
                <a:spcPct val="25000"/>
              </a:spcBef>
              <a:buNone/>
            </a:pPr>
            <a:r>
              <a:rPr lang="en-US" altLang="en-US" sz="1100" dirty="0"/>
              <a:t>Sources: NBER (recessions); </a:t>
            </a:r>
            <a:r>
              <a:rPr lang="en-US" altLang="en-US" sz="1100" dirty="0">
                <a:hlinkClick r:id="rId4"/>
              </a:rPr>
              <a:t>https://www.frbatlanta.org/chcs/wage-growth-tracker.aspx?panel=1</a:t>
            </a:r>
            <a:r>
              <a:rPr lang="en-US" altLang="en-US" sz="1100" dirty="0"/>
              <a:t> ; I.I.I.</a:t>
            </a:r>
          </a:p>
        </p:txBody>
      </p:sp>
      <p:sp>
        <p:nvSpPr>
          <p:cNvPr id="25613" name="Rectangle 18"/>
          <p:cNvSpPr>
            <a:spLocks noChangeArrowheads="1"/>
          </p:cNvSpPr>
          <p:nvPr/>
        </p:nvSpPr>
        <p:spPr bwMode="auto">
          <a:xfrm>
            <a:off x="1631093" y="1851371"/>
            <a:ext cx="1301578" cy="3158940"/>
          </a:xfrm>
          <a:prstGeom prst="rect">
            <a:avLst/>
          </a:prstGeom>
          <a:solidFill>
            <a:srgbClr val="225A7A">
              <a:alpha val="23921"/>
            </a:srgbClr>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wrap="none"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endParaRPr lang="en-US" altLang="en-US" sz="1800"/>
          </a:p>
        </p:txBody>
      </p:sp>
      <p:cxnSp>
        <p:nvCxnSpPr>
          <p:cNvPr id="4" name="Straight Arrow Connector 3"/>
          <p:cNvCxnSpPr/>
          <p:nvPr/>
        </p:nvCxnSpPr>
        <p:spPr>
          <a:xfrm>
            <a:off x="8132323" y="2286000"/>
            <a:ext cx="0" cy="2655651"/>
          </a:xfrm>
          <a:prstGeom prst="straightConnector1">
            <a:avLst/>
          </a:prstGeom>
          <a:ln>
            <a:solidFill>
              <a:schemeClr val="accent2"/>
            </a:solidFill>
            <a:tailEnd type="triangle"/>
          </a:ln>
        </p:spPr>
        <p:style>
          <a:lnRef idx="2">
            <a:schemeClr val="accent1"/>
          </a:lnRef>
          <a:fillRef idx="0">
            <a:schemeClr val="accent1"/>
          </a:fillRef>
          <a:effectRef idx="1">
            <a:schemeClr val="accent1"/>
          </a:effectRef>
          <a:fontRef idx="minor">
            <a:schemeClr val="tx1"/>
          </a:fontRef>
        </p:style>
      </p:cxnSp>
      <p:sp>
        <p:nvSpPr>
          <p:cNvPr id="13" name="AutoShape 7"/>
          <p:cNvSpPr>
            <a:spLocks noChangeArrowheads="1"/>
          </p:cNvSpPr>
          <p:nvPr/>
        </p:nvSpPr>
        <p:spPr bwMode="blackWhite">
          <a:xfrm>
            <a:off x="5729591" y="4572000"/>
            <a:ext cx="1953563" cy="438311"/>
          </a:xfrm>
          <a:prstGeom prst="wedgeRectCallout">
            <a:avLst>
              <a:gd name="adj1" fmla="val 67991"/>
              <a:gd name="adj2" fmla="val -19066"/>
            </a:avLst>
          </a:prstGeom>
          <a:solidFill>
            <a:schemeClr val="accent2"/>
          </a:solidFill>
          <a:ln w="28575" algn="ctr">
            <a:noFill/>
            <a:miter lim="800000"/>
            <a:headEnd/>
            <a:tailEnd/>
          </a:ln>
          <a:effectLst/>
        </p:spPr>
        <p:txBody>
          <a:bodyPr tIns="91440" bIns="91440" anchor="ctr"/>
          <a:lstStyle/>
          <a:p>
            <a:pPr algn="ctr">
              <a:lnSpc>
                <a:spcPct val="90000"/>
              </a:lnSpc>
              <a:spcBef>
                <a:spcPct val="50000"/>
              </a:spcBef>
              <a:buClr>
                <a:schemeClr val="bg1"/>
              </a:buClr>
              <a:defRPr/>
            </a:pPr>
            <a:r>
              <a:rPr lang="en-US" sz="1200" b="1" dirty="0">
                <a:solidFill>
                  <a:schemeClr val="bg1"/>
                </a:solidFill>
              </a:rPr>
              <a:t>The Fed raised rates for the first time in 7 years</a:t>
            </a:r>
            <a:endParaRPr lang="en-US" sz="1200" b="1" dirty="0">
              <a:solidFill>
                <a:schemeClr val="bg1"/>
              </a:solidFill>
              <a:latin typeface="Arial" pitchFamily="34" charset="0"/>
            </a:endParaRPr>
          </a:p>
        </p:txBody>
      </p:sp>
      <p:cxnSp>
        <p:nvCxnSpPr>
          <p:cNvPr id="9" name="Straight Arrow Connector 8"/>
          <p:cNvCxnSpPr/>
          <p:nvPr/>
        </p:nvCxnSpPr>
        <p:spPr>
          <a:xfrm flipV="1">
            <a:off x="3725694" y="1974716"/>
            <a:ext cx="4786008" cy="157588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8" name="AutoShape 7"/>
          <p:cNvSpPr>
            <a:spLocks noChangeArrowheads="1"/>
          </p:cNvSpPr>
          <p:nvPr/>
        </p:nvSpPr>
        <p:spPr bwMode="blackWhite">
          <a:xfrm>
            <a:off x="5963798" y="1263183"/>
            <a:ext cx="1617733" cy="632261"/>
          </a:xfrm>
          <a:prstGeom prst="wedgeRectCallout">
            <a:avLst>
              <a:gd name="adj1" fmla="val 47372"/>
              <a:gd name="adj2" fmla="val 8385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defRPr/>
            </a:pPr>
            <a:r>
              <a:rPr lang="en-US" b="1" dirty="0">
                <a:solidFill>
                  <a:schemeClr val="bg1"/>
                </a:solidFill>
              </a:rPr>
              <a:t>Wage growth accelerating</a:t>
            </a:r>
            <a:endParaRPr lang="en-US" b="1" dirty="0">
              <a:solidFill>
                <a:schemeClr val="bg1"/>
              </a:solidFill>
              <a:latin typeface="Arial" pitchFamily="34" charset="0"/>
            </a:endParaRPr>
          </a:p>
        </p:txBody>
      </p:sp>
      <p:sp>
        <p:nvSpPr>
          <p:cNvPr id="11" name="TextBox 10"/>
          <p:cNvSpPr txBox="1"/>
          <p:nvPr/>
        </p:nvSpPr>
        <p:spPr>
          <a:xfrm>
            <a:off x="154021" y="1124683"/>
            <a:ext cx="1215958" cy="276999"/>
          </a:xfrm>
          <a:prstGeom prst="rect">
            <a:avLst/>
          </a:prstGeom>
          <a:noFill/>
        </p:spPr>
        <p:txBody>
          <a:bodyPr wrap="square" rtlCol="0">
            <a:spAutoFit/>
          </a:bodyPr>
          <a:lstStyle/>
          <a:p>
            <a:r>
              <a:rPr lang="en-US" sz="1200" b="1" dirty="0"/>
              <a:t>Y-o-Y Change</a:t>
            </a:r>
          </a:p>
        </p:txBody>
      </p:sp>
    </p:spTree>
    <p:extLst>
      <p:ext uri="{BB962C8B-B14F-4D97-AF65-F5344CB8AC3E}">
        <p14:creationId xmlns:p14="http://schemas.microsoft.com/office/powerpoint/2010/main" val="349186985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3"/>
                                        </p:tgtEl>
                                        <p:attrNameLst>
                                          <p:attrName>style.visibility</p:attrName>
                                        </p:attrNameLst>
                                      </p:cBhvr>
                                      <p:to>
                                        <p:strVal val="visible"/>
                                      </p:to>
                                    </p:set>
                                    <p:animEffect transition="in" filter="wipe(right)">
                                      <p:cBhvr>
                                        <p:cTn id="7" dur="500"/>
                                        <p:tgtEl>
                                          <p:spTgt spid="13"/>
                                        </p:tgtEl>
                                      </p:cBhvr>
                                    </p:animEffect>
                                  </p:childTnLst>
                                </p:cTn>
                              </p:par>
                            </p:childTnLst>
                          </p:cTn>
                        </p:par>
                        <p:par>
                          <p:cTn id="8" fill="hold">
                            <p:stCondLst>
                              <p:cond delay="1200"/>
                            </p:stCondLst>
                            <p:childTnLst>
                              <p:par>
                                <p:cTn id="9" presetID="22" presetClass="entr" presetSubtype="2" fill="hold" grpId="0" nodeType="afterEffect">
                                  <p:stCondLst>
                                    <p:cond delay="70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8" grpId="0" animBg="1"/>
    </p:bld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6258"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96259"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B4FC32C-87B1-44C7-8DC7-77CCE9CCF57C}" type="slidenum">
              <a:rPr lang="en-US" sz="900">
                <a:solidFill>
                  <a:schemeClr val="bg1"/>
                </a:solidFill>
              </a:rPr>
              <a:pPr algn="r" eaLnBrk="0" hangingPunct="0">
                <a:lnSpc>
                  <a:spcPct val="85000"/>
                </a:lnSpc>
                <a:spcBef>
                  <a:spcPct val="20000"/>
                </a:spcBef>
              </a:pPr>
              <a:t>49</a:t>
            </a:fld>
            <a:endParaRPr lang="en-US" sz="900">
              <a:solidFill>
                <a:schemeClr val="bg1"/>
              </a:solidFill>
            </a:endParaRPr>
          </a:p>
        </p:txBody>
      </p:sp>
      <p:pic>
        <p:nvPicPr>
          <p:cNvPr id="96260"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924102" name="Rectangle 6"/>
          <p:cNvSpPr>
            <a:spLocks noChangeArrowheads="1"/>
          </p:cNvSpPr>
          <p:nvPr/>
        </p:nvSpPr>
        <p:spPr bwMode="blackWhite">
          <a:xfrm>
            <a:off x="698089" y="1971675"/>
            <a:ext cx="7659329" cy="207645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800" b="1" dirty="0">
                <a:solidFill>
                  <a:srgbClr val="FFFFFF"/>
                </a:solidFill>
              </a:rPr>
              <a:t>U.S. Insured Catastrophe Loss Update</a:t>
            </a:r>
          </a:p>
        </p:txBody>
      </p:sp>
      <p:sp>
        <p:nvSpPr>
          <p:cNvPr id="7" name="TextBox 5"/>
          <p:cNvSpPr txBox="1">
            <a:spLocks noChangeArrowheads="1"/>
          </p:cNvSpPr>
          <p:nvPr/>
        </p:nvSpPr>
        <p:spPr bwMode="auto">
          <a:xfrm>
            <a:off x="698089" y="4517420"/>
            <a:ext cx="7659329" cy="1077218"/>
          </a:xfrm>
          <a:prstGeom prst="rect">
            <a:avLst/>
          </a:prstGeom>
          <a:noFill/>
          <a:ln w="9525">
            <a:noFill/>
            <a:miter lim="800000"/>
            <a:headEnd/>
            <a:tailEnd/>
          </a:ln>
        </p:spPr>
        <p:txBody>
          <a:bodyPr wrap="square">
            <a:spAutoFit/>
          </a:bodyPr>
          <a:lstStyle/>
          <a:p>
            <a:pPr algn="ctr"/>
            <a:r>
              <a:rPr lang="en-US" sz="3200" b="1" dirty="0">
                <a:solidFill>
                  <a:srgbClr val="225A7A"/>
                </a:solidFill>
              </a:rPr>
              <a:t>2014-15 Had Below-Average CAT Activity</a:t>
            </a:r>
            <a:endParaRPr lang="en-US" sz="3200" b="1" i="1" dirty="0">
              <a:solidFill>
                <a:srgbClr val="FF0000"/>
              </a:solidFill>
            </a:endParaRPr>
          </a:p>
        </p:txBody>
      </p:sp>
      <p:sp>
        <p:nvSpPr>
          <p:cNvPr id="8" name="Date Placeholder 7"/>
          <p:cNvSpPr>
            <a:spLocks noGrp="1"/>
          </p:cNvSpPr>
          <p:nvPr>
            <p:ph type="dt" sz="half" idx="10"/>
          </p:nvPr>
        </p:nvSpPr>
        <p:spPr/>
        <p:txBody>
          <a:bodyPr/>
          <a:lstStyle/>
          <a:p>
            <a:pPr>
              <a:defRPr/>
            </a:pPr>
            <a:r>
              <a:rPr lang="en-US"/>
              <a:t>12/01/09 - 9pm</a:t>
            </a:r>
          </a:p>
        </p:txBody>
      </p:sp>
      <p:sp>
        <p:nvSpPr>
          <p:cNvPr id="9" name="Slide Number Placeholder 8"/>
          <p:cNvSpPr>
            <a:spLocks noGrp="1"/>
          </p:cNvSpPr>
          <p:nvPr>
            <p:ph type="sldNum" sz="quarter" idx="12"/>
          </p:nvPr>
        </p:nvSpPr>
        <p:spPr/>
        <p:txBody>
          <a:bodyPr/>
          <a:lstStyle/>
          <a:p>
            <a:pPr>
              <a:defRPr/>
            </a:pPr>
            <a:fld id="{79649112-2361-4913-9798-B6AEBB59A8D4}" type="slidenum">
              <a:rPr lang="en-US" smtClean="0"/>
              <a:pPr>
                <a:defRPr/>
              </a:pPr>
              <a:t>49</a:t>
            </a:fld>
            <a:endParaRPr lang="en-US"/>
          </a:p>
        </p:txBody>
      </p:sp>
    </p:spTree>
    <p:extLst>
      <p:ext uri="{BB962C8B-B14F-4D97-AF65-F5344CB8AC3E}">
        <p14:creationId xmlns:p14="http://schemas.microsoft.com/office/powerpoint/2010/main" val="838423290"/>
      </p:ext>
    </p:extLst>
  </p:cSld>
  <p:clrMapOvr>
    <a:masterClrMapping/>
  </p:clrMapOvr>
  <p:transition>
    <p:zoom dir="in"/>
  </p:transition>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idx="4294967295"/>
          </p:nvPr>
        </p:nvSpPr>
        <p:spPr>
          <a:xfrm>
            <a:off x="321404" y="136246"/>
            <a:ext cx="6921230" cy="860425"/>
          </a:xfrm>
        </p:spPr>
        <p:txBody>
          <a:bodyPr/>
          <a:lstStyle/>
          <a:p>
            <a:r>
              <a:rPr lang="en-US" dirty="0">
                <a:latin typeface="Arial" panose="020B0604020202020204" pitchFamily="34" charset="0"/>
              </a:rPr>
              <a:t>P/C Industry Net Income After Taxes</a:t>
            </a:r>
            <a:br>
              <a:rPr lang="en-US" dirty="0">
                <a:latin typeface="Arial" panose="020B0604020202020204" pitchFamily="34" charset="0"/>
              </a:rPr>
            </a:br>
            <a:r>
              <a:rPr lang="en-US" dirty="0">
                <a:latin typeface="Arial" panose="020B0604020202020204" pitchFamily="34" charset="0"/>
              </a:rPr>
              <a:t>1991–2016:1H</a:t>
            </a:r>
          </a:p>
        </p:txBody>
      </p:sp>
      <p:sp>
        <p:nvSpPr>
          <p:cNvPr id="14339" name="Text Box 5"/>
          <p:cNvSpPr txBox="1">
            <a:spLocks noChangeArrowheads="1"/>
          </p:cNvSpPr>
          <p:nvPr/>
        </p:nvSpPr>
        <p:spPr bwMode="auto">
          <a:xfrm>
            <a:off x="842189" y="1118274"/>
            <a:ext cx="2374900" cy="208736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marL="198438" indent="-198438">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lnSpc>
                <a:spcPct val="90000"/>
              </a:lnSpc>
              <a:spcBef>
                <a:spcPct val="20000"/>
              </a:spcBef>
              <a:spcAft>
                <a:spcPct val="0"/>
              </a:spcAft>
              <a:buClr>
                <a:srgbClr val="FF6801"/>
              </a:buClr>
              <a:buFont typeface="Wingdings" panose="05000000000000000000" pitchFamily="2" charset="2"/>
              <a:buChar char="n"/>
            </a:pPr>
            <a:r>
              <a:rPr lang="en-US" sz="1200" dirty="0">
                <a:solidFill>
                  <a:srgbClr val="000000"/>
                </a:solidFill>
              </a:rPr>
              <a:t>2006 ROE = 12.7%</a:t>
            </a:r>
          </a:p>
          <a:p>
            <a:pPr fontAlgn="base">
              <a:lnSpc>
                <a:spcPct val="90000"/>
              </a:lnSpc>
              <a:spcBef>
                <a:spcPct val="20000"/>
              </a:spcBef>
              <a:spcAft>
                <a:spcPct val="0"/>
              </a:spcAft>
              <a:buClr>
                <a:srgbClr val="FF6801"/>
              </a:buClr>
              <a:buFont typeface="Wingdings" panose="05000000000000000000" pitchFamily="2" charset="2"/>
              <a:buChar char="n"/>
            </a:pPr>
            <a:r>
              <a:rPr lang="en-US" sz="1200" dirty="0">
                <a:solidFill>
                  <a:srgbClr val="000000"/>
                </a:solidFill>
              </a:rPr>
              <a:t>2007 ROE = 10.9%</a:t>
            </a:r>
          </a:p>
          <a:p>
            <a:pPr fontAlgn="base">
              <a:lnSpc>
                <a:spcPct val="90000"/>
              </a:lnSpc>
              <a:spcBef>
                <a:spcPct val="20000"/>
              </a:spcBef>
              <a:spcAft>
                <a:spcPct val="0"/>
              </a:spcAft>
              <a:buClr>
                <a:srgbClr val="FF6801"/>
              </a:buClr>
              <a:buFont typeface="Wingdings" panose="05000000000000000000" pitchFamily="2" charset="2"/>
              <a:buChar char="n"/>
            </a:pPr>
            <a:r>
              <a:rPr lang="en-US" sz="1200" dirty="0">
                <a:solidFill>
                  <a:srgbClr val="000000"/>
                </a:solidFill>
              </a:rPr>
              <a:t>2008 ROE = 0.1%</a:t>
            </a:r>
          </a:p>
          <a:p>
            <a:pPr fontAlgn="base">
              <a:lnSpc>
                <a:spcPct val="90000"/>
              </a:lnSpc>
              <a:spcBef>
                <a:spcPct val="20000"/>
              </a:spcBef>
              <a:spcAft>
                <a:spcPct val="0"/>
              </a:spcAft>
              <a:buClr>
                <a:srgbClr val="FF6801"/>
              </a:buClr>
              <a:buFont typeface="Wingdings" panose="05000000000000000000" pitchFamily="2" charset="2"/>
              <a:buChar char="n"/>
            </a:pPr>
            <a:r>
              <a:rPr lang="en-US" sz="1200" dirty="0">
                <a:solidFill>
                  <a:srgbClr val="000000"/>
                </a:solidFill>
              </a:rPr>
              <a:t>2009 ROE = 5.0%</a:t>
            </a:r>
          </a:p>
          <a:p>
            <a:pPr fontAlgn="base">
              <a:lnSpc>
                <a:spcPct val="90000"/>
              </a:lnSpc>
              <a:spcBef>
                <a:spcPct val="20000"/>
              </a:spcBef>
              <a:spcAft>
                <a:spcPct val="0"/>
              </a:spcAft>
              <a:buClr>
                <a:srgbClr val="FF6801"/>
              </a:buClr>
              <a:buFont typeface="Wingdings" panose="05000000000000000000" pitchFamily="2" charset="2"/>
              <a:buChar char="n"/>
            </a:pPr>
            <a:r>
              <a:rPr lang="en-US" sz="1200" dirty="0">
                <a:solidFill>
                  <a:srgbClr val="000000"/>
                </a:solidFill>
              </a:rPr>
              <a:t>2010 ROE = 6.6%</a:t>
            </a:r>
          </a:p>
          <a:p>
            <a:pPr fontAlgn="base">
              <a:lnSpc>
                <a:spcPct val="90000"/>
              </a:lnSpc>
              <a:spcBef>
                <a:spcPct val="20000"/>
              </a:spcBef>
              <a:spcAft>
                <a:spcPct val="0"/>
              </a:spcAft>
              <a:buClr>
                <a:srgbClr val="FF6801"/>
              </a:buClr>
              <a:buFont typeface="Wingdings" panose="05000000000000000000" pitchFamily="2" charset="2"/>
              <a:buChar char="n"/>
            </a:pPr>
            <a:r>
              <a:rPr lang="en-US" sz="1200" dirty="0">
                <a:solidFill>
                  <a:srgbClr val="000000"/>
                </a:solidFill>
              </a:rPr>
              <a:t>2011 ROAS</a:t>
            </a:r>
            <a:r>
              <a:rPr lang="en-US" sz="1200" baseline="30000" dirty="0">
                <a:solidFill>
                  <a:srgbClr val="000000"/>
                </a:solidFill>
              </a:rPr>
              <a:t>1</a:t>
            </a:r>
            <a:r>
              <a:rPr lang="en-US" sz="1200" dirty="0">
                <a:solidFill>
                  <a:srgbClr val="000000"/>
                </a:solidFill>
              </a:rPr>
              <a:t> = 3.5%</a:t>
            </a:r>
          </a:p>
          <a:p>
            <a:pPr fontAlgn="base">
              <a:lnSpc>
                <a:spcPct val="90000"/>
              </a:lnSpc>
              <a:spcBef>
                <a:spcPct val="20000"/>
              </a:spcBef>
              <a:spcAft>
                <a:spcPct val="0"/>
              </a:spcAft>
              <a:buClr>
                <a:srgbClr val="FF6801"/>
              </a:buClr>
              <a:buFont typeface="Wingdings" panose="05000000000000000000" pitchFamily="2" charset="2"/>
              <a:buChar char="n"/>
            </a:pPr>
            <a:r>
              <a:rPr lang="en-US" sz="1200" dirty="0">
                <a:solidFill>
                  <a:srgbClr val="000000"/>
                </a:solidFill>
              </a:rPr>
              <a:t>2012 ROAS</a:t>
            </a:r>
            <a:r>
              <a:rPr lang="en-US" sz="1200" baseline="30000" dirty="0">
                <a:solidFill>
                  <a:srgbClr val="000000"/>
                </a:solidFill>
              </a:rPr>
              <a:t>1</a:t>
            </a:r>
            <a:r>
              <a:rPr lang="en-US" sz="1200" dirty="0">
                <a:solidFill>
                  <a:srgbClr val="000000"/>
                </a:solidFill>
              </a:rPr>
              <a:t> = 5.9%</a:t>
            </a:r>
          </a:p>
          <a:p>
            <a:pPr fontAlgn="base">
              <a:lnSpc>
                <a:spcPct val="90000"/>
              </a:lnSpc>
              <a:spcBef>
                <a:spcPct val="20000"/>
              </a:spcBef>
              <a:spcAft>
                <a:spcPct val="0"/>
              </a:spcAft>
              <a:buClr>
                <a:srgbClr val="FF6801"/>
              </a:buClr>
              <a:buFont typeface="Wingdings" panose="05000000000000000000" pitchFamily="2" charset="2"/>
              <a:buChar char="n"/>
            </a:pPr>
            <a:r>
              <a:rPr lang="en-US" sz="1200" dirty="0">
                <a:solidFill>
                  <a:srgbClr val="000000"/>
                </a:solidFill>
              </a:rPr>
              <a:t>2013 ROAS</a:t>
            </a:r>
            <a:r>
              <a:rPr lang="en-US" sz="1200" baseline="30000" dirty="0">
                <a:solidFill>
                  <a:srgbClr val="000000"/>
                </a:solidFill>
              </a:rPr>
              <a:t>1</a:t>
            </a:r>
            <a:r>
              <a:rPr lang="en-US" sz="1200" dirty="0">
                <a:solidFill>
                  <a:srgbClr val="000000"/>
                </a:solidFill>
              </a:rPr>
              <a:t> = 10.2%</a:t>
            </a:r>
          </a:p>
          <a:p>
            <a:pPr fontAlgn="base">
              <a:lnSpc>
                <a:spcPct val="90000"/>
              </a:lnSpc>
              <a:spcBef>
                <a:spcPct val="20000"/>
              </a:spcBef>
              <a:spcAft>
                <a:spcPct val="0"/>
              </a:spcAft>
              <a:buClr>
                <a:srgbClr val="FF6801"/>
              </a:buClr>
              <a:buFont typeface="Wingdings" panose="05000000000000000000" pitchFamily="2" charset="2"/>
              <a:buChar char="n"/>
            </a:pPr>
            <a:r>
              <a:rPr lang="en-US" sz="1200" dirty="0">
                <a:solidFill>
                  <a:srgbClr val="000000"/>
                </a:solidFill>
              </a:rPr>
              <a:t>2014 ROAS</a:t>
            </a:r>
            <a:r>
              <a:rPr lang="en-US" sz="1200" baseline="30000" dirty="0">
                <a:solidFill>
                  <a:srgbClr val="000000"/>
                </a:solidFill>
              </a:rPr>
              <a:t>1</a:t>
            </a:r>
            <a:r>
              <a:rPr lang="en-US" sz="1200" dirty="0">
                <a:solidFill>
                  <a:srgbClr val="000000"/>
                </a:solidFill>
              </a:rPr>
              <a:t> = 8.4%</a:t>
            </a:r>
          </a:p>
          <a:p>
            <a:pPr fontAlgn="base">
              <a:lnSpc>
                <a:spcPct val="90000"/>
              </a:lnSpc>
              <a:spcBef>
                <a:spcPct val="20000"/>
              </a:spcBef>
              <a:spcAft>
                <a:spcPct val="0"/>
              </a:spcAft>
              <a:buClr>
                <a:srgbClr val="FF6801"/>
              </a:buClr>
              <a:buFont typeface="Wingdings" panose="05000000000000000000" pitchFamily="2" charset="2"/>
              <a:buChar char="n"/>
            </a:pPr>
            <a:r>
              <a:rPr lang="en-US" sz="1200" dirty="0">
                <a:solidFill>
                  <a:srgbClr val="000000"/>
                </a:solidFill>
              </a:rPr>
              <a:t>2015:ROAS = 8.4%</a:t>
            </a:r>
          </a:p>
        </p:txBody>
      </p:sp>
      <p:sp>
        <p:nvSpPr>
          <p:cNvPr id="14340" name="Rectangle 5"/>
          <p:cNvSpPr>
            <a:spLocks noChangeArrowheads="1"/>
          </p:cNvSpPr>
          <p:nvPr/>
        </p:nvSpPr>
        <p:spPr bwMode="auto">
          <a:xfrm>
            <a:off x="0" y="6249988"/>
            <a:ext cx="8610600" cy="60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lnSpc>
                <a:spcPct val="85000"/>
              </a:lnSpc>
              <a:spcBef>
                <a:spcPct val="25000"/>
              </a:spcBef>
              <a:spcAft>
                <a:spcPct val="0"/>
              </a:spcAft>
              <a:buClr>
                <a:srgbClr val="FF6801"/>
              </a:buClr>
              <a:buFont typeface="Arial" panose="020B0604020202020204" pitchFamily="34" charset="0"/>
              <a:buChar char="•"/>
            </a:pPr>
            <a:r>
              <a:rPr lang="en-US" sz="1100" dirty="0">
                <a:solidFill>
                  <a:srgbClr val="000000"/>
                </a:solidFill>
              </a:rPr>
              <a:t>ROE figures are GAAP; </a:t>
            </a:r>
            <a:r>
              <a:rPr lang="en-US" sz="1100" baseline="30000" dirty="0">
                <a:solidFill>
                  <a:srgbClr val="000000"/>
                </a:solidFill>
              </a:rPr>
              <a:t>1</a:t>
            </a:r>
            <a:r>
              <a:rPr lang="en-US" sz="1100" dirty="0">
                <a:solidFill>
                  <a:srgbClr val="000000"/>
                </a:solidFill>
              </a:rPr>
              <a:t>Return on avg. surplus.  Excluding Mortgage &amp; Financial Guaranty insurers yields a 8.2% ROAS in 2014, 9.8% ROAS in 2013, 6.2% ROAS in 2012, 4.7% ROAS for 2011, 7.6% for 2010 and 7.4% for 2009.</a:t>
            </a:r>
          </a:p>
          <a:p>
            <a:pPr fontAlgn="base">
              <a:lnSpc>
                <a:spcPct val="85000"/>
              </a:lnSpc>
              <a:spcBef>
                <a:spcPct val="25000"/>
              </a:spcBef>
              <a:spcAft>
                <a:spcPct val="0"/>
              </a:spcAft>
              <a:buClr>
                <a:srgbClr val="FF6801"/>
              </a:buClr>
            </a:pPr>
            <a:r>
              <a:rPr lang="en-US" sz="1100" dirty="0">
                <a:solidFill>
                  <a:srgbClr val="000000"/>
                </a:solidFill>
              </a:rPr>
              <a:t>Sources: A.M. Best, ISO; Insurance Information Institute.</a:t>
            </a:r>
          </a:p>
        </p:txBody>
      </p:sp>
      <p:graphicFrame>
        <p:nvGraphicFramePr>
          <p:cNvPr id="14341" name="Object 3"/>
          <p:cNvGraphicFramePr>
            <a:graphicFrameLocks/>
          </p:cNvGraphicFramePr>
          <p:nvPr>
            <p:extLst>
              <p:ext uri="{D42A27DB-BD31-4B8C-83A1-F6EECF244321}">
                <p14:modId xmlns:p14="http://schemas.microsoft.com/office/powerpoint/2010/main" val="1137465858"/>
              </p:ext>
            </p:extLst>
          </p:nvPr>
        </p:nvGraphicFramePr>
        <p:xfrm>
          <a:off x="96398" y="1395273"/>
          <a:ext cx="8748712" cy="5064125"/>
        </p:xfrm>
        <a:graphic>
          <a:graphicData uri="http://schemas.openxmlformats.org/presentationml/2006/ole">
            <mc:AlternateContent xmlns:mc="http://schemas.openxmlformats.org/markup-compatibility/2006">
              <mc:Choice xmlns:v="urn:schemas-microsoft-com:vml" Requires="v">
                <p:oleObj spid="_x0000_s28146832" name="Chart" r:id="rId5" imgW="8715429" imgH="5057659" progId="MSGraph.Chart.8">
                  <p:embed followColorScheme="full"/>
                </p:oleObj>
              </mc:Choice>
              <mc:Fallback>
                <p:oleObj name="Chart" r:id="rId5" imgW="8715429" imgH="5057659" progId="MSGraph.Chart.8">
                  <p:embed followColorScheme="full"/>
                  <p:pic>
                    <p:nvPicPr>
                      <p:cNvPr id="14341" name="Object 3"/>
                      <p:cNvPicPr>
                        <a:picLocks noChangeArrowheads="1"/>
                      </p:cNvPicPr>
                      <p:nvPr/>
                    </p:nvPicPr>
                    <p:blipFill>
                      <a:blip r:embed="rId6"/>
                      <a:srcRect/>
                      <a:stretch>
                        <a:fillRect/>
                      </a:stretch>
                    </p:blipFill>
                    <p:spPr bwMode="auto">
                      <a:xfrm>
                        <a:off x="96398" y="1395273"/>
                        <a:ext cx="8748712" cy="506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extBox 1"/>
          <p:cNvSpPr txBox="1"/>
          <p:nvPr/>
        </p:nvSpPr>
        <p:spPr>
          <a:xfrm>
            <a:off x="73924" y="1118274"/>
            <a:ext cx="940239" cy="276999"/>
          </a:xfrm>
          <a:prstGeom prst="rect">
            <a:avLst/>
          </a:prstGeom>
          <a:noFill/>
        </p:spPr>
        <p:txBody>
          <a:bodyPr wrap="square" rtlCol="0">
            <a:spAutoFit/>
          </a:bodyPr>
          <a:lstStyle/>
          <a:p>
            <a:pPr fontAlgn="base">
              <a:spcBef>
                <a:spcPct val="0"/>
              </a:spcBef>
              <a:spcAft>
                <a:spcPct val="0"/>
              </a:spcAft>
            </a:pPr>
            <a:r>
              <a:rPr lang="en-US" sz="1200" dirty="0">
                <a:solidFill>
                  <a:srgbClr val="000000"/>
                </a:solidFill>
                <a:latin typeface="Arial" charset="0"/>
                <a:cs typeface="Arial" charset="0"/>
              </a:rPr>
              <a:t>$ Millions</a:t>
            </a:r>
          </a:p>
        </p:txBody>
      </p:sp>
    </p:spTree>
    <p:custDataLst>
      <p:tags r:id="rId2"/>
    </p:custDataLst>
    <p:extLst>
      <p:ext uri="{BB962C8B-B14F-4D97-AF65-F5344CB8AC3E}">
        <p14:creationId xmlns:p14="http://schemas.microsoft.com/office/powerpoint/2010/main" val="245632581"/>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921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rgbClr val="FFFFFF"/>
                </a:solidFill>
                <a:latin typeface="Times New Roman" pitchFamily="18" charset="0"/>
              </a:rPr>
              <a:t>12/01/09 - 9pm</a:t>
            </a:r>
          </a:p>
        </p:txBody>
      </p:sp>
      <p:sp>
        <p:nvSpPr>
          <p:cNvPr id="192922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rgbClr val="FFFFFF"/>
                </a:solidFill>
                <a:latin typeface="Times New Roman" pitchFamily="18" charset="0"/>
              </a:rPr>
              <a:t>eSlide – P6466 – The Financial Crisis and the Future of the P/C</a:t>
            </a:r>
          </a:p>
        </p:txBody>
      </p:sp>
      <p:sp>
        <p:nvSpPr>
          <p:cNvPr id="192922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BF83BB6-F6BE-4086-BDD1-22EA1B241088}" type="slidenum">
              <a:rPr lang="en-US" sz="900">
                <a:solidFill>
                  <a:srgbClr val="000000"/>
                </a:solidFill>
                <a:latin typeface="Times New Roman" pitchFamily="18" charset="0"/>
              </a:rPr>
              <a:pPr algn="r" eaLnBrk="0" hangingPunct="0">
                <a:lnSpc>
                  <a:spcPct val="85000"/>
                </a:lnSpc>
                <a:spcBef>
                  <a:spcPct val="20000"/>
                </a:spcBef>
              </a:pPr>
              <a:t>50</a:t>
            </a:fld>
            <a:endParaRPr lang="en-US" sz="900">
              <a:solidFill>
                <a:srgbClr val="000000"/>
              </a:solidFill>
              <a:latin typeface="Times New Roman" pitchFamily="18" charset="0"/>
            </a:endParaRPr>
          </a:p>
        </p:txBody>
      </p:sp>
      <p:graphicFrame>
        <p:nvGraphicFramePr>
          <p:cNvPr id="1929218" name="Object 2"/>
          <p:cNvGraphicFramePr>
            <a:graphicFrameLocks noChangeAspect="1"/>
          </p:cNvGraphicFramePr>
          <p:nvPr>
            <p:extLst>
              <p:ext uri="{D42A27DB-BD31-4B8C-83A1-F6EECF244321}">
                <p14:modId xmlns:p14="http://schemas.microsoft.com/office/powerpoint/2010/main" val="3519487803"/>
              </p:ext>
            </p:extLst>
          </p:nvPr>
        </p:nvGraphicFramePr>
        <p:xfrm>
          <a:off x="215900" y="1371600"/>
          <a:ext cx="8661400" cy="3594100"/>
        </p:xfrm>
        <a:graphic>
          <a:graphicData uri="http://schemas.openxmlformats.org/presentationml/2006/ole">
            <mc:AlternateContent xmlns:mc="http://schemas.openxmlformats.org/markup-compatibility/2006">
              <mc:Choice xmlns:v="urn:schemas-microsoft-com:vml" Requires="v">
                <p:oleObj spid="_x0000_s28144784" name="Chart" r:id="rId4" imgW="8534284" imgH="3552838" progId="MSGraph.Chart.8">
                  <p:embed followColorScheme="full"/>
                </p:oleObj>
              </mc:Choice>
              <mc:Fallback>
                <p:oleObj name="Chart" r:id="rId4" imgW="8534284" imgH="3552838" progId="MSGraph.Chart.8">
                  <p:embed followColorScheme="full"/>
                  <p:pic>
                    <p:nvPicPr>
                      <p:cNvPr id="1929218" name="Object 2"/>
                      <p:cNvPicPr>
                        <a:picLocks noChangeAspect="1" noChangeArrowheads="1"/>
                      </p:cNvPicPr>
                      <p:nvPr/>
                    </p:nvPicPr>
                    <p:blipFill>
                      <a:blip r:embed="rId5"/>
                      <a:srcRect/>
                      <a:stretch>
                        <a:fillRect/>
                      </a:stretch>
                    </p:blipFill>
                    <p:spPr bwMode="gray">
                      <a:xfrm>
                        <a:off x="215900" y="1371600"/>
                        <a:ext cx="8661400" cy="3594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29222" name="Rectangle 3"/>
          <p:cNvSpPr>
            <a:spLocks noGrp="1" noChangeArrowheads="1"/>
          </p:cNvSpPr>
          <p:nvPr>
            <p:ph type="title" idx="4294967295"/>
          </p:nvPr>
        </p:nvSpPr>
        <p:spPr/>
        <p:txBody>
          <a:bodyPr/>
          <a:lstStyle/>
          <a:p>
            <a:r>
              <a:rPr lang="en-US" dirty="0"/>
              <a:t>U.S. Insured Catastrophe Losses</a:t>
            </a:r>
          </a:p>
        </p:txBody>
      </p:sp>
      <p:sp>
        <p:nvSpPr>
          <p:cNvPr id="1929223" name="Rectangle 4"/>
          <p:cNvSpPr>
            <a:spLocks noChangeArrowheads="1"/>
          </p:cNvSpPr>
          <p:nvPr/>
        </p:nvSpPr>
        <p:spPr bwMode="auto">
          <a:xfrm>
            <a:off x="0" y="6089328"/>
            <a:ext cx="9144000" cy="768672"/>
          </a:xfrm>
          <a:prstGeom prst="rect">
            <a:avLst/>
          </a:prstGeom>
          <a:noFill/>
          <a:ln w="9525" algn="ctr">
            <a:noFill/>
            <a:miter lim="800000"/>
            <a:headEnd/>
            <a:tailEnd/>
          </a:ln>
        </p:spPr>
        <p:txBody>
          <a:bodyPr wrap="square" lIns="365760" tIns="0" rIns="0" bIns="137160" anchor="b">
            <a:spAutoFit/>
          </a:bodyPr>
          <a:lstStyle/>
          <a:p>
            <a:pPr algn="l" eaLnBrk="0" hangingPunct="0">
              <a:lnSpc>
                <a:spcPct val="85000"/>
              </a:lnSpc>
              <a:spcBef>
                <a:spcPct val="25000"/>
              </a:spcBef>
              <a:buClr>
                <a:srgbClr val="FF6801"/>
              </a:buClr>
              <a:buFont typeface="Wingdings" pitchFamily="2" charset="2"/>
              <a:buNone/>
            </a:pPr>
            <a:endParaRPr lang="en-US" sz="1050" dirty="0">
              <a:solidFill>
                <a:srgbClr val="000000"/>
              </a:solidFill>
              <a:latin typeface="Arial" panose="020B0604020202020204" pitchFamily="34" charset="0"/>
              <a:cs typeface="Arial" panose="020B0604020202020204" pitchFamily="34" charset="0"/>
            </a:endParaRPr>
          </a:p>
          <a:p>
            <a:pPr algn="l" eaLnBrk="0" hangingPunct="0">
              <a:lnSpc>
                <a:spcPct val="85000"/>
              </a:lnSpc>
              <a:spcBef>
                <a:spcPct val="25000"/>
              </a:spcBef>
              <a:buClr>
                <a:srgbClr val="FF6801"/>
              </a:buClr>
              <a:buFont typeface="Wingdings" pitchFamily="2" charset="2"/>
              <a:buNone/>
            </a:pPr>
            <a:r>
              <a:rPr lang="en-US" sz="1050" dirty="0">
                <a:solidFill>
                  <a:srgbClr val="000000"/>
                </a:solidFill>
                <a:latin typeface="Arial" panose="020B0604020202020204" pitchFamily="34" charset="0"/>
                <a:cs typeface="Arial" panose="020B0604020202020204" pitchFamily="34" charset="0"/>
              </a:rPr>
              <a:t>Note: 2001 figure includes $20.3B for 9/11 losses reported through 12/31/01 ($25.9B 2011 dollars). Includes only business and personal property claims, business interruption and auto claims. Non-prop/BI losses = $12.2B ($15.6B in 2011 dollars.)  </a:t>
            </a:r>
          </a:p>
          <a:p>
            <a:pPr algn="l" eaLnBrk="0" hangingPunct="0">
              <a:lnSpc>
                <a:spcPct val="85000"/>
              </a:lnSpc>
              <a:spcBef>
                <a:spcPct val="25000"/>
              </a:spcBef>
              <a:buClr>
                <a:srgbClr val="FF6801"/>
              </a:buClr>
              <a:buFont typeface="Wingdings" pitchFamily="2" charset="2"/>
              <a:buNone/>
            </a:pPr>
            <a:r>
              <a:rPr lang="en-US" sz="1050" dirty="0">
                <a:solidFill>
                  <a:srgbClr val="000000"/>
                </a:solidFill>
                <a:latin typeface="Arial" panose="020B0604020202020204" pitchFamily="34" charset="0"/>
                <a:cs typeface="Arial" panose="020B0604020202020204" pitchFamily="34" charset="0"/>
              </a:rPr>
              <a:t>Sources: Property Claims Service/ISO;  Insurance Information Institute.</a:t>
            </a:r>
          </a:p>
        </p:txBody>
      </p:sp>
      <p:sp>
        <p:nvSpPr>
          <p:cNvPr id="2120710" name="Rectangle 6"/>
          <p:cNvSpPr>
            <a:spLocks noChangeArrowheads="1"/>
          </p:cNvSpPr>
          <p:nvPr/>
        </p:nvSpPr>
        <p:spPr bwMode="blackWhite">
          <a:xfrm>
            <a:off x="206476" y="4965700"/>
            <a:ext cx="8573730" cy="1002481"/>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a:solidFill>
                  <a:srgbClr val="FFFFFF"/>
                </a:solidFill>
                <a:latin typeface="Arial" panose="020B0604020202020204" pitchFamily="34" charset="0"/>
                <a:cs typeface="Arial" panose="020B0604020202020204" pitchFamily="34" charset="0"/>
              </a:rPr>
              <a:t>2013/14/15 were welcome respites from 2011/12—the latter being among the costliest years for insured disaster losses in US history.  The longer-term trend is for more costly events.</a:t>
            </a:r>
            <a:endParaRPr lang="en-US" sz="2000" b="1" i="1" dirty="0">
              <a:solidFill>
                <a:srgbClr val="FFFFFF"/>
              </a:solidFill>
              <a:latin typeface="Arial" panose="020B0604020202020204" pitchFamily="34" charset="0"/>
              <a:cs typeface="Arial" panose="020B0604020202020204" pitchFamily="34" charset="0"/>
            </a:endParaRPr>
          </a:p>
        </p:txBody>
      </p:sp>
      <p:sp>
        <p:nvSpPr>
          <p:cNvPr id="2120711" name="AutoShape 7"/>
          <p:cNvSpPr>
            <a:spLocks noChangeArrowheads="1"/>
          </p:cNvSpPr>
          <p:nvPr/>
        </p:nvSpPr>
        <p:spPr bwMode="blackWhite">
          <a:xfrm>
            <a:off x="6191097" y="1160463"/>
            <a:ext cx="2271251" cy="683772"/>
          </a:xfrm>
          <a:prstGeom prst="wedgeRectCallout">
            <a:avLst>
              <a:gd name="adj1" fmla="val 5584"/>
              <a:gd name="adj2" fmla="val 16635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400" b="1" dirty="0">
                <a:solidFill>
                  <a:srgbClr val="FFFFFF"/>
                </a:solidFill>
                <a:latin typeface="Arial" pitchFamily="34" charset="0"/>
                <a:cs typeface="Arial" pitchFamily="34" charset="0"/>
              </a:rPr>
              <a:t> 2012  was the 3</a:t>
            </a:r>
            <a:r>
              <a:rPr lang="en-US" sz="1400" b="1" baseline="30000" dirty="0">
                <a:solidFill>
                  <a:srgbClr val="FFFFFF"/>
                </a:solidFill>
                <a:latin typeface="Arial" pitchFamily="34" charset="0"/>
                <a:cs typeface="Arial" pitchFamily="34" charset="0"/>
              </a:rPr>
              <a:t>rd</a:t>
            </a:r>
            <a:r>
              <a:rPr lang="en-US" sz="1400" b="1" dirty="0">
                <a:solidFill>
                  <a:srgbClr val="FFFFFF"/>
                </a:solidFill>
                <a:latin typeface="Arial" pitchFamily="34" charset="0"/>
                <a:cs typeface="Arial" pitchFamily="34" charset="0"/>
              </a:rPr>
              <a:t> most expensive year ever for insured CAT losses</a:t>
            </a:r>
          </a:p>
        </p:txBody>
      </p:sp>
      <p:sp>
        <p:nvSpPr>
          <p:cNvPr id="1929227" name="Rectangle 9"/>
          <p:cNvSpPr>
            <a:spLocks noChangeArrowheads="1"/>
          </p:cNvSpPr>
          <p:nvPr/>
        </p:nvSpPr>
        <p:spPr bwMode="black">
          <a:xfrm>
            <a:off x="110968" y="1162050"/>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latin typeface="Arial" panose="020B0604020202020204" pitchFamily="34" charset="0"/>
                <a:cs typeface="Arial" panose="020B0604020202020204" pitchFamily="34" charset="0"/>
              </a:rPr>
              <a:t>($ Billions, $ 2015)</a:t>
            </a:r>
          </a:p>
        </p:txBody>
      </p:sp>
      <p:sp>
        <p:nvSpPr>
          <p:cNvPr id="12" name="Date Placeholder 11"/>
          <p:cNvSpPr>
            <a:spLocks noGrp="1"/>
          </p:cNvSpPr>
          <p:nvPr>
            <p:ph type="dt" sz="quarter" idx="10"/>
          </p:nvPr>
        </p:nvSpPr>
        <p:spPr/>
        <p:txBody>
          <a:bodyPr/>
          <a:lstStyle/>
          <a:p>
            <a:pPr>
              <a:defRPr/>
            </a:pPr>
            <a:r>
              <a:rPr lang="en-US"/>
              <a:t>12/01/09 - 9pm</a:t>
            </a:r>
          </a:p>
        </p:txBody>
      </p:sp>
      <p:sp>
        <p:nvSpPr>
          <p:cNvPr id="13" name="Slide Number Placeholder 12"/>
          <p:cNvSpPr>
            <a:spLocks noGrp="1"/>
          </p:cNvSpPr>
          <p:nvPr>
            <p:ph type="sldNum" sz="quarter" idx="12"/>
          </p:nvPr>
        </p:nvSpPr>
        <p:spPr/>
        <p:txBody>
          <a:bodyPr/>
          <a:lstStyle/>
          <a:p>
            <a:pPr>
              <a:defRPr/>
            </a:pPr>
            <a:fld id="{F6240343-96C3-4428-9289-DDDB4F32FA97}" type="slidenum">
              <a:rPr lang="en-US" smtClean="0"/>
              <a:pPr>
                <a:defRPr/>
              </a:pPr>
              <a:t>50</a:t>
            </a:fld>
            <a:endParaRPr lang="en-US"/>
          </a:p>
        </p:txBody>
      </p:sp>
    </p:spTree>
    <p:extLst>
      <p:ext uri="{BB962C8B-B14F-4D97-AF65-F5344CB8AC3E}">
        <p14:creationId xmlns:p14="http://schemas.microsoft.com/office/powerpoint/2010/main" val="229136911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2120711"/>
                                        </p:tgtEl>
                                        <p:attrNameLst>
                                          <p:attrName>style.visibility</p:attrName>
                                        </p:attrNameLst>
                                      </p:cBhvr>
                                      <p:to>
                                        <p:strVal val="visible"/>
                                      </p:to>
                                    </p:set>
                                    <p:animEffect transition="in" filter="wipe(right)">
                                      <p:cBhvr>
                                        <p:cTn id="7" dur="500"/>
                                        <p:tgtEl>
                                          <p:spTgt spid="2120711"/>
                                        </p:tgtEl>
                                      </p:cBhvr>
                                    </p:animEffect>
                                  </p:childTnLst>
                                </p:cTn>
                              </p:par>
                            </p:childTnLst>
                          </p:cTn>
                        </p:par>
                        <p:par>
                          <p:cTn id="8" fill="hold">
                            <p:stCondLst>
                              <p:cond delay="1200"/>
                            </p:stCondLst>
                            <p:childTnLst>
                              <p:par>
                                <p:cTn id="9" presetID="53" presetClass="entr" presetSubtype="0" fill="hold" grpId="0" nodeType="afterEffect">
                                  <p:stCondLst>
                                    <p:cond delay="700"/>
                                  </p:stCondLst>
                                  <p:childTnLst>
                                    <p:set>
                                      <p:cBhvr>
                                        <p:cTn id="10" dur="1" fill="hold">
                                          <p:stCondLst>
                                            <p:cond delay="0"/>
                                          </p:stCondLst>
                                        </p:cTn>
                                        <p:tgtEl>
                                          <p:spTgt spid="2120710"/>
                                        </p:tgtEl>
                                        <p:attrNameLst>
                                          <p:attrName>style.visibility</p:attrName>
                                        </p:attrNameLst>
                                      </p:cBhvr>
                                      <p:to>
                                        <p:strVal val="visible"/>
                                      </p:to>
                                    </p:set>
                                    <p:anim calcmode="lin" valueType="num">
                                      <p:cBhvr>
                                        <p:cTn id="11" dur="500" fill="hold"/>
                                        <p:tgtEl>
                                          <p:spTgt spid="2120710"/>
                                        </p:tgtEl>
                                        <p:attrNameLst>
                                          <p:attrName>ppt_w</p:attrName>
                                        </p:attrNameLst>
                                      </p:cBhvr>
                                      <p:tavLst>
                                        <p:tav tm="0">
                                          <p:val>
                                            <p:fltVal val="0"/>
                                          </p:val>
                                        </p:tav>
                                        <p:tav tm="100000">
                                          <p:val>
                                            <p:strVal val="#ppt_w"/>
                                          </p:val>
                                        </p:tav>
                                      </p:tavLst>
                                    </p:anim>
                                    <p:anim calcmode="lin" valueType="num">
                                      <p:cBhvr>
                                        <p:cTn id="12" dur="500" fill="hold"/>
                                        <p:tgtEl>
                                          <p:spTgt spid="2120710"/>
                                        </p:tgtEl>
                                        <p:attrNameLst>
                                          <p:attrName>ppt_h</p:attrName>
                                        </p:attrNameLst>
                                      </p:cBhvr>
                                      <p:tavLst>
                                        <p:tav tm="0">
                                          <p:val>
                                            <p:fltVal val="0"/>
                                          </p:val>
                                        </p:tav>
                                        <p:tav tm="100000">
                                          <p:val>
                                            <p:strVal val="#ppt_h"/>
                                          </p:val>
                                        </p:tav>
                                      </p:tavLst>
                                    </p:anim>
                                    <p:animEffect transition="in" filter="fade">
                                      <p:cBhvr>
                                        <p:cTn id="13" dur="500"/>
                                        <p:tgtEl>
                                          <p:spTgt spid="21207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0710" grpId="0" animBg="1"/>
      <p:bldP spid="2120711" grpId="0" animBg="1"/>
    </p:bldLst>
  </p:timing>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0355" name="Rectangle 105"/>
          <p:cNvSpPr>
            <a:spLocks noGrp="1" noChangeArrowheads="1"/>
          </p:cNvSpPr>
          <p:nvPr>
            <p:ph type="dt" sz="quarter" idx="10"/>
          </p:nvPr>
        </p:nvSpPr>
        <p:spPr/>
        <p:txBody>
          <a:bodyPr/>
          <a:lstStyle/>
          <a:p>
            <a:pPr>
              <a:defRPr/>
            </a:pPr>
            <a:r>
              <a:rPr lang="en-US">
                <a:solidFill>
                  <a:srgbClr val="FFFFFF"/>
                </a:solidFill>
              </a:rPr>
              <a:t>12/01/09 - 9pm</a:t>
            </a:r>
          </a:p>
        </p:txBody>
      </p:sp>
      <p:sp>
        <p:nvSpPr>
          <p:cNvPr id="100357" name="Rectangle 110"/>
          <p:cNvSpPr>
            <a:spLocks noGrp="1" noChangeArrowheads="1"/>
          </p:cNvSpPr>
          <p:nvPr>
            <p:ph type="sldNum" sz="quarter" idx="12"/>
          </p:nvPr>
        </p:nvSpPr>
        <p:spPr/>
        <p:txBody>
          <a:bodyPr/>
          <a:lstStyle/>
          <a:p>
            <a:pPr>
              <a:defRPr/>
            </a:pPr>
            <a:fld id="{CFBF3661-802E-4715-888C-25186D51C531}" type="slidenum">
              <a:rPr lang="en-US" smtClean="0">
                <a:solidFill>
                  <a:srgbClr val="000000"/>
                </a:solidFill>
              </a:rPr>
              <a:pPr>
                <a:defRPr/>
              </a:pPr>
              <a:t>51</a:t>
            </a:fld>
            <a:endParaRPr lang="en-US">
              <a:solidFill>
                <a:srgbClr val="000000"/>
              </a:solidFill>
            </a:endParaRPr>
          </a:p>
        </p:txBody>
      </p:sp>
      <p:sp>
        <p:nvSpPr>
          <p:cNvPr id="32774" name="Rectangle 2"/>
          <p:cNvSpPr>
            <a:spLocks noGrp="1" noChangeArrowheads="1"/>
          </p:cNvSpPr>
          <p:nvPr>
            <p:ph type="title"/>
          </p:nvPr>
        </p:nvSpPr>
        <p:spPr/>
        <p:txBody>
          <a:bodyPr/>
          <a:lstStyle/>
          <a:p>
            <a:r>
              <a:rPr lang="en-US" dirty="0"/>
              <a:t>Combined Ratio Points Associated with Catastrophe Losses: 1960 – 2015E*</a:t>
            </a:r>
          </a:p>
        </p:txBody>
      </p:sp>
      <p:sp>
        <p:nvSpPr>
          <p:cNvPr id="32775" name="Rectangle 3"/>
          <p:cNvSpPr>
            <a:spLocks noChangeArrowheads="1"/>
          </p:cNvSpPr>
          <p:nvPr/>
        </p:nvSpPr>
        <p:spPr bwMode="auto">
          <a:xfrm>
            <a:off x="0" y="6093938"/>
            <a:ext cx="8888413" cy="79868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rgbClr val="FF6801"/>
              </a:buClr>
              <a:buFont typeface="Wingdings" pitchFamily="2" charset="2"/>
              <a:buNone/>
            </a:pPr>
            <a:r>
              <a:rPr lang="en-US" sz="1100" dirty="0">
                <a:solidFill>
                  <a:srgbClr val="000000"/>
                </a:solidFill>
              </a:rPr>
              <a:t>*2010s represent 2010-2015E.</a:t>
            </a:r>
          </a:p>
          <a:p>
            <a:pPr eaLnBrk="0" hangingPunct="0">
              <a:lnSpc>
                <a:spcPct val="85000"/>
              </a:lnSpc>
              <a:spcBef>
                <a:spcPct val="25000"/>
              </a:spcBef>
              <a:buClr>
                <a:srgbClr val="FF6801"/>
              </a:buClr>
              <a:buFont typeface="Wingdings" pitchFamily="2" charset="2"/>
              <a:buNone/>
            </a:pPr>
            <a:r>
              <a:rPr lang="en-US" sz="1100" dirty="0">
                <a:solidFill>
                  <a:srgbClr val="000000"/>
                </a:solidFill>
              </a:rPr>
              <a:t>Notes: Private carrier losses only.  Excludes loss adjustment expenses and reinsurance reinstatement premiums. Figures are adjusted for losses ultimately paid by foreign insurers and reinsurers.</a:t>
            </a:r>
          </a:p>
          <a:p>
            <a:pPr eaLnBrk="0" hangingPunct="0">
              <a:lnSpc>
                <a:spcPct val="85000"/>
              </a:lnSpc>
              <a:spcBef>
                <a:spcPct val="25000"/>
              </a:spcBef>
              <a:buClr>
                <a:srgbClr val="FF6801"/>
              </a:buClr>
              <a:buFont typeface="Wingdings" pitchFamily="2" charset="2"/>
              <a:buNone/>
            </a:pPr>
            <a:r>
              <a:rPr lang="en-US" sz="1100" dirty="0">
                <a:solidFill>
                  <a:srgbClr val="000000"/>
                </a:solidFill>
              </a:rPr>
              <a:t>Source: ISO (1960-2009); A.M. Best (2010-15E) Insurance Information Institute.				</a:t>
            </a:r>
          </a:p>
        </p:txBody>
      </p:sp>
      <p:graphicFrame>
        <p:nvGraphicFramePr>
          <p:cNvPr id="32770" name="Object 2"/>
          <p:cNvGraphicFramePr>
            <a:graphicFrameLocks noChangeAspect="1"/>
          </p:cNvGraphicFramePr>
          <p:nvPr>
            <p:extLst/>
          </p:nvPr>
        </p:nvGraphicFramePr>
        <p:xfrm>
          <a:off x="271463" y="1301750"/>
          <a:ext cx="8670925" cy="4243388"/>
        </p:xfrm>
        <a:graphic>
          <a:graphicData uri="http://schemas.openxmlformats.org/presentationml/2006/ole">
            <mc:AlternateContent xmlns:mc="http://schemas.openxmlformats.org/markup-compatibility/2006">
              <mc:Choice xmlns:v="urn:schemas-microsoft-com:vml" Requires="v">
                <p:oleObj spid="_x0000_s28145808" name="Chart" r:id="rId4" imgW="8572457" imgH="3743286" progId="MSGraph.Chart.8">
                  <p:embed followColorScheme="full"/>
                </p:oleObj>
              </mc:Choice>
              <mc:Fallback>
                <p:oleObj name="Chart" r:id="rId4" imgW="8572457" imgH="3743286" progId="MSGraph.Chart.8">
                  <p:embed followColorScheme="full"/>
                  <p:pic>
                    <p:nvPicPr>
                      <p:cNvPr id="32770" name="Object 2"/>
                      <p:cNvPicPr>
                        <a:picLocks noChangeAspect="1" noChangeArrowheads="1"/>
                      </p:cNvPicPr>
                      <p:nvPr/>
                    </p:nvPicPr>
                    <p:blipFill>
                      <a:blip r:embed="rId5"/>
                      <a:srcRect/>
                      <a:stretch>
                        <a:fillRect/>
                      </a:stretch>
                    </p:blipFill>
                    <p:spPr bwMode="gray">
                      <a:xfrm>
                        <a:off x="271463" y="1301750"/>
                        <a:ext cx="8670925" cy="4243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Rectangle 6"/>
          <p:cNvSpPr>
            <a:spLocks noChangeArrowheads="1"/>
          </p:cNvSpPr>
          <p:nvPr/>
        </p:nvSpPr>
        <p:spPr bwMode="blackWhite">
          <a:xfrm>
            <a:off x="700088" y="5392644"/>
            <a:ext cx="7834312" cy="6429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a:solidFill>
                  <a:srgbClr val="FFFFFF"/>
                </a:solidFill>
              </a:rPr>
              <a:t>The Catastrophe Loss Component of Private Insurer Losses Has Increased Sharply in Recent Decades</a:t>
            </a:r>
            <a:endParaRPr lang="en-US" b="1" i="1">
              <a:solidFill>
                <a:srgbClr val="FFFFFF"/>
              </a:solidFill>
            </a:endParaRPr>
          </a:p>
        </p:txBody>
      </p:sp>
      <p:sp>
        <p:nvSpPr>
          <p:cNvPr id="11" name="AutoShape 38"/>
          <p:cNvSpPr>
            <a:spLocks noChangeArrowheads="1"/>
          </p:cNvSpPr>
          <p:nvPr/>
        </p:nvSpPr>
        <p:spPr bwMode="blackWhite">
          <a:xfrm>
            <a:off x="2789238" y="1063625"/>
            <a:ext cx="2130425" cy="2668588"/>
          </a:xfrm>
          <a:prstGeom prst="wedgeRectCallout">
            <a:avLst>
              <a:gd name="adj1" fmla="val 42806"/>
              <a:gd name="adj2" fmla="val -4505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100000"/>
              </a:spcBef>
              <a:buClr>
                <a:schemeClr val="accent2"/>
              </a:buClr>
              <a:buFont typeface="Wingdings" pitchFamily="2" charset="2"/>
              <a:buNone/>
            </a:pPr>
            <a:r>
              <a:rPr lang="en-US" sz="1600" b="1" dirty="0">
                <a:solidFill>
                  <a:schemeClr val="bg1"/>
                </a:solidFill>
              </a:rPr>
              <a:t>Avg. CAT  Loss Component of the</a:t>
            </a:r>
            <a:r>
              <a:rPr lang="en-US" sz="1600" b="1" u="sng" dirty="0">
                <a:solidFill>
                  <a:schemeClr val="bg1"/>
                </a:solidFill>
              </a:rPr>
              <a:t> </a:t>
            </a:r>
            <a:r>
              <a:rPr lang="en-US" sz="1600" b="1" dirty="0">
                <a:solidFill>
                  <a:schemeClr val="bg1"/>
                </a:solidFill>
              </a:rPr>
              <a:t>Combined Ratio  </a:t>
            </a:r>
            <a:r>
              <a:rPr lang="en-US" sz="1600" b="1" u="sng" dirty="0">
                <a:solidFill>
                  <a:schemeClr val="bg1"/>
                </a:solidFill>
              </a:rPr>
              <a:t> by Decade</a:t>
            </a:r>
          </a:p>
          <a:p>
            <a:pPr algn="ctr" eaLnBrk="0" hangingPunct="0">
              <a:lnSpc>
                <a:spcPct val="90000"/>
              </a:lnSpc>
              <a:spcBef>
                <a:spcPct val="100000"/>
              </a:spcBef>
              <a:buClr>
                <a:schemeClr val="accent2"/>
              </a:buClr>
              <a:buFont typeface="Wingdings" pitchFamily="2" charset="2"/>
              <a:buNone/>
            </a:pPr>
            <a:r>
              <a:rPr lang="en-US" sz="1600" b="1" dirty="0">
                <a:solidFill>
                  <a:schemeClr val="bg1"/>
                </a:solidFill>
              </a:rPr>
              <a:t>1960s: 1.04       1970s: 0.85     1980s: 1.31     1990s: 3.39     2000s: 3.52     2010s: 5.46*</a:t>
            </a:r>
          </a:p>
        </p:txBody>
      </p:sp>
      <p:sp>
        <p:nvSpPr>
          <p:cNvPr id="32778" name="Rectangle 6"/>
          <p:cNvSpPr>
            <a:spLocks noChangeArrowheads="1"/>
          </p:cNvSpPr>
          <p:nvPr/>
        </p:nvSpPr>
        <p:spPr bwMode="black">
          <a:xfrm>
            <a:off x="201613" y="1131888"/>
            <a:ext cx="8221662"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Combined Ratio Points</a:t>
            </a:r>
          </a:p>
        </p:txBody>
      </p:sp>
      <p:sp>
        <p:nvSpPr>
          <p:cNvPr id="12" name="AutoShape 7"/>
          <p:cNvSpPr>
            <a:spLocks noChangeArrowheads="1"/>
          </p:cNvSpPr>
          <p:nvPr/>
        </p:nvSpPr>
        <p:spPr bwMode="blackWhite">
          <a:xfrm>
            <a:off x="5515898" y="1091381"/>
            <a:ext cx="2335330" cy="910840"/>
          </a:xfrm>
          <a:prstGeom prst="wedgeRectCallout">
            <a:avLst>
              <a:gd name="adj1" fmla="val 60455"/>
              <a:gd name="adj2" fmla="val 3734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a:solidFill>
                  <a:srgbClr val="FFFFFF"/>
                </a:solidFill>
              </a:rPr>
              <a:t>Catastrophe losses as a share of all losses reached a record high in 2011</a:t>
            </a:r>
            <a:endParaRPr lang="en-US" sz="1600" b="1" dirty="0">
              <a:solidFill>
                <a:srgbClr val="FFFFFF"/>
              </a:solidFill>
              <a:latin typeface="Arial" charset="0"/>
              <a:cs typeface="Arial" charset="0"/>
            </a:endParaRPr>
          </a:p>
        </p:txBody>
      </p:sp>
    </p:spTree>
    <p:extLst>
      <p:ext uri="{BB962C8B-B14F-4D97-AF65-F5344CB8AC3E}">
        <p14:creationId xmlns:p14="http://schemas.microsoft.com/office/powerpoint/2010/main" val="369936280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1200"/>
                            </p:stCondLst>
                            <p:childTnLst>
                              <p:par>
                                <p:cTn id="11" presetID="22" presetClass="entr" presetSubtype="8" fill="hold" grpId="0" nodeType="afterEffect">
                                  <p:stCondLst>
                                    <p:cond delay="50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childTnLst>
                          </p:cTn>
                        </p:par>
                        <p:par>
                          <p:cTn id="14" fill="hold">
                            <p:stCondLst>
                              <p:cond delay="2200"/>
                            </p:stCondLst>
                            <p:childTnLst>
                              <p:par>
                                <p:cTn id="15" presetID="22" presetClass="entr" presetSubtype="4" fill="hold" grpId="0" nodeType="afterEffect">
                                  <p:stCondLst>
                                    <p:cond delay="70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8594" name="Rectangle 2"/>
          <p:cNvSpPr>
            <a:spLocks noGrp="1" noChangeArrowheads="1"/>
          </p:cNvSpPr>
          <p:nvPr>
            <p:ph type="ctrTitle" idx="4294967295"/>
          </p:nvPr>
        </p:nvSpPr>
        <p:spPr bwMode="blackWhite">
          <a:xfrm>
            <a:off x="463521" y="2281040"/>
            <a:ext cx="8291513" cy="1065842"/>
          </a:xfrm>
          <a:solidFill>
            <a:schemeClr val="accent6"/>
          </a:solidFill>
          <a:ln w="12700" cap="flat">
            <a:noFill/>
            <a:miter lim="800000"/>
            <a:headEnd/>
            <a:tailEnd/>
          </a:ln>
        </p:spPr>
        <p:txBody>
          <a:bodyPr/>
          <a:lstStyle/>
          <a:p>
            <a:pPr algn="ctr">
              <a:spcBef>
                <a:spcPct val="25000"/>
              </a:spcBef>
              <a:buClr>
                <a:srgbClr val="FF6801"/>
              </a:buClr>
              <a:buFont typeface="Wingdings" panose="05000000000000000000" pitchFamily="2" charset="2"/>
              <a:buNone/>
            </a:pPr>
            <a:r>
              <a:rPr lang="en-US" altLang="en-US" sz="3200" dirty="0">
                <a:solidFill>
                  <a:schemeClr val="bg1"/>
                </a:solidFill>
                <a:cs typeface="Arial" panose="020B0604020202020204" pitchFamily="34" charset="0"/>
              </a:rPr>
              <a:t>Growth of Homeowners/Renters Exposures</a:t>
            </a:r>
          </a:p>
        </p:txBody>
      </p:sp>
      <p:sp>
        <p:nvSpPr>
          <p:cNvPr id="132099"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pPr eaLnBrk="1" hangingPunct="1">
              <a:defRPr/>
            </a:pPr>
            <a:endParaRPr lang="en-US" sz="1800">
              <a:solidFill>
                <a:srgbClr val="000000"/>
              </a:solidFill>
              <a:latin typeface="Arial" charset="0"/>
              <a:ea typeface="+mn-ea"/>
              <a:cs typeface="Arial" charset="0"/>
            </a:endParaRPr>
          </a:p>
        </p:txBody>
      </p:sp>
      <p:sp>
        <p:nvSpPr>
          <p:cNvPr id="60422" name="Date Placeholder 6"/>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900">
                <a:solidFill>
                  <a:srgbClr val="FFFFFF"/>
                </a:solidFill>
              </a:rPr>
              <a:t>12/01/09 - 9pm</a:t>
            </a:r>
          </a:p>
        </p:txBody>
      </p:sp>
      <p:sp>
        <p:nvSpPr>
          <p:cNvPr id="60423" name="TextBox 4"/>
          <p:cNvSpPr txBox="1">
            <a:spLocks noChangeArrowheads="1"/>
          </p:cNvSpPr>
          <p:nvPr/>
        </p:nvSpPr>
        <p:spPr bwMode="auto">
          <a:xfrm>
            <a:off x="8534400" y="6248400"/>
            <a:ext cx="533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7BC33E02-CA9F-4C21-95D9-C6254489BA12}" type="slidenum">
              <a:rPr lang="en-US" altLang="en-US" sz="1200"/>
              <a:pPr algn="r"/>
              <a:t>52</a:t>
            </a:fld>
            <a:endParaRPr lang="en-US" altLang="en-US" sz="1800"/>
          </a:p>
        </p:txBody>
      </p:sp>
    </p:spTree>
    <p:extLst>
      <p:ext uri="{BB962C8B-B14F-4D97-AF65-F5344CB8AC3E}">
        <p14:creationId xmlns:p14="http://schemas.microsoft.com/office/powerpoint/2010/main" val="2592229245"/>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8594"/>
                                        </p:tgtEl>
                                        <p:attrNameLst>
                                          <p:attrName>style.visibility</p:attrName>
                                        </p:attrNameLst>
                                      </p:cBhvr>
                                      <p:to>
                                        <p:strVal val="visible"/>
                                      </p:to>
                                    </p:set>
                                    <p:animEffect transition="in" filter="barn(outVertical)">
                                      <p:cBhvr>
                                        <p:cTn id="7" dur="1000"/>
                                        <p:tgtEl>
                                          <p:spTgt spid="21585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8594"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105"/>
          <p:cNvSpPr>
            <a:spLocks noGrp="1" noChangeArrowheads="1"/>
          </p:cNvSpPr>
          <p:nvPr>
            <p:ph type="dt" sz="quarter" idx="10"/>
          </p:nvPr>
        </p:nvSpPr>
        <p:spPr/>
        <p:txBody>
          <a:bodyPr/>
          <a:lstStyle/>
          <a:p>
            <a:pPr>
              <a:defRPr/>
            </a:pPr>
            <a:r>
              <a:rPr lang="en-US">
                <a:solidFill>
                  <a:srgbClr val="FFFFFF"/>
                </a:solidFill>
              </a:rPr>
              <a:t>12/01/09 - 9pm</a:t>
            </a:r>
          </a:p>
        </p:txBody>
      </p:sp>
      <p:sp>
        <p:nvSpPr>
          <p:cNvPr id="13317" name="Rectangle 110"/>
          <p:cNvSpPr>
            <a:spLocks noGrp="1" noChangeArrowheads="1"/>
          </p:cNvSpPr>
          <p:nvPr>
            <p:ph type="sldNum" sz="quarter" idx="12"/>
          </p:nvPr>
        </p:nvSpPr>
        <p:spPr/>
        <p:txBody>
          <a:bodyPr/>
          <a:lstStyle/>
          <a:p>
            <a:pPr>
              <a:defRPr/>
            </a:pPr>
            <a:fld id="{19CC844C-F7CF-495C-870B-6E498E1C0FB4}" type="slidenum">
              <a:rPr lang="en-US" smtClean="0">
                <a:solidFill>
                  <a:srgbClr val="000000"/>
                </a:solidFill>
              </a:rPr>
              <a:pPr>
                <a:defRPr/>
              </a:pPr>
              <a:t>53</a:t>
            </a:fld>
            <a:endParaRPr lang="en-US">
              <a:solidFill>
                <a:srgbClr val="000000"/>
              </a:solidFill>
            </a:endParaRPr>
          </a:p>
        </p:txBody>
      </p:sp>
      <p:sp>
        <p:nvSpPr>
          <p:cNvPr id="11269" name="Rectangle 2"/>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a:solidFill>
                  <a:srgbClr val="225A7A"/>
                </a:solidFill>
                <a:latin typeface="Arial" charset="0"/>
                <a:cs typeface="Arial" charset="0"/>
              </a:rPr>
              <a:t>(Millions of Units)</a:t>
            </a:r>
          </a:p>
        </p:txBody>
      </p:sp>
      <p:sp>
        <p:nvSpPr>
          <p:cNvPr id="11270" name="Rectangle 3"/>
          <p:cNvSpPr>
            <a:spLocks noGrp="1" noChangeArrowheads="1"/>
          </p:cNvSpPr>
          <p:nvPr>
            <p:ph type="title"/>
          </p:nvPr>
        </p:nvSpPr>
        <p:spPr>
          <a:xfrm>
            <a:off x="268771" y="95345"/>
            <a:ext cx="7400925" cy="860425"/>
          </a:xfrm>
        </p:spPr>
        <p:txBody>
          <a:bodyPr/>
          <a:lstStyle/>
          <a:p>
            <a:r>
              <a:rPr lang="en-US" dirty="0"/>
              <a:t>Forecast: Continued Growth in Private Housing Unit Starts, 1995-2019F</a:t>
            </a:r>
          </a:p>
        </p:txBody>
      </p:sp>
      <p:graphicFrame>
        <p:nvGraphicFramePr>
          <p:cNvPr id="11266" name="Object 4"/>
          <p:cNvGraphicFramePr>
            <a:graphicFrameLocks noChangeAspect="1"/>
          </p:cNvGraphicFramePr>
          <p:nvPr>
            <p:extLst>
              <p:ext uri="{D42A27DB-BD31-4B8C-83A1-F6EECF244321}">
                <p14:modId xmlns:p14="http://schemas.microsoft.com/office/powerpoint/2010/main" val="1399995866"/>
              </p:ext>
            </p:extLst>
          </p:nvPr>
        </p:nvGraphicFramePr>
        <p:xfrm>
          <a:off x="268771" y="1122363"/>
          <a:ext cx="8656637" cy="4314825"/>
        </p:xfrm>
        <a:graphic>
          <a:graphicData uri="http://schemas.openxmlformats.org/presentationml/2006/ole">
            <mc:AlternateContent xmlns:mc="http://schemas.openxmlformats.org/markup-compatibility/2006">
              <mc:Choice xmlns:v="urn:schemas-microsoft-com:vml" Requires="v">
                <p:oleObj spid="_x0000_s28191773" name="Chart" r:id="rId4" imgW="7829485" imgH="4105417" progId="MSGraph.Chart.8">
                  <p:embed followColorScheme="full"/>
                </p:oleObj>
              </mc:Choice>
              <mc:Fallback>
                <p:oleObj name="Chart" r:id="rId4" imgW="7829485" imgH="4105417" progId="MSGraph.Chart.8">
                  <p:embed followColorScheme="full"/>
                  <p:pic>
                    <p:nvPicPr>
                      <p:cNvPr id="11266" name="Object 4"/>
                      <p:cNvPicPr>
                        <a:picLocks noChangeAspect="1" noChangeArrowheads="1"/>
                      </p:cNvPicPr>
                      <p:nvPr/>
                    </p:nvPicPr>
                    <p:blipFill>
                      <a:blip r:embed="rId5"/>
                      <a:srcRect/>
                      <a:stretch>
                        <a:fillRect/>
                      </a:stretch>
                    </p:blipFill>
                    <p:spPr bwMode="gray">
                      <a:xfrm>
                        <a:off x="268771" y="1122363"/>
                        <a:ext cx="8656637" cy="4314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271" name="Rectangle 5"/>
          <p:cNvSpPr>
            <a:spLocks noChangeArrowheads="1"/>
          </p:cNvSpPr>
          <p:nvPr/>
        </p:nvSpPr>
        <p:spPr bwMode="auto">
          <a:xfrm>
            <a:off x="0" y="6580378"/>
            <a:ext cx="8772211" cy="282385"/>
          </a:xfrm>
          <a:prstGeom prst="rect">
            <a:avLst/>
          </a:prstGeom>
          <a:noFill/>
          <a:ln w="9525">
            <a:noFill/>
            <a:miter lim="800000"/>
            <a:headEnd/>
            <a:tailEnd/>
          </a:ln>
        </p:spPr>
        <p:txBody>
          <a:bodyPr wrap="square"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Sources: US Department of Commerce (history); Blue Chip Economic Indicators (</a:t>
            </a:r>
            <a:r>
              <a:rPr lang="en-US" sz="1100" dirty="0">
                <a:solidFill>
                  <a:srgbClr val="000000"/>
                </a:solidFill>
              </a:rPr>
              <a:t>10</a:t>
            </a:r>
            <a:r>
              <a:rPr lang="en-US" sz="1100" dirty="0">
                <a:solidFill>
                  <a:srgbClr val="000000"/>
                </a:solidFill>
                <a:latin typeface="Arial" charset="0"/>
                <a:cs typeface="Arial" charset="0"/>
              </a:rPr>
              <a:t>/2016), forecasts; Insurance Information Institute.</a:t>
            </a:r>
          </a:p>
        </p:txBody>
      </p:sp>
      <p:sp>
        <p:nvSpPr>
          <p:cNvPr id="1915910" name="Rectangle 6"/>
          <p:cNvSpPr>
            <a:spLocks noChangeArrowheads="1"/>
          </p:cNvSpPr>
          <p:nvPr/>
        </p:nvSpPr>
        <p:spPr bwMode="blackWhite">
          <a:xfrm>
            <a:off x="327991" y="5437188"/>
            <a:ext cx="8597417" cy="103981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dirty="0">
                <a:solidFill>
                  <a:srgbClr val="FFFFFF"/>
                </a:solidFill>
                <a:latin typeface="Arial" charset="0"/>
                <a:cs typeface="Arial" charset="0"/>
              </a:rPr>
              <a:t>Housing starts are climbing slowly. Recently, the fastest growth is in multi-unit residences. Personal lines exposure will grow, and commercial insurers with Workers Comp, Construction risk exposure and Surety also benefit.</a:t>
            </a:r>
          </a:p>
        </p:txBody>
      </p:sp>
      <p:sp>
        <p:nvSpPr>
          <p:cNvPr id="1915917" name="AutoShape 13"/>
          <p:cNvSpPr>
            <a:spLocks noChangeArrowheads="1"/>
          </p:cNvSpPr>
          <p:nvPr/>
        </p:nvSpPr>
        <p:spPr bwMode="blackWhite">
          <a:xfrm>
            <a:off x="1622647" y="3692525"/>
            <a:ext cx="2478088" cy="1173163"/>
          </a:xfrm>
          <a:prstGeom prst="wedgeRectCallout">
            <a:avLst>
              <a:gd name="adj1" fmla="val 98064"/>
              <a:gd name="adj2" fmla="val 3192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Housing unit starts plunged 72% from 2005-2009, down 1.49 million, to lowest level since records began in 1959</a:t>
            </a:r>
          </a:p>
        </p:txBody>
      </p:sp>
      <p:sp>
        <p:nvSpPr>
          <p:cNvPr id="12" name="AutoShape 8"/>
          <p:cNvSpPr>
            <a:spLocks noChangeArrowheads="1"/>
          </p:cNvSpPr>
          <p:nvPr/>
        </p:nvSpPr>
        <p:spPr bwMode="blackWhite">
          <a:xfrm>
            <a:off x="5251849" y="1135158"/>
            <a:ext cx="3037359" cy="774699"/>
          </a:xfrm>
          <a:prstGeom prst="wedgeRectCallout">
            <a:avLst>
              <a:gd name="adj1" fmla="val 34091"/>
              <a:gd name="adj2" fmla="val 14958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a:solidFill>
                  <a:srgbClr val="FFFFFF"/>
                </a:solidFill>
                <a:latin typeface="Arial" charset="0"/>
                <a:cs typeface="Arial" charset="0"/>
              </a:rPr>
              <a:t>Rising mortgage rates could dampen the demand for new residential construction</a:t>
            </a:r>
          </a:p>
        </p:txBody>
      </p:sp>
    </p:spTree>
    <p:extLst>
      <p:ext uri="{BB962C8B-B14F-4D97-AF65-F5344CB8AC3E}">
        <p14:creationId xmlns:p14="http://schemas.microsoft.com/office/powerpoint/2010/main" val="152078488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1000"/>
                                  </p:stCondLst>
                                  <p:childTnLst>
                                    <p:set>
                                      <p:cBhvr>
                                        <p:cTn id="6" dur="1" fill="hold">
                                          <p:stCondLst>
                                            <p:cond delay="0"/>
                                          </p:stCondLst>
                                        </p:cTn>
                                        <p:tgtEl>
                                          <p:spTgt spid="1915917"/>
                                        </p:tgtEl>
                                        <p:attrNameLst>
                                          <p:attrName>style.visibility</p:attrName>
                                        </p:attrNameLst>
                                      </p:cBhvr>
                                      <p:to>
                                        <p:strVal val="visible"/>
                                      </p:to>
                                    </p:set>
                                    <p:animEffect transition="in" filter="wipe(down)">
                                      <p:cBhvr>
                                        <p:cTn id="7" dur="500"/>
                                        <p:tgtEl>
                                          <p:spTgt spid="1915917"/>
                                        </p:tgtEl>
                                      </p:cBhvr>
                                    </p:animEffect>
                                  </p:childTnLst>
                                </p:cTn>
                              </p:par>
                            </p:childTnLst>
                          </p:cTn>
                        </p:par>
                        <p:par>
                          <p:cTn id="8" fill="hold">
                            <p:stCondLst>
                              <p:cond delay="1500"/>
                            </p:stCondLst>
                            <p:childTnLst>
                              <p:par>
                                <p:cTn id="9" presetID="23" presetClass="entr" presetSubtype="16" fill="hold" grpId="0" nodeType="afterEffect">
                                  <p:stCondLst>
                                    <p:cond delay="1000"/>
                                  </p:stCondLst>
                                  <p:childTnLst>
                                    <p:set>
                                      <p:cBhvr>
                                        <p:cTn id="10" dur="1" fill="hold">
                                          <p:stCondLst>
                                            <p:cond delay="0"/>
                                          </p:stCondLst>
                                        </p:cTn>
                                        <p:tgtEl>
                                          <p:spTgt spid="1915910"/>
                                        </p:tgtEl>
                                        <p:attrNameLst>
                                          <p:attrName>style.visibility</p:attrName>
                                        </p:attrNameLst>
                                      </p:cBhvr>
                                      <p:to>
                                        <p:strVal val="visible"/>
                                      </p:to>
                                    </p:set>
                                    <p:anim calcmode="lin" valueType="num">
                                      <p:cBhvr>
                                        <p:cTn id="11" dur="500" fill="hold"/>
                                        <p:tgtEl>
                                          <p:spTgt spid="1915910"/>
                                        </p:tgtEl>
                                        <p:attrNameLst>
                                          <p:attrName>ppt_w</p:attrName>
                                        </p:attrNameLst>
                                      </p:cBhvr>
                                      <p:tavLst>
                                        <p:tav tm="0">
                                          <p:val>
                                            <p:fltVal val="0"/>
                                          </p:val>
                                        </p:tav>
                                        <p:tav tm="100000">
                                          <p:val>
                                            <p:strVal val="#ppt_w"/>
                                          </p:val>
                                        </p:tav>
                                      </p:tavLst>
                                    </p:anim>
                                    <p:anim calcmode="lin" valueType="num">
                                      <p:cBhvr>
                                        <p:cTn id="12" dur="500" fill="hold"/>
                                        <p:tgtEl>
                                          <p:spTgt spid="1915910"/>
                                        </p:tgtEl>
                                        <p:attrNameLst>
                                          <p:attrName>ppt_h</p:attrName>
                                        </p:attrNameLst>
                                      </p:cBhvr>
                                      <p:tavLst>
                                        <p:tav tm="0">
                                          <p:val>
                                            <p:fltVal val="0"/>
                                          </p:val>
                                        </p:tav>
                                        <p:tav tm="100000">
                                          <p:val>
                                            <p:strVal val="#ppt_h"/>
                                          </p:val>
                                        </p:tav>
                                      </p:tavLst>
                                    </p:anim>
                                  </p:childTnLst>
                                </p:cTn>
                              </p:par>
                            </p:childTnLst>
                          </p:cTn>
                        </p:par>
                        <p:par>
                          <p:cTn id="13" fill="hold">
                            <p:stCondLst>
                              <p:cond delay="3000"/>
                            </p:stCondLst>
                            <p:childTnLst>
                              <p:par>
                                <p:cTn id="14" presetID="22" presetClass="entr" presetSubtype="2" fill="hold" grpId="0" nodeType="afterEffect">
                                  <p:stCondLst>
                                    <p:cond delay="700"/>
                                  </p:stCondLst>
                                  <p:childTnLst>
                                    <p:set>
                                      <p:cBhvr>
                                        <p:cTn id="15" dur="1" fill="hold">
                                          <p:stCondLst>
                                            <p:cond delay="0"/>
                                          </p:stCondLst>
                                        </p:cTn>
                                        <p:tgtEl>
                                          <p:spTgt spid="12"/>
                                        </p:tgtEl>
                                        <p:attrNameLst>
                                          <p:attrName>style.visibility</p:attrName>
                                        </p:attrNameLst>
                                      </p:cBhvr>
                                      <p:to>
                                        <p:strVal val="visible"/>
                                      </p:to>
                                    </p:set>
                                    <p:animEffect transition="in" filter="wipe(right)">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5910" grpId="0" animBg="1"/>
      <p:bldP spid="1915917" grpId="0" animBg="1"/>
      <p:bldP spid="12"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05"/>
          <p:cNvSpPr txBox="1">
            <a:spLocks noGrp="1" noChangeArrowheads="1"/>
          </p:cNvSpPr>
          <p:nvPr/>
        </p:nvSpPr>
        <p:spPr bwMode="auto">
          <a:xfrm>
            <a:off x="85725" y="6961188"/>
            <a:ext cx="1352550"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r>
              <a:rPr lang="en-US" altLang="en-US" sz="900">
                <a:solidFill>
                  <a:schemeClr val="bg1"/>
                </a:solidFill>
              </a:rPr>
              <a:t>12/01/09 - 9pm</a:t>
            </a:r>
          </a:p>
        </p:txBody>
      </p:sp>
      <p:sp>
        <p:nvSpPr>
          <p:cNvPr id="13315" name="Rectangle 106"/>
          <p:cNvSpPr txBox="1">
            <a:spLocks noGrp="1" noChangeArrowheads="1"/>
          </p:cNvSpPr>
          <p:nvPr/>
        </p:nvSpPr>
        <p:spPr bwMode="auto">
          <a:xfrm>
            <a:off x="2695575" y="6961188"/>
            <a:ext cx="3752850"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lnSpc>
                <a:spcPct val="85000"/>
              </a:lnSpc>
              <a:spcBef>
                <a:spcPct val="20000"/>
              </a:spcBef>
              <a:buClrTx/>
              <a:buFontTx/>
              <a:buNone/>
            </a:pPr>
            <a:r>
              <a:rPr lang="en-US" altLang="en-US" sz="900">
                <a:solidFill>
                  <a:schemeClr val="bg1"/>
                </a:solidFill>
              </a:rPr>
              <a:t>eSlide – P6466 – The Financial Crisis and the Future of the P/C</a:t>
            </a:r>
          </a:p>
        </p:txBody>
      </p:sp>
      <p:sp>
        <p:nvSpPr>
          <p:cNvPr id="13316"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D0193DCE-8819-4B57-8403-79021E3107B4}" type="slidenum">
              <a:rPr lang="en-US" altLang="en-US" sz="900"/>
              <a:pPr algn="r">
                <a:lnSpc>
                  <a:spcPct val="85000"/>
                </a:lnSpc>
                <a:spcBef>
                  <a:spcPct val="20000"/>
                </a:spcBef>
                <a:buClrTx/>
                <a:buFontTx/>
                <a:buNone/>
              </a:pPr>
              <a:t>54</a:t>
            </a:fld>
            <a:endParaRPr lang="en-US" altLang="en-US" sz="900"/>
          </a:p>
        </p:txBody>
      </p:sp>
      <p:sp>
        <p:nvSpPr>
          <p:cNvPr id="13317" name="Rectangle 2"/>
          <p:cNvSpPr>
            <a:spLocks noGrp="1" noChangeArrowheads="1"/>
          </p:cNvSpPr>
          <p:nvPr>
            <p:ph type="title" idx="4294967295"/>
          </p:nvPr>
        </p:nvSpPr>
        <p:spPr>
          <a:xfrm>
            <a:off x="531813" y="128588"/>
            <a:ext cx="7153275" cy="990600"/>
          </a:xfrm>
        </p:spPr>
        <p:txBody>
          <a:bodyPr/>
          <a:lstStyle/>
          <a:p>
            <a:r>
              <a:rPr lang="en-US" altLang="en-US" sz="2400" dirty="0">
                <a:latin typeface="Arial" panose="020B0604020202020204" pitchFamily="34" charset="0"/>
              </a:rPr>
              <a:t>Number of Owner-Occupied &amp; Renter-Occupied Housing Units, US, Quarterly, 1990:Q1-2016:Q2</a:t>
            </a:r>
          </a:p>
        </p:txBody>
      </p:sp>
      <p:graphicFrame>
        <p:nvGraphicFramePr>
          <p:cNvPr id="13318" name="Object 2"/>
          <p:cNvGraphicFramePr>
            <a:graphicFrameLocks noGrp="1"/>
          </p:cNvGraphicFramePr>
          <p:nvPr>
            <p:ph idx="4294967295"/>
            <p:extLst>
              <p:ext uri="{D42A27DB-BD31-4B8C-83A1-F6EECF244321}">
                <p14:modId xmlns:p14="http://schemas.microsoft.com/office/powerpoint/2010/main" val="2307915078"/>
              </p:ext>
            </p:extLst>
          </p:nvPr>
        </p:nvGraphicFramePr>
        <p:xfrm>
          <a:off x="284982" y="1420381"/>
          <a:ext cx="8358187" cy="4587257"/>
        </p:xfrm>
        <a:graphic>
          <a:graphicData uri="http://schemas.openxmlformats.org/presentationml/2006/ole">
            <mc:AlternateContent xmlns:mc="http://schemas.openxmlformats.org/markup-compatibility/2006">
              <mc:Choice xmlns:v="urn:schemas-microsoft-com:vml" Requires="v">
                <p:oleObj spid="_x0000_s28192797" name="Chart" r:id="rId4" imgW="7096230" imgH="4876942" progId="MSGraph.Chart.8">
                  <p:embed followColorScheme="full"/>
                </p:oleObj>
              </mc:Choice>
              <mc:Fallback>
                <p:oleObj name="Chart" r:id="rId4" imgW="7096230" imgH="4876942" progId="MSGraph.Chart.8">
                  <p:embed followColorScheme="full"/>
                  <p:pic>
                    <p:nvPicPr>
                      <p:cNvPr id="13318" name="Object 2"/>
                      <p:cNvPicPr>
                        <a:picLocks noGrp="1" noChangeArrowheads="1"/>
                      </p:cNvPicPr>
                      <p:nvPr/>
                    </p:nvPicPr>
                    <p:blipFill>
                      <a:blip r:embed="rId5"/>
                      <a:srcRect/>
                      <a:stretch>
                        <a:fillRect/>
                      </a:stretch>
                    </p:blipFill>
                    <p:spPr bwMode="auto">
                      <a:xfrm>
                        <a:off x="284982" y="1420381"/>
                        <a:ext cx="8358187" cy="4587257"/>
                      </a:xfrm>
                      <a:prstGeom prst="rect">
                        <a:avLst/>
                      </a:prstGeom>
                      <a:noFill/>
                      <a:ln>
                        <a:noFill/>
                      </a:ln>
                      <a:extLst/>
                    </p:spPr>
                  </p:pic>
                </p:oleObj>
              </mc:Fallback>
            </mc:AlternateContent>
          </a:graphicData>
        </a:graphic>
      </p:graphicFrame>
      <p:sp>
        <p:nvSpPr>
          <p:cNvPr id="13319" name="Rectangle 8"/>
          <p:cNvSpPr>
            <a:spLocks noChangeArrowheads="1"/>
          </p:cNvSpPr>
          <p:nvPr/>
        </p:nvSpPr>
        <p:spPr bwMode="auto">
          <a:xfrm>
            <a:off x="0" y="6575425"/>
            <a:ext cx="8682038"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5000"/>
              </a:spcBef>
              <a:buFont typeface="Wingdings" panose="05000000000000000000" pitchFamily="2" charset="2"/>
              <a:buNone/>
            </a:pPr>
            <a:r>
              <a:rPr lang="en-US" altLang="en-US" sz="1100" dirty="0"/>
              <a:t>Sources: US Census Bureau at </a:t>
            </a:r>
            <a:r>
              <a:rPr lang="en-US" altLang="en-US" sz="1100" dirty="0">
                <a:hlinkClick r:id="rId6"/>
              </a:rPr>
              <a:t> </a:t>
            </a:r>
            <a:r>
              <a:rPr lang="en-US" altLang="en-US" sz="1100" dirty="0">
                <a:hlinkClick r:id="rId7"/>
              </a:rPr>
              <a:t>http://www.census.gov/housing/hvs/data/histtabs.html </a:t>
            </a:r>
            <a:r>
              <a:rPr lang="en-US" altLang="en-US" sz="1100" dirty="0"/>
              <a:t>, Table 8; Insurance Information Institute.</a:t>
            </a:r>
          </a:p>
        </p:txBody>
      </p:sp>
      <p:sp>
        <p:nvSpPr>
          <p:cNvPr id="14" name="Rectangle 6"/>
          <p:cNvSpPr>
            <a:spLocks noChangeArrowheads="1"/>
          </p:cNvSpPr>
          <p:nvPr/>
        </p:nvSpPr>
        <p:spPr bwMode="blackWhite">
          <a:xfrm>
            <a:off x="461963" y="5886084"/>
            <a:ext cx="8220075" cy="67718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lnSpc>
                <a:spcPct val="95000"/>
              </a:lnSpc>
              <a:spcBef>
                <a:spcPct val="25000"/>
              </a:spcBef>
              <a:buClrTx/>
              <a:buNone/>
            </a:pPr>
            <a:r>
              <a:rPr lang="en-US" altLang="en-US" sz="1400" b="1" dirty="0">
                <a:solidFill>
                  <a:srgbClr val="FFFFFF"/>
                </a:solidFill>
              </a:rPr>
              <a:t>Since 2004 the number of renter-occupied housing units has grown</a:t>
            </a:r>
            <a:br>
              <a:rPr lang="en-US" altLang="en-US" sz="1400" b="1" dirty="0">
                <a:solidFill>
                  <a:srgbClr val="FFFFFF"/>
                </a:solidFill>
              </a:rPr>
            </a:br>
            <a:r>
              <a:rPr lang="en-US" altLang="en-US" sz="1400" b="1" dirty="0">
                <a:solidFill>
                  <a:srgbClr val="FFFFFF"/>
                </a:solidFill>
              </a:rPr>
              <a:t>by over 11 million units (+34.5%), but there has been no growth in the number of owner-occupied housing units in 12 years. When will this end?</a:t>
            </a:r>
          </a:p>
        </p:txBody>
      </p:sp>
      <p:sp>
        <p:nvSpPr>
          <p:cNvPr id="15" name="Date Placeholder 14"/>
          <p:cNvSpPr>
            <a:spLocks noGrp="1"/>
          </p:cNvSpPr>
          <p:nvPr>
            <p:ph type="dt" sz="quarter" idx="10"/>
          </p:nvPr>
        </p:nvSpPr>
        <p:spPr/>
        <p:txBody>
          <a:bodyPr/>
          <a:lstStyle/>
          <a:p>
            <a:pPr>
              <a:defRPr/>
            </a:pPr>
            <a:r>
              <a:rPr lang="en-US"/>
              <a:t>12/01/09 - 9pm</a:t>
            </a:r>
          </a:p>
        </p:txBody>
      </p:sp>
      <p:sp>
        <p:nvSpPr>
          <p:cNvPr id="13322" name="Slide Number Placeholder 1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D0555EF6-B2FD-43EC-943F-7EE0A50FE485}" type="slidenum">
              <a:rPr lang="en-US" altLang="en-US" sz="900" smtClean="0">
                <a:solidFill>
                  <a:srgbClr val="000000"/>
                </a:solidFill>
              </a:rPr>
              <a:pPr>
                <a:lnSpc>
                  <a:spcPct val="85000"/>
                </a:lnSpc>
                <a:spcBef>
                  <a:spcPct val="20000"/>
                </a:spcBef>
                <a:buClrTx/>
                <a:buFontTx/>
                <a:buNone/>
              </a:pPr>
              <a:t>54</a:t>
            </a:fld>
            <a:endParaRPr lang="en-US" altLang="en-US" sz="900">
              <a:solidFill>
                <a:srgbClr val="000000"/>
              </a:solidFill>
            </a:endParaRPr>
          </a:p>
        </p:txBody>
      </p:sp>
      <p:sp>
        <p:nvSpPr>
          <p:cNvPr id="13323" name="TextBox 1"/>
          <p:cNvSpPr txBox="1">
            <a:spLocks noChangeArrowheads="1"/>
          </p:cNvSpPr>
          <p:nvPr/>
        </p:nvSpPr>
        <p:spPr bwMode="auto">
          <a:xfrm>
            <a:off x="6930053" y="1058496"/>
            <a:ext cx="241059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eaLnBrk="1" hangingPunct="1">
              <a:lnSpc>
                <a:spcPct val="100000"/>
              </a:lnSpc>
              <a:spcBef>
                <a:spcPct val="0"/>
              </a:spcBef>
              <a:buClrTx/>
              <a:buFontTx/>
              <a:buNone/>
            </a:pPr>
            <a:r>
              <a:rPr lang="en-US" altLang="en-US" sz="1600" b="1" dirty="0">
                <a:solidFill>
                  <a:schemeClr val="accent2"/>
                </a:solidFill>
              </a:rPr>
              <a:t>Millions of Owner-Occupied Housing Units</a:t>
            </a:r>
          </a:p>
        </p:txBody>
      </p:sp>
      <p:sp>
        <p:nvSpPr>
          <p:cNvPr id="16" name="AutoShape 38"/>
          <p:cNvSpPr>
            <a:spLocks noChangeArrowheads="1"/>
          </p:cNvSpPr>
          <p:nvPr/>
        </p:nvSpPr>
        <p:spPr bwMode="blackWhite">
          <a:xfrm>
            <a:off x="936523" y="1992679"/>
            <a:ext cx="2822575" cy="914400"/>
          </a:xfrm>
          <a:prstGeom prst="wedgeRectCallout">
            <a:avLst>
              <a:gd name="adj1" fmla="val 91081"/>
              <a:gd name="adj2" fmla="val 17847"/>
            </a:avLst>
          </a:prstGeom>
          <a:solidFill>
            <a:schemeClr val="accent6"/>
          </a:soli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buFont typeface="Wingdings" pitchFamily="2" charset="2"/>
              <a:buNone/>
              <a:defRPr/>
            </a:pPr>
            <a:r>
              <a:rPr lang="en-US" sz="1600" b="1" dirty="0">
                <a:solidFill>
                  <a:schemeClr val="bg1"/>
                </a:solidFill>
                <a:latin typeface="Arial" charset="0"/>
                <a:cs typeface="+mn-cs"/>
              </a:rPr>
              <a:t>Number of owner-occupied units has been stuck at</a:t>
            </a:r>
            <a:br>
              <a:rPr lang="en-US" sz="1600" b="1" dirty="0">
                <a:solidFill>
                  <a:schemeClr val="bg1"/>
                </a:solidFill>
                <a:latin typeface="Arial" charset="0"/>
                <a:cs typeface="+mn-cs"/>
              </a:rPr>
            </a:br>
            <a:r>
              <a:rPr lang="en-US" sz="1600" b="1" dirty="0">
                <a:solidFill>
                  <a:schemeClr val="bg1"/>
                </a:solidFill>
                <a:latin typeface="Arial" charset="0"/>
                <a:cs typeface="+mn-cs"/>
              </a:rPr>
              <a:t>roughly 75 million units since 2005:Q4 </a:t>
            </a:r>
          </a:p>
        </p:txBody>
      </p:sp>
      <p:sp>
        <p:nvSpPr>
          <p:cNvPr id="13" name="TextBox 1"/>
          <p:cNvSpPr txBox="1">
            <a:spLocks noChangeArrowheads="1"/>
          </p:cNvSpPr>
          <p:nvPr/>
        </p:nvSpPr>
        <p:spPr bwMode="auto">
          <a:xfrm>
            <a:off x="284982" y="1058495"/>
            <a:ext cx="241059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600" b="1" dirty="0"/>
              <a:t>Millions of Renter-Occupied Housing Units</a:t>
            </a:r>
          </a:p>
        </p:txBody>
      </p:sp>
      <p:sp>
        <p:nvSpPr>
          <p:cNvPr id="17" name="AutoShape 38"/>
          <p:cNvSpPr>
            <a:spLocks noChangeArrowheads="1"/>
          </p:cNvSpPr>
          <p:nvPr/>
        </p:nvSpPr>
        <p:spPr bwMode="blackWhite">
          <a:xfrm>
            <a:off x="3759098" y="3605665"/>
            <a:ext cx="1752600" cy="685800"/>
          </a:xfrm>
          <a:prstGeom prst="wedgeRectCallout">
            <a:avLst>
              <a:gd name="adj1" fmla="val 14455"/>
              <a:gd name="adj2" fmla="val 15072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buFont typeface="Wingdings" pitchFamily="2" charset="2"/>
              <a:buNone/>
              <a:defRPr/>
            </a:pPr>
            <a:r>
              <a:rPr lang="en-US" sz="1400" b="1" dirty="0">
                <a:solidFill>
                  <a:schemeClr val="bg1"/>
                </a:solidFill>
                <a:latin typeface="Arial" charset="0"/>
                <a:cs typeface="+mn-cs"/>
              </a:rPr>
              <a:t>Trough in 2004:Q2 at 32.61 million units.</a:t>
            </a:r>
          </a:p>
        </p:txBody>
      </p:sp>
      <p:sp>
        <p:nvSpPr>
          <p:cNvPr id="18" name="AutoShape 38"/>
          <p:cNvSpPr>
            <a:spLocks noChangeArrowheads="1"/>
          </p:cNvSpPr>
          <p:nvPr/>
        </p:nvSpPr>
        <p:spPr bwMode="blackWhite">
          <a:xfrm>
            <a:off x="5841821" y="4591675"/>
            <a:ext cx="2176463" cy="648921"/>
          </a:xfrm>
          <a:prstGeom prst="wedgeRectCallout">
            <a:avLst>
              <a:gd name="adj1" fmla="val 49351"/>
              <a:gd name="adj2" fmla="val -31858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buFont typeface="Wingdings" pitchFamily="2" charset="2"/>
              <a:buNone/>
              <a:defRPr/>
            </a:pPr>
            <a:r>
              <a:rPr lang="en-US" sz="1400" b="1" dirty="0">
                <a:solidFill>
                  <a:schemeClr val="bg1"/>
                </a:solidFill>
                <a:latin typeface="Arial" charset="0"/>
                <a:cs typeface="+mn-cs"/>
              </a:rPr>
              <a:t>Latest renter-occupied was 43.86 million units in 2016:Q2.</a:t>
            </a:r>
          </a:p>
        </p:txBody>
      </p:sp>
    </p:spTree>
    <p:extLst>
      <p:ext uri="{BB962C8B-B14F-4D97-AF65-F5344CB8AC3E}">
        <p14:creationId xmlns:p14="http://schemas.microsoft.com/office/powerpoint/2010/main" val="391566682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childTnLst>
                                </p:cTn>
                              </p:par>
                            </p:childTnLst>
                          </p:cTn>
                        </p:par>
                        <p:par>
                          <p:cTn id="9" fill="hold" nodeType="afterGroup">
                            <p:stCondLst>
                              <p:cond delay="1500"/>
                            </p:stCondLst>
                            <p:childTnLst>
                              <p:par>
                                <p:cTn id="10" presetID="22" presetClass="entr" presetSubtype="8" fill="hold" grpId="0" nodeType="afterEffect">
                                  <p:stCondLst>
                                    <p:cond delay="500"/>
                                  </p:stCondLst>
                                  <p:childTnLst>
                                    <p:set>
                                      <p:cBhvr>
                                        <p:cTn id="11" dur="1" fill="hold">
                                          <p:stCondLst>
                                            <p:cond delay="0"/>
                                          </p:stCondLst>
                                        </p:cTn>
                                        <p:tgtEl>
                                          <p:spTgt spid="16"/>
                                        </p:tgtEl>
                                        <p:attrNameLst>
                                          <p:attrName>style.visibility</p:attrName>
                                        </p:attrNameLst>
                                      </p:cBhvr>
                                      <p:to>
                                        <p:strVal val="visible"/>
                                      </p:to>
                                    </p:set>
                                    <p:animEffect transition="in" filter="wipe(left)">
                                      <p:cBhvr>
                                        <p:cTn id="12" dur="500"/>
                                        <p:tgtEl>
                                          <p:spTgt spid="16"/>
                                        </p:tgtEl>
                                      </p:cBhvr>
                                    </p:animEffect>
                                  </p:childTnLst>
                                </p:cTn>
                              </p:par>
                            </p:childTnLst>
                          </p:cTn>
                        </p:par>
                        <p:par>
                          <p:cTn id="13" fill="hold">
                            <p:stCondLst>
                              <p:cond delay="2500"/>
                            </p:stCondLst>
                            <p:childTnLst>
                              <p:par>
                                <p:cTn id="14" presetID="22" presetClass="entr" presetSubtype="8" fill="hold" grpId="0" nodeType="afterEffect">
                                  <p:stCondLst>
                                    <p:cond delay="500"/>
                                  </p:stCondLst>
                                  <p:childTnLst>
                                    <p:set>
                                      <p:cBhvr>
                                        <p:cTn id="15" dur="1" fill="hold">
                                          <p:stCondLst>
                                            <p:cond delay="0"/>
                                          </p:stCondLst>
                                        </p:cTn>
                                        <p:tgtEl>
                                          <p:spTgt spid="17"/>
                                        </p:tgtEl>
                                        <p:attrNameLst>
                                          <p:attrName>style.visibility</p:attrName>
                                        </p:attrNameLst>
                                      </p:cBhvr>
                                      <p:to>
                                        <p:strVal val="visible"/>
                                      </p:to>
                                    </p:set>
                                    <p:animEffect transition="in" filter="wipe(left)">
                                      <p:cBhvr>
                                        <p:cTn id="16" dur="500"/>
                                        <p:tgtEl>
                                          <p:spTgt spid="17"/>
                                        </p:tgtEl>
                                      </p:cBhvr>
                                    </p:animEffect>
                                  </p:childTnLst>
                                </p:cTn>
                              </p:par>
                            </p:childTnLst>
                          </p:cTn>
                        </p:par>
                        <p:par>
                          <p:cTn id="17" fill="hold">
                            <p:stCondLst>
                              <p:cond delay="3500"/>
                            </p:stCondLst>
                            <p:childTnLst>
                              <p:par>
                                <p:cTn id="18" presetID="22" presetClass="entr" presetSubtype="8" fill="hold" grpId="0" nodeType="afterEffect">
                                  <p:stCondLst>
                                    <p:cond delay="500"/>
                                  </p:stCondLst>
                                  <p:childTnLst>
                                    <p:set>
                                      <p:cBhvr>
                                        <p:cTn id="19" dur="1" fill="hold">
                                          <p:stCondLst>
                                            <p:cond delay="0"/>
                                          </p:stCondLst>
                                        </p:cTn>
                                        <p:tgtEl>
                                          <p:spTgt spid="18"/>
                                        </p:tgtEl>
                                        <p:attrNameLst>
                                          <p:attrName>style.visibility</p:attrName>
                                        </p:attrNameLst>
                                      </p:cBhvr>
                                      <p:to>
                                        <p:strVal val="visible"/>
                                      </p:to>
                                    </p:set>
                                    <p:animEffect transition="in" filter="wipe(left)">
                                      <p:cBhvr>
                                        <p:cTn id="2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17" grpId="0" animBg="1"/>
      <p:bldP spid="18"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05"/>
          <p:cNvSpPr>
            <a:spLocks noGrp="1" noChangeArrowheads="1"/>
          </p:cNvSpPr>
          <p:nvPr>
            <p:ph type="dt" sz="quarter" idx="10"/>
          </p:nvPr>
        </p:nvSpPr>
        <p:spPr/>
        <p:txBody>
          <a:bodyPr/>
          <a:lstStyle/>
          <a:p>
            <a:pPr>
              <a:defRPr/>
            </a:pPr>
            <a:r>
              <a:rPr lang="en-US"/>
              <a:t>12/01/09 - 9pm</a:t>
            </a:r>
          </a:p>
        </p:txBody>
      </p:sp>
      <p:sp>
        <p:nvSpPr>
          <p:cNvPr id="1028" name="Rectangle 106"/>
          <p:cNvSpPr>
            <a:spLocks noGrp="1" noChangeArrowheads="1"/>
          </p:cNvSpPr>
          <p:nvPr>
            <p:ph type="ftr" sz="quarter" idx="11"/>
          </p:nvPr>
        </p:nvSpPr>
        <p:spPr/>
        <p:txBody>
          <a:bodyPr/>
          <a:lstStyle/>
          <a:p>
            <a:pPr>
              <a:defRPr/>
            </a:pPr>
            <a:r>
              <a:rPr lang="en-US"/>
              <a:t>eSlide – P6466 – The Financial Crisis and the Future of the P/C</a:t>
            </a:r>
          </a:p>
        </p:txBody>
      </p:sp>
      <p:sp>
        <p:nvSpPr>
          <p:cNvPr id="1029" name="Rectangle 110"/>
          <p:cNvSpPr>
            <a:spLocks noGrp="1" noChangeArrowheads="1"/>
          </p:cNvSpPr>
          <p:nvPr>
            <p:ph type="sldNum" sz="quarter" idx="12"/>
          </p:nvPr>
        </p:nvSpPr>
        <p:spPr/>
        <p:txBody>
          <a:bodyPr/>
          <a:lstStyle/>
          <a:p>
            <a:pPr>
              <a:defRPr/>
            </a:pPr>
            <a:fld id="{F873EFD8-D77A-4291-B294-2FFBD0339096}" type="slidenum">
              <a:rPr lang="en-US" smtClean="0"/>
              <a:pPr>
                <a:defRPr/>
              </a:pPr>
              <a:t>55</a:t>
            </a:fld>
            <a:endParaRPr lang="en-US" dirty="0"/>
          </a:p>
        </p:txBody>
      </p:sp>
      <p:sp>
        <p:nvSpPr>
          <p:cNvPr id="15365" name="Rectangle 2"/>
          <p:cNvSpPr>
            <a:spLocks noGrp="1" noChangeArrowheads="1"/>
          </p:cNvSpPr>
          <p:nvPr>
            <p:ph type="title"/>
          </p:nvPr>
        </p:nvSpPr>
        <p:spPr/>
        <p:txBody>
          <a:bodyPr/>
          <a:lstStyle/>
          <a:p>
            <a:r>
              <a:rPr lang="en-US" altLang="en-US">
                <a:latin typeface="Arial" panose="020B0604020202020204" pitchFamily="34" charset="0"/>
              </a:rPr>
              <a:t>I.I.I. Poll: Renters Insurance</a:t>
            </a:r>
            <a:endParaRPr lang="en-US" altLang="en-US" baseline="30000">
              <a:latin typeface="Arial" panose="020B0604020202020204" pitchFamily="34" charset="0"/>
            </a:endParaRPr>
          </a:p>
        </p:txBody>
      </p:sp>
      <p:sp>
        <p:nvSpPr>
          <p:cNvPr id="15366" name="Rectangle 3"/>
          <p:cNvSpPr>
            <a:spLocks noChangeArrowheads="1"/>
          </p:cNvSpPr>
          <p:nvPr/>
        </p:nvSpPr>
        <p:spPr bwMode="auto">
          <a:xfrm>
            <a:off x="0" y="6578600"/>
            <a:ext cx="86360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5760" tIns="0" rIns="0" bIns="137160" anchor="b">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5000"/>
              </a:spcBef>
              <a:buFont typeface="Wingdings" panose="05000000000000000000" pitchFamily="2" charset="2"/>
              <a:buNone/>
            </a:pPr>
            <a:r>
              <a:rPr lang="en-US" altLang="en-US" sz="1100"/>
              <a:t>Source: Insurance Information Institute Annual </a:t>
            </a:r>
            <a:r>
              <a:rPr lang="en-US" altLang="en-US" sz="1100" i="1"/>
              <a:t>Pulse</a:t>
            </a:r>
            <a:r>
              <a:rPr lang="en-US" altLang="en-US" sz="1100"/>
              <a:t> Survey.</a:t>
            </a:r>
          </a:p>
        </p:txBody>
      </p:sp>
      <p:graphicFrame>
        <p:nvGraphicFramePr>
          <p:cNvPr id="2" name="Object 2"/>
          <p:cNvGraphicFramePr>
            <a:graphicFrameLocks noChangeAspect="1"/>
          </p:cNvGraphicFramePr>
          <p:nvPr>
            <p:extLst/>
          </p:nvPr>
        </p:nvGraphicFramePr>
        <p:xfrm>
          <a:off x="285853" y="1727974"/>
          <a:ext cx="8641838" cy="4089298"/>
        </p:xfrm>
        <a:graphic>
          <a:graphicData uri="http://schemas.openxmlformats.org/drawingml/2006/chart">
            <c:chart xmlns:c="http://schemas.openxmlformats.org/drawingml/2006/chart" xmlns:r="http://schemas.openxmlformats.org/officeDocument/2006/relationships" r:id="rId3"/>
          </a:graphicData>
        </a:graphic>
      </p:graphicFrame>
      <p:sp>
        <p:nvSpPr>
          <p:cNvPr id="15368" name="Rectangle 7"/>
          <p:cNvSpPr>
            <a:spLocks noChangeArrowheads="1"/>
          </p:cNvSpPr>
          <p:nvPr/>
        </p:nvSpPr>
        <p:spPr bwMode="black">
          <a:xfrm>
            <a:off x="347663" y="1266825"/>
            <a:ext cx="822166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spcBef>
                <a:spcPct val="20000"/>
              </a:spcBef>
              <a:buClrTx/>
              <a:buNone/>
            </a:pPr>
            <a:r>
              <a:rPr lang="pt-BR" altLang="en-US" sz="2000" b="1" dirty="0">
                <a:solidFill>
                  <a:srgbClr val="225A7A"/>
                </a:solidFill>
              </a:rPr>
              <a:t>Percentage of Renters Who Have Renters Insurance, 2011-2015</a:t>
            </a:r>
            <a:endParaRPr lang="en-US" altLang="en-US" sz="2000" b="1" dirty="0">
              <a:solidFill>
                <a:srgbClr val="225A7A"/>
              </a:solidFill>
            </a:endParaRPr>
          </a:p>
        </p:txBody>
      </p:sp>
      <p:sp>
        <p:nvSpPr>
          <p:cNvPr id="9" name="Rectangle 5"/>
          <p:cNvSpPr>
            <a:spLocks noChangeArrowheads="1"/>
          </p:cNvSpPr>
          <p:nvPr/>
        </p:nvSpPr>
        <p:spPr bwMode="blackWhite">
          <a:xfrm>
            <a:off x="681038" y="5891213"/>
            <a:ext cx="7824787" cy="50323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eaLnBrk="1" hangingPunct="1">
              <a:lnSpc>
                <a:spcPct val="95000"/>
              </a:lnSpc>
              <a:spcBef>
                <a:spcPct val="25000"/>
              </a:spcBef>
              <a:buClrTx/>
              <a:buFontTx/>
              <a:buNone/>
            </a:pPr>
            <a:r>
              <a:rPr lang="en-US" altLang="en-US" sz="1800" b="1" dirty="0">
                <a:solidFill>
                  <a:srgbClr val="FFFFFF"/>
                </a:solidFill>
              </a:rPr>
              <a:t>Percentage Of Renters With Renters Insurance Continues to Increase.</a:t>
            </a:r>
          </a:p>
        </p:txBody>
      </p:sp>
    </p:spTree>
    <p:extLst>
      <p:ext uri="{BB962C8B-B14F-4D97-AF65-F5344CB8AC3E}">
        <p14:creationId xmlns:p14="http://schemas.microsoft.com/office/powerpoint/2010/main" val="285340658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105"/>
          <p:cNvSpPr txBox="1">
            <a:spLocks noGrp="1" noChangeArrowheads="1"/>
          </p:cNvSpPr>
          <p:nvPr/>
        </p:nvSpPr>
        <p:spPr bwMode="auto">
          <a:xfrm>
            <a:off x="85725" y="6961188"/>
            <a:ext cx="1352550"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r>
              <a:rPr lang="en-US" altLang="en-US" sz="900">
                <a:solidFill>
                  <a:schemeClr val="bg1"/>
                </a:solidFill>
              </a:rPr>
              <a:t>12/01/09 - 9pm</a:t>
            </a:r>
          </a:p>
        </p:txBody>
      </p:sp>
      <p:sp>
        <p:nvSpPr>
          <p:cNvPr id="89091" name="Rectangle 106"/>
          <p:cNvSpPr txBox="1">
            <a:spLocks noGrp="1" noChangeArrowheads="1"/>
          </p:cNvSpPr>
          <p:nvPr/>
        </p:nvSpPr>
        <p:spPr bwMode="auto">
          <a:xfrm>
            <a:off x="2695575" y="6961188"/>
            <a:ext cx="3752850"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lnSpc>
                <a:spcPct val="85000"/>
              </a:lnSpc>
              <a:spcBef>
                <a:spcPct val="20000"/>
              </a:spcBef>
              <a:buClrTx/>
              <a:buFontTx/>
              <a:buNone/>
            </a:pPr>
            <a:r>
              <a:rPr lang="en-US" altLang="en-US" sz="900">
                <a:solidFill>
                  <a:schemeClr val="bg1"/>
                </a:solidFill>
              </a:rPr>
              <a:t>eSlide – P6466 – The Financial Crisis and the Future of the P/C</a:t>
            </a:r>
          </a:p>
        </p:txBody>
      </p:sp>
      <p:sp>
        <p:nvSpPr>
          <p:cNvPr id="89092"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6C87908D-83EF-40D2-9C01-093CD3B327F8}" type="slidenum">
              <a:rPr lang="en-US" altLang="en-US" sz="900"/>
              <a:pPr algn="r">
                <a:lnSpc>
                  <a:spcPct val="85000"/>
                </a:lnSpc>
                <a:spcBef>
                  <a:spcPct val="20000"/>
                </a:spcBef>
                <a:buClrTx/>
                <a:buFontTx/>
                <a:buNone/>
              </a:pPr>
              <a:t>56</a:t>
            </a:fld>
            <a:endParaRPr lang="en-US" altLang="en-US" sz="900"/>
          </a:p>
        </p:txBody>
      </p:sp>
      <p:sp>
        <p:nvSpPr>
          <p:cNvPr id="89093" name="Rectangle 2"/>
          <p:cNvSpPr>
            <a:spLocks noGrp="1" noChangeArrowheads="1"/>
          </p:cNvSpPr>
          <p:nvPr>
            <p:ph type="title" idx="4294967295"/>
          </p:nvPr>
        </p:nvSpPr>
        <p:spPr>
          <a:xfrm>
            <a:off x="654153" y="74177"/>
            <a:ext cx="4714260" cy="989013"/>
          </a:xfrm>
        </p:spPr>
        <p:txBody>
          <a:bodyPr/>
          <a:lstStyle/>
          <a:p>
            <a:r>
              <a:rPr lang="en-US" altLang="en-US" sz="2800" dirty="0">
                <a:latin typeface="Arial" panose="020B0604020202020204" pitchFamily="34" charset="0"/>
              </a:rPr>
              <a:t>Rental Vacancy Rates,</a:t>
            </a:r>
            <a:br>
              <a:rPr lang="en-US" altLang="en-US" sz="2800" dirty="0">
                <a:latin typeface="Arial" panose="020B0604020202020204" pitchFamily="34" charset="0"/>
              </a:rPr>
            </a:br>
            <a:r>
              <a:rPr lang="en-US" altLang="en-US" sz="2800" dirty="0">
                <a:latin typeface="Arial" panose="020B0604020202020204" pitchFamily="34" charset="0"/>
              </a:rPr>
              <a:t>Quarterly, 1990-2016</a:t>
            </a:r>
          </a:p>
        </p:txBody>
      </p:sp>
      <p:graphicFrame>
        <p:nvGraphicFramePr>
          <p:cNvPr id="89094" name="Object 2"/>
          <p:cNvGraphicFramePr>
            <a:graphicFrameLocks noGrp="1"/>
          </p:cNvGraphicFramePr>
          <p:nvPr>
            <p:ph idx="4294967295"/>
            <p:extLst>
              <p:ext uri="{D42A27DB-BD31-4B8C-83A1-F6EECF244321}">
                <p14:modId xmlns:p14="http://schemas.microsoft.com/office/powerpoint/2010/main" val="3833962692"/>
              </p:ext>
            </p:extLst>
          </p:nvPr>
        </p:nvGraphicFramePr>
        <p:xfrm>
          <a:off x="242888" y="1144588"/>
          <a:ext cx="8358187" cy="4699000"/>
        </p:xfrm>
        <a:graphic>
          <a:graphicData uri="http://schemas.openxmlformats.org/presentationml/2006/ole">
            <mc:AlternateContent xmlns:mc="http://schemas.openxmlformats.org/markup-compatibility/2006">
              <mc:Choice xmlns:v="urn:schemas-microsoft-com:vml" Requires="v">
                <p:oleObj spid="_x0000_s28193821" name="Chart" r:id="rId4" imgW="7096230" imgH="4876942" progId="MSGraph.Chart.8">
                  <p:embed followColorScheme="full"/>
                </p:oleObj>
              </mc:Choice>
              <mc:Fallback>
                <p:oleObj name="Chart" r:id="rId4" imgW="7096230" imgH="4876942" progId="MSGraph.Chart.8">
                  <p:embed followColorScheme="full"/>
                  <p:pic>
                    <p:nvPicPr>
                      <p:cNvPr id="89094" name="Object 2"/>
                      <p:cNvPicPr>
                        <a:picLocks noGrp="1" noChangeArrowheads="1"/>
                      </p:cNvPicPr>
                      <p:nvPr/>
                    </p:nvPicPr>
                    <p:blipFill>
                      <a:blip r:embed="rId5"/>
                      <a:srcRect/>
                      <a:stretch>
                        <a:fillRect/>
                      </a:stretch>
                    </p:blipFill>
                    <p:spPr bwMode="gray">
                      <a:xfrm>
                        <a:off x="242888" y="1144588"/>
                        <a:ext cx="8358187" cy="469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9095" name="Rectangle 8"/>
          <p:cNvSpPr>
            <a:spLocks noChangeArrowheads="1"/>
          </p:cNvSpPr>
          <p:nvPr/>
        </p:nvSpPr>
        <p:spPr bwMode="auto">
          <a:xfrm>
            <a:off x="0" y="6575615"/>
            <a:ext cx="8682038" cy="282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5000"/>
              </a:spcBef>
              <a:buNone/>
            </a:pPr>
            <a:r>
              <a:rPr lang="en-US" altLang="en-US" sz="1100" dirty="0"/>
              <a:t>Sources: US Census Bureau, </a:t>
            </a:r>
            <a:r>
              <a:rPr lang="en-US" altLang="en-US" sz="1100" dirty="0">
                <a:hlinkClick r:id="rId6"/>
              </a:rPr>
              <a:t>http://www.census.gov/housing/hvs/data/histtabs.html</a:t>
            </a:r>
            <a:r>
              <a:rPr lang="en-US" altLang="en-US" sz="1100" dirty="0"/>
              <a:t> </a:t>
            </a:r>
            <a:r>
              <a:rPr lang="en-US" altLang="en-US" sz="1100" i="1" dirty="0"/>
              <a:t>Table 1</a:t>
            </a:r>
            <a:r>
              <a:rPr lang="en-US" altLang="en-US" sz="1100" dirty="0"/>
              <a:t>; Insurance Information Institute.</a:t>
            </a:r>
          </a:p>
        </p:txBody>
      </p:sp>
      <p:sp>
        <p:nvSpPr>
          <p:cNvPr id="2094089" name="AutoShape 38"/>
          <p:cNvSpPr>
            <a:spLocks noChangeArrowheads="1"/>
          </p:cNvSpPr>
          <p:nvPr/>
        </p:nvSpPr>
        <p:spPr bwMode="blackWhite">
          <a:xfrm>
            <a:off x="4213993" y="1041401"/>
            <a:ext cx="1905000" cy="811212"/>
          </a:xfrm>
          <a:prstGeom prst="wedgeRectCallout">
            <a:avLst>
              <a:gd name="adj1" fmla="val 71382"/>
              <a:gd name="adj2" fmla="val 2123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buFont typeface="Wingdings" pitchFamily="2" charset="2"/>
              <a:buNone/>
              <a:defRPr/>
            </a:pPr>
            <a:r>
              <a:rPr lang="en-US" b="1" dirty="0">
                <a:solidFill>
                  <a:schemeClr val="bg1"/>
                </a:solidFill>
                <a:latin typeface="Arial" charset="0"/>
                <a:cs typeface="+mn-cs"/>
              </a:rPr>
              <a:t>Peak vacancy rate 11.1% in 2009:Q3</a:t>
            </a:r>
          </a:p>
        </p:txBody>
      </p:sp>
      <p:sp>
        <p:nvSpPr>
          <p:cNvPr id="89097" name="Rectangle 6"/>
          <p:cNvSpPr>
            <a:spLocks noChangeArrowheads="1"/>
          </p:cNvSpPr>
          <p:nvPr/>
        </p:nvSpPr>
        <p:spPr bwMode="blackWhite">
          <a:xfrm>
            <a:off x="461963" y="5843588"/>
            <a:ext cx="8220075" cy="555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eaLnBrk="1" hangingPunct="1">
              <a:lnSpc>
                <a:spcPct val="95000"/>
              </a:lnSpc>
              <a:spcBef>
                <a:spcPct val="25000"/>
              </a:spcBef>
              <a:buClrTx/>
              <a:buFontTx/>
              <a:buNone/>
            </a:pPr>
            <a:r>
              <a:rPr lang="en-US" altLang="en-US" sz="1800" b="1" dirty="0">
                <a:solidFill>
                  <a:srgbClr val="FFFFFF"/>
                </a:solidFill>
              </a:rPr>
              <a:t>Before the 2001 recession, rental vacancy rates were 7.0-7.5%.</a:t>
            </a:r>
            <a:br>
              <a:rPr lang="en-US" altLang="en-US" sz="1800" b="1" dirty="0">
                <a:solidFill>
                  <a:srgbClr val="FFFFFF"/>
                </a:solidFill>
              </a:rPr>
            </a:br>
            <a:r>
              <a:rPr lang="en-US" altLang="en-US" sz="1800" b="1" dirty="0">
                <a:solidFill>
                  <a:srgbClr val="FFFFFF"/>
                </a:solidFill>
              </a:rPr>
              <a:t>We’re below those levels now. =&gt; More multi-unit construction?</a:t>
            </a:r>
          </a:p>
        </p:txBody>
      </p:sp>
      <p:sp>
        <p:nvSpPr>
          <p:cNvPr id="15" name="Date Placeholder 14"/>
          <p:cNvSpPr>
            <a:spLocks noGrp="1"/>
          </p:cNvSpPr>
          <p:nvPr>
            <p:ph type="dt" sz="quarter" idx="10"/>
          </p:nvPr>
        </p:nvSpPr>
        <p:spPr/>
        <p:txBody>
          <a:bodyPr/>
          <a:lstStyle/>
          <a:p>
            <a:pPr>
              <a:defRPr/>
            </a:pPr>
            <a:r>
              <a:rPr lang="en-US"/>
              <a:t>12/01/09 - 9pm</a:t>
            </a:r>
          </a:p>
        </p:txBody>
      </p:sp>
      <p:sp>
        <p:nvSpPr>
          <p:cNvPr id="89099" name="Slide Number Placeholder 1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6D140328-22CB-490D-BDDD-98B0C9E2502A}" type="slidenum">
              <a:rPr lang="en-US" altLang="en-US" sz="900" smtClean="0">
                <a:solidFill>
                  <a:srgbClr val="000000"/>
                </a:solidFill>
              </a:rPr>
              <a:pPr>
                <a:lnSpc>
                  <a:spcPct val="85000"/>
                </a:lnSpc>
                <a:spcBef>
                  <a:spcPct val="20000"/>
                </a:spcBef>
                <a:buClrTx/>
                <a:buFontTx/>
                <a:buNone/>
              </a:pPr>
              <a:t>56</a:t>
            </a:fld>
            <a:endParaRPr lang="en-US" altLang="en-US" sz="900">
              <a:solidFill>
                <a:srgbClr val="000000"/>
              </a:solidFill>
            </a:endParaRPr>
          </a:p>
        </p:txBody>
      </p:sp>
      <p:sp>
        <p:nvSpPr>
          <p:cNvPr id="89100" name="TextBox 1"/>
          <p:cNvSpPr txBox="1">
            <a:spLocks noChangeArrowheads="1"/>
          </p:cNvSpPr>
          <p:nvPr/>
        </p:nvSpPr>
        <p:spPr bwMode="auto">
          <a:xfrm>
            <a:off x="85725" y="990600"/>
            <a:ext cx="20478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a:t>Percent vacant</a:t>
            </a:r>
          </a:p>
        </p:txBody>
      </p:sp>
      <p:sp>
        <p:nvSpPr>
          <p:cNvPr id="17" name="AutoShape 38"/>
          <p:cNvSpPr>
            <a:spLocks noChangeArrowheads="1"/>
          </p:cNvSpPr>
          <p:nvPr/>
        </p:nvSpPr>
        <p:spPr bwMode="blackWhite">
          <a:xfrm>
            <a:off x="7037131" y="1692376"/>
            <a:ext cx="1905000" cy="812800"/>
          </a:xfrm>
          <a:prstGeom prst="wedgeRectCallout">
            <a:avLst>
              <a:gd name="adj1" fmla="val 20432"/>
              <a:gd name="adj2" fmla="val 37126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buFont typeface="Wingdings" pitchFamily="2" charset="2"/>
              <a:buNone/>
              <a:defRPr/>
            </a:pPr>
            <a:r>
              <a:rPr lang="en-US" b="1" dirty="0">
                <a:solidFill>
                  <a:schemeClr val="bg1"/>
                </a:solidFill>
                <a:latin typeface="Arial" charset="0"/>
                <a:cs typeface="+mn-cs"/>
              </a:rPr>
              <a:t>Latest vacancy rate was 6.</a:t>
            </a:r>
            <a:r>
              <a:rPr lang="en-US" b="1" dirty="0">
                <a:solidFill>
                  <a:schemeClr val="bg1"/>
                </a:solidFill>
                <a:cs typeface="+mn-cs"/>
              </a:rPr>
              <a:t>7</a:t>
            </a:r>
            <a:r>
              <a:rPr lang="en-US" b="1" dirty="0">
                <a:solidFill>
                  <a:schemeClr val="bg1"/>
                </a:solidFill>
                <a:latin typeface="Arial" charset="0"/>
                <a:cs typeface="+mn-cs"/>
              </a:rPr>
              <a:t>% in 2016:Q2</a:t>
            </a:r>
          </a:p>
        </p:txBody>
      </p:sp>
      <p:sp>
        <p:nvSpPr>
          <p:cNvPr id="16" name="AutoShape 38"/>
          <p:cNvSpPr>
            <a:spLocks noChangeArrowheads="1"/>
          </p:cNvSpPr>
          <p:nvPr/>
        </p:nvSpPr>
        <p:spPr bwMode="blackWhite">
          <a:xfrm>
            <a:off x="2456426" y="2296397"/>
            <a:ext cx="1562100" cy="811212"/>
          </a:xfrm>
          <a:prstGeom prst="wedgeRectCallout">
            <a:avLst>
              <a:gd name="adj1" fmla="val 101605"/>
              <a:gd name="adj2" fmla="val -5551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buFont typeface="Wingdings" pitchFamily="2" charset="2"/>
              <a:buNone/>
              <a:defRPr/>
            </a:pPr>
            <a:r>
              <a:rPr lang="en-US" b="1" dirty="0">
                <a:solidFill>
                  <a:schemeClr val="bg1"/>
                </a:solidFill>
                <a:latin typeface="Arial" charset="0"/>
                <a:cs typeface="+mn-cs"/>
              </a:rPr>
              <a:t>Vacancy rate 10.4% in 2004:Q1</a:t>
            </a:r>
          </a:p>
        </p:txBody>
      </p:sp>
    </p:spTree>
    <p:extLst>
      <p:ext uri="{BB962C8B-B14F-4D97-AF65-F5344CB8AC3E}">
        <p14:creationId xmlns:p14="http://schemas.microsoft.com/office/powerpoint/2010/main" val="3573874014"/>
      </p:ext>
    </p:extLst>
  </p:cSld>
  <p:clrMapOvr>
    <a:masterClrMapping/>
  </p:clrMapOvr>
  <p:transition>
    <p:wipe dir="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105"/>
          <p:cNvSpPr>
            <a:spLocks noGrp="1" noChangeArrowheads="1"/>
          </p:cNvSpPr>
          <p:nvPr>
            <p:ph type="dt" sz="quarter" idx="10"/>
          </p:nvPr>
        </p:nvSpPr>
        <p:spPr/>
        <p:txBody>
          <a:bodyPr/>
          <a:lstStyle/>
          <a:p>
            <a:pPr>
              <a:defRPr/>
            </a:pPr>
            <a:r>
              <a:rPr lang="en-US"/>
              <a:t>12/01/09 - 9pm</a:t>
            </a:r>
          </a:p>
        </p:txBody>
      </p:sp>
      <p:sp>
        <p:nvSpPr>
          <p:cNvPr id="95235"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F44D5B7E-CD82-4121-9388-7DB6AF9906C9}" type="slidenum">
              <a:rPr lang="en-US" altLang="en-US" sz="900" smtClean="0"/>
              <a:pPr>
                <a:lnSpc>
                  <a:spcPct val="85000"/>
                </a:lnSpc>
                <a:spcBef>
                  <a:spcPct val="20000"/>
                </a:spcBef>
                <a:buClrTx/>
                <a:buFontTx/>
                <a:buNone/>
              </a:pPr>
              <a:t>57</a:t>
            </a:fld>
            <a:endParaRPr lang="en-US" altLang="en-US" sz="900"/>
          </a:p>
        </p:txBody>
      </p:sp>
      <p:sp>
        <p:nvSpPr>
          <p:cNvPr id="95236" name="Rectangle 2"/>
          <p:cNvSpPr>
            <a:spLocks noChangeArrowheads="1"/>
          </p:cNvSpPr>
          <p:nvPr/>
        </p:nvSpPr>
        <p:spPr bwMode="black">
          <a:xfrm>
            <a:off x="163513" y="1130300"/>
            <a:ext cx="2940050"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spcBef>
                <a:spcPct val="20000"/>
              </a:spcBef>
              <a:buClrTx/>
              <a:buFontTx/>
              <a:buNone/>
            </a:pPr>
            <a:r>
              <a:rPr lang="en-US" altLang="en-US" sz="1600" b="1">
                <a:solidFill>
                  <a:srgbClr val="225A7A"/>
                </a:solidFill>
              </a:rPr>
              <a:t>Units in Multiple-Unit Projects</a:t>
            </a:r>
            <a:br>
              <a:rPr lang="en-US" altLang="en-US" sz="1600" b="1">
                <a:solidFill>
                  <a:srgbClr val="225A7A"/>
                </a:solidFill>
              </a:rPr>
            </a:br>
            <a:r>
              <a:rPr lang="en-US" altLang="en-US" sz="1600" b="1">
                <a:solidFill>
                  <a:srgbClr val="225A7A"/>
                </a:solidFill>
              </a:rPr>
              <a:t>as Percent of Total</a:t>
            </a:r>
          </a:p>
        </p:txBody>
      </p:sp>
      <p:sp>
        <p:nvSpPr>
          <p:cNvPr id="95237" name="Rectangle 3"/>
          <p:cNvSpPr>
            <a:spLocks noGrp="1" noChangeArrowheads="1"/>
          </p:cNvSpPr>
          <p:nvPr>
            <p:ph type="title"/>
          </p:nvPr>
        </p:nvSpPr>
        <p:spPr/>
        <p:txBody>
          <a:bodyPr/>
          <a:lstStyle/>
          <a:p>
            <a:r>
              <a:rPr lang="en-US" altLang="en-US" dirty="0">
                <a:latin typeface="Arial" panose="020B0604020202020204" pitchFamily="34" charset="0"/>
              </a:rPr>
              <a:t>US: Pct. Of Private Housing Unit Starts</a:t>
            </a:r>
            <a:br>
              <a:rPr lang="en-US" altLang="en-US" dirty="0">
                <a:latin typeface="Arial" panose="020B0604020202020204" pitchFamily="34" charset="0"/>
              </a:rPr>
            </a:br>
            <a:r>
              <a:rPr lang="en-US" altLang="en-US" dirty="0">
                <a:latin typeface="Arial" panose="020B0604020202020204" pitchFamily="34" charset="0"/>
              </a:rPr>
              <a:t>In Multi-Unit Projects, 1990-2016*</a:t>
            </a:r>
          </a:p>
        </p:txBody>
      </p:sp>
      <p:graphicFrame>
        <p:nvGraphicFramePr>
          <p:cNvPr id="95238" name="Object 4"/>
          <p:cNvGraphicFramePr>
            <a:graphicFrameLocks noChangeAspect="1"/>
          </p:cNvGraphicFramePr>
          <p:nvPr>
            <p:extLst>
              <p:ext uri="{D42A27DB-BD31-4B8C-83A1-F6EECF244321}">
                <p14:modId xmlns:p14="http://schemas.microsoft.com/office/powerpoint/2010/main" val="1724378503"/>
              </p:ext>
            </p:extLst>
          </p:nvPr>
        </p:nvGraphicFramePr>
        <p:xfrm>
          <a:off x="163513" y="1228725"/>
          <a:ext cx="8656637" cy="4314825"/>
        </p:xfrm>
        <a:graphic>
          <a:graphicData uri="http://schemas.openxmlformats.org/presentationml/2006/ole">
            <mc:AlternateContent xmlns:mc="http://schemas.openxmlformats.org/markup-compatibility/2006">
              <mc:Choice xmlns:v="urn:schemas-microsoft-com:vml" Requires="v">
                <p:oleObj spid="_x0000_s28194845" name="Chart" r:id="rId4" imgW="7829485" imgH="4105417" progId="MSGraph.Chart.8">
                  <p:embed followColorScheme="full"/>
                </p:oleObj>
              </mc:Choice>
              <mc:Fallback>
                <p:oleObj name="Chart" r:id="rId4" imgW="7829485" imgH="4105417" progId="MSGraph.Chart.8">
                  <p:embed followColorScheme="full"/>
                  <p:pic>
                    <p:nvPicPr>
                      <p:cNvPr id="95238" name="Object 4"/>
                      <p:cNvPicPr>
                        <a:picLocks noChangeAspect="1" noChangeArrowheads="1"/>
                      </p:cNvPicPr>
                      <p:nvPr/>
                    </p:nvPicPr>
                    <p:blipFill>
                      <a:blip r:embed="rId5"/>
                      <a:srcRect/>
                      <a:stretch>
                        <a:fillRect/>
                      </a:stretch>
                    </p:blipFill>
                    <p:spPr bwMode="gray">
                      <a:xfrm>
                        <a:off x="163513" y="1228725"/>
                        <a:ext cx="8656637" cy="431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5239" name="Rectangle 5"/>
          <p:cNvSpPr>
            <a:spLocks noChangeArrowheads="1"/>
          </p:cNvSpPr>
          <p:nvPr/>
        </p:nvSpPr>
        <p:spPr bwMode="auto">
          <a:xfrm>
            <a:off x="0" y="6436492"/>
            <a:ext cx="8551863" cy="426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5000"/>
              </a:spcBef>
              <a:buFont typeface="Wingdings" panose="05000000000000000000" pitchFamily="2" charset="2"/>
              <a:buNone/>
            </a:pPr>
            <a:r>
              <a:rPr lang="en-US" altLang="en-US" sz="1100" dirty="0"/>
              <a:t>*data through August</a:t>
            </a:r>
            <a:br>
              <a:rPr lang="en-US" altLang="en-US" sz="1100" dirty="0"/>
            </a:br>
            <a:r>
              <a:rPr lang="en-US" altLang="en-US" sz="1100" dirty="0"/>
              <a:t>Based on seasonally-adjusted data.  Sources: U.S. Census Bureau; Insurance Information Institute calculations.</a:t>
            </a:r>
          </a:p>
        </p:txBody>
      </p:sp>
      <p:sp>
        <p:nvSpPr>
          <p:cNvPr id="1915910" name="Rectangle 6"/>
          <p:cNvSpPr>
            <a:spLocks noChangeArrowheads="1"/>
          </p:cNvSpPr>
          <p:nvPr/>
        </p:nvSpPr>
        <p:spPr bwMode="blackWhite">
          <a:xfrm>
            <a:off x="329406" y="5403849"/>
            <a:ext cx="8596313" cy="8350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lnSpc>
                <a:spcPct val="95000"/>
              </a:lnSpc>
              <a:spcBef>
                <a:spcPct val="25000"/>
              </a:spcBef>
              <a:buClrTx/>
              <a:buFontTx/>
              <a:buNone/>
            </a:pPr>
            <a:r>
              <a:rPr lang="en-US" altLang="en-US" sz="1800" b="1">
                <a:solidFill>
                  <a:srgbClr val="FFFFFF"/>
                </a:solidFill>
              </a:rPr>
              <a:t>For the U.S. as a whole, the trend toward multi-unit housing projects (vs. single-unit homes) is recent. Commercial insurers with Workers Comp, Construction risk exposure, and Surety benefit.</a:t>
            </a:r>
          </a:p>
        </p:txBody>
      </p:sp>
      <p:sp>
        <p:nvSpPr>
          <p:cNvPr id="1915917" name="AutoShape 13"/>
          <p:cNvSpPr>
            <a:spLocks noChangeArrowheads="1"/>
          </p:cNvSpPr>
          <p:nvPr/>
        </p:nvSpPr>
        <p:spPr bwMode="blackWhite">
          <a:xfrm>
            <a:off x="3389313" y="1228725"/>
            <a:ext cx="2476500" cy="1173163"/>
          </a:xfrm>
          <a:prstGeom prst="wedgeRectCallout">
            <a:avLst>
              <a:gd name="adj1" fmla="val 98852"/>
              <a:gd name="adj2" fmla="val 4021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Font typeface="Wingdings" panose="05000000000000000000" pitchFamily="2" charset="2"/>
              <a:buNone/>
            </a:pPr>
            <a:r>
              <a:rPr lang="en-US" altLang="en-US" sz="1600" b="1" dirty="0">
                <a:solidFill>
                  <a:schemeClr val="bg1"/>
                </a:solidFill>
              </a:rPr>
              <a:t>A NEW NORMAL?</a:t>
            </a:r>
            <a:br>
              <a:rPr lang="en-US" altLang="en-US" sz="1600" b="1" dirty="0">
                <a:solidFill>
                  <a:schemeClr val="bg1"/>
                </a:solidFill>
              </a:rPr>
            </a:br>
            <a:r>
              <a:rPr lang="en-US" altLang="en-US" sz="1600" b="1" dirty="0">
                <a:solidFill>
                  <a:schemeClr val="bg1"/>
                </a:solidFill>
              </a:rPr>
              <a:t>In 6 of the last 8 years, over 30% of housing unit starts were in 5+-unit projects</a:t>
            </a:r>
          </a:p>
        </p:txBody>
      </p:sp>
      <p:sp>
        <p:nvSpPr>
          <p:cNvPr id="11" name="Rectangle 7"/>
          <p:cNvSpPr>
            <a:spLocks noChangeArrowheads="1"/>
          </p:cNvSpPr>
          <p:nvPr/>
        </p:nvSpPr>
        <p:spPr bwMode="grayWhite">
          <a:xfrm>
            <a:off x="6050604" y="1797915"/>
            <a:ext cx="2769546" cy="1585912"/>
          </a:xfrm>
          <a:prstGeom prst="rect">
            <a:avLst/>
          </a:prstGeom>
          <a:noFill/>
          <a:ln w="28575">
            <a:solidFill>
              <a:schemeClr val="fo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endParaRPr lang="en-US" altLang="en-US" sz="1800"/>
          </a:p>
        </p:txBody>
      </p:sp>
    </p:spTree>
    <p:extLst>
      <p:ext uri="{BB962C8B-B14F-4D97-AF65-F5344CB8AC3E}">
        <p14:creationId xmlns:p14="http://schemas.microsoft.com/office/powerpoint/2010/main" val="320730157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grpId="0" nodeType="afterEffect">
                                  <p:stCondLst>
                                    <p:cond delay="1000"/>
                                  </p:stCondLst>
                                  <p:childTnLst>
                                    <p:set>
                                      <p:cBhvr>
                                        <p:cTn id="6" dur="1" fill="hold">
                                          <p:stCondLst>
                                            <p:cond delay="0"/>
                                          </p:stCondLst>
                                        </p:cTn>
                                        <p:tgtEl>
                                          <p:spTgt spid="1915917"/>
                                        </p:tgtEl>
                                        <p:attrNameLst>
                                          <p:attrName>style.visibility</p:attrName>
                                        </p:attrNameLst>
                                      </p:cBhvr>
                                      <p:to>
                                        <p:strVal val="visible"/>
                                      </p:to>
                                    </p:set>
                                    <p:animEffect transition="in" filter="wipe(down)">
                                      <p:cBhvr>
                                        <p:cTn id="7" dur="500"/>
                                        <p:tgtEl>
                                          <p:spTgt spid="1915917"/>
                                        </p:tgtEl>
                                      </p:cBhvr>
                                    </p:animEffect>
                                  </p:childTnLst>
                                </p:cTn>
                              </p:par>
                            </p:childTnLst>
                          </p:cTn>
                        </p:par>
                        <p:par>
                          <p:cTn id="8" fill="hold" nodeType="afterGroup">
                            <p:stCondLst>
                              <p:cond delay="1500"/>
                            </p:stCondLst>
                            <p:childTnLst>
                              <p:par>
                                <p:cTn id="9" presetID="23" presetClass="entr" presetSubtype="16" fill="hold" grpId="0" nodeType="afterEffect">
                                  <p:stCondLst>
                                    <p:cond delay="1000"/>
                                  </p:stCondLst>
                                  <p:childTnLst>
                                    <p:set>
                                      <p:cBhvr>
                                        <p:cTn id="10" dur="1" fill="hold">
                                          <p:stCondLst>
                                            <p:cond delay="0"/>
                                          </p:stCondLst>
                                        </p:cTn>
                                        <p:tgtEl>
                                          <p:spTgt spid="1915910"/>
                                        </p:tgtEl>
                                        <p:attrNameLst>
                                          <p:attrName>style.visibility</p:attrName>
                                        </p:attrNameLst>
                                      </p:cBhvr>
                                      <p:to>
                                        <p:strVal val="visible"/>
                                      </p:to>
                                    </p:set>
                                    <p:anim calcmode="lin" valueType="num">
                                      <p:cBhvr>
                                        <p:cTn id="11" dur="500" fill="hold"/>
                                        <p:tgtEl>
                                          <p:spTgt spid="1915910"/>
                                        </p:tgtEl>
                                        <p:attrNameLst>
                                          <p:attrName>ppt_w</p:attrName>
                                        </p:attrNameLst>
                                      </p:cBhvr>
                                      <p:tavLst>
                                        <p:tav tm="0">
                                          <p:val>
                                            <p:fltVal val="0"/>
                                          </p:val>
                                        </p:tav>
                                        <p:tav tm="100000">
                                          <p:val>
                                            <p:strVal val="#ppt_w"/>
                                          </p:val>
                                        </p:tav>
                                      </p:tavLst>
                                    </p:anim>
                                    <p:anim calcmode="lin" valueType="num">
                                      <p:cBhvr>
                                        <p:cTn id="12" dur="500" fill="hold"/>
                                        <p:tgtEl>
                                          <p:spTgt spid="1915910"/>
                                        </p:tgtEl>
                                        <p:attrNameLst>
                                          <p:attrName>ppt_h</p:attrName>
                                        </p:attrNameLst>
                                      </p:cBhvr>
                                      <p:tavLst>
                                        <p:tav tm="0">
                                          <p:val>
                                            <p:fltVal val="0"/>
                                          </p:val>
                                        </p:tav>
                                        <p:tav tm="100000">
                                          <p:val>
                                            <p:strVal val="#ppt_h"/>
                                          </p:val>
                                        </p:tav>
                                      </p:tavLst>
                                    </p:anim>
                                  </p:childTnLst>
                                </p:cTn>
                              </p:par>
                              <p:par>
                                <p:cTn id="13" presetID="16" presetClass="entr" presetSubtype="26" fill="hold" grpId="0" nodeType="withEffect">
                                  <p:stCondLst>
                                    <p:cond delay="1000"/>
                                  </p:stCondLst>
                                  <p:childTnLst>
                                    <p:set>
                                      <p:cBhvr>
                                        <p:cTn id="14" dur="1" fill="hold">
                                          <p:stCondLst>
                                            <p:cond delay="0"/>
                                          </p:stCondLst>
                                        </p:cTn>
                                        <p:tgtEl>
                                          <p:spTgt spid="11"/>
                                        </p:tgtEl>
                                        <p:attrNameLst>
                                          <p:attrName>style.visibility</p:attrName>
                                        </p:attrNameLst>
                                      </p:cBhvr>
                                      <p:to>
                                        <p:strVal val="visible"/>
                                      </p:to>
                                    </p:set>
                                    <p:animEffect transition="in" filter="barn(inHorizontal)">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5910" grpId="0" animBg="1"/>
      <p:bldP spid="1915917" grpId="0" animBg="1"/>
      <p:bldP spid="11" grpId="0" animBg="1"/>
    </p:bldLst>
  </p:timing>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7" name="Rectangle 105"/>
          <p:cNvSpPr>
            <a:spLocks noGrp="1" noChangeArrowheads="1"/>
          </p:cNvSpPr>
          <p:nvPr>
            <p:ph type="dt" sz="quarter" idx="10"/>
          </p:nvPr>
        </p:nvSpPr>
        <p:spPr/>
        <p:txBody>
          <a:bodyPr/>
          <a:lstStyle/>
          <a:p>
            <a:pPr>
              <a:defRPr/>
            </a:pPr>
            <a:r>
              <a:rPr lang="en-US"/>
              <a:t>12/01/09 - 9pm</a:t>
            </a:r>
          </a:p>
        </p:txBody>
      </p:sp>
      <p:sp>
        <p:nvSpPr>
          <p:cNvPr id="1028" name="Rectangle 106"/>
          <p:cNvSpPr>
            <a:spLocks noGrp="1" noChangeArrowheads="1"/>
          </p:cNvSpPr>
          <p:nvPr>
            <p:ph type="ftr" sz="quarter" idx="11"/>
          </p:nvPr>
        </p:nvSpPr>
        <p:spPr/>
        <p:txBody>
          <a:bodyPr/>
          <a:lstStyle/>
          <a:p>
            <a:pPr>
              <a:defRPr/>
            </a:pPr>
            <a:r>
              <a:rPr lang="en-US"/>
              <a:t>eSlide – P6466 – The Financial Crisis and the Future of the P/C</a:t>
            </a:r>
          </a:p>
        </p:txBody>
      </p:sp>
      <p:sp>
        <p:nvSpPr>
          <p:cNvPr id="1029" name="Rectangle 110"/>
          <p:cNvSpPr>
            <a:spLocks noGrp="1" noChangeArrowheads="1"/>
          </p:cNvSpPr>
          <p:nvPr>
            <p:ph type="sldNum" sz="quarter" idx="12"/>
          </p:nvPr>
        </p:nvSpPr>
        <p:spPr/>
        <p:txBody>
          <a:bodyPr/>
          <a:lstStyle/>
          <a:p>
            <a:pPr>
              <a:defRPr/>
            </a:pPr>
            <a:fld id="{F873EFD8-D77A-4291-B294-2FFBD0339096}" type="slidenum">
              <a:rPr lang="en-US" smtClean="0"/>
              <a:pPr>
                <a:defRPr/>
              </a:pPr>
              <a:t>58</a:t>
            </a:fld>
            <a:endParaRPr lang="en-US" dirty="0"/>
          </a:p>
        </p:txBody>
      </p:sp>
      <p:sp>
        <p:nvSpPr>
          <p:cNvPr id="15365" name="Rectangle 2"/>
          <p:cNvSpPr>
            <a:spLocks noGrp="1" noChangeArrowheads="1"/>
          </p:cNvSpPr>
          <p:nvPr>
            <p:ph type="title"/>
          </p:nvPr>
        </p:nvSpPr>
        <p:spPr>
          <a:xfrm>
            <a:off x="504927" y="168186"/>
            <a:ext cx="7400925" cy="860425"/>
          </a:xfrm>
        </p:spPr>
        <p:txBody>
          <a:bodyPr/>
          <a:lstStyle/>
          <a:p>
            <a:r>
              <a:rPr lang="en-US" dirty="0"/>
              <a:t>Giant Age Cohort (</a:t>
            </a:r>
            <a:r>
              <a:rPr lang="en-US" dirty="0" err="1"/>
              <a:t>Millenials</a:t>
            </a:r>
            <a:r>
              <a:rPr lang="en-US" dirty="0"/>
              <a:t>) Is Approaching Home-Buying Stage </a:t>
            </a:r>
            <a:endParaRPr lang="en-US" altLang="en-US" baseline="30000" dirty="0">
              <a:latin typeface="Arial" panose="020B0604020202020204" pitchFamily="34" charset="0"/>
            </a:endParaRPr>
          </a:p>
        </p:txBody>
      </p:sp>
      <p:sp>
        <p:nvSpPr>
          <p:cNvPr id="15366" name="Rectangle 3"/>
          <p:cNvSpPr>
            <a:spLocks noChangeArrowheads="1"/>
          </p:cNvSpPr>
          <p:nvPr/>
        </p:nvSpPr>
        <p:spPr bwMode="auto">
          <a:xfrm>
            <a:off x="0" y="6575615"/>
            <a:ext cx="8636000" cy="282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5760" tIns="0" rIns="0" bIns="137160" anchor="b">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5000"/>
              </a:spcBef>
              <a:buFont typeface="Wingdings" panose="05000000000000000000" pitchFamily="2" charset="2"/>
              <a:buNone/>
            </a:pPr>
            <a:r>
              <a:rPr lang="en-US" altLang="en-US" sz="1100" dirty="0"/>
              <a:t>Sources: Census Bureau; </a:t>
            </a:r>
            <a:r>
              <a:rPr lang="en-US" altLang="en-US" sz="1100" dirty="0" err="1"/>
              <a:t>CoreLogic</a:t>
            </a:r>
            <a:r>
              <a:rPr lang="en-US" altLang="en-US" sz="1100" dirty="0"/>
              <a:t>; Insurance Information Institute.</a:t>
            </a:r>
          </a:p>
        </p:txBody>
      </p:sp>
      <p:graphicFrame>
        <p:nvGraphicFramePr>
          <p:cNvPr id="2" name="Object 2"/>
          <p:cNvGraphicFramePr>
            <a:graphicFrameLocks noChangeAspect="1"/>
          </p:cNvGraphicFramePr>
          <p:nvPr>
            <p:extLst/>
          </p:nvPr>
        </p:nvGraphicFramePr>
        <p:xfrm>
          <a:off x="272512" y="1611269"/>
          <a:ext cx="8497862" cy="4293737"/>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5"/>
          <p:cNvSpPr>
            <a:spLocks noChangeArrowheads="1"/>
          </p:cNvSpPr>
          <p:nvPr/>
        </p:nvSpPr>
        <p:spPr bwMode="blackWhite">
          <a:xfrm>
            <a:off x="405606" y="5772151"/>
            <a:ext cx="8364768" cy="685629"/>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eaLnBrk="1" hangingPunct="1">
              <a:lnSpc>
                <a:spcPct val="95000"/>
              </a:lnSpc>
              <a:spcBef>
                <a:spcPct val="25000"/>
              </a:spcBef>
              <a:buClrTx/>
              <a:buFontTx/>
              <a:buNone/>
            </a:pPr>
            <a:r>
              <a:rPr lang="en-US" altLang="en-US" sz="1800" b="1" dirty="0">
                <a:solidFill>
                  <a:srgbClr val="FFFFFF"/>
                </a:solidFill>
              </a:rPr>
              <a:t>If prior patterns hold, the number of homes bought by current renters, and the number of new homes built, will rise in coming years</a:t>
            </a:r>
          </a:p>
        </p:txBody>
      </p:sp>
      <p:sp>
        <p:nvSpPr>
          <p:cNvPr id="10" name="TextBox 1"/>
          <p:cNvSpPr txBox="1">
            <a:spLocks noChangeArrowheads="1"/>
          </p:cNvSpPr>
          <p:nvPr/>
        </p:nvSpPr>
        <p:spPr bwMode="auto">
          <a:xfrm>
            <a:off x="108077" y="1058495"/>
            <a:ext cx="197643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600" b="1" dirty="0"/>
              <a:t>Number of People in 2016 (Millions)</a:t>
            </a:r>
          </a:p>
        </p:txBody>
      </p:sp>
      <p:sp>
        <p:nvSpPr>
          <p:cNvPr id="12" name="AutoShape 38"/>
          <p:cNvSpPr>
            <a:spLocks noChangeArrowheads="1"/>
          </p:cNvSpPr>
          <p:nvPr/>
        </p:nvSpPr>
        <p:spPr bwMode="blackWhite">
          <a:xfrm>
            <a:off x="5680250" y="1119546"/>
            <a:ext cx="1604938" cy="678373"/>
          </a:xfrm>
          <a:prstGeom prst="wedgeRectCallout">
            <a:avLst>
              <a:gd name="adj1" fmla="val -57698"/>
              <a:gd name="adj2" fmla="val 243996"/>
            </a:avLst>
          </a:prstGeom>
          <a:solidFill>
            <a:srgbClr val="00B050"/>
          </a:soli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buFont typeface="Wingdings" pitchFamily="2" charset="2"/>
              <a:buNone/>
              <a:defRPr/>
            </a:pPr>
            <a:r>
              <a:rPr lang="en-US" sz="1600" b="1" dirty="0">
                <a:solidFill>
                  <a:schemeClr val="bg1"/>
                </a:solidFill>
                <a:latin typeface="Arial" charset="0"/>
                <a:cs typeface="+mn-cs"/>
              </a:rPr>
              <a:t>Average Age, 1</a:t>
            </a:r>
            <a:r>
              <a:rPr lang="en-US" sz="1600" b="1" baseline="30000" dirty="0">
                <a:solidFill>
                  <a:schemeClr val="bg1"/>
                </a:solidFill>
                <a:latin typeface="Arial" charset="0"/>
                <a:cs typeface="+mn-cs"/>
              </a:rPr>
              <a:t>st</a:t>
            </a:r>
            <a:r>
              <a:rPr lang="en-US" sz="1600" b="1" dirty="0">
                <a:solidFill>
                  <a:schemeClr val="bg1"/>
                </a:solidFill>
                <a:latin typeface="Arial" charset="0"/>
                <a:cs typeface="+mn-cs"/>
              </a:rPr>
              <a:t> Time Homebuyer</a:t>
            </a:r>
          </a:p>
        </p:txBody>
      </p:sp>
      <p:sp>
        <p:nvSpPr>
          <p:cNvPr id="13" name="AutoShape 38"/>
          <p:cNvSpPr>
            <a:spLocks noChangeArrowheads="1"/>
          </p:cNvSpPr>
          <p:nvPr/>
        </p:nvSpPr>
        <p:spPr bwMode="blackWhite">
          <a:xfrm>
            <a:off x="7285188" y="2011506"/>
            <a:ext cx="1604938" cy="678373"/>
          </a:xfrm>
          <a:prstGeom prst="wedgeRectCallout">
            <a:avLst>
              <a:gd name="adj1" fmla="val 10916"/>
              <a:gd name="adj2" fmla="val 272983"/>
            </a:avLst>
          </a:prstGeom>
          <a:solidFill>
            <a:srgbClr val="7030A0"/>
          </a:soli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buFont typeface="Wingdings" pitchFamily="2" charset="2"/>
              <a:buNone/>
              <a:defRPr/>
            </a:pPr>
            <a:r>
              <a:rPr lang="en-US" sz="1600" b="1" dirty="0">
                <a:solidFill>
                  <a:schemeClr val="bg1"/>
                </a:solidFill>
                <a:latin typeface="Arial" charset="0"/>
                <a:cs typeface="+mn-cs"/>
              </a:rPr>
              <a:t>Average Age, Repeat Homebuyer</a:t>
            </a:r>
          </a:p>
        </p:txBody>
      </p:sp>
      <p:sp>
        <p:nvSpPr>
          <p:cNvPr id="5" name="TextBox 4"/>
          <p:cNvSpPr txBox="1"/>
          <p:nvPr/>
        </p:nvSpPr>
        <p:spPr>
          <a:xfrm>
            <a:off x="2476076" y="1793139"/>
            <a:ext cx="2605549" cy="369332"/>
          </a:xfrm>
          <a:prstGeom prst="rect">
            <a:avLst/>
          </a:prstGeom>
          <a:noFill/>
        </p:spPr>
        <p:txBody>
          <a:bodyPr wrap="square" rtlCol="0">
            <a:spAutoFit/>
          </a:bodyPr>
          <a:lstStyle/>
          <a:p>
            <a:r>
              <a:rPr lang="en-US" dirty="0"/>
              <a:t>Millennial Generation</a:t>
            </a:r>
          </a:p>
        </p:txBody>
      </p:sp>
      <p:sp>
        <p:nvSpPr>
          <p:cNvPr id="17" name="Rectangle 7"/>
          <p:cNvSpPr>
            <a:spLocks noChangeArrowheads="1"/>
          </p:cNvSpPr>
          <p:nvPr/>
        </p:nvSpPr>
        <p:spPr bwMode="grayWhite">
          <a:xfrm>
            <a:off x="792303" y="2211943"/>
            <a:ext cx="5923129" cy="3265245"/>
          </a:xfrm>
          <a:prstGeom prst="rect">
            <a:avLst/>
          </a:prstGeom>
          <a:noFill/>
          <a:ln w="28575">
            <a:solidFill>
              <a:schemeClr val="fo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p>
        </p:txBody>
      </p:sp>
    </p:spTree>
    <p:extLst>
      <p:ext uri="{BB962C8B-B14F-4D97-AF65-F5344CB8AC3E}">
        <p14:creationId xmlns:p14="http://schemas.microsoft.com/office/powerpoint/2010/main" val="270757924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50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par>
                          <p:cTn id="13" fill="hold">
                            <p:stCondLst>
                              <p:cond delay="2500"/>
                            </p:stCondLst>
                            <p:childTnLst>
                              <p:par>
                                <p:cTn id="14" presetID="22" presetClass="entr" presetSubtype="8" fill="hold" grpId="0" nodeType="afterEffect">
                                  <p:stCondLst>
                                    <p:cond delay="500"/>
                                  </p:stCondLst>
                                  <p:childTnLst>
                                    <p:set>
                                      <p:cBhvr>
                                        <p:cTn id="15" dur="1" fill="hold">
                                          <p:stCondLst>
                                            <p:cond delay="0"/>
                                          </p:stCondLst>
                                        </p:cTn>
                                        <p:tgtEl>
                                          <p:spTgt spid="13"/>
                                        </p:tgtEl>
                                        <p:attrNameLst>
                                          <p:attrName>style.visibility</p:attrName>
                                        </p:attrNameLst>
                                      </p:cBhvr>
                                      <p:to>
                                        <p:strVal val="visible"/>
                                      </p:to>
                                    </p:set>
                                    <p:animEffect transition="in" filter="wipe(left)">
                                      <p:cBhvr>
                                        <p:cTn id="16" dur="500"/>
                                        <p:tgtEl>
                                          <p:spTgt spid="13"/>
                                        </p:tgtEl>
                                      </p:cBhvr>
                                    </p:animEffect>
                                  </p:childTnLst>
                                </p:cTn>
                              </p:par>
                              <p:par>
                                <p:cTn id="17" presetID="16" presetClass="entr" presetSubtype="26" fill="hold" grpId="0" nodeType="withEffect">
                                  <p:stCondLst>
                                    <p:cond delay="1000"/>
                                  </p:stCondLst>
                                  <p:childTnLst>
                                    <p:set>
                                      <p:cBhvr>
                                        <p:cTn id="18" dur="1" fill="hold">
                                          <p:stCondLst>
                                            <p:cond delay="0"/>
                                          </p:stCondLst>
                                        </p:cTn>
                                        <p:tgtEl>
                                          <p:spTgt spid="17"/>
                                        </p:tgtEl>
                                        <p:attrNameLst>
                                          <p:attrName>style.visibility</p:attrName>
                                        </p:attrNameLst>
                                      </p:cBhvr>
                                      <p:to>
                                        <p:strVal val="visible"/>
                                      </p:to>
                                    </p:set>
                                    <p:animEffect transition="in" filter="barn(inHorizontal)">
                                      <p:cBhvr>
                                        <p:cTn id="1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3" grpId="0" animBg="1"/>
      <p:bldP spid="17" grpId="0" animBg="1"/>
    </p:bldLst>
  </p:timing>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7" name="Rectangle 105"/>
          <p:cNvSpPr>
            <a:spLocks noGrp="1" noChangeArrowheads="1"/>
          </p:cNvSpPr>
          <p:nvPr>
            <p:ph type="dt" sz="quarter" idx="10"/>
          </p:nvPr>
        </p:nvSpPr>
        <p:spPr/>
        <p:txBody>
          <a:bodyPr/>
          <a:lstStyle/>
          <a:p>
            <a:pPr>
              <a:defRPr/>
            </a:pPr>
            <a:r>
              <a:rPr lang="en-US"/>
              <a:t>12/01/09 - 9pm</a:t>
            </a:r>
          </a:p>
        </p:txBody>
      </p:sp>
      <p:sp>
        <p:nvSpPr>
          <p:cNvPr id="1028" name="Rectangle 106"/>
          <p:cNvSpPr>
            <a:spLocks noGrp="1" noChangeArrowheads="1"/>
          </p:cNvSpPr>
          <p:nvPr>
            <p:ph type="ftr" sz="quarter" idx="11"/>
          </p:nvPr>
        </p:nvSpPr>
        <p:spPr/>
        <p:txBody>
          <a:bodyPr/>
          <a:lstStyle/>
          <a:p>
            <a:pPr>
              <a:defRPr/>
            </a:pPr>
            <a:r>
              <a:rPr lang="en-US"/>
              <a:t>eSlide – P6466 – The Financial Crisis and the Future of the P/C</a:t>
            </a:r>
          </a:p>
        </p:txBody>
      </p:sp>
      <p:sp>
        <p:nvSpPr>
          <p:cNvPr id="1029" name="Rectangle 110"/>
          <p:cNvSpPr>
            <a:spLocks noGrp="1" noChangeArrowheads="1"/>
          </p:cNvSpPr>
          <p:nvPr>
            <p:ph type="sldNum" sz="quarter" idx="12"/>
          </p:nvPr>
        </p:nvSpPr>
        <p:spPr/>
        <p:txBody>
          <a:bodyPr/>
          <a:lstStyle/>
          <a:p>
            <a:pPr>
              <a:defRPr/>
            </a:pPr>
            <a:fld id="{F873EFD8-D77A-4291-B294-2FFBD0339096}" type="slidenum">
              <a:rPr lang="en-US" smtClean="0"/>
              <a:pPr>
                <a:defRPr/>
              </a:pPr>
              <a:t>59</a:t>
            </a:fld>
            <a:endParaRPr lang="en-US" dirty="0"/>
          </a:p>
        </p:txBody>
      </p:sp>
      <p:sp>
        <p:nvSpPr>
          <p:cNvPr id="15365" name="Rectangle 2"/>
          <p:cNvSpPr>
            <a:spLocks noGrp="1" noChangeArrowheads="1"/>
          </p:cNvSpPr>
          <p:nvPr>
            <p:ph type="title"/>
          </p:nvPr>
        </p:nvSpPr>
        <p:spPr>
          <a:xfrm>
            <a:off x="504927" y="168186"/>
            <a:ext cx="7400925" cy="860425"/>
          </a:xfrm>
        </p:spPr>
        <p:txBody>
          <a:bodyPr/>
          <a:lstStyle/>
          <a:p>
            <a:r>
              <a:rPr lang="en-US" dirty="0"/>
              <a:t>Growth in Number of Households</a:t>
            </a:r>
            <a:br>
              <a:rPr lang="en-US" dirty="0"/>
            </a:br>
            <a:r>
              <a:rPr lang="en-US" dirty="0"/>
              <a:t>=&gt; Increased Demand for Housing</a:t>
            </a:r>
            <a:endParaRPr lang="en-US" altLang="en-US" baseline="30000" dirty="0">
              <a:latin typeface="Arial" panose="020B0604020202020204" pitchFamily="34" charset="0"/>
            </a:endParaRPr>
          </a:p>
        </p:txBody>
      </p:sp>
      <p:sp>
        <p:nvSpPr>
          <p:cNvPr id="15366" name="Rectangle 3"/>
          <p:cNvSpPr>
            <a:spLocks noChangeArrowheads="1"/>
          </p:cNvSpPr>
          <p:nvPr/>
        </p:nvSpPr>
        <p:spPr bwMode="auto">
          <a:xfrm>
            <a:off x="0" y="6575615"/>
            <a:ext cx="8636000" cy="282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5760" tIns="0" rIns="0" bIns="137160" anchor="b">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5000"/>
              </a:spcBef>
              <a:buFont typeface="Wingdings" panose="05000000000000000000" pitchFamily="2" charset="2"/>
              <a:buNone/>
            </a:pPr>
            <a:r>
              <a:rPr lang="en-US" altLang="en-US" sz="1100" dirty="0"/>
              <a:t>*2016:Q2-2015:Q4                            Sources: Census Bureau; </a:t>
            </a:r>
            <a:r>
              <a:rPr lang="en-US" altLang="en-US" sz="1100" dirty="0" err="1"/>
              <a:t>CoreLogic</a:t>
            </a:r>
            <a:r>
              <a:rPr lang="en-US" altLang="en-US" sz="1100" dirty="0"/>
              <a:t>; Insurance Information Institute.</a:t>
            </a:r>
          </a:p>
        </p:txBody>
      </p:sp>
      <p:graphicFrame>
        <p:nvGraphicFramePr>
          <p:cNvPr id="2" name="Object 2"/>
          <p:cNvGraphicFramePr>
            <a:graphicFrameLocks noChangeAspect="1"/>
          </p:cNvGraphicFramePr>
          <p:nvPr>
            <p:extLst>
              <p:ext uri="{D42A27DB-BD31-4B8C-83A1-F6EECF244321}">
                <p14:modId xmlns:p14="http://schemas.microsoft.com/office/powerpoint/2010/main" val="661966484"/>
              </p:ext>
            </p:extLst>
          </p:nvPr>
        </p:nvGraphicFramePr>
        <p:xfrm>
          <a:off x="272512" y="1823171"/>
          <a:ext cx="8497862" cy="4293737"/>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5"/>
          <p:cNvSpPr>
            <a:spLocks noChangeArrowheads="1"/>
          </p:cNvSpPr>
          <p:nvPr/>
        </p:nvSpPr>
        <p:spPr bwMode="blackWhite">
          <a:xfrm>
            <a:off x="405606" y="5772151"/>
            <a:ext cx="8364768" cy="685629"/>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eaLnBrk="1" hangingPunct="1">
              <a:lnSpc>
                <a:spcPct val="95000"/>
              </a:lnSpc>
              <a:spcBef>
                <a:spcPct val="25000"/>
              </a:spcBef>
              <a:buClrTx/>
              <a:buFontTx/>
              <a:buNone/>
            </a:pPr>
            <a:r>
              <a:rPr lang="en-US" altLang="en-US" sz="1800" b="1" dirty="0">
                <a:solidFill>
                  <a:srgbClr val="FFFFFF"/>
                </a:solidFill>
              </a:rPr>
              <a:t>If prior patterns hold, the number of homes bought by current renters, and the number of new homes built, will rise in coming years</a:t>
            </a:r>
          </a:p>
        </p:txBody>
      </p:sp>
      <p:sp>
        <p:nvSpPr>
          <p:cNvPr id="10" name="TextBox 1"/>
          <p:cNvSpPr txBox="1">
            <a:spLocks noChangeArrowheads="1"/>
          </p:cNvSpPr>
          <p:nvPr/>
        </p:nvSpPr>
        <p:spPr bwMode="auto">
          <a:xfrm>
            <a:off x="60478" y="1204609"/>
            <a:ext cx="258314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600" b="1" dirty="0"/>
              <a:t>Net Change in Number of Occupied Residences  (Thousands)</a:t>
            </a:r>
          </a:p>
        </p:txBody>
      </p:sp>
      <p:sp>
        <p:nvSpPr>
          <p:cNvPr id="15" name="AutoShape 38"/>
          <p:cNvSpPr>
            <a:spLocks noChangeArrowheads="1"/>
          </p:cNvSpPr>
          <p:nvPr/>
        </p:nvSpPr>
        <p:spPr bwMode="blackWhite">
          <a:xfrm>
            <a:off x="5680250" y="1119546"/>
            <a:ext cx="1241660" cy="678373"/>
          </a:xfrm>
          <a:prstGeom prst="wedgeRectCallout">
            <a:avLst>
              <a:gd name="adj1" fmla="val 70239"/>
              <a:gd name="adj2" fmla="val 115555"/>
            </a:avLst>
          </a:prstGeom>
          <a:solidFill>
            <a:srgbClr val="225A7A"/>
          </a:soli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buFont typeface="Wingdings" pitchFamily="2" charset="2"/>
              <a:buNone/>
              <a:defRPr/>
            </a:pPr>
            <a:r>
              <a:rPr lang="en-US" sz="1600" b="1" dirty="0">
                <a:solidFill>
                  <a:schemeClr val="bg1"/>
                </a:solidFill>
                <a:latin typeface="Arial" charset="0"/>
                <a:cs typeface="+mn-cs"/>
              </a:rPr>
              <a:t>A spike, not a trend</a:t>
            </a:r>
          </a:p>
        </p:txBody>
      </p:sp>
      <p:sp>
        <p:nvSpPr>
          <p:cNvPr id="16" name="AutoShape 38"/>
          <p:cNvSpPr>
            <a:spLocks noChangeArrowheads="1"/>
          </p:cNvSpPr>
          <p:nvPr/>
        </p:nvSpPr>
        <p:spPr bwMode="blackWhite">
          <a:xfrm>
            <a:off x="3124000" y="1482299"/>
            <a:ext cx="1037936" cy="512314"/>
          </a:xfrm>
          <a:prstGeom prst="wedgeRectCallout">
            <a:avLst>
              <a:gd name="adj1" fmla="val -60073"/>
              <a:gd name="adj2" fmla="val 123696"/>
            </a:avLst>
          </a:prstGeom>
          <a:solidFill>
            <a:srgbClr val="225A7A"/>
          </a:soli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buFont typeface="Wingdings" pitchFamily="2" charset="2"/>
              <a:buNone/>
              <a:defRPr/>
            </a:pPr>
            <a:r>
              <a:rPr lang="en-US" sz="1600" b="1" dirty="0">
                <a:solidFill>
                  <a:schemeClr val="bg1"/>
                </a:solidFill>
                <a:latin typeface="Arial" charset="0"/>
                <a:cs typeface="+mn-cs"/>
              </a:rPr>
              <a:t>Housing bubble</a:t>
            </a:r>
          </a:p>
        </p:txBody>
      </p:sp>
      <p:sp>
        <p:nvSpPr>
          <p:cNvPr id="18" name="AutoShape 38"/>
          <p:cNvSpPr>
            <a:spLocks noChangeArrowheads="1"/>
          </p:cNvSpPr>
          <p:nvPr/>
        </p:nvSpPr>
        <p:spPr bwMode="blackWhite">
          <a:xfrm>
            <a:off x="4205389" y="2552992"/>
            <a:ext cx="943896" cy="560675"/>
          </a:xfrm>
          <a:prstGeom prst="wedgeRectCallout">
            <a:avLst>
              <a:gd name="adj1" fmla="val -12429"/>
              <a:gd name="adj2" fmla="val 336939"/>
            </a:avLst>
          </a:prstGeom>
          <a:solidFill>
            <a:srgbClr val="225A7A"/>
          </a:soli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buFont typeface="Wingdings" pitchFamily="2" charset="2"/>
              <a:buNone/>
              <a:defRPr/>
            </a:pPr>
            <a:r>
              <a:rPr lang="en-US" sz="1600" b="1" dirty="0">
                <a:solidFill>
                  <a:schemeClr val="bg1"/>
                </a:solidFill>
                <a:latin typeface="Arial" charset="0"/>
                <a:cs typeface="+mn-cs"/>
              </a:rPr>
              <a:t>Bubble burst</a:t>
            </a:r>
          </a:p>
        </p:txBody>
      </p:sp>
    </p:spTree>
    <p:extLst>
      <p:ext uri="{BB962C8B-B14F-4D97-AF65-F5344CB8AC3E}">
        <p14:creationId xmlns:p14="http://schemas.microsoft.com/office/powerpoint/2010/main" val="650525577"/>
      </p:ext>
    </p:extLst>
  </p:cSld>
  <p:clrMapOvr>
    <a:masterClrMapping/>
  </p:clrMapOvr>
  <p:transition>
    <p:wipe dir="r"/>
  </p:transition>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6386" name="Object 2"/>
          <p:cNvGraphicFramePr>
            <a:graphicFrameLocks noChangeAspect="1"/>
          </p:cNvGraphicFramePr>
          <p:nvPr>
            <p:extLst>
              <p:ext uri="{D42A27DB-BD31-4B8C-83A1-F6EECF244321}">
                <p14:modId xmlns:p14="http://schemas.microsoft.com/office/powerpoint/2010/main" val="1591368041"/>
              </p:ext>
            </p:extLst>
          </p:nvPr>
        </p:nvGraphicFramePr>
        <p:xfrm>
          <a:off x="-30163" y="1192213"/>
          <a:ext cx="8915401" cy="5889625"/>
        </p:xfrm>
        <a:graphic>
          <a:graphicData uri="http://schemas.openxmlformats.org/presentationml/2006/ole">
            <mc:AlternateContent xmlns:mc="http://schemas.openxmlformats.org/markup-compatibility/2006">
              <mc:Choice xmlns:v="urn:schemas-microsoft-com:vml" Requires="v">
                <p:oleObj spid="_x0000_s28147856" name="Chart" r:id="rId5" imgW="8258056" imgH="5505283" progId="MSGraph.Chart.8">
                  <p:embed followColorScheme="full"/>
                </p:oleObj>
              </mc:Choice>
              <mc:Fallback>
                <p:oleObj name="Chart" r:id="rId5" imgW="8258056" imgH="5505283" progId="MSGraph.Chart.8">
                  <p:embed followColorScheme="full"/>
                  <p:pic>
                    <p:nvPicPr>
                      <p:cNvPr id="16386" name="Object 2"/>
                      <p:cNvPicPr>
                        <a:picLocks noChangeAspect="1" noChangeArrowheads="1"/>
                      </p:cNvPicPr>
                      <p:nvPr/>
                    </p:nvPicPr>
                    <p:blipFill>
                      <a:blip r:embed="rId6"/>
                      <a:srcRect/>
                      <a:stretch>
                        <a:fillRect/>
                      </a:stretch>
                    </p:blipFill>
                    <p:spPr bwMode="auto">
                      <a:xfrm>
                        <a:off x="-30163" y="1192213"/>
                        <a:ext cx="8915401" cy="588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387" name="Rectangle 3"/>
          <p:cNvSpPr>
            <a:spLocks noGrp="1" noChangeArrowheads="1"/>
          </p:cNvSpPr>
          <p:nvPr>
            <p:ph type="title"/>
          </p:nvPr>
        </p:nvSpPr>
        <p:spPr>
          <a:xfrm>
            <a:off x="228600" y="0"/>
            <a:ext cx="7848600" cy="1143000"/>
          </a:xfrm>
        </p:spPr>
        <p:txBody>
          <a:bodyPr/>
          <a:lstStyle/>
          <a:p>
            <a:r>
              <a:rPr lang="en-US" dirty="0">
                <a:latin typeface="Arial" panose="020B0604020202020204" pitchFamily="34" charset="0"/>
              </a:rPr>
              <a:t>Profitability Peaks &amp; Troughs in the P/C Insurance Industry, 1975 – 2016F</a:t>
            </a:r>
          </a:p>
        </p:txBody>
      </p:sp>
      <p:sp>
        <p:nvSpPr>
          <p:cNvPr id="16388" name="Rectangle 4"/>
          <p:cNvSpPr>
            <a:spLocks noChangeArrowheads="1"/>
          </p:cNvSpPr>
          <p:nvPr/>
        </p:nvSpPr>
        <p:spPr bwMode="auto">
          <a:xfrm>
            <a:off x="244272" y="6154005"/>
            <a:ext cx="8249055" cy="600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1100" dirty="0">
                <a:solidFill>
                  <a:srgbClr val="000000"/>
                </a:solidFill>
              </a:rPr>
              <a:t>*Profitability =  P/C insurer ROEs. 2011-14 figures are estimates based on ROAS data.  Note:  Data for 2008-2014 exclude mortgage and financial guaranty insurers.</a:t>
            </a:r>
          </a:p>
          <a:p>
            <a:r>
              <a:rPr lang="en-US" sz="1100" dirty="0">
                <a:solidFill>
                  <a:srgbClr val="000000"/>
                </a:solidFill>
              </a:rPr>
              <a:t>Source:  Insurance Information Institute; NAIC, ISO, A.M. Best, Conning</a:t>
            </a:r>
          </a:p>
        </p:txBody>
      </p:sp>
      <p:sp>
        <p:nvSpPr>
          <p:cNvPr id="16390" name="AutoShape 7"/>
          <p:cNvSpPr>
            <a:spLocks noChangeArrowheads="1"/>
          </p:cNvSpPr>
          <p:nvPr/>
        </p:nvSpPr>
        <p:spPr bwMode="auto">
          <a:xfrm>
            <a:off x="1209675" y="1200150"/>
            <a:ext cx="1425575" cy="381000"/>
          </a:xfrm>
          <a:prstGeom prst="wedgeRectCallout">
            <a:avLst>
              <a:gd name="adj1" fmla="val -41545"/>
              <a:gd name="adj2" fmla="val 216782"/>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1977:19.0%</a:t>
            </a:r>
            <a:endParaRPr lang="en-US" sz="1200">
              <a:solidFill>
                <a:srgbClr val="000000"/>
              </a:solidFill>
            </a:endParaRPr>
          </a:p>
        </p:txBody>
      </p:sp>
      <p:sp>
        <p:nvSpPr>
          <p:cNvPr id="16394" name="AutoShape 11"/>
          <p:cNvSpPr>
            <a:spLocks noChangeArrowheads="1"/>
          </p:cNvSpPr>
          <p:nvPr/>
        </p:nvSpPr>
        <p:spPr bwMode="auto">
          <a:xfrm>
            <a:off x="3135313" y="1344153"/>
            <a:ext cx="1479550" cy="381000"/>
          </a:xfrm>
          <a:prstGeom prst="wedgeRectCallout">
            <a:avLst>
              <a:gd name="adj1" fmla="val -47653"/>
              <a:gd name="adj2" fmla="val 260160"/>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1987:17.3%</a:t>
            </a:r>
            <a:endParaRPr lang="en-US" sz="1200">
              <a:solidFill>
                <a:srgbClr val="000000"/>
              </a:solidFill>
            </a:endParaRPr>
          </a:p>
        </p:txBody>
      </p:sp>
      <p:sp>
        <p:nvSpPr>
          <p:cNvPr id="16395" name="AutoShape 12"/>
          <p:cNvSpPr>
            <a:spLocks noChangeArrowheads="1"/>
          </p:cNvSpPr>
          <p:nvPr/>
        </p:nvSpPr>
        <p:spPr bwMode="auto">
          <a:xfrm>
            <a:off x="4368800" y="2214563"/>
            <a:ext cx="1677988" cy="381000"/>
          </a:xfrm>
          <a:prstGeom prst="wedgeRectCallout">
            <a:avLst>
              <a:gd name="adj1" fmla="val -10962"/>
              <a:gd name="adj2" fmla="val 224274"/>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1997:11.6%</a:t>
            </a:r>
            <a:endParaRPr lang="en-US" sz="1200">
              <a:solidFill>
                <a:srgbClr val="000000"/>
              </a:solidFill>
            </a:endParaRPr>
          </a:p>
        </p:txBody>
      </p:sp>
      <p:sp>
        <p:nvSpPr>
          <p:cNvPr id="16396" name="AutoShape 13"/>
          <p:cNvSpPr>
            <a:spLocks noChangeArrowheads="1"/>
          </p:cNvSpPr>
          <p:nvPr/>
        </p:nvSpPr>
        <p:spPr bwMode="auto">
          <a:xfrm>
            <a:off x="6175669" y="2137502"/>
            <a:ext cx="1422400" cy="381000"/>
          </a:xfrm>
          <a:prstGeom prst="wedgeRectCallout">
            <a:avLst>
              <a:gd name="adj1" fmla="val -15031"/>
              <a:gd name="adj2" fmla="val 209199"/>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2006:12.7%</a:t>
            </a:r>
            <a:endParaRPr lang="en-US" sz="1200">
              <a:solidFill>
                <a:srgbClr val="000000"/>
              </a:solidFill>
            </a:endParaRPr>
          </a:p>
        </p:txBody>
      </p:sp>
      <p:sp>
        <p:nvSpPr>
          <p:cNvPr id="16401" name="AutoShape 18"/>
          <p:cNvSpPr>
            <a:spLocks noChangeArrowheads="1"/>
          </p:cNvSpPr>
          <p:nvPr/>
        </p:nvSpPr>
        <p:spPr bwMode="auto">
          <a:xfrm>
            <a:off x="2600474" y="5168745"/>
            <a:ext cx="1447800" cy="381000"/>
          </a:xfrm>
          <a:prstGeom prst="wedgeRectCallout">
            <a:avLst>
              <a:gd name="adj1" fmla="val -48611"/>
              <a:gd name="adj2" fmla="val -129759"/>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1984: 1.8%</a:t>
            </a:r>
            <a:endParaRPr lang="en-US" sz="1200">
              <a:solidFill>
                <a:srgbClr val="000000"/>
              </a:solidFill>
            </a:endParaRPr>
          </a:p>
        </p:txBody>
      </p:sp>
      <p:sp>
        <p:nvSpPr>
          <p:cNvPr id="16402" name="AutoShape 19"/>
          <p:cNvSpPr>
            <a:spLocks noChangeArrowheads="1"/>
          </p:cNvSpPr>
          <p:nvPr/>
        </p:nvSpPr>
        <p:spPr bwMode="auto">
          <a:xfrm>
            <a:off x="4148999" y="5176682"/>
            <a:ext cx="1447800" cy="381000"/>
          </a:xfrm>
          <a:prstGeom prst="wedgeRectCallout">
            <a:avLst>
              <a:gd name="adj1" fmla="val -53621"/>
              <a:gd name="adj2" fmla="val -233609"/>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1992: 4.5%</a:t>
            </a:r>
            <a:endParaRPr lang="en-US" sz="1200">
              <a:solidFill>
                <a:srgbClr val="000000"/>
              </a:solidFill>
            </a:endParaRPr>
          </a:p>
        </p:txBody>
      </p:sp>
      <p:sp>
        <p:nvSpPr>
          <p:cNvPr id="16403" name="AutoShape 20"/>
          <p:cNvSpPr>
            <a:spLocks noChangeArrowheads="1"/>
          </p:cNvSpPr>
          <p:nvPr/>
        </p:nvSpPr>
        <p:spPr bwMode="auto">
          <a:xfrm>
            <a:off x="6059418" y="5136279"/>
            <a:ext cx="1600200" cy="381000"/>
          </a:xfrm>
          <a:prstGeom prst="wedgeRectCallout">
            <a:avLst>
              <a:gd name="adj1" fmla="val -60548"/>
              <a:gd name="adj2" fmla="val -32442"/>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2001: -1.2%</a:t>
            </a:r>
            <a:endParaRPr lang="en-US" sz="1200">
              <a:solidFill>
                <a:srgbClr val="000000"/>
              </a:solidFill>
            </a:endParaRPr>
          </a:p>
        </p:txBody>
      </p:sp>
      <p:sp>
        <p:nvSpPr>
          <p:cNvPr id="16404" name="AutoShape 21"/>
          <p:cNvSpPr>
            <a:spLocks noChangeArrowheads="1"/>
          </p:cNvSpPr>
          <p:nvPr/>
        </p:nvSpPr>
        <p:spPr bwMode="auto">
          <a:xfrm rot="511939">
            <a:off x="1493836" y="2070101"/>
            <a:ext cx="1603375" cy="612775"/>
          </a:xfrm>
          <a:prstGeom prst="rightArrow">
            <a:avLst>
              <a:gd name="adj1" fmla="val 50000"/>
              <a:gd name="adj2" fmla="val 93119"/>
            </a:avLst>
          </a:prstGeom>
          <a:solidFill>
            <a:srgbClr val="FF00FF"/>
          </a:solidFill>
          <a:ln w="9525">
            <a:solidFill>
              <a:schemeClr val="tx1"/>
            </a:solidFill>
            <a:miter lim="800000"/>
            <a:headEnd/>
            <a:tailEnd/>
          </a:ln>
        </p:spPr>
        <p:txBody>
          <a:bodyPr lIns="92075" tIns="46038" rIns="92075" bIns="46038"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400" b="1">
                <a:solidFill>
                  <a:srgbClr val="FFFFFF"/>
                </a:solidFill>
              </a:rPr>
              <a:t>10 Years</a:t>
            </a:r>
          </a:p>
        </p:txBody>
      </p:sp>
      <p:sp>
        <p:nvSpPr>
          <p:cNvPr id="16405" name="AutoShape 22"/>
          <p:cNvSpPr>
            <a:spLocks noChangeArrowheads="1"/>
          </p:cNvSpPr>
          <p:nvPr/>
        </p:nvSpPr>
        <p:spPr bwMode="auto">
          <a:xfrm rot="1557988">
            <a:off x="3327401" y="2652713"/>
            <a:ext cx="1711325" cy="612775"/>
          </a:xfrm>
          <a:prstGeom prst="rightArrow">
            <a:avLst>
              <a:gd name="adj1" fmla="val 50000"/>
              <a:gd name="adj2" fmla="val 92949"/>
            </a:avLst>
          </a:prstGeom>
          <a:solidFill>
            <a:srgbClr val="FF00FF"/>
          </a:solidFill>
          <a:ln w="9525">
            <a:solidFill>
              <a:schemeClr val="tx1"/>
            </a:solidFill>
            <a:miter lim="800000"/>
            <a:headEnd/>
            <a:tailEnd/>
          </a:ln>
        </p:spPr>
        <p:txBody>
          <a:bodyPr lIns="92075" tIns="46038" rIns="92075" bIns="46038"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400" b="1">
                <a:solidFill>
                  <a:srgbClr val="FFFFFF"/>
                </a:solidFill>
              </a:rPr>
              <a:t>10 Years</a:t>
            </a:r>
          </a:p>
        </p:txBody>
      </p:sp>
      <p:sp>
        <p:nvSpPr>
          <p:cNvPr id="16406" name="AutoShape 23"/>
          <p:cNvSpPr>
            <a:spLocks noChangeArrowheads="1"/>
          </p:cNvSpPr>
          <p:nvPr/>
        </p:nvSpPr>
        <p:spPr bwMode="auto">
          <a:xfrm>
            <a:off x="5157789" y="2989265"/>
            <a:ext cx="1447800" cy="612775"/>
          </a:xfrm>
          <a:prstGeom prst="rightArrow">
            <a:avLst>
              <a:gd name="adj1" fmla="val 50000"/>
              <a:gd name="adj2" fmla="val 82979"/>
            </a:avLst>
          </a:prstGeom>
          <a:solidFill>
            <a:srgbClr val="FF00FF"/>
          </a:solidFill>
          <a:ln w="9525">
            <a:solidFill>
              <a:schemeClr val="tx1"/>
            </a:solidFill>
            <a:miter lim="800000"/>
            <a:headEnd/>
            <a:tailEnd/>
          </a:ln>
        </p:spPr>
        <p:txBody>
          <a:bodyPr lIns="92075" tIns="46038" rIns="92075" bIns="46038"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400" b="1">
                <a:solidFill>
                  <a:srgbClr val="FFFFFF"/>
                </a:solidFill>
              </a:rPr>
              <a:t>9 Years</a:t>
            </a:r>
          </a:p>
        </p:txBody>
      </p:sp>
      <p:sp>
        <p:nvSpPr>
          <p:cNvPr id="16407" name="Text Box 17"/>
          <p:cNvSpPr txBox="1">
            <a:spLocks noChangeArrowheads="1"/>
          </p:cNvSpPr>
          <p:nvPr/>
        </p:nvSpPr>
        <p:spPr bwMode="auto">
          <a:xfrm>
            <a:off x="5621338" y="1117600"/>
            <a:ext cx="3254375" cy="923330"/>
          </a:xfrm>
          <a:prstGeom prst="rect">
            <a:avLst/>
          </a:prstGeom>
          <a:solidFill>
            <a:srgbClr val="28688C"/>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dirty="0">
                <a:solidFill>
                  <a:srgbClr val="FFFFFF"/>
                </a:solidFill>
              </a:rPr>
              <a:t>History suggests next ROE peak will be in 2016-2017, but that seems unlikely</a:t>
            </a:r>
          </a:p>
        </p:txBody>
      </p:sp>
      <p:sp>
        <p:nvSpPr>
          <p:cNvPr id="16408" name="Rectangle 7"/>
          <p:cNvSpPr>
            <a:spLocks noChangeArrowheads="1"/>
          </p:cNvSpPr>
          <p:nvPr/>
        </p:nvSpPr>
        <p:spPr bwMode="black">
          <a:xfrm>
            <a:off x="185738" y="1155700"/>
            <a:ext cx="1023937"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sz="1600" b="1">
                <a:solidFill>
                  <a:srgbClr val="225A7A"/>
                </a:solidFill>
              </a:rPr>
              <a:t>ROE</a:t>
            </a:r>
          </a:p>
        </p:txBody>
      </p:sp>
      <p:sp>
        <p:nvSpPr>
          <p:cNvPr id="16409" name="AutoShape 6"/>
          <p:cNvSpPr>
            <a:spLocks noChangeArrowheads="1"/>
          </p:cNvSpPr>
          <p:nvPr/>
        </p:nvSpPr>
        <p:spPr bwMode="auto">
          <a:xfrm>
            <a:off x="902751" y="5147749"/>
            <a:ext cx="1447800" cy="381000"/>
          </a:xfrm>
          <a:prstGeom prst="wedgeRectCallout">
            <a:avLst>
              <a:gd name="adj1" fmla="val -43472"/>
              <a:gd name="adj2" fmla="val -143778"/>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1975: 2.4%</a:t>
            </a:r>
            <a:endParaRPr lang="en-US" sz="1200">
              <a:solidFill>
                <a:srgbClr val="000000"/>
              </a:solidFill>
            </a:endParaRPr>
          </a:p>
        </p:txBody>
      </p:sp>
      <p:sp>
        <p:nvSpPr>
          <p:cNvPr id="29" name="AutoShape 8"/>
          <p:cNvSpPr>
            <a:spLocks noChangeArrowheads="1"/>
          </p:cNvSpPr>
          <p:nvPr/>
        </p:nvSpPr>
        <p:spPr bwMode="blackWhite">
          <a:xfrm>
            <a:off x="7516815" y="2658350"/>
            <a:ext cx="879475" cy="660400"/>
          </a:xfrm>
          <a:prstGeom prst="wedgeRectCallout">
            <a:avLst>
              <a:gd name="adj1" fmla="val 5749"/>
              <a:gd name="adj2" fmla="val 84859"/>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b="1" dirty="0">
                <a:solidFill>
                  <a:srgbClr val="FFFFFF"/>
                </a:solidFill>
              </a:rPr>
              <a:t>2013 9.8%</a:t>
            </a:r>
          </a:p>
        </p:txBody>
      </p:sp>
      <p:sp>
        <p:nvSpPr>
          <p:cNvPr id="19" name="AutoShape 8"/>
          <p:cNvSpPr>
            <a:spLocks noChangeArrowheads="1"/>
          </p:cNvSpPr>
          <p:nvPr/>
        </p:nvSpPr>
        <p:spPr bwMode="blackWhite">
          <a:xfrm>
            <a:off x="7707036" y="5017378"/>
            <a:ext cx="1106399" cy="618801"/>
          </a:xfrm>
          <a:prstGeom prst="wedgeRectCallout">
            <a:avLst>
              <a:gd name="adj1" fmla="val 27439"/>
              <a:gd name="adj2" fmla="val -17040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b="1" dirty="0">
                <a:solidFill>
                  <a:srgbClr val="FFFFFF"/>
                </a:solidFill>
              </a:rPr>
              <a:t>2016:1H 6.4%</a:t>
            </a:r>
          </a:p>
        </p:txBody>
      </p:sp>
    </p:spTree>
    <p:custDataLst>
      <p:tags r:id="rId2"/>
    </p:custDataLst>
    <p:extLst>
      <p:ext uri="{BB962C8B-B14F-4D97-AF65-F5344CB8AC3E}">
        <p14:creationId xmlns:p14="http://schemas.microsoft.com/office/powerpoint/2010/main" val="1206407742"/>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7699" name="Rectangle 3"/>
          <p:cNvSpPr>
            <a:spLocks noChangeArrowheads="1"/>
          </p:cNvSpPr>
          <p:nvPr/>
        </p:nvSpPr>
        <p:spPr bwMode="blackWhite">
          <a:xfrm>
            <a:off x="685800" y="2327275"/>
            <a:ext cx="7772400" cy="14700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6000" b="1">
                <a:solidFill>
                  <a:srgbClr val="FFFFFF"/>
                </a:solidFill>
              </a:rPr>
              <a:t>www.iii.org</a:t>
            </a:r>
          </a:p>
        </p:txBody>
      </p:sp>
      <p:sp>
        <p:nvSpPr>
          <p:cNvPr id="2077700" name="Rectangle 4"/>
          <p:cNvSpPr>
            <a:spLocks noChangeArrowheads="1"/>
          </p:cNvSpPr>
          <p:nvPr/>
        </p:nvSpPr>
        <p:spPr bwMode="auto">
          <a:xfrm>
            <a:off x="161925" y="4232275"/>
            <a:ext cx="8696325" cy="1089529"/>
          </a:xfrm>
          <a:prstGeom prst="rect">
            <a:avLst/>
          </a:prstGeom>
          <a:noFill/>
          <a:ln w="9525" algn="ctr">
            <a:noFill/>
            <a:miter lim="800000"/>
            <a:headEnd/>
            <a:tailEnd/>
          </a:ln>
        </p:spPr>
        <p:txBody>
          <a:bodyPr lIns="45720" rIns="45720">
            <a:spAutoFit/>
          </a:bodyPr>
          <a:lstStyle/>
          <a:p>
            <a:pPr algn="ctr" eaLnBrk="0" hangingPunct="0">
              <a:lnSpc>
                <a:spcPct val="90000"/>
              </a:lnSpc>
              <a:spcBef>
                <a:spcPct val="25000"/>
              </a:spcBef>
              <a:buClr>
                <a:schemeClr val="accent2"/>
              </a:buClr>
              <a:buFont typeface="Wingdings" pitchFamily="2" charset="2"/>
              <a:buNone/>
            </a:pPr>
            <a:r>
              <a:rPr lang="en-US" sz="3600" b="1" i="1" dirty="0">
                <a:solidFill>
                  <a:srgbClr val="225A7A"/>
                </a:solidFill>
              </a:rPr>
              <a:t>Thank you for your time</a:t>
            </a:r>
            <a:br>
              <a:rPr lang="en-US" sz="3600" b="1" i="1" dirty="0">
                <a:solidFill>
                  <a:srgbClr val="225A7A"/>
                </a:solidFill>
              </a:rPr>
            </a:br>
            <a:r>
              <a:rPr lang="en-US" sz="3600" b="1" i="1" dirty="0">
                <a:solidFill>
                  <a:srgbClr val="225A7A"/>
                </a:solidFill>
              </a:rPr>
              <a:t>and your </a:t>
            </a:r>
            <a:r>
              <a:rPr lang="en-US" sz="3600" b="1" i="1">
                <a:solidFill>
                  <a:srgbClr val="225A7A"/>
                </a:solidFill>
              </a:rPr>
              <a:t>attention!</a:t>
            </a:r>
            <a:endParaRPr lang="en-US" sz="3600" b="1" i="1" dirty="0">
              <a:solidFill>
                <a:srgbClr val="FF0000"/>
              </a:solidFill>
            </a:endParaRPr>
          </a:p>
        </p:txBody>
      </p:sp>
      <p:sp>
        <p:nvSpPr>
          <p:cNvPr id="2077702" name="Rectangle 6"/>
          <p:cNvSpPr>
            <a:spLocks noChangeArrowheads="1"/>
          </p:cNvSpPr>
          <p:nvPr/>
        </p:nvSpPr>
        <p:spPr bwMode="auto">
          <a:xfrm>
            <a:off x="668338" y="1597025"/>
            <a:ext cx="7807325" cy="476250"/>
          </a:xfrm>
          <a:prstGeom prst="rect">
            <a:avLst/>
          </a:prstGeom>
          <a:noFill/>
          <a:ln w="9525" algn="ctr">
            <a:noFill/>
            <a:miter lim="800000"/>
            <a:headEnd/>
            <a:tailEnd/>
          </a:ln>
        </p:spPr>
        <p:txBody>
          <a:bodyPr lIns="45720" rIns="45720">
            <a:spAutoFit/>
          </a:bodyPr>
          <a:lstStyle/>
          <a:p>
            <a:pPr algn="ctr" eaLnBrk="0" hangingPunct="0">
              <a:lnSpc>
                <a:spcPct val="90000"/>
              </a:lnSpc>
              <a:spcBef>
                <a:spcPct val="25000"/>
              </a:spcBef>
              <a:buClr>
                <a:schemeClr val="accent2"/>
              </a:buClr>
              <a:buFont typeface="Wingdings" pitchFamily="2" charset="2"/>
              <a:buNone/>
              <a:tabLst>
                <a:tab pos="6172200" algn="l"/>
              </a:tabLst>
            </a:pPr>
            <a:r>
              <a:rPr lang="en-US" sz="2800" b="1">
                <a:solidFill>
                  <a:srgbClr val="225A7A"/>
                </a:solidFill>
              </a:rPr>
              <a:t>Insurance Information Institute Online:</a:t>
            </a:r>
          </a:p>
        </p:txBody>
      </p:sp>
      <p:sp>
        <p:nvSpPr>
          <p:cNvPr id="5" name="Date Placeholder 4"/>
          <p:cNvSpPr>
            <a:spLocks noGrp="1"/>
          </p:cNvSpPr>
          <p:nvPr>
            <p:ph type="dt" sz="half" idx="10"/>
          </p:nvPr>
        </p:nvSpPr>
        <p:spPr/>
        <p:txBody>
          <a:bodyPr/>
          <a:lstStyle/>
          <a:p>
            <a:pPr>
              <a:defRPr/>
            </a:pPr>
            <a:r>
              <a:rPr lang="en-US"/>
              <a:t>12/01/09 - 9pm</a:t>
            </a:r>
          </a:p>
        </p:txBody>
      </p:sp>
      <p:sp>
        <p:nvSpPr>
          <p:cNvPr id="6" name="Slide Number Placeholder 5"/>
          <p:cNvSpPr>
            <a:spLocks noGrp="1"/>
          </p:cNvSpPr>
          <p:nvPr>
            <p:ph type="sldNum" sz="quarter" idx="12"/>
          </p:nvPr>
        </p:nvSpPr>
        <p:spPr/>
        <p:txBody>
          <a:bodyPr/>
          <a:lstStyle/>
          <a:p>
            <a:pPr>
              <a:defRPr/>
            </a:pPr>
            <a:fld id="{103D1549-189B-430A-BC2E-B6FA9183E25C}" type="slidenum">
              <a:rPr lang="en-US" smtClean="0"/>
              <a:pPr>
                <a:defRPr/>
              </a:pPr>
              <a:t>60</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77702"/>
                                        </p:tgtEl>
                                        <p:attrNameLst>
                                          <p:attrName>style.visibility</p:attrName>
                                        </p:attrNameLst>
                                      </p:cBhvr>
                                      <p:to>
                                        <p:strVal val="visible"/>
                                      </p:to>
                                    </p:set>
                                    <p:animEffect transition="in" filter="fade">
                                      <p:cBhvr>
                                        <p:cTn id="7" dur="1000"/>
                                        <p:tgtEl>
                                          <p:spTgt spid="2077702"/>
                                        </p:tgtEl>
                                      </p:cBhvr>
                                    </p:animEffect>
                                  </p:childTnLst>
                                </p:cTn>
                              </p:par>
                              <p:par>
                                <p:cTn id="8" presetID="37" presetClass="entr" presetSubtype="0" fill="hold" grpId="0" nodeType="withEffect">
                                  <p:stCondLst>
                                    <p:cond delay="0"/>
                                  </p:stCondLst>
                                  <p:childTnLst>
                                    <p:set>
                                      <p:cBhvr>
                                        <p:cTn id="9" dur="1" fill="hold">
                                          <p:stCondLst>
                                            <p:cond delay="0"/>
                                          </p:stCondLst>
                                        </p:cTn>
                                        <p:tgtEl>
                                          <p:spTgt spid="2077699"/>
                                        </p:tgtEl>
                                        <p:attrNameLst>
                                          <p:attrName>style.visibility</p:attrName>
                                        </p:attrNameLst>
                                      </p:cBhvr>
                                      <p:to>
                                        <p:strVal val="visible"/>
                                      </p:to>
                                    </p:set>
                                    <p:animEffect transition="in" filter="fade">
                                      <p:cBhvr>
                                        <p:cTn id="10" dur="1000"/>
                                        <p:tgtEl>
                                          <p:spTgt spid="2077699"/>
                                        </p:tgtEl>
                                      </p:cBhvr>
                                    </p:animEffect>
                                    <p:anim calcmode="lin" valueType="num">
                                      <p:cBhvr>
                                        <p:cTn id="11" dur="1000" fill="hold"/>
                                        <p:tgtEl>
                                          <p:spTgt spid="2077699"/>
                                        </p:tgtEl>
                                        <p:attrNameLst>
                                          <p:attrName>ppt_x</p:attrName>
                                        </p:attrNameLst>
                                      </p:cBhvr>
                                      <p:tavLst>
                                        <p:tav tm="0">
                                          <p:val>
                                            <p:strVal val="#ppt_x"/>
                                          </p:val>
                                        </p:tav>
                                        <p:tav tm="100000">
                                          <p:val>
                                            <p:strVal val="#ppt_x"/>
                                          </p:val>
                                        </p:tav>
                                      </p:tavLst>
                                    </p:anim>
                                    <p:anim calcmode="lin" valueType="num">
                                      <p:cBhvr>
                                        <p:cTn id="12" dur="900" decel="100000" fill="hold"/>
                                        <p:tgtEl>
                                          <p:spTgt spid="2077699"/>
                                        </p:tgtEl>
                                        <p:attrNameLst>
                                          <p:attrName>ppt_y</p:attrName>
                                        </p:attrNameLst>
                                      </p:cBhvr>
                                      <p:tavLst>
                                        <p:tav tm="0">
                                          <p:val>
                                            <p:strVal val="#ppt_y+1"/>
                                          </p:val>
                                        </p:tav>
                                        <p:tav tm="100000">
                                          <p:val>
                                            <p:strVal val="#ppt_y-.03"/>
                                          </p:val>
                                        </p:tav>
                                      </p:tavLst>
                                    </p:anim>
                                    <p:anim calcmode="lin" valueType="num">
                                      <p:cBhvr>
                                        <p:cTn id="13" dur="100" accel="100000" fill="hold">
                                          <p:stCondLst>
                                            <p:cond delay="900"/>
                                          </p:stCondLst>
                                        </p:cTn>
                                        <p:tgtEl>
                                          <p:spTgt spid="2077699"/>
                                        </p:tgtEl>
                                        <p:attrNameLst>
                                          <p:attrName>ppt_y</p:attrName>
                                        </p:attrNameLst>
                                      </p:cBhvr>
                                      <p:tavLst>
                                        <p:tav tm="0">
                                          <p:val>
                                            <p:strVal val="#ppt_y-.03"/>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2077700"/>
                                        </p:tgtEl>
                                        <p:attrNameLst>
                                          <p:attrName>style.visibility</p:attrName>
                                        </p:attrNameLst>
                                      </p:cBhvr>
                                      <p:to>
                                        <p:strVal val="visible"/>
                                      </p:to>
                                    </p:set>
                                    <p:animEffect transition="in" filter="fade">
                                      <p:cBhvr>
                                        <p:cTn id="17" dur="1000"/>
                                        <p:tgtEl>
                                          <p:spTgt spid="20777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7699" grpId="0" animBg="1"/>
      <p:bldP spid="2077700" grpId="0"/>
      <p:bldP spid="207770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10"/>
          <p:cNvSpPr>
            <a:spLocks noGrp="1" noChangeArrowheads="1"/>
          </p:cNvSpPr>
          <p:nvPr>
            <p:ph type="sldNum" sz="quarter" idx="12"/>
          </p:nvPr>
        </p:nvSpPr>
        <p:spPr>
          <a:noFill/>
        </p:spPr>
        <p:txBody>
          <a:bodyPr/>
          <a:lstStyle/>
          <a:p>
            <a:fld id="{9D5646EB-362A-483F-BF88-F05F54F12F08}" type="slidenum">
              <a:rPr lang="en-US" smtClean="0"/>
              <a:pPr/>
              <a:t>7</a:t>
            </a:fld>
            <a:endParaRPr lang="en-US"/>
          </a:p>
        </p:txBody>
      </p:sp>
      <p:sp>
        <p:nvSpPr>
          <p:cNvPr id="1028" name="Rectangle 2"/>
          <p:cNvSpPr>
            <a:spLocks noGrp="1" noChangeArrowheads="1"/>
          </p:cNvSpPr>
          <p:nvPr>
            <p:ph type="title" idx="4294967295"/>
          </p:nvPr>
        </p:nvSpPr>
        <p:spPr>
          <a:xfrm>
            <a:off x="462116" y="169719"/>
            <a:ext cx="7069394" cy="862157"/>
          </a:xfrm>
        </p:spPr>
        <p:txBody>
          <a:bodyPr lIns="92075" tIns="46038" rIns="92075" bIns="46038" anchor="b"/>
          <a:lstStyle/>
          <a:p>
            <a:r>
              <a:rPr lang="en-US" dirty="0"/>
              <a:t>Return on Net Worth (RNW)</a:t>
            </a:r>
            <a:br>
              <a:rPr lang="en-US" dirty="0"/>
            </a:br>
            <a:r>
              <a:rPr lang="en-US" dirty="0"/>
              <a:t>Largest Lines: 2005-2014 Average</a:t>
            </a:r>
          </a:p>
        </p:txBody>
      </p:sp>
      <p:graphicFrame>
        <p:nvGraphicFramePr>
          <p:cNvPr id="1026" name="Object 3"/>
          <p:cNvGraphicFramePr>
            <a:graphicFrameLocks noGrp="1" noChangeAspect="1"/>
          </p:cNvGraphicFramePr>
          <p:nvPr>
            <p:ph idx="4294967295"/>
            <p:extLst>
              <p:ext uri="{D42A27DB-BD31-4B8C-83A1-F6EECF244321}">
                <p14:modId xmlns:p14="http://schemas.microsoft.com/office/powerpoint/2010/main" val="3557516849"/>
              </p:ext>
            </p:extLst>
          </p:nvPr>
        </p:nvGraphicFramePr>
        <p:xfrm>
          <a:off x="-92075" y="1123300"/>
          <a:ext cx="9140825" cy="4965697"/>
        </p:xfrm>
        <a:graphic>
          <a:graphicData uri="http://schemas.openxmlformats.org/presentationml/2006/ole">
            <mc:AlternateContent xmlns:mc="http://schemas.openxmlformats.org/markup-compatibility/2006">
              <mc:Choice xmlns:v="urn:schemas-microsoft-com:vml" Requires="v">
                <p:oleObj spid="_x0000_s28148880" name="Chart" r:id="rId4" imgW="8820230" imgH="4562424" progId="MSGraph.Chart.8">
                  <p:embed followColorScheme="full"/>
                </p:oleObj>
              </mc:Choice>
              <mc:Fallback>
                <p:oleObj name="Chart" r:id="rId4" imgW="8820230" imgH="4562424" progId="MSGraph.Chart.8">
                  <p:embed followColorScheme="full"/>
                  <p:pic>
                    <p:nvPicPr>
                      <p:cNvPr id="1026" name="Object 3"/>
                      <p:cNvPicPr>
                        <a:picLocks noChangeAspect="1" noChangeArrowheads="1"/>
                      </p:cNvPicPr>
                      <p:nvPr/>
                    </p:nvPicPr>
                    <p:blipFill>
                      <a:blip r:embed="rId5"/>
                      <a:srcRect/>
                      <a:stretch>
                        <a:fillRect/>
                      </a:stretch>
                    </p:blipFill>
                    <p:spPr bwMode="auto">
                      <a:xfrm>
                        <a:off x="-92075" y="1123300"/>
                        <a:ext cx="9140825" cy="4965697"/>
                      </a:xfrm>
                      <a:prstGeom prst="rect">
                        <a:avLst/>
                      </a:prstGeom>
                      <a:noFill/>
                      <a:extLst/>
                    </p:spPr>
                  </p:pic>
                </p:oleObj>
              </mc:Fallback>
            </mc:AlternateContent>
          </a:graphicData>
        </a:graphic>
      </p:graphicFrame>
      <p:sp>
        <p:nvSpPr>
          <p:cNvPr id="7" name="Rectangle 7"/>
          <p:cNvSpPr>
            <a:spLocks noChangeArrowheads="1"/>
          </p:cNvSpPr>
          <p:nvPr/>
        </p:nvSpPr>
        <p:spPr bwMode="auto">
          <a:xfrm>
            <a:off x="0" y="6386511"/>
            <a:ext cx="8750300" cy="428625"/>
          </a:xfrm>
          <a:prstGeom prst="rect">
            <a:avLst/>
          </a:prstGeom>
          <a:noFill/>
          <a:ln w="9525">
            <a:noFill/>
            <a:miter lim="800000"/>
            <a:headEnd/>
            <a:tailEnd/>
          </a:ln>
        </p:spPr>
        <p:txBody>
          <a:bodyPr>
            <a:spAutoFit/>
          </a:bodyPr>
          <a:lstStyle/>
          <a:p>
            <a:endParaRPr lang="en-US" sz="1100" dirty="0"/>
          </a:p>
          <a:p>
            <a:r>
              <a:rPr lang="en-US" sz="1100" dirty="0"/>
              <a:t>Source: NAIC; Insurance Information Institute.	</a:t>
            </a:r>
          </a:p>
        </p:txBody>
      </p:sp>
      <p:sp>
        <p:nvSpPr>
          <p:cNvPr id="8" name="AutoShape 9"/>
          <p:cNvSpPr>
            <a:spLocks noChangeArrowheads="1"/>
          </p:cNvSpPr>
          <p:nvPr/>
        </p:nvSpPr>
        <p:spPr bwMode="blackWhite">
          <a:xfrm>
            <a:off x="393290" y="5801032"/>
            <a:ext cx="8357009" cy="704624"/>
          </a:xfrm>
          <a:prstGeom prst="wedgeRectCallout">
            <a:avLst>
              <a:gd name="adj1" fmla="val 22889"/>
              <a:gd name="adj2" fmla="val 7663"/>
            </a:avLst>
          </a:prstGeom>
          <a:solidFill>
            <a:schemeClr val="accent2"/>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rgbClr val="FFFFFF"/>
              </a:buClr>
              <a:buFont typeface="Wingdings" pitchFamily="2" charset="2"/>
              <a:buNone/>
            </a:pPr>
            <a:r>
              <a:rPr lang="en-US" sz="2000" b="1" dirty="0">
                <a:solidFill>
                  <a:srgbClr val="FFFFFF"/>
                </a:solidFill>
              </a:rPr>
              <a:t>Over the 10 years ending 2014, virtually every P/C line in California has been more profitable than in the U.S. overall</a:t>
            </a:r>
          </a:p>
        </p:txBody>
      </p:sp>
    </p:spTree>
    <p:extLst>
      <p:ext uri="{BB962C8B-B14F-4D97-AF65-F5344CB8AC3E}">
        <p14:creationId xmlns:p14="http://schemas.microsoft.com/office/powerpoint/2010/main" val="87781942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105"/>
          <p:cNvSpPr txBox="1">
            <a:spLocks noGrp="1" noChangeArrowheads="1"/>
          </p:cNvSpPr>
          <p:nvPr/>
        </p:nvSpPr>
        <p:spPr bwMode="auto">
          <a:xfrm>
            <a:off x="85725" y="6961188"/>
            <a:ext cx="1352550"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85000"/>
              </a:lnSpc>
              <a:spcBef>
                <a:spcPct val="20000"/>
              </a:spcBef>
            </a:pPr>
            <a:r>
              <a:rPr lang="en-US" sz="900">
                <a:solidFill>
                  <a:schemeClr val="bg1"/>
                </a:solidFill>
              </a:rPr>
              <a:t>12/01/09 - 9pm</a:t>
            </a:r>
          </a:p>
        </p:txBody>
      </p:sp>
      <p:sp>
        <p:nvSpPr>
          <p:cNvPr id="10244" name="Rectangle 106"/>
          <p:cNvSpPr txBox="1">
            <a:spLocks noGrp="1" noChangeArrowheads="1"/>
          </p:cNvSpPr>
          <p:nvPr/>
        </p:nvSpPr>
        <p:spPr bwMode="auto">
          <a:xfrm>
            <a:off x="2695575" y="6961188"/>
            <a:ext cx="3752850"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85000"/>
              </a:lnSpc>
              <a:spcBef>
                <a:spcPct val="20000"/>
              </a:spcBef>
            </a:pPr>
            <a:r>
              <a:rPr lang="en-US" sz="900">
                <a:solidFill>
                  <a:schemeClr val="bg1"/>
                </a:solidFill>
              </a:rPr>
              <a:t>eSlide – P6466 – The Financial Crisis and the Future of the P/C</a:t>
            </a:r>
          </a:p>
        </p:txBody>
      </p:sp>
      <p:sp>
        <p:nvSpPr>
          <p:cNvPr id="10245"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lnSpc>
                <a:spcPct val="85000"/>
              </a:lnSpc>
              <a:spcBef>
                <a:spcPct val="20000"/>
              </a:spcBef>
            </a:pPr>
            <a:fld id="{2D39490B-F499-4080-8A2D-092A72636FBE}" type="slidenum">
              <a:rPr lang="en-US" sz="900"/>
              <a:pPr algn="r">
                <a:lnSpc>
                  <a:spcPct val="85000"/>
                </a:lnSpc>
                <a:spcBef>
                  <a:spcPct val="20000"/>
                </a:spcBef>
              </a:pPr>
              <a:t>8</a:t>
            </a:fld>
            <a:endParaRPr lang="en-US" sz="900"/>
          </a:p>
        </p:txBody>
      </p:sp>
      <p:sp>
        <p:nvSpPr>
          <p:cNvPr id="10246" name="Rectangle 2"/>
          <p:cNvSpPr>
            <a:spLocks noGrp="1" noChangeArrowheads="1"/>
          </p:cNvSpPr>
          <p:nvPr>
            <p:ph type="title" idx="4294967295"/>
          </p:nvPr>
        </p:nvSpPr>
        <p:spPr>
          <a:xfrm>
            <a:off x="668435" y="94650"/>
            <a:ext cx="7150100" cy="914400"/>
          </a:xfrm>
        </p:spPr>
        <p:txBody>
          <a:bodyPr lIns="92075" tIns="46038" rIns="92075" bIns="46038" anchor="b"/>
          <a:lstStyle/>
          <a:p>
            <a:r>
              <a:rPr lang="en-US" dirty="0">
                <a:latin typeface="Arial" panose="020B0604020202020204" pitchFamily="34" charset="0"/>
              </a:rPr>
              <a:t>RNW All Lines, 2005-2014 Average, Vary Widely by State and Region</a:t>
            </a:r>
          </a:p>
        </p:txBody>
      </p:sp>
      <p:graphicFrame>
        <p:nvGraphicFramePr>
          <p:cNvPr id="10242" name="Object 3"/>
          <p:cNvGraphicFramePr>
            <a:graphicFrameLocks noGrp="1" noChangeAspect="1"/>
          </p:cNvGraphicFramePr>
          <p:nvPr>
            <p:ph idx="4294967295"/>
            <p:extLst>
              <p:ext uri="{D42A27DB-BD31-4B8C-83A1-F6EECF244321}">
                <p14:modId xmlns:p14="http://schemas.microsoft.com/office/powerpoint/2010/main" val="3065028417"/>
              </p:ext>
            </p:extLst>
          </p:nvPr>
        </p:nvGraphicFramePr>
        <p:xfrm>
          <a:off x="0" y="1275746"/>
          <a:ext cx="9144000" cy="5410200"/>
        </p:xfrm>
        <a:graphic>
          <a:graphicData uri="http://schemas.openxmlformats.org/presentationml/2006/ole">
            <mc:AlternateContent xmlns:mc="http://schemas.openxmlformats.org/markup-compatibility/2006">
              <mc:Choice xmlns:v="urn:schemas-microsoft-com:vml" Requires="v">
                <p:oleObj spid="_x0000_s28149904" name="Chart" r:id="rId4" imgW="8820230" imgH="4572154" progId="MSGraph.Chart.8">
                  <p:embed followColorScheme="full"/>
                </p:oleObj>
              </mc:Choice>
              <mc:Fallback>
                <p:oleObj name="Chart" r:id="rId4" imgW="8820230" imgH="4572154" progId="MSGraph.Chart.8">
                  <p:embed followColorScheme="full"/>
                  <p:pic>
                    <p:nvPicPr>
                      <p:cNvPr id="10242" name="Object 3"/>
                      <p:cNvPicPr>
                        <a:picLocks noChangeAspect="1" noChangeArrowheads="1"/>
                      </p:cNvPicPr>
                      <p:nvPr/>
                    </p:nvPicPr>
                    <p:blipFill>
                      <a:blip r:embed="rId5"/>
                      <a:srcRect/>
                      <a:stretch>
                        <a:fillRect/>
                      </a:stretch>
                    </p:blipFill>
                    <p:spPr bwMode="auto">
                      <a:xfrm>
                        <a:off x="0" y="1275746"/>
                        <a:ext cx="9144000" cy="5410200"/>
                      </a:xfrm>
                      <a:prstGeom prst="rect">
                        <a:avLst/>
                      </a:prstGeom>
                    </p:spPr>
                  </p:pic>
                </p:oleObj>
              </mc:Fallback>
            </mc:AlternateContent>
          </a:graphicData>
        </a:graphic>
      </p:graphicFrame>
      <p:sp>
        <p:nvSpPr>
          <p:cNvPr id="10247" name="Text Box 4"/>
          <p:cNvSpPr txBox="1">
            <a:spLocks noChangeArrowheads="1"/>
          </p:cNvSpPr>
          <p:nvPr/>
        </p:nvSpPr>
        <p:spPr bwMode="auto">
          <a:xfrm>
            <a:off x="533400" y="6464642"/>
            <a:ext cx="7010400" cy="213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70000"/>
              </a:lnSpc>
              <a:spcBef>
                <a:spcPct val="50000"/>
              </a:spcBef>
              <a:buClr>
                <a:srgbClr val="FF3300"/>
              </a:buClr>
              <a:buFont typeface="Wingdings" panose="05000000000000000000" pitchFamily="2" charset="2"/>
              <a:buNone/>
            </a:pPr>
            <a:r>
              <a:rPr lang="en-US" sz="1100" dirty="0"/>
              <a:t>Sources</a:t>
            </a:r>
            <a:r>
              <a:rPr lang="en-US" sz="1100"/>
              <a:t>:  NAIC; </a:t>
            </a:r>
            <a:r>
              <a:rPr lang="en-US" sz="1100" dirty="0"/>
              <a:t>Insurance Information Institute 		</a:t>
            </a:r>
          </a:p>
        </p:txBody>
      </p:sp>
      <p:sp>
        <p:nvSpPr>
          <p:cNvPr id="10248" name="Text Box 8"/>
          <p:cNvSpPr txBox="1">
            <a:spLocks noChangeArrowheads="1"/>
          </p:cNvSpPr>
          <p:nvPr/>
        </p:nvSpPr>
        <p:spPr bwMode="auto">
          <a:xfrm>
            <a:off x="1060938" y="1215048"/>
            <a:ext cx="13081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dirty="0"/>
              <a:t>Southwest</a:t>
            </a:r>
          </a:p>
        </p:txBody>
      </p:sp>
      <p:sp>
        <p:nvSpPr>
          <p:cNvPr id="10249" name="Text Box 9"/>
          <p:cNvSpPr txBox="1">
            <a:spLocks noChangeArrowheads="1"/>
          </p:cNvSpPr>
          <p:nvPr/>
        </p:nvSpPr>
        <p:spPr bwMode="auto">
          <a:xfrm>
            <a:off x="2497431" y="1206500"/>
            <a:ext cx="1143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dirty="0"/>
              <a:t>Mountain</a:t>
            </a:r>
          </a:p>
        </p:txBody>
      </p:sp>
      <p:sp>
        <p:nvSpPr>
          <p:cNvPr id="10250" name="Text Box 10"/>
          <p:cNvSpPr txBox="1">
            <a:spLocks noChangeArrowheads="1"/>
          </p:cNvSpPr>
          <p:nvPr/>
        </p:nvSpPr>
        <p:spPr bwMode="auto">
          <a:xfrm>
            <a:off x="3819072" y="1215048"/>
            <a:ext cx="1143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dirty="0"/>
              <a:t>Far West</a:t>
            </a:r>
          </a:p>
        </p:txBody>
      </p:sp>
      <p:sp>
        <p:nvSpPr>
          <p:cNvPr id="10251" name="Text Box 11"/>
          <p:cNvSpPr txBox="1">
            <a:spLocks noChangeArrowheads="1"/>
          </p:cNvSpPr>
          <p:nvPr/>
        </p:nvSpPr>
        <p:spPr bwMode="auto">
          <a:xfrm>
            <a:off x="6954935" y="1215048"/>
            <a:ext cx="172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dirty="0"/>
              <a:t>Great Plains</a:t>
            </a:r>
          </a:p>
        </p:txBody>
      </p:sp>
      <p:sp>
        <p:nvSpPr>
          <p:cNvPr id="10252" name="Text Box 12"/>
          <p:cNvSpPr txBox="1">
            <a:spLocks noChangeArrowheads="1"/>
          </p:cNvSpPr>
          <p:nvPr/>
        </p:nvSpPr>
        <p:spPr bwMode="auto">
          <a:xfrm>
            <a:off x="5140713" y="1215663"/>
            <a:ext cx="14605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dirty="0"/>
              <a:t>Great Lakes</a:t>
            </a:r>
          </a:p>
        </p:txBody>
      </p:sp>
    </p:spTree>
    <p:extLst>
      <p:ext uri="{BB962C8B-B14F-4D97-AF65-F5344CB8AC3E}">
        <p14:creationId xmlns:p14="http://schemas.microsoft.com/office/powerpoint/2010/main" val="3357626762"/>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105"/>
          <p:cNvSpPr txBox="1">
            <a:spLocks noGrp="1" noChangeArrowheads="1"/>
          </p:cNvSpPr>
          <p:nvPr/>
        </p:nvSpPr>
        <p:spPr bwMode="auto">
          <a:xfrm>
            <a:off x="85725" y="6961188"/>
            <a:ext cx="1352550"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85000"/>
              </a:lnSpc>
              <a:spcBef>
                <a:spcPct val="20000"/>
              </a:spcBef>
            </a:pPr>
            <a:r>
              <a:rPr lang="en-US" sz="900">
                <a:solidFill>
                  <a:schemeClr val="bg1"/>
                </a:solidFill>
              </a:rPr>
              <a:t>12/01/09 - 9pm</a:t>
            </a:r>
          </a:p>
        </p:txBody>
      </p:sp>
      <p:sp>
        <p:nvSpPr>
          <p:cNvPr id="9220" name="Rectangle 106"/>
          <p:cNvSpPr txBox="1">
            <a:spLocks noGrp="1" noChangeArrowheads="1"/>
          </p:cNvSpPr>
          <p:nvPr/>
        </p:nvSpPr>
        <p:spPr bwMode="auto">
          <a:xfrm>
            <a:off x="2695575" y="6961188"/>
            <a:ext cx="3752850"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85000"/>
              </a:lnSpc>
              <a:spcBef>
                <a:spcPct val="20000"/>
              </a:spcBef>
            </a:pPr>
            <a:r>
              <a:rPr lang="en-US" sz="900">
                <a:solidFill>
                  <a:schemeClr val="bg1"/>
                </a:solidFill>
              </a:rPr>
              <a:t>eSlide – P6466 – The Financial Crisis and the Future of the P/C</a:t>
            </a:r>
          </a:p>
        </p:txBody>
      </p:sp>
      <p:sp>
        <p:nvSpPr>
          <p:cNvPr id="9221"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lnSpc>
                <a:spcPct val="85000"/>
              </a:lnSpc>
              <a:spcBef>
                <a:spcPct val="20000"/>
              </a:spcBef>
            </a:pPr>
            <a:fld id="{763E1CF2-4BFE-47E3-96B9-B3E0ABB3E85B}" type="slidenum">
              <a:rPr lang="en-US" sz="900"/>
              <a:pPr algn="r">
                <a:lnSpc>
                  <a:spcPct val="85000"/>
                </a:lnSpc>
                <a:spcBef>
                  <a:spcPct val="20000"/>
                </a:spcBef>
              </a:pPr>
              <a:t>9</a:t>
            </a:fld>
            <a:endParaRPr lang="en-US" sz="900"/>
          </a:p>
        </p:txBody>
      </p:sp>
      <p:sp>
        <p:nvSpPr>
          <p:cNvPr id="9222" name="Rectangle 2"/>
          <p:cNvSpPr>
            <a:spLocks noGrp="1" noChangeArrowheads="1"/>
          </p:cNvSpPr>
          <p:nvPr>
            <p:ph type="title" idx="4294967295"/>
          </p:nvPr>
        </p:nvSpPr>
        <p:spPr>
          <a:xfrm>
            <a:off x="609600" y="119856"/>
            <a:ext cx="7150100" cy="914400"/>
          </a:xfrm>
        </p:spPr>
        <p:txBody>
          <a:bodyPr lIns="92075" tIns="46038" rIns="92075" bIns="46038" anchor="b"/>
          <a:lstStyle/>
          <a:p>
            <a:r>
              <a:rPr lang="en-US" dirty="0">
                <a:latin typeface="Arial" panose="020B0604020202020204" pitchFamily="34" charset="0"/>
              </a:rPr>
              <a:t>RNW All Lines, 2005-2014 Average, Vary Widely by State and Region</a:t>
            </a:r>
          </a:p>
        </p:txBody>
      </p:sp>
      <p:graphicFrame>
        <p:nvGraphicFramePr>
          <p:cNvPr id="9218" name="Object 3"/>
          <p:cNvGraphicFramePr>
            <a:graphicFrameLocks noGrp="1" noChangeAspect="1"/>
          </p:cNvGraphicFramePr>
          <p:nvPr>
            <p:ph idx="4294967295"/>
            <p:extLst/>
          </p:nvPr>
        </p:nvGraphicFramePr>
        <p:xfrm>
          <a:off x="0" y="1206500"/>
          <a:ext cx="9144000" cy="5410200"/>
        </p:xfrm>
        <a:graphic>
          <a:graphicData uri="http://schemas.openxmlformats.org/presentationml/2006/ole">
            <mc:AlternateContent xmlns:mc="http://schemas.openxmlformats.org/markup-compatibility/2006">
              <mc:Choice xmlns:v="urn:schemas-microsoft-com:vml" Requires="v">
                <p:oleObj spid="_x0000_s28150928" name="Chart" r:id="rId4" imgW="8820230" imgH="4572154" progId="MSGraph.Chart.8">
                  <p:embed followColorScheme="full"/>
                </p:oleObj>
              </mc:Choice>
              <mc:Fallback>
                <p:oleObj name="Chart" r:id="rId4" imgW="8820230" imgH="4572154" progId="MSGraph.Chart.8">
                  <p:embed followColorScheme="full"/>
                  <p:pic>
                    <p:nvPicPr>
                      <p:cNvPr id="9218" name="Object 3"/>
                      <p:cNvPicPr>
                        <a:picLocks noChangeAspect="1" noChangeArrowheads="1"/>
                      </p:cNvPicPr>
                      <p:nvPr/>
                    </p:nvPicPr>
                    <p:blipFill>
                      <a:blip r:embed="rId5"/>
                      <a:srcRect/>
                      <a:stretch>
                        <a:fillRect/>
                      </a:stretch>
                    </p:blipFill>
                    <p:spPr bwMode="auto">
                      <a:xfrm>
                        <a:off x="0" y="1206500"/>
                        <a:ext cx="9144000" cy="5410200"/>
                      </a:xfrm>
                      <a:prstGeom prst="rect">
                        <a:avLst/>
                      </a:prstGeom>
                    </p:spPr>
                  </p:pic>
                </p:oleObj>
              </mc:Fallback>
            </mc:AlternateContent>
          </a:graphicData>
        </a:graphic>
      </p:graphicFrame>
      <p:sp>
        <p:nvSpPr>
          <p:cNvPr id="9223" name="Text Box 4"/>
          <p:cNvSpPr txBox="1">
            <a:spLocks noChangeArrowheads="1"/>
          </p:cNvSpPr>
          <p:nvPr/>
        </p:nvSpPr>
        <p:spPr bwMode="auto">
          <a:xfrm>
            <a:off x="368300" y="6422574"/>
            <a:ext cx="8001000" cy="213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70000"/>
              </a:lnSpc>
              <a:spcBef>
                <a:spcPct val="50000"/>
              </a:spcBef>
              <a:buClr>
                <a:srgbClr val="FF3300"/>
              </a:buClr>
              <a:buFont typeface="Wingdings" panose="05000000000000000000" pitchFamily="2" charset="2"/>
              <a:buNone/>
            </a:pPr>
            <a:r>
              <a:rPr lang="en-US" sz="1100" dirty="0"/>
              <a:t>Sources: Sources: NAIC; Insurance Information Institute.		</a:t>
            </a:r>
          </a:p>
        </p:txBody>
      </p:sp>
      <p:sp>
        <p:nvSpPr>
          <p:cNvPr id="9224" name="Text Box 9"/>
          <p:cNvSpPr txBox="1">
            <a:spLocks noChangeArrowheads="1"/>
          </p:cNvSpPr>
          <p:nvPr/>
        </p:nvSpPr>
        <p:spPr bwMode="auto">
          <a:xfrm>
            <a:off x="2165594" y="1567656"/>
            <a:ext cx="15875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dirty="0"/>
              <a:t>Southeast</a:t>
            </a:r>
          </a:p>
        </p:txBody>
      </p:sp>
      <p:sp>
        <p:nvSpPr>
          <p:cNvPr id="9225" name="Text Box 10"/>
          <p:cNvSpPr txBox="1">
            <a:spLocks noChangeArrowheads="1"/>
          </p:cNvSpPr>
          <p:nvPr/>
        </p:nvSpPr>
        <p:spPr bwMode="auto">
          <a:xfrm>
            <a:off x="4500684" y="1567656"/>
            <a:ext cx="14097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dirty="0"/>
              <a:t>Mid-Atlantic</a:t>
            </a:r>
          </a:p>
        </p:txBody>
      </p:sp>
      <p:sp>
        <p:nvSpPr>
          <p:cNvPr id="9226" name="Text Box 11"/>
          <p:cNvSpPr txBox="1">
            <a:spLocks noChangeArrowheads="1"/>
          </p:cNvSpPr>
          <p:nvPr/>
        </p:nvSpPr>
        <p:spPr bwMode="auto">
          <a:xfrm>
            <a:off x="6070600" y="1567655"/>
            <a:ext cx="16891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dirty="0"/>
              <a:t>New England</a:t>
            </a:r>
          </a:p>
        </p:txBody>
      </p:sp>
    </p:spTree>
    <p:extLst>
      <p:ext uri="{BB962C8B-B14F-4D97-AF65-F5344CB8AC3E}">
        <p14:creationId xmlns:p14="http://schemas.microsoft.com/office/powerpoint/2010/main" val="1513843706"/>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RTICULATE_TITLE_TAG" val="P/C Insurance Industry Combined Ratio"/>
  <p:tag name="ARTICULATE_SLIDE_GUID" val="d597db85-55e1-4188-b89d-d656c2dd132a"/>
  <p:tag name="ARTICULATE_SLIDE_NAV" val="52"/>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2.xml><?xml version="1.0" encoding="utf-8"?>
<p:tagLst xmlns:a="http://schemas.openxmlformats.org/drawingml/2006/main" xmlns:r="http://schemas.openxmlformats.org/officeDocument/2006/relationships" xmlns:p="http://schemas.openxmlformats.org/presentationml/2006/main">
  <p:tag name="ARTICULATE_TITLE_TAG" val="P/C Net Income After Taxes"/>
  <p:tag name="ARTICULATE_SLIDE_GUID" val="b36d2394-cab0-4993-8a78-0afe809536e5"/>
  <p:tag name="ARTICULATE_SLIDE_NAV" val="43"/>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3.xml><?xml version="1.0" encoding="utf-8"?>
<p:tagLst xmlns:a="http://schemas.openxmlformats.org/drawingml/2006/main" xmlns:r="http://schemas.openxmlformats.org/officeDocument/2006/relationships" xmlns:p="http://schemas.openxmlformats.org/presentationml/2006/main">
  <p:tag name="ARTICULATE_TITLE_TAG" val="Profitability Peaks &amp; Troughs in the P/C Insurance Industry"/>
  <p:tag name="ARTICULATE_SLIDE_GUID" val="5f352899-b35e-44e4-b252-7ee23066d223"/>
  <p:tag name="ARTICULATE_SLIDE_NAV" val="44"/>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4.xml><?xml version="1.0" encoding="utf-8"?>
<p:tagLst xmlns:a="http://schemas.openxmlformats.org/drawingml/2006/main" xmlns:r="http://schemas.openxmlformats.org/officeDocument/2006/relationships" xmlns:p="http://schemas.openxmlformats.org/presentationml/2006/main">
  <p:tag name="ARTICULATE_SLIDE_GUID" val="8d816a7d-974e-4f1a-9550-52aea7948b6c"/>
  <p:tag name="ARTICULATE_SLIDE_NAV" val="48"/>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Default Design">
  <a:themeElements>
    <a:clrScheme name="">
      <a:dk1>
        <a:srgbClr val="000000"/>
      </a:dk1>
      <a:lt1>
        <a:srgbClr val="FFFFFF"/>
      </a:lt1>
      <a:dk2>
        <a:srgbClr val="EEC100"/>
      </a:dk2>
      <a:lt2>
        <a:srgbClr val="6FCAEF"/>
      </a:lt2>
      <a:accent1>
        <a:srgbClr val="225A7A"/>
      </a:accent1>
      <a:accent2>
        <a:srgbClr val="FF6801"/>
      </a:accent2>
      <a:accent3>
        <a:srgbClr val="FFFFFF"/>
      </a:accent3>
      <a:accent4>
        <a:srgbClr val="000000"/>
      </a:accent4>
      <a:accent5>
        <a:srgbClr val="ABB5BE"/>
      </a:accent5>
      <a:accent6>
        <a:srgbClr val="E75E01"/>
      </a:accent6>
      <a:hlink>
        <a:srgbClr val="339966"/>
      </a:hlink>
      <a:folHlink>
        <a:srgbClr val="A50021"/>
      </a:folHlink>
    </a:clrScheme>
    <a:fontScheme name="Aspect">
      <a:majorFont>
        <a:latin typeface="Verdana"/>
        <a:ea typeface=""/>
        <a:cs typeface=""/>
        <a:font script="Jpan" typeface="ＭＳ ゴシック"/>
        <a:font script="Hang" typeface="굴림"/>
        <a:font script="Hans" typeface="黑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宋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336699"/>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2376BD"/>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6">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66CCFF"/>
        </a:hlink>
        <a:folHlink>
          <a:srgbClr val="FF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7DC3"/>
      </a:dk2>
      <a:lt2>
        <a:srgbClr val="808080"/>
      </a:lt2>
      <a:accent1>
        <a:srgbClr val="0A2E4E"/>
      </a:accent1>
      <a:accent2>
        <a:srgbClr val="99CC00"/>
      </a:accent2>
      <a:accent3>
        <a:srgbClr val="FFFFFF"/>
      </a:accent3>
      <a:accent4>
        <a:srgbClr val="000000"/>
      </a:accent4>
      <a:accent5>
        <a:srgbClr val="AAADB2"/>
      </a:accent5>
      <a:accent6>
        <a:srgbClr val="8AB900"/>
      </a:accent6>
      <a:hlink>
        <a:srgbClr val="007DC3"/>
      </a:hlink>
      <a:folHlink>
        <a:srgbClr val="FF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202738</TotalTime>
  <Words>3936</Words>
  <Application>Microsoft Office PowerPoint</Application>
  <PresentationFormat>On-screen Show (4:3)</PresentationFormat>
  <Paragraphs>533</Paragraphs>
  <Slides>60</Slides>
  <Notes>55</Notes>
  <HiddenSlides>10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60</vt:i4>
      </vt:variant>
    </vt:vector>
  </HeadingPairs>
  <TitlesOfParts>
    <vt:vector size="70" baseType="lpstr">
      <vt:lpstr>ＭＳ Ｐゴシック</vt:lpstr>
      <vt:lpstr>Arial</vt:lpstr>
      <vt:lpstr>Arial Narrow</vt:lpstr>
      <vt:lpstr>Helvetica Neue</vt:lpstr>
      <vt:lpstr>Symbol</vt:lpstr>
      <vt:lpstr>Times New Roman</vt:lpstr>
      <vt:lpstr>Verdana</vt:lpstr>
      <vt:lpstr>Wingdings</vt:lpstr>
      <vt:lpstr>Default Design</vt:lpstr>
      <vt:lpstr>Chart</vt:lpstr>
      <vt:lpstr>The P/C Insurance Industry and the U.S. Economy: Issues &amp; Outlook</vt:lpstr>
      <vt:lpstr>PowerPoint Presentation</vt:lpstr>
      <vt:lpstr>P/C Insurance Industry  Combined Ratio, 2001–2016:1H*</vt:lpstr>
      <vt:lpstr>Net Written Premium Growth: Annual Change, 1971—2016:1H</vt:lpstr>
      <vt:lpstr>P/C Industry Net Income After Taxes 1991–2016:1H</vt:lpstr>
      <vt:lpstr>Profitability Peaks &amp; Troughs in the P/C Insurance Industry, 1975 – 2016F</vt:lpstr>
      <vt:lpstr>Return on Net Worth (RNW) Largest Lines: 2005-2014 Average</vt:lpstr>
      <vt:lpstr>RNW All Lines, 2005-2014 Average, Vary Widely by State and Region</vt:lpstr>
      <vt:lpstr>RNW All Lines, 2005-2014 Average, Vary Widely by State and Region</vt:lpstr>
      <vt:lpstr>Policyholder Surplus,  2006:Q4–2016:1H</vt:lpstr>
      <vt:lpstr>U.S. Employment in the Direct P/C Insurance Industry: 1990–2016*</vt:lpstr>
      <vt:lpstr>LA-Long Beach-Anaheim Employment in the Direct Insurance Industry*: 1990–2016**</vt:lpstr>
      <vt:lpstr>U.S. Employment in Insurance  Agencies &amp; Brokerages: 1990–2016*</vt:lpstr>
      <vt:lpstr>LA-Long Beach-Anaheim Agent/Broker (&amp; Related) Employment: 1990–2016*</vt:lpstr>
      <vt:lpstr>What’s Happening in P/C Insurance in California?</vt:lpstr>
      <vt:lpstr>RNW on Selected Lines of Business, California, 2005-2014</vt:lpstr>
      <vt:lpstr>RNW on Selected Lines of Business, California, 2005-2014</vt:lpstr>
      <vt:lpstr>RNW on Selected Lines of Business, California, 2005-2014</vt:lpstr>
      <vt:lpstr>Investment Performance:  A Key Driver of Profitability</vt:lpstr>
      <vt:lpstr>US Treasury Note 10-Year Yields: A Long Downward Trend, 2000–2016*</vt:lpstr>
      <vt:lpstr>Property/Casualty Insurance Industry Net Investment Income: 2005–2016:1H</vt:lpstr>
      <vt:lpstr>Distribution of Bond Maturities, P/C Insurance Industry, 2006-2015</vt:lpstr>
      <vt:lpstr>P/C Insurer Net Realized  Capital Gains/Losses, 2005-2016:1H</vt:lpstr>
      <vt:lpstr>P/C Insurer Portfolio Yields, 2005-2015</vt:lpstr>
      <vt:lpstr>Forecasts of Avg. Yield of 10-Year US Treasury Notes</vt:lpstr>
      <vt:lpstr>The Strength of the Economy Will Influence P/C Insurer Growth Opportunities</vt:lpstr>
      <vt:lpstr>Real U.S. Quarterly GDP Growth Since the “Great Recession</vt:lpstr>
      <vt:lpstr>Quarterly US Real GDP for 2016-17: October 2016 Forecasts</vt:lpstr>
      <vt:lpstr>PowerPoint Presentation</vt:lpstr>
      <vt:lpstr>ISM Manufacturing Index (Values &gt; 50 Indicate Expansion), Jan. 2010-Sept. 2016</vt:lpstr>
      <vt:lpstr>ISM Non-Manufacturing Index (Values &gt; 50 Indicate Expansion), January 2010-Sept. 2016</vt:lpstr>
      <vt:lpstr>PowerPoint Presentation</vt:lpstr>
      <vt:lpstr>PowerPoint Presentation</vt:lpstr>
      <vt:lpstr>Business Bankruptcy Filings: Two Years at a Remarkably Low Level (1994:Q1 – 2016:Q2)</vt:lpstr>
      <vt:lpstr>Index of Total Industrial Production:* A Peak in November 2014</vt:lpstr>
      <vt:lpstr>PowerPoint Presentation</vt:lpstr>
      <vt:lpstr>PowerPoint Presentation</vt:lpstr>
      <vt:lpstr>PowerPoint Presentation</vt:lpstr>
      <vt:lpstr>Unemployment and Underemployment Rates: Still Falling</vt:lpstr>
      <vt:lpstr>Labor Market Slack: Elevated Number of Involuntary Part-time Workers</vt:lpstr>
      <vt:lpstr>Number of “Discouraged Workers”: Elevated, but Dropping Jan. 1994 – Sept. 2016 </vt:lpstr>
      <vt:lpstr>The Fed’s Labor Market Conditions Index Combines 19 Labor Market Indicators</vt:lpstr>
      <vt:lpstr>Labor Market Conditions Index Since the Recession Ended</vt:lpstr>
      <vt:lpstr>Full-time vs. Part-time Employment, Quarterly, 2003-2016:Q2</vt:lpstr>
      <vt:lpstr>Nonfarm Payroll (Wages and Salaries): Quarterly, 2005–2016:Q2</vt:lpstr>
      <vt:lpstr>Average Weekly Hours Worked,* Yearly, 2006—2015</vt:lpstr>
      <vt:lpstr>Average Weekly Hours of All Private Workers, Mar. 2006—July 2016</vt:lpstr>
      <vt:lpstr>Since 2012-13, Wages Have Grown Faster Than Inflation,* 2007-2016</vt:lpstr>
      <vt:lpstr>PowerPoint Presentation</vt:lpstr>
      <vt:lpstr>U.S. Insured Catastrophe Losses</vt:lpstr>
      <vt:lpstr>Combined Ratio Points Associated with Catastrophe Losses: 1960 – 2015E*</vt:lpstr>
      <vt:lpstr>Growth of Homeowners/Renters Exposures</vt:lpstr>
      <vt:lpstr>Forecast: Continued Growth in Private Housing Unit Starts, 1995-2019F</vt:lpstr>
      <vt:lpstr>Number of Owner-Occupied &amp; Renter-Occupied Housing Units, US, Quarterly, 1990:Q1-2016:Q2</vt:lpstr>
      <vt:lpstr>I.I.I. Poll: Renters Insurance</vt:lpstr>
      <vt:lpstr>Rental Vacancy Rates, Quarterly, 1990-2016</vt:lpstr>
      <vt:lpstr>US: Pct. Of Private Housing Unit Starts In Multi-Unit Projects, 1990-2016*</vt:lpstr>
      <vt:lpstr>Giant Age Cohort (Millenials) Is Approaching Home-Buying Stage </vt:lpstr>
      <vt:lpstr>Growth in Number of Households =&gt; Increased Demand for Housing</vt:lpstr>
      <vt:lpstr>PowerPoint Presentation</vt:lpstr>
    </vt:vector>
  </TitlesOfParts>
  <Company>insurance information institute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P6466 - iii Template</dc:title>
  <dc:creator>Call @ 866-2-eSlide</dc:creator>
  <cp:lastModifiedBy>Rodriguez, Marielle</cp:lastModifiedBy>
  <cp:revision>4233</cp:revision>
  <cp:lastPrinted>2016-08-26T15:55:10Z</cp:lastPrinted>
  <dcterms:modified xsi:type="dcterms:W3CDTF">2016-10-18T20:02:58Z</dcterms:modified>
</cp:coreProperties>
</file>