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8" r:id="rId2"/>
    <p:sldId id="405" r:id="rId3"/>
    <p:sldId id="474" r:id="rId4"/>
    <p:sldId id="475" r:id="rId5"/>
    <p:sldId id="478" r:id="rId6"/>
    <p:sldId id="479" r:id="rId7"/>
    <p:sldId id="480" r:id="rId8"/>
    <p:sldId id="482" r:id="rId9"/>
    <p:sldId id="484" r:id="rId10"/>
    <p:sldId id="485" r:id="rId11"/>
    <p:sldId id="486" r:id="rId12"/>
    <p:sldId id="487" r:id="rId13"/>
    <p:sldId id="543" r:id="rId14"/>
    <p:sldId id="489" r:id="rId15"/>
    <p:sldId id="490" r:id="rId16"/>
    <p:sldId id="546" r:id="rId17"/>
    <p:sldId id="499" r:id="rId18"/>
    <p:sldId id="521" r:id="rId19"/>
    <p:sldId id="524" r:id="rId20"/>
    <p:sldId id="525" r:id="rId21"/>
    <p:sldId id="533" r:id="rId22"/>
    <p:sldId id="522" r:id="rId23"/>
    <p:sldId id="523" r:id="rId24"/>
    <p:sldId id="527" r:id="rId25"/>
    <p:sldId id="532" r:id="rId26"/>
    <p:sldId id="529" r:id="rId27"/>
    <p:sldId id="535" r:id="rId28"/>
    <p:sldId id="526" r:id="rId29"/>
    <p:sldId id="544" r:id="rId30"/>
    <p:sldId id="545" r:id="rId31"/>
    <p:sldId id="421" r:id="rId32"/>
    <p:sldId id="422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58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pos="772">
          <p15:clr>
            <a:srgbClr val="A4A3A4"/>
          </p15:clr>
        </p15:guide>
        <p15:guide id="7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2AD"/>
    <a:srgbClr val="868686"/>
    <a:srgbClr val="43A892"/>
    <a:srgbClr val="A6DCF7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3" autoAdjust="0"/>
    <p:restoredTop sz="94569" autoAdjust="0"/>
  </p:normalViewPr>
  <p:slideViewPr>
    <p:cSldViewPr snapToGrid="0">
      <p:cViewPr varScale="1">
        <p:scale>
          <a:sx n="69" d="100"/>
          <a:sy n="69" d="100"/>
        </p:scale>
        <p:origin x="1650" y="60"/>
      </p:cViewPr>
      <p:guideLst>
        <p:guide orient="horz" pos="2160"/>
        <p:guide pos="2880"/>
        <p:guide orient="horz"/>
        <p:guide orient="horz" pos="3583"/>
        <p:guide orient="horz" pos="1198"/>
        <p:guide pos="772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2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1930715893599E-2"/>
          <c:y val="4.5373128859261702E-2"/>
          <c:w val="0.88924595676975504"/>
          <c:h val="0.7707045908308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Commercial 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dLbl>
              <c:idx val="0"/>
              <c:layout>
                <c:manualLayout>
                  <c:x val="-4.59242250287025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67-4313-B714-2B478BC1C0CA}"/>
                </c:ext>
              </c:extLst>
            </c:dLbl>
            <c:dLbl>
              <c:idx val="1"/>
              <c:layout>
                <c:manualLayout>
                  <c:x val="-6.12323000382701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67-4313-B714-2B478BC1C0CA}"/>
                </c:ext>
              </c:extLst>
            </c:dLbl>
            <c:dLbl>
              <c:idx val="2"/>
              <c:layout>
                <c:manualLayout>
                  <c:x val="-4.5924225028702598E-3"/>
                  <c:y val="3.061614632878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67-4313-B714-2B478BC1C0CA}"/>
                </c:ext>
              </c:extLst>
            </c:dLbl>
            <c:dLbl>
              <c:idx val="3"/>
              <c:layout>
                <c:manualLayout>
                  <c:x val="-6.12323000382701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67-4313-B714-2B478BC1C0CA}"/>
                </c:ext>
              </c:extLst>
            </c:dLbl>
            <c:dLbl>
              <c:idx val="4"/>
              <c:layout>
                <c:manualLayout>
                  <c:x val="-3.0616150019135099E-3"/>
                  <c:y val="-3.061614632878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67-4313-B714-2B478BC1C0CA}"/>
                </c:ext>
              </c:extLst>
            </c:dLbl>
            <c:dLbl>
              <c:idx val="5"/>
              <c:layout>
                <c:manualLayout>
                  <c:x val="-6.1232300038270701E-3"/>
                  <c:y val="3.061614632878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67-4313-B714-2B478BC1C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0.0%</c:formatCode>
                <c:ptCount val="11"/>
                <c:pt idx="0">
                  <c:v>0.92099867382336298</c:v>
                </c:pt>
                <c:pt idx="1">
                  <c:v>0.92495921076374799</c:v>
                </c:pt>
                <c:pt idx="2">
                  <c:v>0.94336154300249297</c:v>
                </c:pt>
                <c:pt idx="3">
                  <c:v>0.96786549726092497</c:v>
                </c:pt>
                <c:pt idx="4">
                  <c:v>0.99451671442151601</c:v>
                </c:pt>
                <c:pt idx="5">
                  <c:v>0.98141123128612795</c:v>
                </c:pt>
                <c:pt idx="6">
                  <c:v>1.0359264817618561</c:v>
                </c:pt>
                <c:pt idx="7">
                  <c:v>1.0697820479145601</c:v>
                </c:pt>
                <c:pt idx="8">
                  <c:v>1.069219187470926</c:v>
                </c:pt>
                <c:pt idx="9">
                  <c:v>1.034303342316752</c:v>
                </c:pt>
                <c:pt idx="10">
                  <c:v>1.0879190725823511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67-4313-B714-2B478BC1C0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Personal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dLbl>
              <c:idx val="3"/>
              <c:layout>
                <c:manualLayout>
                  <c:x val="0"/>
                  <c:y val="-1.53080731643932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67-4313-B714-2B478BC1C0CA}"/>
                </c:ext>
              </c:extLst>
            </c:dLbl>
            <c:dLbl>
              <c:idx val="6"/>
              <c:layout>
                <c:manualLayout>
                  <c:x val="1.07156525066973E-2"/>
                  <c:y val="3.0616146328786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67-4313-B714-2B478BC1C0CA}"/>
                </c:ext>
              </c:extLst>
            </c:dLbl>
            <c:dLbl>
              <c:idx val="7"/>
              <c:layout>
                <c:manualLayout>
                  <c:x val="9.18484500574053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67-4313-B714-2B478BC1C0CA}"/>
                </c:ext>
              </c:extLst>
            </c:dLbl>
            <c:dLbl>
              <c:idx val="8"/>
              <c:layout>
                <c:manualLayout>
                  <c:x val="1.07156525066973E-2"/>
                  <c:y val="9.1848438986359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67-4313-B714-2B478BC1C0CA}"/>
                </c:ext>
              </c:extLst>
            </c:dLbl>
            <c:dLbl>
              <c:idx val="9"/>
              <c:layout>
                <c:manualLayout>
                  <c:x val="9.1848450057405301E-3"/>
                  <c:y val="9.1848438986359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67-4313-B714-2B478BC1C0CA}"/>
                </c:ext>
              </c:extLst>
            </c:dLbl>
            <c:dLbl>
              <c:idx val="10"/>
              <c:layout>
                <c:manualLayout>
                  <c:x val="1.16211191167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67-4313-B714-2B478BC1C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0.0%</c:formatCode>
                <c:ptCount val="11"/>
                <c:pt idx="0">
                  <c:v>0.95081548437726704</c:v>
                </c:pt>
                <c:pt idx="1">
                  <c:v>0.95628989149955101</c:v>
                </c:pt>
                <c:pt idx="2">
                  <c:v>0.98317768915716097</c:v>
                </c:pt>
                <c:pt idx="3">
                  <c:v>1.001904683000914</c:v>
                </c:pt>
                <c:pt idx="4">
                  <c:v>1.0131609564977939</c:v>
                </c:pt>
                <c:pt idx="5">
                  <c:v>1.009730966746603</c:v>
                </c:pt>
                <c:pt idx="6">
                  <c:v>1.0199829159436</c:v>
                </c:pt>
                <c:pt idx="7">
                  <c:v>1.020587127018072</c:v>
                </c:pt>
                <c:pt idx="8">
                  <c:v>1.015526046337424</c:v>
                </c:pt>
                <c:pt idx="9">
                  <c:v>1.02463479563102</c:v>
                </c:pt>
                <c:pt idx="10">
                  <c:v>1.046020736182409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67-4313-B714-2B478BC1C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7521432"/>
        <c:axId val="237513984"/>
      </c:barChart>
      <c:catAx>
        <c:axId val="23752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237513984"/>
        <c:crossesAt val="1"/>
        <c:auto val="1"/>
        <c:lblAlgn val="ctr"/>
        <c:lblOffset val="100"/>
        <c:noMultiLvlLbl val="0"/>
      </c:catAx>
      <c:valAx>
        <c:axId val="237513984"/>
        <c:scaling>
          <c:orientation val="minMax"/>
          <c:max val="1.1000000000000001"/>
          <c:min val="0.9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37521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124028554983999"/>
          <c:y val="3.7172340939476897E-2"/>
          <c:w val="0.29751930836429602"/>
          <c:h val="7.18978008928343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'Fit Collision Freq'!$D$4:$D$43</c:f>
              <c:numCache>
                <c:formatCode>General</c:formatCode>
                <c:ptCount val="40"/>
                <c:pt idx="0">
                  <c:v>143.4</c:v>
                </c:pt>
                <c:pt idx="1">
                  <c:v>144.1</c:v>
                </c:pt>
                <c:pt idx="2">
                  <c:v>144.5</c:v>
                </c:pt>
                <c:pt idx="3">
                  <c:v>145.6</c:v>
                </c:pt>
                <c:pt idx="4">
                  <c:v>146.1</c:v>
                </c:pt>
                <c:pt idx="5">
                  <c:v>145.9</c:v>
                </c:pt>
                <c:pt idx="6">
                  <c:v>145.9</c:v>
                </c:pt>
                <c:pt idx="7">
                  <c:v>146.30000000000001</c:v>
                </c:pt>
                <c:pt idx="8">
                  <c:v>146.19999999999999</c:v>
                </c:pt>
                <c:pt idx="9">
                  <c:v>145.9</c:v>
                </c:pt>
                <c:pt idx="10">
                  <c:v>145.19999999999999</c:v>
                </c:pt>
                <c:pt idx="11">
                  <c:v>144.1</c:v>
                </c:pt>
                <c:pt idx="12">
                  <c:v>141.5</c:v>
                </c:pt>
                <c:pt idx="13">
                  <c:v>140.30000000000001</c:v>
                </c:pt>
                <c:pt idx="14">
                  <c:v>139.4</c:v>
                </c:pt>
                <c:pt idx="15">
                  <c:v>138.4</c:v>
                </c:pt>
                <c:pt idx="16">
                  <c:v>138.6</c:v>
                </c:pt>
                <c:pt idx="17">
                  <c:v>139.19999999999999</c:v>
                </c:pt>
                <c:pt idx="18">
                  <c:v>139.30000000000001</c:v>
                </c:pt>
                <c:pt idx="19">
                  <c:v>139.19999999999999</c:v>
                </c:pt>
                <c:pt idx="20">
                  <c:v>139.4</c:v>
                </c:pt>
                <c:pt idx="21">
                  <c:v>139.5</c:v>
                </c:pt>
                <c:pt idx="22">
                  <c:v>139.9</c:v>
                </c:pt>
                <c:pt idx="23">
                  <c:v>140.69999999999999</c:v>
                </c:pt>
                <c:pt idx="24">
                  <c:v>141.80000000000001</c:v>
                </c:pt>
                <c:pt idx="25">
                  <c:v>142.19999999999999</c:v>
                </c:pt>
                <c:pt idx="26">
                  <c:v>142.5</c:v>
                </c:pt>
                <c:pt idx="27">
                  <c:v>143.30000000000001</c:v>
                </c:pt>
                <c:pt idx="28">
                  <c:v>143.30000000000001</c:v>
                </c:pt>
                <c:pt idx="29">
                  <c:v>143.80000000000001</c:v>
                </c:pt>
                <c:pt idx="30">
                  <c:v>144.30000000000001</c:v>
                </c:pt>
                <c:pt idx="31">
                  <c:v>144.30000000000001</c:v>
                </c:pt>
                <c:pt idx="32">
                  <c:v>145.30000000000001</c:v>
                </c:pt>
                <c:pt idx="33">
                  <c:v>145.9</c:v>
                </c:pt>
                <c:pt idx="34">
                  <c:v>146.6</c:v>
                </c:pt>
                <c:pt idx="35">
                  <c:v>147.4</c:v>
                </c:pt>
                <c:pt idx="36">
                  <c:v>148.19999999999999</c:v>
                </c:pt>
                <c:pt idx="37">
                  <c:v>148.69999999999999</c:v>
                </c:pt>
                <c:pt idx="38">
                  <c:v>149</c:v>
                </c:pt>
                <c:pt idx="39">
                  <c:v>149.9</c:v>
                </c:pt>
              </c:numCache>
            </c:numRef>
          </c:xVal>
          <c:yVal>
            <c:numRef>
              <c:f>'Fit Collision Freq'!$E$4:$E$43</c:f>
              <c:numCache>
                <c:formatCode>General</c:formatCode>
                <c:ptCount val="40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5.8199999999999976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5.6199999999999974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5.6199999999999974</c:v>
                </c:pt>
                <c:pt idx="21">
                  <c:v>5.6099999999999977</c:v>
                </c:pt>
                <c:pt idx="22">
                  <c:v>5.6099999999999977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5.58</c:v>
                </c:pt>
                <c:pt idx="29">
                  <c:v>5.59</c:v>
                </c:pt>
                <c:pt idx="30">
                  <c:v>5.6199999999999974</c:v>
                </c:pt>
                <c:pt idx="31">
                  <c:v>5.6599999999999966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8A-404C-9620-6A356451D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283936"/>
        <c:axId val="471292560"/>
      </c:scatterChart>
      <c:valAx>
        <c:axId val="471283936"/>
        <c:scaling>
          <c:orientation val="minMax"/>
          <c:max val="15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 Employed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292560"/>
        <c:crosses val="autoZero"/>
        <c:crossBetween val="midCat"/>
      </c:valAx>
      <c:valAx>
        <c:axId val="47129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Collison Frequency</a:t>
                </a:r>
              </a:p>
            </c:rich>
          </c:tx>
          <c:overlay val="0"/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28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400" b="1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307E-2"/>
          <c:y val="4.4584421621513201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Number Employed (left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</c:strCache>
            </c:strRef>
          </c:cat>
          <c:val>
            <c:numRef>
              <c:f>Sheet1!$B$2:$B$42</c:f>
              <c:numCache>
                <c:formatCode>_(* #,##0.0_);_(* \(#,##0.0\);_(* "-"??_);_(@_)</c:formatCode>
                <c:ptCount val="41"/>
                <c:pt idx="0">
                  <c:v>136.04900000000001</c:v>
                </c:pt>
                <c:pt idx="1">
                  <c:v>136.33699999999999</c:v>
                </c:pt>
                <c:pt idx="2">
                  <c:v>136.88300000000001</c:v>
                </c:pt>
                <c:pt idx="3">
                  <c:v>137.26599999999999</c:v>
                </c:pt>
                <c:pt idx="4">
                  <c:v>137.785</c:v>
                </c:pt>
                <c:pt idx="5">
                  <c:v>138.08500000000001</c:v>
                </c:pt>
                <c:pt idx="6">
                  <c:v>138.11600000000001</c:v>
                </c:pt>
                <c:pt idx="7">
                  <c:v>138.41300000000001</c:v>
                </c:pt>
                <c:pt idx="8">
                  <c:v>138.268</c:v>
                </c:pt>
                <c:pt idx="9">
                  <c:v>137.708</c:v>
                </c:pt>
                <c:pt idx="10">
                  <c:v>136.78100000000001</c:v>
                </c:pt>
                <c:pt idx="11">
                  <c:v>134.84399999999999</c:v>
                </c:pt>
                <c:pt idx="12">
                  <c:v>132.52699999999999</c:v>
                </c:pt>
                <c:pt idx="13">
                  <c:v>131.02000000000001</c:v>
                </c:pt>
                <c:pt idx="14">
                  <c:v>130.26</c:v>
                </c:pt>
                <c:pt idx="15">
                  <c:v>129.774</c:v>
                </c:pt>
                <c:pt idx="16">
                  <c:v>129.89599999999999</c:v>
                </c:pt>
                <c:pt idx="17">
                  <c:v>130.52799999999999</c:v>
                </c:pt>
                <c:pt idx="18">
                  <c:v>130.37200000000001</c:v>
                </c:pt>
                <c:pt idx="19">
                  <c:v>130.84</c:v>
                </c:pt>
                <c:pt idx="20">
                  <c:v>131.29499999999999</c:v>
                </c:pt>
                <c:pt idx="21">
                  <c:v>131.94900000000001</c:v>
                </c:pt>
                <c:pt idx="22">
                  <c:v>132.37200000000001</c:v>
                </c:pt>
                <c:pt idx="23">
                  <c:v>132.92699999999999</c:v>
                </c:pt>
                <c:pt idx="24">
                  <c:v>133.761</c:v>
                </c:pt>
                <c:pt idx="25">
                  <c:v>134.03800000000001</c:v>
                </c:pt>
                <c:pt idx="26">
                  <c:v>134.55199999999999</c:v>
                </c:pt>
                <c:pt idx="27">
                  <c:v>135.07599999999999</c:v>
                </c:pt>
                <c:pt idx="28">
                  <c:v>135.71199999999999</c:v>
                </c:pt>
                <c:pt idx="29">
                  <c:v>136.268</c:v>
                </c:pt>
                <c:pt idx="30">
                  <c:v>136.86199999999999</c:v>
                </c:pt>
                <c:pt idx="31">
                  <c:v>137.387</c:v>
                </c:pt>
                <c:pt idx="32">
                  <c:v>138.01400000000001</c:v>
                </c:pt>
                <c:pt idx="33">
                  <c:v>138.84299999999999</c:v>
                </c:pt>
                <c:pt idx="34">
                  <c:v>139.57900000000001</c:v>
                </c:pt>
                <c:pt idx="35">
                  <c:v>140.40199999999999</c:v>
                </c:pt>
                <c:pt idx="36">
                  <c:v>140.97200000000001</c:v>
                </c:pt>
                <c:pt idx="37">
                  <c:v>141.72399999999999</c:v>
                </c:pt>
                <c:pt idx="38">
                  <c:v>142.30000000000001</c:v>
                </c:pt>
                <c:pt idx="39">
                  <c:v>143.14599999999999</c:v>
                </c:pt>
                <c:pt idx="40">
                  <c:v>143.733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6-461C-93B5-4CC3FB4F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28224"/>
        <c:axId val="239429792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Collision Claim Frequency (right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5.82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5.62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5.62</c:v>
                </c:pt>
                <c:pt idx="21">
                  <c:v>5.61</c:v>
                </c:pt>
                <c:pt idx="22">
                  <c:v>5.61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5.58</c:v>
                </c:pt>
                <c:pt idx="29">
                  <c:v>5.59</c:v>
                </c:pt>
                <c:pt idx="30">
                  <c:v>5.62</c:v>
                </c:pt>
                <c:pt idx="31">
                  <c:v>5.66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  <c:pt idx="40">
                  <c:v>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6-461C-93B5-4CC3FB4F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30184"/>
        <c:axId val="237517120"/>
      </c:lineChart>
      <c:catAx>
        <c:axId val="23942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9429792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3942979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28224"/>
        <c:crosses val="autoZero"/>
        <c:crossBetween val="between"/>
        <c:minorUnit val="1"/>
      </c:valAx>
      <c:catAx>
        <c:axId val="239430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517120"/>
        <c:crossesAt val="5.5"/>
        <c:auto val="0"/>
        <c:lblAlgn val="ctr"/>
        <c:lblOffset val="100"/>
        <c:noMultiLvlLbl val="0"/>
      </c:catAx>
      <c:valAx>
        <c:axId val="237517120"/>
        <c:scaling>
          <c:orientation val="minMax"/>
          <c:max val="6"/>
          <c:min val="5.5"/>
        </c:scaling>
        <c:delete val="0"/>
        <c:axPos val="r"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30184"/>
        <c:crosses val="max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374266386842802"/>
          <c:y val="3.0766525935696901E-2"/>
          <c:w val="0.45186727984438202"/>
          <c:h val="0.12888469313020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31889914449494E-2"/>
          <c:y val="7.4629536113331396E-2"/>
          <c:w val="0.894243018704177"/>
          <c:h val="0.79648959280384901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Pt>
            <c:idx val="2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DC3A-4D86-94A8-E3280514CB6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DC3A-4D86-94A8-E3280514CB6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Sheet1!$B$1:$AA$1</c:f>
              <c:strCach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2016*</c:v>
                </c:pt>
              </c:strCache>
            </c:strRef>
          </c:cat>
          <c:val>
            <c:numRef>
              <c:f>Sheet1!$B$2:$AA$2</c:f>
              <c:numCache>
                <c:formatCode>0.0%</c:formatCode>
                <c:ptCount val="26"/>
                <c:pt idx="0">
                  <c:v>-7.0021788353911263E-2</c:v>
                </c:pt>
                <c:pt idx="1">
                  <c:v>-5.8664094083057727E-2</c:v>
                </c:pt>
                <c:pt idx="2">
                  <c:v>2.2229271387438354E-2</c:v>
                </c:pt>
                <c:pt idx="3">
                  <c:v>1.5062182226147636E-2</c:v>
                </c:pt>
                <c:pt idx="4">
                  <c:v>1.9730034803875363E-2</c:v>
                </c:pt>
                <c:pt idx="5">
                  <c:v>6.5954846297535674E-3</c:v>
                </c:pt>
                <c:pt idx="6">
                  <c:v>-4.3758161699007925E-3</c:v>
                </c:pt>
                <c:pt idx="7">
                  <c:v>9.8946108886743822E-4</c:v>
                </c:pt>
                <c:pt idx="8">
                  <c:v>-2.5286775016666319E-2</c:v>
                </c:pt>
                <c:pt idx="9">
                  <c:v>2.2475885002712248E-2</c:v>
                </c:pt>
                <c:pt idx="10">
                  <c:v>1.0010610324306946E-2</c:v>
                </c:pt>
                <c:pt idx="11">
                  <c:v>3.6356992783411091E-2</c:v>
                </c:pt>
                <c:pt idx="12">
                  <c:v>-1.3728514764213329E-2</c:v>
                </c:pt>
                <c:pt idx="13">
                  <c:v>3.9323457783140281E-3</c:v>
                </c:pt>
                <c:pt idx="14">
                  <c:v>9.1246967707474536E-3</c:v>
                </c:pt>
                <c:pt idx="15">
                  <c:v>-5.954612619367694E-4</c:v>
                </c:pt>
                <c:pt idx="16">
                  <c:v>-3.02542148468532E-2</c:v>
                </c:pt>
                <c:pt idx="17">
                  <c:v>-9.4550005688929351E-2</c:v>
                </c:pt>
                <c:pt idx="18">
                  <c:v>-8.9821563206835875E-2</c:v>
                </c:pt>
                <c:pt idx="19">
                  <c:v>-2.4409100949856377E-2</c:v>
                </c:pt>
                <c:pt idx="20">
                  <c:v>-8.2078569002608237E-4</c:v>
                </c:pt>
                <c:pt idx="21">
                  <c:v>3.1498739483896587E-2</c:v>
                </c:pt>
                <c:pt idx="22">
                  <c:v>-2.8724426747219534E-2</c:v>
                </c:pt>
                <c:pt idx="23">
                  <c:v>8.7647374819765922E-4</c:v>
                </c:pt>
                <c:pt idx="24">
                  <c:v>0.08</c:v>
                </c:pt>
                <c:pt idx="2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5C-4E2F-9CBB-A55FBBA935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44718904"/>
        <c:axId val="239533968"/>
      </c:barChart>
      <c:catAx>
        <c:axId val="14471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640000" vert="horz"/>
          <a:lstStyle/>
          <a:p>
            <a:pPr>
              <a:defRPr/>
            </a:pPr>
            <a:endParaRPr lang="en-US"/>
          </a:p>
        </c:txPr>
        <c:crossAx val="239533968"/>
        <c:crosses val="autoZero"/>
        <c:auto val="1"/>
        <c:lblAlgn val="ctr"/>
        <c:lblOffset val="0"/>
        <c:noMultiLvlLbl val="0"/>
      </c:catAx>
      <c:valAx>
        <c:axId val="239533968"/>
        <c:scaling>
          <c:orientation val="minMax"/>
          <c:min val="-0.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4718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6637102390783"/>
          <c:y val="0.16496410970073275"/>
          <c:w val="0.84155585989565918"/>
          <c:h val="0.65772201719916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Talk on Phone</c:v>
                </c:pt>
                <c:pt idx="1">
                  <c:v>Text</c:v>
                </c:pt>
                <c:pt idx="2">
                  <c:v>Surf the Net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</c:v>
                </c:pt>
                <c:pt idx="1">
                  <c:v>0.31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A-4710-97E0-77664A8F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Talk on Phone</c:v>
                </c:pt>
                <c:pt idx="1">
                  <c:v>Text</c:v>
                </c:pt>
                <c:pt idx="2">
                  <c:v>Surf the Net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0.51</c:v>
                </c:pt>
                <c:pt idx="1">
                  <c:v>0.36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5A-4710-97E0-77664A8F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684576"/>
        <c:axId val="602682280"/>
      </c:barChart>
      <c:catAx>
        <c:axId val="60268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682280"/>
        <c:crosses val="autoZero"/>
        <c:auto val="1"/>
        <c:lblAlgn val="ctr"/>
        <c:lblOffset val="100"/>
        <c:noMultiLvlLbl val="0"/>
      </c:catAx>
      <c:valAx>
        <c:axId val="60268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68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33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7094740168891"/>
          <c:y val="0.14124534962893082"/>
          <c:w val="0.84167704089695017"/>
          <c:h val="0.63739165142333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0.1</c:v>
                </c:pt>
                <c:pt idx="2">
                  <c:v>0.18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4-44F2-915F-8AFDAE7E77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</c:v>
                </c:pt>
                <c:pt idx="2">
                  <c:v>0.17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4-44F2-915F-8AFDAE7E77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0.16</c:v>
                </c:pt>
                <c:pt idx="1">
                  <c:v>0.1</c:v>
                </c:pt>
                <c:pt idx="2">
                  <c:v>0.18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F4-44F2-915F-8AFDAE7E77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0.16</c:v>
                </c:pt>
                <c:pt idx="1">
                  <c:v>0.1</c:v>
                </c:pt>
                <c:pt idx="2">
                  <c:v>0.18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F4-44F2-915F-8AFDAE7E776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0.16</c:v>
                </c:pt>
                <c:pt idx="1">
                  <c:v>0.1</c:v>
                </c:pt>
                <c:pt idx="2">
                  <c:v>0.18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4-44F2-915F-8AFDAE7E7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234992"/>
        <c:axId val="191932728"/>
      </c:barChart>
      <c:catAx>
        <c:axId val="60723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32728"/>
        <c:crosses val="autoZero"/>
        <c:auto val="1"/>
        <c:lblAlgn val="ctr"/>
        <c:lblOffset val="100"/>
        <c:noMultiLvlLbl val="0"/>
      </c:catAx>
      <c:valAx>
        <c:axId val="19193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234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C8-47AB-9133-B2985AD305A0}"/>
                </c:ext>
              </c:extLst>
            </c:dLbl>
            <c:dLbl>
              <c:idx val="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C8-47AB-9133-B2985AD305A0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6C8-47AB-9133-B2985AD30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Q1:11</c:v>
                </c:pt>
                <c:pt idx="1">
                  <c:v>Q2:11</c:v>
                </c:pt>
                <c:pt idx="2">
                  <c:v>Q3:11</c:v>
                </c:pt>
                <c:pt idx="3">
                  <c:v>Q4:11</c:v>
                </c:pt>
                <c:pt idx="4">
                  <c:v>Q1:12</c:v>
                </c:pt>
                <c:pt idx="5">
                  <c:v>Q2:12</c:v>
                </c:pt>
                <c:pt idx="6">
                  <c:v>Q3:12</c:v>
                </c:pt>
                <c:pt idx="7">
                  <c:v>Q4:12</c:v>
                </c:pt>
                <c:pt idx="8">
                  <c:v>Q1:13</c:v>
                </c:pt>
                <c:pt idx="9">
                  <c:v>Q2:13</c:v>
                </c:pt>
                <c:pt idx="10">
                  <c:v>Q3:13</c:v>
                </c:pt>
                <c:pt idx="11">
                  <c:v>Q4:13</c:v>
                </c:pt>
                <c:pt idx="12">
                  <c:v>Q1:14</c:v>
                </c:pt>
                <c:pt idx="13">
                  <c:v>Q2:14</c:v>
                </c:pt>
                <c:pt idx="14">
                  <c:v>Q3:14</c:v>
                </c:pt>
                <c:pt idx="15">
                  <c:v>Q4:14</c:v>
                </c:pt>
                <c:pt idx="16">
                  <c:v>Q1:15</c:v>
                </c:pt>
                <c:pt idx="17">
                  <c:v>Q2:15</c:v>
                </c:pt>
                <c:pt idx="18">
                  <c:v>Q3:15</c:v>
                </c:pt>
                <c:pt idx="19">
                  <c:v>Q4:15</c:v>
                </c:pt>
                <c:pt idx="20">
                  <c:v>Q1:16</c:v>
                </c:pt>
                <c:pt idx="21">
                  <c:v>Q2:16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62</c:v>
                </c:pt>
                <c:pt idx="1">
                  <c:v>29</c:v>
                </c:pt>
                <c:pt idx="2">
                  <c:v>22</c:v>
                </c:pt>
                <c:pt idx="3">
                  <c:v>18</c:v>
                </c:pt>
                <c:pt idx="4">
                  <c:v>32</c:v>
                </c:pt>
                <c:pt idx="5">
                  <c:v>240</c:v>
                </c:pt>
                <c:pt idx="6">
                  <c:v>31</c:v>
                </c:pt>
                <c:pt idx="7">
                  <c:v>44</c:v>
                </c:pt>
                <c:pt idx="8">
                  <c:v>71</c:v>
                </c:pt>
                <c:pt idx="9">
                  <c:v>37</c:v>
                </c:pt>
                <c:pt idx="10">
                  <c:v>107</c:v>
                </c:pt>
                <c:pt idx="11">
                  <c:v>29</c:v>
                </c:pt>
                <c:pt idx="12">
                  <c:v>133</c:v>
                </c:pt>
                <c:pt idx="13">
                  <c:v>415</c:v>
                </c:pt>
                <c:pt idx="14">
                  <c:v>180</c:v>
                </c:pt>
                <c:pt idx="15">
                  <c:v>93</c:v>
                </c:pt>
                <c:pt idx="16">
                  <c:v>171</c:v>
                </c:pt>
                <c:pt idx="17">
                  <c:v>1852</c:v>
                </c:pt>
                <c:pt idx="18">
                  <c:v>369</c:v>
                </c:pt>
                <c:pt idx="19">
                  <c:v>277</c:v>
                </c:pt>
                <c:pt idx="20">
                  <c:v>657</c:v>
                </c:pt>
                <c:pt idx="21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9357304"/>
        <c:axId val="3893477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Deals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C8-47AB-9133-B2985AD305A0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C8-47AB-9133-B2985AD305A0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C8-47AB-9133-B2985AD30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Q1:11</c:v>
                </c:pt>
                <c:pt idx="1">
                  <c:v>Q2:11</c:v>
                </c:pt>
                <c:pt idx="2">
                  <c:v>Q3:11</c:v>
                </c:pt>
                <c:pt idx="3">
                  <c:v>Q4:11</c:v>
                </c:pt>
                <c:pt idx="4">
                  <c:v>Q1:12</c:v>
                </c:pt>
                <c:pt idx="5">
                  <c:v>Q2:12</c:v>
                </c:pt>
                <c:pt idx="6">
                  <c:v>Q3:12</c:v>
                </c:pt>
                <c:pt idx="7">
                  <c:v>Q4:12</c:v>
                </c:pt>
                <c:pt idx="8">
                  <c:v>Q1:13</c:v>
                </c:pt>
                <c:pt idx="9">
                  <c:v>Q2:13</c:v>
                </c:pt>
                <c:pt idx="10">
                  <c:v>Q3:13</c:v>
                </c:pt>
                <c:pt idx="11">
                  <c:v>Q4:13</c:v>
                </c:pt>
                <c:pt idx="12">
                  <c:v>Q1:14</c:v>
                </c:pt>
                <c:pt idx="13">
                  <c:v>Q2:14</c:v>
                </c:pt>
                <c:pt idx="14">
                  <c:v>Q3:14</c:v>
                </c:pt>
                <c:pt idx="15">
                  <c:v>Q4:14</c:v>
                </c:pt>
                <c:pt idx="16">
                  <c:v>Q1:15</c:v>
                </c:pt>
                <c:pt idx="17">
                  <c:v>Q2:15</c:v>
                </c:pt>
                <c:pt idx="18">
                  <c:v>Q3:15</c:v>
                </c:pt>
                <c:pt idx="19">
                  <c:v>Q4:15</c:v>
                </c:pt>
                <c:pt idx="20">
                  <c:v>Q1:16</c:v>
                </c:pt>
                <c:pt idx="21">
                  <c:v>Q2:16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6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13</c:v>
                </c:pt>
                <c:pt idx="5">
                  <c:v>10</c:v>
                </c:pt>
                <c:pt idx="6">
                  <c:v>11</c:v>
                </c:pt>
                <c:pt idx="7">
                  <c:v>13</c:v>
                </c:pt>
                <c:pt idx="8">
                  <c:v>18</c:v>
                </c:pt>
                <c:pt idx="9">
                  <c:v>11</c:v>
                </c:pt>
                <c:pt idx="10">
                  <c:v>20</c:v>
                </c:pt>
                <c:pt idx="11">
                  <c:v>9</c:v>
                </c:pt>
                <c:pt idx="12">
                  <c:v>18</c:v>
                </c:pt>
                <c:pt idx="13">
                  <c:v>21</c:v>
                </c:pt>
                <c:pt idx="14">
                  <c:v>28</c:v>
                </c:pt>
                <c:pt idx="15">
                  <c:v>22</c:v>
                </c:pt>
                <c:pt idx="16">
                  <c:v>22</c:v>
                </c:pt>
                <c:pt idx="17">
                  <c:v>30</c:v>
                </c:pt>
                <c:pt idx="18">
                  <c:v>27</c:v>
                </c:pt>
                <c:pt idx="19">
                  <c:v>36</c:v>
                </c:pt>
                <c:pt idx="20">
                  <c:v>52</c:v>
                </c:pt>
                <c:pt idx="2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151320"/>
        <c:axId val="696153616"/>
      </c:lineChart>
      <c:catAx>
        <c:axId val="38935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47792"/>
        <c:crosses val="autoZero"/>
        <c:auto val="1"/>
        <c:lblAlgn val="ctr"/>
        <c:lblOffset val="100"/>
        <c:noMultiLvlLbl val="0"/>
      </c:catAx>
      <c:valAx>
        <c:axId val="3893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7304"/>
        <c:crosses val="autoZero"/>
        <c:crossBetween val="between"/>
      </c:valAx>
      <c:valAx>
        <c:axId val="6961536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51320"/>
        <c:crosses val="max"/>
        <c:crossBetween val="between"/>
      </c:valAx>
      <c:catAx>
        <c:axId val="696151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6153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7083105797362"/>
          <c:y val="0.17152507566576922"/>
          <c:w val="0.8924291689420264"/>
          <c:h val="0.672154161169580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Alternative Capital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Q2:16</c:v>
                </c:pt>
              </c:strCache>
            </c:strRef>
          </c:cat>
          <c:val>
            <c:numRef>
              <c:f>Sheet1!$B$2:$L$2</c:f>
              <c:numCache>
                <c:formatCode>_(* #,##0_);_(* \(#,##0\);_(* "-"??_);_(@_)</c:formatCode>
                <c:ptCount val="11"/>
                <c:pt idx="0" formatCode="General">
                  <c:v>17</c:v>
                </c:pt>
                <c:pt idx="1">
                  <c:v>22</c:v>
                </c:pt>
                <c:pt idx="2">
                  <c:v>19</c:v>
                </c:pt>
                <c:pt idx="3">
                  <c:v>22</c:v>
                </c:pt>
                <c:pt idx="4">
                  <c:v>24</c:v>
                </c:pt>
                <c:pt idx="5">
                  <c:v>28</c:v>
                </c:pt>
                <c:pt idx="6">
                  <c:v>39</c:v>
                </c:pt>
                <c:pt idx="7">
                  <c:v>50</c:v>
                </c:pt>
                <c:pt idx="8">
                  <c:v>64</c:v>
                </c:pt>
                <c:pt idx="9">
                  <c:v>72</c:v>
                </c:pt>
                <c:pt idx="1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B-454B-93C2-10EAE6C4DDD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Traditional Capital</c:v>
                </c:pt>
              </c:strCache>
            </c:strRef>
          </c:tx>
          <c:spPr>
            <a:solidFill>
              <a:schemeClr val="accent1"/>
            </a:solidFill>
            <a:ln w="25336">
              <a:noFill/>
            </a:ln>
          </c:spPr>
          <c:invertIfNegative val="0"/>
          <c:dLbls>
            <c:dLbl>
              <c:idx val="0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73B-454B-93C2-10EAE6C4DDDA}"/>
                </c:ext>
              </c:extLst>
            </c:dLbl>
            <c:dLbl>
              <c:idx val="1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73B-454B-93C2-10EAE6C4DDDA}"/>
                </c:ext>
              </c:extLst>
            </c:dLbl>
            <c:dLbl>
              <c:idx val="2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73B-454B-93C2-10EAE6C4DDDA}"/>
                </c:ext>
              </c:extLst>
            </c:dLbl>
            <c:dLbl>
              <c:idx val="3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73B-454B-93C2-10EAE6C4DDDA}"/>
                </c:ext>
              </c:extLst>
            </c:dLbl>
            <c:dLbl>
              <c:idx val="4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73B-454B-93C2-10EAE6C4DDDA}"/>
                </c:ext>
              </c:extLst>
            </c:dLbl>
            <c:dLbl>
              <c:idx val="5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73B-454B-93C2-10EAE6C4DDDA}"/>
                </c:ext>
              </c:extLst>
            </c:dLbl>
            <c:numFmt formatCode="General" sourceLinked="0"/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Q2:16</c:v>
                </c:pt>
              </c:strCache>
            </c:strRef>
          </c:cat>
          <c:val>
            <c:numRef>
              <c:f>Sheet1!$B$3:$L$3</c:f>
              <c:numCache>
                <c:formatCode>_(* #,##0_);_(* \(#,##0\);_(* "-"??_);_(@_)</c:formatCode>
                <c:ptCount val="11"/>
                <c:pt idx="0" formatCode="#,##0">
                  <c:v>368</c:v>
                </c:pt>
                <c:pt idx="1">
                  <c:v>388</c:v>
                </c:pt>
                <c:pt idx="2">
                  <c:v>321</c:v>
                </c:pt>
                <c:pt idx="3">
                  <c:v>378</c:v>
                </c:pt>
                <c:pt idx="4">
                  <c:v>447</c:v>
                </c:pt>
                <c:pt idx="5">
                  <c:v>428</c:v>
                </c:pt>
                <c:pt idx="6">
                  <c:v>466</c:v>
                </c:pt>
                <c:pt idx="7">
                  <c:v>490</c:v>
                </c:pt>
                <c:pt idx="8">
                  <c:v>511</c:v>
                </c:pt>
                <c:pt idx="9">
                  <c:v>493</c:v>
                </c:pt>
                <c:pt idx="10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3B-454B-93C2-10EAE6C4D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07614960"/>
        <c:axId val="307621624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Q2:16</c:v>
                </c:pt>
              </c:strCache>
            </c:strRef>
          </c:cat>
          <c:val>
            <c:numRef>
              <c:f>Sheet1!$B$4:$L$4</c:f>
              <c:numCache>
                <c:formatCode>#,##0</c:formatCode>
                <c:ptCount val="11"/>
                <c:pt idx="0">
                  <c:v>385</c:v>
                </c:pt>
                <c:pt idx="1">
                  <c:v>410</c:v>
                </c:pt>
                <c:pt idx="2">
                  <c:v>340</c:v>
                </c:pt>
                <c:pt idx="3">
                  <c:v>400</c:v>
                </c:pt>
                <c:pt idx="4">
                  <c:v>470</c:v>
                </c:pt>
                <c:pt idx="5">
                  <c:v>455</c:v>
                </c:pt>
                <c:pt idx="6">
                  <c:v>505</c:v>
                </c:pt>
                <c:pt idx="7">
                  <c:v>540</c:v>
                </c:pt>
                <c:pt idx="8">
                  <c:v>575</c:v>
                </c:pt>
                <c:pt idx="9" formatCode="General">
                  <c:v>565</c:v>
                </c:pt>
                <c:pt idx="10" formatCode="General">
                  <c:v>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3B-454B-93C2-10EAE6C4D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14960"/>
        <c:axId val="307621624"/>
      </c:lineChart>
      <c:catAx>
        <c:axId val="30761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621624"/>
        <c:crosses val="autoZero"/>
        <c:auto val="1"/>
        <c:lblAlgn val="ctr"/>
        <c:lblOffset val="20"/>
        <c:noMultiLvlLbl val="0"/>
      </c:catAx>
      <c:valAx>
        <c:axId val="3076216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Global Reinsurance Capital</a:t>
                </a:r>
              </a:p>
            </c:rich>
          </c:tx>
          <c:layout>
            <c:manualLayout>
              <c:xMode val="edge"/>
              <c:yMode val="edge"/>
              <c:x val="1.3067512217261164E-2"/>
              <c:y val="0.2377764113829971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07614960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layout>
        <c:manualLayout>
          <c:xMode val="edge"/>
          <c:yMode val="edge"/>
          <c:x val="0.26102401864625502"/>
          <c:y val="0.92334827744712356"/>
          <c:w val="0.38967477549880125"/>
          <c:h val="5.845611982353608E-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42314063706007E-2"/>
          <c:y val="0.16242727430109902"/>
          <c:w val="0.92807424593967514"/>
          <c:h val="0.67215416116958082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Cat Bonds</c:v>
                </c:pt>
              </c:strCache>
            </c:strRef>
          </c:tx>
          <c:dLbls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B8-4A00-97E1-957261316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396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Q1-16</c:v>
                </c:pt>
              </c:strCache>
            </c:strRef>
          </c:cat>
          <c:val>
            <c:numRef>
              <c:f>Sheet1!$B$2:$P$2</c:f>
              <c:numCache>
                <c:formatCode>0.00</c:formatCode>
                <c:ptCount val="15"/>
                <c:pt idx="0">
                  <c:v>2.9</c:v>
                </c:pt>
                <c:pt idx="1">
                  <c:v>4.4400000000000004</c:v>
                </c:pt>
                <c:pt idx="2">
                  <c:v>4.3899999999999997</c:v>
                </c:pt>
                <c:pt idx="3">
                  <c:v>5.55</c:v>
                </c:pt>
                <c:pt idx="4">
                  <c:v>9.5500000000000007</c:v>
                </c:pt>
                <c:pt idx="5">
                  <c:v>16.05</c:v>
                </c:pt>
                <c:pt idx="6">
                  <c:v>14.38</c:v>
                </c:pt>
                <c:pt idx="7">
                  <c:v>14.57</c:v>
                </c:pt>
                <c:pt idx="8">
                  <c:v>13.75</c:v>
                </c:pt>
                <c:pt idx="9">
                  <c:v>13.95</c:v>
                </c:pt>
                <c:pt idx="10">
                  <c:v>16.54</c:v>
                </c:pt>
                <c:pt idx="11">
                  <c:v>20.3</c:v>
                </c:pt>
                <c:pt idx="12">
                  <c:v>24.3</c:v>
                </c:pt>
                <c:pt idx="13">
                  <c:v>25</c:v>
                </c:pt>
                <c:pt idx="1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C7-474A-9A7F-62CF59C295A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Sidecars</c:v>
                </c:pt>
              </c:strCache>
            </c:strRef>
          </c:tx>
          <c:marker>
            <c:symbol val="diamond"/>
            <c:size val="8"/>
            <c:spPr>
              <a:ln w="15875"/>
            </c:spPr>
          </c:marker>
          <c:dLbls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B8-4A00-97E1-957261316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396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Q1-16</c:v>
                </c:pt>
              </c:strCache>
            </c:strRef>
          </c:cat>
          <c:val>
            <c:numRef>
              <c:f>Sheet1!$B$3:$P$3</c:f>
              <c:numCache>
                <c:formatCode>0.00</c:formatCode>
                <c:ptCount val="15"/>
                <c:pt idx="0">
                  <c:v>1.5</c:v>
                </c:pt>
                <c:pt idx="1">
                  <c:v>1.8</c:v>
                </c:pt>
                <c:pt idx="2">
                  <c:v>2</c:v>
                </c:pt>
                <c:pt idx="3">
                  <c:v>1.5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2.5</c:v>
                </c:pt>
                <c:pt idx="9">
                  <c:v>2.2000000000000002</c:v>
                </c:pt>
                <c:pt idx="10">
                  <c:v>3</c:v>
                </c:pt>
                <c:pt idx="11">
                  <c:v>4.1500000000000004</c:v>
                </c:pt>
                <c:pt idx="12">
                  <c:v>6.5</c:v>
                </c:pt>
                <c:pt idx="13">
                  <c:v>8</c:v>
                </c:pt>
                <c:pt idx="14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C7-474A-9A7F-62CF59C295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ILWs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/>
          </c:spPr>
          <c:marker>
            <c:symbol val="triangle"/>
            <c:size val="7"/>
            <c:spPr>
              <a:noFill/>
              <a:ln>
                <a:solidFill>
                  <a:srgbClr val="00B050"/>
                </a:solidFill>
              </a:ln>
              <a:effectLst/>
            </c:spPr>
          </c:marker>
          <c:dLbls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B8-4A00-97E1-957261316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396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Q1-16</c:v>
                </c:pt>
              </c:strCache>
            </c:strRef>
          </c:cat>
          <c:val>
            <c:numRef>
              <c:f>Sheet1!$B$4:$P$4</c:f>
              <c:numCache>
                <c:formatCode>0.00</c:formatCode>
                <c:ptCount val="15"/>
                <c:pt idx="0">
                  <c:v>0.6</c:v>
                </c:pt>
                <c:pt idx="1">
                  <c:v>0.8</c:v>
                </c:pt>
                <c:pt idx="2">
                  <c:v>1.5</c:v>
                </c:pt>
                <c:pt idx="3">
                  <c:v>2.5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1.8</c:v>
                </c:pt>
                <c:pt idx="12">
                  <c:v>3.6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C7-474A-9A7F-62CF59C295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Collateralized Re</c:v>
                </c:pt>
              </c:strCache>
            </c:strRef>
          </c:tx>
          <c:dLbls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B8-4A00-97E1-9572613164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Q1-16</c:v>
                </c:pt>
              </c:strCache>
            </c:strRef>
          </c:cat>
          <c:val>
            <c:numRef>
              <c:f>Sheet1!$B$5:$P$5</c:f>
              <c:numCache>
                <c:formatCode>0.00</c:formatCode>
                <c:ptCount val="15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1</c:v>
                </c:pt>
                <c:pt idx="4">
                  <c:v>0.5</c:v>
                </c:pt>
                <c:pt idx="5">
                  <c:v>0.8</c:v>
                </c:pt>
                <c:pt idx="6">
                  <c:v>1.5</c:v>
                </c:pt>
                <c:pt idx="7">
                  <c:v>2.7</c:v>
                </c:pt>
                <c:pt idx="8">
                  <c:v>6.3</c:v>
                </c:pt>
                <c:pt idx="9">
                  <c:v>10.4</c:v>
                </c:pt>
                <c:pt idx="10">
                  <c:v>22.5</c:v>
                </c:pt>
                <c:pt idx="11">
                  <c:v>23.4</c:v>
                </c:pt>
                <c:pt idx="12">
                  <c:v>29.4</c:v>
                </c:pt>
                <c:pt idx="13">
                  <c:v>35</c:v>
                </c:pt>
                <c:pt idx="1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C7-474A-9A7F-62CF59C29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13392"/>
        <c:axId val="307616136"/>
      </c:lineChart>
      <c:catAx>
        <c:axId val="30761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616136"/>
        <c:crosses val="autoZero"/>
        <c:auto val="1"/>
        <c:lblAlgn val="ctr"/>
        <c:lblOffset val="20"/>
        <c:noMultiLvlLbl val="0"/>
      </c:catAx>
      <c:valAx>
        <c:axId val="3076161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7613392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4072810011382E-2"/>
          <c:y val="9.3596059113300489E-2"/>
          <c:w val="0.9340159271899886"/>
          <c:h val="0.6625615763546798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 w="1204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04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2E6E-4ABB-AC90-7BCB85B63C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6E-4ABB-AC90-7BCB85B63C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28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Talk to Agent</c:v>
                </c:pt>
                <c:pt idx="1">
                  <c:v>Online</c:v>
                </c:pt>
                <c:pt idx="2">
                  <c:v>By Phone</c:v>
                </c:pt>
                <c:pt idx="3">
                  <c:v>Any Method</c:v>
                </c:pt>
                <c:pt idx="4">
                  <c:v>None of These</c:v>
                </c:pt>
                <c:pt idx="5">
                  <c:v>Don't Know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0.5</c:v>
                </c:pt>
                <c:pt idx="1">
                  <c:v>0.39</c:v>
                </c:pt>
                <c:pt idx="2">
                  <c:v>0.37</c:v>
                </c:pt>
                <c:pt idx="3">
                  <c:v>0.69</c:v>
                </c:pt>
                <c:pt idx="4">
                  <c:v>0.28999999999999998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6E-4ABB-AC90-7BCB85B63C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59723600"/>
        <c:axId val="462434784"/>
      </c:barChart>
      <c:catAx>
        <c:axId val="45972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2434784"/>
        <c:crossesAt val="0"/>
        <c:auto val="1"/>
        <c:lblAlgn val="ctr"/>
        <c:lblOffset val="0"/>
        <c:noMultiLvlLbl val="0"/>
      </c:catAx>
      <c:valAx>
        <c:axId val="4624347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0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 rtl="0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9723600"/>
        <c:crossesAt val="1"/>
        <c:crossBetween val="between"/>
        <c:majorUnit val="0.1"/>
        <c:minorUnit val="0.1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8-4088-ADEA-B2F157C0CD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E4-42CD-B649-BBF18AD276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48-4088-ADEA-B2F157C0CD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48-4088-ADEA-B2F157C0CD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Expenses</c:v>
                </c:pt>
                <c:pt idx="1">
                  <c:v>Reinsurance</c:v>
                </c:pt>
                <c:pt idx="2">
                  <c:v>'Rainy Day Fund'</c:v>
                </c:pt>
                <c:pt idx="3">
                  <c:v>Subject to Giveback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4-42CD-B649-BBF18AD27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20994060587501E-2"/>
          <c:y val="0.109789286130135"/>
          <c:w val="0.89504012342888895"/>
          <c:h val="0.68575579832585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Severity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Bodily Injury</c:v>
                </c:pt>
                <c:pt idx="1">
                  <c:v>Property Damage Liability</c:v>
                </c:pt>
                <c:pt idx="2">
                  <c:v>PIP</c:v>
                </c:pt>
                <c:pt idx="3">
                  <c:v>Collision </c:v>
                </c:pt>
                <c:pt idx="4">
                  <c:v>Comprehensive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4.2999999999999997E-2</c:v>
                </c:pt>
                <c:pt idx="1">
                  <c:v>6.8000000000000005E-2</c:v>
                </c:pt>
                <c:pt idx="2">
                  <c:v>4.5999999999999999E-2</c:v>
                </c:pt>
                <c:pt idx="3">
                  <c:v>5.6000000000000001E-2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E-410C-BA77-C89405A108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Frequency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Bodily Injury</c:v>
                </c:pt>
                <c:pt idx="1">
                  <c:v>Property Damage Liability</c:v>
                </c:pt>
                <c:pt idx="2">
                  <c:v>PIP</c:v>
                </c:pt>
                <c:pt idx="3">
                  <c:v>Collision </c:v>
                </c:pt>
                <c:pt idx="4">
                  <c:v>Comprehensive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2.1999999999999999E-2</c:v>
                </c:pt>
                <c:pt idx="1">
                  <c:v>2.3E-2</c:v>
                </c:pt>
                <c:pt idx="2">
                  <c:v>8.5000000000000006E-2</c:v>
                </c:pt>
                <c:pt idx="3">
                  <c:v>8.0000000000000002E-3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E-410C-BA77-C89405A10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7515944"/>
        <c:axId val="237518688"/>
      </c:barChart>
      <c:catAx>
        <c:axId val="237515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37518688"/>
        <c:crosses val="autoZero"/>
        <c:auto val="1"/>
        <c:lblAlgn val="ctr"/>
        <c:lblOffset val="0"/>
        <c:noMultiLvlLbl val="0"/>
      </c:catAx>
      <c:valAx>
        <c:axId val="237518688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crossAx val="237515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79235681073735"/>
          <c:y val="0.113279768725093"/>
          <c:w val="0.26609809824288599"/>
          <c:h val="7.18978182253865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21306851569E-2"/>
          <c:y val="6.8229926315390294E-2"/>
          <c:w val="0.88897607661269695"/>
          <c:h val="0.7959464617484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Severity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8256669516114201E-3"/>
                  <c:y val="-1.6809385541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9E-47EF-82E7-EA2483D07525}"/>
                </c:ext>
              </c:extLst>
            </c:dLbl>
            <c:dLbl>
              <c:idx val="4"/>
              <c:layout>
                <c:manualLayout>
                  <c:x val="3.0616150019135099E-3"/>
                  <c:y val="-3.2102728731942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9E-47EF-82E7-EA2483D07525}"/>
                </c:ext>
              </c:extLst>
            </c:dLbl>
            <c:dLbl>
              <c:idx val="5"/>
              <c:layout>
                <c:manualLayout>
                  <c:x val="-6.1907301770975504E-4"/>
                  <c:y val="-5.7666106343448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9E-47EF-82E7-EA2483D075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-1.7999999999999999E-2</c:v>
                </c:pt>
                <c:pt idx="1">
                  <c:v>-3.5999999999999997E-2</c:v>
                </c:pt>
                <c:pt idx="2">
                  <c:v>2.5000000000000001E-2</c:v>
                </c:pt>
                <c:pt idx="3">
                  <c:v>-2.4E-2</c:v>
                </c:pt>
                <c:pt idx="4">
                  <c:v>-1.4E-2</c:v>
                </c:pt>
                <c:pt idx="5">
                  <c:v>-5.0000000000000001E-3</c:v>
                </c:pt>
                <c:pt idx="6">
                  <c:v>8.9999999999999993E-3</c:v>
                </c:pt>
                <c:pt idx="7">
                  <c:v>-1.7999999999999999E-2</c:v>
                </c:pt>
                <c:pt idx="8">
                  <c:v>2.4E-2</c:v>
                </c:pt>
                <c:pt idx="9">
                  <c:v>4.3999999999999997E-2</c:v>
                </c:pt>
                <c:pt idx="10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E-47EF-82E7-EA2483D0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4719688"/>
        <c:axId val="144720080"/>
      </c:barChart>
      <c:catAx>
        <c:axId val="14471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44720080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44720080"/>
        <c:scaling>
          <c:orientation val="minMax"/>
          <c:max val="0.06"/>
          <c:min val="-0.04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4719688"/>
        <c:crosses val="autoZero"/>
        <c:crossBetween val="between"/>
        <c:majorUnit val="0.0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21306851569E-2"/>
          <c:y val="6.8229926315390294E-2"/>
          <c:w val="0.88897607661269695"/>
          <c:h val="0.7959464617484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Severity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8256669516114201E-3"/>
                  <c:y val="-1.6809385541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9E-47EF-82E7-EA2483D07525}"/>
                </c:ext>
              </c:extLst>
            </c:dLbl>
            <c:dLbl>
              <c:idx val="4"/>
              <c:layout>
                <c:manualLayout>
                  <c:x val="3.0616150019135099E-3"/>
                  <c:y val="-3.2102728731942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9E-47EF-82E7-EA2483D07525}"/>
                </c:ext>
              </c:extLst>
            </c:dLbl>
            <c:dLbl>
              <c:idx val="5"/>
              <c:layout>
                <c:manualLayout>
                  <c:x val="-6.1907301770975504E-4"/>
                  <c:y val="-5.7666106343448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9E-47EF-82E7-EA2483D07525}"/>
                </c:ext>
              </c:extLst>
            </c:dLbl>
            <c:dLbl>
              <c:idx val="7"/>
              <c:layout>
                <c:manualLayout>
                  <c:x val="-1.5308075009567599E-3"/>
                  <c:y val="-1.92616372391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B1-4075-8C92-D974FECE3D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3.9E-2</c:v>
                </c:pt>
                <c:pt idx="1">
                  <c:v>3.1E-2</c:v>
                </c:pt>
                <c:pt idx="2">
                  <c:v>1E-3</c:v>
                </c:pt>
                <c:pt idx="3">
                  <c:v>5.0000000000000001E-3</c:v>
                </c:pt>
                <c:pt idx="4">
                  <c:v>-2.3E-2</c:v>
                </c:pt>
                <c:pt idx="5">
                  <c:v>-1E-3</c:v>
                </c:pt>
                <c:pt idx="6">
                  <c:v>2.8000000000000001E-2</c:v>
                </c:pt>
                <c:pt idx="7">
                  <c:v>1.2999999999999999E-2</c:v>
                </c:pt>
                <c:pt idx="8">
                  <c:v>4.1000000000000002E-2</c:v>
                </c:pt>
                <c:pt idx="9">
                  <c:v>1.2999999999999999E-2</c:v>
                </c:pt>
                <c:pt idx="10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E-47EF-82E7-EA2483D0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7420176"/>
        <c:axId val="237424488"/>
      </c:barChart>
      <c:catAx>
        <c:axId val="23742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23742448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237424488"/>
        <c:scaling>
          <c:orientation val="minMax"/>
          <c:max val="0.06"/>
          <c:min val="-0.04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7420176"/>
        <c:crosses val="autoZero"/>
        <c:crossBetween val="between"/>
        <c:majorUnit val="0.0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05080831408804E-2"/>
          <c:y val="6.02447926931933E-2"/>
          <c:w val="0.89507743409072604"/>
          <c:h val="0.777816046871053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Chg, Miles Driven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936-4997-9B74-ED1A878592B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36-4997-9B74-ED1A8785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 formatCode="0">
                  <c:v>2000</c:v>
                </c:pt>
                <c:pt idx="2" formatCode="0">
                  <c:v>2002</c:v>
                </c:pt>
                <c:pt idx="4" formatCode="0">
                  <c:v>2004</c:v>
                </c:pt>
                <c:pt idx="6" formatCode="0">
                  <c:v>2006</c:v>
                </c:pt>
                <c:pt idx="8" formatCode="0">
                  <c:v>2008</c:v>
                </c:pt>
                <c:pt idx="10" formatCode="0">
                  <c:v>2010</c:v>
                </c:pt>
                <c:pt idx="12" formatCode="0">
                  <c:v>2012</c:v>
                </c:pt>
                <c:pt idx="14" formatCode="0">
                  <c:v>2014</c:v>
                </c:pt>
                <c:pt idx="16" formatCode="0">
                  <c:v>2016</c:v>
                </c:pt>
              </c:numCache>
            </c:numRef>
          </c:cat>
          <c:val>
            <c:numRef>
              <c:f>Sheet1!$B$2:$B$18</c:f>
              <c:numCache>
                <c:formatCode>0.0%</c:formatCode>
                <c:ptCount val="17"/>
                <c:pt idx="0">
                  <c:v>2.462686567164174E-2</c:v>
                </c:pt>
                <c:pt idx="1">
                  <c:v>1.8208302986161717E-2</c:v>
                </c:pt>
                <c:pt idx="2">
                  <c:v>2.1459227467811148E-2</c:v>
                </c:pt>
                <c:pt idx="3">
                  <c:v>1.225490196078427E-2</c:v>
                </c:pt>
                <c:pt idx="4">
                  <c:v>2.5250778277412733E-2</c:v>
                </c:pt>
                <c:pt idx="5">
                  <c:v>8.4345479082321706E-3</c:v>
                </c:pt>
                <c:pt idx="6">
                  <c:v>8.3640013382402234E-3</c:v>
                </c:pt>
                <c:pt idx="7">
                  <c:v>5.6403450564035396E-3</c:v>
                </c:pt>
                <c:pt idx="8">
                  <c:v>-1.8145826459914249E-2</c:v>
                </c:pt>
                <c:pt idx="9">
                  <c:v>-6.7204301075268758E-3</c:v>
                </c:pt>
                <c:pt idx="10">
                  <c:v>3.721244925575018E-3</c:v>
                </c:pt>
                <c:pt idx="11">
                  <c:v>-5.3926525109537771E-3</c:v>
                </c:pt>
                <c:pt idx="12">
                  <c:v>6.4384954252796334E-3</c:v>
                </c:pt>
                <c:pt idx="13">
                  <c:v>6.3973063973064015E-3</c:v>
                </c:pt>
                <c:pt idx="14">
                  <c:v>1.271328203412514E-2</c:v>
                </c:pt>
                <c:pt idx="15">
                  <c:v>3.4027089527585153E-2</c:v>
                </c:pt>
                <c:pt idx="16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6-4997-9B74-ED1A87859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68574616"/>
        <c:axId val="468582456"/>
      </c:barChart>
      <c:valAx>
        <c:axId val="468582456"/>
        <c:scaling>
          <c:orientation val="minMax"/>
          <c:max val="4.0000000000000008E-2"/>
          <c:min val="-2.5000000000000005E-2"/>
        </c:scaling>
        <c:delete val="0"/>
        <c:axPos val="r"/>
        <c:numFmt formatCode="0.0%" sourceLinked="1"/>
        <c:majorTickMark val="out"/>
        <c:minorTickMark val="none"/>
        <c:tickLblPos val="low"/>
        <c:spPr>
          <a:ln>
            <a:noFill/>
          </a:ln>
        </c:spPr>
        <c:crossAx val="468574616"/>
        <c:crosses val="max"/>
        <c:crossBetween val="between"/>
      </c:valAx>
      <c:catAx>
        <c:axId val="4685746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crossAx val="468582456"/>
        <c:crosses val="autoZero"/>
        <c:auto val="0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307E-2"/>
          <c:y val="4.4584421621513201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Sheet1!$A$2:$A$43</c:f>
              <c:strCache>
                <c:ptCount val="42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  <c:pt idx="41">
                  <c:v>16:Q2</c:v>
                </c:pt>
              </c:strCache>
            </c:strRef>
          </c:cat>
          <c:val>
            <c:numRef>
              <c:f>Sheet1!$B$2:$B$43</c:f>
              <c:numCache>
                <c:formatCode>#,##0</c:formatCode>
                <c:ptCount val="42"/>
                <c:pt idx="0">
                  <c:v>3003</c:v>
                </c:pt>
                <c:pt idx="1">
                  <c:v>3003</c:v>
                </c:pt>
                <c:pt idx="2">
                  <c:v>3003</c:v>
                </c:pt>
                <c:pt idx="3">
                  <c:v>3014</c:v>
                </c:pt>
                <c:pt idx="4">
                  <c:v>3016</c:v>
                </c:pt>
                <c:pt idx="5">
                  <c:v>3024</c:v>
                </c:pt>
                <c:pt idx="6">
                  <c:v>3034</c:v>
                </c:pt>
                <c:pt idx="7">
                  <c:v>3031</c:v>
                </c:pt>
                <c:pt idx="8">
                  <c:v>3026</c:v>
                </c:pt>
                <c:pt idx="9">
                  <c:v>3011</c:v>
                </c:pt>
                <c:pt idx="10">
                  <c:v>2989</c:v>
                </c:pt>
                <c:pt idx="11">
                  <c:v>2976</c:v>
                </c:pt>
                <c:pt idx="12">
                  <c:v>2958</c:v>
                </c:pt>
                <c:pt idx="13">
                  <c:v>2955</c:v>
                </c:pt>
                <c:pt idx="14">
                  <c:v>2961</c:v>
                </c:pt>
                <c:pt idx="15">
                  <c:v>2956</c:v>
                </c:pt>
                <c:pt idx="16">
                  <c:v>2949</c:v>
                </c:pt>
                <c:pt idx="17">
                  <c:v>2952</c:v>
                </c:pt>
                <c:pt idx="18">
                  <c:v>2959</c:v>
                </c:pt>
                <c:pt idx="19">
                  <c:v>2967</c:v>
                </c:pt>
                <c:pt idx="20">
                  <c:v>2972</c:v>
                </c:pt>
                <c:pt idx="21">
                  <c:v>2964</c:v>
                </c:pt>
                <c:pt idx="22">
                  <c:v>2953</c:v>
                </c:pt>
                <c:pt idx="23">
                  <c:v>2951</c:v>
                </c:pt>
                <c:pt idx="24">
                  <c:v>2963</c:v>
                </c:pt>
                <c:pt idx="25">
                  <c:v>2971</c:v>
                </c:pt>
                <c:pt idx="26">
                  <c:v>2972</c:v>
                </c:pt>
                <c:pt idx="27">
                  <c:v>2970</c:v>
                </c:pt>
                <c:pt idx="28">
                  <c:v>2966</c:v>
                </c:pt>
                <c:pt idx="29">
                  <c:v>2971</c:v>
                </c:pt>
                <c:pt idx="30">
                  <c:v>2983</c:v>
                </c:pt>
                <c:pt idx="31">
                  <c:v>2989</c:v>
                </c:pt>
                <c:pt idx="32">
                  <c:v>2984</c:v>
                </c:pt>
                <c:pt idx="33">
                  <c:v>2996</c:v>
                </c:pt>
                <c:pt idx="34">
                  <c:v>3007</c:v>
                </c:pt>
                <c:pt idx="35">
                  <c:v>3027</c:v>
                </c:pt>
                <c:pt idx="36">
                  <c:v>3052</c:v>
                </c:pt>
                <c:pt idx="37">
                  <c:v>3078</c:v>
                </c:pt>
                <c:pt idx="38">
                  <c:v>3105</c:v>
                </c:pt>
                <c:pt idx="39">
                  <c:v>3130</c:v>
                </c:pt>
                <c:pt idx="40">
                  <c:v>3159</c:v>
                </c:pt>
                <c:pt idx="41">
                  <c:v>3179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98-444F-B40F-5560093E5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419784"/>
        <c:axId val="237419000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Collision Claim Frequency (right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Sheet1!$A$2:$A$43</c:f>
              <c:strCache>
                <c:ptCount val="42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  <c:pt idx="41">
                  <c:v>16:Q2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5.82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5.62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5.62</c:v>
                </c:pt>
                <c:pt idx="21">
                  <c:v>5.61</c:v>
                </c:pt>
                <c:pt idx="22">
                  <c:v>5.61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5.56</c:v>
                </c:pt>
                <c:pt idx="29">
                  <c:v>5.59</c:v>
                </c:pt>
                <c:pt idx="30">
                  <c:v>5.62</c:v>
                </c:pt>
                <c:pt idx="31">
                  <c:v>5.66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  <c:pt idx="40">
                  <c:v>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98-444F-B40F-5560093E5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419392"/>
        <c:axId val="237420568"/>
      </c:lineChart>
      <c:catAx>
        <c:axId val="23741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7419000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374190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7419784"/>
        <c:crosses val="autoZero"/>
        <c:crossBetween val="between"/>
        <c:minorUnit val="1"/>
      </c:valAx>
      <c:catAx>
        <c:axId val="237419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420568"/>
        <c:crossesAt val="5.5"/>
        <c:auto val="0"/>
        <c:lblAlgn val="ctr"/>
        <c:lblOffset val="100"/>
        <c:noMultiLvlLbl val="0"/>
      </c:catAx>
      <c:valAx>
        <c:axId val="237420568"/>
        <c:scaling>
          <c:orientation val="minMax"/>
          <c:max val="6"/>
          <c:min val="5.5"/>
        </c:scaling>
        <c:delete val="0"/>
        <c:axPos val="r"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7419392"/>
        <c:crosses val="max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38450670684707999"/>
          <c:y val="3.6834026159047802E-2"/>
          <c:w val="0.45792674414220702"/>
          <c:h val="0.12888469313020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307E-2"/>
          <c:y val="4.4584421621513201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Sheet1!$A$2:$A$43</c:f>
              <c:strCache>
                <c:ptCount val="42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  <c:pt idx="41">
                  <c:v>16:Q2</c:v>
                </c:pt>
              </c:strCache>
            </c:strRef>
          </c:cat>
          <c:val>
            <c:numRef>
              <c:f>Sheet1!$B$2:$B$43</c:f>
              <c:numCache>
                <c:formatCode>#,##0</c:formatCode>
                <c:ptCount val="42"/>
                <c:pt idx="0">
                  <c:v>3003</c:v>
                </c:pt>
                <c:pt idx="1">
                  <c:v>3003</c:v>
                </c:pt>
                <c:pt idx="2">
                  <c:v>3003</c:v>
                </c:pt>
                <c:pt idx="3">
                  <c:v>3014</c:v>
                </c:pt>
                <c:pt idx="4">
                  <c:v>3016</c:v>
                </c:pt>
                <c:pt idx="5">
                  <c:v>3024</c:v>
                </c:pt>
                <c:pt idx="6">
                  <c:v>3034</c:v>
                </c:pt>
                <c:pt idx="7">
                  <c:v>3031</c:v>
                </c:pt>
                <c:pt idx="8">
                  <c:v>3026</c:v>
                </c:pt>
                <c:pt idx="9">
                  <c:v>3011</c:v>
                </c:pt>
                <c:pt idx="10">
                  <c:v>2989</c:v>
                </c:pt>
                <c:pt idx="11">
                  <c:v>2976</c:v>
                </c:pt>
                <c:pt idx="12">
                  <c:v>2958</c:v>
                </c:pt>
                <c:pt idx="13">
                  <c:v>2955</c:v>
                </c:pt>
                <c:pt idx="14">
                  <c:v>2961</c:v>
                </c:pt>
                <c:pt idx="15">
                  <c:v>2956</c:v>
                </c:pt>
                <c:pt idx="16">
                  <c:v>2949</c:v>
                </c:pt>
                <c:pt idx="17">
                  <c:v>2952</c:v>
                </c:pt>
                <c:pt idx="18">
                  <c:v>2959</c:v>
                </c:pt>
                <c:pt idx="19">
                  <c:v>2967</c:v>
                </c:pt>
                <c:pt idx="20">
                  <c:v>2972</c:v>
                </c:pt>
                <c:pt idx="21">
                  <c:v>2964</c:v>
                </c:pt>
                <c:pt idx="22">
                  <c:v>2953</c:v>
                </c:pt>
                <c:pt idx="23">
                  <c:v>2951</c:v>
                </c:pt>
                <c:pt idx="24">
                  <c:v>2963</c:v>
                </c:pt>
                <c:pt idx="25">
                  <c:v>2971</c:v>
                </c:pt>
                <c:pt idx="26">
                  <c:v>2972</c:v>
                </c:pt>
                <c:pt idx="27">
                  <c:v>2970</c:v>
                </c:pt>
                <c:pt idx="28">
                  <c:v>2966</c:v>
                </c:pt>
                <c:pt idx="29">
                  <c:v>2971</c:v>
                </c:pt>
                <c:pt idx="30">
                  <c:v>2983</c:v>
                </c:pt>
                <c:pt idx="31">
                  <c:v>2989</c:v>
                </c:pt>
                <c:pt idx="32">
                  <c:v>2984</c:v>
                </c:pt>
                <c:pt idx="33">
                  <c:v>2996</c:v>
                </c:pt>
                <c:pt idx="34">
                  <c:v>3007</c:v>
                </c:pt>
                <c:pt idx="35">
                  <c:v>3027</c:v>
                </c:pt>
                <c:pt idx="36">
                  <c:v>3052</c:v>
                </c:pt>
                <c:pt idx="37">
                  <c:v>3078</c:v>
                </c:pt>
                <c:pt idx="38">
                  <c:v>3105</c:v>
                </c:pt>
                <c:pt idx="39">
                  <c:v>3130</c:v>
                </c:pt>
                <c:pt idx="40">
                  <c:v>3159</c:v>
                </c:pt>
                <c:pt idx="41">
                  <c:v>3179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5B-41E1-81CC-1C48ED531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27440"/>
        <c:axId val="239427832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Gas Prices (right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Sheet1!$A$2:$A$43</c:f>
              <c:strCache>
                <c:ptCount val="42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  <c:pt idx="41">
                  <c:v>16:Q2</c:v>
                </c:pt>
              </c:strCache>
            </c:strRef>
          </c:cat>
          <c:val>
            <c:numRef>
              <c:f>Sheet1!$C$2:$C$43</c:f>
              <c:numCache>
                <c:formatCode>_(* #,##0.00_);_(* \(#,##0.00\);_(* "-"??_);_(@_)</c:formatCode>
                <c:ptCount val="42"/>
                <c:pt idx="0">
                  <c:v>2.383</c:v>
                </c:pt>
                <c:pt idx="1">
                  <c:v>2.895</c:v>
                </c:pt>
                <c:pt idx="2">
                  <c:v>2.8879999999999999</c:v>
                </c:pt>
                <c:pt idx="3">
                  <c:v>2.3079999999999998</c:v>
                </c:pt>
                <c:pt idx="4">
                  <c:v>2.3980000000000001</c:v>
                </c:pt>
                <c:pt idx="5">
                  <c:v>3.0470000000000002</c:v>
                </c:pt>
                <c:pt idx="6">
                  <c:v>2.907</c:v>
                </c:pt>
                <c:pt idx="7">
                  <c:v>3.0089999999999999</c:v>
                </c:pt>
                <c:pt idx="8">
                  <c:v>3.1659999999999999</c:v>
                </c:pt>
                <c:pt idx="9">
                  <c:v>3.8319999999999999</c:v>
                </c:pt>
                <c:pt idx="10">
                  <c:v>3.89</c:v>
                </c:pt>
                <c:pt idx="11">
                  <c:v>2.3079999999999998</c:v>
                </c:pt>
                <c:pt idx="12">
                  <c:v>1.9470000000000001</c:v>
                </c:pt>
                <c:pt idx="13">
                  <c:v>2.391</c:v>
                </c:pt>
                <c:pt idx="14">
                  <c:v>2.6240000000000001</c:v>
                </c:pt>
                <c:pt idx="15">
                  <c:v>2.661</c:v>
                </c:pt>
                <c:pt idx="16">
                  <c:v>2.7690000000000001</c:v>
                </c:pt>
                <c:pt idx="17">
                  <c:v>2.8610000000000002</c:v>
                </c:pt>
                <c:pt idx="18">
                  <c:v>2.7749999999999999</c:v>
                </c:pt>
                <c:pt idx="19">
                  <c:v>2.9359999999999999</c:v>
                </c:pt>
                <c:pt idx="20">
                  <c:v>3.3279999999999998</c:v>
                </c:pt>
                <c:pt idx="21">
                  <c:v>3.8570000000000002</c:v>
                </c:pt>
                <c:pt idx="22">
                  <c:v>3.69</c:v>
                </c:pt>
                <c:pt idx="23">
                  <c:v>3.431</c:v>
                </c:pt>
                <c:pt idx="24">
                  <c:v>3.645</c:v>
                </c:pt>
                <c:pt idx="25">
                  <c:v>3.7949999999999999</c:v>
                </c:pt>
                <c:pt idx="26">
                  <c:v>3.7120000000000002</c:v>
                </c:pt>
                <c:pt idx="27">
                  <c:v>3.5750000000000002</c:v>
                </c:pt>
                <c:pt idx="28">
                  <c:v>3.6349999999999998</c:v>
                </c:pt>
                <c:pt idx="29">
                  <c:v>3.665</c:v>
                </c:pt>
                <c:pt idx="30">
                  <c:v>3.6360000000000001</c:v>
                </c:pt>
                <c:pt idx="31">
                  <c:v>3.3650000000000002</c:v>
                </c:pt>
                <c:pt idx="32">
                  <c:v>3.4870000000000001</c:v>
                </c:pt>
                <c:pt idx="33">
                  <c:v>3.7519999999999998</c:v>
                </c:pt>
                <c:pt idx="34">
                  <c:v>3.5720000000000001</c:v>
                </c:pt>
                <c:pt idx="35">
                  <c:v>2.9359999999999999</c:v>
                </c:pt>
                <c:pt idx="36">
                  <c:v>2.367</c:v>
                </c:pt>
                <c:pt idx="37">
                  <c:v>2.758</c:v>
                </c:pt>
                <c:pt idx="38">
                  <c:v>2.6920000000000002</c:v>
                </c:pt>
                <c:pt idx="39">
                  <c:v>2.2629999999999999</c:v>
                </c:pt>
                <c:pt idx="40">
                  <c:v>2</c:v>
                </c:pt>
                <c:pt idx="41">
                  <c:v>2.35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5B-41E1-81CC-1C48ED531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30968"/>
        <c:axId val="239429008"/>
      </c:lineChart>
      <c:catAx>
        <c:axId val="23942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9427832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394278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27440"/>
        <c:crosses val="autoZero"/>
        <c:crossBetween val="between"/>
        <c:minorUnit val="1"/>
      </c:valAx>
      <c:catAx>
        <c:axId val="239430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429008"/>
        <c:crossesAt val="5.5"/>
        <c:auto val="0"/>
        <c:lblAlgn val="ctr"/>
        <c:lblOffset val="100"/>
        <c:noMultiLvlLbl val="0"/>
      </c:catAx>
      <c:valAx>
        <c:axId val="239429008"/>
        <c:scaling>
          <c:orientation val="minMax"/>
          <c:max val="4.5"/>
          <c:min val="1.5"/>
        </c:scaling>
        <c:delete val="0"/>
        <c:axPos val="r"/>
        <c:numFmt formatCode="&quot;$&quot;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30968"/>
        <c:crosses val="max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0.36535552330318999"/>
          <c:y val="6.1104027052451403E-2"/>
          <c:w val="0.530880020197813"/>
          <c:h val="7.12434410083707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196E-2"/>
          <c:y val="4.4584421621513201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Sheet1!$A$2:$A$43</c:f>
              <c:strCache>
                <c:ptCount val="42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  <c:pt idx="41">
                  <c:v>16:Q2</c:v>
                </c:pt>
              </c:strCache>
            </c:strRef>
          </c:cat>
          <c:val>
            <c:numRef>
              <c:f>Sheet1!$B$2:$B$43</c:f>
              <c:numCache>
                <c:formatCode>#,##0</c:formatCode>
                <c:ptCount val="42"/>
                <c:pt idx="0">
                  <c:v>3003</c:v>
                </c:pt>
                <c:pt idx="1">
                  <c:v>3003</c:v>
                </c:pt>
                <c:pt idx="2">
                  <c:v>3003</c:v>
                </c:pt>
                <c:pt idx="3">
                  <c:v>3014</c:v>
                </c:pt>
                <c:pt idx="4">
                  <c:v>3016</c:v>
                </c:pt>
                <c:pt idx="5">
                  <c:v>3024</c:v>
                </c:pt>
                <c:pt idx="6">
                  <c:v>3034</c:v>
                </c:pt>
                <c:pt idx="7">
                  <c:v>3031</c:v>
                </c:pt>
                <c:pt idx="8">
                  <c:v>3026</c:v>
                </c:pt>
                <c:pt idx="9">
                  <c:v>3011</c:v>
                </c:pt>
                <c:pt idx="10">
                  <c:v>2989</c:v>
                </c:pt>
                <c:pt idx="11">
                  <c:v>2976</c:v>
                </c:pt>
                <c:pt idx="12">
                  <c:v>2958</c:v>
                </c:pt>
                <c:pt idx="13">
                  <c:v>2955</c:v>
                </c:pt>
                <c:pt idx="14">
                  <c:v>2961</c:v>
                </c:pt>
                <c:pt idx="15">
                  <c:v>2956</c:v>
                </c:pt>
                <c:pt idx="16">
                  <c:v>2949</c:v>
                </c:pt>
                <c:pt idx="17">
                  <c:v>2952</c:v>
                </c:pt>
                <c:pt idx="18">
                  <c:v>2959</c:v>
                </c:pt>
                <c:pt idx="19">
                  <c:v>2967</c:v>
                </c:pt>
                <c:pt idx="20">
                  <c:v>2972</c:v>
                </c:pt>
                <c:pt idx="21">
                  <c:v>2964</c:v>
                </c:pt>
                <c:pt idx="22">
                  <c:v>2953</c:v>
                </c:pt>
                <c:pt idx="23">
                  <c:v>2951</c:v>
                </c:pt>
                <c:pt idx="24">
                  <c:v>2963</c:v>
                </c:pt>
                <c:pt idx="25">
                  <c:v>2971</c:v>
                </c:pt>
                <c:pt idx="26">
                  <c:v>2972</c:v>
                </c:pt>
                <c:pt idx="27">
                  <c:v>2970</c:v>
                </c:pt>
                <c:pt idx="28">
                  <c:v>2966</c:v>
                </c:pt>
                <c:pt idx="29">
                  <c:v>2971</c:v>
                </c:pt>
                <c:pt idx="30">
                  <c:v>2983</c:v>
                </c:pt>
                <c:pt idx="31">
                  <c:v>2989</c:v>
                </c:pt>
                <c:pt idx="32">
                  <c:v>2984</c:v>
                </c:pt>
                <c:pt idx="33">
                  <c:v>2996</c:v>
                </c:pt>
                <c:pt idx="34">
                  <c:v>3007</c:v>
                </c:pt>
                <c:pt idx="35">
                  <c:v>3027</c:v>
                </c:pt>
                <c:pt idx="36">
                  <c:v>3052</c:v>
                </c:pt>
                <c:pt idx="37">
                  <c:v>3078</c:v>
                </c:pt>
                <c:pt idx="38">
                  <c:v>3105</c:v>
                </c:pt>
                <c:pt idx="39">
                  <c:v>3130</c:v>
                </c:pt>
                <c:pt idx="40">
                  <c:v>3159</c:v>
                </c:pt>
                <c:pt idx="41">
                  <c:v>3179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0-444E-BFAE-3BE8FB352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30576"/>
        <c:axId val="239423520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# Employed (right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Sheet1!$A$2:$A$43</c:f>
              <c:strCache>
                <c:ptCount val="42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  <c:pt idx="41">
                  <c:v>16:Q2</c:v>
                </c:pt>
              </c:strCache>
            </c:strRef>
          </c:cat>
          <c:val>
            <c:numRef>
              <c:f>Sheet1!$C$2:$C$43</c:f>
              <c:numCache>
                <c:formatCode>_(* #,##0.0_);_(* \(#,##0.0\);_(* "-"??_);_(@_)</c:formatCode>
                <c:ptCount val="42"/>
                <c:pt idx="0">
                  <c:v>136.04900000000001</c:v>
                </c:pt>
                <c:pt idx="1">
                  <c:v>136.33699999999999</c:v>
                </c:pt>
                <c:pt idx="2">
                  <c:v>136.88300000000001</c:v>
                </c:pt>
                <c:pt idx="3">
                  <c:v>137.26599999999999</c:v>
                </c:pt>
                <c:pt idx="4">
                  <c:v>137.785</c:v>
                </c:pt>
                <c:pt idx="5">
                  <c:v>138.08500000000001</c:v>
                </c:pt>
                <c:pt idx="6">
                  <c:v>138.11600000000001</c:v>
                </c:pt>
                <c:pt idx="7">
                  <c:v>138.41300000000001</c:v>
                </c:pt>
                <c:pt idx="8">
                  <c:v>138.268</c:v>
                </c:pt>
                <c:pt idx="9">
                  <c:v>137.708</c:v>
                </c:pt>
                <c:pt idx="10">
                  <c:v>136.78100000000001</c:v>
                </c:pt>
                <c:pt idx="11">
                  <c:v>134.84399999999999</c:v>
                </c:pt>
                <c:pt idx="12">
                  <c:v>132.52699999999999</c:v>
                </c:pt>
                <c:pt idx="13">
                  <c:v>131.02000000000001</c:v>
                </c:pt>
                <c:pt idx="14">
                  <c:v>130.26</c:v>
                </c:pt>
                <c:pt idx="15">
                  <c:v>129.774</c:v>
                </c:pt>
                <c:pt idx="16">
                  <c:v>129.89599999999999</c:v>
                </c:pt>
                <c:pt idx="17">
                  <c:v>130.52799999999999</c:v>
                </c:pt>
                <c:pt idx="18">
                  <c:v>130.37200000000001</c:v>
                </c:pt>
                <c:pt idx="19">
                  <c:v>130.84</c:v>
                </c:pt>
                <c:pt idx="20">
                  <c:v>131.29499999999999</c:v>
                </c:pt>
                <c:pt idx="21">
                  <c:v>131.94900000000001</c:v>
                </c:pt>
                <c:pt idx="22">
                  <c:v>132.37200000000001</c:v>
                </c:pt>
                <c:pt idx="23">
                  <c:v>132.92699999999999</c:v>
                </c:pt>
                <c:pt idx="24">
                  <c:v>133.761</c:v>
                </c:pt>
                <c:pt idx="25">
                  <c:v>134.03800000000001</c:v>
                </c:pt>
                <c:pt idx="26">
                  <c:v>134.55199999999999</c:v>
                </c:pt>
                <c:pt idx="27">
                  <c:v>135.07599999999999</c:v>
                </c:pt>
                <c:pt idx="28">
                  <c:v>135.71199999999999</c:v>
                </c:pt>
                <c:pt idx="29">
                  <c:v>136.268</c:v>
                </c:pt>
                <c:pt idx="30">
                  <c:v>136.86199999999999</c:v>
                </c:pt>
                <c:pt idx="31">
                  <c:v>137.387</c:v>
                </c:pt>
                <c:pt idx="32">
                  <c:v>138.01400000000001</c:v>
                </c:pt>
                <c:pt idx="33">
                  <c:v>138.84299999999999</c:v>
                </c:pt>
                <c:pt idx="34">
                  <c:v>139.57900000000001</c:v>
                </c:pt>
                <c:pt idx="35">
                  <c:v>140.40199999999999</c:v>
                </c:pt>
                <c:pt idx="36">
                  <c:v>140.97200000000001</c:v>
                </c:pt>
                <c:pt idx="37">
                  <c:v>141.72399999999999</c:v>
                </c:pt>
                <c:pt idx="38">
                  <c:v>142.30000000000001</c:v>
                </c:pt>
                <c:pt idx="39">
                  <c:v>143.14599999999999</c:v>
                </c:pt>
                <c:pt idx="40">
                  <c:v>143.733</c:v>
                </c:pt>
                <c:pt idx="41">
                  <c:v>144.172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0-444E-BFAE-3BE8FB352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24696"/>
        <c:axId val="239423912"/>
      </c:lineChart>
      <c:catAx>
        <c:axId val="23943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9423520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3942352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30576"/>
        <c:crosses val="autoZero"/>
        <c:crossBetween val="between"/>
        <c:minorUnit val="1"/>
      </c:valAx>
      <c:catAx>
        <c:axId val="239424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423912"/>
        <c:crossesAt val="5.5"/>
        <c:auto val="0"/>
        <c:lblAlgn val="ctr"/>
        <c:lblOffset val="100"/>
        <c:noMultiLvlLbl val="0"/>
      </c:catAx>
      <c:valAx>
        <c:axId val="239423912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942469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6798829760311202"/>
          <c:y val="5.5036526829100499E-2"/>
          <c:w val="0.52867401623895505"/>
          <c:h val="9.24796917900989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'Fit Collision Freq'!$C$4:$C$43</c:f>
              <c:numCache>
                <c:formatCode>_(* #,##0.00_);_(* \(#,##0.00\);_(* "-"??_);_(@_)</c:formatCode>
                <c:ptCount val="40"/>
                <c:pt idx="0">
                  <c:v>2.384666666666666</c:v>
                </c:pt>
                <c:pt idx="1">
                  <c:v>2.89</c:v>
                </c:pt>
                <c:pt idx="2">
                  <c:v>2.876666666666666</c:v>
                </c:pt>
                <c:pt idx="3">
                  <c:v>2.3090000000000002</c:v>
                </c:pt>
                <c:pt idx="4">
                  <c:v>2.407</c:v>
                </c:pt>
                <c:pt idx="5">
                  <c:v>3.06</c:v>
                </c:pt>
                <c:pt idx="6">
                  <c:v>2.8980000000000001</c:v>
                </c:pt>
                <c:pt idx="7">
                  <c:v>3.016999999999999</c:v>
                </c:pt>
                <c:pt idx="8">
                  <c:v>3.155333333333334</c:v>
                </c:pt>
                <c:pt idx="9">
                  <c:v>3.8090000000000002</c:v>
                </c:pt>
                <c:pt idx="10">
                  <c:v>3.9009999999999998</c:v>
                </c:pt>
                <c:pt idx="11">
                  <c:v>2.3549999999999991</c:v>
                </c:pt>
                <c:pt idx="12">
                  <c:v>1.9419999999999991</c:v>
                </c:pt>
                <c:pt idx="13">
                  <c:v>2.366333333333333</c:v>
                </c:pt>
                <c:pt idx="14">
                  <c:v>2.6203333333333338</c:v>
                </c:pt>
                <c:pt idx="15">
                  <c:v>2.6579999999999999</c:v>
                </c:pt>
                <c:pt idx="16">
                  <c:v>2.7639999999999998</c:v>
                </c:pt>
                <c:pt idx="17">
                  <c:v>2.8583333333333329</c:v>
                </c:pt>
                <c:pt idx="18">
                  <c:v>2.774</c:v>
                </c:pt>
                <c:pt idx="19">
                  <c:v>2.9380000000000002</c:v>
                </c:pt>
                <c:pt idx="20">
                  <c:v>3.3423333333333338</c:v>
                </c:pt>
                <c:pt idx="21">
                  <c:v>3.8490000000000002</c:v>
                </c:pt>
                <c:pt idx="22">
                  <c:v>3.6893333333333338</c:v>
                </c:pt>
                <c:pt idx="23">
                  <c:v>3.4249999999999998</c:v>
                </c:pt>
                <c:pt idx="24">
                  <c:v>3.6623333333333332</c:v>
                </c:pt>
                <c:pt idx="25">
                  <c:v>3.7816666666666672</c:v>
                </c:pt>
                <c:pt idx="26">
                  <c:v>3.7293333333333338</c:v>
                </c:pt>
                <c:pt idx="27">
                  <c:v>3.571333333333333</c:v>
                </c:pt>
                <c:pt idx="28">
                  <c:v>3.6353333333333331</c:v>
                </c:pt>
                <c:pt idx="29">
                  <c:v>3.6673333333333331</c:v>
                </c:pt>
                <c:pt idx="30">
                  <c:v>3.6366666666666672</c:v>
                </c:pt>
                <c:pt idx="31">
                  <c:v>3.366333333333333</c:v>
                </c:pt>
                <c:pt idx="32">
                  <c:v>3.4773333333333341</c:v>
                </c:pt>
                <c:pt idx="33">
                  <c:v>3.7503333333333342</c:v>
                </c:pt>
                <c:pt idx="34">
                  <c:v>3.5790000000000002</c:v>
                </c:pt>
                <c:pt idx="35">
                  <c:v>2.961333333333334</c:v>
                </c:pt>
                <c:pt idx="36">
                  <c:v>2.3516666666666661</c:v>
                </c:pt>
                <c:pt idx="37">
                  <c:v>2.7473333333333341</c:v>
                </c:pt>
                <c:pt idx="38">
                  <c:v>2.6893333333333338</c:v>
                </c:pt>
                <c:pt idx="39">
                  <c:v>2.2636666666666669</c:v>
                </c:pt>
              </c:numCache>
            </c:numRef>
          </c:xVal>
          <c:yVal>
            <c:numRef>
              <c:f>'Fit Collision Freq'!$E$4:$E$43</c:f>
              <c:numCache>
                <c:formatCode>General</c:formatCode>
                <c:ptCount val="40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5.8199999999999976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5.6199999999999974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5.6199999999999974</c:v>
                </c:pt>
                <c:pt idx="21">
                  <c:v>5.6099999999999977</c:v>
                </c:pt>
                <c:pt idx="22">
                  <c:v>5.6099999999999977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5.58</c:v>
                </c:pt>
                <c:pt idx="29">
                  <c:v>5.59</c:v>
                </c:pt>
                <c:pt idx="30">
                  <c:v>5.6199999999999974</c:v>
                </c:pt>
                <c:pt idx="31">
                  <c:v>5.6599999999999966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C6-4FCF-99E3-1DB63600C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285896"/>
        <c:axId val="471288248"/>
      </c:scatterChart>
      <c:valAx>
        <c:axId val="471285896"/>
        <c:scaling>
          <c:orientation val="minMax"/>
          <c:max val="4"/>
          <c:min val="1.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algn="ctr" rtl="0">
                  <a:defRPr lang="en-US" sz="14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Gasoline Price per Gallon</a:t>
                </a:r>
              </a:p>
            </c:rich>
          </c:tx>
          <c:overlay val="0"/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288248"/>
        <c:crosses val="autoZero"/>
        <c:crossBetween val="midCat"/>
      </c:valAx>
      <c:valAx>
        <c:axId val="47128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algn="ctr" rtl="0">
                  <a:defRPr lang="en-US" sz="14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Collision Frequency</a:t>
                </a:r>
              </a:p>
            </c:rich>
          </c:tx>
          <c:overlay val="0"/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285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FAB4D-3FE8-46D4-921D-3DAAFD4519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70C20-E506-4FF7-9F1C-765AA78E70C1}">
      <dgm:prSet phldrT="[Text]" custT="1"/>
      <dgm:spPr/>
      <dgm:t>
        <a:bodyPr/>
        <a:lstStyle/>
        <a:p>
          <a:r>
            <a:rPr lang="en-US" sz="1400" b="1" dirty="0"/>
            <a:t>Create Product (Publish the Newspaper)</a:t>
          </a:r>
        </a:p>
      </dgm:t>
    </dgm:pt>
    <dgm:pt modelId="{9453320E-08F2-4A9D-8D02-C93B8993606B}" type="parTrans" cxnId="{1338CEE4-50EB-4CF5-AF76-B68B3DC57411}">
      <dgm:prSet/>
      <dgm:spPr/>
      <dgm:t>
        <a:bodyPr/>
        <a:lstStyle/>
        <a:p>
          <a:endParaRPr lang="en-US" sz="1400"/>
        </a:p>
      </dgm:t>
    </dgm:pt>
    <dgm:pt modelId="{473D3182-B31B-4F17-BE88-DD6E1BE86813}" type="sibTrans" cxnId="{1338CEE4-50EB-4CF5-AF76-B68B3DC57411}">
      <dgm:prSet/>
      <dgm:spPr/>
      <dgm:t>
        <a:bodyPr/>
        <a:lstStyle/>
        <a:p>
          <a:endParaRPr lang="en-US" sz="1400"/>
        </a:p>
      </dgm:t>
    </dgm:pt>
    <dgm:pt modelId="{92545DD2-D102-4073-81E4-5DB851FB631B}">
      <dgm:prSet custT="1"/>
      <dgm:spPr/>
      <dgm:t>
        <a:bodyPr/>
        <a:lstStyle/>
        <a:p>
          <a:r>
            <a:rPr lang="en-US" sz="1400" b="1" dirty="0"/>
            <a:t>Gather Information (News, Ads)</a:t>
          </a:r>
        </a:p>
      </dgm:t>
    </dgm:pt>
    <dgm:pt modelId="{28992293-AD1D-4A88-A481-D7A6A63ED112}" type="parTrans" cxnId="{7CD23DBF-388C-441C-949E-CB6361D32CE9}">
      <dgm:prSet/>
      <dgm:spPr/>
      <dgm:t>
        <a:bodyPr/>
        <a:lstStyle/>
        <a:p>
          <a:endParaRPr lang="en-US" sz="1400"/>
        </a:p>
      </dgm:t>
    </dgm:pt>
    <dgm:pt modelId="{93FDA5C6-8DC8-4A52-A474-9944C73D702B}" type="sibTrans" cxnId="{7CD23DBF-388C-441C-949E-CB6361D32CE9}">
      <dgm:prSet/>
      <dgm:spPr/>
      <dgm:t>
        <a:bodyPr/>
        <a:lstStyle/>
        <a:p>
          <a:endParaRPr lang="en-US" sz="1400"/>
        </a:p>
      </dgm:t>
    </dgm:pt>
    <dgm:pt modelId="{C105252B-CB6E-42AC-A480-84404B6436FC}">
      <dgm:prSet custT="1"/>
      <dgm:spPr/>
      <dgm:t>
        <a:bodyPr/>
        <a:lstStyle/>
        <a:p>
          <a:r>
            <a:rPr lang="en-US" sz="1400" b="1" dirty="0"/>
            <a:t>Distribute Product (Deliver the Newspaper)</a:t>
          </a:r>
        </a:p>
      </dgm:t>
    </dgm:pt>
    <dgm:pt modelId="{0719EF53-D4F9-42B3-979E-6155580564BC}" type="parTrans" cxnId="{44CE299F-EC6B-4D24-A9E3-6DDD273EA76B}">
      <dgm:prSet/>
      <dgm:spPr/>
      <dgm:t>
        <a:bodyPr/>
        <a:lstStyle/>
        <a:p>
          <a:endParaRPr lang="en-US" sz="1400"/>
        </a:p>
      </dgm:t>
    </dgm:pt>
    <dgm:pt modelId="{72A4AA6C-9D90-4FF9-AD71-D409F859D665}" type="sibTrans" cxnId="{44CE299F-EC6B-4D24-A9E3-6DDD273EA76B}">
      <dgm:prSet/>
      <dgm:spPr/>
      <dgm:t>
        <a:bodyPr/>
        <a:lstStyle/>
        <a:p>
          <a:endParaRPr lang="en-US" sz="1400"/>
        </a:p>
      </dgm:t>
    </dgm:pt>
    <dgm:pt modelId="{A9C6EBDA-93C5-42FE-96CD-1EAA2DAC5AF7}">
      <dgm:prSet phldrT="[Text]" custT="1"/>
      <dgm:spPr/>
      <dgm:t>
        <a:bodyPr/>
        <a:lstStyle/>
        <a:p>
          <a:r>
            <a:rPr lang="en-US" sz="1400" b="1" dirty="0"/>
            <a:t>Improve World </a:t>
          </a:r>
        </a:p>
      </dgm:t>
    </dgm:pt>
    <dgm:pt modelId="{65C6B2F2-5192-41F5-8B94-7B66CB34FFA9}" type="parTrans" cxnId="{3D351A5C-E5E2-483F-A60A-4FCD696F511D}">
      <dgm:prSet/>
      <dgm:spPr/>
      <dgm:t>
        <a:bodyPr/>
        <a:lstStyle/>
        <a:p>
          <a:endParaRPr lang="en-US" sz="1400"/>
        </a:p>
      </dgm:t>
    </dgm:pt>
    <dgm:pt modelId="{A872446A-C876-4C34-8318-FD76BFE087CF}" type="sibTrans" cxnId="{3D351A5C-E5E2-483F-A60A-4FCD696F511D}">
      <dgm:prSet/>
      <dgm:spPr/>
      <dgm:t>
        <a:bodyPr/>
        <a:lstStyle/>
        <a:p>
          <a:endParaRPr lang="en-US" sz="1400"/>
        </a:p>
      </dgm:t>
    </dgm:pt>
    <dgm:pt modelId="{D4A30E28-D12B-4434-BE81-41FEA86160A5}">
      <dgm:prSet custT="1"/>
      <dgm:spPr/>
      <dgm:t>
        <a:bodyPr/>
        <a:lstStyle/>
        <a:p>
          <a:r>
            <a:rPr lang="en-US" sz="1400" b="1" dirty="0"/>
            <a:t>Printing Press</a:t>
          </a:r>
        </a:p>
      </dgm:t>
    </dgm:pt>
    <dgm:pt modelId="{CFFA79FE-98F6-4730-A29A-6D389B085EB4}" type="parTrans" cxnId="{DC34C8D8-C699-42D9-A8E1-AF31E1C1B775}">
      <dgm:prSet/>
      <dgm:spPr/>
      <dgm:t>
        <a:bodyPr/>
        <a:lstStyle/>
        <a:p>
          <a:endParaRPr lang="en-US"/>
        </a:p>
      </dgm:t>
    </dgm:pt>
    <dgm:pt modelId="{02316398-8A8C-4646-8EED-F41F19B909C9}" type="sibTrans" cxnId="{DC34C8D8-C699-42D9-A8E1-AF31E1C1B775}">
      <dgm:prSet/>
      <dgm:spPr/>
      <dgm:t>
        <a:bodyPr/>
        <a:lstStyle/>
        <a:p>
          <a:endParaRPr lang="en-US"/>
        </a:p>
      </dgm:t>
    </dgm:pt>
    <dgm:pt modelId="{4E4B4067-D128-4B7B-97B6-B098539D68CC}" type="pres">
      <dgm:prSet presAssocID="{55FFAB4D-3FE8-46D4-921D-3DAAFD45193A}" presName="CompostProcess" presStyleCnt="0">
        <dgm:presLayoutVars>
          <dgm:dir/>
          <dgm:resizeHandles val="exact"/>
        </dgm:presLayoutVars>
      </dgm:prSet>
      <dgm:spPr/>
    </dgm:pt>
    <dgm:pt modelId="{A152B669-C2C7-459C-A64B-5D2800C9DC64}" type="pres">
      <dgm:prSet presAssocID="{55FFAB4D-3FE8-46D4-921D-3DAAFD45193A}" presName="arrow" presStyleLbl="bgShp" presStyleIdx="0" presStyleCnt="1" custLinFactNeighborX="-991" custLinFactNeighborY="-821"/>
      <dgm:spPr/>
    </dgm:pt>
    <dgm:pt modelId="{20A31AA8-B183-4F29-BC32-7AE7D2F588F3}" type="pres">
      <dgm:prSet presAssocID="{55FFAB4D-3FE8-46D4-921D-3DAAFD45193A}" presName="linearProcess" presStyleCnt="0"/>
      <dgm:spPr/>
    </dgm:pt>
    <dgm:pt modelId="{BC2DDC50-D412-46F1-908D-7C2905B6ABE6}" type="pres">
      <dgm:prSet presAssocID="{D4A30E28-D12B-4434-BE81-41FEA86160A5}" presName="textNode" presStyleLbl="node1" presStyleIdx="0" presStyleCnt="5">
        <dgm:presLayoutVars>
          <dgm:bulletEnabled val="1"/>
        </dgm:presLayoutVars>
      </dgm:prSet>
      <dgm:spPr/>
    </dgm:pt>
    <dgm:pt modelId="{3A759DCE-57CB-4370-A534-F3F69CE7AB99}" type="pres">
      <dgm:prSet presAssocID="{02316398-8A8C-4646-8EED-F41F19B909C9}" presName="sibTrans" presStyleCnt="0"/>
      <dgm:spPr/>
    </dgm:pt>
    <dgm:pt modelId="{70A62A1C-F154-4910-9C4E-62E600A80DD4}" type="pres">
      <dgm:prSet presAssocID="{92545DD2-D102-4073-81E4-5DB851FB631B}" presName="textNode" presStyleLbl="node1" presStyleIdx="1" presStyleCnt="5">
        <dgm:presLayoutVars>
          <dgm:bulletEnabled val="1"/>
        </dgm:presLayoutVars>
      </dgm:prSet>
      <dgm:spPr/>
    </dgm:pt>
    <dgm:pt modelId="{7FCF817D-5F5B-436F-9517-BC4BB1F8045C}" type="pres">
      <dgm:prSet presAssocID="{93FDA5C6-8DC8-4A52-A474-9944C73D702B}" presName="sibTrans" presStyleCnt="0"/>
      <dgm:spPr/>
    </dgm:pt>
    <dgm:pt modelId="{94A54FA7-0450-445A-8026-0207A2847018}" type="pres">
      <dgm:prSet presAssocID="{51E70C20-E506-4FF7-9F1C-765AA78E70C1}" presName="textNode" presStyleLbl="node1" presStyleIdx="2" presStyleCnt="5">
        <dgm:presLayoutVars>
          <dgm:bulletEnabled val="1"/>
        </dgm:presLayoutVars>
      </dgm:prSet>
      <dgm:spPr/>
    </dgm:pt>
    <dgm:pt modelId="{48BF1143-71F3-4CD7-A945-30313464EEB9}" type="pres">
      <dgm:prSet presAssocID="{473D3182-B31B-4F17-BE88-DD6E1BE86813}" presName="sibTrans" presStyleCnt="0"/>
      <dgm:spPr/>
    </dgm:pt>
    <dgm:pt modelId="{7E743432-CC7F-4390-8FC6-15CFA3D6582B}" type="pres">
      <dgm:prSet presAssocID="{C105252B-CB6E-42AC-A480-84404B6436FC}" presName="textNode" presStyleLbl="node1" presStyleIdx="3" presStyleCnt="5">
        <dgm:presLayoutVars>
          <dgm:bulletEnabled val="1"/>
        </dgm:presLayoutVars>
      </dgm:prSet>
      <dgm:spPr/>
    </dgm:pt>
    <dgm:pt modelId="{AB308EE6-A83A-4D1E-A643-6E07177AA05E}" type="pres">
      <dgm:prSet presAssocID="{72A4AA6C-9D90-4FF9-AD71-D409F859D665}" presName="sibTrans" presStyleCnt="0"/>
      <dgm:spPr/>
    </dgm:pt>
    <dgm:pt modelId="{6310D234-C0C6-44A1-98F4-7DB8A98AB0CC}" type="pres">
      <dgm:prSet presAssocID="{A9C6EBDA-93C5-42FE-96CD-1EAA2DAC5AF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CD23DBF-388C-441C-949E-CB6361D32CE9}" srcId="{55FFAB4D-3FE8-46D4-921D-3DAAFD45193A}" destId="{92545DD2-D102-4073-81E4-5DB851FB631B}" srcOrd="1" destOrd="0" parTransId="{28992293-AD1D-4A88-A481-D7A6A63ED112}" sibTransId="{93FDA5C6-8DC8-4A52-A474-9944C73D702B}"/>
    <dgm:cxn modelId="{0B44ECCF-5EC3-4A54-A9D6-8244B33561C2}" type="presOf" srcId="{55FFAB4D-3FE8-46D4-921D-3DAAFD45193A}" destId="{4E4B4067-D128-4B7B-97B6-B098539D68CC}" srcOrd="0" destOrd="0" presId="urn:microsoft.com/office/officeart/2005/8/layout/hProcess9"/>
    <dgm:cxn modelId="{44CE299F-EC6B-4D24-A9E3-6DDD273EA76B}" srcId="{55FFAB4D-3FE8-46D4-921D-3DAAFD45193A}" destId="{C105252B-CB6E-42AC-A480-84404B6436FC}" srcOrd="3" destOrd="0" parTransId="{0719EF53-D4F9-42B3-979E-6155580564BC}" sibTransId="{72A4AA6C-9D90-4FF9-AD71-D409F859D665}"/>
    <dgm:cxn modelId="{1338CEE4-50EB-4CF5-AF76-B68B3DC57411}" srcId="{55FFAB4D-3FE8-46D4-921D-3DAAFD45193A}" destId="{51E70C20-E506-4FF7-9F1C-765AA78E70C1}" srcOrd="2" destOrd="0" parTransId="{9453320E-08F2-4A9D-8D02-C93B8993606B}" sibTransId="{473D3182-B31B-4F17-BE88-DD6E1BE86813}"/>
    <dgm:cxn modelId="{3D351A5C-E5E2-483F-A60A-4FCD696F511D}" srcId="{55FFAB4D-3FE8-46D4-921D-3DAAFD45193A}" destId="{A9C6EBDA-93C5-42FE-96CD-1EAA2DAC5AF7}" srcOrd="4" destOrd="0" parTransId="{65C6B2F2-5192-41F5-8B94-7B66CB34FFA9}" sibTransId="{A872446A-C876-4C34-8318-FD76BFE087CF}"/>
    <dgm:cxn modelId="{DC34C8D8-C699-42D9-A8E1-AF31E1C1B775}" srcId="{55FFAB4D-3FE8-46D4-921D-3DAAFD45193A}" destId="{D4A30E28-D12B-4434-BE81-41FEA86160A5}" srcOrd="0" destOrd="0" parTransId="{CFFA79FE-98F6-4730-A29A-6D389B085EB4}" sibTransId="{02316398-8A8C-4646-8EED-F41F19B909C9}"/>
    <dgm:cxn modelId="{DCF76BC5-FDA3-4B63-A3A6-0DA1C93EABA6}" type="presOf" srcId="{A9C6EBDA-93C5-42FE-96CD-1EAA2DAC5AF7}" destId="{6310D234-C0C6-44A1-98F4-7DB8A98AB0CC}" srcOrd="0" destOrd="0" presId="urn:microsoft.com/office/officeart/2005/8/layout/hProcess9"/>
    <dgm:cxn modelId="{F6B712E8-905E-4045-B68C-8C9704217ABA}" type="presOf" srcId="{D4A30E28-D12B-4434-BE81-41FEA86160A5}" destId="{BC2DDC50-D412-46F1-908D-7C2905B6ABE6}" srcOrd="0" destOrd="0" presId="urn:microsoft.com/office/officeart/2005/8/layout/hProcess9"/>
    <dgm:cxn modelId="{8902E981-52FB-4284-BB6C-E4AA65CD59A9}" type="presOf" srcId="{92545DD2-D102-4073-81E4-5DB851FB631B}" destId="{70A62A1C-F154-4910-9C4E-62E600A80DD4}" srcOrd="0" destOrd="0" presId="urn:microsoft.com/office/officeart/2005/8/layout/hProcess9"/>
    <dgm:cxn modelId="{A0C3861F-68CE-43F2-ADAA-8AAB82BF350C}" type="presOf" srcId="{51E70C20-E506-4FF7-9F1C-765AA78E70C1}" destId="{94A54FA7-0450-445A-8026-0207A2847018}" srcOrd="0" destOrd="0" presId="urn:microsoft.com/office/officeart/2005/8/layout/hProcess9"/>
    <dgm:cxn modelId="{67AEE9A1-2F19-4946-83D3-3806D5F9472E}" type="presOf" srcId="{C105252B-CB6E-42AC-A480-84404B6436FC}" destId="{7E743432-CC7F-4390-8FC6-15CFA3D6582B}" srcOrd="0" destOrd="0" presId="urn:microsoft.com/office/officeart/2005/8/layout/hProcess9"/>
    <dgm:cxn modelId="{9149D06A-F4ED-4649-B9E4-168162798115}" type="presParOf" srcId="{4E4B4067-D128-4B7B-97B6-B098539D68CC}" destId="{A152B669-C2C7-459C-A64B-5D2800C9DC64}" srcOrd="0" destOrd="0" presId="urn:microsoft.com/office/officeart/2005/8/layout/hProcess9"/>
    <dgm:cxn modelId="{4B81BE72-8E85-4E70-9E64-398300B0C9AA}" type="presParOf" srcId="{4E4B4067-D128-4B7B-97B6-B098539D68CC}" destId="{20A31AA8-B183-4F29-BC32-7AE7D2F588F3}" srcOrd="1" destOrd="0" presId="urn:microsoft.com/office/officeart/2005/8/layout/hProcess9"/>
    <dgm:cxn modelId="{6AA6ABB5-1FC2-430D-B5EA-926264200810}" type="presParOf" srcId="{20A31AA8-B183-4F29-BC32-7AE7D2F588F3}" destId="{BC2DDC50-D412-46F1-908D-7C2905B6ABE6}" srcOrd="0" destOrd="0" presId="urn:microsoft.com/office/officeart/2005/8/layout/hProcess9"/>
    <dgm:cxn modelId="{2DC85411-EA2E-4D52-B49F-8A702D71EA77}" type="presParOf" srcId="{20A31AA8-B183-4F29-BC32-7AE7D2F588F3}" destId="{3A759DCE-57CB-4370-A534-F3F69CE7AB99}" srcOrd="1" destOrd="0" presId="urn:microsoft.com/office/officeart/2005/8/layout/hProcess9"/>
    <dgm:cxn modelId="{7286A81C-A60E-4705-B55C-270E423DAB7D}" type="presParOf" srcId="{20A31AA8-B183-4F29-BC32-7AE7D2F588F3}" destId="{70A62A1C-F154-4910-9C4E-62E600A80DD4}" srcOrd="2" destOrd="0" presId="urn:microsoft.com/office/officeart/2005/8/layout/hProcess9"/>
    <dgm:cxn modelId="{DD85285A-9CE3-483C-946A-C82B956572A5}" type="presParOf" srcId="{20A31AA8-B183-4F29-BC32-7AE7D2F588F3}" destId="{7FCF817D-5F5B-436F-9517-BC4BB1F8045C}" srcOrd="3" destOrd="0" presId="urn:microsoft.com/office/officeart/2005/8/layout/hProcess9"/>
    <dgm:cxn modelId="{231D9347-00B6-41D8-B260-D406FF938F51}" type="presParOf" srcId="{20A31AA8-B183-4F29-BC32-7AE7D2F588F3}" destId="{94A54FA7-0450-445A-8026-0207A2847018}" srcOrd="4" destOrd="0" presId="urn:microsoft.com/office/officeart/2005/8/layout/hProcess9"/>
    <dgm:cxn modelId="{9777739D-48E2-45EE-9260-DCCBFDD06468}" type="presParOf" srcId="{20A31AA8-B183-4F29-BC32-7AE7D2F588F3}" destId="{48BF1143-71F3-4CD7-A945-30313464EEB9}" srcOrd="5" destOrd="0" presId="urn:microsoft.com/office/officeart/2005/8/layout/hProcess9"/>
    <dgm:cxn modelId="{650D1A7F-A8CE-418C-8BAC-57CBDF642204}" type="presParOf" srcId="{20A31AA8-B183-4F29-BC32-7AE7D2F588F3}" destId="{7E743432-CC7F-4390-8FC6-15CFA3D6582B}" srcOrd="6" destOrd="0" presId="urn:microsoft.com/office/officeart/2005/8/layout/hProcess9"/>
    <dgm:cxn modelId="{60DEC2C6-9643-4128-96DC-161971CDB857}" type="presParOf" srcId="{20A31AA8-B183-4F29-BC32-7AE7D2F588F3}" destId="{AB308EE6-A83A-4D1E-A643-6E07177AA05E}" srcOrd="7" destOrd="0" presId="urn:microsoft.com/office/officeart/2005/8/layout/hProcess9"/>
    <dgm:cxn modelId="{42F626D7-FB20-4310-AE90-FB2C3ECEBF76}" type="presParOf" srcId="{20A31AA8-B183-4F29-BC32-7AE7D2F588F3}" destId="{6310D234-C0C6-44A1-98F4-7DB8A98AB0C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FAB4D-3FE8-46D4-921D-3DAAFD4519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70C20-E506-4FF7-9F1C-765AA78E70C1}">
      <dgm:prSet phldrT="[Text]" custT="1"/>
      <dgm:spPr/>
      <dgm:t>
        <a:bodyPr/>
        <a:lstStyle/>
        <a:p>
          <a:r>
            <a:rPr lang="en-US" sz="1400" b="1" dirty="0"/>
            <a:t>Create Policy/ Treaty</a:t>
          </a:r>
        </a:p>
      </dgm:t>
    </dgm:pt>
    <dgm:pt modelId="{9453320E-08F2-4A9D-8D02-C93B8993606B}" type="parTrans" cxnId="{1338CEE4-50EB-4CF5-AF76-B68B3DC57411}">
      <dgm:prSet/>
      <dgm:spPr/>
      <dgm:t>
        <a:bodyPr/>
        <a:lstStyle/>
        <a:p>
          <a:endParaRPr lang="en-US" sz="1400"/>
        </a:p>
      </dgm:t>
    </dgm:pt>
    <dgm:pt modelId="{473D3182-B31B-4F17-BE88-DD6E1BE86813}" type="sibTrans" cxnId="{1338CEE4-50EB-4CF5-AF76-B68B3DC57411}">
      <dgm:prSet/>
      <dgm:spPr/>
      <dgm:t>
        <a:bodyPr/>
        <a:lstStyle/>
        <a:p>
          <a:endParaRPr lang="en-US" sz="1400"/>
        </a:p>
      </dgm:t>
    </dgm:pt>
    <dgm:pt modelId="{92545DD2-D102-4073-81E4-5DB851FB631B}">
      <dgm:prSet custT="1"/>
      <dgm:spPr/>
      <dgm:t>
        <a:bodyPr/>
        <a:lstStyle/>
        <a:p>
          <a:r>
            <a:rPr lang="en-US" sz="1400" b="1" dirty="0"/>
            <a:t>Brains + Bank Account</a:t>
          </a:r>
        </a:p>
      </dgm:t>
    </dgm:pt>
    <dgm:pt modelId="{28992293-AD1D-4A88-A481-D7A6A63ED112}" type="parTrans" cxnId="{7CD23DBF-388C-441C-949E-CB6361D32CE9}">
      <dgm:prSet/>
      <dgm:spPr/>
      <dgm:t>
        <a:bodyPr/>
        <a:lstStyle/>
        <a:p>
          <a:endParaRPr lang="en-US" sz="1400"/>
        </a:p>
      </dgm:t>
    </dgm:pt>
    <dgm:pt modelId="{93FDA5C6-8DC8-4A52-A474-9944C73D702B}" type="sibTrans" cxnId="{7CD23DBF-388C-441C-949E-CB6361D32CE9}">
      <dgm:prSet/>
      <dgm:spPr/>
      <dgm:t>
        <a:bodyPr/>
        <a:lstStyle/>
        <a:p>
          <a:endParaRPr lang="en-US" sz="1400"/>
        </a:p>
      </dgm:t>
    </dgm:pt>
    <dgm:pt modelId="{7F3E23DC-0D50-4D94-89BF-21E67C91798F}">
      <dgm:prSet phldrT="[Text]" custT="1"/>
      <dgm:spPr/>
      <dgm:t>
        <a:bodyPr/>
        <a:lstStyle/>
        <a:p>
          <a:r>
            <a:rPr lang="en-US" sz="1400" b="1" dirty="0"/>
            <a:t>Under-write, Price Risk</a:t>
          </a:r>
        </a:p>
      </dgm:t>
    </dgm:pt>
    <dgm:pt modelId="{AEE6EF17-C48D-471A-A724-FEBC5BF07BCE}" type="parTrans" cxnId="{B5F7E31A-FB3F-4B1F-9280-006465FD1418}">
      <dgm:prSet/>
      <dgm:spPr/>
      <dgm:t>
        <a:bodyPr/>
        <a:lstStyle/>
        <a:p>
          <a:endParaRPr lang="en-US" sz="1400"/>
        </a:p>
      </dgm:t>
    </dgm:pt>
    <dgm:pt modelId="{7E9FD778-33D0-4AD3-A7CB-6572AF88F984}" type="sibTrans" cxnId="{B5F7E31A-FB3F-4B1F-9280-006465FD1418}">
      <dgm:prSet/>
      <dgm:spPr/>
      <dgm:t>
        <a:bodyPr/>
        <a:lstStyle/>
        <a:p>
          <a:endParaRPr lang="en-US" sz="1400"/>
        </a:p>
      </dgm:t>
    </dgm:pt>
    <dgm:pt modelId="{1EC0E9DE-65AE-44E9-8B2E-3A0D2D7C2891}">
      <dgm:prSet phldrT="[Text]" custT="1"/>
      <dgm:spPr/>
      <dgm:t>
        <a:bodyPr/>
        <a:lstStyle/>
        <a:p>
          <a:r>
            <a:rPr lang="en-US" sz="1400" b="1" dirty="0"/>
            <a:t>Perform Loss Control</a:t>
          </a:r>
        </a:p>
      </dgm:t>
    </dgm:pt>
    <dgm:pt modelId="{3EF247FC-0154-4D91-ADC4-01EC4CBB9EBF}" type="parTrans" cxnId="{C94F532F-6957-4F27-80BA-0BA266982310}">
      <dgm:prSet/>
      <dgm:spPr/>
      <dgm:t>
        <a:bodyPr/>
        <a:lstStyle/>
        <a:p>
          <a:endParaRPr lang="en-US" sz="1400"/>
        </a:p>
      </dgm:t>
    </dgm:pt>
    <dgm:pt modelId="{0744D38E-BDE4-43B1-BE4D-1F2269C53D68}" type="sibTrans" cxnId="{C94F532F-6957-4F27-80BA-0BA266982310}">
      <dgm:prSet/>
      <dgm:spPr/>
      <dgm:t>
        <a:bodyPr/>
        <a:lstStyle/>
        <a:p>
          <a:endParaRPr lang="en-US" sz="1400"/>
        </a:p>
      </dgm:t>
    </dgm:pt>
    <dgm:pt modelId="{0DF18A4E-2471-42A4-A709-06BF829EF0A1}">
      <dgm:prSet phldrT="[Text]" custT="1"/>
      <dgm:spPr/>
      <dgm:t>
        <a:bodyPr/>
        <a:lstStyle/>
        <a:p>
          <a:r>
            <a:rPr lang="en-US" sz="1400" b="1" dirty="0"/>
            <a:t>Settle Claims</a:t>
          </a:r>
        </a:p>
      </dgm:t>
    </dgm:pt>
    <dgm:pt modelId="{D991F317-9FDB-4F2C-B9A6-15A9BC6C8A1F}" type="parTrans" cxnId="{CC1BA577-5DFE-4AE7-8BE8-BCB1DA4DA14A}">
      <dgm:prSet/>
      <dgm:spPr/>
      <dgm:t>
        <a:bodyPr/>
        <a:lstStyle/>
        <a:p>
          <a:endParaRPr lang="en-US" sz="1400"/>
        </a:p>
      </dgm:t>
    </dgm:pt>
    <dgm:pt modelId="{A3F197BE-3C0D-4148-B8A0-04A135A93812}" type="sibTrans" cxnId="{CC1BA577-5DFE-4AE7-8BE8-BCB1DA4DA14A}">
      <dgm:prSet/>
      <dgm:spPr/>
      <dgm:t>
        <a:bodyPr/>
        <a:lstStyle/>
        <a:p>
          <a:endParaRPr lang="en-US" sz="1400"/>
        </a:p>
      </dgm:t>
    </dgm:pt>
    <dgm:pt modelId="{C105252B-CB6E-42AC-A480-84404B6436FC}">
      <dgm:prSet custT="1"/>
      <dgm:spPr/>
      <dgm:t>
        <a:bodyPr/>
        <a:lstStyle/>
        <a:p>
          <a:r>
            <a:rPr lang="en-US" sz="1400" b="1" dirty="0"/>
            <a:t>Market Policy/ Treaty</a:t>
          </a:r>
        </a:p>
      </dgm:t>
    </dgm:pt>
    <dgm:pt modelId="{0719EF53-D4F9-42B3-979E-6155580564BC}" type="parTrans" cxnId="{44CE299F-EC6B-4D24-A9E3-6DDD273EA76B}">
      <dgm:prSet/>
      <dgm:spPr/>
      <dgm:t>
        <a:bodyPr/>
        <a:lstStyle/>
        <a:p>
          <a:endParaRPr lang="en-US" sz="1400"/>
        </a:p>
      </dgm:t>
    </dgm:pt>
    <dgm:pt modelId="{72A4AA6C-9D90-4FF9-AD71-D409F859D665}" type="sibTrans" cxnId="{44CE299F-EC6B-4D24-A9E3-6DDD273EA76B}">
      <dgm:prSet/>
      <dgm:spPr/>
      <dgm:t>
        <a:bodyPr/>
        <a:lstStyle/>
        <a:p>
          <a:endParaRPr lang="en-US" sz="1400"/>
        </a:p>
      </dgm:t>
    </dgm:pt>
    <dgm:pt modelId="{A9C6EBDA-93C5-42FE-96CD-1EAA2DAC5AF7}">
      <dgm:prSet phldrT="[Text]" custT="1"/>
      <dgm:spPr/>
      <dgm:t>
        <a:bodyPr/>
        <a:lstStyle/>
        <a:p>
          <a:r>
            <a:rPr lang="en-US" sz="1400" b="1" dirty="0"/>
            <a:t>Improve World </a:t>
          </a:r>
        </a:p>
      </dgm:t>
    </dgm:pt>
    <dgm:pt modelId="{65C6B2F2-5192-41F5-8B94-7B66CB34FFA9}" type="parTrans" cxnId="{3D351A5C-E5E2-483F-A60A-4FCD696F511D}">
      <dgm:prSet/>
      <dgm:spPr/>
      <dgm:t>
        <a:bodyPr/>
        <a:lstStyle/>
        <a:p>
          <a:endParaRPr lang="en-US" sz="1400"/>
        </a:p>
      </dgm:t>
    </dgm:pt>
    <dgm:pt modelId="{A872446A-C876-4C34-8318-FD76BFE087CF}" type="sibTrans" cxnId="{3D351A5C-E5E2-483F-A60A-4FCD696F511D}">
      <dgm:prSet/>
      <dgm:spPr/>
      <dgm:t>
        <a:bodyPr/>
        <a:lstStyle/>
        <a:p>
          <a:endParaRPr lang="en-US" sz="1400"/>
        </a:p>
      </dgm:t>
    </dgm:pt>
    <dgm:pt modelId="{4E4B4067-D128-4B7B-97B6-B098539D68CC}" type="pres">
      <dgm:prSet presAssocID="{55FFAB4D-3FE8-46D4-921D-3DAAFD45193A}" presName="CompostProcess" presStyleCnt="0">
        <dgm:presLayoutVars>
          <dgm:dir/>
          <dgm:resizeHandles val="exact"/>
        </dgm:presLayoutVars>
      </dgm:prSet>
      <dgm:spPr/>
    </dgm:pt>
    <dgm:pt modelId="{A152B669-C2C7-459C-A64B-5D2800C9DC64}" type="pres">
      <dgm:prSet presAssocID="{55FFAB4D-3FE8-46D4-921D-3DAAFD45193A}" presName="arrow" presStyleLbl="bgShp" presStyleIdx="0" presStyleCnt="1" custLinFactNeighborX="-991" custLinFactNeighborY="-821"/>
      <dgm:spPr/>
    </dgm:pt>
    <dgm:pt modelId="{20A31AA8-B183-4F29-BC32-7AE7D2F588F3}" type="pres">
      <dgm:prSet presAssocID="{55FFAB4D-3FE8-46D4-921D-3DAAFD45193A}" presName="linearProcess" presStyleCnt="0"/>
      <dgm:spPr/>
    </dgm:pt>
    <dgm:pt modelId="{70A62A1C-F154-4910-9C4E-62E600A80DD4}" type="pres">
      <dgm:prSet presAssocID="{92545DD2-D102-4073-81E4-5DB851FB631B}" presName="textNode" presStyleLbl="node1" presStyleIdx="0" presStyleCnt="7">
        <dgm:presLayoutVars>
          <dgm:bulletEnabled val="1"/>
        </dgm:presLayoutVars>
      </dgm:prSet>
      <dgm:spPr/>
    </dgm:pt>
    <dgm:pt modelId="{7FCF817D-5F5B-436F-9517-BC4BB1F8045C}" type="pres">
      <dgm:prSet presAssocID="{93FDA5C6-8DC8-4A52-A474-9944C73D702B}" presName="sibTrans" presStyleCnt="0"/>
      <dgm:spPr/>
    </dgm:pt>
    <dgm:pt modelId="{94A54FA7-0450-445A-8026-0207A2847018}" type="pres">
      <dgm:prSet presAssocID="{51E70C20-E506-4FF7-9F1C-765AA78E70C1}" presName="textNode" presStyleLbl="node1" presStyleIdx="1" presStyleCnt="7">
        <dgm:presLayoutVars>
          <dgm:bulletEnabled val="1"/>
        </dgm:presLayoutVars>
      </dgm:prSet>
      <dgm:spPr/>
    </dgm:pt>
    <dgm:pt modelId="{48BF1143-71F3-4CD7-A945-30313464EEB9}" type="pres">
      <dgm:prSet presAssocID="{473D3182-B31B-4F17-BE88-DD6E1BE86813}" presName="sibTrans" presStyleCnt="0"/>
      <dgm:spPr/>
    </dgm:pt>
    <dgm:pt modelId="{7E743432-CC7F-4390-8FC6-15CFA3D6582B}" type="pres">
      <dgm:prSet presAssocID="{C105252B-CB6E-42AC-A480-84404B6436FC}" presName="textNode" presStyleLbl="node1" presStyleIdx="2" presStyleCnt="7">
        <dgm:presLayoutVars>
          <dgm:bulletEnabled val="1"/>
        </dgm:presLayoutVars>
      </dgm:prSet>
      <dgm:spPr/>
    </dgm:pt>
    <dgm:pt modelId="{AB308EE6-A83A-4D1E-A643-6E07177AA05E}" type="pres">
      <dgm:prSet presAssocID="{72A4AA6C-9D90-4FF9-AD71-D409F859D665}" presName="sibTrans" presStyleCnt="0"/>
      <dgm:spPr/>
    </dgm:pt>
    <dgm:pt modelId="{2EA539DF-C130-472D-9E00-B45561132935}" type="pres">
      <dgm:prSet presAssocID="{7F3E23DC-0D50-4D94-89BF-21E67C91798F}" presName="textNode" presStyleLbl="node1" presStyleIdx="3" presStyleCnt="7">
        <dgm:presLayoutVars>
          <dgm:bulletEnabled val="1"/>
        </dgm:presLayoutVars>
      </dgm:prSet>
      <dgm:spPr/>
    </dgm:pt>
    <dgm:pt modelId="{2666BD86-5DE5-4BA8-96E9-30BC49B30967}" type="pres">
      <dgm:prSet presAssocID="{7E9FD778-33D0-4AD3-A7CB-6572AF88F984}" presName="sibTrans" presStyleCnt="0"/>
      <dgm:spPr/>
    </dgm:pt>
    <dgm:pt modelId="{8430E4D2-4BE5-4033-A40B-7D01DC320A25}" type="pres">
      <dgm:prSet presAssocID="{1EC0E9DE-65AE-44E9-8B2E-3A0D2D7C2891}" presName="textNode" presStyleLbl="node1" presStyleIdx="4" presStyleCnt="7">
        <dgm:presLayoutVars>
          <dgm:bulletEnabled val="1"/>
        </dgm:presLayoutVars>
      </dgm:prSet>
      <dgm:spPr/>
    </dgm:pt>
    <dgm:pt modelId="{90F9E2C3-A749-47EA-9ACE-BCB8AB3EA74A}" type="pres">
      <dgm:prSet presAssocID="{0744D38E-BDE4-43B1-BE4D-1F2269C53D68}" presName="sibTrans" presStyleCnt="0"/>
      <dgm:spPr/>
    </dgm:pt>
    <dgm:pt modelId="{DA227052-28CD-48CA-B212-6CE9437E2590}" type="pres">
      <dgm:prSet presAssocID="{0DF18A4E-2471-42A4-A709-06BF829EF0A1}" presName="textNode" presStyleLbl="node1" presStyleIdx="5" presStyleCnt="7">
        <dgm:presLayoutVars>
          <dgm:bulletEnabled val="1"/>
        </dgm:presLayoutVars>
      </dgm:prSet>
      <dgm:spPr/>
    </dgm:pt>
    <dgm:pt modelId="{5F50013E-F129-4FC1-9BFD-B49D23E33F90}" type="pres">
      <dgm:prSet presAssocID="{A3F197BE-3C0D-4148-B8A0-04A135A93812}" presName="sibTrans" presStyleCnt="0"/>
      <dgm:spPr/>
    </dgm:pt>
    <dgm:pt modelId="{6310D234-C0C6-44A1-98F4-7DB8A98AB0CC}" type="pres">
      <dgm:prSet presAssocID="{A9C6EBDA-93C5-42FE-96CD-1EAA2DAC5AF7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7CD23DBF-388C-441C-949E-CB6361D32CE9}" srcId="{55FFAB4D-3FE8-46D4-921D-3DAAFD45193A}" destId="{92545DD2-D102-4073-81E4-5DB851FB631B}" srcOrd="0" destOrd="0" parTransId="{28992293-AD1D-4A88-A481-D7A6A63ED112}" sibTransId="{93FDA5C6-8DC8-4A52-A474-9944C73D702B}"/>
    <dgm:cxn modelId="{0B44ECCF-5EC3-4A54-A9D6-8244B33561C2}" type="presOf" srcId="{55FFAB4D-3FE8-46D4-921D-3DAAFD45193A}" destId="{4E4B4067-D128-4B7B-97B6-B098539D68CC}" srcOrd="0" destOrd="0" presId="urn:microsoft.com/office/officeart/2005/8/layout/hProcess9"/>
    <dgm:cxn modelId="{C94F532F-6957-4F27-80BA-0BA266982310}" srcId="{55FFAB4D-3FE8-46D4-921D-3DAAFD45193A}" destId="{1EC0E9DE-65AE-44E9-8B2E-3A0D2D7C2891}" srcOrd="4" destOrd="0" parTransId="{3EF247FC-0154-4D91-ADC4-01EC4CBB9EBF}" sibTransId="{0744D38E-BDE4-43B1-BE4D-1F2269C53D68}"/>
    <dgm:cxn modelId="{44CE299F-EC6B-4D24-A9E3-6DDD273EA76B}" srcId="{55FFAB4D-3FE8-46D4-921D-3DAAFD45193A}" destId="{C105252B-CB6E-42AC-A480-84404B6436FC}" srcOrd="2" destOrd="0" parTransId="{0719EF53-D4F9-42B3-979E-6155580564BC}" sibTransId="{72A4AA6C-9D90-4FF9-AD71-D409F859D665}"/>
    <dgm:cxn modelId="{B5F7E31A-FB3F-4B1F-9280-006465FD1418}" srcId="{55FFAB4D-3FE8-46D4-921D-3DAAFD45193A}" destId="{7F3E23DC-0D50-4D94-89BF-21E67C91798F}" srcOrd="3" destOrd="0" parTransId="{AEE6EF17-C48D-471A-A724-FEBC5BF07BCE}" sibTransId="{7E9FD778-33D0-4AD3-A7CB-6572AF88F984}"/>
    <dgm:cxn modelId="{1338CEE4-50EB-4CF5-AF76-B68B3DC57411}" srcId="{55FFAB4D-3FE8-46D4-921D-3DAAFD45193A}" destId="{51E70C20-E506-4FF7-9F1C-765AA78E70C1}" srcOrd="1" destOrd="0" parTransId="{9453320E-08F2-4A9D-8D02-C93B8993606B}" sibTransId="{473D3182-B31B-4F17-BE88-DD6E1BE86813}"/>
    <dgm:cxn modelId="{11569A78-704D-4B62-9DCB-4EF08A5B2513}" type="presOf" srcId="{1EC0E9DE-65AE-44E9-8B2E-3A0D2D7C2891}" destId="{8430E4D2-4BE5-4033-A40B-7D01DC320A25}" srcOrd="0" destOrd="0" presId="urn:microsoft.com/office/officeart/2005/8/layout/hProcess9"/>
    <dgm:cxn modelId="{3D351A5C-E5E2-483F-A60A-4FCD696F511D}" srcId="{55FFAB4D-3FE8-46D4-921D-3DAAFD45193A}" destId="{A9C6EBDA-93C5-42FE-96CD-1EAA2DAC5AF7}" srcOrd="6" destOrd="0" parTransId="{65C6B2F2-5192-41F5-8B94-7B66CB34FFA9}" sibTransId="{A872446A-C876-4C34-8318-FD76BFE087CF}"/>
    <dgm:cxn modelId="{C4431D87-6480-45BE-9A51-454C75082B9A}" type="presOf" srcId="{0DF18A4E-2471-42A4-A709-06BF829EF0A1}" destId="{DA227052-28CD-48CA-B212-6CE9437E2590}" srcOrd="0" destOrd="0" presId="urn:microsoft.com/office/officeart/2005/8/layout/hProcess9"/>
    <dgm:cxn modelId="{DCF76BC5-FDA3-4B63-A3A6-0DA1C93EABA6}" type="presOf" srcId="{A9C6EBDA-93C5-42FE-96CD-1EAA2DAC5AF7}" destId="{6310D234-C0C6-44A1-98F4-7DB8A98AB0CC}" srcOrd="0" destOrd="0" presId="urn:microsoft.com/office/officeart/2005/8/layout/hProcess9"/>
    <dgm:cxn modelId="{CC1BA577-5DFE-4AE7-8BE8-BCB1DA4DA14A}" srcId="{55FFAB4D-3FE8-46D4-921D-3DAAFD45193A}" destId="{0DF18A4E-2471-42A4-A709-06BF829EF0A1}" srcOrd="5" destOrd="0" parTransId="{D991F317-9FDB-4F2C-B9A6-15A9BC6C8A1F}" sibTransId="{A3F197BE-3C0D-4148-B8A0-04A135A93812}"/>
    <dgm:cxn modelId="{8F85756A-FD3E-4704-BBDD-BFB09542D4CB}" type="presOf" srcId="{7F3E23DC-0D50-4D94-89BF-21E67C91798F}" destId="{2EA539DF-C130-472D-9E00-B45561132935}" srcOrd="0" destOrd="0" presId="urn:microsoft.com/office/officeart/2005/8/layout/hProcess9"/>
    <dgm:cxn modelId="{A0C3861F-68CE-43F2-ADAA-8AAB82BF350C}" type="presOf" srcId="{51E70C20-E506-4FF7-9F1C-765AA78E70C1}" destId="{94A54FA7-0450-445A-8026-0207A2847018}" srcOrd="0" destOrd="0" presId="urn:microsoft.com/office/officeart/2005/8/layout/hProcess9"/>
    <dgm:cxn modelId="{8902E981-52FB-4284-BB6C-E4AA65CD59A9}" type="presOf" srcId="{92545DD2-D102-4073-81E4-5DB851FB631B}" destId="{70A62A1C-F154-4910-9C4E-62E600A80DD4}" srcOrd="0" destOrd="0" presId="urn:microsoft.com/office/officeart/2005/8/layout/hProcess9"/>
    <dgm:cxn modelId="{67AEE9A1-2F19-4946-83D3-3806D5F9472E}" type="presOf" srcId="{C105252B-CB6E-42AC-A480-84404B6436FC}" destId="{7E743432-CC7F-4390-8FC6-15CFA3D6582B}" srcOrd="0" destOrd="0" presId="urn:microsoft.com/office/officeart/2005/8/layout/hProcess9"/>
    <dgm:cxn modelId="{9149D06A-F4ED-4649-B9E4-168162798115}" type="presParOf" srcId="{4E4B4067-D128-4B7B-97B6-B098539D68CC}" destId="{A152B669-C2C7-459C-A64B-5D2800C9DC64}" srcOrd="0" destOrd="0" presId="urn:microsoft.com/office/officeart/2005/8/layout/hProcess9"/>
    <dgm:cxn modelId="{4B81BE72-8E85-4E70-9E64-398300B0C9AA}" type="presParOf" srcId="{4E4B4067-D128-4B7B-97B6-B098539D68CC}" destId="{20A31AA8-B183-4F29-BC32-7AE7D2F588F3}" srcOrd="1" destOrd="0" presId="urn:microsoft.com/office/officeart/2005/8/layout/hProcess9"/>
    <dgm:cxn modelId="{7286A81C-A60E-4705-B55C-270E423DAB7D}" type="presParOf" srcId="{20A31AA8-B183-4F29-BC32-7AE7D2F588F3}" destId="{70A62A1C-F154-4910-9C4E-62E600A80DD4}" srcOrd="0" destOrd="0" presId="urn:microsoft.com/office/officeart/2005/8/layout/hProcess9"/>
    <dgm:cxn modelId="{DD85285A-9CE3-483C-946A-C82B956572A5}" type="presParOf" srcId="{20A31AA8-B183-4F29-BC32-7AE7D2F588F3}" destId="{7FCF817D-5F5B-436F-9517-BC4BB1F8045C}" srcOrd="1" destOrd="0" presId="urn:microsoft.com/office/officeart/2005/8/layout/hProcess9"/>
    <dgm:cxn modelId="{231D9347-00B6-41D8-B260-D406FF938F51}" type="presParOf" srcId="{20A31AA8-B183-4F29-BC32-7AE7D2F588F3}" destId="{94A54FA7-0450-445A-8026-0207A2847018}" srcOrd="2" destOrd="0" presId="urn:microsoft.com/office/officeart/2005/8/layout/hProcess9"/>
    <dgm:cxn modelId="{9777739D-48E2-45EE-9260-DCCBFDD06468}" type="presParOf" srcId="{20A31AA8-B183-4F29-BC32-7AE7D2F588F3}" destId="{48BF1143-71F3-4CD7-A945-30313464EEB9}" srcOrd="3" destOrd="0" presId="urn:microsoft.com/office/officeart/2005/8/layout/hProcess9"/>
    <dgm:cxn modelId="{650D1A7F-A8CE-418C-8BAC-57CBDF642204}" type="presParOf" srcId="{20A31AA8-B183-4F29-BC32-7AE7D2F588F3}" destId="{7E743432-CC7F-4390-8FC6-15CFA3D6582B}" srcOrd="4" destOrd="0" presId="urn:microsoft.com/office/officeart/2005/8/layout/hProcess9"/>
    <dgm:cxn modelId="{60DEC2C6-9643-4128-96DC-161971CDB857}" type="presParOf" srcId="{20A31AA8-B183-4F29-BC32-7AE7D2F588F3}" destId="{AB308EE6-A83A-4D1E-A643-6E07177AA05E}" srcOrd="5" destOrd="0" presId="urn:microsoft.com/office/officeart/2005/8/layout/hProcess9"/>
    <dgm:cxn modelId="{C5611A2B-36EC-4C66-BCBA-07D3BAD376F8}" type="presParOf" srcId="{20A31AA8-B183-4F29-BC32-7AE7D2F588F3}" destId="{2EA539DF-C130-472D-9E00-B45561132935}" srcOrd="6" destOrd="0" presId="urn:microsoft.com/office/officeart/2005/8/layout/hProcess9"/>
    <dgm:cxn modelId="{922F67F3-3ABF-4200-8584-CBE0E452D585}" type="presParOf" srcId="{20A31AA8-B183-4F29-BC32-7AE7D2F588F3}" destId="{2666BD86-5DE5-4BA8-96E9-30BC49B30967}" srcOrd="7" destOrd="0" presId="urn:microsoft.com/office/officeart/2005/8/layout/hProcess9"/>
    <dgm:cxn modelId="{A6CD04A1-1312-4DA0-9E4C-CD2314997F87}" type="presParOf" srcId="{20A31AA8-B183-4F29-BC32-7AE7D2F588F3}" destId="{8430E4D2-4BE5-4033-A40B-7D01DC320A25}" srcOrd="8" destOrd="0" presId="urn:microsoft.com/office/officeart/2005/8/layout/hProcess9"/>
    <dgm:cxn modelId="{DDC072CE-4176-4610-AA27-3065598A39A0}" type="presParOf" srcId="{20A31AA8-B183-4F29-BC32-7AE7D2F588F3}" destId="{90F9E2C3-A749-47EA-9ACE-BCB8AB3EA74A}" srcOrd="9" destOrd="0" presId="urn:microsoft.com/office/officeart/2005/8/layout/hProcess9"/>
    <dgm:cxn modelId="{DBA5198D-D6D2-4000-A864-173F2683B2AE}" type="presParOf" srcId="{20A31AA8-B183-4F29-BC32-7AE7D2F588F3}" destId="{DA227052-28CD-48CA-B212-6CE9437E2590}" srcOrd="10" destOrd="0" presId="urn:microsoft.com/office/officeart/2005/8/layout/hProcess9"/>
    <dgm:cxn modelId="{9289D667-7FA3-44D5-BF31-9BD4BEEF9DC5}" type="presParOf" srcId="{20A31AA8-B183-4F29-BC32-7AE7D2F588F3}" destId="{5F50013E-F129-4FC1-9BFD-B49D23E33F90}" srcOrd="11" destOrd="0" presId="urn:microsoft.com/office/officeart/2005/8/layout/hProcess9"/>
    <dgm:cxn modelId="{42F626D7-FB20-4310-AE90-FB2C3ECEBF76}" type="presParOf" srcId="{20A31AA8-B183-4F29-BC32-7AE7D2F588F3}" destId="{6310D234-C0C6-44A1-98F4-7DB8A98AB0C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2B669-C2C7-459C-A64B-5D2800C9DC64}">
      <dsp:nvSpPr>
        <dsp:cNvPr id="0" name=""/>
        <dsp:cNvSpPr/>
      </dsp:nvSpPr>
      <dsp:spPr>
        <a:xfrm>
          <a:off x="563117" y="0"/>
          <a:ext cx="7189470" cy="4040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DDC50-D412-46F1-908D-7C2905B6ABE6}">
      <dsp:nvSpPr>
        <dsp:cNvPr id="0" name=""/>
        <dsp:cNvSpPr/>
      </dsp:nvSpPr>
      <dsp:spPr>
        <a:xfrm>
          <a:off x="2477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Printing Press</a:t>
          </a:r>
        </a:p>
      </dsp:txBody>
      <dsp:txXfrm>
        <a:off x="75298" y="1284877"/>
        <a:ext cx="1346106" cy="1470432"/>
      </dsp:txXfrm>
    </dsp:sp>
    <dsp:sp modelId="{70A62A1C-F154-4910-9C4E-62E600A80DD4}">
      <dsp:nvSpPr>
        <dsp:cNvPr id="0" name=""/>
        <dsp:cNvSpPr/>
      </dsp:nvSpPr>
      <dsp:spPr>
        <a:xfrm>
          <a:off x="1742851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Gather Information (News, Ads)</a:t>
          </a:r>
        </a:p>
      </dsp:txBody>
      <dsp:txXfrm>
        <a:off x="1815672" y="1284877"/>
        <a:ext cx="1346106" cy="1470432"/>
      </dsp:txXfrm>
    </dsp:sp>
    <dsp:sp modelId="{94A54FA7-0450-445A-8026-0207A2847018}">
      <dsp:nvSpPr>
        <dsp:cNvPr id="0" name=""/>
        <dsp:cNvSpPr/>
      </dsp:nvSpPr>
      <dsp:spPr>
        <a:xfrm>
          <a:off x="3483225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Create Product (Publish the Newspaper)</a:t>
          </a:r>
        </a:p>
      </dsp:txBody>
      <dsp:txXfrm>
        <a:off x="3556046" y="1284877"/>
        <a:ext cx="1346106" cy="1470432"/>
      </dsp:txXfrm>
    </dsp:sp>
    <dsp:sp modelId="{7E743432-CC7F-4390-8FC6-15CFA3D6582B}">
      <dsp:nvSpPr>
        <dsp:cNvPr id="0" name=""/>
        <dsp:cNvSpPr/>
      </dsp:nvSpPr>
      <dsp:spPr>
        <a:xfrm>
          <a:off x="5223599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Distribute Product (Deliver the Newspaper)</a:t>
          </a:r>
        </a:p>
      </dsp:txBody>
      <dsp:txXfrm>
        <a:off x="5296420" y="1284877"/>
        <a:ext cx="1346106" cy="1470432"/>
      </dsp:txXfrm>
    </dsp:sp>
    <dsp:sp modelId="{6310D234-C0C6-44A1-98F4-7DB8A98AB0CC}">
      <dsp:nvSpPr>
        <dsp:cNvPr id="0" name=""/>
        <dsp:cNvSpPr/>
      </dsp:nvSpPr>
      <dsp:spPr>
        <a:xfrm>
          <a:off x="6963973" y="1212056"/>
          <a:ext cx="1491748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Improve World </a:t>
          </a:r>
        </a:p>
      </dsp:txBody>
      <dsp:txXfrm>
        <a:off x="7036794" y="1284877"/>
        <a:ext cx="1346106" cy="147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2B669-C2C7-459C-A64B-5D2800C9DC64}">
      <dsp:nvSpPr>
        <dsp:cNvPr id="0" name=""/>
        <dsp:cNvSpPr/>
      </dsp:nvSpPr>
      <dsp:spPr>
        <a:xfrm>
          <a:off x="563117" y="0"/>
          <a:ext cx="7189470" cy="4040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62A1C-F154-4910-9C4E-62E600A80DD4}">
      <dsp:nvSpPr>
        <dsp:cNvPr id="0" name=""/>
        <dsp:cNvSpPr/>
      </dsp:nvSpPr>
      <dsp:spPr>
        <a:xfrm>
          <a:off x="1651" y="1212056"/>
          <a:ext cx="1056862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Brains + Bank Account</a:t>
          </a:r>
        </a:p>
      </dsp:txBody>
      <dsp:txXfrm>
        <a:off x="53243" y="1263648"/>
        <a:ext cx="953678" cy="1512890"/>
      </dsp:txXfrm>
    </dsp:sp>
    <dsp:sp modelId="{94A54FA7-0450-445A-8026-0207A2847018}">
      <dsp:nvSpPr>
        <dsp:cNvPr id="0" name=""/>
        <dsp:cNvSpPr/>
      </dsp:nvSpPr>
      <dsp:spPr>
        <a:xfrm>
          <a:off x="1234657" y="1212056"/>
          <a:ext cx="1056862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Create Policy/ Treaty</a:t>
          </a:r>
        </a:p>
      </dsp:txBody>
      <dsp:txXfrm>
        <a:off x="1286249" y="1263648"/>
        <a:ext cx="953678" cy="1512890"/>
      </dsp:txXfrm>
    </dsp:sp>
    <dsp:sp modelId="{7E743432-CC7F-4390-8FC6-15CFA3D6582B}">
      <dsp:nvSpPr>
        <dsp:cNvPr id="0" name=""/>
        <dsp:cNvSpPr/>
      </dsp:nvSpPr>
      <dsp:spPr>
        <a:xfrm>
          <a:off x="2467663" y="1212056"/>
          <a:ext cx="1056862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Market Policy/ Treaty</a:t>
          </a:r>
        </a:p>
      </dsp:txBody>
      <dsp:txXfrm>
        <a:off x="2519255" y="1263648"/>
        <a:ext cx="953678" cy="1512890"/>
      </dsp:txXfrm>
    </dsp:sp>
    <dsp:sp modelId="{2EA539DF-C130-472D-9E00-B45561132935}">
      <dsp:nvSpPr>
        <dsp:cNvPr id="0" name=""/>
        <dsp:cNvSpPr/>
      </dsp:nvSpPr>
      <dsp:spPr>
        <a:xfrm>
          <a:off x="3700668" y="1212056"/>
          <a:ext cx="1056862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Under-write, Price Risk</a:t>
          </a:r>
        </a:p>
      </dsp:txBody>
      <dsp:txXfrm>
        <a:off x="3752260" y="1263648"/>
        <a:ext cx="953678" cy="1512890"/>
      </dsp:txXfrm>
    </dsp:sp>
    <dsp:sp modelId="{8430E4D2-4BE5-4033-A40B-7D01DC320A25}">
      <dsp:nvSpPr>
        <dsp:cNvPr id="0" name=""/>
        <dsp:cNvSpPr/>
      </dsp:nvSpPr>
      <dsp:spPr>
        <a:xfrm>
          <a:off x="4933674" y="1212056"/>
          <a:ext cx="1056862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Perform Loss Control</a:t>
          </a:r>
        </a:p>
      </dsp:txBody>
      <dsp:txXfrm>
        <a:off x="4985266" y="1263648"/>
        <a:ext cx="953678" cy="1512890"/>
      </dsp:txXfrm>
    </dsp:sp>
    <dsp:sp modelId="{DA227052-28CD-48CA-B212-6CE9437E2590}">
      <dsp:nvSpPr>
        <dsp:cNvPr id="0" name=""/>
        <dsp:cNvSpPr/>
      </dsp:nvSpPr>
      <dsp:spPr>
        <a:xfrm>
          <a:off x="6166680" y="1212056"/>
          <a:ext cx="1056862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Settle Claims</a:t>
          </a:r>
        </a:p>
      </dsp:txBody>
      <dsp:txXfrm>
        <a:off x="6218272" y="1263648"/>
        <a:ext cx="953678" cy="1512890"/>
      </dsp:txXfrm>
    </dsp:sp>
    <dsp:sp modelId="{6310D234-C0C6-44A1-98F4-7DB8A98AB0CC}">
      <dsp:nvSpPr>
        <dsp:cNvPr id="0" name=""/>
        <dsp:cNvSpPr/>
      </dsp:nvSpPr>
      <dsp:spPr>
        <a:xfrm>
          <a:off x="7399686" y="1212056"/>
          <a:ext cx="1056862" cy="1616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Improve World </a:t>
          </a:r>
        </a:p>
      </dsp:txBody>
      <dsp:txXfrm>
        <a:off x="7451278" y="1263648"/>
        <a:ext cx="953678" cy="1512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0.55843</cdr:x>
      <cdr:y>0.11304</cdr:y>
    </cdr:from>
    <cdr:to>
      <cdr:x>0.93802</cdr:x>
      <cdr:y>0.39125</cdr:y>
    </cdr:to>
    <cdr:grpSp>
      <cdr:nvGrpSpPr>
        <cdr:cNvPr id="2" name="Group 1"/>
        <cdr:cNvGrpSpPr/>
      </cdr:nvGrpSpPr>
      <cdr:grpSpPr>
        <a:xfrm xmlns:a="http://schemas.openxmlformats.org/drawingml/2006/main">
          <a:off x="2316444" y="423684"/>
          <a:ext cx="1574591" cy="1042755"/>
          <a:chOff x="501324" y="1020059"/>
          <a:chExt cx="3325809" cy="1042748"/>
        </a:xfrm>
      </cdr:grpSpPr>
      <cdr:sp macro="" textlink="">
        <cdr:nvSpPr>
          <cdr:cNvPr id="3" name="AutoShape 5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501324" y="1020059"/>
            <a:ext cx="3325809" cy="34756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2"/>
          </a:solidFill>
          <a:ln xmlns:a="http://schemas.openxmlformats.org/drawingml/2006/main" w="28575" algn="ctr">
            <a:noFill/>
            <a:miter lim="800000"/>
            <a:headEnd/>
            <a:tailEnd/>
          </a:ln>
        </cdr:spPr>
        <cdr:txBody>
          <a:bodyPr xmlns:a="http://schemas.openxmlformats.org/drawingml/2006/main" lIns="45720" tIns="0" rIns="45720" bIns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. . .Typing More</a:t>
            </a:r>
          </a:p>
        </cdr:txBody>
      </cdr:sp>
      <cdr:cxnSp macro="">
        <cdr:nvCxnSpPr>
          <cdr:cNvPr id="4" name="Straight Arrow Connector 3"/>
          <cdr:cNvCxnSpPr/>
        </cdr:nvCxnSpPr>
        <cdr:spPr bwMode="gray">
          <a:xfrm xmlns:a="http://schemas.openxmlformats.org/drawingml/2006/main">
            <a:off x="799621" y="1367622"/>
            <a:ext cx="0" cy="695185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accent2"/>
            </a:solidFill>
            <a:tailEnd type="oval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0.86642</cdr:x>
      <cdr:y>0.18694</cdr:y>
    </cdr:from>
    <cdr:to>
      <cdr:x>0.86844</cdr:x>
      <cdr:y>0.40405</cdr:y>
    </cdr:to>
    <cdr:cxnSp macro="">
      <cdr:nvCxnSpPr>
        <cdr:cNvPr id="8" name="Straight Arrow Connector 7"/>
        <cdr:cNvCxnSpPr/>
      </cdr:nvCxnSpPr>
      <cdr:spPr bwMode="gray">
        <a:xfrm xmlns:a="http://schemas.openxmlformats.org/drawingml/2006/main">
          <a:off x="3594027" y="700685"/>
          <a:ext cx="8389" cy="81373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2"/>
          </a:solidFill>
          <a:tailEnd type="oval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0.01396</cdr:y>
    </cdr:from>
    <cdr:to>
      <cdr:x>1</cdr:x>
      <cdr:y>0.11987</cdr:y>
    </cdr:to>
    <cdr:sp macro="" textlink="">
      <cdr:nvSpPr>
        <cdr:cNvPr id="10" name="Text Placeholder 8"/>
        <cdr:cNvSpPr>
          <a:spLocks xmlns:a="http://schemas.openxmlformats.org/drawingml/2006/main" noGrp="1"/>
        </cdr:cNvSpPr>
      </cdr:nvSpPr>
      <cdr:spPr bwMode="gray">
        <a:xfrm xmlns:a="http://schemas.openxmlformats.org/drawingml/2006/main">
          <a:off x="-357188" y="52333"/>
          <a:ext cx="4148137" cy="3969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SzPct val="77000"/>
            <a:buFont typeface="Wingdings 3" panose="05040102010807070707" pitchFamily="18" charset="2"/>
            <a:buNone/>
            <a:defRPr lang="en-US" sz="2200" b="0" kern="1200" smtClean="0">
              <a:solidFill>
                <a:srgbClr val="072C44"/>
              </a:solidFill>
              <a:latin typeface="+mj-lt"/>
              <a:ea typeface="+mn-ea"/>
              <a:cs typeface="+mn-cs"/>
            </a:defRPr>
          </a:lvl1pPr>
          <a:lvl2pPr marL="566928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anose="05000000000000000000" pitchFamily="2" charset="2"/>
            <a:buChar char="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914400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–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3pPr>
          <a:lvl4pPr marL="1252728" indent="-21945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itchFamily="2" charset="2"/>
            <a:buChar char="§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4pPr>
          <a:lvl5pPr marL="1481328" indent="-17373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»"/>
            <a:defRPr lang="en-US" sz="22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Percentage of Drivers Who . 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0.00076</cdr:x>
      <cdr:y>0.02752</cdr:y>
    </cdr:from>
    <cdr:to>
      <cdr:x>1</cdr:x>
      <cdr:y>0.13342</cdr:y>
    </cdr:to>
    <cdr:sp macro="" textlink="">
      <cdr:nvSpPr>
        <cdr:cNvPr id="2" name="Text Placeholder 8"/>
        <cdr:cNvSpPr>
          <a:spLocks xmlns:a="http://schemas.openxmlformats.org/drawingml/2006/main" noGrp="1"/>
        </cdr:cNvSpPr>
      </cdr:nvSpPr>
      <cdr:spPr bwMode="gray">
        <a:xfrm xmlns:a="http://schemas.openxmlformats.org/drawingml/2006/main">
          <a:off x="50800" y="103133"/>
          <a:ext cx="4148137" cy="3969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Percentage of Crashes Involving Distraction</a:t>
          </a:r>
        </a:p>
      </cdr:txBody>
    </cdr:sp>
  </cdr:relSizeAnchor>
  <cdr:relSizeAnchor xmlns:cdr="http://schemas.openxmlformats.org/drawingml/2006/chartDrawing">
    <cdr:from>
      <cdr:x>1</cdr:x>
      <cdr:y>0.98989</cdr:y>
    </cdr:from>
    <cdr:to>
      <cdr:x>1</cdr:x>
      <cdr:y>1</cdr:y>
    </cdr:to>
    <cdr:cxnSp macro="">
      <cdr:nvCxnSpPr>
        <cdr:cNvPr id="3" name="Straight Arrow Connector 2"/>
        <cdr:cNvCxnSpPr/>
      </cdr:nvCxnSpPr>
      <cdr:spPr bwMode="gray">
        <a:xfrm xmlns:a="http://schemas.openxmlformats.org/drawingml/2006/main">
          <a:off x="7203906" y="6546252"/>
          <a:ext cx="0" cy="3788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1"/>
          </a:solidFill>
          <a:tailEnd type="oval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0.0176</cdr:x>
      <cdr:y>0.02005</cdr:y>
    </cdr:from>
    <cdr:to>
      <cdr:x>0.27564</cdr:x>
      <cdr:y>0.12509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218" y="83973"/>
          <a:ext cx="2114554" cy="439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(Billions of USD)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0.05889</cdr:x>
      <cdr:y>0.01778</cdr:y>
    </cdr:from>
    <cdr:to>
      <cdr:x>0.31693</cdr:x>
      <cdr:y>0.12282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600" y="74469"/>
          <a:ext cx="2114550" cy="439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(Billions of USD)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10/6/2016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32004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09975"/>
            <a:ext cx="5486400" cy="5143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325438"/>
            <a:ext cx="4184650" cy="3138487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0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3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8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7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41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65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6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14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25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5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26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5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4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22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084513" y="8897938"/>
            <a:ext cx="6921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16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39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3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085790" y="8896272"/>
            <a:ext cx="689527" cy="2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92" tIns="45693" rIns="45092" bIns="45693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4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2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1549-0EE9-4414-804C-D922FB08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8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mailto:jamesl@iii.org" TargetMode="External"/><Relationship Id="rId4" Type="http://schemas.openxmlformats.org/officeDocument/2006/relationships/hyperlink" Target="http://www.iii.org/presentatio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tvt.cf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tvt.cf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hyperlink" Target="https://www.eia.gov/dnav/pet/pet_pri_gnd_dcus_nus_m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tvt.cf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ww.cbinsights.com/blog/insurance-tech-overview-q1-2016/" TargetMode="Externa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hyperlink" Target="http://insurancethoughtleadership.com/the-new-age-of-insurance-aggregators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fk.com/2015/08/google-shrink-diabetes-meters-gcm-dexcom.html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http://nest.com/press/" TargetMode="External"/><Relationship Id="rId7" Type="http://schemas.openxmlformats.org/officeDocument/2006/relationships/hyperlink" Target="http://www.apple.com/pr/products/apple-watch/apple-watch.html" TargetMode="Externa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umobodytech.com/newsro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facebook.com/automatic/photos/?tab=album&amp;album_id=497338333650156" TargetMode="External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hyperlink" Target="https://jawbone.com/productshots/up24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hyperlink" Target="http://www.lemonade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hyperlink" Target="http://www.iii.org/presentations" TargetMode="External"/><Relationship Id="rId4" Type="http://schemas.openxmlformats.org/officeDocument/2006/relationships/hyperlink" Target="http://www.iii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16maytvt/figure1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Property/Casualty Landscape</a:t>
            </a:r>
            <a:br>
              <a:rPr lang="en-US" dirty="0"/>
            </a:br>
            <a:r>
              <a:rPr lang="en-US" dirty="0"/>
              <a:t>Challenges and Disruptions?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6, 2016</a:t>
            </a:r>
          </a:p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Download at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hlinkClick r:id="rId4"/>
              </a:rPr>
              <a:t>www.iii.org/presentations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FCAS MAAA, Chief Actuary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Tel: 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  <a:hlinkClick r:id="rId5"/>
              </a:rPr>
              <a:t>j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  <a:hlinkClick r:id="rId5"/>
              </a:rPr>
              <a:t>amesl@iii.org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www.iii.org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Miles Driven</a:t>
            </a:r>
            <a:br>
              <a:rPr lang="en-US" altLang="en-US" dirty="0"/>
            </a:br>
            <a:r>
              <a:rPr lang="en-US" altLang="en-US" dirty="0"/>
              <a:t>=&gt; More Collisions, 2006-2016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3485689" cy="396947"/>
          </a:xfrm>
        </p:spPr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Billions of Miles Driven in Prior Year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>
                <a:hlinkClick r:id="rId3" tooltip="http://www.fhwa.dot.gov/policyinformation/travel_monitoring/tvt.cfm"/>
              </a:rPr>
              <a:t>Federal Highway Administration</a:t>
            </a:r>
            <a:r>
              <a:rPr lang="en-US" dirty="0"/>
              <a:t>; Rolling four-quarter average frequency from ISO, a Verisk Analytics company; Insurance Institute for Highway Safety; Insurance Information Institute.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The More Miles People Drive, the More Likely They are to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Get in an Accident, Helping Drive Claim Frequency Higher.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04984"/>
              </p:ext>
            </p:extLst>
          </p:nvPr>
        </p:nvGraphicFramePr>
        <p:xfrm>
          <a:off x="418249" y="1393825"/>
          <a:ext cx="8301889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4586868" y="1188720"/>
            <a:ext cx="4223876" cy="3969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2F72AD"/>
                </a:solidFill>
              </a:rPr>
              <a:t>Overall Collision Claims Per 100 Insured Vehicles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White">
          <a:xfrm>
            <a:off x="2421320" y="1585502"/>
            <a:ext cx="1036935" cy="361012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41968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Are People Driving More Miles?</a:t>
            </a:r>
            <a:br>
              <a:rPr lang="en-US" altLang="en-US" dirty="0"/>
            </a:br>
            <a:r>
              <a:rPr lang="en-US" altLang="en-US" dirty="0"/>
              <a:t>Cheap Gas?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3485689" cy="396947"/>
          </a:xfrm>
        </p:spPr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Billions of Miles Driven in Prior Year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>
                <a:hlinkClick r:id="rId3" tooltip="http://www.fhwa.dot.gov/policyinformation/travel_monitoring/tvt.cfm"/>
              </a:rPr>
              <a:t>Federal Highway Administration</a:t>
            </a:r>
            <a:r>
              <a:rPr lang="en-US" dirty="0"/>
              <a:t>; </a:t>
            </a:r>
            <a:r>
              <a:rPr lang="en-US" dirty="0">
                <a:hlinkClick r:id="rId4"/>
              </a:rPr>
              <a:t>Energy Information Administration</a:t>
            </a:r>
            <a:r>
              <a:rPr lang="en-US" dirty="0"/>
              <a:t> (All Grades All Formulations Retail Gasoline Prices-quarterly average); Insurance Institute for Highway Safety; Insurance Information Institute.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Gas Prices Don’t Seem Correlated With Miles Driven.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67322"/>
              </p:ext>
            </p:extLst>
          </p:nvPr>
        </p:nvGraphicFramePr>
        <p:xfrm>
          <a:off x="418249" y="1393825"/>
          <a:ext cx="8301889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4586868" y="1188720"/>
            <a:ext cx="4223876" cy="3969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2F72AD"/>
                </a:solidFill>
              </a:rPr>
              <a:t>Average Price Per Gallon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White">
          <a:xfrm>
            <a:off x="2421320" y="1585502"/>
            <a:ext cx="1036935" cy="361012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27633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Are People Driving More Miles?</a:t>
            </a:r>
            <a:br>
              <a:rPr lang="en-US" altLang="en-US" dirty="0"/>
            </a:br>
            <a:r>
              <a:rPr lang="en-US" altLang="en-US" dirty="0"/>
              <a:t>Jobs?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3485689" cy="396947"/>
          </a:xfrm>
        </p:spPr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Billions of Miles Driven in Prior Year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>
                <a:hlinkClick r:id="rId3" tooltip="http://www.fhwa.dot.gov/policyinformation/travel_monitoring/tvt.cfm"/>
              </a:rPr>
              <a:t>Federal Highway Administration</a:t>
            </a:r>
            <a:r>
              <a:rPr lang="en-US" dirty="0"/>
              <a:t>; Seasonally Adjusted Employed from Bureau of Labor Statistics (Series ID CES0000000001); Insurance Institute for Highway Safety; Insurance Information Institute.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People Drive to and from Work and Drive to Entertainment.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Out of Work, They Curtail Their Movement.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71140"/>
              </p:ext>
            </p:extLst>
          </p:nvPr>
        </p:nvGraphicFramePr>
        <p:xfrm>
          <a:off x="418249" y="1393825"/>
          <a:ext cx="8301889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4456785" y="1188720"/>
            <a:ext cx="4223876" cy="3969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2F72AD"/>
                </a:solidFill>
              </a:rPr>
              <a:t>Millions Employed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White">
          <a:xfrm>
            <a:off x="2498130" y="1595054"/>
            <a:ext cx="1036935" cy="361012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Recession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0474" y="754197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29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Gas Prices, Employment on</a:t>
            </a:r>
            <a:br>
              <a:rPr lang="en-US" dirty="0"/>
            </a:br>
            <a:r>
              <a:rPr lang="en-US" dirty="0"/>
              <a:t>Collision Frequency Through 2015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Seasonally Adjusted Employed from Bureau of Labor Statistics; Energy Information Administration; Rolling Four-</a:t>
            </a:r>
            <a:r>
              <a:rPr lang="en-US" dirty="0" err="1"/>
              <a:t>Qtr</a:t>
            </a:r>
            <a:r>
              <a:rPr lang="en-US" dirty="0"/>
              <a:t> Avg. Frequency from Insurance Services Office; Insurance Information Institute.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21737" y="1393534"/>
            <a:ext cx="4034376" cy="652885"/>
          </a:xfrm>
          <a:prstGeom prst="snip1Rect">
            <a:avLst/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Gas Price vs.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Collision Frequency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4685762" y="1393534"/>
            <a:ext cx="4034376" cy="652885"/>
          </a:xfrm>
          <a:prstGeom prst="snip1Rect">
            <a:avLst/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Number Employed vs.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Collision Frequency</a:t>
            </a:r>
          </a:p>
        </p:txBody>
      </p:sp>
      <p:graphicFrame>
        <p:nvGraphicFramePr>
          <p:cNvPr id="19" name="Content Placeholder 8"/>
          <p:cNvGraphicFramePr>
            <a:graphicFrameLocks/>
          </p:cNvGraphicFramePr>
          <p:nvPr>
            <p:extLst/>
          </p:nvPr>
        </p:nvGraphicFramePr>
        <p:xfrm>
          <a:off x="423863" y="2084825"/>
          <a:ext cx="403225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ontent Placeholder 9"/>
          <p:cNvGraphicFramePr>
            <a:graphicFrameLocks/>
          </p:cNvGraphicFramePr>
          <p:nvPr>
            <p:extLst/>
          </p:nvPr>
        </p:nvGraphicFramePr>
        <p:xfrm>
          <a:off x="4687888" y="2084825"/>
          <a:ext cx="403225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20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People Working and Driving</a:t>
            </a:r>
            <a:br>
              <a:rPr lang="en-US" altLang="en-US" dirty="0"/>
            </a:br>
            <a:r>
              <a:rPr lang="en-US" altLang="en-US" dirty="0"/>
              <a:t>=&gt; More Collisions, 2006-2016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3485689" cy="396947"/>
          </a:xfrm>
        </p:spPr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Number Employed, Millions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Seasonally Adjusted Employed from Bureau of Labor Statistics; Rolling four-quarter average frequency from ISO, a Verisk Analytics company; Insurance Information Institute.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When People are Out of Work, They Drive Less. When They Get Jobs,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They Drive to Work, Helping Drive Claim Frequency Higher.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52807"/>
              </p:ext>
            </p:extLst>
          </p:nvPr>
        </p:nvGraphicFramePr>
        <p:xfrm>
          <a:off x="418249" y="1393825"/>
          <a:ext cx="8301889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4586868" y="1188720"/>
            <a:ext cx="4223876" cy="3969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2F72AD"/>
                </a:solidFill>
              </a:rPr>
              <a:t>Overall Collision Claims Per 100 Insured Vehicles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White">
          <a:xfrm>
            <a:off x="2382915" y="1585502"/>
            <a:ext cx="1036935" cy="3571723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33762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Severity: Driving Fatalities are Rising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9475" y="1227018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 in Motor Vehicle Deaths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National Safety Council, Insurance Information Institute.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021599"/>
              </p:ext>
            </p:extLst>
          </p:nvPr>
        </p:nvGraphicFramePr>
        <p:xfrm>
          <a:off x="423863" y="1393825"/>
          <a:ext cx="8296275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Driving Has Been Getting Safer for Decades, But Recent Trend is Discouraging—38,300 Deaths in 2015.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92360" y="1700775"/>
            <a:ext cx="1574605" cy="1432741"/>
            <a:chOff x="1192360" y="1700775"/>
            <a:chExt cx="1574605" cy="1432741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192360" y="1700775"/>
              <a:ext cx="1574605" cy="61448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Seatbelt Use Rose to 62% of Drivers, From 49% in ‘90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gray">
            <a:xfrm>
              <a:off x="1538005" y="2315255"/>
              <a:ext cx="0" cy="81826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285592" y="1700775"/>
            <a:ext cx="1420985" cy="1432741"/>
            <a:chOff x="830612" y="1700775"/>
            <a:chExt cx="1420985" cy="1432741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830612" y="1700775"/>
              <a:ext cx="1420985" cy="61448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Big Drop-off Due to the Great Recession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gray">
            <a:xfrm>
              <a:off x="1538005" y="2315255"/>
              <a:ext cx="0" cy="81826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299153" y="633738"/>
            <a:ext cx="1420985" cy="1067037"/>
            <a:chOff x="830612" y="1700775"/>
            <a:chExt cx="1420985" cy="1067037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gray">
            <a:xfrm>
              <a:off x="830612" y="1700775"/>
              <a:ext cx="1420985" cy="61448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On Track for 18% Increase in Two Years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gray">
            <a:xfrm>
              <a:off x="1538005" y="2315255"/>
              <a:ext cx="3099" cy="45255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7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Distractions?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It’s A Problem. Is It Growing?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Property Damage Only.</a:t>
            </a:r>
          </a:p>
          <a:p>
            <a:r>
              <a:rPr lang="en-US" dirty="0"/>
              <a:t>SOURCES: State Farm, National Highway Transportation Safety Administration (distraction.gov)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What We Do Behind The Wheel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But Impact Is Not Clear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2218609990"/>
              </p:ext>
            </p:extLst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ontent Placeholder 19"/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4049022679"/>
              </p:ext>
            </p:extLst>
          </p:nvPr>
        </p:nvGraphicFramePr>
        <p:xfrm>
          <a:off x="4668838" y="2378075"/>
          <a:ext cx="415131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536309" y="2708661"/>
            <a:ext cx="745497" cy="695126"/>
            <a:chOff x="1192360" y="1700775"/>
            <a:chExt cx="1574605" cy="695126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1192360" y="1700775"/>
              <a:ext cx="1574605" cy="61448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Talking Less . . 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gray">
            <a:xfrm>
              <a:off x="1342238" y="2315255"/>
              <a:ext cx="0" cy="8064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7592037" y="5763237"/>
            <a:ext cx="612396" cy="36292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6979640" y="6150457"/>
            <a:ext cx="1998689" cy="288643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Most Recent Year</a:t>
            </a:r>
          </a:p>
        </p:txBody>
      </p:sp>
    </p:spTree>
    <p:extLst>
      <p:ext uri="{BB962C8B-B14F-4D97-AF65-F5344CB8AC3E}">
        <p14:creationId xmlns:p14="http://schemas.microsoft.com/office/powerpoint/2010/main" val="16453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Graphic spid="11" grpId="0">
        <p:bldAsOne/>
      </p:bldGraphic>
      <p:bldGraphic spid="20" grpId="0">
        <p:bldAsOne/>
      </p:bldGraphic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the Horizon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Sharing Economy and Disruption</a:t>
            </a:r>
          </a:p>
        </p:txBody>
      </p:sp>
    </p:spTree>
    <p:extLst>
      <p:ext uri="{BB962C8B-B14F-4D97-AF65-F5344CB8AC3E}">
        <p14:creationId xmlns:p14="http://schemas.microsoft.com/office/powerpoint/2010/main" val="29525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Value Chain?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Example: Local Newspapers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046831"/>
              </p:ext>
            </p:extLst>
          </p:nvPr>
        </p:nvGraphicFramePr>
        <p:xfrm>
          <a:off x="425768" y="1884363"/>
          <a:ext cx="84582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8930" y="2503170"/>
            <a:ext cx="6469380" cy="3771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bg1"/>
                </a:solidFill>
              </a:rPr>
              <a:t>Provide Information to Local Audience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This Industry Was Radically Disrupted by the Internet. Its Barriers to Entry Were Destroyed. Is Insurance Next?</a:t>
            </a:r>
          </a:p>
        </p:txBody>
      </p:sp>
    </p:spTree>
    <p:extLst>
      <p:ext uri="{BB962C8B-B14F-4D97-AF65-F5344CB8AC3E}">
        <p14:creationId xmlns:p14="http://schemas.microsoft.com/office/powerpoint/2010/main" val="30407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BC2DDC50-D412-46F1-908D-7C2905B6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1" uiExpand="1">
        <p:bldSub>
          <a:bldDgm/>
        </p:bldSub>
      </p:bldGraphic>
      <p:bldGraphic spid="9" grpId="2" uiExpand="1">
        <p:bldSub>
          <a:bldDgm bld="one"/>
        </p:bldSub>
      </p:bldGraphic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75768394"/>
              </p:ext>
            </p:extLst>
          </p:nvPr>
        </p:nvGraphicFramePr>
        <p:xfrm>
          <a:off x="307975" y="1397000"/>
          <a:ext cx="82645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bg1"/>
                </a:solidFill>
              </a:rPr>
              <a:t>eSlide</a:t>
            </a:r>
            <a:r>
              <a:rPr lang="en-US" altLang="en-US" dirty="0">
                <a:solidFill>
                  <a:schemeClr val="bg1"/>
                </a:solidFill>
              </a:rPr>
              <a:t>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99415" y="1238250"/>
            <a:ext cx="27438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1"/>
                </a:solidFill>
              </a:rPr>
              <a:t>Investment ($ Millions)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99885" y="6389410"/>
            <a:ext cx="715985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SOURCES: CB Insights, Insurance Information Institute.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899886" y="74295"/>
            <a:ext cx="6586764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b="0" dirty="0">
                <a:solidFill>
                  <a:srgbClr val="337DBE"/>
                </a:solidFill>
                <a:latin typeface="+mj-lt"/>
              </a:rPr>
              <a:t>Insurance Technology Financing – Change Is Coming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black">
          <a:xfrm>
            <a:off x="6048528" y="1206826"/>
            <a:ext cx="237691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chemeClr val="accent2"/>
                </a:solidFill>
              </a:rPr>
              <a:t>Deals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Investment In Insurance Tech Is Rising. Number of Deals Reached A Record in First Quarter.</a:t>
            </a:r>
          </a:p>
        </p:txBody>
      </p:sp>
    </p:spTree>
    <p:extLst>
      <p:ext uri="{BB962C8B-B14F-4D97-AF65-F5344CB8AC3E}">
        <p14:creationId xmlns:p14="http://schemas.microsoft.com/office/powerpoint/2010/main" val="42800664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 Insurance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Rising Frequency, Severity Pinching </a:t>
            </a:r>
            <a:br>
              <a:rPr lang="en-US" dirty="0"/>
            </a:br>
            <a:r>
              <a:rPr lang="en-US" dirty="0"/>
              <a:t>the Largest P/C 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5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48640" y="0"/>
            <a:ext cx="7769860" cy="1069975"/>
          </a:xfrm>
        </p:spPr>
        <p:txBody>
          <a:bodyPr/>
          <a:lstStyle/>
          <a:p>
            <a:r>
              <a:rPr lang="en-US" altLang="en-US" dirty="0">
                <a:latin typeface="Arial "/>
              </a:rPr>
              <a:t>Insurance Tech Activity by Area of Interest, 2013 – 2016:Q1</a:t>
            </a:r>
          </a:p>
        </p:txBody>
      </p:sp>
      <p:graphicFrame>
        <p:nvGraphicFramePr>
          <p:cNvPr id="71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41434"/>
              </p:ext>
            </p:extLst>
          </p:nvPr>
        </p:nvGraphicFramePr>
        <p:xfrm>
          <a:off x="406400" y="1317625"/>
          <a:ext cx="8040688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Worksheet" r:id="rId3" imgW="8046720" imgH="3749040" progId="Excel.Sheet.8">
                  <p:embed/>
                </p:oleObj>
              </mc:Choice>
              <mc:Fallback>
                <p:oleObj name="Worksheet" r:id="rId3" imgW="8046720" imgH="3749040" progId="Excel.Sheet.8">
                  <p:embed/>
                  <p:pic>
                    <p:nvPicPr>
                      <p:cNvPr id="71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317625"/>
                        <a:ext cx="8040688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06400" y="5663922"/>
            <a:ext cx="8220075" cy="639763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Silicon Valley, Venture Capitalists Have Insurance Industry in Their Sights. Most Will Fail. Some Will Succeed.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8659" y="6245525"/>
            <a:ext cx="7351077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CB Insights at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https://www.cbinsights.com/blog/insurance-tech-overview-q1-2016/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Insurance Information Institute.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">
          <a:xfrm>
            <a:off x="249237" y="1532591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976177" y="683409"/>
            <a:ext cx="3083560" cy="1182707"/>
          </a:xfrm>
          <a:prstGeom prst="wedgeRectCallout">
            <a:avLst>
              <a:gd name="adj1" fmla="val 48895"/>
              <a:gd name="adj2" fmla="val 32566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With the ACA in the rear view window, non-health insurance tech accounts for the majority of investment</a:t>
            </a:r>
          </a:p>
        </p:txBody>
      </p:sp>
    </p:spTree>
    <p:extLst>
      <p:ext uri="{BB962C8B-B14F-4D97-AF65-F5344CB8AC3E}">
        <p14:creationId xmlns:p14="http://schemas.microsoft.com/office/powerpoint/2010/main" val="201839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(Re)Insurance Value Chain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Where Could Disruption Lie?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853606"/>
              </p:ext>
            </p:extLst>
          </p:nvPr>
        </p:nvGraphicFramePr>
        <p:xfrm>
          <a:off x="425768" y="1884363"/>
          <a:ext cx="84582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8930" y="2503170"/>
            <a:ext cx="6469380" cy="3771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bg1"/>
                </a:solidFill>
              </a:rPr>
              <a:t>Protecting People &amp; Organizations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Most Links in the Value Chain Have the Potential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to Be Disrupted in Next 10 Years.</a:t>
            </a:r>
          </a:p>
        </p:txBody>
      </p:sp>
    </p:spTree>
    <p:extLst>
      <p:ext uri="{BB962C8B-B14F-4D97-AF65-F5344CB8AC3E}">
        <p14:creationId xmlns:p14="http://schemas.microsoft.com/office/powerpoint/2010/main" val="2688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A54FA7-0450-445A-8026-0207A284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A152B669-C2C7-459C-A64B-5D2800C9D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70A62A1C-F154-4910-9C4E-62E600A8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7E743432-CC7F-4390-8FC6-15CFA3D65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2EA539DF-C130-472D-9E00-B45561132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430E4D2-4BE5-4033-A40B-7D01DC32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DA227052-28CD-48CA-B212-6CE9437E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9" grpId="1" uiExpand="1">
        <p:bldSub>
          <a:bldDgm/>
        </p:bldSub>
      </p:bldGraphic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96" y="0"/>
            <a:ext cx="7939792" cy="1069848"/>
          </a:xfrm>
        </p:spPr>
        <p:txBody>
          <a:bodyPr/>
          <a:lstStyle/>
          <a:p>
            <a:r>
              <a:rPr lang="en-US" dirty="0">
                <a:latin typeface="Arial "/>
              </a:rPr>
              <a:t>Alternative Capital</a:t>
            </a:r>
            <a:br>
              <a:rPr lang="en-US" dirty="0">
                <a:latin typeface="Arial "/>
              </a:rPr>
            </a:br>
            <a:r>
              <a:rPr lang="en-US" dirty="0">
                <a:latin typeface="Arial "/>
              </a:rPr>
              <a:t>Potentially Disrupting the Bank Account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2514" y="6575615"/>
            <a:ext cx="704668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Aon Benfield Analytics; Insurance Information Institute.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05748"/>
              </p:ext>
            </p:extLst>
          </p:nvPr>
        </p:nvGraphicFramePr>
        <p:xfrm>
          <a:off x="297180" y="1257321"/>
          <a:ext cx="8275791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Alternative capacity has grown 263% since 2008. It has more than tripled in the past six 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709" y="5092861"/>
            <a:ext cx="694481" cy="30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0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378296" y="1257321"/>
          <a:ext cx="81946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60888" cy="1069848"/>
          </a:xfrm>
        </p:spPr>
        <p:txBody>
          <a:bodyPr/>
          <a:lstStyle/>
          <a:p>
            <a:r>
              <a:rPr lang="en-US" dirty="0">
                <a:latin typeface="Arial "/>
              </a:rPr>
              <a:t>Alternative Capital</a:t>
            </a:r>
            <a:br>
              <a:rPr lang="en-US" dirty="0">
                <a:latin typeface="Arial "/>
              </a:rPr>
            </a:br>
            <a:r>
              <a:rPr lang="en-US" dirty="0">
                <a:latin typeface="Arial "/>
              </a:rPr>
              <a:t>Potentially Disrupting the Bank Account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7017" y="6462404"/>
            <a:ext cx="695089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Aon Benfield Analytics; Insurance Information Institute.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Collateralized Reinsurance and Catastrophe Bonds Currently Dominate the Alternative Capital Market.</a:t>
            </a:r>
          </a:p>
        </p:txBody>
      </p:sp>
    </p:spTree>
    <p:extLst>
      <p:ext uri="{BB962C8B-B14F-4D97-AF65-F5344CB8AC3E}">
        <p14:creationId xmlns:p14="http://schemas.microsoft.com/office/powerpoint/2010/main" val="840525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Will It Disrupt Marketing?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00" dirty="0"/>
              <a:t>SOURCES: The New Age of Insurance Aggregators, </a:t>
            </a:r>
            <a:r>
              <a:rPr lang="en-US" sz="1100" dirty="0">
                <a:hlinkClick r:id="rId2"/>
              </a:rPr>
              <a:t>http://insurancethoughtleadership.com/the-new-age-of-insurance-aggregators/</a:t>
            </a:r>
            <a:r>
              <a:rPr lang="en-US" sz="1100" dirty="0"/>
              <a:t>; Insurance Information Institute November 2015 Pulse Survey.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But Customers Still Like Agents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356616" y="1657349"/>
            <a:ext cx="4148137" cy="4468814"/>
          </a:xfrm>
        </p:spPr>
        <p:txBody>
          <a:bodyPr/>
          <a:lstStyle/>
          <a:p>
            <a:r>
              <a:rPr lang="en-US" dirty="0"/>
              <a:t>Lead Generators</a:t>
            </a:r>
          </a:p>
          <a:p>
            <a:pPr lvl="1"/>
            <a:r>
              <a:rPr lang="en-US" dirty="0" err="1"/>
              <a:t>InsWeb</a:t>
            </a:r>
            <a:r>
              <a:rPr lang="en-US" dirty="0"/>
              <a:t>, </a:t>
            </a:r>
            <a:r>
              <a:rPr lang="en-US" dirty="0" err="1"/>
              <a:t>NetQuote</a:t>
            </a:r>
            <a:r>
              <a:rPr lang="en-US" dirty="0"/>
              <a:t>, Insurance.com</a:t>
            </a:r>
          </a:p>
          <a:p>
            <a:pPr lvl="1"/>
            <a:r>
              <a:rPr lang="en-US" dirty="0"/>
              <a:t>Site allows comparison shopping, sells lead to insurer</a:t>
            </a:r>
          </a:p>
          <a:p>
            <a:r>
              <a:rPr lang="en-US" dirty="0"/>
              <a:t>Call Center Agencies</a:t>
            </a:r>
          </a:p>
          <a:p>
            <a:pPr lvl="1"/>
            <a:r>
              <a:rPr lang="en-US" dirty="0" err="1"/>
              <a:t>SelectQuote</a:t>
            </a:r>
            <a:r>
              <a:rPr lang="en-US" dirty="0"/>
              <a:t>, Goji</a:t>
            </a:r>
          </a:p>
          <a:p>
            <a:pPr lvl="1"/>
            <a:r>
              <a:rPr lang="en-US" dirty="0"/>
              <a:t>Call center employs agents</a:t>
            </a:r>
          </a:p>
          <a:p>
            <a:r>
              <a:rPr lang="en-US" dirty="0"/>
              <a:t>Digital agencies</a:t>
            </a:r>
          </a:p>
          <a:p>
            <a:pPr lvl="1"/>
            <a:r>
              <a:rPr lang="en-US" dirty="0" err="1"/>
              <a:t>Esurance</a:t>
            </a:r>
            <a:r>
              <a:rPr lang="en-US" dirty="0"/>
              <a:t>, Policy Genius</a:t>
            </a:r>
          </a:p>
          <a:p>
            <a:pPr lvl="1"/>
            <a:r>
              <a:rPr lang="en-US" dirty="0"/>
              <a:t>Quote and buy online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730885"/>
          </a:xfrm>
        </p:spPr>
        <p:txBody>
          <a:bodyPr/>
          <a:lstStyle/>
          <a:p>
            <a:r>
              <a:rPr lang="en-US" dirty="0"/>
              <a:t>Did You Compare Prices When Your Auto Policy Was Up for Renewal?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18218"/>
              </p:ext>
            </p:extLst>
          </p:nvPr>
        </p:nvGraphicFramePr>
        <p:xfrm>
          <a:off x="4483226" y="3022947"/>
          <a:ext cx="4588447" cy="34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5294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25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850" y="129816"/>
            <a:ext cx="7405946" cy="860425"/>
          </a:xfrm>
        </p:spPr>
        <p:txBody>
          <a:bodyPr/>
          <a:lstStyle/>
          <a:p>
            <a:r>
              <a:rPr lang="en-US" dirty="0"/>
              <a:t>Pricing Disruptor: The Fragmented Risk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/>
              <a:t>The Insurance Contract Is Being Split into Tiny Pieces.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By-peril HO insurance – Rate Water, Theft, Liability Risk Separately</a:t>
            </a:r>
            <a:endParaRPr lang="en-US" sz="1600" dirty="0"/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The Sharing/“On-Demand” Economy – Personal Exposures Become Commercial Exposures, Then Switch Back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Pay By Mile Insurance – Exposure Basis for Auto – Vehicle-Mile Replaces Vehicle-Year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000" dirty="0"/>
              <a:t>Expect More As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Computers Get Stronger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Data Storage Gets Cheaper</a:t>
            </a:r>
          </a:p>
          <a:p>
            <a:pPr lvl="1">
              <a:lnSpc>
                <a:spcPts val="2400"/>
              </a:lnSpc>
              <a:spcBef>
                <a:spcPct val="50000"/>
              </a:spcBef>
            </a:pPr>
            <a:r>
              <a:rPr lang="en-US" sz="1800" dirty="0"/>
              <a:t>Information Collection Grows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45" y="1202163"/>
            <a:ext cx="2962275" cy="1543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562" y="2206554"/>
            <a:ext cx="2825892" cy="2825892"/>
          </a:xfrm>
          <a:prstGeom prst="rect">
            <a:avLst/>
          </a:prstGeom>
        </p:spPr>
      </p:pic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314" y="5244298"/>
            <a:ext cx="304800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537" y="4685176"/>
            <a:ext cx="19240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9133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26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850" y="129816"/>
            <a:ext cx="7405946" cy="860425"/>
          </a:xfrm>
        </p:spPr>
        <p:txBody>
          <a:bodyPr/>
          <a:lstStyle/>
          <a:p>
            <a:r>
              <a:rPr lang="en-US" dirty="0"/>
              <a:t>The Internet of Things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08"/>
          <a:stretch/>
        </p:blipFill>
        <p:spPr>
          <a:xfrm>
            <a:off x="3053033" y="5612863"/>
            <a:ext cx="1039770" cy="3335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73" y="4463916"/>
            <a:ext cx="1050055" cy="13996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713" y="3973198"/>
            <a:ext cx="1179184" cy="16544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07" y="5753156"/>
            <a:ext cx="1693568" cy="417747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51168" y="1391507"/>
            <a:ext cx="3701034" cy="4041648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Gathering Big Data Affects</a:t>
            </a:r>
          </a:p>
          <a:p>
            <a:pPr lvl="1"/>
            <a:r>
              <a:rPr lang="en-US" dirty="0"/>
              <a:t>Underwriting</a:t>
            </a:r>
          </a:p>
          <a:p>
            <a:pPr lvl="1"/>
            <a:r>
              <a:rPr lang="en-US" dirty="0"/>
              <a:t>Pricing</a:t>
            </a:r>
          </a:p>
          <a:p>
            <a:r>
              <a:rPr lang="en-US" dirty="0"/>
              <a:t>Monitoring Could Affect</a:t>
            </a:r>
          </a:p>
          <a:p>
            <a:pPr lvl="1"/>
            <a:r>
              <a:rPr lang="en-US" dirty="0"/>
              <a:t>Loss Control</a:t>
            </a:r>
          </a:p>
          <a:p>
            <a:pPr lvl="1"/>
            <a:r>
              <a:rPr lang="en-US" dirty="0"/>
              <a:t>Pricing?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217" y="1821501"/>
            <a:ext cx="4576736" cy="4367943"/>
          </a:xfrm>
          <a:prstGeom prst="rect">
            <a:avLst/>
          </a:prstGeom>
        </p:spPr>
      </p:pic>
      <p:sp>
        <p:nvSpPr>
          <p:cNvPr id="20" name="Text Placeholder 5"/>
          <p:cNvSpPr txBox="1">
            <a:spLocks/>
          </p:cNvSpPr>
          <p:nvPr/>
        </p:nvSpPr>
        <p:spPr>
          <a:xfrm>
            <a:off x="4280823" y="6293763"/>
            <a:ext cx="4024702" cy="181522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SOURCE: F6S.com, CB Insights.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3130" y="587088"/>
            <a:ext cx="4274909" cy="11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76704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As For The Future…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5589692"/>
            <a:ext cx="7680960" cy="311264"/>
          </a:xfrm>
        </p:spPr>
        <p:txBody>
          <a:bodyPr/>
          <a:lstStyle/>
          <a:p>
            <a:r>
              <a:rPr lang="en-US" dirty="0"/>
              <a:t>Image sources, clockwise: </a:t>
            </a:r>
            <a:r>
              <a:rPr lang="en-US" dirty="0">
                <a:hlinkClick r:id="rId3"/>
              </a:rPr>
              <a:t>Nest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Jawbone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Automatic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Lumo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Apple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PSFK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15" y="1557982"/>
            <a:ext cx="2851751" cy="1773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117" y="3764107"/>
            <a:ext cx="2906683" cy="1776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557982"/>
            <a:ext cx="2846615" cy="1773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3764107"/>
            <a:ext cx="2841063" cy="17769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117" y="1557982"/>
            <a:ext cx="2906683" cy="177304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64174" y="3813565"/>
            <a:ext cx="2214214" cy="1818056"/>
            <a:chOff x="4485565" y="3941754"/>
            <a:chExt cx="2952285" cy="242407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5565" y="3971734"/>
              <a:ext cx="1514024" cy="23940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3826" y="3941754"/>
              <a:ext cx="1514024" cy="2394094"/>
            </a:xfrm>
            <a:prstGeom prst="rect">
              <a:avLst/>
            </a:prstGeom>
          </p:spPr>
        </p:pic>
      </p:grp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419100" y="3289770"/>
            <a:ext cx="8267700" cy="516667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  <a:headEnd/>
            <a:tailEnd/>
          </a:ln>
        </p:spPr>
        <p:txBody>
          <a:bodyPr lIns="102870" r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IoT</a:t>
            </a:r>
            <a:r>
              <a:rPr lang="en-US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Could Disrupt UW, Claims, Loss Control </a:t>
            </a:r>
          </a:p>
        </p:txBody>
      </p:sp>
    </p:spTree>
    <p:extLst>
      <p:ext uri="{BB962C8B-B14F-4D97-AF65-F5344CB8AC3E}">
        <p14:creationId xmlns:p14="http://schemas.microsoft.com/office/powerpoint/2010/main" val="397754551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Peer-to-Peer (P2P)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Taking on the </a:t>
            </a:r>
            <a:r>
              <a:rPr lang="en-US" i="1" u="sng" dirty="0"/>
              <a:t>Entire</a:t>
            </a:r>
            <a:r>
              <a:rPr lang="en-US" dirty="0"/>
              <a:t> Value Chain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Chief Behavioral Officer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3061893" cy="640080"/>
          </a:xfrm>
        </p:spPr>
        <p:txBody>
          <a:bodyPr/>
          <a:lstStyle/>
          <a:p>
            <a:pPr algn="l"/>
            <a:r>
              <a:rPr lang="en-US" dirty="0"/>
              <a:t>The Business Model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dirty="0"/>
              <a:t>Resembles </a:t>
            </a:r>
            <a:r>
              <a:rPr lang="en-US" dirty="0" err="1"/>
              <a:t>Mutuals</a:t>
            </a:r>
            <a:r>
              <a:rPr lang="en-US" dirty="0"/>
              <a:t>/</a:t>
            </a:r>
            <a:br>
              <a:rPr lang="en-US" dirty="0"/>
            </a:br>
            <a:r>
              <a:rPr lang="en-US" dirty="0"/>
              <a:t>Reciprocals</a:t>
            </a:r>
          </a:p>
          <a:p>
            <a:r>
              <a:rPr lang="en-US" dirty="0"/>
              <a:t>20% of Premium to </a:t>
            </a:r>
            <a:br>
              <a:rPr lang="en-US" dirty="0"/>
            </a:br>
            <a:r>
              <a:rPr lang="en-US" dirty="0"/>
              <a:t>Expenses, 80% to </a:t>
            </a:r>
            <a:br>
              <a:rPr lang="en-US" dirty="0"/>
            </a:br>
            <a:r>
              <a:rPr lang="en-US" dirty="0"/>
              <a:t>Cover Risk.</a:t>
            </a:r>
          </a:p>
          <a:p>
            <a:r>
              <a:rPr lang="en-US" dirty="0"/>
              <a:t>Risk Pool for Each Charity</a:t>
            </a:r>
          </a:p>
          <a:p>
            <a:r>
              <a:rPr lang="en-US" dirty="0"/>
              <a:t>Leftover Pool Money Goes to Charity.</a:t>
            </a:r>
          </a:p>
          <a:p>
            <a:r>
              <a:rPr lang="en-US" dirty="0"/>
              <a:t>May Deter Fraud – You Wouldn’t Cheat Your Favorite Charity!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9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Dan </a:t>
            </a:r>
            <a:r>
              <a:rPr lang="en-US" dirty="0" err="1">
                <a:ea typeface="Calibri" panose="020F0502020204030204" pitchFamily="34" charset="0"/>
              </a:rPr>
              <a:t>Ariely</a:t>
            </a:r>
            <a:r>
              <a:rPr lang="en-US" dirty="0">
                <a:ea typeface="Calibri" panose="020F0502020204030204" pitchFamily="34" charset="0"/>
              </a:rPr>
              <a:t>: “If you tried to create a system to bring out the worst in humans, it would look a lot like the insurance of today.”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21055" y="6199540"/>
            <a:ext cx="7769030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900" dirty="0">
              <a:solidFill>
                <a:srgbClr val="000000">
                  <a:lumMod val="75000"/>
                </a:srgbClr>
              </a:solidFill>
            </a:endParaRPr>
          </a:p>
          <a:p>
            <a:pPr eaLnBrk="1" hangingPunct="1">
              <a:defRPr/>
            </a:pP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Source: “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UberX-ing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 Insurance : Is Peer-to-Peer Insurance Viable?”, presentation by Jay 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Sarzen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, </a:t>
            </a:r>
            <a:r>
              <a:rPr lang="en-US" sz="900" dirty="0" err="1">
                <a:solidFill>
                  <a:srgbClr val="000000">
                    <a:lumMod val="75000"/>
                  </a:srgbClr>
                </a:solidFill>
              </a:rPr>
              <a:t>Aite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 Group at Drinker Biddle Insurance Conference, June 21, 2016;  Financial Times; 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  <a:hlinkClick r:id="rId4"/>
              </a:rPr>
              <a:t>www.lemonade.com</a:t>
            </a:r>
            <a:r>
              <a:rPr lang="en-US" sz="900" dirty="0">
                <a:solidFill>
                  <a:srgbClr val="000000">
                    <a:lumMod val="75000"/>
                  </a:srgbClr>
                </a:solidFill>
              </a:rPr>
              <a:t>. </a:t>
            </a:r>
            <a:endParaRPr lang="en-US" sz="900" i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5" y="1600912"/>
            <a:ext cx="5427809" cy="2164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9543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Lemonade’s P2P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Example: Renters’ Insurance (HO-4)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Lemonade.com, Insurance Information Institute.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081" y="1590012"/>
            <a:ext cx="5814402" cy="3128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913" y="4362275"/>
            <a:ext cx="4586541" cy="1830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3399837"/>
            <a:ext cx="3602291" cy="2367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5992" y="1688123"/>
            <a:ext cx="2642089" cy="13452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000" dirty="0"/>
              <a:t>Attractive Graphics, Simple Explanations of a Basic ISO Form</a:t>
            </a:r>
          </a:p>
        </p:txBody>
      </p:sp>
    </p:spTree>
    <p:extLst>
      <p:ext uri="{BB962C8B-B14F-4D97-AF65-F5344CB8AC3E}">
        <p14:creationId xmlns:p14="http://schemas.microsoft.com/office/powerpoint/2010/main" val="44048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 Combined Ratio, 2005-2015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Association of Insurance Commissioners data, sourced from S&amp;P Global Market Intelligence;</a:t>
            </a:r>
            <a:br>
              <a:rPr lang="en-US" dirty="0"/>
            </a:br>
            <a:r>
              <a:rPr lang="en-US" dirty="0"/>
              <a:t>Insurance Information Institute.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Loss Ratios Have Been Rising for a Decade.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2015 Return on Net Worth is Likely Close to Zero or Negative.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587503"/>
              </p:ext>
            </p:extLst>
          </p:nvPr>
        </p:nvGraphicFramePr>
        <p:xfrm>
          <a:off x="423862" y="1277938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63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Lemonade’s P2P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Lemonade.com, Insurance Information Institute.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Who Holds the Risk?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Other Questions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885800374"/>
              </p:ext>
            </p:extLst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en-US" dirty="0"/>
              <a:t>How Are Charitable Pools Separated?</a:t>
            </a:r>
          </a:p>
          <a:p>
            <a:r>
              <a:rPr lang="en-US"/>
              <a:t>Who </a:t>
            </a:r>
            <a:r>
              <a:rPr lang="en-US" dirty="0"/>
              <a:t>Gets the Float?</a:t>
            </a:r>
          </a:p>
          <a:p>
            <a:pPr lvl="1"/>
            <a:r>
              <a:rPr lang="en-US" dirty="0"/>
              <a:t>Insurer, Reinsurer or Charity?</a:t>
            </a:r>
          </a:p>
          <a:p>
            <a:r>
              <a:rPr lang="en-US" dirty="0"/>
              <a:t>Who Gets the Tax Deduction (Worth More Than the Float)?</a:t>
            </a:r>
          </a:p>
          <a:p>
            <a:r>
              <a:rPr lang="en-US" dirty="0"/>
              <a:t>The Giveback Occurs on June 20 – 4 Equal Payments Over 4 Years – (Active Policies Only)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16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6616" y="1545461"/>
            <a:ext cx="8261291" cy="4041648"/>
          </a:xfrm>
        </p:spPr>
        <p:txBody>
          <a:bodyPr/>
          <a:lstStyle/>
          <a:p>
            <a:pPr marL="338138" indent="-338138"/>
            <a:r>
              <a:rPr lang="en-US" sz="2000" dirty="0"/>
              <a:t>Auto costs are rising (both frequency and severity)</a:t>
            </a:r>
          </a:p>
          <a:p>
            <a:pPr marL="612458" lvl="1" indent="-338138"/>
            <a:r>
              <a:rPr lang="en-US" sz="1800" dirty="0"/>
              <a:t>People Are Driving More: Improving employment picture driving frequency higher</a:t>
            </a:r>
          </a:p>
          <a:p>
            <a:pPr marL="612458" lvl="1" indent="-338138"/>
            <a:r>
              <a:rPr lang="en-US" sz="1800" dirty="0"/>
              <a:t>People Are Driving Faster: Fatalities have risen 16 percent in two years</a:t>
            </a:r>
          </a:p>
          <a:p>
            <a:pPr marL="338138" indent="-338138"/>
            <a:r>
              <a:rPr lang="en-US" sz="2000" dirty="0"/>
              <a:t>Disruption provides opportunities and challenges throughout the value chain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0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your time</a:t>
            </a:r>
            <a:br>
              <a:rPr lang="en-US"/>
            </a:br>
            <a:r>
              <a:rPr lang="en-US"/>
              <a:t>and your attention!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www.iii.org</a:t>
            </a:r>
            <a:endParaRPr lang="en-US" dirty="0"/>
          </a:p>
          <a:p>
            <a:r>
              <a:rPr lang="en-US" dirty="0"/>
              <a:t>Download at </a:t>
            </a:r>
            <a:r>
              <a:rPr lang="en-US" dirty="0">
                <a:hlinkClick r:id="rId5"/>
              </a:rPr>
              <a:t>www.iii.org/presentations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8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Personal Auto Loss Ratios are Rising: Severity &amp; Frequency by Coverage, 2016 vs. 2015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*Four quarters ending in March.</a:t>
            </a:r>
          </a:p>
          <a:p>
            <a:r>
              <a:rPr lang="en-US" dirty="0"/>
              <a:t>Source: ISO, a Verisk Analytics company; Insurance Information Institute.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Across All Personal Coverage Types (Except Comprehensive) in 2015, Frequency and Severity Rose. This Pattern is Continuing in 2016.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423862" y="1393535"/>
          <a:ext cx="8296275" cy="414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24260" y="1431940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Change, 2016 Over 2015*</a:t>
            </a:r>
          </a:p>
        </p:txBody>
      </p:sp>
    </p:spTree>
    <p:extLst>
      <p:ext uri="{BB962C8B-B14F-4D97-AF65-F5344CB8AC3E}">
        <p14:creationId xmlns:p14="http://schemas.microsoft.com/office/powerpoint/2010/main" val="6834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 Trends by Coverage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 on Collision</a:t>
            </a:r>
          </a:p>
        </p:txBody>
      </p:sp>
    </p:spTree>
    <p:extLst>
      <p:ext uri="{BB962C8B-B14F-4D97-AF65-F5344CB8AC3E}">
        <p14:creationId xmlns:p14="http://schemas.microsoft.com/office/powerpoint/2010/main" val="37605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Claims: Frequency Trending</a:t>
            </a:r>
            <a:br>
              <a:rPr lang="en-US" dirty="0"/>
            </a:br>
            <a:r>
              <a:rPr lang="en-US" dirty="0"/>
              <a:t>Higher in 2015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81343" y="1303828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Change, 2005 through 2015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ISO, a Verisk Analytics company; Insurance Information Institute.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416657" y="5426075"/>
            <a:ext cx="8303481" cy="8759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For a Long Time, Claim Frequency Was Falling,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But Since 2010 This Trend Seems to Have Reversed.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/>
          </p:nvPr>
        </p:nvGraphicFramePr>
        <p:xfrm>
          <a:off x="309045" y="1470025"/>
          <a:ext cx="82962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3381842" y="2161635"/>
            <a:ext cx="5031390" cy="2227490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Claims: Severity Trending Higher in 2009-2015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81343" y="1303828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Change, 2005 through 2015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ISO, a Verisk Analytics company; Insurance Information Institute.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416657" y="5426075"/>
            <a:ext cx="8303481" cy="8759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The Great Recession and High Fuel Prices Helped to Temper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Claim Severity, But These forces Have Clearly Reversed,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Consistent with Experience from Past Recoveries.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/>
          </p:nvPr>
        </p:nvGraphicFramePr>
        <p:xfrm>
          <a:off x="309045" y="1470025"/>
          <a:ext cx="82962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4034727" y="1815990"/>
            <a:ext cx="4493385" cy="2534731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What’s Driving These Trends?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Frequency; Severity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America is Driving More Again: 2000-2016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70640" y="1265423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Percent Change, Miles Driven*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*2000-2015: Moving 12-month total vs. prior year. 2016 data through July 2016, the latest available, vs. July 2015.</a:t>
            </a:r>
            <a:br>
              <a:rPr lang="en-US" dirty="0"/>
            </a:br>
            <a:r>
              <a:rPr lang="en-US" dirty="0"/>
              <a:t>Sources: </a:t>
            </a:r>
            <a:r>
              <a:rPr lang="en-US" dirty="0">
                <a:hlinkClick r:id="rId3"/>
              </a:rPr>
              <a:t>Federal Highway Administration</a:t>
            </a:r>
            <a:r>
              <a:rPr lang="en-US" dirty="0"/>
              <a:t>; National Bureau of Economic Research (recession dates); Insurance Information Institute.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191019"/>
              </p:ext>
            </p:extLst>
          </p:nvPr>
        </p:nvGraphicFramePr>
        <p:xfrm>
          <a:off x="347450" y="1470346"/>
          <a:ext cx="8253277" cy="391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533706" y="3621949"/>
            <a:ext cx="1203750" cy="975832"/>
            <a:chOff x="7470937" y="678333"/>
            <a:chExt cx="1203750" cy="975832"/>
          </a:xfrm>
        </p:grpSpPr>
        <p:sp>
          <p:nvSpPr>
            <p:cNvPr id="24" name="AutoShape 5"/>
            <p:cNvSpPr>
              <a:spLocks noChangeArrowheads="1"/>
            </p:cNvSpPr>
            <p:nvPr/>
          </p:nvSpPr>
          <p:spPr bwMode="gray">
            <a:xfrm>
              <a:off x="7470937" y="1116495"/>
              <a:ext cx="1203750" cy="537670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Fastest Growth Since 2000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gray">
            <a:xfrm flipH="1" flipV="1">
              <a:off x="7951641" y="678333"/>
              <a:ext cx="1494" cy="43816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4"/>
          <p:cNvSpPr txBox="1">
            <a:spLocks/>
          </p:cNvSpPr>
          <p:nvPr/>
        </p:nvSpPr>
        <p:spPr bwMode="gray">
          <a:xfrm>
            <a:off x="433975" y="5303690"/>
            <a:ext cx="8303481" cy="8759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Tremendous Growth In Miles Driven. The More People Drive, The More Frequently They Get Into Accidents.</a:t>
            </a:r>
          </a:p>
        </p:txBody>
      </p:sp>
    </p:spTree>
    <p:extLst>
      <p:ext uri="{BB962C8B-B14F-4D97-AF65-F5344CB8AC3E}">
        <p14:creationId xmlns:p14="http://schemas.microsoft.com/office/powerpoint/2010/main" val="15464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1530</Words>
  <Application>Microsoft Office PowerPoint</Application>
  <PresentationFormat>On-screen Show (4:3)</PresentationFormat>
  <Paragraphs>227</Paragraphs>
  <Slides>32</Slides>
  <Notes>23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Arial </vt:lpstr>
      <vt:lpstr>Arial Narrow</vt:lpstr>
      <vt:lpstr>Calibri</vt:lpstr>
      <vt:lpstr>Symbol</vt:lpstr>
      <vt:lpstr>Wingdings</vt:lpstr>
      <vt:lpstr>Wingdings 3</vt:lpstr>
      <vt:lpstr>Office Theme</vt:lpstr>
      <vt:lpstr>Worksheet</vt:lpstr>
      <vt:lpstr>The Property/Casualty Landscape Challenges and Disruptions?</vt:lpstr>
      <vt:lpstr>Auto Insurance</vt:lpstr>
      <vt:lpstr>Net Combined Ratio, 2005-2015</vt:lpstr>
      <vt:lpstr>Why Personal Auto Loss Ratios are Rising: Severity &amp; Frequency by Coverage, 2016 vs. 2015</vt:lpstr>
      <vt:lpstr>Claim Trends by Coverage</vt:lpstr>
      <vt:lpstr>Collision Claims: Frequency Trending Higher in 2015</vt:lpstr>
      <vt:lpstr>Collision Claims: Severity Trending Higher in 2009-2015</vt:lpstr>
      <vt:lpstr>What’s Driving These Trends?</vt:lpstr>
      <vt:lpstr>America is Driving More Again: 2000-2016</vt:lpstr>
      <vt:lpstr>More Miles Driven =&gt; More Collisions, 2006-2016</vt:lpstr>
      <vt:lpstr>Why Are People Driving More Miles? Cheap Gas?</vt:lpstr>
      <vt:lpstr>Why Are People Driving More Miles? Jobs?</vt:lpstr>
      <vt:lpstr>Comparing Gas Prices, Employment on Collision Frequency Through 2015</vt:lpstr>
      <vt:lpstr>More People Working and Driving =&gt; More Collisions, 2006-2016</vt:lpstr>
      <vt:lpstr>Severity: Driving Fatalities are Rising</vt:lpstr>
      <vt:lpstr>What About Distractions?</vt:lpstr>
      <vt:lpstr>On the Horizon</vt:lpstr>
      <vt:lpstr>What Is A Value Chain?</vt:lpstr>
      <vt:lpstr>PowerPoint Presentation</vt:lpstr>
      <vt:lpstr>Insurance Tech Activity by Area of Interest, 2013 – 2016:Q1</vt:lpstr>
      <vt:lpstr>The (Re)Insurance Value Chain</vt:lpstr>
      <vt:lpstr>Alternative Capital Potentially Disrupting the Bank Account</vt:lpstr>
      <vt:lpstr>Alternative Capital Potentially Disrupting the Bank Account</vt:lpstr>
      <vt:lpstr>The Internet</vt:lpstr>
      <vt:lpstr>Pricing Disruptor: The Fragmented Risk</vt:lpstr>
      <vt:lpstr>The Internet of Things</vt:lpstr>
      <vt:lpstr>As For The Future…</vt:lpstr>
      <vt:lpstr>Peer-to-Peer (P2P) Insurance</vt:lpstr>
      <vt:lpstr>Lemonade’s P2P Model</vt:lpstr>
      <vt:lpstr>Lemonade’s P2P Model</vt:lpstr>
      <vt:lpstr>Summary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P014585</dc:title>
  <dc:subject>v2007 and v2010</dc:subject>
  <dc:creator>Call @ 866-2-eSlide</dc:creator>
  <dc:description>eSlide, LLC - P14228 - III PPT Template 4:3</dc:description>
  <cp:lastModifiedBy>Rodriguez, Marielle</cp:lastModifiedBy>
  <cp:revision>353</cp:revision>
  <dcterms:created xsi:type="dcterms:W3CDTF">2011-11-02T14:24:24Z</dcterms:created>
  <dcterms:modified xsi:type="dcterms:W3CDTF">2016-10-06T14:31:45Z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6FA84E3A-8DD8-49B9-835E-E8FDF548ABB2</vt:lpwstr>
  </property>
  <property fmtid="{D5CDD505-2E9C-101B-9397-08002B2CF9AE}" pid="3" name="ArticulatePath">
    <vt:lpwstr>P14228_III PPT Template 4x3_050116_415pm</vt:lpwstr>
  </property>
</Properties>
</file>