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3.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4.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5.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tags/tag6.xml" ContentType="application/vnd.openxmlformats-officedocument.presentationml.tags+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tags/tag7.xml" ContentType="application/vnd.openxmlformats-officedocument.presentationml.tags+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charts/chart2.xml" ContentType="application/vnd.openxmlformats-officedocument.drawingml.chart+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charts/chart3.xml" ContentType="application/vnd.openxmlformats-officedocument.drawingml.chart+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 id="2147485480" r:id="rId2"/>
  </p:sldMasterIdLst>
  <p:notesMasterIdLst>
    <p:notesMasterId r:id="rId112"/>
  </p:notesMasterIdLst>
  <p:handoutMasterIdLst>
    <p:handoutMasterId r:id="rId113"/>
  </p:handoutMasterIdLst>
  <p:sldIdLst>
    <p:sldId id="2029" r:id="rId3"/>
    <p:sldId id="2024" r:id="rId4"/>
    <p:sldId id="2025" r:id="rId5"/>
    <p:sldId id="2026" r:id="rId6"/>
    <p:sldId id="2027" r:id="rId7"/>
    <p:sldId id="2145" r:id="rId8"/>
    <p:sldId id="2146" r:id="rId9"/>
    <p:sldId id="2147" r:id="rId10"/>
    <p:sldId id="2148" r:id="rId11"/>
    <p:sldId id="2149" r:id="rId12"/>
    <p:sldId id="2150" r:id="rId13"/>
    <p:sldId id="2151" r:id="rId14"/>
    <p:sldId id="2054" r:id="rId15"/>
    <p:sldId id="2065" r:id="rId16"/>
    <p:sldId id="2028" r:id="rId17"/>
    <p:sldId id="2052" r:id="rId18"/>
    <p:sldId id="2031" r:id="rId19"/>
    <p:sldId id="2030" r:id="rId20"/>
    <p:sldId id="2076" r:id="rId21"/>
    <p:sldId id="2077" r:id="rId22"/>
    <p:sldId id="2078" r:id="rId23"/>
    <p:sldId id="2079" r:id="rId24"/>
    <p:sldId id="2080" r:id="rId25"/>
    <p:sldId id="2082" r:id="rId26"/>
    <p:sldId id="2081" r:id="rId27"/>
    <p:sldId id="2152" r:id="rId28"/>
    <p:sldId id="2153" r:id="rId29"/>
    <p:sldId id="2154" r:id="rId30"/>
    <p:sldId id="2155" r:id="rId31"/>
    <p:sldId id="2156" r:id="rId32"/>
    <p:sldId id="2157" r:id="rId33"/>
    <p:sldId id="2158" r:id="rId34"/>
    <p:sldId id="2159" r:id="rId35"/>
    <p:sldId id="2160" r:id="rId36"/>
    <p:sldId id="2161" r:id="rId37"/>
    <p:sldId id="2060" r:id="rId38"/>
    <p:sldId id="2061" r:id="rId39"/>
    <p:sldId id="2062" r:id="rId40"/>
    <p:sldId id="2063" r:id="rId41"/>
    <p:sldId id="1980" r:id="rId42"/>
    <p:sldId id="2055" r:id="rId43"/>
    <p:sldId id="2056" r:id="rId44"/>
    <p:sldId id="2057" r:id="rId45"/>
    <p:sldId id="2058" r:id="rId46"/>
    <p:sldId id="2059" r:id="rId47"/>
    <p:sldId id="1981" r:id="rId48"/>
    <p:sldId id="1983" r:id="rId49"/>
    <p:sldId id="1984" r:id="rId50"/>
    <p:sldId id="1985" r:id="rId51"/>
    <p:sldId id="1986" r:id="rId52"/>
    <p:sldId id="2005" r:id="rId53"/>
    <p:sldId id="2034" r:id="rId54"/>
    <p:sldId id="2035" r:id="rId55"/>
    <p:sldId id="2036" r:id="rId56"/>
    <p:sldId id="2037" r:id="rId57"/>
    <p:sldId id="2038" r:id="rId58"/>
    <p:sldId id="2044" r:id="rId59"/>
    <p:sldId id="2045" r:id="rId60"/>
    <p:sldId id="2013" r:id="rId61"/>
    <p:sldId id="2020" r:id="rId62"/>
    <p:sldId id="2022" r:id="rId63"/>
    <p:sldId id="2021" r:id="rId64"/>
    <p:sldId id="2003" r:id="rId65"/>
    <p:sldId id="2023" r:id="rId66"/>
    <p:sldId id="2018" r:id="rId67"/>
    <p:sldId id="2014" r:id="rId68"/>
    <p:sldId id="2016" r:id="rId69"/>
    <p:sldId id="2015" r:id="rId70"/>
    <p:sldId id="2017" r:id="rId71"/>
    <p:sldId id="2012" r:id="rId72"/>
    <p:sldId id="2019" r:id="rId73"/>
    <p:sldId id="2053" r:id="rId74"/>
    <p:sldId id="2068" r:id="rId75"/>
    <p:sldId id="2069" r:id="rId76"/>
    <p:sldId id="2070" r:id="rId77"/>
    <p:sldId id="2066" r:id="rId78"/>
    <p:sldId id="2067" r:id="rId79"/>
    <p:sldId id="2072" r:id="rId80"/>
    <p:sldId id="2073" r:id="rId81"/>
    <p:sldId id="2097" r:id="rId82"/>
    <p:sldId id="2074" r:id="rId83"/>
    <p:sldId id="2075" r:id="rId84"/>
    <p:sldId id="2105" r:id="rId85"/>
    <p:sldId id="2106" r:id="rId86"/>
    <p:sldId id="2107" r:id="rId87"/>
    <p:sldId id="2108" r:id="rId88"/>
    <p:sldId id="2119" r:id="rId89"/>
    <p:sldId id="2110" r:id="rId90"/>
    <p:sldId id="2111" r:id="rId91"/>
    <p:sldId id="2134" r:id="rId92"/>
    <p:sldId id="2112" r:id="rId93"/>
    <p:sldId id="2113" r:id="rId94"/>
    <p:sldId id="2114" r:id="rId95"/>
    <p:sldId id="2115" r:id="rId96"/>
    <p:sldId id="2121" r:id="rId97"/>
    <p:sldId id="2123" r:id="rId98"/>
    <p:sldId id="2124" r:id="rId99"/>
    <p:sldId id="2125" r:id="rId100"/>
    <p:sldId id="2133" r:id="rId101"/>
    <p:sldId id="2144" r:id="rId102"/>
    <p:sldId id="2129" r:id="rId103"/>
    <p:sldId id="2130" r:id="rId104"/>
    <p:sldId id="2131" r:id="rId105"/>
    <p:sldId id="2132" r:id="rId106"/>
    <p:sldId id="2116" r:id="rId107"/>
    <p:sldId id="2117" r:id="rId108"/>
    <p:sldId id="2118" r:id="rId109"/>
    <p:sldId id="2142" r:id="rId110"/>
    <p:sldId id="2096" r:id="rId111"/>
  </p:sldIdLst>
  <p:sldSz cx="9144000" cy="6858000" type="screen4x3"/>
  <p:notesSz cx="6997700" cy="92837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1072">
          <p15:clr>
            <a:srgbClr val="A4A3A4"/>
          </p15:clr>
        </p15:guide>
        <p15:guide id="2" orient="horz" pos="3856">
          <p15:clr>
            <a:srgbClr val="A4A3A4"/>
          </p15:clr>
        </p15:guide>
        <p15:guide id="3" orient="horz" pos="3608">
          <p15:clr>
            <a:srgbClr val="A4A3A4"/>
          </p15:clr>
        </p15:guide>
        <p15:guide id="4" orient="horz" pos="1472">
          <p15:clr>
            <a:srgbClr val="A4A3A4"/>
          </p15:clr>
        </p15:guide>
        <p15:guide id="5" orient="horz" pos="798">
          <p15:clr>
            <a:srgbClr val="A4A3A4"/>
          </p15:clr>
        </p15:guide>
        <p15:guide id="6" pos="219">
          <p15:clr>
            <a:srgbClr val="A4A3A4"/>
          </p15:clr>
        </p15:guide>
        <p15:guide id="7" pos="5497">
          <p15:clr>
            <a:srgbClr val="A4A3A4"/>
          </p15:clr>
        </p15:guide>
        <p15:guide id="8" pos="463">
          <p15:clr>
            <a:srgbClr val="A4A3A4"/>
          </p15:clr>
        </p15:guide>
      </p15:sldGuideLst>
    </p:ext>
    <p:ext uri="{2D200454-40CA-4A62-9FC3-DE9A4176ACB9}">
      <p15:notesGuideLst xmlns:p15="http://schemas.microsoft.com/office/powerpoint/2012/main">
        <p15:guide id="1" orient="horz" pos="2924">
          <p15:clr>
            <a:srgbClr val="A4A3A4"/>
          </p15:clr>
        </p15:guide>
        <p15:guide id="2" pos="2205">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249"/>
    <a:srgbClr val="28688C"/>
    <a:srgbClr val="CFE7ED"/>
    <a:srgbClr val="D0DCE2"/>
    <a:srgbClr val="4B9FCD"/>
    <a:srgbClr val="2B7299"/>
    <a:srgbClr val="3333CC"/>
    <a:srgbClr val="E5F1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89681" autoAdjust="0"/>
  </p:normalViewPr>
  <p:slideViewPr>
    <p:cSldViewPr snapToGrid="0">
      <p:cViewPr varScale="1">
        <p:scale>
          <a:sx n="115" d="100"/>
          <a:sy n="115" d="100"/>
        </p:scale>
        <p:origin x="1242" y="84"/>
      </p:cViewPr>
      <p:guideLst>
        <p:guide orient="horz" pos="1072"/>
        <p:guide orient="horz" pos="3856"/>
        <p:guide orient="horz" pos="3608"/>
        <p:guide orient="horz" pos="1472"/>
        <p:guide orient="horz" pos="798"/>
        <p:guide pos="219"/>
        <p:guide pos="5497"/>
        <p:guide pos="46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notesViewPr>
    <p:cSldViewPr snapToGrid="0">
      <p:cViewPr varScale="1">
        <p:scale>
          <a:sx n="94" d="100"/>
          <a:sy n="94" d="100"/>
        </p:scale>
        <p:origin x="-2898" y="-90"/>
      </p:cViewPr>
      <p:guideLst>
        <p:guide orient="horz" pos="2924"/>
        <p:guide pos="2205"/>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tableStyles" Target="tableStyles.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notesMaster" Target="notesMasters/notesMaster1.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102" Type="http://schemas.openxmlformats.org/officeDocument/2006/relationships/slide" Target="slides/slide100.xml"/><Relationship Id="rId110" Type="http://schemas.openxmlformats.org/officeDocument/2006/relationships/slide" Target="slides/slide108.xml"/><Relationship Id="rId115" Type="http://schemas.openxmlformats.org/officeDocument/2006/relationships/viewProps" Target="viewProp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13"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slide" Target="slides/slide101.xml"/><Relationship Id="rId108" Type="http://schemas.openxmlformats.org/officeDocument/2006/relationships/slide" Target="slides/slide106.xml"/><Relationship Id="rId116"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11" Type="http://schemas.openxmlformats.org/officeDocument/2006/relationships/slide" Target="slides/slide109.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14" Type="http://schemas.openxmlformats.org/officeDocument/2006/relationships/presProps" Target="pres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en-US" sz="1981" b="1" i="0" u="none" strike="noStrike" kern="1200" spc="0" baseline="0" dirty="0" smtClean="0">
                <a:solidFill>
                  <a:srgbClr val="000000">
                    <a:lumMod val="65000"/>
                    <a:lumOff val="35000"/>
                  </a:srgbClr>
                </a:solidFill>
                <a:latin typeface="Arial" panose="020B0604020202020204" pitchFamily="34" charset="0"/>
                <a:ea typeface="+mn-ea"/>
                <a:cs typeface="Arial" panose="020B0604020202020204" pitchFamily="34" charset="0"/>
              </a:defRPr>
            </a:pPr>
            <a:r>
              <a:rPr lang="en-US" sz="1981" b="1" i="0" u="none" strike="noStrike" kern="1200" spc="0" baseline="0" dirty="0" smtClean="0">
                <a:solidFill>
                  <a:srgbClr val="000000">
                    <a:lumMod val="65000"/>
                    <a:lumOff val="35000"/>
                  </a:srgbClr>
                </a:solidFill>
                <a:latin typeface="Arial" panose="020B0604020202020204" pitchFamily="34" charset="0"/>
                <a:ea typeface="+mn-ea"/>
                <a:cs typeface="Arial" panose="020B0604020202020204" pitchFamily="34" charset="0"/>
              </a:rPr>
              <a:t>Severity</a:t>
            </a:r>
          </a:p>
        </c:rich>
      </c:tx>
      <c:layout>
        <c:manualLayout>
          <c:xMode val="edge"/>
          <c:yMode val="edge"/>
          <c:x val="0.36817638694520782"/>
          <c:y val="1.964227444542405E-2"/>
        </c:manualLayout>
      </c:layout>
      <c:overlay val="0"/>
      <c:spPr>
        <a:noFill/>
        <a:ln w="25232">
          <a:noFill/>
        </a:ln>
      </c:spPr>
    </c:title>
    <c:autoTitleDeleted val="0"/>
    <c:plotArea>
      <c:layout/>
      <c:barChart>
        <c:barDir val="col"/>
        <c:grouping val="clustered"/>
        <c:varyColors val="0"/>
        <c:ser>
          <c:idx val="0"/>
          <c:order val="0"/>
          <c:tx>
            <c:strRef>
              <c:f>Sheet1!$B$1</c:f>
              <c:strCache>
                <c:ptCount val="1"/>
                <c:pt idx="0">
                  <c:v>1963</c:v>
                </c:pt>
              </c:strCache>
            </c:strRef>
          </c:tx>
          <c:spPr>
            <a:solidFill>
              <a:srgbClr val="225A7A"/>
            </a:solidFill>
            <a:ln w="25232">
              <a:noFill/>
            </a:ln>
          </c:spPr>
          <c:invertIfNegative val="0"/>
          <c:dLbls>
            <c:spPr>
              <a:noFill/>
              <a:ln w="25232">
                <a:noFill/>
              </a:ln>
            </c:spPr>
            <c:txPr>
              <a:bodyPr rot="0" spcFirstLastPara="1" vertOverflow="ellipsis" vert="horz" wrap="square" lIns="38100" tIns="19050" rIns="38100" bIns="19050" anchor="ctr" anchorCtr="0">
                <a:spAutoFit/>
              </a:bodyPr>
              <a:lstStyle/>
              <a:p>
                <a:pPr algn="ctr">
                  <a:defRPr lang="en-US" sz="1186"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Property Damage</c:v>
                </c:pt>
                <c:pt idx="1">
                  <c:v>Bodily Injury</c:v>
                </c:pt>
              </c:strCache>
            </c:strRef>
          </c:cat>
          <c:val>
            <c:numRef>
              <c:f>Sheet1!$B$2:$B$3</c:f>
              <c:numCache>
                <c:formatCode>#,##0</c:formatCode>
                <c:ptCount val="2"/>
                <c:pt idx="0">
                  <c:v>183</c:v>
                </c:pt>
                <c:pt idx="1">
                  <c:v>1143</c:v>
                </c:pt>
              </c:numCache>
            </c:numRef>
          </c:val>
        </c:ser>
        <c:ser>
          <c:idx val="1"/>
          <c:order val="1"/>
          <c:tx>
            <c:strRef>
              <c:f>Sheet1!$C$1</c:f>
              <c:strCache>
                <c:ptCount val="1"/>
                <c:pt idx="0">
                  <c:v>1988</c:v>
                </c:pt>
              </c:strCache>
            </c:strRef>
          </c:tx>
          <c:spPr>
            <a:solidFill>
              <a:srgbClr val="FF6801"/>
            </a:solidFill>
            <a:ln w="25232">
              <a:noFill/>
            </a:ln>
          </c:spPr>
          <c:invertIfNegative val="0"/>
          <c:dLbls>
            <c:spPr>
              <a:noFill/>
              <a:ln w="25232">
                <a:noFill/>
              </a:ln>
            </c:spPr>
            <c:txPr>
              <a:bodyPr rot="0" spcFirstLastPara="1" vertOverflow="ellipsis" vert="horz" wrap="square" lIns="38100" tIns="19050" rIns="38100" bIns="19050" anchor="ctr" anchorCtr="0">
                <a:spAutoFit/>
              </a:bodyPr>
              <a:lstStyle/>
              <a:p>
                <a:pPr algn="ctr">
                  <a:defRPr lang="en-US" sz="1186"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Property Damage</c:v>
                </c:pt>
                <c:pt idx="1">
                  <c:v>Bodily Injury</c:v>
                </c:pt>
              </c:strCache>
            </c:strRef>
          </c:cat>
          <c:val>
            <c:numRef>
              <c:f>Sheet1!$C$2:$C$3</c:f>
              <c:numCache>
                <c:formatCode>#,##0</c:formatCode>
                <c:ptCount val="2"/>
                <c:pt idx="0">
                  <c:v>1288</c:v>
                </c:pt>
                <c:pt idx="1">
                  <c:v>7553</c:v>
                </c:pt>
              </c:numCache>
            </c:numRef>
          </c:val>
        </c:ser>
        <c:ser>
          <c:idx val="2"/>
          <c:order val="2"/>
          <c:tx>
            <c:strRef>
              <c:f>Sheet1!$D$1</c:f>
              <c:strCache>
                <c:ptCount val="1"/>
                <c:pt idx="0">
                  <c:v>2013</c:v>
                </c:pt>
              </c:strCache>
            </c:strRef>
          </c:tx>
          <c:spPr>
            <a:solidFill>
              <a:srgbClr val="92D050"/>
            </a:solidFill>
            <a:ln w="25232">
              <a:noFill/>
            </a:ln>
          </c:spPr>
          <c:invertIfNegative val="0"/>
          <c:dLbls>
            <c:spPr>
              <a:noFill/>
              <a:ln w="25232">
                <a:noFill/>
              </a:ln>
            </c:spPr>
            <c:txPr>
              <a:bodyPr rot="0" spcFirstLastPara="1" vertOverflow="ellipsis" vert="horz" wrap="square" lIns="38100" tIns="19050" rIns="38100" bIns="19050" anchor="ctr" anchorCtr="0">
                <a:spAutoFit/>
              </a:bodyPr>
              <a:lstStyle/>
              <a:p>
                <a:pPr algn="ctr">
                  <a:defRPr lang="en-US" sz="1186"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Property Damage</c:v>
                </c:pt>
                <c:pt idx="1">
                  <c:v>Bodily Injury</c:v>
                </c:pt>
              </c:strCache>
            </c:strRef>
          </c:cat>
          <c:val>
            <c:numRef>
              <c:f>Sheet1!$D$2:$D$3</c:f>
              <c:numCache>
                <c:formatCode>#,##0</c:formatCode>
                <c:ptCount val="2"/>
                <c:pt idx="0">
                  <c:v>3231</c:v>
                </c:pt>
                <c:pt idx="1">
                  <c:v>15443</c:v>
                </c:pt>
              </c:numCache>
            </c:numRef>
          </c:val>
        </c:ser>
        <c:dLbls>
          <c:showLegendKey val="0"/>
          <c:showVal val="0"/>
          <c:showCatName val="0"/>
          <c:showSerName val="0"/>
          <c:showPercent val="0"/>
          <c:showBubbleSize val="0"/>
        </c:dLbls>
        <c:gapWidth val="219"/>
        <c:overlap val="-27"/>
        <c:axId val="204460000"/>
        <c:axId val="204465880"/>
      </c:barChart>
      <c:catAx>
        <c:axId val="204460000"/>
        <c:scaling>
          <c:orientation val="minMax"/>
        </c:scaling>
        <c:delete val="0"/>
        <c:axPos val="b"/>
        <c:numFmt formatCode="General" sourceLinked="1"/>
        <c:majorTickMark val="none"/>
        <c:minorTickMark val="none"/>
        <c:tickLblPos val="nextTo"/>
        <c:spPr>
          <a:noFill/>
          <a:ln w="9438"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en-US" sz="1186"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04465880"/>
        <c:crosses val="autoZero"/>
        <c:auto val="1"/>
        <c:lblAlgn val="ctr"/>
        <c:lblOffset val="100"/>
        <c:noMultiLvlLbl val="0"/>
      </c:catAx>
      <c:valAx>
        <c:axId val="204465880"/>
        <c:scaling>
          <c:orientation val="minMax"/>
        </c:scaling>
        <c:delete val="0"/>
        <c:axPos val="l"/>
        <c:majorGridlines>
          <c:spPr>
            <a:ln w="9438" cap="flat" cmpd="sng" algn="ctr">
              <a:solidFill>
                <a:schemeClr val="tx1">
                  <a:lumMod val="15000"/>
                  <a:lumOff val="85000"/>
                </a:schemeClr>
              </a:solidFill>
              <a:round/>
            </a:ln>
            <a:effectLst/>
          </c:spPr>
        </c:majorGridlines>
        <c:title>
          <c:tx>
            <c:rich>
              <a:bodyPr/>
              <a:lstStyle/>
              <a:p>
                <a:pPr>
                  <a:defRPr sz="1378" b="0" i="0" u="none" strike="noStrike" baseline="0">
                    <a:solidFill>
                      <a:srgbClr val="333333"/>
                    </a:solidFill>
                    <a:latin typeface="Arial"/>
                    <a:ea typeface="Arial"/>
                    <a:cs typeface="Arial"/>
                  </a:defRPr>
                </a:pPr>
                <a:r>
                  <a:rPr lang="en-US"/>
                  <a:t>Claim Severity</a:t>
                </a:r>
              </a:p>
            </c:rich>
          </c:tx>
          <c:overlay val="0"/>
          <c:spPr>
            <a:noFill/>
            <a:ln w="25232">
              <a:noFill/>
            </a:ln>
          </c:spPr>
        </c:title>
        <c:numFmt formatCode="#,##0" sourceLinked="1"/>
        <c:majorTickMark val="none"/>
        <c:minorTickMark val="none"/>
        <c:tickLblPos val="nextTo"/>
        <c:spPr>
          <a:ln w="6309">
            <a:noFill/>
          </a:ln>
        </c:spPr>
        <c:txPr>
          <a:bodyPr rot="-60000000" spcFirstLastPara="1" vertOverflow="ellipsis" vert="horz" wrap="square" anchor="ctr" anchorCtr="1"/>
          <a:lstStyle/>
          <a:p>
            <a:pPr algn="ctr">
              <a:defRPr lang="en-US" sz="1189"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04460000"/>
        <c:crosses val="autoZero"/>
        <c:crossBetween val="between"/>
      </c:valAx>
      <c:spPr>
        <a:noFill/>
        <a:ln w="25358">
          <a:noFill/>
        </a:ln>
      </c:spPr>
    </c:plotArea>
    <c:legend>
      <c:legendPos val="b"/>
      <c:overlay val="0"/>
      <c:spPr>
        <a:noFill/>
        <a:ln w="25232">
          <a:noFill/>
        </a:ln>
      </c:spPr>
      <c:txPr>
        <a:bodyPr rot="0" spcFirstLastPara="1" vertOverflow="ellipsis" vert="horz" wrap="square" anchor="ctr" anchorCtr="1"/>
        <a:lstStyle/>
        <a:p>
          <a:pPr>
            <a:defRPr lang="en-US" sz="1186"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solidFill>
      <a:srgbClr val="FFFFFF"/>
    </a:solidFill>
    <a:ln>
      <a:noFill/>
    </a:ln>
  </c:spPr>
  <c:txPr>
    <a:bodyPr/>
    <a:lstStyle/>
    <a:p>
      <a:pPr>
        <a:defRPr/>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en-US" sz="1789" b="1" i="0" u="none" strike="noStrike" kern="1200" spc="0" baseline="0" dirty="0" smtClean="0">
                <a:solidFill>
                  <a:srgbClr val="000000">
                    <a:lumMod val="65000"/>
                    <a:lumOff val="35000"/>
                  </a:srgbClr>
                </a:solidFill>
                <a:latin typeface="Arial" panose="020B0604020202020204" pitchFamily="34" charset="0"/>
                <a:ea typeface="+mn-ea"/>
                <a:cs typeface="Arial" panose="020B0604020202020204" pitchFamily="34" charset="0"/>
              </a:defRPr>
            </a:pPr>
            <a:r>
              <a:rPr lang="en-US" sz="1789" b="1" i="0" u="none" strike="noStrike" kern="1200" spc="0" baseline="0" dirty="0" smtClean="0">
                <a:solidFill>
                  <a:srgbClr val="000000">
                    <a:lumMod val="65000"/>
                    <a:lumOff val="35000"/>
                  </a:srgbClr>
                </a:solidFill>
                <a:latin typeface="Arial" panose="020B0604020202020204" pitchFamily="34" charset="0"/>
                <a:ea typeface="+mn-ea"/>
                <a:cs typeface="Arial" panose="020B0604020202020204" pitchFamily="34" charset="0"/>
              </a:rPr>
              <a:t>Percent of Miles Driven</a:t>
            </a:r>
          </a:p>
        </c:rich>
      </c:tx>
      <c:overlay val="0"/>
      <c:spPr>
        <a:noFill/>
        <a:ln w="25262">
          <a:noFill/>
        </a:ln>
      </c:spPr>
    </c:title>
    <c:autoTitleDeleted val="0"/>
    <c:plotArea>
      <c:layout/>
      <c:barChart>
        <c:barDir val="col"/>
        <c:grouping val="stacked"/>
        <c:varyColors val="0"/>
        <c:ser>
          <c:idx val="0"/>
          <c:order val="0"/>
          <c:tx>
            <c:strRef>
              <c:f>Sheet1!$B$1</c:f>
              <c:strCache>
                <c:ptCount val="1"/>
                <c:pt idx="0">
                  <c:v>Series 1</c:v>
                </c:pt>
              </c:strCache>
            </c:strRef>
          </c:tx>
          <c:spPr>
            <a:noFill/>
            <a:ln w="25262">
              <a:noFill/>
            </a:ln>
          </c:spPr>
          <c:invertIfNegative val="0"/>
          <c:dLbls>
            <c:spPr>
              <a:noFill/>
              <a:ln w="25262">
                <a:noFill/>
              </a:ln>
            </c:spPr>
            <c:txPr>
              <a:bodyPr rot="0" spcFirstLastPara="1" vertOverflow="ellipsis" vert="horz" wrap="square" lIns="38100" tIns="19050" rIns="38100" bIns="19050" anchor="ctr" anchorCtr="1">
                <a:spAutoFit/>
              </a:bodyPr>
              <a:lstStyle/>
              <a:p>
                <a:pPr>
                  <a:defRPr sz="1189"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2020s</c:v>
                </c:pt>
                <c:pt idx="1">
                  <c:v>2030s</c:v>
                </c:pt>
                <c:pt idx="2">
                  <c:v>2040s</c:v>
                </c:pt>
                <c:pt idx="3">
                  <c:v>2050s</c:v>
                </c:pt>
              </c:strCache>
            </c:strRef>
          </c:cat>
          <c:val>
            <c:numRef>
              <c:f>Sheet1!$B$2:$B$5</c:f>
              <c:numCache>
                <c:formatCode>0%</c:formatCode>
                <c:ptCount val="4"/>
                <c:pt idx="0">
                  <c:v>0.01</c:v>
                </c:pt>
                <c:pt idx="1">
                  <c:v>0.1</c:v>
                </c:pt>
                <c:pt idx="2">
                  <c:v>0.3</c:v>
                </c:pt>
                <c:pt idx="3">
                  <c:v>0.5</c:v>
                </c:pt>
              </c:numCache>
            </c:numRef>
          </c:val>
        </c:ser>
        <c:ser>
          <c:idx val="1"/>
          <c:order val="1"/>
          <c:tx>
            <c:strRef>
              <c:f>Sheet1!$C$1</c:f>
              <c:strCache>
                <c:ptCount val="1"/>
                <c:pt idx="0">
                  <c:v>Series 2</c:v>
                </c:pt>
              </c:strCache>
            </c:strRef>
          </c:tx>
          <c:spPr>
            <a:solidFill>
              <a:srgbClr val="FF6801"/>
            </a:solidFill>
            <a:ln w="25262">
              <a:noFill/>
            </a:ln>
          </c:spPr>
          <c:invertIfNegative val="0"/>
          <c:cat>
            <c:strRef>
              <c:f>Sheet1!$A$2:$A$5</c:f>
              <c:strCache>
                <c:ptCount val="4"/>
                <c:pt idx="0">
                  <c:v>2020s</c:v>
                </c:pt>
                <c:pt idx="1">
                  <c:v>2030s</c:v>
                </c:pt>
                <c:pt idx="2">
                  <c:v>2040s</c:v>
                </c:pt>
                <c:pt idx="3">
                  <c:v>2050s</c:v>
                </c:pt>
              </c:strCache>
            </c:strRef>
          </c:cat>
          <c:val>
            <c:numRef>
              <c:f>Sheet1!$C$2:$C$5</c:f>
              <c:numCache>
                <c:formatCode>0%</c:formatCode>
                <c:ptCount val="4"/>
                <c:pt idx="0">
                  <c:v>0.03</c:v>
                </c:pt>
                <c:pt idx="1">
                  <c:v>0.2</c:v>
                </c:pt>
                <c:pt idx="2">
                  <c:v>0.2</c:v>
                </c:pt>
                <c:pt idx="3">
                  <c:v>0.3</c:v>
                </c:pt>
              </c:numCache>
            </c:numRef>
          </c:val>
        </c:ser>
        <c:ser>
          <c:idx val="2"/>
          <c:order val="2"/>
          <c:tx>
            <c:strRef>
              <c:f>Sheet1!$D$1</c:f>
              <c:strCache>
                <c:ptCount val="1"/>
                <c:pt idx="0">
                  <c:v>Series 22</c:v>
                </c:pt>
              </c:strCache>
            </c:strRef>
          </c:tx>
          <c:spPr>
            <a:noFill/>
            <a:ln w="25262">
              <a:noFill/>
            </a:ln>
          </c:spPr>
          <c:invertIfNegative val="0"/>
          <c:dLbls>
            <c:spPr>
              <a:noFill/>
              <a:ln w="25262">
                <a:noFill/>
              </a:ln>
            </c:spPr>
            <c:txPr>
              <a:bodyPr rot="0" spcFirstLastPara="1" vertOverflow="ellipsis" vert="horz" wrap="square" lIns="38100" tIns="19050" rIns="38100" bIns="19050" anchor="ctr" anchorCtr="1">
                <a:spAutoFit/>
              </a:bodyPr>
              <a:lstStyle/>
              <a:p>
                <a:pPr>
                  <a:defRPr sz="1189"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2020s</c:v>
                </c:pt>
                <c:pt idx="1">
                  <c:v>2030s</c:v>
                </c:pt>
                <c:pt idx="2">
                  <c:v>2040s</c:v>
                </c:pt>
                <c:pt idx="3">
                  <c:v>2050s</c:v>
                </c:pt>
              </c:strCache>
            </c:strRef>
          </c:cat>
          <c:val>
            <c:numRef>
              <c:f>Sheet1!$D$2:$D$5</c:f>
              <c:numCache>
                <c:formatCode>0%</c:formatCode>
                <c:ptCount val="4"/>
                <c:pt idx="0">
                  <c:v>0.04</c:v>
                </c:pt>
                <c:pt idx="1">
                  <c:v>0.3</c:v>
                </c:pt>
                <c:pt idx="2">
                  <c:v>0.5</c:v>
                </c:pt>
                <c:pt idx="3">
                  <c:v>0.8</c:v>
                </c:pt>
              </c:numCache>
            </c:numRef>
          </c:val>
        </c:ser>
        <c:dLbls>
          <c:showLegendKey val="0"/>
          <c:showVal val="0"/>
          <c:showCatName val="0"/>
          <c:showSerName val="0"/>
          <c:showPercent val="0"/>
          <c:showBubbleSize val="0"/>
        </c:dLbls>
        <c:gapWidth val="150"/>
        <c:overlap val="100"/>
        <c:axId val="249081200"/>
        <c:axId val="249086688"/>
      </c:barChart>
      <c:catAx>
        <c:axId val="249081200"/>
        <c:scaling>
          <c:orientation val="minMax"/>
        </c:scaling>
        <c:delete val="0"/>
        <c:axPos val="b"/>
        <c:numFmt formatCode="General" sourceLinked="1"/>
        <c:majorTickMark val="none"/>
        <c:minorTickMark val="none"/>
        <c:tickLblPos val="nextTo"/>
        <c:spPr>
          <a:noFill/>
          <a:ln w="9461" cap="flat" cmpd="sng" algn="ctr">
            <a:solidFill>
              <a:schemeClr val="tx1">
                <a:lumMod val="15000"/>
                <a:lumOff val="85000"/>
              </a:schemeClr>
            </a:solidFill>
            <a:round/>
          </a:ln>
          <a:effectLst/>
        </c:spPr>
        <c:txPr>
          <a:bodyPr rot="-60000000" spcFirstLastPara="1" vertOverflow="ellipsis" vert="horz" wrap="square" anchor="ctr" anchorCtr="1"/>
          <a:lstStyle/>
          <a:p>
            <a:pPr>
              <a:defRPr sz="1189"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49086688"/>
        <c:crosses val="autoZero"/>
        <c:auto val="1"/>
        <c:lblAlgn val="ctr"/>
        <c:lblOffset val="100"/>
        <c:noMultiLvlLbl val="0"/>
      </c:catAx>
      <c:valAx>
        <c:axId val="249086688"/>
        <c:scaling>
          <c:orientation val="minMax"/>
          <c:max val="0.9"/>
        </c:scaling>
        <c:delete val="0"/>
        <c:axPos val="l"/>
        <c:majorGridlines>
          <c:spPr>
            <a:ln w="9461" cap="flat" cmpd="sng" algn="ctr">
              <a:solidFill>
                <a:schemeClr val="tx1">
                  <a:lumMod val="15000"/>
                  <a:lumOff val="85000"/>
                </a:schemeClr>
              </a:solidFill>
              <a:round/>
            </a:ln>
            <a:effectLst/>
          </c:spPr>
        </c:majorGridlines>
        <c:numFmt formatCode="0%" sourceLinked="1"/>
        <c:majorTickMark val="none"/>
        <c:minorTickMark val="none"/>
        <c:tickLblPos val="nextTo"/>
        <c:spPr>
          <a:ln w="6316">
            <a:noFill/>
          </a:ln>
        </c:spPr>
        <c:txPr>
          <a:bodyPr rot="-60000000" spcFirstLastPara="1" vertOverflow="ellipsis" vert="horz" wrap="square" anchor="ctr" anchorCtr="1"/>
          <a:lstStyle/>
          <a:p>
            <a:pPr>
              <a:defRPr sz="1189"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49081200"/>
        <c:crosses val="autoZero"/>
        <c:crossBetween val="between"/>
      </c:valAx>
      <c:spPr>
        <a:noFill/>
        <a:ln w="25358">
          <a:noFill/>
        </a:ln>
      </c:spPr>
    </c:plotArea>
    <c:plotVisOnly val="1"/>
    <c:dispBlanksAs val="gap"/>
    <c:showDLblsOverMax val="0"/>
  </c:chart>
  <c:spPr>
    <a:noFill/>
    <a:ln>
      <a:noFill/>
    </a:ln>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en-US" sz="1986" b="1" i="0" u="none" strike="noStrike" kern="1200" spc="0" baseline="0" dirty="0" smtClean="0">
                <a:solidFill>
                  <a:srgbClr val="000000">
                    <a:lumMod val="65000"/>
                    <a:lumOff val="35000"/>
                  </a:srgbClr>
                </a:solidFill>
                <a:latin typeface="Arial" panose="020B0604020202020204" pitchFamily="34" charset="0"/>
                <a:ea typeface="+mn-ea"/>
                <a:cs typeface="Arial" panose="020B0604020202020204" pitchFamily="34" charset="0"/>
              </a:defRPr>
            </a:pPr>
            <a:r>
              <a:rPr lang="en-US" sz="1986" b="1" i="0" u="none" strike="noStrike" kern="1200" spc="0" baseline="0" dirty="0" smtClean="0">
                <a:solidFill>
                  <a:srgbClr val="000000">
                    <a:lumMod val="65000"/>
                    <a:lumOff val="35000"/>
                  </a:srgbClr>
                </a:solidFill>
                <a:latin typeface="Arial" panose="020B0604020202020204" pitchFamily="34" charset="0"/>
                <a:ea typeface="+mn-ea"/>
                <a:cs typeface="Arial" panose="020B0604020202020204" pitchFamily="34" charset="0"/>
              </a:rPr>
              <a:t>Severity</a:t>
            </a:r>
          </a:p>
        </c:rich>
      </c:tx>
      <c:overlay val="0"/>
      <c:spPr>
        <a:noFill/>
        <a:ln w="25262">
          <a:noFill/>
        </a:ln>
      </c:spPr>
    </c:title>
    <c:autoTitleDeleted val="0"/>
    <c:plotArea>
      <c:layout/>
      <c:barChart>
        <c:barDir val="col"/>
        <c:grouping val="clustered"/>
        <c:varyColors val="0"/>
        <c:ser>
          <c:idx val="0"/>
          <c:order val="0"/>
          <c:tx>
            <c:strRef>
              <c:f>Sheet1!$B$1</c:f>
              <c:strCache>
                <c:ptCount val="1"/>
                <c:pt idx="0">
                  <c:v>1963</c:v>
                </c:pt>
              </c:strCache>
            </c:strRef>
          </c:tx>
          <c:spPr>
            <a:solidFill>
              <a:srgbClr val="225A7A"/>
            </a:solidFill>
            <a:ln w="25262">
              <a:noFill/>
            </a:ln>
          </c:spPr>
          <c:invertIfNegative val="0"/>
          <c:dLbls>
            <c:spPr>
              <a:noFill/>
              <a:ln w="25262">
                <a:noFill/>
              </a:ln>
            </c:spPr>
            <c:txPr>
              <a:bodyPr rot="0" spcFirstLastPara="1" vertOverflow="ellipsis" vert="horz" wrap="square" lIns="38100" tIns="19050" rIns="38100" bIns="19050" anchor="ctr" anchorCtr="0">
                <a:spAutoFit/>
              </a:bodyPr>
              <a:lstStyle/>
              <a:p>
                <a:pPr algn="ctr">
                  <a:defRPr lang="en-US" sz="1189"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Property Damage</c:v>
                </c:pt>
                <c:pt idx="1">
                  <c:v>Bodily Injury</c:v>
                </c:pt>
              </c:strCache>
            </c:strRef>
          </c:cat>
          <c:val>
            <c:numRef>
              <c:f>Sheet1!$B$2:$B$3</c:f>
              <c:numCache>
                <c:formatCode>#,##0</c:formatCode>
                <c:ptCount val="2"/>
                <c:pt idx="0">
                  <c:v>183</c:v>
                </c:pt>
                <c:pt idx="1">
                  <c:v>1143</c:v>
                </c:pt>
              </c:numCache>
            </c:numRef>
          </c:val>
        </c:ser>
        <c:ser>
          <c:idx val="1"/>
          <c:order val="1"/>
          <c:tx>
            <c:strRef>
              <c:f>Sheet1!$C$1</c:f>
              <c:strCache>
                <c:ptCount val="1"/>
                <c:pt idx="0">
                  <c:v>1988</c:v>
                </c:pt>
              </c:strCache>
            </c:strRef>
          </c:tx>
          <c:spPr>
            <a:solidFill>
              <a:srgbClr val="FF6801"/>
            </a:solidFill>
            <a:ln w="25262">
              <a:noFill/>
            </a:ln>
          </c:spPr>
          <c:invertIfNegative val="0"/>
          <c:dLbls>
            <c:spPr>
              <a:noFill/>
              <a:ln w="25262">
                <a:noFill/>
              </a:ln>
            </c:spPr>
            <c:txPr>
              <a:bodyPr rot="0" spcFirstLastPara="1" vertOverflow="ellipsis" vert="horz" wrap="square" lIns="38100" tIns="19050" rIns="38100" bIns="19050" anchor="ctr" anchorCtr="0">
                <a:spAutoFit/>
              </a:bodyPr>
              <a:lstStyle/>
              <a:p>
                <a:pPr algn="ctr">
                  <a:defRPr lang="en-US" sz="1189"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Property Damage</c:v>
                </c:pt>
                <c:pt idx="1">
                  <c:v>Bodily Injury</c:v>
                </c:pt>
              </c:strCache>
            </c:strRef>
          </c:cat>
          <c:val>
            <c:numRef>
              <c:f>Sheet1!$C$2:$C$3</c:f>
              <c:numCache>
                <c:formatCode>#,##0</c:formatCode>
                <c:ptCount val="2"/>
                <c:pt idx="0">
                  <c:v>1288</c:v>
                </c:pt>
                <c:pt idx="1">
                  <c:v>7553</c:v>
                </c:pt>
              </c:numCache>
            </c:numRef>
          </c:val>
        </c:ser>
        <c:ser>
          <c:idx val="2"/>
          <c:order val="2"/>
          <c:tx>
            <c:strRef>
              <c:f>Sheet1!$D$1</c:f>
              <c:strCache>
                <c:ptCount val="1"/>
                <c:pt idx="0">
                  <c:v>2013</c:v>
                </c:pt>
              </c:strCache>
            </c:strRef>
          </c:tx>
          <c:spPr>
            <a:solidFill>
              <a:srgbClr val="92D050"/>
            </a:solidFill>
            <a:ln w="25262">
              <a:noFill/>
            </a:ln>
          </c:spPr>
          <c:invertIfNegative val="0"/>
          <c:dLbls>
            <c:spPr>
              <a:noFill/>
              <a:ln w="25262">
                <a:noFill/>
              </a:ln>
            </c:spPr>
            <c:txPr>
              <a:bodyPr rot="0" spcFirstLastPara="1" vertOverflow="ellipsis" vert="horz" wrap="square" lIns="38100" tIns="19050" rIns="38100" bIns="19050" anchor="ctr" anchorCtr="0">
                <a:spAutoFit/>
              </a:bodyPr>
              <a:lstStyle/>
              <a:p>
                <a:pPr algn="ctr">
                  <a:defRPr lang="en-US" sz="1189"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Property Damage</c:v>
                </c:pt>
                <c:pt idx="1">
                  <c:v>Bodily Injury</c:v>
                </c:pt>
              </c:strCache>
            </c:strRef>
          </c:cat>
          <c:val>
            <c:numRef>
              <c:f>Sheet1!$D$2:$D$3</c:f>
              <c:numCache>
                <c:formatCode>#,##0</c:formatCode>
                <c:ptCount val="2"/>
                <c:pt idx="0">
                  <c:v>3231</c:v>
                </c:pt>
                <c:pt idx="1">
                  <c:v>15443</c:v>
                </c:pt>
              </c:numCache>
            </c:numRef>
          </c:val>
        </c:ser>
        <c:dLbls>
          <c:showLegendKey val="0"/>
          <c:showVal val="0"/>
          <c:showCatName val="0"/>
          <c:showSerName val="0"/>
          <c:showPercent val="0"/>
          <c:showBubbleSize val="0"/>
        </c:dLbls>
        <c:gapWidth val="219"/>
        <c:overlap val="-27"/>
        <c:axId val="249083552"/>
        <c:axId val="249088256"/>
      </c:barChart>
      <c:catAx>
        <c:axId val="249083552"/>
        <c:scaling>
          <c:orientation val="minMax"/>
        </c:scaling>
        <c:delete val="0"/>
        <c:axPos val="b"/>
        <c:numFmt formatCode="General" sourceLinked="1"/>
        <c:majorTickMark val="none"/>
        <c:minorTickMark val="none"/>
        <c:tickLblPos val="nextTo"/>
        <c:spPr>
          <a:noFill/>
          <a:ln w="9461"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en-US" sz="1189"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49088256"/>
        <c:crosses val="autoZero"/>
        <c:auto val="1"/>
        <c:lblAlgn val="ctr"/>
        <c:lblOffset val="100"/>
        <c:noMultiLvlLbl val="0"/>
      </c:catAx>
      <c:valAx>
        <c:axId val="249088256"/>
        <c:scaling>
          <c:orientation val="minMax"/>
        </c:scaling>
        <c:delete val="0"/>
        <c:axPos val="l"/>
        <c:majorGridlines>
          <c:spPr>
            <a:ln w="9461" cap="flat" cmpd="sng" algn="ctr">
              <a:solidFill>
                <a:schemeClr val="tx1">
                  <a:lumMod val="15000"/>
                  <a:lumOff val="85000"/>
                </a:schemeClr>
              </a:solidFill>
              <a:round/>
            </a:ln>
            <a:effectLst/>
          </c:spPr>
        </c:majorGridlines>
        <c:title>
          <c:tx>
            <c:rich>
              <a:bodyPr/>
              <a:lstStyle/>
              <a:p>
                <a:pPr>
                  <a:defRPr sz="1378" b="0" i="0" u="none" strike="noStrike" baseline="0">
                    <a:solidFill>
                      <a:srgbClr val="333333"/>
                    </a:solidFill>
                    <a:latin typeface="Arial"/>
                    <a:ea typeface="Arial"/>
                    <a:cs typeface="Arial"/>
                  </a:defRPr>
                </a:pPr>
                <a:r>
                  <a:rPr lang="en-US"/>
                  <a:t>Claim Severity</a:t>
                </a:r>
              </a:p>
            </c:rich>
          </c:tx>
          <c:overlay val="0"/>
          <c:spPr>
            <a:noFill/>
            <a:ln w="25262">
              <a:noFill/>
            </a:ln>
          </c:spPr>
        </c:title>
        <c:numFmt formatCode="#,##0" sourceLinked="1"/>
        <c:majorTickMark val="none"/>
        <c:minorTickMark val="none"/>
        <c:tickLblPos val="nextTo"/>
        <c:spPr>
          <a:ln w="6316">
            <a:noFill/>
          </a:ln>
        </c:spPr>
        <c:txPr>
          <a:bodyPr rot="-60000000" spcFirstLastPara="1" vertOverflow="ellipsis" vert="horz" wrap="square" anchor="ctr" anchorCtr="1"/>
          <a:lstStyle/>
          <a:p>
            <a:pPr algn="ctr">
              <a:defRPr lang="en-US" sz="1192"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49083552"/>
        <c:crosses val="autoZero"/>
        <c:crossBetween val="between"/>
      </c:valAx>
      <c:spPr>
        <a:noFill/>
        <a:ln w="25358">
          <a:noFill/>
        </a:ln>
      </c:spPr>
    </c:plotArea>
    <c:legend>
      <c:legendPos val="b"/>
      <c:overlay val="0"/>
      <c:spPr>
        <a:noFill/>
        <a:ln w="25262">
          <a:noFill/>
        </a:ln>
      </c:spPr>
      <c:txPr>
        <a:bodyPr rot="0" spcFirstLastPara="1" vertOverflow="ellipsis" vert="horz" wrap="square" anchor="ctr" anchorCtr="1"/>
        <a:lstStyle/>
        <a:p>
          <a:pPr>
            <a:defRPr lang="en-US" sz="1189"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c:spPr>
  <c:txPr>
    <a:bodyPr/>
    <a:lstStyle/>
    <a:p>
      <a:pPr>
        <a:defRPr/>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4.png"/></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25.png"/></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27.png"/></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29.png"/></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31.png"/></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33.png"/></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34.png"/></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35.png"/></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4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46.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48.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49.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50.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51.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52.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53.emf"/></Relationships>
</file>

<file path=ppt/drawings/_rels/vmlDrawing48.v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image" Target="../media/image55.png"/></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58.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59.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60.png"/></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61.png"/></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62.e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63.e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64.e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65.e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66.png"/></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67.png"/></Relationships>
</file>

<file path=ppt/drawings/_rels/vmlDrawing59.v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image" Target="../media/image72.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60.vml.rels><?xml version="1.0" encoding="UTF-8" standalone="yes"?>
<Relationships xmlns="http://schemas.openxmlformats.org/package/2006/relationships"><Relationship Id="rId1" Type="http://schemas.openxmlformats.org/officeDocument/2006/relationships/image" Target="../media/image77.emf"/></Relationships>
</file>

<file path=ppt/drawings/_rels/vmlDrawing61.vml.rels><?xml version="1.0" encoding="UTF-8" standalone="yes"?>
<Relationships xmlns="http://schemas.openxmlformats.org/package/2006/relationships"><Relationship Id="rId1" Type="http://schemas.openxmlformats.org/officeDocument/2006/relationships/image" Target="../media/image87.emf"/></Relationships>
</file>

<file path=ppt/drawings/_rels/vmlDrawing62.vml.rels><?xml version="1.0" encoding="UTF-8" standalone="yes"?>
<Relationships xmlns="http://schemas.openxmlformats.org/package/2006/relationships"><Relationship Id="rId1" Type="http://schemas.openxmlformats.org/officeDocument/2006/relationships/image" Target="../media/image102.png"/></Relationships>
</file>

<file path=ppt/drawings/_rels/vmlDrawing63.vml.rels><?xml version="1.0" encoding="UTF-8" standalone="yes"?>
<Relationships xmlns="http://schemas.openxmlformats.org/package/2006/relationships"><Relationship Id="rId1" Type="http://schemas.openxmlformats.org/officeDocument/2006/relationships/image" Target="../media/image103.emf"/></Relationships>
</file>

<file path=ppt/drawings/_rels/vmlDrawing64.vml.rels><?xml version="1.0" encoding="UTF-8" standalone="yes"?>
<Relationships xmlns="http://schemas.openxmlformats.org/package/2006/relationships"><Relationship Id="rId2" Type="http://schemas.openxmlformats.org/officeDocument/2006/relationships/image" Target="../media/image105.png"/><Relationship Id="rId1" Type="http://schemas.openxmlformats.org/officeDocument/2006/relationships/image" Target="../media/image104.png"/></Relationships>
</file>

<file path=ppt/drawings/_rels/vmlDrawing65.vml.rels><?xml version="1.0" encoding="UTF-8" standalone="yes"?>
<Relationships xmlns="http://schemas.openxmlformats.org/package/2006/relationships"><Relationship Id="rId1" Type="http://schemas.openxmlformats.org/officeDocument/2006/relationships/image" Target="../media/image108.png"/></Relationships>
</file>

<file path=ppt/drawings/_rels/vmlDrawing66.vml.rels><?xml version="1.0" encoding="UTF-8" standalone="yes"?>
<Relationships xmlns="http://schemas.openxmlformats.org/package/2006/relationships"><Relationship Id="rId1" Type="http://schemas.openxmlformats.org/officeDocument/2006/relationships/image" Target="../media/image109.png"/></Relationships>
</file>

<file path=ppt/drawings/_rels/vmlDrawing67.vml.rels><?xml version="1.0" encoding="UTF-8" standalone="yes"?>
<Relationships xmlns="http://schemas.openxmlformats.org/package/2006/relationships"><Relationship Id="rId1" Type="http://schemas.openxmlformats.org/officeDocument/2006/relationships/image" Target="../media/image110.emf"/></Relationships>
</file>

<file path=ppt/drawings/_rels/vmlDrawing68.vml.rels><?xml version="1.0" encoding="UTF-8" standalone="yes"?>
<Relationships xmlns="http://schemas.openxmlformats.org/package/2006/relationships"><Relationship Id="rId1" Type="http://schemas.openxmlformats.org/officeDocument/2006/relationships/image" Target="../media/image111.emf"/></Relationships>
</file>

<file path=ppt/drawings/_rels/vmlDrawing69.vml.rels><?xml version="1.0" encoding="UTF-8" standalone="yes"?>
<Relationships xmlns="http://schemas.openxmlformats.org/package/2006/relationships"><Relationship Id="rId1" Type="http://schemas.openxmlformats.org/officeDocument/2006/relationships/image" Target="../media/image114.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2.emf"/></Relationships>
</file>

<file path=ppt/drawings/drawing1.xml><?xml version="1.0" encoding="utf-8"?>
<c:userShapes xmlns:c="http://schemas.openxmlformats.org/drawingml/2006/chart">
  <cdr:relSizeAnchor xmlns:cdr="http://schemas.openxmlformats.org/drawingml/2006/chartDrawing">
    <cdr:from>
      <cdr:x>0.28387</cdr:x>
      <cdr:y>0.13681</cdr:y>
    </cdr:from>
    <cdr:to>
      <cdr:x>0.58168</cdr:x>
      <cdr:y>0.19688</cdr:y>
    </cdr:to>
    <cdr:sp macro="" textlink="">
      <cdr:nvSpPr>
        <cdr:cNvPr id="3" name="Rectangular Callout 2"/>
        <cdr:cNvSpPr/>
      </cdr:nvSpPr>
      <cdr:spPr>
        <a:xfrm xmlns:a="http://schemas.openxmlformats.org/drawingml/2006/main">
          <a:off x="1146433" y="619210"/>
          <a:ext cx="1202724" cy="271848"/>
        </a:xfrm>
        <a:prstGeom xmlns:a="http://schemas.openxmlformats.org/drawingml/2006/main" prst="wedgeRectCallout">
          <a:avLst>
            <a:gd name="adj1" fmla="val 118208"/>
            <a:gd name="adj2" fmla="val 62500"/>
          </a:avLst>
        </a:prstGeom>
        <a:solidFill xmlns:a="http://schemas.openxmlformats.org/drawingml/2006/main">
          <a:schemeClr val="accent2"/>
        </a:solidFill>
        <a:ln xmlns:a="http://schemas.openxmlformats.org/drawingml/2006/main">
          <a:solidFill>
            <a:schemeClr val="accent2"/>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xmlns:a="http://schemas.openxmlformats.org/drawingml/2006/main">
          <a:pPr algn="ctr"/>
          <a:r>
            <a:rPr lang="en-US" sz="1400" b="1" dirty="0" smtClean="0">
              <a:latin typeface="Arial" panose="020B0604020202020204" pitchFamily="34" charset="0"/>
              <a:cs typeface="Arial" panose="020B0604020202020204" pitchFamily="34" charset="0"/>
            </a:rPr>
            <a:t>UP 1,251%</a:t>
          </a:r>
          <a:endParaRPr lang="en-US" sz="1400" b="1"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0.33282</cdr:x>
      <cdr:y>0.4432</cdr:y>
    </cdr:from>
    <cdr:to>
      <cdr:x>0.63063</cdr:x>
      <cdr:y>0.50327</cdr:y>
    </cdr:to>
    <cdr:sp macro="" textlink="">
      <cdr:nvSpPr>
        <cdr:cNvPr id="4" name="Rectangular Callout 3"/>
        <cdr:cNvSpPr/>
      </cdr:nvSpPr>
      <cdr:spPr>
        <a:xfrm xmlns:a="http://schemas.openxmlformats.org/drawingml/2006/main">
          <a:off x="1344141" y="2005918"/>
          <a:ext cx="1202724" cy="271848"/>
        </a:xfrm>
        <a:prstGeom xmlns:a="http://schemas.openxmlformats.org/drawingml/2006/main" prst="wedgeRectCallout">
          <a:avLst>
            <a:gd name="adj1" fmla="val -285"/>
            <a:gd name="adj2" fmla="val 310985"/>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xmlns:a="http://schemas.openxmlformats.org/drawingml/2006/main">
          <a:pPr algn="ctr"/>
          <a:r>
            <a:rPr lang="en-US" sz="1400" b="1" dirty="0" smtClean="0">
              <a:latin typeface="Arial" panose="020B0604020202020204" pitchFamily="34" charset="0"/>
              <a:cs typeface="Arial" panose="020B0604020202020204" pitchFamily="34" charset="0"/>
            </a:rPr>
            <a:t>UP 1,666%!</a:t>
          </a:r>
          <a:endParaRPr lang="en-US" sz="1400" b="1" dirty="0">
            <a:latin typeface="Arial" panose="020B0604020202020204" pitchFamily="34" charset="0"/>
            <a:cs typeface="Arial" panose="020B0604020202020204" pitchFamily="3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9378" name="Rectangle 1026"/>
          <p:cNvSpPr>
            <a:spLocks noGrp="1" noChangeArrowheads="1"/>
          </p:cNvSpPr>
          <p:nvPr>
            <p:ph type="hdr" sz="quarter"/>
          </p:nvPr>
        </p:nvSpPr>
        <p:spPr bwMode="auto">
          <a:xfrm>
            <a:off x="0" y="0"/>
            <a:ext cx="3033713" cy="463550"/>
          </a:xfrm>
          <a:prstGeom prst="rect">
            <a:avLst/>
          </a:prstGeom>
          <a:noFill/>
          <a:ln w="9525">
            <a:noFill/>
            <a:miter lim="800000"/>
            <a:headEnd/>
            <a:tailEnd/>
          </a:ln>
          <a:effectLst/>
        </p:spPr>
        <p:txBody>
          <a:bodyPr vert="horz" wrap="square" lIns="91264" tIns="45632" rIns="91264" bIns="45632" numCol="1" anchor="t" anchorCtr="0" compatLnSpc="1">
            <a:prstTxWarp prst="textNoShape">
              <a:avLst/>
            </a:prstTxWarp>
          </a:bodyPr>
          <a:lstStyle>
            <a:lvl1pPr defTabSz="912813" eaLnBrk="0" hangingPunct="0">
              <a:defRPr sz="1200">
                <a:latin typeface="Arial" charset="0"/>
                <a:cs typeface="+mn-cs"/>
              </a:defRPr>
            </a:lvl1pPr>
          </a:lstStyle>
          <a:p>
            <a:pPr>
              <a:defRPr/>
            </a:pPr>
            <a:endParaRPr lang="en-US"/>
          </a:p>
        </p:txBody>
      </p:sp>
      <p:sp>
        <p:nvSpPr>
          <p:cNvPr id="229379" name="Rectangle 1027"/>
          <p:cNvSpPr>
            <a:spLocks noGrp="1" noChangeArrowheads="1"/>
          </p:cNvSpPr>
          <p:nvPr>
            <p:ph type="dt" sz="quarter" idx="1"/>
          </p:nvPr>
        </p:nvSpPr>
        <p:spPr bwMode="auto">
          <a:xfrm>
            <a:off x="3962400" y="0"/>
            <a:ext cx="3033713" cy="463550"/>
          </a:xfrm>
          <a:prstGeom prst="rect">
            <a:avLst/>
          </a:prstGeom>
          <a:noFill/>
          <a:ln w="9525">
            <a:noFill/>
            <a:miter lim="800000"/>
            <a:headEnd/>
            <a:tailEnd/>
          </a:ln>
          <a:effectLst/>
        </p:spPr>
        <p:txBody>
          <a:bodyPr vert="horz" wrap="square" lIns="91264" tIns="45632" rIns="91264" bIns="45632" numCol="1" anchor="t" anchorCtr="0" compatLnSpc="1">
            <a:prstTxWarp prst="textNoShape">
              <a:avLst/>
            </a:prstTxWarp>
          </a:bodyPr>
          <a:lstStyle>
            <a:lvl1pPr algn="r" defTabSz="912813" eaLnBrk="0" hangingPunct="0">
              <a:defRPr sz="1200">
                <a:latin typeface="Arial" charset="0"/>
                <a:cs typeface="+mn-cs"/>
              </a:defRPr>
            </a:lvl1pPr>
          </a:lstStyle>
          <a:p>
            <a:pPr>
              <a:defRPr/>
            </a:pPr>
            <a:fld id="{56BBBCC0-8978-4E7C-9705-D3CDDBD06D92}" type="datetime1">
              <a:rPr lang="en-US"/>
              <a:pPr>
                <a:defRPr/>
              </a:pPr>
              <a:t>4/6/2016</a:t>
            </a:fld>
            <a:endParaRPr lang="en-US"/>
          </a:p>
        </p:txBody>
      </p:sp>
      <p:sp>
        <p:nvSpPr>
          <p:cNvPr id="229380" name="Rectangle 1028"/>
          <p:cNvSpPr>
            <a:spLocks noGrp="1" noChangeArrowheads="1"/>
          </p:cNvSpPr>
          <p:nvPr>
            <p:ph type="ftr" sz="quarter" idx="2"/>
          </p:nvPr>
        </p:nvSpPr>
        <p:spPr bwMode="auto">
          <a:xfrm>
            <a:off x="0" y="8818563"/>
            <a:ext cx="3033713" cy="463550"/>
          </a:xfrm>
          <a:prstGeom prst="rect">
            <a:avLst/>
          </a:prstGeom>
          <a:noFill/>
          <a:ln w="9525">
            <a:noFill/>
            <a:miter lim="800000"/>
            <a:headEnd/>
            <a:tailEnd/>
          </a:ln>
          <a:effectLst/>
        </p:spPr>
        <p:txBody>
          <a:bodyPr vert="horz" wrap="square" lIns="91264" tIns="45632" rIns="91264" bIns="45632" numCol="1" anchor="b" anchorCtr="0" compatLnSpc="1">
            <a:prstTxWarp prst="textNoShape">
              <a:avLst/>
            </a:prstTxWarp>
          </a:bodyPr>
          <a:lstStyle>
            <a:lvl1pPr defTabSz="912813" eaLnBrk="0" hangingPunct="0">
              <a:defRPr sz="1200">
                <a:latin typeface="Arial" charset="0"/>
                <a:cs typeface="+mn-cs"/>
              </a:defRPr>
            </a:lvl1pPr>
          </a:lstStyle>
          <a:p>
            <a:pPr>
              <a:defRPr/>
            </a:pPr>
            <a:endParaRPr lang="en-US"/>
          </a:p>
        </p:txBody>
      </p:sp>
      <p:sp>
        <p:nvSpPr>
          <p:cNvPr id="229381" name="Rectangle 1029"/>
          <p:cNvSpPr>
            <a:spLocks noGrp="1" noChangeArrowheads="1"/>
          </p:cNvSpPr>
          <p:nvPr>
            <p:ph type="sldNum" sz="quarter" idx="3"/>
          </p:nvPr>
        </p:nvSpPr>
        <p:spPr bwMode="auto">
          <a:xfrm>
            <a:off x="3962400" y="8818563"/>
            <a:ext cx="3033713" cy="463550"/>
          </a:xfrm>
          <a:prstGeom prst="rect">
            <a:avLst/>
          </a:prstGeom>
          <a:noFill/>
          <a:ln w="9525">
            <a:noFill/>
            <a:miter lim="800000"/>
            <a:headEnd/>
            <a:tailEnd/>
          </a:ln>
          <a:effectLst/>
        </p:spPr>
        <p:txBody>
          <a:bodyPr vert="horz" wrap="square" lIns="91264" tIns="45632" rIns="91264" bIns="45632" numCol="1" anchor="b" anchorCtr="0" compatLnSpc="1">
            <a:prstTxWarp prst="textNoShape">
              <a:avLst/>
            </a:prstTxWarp>
          </a:bodyPr>
          <a:lstStyle>
            <a:lvl1pPr algn="r" defTabSz="912813" eaLnBrk="0" hangingPunct="0">
              <a:defRPr sz="1200"/>
            </a:lvl1pPr>
          </a:lstStyle>
          <a:p>
            <a:pPr>
              <a:defRPr/>
            </a:pPr>
            <a:fld id="{0321FD14-0DFB-403C-A404-E70A1B094C8D}" type="slidenum">
              <a:rPr lang="en-US" altLang="en-US"/>
              <a:pPr>
                <a:defRPr/>
              </a:pPr>
              <a:t>‹#›</a:t>
            </a:fld>
            <a:endParaRPr lang="en-US" altLang="en-US"/>
          </a:p>
        </p:txBody>
      </p:sp>
    </p:spTree>
    <p:extLst>
      <p:ext uri="{BB962C8B-B14F-4D97-AF65-F5344CB8AC3E}">
        <p14:creationId xmlns:p14="http://schemas.microsoft.com/office/powerpoint/2010/main" val="154862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3075"/>
          <p:cNvSpPr>
            <a:spLocks noGrp="1" noRot="1" noChangeAspect="1" noChangeArrowheads="1" noTextEdit="1"/>
          </p:cNvSpPr>
          <p:nvPr>
            <p:ph type="sldImg" idx="2"/>
          </p:nvPr>
        </p:nvSpPr>
        <p:spPr bwMode="auto">
          <a:xfrm>
            <a:off x="1470025" y="581025"/>
            <a:ext cx="4056063" cy="3041650"/>
          </a:xfrm>
          <a:prstGeom prst="rect">
            <a:avLst/>
          </a:prstGeom>
          <a:noFill/>
          <a:ln w="9525" algn="ctr">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Notes Placeholder 3076"/>
          <p:cNvSpPr>
            <a:spLocks noGrp="1" noChangeArrowheads="1"/>
          </p:cNvSpPr>
          <p:nvPr>
            <p:ph type="body" sz="quarter" idx="3"/>
          </p:nvPr>
        </p:nvSpPr>
        <p:spPr bwMode="auto">
          <a:xfrm>
            <a:off x="571500" y="3819525"/>
            <a:ext cx="5856288" cy="5148263"/>
          </a:xfrm>
          <a:prstGeom prst="rect">
            <a:avLst/>
          </a:prstGeom>
          <a:noFill/>
          <a:ln w="9525" algn="ctr">
            <a:noFill/>
            <a:miter lim="800000"/>
            <a:headEnd/>
            <a:tailEnd/>
          </a:ln>
          <a:effectLst/>
        </p:spPr>
        <p:txBody>
          <a:bodyPr vert="horz" wrap="square" lIns="46066" tIns="46066" rIns="46066" bIns="4606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9" name="Slide Number Placeholder 3078"/>
          <p:cNvSpPr>
            <a:spLocks noGrp="1" noChangeArrowheads="1"/>
          </p:cNvSpPr>
          <p:nvPr>
            <p:ph type="sldNum" sz="quarter" idx="5"/>
          </p:nvPr>
        </p:nvSpPr>
        <p:spPr bwMode="auto">
          <a:xfrm>
            <a:off x="3148013" y="9037638"/>
            <a:ext cx="704850" cy="244475"/>
          </a:xfrm>
          <a:prstGeom prst="rect">
            <a:avLst/>
          </a:prstGeom>
          <a:noFill/>
          <a:ln w="9525">
            <a:noFill/>
            <a:miter lim="800000"/>
            <a:headEnd/>
            <a:tailEnd/>
          </a:ln>
        </p:spPr>
        <p:txBody>
          <a:bodyPr vert="horz" wrap="square" lIns="45887" tIns="46499" rIns="45887" bIns="46499" numCol="1" anchor="b" anchorCtr="0" compatLnSpc="1">
            <a:prstTxWarp prst="textNoShape">
              <a:avLst/>
            </a:prstTxWarp>
            <a:spAutoFit/>
          </a:bodyPr>
          <a:lstStyle>
            <a:lvl1pPr algn="ctr" defTabSz="930275" eaLnBrk="1" hangingPunct="1">
              <a:defRPr sz="1000"/>
            </a:lvl1pPr>
          </a:lstStyle>
          <a:p>
            <a:pPr>
              <a:defRPr/>
            </a:pPr>
            <a:fld id="{23CDE5D5-C6E6-47BF-BE75-B036E2FA5DB6}" type="slidenum">
              <a:rPr lang="en-US" altLang="en-US"/>
              <a:pPr>
                <a:defRPr/>
              </a:pPr>
              <a:t>‹#›</a:t>
            </a:fld>
            <a:endParaRPr lang="en-US" altLang="en-US"/>
          </a:p>
        </p:txBody>
      </p:sp>
    </p:spTree>
    <p:extLst>
      <p:ext uri="{BB962C8B-B14F-4D97-AF65-F5344CB8AC3E}">
        <p14:creationId xmlns:p14="http://schemas.microsoft.com/office/powerpoint/2010/main" val="45980739"/>
      </p:ext>
    </p:extLst>
  </p:cSld>
  <p:clrMap bg1="lt1" tx1="dk1" bg2="lt2" tx2="dk2" accent1="accent1" accent2="accent2" accent3="accent3" accent4="accent4" accent5="accent5" accent6="accent6" hlink="hlink" folHlink="folHlink"/>
  <p:notesStyle>
    <a:lvl1pPr marL="228600" indent="-228600" algn="l" rtl="0" eaLnBrk="0" fontAlgn="base" hangingPunct="0">
      <a:lnSpc>
        <a:spcPct val="90000"/>
      </a:lnSpc>
      <a:spcBef>
        <a:spcPct val="100000"/>
      </a:spcBef>
      <a:spcAft>
        <a:spcPct val="0"/>
      </a:spcAft>
      <a:buClr>
        <a:srgbClr val="008080"/>
      </a:buClr>
      <a:buSzPct val="85000"/>
      <a:buFont typeface="Wingdings" pitchFamily="2" charset="2"/>
      <a:buChar char="n"/>
      <a:defRPr sz="1400" kern="1200">
        <a:solidFill>
          <a:schemeClr val="tx1"/>
        </a:solidFill>
        <a:latin typeface="Arial" charset="0"/>
        <a:ea typeface="+mn-ea"/>
        <a:cs typeface="+mn-cs"/>
      </a:defRPr>
    </a:lvl1pPr>
    <a:lvl2pPr marL="517525" indent="-174625" algn="l" rtl="0" eaLnBrk="0" fontAlgn="base" hangingPunct="0">
      <a:lnSpc>
        <a:spcPct val="90000"/>
      </a:lnSpc>
      <a:spcBef>
        <a:spcPct val="50000"/>
      </a:spcBef>
      <a:spcAft>
        <a:spcPct val="0"/>
      </a:spcAft>
      <a:buClr>
        <a:srgbClr val="008080"/>
      </a:buClr>
      <a:buFont typeface="Wingdings" panose="05000000000000000000" pitchFamily="2" charset="2"/>
      <a:buChar char="w"/>
      <a:defRPr sz="1200" kern="1200">
        <a:solidFill>
          <a:schemeClr val="tx1"/>
        </a:solidFill>
        <a:latin typeface="Arial" charset="0"/>
        <a:ea typeface="+mn-ea"/>
        <a:cs typeface="+mn-cs"/>
      </a:defRPr>
    </a:lvl2pPr>
    <a:lvl3pPr marL="800100" indent="-168275" algn="l" rtl="0" eaLnBrk="0" fontAlgn="base" hangingPunct="0">
      <a:lnSpc>
        <a:spcPct val="90000"/>
      </a:lnSpc>
      <a:spcBef>
        <a:spcPct val="25000"/>
      </a:spcBef>
      <a:spcAft>
        <a:spcPct val="0"/>
      </a:spcAft>
      <a:buClr>
        <a:srgbClr val="008080"/>
      </a:buClr>
      <a:buFont typeface="Arial" panose="020B0604020202020204" pitchFamily="34" charset="0"/>
      <a:buChar char="–"/>
      <a:defRPr sz="1200" kern="1200">
        <a:solidFill>
          <a:schemeClr val="tx1"/>
        </a:solidFill>
        <a:latin typeface="Arial" charset="0"/>
        <a:ea typeface="+mn-ea"/>
        <a:cs typeface="+mn-cs"/>
      </a:defRPr>
    </a:lvl3pPr>
    <a:lvl4pPr marL="1089025" indent="-174625" algn="l" rtl="0" eaLnBrk="0" fontAlgn="base" hangingPunct="0">
      <a:lnSpc>
        <a:spcPct val="90000"/>
      </a:lnSpc>
      <a:spcBef>
        <a:spcPct val="15000"/>
      </a:spcBef>
      <a:spcAft>
        <a:spcPct val="0"/>
      </a:spcAft>
      <a:buClr>
        <a:srgbClr val="008080"/>
      </a:buClr>
      <a:buFont typeface="Wingdings" panose="05000000000000000000" pitchFamily="2" charset="2"/>
      <a:buChar char="§"/>
      <a:defRPr sz="1200" kern="1200">
        <a:solidFill>
          <a:schemeClr val="tx1"/>
        </a:solidFill>
        <a:latin typeface="Arial" charset="0"/>
        <a:ea typeface="+mn-ea"/>
        <a:cs typeface="+mn-cs"/>
      </a:defRPr>
    </a:lvl4pPr>
    <a:lvl5pPr marL="1371600" indent="-168275" algn="l" rtl="0" eaLnBrk="0" fontAlgn="base" hangingPunct="0">
      <a:lnSpc>
        <a:spcPct val="90000"/>
      </a:lnSpc>
      <a:spcBef>
        <a:spcPct val="15000"/>
      </a:spcBef>
      <a:spcAft>
        <a:spcPct val="0"/>
      </a:spcAft>
      <a:buClr>
        <a:srgbClr val="008080"/>
      </a:buClr>
      <a:buChar char="–"/>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cs typeface="Arial" panose="020B0604020202020204" pitchFamily="34" charset="0"/>
              </a:defRPr>
            </a:lvl1pPr>
            <a:lvl2pPr marL="742950" indent="-285750" defTabSz="930275">
              <a:defRPr>
                <a:solidFill>
                  <a:schemeClr val="tx1"/>
                </a:solidFill>
                <a:latin typeface="Arial" panose="020B0604020202020204" pitchFamily="34" charset="0"/>
                <a:cs typeface="Arial" panose="020B0604020202020204" pitchFamily="34" charset="0"/>
              </a:defRPr>
            </a:lvl2pPr>
            <a:lvl3pPr marL="1143000" indent="-228600" defTabSz="930275">
              <a:defRPr>
                <a:solidFill>
                  <a:schemeClr val="tx1"/>
                </a:solidFill>
                <a:latin typeface="Arial" panose="020B0604020202020204" pitchFamily="34" charset="0"/>
                <a:cs typeface="Arial" panose="020B0604020202020204" pitchFamily="34" charset="0"/>
              </a:defRPr>
            </a:lvl3pPr>
            <a:lvl4pPr marL="1600200" indent="-228600" defTabSz="930275">
              <a:defRPr>
                <a:solidFill>
                  <a:schemeClr val="tx1"/>
                </a:solidFill>
                <a:latin typeface="Arial" panose="020B0604020202020204" pitchFamily="34" charset="0"/>
                <a:cs typeface="Arial" panose="020B0604020202020204" pitchFamily="34" charset="0"/>
              </a:defRPr>
            </a:lvl4pPr>
            <a:lvl5pPr marL="2057400" indent="-228600" defTabSz="930275">
              <a:defRPr>
                <a:solidFill>
                  <a:schemeClr val="tx1"/>
                </a:solidFill>
                <a:latin typeface="Arial" panose="020B0604020202020204" pitchFamily="34" charset="0"/>
                <a:cs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7075C1F-46B9-4869-B181-77C917FEE529}" type="slidenum">
              <a:rPr lang="en-US" altLang="en-US" smtClean="0"/>
              <a:pPr/>
              <a:t>1</a:t>
            </a:fld>
            <a:endParaRPr lang="en-US" altLang="en-US" smtClean="0"/>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7390583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type="sldNum" sz="quarter" idx="5"/>
          </p:nvPr>
        </p:nvSpPr>
        <p:spPr>
          <a:xfrm>
            <a:off x="3084513" y="9047163"/>
            <a:ext cx="692150" cy="247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cs typeface="Arial" panose="020B0604020202020204" pitchFamily="34" charset="0"/>
              </a:defRPr>
            </a:lvl1pPr>
            <a:lvl2pPr marL="742950" indent="-285750" defTabSz="930275">
              <a:defRPr>
                <a:solidFill>
                  <a:schemeClr val="tx1"/>
                </a:solidFill>
                <a:latin typeface="Arial" panose="020B0604020202020204" pitchFamily="34" charset="0"/>
                <a:cs typeface="Arial" panose="020B0604020202020204" pitchFamily="34" charset="0"/>
              </a:defRPr>
            </a:lvl2pPr>
            <a:lvl3pPr marL="1143000" indent="-228600" defTabSz="930275">
              <a:defRPr>
                <a:solidFill>
                  <a:schemeClr val="tx1"/>
                </a:solidFill>
                <a:latin typeface="Arial" panose="020B0604020202020204" pitchFamily="34" charset="0"/>
                <a:cs typeface="Arial" panose="020B0604020202020204" pitchFamily="34" charset="0"/>
              </a:defRPr>
            </a:lvl3pPr>
            <a:lvl4pPr marL="1600200" indent="-228600" defTabSz="930275">
              <a:defRPr>
                <a:solidFill>
                  <a:schemeClr val="tx1"/>
                </a:solidFill>
                <a:latin typeface="Arial" panose="020B0604020202020204" pitchFamily="34" charset="0"/>
                <a:cs typeface="Arial" panose="020B0604020202020204" pitchFamily="34" charset="0"/>
              </a:defRPr>
            </a:lvl4pPr>
            <a:lvl5pPr marL="2057400" indent="-228600" defTabSz="930275">
              <a:defRPr>
                <a:solidFill>
                  <a:schemeClr val="tx1"/>
                </a:solidFill>
                <a:latin typeface="Arial" panose="020B0604020202020204" pitchFamily="34" charset="0"/>
                <a:cs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BDB85AD-6262-44CF-9FF6-3897C26496FC}" type="slidenum">
              <a:rPr lang="en-US" altLang="en-US" smtClean="0"/>
              <a:pPr/>
              <a:t>10</a:t>
            </a:fld>
            <a:endParaRPr lang="en-US" altLang="en-US"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35339727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nSpc>
                <a:spcPct val="100000"/>
              </a:lnSpc>
              <a:spcBef>
                <a:spcPct val="0"/>
              </a:spcBef>
              <a:buClrTx/>
              <a:buSzTx/>
              <a:buFontTx/>
              <a:buNone/>
            </a:pPr>
            <a:fld id="{57895C7B-3813-415B-9BB2-1F918A961E95}" type="slidenum">
              <a:rPr lang="en-US" altLang="en-US" sz="1000" smtClean="0">
                <a:solidFill>
                  <a:srgbClr val="000000"/>
                </a:solidFill>
              </a:rPr>
              <a:pPr>
                <a:lnSpc>
                  <a:spcPct val="100000"/>
                </a:lnSpc>
                <a:spcBef>
                  <a:spcPct val="0"/>
                </a:spcBef>
                <a:buClrTx/>
                <a:buSzTx/>
                <a:buFontTx/>
                <a:buNone/>
              </a:pPr>
              <a:t>11</a:t>
            </a:fld>
            <a:endParaRPr lang="en-US" altLang="en-US" sz="1000" smtClean="0">
              <a:solidFill>
                <a:srgbClr val="000000"/>
              </a:solidFill>
            </a:endParaRPr>
          </a:p>
        </p:txBody>
      </p:sp>
      <p:sp>
        <p:nvSpPr>
          <p:cNvPr id="29699" name="Slide Image Placeholder 1"/>
          <p:cNvSpPr>
            <a:spLocks noGrp="1" noRot="1" noChangeAspect="1" noTextEdit="1"/>
          </p:cNvSpPr>
          <p:nvPr>
            <p:ph type="sldImg"/>
          </p:nvPr>
        </p:nvSpPr>
        <p:spPr>
          <a:xfrm>
            <a:off x="1181100" y="698500"/>
            <a:ext cx="4648200" cy="3486150"/>
          </a:xfrm>
          <a:ln w="12700"/>
        </p:spPr>
      </p:sp>
      <p:sp>
        <p:nvSpPr>
          <p:cNvPr id="29700" name="Notes Placeholder 2"/>
          <p:cNvSpPr>
            <a:spLocks noGrp="1"/>
          </p:cNvSpPr>
          <p:nvPr>
            <p:ph type="body" idx="1"/>
          </p:nvPr>
        </p:nvSpPr>
        <p:spPr>
          <a:xfrm>
            <a:off x="701675" y="4416425"/>
            <a:ext cx="5607050"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567" tIns="45784" rIns="91567" bIns="45784"/>
          <a:lstStyle/>
          <a:p>
            <a:pPr marL="0" indent="0"/>
            <a:endParaRPr lang="en-US" altLang="en-US" smtClean="0">
              <a:latin typeface="Arial" panose="020B0604020202020204" pitchFamily="34" charset="0"/>
            </a:endParaRPr>
          </a:p>
        </p:txBody>
      </p:sp>
    </p:spTree>
    <p:extLst>
      <p:ext uri="{BB962C8B-B14F-4D97-AF65-F5344CB8AC3E}">
        <p14:creationId xmlns:p14="http://schemas.microsoft.com/office/powerpoint/2010/main" val="3444292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p:cNvSpPr>
            <a:spLocks noGrp="1" noChangeArrowheads="1"/>
          </p:cNvSpPr>
          <p:nvPr>
            <p:ph type="sldNum" sz="quarter" idx="5"/>
          </p:nvPr>
        </p:nvSpPr>
        <p:spPr>
          <a:xfrm>
            <a:off x="3148013" y="9034463"/>
            <a:ext cx="704850" cy="247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cs typeface="Arial" panose="020B0604020202020204" pitchFamily="34" charset="0"/>
              </a:defRPr>
            </a:lvl1pPr>
            <a:lvl2pPr marL="742950" indent="-285750" defTabSz="930275">
              <a:defRPr>
                <a:solidFill>
                  <a:schemeClr val="tx1"/>
                </a:solidFill>
                <a:latin typeface="Arial" panose="020B0604020202020204" pitchFamily="34" charset="0"/>
                <a:cs typeface="Arial" panose="020B0604020202020204" pitchFamily="34" charset="0"/>
              </a:defRPr>
            </a:lvl2pPr>
            <a:lvl3pPr marL="1143000" indent="-228600" defTabSz="930275">
              <a:defRPr>
                <a:solidFill>
                  <a:schemeClr val="tx1"/>
                </a:solidFill>
                <a:latin typeface="Arial" panose="020B0604020202020204" pitchFamily="34" charset="0"/>
                <a:cs typeface="Arial" panose="020B0604020202020204" pitchFamily="34" charset="0"/>
              </a:defRPr>
            </a:lvl3pPr>
            <a:lvl4pPr marL="1600200" indent="-228600" defTabSz="930275">
              <a:defRPr>
                <a:solidFill>
                  <a:schemeClr val="tx1"/>
                </a:solidFill>
                <a:latin typeface="Arial" panose="020B0604020202020204" pitchFamily="34" charset="0"/>
                <a:cs typeface="Arial" panose="020B0604020202020204" pitchFamily="34" charset="0"/>
              </a:defRPr>
            </a:lvl4pPr>
            <a:lvl5pPr marL="2057400" indent="-228600" defTabSz="930275">
              <a:defRPr>
                <a:solidFill>
                  <a:schemeClr val="tx1"/>
                </a:solidFill>
                <a:latin typeface="Arial" panose="020B0604020202020204" pitchFamily="34" charset="0"/>
                <a:cs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BBDE8DD-B589-4F57-ABF9-2BDD849DA0AD}" type="slidenum">
              <a:rPr lang="en-US" altLang="en-US" smtClean="0">
                <a:solidFill>
                  <a:srgbClr val="000000"/>
                </a:solidFill>
              </a:rPr>
              <a:pPr/>
              <a:t>12</a:t>
            </a:fld>
            <a:endParaRPr lang="en-US" altLang="en-US" smtClean="0">
              <a:solidFill>
                <a:srgbClr val="000000"/>
              </a:solidFill>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25254782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p:cNvSpPr txBox="1">
            <a:spLocks noGrp="1" noChangeArrowheads="1"/>
          </p:cNvSpPr>
          <p:nvPr/>
        </p:nvSpPr>
        <p:spPr bwMode="auto">
          <a:xfrm>
            <a:off x="3084513" y="9047163"/>
            <a:ext cx="6921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801" tIns="46413" rIns="45801" bIns="46413" anchor="b">
            <a:spAutoFit/>
          </a:bodyPr>
          <a:lstStyle>
            <a:lvl1pPr defTabSz="927100">
              <a:defRPr>
                <a:solidFill>
                  <a:schemeClr val="tx1"/>
                </a:solidFill>
                <a:latin typeface="Arial" panose="020B0604020202020204" pitchFamily="34" charset="0"/>
                <a:cs typeface="Arial" panose="020B0604020202020204" pitchFamily="34" charset="0"/>
              </a:defRPr>
            </a:lvl1pPr>
            <a:lvl2pPr marL="742950" indent="-285750" defTabSz="927100">
              <a:defRPr>
                <a:solidFill>
                  <a:schemeClr val="tx1"/>
                </a:solidFill>
                <a:latin typeface="Arial" panose="020B0604020202020204" pitchFamily="34" charset="0"/>
                <a:cs typeface="Arial" panose="020B0604020202020204" pitchFamily="34" charset="0"/>
              </a:defRPr>
            </a:lvl2pPr>
            <a:lvl3pPr marL="1143000" indent="-228600" defTabSz="927100">
              <a:defRPr>
                <a:solidFill>
                  <a:schemeClr val="tx1"/>
                </a:solidFill>
                <a:latin typeface="Arial" panose="020B0604020202020204" pitchFamily="34" charset="0"/>
                <a:cs typeface="Arial" panose="020B0604020202020204" pitchFamily="34" charset="0"/>
              </a:defRPr>
            </a:lvl3pPr>
            <a:lvl4pPr marL="1600200" indent="-228600" defTabSz="927100">
              <a:defRPr>
                <a:solidFill>
                  <a:schemeClr val="tx1"/>
                </a:solidFill>
                <a:latin typeface="Arial" panose="020B0604020202020204" pitchFamily="34" charset="0"/>
                <a:cs typeface="Arial" panose="020B0604020202020204" pitchFamily="34" charset="0"/>
              </a:defRPr>
            </a:lvl4pPr>
            <a:lvl5pPr marL="2057400" indent="-228600" defTabSz="927100">
              <a:defRPr>
                <a:solidFill>
                  <a:schemeClr val="tx1"/>
                </a:solidFill>
                <a:latin typeface="Arial" panose="020B0604020202020204" pitchFamily="34" charset="0"/>
                <a:cs typeface="Arial" panose="020B0604020202020204" pitchFamily="34" charset="0"/>
              </a:defRPr>
            </a:lvl5pPr>
            <a:lvl6pPr marL="2514600" indent="-228600" defTabSz="9271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271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271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271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fld id="{C3DA79A3-693E-4952-ACA8-3F063031EAE5}" type="slidenum">
              <a:rPr lang="en-US" altLang="en-US" sz="1000">
                <a:solidFill>
                  <a:srgbClr val="000000"/>
                </a:solidFill>
              </a:rPr>
              <a:pPr algn="ctr"/>
              <a:t>13</a:t>
            </a:fld>
            <a:endParaRPr lang="en-US" altLang="en-US" sz="1000">
              <a:solidFill>
                <a:srgbClr val="000000"/>
              </a:solidFill>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z="2400" smtClean="0">
              <a:latin typeface="Arial" panose="020B0604020202020204" pitchFamily="34" charset="0"/>
            </a:endParaRPr>
          </a:p>
        </p:txBody>
      </p:sp>
    </p:spTree>
    <p:extLst>
      <p:ext uri="{BB962C8B-B14F-4D97-AF65-F5344CB8AC3E}">
        <p14:creationId xmlns:p14="http://schemas.microsoft.com/office/powerpoint/2010/main" val="27630141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p:cNvSpPr>
            <a:spLocks noGrp="1" noChangeArrowheads="1"/>
          </p:cNvSpPr>
          <p:nvPr>
            <p:ph type="sldNum" sz="quarter" idx="5"/>
          </p:nvPr>
        </p:nvSpPr>
        <p:spPr>
          <a:xfrm>
            <a:off x="3084513" y="9047163"/>
            <a:ext cx="692150" cy="247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a:solidFill>
                  <a:schemeClr val="tx1"/>
                </a:solidFill>
                <a:latin typeface="Arial" panose="020B0604020202020204" pitchFamily="34" charset="0"/>
                <a:cs typeface="Arial" panose="020B0604020202020204" pitchFamily="34" charset="0"/>
              </a:defRPr>
            </a:lvl1pPr>
            <a:lvl2pPr marL="742950" indent="-285750" defTabSz="927100">
              <a:defRPr>
                <a:solidFill>
                  <a:schemeClr val="tx1"/>
                </a:solidFill>
                <a:latin typeface="Arial" panose="020B0604020202020204" pitchFamily="34" charset="0"/>
                <a:cs typeface="Arial" panose="020B0604020202020204" pitchFamily="34" charset="0"/>
              </a:defRPr>
            </a:lvl2pPr>
            <a:lvl3pPr marL="1143000" indent="-228600" defTabSz="927100">
              <a:defRPr>
                <a:solidFill>
                  <a:schemeClr val="tx1"/>
                </a:solidFill>
                <a:latin typeface="Arial" panose="020B0604020202020204" pitchFamily="34" charset="0"/>
                <a:cs typeface="Arial" panose="020B0604020202020204" pitchFamily="34" charset="0"/>
              </a:defRPr>
            </a:lvl3pPr>
            <a:lvl4pPr marL="1600200" indent="-228600" defTabSz="927100">
              <a:defRPr>
                <a:solidFill>
                  <a:schemeClr val="tx1"/>
                </a:solidFill>
                <a:latin typeface="Arial" panose="020B0604020202020204" pitchFamily="34" charset="0"/>
                <a:cs typeface="Arial" panose="020B0604020202020204" pitchFamily="34" charset="0"/>
              </a:defRPr>
            </a:lvl4pPr>
            <a:lvl5pPr marL="2057400" indent="-228600" defTabSz="927100">
              <a:defRPr>
                <a:solidFill>
                  <a:schemeClr val="tx1"/>
                </a:solidFill>
                <a:latin typeface="Arial" panose="020B0604020202020204" pitchFamily="34" charset="0"/>
                <a:cs typeface="Arial" panose="020B0604020202020204" pitchFamily="34" charset="0"/>
              </a:defRPr>
            </a:lvl5pPr>
            <a:lvl6pPr marL="2514600" indent="-228600" defTabSz="9271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271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271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271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3F33058-2E81-4C66-BA7A-A905124C38D9}" type="slidenum">
              <a:rPr lang="en-US" altLang="en-US" smtClean="0">
                <a:solidFill>
                  <a:srgbClr val="000000"/>
                </a:solidFill>
                <a:latin typeface="Calibri" panose="020F0502020204030204" pitchFamily="34" charset="0"/>
              </a:rPr>
              <a:pPr/>
              <a:t>14</a:t>
            </a:fld>
            <a:endParaRPr lang="en-US" altLang="en-US" smtClean="0">
              <a:solidFill>
                <a:srgbClr val="000000"/>
              </a:solidFill>
              <a:latin typeface="Calibri" panose="020F0502020204030204" pitchFamily="34" charset="0"/>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z="2400" smtClean="0">
              <a:latin typeface="Arial" panose="020B0604020202020204" pitchFamily="34" charset="0"/>
            </a:endParaRPr>
          </a:p>
        </p:txBody>
      </p:sp>
    </p:spTree>
    <p:extLst>
      <p:ext uri="{BB962C8B-B14F-4D97-AF65-F5344CB8AC3E}">
        <p14:creationId xmlns:p14="http://schemas.microsoft.com/office/powerpoint/2010/main" val="30910692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
          <p:cNvSpPr>
            <a:spLocks noGrp="1" noChangeArrowheads="1"/>
          </p:cNvSpPr>
          <p:nvPr>
            <p:ph type="sldNum" sz="quarter" idx="5"/>
          </p:nvPr>
        </p:nvSpPr>
        <p:spPr>
          <a:xfrm>
            <a:off x="3017838" y="8894763"/>
            <a:ext cx="676275" cy="2460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638">
              <a:defRPr>
                <a:solidFill>
                  <a:schemeClr val="tx1"/>
                </a:solidFill>
                <a:latin typeface="Arial" panose="020B0604020202020204" pitchFamily="34" charset="0"/>
                <a:cs typeface="Arial" panose="020B0604020202020204" pitchFamily="34" charset="0"/>
              </a:defRPr>
            </a:lvl1pPr>
            <a:lvl2pPr marL="742950" indent="-285750" defTabSz="909638">
              <a:defRPr>
                <a:solidFill>
                  <a:schemeClr val="tx1"/>
                </a:solidFill>
                <a:latin typeface="Arial" panose="020B0604020202020204" pitchFamily="34" charset="0"/>
                <a:cs typeface="Arial" panose="020B0604020202020204" pitchFamily="34" charset="0"/>
              </a:defRPr>
            </a:lvl2pPr>
            <a:lvl3pPr marL="1143000" indent="-228600" defTabSz="909638">
              <a:defRPr>
                <a:solidFill>
                  <a:schemeClr val="tx1"/>
                </a:solidFill>
                <a:latin typeface="Arial" panose="020B0604020202020204" pitchFamily="34" charset="0"/>
                <a:cs typeface="Arial" panose="020B0604020202020204" pitchFamily="34" charset="0"/>
              </a:defRPr>
            </a:lvl3pPr>
            <a:lvl4pPr marL="1600200" indent="-228600" defTabSz="909638">
              <a:defRPr>
                <a:solidFill>
                  <a:schemeClr val="tx1"/>
                </a:solidFill>
                <a:latin typeface="Arial" panose="020B0604020202020204" pitchFamily="34" charset="0"/>
                <a:cs typeface="Arial" panose="020B0604020202020204" pitchFamily="34" charset="0"/>
              </a:defRPr>
            </a:lvl4pPr>
            <a:lvl5pPr marL="2057400" indent="-228600" defTabSz="909638">
              <a:defRPr>
                <a:solidFill>
                  <a:schemeClr val="tx1"/>
                </a:solidFill>
                <a:latin typeface="Arial" panose="020B0604020202020204" pitchFamily="34" charset="0"/>
                <a:cs typeface="Arial" panose="020B0604020202020204" pitchFamily="34" charset="0"/>
              </a:defRPr>
            </a:lvl5pPr>
            <a:lvl6pPr marL="2514600" indent="-228600" defTabSz="9096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096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096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096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77EC658-1C6B-41B5-96BD-D563E6B707C3}" type="slidenum">
              <a:rPr lang="en-US" altLang="en-US" smtClean="0">
                <a:solidFill>
                  <a:srgbClr val="000000"/>
                </a:solidFill>
              </a:rPr>
              <a:pPr/>
              <a:t>15</a:t>
            </a:fld>
            <a:endParaRPr lang="en-US" altLang="en-US" smtClean="0">
              <a:solidFill>
                <a:srgbClr val="000000"/>
              </a:solidFill>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z="2400" smtClean="0">
              <a:latin typeface="Arial" panose="020B0604020202020204" pitchFamily="34" charset="0"/>
            </a:endParaRPr>
          </a:p>
        </p:txBody>
      </p:sp>
    </p:spTree>
    <p:extLst>
      <p:ext uri="{BB962C8B-B14F-4D97-AF65-F5344CB8AC3E}">
        <p14:creationId xmlns:p14="http://schemas.microsoft.com/office/powerpoint/2010/main" val="31336096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17412806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3"/>
          <p:cNvSpPr>
            <a:spLocks noGrp="1" noChangeArrowheads="1"/>
          </p:cNvSpPr>
          <p:nvPr>
            <p:ph type="sldNum" sz="quarter" idx="5"/>
          </p:nvPr>
        </p:nvSpPr>
        <p:spPr>
          <a:xfrm>
            <a:off x="3024188" y="9058275"/>
            <a:ext cx="676275" cy="2492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a:solidFill>
                  <a:schemeClr val="tx1"/>
                </a:solidFill>
                <a:latin typeface="Arial" panose="020B0604020202020204" pitchFamily="34" charset="0"/>
                <a:cs typeface="Arial" panose="020B0604020202020204" pitchFamily="34" charset="0"/>
              </a:defRPr>
            </a:lvl1pPr>
            <a:lvl2pPr marL="742950" indent="-285750" defTabSz="928688">
              <a:defRPr>
                <a:solidFill>
                  <a:schemeClr val="tx1"/>
                </a:solidFill>
                <a:latin typeface="Arial" panose="020B0604020202020204" pitchFamily="34" charset="0"/>
                <a:cs typeface="Arial" panose="020B0604020202020204" pitchFamily="34" charset="0"/>
              </a:defRPr>
            </a:lvl2pPr>
            <a:lvl3pPr marL="1143000" indent="-228600" defTabSz="928688">
              <a:defRPr>
                <a:solidFill>
                  <a:schemeClr val="tx1"/>
                </a:solidFill>
                <a:latin typeface="Arial" panose="020B0604020202020204" pitchFamily="34" charset="0"/>
                <a:cs typeface="Arial" panose="020B0604020202020204" pitchFamily="34" charset="0"/>
              </a:defRPr>
            </a:lvl3pPr>
            <a:lvl4pPr marL="1600200" indent="-228600" defTabSz="928688">
              <a:defRPr>
                <a:solidFill>
                  <a:schemeClr val="tx1"/>
                </a:solidFill>
                <a:latin typeface="Arial" panose="020B0604020202020204" pitchFamily="34" charset="0"/>
                <a:cs typeface="Arial" panose="020B0604020202020204" pitchFamily="34" charset="0"/>
              </a:defRPr>
            </a:lvl4pPr>
            <a:lvl5pPr marL="2057400" indent="-228600" defTabSz="928688">
              <a:defRPr>
                <a:solidFill>
                  <a:schemeClr val="tx1"/>
                </a:solidFill>
                <a:latin typeface="Arial" panose="020B0604020202020204" pitchFamily="34" charset="0"/>
                <a:cs typeface="Arial" panose="020B0604020202020204" pitchFamily="34" charset="0"/>
              </a:defRPr>
            </a:lvl5pPr>
            <a:lvl6pPr marL="2514600" indent="-228600" defTabSz="928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28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28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28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B4FED39-C5D7-4E9F-BEB3-A2ACAAAC80D6}" type="slidenum">
              <a:rPr lang="en-US" altLang="en-US" smtClean="0"/>
              <a:pPr/>
              <a:t>17</a:t>
            </a:fld>
            <a:endParaRPr lang="en-US" altLang="en-US" smtClean="0"/>
          </a:p>
        </p:txBody>
      </p:sp>
      <p:sp>
        <p:nvSpPr>
          <p:cNvPr id="41987" name="Slide Image Placeholder 1"/>
          <p:cNvSpPr>
            <a:spLocks noGrp="1" noRot="1" noChangeAspect="1" noTextEdit="1"/>
          </p:cNvSpPr>
          <p:nvPr>
            <p:ph type="sldImg"/>
          </p:nvPr>
        </p:nvSpPr>
        <p:spPr>
          <a:xfrm>
            <a:off x="1033463" y="700088"/>
            <a:ext cx="4654550" cy="3490912"/>
          </a:xfrm>
          <a:ln w="12700"/>
        </p:spPr>
      </p:sp>
      <p:sp>
        <p:nvSpPr>
          <p:cNvPr id="41988" name="Notes Placeholder 2"/>
          <p:cNvSpPr>
            <a:spLocks noGrp="1"/>
          </p:cNvSpPr>
          <p:nvPr>
            <p:ph type="body" idx="1"/>
          </p:nvPr>
        </p:nvSpPr>
        <p:spPr>
          <a:xfrm>
            <a:off x="673100" y="4422775"/>
            <a:ext cx="5375275" cy="41862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420" tIns="45711" rIns="91420" bIns="45711"/>
          <a:lstStyle/>
          <a:p>
            <a:pPr marL="0" indent="0"/>
            <a:endParaRPr lang="en-US" altLang="en-US" smtClean="0">
              <a:latin typeface="Arial" panose="020B0604020202020204" pitchFamily="34" charset="0"/>
            </a:endParaRPr>
          </a:p>
        </p:txBody>
      </p:sp>
    </p:spTree>
    <p:extLst>
      <p:ext uri="{BB962C8B-B14F-4D97-AF65-F5344CB8AC3E}">
        <p14:creationId xmlns:p14="http://schemas.microsoft.com/office/powerpoint/2010/main" val="1812921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a:spLocks noGrp="1" noChangeArrowheads="1"/>
          </p:cNvSpPr>
          <p:nvPr>
            <p:ph type="sldNum" sz="quarter" idx="5"/>
          </p:nvPr>
        </p:nvSpPr>
        <p:spPr>
          <a:xfrm>
            <a:off x="3024188" y="9058275"/>
            <a:ext cx="676275" cy="2492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a:solidFill>
                  <a:schemeClr val="tx1"/>
                </a:solidFill>
                <a:latin typeface="Arial" panose="020B0604020202020204" pitchFamily="34" charset="0"/>
                <a:cs typeface="Arial" panose="020B0604020202020204" pitchFamily="34" charset="0"/>
              </a:defRPr>
            </a:lvl1pPr>
            <a:lvl2pPr marL="742950" indent="-285750" defTabSz="928688">
              <a:defRPr>
                <a:solidFill>
                  <a:schemeClr val="tx1"/>
                </a:solidFill>
                <a:latin typeface="Arial" panose="020B0604020202020204" pitchFamily="34" charset="0"/>
                <a:cs typeface="Arial" panose="020B0604020202020204" pitchFamily="34" charset="0"/>
              </a:defRPr>
            </a:lvl2pPr>
            <a:lvl3pPr marL="1143000" indent="-228600" defTabSz="928688">
              <a:defRPr>
                <a:solidFill>
                  <a:schemeClr val="tx1"/>
                </a:solidFill>
                <a:latin typeface="Arial" panose="020B0604020202020204" pitchFamily="34" charset="0"/>
                <a:cs typeface="Arial" panose="020B0604020202020204" pitchFamily="34" charset="0"/>
              </a:defRPr>
            </a:lvl3pPr>
            <a:lvl4pPr marL="1600200" indent="-228600" defTabSz="928688">
              <a:defRPr>
                <a:solidFill>
                  <a:schemeClr val="tx1"/>
                </a:solidFill>
                <a:latin typeface="Arial" panose="020B0604020202020204" pitchFamily="34" charset="0"/>
                <a:cs typeface="Arial" panose="020B0604020202020204" pitchFamily="34" charset="0"/>
              </a:defRPr>
            </a:lvl4pPr>
            <a:lvl5pPr marL="2057400" indent="-228600" defTabSz="928688">
              <a:defRPr>
                <a:solidFill>
                  <a:schemeClr val="tx1"/>
                </a:solidFill>
                <a:latin typeface="Arial" panose="020B0604020202020204" pitchFamily="34" charset="0"/>
                <a:cs typeface="Arial" panose="020B0604020202020204" pitchFamily="34" charset="0"/>
              </a:defRPr>
            </a:lvl5pPr>
            <a:lvl6pPr marL="2514600" indent="-228600" defTabSz="928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28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28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28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1A2F188-57CA-4A29-A745-9BCE18054D3B}" type="slidenum">
              <a:rPr lang="en-US" altLang="en-US" smtClean="0"/>
              <a:pPr/>
              <a:t>18</a:t>
            </a:fld>
            <a:endParaRPr lang="en-US" altLang="en-US" smtClean="0"/>
          </a:p>
        </p:txBody>
      </p:sp>
      <p:sp>
        <p:nvSpPr>
          <p:cNvPr id="44035" name="Slide Image Placeholder 1"/>
          <p:cNvSpPr>
            <a:spLocks noGrp="1" noRot="1" noChangeAspect="1" noTextEdit="1"/>
          </p:cNvSpPr>
          <p:nvPr>
            <p:ph type="sldImg"/>
          </p:nvPr>
        </p:nvSpPr>
        <p:spPr>
          <a:xfrm>
            <a:off x="1033463" y="700088"/>
            <a:ext cx="4654550" cy="3490912"/>
          </a:xfrm>
          <a:ln w="12700"/>
        </p:spPr>
      </p:sp>
      <p:sp>
        <p:nvSpPr>
          <p:cNvPr id="44036" name="Notes Placeholder 2"/>
          <p:cNvSpPr>
            <a:spLocks noGrp="1"/>
          </p:cNvSpPr>
          <p:nvPr>
            <p:ph type="body" idx="1"/>
          </p:nvPr>
        </p:nvSpPr>
        <p:spPr>
          <a:xfrm>
            <a:off x="673100" y="4422775"/>
            <a:ext cx="5375275" cy="41862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420" tIns="45711" rIns="91420" bIns="45711"/>
          <a:lstStyle/>
          <a:p>
            <a:pPr marL="0" indent="0"/>
            <a:endParaRPr lang="en-US" altLang="en-US" smtClean="0">
              <a:latin typeface="Arial" panose="020B0604020202020204" pitchFamily="34" charset="0"/>
            </a:endParaRPr>
          </a:p>
        </p:txBody>
      </p:sp>
    </p:spTree>
    <p:extLst>
      <p:ext uri="{BB962C8B-B14F-4D97-AF65-F5344CB8AC3E}">
        <p14:creationId xmlns:p14="http://schemas.microsoft.com/office/powerpoint/2010/main" val="7811665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cs typeface="Arial" panose="020B0604020202020204" pitchFamily="34" charset="0"/>
              </a:defRPr>
            </a:lvl1pPr>
            <a:lvl2pPr marL="742950" indent="-285750" defTabSz="930275">
              <a:defRPr>
                <a:solidFill>
                  <a:schemeClr val="tx1"/>
                </a:solidFill>
                <a:latin typeface="Arial" panose="020B0604020202020204" pitchFamily="34" charset="0"/>
                <a:cs typeface="Arial" panose="020B0604020202020204" pitchFamily="34" charset="0"/>
              </a:defRPr>
            </a:lvl2pPr>
            <a:lvl3pPr marL="1143000" indent="-228600" defTabSz="930275">
              <a:defRPr>
                <a:solidFill>
                  <a:schemeClr val="tx1"/>
                </a:solidFill>
                <a:latin typeface="Arial" panose="020B0604020202020204" pitchFamily="34" charset="0"/>
                <a:cs typeface="Arial" panose="020B0604020202020204" pitchFamily="34" charset="0"/>
              </a:defRPr>
            </a:lvl3pPr>
            <a:lvl4pPr marL="1600200" indent="-228600" defTabSz="930275">
              <a:defRPr>
                <a:solidFill>
                  <a:schemeClr val="tx1"/>
                </a:solidFill>
                <a:latin typeface="Arial" panose="020B0604020202020204" pitchFamily="34" charset="0"/>
                <a:cs typeface="Arial" panose="020B0604020202020204" pitchFamily="34" charset="0"/>
              </a:defRPr>
            </a:lvl4pPr>
            <a:lvl5pPr marL="2057400" indent="-228600" defTabSz="930275">
              <a:defRPr>
                <a:solidFill>
                  <a:schemeClr val="tx1"/>
                </a:solidFill>
                <a:latin typeface="Arial" panose="020B0604020202020204" pitchFamily="34" charset="0"/>
                <a:cs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AB922EA-9D70-4A65-BE34-DE4B5C1747F4}" type="slidenum">
              <a:rPr lang="en-US" altLang="en-US" smtClean="0"/>
              <a:pPr/>
              <a:t>19</a:t>
            </a:fld>
            <a:endParaRPr lang="en-US" altLang="en-US" smtClean="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24920273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cs typeface="Arial" panose="020B0604020202020204" pitchFamily="34" charset="0"/>
              </a:defRPr>
            </a:lvl1pPr>
            <a:lvl2pPr marL="742950" indent="-285750" defTabSz="930275">
              <a:defRPr>
                <a:solidFill>
                  <a:schemeClr val="tx1"/>
                </a:solidFill>
                <a:latin typeface="Arial" panose="020B0604020202020204" pitchFamily="34" charset="0"/>
                <a:cs typeface="Arial" panose="020B0604020202020204" pitchFamily="34" charset="0"/>
              </a:defRPr>
            </a:lvl2pPr>
            <a:lvl3pPr marL="1143000" indent="-228600" defTabSz="930275">
              <a:defRPr>
                <a:solidFill>
                  <a:schemeClr val="tx1"/>
                </a:solidFill>
                <a:latin typeface="Arial" panose="020B0604020202020204" pitchFamily="34" charset="0"/>
                <a:cs typeface="Arial" panose="020B0604020202020204" pitchFamily="34" charset="0"/>
              </a:defRPr>
            </a:lvl3pPr>
            <a:lvl4pPr marL="1600200" indent="-228600" defTabSz="930275">
              <a:defRPr>
                <a:solidFill>
                  <a:schemeClr val="tx1"/>
                </a:solidFill>
                <a:latin typeface="Arial" panose="020B0604020202020204" pitchFamily="34" charset="0"/>
                <a:cs typeface="Arial" panose="020B0604020202020204" pitchFamily="34" charset="0"/>
              </a:defRPr>
            </a:lvl4pPr>
            <a:lvl5pPr marL="2057400" indent="-228600" defTabSz="930275">
              <a:defRPr>
                <a:solidFill>
                  <a:schemeClr val="tx1"/>
                </a:solidFill>
                <a:latin typeface="Arial" panose="020B0604020202020204" pitchFamily="34" charset="0"/>
                <a:cs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C78B61E-6D87-4BA9-B3C2-B7C03AC211D2}" type="slidenum">
              <a:rPr lang="en-US" altLang="en-US" smtClean="0"/>
              <a:pPr/>
              <a:t>2</a:t>
            </a:fld>
            <a:endParaRPr lang="en-US" altLang="en-US" smtClean="0"/>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25883816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481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defRPr>
                <a:solidFill>
                  <a:schemeClr val="tx1"/>
                </a:solidFill>
                <a:latin typeface="Arial" panose="020B0604020202020204" pitchFamily="34" charset="0"/>
                <a:cs typeface="Arial" panose="020B0604020202020204" pitchFamily="34" charset="0"/>
              </a:defRPr>
            </a:lvl1pPr>
            <a:lvl2pPr marL="728663" indent="-279400" defTabSz="911225">
              <a:defRPr>
                <a:solidFill>
                  <a:schemeClr val="tx1"/>
                </a:solidFill>
                <a:latin typeface="Arial" panose="020B0604020202020204" pitchFamily="34" charset="0"/>
                <a:cs typeface="Arial" panose="020B0604020202020204" pitchFamily="34" charset="0"/>
              </a:defRPr>
            </a:lvl2pPr>
            <a:lvl3pPr marL="1120775" indent="-223838" defTabSz="911225">
              <a:defRPr>
                <a:solidFill>
                  <a:schemeClr val="tx1"/>
                </a:solidFill>
                <a:latin typeface="Arial" panose="020B0604020202020204" pitchFamily="34" charset="0"/>
                <a:cs typeface="Arial" panose="020B0604020202020204" pitchFamily="34" charset="0"/>
              </a:defRPr>
            </a:lvl3pPr>
            <a:lvl4pPr marL="1570038" indent="-223838" defTabSz="911225">
              <a:defRPr>
                <a:solidFill>
                  <a:schemeClr val="tx1"/>
                </a:solidFill>
                <a:latin typeface="Arial" panose="020B0604020202020204" pitchFamily="34" charset="0"/>
                <a:cs typeface="Arial" panose="020B0604020202020204" pitchFamily="34" charset="0"/>
              </a:defRPr>
            </a:lvl4pPr>
            <a:lvl5pPr marL="2017713" indent="-223838" defTabSz="911225">
              <a:defRPr>
                <a:solidFill>
                  <a:schemeClr val="tx1"/>
                </a:solidFill>
                <a:latin typeface="Arial" panose="020B0604020202020204" pitchFamily="34" charset="0"/>
                <a:cs typeface="Arial" panose="020B0604020202020204" pitchFamily="34" charset="0"/>
              </a:defRPr>
            </a:lvl5pPr>
            <a:lvl6pPr marL="2474913" indent="-223838" defTabSz="9112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32113" indent="-223838" defTabSz="9112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89313" indent="-223838" defTabSz="9112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46513" indent="-223838" defTabSz="9112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0618667-0093-4F76-982E-8DD32DD347AC}" type="slidenum">
              <a:rPr lang="en-US" altLang="en-US" smtClean="0"/>
              <a:pPr/>
              <a:t>20</a:t>
            </a:fld>
            <a:endParaRPr lang="en-US" altLang="en-US" smtClean="0"/>
          </a:p>
        </p:txBody>
      </p:sp>
    </p:spTree>
    <p:extLst>
      <p:ext uri="{BB962C8B-B14F-4D97-AF65-F5344CB8AC3E}">
        <p14:creationId xmlns:p14="http://schemas.microsoft.com/office/powerpoint/2010/main" val="32875042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z="2400" smtClean="0">
              <a:latin typeface="Arial" panose="020B0604020202020204" pitchFamily="34" charset="0"/>
            </a:endParaRPr>
          </a:p>
        </p:txBody>
      </p:sp>
    </p:spTree>
    <p:extLst>
      <p:ext uri="{BB962C8B-B14F-4D97-AF65-F5344CB8AC3E}">
        <p14:creationId xmlns:p14="http://schemas.microsoft.com/office/powerpoint/2010/main" val="19810397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3"/>
          <p:cNvSpPr txBox="1">
            <a:spLocks noGrp="1" noChangeArrowheads="1"/>
          </p:cNvSpPr>
          <p:nvPr/>
        </p:nvSpPr>
        <p:spPr bwMode="auto">
          <a:xfrm>
            <a:off x="3025775" y="8848725"/>
            <a:ext cx="6731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4986" tIns="45586" rIns="44986" bIns="45586" anchor="b">
            <a:spAutoFit/>
          </a:bodyPr>
          <a:lstStyle>
            <a:lvl1pPr defTabSz="909638">
              <a:defRPr>
                <a:solidFill>
                  <a:schemeClr val="tx1"/>
                </a:solidFill>
                <a:latin typeface="Arial" panose="020B0604020202020204" pitchFamily="34" charset="0"/>
                <a:cs typeface="Arial" panose="020B0604020202020204" pitchFamily="34" charset="0"/>
              </a:defRPr>
            </a:lvl1pPr>
            <a:lvl2pPr marL="742950" indent="-285750" defTabSz="909638">
              <a:defRPr>
                <a:solidFill>
                  <a:schemeClr val="tx1"/>
                </a:solidFill>
                <a:latin typeface="Arial" panose="020B0604020202020204" pitchFamily="34" charset="0"/>
                <a:cs typeface="Arial" panose="020B0604020202020204" pitchFamily="34" charset="0"/>
              </a:defRPr>
            </a:lvl2pPr>
            <a:lvl3pPr marL="1143000" indent="-228600" defTabSz="909638">
              <a:defRPr>
                <a:solidFill>
                  <a:schemeClr val="tx1"/>
                </a:solidFill>
                <a:latin typeface="Arial" panose="020B0604020202020204" pitchFamily="34" charset="0"/>
                <a:cs typeface="Arial" panose="020B0604020202020204" pitchFamily="34" charset="0"/>
              </a:defRPr>
            </a:lvl3pPr>
            <a:lvl4pPr marL="1600200" indent="-228600" defTabSz="909638">
              <a:defRPr>
                <a:solidFill>
                  <a:schemeClr val="tx1"/>
                </a:solidFill>
                <a:latin typeface="Arial" panose="020B0604020202020204" pitchFamily="34" charset="0"/>
                <a:cs typeface="Arial" panose="020B0604020202020204" pitchFamily="34" charset="0"/>
              </a:defRPr>
            </a:lvl4pPr>
            <a:lvl5pPr marL="2057400" indent="-228600" defTabSz="909638">
              <a:defRPr>
                <a:solidFill>
                  <a:schemeClr val="tx1"/>
                </a:solidFill>
                <a:latin typeface="Arial" panose="020B0604020202020204" pitchFamily="34" charset="0"/>
                <a:cs typeface="Arial" panose="020B0604020202020204" pitchFamily="34" charset="0"/>
              </a:defRPr>
            </a:lvl5pPr>
            <a:lvl6pPr marL="2514600" indent="-228600" defTabSz="9096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096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096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096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fld id="{AB23121D-7615-4B68-9A75-59681090F249}" type="slidenum">
              <a:rPr lang="en-US" altLang="en-US" sz="1000"/>
              <a:pPr algn="ctr"/>
              <a:t>23</a:t>
            </a:fld>
            <a:endParaRPr lang="en-US" altLang="en-US" sz="100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45161" tIns="45161" rIns="45161" bIns="45161"/>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14204241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3"/>
          <p:cNvSpPr>
            <a:spLocks noGrp="1" noChangeArrowheads="1"/>
          </p:cNvSpPr>
          <p:nvPr>
            <p:ph type="sldNum" sz="quarter" idx="5"/>
          </p:nvPr>
        </p:nvSpPr>
        <p:spPr>
          <a:xfrm>
            <a:off x="3082925" y="9047163"/>
            <a:ext cx="695325" cy="247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a:solidFill>
                  <a:schemeClr val="tx1"/>
                </a:solidFill>
                <a:latin typeface="Arial" panose="020B0604020202020204" pitchFamily="34" charset="0"/>
                <a:cs typeface="Arial" panose="020B0604020202020204" pitchFamily="34" charset="0"/>
              </a:defRPr>
            </a:lvl1pPr>
            <a:lvl2pPr marL="742950" indent="-285750" defTabSz="928688">
              <a:defRPr>
                <a:solidFill>
                  <a:schemeClr val="tx1"/>
                </a:solidFill>
                <a:latin typeface="Arial" panose="020B0604020202020204" pitchFamily="34" charset="0"/>
                <a:cs typeface="Arial" panose="020B0604020202020204" pitchFamily="34" charset="0"/>
              </a:defRPr>
            </a:lvl2pPr>
            <a:lvl3pPr marL="1143000" indent="-228600" defTabSz="928688">
              <a:defRPr>
                <a:solidFill>
                  <a:schemeClr val="tx1"/>
                </a:solidFill>
                <a:latin typeface="Arial" panose="020B0604020202020204" pitchFamily="34" charset="0"/>
                <a:cs typeface="Arial" panose="020B0604020202020204" pitchFamily="34" charset="0"/>
              </a:defRPr>
            </a:lvl3pPr>
            <a:lvl4pPr marL="1600200" indent="-228600" defTabSz="928688">
              <a:defRPr>
                <a:solidFill>
                  <a:schemeClr val="tx1"/>
                </a:solidFill>
                <a:latin typeface="Arial" panose="020B0604020202020204" pitchFamily="34" charset="0"/>
                <a:cs typeface="Arial" panose="020B0604020202020204" pitchFamily="34" charset="0"/>
              </a:defRPr>
            </a:lvl4pPr>
            <a:lvl5pPr marL="2057400" indent="-228600" defTabSz="928688">
              <a:defRPr>
                <a:solidFill>
                  <a:schemeClr val="tx1"/>
                </a:solidFill>
                <a:latin typeface="Arial" panose="020B0604020202020204" pitchFamily="34" charset="0"/>
                <a:cs typeface="Arial" panose="020B0604020202020204" pitchFamily="34" charset="0"/>
              </a:defRPr>
            </a:lvl5pPr>
            <a:lvl6pPr marL="2514600" indent="-228600" defTabSz="928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28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28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28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415D2B3-6FB4-47AC-8CEE-51B3554BACAC}" type="slidenum">
              <a:rPr lang="en-US" altLang="en-US" smtClean="0"/>
              <a:pPr/>
              <a:t>24</a:t>
            </a:fld>
            <a:endParaRPr lang="en-US" altLang="en-US"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z="2400" smtClean="0">
              <a:latin typeface="Arial" panose="020B0604020202020204" pitchFamily="34" charset="0"/>
            </a:endParaRPr>
          </a:p>
        </p:txBody>
      </p:sp>
    </p:spTree>
    <p:extLst>
      <p:ext uri="{BB962C8B-B14F-4D97-AF65-F5344CB8AC3E}">
        <p14:creationId xmlns:p14="http://schemas.microsoft.com/office/powerpoint/2010/main" val="30422873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3"/>
          <p:cNvSpPr txBox="1">
            <a:spLocks noGrp="1" noChangeArrowheads="1"/>
          </p:cNvSpPr>
          <p:nvPr/>
        </p:nvSpPr>
        <p:spPr bwMode="auto">
          <a:xfrm>
            <a:off x="3025775" y="8848725"/>
            <a:ext cx="6731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4986" tIns="45586" rIns="44986" bIns="45586" anchor="b">
            <a:spAutoFit/>
          </a:bodyPr>
          <a:lstStyle>
            <a:lvl1pPr defTabSz="909638">
              <a:defRPr>
                <a:solidFill>
                  <a:schemeClr val="tx1"/>
                </a:solidFill>
                <a:latin typeface="Arial" panose="020B0604020202020204" pitchFamily="34" charset="0"/>
                <a:cs typeface="Arial" panose="020B0604020202020204" pitchFamily="34" charset="0"/>
              </a:defRPr>
            </a:lvl1pPr>
            <a:lvl2pPr marL="742950" indent="-285750" defTabSz="909638">
              <a:defRPr>
                <a:solidFill>
                  <a:schemeClr val="tx1"/>
                </a:solidFill>
                <a:latin typeface="Arial" panose="020B0604020202020204" pitchFamily="34" charset="0"/>
                <a:cs typeface="Arial" panose="020B0604020202020204" pitchFamily="34" charset="0"/>
              </a:defRPr>
            </a:lvl2pPr>
            <a:lvl3pPr marL="1143000" indent="-228600" defTabSz="909638">
              <a:defRPr>
                <a:solidFill>
                  <a:schemeClr val="tx1"/>
                </a:solidFill>
                <a:latin typeface="Arial" panose="020B0604020202020204" pitchFamily="34" charset="0"/>
                <a:cs typeface="Arial" panose="020B0604020202020204" pitchFamily="34" charset="0"/>
              </a:defRPr>
            </a:lvl3pPr>
            <a:lvl4pPr marL="1600200" indent="-228600" defTabSz="909638">
              <a:defRPr>
                <a:solidFill>
                  <a:schemeClr val="tx1"/>
                </a:solidFill>
                <a:latin typeface="Arial" panose="020B0604020202020204" pitchFamily="34" charset="0"/>
                <a:cs typeface="Arial" panose="020B0604020202020204" pitchFamily="34" charset="0"/>
              </a:defRPr>
            </a:lvl4pPr>
            <a:lvl5pPr marL="2057400" indent="-228600" defTabSz="909638">
              <a:defRPr>
                <a:solidFill>
                  <a:schemeClr val="tx1"/>
                </a:solidFill>
                <a:latin typeface="Arial" panose="020B0604020202020204" pitchFamily="34" charset="0"/>
                <a:cs typeface="Arial" panose="020B0604020202020204" pitchFamily="34" charset="0"/>
              </a:defRPr>
            </a:lvl5pPr>
            <a:lvl6pPr marL="2514600" indent="-228600" defTabSz="9096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096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096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096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fld id="{B2D87970-9304-4D98-9BEA-F9EBA6BB9713}" type="slidenum">
              <a:rPr lang="en-US" altLang="en-US" sz="1000"/>
              <a:pPr algn="ctr"/>
              <a:t>25</a:t>
            </a:fld>
            <a:endParaRPr lang="en-US" altLang="en-US" sz="100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45161" tIns="45161" rIns="45161" bIns="45161"/>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27734086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3"/>
          <p:cNvSpPr txBox="1">
            <a:spLocks noGrp="1" noChangeArrowheads="1"/>
          </p:cNvSpPr>
          <p:nvPr/>
        </p:nvSpPr>
        <p:spPr bwMode="auto">
          <a:xfrm>
            <a:off x="3148013" y="9037638"/>
            <a:ext cx="7048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887" tIns="46499" rIns="45887" bIns="46499" anchor="b">
            <a:spAutoFit/>
          </a:bodyPr>
          <a:lstStyle>
            <a:lvl1pPr defTabSz="930275">
              <a:defRPr>
                <a:solidFill>
                  <a:schemeClr val="tx1"/>
                </a:solidFill>
                <a:latin typeface="Arial" panose="020B0604020202020204" pitchFamily="34" charset="0"/>
                <a:cs typeface="Arial" panose="020B0604020202020204" pitchFamily="34" charset="0"/>
              </a:defRPr>
            </a:lvl1pPr>
            <a:lvl2pPr marL="742950" indent="-285750" defTabSz="930275">
              <a:defRPr>
                <a:solidFill>
                  <a:schemeClr val="tx1"/>
                </a:solidFill>
                <a:latin typeface="Arial" panose="020B0604020202020204" pitchFamily="34" charset="0"/>
                <a:cs typeface="Arial" panose="020B0604020202020204" pitchFamily="34" charset="0"/>
              </a:defRPr>
            </a:lvl2pPr>
            <a:lvl3pPr marL="1143000" indent="-228600" defTabSz="930275">
              <a:defRPr>
                <a:solidFill>
                  <a:schemeClr val="tx1"/>
                </a:solidFill>
                <a:latin typeface="Arial" panose="020B0604020202020204" pitchFamily="34" charset="0"/>
                <a:cs typeface="Arial" panose="020B0604020202020204" pitchFamily="34" charset="0"/>
              </a:defRPr>
            </a:lvl3pPr>
            <a:lvl4pPr marL="1600200" indent="-228600" defTabSz="930275">
              <a:defRPr>
                <a:solidFill>
                  <a:schemeClr val="tx1"/>
                </a:solidFill>
                <a:latin typeface="Arial" panose="020B0604020202020204" pitchFamily="34" charset="0"/>
                <a:cs typeface="Arial" panose="020B0604020202020204" pitchFamily="34" charset="0"/>
              </a:defRPr>
            </a:lvl4pPr>
            <a:lvl5pPr marL="2057400" indent="-228600" defTabSz="930275">
              <a:defRPr>
                <a:solidFill>
                  <a:schemeClr val="tx1"/>
                </a:solidFill>
                <a:latin typeface="Arial" panose="020B0604020202020204" pitchFamily="34" charset="0"/>
                <a:cs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fld id="{42D539C3-4A41-46B1-B93E-7BB03338E24C}" type="slidenum">
              <a:rPr lang="en-US" altLang="en-US" sz="1000"/>
              <a:pPr algn="ctr"/>
              <a:t>26</a:t>
            </a:fld>
            <a:endParaRPr lang="en-US" altLang="en-US" sz="100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25779004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cs typeface="Arial" panose="020B0604020202020204" pitchFamily="34" charset="0"/>
              </a:defRPr>
            </a:lvl1pPr>
            <a:lvl2pPr marL="742950" indent="-285750" defTabSz="930275">
              <a:defRPr>
                <a:solidFill>
                  <a:schemeClr val="tx1"/>
                </a:solidFill>
                <a:latin typeface="Arial" panose="020B0604020202020204" pitchFamily="34" charset="0"/>
                <a:cs typeface="Arial" panose="020B0604020202020204" pitchFamily="34" charset="0"/>
              </a:defRPr>
            </a:lvl2pPr>
            <a:lvl3pPr marL="1143000" indent="-228600" defTabSz="930275">
              <a:defRPr>
                <a:solidFill>
                  <a:schemeClr val="tx1"/>
                </a:solidFill>
                <a:latin typeface="Arial" panose="020B0604020202020204" pitchFamily="34" charset="0"/>
                <a:cs typeface="Arial" panose="020B0604020202020204" pitchFamily="34" charset="0"/>
              </a:defRPr>
            </a:lvl3pPr>
            <a:lvl4pPr marL="1600200" indent="-228600" defTabSz="930275">
              <a:defRPr>
                <a:solidFill>
                  <a:schemeClr val="tx1"/>
                </a:solidFill>
                <a:latin typeface="Arial" panose="020B0604020202020204" pitchFamily="34" charset="0"/>
                <a:cs typeface="Arial" panose="020B0604020202020204" pitchFamily="34" charset="0"/>
              </a:defRPr>
            </a:lvl4pPr>
            <a:lvl5pPr marL="2057400" indent="-228600" defTabSz="930275">
              <a:defRPr>
                <a:solidFill>
                  <a:schemeClr val="tx1"/>
                </a:solidFill>
                <a:latin typeface="Arial" panose="020B0604020202020204" pitchFamily="34" charset="0"/>
                <a:cs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0BDABDD-DF27-4249-8BA1-046BD4C20C50}" type="slidenum">
              <a:rPr lang="en-US" altLang="en-US" smtClean="0"/>
              <a:pPr/>
              <a:t>28</a:t>
            </a:fld>
            <a:endParaRPr lang="en-US" altLang="en-US"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40327910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3"/>
          <p:cNvSpPr txBox="1">
            <a:spLocks noGrp="1" noChangeArrowheads="1"/>
          </p:cNvSpPr>
          <p:nvPr/>
        </p:nvSpPr>
        <p:spPr bwMode="auto">
          <a:xfrm>
            <a:off x="3154363" y="9047163"/>
            <a:ext cx="7048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951" tIns="46564" rIns="45951" bIns="46564" anchor="b">
            <a:spAutoFit/>
          </a:bodyPr>
          <a:lstStyle>
            <a:lvl1pPr defTabSz="931863">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1863">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1863">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1863">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1863">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gn="ctr">
              <a:lnSpc>
                <a:spcPct val="100000"/>
              </a:lnSpc>
              <a:spcBef>
                <a:spcPct val="0"/>
              </a:spcBef>
              <a:buClrTx/>
              <a:buSzTx/>
              <a:buFontTx/>
              <a:buNone/>
            </a:pPr>
            <a:fld id="{74115BA0-8F3E-463E-939A-A2ADC72B7D2F}" type="slidenum">
              <a:rPr lang="en-US" altLang="en-US" sz="1000">
                <a:solidFill>
                  <a:srgbClr val="000000"/>
                </a:solidFill>
              </a:rPr>
              <a:pPr algn="ctr">
                <a:lnSpc>
                  <a:spcPct val="100000"/>
                </a:lnSpc>
                <a:spcBef>
                  <a:spcPct val="0"/>
                </a:spcBef>
                <a:buClrTx/>
                <a:buSzTx/>
                <a:buFontTx/>
                <a:buNone/>
              </a:pPr>
              <a:t>29</a:t>
            </a:fld>
            <a:endParaRPr lang="en-US" altLang="en-US" sz="1000">
              <a:solidFill>
                <a:srgbClr val="000000"/>
              </a:solidFill>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46130" tIns="46130" rIns="46130" bIns="46130"/>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41691273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3"/>
          <p:cNvSpPr txBox="1">
            <a:spLocks noGrp="1" noChangeArrowheads="1"/>
          </p:cNvSpPr>
          <p:nvPr/>
        </p:nvSpPr>
        <p:spPr bwMode="auto">
          <a:xfrm>
            <a:off x="3154363" y="9047163"/>
            <a:ext cx="7048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951" tIns="46564" rIns="45951" bIns="46564" anchor="b">
            <a:spAutoFit/>
          </a:bodyPr>
          <a:lstStyle>
            <a:lvl1pPr defTabSz="931863">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1863">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1863">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1863">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1863">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gn="ctr">
              <a:lnSpc>
                <a:spcPct val="100000"/>
              </a:lnSpc>
              <a:spcBef>
                <a:spcPct val="0"/>
              </a:spcBef>
              <a:buClrTx/>
              <a:buSzTx/>
              <a:buFontTx/>
              <a:buNone/>
            </a:pPr>
            <a:fld id="{71A31838-7C56-4C50-B637-4A8BB4CCB374}" type="slidenum">
              <a:rPr lang="en-US" altLang="en-US" sz="1000">
                <a:solidFill>
                  <a:srgbClr val="000000"/>
                </a:solidFill>
              </a:rPr>
              <a:pPr algn="ctr">
                <a:lnSpc>
                  <a:spcPct val="100000"/>
                </a:lnSpc>
                <a:spcBef>
                  <a:spcPct val="0"/>
                </a:spcBef>
                <a:buClrTx/>
                <a:buSzTx/>
                <a:buFontTx/>
                <a:buNone/>
              </a:pPr>
              <a:t>30</a:t>
            </a:fld>
            <a:endParaRPr lang="en-US" altLang="en-US" sz="1000">
              <a:solidFill>
                <a:srgbClr val="000000"/>
              </a:solidFill>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46130" tIns="46130" rIns="46130" bIns="46130"/>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36670249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Rot="1" noChangeArrowheads="1" noTextEdit="1"/>
          </p:cNvSpPr>
          <p:nvPr>
            <p:ph type="sldImg"/>
          </p:nvPr>
        </p:nvSpPr>
        <p:spPr>
          <a:xfrm>
            <a:off x="1177925" y="696913"/>
            <a:ext cx="4641850" cy="3481387"/>
          </a:xfrm>
          <a:ln/>
        </p:spPr>
      </p:sp>
      <p:sp>
        <p:nvSpPr>
          <p:cNvPr id="69635" name="Rectangle 3"/>
          <p:cNvSpPr>
            <a:spLocks noGrp="1" noChangeArrowheads="1"/>
          </p:cNvSpPr>
          <p:nvPr>
            <p:ph type="body" idx="1"/>
          </p:nvPr>
        </p:nvSpPr>
        <p:spPr>
          <a:xfrm>
            <a:off x="700088" y="4410075"/>
            <a:ext cx="5597525" cy="41767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741958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z="2400" smtClean="0">
              <a:latin typeface="Arial" panose="020B0604020202020204" pitchFamily="34" charset="0"/>
            </a:endParaRPr>
          </a:p>
        </p:txBody>
      </p:sp>
    </p:spTree>
    <p:extLst>
      <p:ext uri="{BB962C8B-B14F-4D97-AF65-F5344CB8AC3E}">
        <p14:creationId xmlns:p14="http://schemas.microsoft.com/office/powerpoint/2010/main" val="39802676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cs typeface="Arial" panose="020B0604020202020204" pitchFamily="34" charset="0"/>
              </a:defRPr>
            </a:lvl1pPr>
            <a:lvl2pPr marL="742950" indent="-285750" defTabSz="930275">
              <a:defRPr>
                <a:solidFill>
                  <a:schemeClr val="tx1"/>
                </a:solidFill>
                <a:latin typeface="Arial" panose="020B0604020202020204" pitchFamily="34" charset="0"/>
                <a:cs typeface="Arial" panose="020B0604020202020204" pitchFamily="34" charset="0"/>
              </a:defRPr>
            </a:lvl2pPr>
            <a:lvl3pPr marL="1143000" indent="-228600" defTabSz="930275">
              <a:defRPr>
                <a:solidFill>
                  <a:schemeClr val="tx1"/>
                </a:solidFill>
                <a:latin typeface="Arial" panose="020B0604020202020204" pitchFamily="34" charset="0"/>
                <a:cs typeface="Arial" panose="020B0604020202020204" pitchFamily="34" charset="0"/>
              </a:defRPr>
            </a:lvl3pPr>
            <a:lvl4pPr marL="1600200" indent="-228600" defTabSz="930275">
              <a:defRPr>
                <a:solidFill>
                  <a:schemeClr val="tx1"/>
                </a:solidFill>
                <a:latin typeface="Arial" panose="020B0604020202020204" pitchFamily="34" charset="0"/>
                <a:cs typeface="Arial" panose="020B0604020202020204" pitchFamily="34" charset="0"/>
              </a:defRPr>
            </a:lvl4pPr>
            <a:lvl5pPr marL="2057400" indent="-228600" defTabSz="930275">
              <a:defRPr>
                <a:solidFill>
                  <a:schemeClr val="tx1"/>
                </a:solidFill>
                <a:latin typeface="Arial" panose="020B0604020202020204" pitchFamily="34" charset="0"/>
                <a:cs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55F5ECE-6CCE-4699-A00A-5353A4E9522A}" type="slidenum">
              <a:rPr lang="en-US" altLang="en-US" smtClean="0"/>
              <a:pPr/>
              <a:t>34</a:t>
            </a:fld>
            <a:endParaRPr lang="en-US" altLang="en-US" smtClean="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25924961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cs typeface="Arial" panose="020B0604020202020204" pitchFamily="34" charset="0"/>
              </a:defRPr>
            </a:lvl1pPr>
            <a:lvl2pPr marL="742950" indent="-285750" defTabSz="930275">
              <a:defRPr>
                <a:solidFill>
                  <a:schemeClr val="tx1"/>
                </a:solidFill>
                <a:latin typeface="Arial" panose="020B0604020202020204" pitchFamily="34" charset="0"/>
                <a:cs typeface="Arial" panose="020B0604020202020204" pitchFamily="34" charset="0"/>
              </a:defRPr>
            </a:lvl2pPr>
            <a:lvl3pPr marL="1143000" indent="-228600" defTabSz="930275">
              <a:defRPr>
                <a:solidFill>
                  <a:schemeClr val="tx1"/>
                </a:solidFill>
                <a:latin typeface="Arial" panose="020B0604020202020204" pitchFamily="34" charset="0"/>
                <a:cs typeface="Arial" panose="020B0604020202020204" pitchFamily="34" charset="0"/>
              </a:defRPr>
            </a:lvl3pPr>
            <a:lvl4pPr marL="1600200" indent="-228600" defTabSz="930275">
              <a:defRPr>
                <a:solidFill>
                  <a:schemeClr val="tx1"/>
                </a:solidFill>
                <a:latin typeface="Arial" panose="020B0604020202020204" pitchFamily="34" charset="0"/>
                <a:cs typeface="Arial" panose="020B0604020202020204" pitchFamily="34" charset="0"/>
              </a:defRPr>
            </a:lvl4pPr>
            <a:lvl5pPr marL="2057400" indent="-228600" defTabSz="930275">
              <a:defRPr>
                <a:solidFill>
                  <a:schemeClr val="tx1"/>
                </a:solidFill>
                <a:latin typeface="Arial" panose="020B0604020202020204" pitchFamily="34" charset="0"/>
                <a:cs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CF45BC1-F193-4C54-8B81-07E15C737EEB}" type="slidenum">
              <a:rPr lang="en-US" altLang="en-US" smtClean="0"/>
              <a:pPr/>
              <a:t>36</a:t>
            </a:fld>
            <a:endParaRPr lang="en-US" altLang="en-US"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173193535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3"/>
          <p:cNvSpPr txBox="1">
            <a:spLocks noGrp="1" noChangeArrowheads="1"/>
          </p:cNvSpPr>
          <p:nvPr/>
        </p:nvSpPr>
        <p:spPr bwMode="auto">
          <a:xfrm>
            <a:off x="3155950" y="9047163"/>
            <a:ext cx="70167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947" tIns="46560" rIns="45947" bIns="46560" anchor="b">
            <a:spAutoFit/>
          </a:bodyPr>
          <a:lstStyle>
            <a:lvl1pPr defTabSz="930275">
              <a:defRPr>
                <a:solidFill>
                  <a:schemeClr val="tx1"/>
                </a:solidFill>
                <a:latin typeface="Arial" panose="020B0604020202020204" pitchFamily="34" charset="0"/>
                <a:cs typeface="Arial" panose="020B0604020202020204" pitchFamily="34" charset="0"/>
              </a:defRPr>
            </a:lvl1pPr>
            <a:lvl2pPr marL="742950" indent="-285750" defTabSz="930275">
              <a:defRPr>
                <a:solidFill>
                  <a:schemeClr val="tx1"/>
                </a:solidFill>
                <a:latin typeface="Arial" panose="020B0604020202020204" pitchFamily="34" charset="0"/>
                <a:cs typeface="Arial" panose="020B0604020202020204" pitchFamily="34" charset="0"/>
              </a:defRPr>
            </a:lvl2pPr>
            <a:lvl3pPr marL="1143000" indent="-228600" defTabSz="930275">
              <a:defRPr>
                <a:solidFill>
                  <a:schemeClr val="tx1"/>
                </a:solidFill>
                <a:latin typeface="Arial" panose="020B0604020202020204" pitchFamily="34" charset="0"/>
                <a:cs typeface="Arial" panose="020B0604020202020204" pitchFamily="34" charset="0"/>
              </a:defRPr>
            </a:lvl3pPr>
            <a:lvl4pPr marL="1600200" indent="-228600" defTabSz="930275">
              <a:defRPr>
                <a:solidFill>
                  <a:schemeClr val="tx1"/>
                </a:solidFill>
                <a:latin typeface="Arial" panose="020B0604020202020204" pitchFamily="34" charset="0"/>
                <a:cs typeface="Arial" panose="020B0604020202020204" pitchFamily="34" charset="0"/>
              </a:defRPr>
            </a:lvl4pPr>
            <a:lvl5pPr marL="2057400" indent="-228600" defTabSz="930275">
              <a:defRPr>
                <a:solidFill>
                  <a:schemeClr val="tx1"/>
                </a:solidFill>
                <a:latin typeface="Arial" panose="020B0604020202020204" pitchFamily="34" charset="0"/>
                <a:cs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fld id="{0EF87E03-5A58-42D3-841E-1239203760F0}" type="slidenum">
              <a:rPr lang="en-US" altLang="en-US" sz="1000">
                <a:solidFill>
                  <a:srgbClr val="000000"/>
                </a:solidFill>
              </a:rPr>
              <a:pPr algn="ctr"/>
              <a:t>37</a:t>
            </a:fld>
            <a:endParaRPr lang="en-US" altLang="en-US" sz="1000">
              <a:solidFill>
                <a:srgbClr val="000000"/>
              </a:solidFill>
            </a:endParaRP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393680638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nSpc>
                <a:spcPct val="100000"/>
              </a:lnSpc>
              <a:spcBef>
                <a:spcPct val="0"/>
              </a:spcBef>
              <a:buClrTx/>
              <a:buSzTx/>
              <a:buFontTx/>
              <a:buNone/>
            </a:pPr>
            <a:fld id="{A6C05E7D-4D47-4F74-B459-7F5A27BB3FD5}" type="slidenum">
              <a:rPr lang="en-US" altLang="en-US" sz="1000" smtClean="0"/>
              <a:pPr>
                <a:lnSpc>
                  <a:spcPct val="100000"/>
                </a:lnSpc>
                <a:spcBef>
                  <a:spcPct val="0"/>
                </a:spcBef>
                <a:buClrTx/>
                <a:buSzTx/>
                <a:buFontTx/>
                <a:buNone/>
              </a:pPr>
              <a:t>40</a:t>
            </a:fld>
            <a:endParaRPr lang="en-US" altLang="en-US" sz="1000" smtClean="0"/>
          </a:p>
        </p:txBody>
      </p:sp>
      <p:sp>
        <p:nvSpPr>
          <p:cNvPr id="81923" name="Rectangle 2"/>
          <p:cNvSpPr>
            <a:spLocks noRot="1" noChangeArrowheads="1" noTextEdit="1"/>
          </p:cNvSpPr>
          <p:nvPr>
            <p:ph type="sldImg"/>
          </p:nvPr>
        </p:nvSpPr>
        <p:spPr>
          <a:ln/>
        </p:spPr>
      </p:sp>
      <p:sp>
        <p:nvSpPr>
          <p:cNvPr id="81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107503501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3"/>
          <p:cNvSpPr txBox="1">
            <a:spLocks noGrp="1" noChangeArrowheads="1"/>
          </p:cNvSpPr>
          <p:nvPr/>
        </p:nvSpPr>
        <p:spPr bwMode="auto">
          <a:xfrm>
            <a:off x="3148013" y="9037638"/>
            <a:ext cx="7048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887" tIns="46499" rIns="45887" bIns="46499" anchor="b">
            <a:spAutoFit/>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gn="ctr" eaLnBrk="1" hangingPunct="1">
              <a:lnSpc>
                <a:spcPct val="100000"/>
              </a:lnSpc>
              <a:spcBef>
                <a:spcPct val="0"/>
              </a:spcBef>
              <a:buClrTx/>
              <a:buSzTx/>
              <a:buFontTx/>
              <a:buNone/>
            </a:pPr>
            <a:fld id="{A241FCB5-8D66-4287-B53E-C16CFA5432A8}" type="slidenum">
              <a:rPr lang="en-US" altLang="en-US" sz="1000"/>
              <a:pPr algn="ctr" eaLnBrk="1" hangingPunct="1">
                <a:lnSpc>
                  <a:spcPct val="100000"/>
                </a:lnSpc>
                <a:spcBef>
                  <a:spcPct val="0"/>
                </a:spcBef>
                <a:buClrTx/>
                <a:buSzTx/>
                <a:buFontTx/>
                <a:buNone/>
              </a:pPr>
              <a:t>41</a:t>
            </a:fld>
            <a:endParaRPr lang="en-US" altLang="en-US" sz="1000"/>
          </a:p>
        </p:txBody>
      </p:sp>
      <p:sp>
        <p:nvSpPr>
          <p:cNvPr id="83971" name="Rectangle 2"/>
          <p:cNvSpPr>
            <a:spLocks noRot="1" noChangeArrowheads="1" noTextEdit="1"/>
          </p:cNvSpPr>
          <p:nvPr>
            <p:ph type="sldImg"/>
          </p:nvPr>
        </p:nvSpPr>
        <p:spPr>
          <a:ln/>
        </p:spPr>
      </p:sp>
      <p:sp>
        <p:nvSpPr>
          <p:cNvPr id="83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47317078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3"/>
          <p:cNvSpPr txBox="1">
            <a:spLocks noGrp="1" noChangeArrowheads="1"/>
          </p:cNvSpPr>
          <p:nvPr/>
        </p:nvSpPr>
        <p:spPr bwMode="auto">
          <a:xfrm>
            <a:off x="3148013" y="9037638"/>
            <a:ext cx="7048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887" tIns="46499" rIns="45887" bIns="46499" anchor="b">
            <a:spAutoFit/>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gn="ctr" eaLnBrk="1" hangingPunct="1">
              <a:lnSpc>
                <a:spcPct val="100000"/>
              </a:lnSpc>
              <a:spcBef>
                <a:spcPct val="0"/>
              </a:spcBef>
              <a:buClrTx/>
              <a:buSzTx/>
              <a:buFontTx/>
              <a:buNone/>
            </a:pPr>
            <a:fld id="{A9434777-8E91-4F4D-9095-78B8BE1664DF}" type="slidenum">
              <a:rPr lang="en-US" altLang="en-US" sz="1000"/>
              <a:pPr algn="ctr" eaLnBrk="1" hangingPunct="1">
                <a:lnSpc>
                  <a:spcPct val="100000"/>
                </a:lnSpc>
                <a:spcBef>
                  <a:spcPct val="0"/>
                </a:spcBef>
                <a:buClrTx/>
                <a:buSzTx/>
                <a:buFontTx/>
                <a:buNone/>
              </a:pPr>
              <a:t>42</a:t>
            </a:fld>
            <a:endParaRPr lang="en-US" altLang="en-US" sz="1000"/>
          </a:p>
        </p:txBody>
      </p:sp>
      <p:sp>
        <p:nvSpPr>
          <p:cNvPr id="86019" name="Rectangle 2"/>
          <p:cNvSpPr>
            <a:spLocks noRo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331970682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3"/>
          <p:cNvSpPr txBox="1">
            <a:spLocks noGrp="1" noChangeArrowheads="1"/>
          </p:cNvSpPr>
          <p:nvPr/>
        </p:nvSpPr>
        <p:spPr bwMode="auto">
          <a:xfrm>
            <a:off x="3148013" y="9037638"/>
            <a:ext cx="7048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887" tIns="46499" rIns="45887" bIns="46499" anchor="b">
            <a:spAutoFit/>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gn="ctr" eaLnBrk="1" hangingPunct="1">
              <a:lnSpc>
                <a:spcPct val="100000"/>
              </a:lnSpc>
              <a:spcBef>
                <a:spcPct val="0"/>
              </a:spcBef>
              <a:buClrTx/>
              <a:buSzTx/>
              <a:buFontTx/>
              <a:buNone/>
            </a:pPr>
            <a:fld id="{6133B057-6A3C-4C9E-98DA-DEE651EF2800}" type="slidenum">
              <a:rPr lang="en-US" altLang="en-US" sz="1000"/>
              <a:pPr algn="ctr" eaLnBrk="1" hangingPunct="1">
                <a:lnSpc>
                  <a:spcPct val="100000"/>
                </a:lnSpc>
                <a:spcBef>
                  <a:spcPct val="0"/>
                </a:spcBef>
                <a:buClrTx/>
                <a:buSzTx/>
                <a:buFontTx/>
                <a:buNone/>
              </a:pPr>
              <a:t>43</a:t>
            </a:fld>
            <a:endParaRPr lang="en-US" altLang="en-US" sz="1000"/>
          </a:p>
        </p:txBody>
      </p:sp>
      <p:sp>
        <p:nvSpPr>
          <p:cNvPr id="88067" name="Rectangle 2"/>
          <p:cNvSpPr>
            <a:spLocks noRot="1" noChangeArrowheads="1" noTextEdit="1"/>
          </p:cNvSpPr>
          <p:nvPr>
            <p:ph type="sldImg"/>
          </p:nvPr>
        </p:nvSpPr>
        <p:spPr>
          <a:ln/>
        </p:spPr>
      </p:sp>
      <p:sp>
        <p:nvSpPr>
          <p:cNvPr id="88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109588085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3"/>
          <p:cNvSpPr txBox="1">
            <a:spLocks noGrp="1" noChangeArrowheads="1"/>
          </p:cNvSpPr>
          <p:nvPr/>
        </p:nvSpPr>
        <p:spPr bwMode="auto">
          <a:xfrm>
            <a:off x="3148013" y="9037638"/>
            <a:ext cx="7048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887" tIns="46499" rIns="45887" bIns="46499" anchor="b">
            <a:spAutoFit/>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gn="ctr" eaLnBrk="1" hangingPunct="1">
              <a:lnSpc>
                <a:spcPct val="100000"/>
              </a:lnSpc>
              <a:spcBef>
                <a:spcPct val="0"/>
              </a:spcBef>
              <a:buClrTx/>
              <a:buSzTx/>
              <a:buFontTx/>
              <a:buNone/>
            </a:pPr>
            <a:fld id="{E94AEFDC-D714-42F4-8A93-38A476139632}" type="slidenum">
              <a:rPr lang="en-US" altLang="en-US" sz="1000"/>
              <a:pPr algn="ctr" eaLnBrk="1" hangingPunct="1">
                <a:lnSpc>
                  <a:spcPct val="100000"/>
                </a:lnSpc>
                <a:spcBef>
                  <a:spcPct val="0"/>
                </a:spcBef>
                <a:buClrTx/>
                <a:buSzTx/>
                <a:buFontTx/>
                <a:buNone/>
              </a:pPr>
              <a:t>44</a:t>
            </a:fld>
            <a:endParaRPr lang="en-US" altLang="en-US" sz="1000"/>
          </a:p>
        </p:txBody>
      </p:sp>
      <p:sp>
        <p:nvSpPr>
          <p:cNvPr id="90115" name="Rectangle 2"/>
          <p:cNvSpPr>
            <a:spLocks noRot="1" noChangeArrowheads="1" noTextEdit="1"/>
          </p:cNvSpPr>
          <p:nvPr>
            <p:ph type="sldImg"/>
          </p:nvPr>
        </p:nvSpPr>
        <p:spPr>
          <a:ln/>
        </p:spPr>
      </p:sp>
      <p:sp>
        <p:nvSpPr>
          <p:cNvPr id="901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77563255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3"/>
          <p:cNvSpPr txBox="1">
            <a:spLocks noGrp="1" noChangeArrowheads="1"/>
          </p:cNvSpPr>
          <p:nvPr/>
        </p:nvSpPr>
        <p:spPr bwMode="auto">
          <a:xfrm>
            <a:off x="3148013" y="9037638"/>
            <a:ext cx="7048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887" tIns="46499" rIns="45887" bIns="46499" anchor="b">
            <a:spAutoFit/>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gn="ctr" eaLnBrk="1" hangingPunct="1">
              <a:lnSpc>
                <a:spcPct val="100000"/>
              </a:lnSpc>
              <a:spcBef>
                <a:spcPct val="0"/>
              </a:spcBef>
              <a:buClrTx/>
              <a:buSzTx/>
              <a:buFontTx/>
              <a:buNone/>
            </a:pPr>
            <a:fld id="{5729E9B8-F02F-475E-AFD7-848848C61D18}" type="slidenum">
              <a:rPr lang="en-US" altLang="en-US" sz="1000"/>
              <a:pPr algn="ctr" eaLnBrk="1" hangingPunct="1">
                <a:lnSpc>
                  <a:spcPct val="100000"/>
                </a:lnSpc>
                <a:spcBef>
                  <a:spcPct val="0"/>
                </a:spcBef>
                <a:buClrTx/>
                <a:buSzTx/>
                <a:buFontTx/>
                <a:buNone/>
              </a:pPr>
              <a:t>45</a:t>
            </a:fld>
            <a:endParaRPr lang="en-US" altLang="en-US" sz="1000"/>
          </a:p>
        </p:txBody>
      </p:sp>
      <p:sp>
        <p:nvSpPr>
          <p:cNvPr id="92163" name="Rectangle 2"/>
          <p:cNvSpPr>
            <a:spLocks noRot="1" noChangeArrowheads="1" noTextEdit="1"/>
          </p:cNvSpPr>
          <p:nvPr>
            <p:ph type="sldImg"/>
          </p:nvPr>
        </p:nvSpPr>
        <p:spPr>
          <a:ln/>
        </p:spPr>
      </p:sp>
      <p:sp>
        <p:nvSpPr>
          <p:cNvPr id="92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392034145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3"/>
          <p:cNvSpPr txBox="1">
            <a:spLocks noGrp="1" noChangeArrowheads="1"/>
          </p:cNvSpPr>
          <p:nvPr/>
        </p:nvSpPr>
        <p:spPr bwMode="auto">
          <a:xfrm>
            <a:off x="3148013" y="9037638"/>
            <a:ext cx="7048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887" tIns="46499" rIns="45887" bIns="46499" anchor="b">
            <a:spAutoFit/>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gn="ctr" eaLnBrk="1" hangingPunct="1">
              <a:lnSpc>
                <a:spcPct val="100000"/>
              </a:lnSpc>
              <a:spcBef>
                <a:spcPct val="0"/>
              </a:spcBef>
              <a:buClrTx/>
              <a:buSzTx/>
              <a:buFontTx/>
              <a:buNone/>
            </a:pPr>
            <a:fld id="{DA0CA099-9104-47AD-9199-B5068C696161}" type="slidenum">
              <a:rPr lang="en-US" altLang="en-US" sz="1000"/>
              <a:pPr algn="ctr" eaLnBrk="1" hangingPunct="1">
                <a:lnSpc>
                  <a:spcPct val="100000"/>
                </a:lnSpc>
                <a:spcBef>
                  <a:spcPct val="0"/>
                </a:spcBef>
                <a:buClrTx/>
                <a:buSzTx/>
                <a:buFontTx/>
                <a:buNone/>
              </a:pPr>
              <a:t>46</a:t>
            </a:fld>
            <a:endParaRPr lang="en-US" altLang="en-US" sz="1000"/>
          </a:p>
        </p:txBody>
      </p:sp>
      <p:sp>
        <p:nvSpPr>
          <p:cNvPr id="94211" name="Rectangle 2"/>
          <p:cNvSpPr>
            <a:spLocks noRot="1" noChangeArrowheads="1" noTextEdit="1"/>
          </p:cNvSpPr>
          <p:nvPr>
            <p:ph type="sldImg"/>
          </p:nvPr>
        </p:nvSpPr>
        <p:spPr>
          <a:ln/>
        </p:spPr>
      </p:sp>
      <p:sp>
        <p:nvSpPr>
          <p:cNvPr id="942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1740937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a:ln/>
        </p:spPr>
      </p:sp>
      <p:sp>
        <p:nvSpPr>
          <p:cNvPr id="153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153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defRPr>
                <a:solidFill>
                  <a:schemeClr val="tx1"/>
                </a:solidFill>
                <a:latin typeface="Arial" panose="020B0604020202020204" pitchFamily="34" charset="0"/>
                <a:cs typeface="Arial" panose="020B0604020202020204" pitchFamily="34" charset="0"/>
              </a:defRPr>
            </a:lvl1pPr>
            <a:lvl2pPr marL="728663" indent="-279400" defTabSz="911225">
              <a:defRPr>
                <a:solidFill>
                  <a:schemeClr val="tx1"/>
                </a:solidFill>
                <a:latin typeface="Arial" panose="020B0604020202020204" pitchFamily="34" charset="0"/>
                <a:cs typeface="Arial" panose="020B0604020202020204" pitchFamily="34" charset="0"/>
              </a:defRPr>
            </a:lvl2pPr>
            <a:lvl3pPr marL="1120775" indent="-223838" defTabSz="911225">
              <a:defRPr>
                <a:solidFill>
                  <a:schemeClr val="tx1"/>
                </a:solidFill>
                <a:latin typeface="Arial" panose="020B0604020202020204" pitchFamily="34" charset="0"/>
                <a:cs typeface="Arial" panose="020B0604020202020204" pitchFamily="34" charset="0"/>
              </a:defRPr>
            </a:lvl3pPr>
            <a:lvl4pPr marL="1570038" indent="-223838" defTabSz="911225">
              <a:defRPr>
                <a:solidFill>
                  <a:schemeClr val="tx1"/>
                </a:solidFill>
                <a:latin typeface="Arial" panose="020B0604020202020204" pitchFamily="34" charset="0"/>
                <a:cs typeface="Arial" panose="020B0604020202020204" pitchFamily="34" charset="0"/>
              </a:defRPr>
            </a:lvl4pPr>
            <a:lvl5pPr marL="2017713" indent="-223838" defTabSz="911225">
              <a:defRPr>
                <a:solidFill>
                  <a:schemeClr val="tx1"/>
                </a:solidFill>
                <a:latin typeface="Arial" panose="020B0604020202020204" pitchFamily="34" charset="0"/>
                <a:cs typeface="Arial" panose="020B0604020202020204" pitchFamily="34" charset="0"/>
              </a:defRPr>
            </a:lvl5pPr>
            <a:lvl6pPr marL="2474913" indent="-223838" defTabSz="9112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32113" indent="-223838" defTabSz="9112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89313" indent="-223838" defTabSz="9112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46513" indent="-223838" defTabSz="9112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C0A6A1F-89EB-4D33-8766-E86B3FE05FAD}" type="slidenum">
              <a:rPr lang="en-US" altLang="en-US" smtClean="0"/>
              <a:pPr/>
              <a:t>4</a:t>
            </a:fld>
            <a:endParaRPr lang="en-US" altLang="en-US" smtClean="0"/>
          </a:p>
        </p:txBody>
      </p:sp>
    </p:spTree>
    <p:extLst>
      <p:ext uri="{BB962C8B-B14F-4D97-AF65-F5344CB8AC3E}">
        <p14:creationId xmlns:p14="http://schemas.microsoft.com/office/powerpoint/2010/main" val="44122694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3"/>
          <p:cNvSpPr txBox="1">
            <a:spLocks noGrp="1" noChangeArrowheads="1"/>
          </p:cNvSpPr>
          <p:nvPr/>
        </p:nvSpPr>
        <p:spPr bwMode="auto">
          <a:xfrm>
            <a:off x="3148013" y="9037638"/>
            <a:ext cx="7048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887" tIns="46499" rIns="45887" bIns="46499" anchor="b">
            <a:spAutoFit/>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gn="ctr" eaLnBrk="1" hangingPunct="1">
              <a:lnSpc>
                <a:spcPct val="100000"/>
              </a:lnSpc>
              <a:spcBef>
                <a:spcPct val="0"/>
              </a:spcBef>
              <a:buClrTx/>
              <a:buSzTx/>
              <a:buFontTx/>
              <a:buNone/>
            </a:pPr>
            <a:fld id="{CB918A1A-71E3-43E1-94B4-664FD0716A09}" type="slidenum">
              <a:rPr lang="en-US" altLang="en-US" sz="1000"/>
              <a:pPr algn="ctr" eaLnBrk="1" hangingPunct="1">
                <a:lnSpc>
                  <a:spcPct val="100000"/>
                </a:lnSpc>
                <a:spcBef>
                  <a:spcPct val="0"/>
                </a:spcBef>
                <a:buClrTx/>
                <a:buSzTx/>
                <a:buFontTx/>
                <a:buNone/>
              </a:pPr>
              <a:t>47</a:t>
            </a:fld>
            <a:endParaRPr lang="en-US" altLang="en-US" sz="1000"/>
          </a:p>
        </p:txBody>
      </p:sp>
      <p:sp>
        <p:nvSpPr>
          <p:cNvPr id="96259" name="Rectangle 2"/>
          <p:cNvSpPr>
            <a:spLocks noRot="1" noChangeArrowheads="1" noTextEdit="1"/>
          </p:cNvSpPr>
          <p:nvPr>
            <p:ph type="sldImg"/>
          </p:nvPr>
        </p:nvSpPr>
        <p:spPr>
          <a:ln/>
        </p:spPr>
      </p:sp>
      <p:sp>
        <p:nvSpPr>
          <p:cNvPr id="962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357990479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3"/>
          <p:cNvSpPr txBox="1">
            <a:spLocks noGrp="1" noChangeArrowheads="1"/>
          </p:cNvSpPr>
          <p:nvPr/>
        </p:nvSpPr>
        <p:spPr bwMode="auto">
          <a:xfrm>
            <a:off x="3148013" y="9037638"/>
            <a:ext cx="7048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887" tIns="46499" rIns="45887" bIns="46499" anchor="b">
            <a:spAutoFit/>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gn="ctr" eaLnBrk="1" hangingPunct="1">
              <a:lnSpc>
                <a:spcPct val="100000"/>
              </a:lnSpc>
              <a:spcBef>
                <a:spcPct val="0"/>
              </a:spcBef>
              <a:buClrTx/>
              <a:buSzTx/>
              <a:buFontTx/>
              <a:buNone/>
            </a:pPr>
            <a:fld id="{4CB2EF9A-8825-47D3-A653-A18BDF43D544}" type="slidenum">
              <a:rPr lang="en-US" altLang="en-US" sz="1000"/>
              <a:pPr algn="ctr" eaLnBrk="1" hangingPunct="1">
                <a:lnSpc>
                  <a:spcPct val="100000"/>
                </a:lnSpc>
                <a:spcBef>
                  <a:spcPct val="0"/>
                </a:spcBef>
                <a:buClrTx/>
                <a:buSzTx/>
                <a:buFontTx/>
                <a:buNone/>
              </a:pPr>
              <a:t>48</a:t>
            </a:fld>
            <a:endParaRPr lang="en-US" altLang="en-US" sz="1000"/>
          </a:p>
        </p:txBody>
      </p:sp>
      <p:sp>
        <p:nvSpPr>
          <p:cNvPr id="98307" name="Rectangle 2"/>
          <p:cNvSpPr>
            <a:spLocks noRot="1" noChangeArrowheads="1" noTextEdit="1"/>
          </p:cNvSpPr>
          <p:nvPr>
            <p:ph type="sldImg"/>
          </p:nvPr>
        </p:nvSpPr>
        <p:spPr>
          <a:ln/>
        </p:spPr>
      </p:sp>
      <p:sp>
        <p:nvSpPr>
          <p:cNvPr id="983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241145268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3"/>
          <p:cNvSpPr txBox="1">
            <a:spLocks noGrp="1" noChangeArrowheads="1"/>
          </p:cNvSpPr>
          <p:nvPr/>
        </p:nvSpPr>
        <p:spPr bwMode="auto">
          <a:xfrm>
            <a:off x="3148013" y="9037638"/>
            <a:ext cx="7048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887" tIns="46499" rIns="45887" bIns="46499" anchor="b">
            <a:spAutoFit/>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gn="ctr" eaLnBrk="1" hangingPunct="1">
              <a:lnSpc>
                <a:spcPct val="100000"/>
              </a:lnSpc>
              <a:spcBef>
                <a:spcPct val="0"/>
              </a:spcBef>
              <a:buClrTx/>
              <a:buSzTx/>
              <a:buFontTx/>
              <a:buNone/>
            </a:pPr>
            <a:fld id="{E2D03EFD-AC1D-40AC-9625-F9F74551EFB6}" type="slidenum">
              <a:rPr lang="en-US" altLang="en-US" sz="1000"/>
              <a:pPr algn="ctr" eaLnBrk="1" hangingPunct="1">
                <a:lnSpc>
                  <a:spcPct val="100000"/>
                </a:lnSpc>
                <a:spcBef>
                  <a:spcPct val="0"/>
                </a:spcBef>
                <a:buClrTx/>
                <a:buSzTx/>
                <a:buFontTx/>
                <a:buNone/>
              </a:pPr>
              <a:t>49</a:t>
            </a:fld>
            <a:endParaRPr lang="en-US" altLang="en-US" sz="1000"/>
          </a:p>
        </p:txBody>
      </p:sp>
      <p:sp>
        <p:nvSpPr>
          <p:cNvPr id="100355" name="Rectangle 2"/>
          <p:cNvSpPr>
            <a:spLocks noRot="1" noChangeArrowheads="1" noTextEdit="1"/>
          </p:cNvSpPr>
          <p:nvPr>
            <p:ph type="sldImg"/>
          </p:nvPr>
        </p:nvSpPr>
        <p:spPr>
          <a:ln/>
        </p:spPr>
      </p:sp>
      <p:sp>
        <p:nvSpPr>
          <p:cNvPr id="100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277556446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3"/>
          <p:cNvSpPr txBox="1">
            <a:spLocks noGrp="1" noChangeArrowheads="1"/>
          </p:cNvSpPr>
          <p:nvPr/>
        </p:nvSpPr>
        <p:spPr bwMode="auto">
          <a:xfrm>
            <a:off x="3148013" y="9037638"/>
            <a:ext cx="7048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887" tIns="46499" rIns="45887" bIns="46499" anchor="b">
            <a:spAutoFit/>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gn="ctr" eaLnBrk="1" hangingPunct="1">
              <a:lnSpc>
                <a:spcPct val="100000"/>
              </a:lnSpc>
              <a:spcBef>
                <a:spcPct val="0"/>
              </a:spcBef>
              <a:buClrTx/>
              <a:buSzTx/>
              <a:buFontTx/>
              <a:buNone/>
            </a:pPr>
            <a:fld id="{C5CD6089-C2EC-45D0-A60D-B5D41CC70EFC}" type="slidenum">
              <a:rPr lang="en-US" altLang="en-US" sz="1000"/>
              <a:pPr algn="ctr" eaLnBrk="1" hangingPunct="1">
                <a:lnSpc>
                  <a:spcPct val="100000"/>
                </a:lnSpc>
                <a:spcBef>
                  <a:spcPct val="0"/>
                </a:spcBef>
                <a:buClrTx/>
                <a:buSzTx/>
                <a:buFontTx/>
                <a:buNone/>
              </a:pPr>
              <a:t>50</a:t>
            </a:fld>
            <a:endParaRPr lang="en-US" altLang="en-US" sz="1000"/>
          </a:p>
        </p:txBody>
      </p:sp>
      <p:sp>
        <p:nvSpPr>
          <p:cNvPr id="102403" name="Rectangle 2"/>
          <p:cNvSpPr>
            <a:spLocks noRot="1" noChangeArrowheads="1" noTextEdit="1"/>
          </p:cNvSpPr>
          <p:nvPr>
            <p:ph type="sldImg"/>
          </p:nvPr>
        </p:nvSpPr>
        <p:spPr>
          <a:ln/>
        </p:spPr>
      </p:sp>
      <p:sp>
        <p:nvSpPr>
          <p:cNvPr id="1024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91978692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Rot="1" noChangeArrowheads="1" noTextEdit="1"/>
          </p:cNvSpPr>
          <p:nvPr>
            <p:ph type="sldImg"/>
          </p:nvPr>
        </p:nvSpPr>
        <p:spPr>
          <a:xfrm>
            <a:off x="1177925" y="696913"/>
            <a:ext cx="4641850" cy="3481387"/>
          </a:xfrm>
          <a:ln/>
        </p:spPr>
      </p:sp>
      <p:sp>
        <p:nvSpPr>
          <p:cNvPr id="104451" name="Rectangle 3"/>
          <p:cNvSpPr>
            <a:spLocks noGrp="1" noChangeArrowheads="1"/>
          </p:cNvSpPr>
          <p:nvPr>
            <p:ph type="body" idx="1"/>
          </p:nvPr>
        </p:nvSpPr>
        <p:spPr>
          <a:xfrm>
            <a:off x="700088" y="4410075"/>
            <a:ext cx="5597525" cy="41767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275740244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Rot="1" noChangeArrowheads="1" noTextEdit="1"/>
          </p:cNvSpPr>
          <p:nvPr>
            <p:ph type="sldImg"/>
          </p:nvPr>
        </p:nvSpPr>
        <p:spPr>
          <a:xfrm>
            <a:off x="1177925" y="696913"/>
            <a:ext cx="4641850" cy="3481387"/>
          </a:xfrm>
          <a:ln/>
        </p:spPr>
      </p:sp>
      <p:sp>
        <p:nvSpPr>
          <p:cNvPr id="106499" name="Rectangle 3"/>
          <p:cNvSpPr>
            <a:spLocks noGrp="1" noChangeArrowheads="1"/>
          </p:cNvSpPr>
          <p:nvPr>
            <p:ph type="body" idx="1"/>
          </p:nvPr>
        </p:nvSpPr>
        <p:spPr>
          <a:xfrm>
            <a:off x="700088" y="4410075"/>
            <a:ext cx="5597525" cy="41767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373295299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Rot="1" noChangeArrowheads="1" noTextEdit="1"/>
          </p:cNvSpPr>
          <p:nvPr>
            <p:ph type="sldImg"/>
          </p:nvPr>
        </p:nvSpPr>
        <p:spPr>
          <a:xfrm>
            <a:off x="1177925" y="696913"/>
            <a:ext cx="4641850" cy="3481387"/>
          </a:xfrm>
          <a:ln/>
        </p:spPr>
      </p:sp>
      <p:sp>
        <p:nvSpPr>
          <p:cNvPr id="108547" name="Rectangle 3"/>
          <p:cNvSpPr>
            <a:spLocks noGrp="1" noChangeArrowheads="1"/>
          </p:cNvSpPr>
          <p:nvPr>
            <p:ph type="body" idx="1"/>
          </p:nvPr>
        </p:nvSpPr>
        <p:spPr>
          <a:xfrm>
            <a:off x="700088" y="4410075"/>
            <a:ext cx="5597525" cy="41767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108439653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Rot="1" noChangeArrowheads="1" noTextEdit="1"/>
          </p:cNvSpPr>
          <p:nvPr>
            <p:ph type="sldImg"/>
          </p:nvPr>
        </p:nvSpPr>
        <p:spPr>
          <a:xfrm>
            <a:off x="1177925" y="696913"/>
            <a:ext cx="4641850" cy="3481387"/>
          </a:xfrm>
          <a:ln/>
        </p:spPr>
      </p:sp>
      <p:sp>
        <p:nvSpPr>
          <p:cNvPr id="110595" name="Rectangle 3"/>
          <p:cNvSpPr>
            <a:spLocks noGrp="1" noChangeArrowheads="1"/>
          </p:cNvSpPr>
          <p:nvPr>
            <p:ph type="body" idx="1"/>
          </p:nvPr>
        </p:nvSpPr>
        <p:spPr>
          <a:xfrm>
            <a:off x="700088" y="4410075"/>
            <a:ext cx="5597525" cy="41767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397708005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3"/>
          <p:cNvSpPr>
            <a:spLocks noGrp="1" noChangeArrowheads="1"/>
          </p:cNvSpPr>
          <p:nvPr>
            <p:ph type="sldNum" sz="quarter" idx="5"/>
          </p:nvPr>
        </p:nvSpPr>
        <p:spPr>
          <a:xfrm>
            <a:off x="3148013" y="9034463"/>
            <a:ext cx="704850" cy="247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nSpc>
                <a:spcPct val="100000"/>
              </a:lnSpc>
              <a:spcBef>
                <a:spcPct val="0"/>
              </a:spcBef>
              <a:buClrTx/>
              <a:buSzTx/>
              <a:buFontTx/>
              <a:buNone/>
            </a:pPr>
            <a:fld id="{A8386704-426C-4B45-9EC6-D3CA9229CF83}" type="slidenum">
              <a:rPr lang="en-US" altLang="en-US" sz="1000" smtClean="0">
                <a:solidFill>
                  <a:srgbClr val="000000"/>
                </a:solidFill>
              </a:rPr>
              <a:pPr>
                <a:lnSpc>
                  <a:spcPct val="100000"/>
                </a:lnSpc>
                <a:spcBef>
                  <a:spcPct val="0"/>
                </a:spcBef>
                <a:buClrTx/>
                <a:buSzTx/>
                <a:buFontTx/>
                <a:buNone/>
              </a:pPr>
              <a:t>55</a:t>
            </a:fld>
            <a:endParaRPr lang="en-US" altLang="en-US" sz="1000" smtClean="0">
              <a:solidFill>
                <a:srgbClr val="000000"/>
              </a:solidFill>
            </a:endParaRPr>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179708813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Rot="1" noChangeArrowheads="1" noTextEdit="1"/>
          </p:cNvSpPr>
          <p:nvPr>
            <p:ph type="sldImg"/>
          </p:nvPr>
        </p:nvSpPr>
        <p:spPr>
          <a:xfrm>
            <a:off x="1177925" y="696913"/>
            <a:ext cx="4641850" cy="3481387"/>
          </a:xfrm>
          <a:ln/>
        </p:spPr>
      </p:sp>
      <p:sp>
        <p:nvSpPr>
          <p:cNvPr id="114691" name="Rectangle 3"/>
          <p:cNvSpPr>
            <a:spLocks noGrp="1" noChangeArrowheads="1"/>
          </p:cNvSpPr>
          <p:nvPr>
            <p:ph type="body" idx="1"/>
          </p:nvPr>
        </p:nvSpPr>
        <p:spPr>
          <a:xfrm>
            <a:off x="700088" y="4410075"/>
            <a:ext cx="5597525" cy="41767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13131716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ChangeArrowheads="1"/>
          </p:cNvSpPr>
          <p:nvPr>
            <p:ph type="sldNum" sz="quarter" idx="5"/>
          </p:nvPr>
        </p:nvSpPr>
        <p:spPr>
          <a:xfrm>
            <a:off x="2957513" y="8905875"/>
            <a:ext cx="661987" cy="247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defRPr>
                <a:solidFill>
                  <a:schemeClr val="tx1"/>
                </a:solidFill>
                <a:latin typeface="Arial" panose="020B0604020202020204" pitchFamily="34" charset="0"/>
                <a:cs typeface="Arial" panose="020B0604020202020204" pitchFamily="34" charset="0"/>
              </a:defRPr>
            </a:lvl1pPr>
            <a:lvl2pPr marL="742950" indent="-285750" defTabSz="911225">
              <a:defRPr>
                <a:solidFill>
                  <a:schemeClr val="tx1"/>
                </a:solidFill>
                <a:latin typeface="Arial" panose="020B0604020202020204" pitchFamily="34" charset="0"/>
                <a:cs typeface="Arial" panose="020B0604020202020204" pitchFamily="34" charset="0"/>
              </a:defRPr>
            </a:lvl2pPr>
            <a:lvl3pPr marL="1143000" indent="-228600" defTabSz="911225">
              <a:defRPr>
                <a:solidFill>
                  <a:schemeClr val="tx1"/>
                </a:solidFill>
                <a:latin typeface="Arial" panose="020B0604020202020204" pitchFamily="34" charset="0"/>
                <a:cs typeface="Arial" panose="020B0604020202020204" pitchFamily="34" charset="0"/>
              </a:defRPr>
            </a:lvl3pPr>
            <a:lvl4pPr marL="1600200" indent="-228600" defTabSz="911225">
              <a:defRPr>
                <a:solidFill>
                  <a:schemeClr val="tx1"/>
                </a:solidFill>
                <a:latin typeface="Arial" panose="020B0604020202020204" pitchFamily="34" charset="0"/>
                <a:cs typeface="Arial" panose="020B0604020202020204" pitchFamily="34" charset="0"/>
              </a:defRPr>
            </a:lvl4pPr>
            <a:lvl5pPr marL="2057400" indent="-228600" defTabSz="911225">
              <a:defRPr>
                <a:solidFill>
                  <a:schemeClr val="tx1"/>
                </a:solidFill>
                <a:latin typeface="Arial" panose="020B0604020202020204" pitchFamily="34" charset="0"/>
                <a:cs typeface="Arial" panose="020B0604020202020204" pitchFamily="34" charset="0"/>
              </a:defRPr>
            </a:lvl5pPr>
            <a:lvl6pPr marL="2514600" indent="-228600" defTabSz="9112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112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112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112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6F56439-20E9-4709-A6DB-7ECF0A915330}" type="slidenum">
              <a:rPr lang="en-US" altLang="en-US" smtClean="0"/>
              <a:pPr/>
              <a:t>5</a:t>
            </a:fld>
            <a:endParaRPr lang="en-US" altLang="en-US"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145592806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a:xfrm>
            <a:off x="1177925" y="696913"/>
            <a:ext cx="4641850" cy="3481387"/>
          </a:xfrm>
          <a:ln/>
        </p:spPr>
      </p:sp>
      <p:sp>
        <p:nvSpPr>
          <p:cNvPr id="116739" name="Notes Placeholder 2"/>
          <p:cNvSpPr>
            <a:spLocks noGrp="1"/>
          </p:cNvSpPr>
          <p:nvPr>
            <p:ph type="body" idx="1"/>
          </p:nvPr>
        </p:nvSpPr>
        <p:spPr>
          <a:xfrm>
            <a:off x="700088" y="4410075"/>
            <a:ext cx="5597525" cy="41767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pPr eaLnBrk="1" hangingPunct="1">
              <a:spcBef>
                <a:spcPct val="0"/>
              </a:spcBef>
            </a:pPr>
            <a:endParaRPr lang="en-US" altLang="en-US" smtClean="0">
              <a:latin typeface="Arial" panose="020B0604020202020204" pitchFamily="34" charset="0"/>
            </a:endParaRPr>
          </a:p>
        </p:txBody>
      </p:sp>
    </p:spTree>
    <p:extLst>
      <p:ext uri="{BB962C8B-B14F-4D97-AF65-F5344CB8AC3E}">
        <p14:creationId xmlns:p14="http://schemas.microsoft.com/office/powerpoint/2010/main" val="189546506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cs typeface="Arial" panose="020B0604020202020204" pitchFamily="34" charset="0"/>
              </a:defRPr>
            </a:lvl1pPr>
            <a:lvl2pPr marL="742950" indent="-285750" defTabSz="930275">
              <a:defRPr>
                <a:solidFill>
                  <a:schemeClr val="tx1"/>
                </a:solidFill>
                <a:latin typeface="Arial" panose="020B0604020202020204" pitchFamily="34" charset="0"/>
                <a:cs typeface="Arial" panose="020B0604020202020204" pitchFamily="34" charset="0"/>
              </a:defRPr>
            </a:lvl2pPr>
            <a:lvl3pPr marL="1143000" indent="-228600" defTabSz="930275">
              <a:defRPr>
                <a:solidFill>
                  <a:schemeClr val="tx1"/>
                </a:solidFill>
                <a:latin typeface="Arial" panose="020B0604020202020204" pitchFamily="34" charset="0"/>
                <a:cs typeface="Arial" panose="020B0604020202020204" pitchFamily="34" charset="0"/>
              </a:defRPr>
            </a:lvl3pPr>
            <a:lvl4pPr marL="1600200" indent="-228600" defTabSz="930275">
              <a:defRPr>
                <a:solidFill>
                  <a:schemeClr val="tx1"/>
                </a:solidFill>
                <a:latin typeface="Arial" panose="020B0604020202020204" pitchFamily="34" charset="0"/>
                <a:cs typeface="Arial" panose="020B0604020202020204" pitchFamily="34" charset="0"/>
              </a:defRPr>
            </a:lvl4pPr>
            <a:lvl5pPr marL="2057400" indent="-228600" defTabSz="930275">
              <a:defRPr>
                <a:solidFill>
                  <a:schemeClr val="tx1"/>
                </a:solidFill>
                <a:latin typeface="Arial" panose="020B0604020202020204" pitchFamily="34" charset="0"/>
                <a:cs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423F23E-CCD6-406A-808E-AF2FB948E46D}" type="slidenum">
              <a:rPr lang="en-US" altLang="en-US" smtClean="0"/>
              <a:pPr/>
              <a:t>59</a:t>
            </a:fld>
            <a:endParaRPr lang="en-US" altLang="en-US" smtClean="0"/>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411646505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a:solidFill>
                  <a:schemeClr val="tx1"/>
                </a:solidFill>
                <a:latin typeface="Arial" panose="020B0604020202020204" pitchFamily="34" charset="0"/>
                <a:cs typeface="Arial" panose="020B0604020202020204" pitchFamily="34" charset="0"/>
              </a:defRPr>
            </a:lvl1pPr>
            <a:lvl2pPr marL="742950" indent="-285750" defTabSz="928688">
              <a:defRPr>
                <a:solidFill>
                  <a:schemeClr val="tx1"/>
                </a:solidFill>
                <a:latin typeface="Arial" panose="020B0604020202020204" pitchFamily="34" charset="0"/>
                <a:cs typeface="Arial" panose="020B0604020202020204" pitchFamily="34" charset="0"/>
              </a:defRPr>
            </a:lvl2pPr>
            <a:lvl3pPr marL="1143000" indent="-228600" defTabSz="928688">
              <a:defRPr>
                <a:solidFill>
                  <a:schemeClr val="tx1"/>
                </a:solidFill>
                <a:latin typeface="Arial" panose="020B0604020202020204" pitchFamily="34" charset="0"/>
                <a:cs typeface="Arial" panose="020B0604020202020204" pitchFamily="34" charset="0"/>
              </a:defRPr>
            </a:lvl3pPr>
            <a:lvl4pPr marL="1600200" indent="-228600" defTabSz="928688">
              <a:defRPr>
                <a:solidFill>
                  <a:schemeClr val="tx1"/>
                </a:solidFill>
                <a:latin typeface="Arial" panose="020B0604020202020204" pitchFamily="34" charset="0"/>
                <a:cs typeface="Arial" panose="020B0604020202020204" pitchFamily="34" charset="0"/>
              </a:defRPr>
            </a:lvl4pPr>
            <a:lvl5pPr marL="2057400" indent="-228600" defTabSz="928688">
              <a:defRPr>
                <a:solidFill>
                  <a:schemeClr val="tx1"/>
                </a:solidFill>
                <a:latin typeface="Arial" panose="020B0604020202020204" pitchFamily="34" charset="0"/>
                <a:cs typeface="Arial" panose="020B0604020202020204" pitchFamily="34" charset="0"/>
              </a:defRPr>
            </a:lvl5pPr>
            <a:lvl6pPr marL="2514600" indent="-228600" defTabSz="928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28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28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28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3501407-AB17-4FF9-8048-F9FD953708D2}" type="slidenum">
              <a:rPr lang="en-US" altLang="en-US" smtClean="0"/>
              <a:pPr/>
              <a:t>60</a:t>
            </a:fld>
            <a:endParaRPr lang="en-US" altLang="en-US" smtClean="0"/>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308729653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3"/>
          <p:cNvSpPr txBox="1">
            <a:spLocks noGrp="1" noChangeArrowheads="1"/>
          </p:cNvSpPr>
          <p:nvPr/>
        </p:nvSpPr>
        <p:spPr bwMode="auto">
          <a:xfrm>
            <a:off x="3148013" y="9037638"/>
            <a:ext cx="7048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887" tIns="46499" rIns="45887" bIns="46499" anchor="b">
            <a:spAutoFit/>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gn="ctr" eaLnBrk="1" hangingPunct="1">
              <a:lnSpc>
                <a:spcPct val="100000"/>
              </a:lnSpc>
              <a:spcBef>
                <a:spcPct val="0"/>
              </a:spcBef>
              <a:buClrTx/>
              <a:buSzTx/>
              <a:buFontTx/>
              <a:buNone/>
            </a:pPr>
            <a:fld id="{29F64841-1AE3-419A-A9AF-D195BC41F225}" type="slidenum">
              <a:rPr lang="en-US" altLang="en-US" sz="1000"/>
              <a:pPr algn="ctr" eaLnBrk="1" hangingPunct="1">
                <a:lnSpc>
                  <a:spcPct val="100000"/>
                </a:lnSpc>
                <a:spcBef>
                  <a:spcPct val="0"/>
                </a:spcBef>
                <a:buClrTx/>
                <a:buSzTx/>
                <a:buFontTx/>
                <a:buNone/>
              </a:pPr>
              <a:t>61</a:t>
            </a:fld>
            <a:endParaRPr lang="en-US" altLang="en-US" sz="1000"/>
          </a:p>
        </p:txBody>
      </p:sp>
      <p:sp>
        <p:nvSpPr>
          <p:cNvPr id="123907" name="Rectangle 2"/>
          <p:cNvSpPr>
            <a:spLocks noRot="1" noChangeArrowheads="1" noTextEdit="1"/>
          </p:cNvSpPr>
          <p:nvPr>
            <p:ph type="sldImg"/>
          </p:nvPr>
        </p:nvSpPr>
        <p:spPr>
          <a:ln/>
        </p:spPr>
      </p:sp>
      <p:sp>
        <p:nvSpPr>
          <p:cNvPr id="1239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78212018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3"/>
          <p:cNvSpPr txBox="1">
            <a:spLocks noGrp="1" noChangeArrowheads="1"/>
          </p:cNvSpPr>
          <p:nvPr/>
        </p:nvSpPr>
        <p:spPr bwMode="auto">
          <a:xfrm>
            <a:off x="3148013" y="9037638"/>
            <a:ext cx="7048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887" tIns="46499" rIns="45887" bIns="46499" anchor="b">
            <a:spAutoFit/>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gn="ctr" eaLnBrk="1" hangingPunct="1">
              <a:lnSpc>
                <a:spcPct val="100000"/>
              </a:lnSpc>
              <a:spcBef>
                <a:spcPct val="0"/>
              </a:spcBef>
              <a:buClrTx/>
              <a:buSzTx/>
              <a:buFontTx/>
              <a:buNone/>
            </a:pPr>
            <a:fld id="{9E1E6A2D-62E6-4EDE-A75F-0685870071D5}" type="slidenum">
              <a:rPr lang="en-US" altLang="en-US" sz="1000"/>
              <a:pPr algn="ctr" eaLnBrk="1" hangingPunct="1">
                <a:lnSpc>
                  <a:spcPct val="100000"/>
                </a:lnSpc>
                <a:spcBef>
                  <a:spcPct val="0"/>
                </a:spcBef>
                <a:buClrTx/>
                <a:buSzTx/>
                <a:buFontTx/>
                <a:buNone/>
              </a:pPr>
              <a:t>62</a:t>
            </a:fld>
            <a:endParaRPr lang="en-US" altLang="en-US" sz="1000"/>
          </a:p>
        </p:txBody>
      </p:sp>
      <p:sp>
        <p:nvSpPr>
          <p:cNvPr id="125955" name="Rectangle 2"/>
          <p:cNvSpPr>
            <a:spLocks noRot="1" noChangeArrowheads="1" noTextEdit="1"/>
          </p:cNvSpPr>
          <p:nvPr>
            <p:ph type="sldImg"/>
          </p:nvPr>
        </p:nvSpPr>
        <p:spPr>
          <a:ln/>
        </p:spPr>
      </p:sp>
      <p:sp>
        <p:nvSpPr>
          <p:cNvPr id="1259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404175590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3"/>
          <p:cNvSpPr>
            <a:spLocks noGrp="1" noChangeArrowheads="1"/>
          </p:cNvSpPr>
          <p:nvPr>
            <p:ph type="sldNum" sz="quarter" idx="5"/>
          </p:nvPr>
        </p:nvSpPr>
        <p:spPr>
          <a:xfrm>
            <a:off x="3148013" y="9034463"/>
            <a:ext cx="704850" cy="247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nSpc>
                <a:spcPct val="100000"/>
              </a:lnSpc>
              <a:spcBef>
                <a:spcPct val="0"/>
              </a:spcBef>
              <a:buClrTx/>
              <a:buSzTx/>
              <a:buFontTx/>
              <a:buNone/>
            </a:pPr>
            <a:fld id="{79956AF8-3531-4B1F-9B0A-52049477C41B}" type="slidenum">
              <a:rPr lang="en-US" altLang="en-US" sz="1000" smtClean="0">
                <a:solidFill>
                  <a:srgbClr val="000000"/>
                </a:solidFill>
              </a:rPr>
              <a:pPr>
                <a:lnSpc>
                  <a:spcPct val="100000"/>
                </a:lnSpc>
                <a:spcBef>
                  <a:spcPct val="0"/>
                </a:spcBef>
                <a:buClrTx/>
                <a:buSzTx/>
                <a:buFontTx/>
                <a:buNone/>
              </a:pPr>
              <a:t>63</a:t>
            </a:fld>
            <a:endParaRPr lang="en-US" altLang="en-US" sz="1000" smtClean="0">
              <a:solidFill>
                <a:srgbClr val="000000"/>
              </a:solidFill>
            </a:endParaRPr>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116093572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3"/>
          <p:cNvSpPr txBox="1">
            <a:spLocks noGrp="1" noChangeArrowheads="1"/>
          </p:cNvSpPr>
          <p:nvPr/>
        </p:nvSpPr>
        <p:spPr bwMode="auto">
          <a:xfrm>
            <a:off x="3148013" y="9037638"/>
            <a:ext cx="7048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887" tIns="46499" rIns="45887" bIns="46499" anchor="b">
            <a:spAutoFit/>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gn="ctr" eaLnBrk="1" hangingPunct="1">
              <a:lnSpc>
                <a:spcPct val="100000"/>
              </a:lnSpc>
              <a:spcBef>
                <a:spcPct val="0"/>
              </a:spcBef>
              <a:buClrTx/>
              <a:buSzTx/>
              <a:buFontTx/>
              <a:buNone/>
            </a:pPr>
            <a:fld id="{AC760A18-3FA8-4FA3-9252-364E91F9F635}" type="slidenum">
              <a:rPr lang="en-US" altLang="en-US" sz="1000"/>
              <a:pPr algn="ctr" eaLnBrk="1" hangingPunct="1">
                <a:lnSpc>
                  <a:spcPct val="100000"/>
                </a:lnSpc>
                <a:spcBef>
                  <a:spcPct val="0"/>
                </a:spcBef>
                <a:buClrTx/>
                <a:buSzTx/>
                <a:buFontTx/>
                <a:buNone/>
              </a:pPr>
              <a:t>64</a:t>
            </a:fld>
            <a:endParaRPr lang="en-US" altLang="en-US" sz="1000"/>
          </a:p>
        </p:txBody>
      </p:sp>
      <p:sp>
        <p:nvSpPr>
          <p:cNvPr id="130051" name="Rectangle 2"/>
          <p:cNvSpPr>
            <a:spLocks noRot="1" noChangeArrowheads="1" noTextEdit="1"/>
          </p:cNvSpPr>
          <p:nvPr>
            <p:ph type="sldImg"/>
          </p:nvPr>
        </p:nvSpPr>
        <p:spPr>
          <a:ln/>
        </p:spPr>
      </p:sp>
      <p:sp>
        <p:nvSpPr>
          <p:cNvPr id="1300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298082069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3"/>
          <p:cNvSpPr txBox="1">
            <a:spLocks noGrp="1" noChangeArrowheads="1"/>
          </p:cNvSpPr>
          <p:nvPr/>
        </p:nvSpPr>
        <p:spPr bwMode="auto">
          <a:xfrm>
            <a:off x="3148013" y="9037638"/>
            <a:ext cx="7048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887" tIns="46499" rIns="45887" bIns="46499" anchor="b">
            <a:spAutoFit/>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gn="ctr" eaLnBrk="1" hangingPunct="1">
              <a:lnSpc>
                <a:spcPct val="100000"/>
              </a:lnSpc>
              <a:spcBef>
                <a:spcPct val="0"/>
              </a:spcBef>
              <a:buClrTx/>
              <a:buSzTx/>
              <a:buFontTx/>
              <a:buNone/>
            </a:pPr>
            <a:fld id="{EBECFA0A-8976-4B59-99E3-DB5CED560803}" type="slidenum">
              <a:rPr lang="en-US" altLang="en-US" sz="1000"/>
              <a:pPr algn="ctr" eaLnBrk="1" hangingPunct="1">
                <a:lnSpc>
                  <a:spcPct val="100000"/>
                </a:lnSpc>
                <a:spcBef>
                  <a:spcPct val="0"/>
                </a:spcBef>
                <a:buClrTx/>
                <a:buSzTx/>
                <a:buFontTx/>
                <a:buNone/>
              </a:pPr>
              <a:t>65</a:t>
            </a:fld>
            <a:endParaRPr lang="en-US" altLang="en-US" sz="1000"/>
          </a:p>
        </p:txBody>
      </p:sp>
      <p:sp>
        <p:nvSpPr>
          <p:cNvPr id="132099" name="Rectangle 2"/>
          <p:cNvSpPr>
            <a:spLocks noRot="1" noChangeArrowheads="1" noTextEdit="1"/>
          </p:cNvSpPr>
          <p:nvPr>
            <p:ph type="sldImg"/>
          </p:nvPr>
        </p:nvSpPr>
        <p:spPr>
          <a:ln/>
        </p:spPr>
      </p:sp>
      <p:sp>
        <p:nvSpPr>
          <p:cNvPr id="1321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394703575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3"/>
          <p:cNvSpPr txBox="1">
            <a:spLocks noGrp="1" noChangeArrowheads="1"/>
          </p:cNvSpPr>
          <p:nvPr/>
        </p:nvSpPr>
        <p:spPr bwMode="auto">
          <a:xfrm>
            <a:off x="3148013" y="9037638"/>
            <a:ext cx="7048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887" tIns="46499" rIns="45887" bIns="46499" anchor="b">
            <a:spAutoFit/>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gn="ctr" eaLnBrk="1" hangingPunct="1">
              <a:lnSpc>
                <a:spcPct val="100000"/>
              </a:lnSpc>
              <a:spcBef>
                <a:spcPct val="0"/>
              </a:spcBef>
              <a:buClrTx/>
              <a:buSzTx/>
              <a:buFontTx/>
              <a:buNone/>
            </a:pPr>
            <a:fld id="{76AB8D29-0C5A-4197-9129-9158ADA888D3}" type="slidenum">
              <a:rPr lang="en-US" altLang="en-US" sz="1000"/>
              <a:pPr algn="ctr" eaLnBrk="1" hangingPunct="1">
                <a:lnSpc>
                  <a:spcPct val="100000"/>
                </a:lnSpc>
                <a:spcBef>
                  <a:spcPct val="0"/>
                </a:spcBef>
                <a:buClrTx/>
                <a:buSzTx/>
                <a:buFontTx/>
                <a:buNone/>
              </a:pPr>
              <a:t>66</a:t>
            </a:fld>
            <a:endParaRPr lang="en-US" altLang="en-US" sz="1000"/>
          </a:p>
        </p:txBody>
      </p:sp>
      <p:sp>
        <p:nvSpPr>
          <p:cNvPr id="134147" name="Rectangle 2"/>
          <p:cNvSpPr>
            <a:spLocks noRot="1" noChangeArrowheads="1" noTextEdit="1"/>
          </p:cNvSpPr>
          <p:nvPr>
            <p:ph type="sldImg"/>
          </p:nvPr>
        </p:nvSpPr>
        <p:spPr>
          <a:ln/>
        </p:spPr>
      </p:sp>
      <p:sp>
        <p:nvSpPr>
          <p:cNvPr id="134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56944050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Rot="1" noChangeArrowheads="1" noTextEdit="1"/>
          </p:cNvSpPr>
          <p:nvPr>
            <p:ph type="sldImg"/>
          </p:nvPr>
        </p:nvSpPr>
        <p:spPr>
          <a:xfrm>
            <a:off x="1177925" y="696913"/>
            <a:ext cx="4641850" cy="3481387"/>
          </a:xfrm>
          <a:ln/>
        </p:spPr>
      </p:sp>
      <p:sp>
        <p:nvSpPr>
          <p:cNvPr id="136195" name="Rectangle 3"/>
          <p:cNvSpPr>
            <a:spLocks noGrp="1" noChangeArrowheads="1"/>
          </p:cNvSpPr>
          <p:nvPr>
            <p:ph type="body" idx="1"/>
          </p:nvPr>
        </p:nvSpPr>
        <p:spPr>
          <a:xfrm>
            <a:off x="700088" y="4410075"/>
            <a:ext cx="5597525" cy="41767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6160486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cs typeface="Arial" panose="020B0604020202020204" pitchFamily="34" charset="0"/>
              </a:defRPr>
            </a:lvl1pPr>
            <a:lvl2pPr marL="742950" indent="-285750" defTabSz="930275">
              <a:defRPr>
                <a:solidFill>
                  <a:schemeClr val="tx1"/>
                </a:solidFill>
                <a:latin typeface="Arial" panose="020B0604020202020204" pitchFamily="34" charset="0"/>
                <a:cs typeface="Arial" panose="020B0604020202020204" pitchFamily="34" charset="0"/>
              </a:defRPr>
            </a:lvl2pPr>
            <a:lvl3pPr marL="1143000" indent="-228600" defTabSz="930275">
              <a:defRPr>
                <a:solidFill>
                  <a:schemeClr val="tx1"/>
                </a:solidFill>
                <a:latin typeface="Arial" panose="020B0604020202020204" pitchFamily="34" charset="0"/>
                <a:cs typeface="Arial" panose="020B0604020202020204" pitchFamily="34" charset="0"/>
              </a:defRPr>
            </a:lvl3pPr>
            <a:lvl4pPr marL="1600200" indent="-228600" defTabSz="930275">
              <a:defRPr>
                <a:solidFill>
                  <a:schemeClr val="tx1"/>
                </a:solidFill>
                <a:latin typeface="Arial" panose="020B0604020202020204" pitchFamily="34" charset="0"/>
                <a:cs typeface="Arial" panose="020B0604020202020204" pitchFamily="34" charset="0"/>
              </a:defRPr>
            </a:lvl4pPr>
            <a:lvl5pPr marL="2057400" indent="-228600" defTabSz="930275">
              <a:defRPr>
                <a:solidFill>
                  <a:schemeClr val="tx1"/>
                </a:solidFill>
                <a:latin typeface="Arial" panose="020B0604020202020204" pitchFamily="34" charset="0"/>
                <a:cs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4F11218-BDDC-41F1-8712-D7D12A392070}" type="slidenum">
              <a:rPr lang="en-US" altLang="en-US" smtClean="0"/>
              <a:pPr/>
              <a:t>6</a:t>
            </a:fld>
            <a:endParaRPr lang="en-US" altLang="en-US" smtClean="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203212578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3"/>
          <p:cNvSpPr txBox="1">
            <a:spLocks noGrp="1" noChangeArrowheads="1"/>
          </p:cNvSpPr>
          <p:nvPr/>
        </p:nvSpPr>
        <p:spPr bwMode="auto">
          <a:xfrm>
            <a:off x="3148013" y="9037638"/>
            <a:ext cx="7048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887" tIns="46499" rIns="45887" bIns="46499" anchor="b">
            <a:spAutoFit/>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gn="ctr" eaLnBrk="1" hangingPunct="1">
              <a:lnSpc>
                <a:spcPct val="100000"/>
              </a:lnSpc>
              <a:spcBef>
                <a:spcPct val="0"/>
              </a:spcBef>
              <a:buClrTx/>
              <a:buSzTx/>
              <a:buFontTx/>
              <a:buNone/>
            </a:pPr>
            <a:fld id="{467CFC01-7F3A-4188-BBDA-3258BE85F290}" type="slidenum">
              <a:rPr lang="en-US" altLang="en-US" sz="1000"/>
              <a:pPr algn="ctr" eaLnBrk="1" hangingPunct="1">
                <a:lnSpc>
                  <a:spcPct val="100000"/>
                </a:lnSpc>
                <a:spcBef>
                  <a:spcPct val="0"/>
                </a:spcBef>
                <a:buClrTx/>
                <a:buSzTx/>
                <a:buFontTx/>
                <a:buNone/>
              </a:pPr>
              <a:t>68</a:t>
            </a:fld>
            <a:endParaRPr lang="en-US" altLang="en-US" sz="1000"/>
          </a:p>
        </p:txBody>
      </p:sp>
      <p:sp>
        <p:nvSpPr>
          <p:cNvPr id="138243" name="Rectangle 2"/>
          <p:cNvSpPr>
            <a:spLocks noRot="1" noChangeArrowheads="1" noTextEdit="1"/>
          </p:cNvSpPr>
          <p:nvPr>
            <p:ph type="sldImg"/>
          </p:nvPr>
        </p:nvSpPr>
        <p:spPr>
          <a:ln/>
        </p:spPr>
      </p:sp>
      <p:sp>
        <p:nvSpPr>
          <p:cNvPr id="138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27613247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3"/>
          <p:cNvSpPr txBox="1">
            <a:spLocks noGrp="1" noChangeArrowheads="1"/>
          </p:cNvSpPr>
          <p:nvPr/>
        </p:nvSpPr>
        <p:spPr bwMode="auto">
          <a:xfrm>
            <a:off x="3148013" y="9037638"/>
            <a:ext cx="7048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887" tIns="46499" rIns="45887" bIns="46499" anchor="b">
            <a:spAutoFit/>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gn="ctr" eaLnBrk="1" hangingPunct="1">
              <a:lnSpc>
                <a:spcPct val="100000"/>
              </a:lnSpc>
              <a:spcBef>
                <a:spcPct val="0"/>
              </a:spcBef>
              <a:buClrTx/>
              <a:buSzTx/>
              <a:buFontTx/>
              <a:buNone/>
            </a:pPr>
            <a:fld id="{13828730-98DA-4D6A-B829-7E02D9CD4E10}" type="slidenum">
              <a:rPr lang="en-US" altLang="en-US" sz="1000"/>
              <a:pPr algn="ctr" eaLnBrk="1" hangingPunct="1">
                <a:lnSpc>
                  <a:spcPct val="100000"/>
                </a:lnSpc>
                <a:spcBef>
                  <a:spcPct val="0"/>
                </a:spcBef>
                <a:buClrTx/>
                <a:buSzTx/>
                <a:buFontTx/>
                <a:buNone/>
              </a:pPr>
              <a:t>69</a:t>
            </a:fld>
            <a:endParaRPr lang="en-US" altLang="en-US" sz="1000"/>
          </a:p>
        </p:txBody>
      </p:sp>
      <p:sp>
        <p:nvSpPr>
          <p:cNvPr id="140291" name="Rectangle 2"/>
          <p:cNvSpPr>
            <a:spLocks noRot="1" noChangeArrowheads="1" noTextEdit="1"/>
          </p:cNvSpPr>
          <p:nvPr>
            <p:ph type="sldImg"/>
          </p:nvPr>
        </p:nvSpPr>
        <p:spPr>
          <a:ln/>
        </p:spPr>
      </p:sp>
      <p:sp>
        <p:nvSpPr>
          <p:cNvPr id="140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307280794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3"/>
          <p:cNvSpPr txBox="1">
            <a:spLocks noGrp="1" noChangeArrowheads="1"/>
          </p:cNvSpPr>
          <p:nvPr/>
        </p:nvSpPr>
        <p:spPr bwMode="auto">
          <a:xfrm>
            <a:off x="3148013" y="9037638"/>
            <a:ext cx="7048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887" tIns="46499" rIns="45887" bIns="46499" anchor="b">
            <a:spAutoFit/>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gn="ctr" eaLnBrk="1" hangingPunct="1">
              <a:lnSpc>
                <a:spcPct val="100000"/>
              </a:lnSpc>
              <a:spcBef>
                <a:spcPct val="0"/>
              </a:spcBef>
              <a:buClrTx/>
              <a:buSzTx/>
              <a:buFontTx/>
              <a:buNone/>
            </a:pPr>
            <a:fld id="{D72C83F7-6C56-48AC-B896-B0547560931F}" type="slidenum">
              <a:rPr lang="en-US" altLang="en-US" sz="1000"/>
              <a:pPr algn="ctr" eaLnBrk="1" hangingPunct="1">
                <a:lnSpc>
                  <a:spcPct val="100000"/>
                </a:lnSpc>
                <a:spcBef>
                  <a:spcPct val="0"/>
                </a:spcBef>
                <a:buClrTx/>
                <a:buSzTx/>
                <a:buFontTx/>
                <a:buNone/>
              </a:pPr>
              <a:t>70</a:t>
            </a:fld>
            <a:endParaRPr lang="en-US" altLang="en-US" sz="1000"/>
          </a:p>
        </p:txBody>
      </p:sp>
      <p:sp>
        <p:nvSpPr>
          <p:cNvPr id="142339" name="Rectangle 2"/>
          <p:cNvSpPr>
            <a:spLocks noRot="1" noChangeArrowheads="1" noTextEdit="1"/>
          </p:cNvSpPr>
          <p:nvPr>
            <p:ph type="sldImg"/>
          </p:nvPr>
        </p:nvSpPr>
        <p:spPr>
          <a:ln/>
        </p:spPr>
      </p:sp>
      <p:sp>
        <p:nvSpPr>
          <p:cNvPr id="142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62132064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3"/>
          <p:cNvSpPr txBox="1">
            <a:spLocks noGrp="1" noChangeArrowheads="1"/>
          </p:cNvSpPr>
          <p:nvPr/>
        </p:nvSpPr>
        <p:spPr bwMode="auto">
          <a:xfrm>
            <a:off x="3148013" y="9037638"/>
            <a:ext cx="7048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887" tIns="46499" rIns="45887" bIns="46499" anchor="b">
            <a:spAutoFit/>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gn="ctr" eaLnBrk="1" hangingPunct="1">
              <a:lnSpc>
                <a:spcPct val="100000"/>
              </a:lnSpc>
              <a:spcBef>
                <a:spcPct val="0"/>
              </a:spcBef>
              <a:buClrTx/>
              <a:buSzTx/>
              <a:buFontTx/>
              <a:buNone/>
            </a:pPr>
            <a:fld id="{A5E09660-38A0-4826-8C5F-AC15EAA80B8A}" type="slidenum">
              <a:rPr lang="en-US" altLang="en-US" sz="1000"/>
              <a:pPr algn="ctr" eaLnBrk="1" hangingPunct="1">
                <a:lnSpc>
                  <a:spcPct val="100000"/>
                </a:lnSpc>
                <a:spcBef>
                  <a:spcPct val="0"/>
                </a:spcBef>
                <a:buClrTx/>
                <a:buSzTx/>
                <a:buFontTx/>
                <a:buNone/>
              </a:pPr>
              <a:t>71</a:t>
            </a:fld>
            <a:endParaRPr lang="en-US" altLang="en-US" sz="1000"/>
          </a:p>
        </p:txBody>
      </p:sp>
      <p:sp>
        <p:nvSpPr>
          <p:cNvPr id="144387" name="Rectangle 2"/>
          <p:cNvSpPr>
            <a:spLocks noRot="1" noChangeArrowheads="1" noTextEdit="1"/>
          </p:cNvSpPr>
          <p:nvPr>
            <p:ph type="sldImg"/>
          </p:nvPr>
        </p:nvSpPr>
        <p:spPr>
          <a:ln/>
        </p:spPr>
      </p:sp>
      <p:sp>
        <p:nvSpPr>
          <p:cNvPr id="144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403073231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cs typeface="Arial" panose="020B0604020202020204" pitchFamily="34" charset="0"/>
              </a:defRPr>
            </a:lvl1pPr>
            <a:lvl2pPr marL="742950" indent="-285750" defTabSz="930275">
              <a:defRPr>
                <a:solidFill>
                  <a:schemeClr val="tx1"/>
                </a:solidFill>
                <a:latin typeface="Arial" panose="020B0604020202020204" pitchFamily="34" charset="0"/>
                <a:cs typeface="Arial" panose="020B0604020202020204" pitchFamily="34" charset="0"/>
              </a:defRPr>
            </a:lvl2pPr>
            <a:lvl3pPr marL="1143000" indent="-228600" defTabSz="930275">
              <a:defRPr>
                <a:solidFill>
                  <a:schemeClr val="tx1"/>
                </a:solidFill>
                <a:latin typeface="Arial" panose="020B0604020202020204" pitchFamily="34" charset="0"/>
                <a:cs typeface="Arial" panose="020B0604020202020204" pitchFamily="34" charset="0"/>
              </a:defRPr>
            </a:lvl3pPr>
            <a:lvl4pPr marL="1600200" indent="-228600" defTabSz="930275">
              <a:defRPr>
                <a:solidFill>
                  <a:schemeClr val="tx1"/>
                </a:solidFill>
                <a:latin typeface="Arial" panose="020B0604020202020204" pitchFamily="34" charset="0"/>
                <a:cs typeface="Arial" panose="020B0604020202020204" pitchFamily="34" charset="0"/>
              </a:defRPr>
            </a:lvl4pPr>
            <a:lvl5pPr marL="2057400" indent="-228600" defTabSz="930275">
              <a:defRPr>
                <a:solidFill>
                  <a:schemeClr val="tx1"/>
                </a:solidFill>
                <a:latin typeface="Arial" panose="020B0604020202020204" pitchFamily="34" charset="0"/>
                <a:cs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BB6C9CB-B840-4F49-9415-C14C3209937F}" type="slidenum">
              <a:rPr lang="en-US" altLang="en-US" smtClean="0"/>
              <a:pPr/>
              <a:t>72</a:t>
            </a:fld>
            <a:endParaRPr lang="en-US" altLang="en-US" smtClean="0"/>
          </a:p>
        </p:txBody>
      </p:sp>
      <p:sp>
        <p:nvSpPr>
          <p:cNvPr id="146435" name="Rectangle 2"/>
          <p:cNvSpPr>
            <a:spLocks noGrp="1" noRot="1" noChangeAspect="1" noChangeArrowheads="1" noTextEdit="1"/>
          </p:cNvSpPr>
          <p:nvPr>
            <p:ph type="sldImg"/>
          </p:nvPr>
        </p:nvSpPr>
        <p:spPr>
          <a:ln/>
        </p:spPr>
      </p:sp>
      <p:sp>
        <p:nvSpPr>
          <p:cNvPr id="146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339024177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3"/>
          <p:cNvSpPr txBox="1">
            <a:spLocks noGrp="1" noChangeArrowheads="1"/>
          </p:cNvSpPr>
          <p:nvPr/>
        </p:nvSpPr>
        <p:spPr bwMode="auto">
          <a:xfrm>
            <a:off x="3148013" y="9037638"/>
            <a:ext cx="7048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887" tIns="46499" rIns="45887" bIns="46499" anchor="b">
            <a:spAutoFit/>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gn="ctr" eaLnBrk="1" hangingPunct="1">
              <a:lnSpc>
                <a:spcPct val="100000"/>
              </a:lnSpc>
              <a:spcBef>
                <a:spcPct val="0"/>
              </a:spcBef>
              <a:buClrTx/>
              <a:buSzTx/>
              <a:buFontTx/>
              <a:buNone/>
            </a:pPr>
            <a:fld id="{86902FAE-AE8D-4E23-B9C5-BCC2C884B378}" type="slidenum">
              <a:rPr lang="en-US" altLang="en-US" sz="1000"/>
              <a:pPr algn="ctr" eaLnBrk="1" hangingPunct="1">
                <a:lnSpc>
                  <a:spcPct val="100000"/>
                </a:lnSpc>
                <a:spcBef>
                  <a:spcPct val="0"/>
                </a:spcBef>
                <a:buClrTx/>
                <a:buSzTx/>
                <a:buFontTx/>
                <a:buNone/>
              </a:pPr>
              <a:t>77</a:t>
            </a:fld>
            <a:endParaRPr lang="en-US" altLang="en-US" sz="1000"/>
          </a:p>
        </p:txBody>
      </p:sp>
      <p:sp>
        <p:nvSpPr>
          <p:cNvPr id="152579" name="Rectangle 2"/>
          <p:cNvSpPr>
            <a:spLocks noRot="1" noChangeArrowheads="1" noTextEdit="1"/>
          </p:cNvSpPr>
          <p:nvPr>
            <p:ph type="sldImg"/>
          </p:nvPr>
        </p:nvSpPr>
        <p:spPr>
          <a:ln/>
        </p:spPr>
      </p:sp>
      <p:sp>
        <p:nvSpPr>
          <p:cNvPr id="152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367801387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cs typeface="Arial" panose="020B0604020202020204" pitchFamily="34" charset="0"/>
              </a:defRPr>
            </a:lvl1pPr>
            <a:lvl2pPr marL="742950" indent="-285750" defTabSz="930275">
              <a:defRPr>
                <a:solidFill>
                  <a:schemeClr val="tx1"/>
                </a:solidFill>
                <a:latin typeface="Arial" panose="020B0604020202020204" pitchFamily="34" charset="0"/>
                <a:cs typeface="Arial" panose="020B0604020202020204" pitchFamily="34" charset="0"/>
              </a:defRPr>
            </a:lvl2pPr>
            <a:lvl3pPr marL="1143000" indent="-228600" defTabSz="930275">
              <a:defRPr>
                <a:solidFill>
                  <a:schemeClr val="tx1"/>
                </a:solidFill>
                <a:latin typeface="Arial" panose="020B0604020202020204" pitchFamily="34" charset="0"/>
                <a:cs typeface="Arial" panose="020B0604020202020204" pitchFamily="34" charset="0"/>
              </a:defRPr>
            </a:lvl3pPr>
            <a:lvl4pPr marL="1600200" indent="-228600" defTabSz="930275">
              <a:defRPr>
                <a:solidFill>
                  <a:schemeClr val="tx1"/>
                </a:solidFill>
                <a:latin typeface="Arial" panose="020B0604020202020204" pitchFamily="34" charset="0"/>
                <a:cs typeface="Arial" panose="020B0604020202020204" pitchFamily="34" charset="0"/>
              </a:defRPr>
            </a:lvl4pPr>
            <a:lvl5pPr marL="2057400" indent="-228600" defTabSz="930275">
              <a:defRPr>
                <a:solidFill>
                  <a:schemeClr val="tx1"/>
                </a:solidFill>
                <a:latin typeface="Arial" panose="020B0604020202020204" pitchFamily="34" charset="0"/>
                <a:cs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7EFF44F-EFAC-4AFB-83E9-BAC0CCB4E92F}" type="slidenum">
              <a:rPr lang="en-US" altLang="en-US" smtClean="0"/>
              <a:pPr/>
              <a:t>83</a:t>
            </a:fld>
            <a:endParaRPr lang="en-US" altLang="en-US" smtClean="0"/>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308000483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3"/>
          <p:cNvSpPr txBox="1">
            <a:spLocks noGrp="1" noChangeArrowheads="1"/>
          </p:cNvSpPr>
          <p:nvPr/>
        </p:nvSpPr>
        <p:spPr bwMode="auto">
          <a:xfrm>
            <a:off x="4198938" y="6713538"/>
            <a:ext cx="9366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877" tIns="46489" rIns="45877" bIns="46489" anchor="b">
            <a:spAutoFit/>
          </a:bodyPr>
          <a:lstStyle>
            <a:lvl1pPr defTabSz="928688">
              <a:defRPr>
                <a:solidFill>
                  <a:schemeClr val="tx1"/>
                </a:solidFill>
                <a:latin typeface="Arial" panose="020B0604020202020204" pitchFamily="34" charset="0"/>
                <a:cs typeface="Arial" panose="020B0604020202020204" pitchFamily="34" charset="0"/>
              </a:defRPr>
            </a:lvl1pPr>
            <a:lvl2pPr marL="742950" indent="-285750" defTabSz="928688">
              <a:defRPr>
                <a:solidFill>
                  <a:schemeClr val="tx1"/>
                </a:solidFill>
                <a:latin typeface="Arial" panose="020B0604020202020204" pitchFamily="34" charset="0"/>
                <a:cs typeface="Arial" panose="020B0604020202020204" pitchFamily="34" charset="0"/>
              </a:defRPr>
            </a:lvl2pPr>
            <a:lvl3pPr marL="1143000" indent="-228600" defTabSz="928688">
              <a:defRPr>
                <a:solidFill>
                  <a:schemeClr val="tx1"/>
                </a:solidFill>
                <a:latin typeface="Arial" panose="020B0604020202020204" pitchFamily="34" charset="0"/>
                <a:cs typeface="Arial" panose="020B0604020202020204" pitchFamily="34" charset="0"/>
              </a:defRPr>
            </a:lvl3pPr>
            <a:lvl4pPr marL="1600200" indent="-228600" defTabSz="928688">
              <a:defRPr>
                <a:solidFill>
                  <a:schemeClr val="tx1"/>
                </a:solidFill>
                <a:latin typeface="Arial" panose="020B0604020202020204" pitchFamily="34" charset="0"/>
                <a:cs typeface="Arial" panose="020B0604020202020204" pitchFamily="34" charset="0"/>
              </a:defRPr>
            </a:lvl4pPr>
            <a:lvl5pPr marL="2057400" indent="-228600" defTabSz="928688">
              <a:defRPr>
                <a:solidFill>
                  <a:schemeClr val="tx1"/>
                </a:solidFill>
                <a:latin typeface="Arial" panose="020B0604020202020204" pitchFamily="34" charset="0"/>
                <a:cs typeface="Arial" panose="020B0604020202020204" pitchFamily="34" charset="0"/>
              </a:defRPr>
            </a:lvl5pPr>
            <a:lvl6pPr marL="2514600" indent="-228600" defTabSz="928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28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28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28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fld id="{9BE1D3C9-D6DA-4091-98C1-0FCC95FB8BBC}" type="slidenum">
              <a:rPr lang="en-US" altLang="en-US" sz="1000"/>
              <a:pPr algn="ctr"/>
              <a:t>84</a:t>
            </a:fld>
            <a:endParaRPr lang="en-US" altLang="en-US" sz="1000"/>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321149172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cs typeface="Arial" panose="020B0604020202020204" pitchFamily="34" charset="0"/>
              </a:defRPr>
            </a:lvl1pPr>
            <a:lvl2pPr marL="742950" indent="-285750" defTabSz="930275">
              <a:defRPr>
                <a:solidFill>
                  <a:schemeClr val="tx1"/>
                </a:solidFill>
                <a:latin typeface="Arial" panose="020B0604020202020204" pitchFamily="34" charset="0"/>
                <a:cs typeface="Arial" panose="020B0604020202020204" pitchFamily="34" charset="0"/>
              </a:defRPr>
            </a:lvl2pPr>
            <a:lvl3pPr marL="1143000" indent="-228600" defTabSz="930275">
              <a:defRPr>
                <a:solidFill>
                  <a:schemeClr val="tx1"/>
                </a:solidFill>
                <a:latin typeface="Arial" panose="020B0604020202020204" pitchFamily="34" charset="0"/>
                <a:cs typeface="Arial" panose="020B0604020202020204" pitchFamily="34" charset="0"/>
              </a:defRPr>
            </a:lvl3pPr>
            <a:lvl4pPr marL="1600200" indent="-228600" defTabSz="930275">
              <a:defRPr>
                <a:solidFill>
                  <a:schemeClr val="tx1"/>
                </a:solidFill>
                <a:latin typeface="Arial" panose="020B0604020202020204" pitchFamily="34" charset="0"/>
                <a:cs typeface="Arial" panose="020B0604020202020204" pitchFamily="34" charset="0"/>
              </a:defRPr>
            </a:lvl4pPr>
            <a:lvl5pPr marL="2057400" indent="-228600" defTabSz="930275">
              <a:defRPr>
                <a:solidFill>
                  <a:schemeClr val="tx1"/>
                </a:solidFill>
                <a:latin typeface="Arial" panose="020B0604020202020204" pitchFamily="34" charset="0"/>
                <a:cs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24A8D74-F7A2-44EA-8648-F4CE30966A01}" type="slidenum">
              <a:rPr lang="en-US" altLang="en-US" smtClean="0">
                <a:solidFill>
                  <a:srgbClr val="000000"/>
                </a:solidFill>
              </a:rPr>
              <a:pPr/>
              <a:t>85</a:t>
            </a:fld>
            <a:endParaRPr lang="en-US" altLang="en-US" smtClean="0">
              <a:solidFill>
                <a:srgbClr val="000000"/>
              </a:solidFill>
            </a:endParaRPr>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83217097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Rot="1" noChangeAspect="1" noChangeArrowheads="1" noTextEdit="1"/>
          </p:cNvSpPr>
          <p:nvPr>
            <p:ph type="sldImg"/>
          </p:nvPr>
        </p:nvSpPr>
        <p:spPr>
          <a:ln/>
        </p:spPr>
      </p:sp>
      <p:sp>
        <p:nvSpPr>
          <p:cNvPr id="1658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22448375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txBox="1">
            <a:spLocks noGrp="1" noChangeArrowheads="1"/>
          </p:cNvSpPr>
          <p:nvPr/>
        </p:nvSpPr>
        <p:spPr bwMode="auto">
          <a:xfrm>
            <a:off x="3086100" y="9047163"/>
            <a:ext cx="68897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909" tIns="46522" rIns="45909" bIns="46522"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fld id="{44189EF4-EF74-4BE6-A18B-582E4628DFBA}" type="slidenum">
              <a:rPr lang="en-US" altLang="en-US" sz="1000">
                <a:solidFill>
                  <a:srgbClr val="000000"/>
                </a:solidFill>
                <a:latin typeface="Times New Roman" panose="02020603050405020304" pitchFamily="18" charset="0"/>
              </a:rPr>
              <a:pPr algn="ctr"/>
              <a:t>7</a:t>
            </a:fld>
            <a:endParaRPr lang="en-US" altLang="en-US" sz="1000">
              <a:solidFill>
                <a:srgbClr val="000000"/>
              </a:solidFill>
              <a:latin typeface="Times New Roman" panose="02020603050405020304" pitchFamily="18" charset="0"/>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pPr>
              <a:spcBef>
                <a:spcPct val="0"/>
              </a:spcBef>
            </a:pPr>
            <a:endParaRPr lang="en-US" altLang="en-US" smtClean="0">
              <a:latin typeface="Arial" panose="020B0604020202020204" pitchFamily="34" charset="0"/>
            </a:endParaRPr>
          </a:p>
        </p:txBody>
      </p:sp>
    </p:spTree>
    <p:extLst>
      <p:ext uri="{BB962C8B-B14F-4D97-AF65-F5344CB8AC3E}">
        <p14:creationId xmlns:p14="http://schemas.microsoft.com/office/powerpoint/2010/main" val="142377323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3"/>
          <p:cNvSpPr>
            <a:spLocks noGrp="1" noChangeArrowheads="1"/>
          </p:cNvSpPr>
          <p:nvPr>
            <p:ph type="sldNum" sz="quarter" idx="5"/>
          </p:nvPr>
        </p:nvSpPr>
        <p:spPr>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defTabSz="930275">
              <a:defRPr>
                <a:solidFill>
                  <a:schemeClr val="tx1"/>
                </a:solidFill>
                <a:latin typeface="Arial" panose="020B0604020202020204" pitchFamily="34" charset="0"/>
                <a:cs typeface="Arial" panose="020B0604020202020204" pitchFamily="34" charset="0"/>
              </a:defRPr>
            </a:lvl1pPr>
            <a:lvl2pPr marL="742950" indent="-285750" defTabSz="930275">
              <a:defRPr>
                <a:solidFill>
                  <a:schemeClr val="tx1"/>
                </a:solidFill>
                <a:latin typeface="Arial" panose="020B0604020202020204" pitchFamily="34" charset="0"/>
                <a:cs typeface="Arial" panose="020B0604020202020204" pitchFamily="34" charset="0"/>
              </a:defRPr>
            </a:lvl2pPr>
            <a:lvl3pPr marL="1143000" indent="-228600" defTabSz="930275">
              <a:defRPr>
                <a:solidFill>
                  <a:schemeClr val="tx1"/>
                </a:solidFill>
                <a:latin typeface="Arial" panose="020B0604020202020204" pitchFamily="34" charset="0"/>
                <a:cs typeface="Arial" panose="020B0604020202020204" pitchFamily="34" charset="0"/>
              </a:defRPr>
            </a:lvl3pPr>
            <a:lvl4pPr marL="1600200" indent="-228600" defTabSz="930275">
              <a:defRPr>
                <a:solidFill>
                  <a:schemeClr val="tx1"/>
                </a:solidFill>
                <a:latin typeface="Arial" panose="020B0604020202020204" pitchFamily="34" charset="0"/>
                <a:cs typeface="Arial" panose="020B0604020202020204" pitchFamily="34" charset="0"/>
              </a:defRPr>
            </a:lvl4pPr>
            <a:lvl5pPr marL="2057400" indent="-228600" defTabSz="930275">
              <a:defRPr>
                <a:solidFill>
                  <a:schemeClr val="tx1"/>
                </a:solidFill>
                <a:latin typeface="Arial" panose="020B0604020202020204" pitchFamily="34" charset="0"/>
                <a:cs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8A0D9C3-B32A-49D5-999B-4FC17FAE618C}" type="slidenum">
              <a:rPr lang="en-US" altLang="en-US" sz="1200" smtClean="0">
                <a:solidFill>
                  <a:srgbClr val="000000"/>
                </a:solidFill>
                <a:ea typeface="MS PGothic" panose="020B0600070205080204" pitchFamily="34" charset="-128"/>
              </a:rPr>
              <a:pPr/>
              <a:t>87</a:t>
            </a:fld>
            <a:endParaRPr lang="en-US" altLang="en-US" sz="1200" smtClean="0">
              <a:solidFill>
                <a:srgbClr val="000000"/>
              </a:solidFill>
              <a:ea typeface="MS PGothic" panose="020B0600070205080204" pitchFamily="34" charset="-128"/>
            </a:endParaRPr>
          </a:p>
        </p:txBody>
      </p:sp>
      <p:sp>
        <p:nvSpPr>
          <p:cNvPr id="167939" name="Rectangle 2"/>
          <p:cNvSpPr>
            <a:spLocks noGrp="1" noRot="1" noChangeAspect="1" noChangeArrowheads="1" noTextEdit="1"/>
          </p:cNvSpPr>
          <p:nvPr>
            <p:ph type="sldImg"/>
          </p:nvPr>
        </p:nvSpPr>
        <p:spPr>
          <a:ln/>
        </p:spPr>
      </p:sp>
      <p:sp>
        <p:nvSpPr>
          <p:cNvPr id="167940" name="Rectangle 3"/>
          <p:cNvSpPr>
            <a:spLocks noGrp="1" noChangeArrowheads="1"/>
          </p:cNvSpPr>
          <p:nvPr>
            <p:ph type="body" idx="1"/>
          </p:nvPr>
        </p:nvSpPr>
        <p:spPr>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a:lstStyle/>
          <a:p>
            <a:endParaRPr lang="en-US" altLang="en-US" smtClean="0">
              <a:latin typeface="Arial" panose="020B0604020202020204" pitchFamily="34" charset="0"/>
              <a:ea typeface="MS PGothic" panose="020B0600070205080204" pitchFamily="34" charset="-128"/>
            </a:endParaRPr>
          </a:p>
        </p:txBody>
      </p:sp>
    </p:spTree>
    <p:extLst>
      <p:ext uri="{BB962C8B-B14F-4D97-AF65-F5344CB8AC3E}">
        <p14:creationId xmlns:p14="http://schemas.microsoft.com/office/powerpoint/2010/main" val="113987873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3"/>
          <p:cNvSpPr>
            <a:spLocks noGrp="1" noChangeArrowheads="1"/>
          </p:cNvSpPr>
          <p:nvPr>
            <p:ph type="sldNum" sz="quarter" idx="5"/>
          </p:nvPr>
        </p:nvSpPr>
        <p:spPr>
          <a:xfrm>
            <a:off x="3148013" y="9034463"/>
            <a:ext cx="704850" cy="247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a:solidFill>
                  <a:schemeClr val="tx1"/>
                </a:solidFill>
                <a:latin typeface="Arial" panose="020B0604020202020204" pitchFamily="34" charset="0"/>
                <a:cs typeface="Arial" panose="020B0604020202020204" pitchFamily="34" charset="0"/>
              </a:defRPr>
            </a:lvl1pPr>
            <a:lvl2pPr marL="742950" indent="-285750" defTabSz="928688">
              <a:defRPr>
                <a:solidFill>
                  <a:schemeClr val="tx1"/>
                </a:solidFill>
                <a:latin typeface="Arial" panose="020B0604020202020204" pitchFamily="34" charset="0"/>
                <a:cs typeface="Arial" panose="020B0604020202020204" pitchFamily="34" charset="0"/>
              </a:defRPr>
            </a:lvl2pPr>
            <a:lvl3pPr marL="1143000" indent="-228600" defTabSz="928688">
              <a:defRPr>
                <a:solidFill>
                  <a:schemeClr val="tx1"/>
                </a:solidFill>
                <a:latin typeface="Arial" panose="020B0604020202020204" pitchFamily="34" charset="0"/>
                <a:cs typeface="Arial" panose="020B0604020202020204" pitchFamily="34" charset="0"/>
              </a:defRPr>
            </a:lvl3pPr>
            <a:lvl4pPr marL="1600200" indent="-228600" defTabSz="928688">
              <a:defRPr>
                <a:solidFill>
                  <a:schemeClr val="tx1"/>
                </a:solidFill>
                <a:latin typeface="Arial" panose="020B0604020202020204" pitchFamily="34" charset="0"/>
                <a:cs typeface="Arial" panose="020B0604020202020204" pitchFamily="34" charset="0"/>
              </a:defRPr>
            </a:lvl4pPr>
            <a:lvl5pPr marL="2057400" indent="-228600" defTabSz="928688">
              <a:defRPr>
                <a:solidFill>
                  <a:schemeClr val="tx1"/>
                </a:solidFill>
                <a:latin typeface="Arial" panose="020B0604020202020204" pitchFamily="34" charset="0"/>
                <a:cs typeface="Arial" panose="020B0604020202020204" pitchFamily="34" charset="0"/>
              </a:defRPr>
            </a:lvl5pPr>
            <a:lvl6pPr marL="2514600" indent="-228600" defTabSz="928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28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28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28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59AAB0F-8431-429A-B293-B1F15E518059}" type="slidenum">
              <a:rPr lang="en-US" altLang="en-US" smtClean="0"/>
              <a:pPr/>
              <a:t>88</a:t>
            </a:fld>
            <a:endParaRPr lang="en-US" altLang="en-US" smtClean="0"/>
          </a:p>
        </p:txBody>
      </p:sp>
      <p:sp>
        <p:nvSpPr>
          <p:cNvPr id="169987" name="Rectangle 2"/>
          <p:cNvSpPr>
            <a:spLocks noGrp="1" noRot="1" noChangeAspect="1" noChangeArrowheads="1" noTextEdit="1"/>
          </p:cNvSpPr>
          <p:nvPr>
            <p:ph type="sldImg"/>
          </p:nvPr>
        </p:nvSpPr>
        <p:spPr>
          <a:ln/>
        </p:spPr>
      </p:sp>
      <p:sp>
        <p:nvSpPr>
          <p:cNvPr id="169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145320810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cs typeface="Arial" panose="020B0604020202020204" pitchFamily="34" charset="0"/>
              </a:defRPr>
            </a:lvl1pPr>
            <a:lvl2pPr marL="742950" indent="-285750" defTabSz="930275">
              <a:defRPr>
                <a:solidFill>
                  <a:schemeClr val="tx1"/>
                </a:solidFill>
                <a:latin typeface="Arial" panose="020B0604020202020204" pitchFamily="34" charset="0"/>
                <a:cs typeface="Arial" panose="020B0604020202020204" pitchFamily="34" charset="0"/>
              </a:defRPr>
            </a:lvl2pPr>
            <a:lvl3pPr marL="1143000" indent="-228600" defTabSz="930275">
              <a:defRPr>
                <a:solidFill>
                  <a:schemeClr val="tx1"/>
                </a:solidFill>
                <a:latin typeface="Arial" panose="020B0604020202020204" pitchFamily="34" charset="0"/>
                <a:cs typeface="Arial" panose="020B0604020202020204" pitchFamily="34" charset="0"/>
              </a:defRPr>
            </a:lvl3pPr>
            <a:lvl4pPr marL="1600200" indent="-228600" defTabSz="930275">
              <a:defRPr>
                <a:solidFill>
                  <a:schemeClr val="tx1"/>
                </a:solidFill>
                <a:latin typeface="Arial" panose="020B0604020202020204" pitchFamily="34" charset="0"/>
                <a:cs typeface="Arial" panose="020B0604020202020204" pitchFamily="34" charset="0"/>
              </a:defRPr>
            </a:lvl4pPr>
            <a:lvl5pPr marL="2057400" indent="-228600" defTabSz="930275">
              <a:defRPr>
                <a:solidFill>
                  <a:schemeClr val="tx1"/>
                </a:solidFill>
                <a:latin typeface="Arial" panose="020B0604020202020204" pitchFamily="34" charset="0"/>
                <a:cs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6C4E10D-8A5C-4F2C-A773-C9721C8F0CE6}" type="slidenum">
              <a:rPr lang="en-US" altLang="en-US" smtClean="0">
                <a:solidFill>
                  <a:srgbClr val="000000"/>
                </a:solidFill>
              </a:rPr>
              <a:pPr/>
              <a:t>89</a:t>
            </a:fld>
            <a:endParaRPr lang="en-US" altLang="en-US" smtClean="0">
              <a:solidFill>
                <a:srgbClr val="000000"/>
              </a:solidFill>
            </a:endParaRPr>
          </a:p>
        </p:txBody>
      </p:sp>
      <p:sp>
        <p:nvSpPr>
          <p:cNvPr id="172035" name="Rectangle 2"/>
          <p:cNvSpPr>
            <a:spLocks noGrp="1" noRot="1" noChangeAspect="1" noChangeArrowheads="1" noTextEdit="1"/>
          </p:cNvSpPr>
          <p:nvPr>
            <p:ph type="sldImg"/>
          </p:nvPr>
        </p:nvSpPr>
        <p:spPr>
          <a:ln/>
        </p:spPr>
      </p:sp>
      <p:sp>
        <p:nvSpPr>
          <p:cNvPr id="172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292950211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3"/>
          <p:cNvSpPr txBox="1">
            <a:spLocks noGrp="1" noChangeArrowheads="1"/>
          </p:cNvSpPr>
          <p:nvPr/>
        </p:nvSpPr>
        <p:spPr bwMode="auto">
          <a:xfrm>
            <a:off x="3154363" y="9047163"/>
            <a:ext cx="7048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956" tIns="46569" rIns="45956" bIns="46569" anchor="b">
            <a:spAutoFit/>
          </a:bodyPr>
          <a:lstStyle>
            <a:lvl1pPr defTabSz="930275">
              <a:defRPr>
                <a:solidFill>
                  <a:schemeClr val="tx1"/>
                </a:solidFill>
                <a:latin typeface="Arial" panose="020B0604020202020204" pitchFamily="34" charset="0"/>
                <a:cs typeface="Arial" panose="020B0604020202020204" pitchFamily="34" charset="0"/>
              </a:defRPr>
            </a:lvl1pPr>
            <a:lvl2pPr marL="742950" indent="-285750" defTabSz="930275">
              <a:defRPr>
                <a:solidFill>
                  <a:schemeClr val="tx1"/>
                </a:solidFill>
                <a:latin typeface="Arial" panose="020B0604020202020204" pitchFamily="34" charset="0"/>
                <a:cs typeface="Arial" panose="020B0604020202020204" pitchFamily="34" charset="0"/>
              </a:defRPr>
            </a:lvl2pPr>
            <a:lvl3pPr marL="1143000" indent="-228600" defTabSz="930275">
              <a:defRPr>
                <a:solidFill>
                  <a:schemeClr val="tx1"/>
                </a:solidFill>
                <a:latin typeface="Arial" panose="020B0604020202020204" pitchFamily="34" charset="0"/>
                <a:cs typeface="Arial" panose="020B0604020202020204" pitchFamily="34" charset="0"/>
              </a:defRPr>
            </a:lvl3pPr>
            <a:lvl4pPr marL="1600200" indent="-228600" defTabSz="930275">
              <a:defRPr>
                <a:solidFill>
                  <a:schemeClr val="tx1"/>
                </a:solidFill>
                <a:latin typeface="Arial" panose="020B0604020202020204" pitchFamily="34" charset="0"/>
                <a:cs typeface="Arial" panose="020B0604020202020204" pitchFamily="34" charset="0"/>
              </a:defRPr>
            </a:lvl4pPr>
            <a:lvl5pPr marL="2057400" indent="-228600" defTabSz="930275">
              <a:defRPr>
                <a:solidFill>
                  <a:schemeClr val="tx1"/>
                </a:solidFill>
                <a:latin typeface="Arial" panose="020B0604020202020204" pitchFamily="34" charset="0"/>
                <a:cs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fld id="{8B15F6FD-B961-4FD5-BAAB-479F17E241CC}" type="slidenum">
              <a:rPr lang="en-US" altLang="en-US" sz="1000"/>
              <a:pPr algn="ctr"/>
              <a:t>91</a:t>
            </a:fld>
            <a:endParaRPr lang="en-US" altLang="en-US" sz="1000"/>
          </a:p>
        </p:txBody>
      </p:sp>
      <p:sp>
        <p:nvSpPr>
          <p:cNvPr id="175107" name="Rectangle 2"/>
          <p:cNvSpPr>
            <a:spLocks noGrp="1" noRot="1" noChangeAspect="1" noChangeArrowheads="1" noTextEdit="1"/>
          </p:cNvSpPr>
          <p:nvPr>
            <p:ph type="sldImg"/>
          </p:nvPr>
        </p:nvSpPr>
        <p:spPr>
          <a:ln/>
        </p:spPr>
      </p:sp>
      <p:sp>
        <p:nvSpPr>
          <p:cNvPr id="175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45479457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cs typeface="Arial" panose="020B0604020202020204" pitchFamily="34" charset="0"/>
              </a:defRPr>
            </a:lvl1pPr>
            <a:lvl2pPr marL="742950" indent="-285750" defTabSz="930275">
              <a:defRPr>
                <a:solidFill>
                  <a:schemeClr val="tx1"/>
                </a:solidFill>
                <a:latin typeface="Arial" panose="020B0604020202020204" pitchFamily="34" charset="0"/>
                <a:cs typeface="Arial" panose="020B0604020202020204" pitchFamily="34" charset="0"/>
              </a:defRPr>
            </a:lvl2pPr>
            <a:lvl3pPr marL="1143000" indent="-228600" defTabSz="930275">
              <a:defRPr>
                <a:solidFill>
                  <a:schemeClr val="tx1"/>
                </a:solidFill>
                <a:latin typeface="Arial" panose="020B0604020202020204" pitchFamily="34" charset="0"/>
                <a:cs typeface="Arial" panose="020B0604020202020204" pitchFamily="34" charset="0"/>
              </a:defRPr>
            </a:lvl3pPr>
            <a:lvl4pPr marL="1600200" indent="-228600" defTabSz="930275">
              <a:defRPr>
                <a:solidFill>
                  <a:schemeClr val="tx1"/>
                </a:solidFill>
                <a:latin typeface="Arial" panose="020B0604020202020204" pitchFamily="34" charset="0"/>
                <a:cs typeface="Arial" panose="020B0604020202020204" pitchFamily="34" charset="0"/>
              </a:defRPr>
            </a:lvl4pPr>
            <a:lvl5pPr marL="2057400" indent="-228600" defTabSz="930275">
              <a:defRPr>
                <a:solidFill>
                  <a:schemeClr val="tx1"/>
                </a:solidFill>
                <a:latin typeface="Arial" panose="020B0604020202020204" pitchFamily="34" charset="0"/>
                <a:cs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BAA80D9-CB84-4A9A-899D-0165E7E69FC4}" type="slidenum">
              <a:rPr lang="en-US" altLang="en-US" smtClean="0">
                <a:solidFill>
                  <a:srgbClr val="000000"/>
                </a:solidFill>
              </a:rPr>
              <a:pPr/>
              <a:t>92</a:t>
            </a:fld>
            <a:endParaRPr lang="en-US" altLang="en-US" smtClean="0">
              <a:solidFill>
                <a:srgbClr val="000000"/>
              </a:solidFill>
            </a:endParaRPr>
          </a:p>
        </p:txBody>
      </p:sp>
      <p:sp>
        <p:nvSpPr>
          <p:cNvPr id="177155" name="Rectangle 2"/>
          <p:cNvSpPr>
            <a:spLocks noGrp="1" noRot="1" noChangeAspect="1" noChangeArrowheads="1" noTextEdit="1"/>
          </p:cNvSpPr>
          <p:nvPr>
            <p:ph type="sldImg"/>
          </p:nvPr>
        </p:nvSpPr>
        <p:spPr>
          <a:ln/>
        </p:spPr>
      </p:sp>
      <p:sp>
        <p:nvSpPr>
          <p:cNvPr id="177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364493337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Slide Image Placeholder 1"/>
          <p:cNvSpPr>
            <a:spLocks noGrp="1" noRot="1" noChangeAspect="1" noTextEdit="1"/>
          </p:cNvSpPr>
          <p:nvPr>
            <p:ph type="sldImg"/>
          </p:nvPr>
        </p:nvSpPr>
        <p:spPr>
          <a:xfrm>
            <a:off x="1398588" y="582613"/>
            <a:ext cx="4060825" cy="3044825"/>
          </a:xfrm>
          <a:ln/>
        </p:spPr>
      </p:sp>
      <p:sp>
        <p:nvSpPr>
          <p:cNvPr id="179203" name="Notes Placeholder 2"/>
          <p:cNvSpPr>
            <a:spLocks noGrp="1"/>
          </p:cNvSpPr>
          <p:nvPr>
            <p:ph type="body" idx="1"/>
          </p:nvPr>
        </p:nvSpPr>
        <p:spPr>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a:lstStyle/>
          <a:p>
            <a:endParaRPr lang="en-US" altLang="en-US" smtClean="0">
              <a:latin typeface="Arial" panose="020B0604020202020204" pitchFamily="34" charset="0"/>
              <a:ea typeface="MS PGothic" panose="020B0600070205080204" pitchFamily="34" charset="-128"/>
            </a:endParaRPr>
          </a:p>
        </p:txBody>
      </p:sp>
      <p:sp>
        <p:nvSpPr>
          <p:cNvPr id="179204" name="Slide Number Placeholder 3"/>
          <p:cNvSpPr>
            <a:spLocks noGrp="1"/>
          </p:cNvSpPr>
          <p:nvPr>
            <p:ph type="sldNum" sz="quarter" idx="5"/>
          </p:nvPr>
        </p:nvSpPr>
        <p:spPr>
          <a:xfrm>
            <a:off x="3084513" y="8897938"/>
            <a:ext cx="692150" cy="244475"/>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defTabSz="930275">
              <a:defRPr>
                <a:solidFill>
                  <a:schemeClr val="tx1"/>
                </a:solidFill>
                <a:latin typeface="Arial" panose="020B0604020202020204" pitchFamily="34" charset="0"/>
                <a:cs typeface="Arial" panose="020B0604020202020204" pitchFamily="34" charset="0"/>
              </a:defRPr>
            </a:lvl1pPr>
            <a:lvl2pPr marL="742950" indent="-285750" defTabSz="930275">
              <a:defRPr>
                <a:solidFill>
                  <a:schemeClr val="tx1"/>
                </a:solidFill>
                <a:latin typeface="Arial" panose="020B0604020202020204" pitchFamily="34" charset="0"/>
                <a:cs typeface="Arial" panose="020B0604020202020204" pitchFamily="34" charset="0"/>
              </a:defRPr>
            </a:lvl2pPr>
            <a:lvl3pPr marL="1143000" indent="-228600" defTabSz="930275">
              <a:defRPr>
                <a:solidFill>
                  <a:schemeClr val="tx1"/>
                </a:solidFill>
                <a:latin typeface="Arial" panose="020B0604020202020204" pitchFamily="34" charset="0"/>
                <a:cs typeface="Arial" panose="020B0604020202020204" pitchFamily="34" charset="0"/>
              </a:defRPr>
            </a:lvl3pPr>
            <a:lvl4pPr marL="1600200" indent="-228600" defTabSz="930275">
              <a:defRPr>
                <a:solidFill>
                  <a:schemeClr val="tx1"/>
                </a:solidFill>
                <a:latin typeface="Arial" panose="020B0604020202020204" pitchFamily="34" charset="0"/>
                <a:cs typeface="Arial" panose="020B0604020202020204" pitchFamily="34" charset="0"/>
              </a:defRPr>
            </a:lvl4pPr>
            <a:lvl5pPr marL="2057400" indent="-228600" defTabSz="930275">
              <a:defRPr>
                <a:solidFill>
                  <a:schemeClr val="tx1"/>
                </a:solidFill>
                <a:latin typeface="Arial" panose="020B0604020202020204" pitchFamily="34" charset="0"/>
                <a:cs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6E812C0-5AF7-4A19-9923-0463498CBDE7}" type="slidenum">
              <a:rPr lang="en-US" altLang="en-US" sz="1200" smtClean="0">
                <a:solidFill>
                  <a:srgbClr val="000000"/>
                </a:solidFill>
                <a:ea typeface="MS PGothic" panose="020B0600070205080204" pitchFamily="34" charset="-128"/>
              </a:rPr>
              <a:pPr/>
              <a:t>93</a:t>
            </a:fld>
            <a:endParaRPr lang="en-US" altLang="en-US" sz="1200" smtClean="0">
              <a:solidFill>
                <a:srgbClr val="000000"/>
              </a:solidFill>
              <a:ea typeface="MS PGothic" panose="020B0600070205080204" pitchFamily="34" charset="-128"/>
            </a:endParaRPr>
          </a:p>
        </p:txBody>
      </p:sp>
    </p:spTree>
    <p:extLst>
      <p:ext uri="{BB962C8B-B14F-4D97-AF65-F5344CB8AC3E}">
        <p14:creationId xmlns:p14="http://schemas.microsoft.com/office/powerpoint/2010/main" val="9728194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cs typeface="Arial" panose="020B0604020202020204" pitchFamily="34" charset="0"/>
              </a:defRPr>
            </a:lvl1pPr>
            <a:lvl2pPr marL="742950" indent="-285750" defTabSz="930275">
              <a:defRPr>
                <a:solidFill>
                  <a:schemeClr val="tx1"/>
                </a:solidFill>
                <a:latin typeface="Arial" panose="020B0604020202020204" pitchFamily="34" charset="0"/>
                <a:cs typeface="Arial" panose="020B0604020202020204" pitchFamily="34" charset="0"/>
              </a:defRPr>
            </a:lvl2pPr>
            <a:lvl3pPr marL="1143000" indent="-228600" defTabSz="930275">
              <a:defRPr>
                <a:solidFill>
                  <a:schemeClr val="tx1"/>
                </a:solidFill>
                <a:latin typeface="Arial" panose="020B0604020202020204" pitchFamily="34" charset="0"/>
                <a:cs typeface="Arial" panose="020B0604020202020204" pitchFamily="34" charset="0"/>
              </a:defRPr>
            </a:lvl3pPr>
            <a:lvl4pPr marL="1600200" indent="-228600" defTabSz="930275">
              <a:defRPr>
                <a:solidFill>
                  <a:schemeClr val="tx1"/>
                </a:solidFill>
                <a:latin typeface="Arial" panose="020B0604020202020204" pitchFamily="34" charset="0"/>
                <a:cs typeface="Arial" panose="020B0604020202020204" pitchFamily="34" charset="0"/>
              </a:defRPr>
            </a:lvl4pPr>
            <a:lvl5pPr marL="2057400" indent="-228600" defTabSz="930275">
              <a:defRPr>
                <a:solidFill>
                  <a:schemeClr val="tx1"/>
                </a:solidFill>
                <a:latin typeface="Arial" panose="020B0604020202020204" pitchFamily="34" charset="0"/>
                <a:cs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16096BE-9DA9-4908-8F3C-6F5BB1F82D0D}" type="slidenum">
              <a:rPr lang="en-US" altLang="en-US" smtClean="0">
                <a:solidFill>
                  <a:srgbClr val="000000"/>
                </a:solidFill>
              </a:rPr>
              <a:pPr/>
              <a:t>94</a:t>
            </a:fld>
            <a:endParaRPr lang="en-US" altLang="en-US" smtClean="0">
              <a:solidFill>
                <a:srgbClr val="000000"/>
              </a:solidFill>
            </a:endParaRPr>
          </a:p>
        </p:txBody>
      </p:sp>
      <p:sp>
        <p:nvSpPr>
          <p:cNvPr id="181251" name="Rectangle 2"/>
          <p:cNvSpPr>
            <a:spLocks noGrp="1" noRot="1" noChangeAspect="1" noChangeArrowheads="1" noTextEdit="1"/>
          </p:cNvSpPr>
          <p:nvPr>
            <p:ph type="sldImg"/>
          </p:nvPr>
        </p:nvSpPr>
        <p:spPr>
          <a:ln/>
        </p:spPr>
      </p:sp>
      <p:sp>
        <p:nvSpPr>
          <p:cNvPr id="181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183294492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3"/>
          <p:cNvSpPr txBox="1">
            <a:spLocks noGrp="1" noChangeArrowheads="1"/>
          </p:cNvSpPr>
          <p:nvPr/>
        </p:nvSpPr>
        <p:spPr bwMode="auto">
          <a:xfrm>
            <a:off x="3084513" y="9047163"/>
            <a:ext cx="6921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887" tIns="46499" rIns="45887" bIns="46499" anchor="b">
            <a:spAutoFit/>
          </a:bodyPr>
          <a:lstStyle>
            <a:lvl1pPr defTabSz="930275">
              <a:defRPr>
                <a:solidFill>
                  <a:schemeClr val="tx1"/>
                </a:solidFill>
                <a:latin typeface="Arial" panose="020B0604020202020204" pitchFamily="34" charset="0"/>
                <a:cs typeface="Arial" panose="020B0604020202020204" pitchFamily="34" charset="0"/>
              </a:defRPr>
            </a:lvl1pPr>
            <a:lvl2pPr marL="742950" indent="-285750" defTabSz="930275">
              <a:defRPr>
                <a:solidFill>
                  <a:schemeClr val="tx1"/>
                </a:solidFill>
                <a:latin typeface="Arial" panose="020B0604020202020204" pitchFamily="34" charset="0"/>
                <a:cs typeface="Arial" panose="020B0604020202020204" pitchFamily="34" charset="0"/>
              </a:defRPr>
            </a:lvl2pPr>
            <a:lvl3pPr marL="1143000" indent="-228600" defTabSz="930275">
              <a:defRPr>
                <a:solidFill>
                  <a:schemeClr val="tx1"/>
                </a:solidFill>
                <a:latin typeface="Arial" panose="020B0604020202020204" pitchFamily="34" charset="0"/>
                <a:cs typeface="Arial" panose="020B0604020202020204" pitchFamily="34" charset="0"/>
              </a:defRPr>
            </a:lvl3pPr>
            <a:lvl4pPr marL="1600200" indent="-228600" defTabSz="930275">
              <a:defRPr>
                <a:solidFill>
                  <a:schemeClr val="tx1"/>
                </a:solidFill>
                <a:latin typeface="Arial" panose="020B0604020202020204" pitchFamily="34" charset="0"/>
                <a:cs typeface="Arial" panose="020B0604020202020204" pitchFamily="34" charset="0"/>
              </a:defRPr>
            </a:lvl4pPr>
            <a:lvl5pPr marL="2057400" indent="-228600" defTabSz="930275">
              <a:defRPr>
                <a:solidFill>
                  <a:schemeClr val="tx1"/>
                </a:solidFill>
                <a:latin typeface="Arial" panose="020B0604020202020204" pitchFamily="34" charset="0"/>
                <a:cs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fld id="{93258733-18EE-4B5F-AEF0-C321FC0FDF63}" type="slidenum">
              <a:rPr lang="en-US" altLang="en-US" sz="1000"/>
              <a:pPr algn="ctr"/>
              <a:t>98</a:t>
            </a:fld>
            <a:endParaRPr lang="en-US" altLang="en-US" sz="1000"/>
          </a:p>
        </p:txBody>
      </p:sp>
      <p:sp>
        <p:nvSpPr>
          <p:cNvPr id="186371" name="Rectangle 2"/>
          <p:cNvSpPr>
            <a:spLocks noGrp="1" noRot="1" noChangeAspect="1" noChangeArrowheads="1" noTextEdit="1"/>
          </p:cNvSpPr>
          <p:nvPr>
            <p:ph type="sldImg"/>
          </p:nvPr>
        </p:nvSpPr>
        <p:spPr>
          <a:ln/>
        </p:spPr>
      </p:sp>
      <p:sp>
        <p:nvSpPr>
          <p:cNvPr id="186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1030040115"/>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a:solidFill>
                  <a:schemeClr val="tx1"/>
                </a:solidFill>
                <a:latin typeface="Arial" panose="020B0604020202020204" pitchFamily="34" charset="0"/>
                <a:cs typeface="Arial" panose="020B0604020202020204" pitchFamily="34" charset="0"/>
              </a:defRPr>
            </a:lvl1pPr>
            <a:lvl2pPr marL="742950" indent="-285750" defTabSz="928688">
              <a:defRPr>
                <a:solidFill>
                  <a:schemeClr val="tx1"/>
                </a:solidFill>
                <a:latin typeface="Arial" panose="020B0604020202020204" pitchFamily="34" charset="0"/>
                <a:cs typeface="Arial" panose="020B0604020202020204" pitchFamily="34" charset="0"/>
              </a:defRPr>
            </a:lvl2pPr>
            <a:lvl3pPr marL="1143000" indent="-228600" defTabSz="928688">
              <a:defRPr>
                <a:solidFill>
                  <a:schemeClr val="tx1"/>
                </a:solidFill>
                <a:latin typeface="Arial" panose="020B0604020202020204" pitchFamily="34" charset="0"/>
                <a:cs typeface="Arial" panose="020B0604020202020204" pitchFamily="34" charset="0"/>
              </a:defRPr>
            </a:lvl3pPr>
            <a:lvl4pPr marL="1600200" indent="-228600" defTabSz="928688">
              <a:defRPr>
                <a:solidFill>
                  <a:schemeClr val="tx1"/>
                </a:solidFill>
                <a:latin typeface="Arial" panose="020B0604020202020204" pitchFamily="34" charset="0"/>
                <a:cs typeface="Arial" panose="020B0604020202020204" pitchFamily="34" charset="0"/>
              </a:defRPr>
            </a:lvl4pPr>
            <a:lvl5pPr marL="2057400" indent="-228600" defTabSz="928688">
              <a:defRPr>
                <a:solidFill>
                  <a:schemeClr val="tx1"/>
                </a:solidFill>
                <a:latin typeface="Arial" panose="020B0604020202020204" pitchFamily="34" charset="0"/>
                <a:cs typeface="Arial" panose="020B0604020202020204" pitchFamily="34" charset="0"/>
              </a:defRPr>
            </a:lvl5pPr>
            <a:lvl6pPr marL="2514600" indent="-228600" defTabSz="928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28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28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28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5AAD81A-9B82-41F7-AB6A-E74FD71BF9E0}" type="slidenum">
              <a:rPr lang="en-US" altLang="en-US" smtClean="0"/>
              <a:pPr/>
              <a:t>99</a:t>
            </a:fld>
            <a:endParaRPr lang="en-US" altLang="en-US" smtClean="0"/>
          </a:p>
        </p:txBody>
      </p:sp>
      <p:sp>
        <p:nvSpPr>
          <p:cNvPr id="188419" name="Rectangle 2"/>
          <p:cNvSpPr>
            <a:spLocks noGrp="1" noRot="1" noChangeAspect="1" noChangeArrowheads="1" noTextEdit="1"/>
          </p:cNvSpPr>
          <p:nvPr>
            <p:ph type="sldImg"/>
          </p:nvPr>
        </p:nvSpPr>
        <p:spPr>
          <a:ln/>
        </p:spPr>
      </p:sp>
      <p:sp>
        <p:nvSpPr>
          <p:cNvPr id="188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227064529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Grp="1" noRot="1" noChangeAspect="1" noChangeArrowheads="1" noTextEdit="1"/>
          </p:cNvSpPr>
          <p:nvPr>
            <p:ph type="sldImg"/>
          </p:nvPr>
        </p:nvSpPr>
        <p:spPr>
          <a:xfrm>
            <a:off x="1182688" y="701675"/>
            <a:ext cx="4645025" cy="3482975"/>
          </a:xfrm>
          <a:solidFill>
            <a:srgbClr val="FFFFFF"/>
          </a:solidFill>
          <a:ln/>
        </p:spPr>
      </p:sp>
      <p:sp>
        <p:nvSpPr>
          <p:cNvPr id="190467" name="Rectangle 3"/>
          <p:cNvSpPr>
            <a:spLocks noGrp="1" noChangeArrowheads="1"/>
          </p:cNvSpPr>
          <p:nvPr>
            <p:ph type="body" idx="1"/>
          </p:nvPr>
        </p:nvSpPr>
        <p:spPr>
          <a:xfrm>
            <a:off x="903288" y="4416425"/>
            <a:ext cx="5199062" cy="4178300"/>
          </a:xfrm>
          <a:solidFill>
            <a:srgbClr val="FFFFFF"/>
          </a:solidFill>
          <a:ln>
            <a:solidFill>
              <a:srgbClr val="000000"/>
            </a:solidFill>
          </a:ln>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17195157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Grp="1" noChangeArrowheads="1"/>
          </p:cNvSpPr>
          <p:nvPr>
            <p:ph type="sldNum" sz="quarter" idx="5"/>
          </p:nvPr>
        </p:nvSpPr>
        <p:spPr>
          <a:xfrm>
            <a:off x="3084513" y="9047163"/>
            <a:ext cx="692150" cy="247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cs typeface="Arial" panose="020B0604020202020204" pitchFamily="34" charset="0"/>
              </a:defRPr>
            </a:lvl1pPr>
            <a:lvl2pPr marL="742950" indent="-285750" defTabSz="930275">
              <a:defRPr>
                <a:solidFill>
                  <a:schemeClr val="tx1"/>
                </a:solidFill>
                <a:latin typeface="Arial" panose="020B0604020202020204" pitchFamily="34" charset="0"/>
                <a:cs typeface="Arial" panose="020B0604020202020204" pitchFamily="34" charset="0"/>
              </a:defRPr>
            </a:lvl2pPr>
            <a:lvl3pPr marL="1143000" indent="-228600" defTabSz="930275">
              <a:defRPr>
                <a:solidFill>
                  <a:schemeClr val="tx1"/>
                </a:solidFill>
                <a:latin typeface="Arial" panose="020B0604020202020204" pitchFamily="34" charset="0"/>
                <a:cs typeface="Arial" panose="020B0604020202020204" pitchFamily="34" charset="0"/>
              </a:defRPr>
            </a:lvl3pPr>
            <a:lvl4pPr marL="1600200" indent="-228600" defTabSz="930275">
              <a:defRPr>
                <a:solidFill>
                  <a:schemeClr val="tx1"/>
                </a:solidFill>
                <a:latin typeface="Arial" panose="020B0604020202020204" pitchFamily="34" charset="0"/>
                <a:cs typeface="Arial" panose="020B0604020202020204" pitchFamily="34" charset="0"/>
              </a:defRPr>
            </a:lvl4pPr>
            <a:lvl5pPr marL="2057400" indent="-228600" defTabSz="930275">
              <a:defRPr>
                <a:solidFill>
                  <a:schemeClr val="tx1"/>
                </a:solidFill>
                <a:latin typeface="Arial" panose="020B0604020202020204" pitchFamily="34" charset="0"/>
                <a:cs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0E7905A-E3CF-4749-921F-F89C234A1DEC}" type="slidenum">
              <a:rPr lang="en-US" altLang="en-US" smtClean="0">
                <a:solidFill>
                  <a:srgbClr val="000000"/>
                </a:solidFill>
              </a:rPr>
              <a:pPr/>
              <a:t>8</a:t>
            </a:fld>
            <a:endParaRPr lang="en-US" altLang="en-US" smtClean="0">
              <a:solidFill>
                <a:srgbClr val="000000"/>
              </a:solidFill>
            </a:endParaRPr>
          </a:p>
        </p:txBody>
      </p:sp>
      <p:sp>
        <p:nvSpPr>
          <p:cNvPr id="23555" name="Rectangle 4"/>
          <p:cNvSpPr>
            <a:spLocks noGrp="1" noRot="1" noChangeAspect="1" noChangeArrowheads="1" noTextEdit="1"/>
          </p:cNvSpPr>
          <p:nvPr>
            <p:ph type="sldImg"/>
          </p:nvPr>
        </p:nvSpPr>
        <p:spPr>
          <a:ln/>
        </p:spPr>
      </p:sp>
      <p:sp>
        <p:nvSpPr>
          <p:cNvPr id="23556" name="Rectangle 5"/>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59037023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a:solidFill>
                  <a:schemeClr val="tx1"/>
                </a:solidFill>
                <a:latin typeface="Arial" panose="020B0604020202020204" pitchFamily="34" charset="0"/>
                <a:cs typeface="Arial" panose="020B0604020202020204" pitchFamily="34" charset="0"/>
              </a:defRPr>
            </a:lvl1pPr>
            <a:lvl2pPr marL="742950" indent="-285750" defTabSz="928688">
              <a:defRPr>
                <a:solidFill>
                  <a:schemeClr val="tx1"/>
                </a:solidFill>
                <a:latin typeface="Arial" panose="020B0604020202020204" pitchFamily="34" charset="0"/>
                <a:cs typeface="Arial" panose="020B0604020202020204" pitchFamily="34" charset="0"/>
              </a:defRPr>
            </a:lvl2pPr>
            <a:lvl3pPr marL="1143000" indent="-228600" defTabSz="928688">
              <a:defRPr>
                <a:solidFill>
                  <a:schemeClr val="tx1"/>
                </a:solidFill>
                <a:latin typeface="Arial" panose="020B0604020202020204" pitchFamily="34" charset="0"/>
                <a:cs typeface="Arial" panose="020B0604020202020204" pitchFamily="34" charset="0"/>
              </a:defRPr>
            </a:lvl3pPr>
            <a:lvl4pPr marL="1600200" indent="-228600" defTabSz="928688">
              <a:defRPr>
                <a:solidFill>
                  <a:schemeClr val="tx1"/>
                </a:solidFill>
                <a:latin typeface="Arial" panose="020B0604020202020204" pitchFamily="34" charset="0"/>
                <a:cs typeface="Arial" panose="020B0604020202020204" pitchFamily="34" charset="0"/>
              </a:defRPr>
            </a:lvl4pPr>
            <a:lvl5pPr marL="2057400" indent="-228600" defTabSz="928688">
              <a:defRPr>
                <a:solidFill>
                  <a:schemeClr val="tx1"/>
                </a:solidFill>
                <a:latin typeface="Arial" panose="020B0604020202020204" pitchFamily="34" charset="0"/>
                <a:cs typeface="Arial" panose="020B0604020202020204" pitchFamily="34" charset="0"/>
              </a:defRPr>
            </a:lvl5pPr>
            <a:lvl6pPr marL="2514600" indent="-228600" defTabSz="928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28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28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28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D154F8B-3BE0-4576-A545-8E5B0C3EA8D8}" type="slidenum">
              <a:rPr lang="en-US" altLang="en-US" smtClean="0"/>
              <a:pPr/>
              <a:t>103</a:t>
            </a:fld>
            <a:endParaRPr lang="en-US" altLang="en-US" smtClean="0"/>
          </a:p>
        </p:txBody>
      </p:sp>
      <p:sp>
        <p:nvSpPr>
          <p:cNvPr id="194563" name="Rectangle 2"/>
          <p:cNvSpPr>
            <a:spLocks noGrp="1" noRot="1" noChangeAspect="1" noChangeArrowheads="1" noTextEdit="1"/>
          </p:cNvSpPr>
          <p:nvPr>
            <p:ph type="sldImg"/>
          </p:nvPr>
        </p:nvSpPr>
        <p:spPr>
          <a:ln/>
        </p:spPr>
      </p:sp>
      <p:sp>
        <p:nvSpPr>
          <p:cNvPr id="194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3968091343"/>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a:solidFill>
                  <a:schemeClr val="tx1"/>
                </a:solidFill>
                <a:latin typeface="Arial" panose="020B0604020202020204" pitchFamily="34" charset="0"/>
                <a:cs typeface="Arial" panose="020B0604020202020204" pitchFamily="34" charset="0"/>
              </a:defRPr>
            </a:lvl1pPr>
            <a:lvl2pPr marL="742950" indent="-285750" defTabSz="928688">
              <a:defRPr>
                <a:solidFill>
                  <a:schemeClr val="tx1"/>
                </a:solidFill>
                <a:latin typeface="Arial" panose="020B0604020202020204" pitchFamily="34" charset="0"/>
                <a:cs typeface="Arial" panose="020B0604020202020204" pitchFamily="34" charset="0"/>
              </a:defRPr>
            </a:lvl2pPr>
            <a:lvl3pPr marL="1143000" indent="-228600" defTabSz="928688">
              <a:defRPr>
                <a:solidFill>
                  <a:schemeClr val="tx1"/>
                </a:solidFill>
                <a:latin typeface="Arial" panose="020B0604020202020204" pitchFamily="34" charset="0"/>
                <a:cs typeface="Arial" panose="020B0604020202020204" pitchFamily="34" charset="0"/>
              </a:defRPr>
            </a:lvl3pPr>
            <a:lvl4pPr marL="1600200" indent="-228600" defTabSz="928688">
              <a:defRPr>
                <a:solidFill>
                  <a:schemeClr val="tx1"/>
                </a:solidFill>
                <a:latin typeface="Arial" panose="020B0604020202020204" pitchFamily="34" charset="0"/>
                <a:cs typeface="Arial" panose="020B0604020202020204" pitchFamily="34" charset="0"/>
              </a:defRPr>
            </a:lvl4pPr>
            <a:lvl5pPr marL="2057400" indent="-228600" defTabSz="928688">
              <a:defRPr>
                <a:solidFill>
                  <a:schemeClr val="tx1"/>
                </a:solidFill>
                <a:latin typeface="Arial" panose="020B0604020202020204" pitchFamily="34" charset="0"/>
                <a:cs typeface="Arial" panose="020B0604020202020204" pitchFamily="34" charset="0"/>
              </a:defRPr>
            </a:lvl5pPr>
            <a:lvl6pPr marL="2514600" indent="-228600" defTabSz="928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28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28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28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06FBD54-54E2-4842-B921-56DDD2158125}" type="slidenum">
              <a:rPr lang="en-US" altLang="en-US" smtClean="0"/>
              <a:pPr/>
              <a:t>104</a:t>
            </a:fld>
            <a:endParaRPr lang="en-US" altLang="en-US" smtClean="0"/>
          </a:p>
        </p:txBody>
      </p:sp>
      <p:sp>
        <p:nvSpPr>
          <p:cNvPr id="196611" name="Rectangle 2"/>
          <p:cNvSpPr>
            <a:spLocks noGrp="1" noRot="1" noChangeAspect="1" noChangeArrowheads="1" noTextEdit="1"/>
          </p:cNvSpPr>
          <p:nvPr>
            <p:ph type="sldImg"/>
          </p:nvPr>
        </p:nvSpPr>
        <p:spPr>
          <a:ln/>
        </p:spPr>
      </p:sp>
      <p:sp>
        <p:nvSpPr>
          <p:cNvPr id="196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3787659426"/>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3"/>
          <p:cNvSpPr>
            <a:spLocks noGrp="1" noChangeArrowheads="1"/>
          </p:cNvSpPr>
          <p:nvPr>
            <p:ph type="sldNum" sz="quarter" idx="5"/>
          </p:nvPr>
        </p:nvSpPr>
        <p:spPr>
          <a:xfrm>
            <a:off x="3097213" y="9047163"/>
            <a:ext cx="690562" cy="247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a:solidFill>
                  <a:schemeClr val="tx1"/>
                </a:solidFill>
                <a:latin typeface="Arial" panose="020B0604020202020204" pitchFamily="34" charset="0"/>
                <a:cs typeface="Arial" panose="020B0604020202020204" pitchFamily="34" charset="0"/>
              </a:defRPr>
            </a:lvl1pPr>
            <a:lvl2pPr marL="742950" indent="-285750" defTabSz="928688">
              <a:defRPr>
                <a:solidFill>
                  <a:schemeClr val="tx1"/>
                </a:solidFill>
                <a:latin typeface="Arial" panose="020B0604020202020204" pitchFamily="34" charset="0"/>
                <a:cs typeface="Arial" panose="020B0604020202020204" pitchFamily="34" charset="0"/>
              </a:defRPr>
            </a:lvl2pPr>
            <a:lvl3pPr marL="1143000" indent="-228600" defTabSz="928688">
              <a:defRPr>
                <a:solidFill>
                  <a:schemeClr val="tx1"/>
                </a:solidFill>
                <a:latin typeface="Arial" panose="020B0604020202020204" pitchFamily="34" charset="0"/>
                <a:cs typeface="Arial" panose="020B0604020202020204" pitchFamily="34" charset="0"/>
              </a:defRPr>
            </a:lvl3pPr>
            <a:lvl4pPr marL="1600200" indent="-228600" defTabSz="928688">
              <a:defRPr>
                <a:solidFill>
                  <a:schemeClr val="tx1"/>
                </a:solidFill>
                <a:latin typeface="Arial" panose="020B0604020202020204" pitchFamily="34" charset="0"/>
                <a:cs typeface="Arial" panose="020B0604020202020204" pitchFamily="34" charset="0"/>
              </a:defRPr>
            </a:lvl4pPr>
            <a:lvl5pPr marL="2057400" indent="-228600" defTabSz="928688">
              <a:defRPr>
                <a:solidFill>
                  <a:schemeClr val="tx1"/>
                </a:solidFill>
                <a:latin typeface="Arial" panose="020B0604020202020204" pitchFamily="34" charset="0"/>
                <a:cs typeface="Arial" panose="020B0604020202020204" pitchFamily="34" charset="0"/>
              </a:defRPr>
            </a:lvl5pPr>
            <a:lvl6pPr marL="2514600" indent="-228600" defTabSz="928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28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28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28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6B7B0D5-6BA0-4091-8880-15CD96280AE4}" type="slidenum">
              <a:rPr lang="en-US" altLang="en-US" smtClean="0"/>
              <a:pPr/>
              <a:t>105</a:t>
            </a:fld>
            <a:endParaRPr lang="en-US" altLang="en-US" smtClean="0"/>
          </a:p>
        </p:txBody>
      </p:sp>
      <p:sp>
        <p:nvSpPr>
          <p:cNvPr id="198659" name="Rectangle 2"/>
          <p:cNvSpPr>
            <a:spLocks noGrp="1" noRot="1" noChangeAspect="1" noChangeArrowheads="1" noTextEdit="1"/>
          </p:cNvSpPr>
          <p:nvPr>
            <p:ph type="sldImg"/>
          </p:nvPr>
        </p:nvSpPr>
        <p:spPr>
          <a:ln/>
        </p:spPr>
      </p:sp>
      <p:sp>
        <p:nvSpPr>
          <p:cNvPr id="198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63899535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a:solidFill>
                  <a:schemeClr val="tx1"/>
                </a:solidFill>
                <a:latin typeface="Arial" panose="020B0604020202020204" pitchFamily="34" charset="0"/>
                <a:cs typeface="Arial" panose="020B0604020202020204" pitchFamily="34" charset="0"/>
              </a:defRPr>
            </a:lvl1pPr>
            <a:lvl2pPr marL="742950" indent="-285750" defTabSz="928688">
              <a:defRPr>
                <a:solidFill>
                  <a:schemeClr val="tx1"/>
                </a:solidFill>
                <a:latin typeface="Arial" panose="020B0604020202020204" pitchFamily="34" charset="0"/>
                <a:cs typeface="Arial" panose="020B0604020202020204" pitchFamily="34" charset="0"/>
              </a:defRPr>
            </a:lvl2pPr>
            <a:lvl3pPr marL="1143000" indent="-228600" defTabSz="928688">
              <a:defRPr>
                <a:solidFill>
                  <a:schemeClr val="tx1"/>
                </a:solidFill>
                <a:latin typeface="Arial" panose="020B0604020202020204" pitchFamily="34" charset="0"/>
                <a:cs typeface="Arial" panose="020B0604020202020204" pitchFamily="34" charset="0"/>
              </a:defRPr>
            </a:lvl3pPr>
            <a:lvl4pPr marL="1600200" indent="-228600" defTabSz="928688">
              <a:defRPr>
                <a:solidFill>
                  <a:schemeClr val="tx1"/>
                </a:solidFill>
                <a:latin typeface="Arial" panose="020B0604020202020204" pitchFamily="34" charset="0"/>
                <a:cs typeface="Arial" panose="020B0604020202020204" pitchFamily="34" charset="0"/>
              </a:defRPr>
            </a:lvl4pPr>
            <a:lvl5pPr marL="2057400" indent="-228600" defTabSz="928688">
              <a:defRPr>
                <a:solidFill>
                  <a:schemeClr val="tx1"/>
                </a:solidFill>
                <a:latin typeface="Arial" panose="020B0604020202020204" pitchFamily="34" charset="0"/>
                <a:cs typeface="Arial" panose="020B0604020202020204" pitchFamily="34" charset="0"/>
              </a:defRPr>
            </a:lvl5pPr>
            <a:lvl6pPr marL="2514600" indent="-228600" defTabSz="928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28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28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28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135FC70-4B96-4FEE-8C0A-3DD8100505DD}" type="slidenum">
              <a:rPr lang="en-US" altLang="en-US" smtClean="0"/>
              <a:pPr/>
              <a:t>106</a:t>
            </a:fld>
            <a:endParaRPr lang="en-US" altLang="en-US" smtClean="0"/>
          </a:p>
        </p:txBody>
      </p:sp>
      <p:sp>
        <p:nvSpPr>
          <p:cNvPr id="200707" name="Rectangle 2"/>
          <p:cNvSpPr>
            <a:spLocks noGrp="1" noRot="1" noChangeAspect="1" noChangeArrowheads="1" noTextEdit="1"/>
          </p:cNvSpPr>
          <p:nvPr>
            <p:ph type="sldImg"/>
          </p:nvPr>
        </p:nvSpPr>
        <p:spPr>
          <a:ln/>
        </p:spPr>
      </p:sp>
      <p:sp>
        <p:nvSpPr>
          <p:cNvPr id="2007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1057697227"/>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cs typeface="Arial" panose="020B0604020202020204" pitchFamily="34" charset="0"/>
              </a:defRPr>
            </a:lvl1pPr>
            <a:lvl2pPr marL="742950" indent="-285750" defTabSz="930275">
              <a:defRPr>
                <a:solidFill>
                  <a:schemeClr val="tx1"/>
                </a:solidFill>
                <a:latin typeface="Arial" panose="020B0604020202020204" pitchFamily="34" charset="0"/>
                <a:cs typeface="Arial" panose="020B0604020202020204" pitchFamily="34" charset="0"/>
              </a:defRPr>
            </a:lvl2pPr>
            <a:lvl3pPr marL="1143000" indent="-228600" defTabSz="930275">
              <a:defRPr>
                <a:solidFill>
                  <a:schemeClr val="tx1"/>
                </a:solidFill>
                <a:latin typeface="Arial" panose="020B0604020202020204" pitchFamily="34" charset="0"/>
                <a:cs typeface="Arial" panose="020B0604020202020204" pitchFamily="34" charset="0"/>
              </a:defRPr>
            </a:lvl3pPr>
            <a:lvl4pPr marL="1600200" indent="-228600" defTabSz="930275">
              <a:defRPr>
                <a:solidFill>
                  <a:schemeClr val="tx1"/>
                </a:solidFill>
                <a:latin typeface="Arial" panose="020B0604020202020204" pitchFamily="34" charset="0"/>
                <a:cs typeface="Arial" panose="020B0604020202020204" pitchFamily="34" charset="0"/>
              </a:defRPr>
            </a:lvl4pPr>
            <a:lvl5pPr marL="2057400" indent="-228600" defTabSz="930275">
              <a:defRPr>
                <a:solidFill>
                  <a:schemeClr val="tx1"/>
                </a:solidFill>
                <a:latin typeface="Arial" panose="020B0604020202020204" pitchFamily="34" charset="0"/>
                <a:cs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FAC395E-739C-4851-9AB2-866FB44A5BDF}" type="slidenum">
              <a:rPr lang="en-US" altLang="en-US" smtClean="0">
                <a:solidFill>
                  <a:srgbClr val="000000"/>
                </a:solidFill>
              </a:rPr>
              <a:pPr/>
              <a:t>107</a:t>
            </a:fld>
            <a:endParaRPr lang="en-US" altLang="en-US" smtClean="0">
              <a:solidFill>
                <a:srgbClr val="000000"/>
              </a:solidFill>
            </a:endParaRPr>
          </a:p>
        </p:txBody>
      </p:sp>
      <p:sp>
        <p:nvSpPr>
          <p:cNvPr id="202755" name="Rectangle 2"/>
          <p:cNvSpPr>
            <a:spLocks noGrp="1" noRot="1" noChangeAspect="1" noChangeArrowheads="1" noTextEdit="1"/>
          </p:cNvSpPr>
          <p:nvPr>
            <p:ph type="sldImg"/>
          </p:nvPr>
        </p:nvSpPr>
        <p:spPr>
          <a:ln/>
        </p:spPr>
      </p:sp>
      <p:sp>
        <p:nvSpPr>
          <p:cNvPr id="202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71644940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cs typeface="Arial" panose="020B0604020202020204" pitchFamily="34" charset="0"/>
              </a:defRPr>
            </a:lvl1pPr>
            <a:lvl2pPr marL="742950" indent="-285750" defTabSz="930275">
              <a:defRPr>
                <a:solidFill>
                  <a:schemeClr val="tx1"/>
                </a:solidFill>
                <a:latin typeface="Arial" panose="020B0604020202020204" pitchFamily="34" charset="0"/>
                <a:cs typeface="Arial" panose="020B0604020202020204" pitchFamily="34" charset="0"/>
              </a:defRPr>
            </a:lvl2pPr>
            <a:lvl3pPr marL="1143000" indent="-228600" defTabSz="930275">
              <a:defRPr>
                <a:solidFill>
                  <a:schemeClr val="tx1"/>
                </a:solidFill>
                <a:latin typeface="Arial" panose="020B0604020202020204" pitchFamily="34" charset="0"/>
                <a:cs typeface="Arial" panose="020B0604020202020204" pitchFamily="34" charset="0"/>
              </a:defRPr>
            </a:lvl3pPr>
            <a:lvl4pPr marL="1600200" indent="-228600" defTabSz="930275">
              <a:defRPr>
                <a:solidFill>
                  <a:schemeClr val="tx1"/>
                </a:solidFill>
                <a:latin typeface="Arial" panose="020B0604020202020204" pitchFamily="34" charset="0"/>
                <a:cs typeface="Arial" panose="020B0604020202020204" pitchFamily="34" charset="0"/>
              </a:defRPr>
            </a:lvl4pPr>
            <a:lvl5pPr marL="2057400" indent="-228600" defTabSz="930275">
              <a:defRPr>
                <a:solidFill>
                  <a:schemeClr val="tx1"/>
                </a:solidFill>
                <a:latin typeface="Arial" panose="020B0604020202020204" pitchFamily="34" charset="0"/>
                <a:cs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173B5FA-26E6-4460-8B0E-ABE60C07C428}" type="slidenum">
              <a:rPr lang="en-US" altLang="en-US" smtClean="0"/>
              <a:pPr/>
              <a:t>109</a:t>
            </a:fld>
            <a:endParaRPr lang="en-US" altLang="en-US" smtClean="0"/>
          </a:p>
        </p:txBody>
      </p:sp>
      <p:sp>
        <p:nvSpPr>
          <p:cNvPr id="205827" name="Rectangle 2"/>
          <p:cNvSpPr>
            <a:spLocks noGrp="1" noRot="1" noChangeAspect="1" noChangeArrowheads="1" noTextEdit="1"/>
          </p:cNvSpPr>
          <p:nvPr>
            <p:ph type="sldImg"/>
          </p:nvPr>
        </p:nvSpPr>
        <p:spPr>
          <a:ln/>
        </p:spPr>
      </p:sp>
      <p:sp>
        <p:nvSpPr>
          <p:cNvPr id="205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41392476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noChangeArrowheads="1"/>
          </p:cNvSpPr>
          <p:nvPr>
            <p:ph type="sldNum" sz="quarter" idx="5"/>
          </p:nvPr>
        </p:nvSpPr>
        <p:spPr>
          <a:xfrm>
            <a:off x="3084513" y="9047163"/>
            <a:ext cx="692150" cy="247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cs typeface="Arial" panose="020B0604020202020204" pitchFamily="34" charset="0"/>
              </a:defRPr>
            </a:lvl1pPr>
            <a:lvl2pPr marL="742950" indent="-285750" defTabSz="930275">
              <a:defRPr>
                <a:solidFill>
                  <a:schemeClr val="tx1"/>
                </a:solidFill>
                <a:latin typeface="Arial" panose="020B0604020202020204" pitchFamily="34" charset="0"/>
                <a:cs typeface="Arial" panose="020B0604020202020204" pitchFamily="34" charset="0"/>
              </a:defRPr>
            </a:lvl2pPr>
            <a:lvl3pPr marL="1143000" indent="-228600" defTabSz="930275">
              <a:defRPr>
                <a:solidFill>
                  <a:schemeClr val="tx1"/>
                </a:solidFill>
                <a:latin typeface="Arial" panose="020B0604020202020204" pitchFamily="34" charset="0"/>
                <a:cs typeface="Arial" panose="020B0604020202020204" pitchFamily="34" charset="0"/>
              </a:defRPr>
            </a:lvl3pPr>
            <a:lvl4pPr marL="1600200" indent="-228600" defTabSz="930275">
              <a:defRPr>
                <a:solidFill>
                  <a:schemeClr val="tx1"/>
                </a:solidFill>
                <a:latin typeface="Arial" panose="020B0604020202020204" pitchFamily="34" charset="0"/>
                <a:cs typeface="Arial" panose="020B0604020202020204" pitchFamily="34" charset="0"/>
              </a:defRPr>
            </a:lvl4pPr>
            <a:lvl5pPr marL="2057400" indent="-228600" defTabSz="930275">
              <a:defRPr>
                <a:solidFill>
                  <a:schemeClr val="tx1"/>
                </a:solidFill>
                <a:latin typeface="Arial" panose="020B0604020202020204" pitchFamily="34" charset="0"/>
                <a:cs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7C251F8-979A-4E45-A00D-8DA48D710410}" type="slidenum">
              <a:rPr lang="en-US" altLang="en-US" smtClean="0">
                <a:solidFill>
                  <a:srgbClr val="000000"/>
                </a:solidFill>
              </a:rPr>
              <a:pPr/>
              <a:t>9</a:t>
            </a:fld>
            <a:endParaRPr lang="en-US" altLang="en-US" smtClean="0">
              <a:solidFill>
                <a:srgbClr val="000000"/>
              </a:solidFill>
            </a:endParaRPr>
          </a:p>
        </p:txBody>
      </p:sp>
      <p:sp>
        <p:nvSpPr>
          <p:cNvPr id="25603" name="Rectangle 4"/>
          <p:cNvSpPr>
            <a:spLocks noGrp="1" noRot="1" noChangeAspect="1" noChangeArrowheads="1" noTextEdit="1"/>
          </p:cNvSpPr>
          <p:nvPr>
            <p:ph type="sldImg"/>
          </p:nvPr>
        </p:nvSpPr>
        <p:spPr>
          <a:ln/>
        </p:spPr>
      </p:sp>
      <p:sp>
        <p:nvSpPr>
          <p:cNvPr id="25604" name="Rectangle 5"/>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34547065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183"/>
          <p:cNvSpPr>
            <a:spLocks noChangeArrowheads="1"/>
          </p:cNvSpPr>
          <p:nvPr userDrawn="1"/>
        </p:nvSpPr>
        <p:spPr bwMode="white">
          <a:xfrm>
            <a:off x="0" y="0"/>
            <a:ext cx="9144000" cy="6858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mtClean="0"/>
          </a:p>
        </p:txBody>
      </p:sp>
      <p:pic>
        <p:nvPicPr>
          <p:cNvPr id="5" name="Picture 1188" descr="Title Page bar_112409_1pm"/>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268288"/>
            <a:ext cx="9144000" cy="197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180"/>
          <p:cNvSpPr>
            <a:spLocks noChangeArrowheads="1"/>
          </p:cNvSpPr>
          <p:nvPr userDrawn="1"/>
        </p:nvSpPr>
        <p:spPr bwMode="auto">
          <a:xfrm>
            <a:off x="0" y="6556375"/>
            <a:ext cx="9144000" cy="301625"/>
          </a:xfrm>
          <a:prstGeom prst="rect">
            <a:avLst/>
          </a:prstGeom>
          <a:solidFill>
            <a:srgbClr val="225A7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mtClean="0"/>
          </a:p>
        </p:txBody>
      </p:sp>
      <p:pic>
        <p:nvPicPr>
          <p:cNvPr id="7" name="Picture 1181"/>
          <p:cNvPicPr>
            <a:picLocks noChangeAspect="1" noChangeArrowheads="1"/>
          </p:cNvPicPr>
          <p:nvPr userDrawn="1"/>
        </p:nvPicPr>
        <p:blipFill>
          <a:blip r:embed="rId3">
            <a:extLst>
              <a:ext uri="{28A0092B-C50C-407E-A947-70E740481C1C}">
                <a14:useLocalDpi xmlns:a14="http://schemas.microsoft.com/office/drawing/2010/main"/>
              </a:ext>
            </a:extLst>
          </a:blip>
          <a:srcRect/>
          <a:stretch>
            <a:fillRect/>
          </a:stretch>
        </p:blipFill>
        <p:spPr bwMode="auto">
          <a:xfrm>
            <a:off x="3051175" y="838200"/>
            <a:ext cx="303212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78" name="Rectangle 1082"/>
          <p:cNvSpPr>
            <a:spLocks noGrp="1" noChangeArrowheads="1"/>
          </p:cNvSpPr>
          <p:nvPr>
            <p:ph type="ctrTitle"/>
          </p:nvPr>
        </p:nvSpPr>
        <p:spPr bwMode="auto">
          <a:xfrm>
            <a:off x="685800" y="2979738"/>
            <a:ext cx="7772400" cy="649287"/>
          </a:xfrm>
          <a:ln algn="ctr"/>
        </p:spPr>
        <p:txBody>
          <a:bodyPr>
            <a:spAutoFit/>
          </a:bodyPr>
          <a:lstStyle>
            <a:lvl1pPr algn="ctr">
              <a:lnSpc>
                <a:spcPct val="85000"/>
              </a:lnSpc>
              <a:spcBef>
                <a:spcPct val="40000"/>
              </a:spcBef>
              <a:defRPr sz="4300" smtClean="0">
                <a:solidFill>
                  <a:schemeClr val="accent2"/>
                </a:solidFill>
              </a:defRPr>
            </a:lvl1pPr>
          </a:lstStyle>
          <a:p>
            <a:r>
              <a:rPr lang="en-US" smtClean="0"/>
              <a:t>Click to edit Master title style</a:t>
            </a:r>
          </a:p>
        </p:txBody>
      </p:sp>
      <p:sp>
        <p:nvSpPr>
          <p:cNvPr id="81979" name="Rectangle 1083"/>
          <p:cNvSpPr>
            <a:spLocks noGrp="1" noChangeArrowheads="1"/>
          </p:cNvSpPr>
          <p:nvPr>
            <p:ph type="subTitle" idx="1"/>
          </p:nvPr>
        </p:nvSpPr>
        <p:spPr>
          <a:xfrm>
            <a:off x="668338" y="4867275"/>
            <a:ext cx="7807325" cy="430213"/>
          </a:xfrm>
        </p:spPr>
        <p:txBody>
          <a:bodyPr>
            <a:spAutoFit/>
          </a:bodyPr>
          <a:lstStyle>
            <a:lvl1pPr marL="0" indent="0" algn="ctr">
              <a:lnSpc>
                <a:spcPct val="85000"/>
              </a:lnSpc>
              <a:spcBef>
                <a:spcPct val="25000"/>
              </a:spcBef>
              <a:buFont typeface="Wingdings" pitchFamily="2" charset="2"/>
              <a:buNone/>
              <a:defRPr sz="2600" b="1" smtClean="0">
                <a:solidFill>
                  <a:srgbClr val="225A7A"/>
                </a:solidFill>
              </a:defRPr>
            </a:lvl1pPr>
          </a:lstStyle>
          <a:p>
            <a:r>
              <a:rPr lang="en-US" smtClean="0"/>
              <a:t>Click to edit Master subtitle style</a:t>
            </a:r>
          </a:p>
        </p:txBody>
      </p:sp>
      <p:sp>
        <p:nvSpPr>
          <p:cNvPr id="8" name="Rectangle 1184"/>
          <p:cNvSpPr>
            <a:spLocks noGrp="1" noChangeArrowheads="1"/>
          </p:cNvSpPr>
          <p:nvPr>
            <p:ph type="dt" sz="half" idx="10"/>
          </p:nvPr>
        </p:nvSpPr>
        <p:spPr/>
        <p:txBody>
          <a:bodyPr/>
          <a:lstStyle>
            <a:lvl1pPr>
              <a:defRPr/>
            </a:lvl1pPr>
          </a:lstStyle>
          <a:p>
            <a:pPr>
              <a:defRPr/>
            </a:pPr>
            <a:r>
              <a:rPr lang="en-US"/>
              <a:t>12/01/09 - 9pm</a:t>
            </a:r>
          </a:p>
        </p:txBody>
      </p:sp>
      <p:sp>
        <p:nvSpPr>
          <p:cNvPr id="9" name="Rectangle 1185"/>
          <p:cNvSpPr>
            <a:spLocks noGrp="1" noChangeArrowheads="1"/>
          </p:cNvSpPr>
          <p:nvPr>
            <p:ph type="ftr" sz="quarter" idx="11"/>
          </p:nvPr>
        </p:nvSpPr>
        <p:spPr/>
        <p:txBody>
          <a:bodyPr/>
          <a:lstStyle>
            <a:lvl1pPr>
              <a:defRPr/>
            </a:lvl1pPr>
          </a:lstStyle>
          <a:p>
            <a:pPr>
              <a:defRPr/>
            </a:pPr>
            <a:r>
              <a:rPr lang="en-US"/>
              <a:t>eSlide – P6466 – The Financial Crisis and the Future of the P/C</a:t>
            </a:r>
          </a:p>
        </p:txBody>
      </p:sp>
      <p:sp>
        <p:nvSpPr>
          <p:cNvPr id="10" name="Rectangle 1189"/>
          <p:cNvSpPr>
            <a:spLocks noGrp="1" noChangeArrowheads="1"/>
          </p:cNvSpPr>
          <p:nvPr>
            <p:ph type="sldNum" sz="quarter" idx="12"/>
          </p:nvPr>
        </p:nvSpPr>
        <p:spPr/>
        <p:txBody>
          <a:bodyPr/>
          <a:lstStyle>
            <a:lvl1pPr>
              <a:defRPr>
                <a:solidFill>
                  <a:schemeClr val="bg1"/>
                </a:solidFill>
              </a:defRPr>
            </a:lvl1pPr>
          </a:lstStyle>
          <a:p>
            <a:pPr>
              <a:defRPr/>
            </a:pPr>
            <a:fld id="{7747D7B3-3096-4D87-BC8C-176E0C57730C}" type="slidenum">
              <a:rPr lang="en-US" altLang="en-US"/>
              <a:pPr>
                <a:defRPr/>
              </a:pPr>
              <a:t>‹#›</a:t>
            </a:fld>
            <a:endParaRPr lang="en-US" altLang="en-US"/>
          </a:p>
        </p:txBody>
      </p:sp>
    </p:spTree>
    <p:extLst>
      <p:ext uri="{BB962C8B-B14F-4D97-AF65-F5344CB8AC3E}">
        <p14:creationId xmlns:p14="http://schemas.microsoft.com/office/powerpoint/2010/main" val="35521989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Text Placeholder 2"/>
          <p:cNvSpPr>
            <a:spLocks noGrp="1"/>
          </p:cNvSpPr>
          <p:nvPr>
            <p:ph type="body" idx="1"/>
          </p:nvPr>
        </p:nvSpPr>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
          <p:cNvSpPr>
            <a:spLocks noGrp="1" noChangeArrowheads="1"/>
          </p:cNvSpPr>
          <p:nvPr>
            <p:ph type="dt" sz="half" idx="10"/>
          </p:nvPr>
        </p:nvSpPr>
        <p:spPr>
          <a:ln/>
        </p:spPr>
        <p:txBody>
          <a:bodyPr/>
          <a:lstStyle>
            <a:lvl1pPr>
              <a:defRPr/>
            </a:lvl1pPr>
          </a:lstStyle>
          <a:p>
            <a:pPr>
              <a:defRPr/>
            </a:pPr>
            <a:r>
              <a:rPr lang="en-US"/>
              <a:t>12/01/09 - 9pm</a:t>
            </a:r>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BC108811-92C6-492D-B0FD-9BA84109429C}" type="slidenum">
              <a:rPr lang="en-US" altLang="en-US"/>
              <a:pPr>
                <a:defRPr/>
              </a:pPr>
              <a:t>‹#›</a:t>
            </a:fld>
            <a:endParaRPr lang="en-US" altLang="en-US"/>
          </a:p>
        </p:txBody>
      </p:sp>
    </p:spTree>
    <p:extLst>
      <p:ext uri="{BB962C8B-B14F-4D97-AF65-F5344CB8AC3E}">
        <p14:creationId xmlns:p14="http://schemas.microsoft.com/office/powerpoint/2010/main" val="27698771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Table Placeholder 2"/>
          <p:cNvSpPr>
            <a:spLocks noGrp="1"/>
          </p:cNvSpPr>
          <p:nvPr>
            <p:ph type="tbl" idx="1"/>
          </p:nvPr>
        </p:nvSpPr>
        <p:spPr/>
        <p:txBody>
          <a:bodyPr lIns="91440" rIns="91440" rtlCol="0"/>
          <a:lstStyle/>
          <a:p>
            <a:pPr lvl="0"/>
            <a:endParaRPr lang="en-US" noProof="0" smtClean="0"/>
          </a:p>
        </p:txBody>
      </p:sp>
      <p:sp>
        <p:nvSpPr>
          <p:cNvPr id="4" name="Rectangle 105"/>
          <p:cNvSpPr>
            <a:spLocks noGrp="1" noChangeArrowheads="1"/>
          </p:cNvSpPr>
          <p:nvPr>
            <p:ph type="dt" sz="half" idx="10"/>
          </p:nvPr>
        </p:nvSpPr>
        <p:spPr>
          <a:ln/>
        </p:spPr>
        <p:txBody>
          <a:bodyPr/>
          <a:lstStyle>
            <a:lvl1pPr>
              <a:defRPr/>
            </a:lvl1pPr>
          </a:lstStyle>
          <a:p>
            <a:pPr>
              <a:defRPr/>
            </a:pPr>
            <a:r>
              <a:rPr lang="en-US"/>
              <a:t>12/01/09 - 9pm</a:t>
            </a:r>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DF45774F-AA5D-4C80-9047-70EB1376A130}" type="slidenum">
              <a:rPr lang="en-US" altLang="en-US"/>
              <a:pPr>
                <a:defRPr/>
              </a:pPr>
              <a:t>‹#›</a:t>
            </a:fld>
            <a:endParaRPr lang="en-US" altLang="en-US"/>
          </a:p>
        </p:txBody>
      </p:sp>
    </p:spTree>
    <p:extLst>
      <p:ext uri="{BB962C8B-B14F-4D97-AF65-F5344CB8AC3E}">
        <p14:creationId xmlns:p14="http://schemas.microsoft.com/office/powerpoint/2010/main" val="3020687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298450" y="90488"/>
            <a:ext cx="7400925" cy="860425"/>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95300" y="1647825"/>
            <a:ext cx="8153400" cy="4652963"/>
          </a:xfrm>
        </p:spPr>
        <p:txBody>
          <a:bodyPr/>
          <a:lstStyle/>
          <a:p>
            <a:pPr lvl="0"/>
            <a:endParaRPr lang="en-US" noProof="0"/>
          </a:p>
        </p:txBody>
      </p:sp>
      <p:sp>
        <p:nvSpPr>
          <p:cNvPr id="4" name="Rectangle 105"/>
          <p:cNvSpPr>
            <a:spLocks noGrp="1" noChangeArrowheads="1"/>
          </p:cNvSpPr>
          <p:nvPr>
            <p:ph type="dt" sz="half" idx="10"/>
          </p:nvPr>
        </p:nvSpPr>
        <p:spPr>
          <a:ln/>
        </p:spPr>
        <p:txBody>
          <a:bodyPr/>
          <a:lstStyle>
            <a:lvl1pPr>
              <a:defRPr/>
            </a:lvl1pPr>
          </a:lstStyle>
          <a:p>
            <a:pPr>
              <a:defRPr/>
            </a:pPr>
            <a:r>
              <a:rPr lang="en-US"/>
              <a:t>12/01/09 - 9pm</a:t>
            </a:r>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BA29D662-73C1-4A61-9312-D1EFE055F619}" type="slidenum">
              <a:rPr lang="en-US" altLang="en-US"/>
              <a:pPr>
                <a:defRPr/>
              </a:pPr>
              <a:t>‹#›</a:t>
            </a:fld>
            <a:endParaRPr lang="en-US" altLang="en-US"/>
          </a:p>
        </p:txBody>
      </p:sp>
    </p:spTree>
    <p:extLst>
      <p:ext uri="{BB962C8B-B14F-4D97-AF65-F5344CB8AC3E}">
        <p14:creationId xmlns:p14="http://schemas.microsoft.com/office/powerpoint/2010/main" val="40617350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183"/>
          <p:cNvSpPr>
            <a:spLocks noChangeArrowheads="1"/>
          </p:cNvSpPr>
          <p:nvPr userDrawn="1"/>
        </p:nvSpPr>
        <p:spPr bwMode="white">
          <a:xfrm>
            <a:off x="0" y="0"/>
            <a:ext cx="9144000" cy="6858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mtClean="0">
              <a:solidFill>
                <a:srgbClr val="000000"/>
              </a:solidFill>
            </a:endParaRPr>
          </a:p>
        </p:txBody>
      </p:sp>
      <p:pic>
        <p:nvPicPr>
          <p:cNvPr id="5" name="Picture 1188" descr="Title Page bar_112409_1pm"/>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268288"/>
            <a:ext cx="9144000" cy="197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180"/>
          <p:cNvSpPr>
            <a:spLocks noChangeArrowheads="1"/>
          </p:cNvSpPr>
          <p:nvPr userDrawn="1"/>
        </p:nvSpPr>
        <p:spPr bwMode="auto">
          <a:xfrm>
            <a:off x="0" y="6556375"/>
            <a:ext cx="9144000" cy="301625"/>
          </a:xfrm>
          <a:prstGeom prst="rect">
            <a:avLst/>
          </a:prstGeom>
          <a:solidFill>
            <a:srgbClr val="225A7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mtClean="0">
              <a:solidFill>
                <a:srgbClr val="000000"/>
              </a:solidFill>
            </a:endParaRPr>
          </a:p>
        </p:txBody>
      </p:sp>
      <p:pic>
        <p:nvPicPr>
          <p:cNvPr id="7" name="Picture 1181"/>
          <p:cNvPicPr>
            <a:picLocks noChangeAspect="1" noChangeArrowheads="1"/>
          </p:cNvPicPr>
          <p:nvPr userDrawn="1"/>
        </p:nvPicPr>
        <p:blipFill>
          <a:blip r:embed="rId3">
            <a:extLst>
              <a:ext uri="{28A0092B-C50C-407E-A947-70E740481C1C}">
                <a14:useLocalDpi xmlns:a14="http://schemas.microsoft.com/office/drawing/2010/main"/>
              </a:ext>
            </a:extLst>
          </a:blip>
          <a:srcRect/>
          <a:stretch>
            <a:fillRect/>
          </a:stretch>
        </p:blipFill>
        <p:spPr bwMode="auto">
          <a:xfrm>
            <a:off x="3051175" y="838200"/>
            <a:ext cx="303212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78" name="Rectangle 1082"/>
          <p:cNvSpPr>
            <a:spLocks noGrp="1" noChangeArrowheads="1"/>
          </p:cNvSpPr>
          <p:nvPr>
            <p:ph type="ctrTitle"/>
          </p:nvPr>
        </p:nvSpPr>
        <p:spPr bwMode="auto">
          <a:xfrm>
            <a:off x="685800" y="2979738"/>
            <a:ext cx="7772400" cy="649287"/>
          </a:xfrm>
          <a:ln algn="ctr"/>
        </p:spPr>
        <p:txBody>
          <a:bodyPr>
            <a:spAutoFit/>
          </a:bodyPr>
          <a:lstStyle>
            <a:lvl1pPr algn="ctr">
              <a:lnSpc>
                <a:spcPct val="85000"/>
              </a:lnSpc>
              <a:spcBef>
                <a:spcPct val="40000"/>
              </a:spcBef>
              <a:defRPr sz="4300" smtClean="0">
                <a:solidFill>
                  <a:schemeClr val="accent2"/>
                </a:solidFill>
              </a:defRPr>
            </a:lvl1pPr>
          </a:lstStyle>
          <a:p>
            <a:r>
              <a:rPr lang="en-US" smtClean="0"/>
              <a:t>Click to edit Master title style</a:t>
            </a:r>
          </a:p>
        </p:txBody>
      </p:sp>
      <p:sp>
        <p:nvSpPr>
          <p:cNvPr id="81979" name="Rectangle 1083"/>
          <p:cNvSpPr>
            <a:spLocks noGrp="1" noChangeArrowheads="1"/>
          </p:cNvSpPr>
          <p:nvPr>
            <p:ph type="subTitle" idx="1"/>
          </p:nvPr>
        </p:nvSpPr>
        <p:spPr>
          <a:xfrm>
            <a:off x="668338" y="4867275"/>
            <a:ext cx="7807325" cy="430213"/>
          </a:xfrm>
        </p:spPr>
        <p:txBody>
          <a:bodyPr>
            <a:spAutoFit/>
          </a:bodyPr>
          <a:lstStyle>
            <a:lvl1pPr marL="0" indent="0" algn="ctr">
              <a:lnSpc>
                <a:spcPct val="85000"/>
              </a:lnSpc>
              <a:spcBef>
                <a:spcPct val="25000"/>
              </a:spcBef>
              <a:buFont typeface="Wingdings" pitchFamily="2" charset="2"/>
              <a:buNone/>
              <a:defRPr sz="2600" b="1" smtClean="0">
                <a:solidFill>
                  <a:srgbClr val="225A7A"/>
                </a:solidFill>
              </a:defRPr>
            </a:lvl1pPr>
          </a:lstStyle>
          <a:p>
            <a:r>
              <a:rPr lang="en-US" smtClean="0"/>
              <a:t>Click to edit Master subtitle style</a:t>
            </a:r>
          </a:p>
        </p:txBody>
      </p:sp>
      <p:sp>
        <p:nvSpPr>
          <p:cNvPr id="8" name="Rectangle 1184"/>
          <p:cNvSpPr>
            <a:spLocks noGrp="1" noChangeArrowheads="1"/>
          </p:cNvSpPr>
          <p:nvPr>
            <p:ph type="dt" sz="half" idx="10"/>
          </p:nvPr>
        </p:nvSpPr>
        <p:spPr/>
        <p:txBody>
          <a:bodyPr/>
          <a:lstStyle>
            <a:lvl1pPr>
              <a:defRPr/>
            </a:lvl1pPr>
          </a:lstStyle>
          <a:p>
            <a:pPr>
              <a:defRPr/>
            </a:pPr>
            <a:r>
              <a:rPr lang="en-US"/>
              <a:t>12/01/09 - 9pm</a:t>
            </a:r>
          </a:p>
        </p:txBody>
      </p:sp>
      <p:sp>
        <p:nvSpPr>
          <p:cNvPr id="9" name="Rectangle 1185"/>
          <p:cNvSpPr>
            <a:spLocks noGrp="1" noChangeArrowheads="1"/>
          </p:cNvSpPr>
          <p:nvPr>
            <p:ph type="ftr" sz="quarter" idx="11"/>
          </p:nvPr>
        </p:nvSpPr>
        <p:spPr/>
        <p:txBody>
          <a:bodyPr/>
          <a:lstStyle>
            <a:lvl1pPr>
              <a:defRPr/>
            </a:lvl1pPr>
          </a:lstStyle>
          <a:p>
            <a:pPr>
              <a:defRPr/>
            </a:pPr>
            <a:r>
              <a:rPr lang="en-US"/>
              <a:t>eSlide – P6466 – The Financial Crisis and the Future of the P/C</a:t>
            </a:r>
          </a:p>
        </p:txBody>
      </p:sp>
      <p:sp>
        <p:nvSpPr>
          <p:cNvPr id="10" name="Rectangle 1189"/>
          <p:cNvSpPr>
            <a:spLocks noGrp="1" noChangeArrowheads="1"/>
          </p:cNvSpPr>
          <p:nvPr>
            <p:ph type="sldNum" sz="quarter" idx="12"/>
          </p:nvPr>
        </p:nvSpPr>
        <p:spPr/>
        <p:txBody>
          <a:bodyPr/>
          <a:lstStyle>
            <a:lvl1pPr>
              <a:defRPr>
                <a:solidFill>
                  <a:srgbClr val="FFFFFF"/>
                </a:solidFill>
              </a:defRPr>
            </a:lvl1pPr>
          </a:lstStyle>
          <a:p>
            <a:pPr>
              <a:defRPr/>
            </a:pPr>
            <a:fld id="{49F56608-4BEA-42EF-A632-F766EC155370}" type="slidenum">
              <a:rPr lang="en-US" altLang="en-US"/>
              <a:pPr>
                <a:defRPr/>
              </a:pPr>
              <a:t>‹#›</a:t>
            </a:fld>
            <a:endParaRPr lang="en-US" altLang="en-US"/>
          </a:p>
        </p:txBody>
      </p:sp>
    </p:spTree>
    <p:extLst>
      <p:ext uri="{BB962C8B-B14F-4D97-AF65-F5344CB8AC3E}">
        <p14:creationId xmlns:p14="http://schemas.microsoft.com/office/powerpoint/2010/main" val="20092414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Content Placeholder 2"/>
          <p:cNvSpPr>
            <a:spLocks noGrp="1"/>
          </p:cNvSpPr>
          <p:nvPr>
            <p:ph idx="1"/>
          </p:nvPr>
        </p:nvSpPr>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
          <p:cNvSpPr>
            <a:spLocks noGrp="1" noChangeArrowheads="1"/>
          </p:cNvSpPr>
          <p:nvPr>
            <p:ph type="dt" sz="half" idx="10"/>
          </p:nvPr>
        </p:nvSpPr>
        <p:spPr>
          <a:ln/>
        </p:spPr>
        <p:txBody>
          <a:bodyPr/>
          <a:lstStyle>
            <a:lvl1pPr>
              <a:defRPr/>
            </a:lvl1pPr>
          </a:lstStyle>
          <a:p>
            <a:pPr>
              <a:defRPr/>
            </a:pPr>
            <a:r>
              <a:rPr lang="en-US"/>
              <a:t>12/01/09 - 9pm</a:t>
            </a:r>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B59500F4-0FED-40CF-9346-B11659E40FF6}" type="slidenum">
              <a:rPr lang="en-US" altLang="en-US"/>
              <a:pPr>
                <a:defRPr/>
              </a:pPr>
              <a:t>‹#›</a:t>
            </a:fld>
            <a:endParaRPr lang="en-US" altLang="en-US"/>
          </a:p>
        </p:txBody>
      </p:sp>
    </p:spTree>
    <p:extLst>
      <p:ext uri="{BB962C8B-B14F-4D97-AF65-F5344CB8AC3E}">
        <p14:creationId xmlns:p14="http://schemas.microsoft.com/office/powerpoint/2010/main" val="34414701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rtlCol="0"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rtlCol="0"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Rectangle 105"/>
          <p:cNvSpPr>
            <a:spLocks noGrp="1" noChangeArrowheads="1"/>
          </p:cNvSpPr>
          <p:nvPr>
            <p:ph type="dt" sz="half" idx="10"/>
          </p:nvPr>
        </p:nvSpPr>
        <p:spPr>
          <a:ln/>
        </p:spPr>
        <p:txBody>
          <a:bodyPr/>
          <a:lstStyle>
            <a:lvl1pPr>
              <a:defRPr/>
            </a:lvl1pPr>
          </a:lstStyle>
          <a:p>
            <a:pPr>
              <a:defRPr/>
            </a:pPr>
            <a:r>
              <a:rPr lang="en-US"/>
              <a:t>12/01/09 - 9pm</a:t>
            </a:r>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5071242E-285A-49FC-81DD-BF5D13B02DBC}" type="slidenum">
              <a:rPr lang="en-US" altLang="en-US"/>
              <a:pPr>
                <a:defRPr/>
              </a:pPr>
              <a:t>‹#›</a:t>
            </a:fld>
            <a:endParaRPr lang="en-US" altLang="en-US"/>
          </a:p>
        </p:txBody>
      </p:sp>
    </p:spTree>
    <p:extLst>
      <p:ext uri="{BB962C8B-B14F-4D97-AF65-F5344CB8AC3E}">
        <p14:creationId xmlns:p14="http://schemas.microsoft.com/office/powerpoint/2010/main" val="30047460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5"/>
          <p:cNvSpPr>
            <a:spLocks noGrp="1" noChangeArrowheads="1"/>
          </p:cNvSpPr>
          <p:nvPr>
            <p:ph type="dt" sz="half" idx="10"/>
          </p:nvPr>
        </p:nvSpPr>
        <p:spPr>
          <a:ln/>
        </p:spPr>
        <p:txBody>
          <a:bodyPr/>
          <a:lstStyle>
            <a:lvl1pPr>
              <a:defRPr/>
            </a:lvl1pPr>
          </a:lstStyle>
          <a:p>
            <a:pPr>
              <a:defRPr/>
            </a:pPr>
            <a:r>
              <a:rPr lang="en-US"/>
              <a:t>12/01/09 - 9pm</a:t>
            </a:r>
          </a:p>
        </p:txBody>
      </p:sp>
      <p:sp>
        <p:nvSpPr>
          <p:cNvPr id="6"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a:ln/>
        </p:spPr>
        <p:txBody>
          <a:bodyPr/>
          <a:lstStyle>
            <a:lvl1pPr>
              <a:defRPr/>
            </a:lvl1pPr>
          </a:lstStyle>
          <a:p>
            <a:pPr>
              <a:defRPr/>
            </a:pPr>
            <a:fld id="{AA0A18E5-91D0-491C-96C9-30293F2E815E}" type="slidenum">
              <a:rPr lang="en-US" altLang="en-US"/>
              <a:pPr>
                <a:defRPr/>
              </a:pPr>
              <a:t>‹#›</a:t>
            </a:fld>
            <a:endParaRPr lang="en-US" altLang="en-US"/>
          </a:p>
        </p:txBody>
      </p:sp>
    </p:spTree>
    <p:extLst>
      <p:ext uri="{BB962C8B-B14F-4D97-AF65-F5344CB8AC3E}">
        <p14:creationId xmlns:p14="http://schemas.microsoft.com/office/powerpoint/2010/main" val="35769987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5"/>
          <p:cNvSpPr>
            <a:spLocks noGrp="1" noChangeArrowheads="1"/>
          </p:cNvSpPr>
          <p:nvPr>
            <p:ph type="dt" sz="half" idx="10"/>
          </p:nvPr>
        </p:nvSpPr>
        <p:spPr>
          <a:ln/>
        </p:spPr>
        <p:txBody>
          <a:bodyPr/>
          <a:lstStyle>
            <a:lvl1pPr>
              <a:defRPr/>
            </a:lvl1pPr>
          </a:lstStyle>
          <a:p>
            <a:pPr>
              <a:defRPr/>
            </a:pPr>
            <a:r>
              <a:rPr lang="en-US"/>
              <a:t>12/01/09 - 9pm</a:t>
            </a:r>
          </a:p>
        </p:txBody>
      </p:sp>
      <p:sp>
        <p:nvSpPr>
          <p:cNvPr id="8"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9" name="Rectangle 110"/>
          <p:cNvSpPr>
            <a:spLocks noGrp="1" noChangeArrowheads="1"/>
          </p:cNvSpPr>
          <p:nvPr>
            <p:ph type="sldNum" sz="quarter" idx="12"/>
          </p:nvPr>
        </p:nvSpPr>
        <p:spPr>
          <a:ln/>
        </p:spPr>
        <p:txBody>
          <a:bodyPr/>
          <a:lstStyle>
            <a:lvl1pPr>
              <a:defRPr/>
            </a:lvl1pPr>
          </a:lstStyle>
          <a:p>
            <a:pPr>
              <a:defRPr/>
            </a:pPr>
            <a:fld id="{972D1C6A-8D3A-4D48-8A65-FA6AC10ED4F6}" type="slidenum">
              <a:rPr lang="en-US" altLang="en-US"/>
              <a:pPr>
                <a:defRPr/>
              </a:pPr>
              <a:t>‹#›</a:t>
            </a:fld>
            <a:endParaRPr lang="en-US" altLang="en-US"/>
          </a:p>
        </p:txBody>
      </p:sp>
    </p:spTree>
    <p:extLst>
      <p:ext uri="{BB962C8B-B14F-4D97-AF65-F5344CB8AC3E}">
        <p14:creationId xmlns:p14="http://schemas.microsoft.com/office/powerpoint/2010/main" val="37899759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Rectangle 105"/>
          <p:cNvSpPr>
            <a:spLocks noGrp="1" noChangeArrowheads="1"/>
          </p:cNvSpPr>
          <p:nvPr>
            <p:ph type="dt" sz="half" idx="10"/>
          </p:nvPr>
        </p:nvSpPr>
        <p:spPr>
          <a:ln/>
        </p:spPr>
        <p:txBody>
          <a:bodyPr/>
          <a:lstStyle>
            <a:lvl1pPr>
              <a:defRPr/>
            </a:lvl1pPr>
          </a:lstStyle>
          <a:p>
            <a:pPr>
              <a:defRPr/>
            </a:pPr>
            <a:r>
              <a:rPr lang="en-US"/>
              <a:t>12/01/09 - 9pm</a:t>
            </a:r>
          </a:p>
        </p:txBody>
      </p:sp>
      <p:sp>
        <p:nvSpPr>
          <p:cNvPr id="4"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5" name="Rectangle 110"/>
          <p:cNvSpPr>
            <a:spLocks noGrp="1" noChangeArrowheads="1"/>
          </p:cNvSpPr>
          <p:nvPr>
            <p:ph type="sldNum" sz="quarter" idx="12"/>
          </p:nvPr>
        </p:nvSpPr>
        <p:spPr>
          <a:ln/>
        </p:spPr>
        <p:txBody>
          <a:bodyPr/>
          <a:lstStyle>
            <a:lvl1pPr>
              <a:defRPr/>
            </a:lvl1pPr>
          </a:lstStyle>
          <a:p>
            <a:pPr>
              <a:defRPr/>
            </a:pPr>
            <a:fld id="{C192180C-13E7-48F7-8A89-3A1042AE283F}" type="slidenum">
              <a:rPr lang="en-US" altLang="en-US"/>
              <a:pPr>
                <a:defRPr/>
              </a:pPr>
              <a:t>‹#›</a:t>
            </a:fld>
            <a:endParaRPr lang="en-US" altLang="en-US"/>
          </a:p>
        </p:txBody>
      </p:sp>
    </p:spTree>
    <p:extLst>
      <p:ext uri="{BB962C8B-B14F-4D97-AF65-F5344CB8AC3E}">
        <p14:creationId xmlns:p14="http://schemas.microsoft.com/office/powerpoint/2010/main" val="10814217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5"/>
          <p:cNvSpPr>
            <a:spLocks noGrp="1" noChangeArrowheads="1"/>
          </p:cNvSpPr>
          <p:nvPr>
            <p:ph type="dt" sz="half" idx="10"/>
          </p:nvPr>
        </p:nvSpPr>
        <p:spPr>
          <a:ln/>
        </p:spPr>
        <p:txBody>
          <a:bodyPr/>
          <a:lstStyle>
            <a:lvl1pPr>
              <a:defRPr/>
            </a:lvl1pPr>
          </a:lstStyle>
          <a:p>
            <a:pPr>
              <a:defRPr/>
            </a:pPr>
            <a:r>
              <a:rPr lang="en-US"/>
              <a:t>12/01/09 - 9pm</a:t>
            </a:r>
          </a:p>
        </p:txBody>
      </p:sp>
      <p:sp>
        <p:nvSpPr>
          <p:cNvPr id="3"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4" name="Rectangle 110"/>
          <p:cNvSpPr>
            <a:spLocks noGrp="1" noChangeArrowheads="1"/>
          </p:cNvSpPr>
          <p:nvPr>
            <p:ph type="sldNum" sz="quarter" idx="12"/>
          </p:nvPr>
        </p:nvSpPr>
        <p:spPr>
          <a:ln/>
        </p:spPr>
        <p:txBody>
          <a:bodyPr/>
          <a:lstStyle>
            <a:lvl1pPr>
              <a:defRPr/>
            </a:lvl1pPr>
          </a:lstStyle>
          <a:p>
            <a:pPr>
              <a:defRPr/>
            </a:pPr>
            <a:fld id="{E6A3A980-45CE-47AC-B237-AA1D8D81AE25}" type="slidenum">
              <a:rPr lang="en-US" altLang="en-US"/>
              <a:pPr>
                <a:defRPr/>
              </a:pPr>
              <a:t>‹#›</a:t>
            </a:fld>
            <a:endParaRPr lang="en-US" altLang="en-US"/>
          </a:p>
        </p:txBody>
      </p:sp>
    </p:spTree>
    <p:extLst>
      <p:ext uri="{BB962C8B-B14F-4D97-AF65-F5344CB8AC3E}">
        <p14:creationId xmlns:p14="http://schemas.microsoft.com/office/powerpoint/2010/main" val="70619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Content Placeholder 2"/>
          <p:cNvSpPr>
            <a:spLocks noGrp="1"/>
          </p:cNvSpPr>
          <p:nvPr>
            <p:ph idx="1"/>
          </p:nvPr>
        </p:nvSpPr>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
          <p:cNvSpPr>
            <a:spLocks noGrp="1" noChangeArrowheads="1"/>
          </p:cNvSpPr>
          <p:nvPr>
            <p:ph type="dt" sz="half" idx="10"/>
          </p:nvPr>
        </p:nvSpPr>
        <p:spPr>
          <a:ln/>
        </p:spPr>
        <p:txBody>
          <a:bodyPr/>
          <a:lstStyle>
            <a:lvl1pPr>
              <a:defRPr/>
            </a:lvl1pPr>
          </a:lstStyle>
          <a:p>
            <a:pPr>
              <a:defRPr/>
            </a:pPr>
            <a:r>
              <a:rPr lang="en-US"/>
              <a:t>12/01/09 - 9pm</a:t>
            </a:r>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9899129F-02B4-47FB-94CE-FF4CFB3D1A7C}" type="slidenum">
              <a:rPr lang="en-US" altLang="en-US"/>
              <a:pPr>
                <a:defRPr/>
              </a:pPr>
              <a:t>‹#›</a:t>
            </a:fld>
            <a:endParaRPr lang="en-US" altLang="en-US"/>
          </a:p>
        </p:txBody>
      </p:sp>
    </p:spTree>
    <p:extLst>
      <p:ext uri="{BB962C8B-B14F-4D97-AF65-F5344CB8AC3E}">
        <p14:creationId xmlns:p14="http://schemas.microsoft.com/office/powerpoint/2010/main" val="35344240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rtlCol="0"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5"/>
          <p:cNvSpPr>
            <a:spLocks noGrp="1" noChangeArrowheads="1"/>
          </p:cNvSpPr>
          <p:nvPr>
            <p:ph type="dt" sz="half" idx="10"/>
          </p:nvPr>
        </p:nvSpPr>
        <p:spPr>
          <a:ln/>
        </p:spPr>
        <p:txBody>
          <a:bodyPr/>
          <a:lstStyle>
            <a:lvl1pPr>
              <a:defRPr/>
            </a:lvl1pPr>
          </a:lstStyle>
          <a:p>
            <a:pPr>
              <a:defRPr/>
            </a:pPr>
            <a:r>
              <a:rPr lang="en-US"/>
              <a:t>12/01/09 - 9pm</a:t>
            </a:r>
          </a:p>
        </p:txBody>
      </p:sp>
      <p:sp>
        <p:nvSpPr>
          <p:cNvPr id="6"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a:ln/>
        </p:spPr>
        <p:txBody>
          <a:bodyPr/>
          <a:lstStyle>
            <a:lvl1pPr>
              <a:defRPr/>
            </a:lvl1pPr>
          </a:lstStyle>
          <a:p>
            <a:pPr>
              <a:defRPr/>
            </a:pPr>
            <a:fld id="{35A8B54F-E4D6-467E-851B-29D6F146082C}" type="slidenum">
              <a:rPr lang="en-US" altLang="en-US"/>
              <a:pPr>
                <a:defRPr/>
              </a:pPr>
              <a:t>‹#›</a:t>
            </a:fld>
            <a:endParaRPr lang="en-US" altLang="en-US"/>
          </a:p>
        </p:txBody>
      </p:sp>
    </p:spTree>
    <p:extLst>
      <p:ext uri="{BB962C8B-B14F-4D97-AF65-F5344CB8AC3E}">
        <p14:creationId xmlns:p14="http://schemas.microsoft.com/office/powerpoint/2010/main" val="11350650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rtlCol="0"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lIns="91440" rIns="91440"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5"/>
          <p:cNvSpPr>
            <a:spLocks noGrp="1" noChangeArrowheads="1"/>
          </p:cNvSpPr>
          <p:nvPr>
            <p:ph type="dt" sz="half" idx="10"/>
          </p:nvPr>
        </p:nvSpPr>
        <p:spPr>
          <a:ln/>
        </p:spPr>
        <p:txBody>
          <a:bodyPr/>
          <a:lstStyle>
            <a:lvl1pPr>
              <a:defRPr/>
            </a:lvl1pPr>
          </a:lstStyle>
          <a:p>
            <a:pPr>
              <a:defRPr/>
            </a:pPr>
            <a:r>
              <a:rPr lang="en-US"/>
              <a:t>12/01/09 - 9pm</a:t>
            </a:r>
          </a:p>
        </p:txBody>
      </p:sp>
      <p:sp>
        <p:nvSpPr>
          <p:cNvPr id="6"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a:ln/>
        </p:spPr>
        <p:txBody>
          <a:bodyPr/>
          <a:lstStyle>
            <a:lvl1pPr>
              <a:defRPr/>
            </a:lvl1pPr>
          </a:lstStyle>
          <a:p>
            <a:pPr>
              <a:defRPr/>
            </a:pPr>
            <a:fld id="{E961CD59-81F0-43C2-BD08-9804213738A9}" type="slidenum">
              <a:rPr lang="en-US" altLang="en-US"/>
              <a:pPr>
                <a:defRPr/>
              </a:pPr>
              <a:t>‹#›</a:t>
            </a:fld>
            <a:endParaRPr lang="en-US" altLang="en-US"/>
          </a:p>
        </p:txBody>
      </p:sp>
    </p:spTree>
    <p:extLst>
      <p:ext uri="{BB962C8B-B14F-4D97-AF65-F5344CB8AC3E}">
        <p14:creationId xmlns:p14="http://schemas.microsoft.com/office/powerpoint/2010/main" val="33936383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Text Placeholder 2"/>
          <p:cNvSpPr>
            <a:spLocks noGrp="1"/>
          </p:cNvSpPr>
          <p:nvPr>
            <p:ph type="body" idx="1"/>
          </p:nvPr>
        </p:nvSpPr>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
          <p:cNvSpPr>
            <a:spLocks noGrp="1" noChangeArrowheads="1"/>
          </p:cNvSpPr>
          <p:nvPr>
            <p:ph type="dt" sz="half" idx="10"/>
          </p:nvPr>
        </p:nvSpPr>
        <p:spPr>
          <a:ln/>
        </p:spPr>
        <p:txBody>
          <a:bodyPr/>
          <a:lstStyle>
            <a:lvl1pPr>
              <a:defRPr/>
            </a:lvl1pPr>
          </a:lstStyle>
          <a:p>
            <a:pPr>
              <a:defRPr/>
            </a:pPr>
            <a:r>
              <a:rPr lang="en-US"/>
              <a:t>12/01/09 - 9pm</a:t>
            </a:r>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030A8AD9-4629-4DCC-BDD3-291BFDCF5465}" type="slidenum">
              <a:rPr lang="en-US" altLang="en-US"/>
              <a:pPr>
                <a:defRPr/>
              </a:pPr>
              <a:t>‹#›</a:t>
            </a:fld>
            <a:endParaRPr lang="en-US" altLang="en-US"/>
          </a:p>
        </p:txBody>
      </p:sp>
    </p:spTree>
    <p:extLst>
      <p:ext uri="{BB962C8B-B14F-4D97-AF65-F5344CB8AC3E}">
        <p14:creationId xmlns:p14="http://schemas.microsoft.com/office/powerpoint/2010/main" val="25132593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Table Placeholder 2"/>
          <p:cNvSpPr>
            <a:spLocks noGrp="1"/>
          </p:cNvSpPr>
          <p:nvPr>
            <p:ph type="tbl" idx="1"/>
          </p:nvPr>
        </p:nvSpPr>
        <p:spPr/>
        <p:txBody>
          <a:bodyPr lIns="91440" rIns="91440" rtlCol="0"/>
          <a:lstStyle/>
          <a:p>
            <a:pPr lvl="0"/>
            <a:endParaRPr lang="en-US" noProof="0" smtClean="0"/>
          </a:p>
        </p:txBody>
      </p:sp>
      <p:sp>
        <p:nvSpPr>
          <p:cNvPr id="4" name="Rectangle 105"/>
          <p:cNvSpPr>
            <a:spLocks noGrp="1" noChangeArrowheads="1"/>
          </p:cNvSpPr>
          <p:nvPr>
            <p:ph type="dt" sz="half" idx="10"/>
          </p:nvPr>
        </p:nvSpPr>
        <p:spPr>
          <a:ln/>
        </p:spPr>
        <p:txBody>
          <a:bodyPr/>
          <a:lstStyle>
            <a:lvl1pPr>
              <a:defRPr/>
            </a:lvl1pPr>
          </a:lstStyle>
          <a:p>
            <a:pPr>
              <a:defRPr/>
            </a:pPr>
            <a:r>
              <a:rPr lang="en-US"/>
              <a:t>12/01/09 - 9pm</a:t>
            </a:r>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6859434C-B98B-4EB9-BF34-05A0D2A75A61}" type="slidenum">
              <a:rPr lang="en-US" altLang="en-US"/>
              <a:pPr>
                <a:defRPr/>
              </a:pPr>
              <a:t>‹#›</a:t>
            </a:fld>
            <a:endParaRPr lang="en-US" altLang="en-US"/>
          </a:p>
        </p:txBody>
      </p:sp>
    </p:spTree>
    <p:extLst>
      <p:ext uri="{BB962C8B-B14F-4D97-AF65-F5344CB8AC3E}">
        <p14:creationId xmlns:p14="http://schemas.microsoft.com/office/powerpoint/2010/main" val="12787018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298450" y="90488"/>
            <a:ext cx="7400925" cy="860425"/>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95300" y="1647825"/>
            <a:ext cx="8153400" cy="4652963"/>
          </a:xfrm>
        </p:spPr>
        <p:txBody>
          <a:bodyPr/>
          <a:lstStyle/>
          <a:p>
            <a:pPr lvl="0"/>
            <a:endParaRPr lang="en-US" noProof="0"/>
          </a:p>
        </p:txBody>
      </p:sp>
      <p:sp>
        <p:nvSpPr>
          <p:cNvPr id="4" name="Rectangle 105"/>
          <p:cNvSpPr>
            <a:spLocks noGrp="1" noChangeArrowheads="1"/>
          </p:cNvSpPr>
          <p:nvPr>
            <p:ph type="dt" sz="half" idx="10"/>
          </p:nvPr>
        </p:nvSpPr>
        <p:spPr>
          <a:ln/>
        </p:spPr>
        <p:txBody>
          <a:bodyPr/>
          <a:lstStyle>
            <a:lvl1pPr>
              <a:defRPr/>
            </a:lvl1pPr>
          </a:lstStyle>
          <a:p>
            <a:pPr>
              <a:defRPr/>
            </a:pPr>
            <a:r>
              <a:rPr lang="en-US"/>
              <a:t>12/01/09 - 9pm</a:t>
            </a:r>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4FE90C4E-47CD-42D4-AD7C-E148F2802B31}" type="slidenum">
              <a:rPr lang="en-US" altLang="en-US"/>
              <a:pPr>
                <a:defRPr/>
              </a:pPr>
              <a:t>‹#›</a:t>
            </a:fld>
            <a:endParaRPr lang="en-US" altLang="en-US"/>
          </a:p>
        </p:txBody>
      </p:sp>
    </p:spTree>
    <p:extLst>
      <p:ext uri="{BB962C8B-B14F-4D97-AF65-F5344CB8AC3E}">
        <p14:creationId xmlns:p14="http://schemas.microsoft.com/office/powerpoint/2010/main" val="13975884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Agenda">
    <p:bg>
      <p:bgPr>
        <a:solidFill>
          <a:srgbClr val="FFFFFF"/>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648000" y="303902"/>
            <a:ext cx="6840000" cy="720000"/>
          </a:xfrm>
        </p:spPr>
        <p:txBody>
          <a:bodyPr/>
          <a:lstStyle>
            <a:lvl1pPr>
              <a:defRPr>
                <a:solidFill>
                  <a:schemeClr val="tx2"/>
                </a:solidFill>
              </a:defRPr>
            </a:lvl1pPr>
          </a:lstStyle>
          <a:p>
            <a:r>
              <a:rPr lang="en-US" smtClean="0"/>
              <a:t>Click to edit Master title style</a:t>
            </a:r>
            <a:endParaRPr lang="de-DE" dirty="0"/>
          </a:p>
        </p:txBody>
      </p:sp>
      <p:sp>
        <p:nvSpPr>
          <p:cNvPr id="5" name="Textplatzhalter 4"/>
          <p:cNvSpPr>
            <a:spLocks noGrp="1"/>
          </p:cNvSpPr>
          <p:nvPr>
            <p:ph type="body" sz="quarter" idx="10"/>
          </p:nvPr>
        </p:nvSpPr>
        <p:spPr>
          <a:xfrm>
            <a:off x="287337" y="1438937"/>
            <a:ext cx="8569325" cy="4842000"/>
          </a:xfrm>
        </p:spPr>
        <p:txBody>
          <a:bodyPr/>
          <a:lstStyle>
            <a:lvl1pPr marL="350100" indent="-342900">
              <a:buFont typeface="+mj-lt"/>
              <a:buAutoNum type="arabicPeriod"/>
              <a:defRPr baseline="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1629196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rtlCol="0"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rtlCol="0"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Rectangle 105"/>
          <p:cNvSpPr>
            <a:spLocks noGrp="1" noChangeArrowheads="1"/>
          </p:cNvSpPr>
          <p:nvPr>
            <p:ph type="dt" sz="half" idx="10"/>
          </p:nvPr>
        </p:nvSpPr>
        <p:spPr>
          <a:ln/>
        </p:spPr>
        <p:txBody>
          <a:bodyPr/>
          <a:lstStyle>
            <a:lvl1pPr>
              <a:defRPr/>
            </a:lvl1pPr>
          </a:lstStyle>
          <a:p>
            <a:pPr>
              <a:defRPr/>
            </a:pPr>
            <a:r>
              <a:rPr lang="en-US"/>
              <a:t>12/01/09 - 9pm</a:t>
            </a:r>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97EA8B59-FE26-4A62-8499-505C856F06AD}" type="slidenum">
              <a:rPr lang="en-US" altLang="en-US"/>
              <a:pPr>
                <a:defRPr/>
              </a:pPr>
              <a:t>‹#›</a:t>
            </a:fld>
            <a:endParaRPr lang="en-US" altLang="en-US"/>
          </a:p>
        </p:txBody>
      </p:sp>
    </p:spTree>
    <p:extLst>
      <p:ext uri="{BB962C8B-B14F-4D97-AF65-F5344CB8AC3E}">
        <p14:creationId xmlns:p14="http://schemas.microsoft.com/office/powerpoint/2010/main" val="30466355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5"/>
          <p:cNvSpPr>
            <a:spLocks noGrp="1" noChangeArrowheads="1"/>
          </p:cNvSpPr>
          <p:nvPr>
            <p:ph type="dt" sz="half" idx="10"/>
          </p:nvPr>
        </p:nvSpPr>
        <p:spPr>
          <a:ln/>
        </p:spPr>
        <p:txBody>
          <a:bodyPr/>
          <a:lstStyle>
            <a:lvl1pPr>
              <a:defRPr/>
            </a:lvl1pPr>
          </a:lstStyle>
          <a:p>
            <a:pPr>
              <a:defRPr/>
            </a:pPr>
            <a:r>
              <a:rPr lang="en-US"/>
              <a:t>12/01/09 - 9pm</a:t>
            </a:r>
          </a:p>
        </p:txBody>
      </p:sp>
      <p:sp>
        <p:nvSpPr>
          <p:cNvPr id="6"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a:ln/>
        </p:spPr>
        <p:txBody>
          <a:bodyPr/>
          <a:lstStyle>
            <a:lvl1pPr>
              <a:defRPr/>
            </a:lvl1pPr>
          </a:lstStyle>
          <a:p>
            <a:pPr>
              <a:defRPr/>
            </a:pPr>
            <a:fld id="{24D9D206-5CD0-4DF2-BB53-DCD507B86657}" type="slidenum">
              <a:rPr lang="en-US" altLang="en-US"/>
              <a:pPr>
                <a:defRPr/>
              </a:pPr>
              <a:t>‹#›</a:t>
            </a:fld>
            <a:endParaRPr lang="en-US" altLang="en-US"/>
          </a:p>
        </p:txBody>
      </p:sp>
    </p:spTree>
    <p:extLst>
      <p:ext uri="{BB962C8B-B14F-4D97-AF65-F5344CB8AC3E}">
        <p14:creationId xmlns:p14="http://schemas.microsoft.com/office/powerpoint/2010/main" val="113585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5"/>
          <p:cNvSpPr>
            <a:spLocks noGrp="1" noChangeArrowheads="1"/>
          </p:cNvSpPr>
          <p:nvPr>
            <p:ph type="dt" sz="half" idx="10"/>
          </p:nvPr>
        </p:nvSpPr>
        <p:spPr>
          <a:ln/>
        </p:spPr>
        <p:txBody>
          <a:bodyPr/>
          <a:lstStyle>
            <a:lvl1pPr>
              <a:defRPr/>
            </a:lvl1pPr>
          </a:lstStyle>
          <a:p>
            <a:pPr>
              <a:defRPr/>
            </a:pPr>
            <a:r>
              <a:rPr lang="en-US"/>
              <a:t>12/01/09 - 9pm</a:t>
            </a:r>
          </a:p>
        </p:txBody>
      </p:sp>
      <p:sp>
        <p:nvSpPr>
          <p:cNvPr id="8"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9" name="Rectangle 110"/>
          <p:cNvSpPr>
            <a:spLocks noGrp="1" noChangeArrowheads="1"/>
          </p:cNvSpPr>
          <p:nvPr>
            <p:ph type="sldNum" sz="quarter" idx="12"/>
          </p:nvPr>
        </p:nvSpPr>
        <p:spPr>
          <a:ln/>
        </p:spPr>
        <p:txBody>
          <a:bodyPr/>
          <a:lstStyle>
            <a:lvl1pPr>
              <a:defRPr/>
            </a:lvl1pPr>
          </a:lstStyle>
          <a:p>
            <a:pPr>
              <a:defRPr/>
            </a:pPr>
            <a:fld id="{D709892E-C0C3-4954-96BE-5F803D198B54}" type="slidenum">
              <a:rPr lang="en-US" altLang="en-US"/>
              <a:pPr>
                <a:defRPr/>
              </a:pPr>
              <a:t>‹#›</a:t>
            </a:fld>
            <a:endParaRPr lang="en-US" altLang="en-US"/>
          </a:p>
        </p:txBody>
      </p:sp>
    </p:spTree>
    <p:extLst>
      <p:ext uri="{BB962C8B-B14F-4D97-AF65-F5344CB8AC3E}">
        <p14:creationId xmlns:p14="http://schemas.microsoft.com/office/powerpoint/2010/main" val="4913550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Rectangle 105"/>
          <p:cNvSpPr>
            <a:spLocks noGrp="1" noChangeArrowheads="1"/>
          </p:cNvSpPr>
          <p:nvPr>
            <p:ph type="dt" sz="half" idx="10"/>
          </p:nvPr>
        </p:nvSpPr>
        <p:spPr>
          <a:ln/>
        </p:spPr>
        <p:txBody>
          <a:bodyPr/>
          <a:lstStyle>
            <a:lvl1pPr>
              <a:defRPr/>
            </a:lvl1pPr>
          </a:lstStyle>
          <a:p>
            <a:pPr>
              <a:defRPr/>
            </a:pPr>
            <a:r>
              <a:rPr lang="en-US"/>
              <a:t>12/01/09 - 9pm</a:t>
            </a:r>
          </a:p>
        </p:txBody>
      </p:sp>
      <p:sp>
        <p:nvSpPr>
          <p:cNvPr id="4"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5" name="Rectangle 110"/>
          <p:cNvSpPr>
            <a:spLocks noGrp="1" noChangeArrowheads="1"/>
          </p:cNvSpPr>
          <p:nvPr>
            <p:ph type="sldNum" sz="quarter" idx="12"/>
          </p:nvPr>
        </p:nvSpPr>
        <p:spPr>
          <a:ln/>
        </p:spPr>
        <p:txBody>
          <a:bodyPr/>
          <a:lstStyle>
            <a:lvl1pPr>
              <a:defRPr/>
            </a:lvl1pPr>
          </a:lstStyle>
          <a:p>
            <a:pPr>
              <a:defRPr/>
            </a:pPr>
            <a:fld id="{9E698752-8E5B-4E95-B81D-889F47818CAB}" type="slidenum">
              <a:rPr lang="en-US" altLang="en-US"/>
              <a:pPr>
                <a:defRPr/>
              </a:pPr>
              <a:t>‹#›</a:t>
            </a:fld>
            <a:endParaRPr lang="en-US" altLang="en-US"/>
          </a:p>
        </p:txBody>
      </p:sp>
    </p:spTree>
    <p:extLst>
      <p:ext uri="{BB962C8B-B14F-4D97-AF65-F5344CB8AC3E}">
        <p14:creationId xmlns:p14="http://schemas.microsoft.com/office/powerpoint/2010/main" val="35464845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5"/>
          <p:cNvSpPr>
            <a:spLocks noGrp="1" noChangeArrowheads="1"/>
          </p:cNvSpPr>
          <p:nvPr>
            <p:ph type="dt" sz="half" idx="10"/>
          </p:nvPr>
        </p:nvSpPr>
        <p:spPr>
          <a:ln/>
        </p:spPr>
        <p:txBody>
          <a:bodyPr/>
          <a:lstStyle>
            <a:lvl1pPr>
              <a:defRPr/>
            </a:lvl1pPr>
          </a:lstStyle>
          <a:p>
            <a:pPr>
              <a:defRPr/>
            </a:pPr>
            <a:r>
              <a:rPr lang="en-US"/>
              <a:t>12/01/09 - 9pm</a:t>
            </a:r>
          </a:p>
        </p:txBody>
      </p:sp>
      <p:sp>
        <p:nvSpPr>
          <p:cNvPr id="3"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4" name="Rectangle 110"/>
          <p:cNvSpPr>
            <a:spLocks noGrp="1" noChangeArrowheads="1"/>
          </p:cNvSpPr>
          <p:nvPr>
            <p:ph type="sldNum" sz="quarter" idx="12"/>
          </p:nvPr>
        </p:nvSpPr>
        <p:spPr>
          <a:ln/>
        </p:spPr>
        <p:txBody>
          <a:bodyPr/>
          <a:lstStyle>
            <a:lvl1pPr>
              <a:defRPr/>
            </a:lvl1pPr>
          </a:lstStyle>
          <a:p>
            <a:pPr>
              <a:defRPr/>
            </a:pPr>
            <a:fld id="{B057543E-ED03-48CA-9EA4-4B7F71A6FE8C}" type="slidenum">
              <a:rPr lang="en-US" altLang="en-US"/>
              <a:pPr>
                <a:defRPr/>
              </a:pPr>
              <a:t>‹#›</a:t>
            </a:fld>
            <a:endParaRPr lang="en-US" altLang="en-US"/>
          </a:p>
        </p:txBody>
      </p:sp>
    </p:spTree>
    <p:extLst>
      <p:ext uri="{BB962C8B-B14F-4D97-AF65-F5344CB8AC3E}">
        <p14:creationId xmlns:p14="http://schemas.microsoft.com/office/powerpoint/2010/main" val="28172162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rtlCol="0"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5"/>
          <p:cNvSpPr>
            <a:spLocks noGrp="1" noChangeArrowheads="1"/>
          </p:cNvSpPr>
          <p:nvPr>
            <p:ph type="dt" sz="half" idx="10"/>
          </p:nvPr>
        </p:nvSpPr>
        <p:spPr>
          <a:ln/>
        </p:spPr>
        <p:txBody>
          <a:bodyPr/>
          <a:lstStyle>
            <a:lvl1pPr>
              <a:defRPr/>
            </a:lvl1pPr>
          </a:lstStyle>
          <a:p>
            <a:pPr>
              <a:defRPr/>
            </a:pPr>
            <a:r>
              <a:rPr lang="en-US"/>
              <a:t>12/01/09 - 9pm</a:t>
            </a:r>
          </a:p>
        </p:txBody>
      </p:sp>
      <p:sp>
        <p:nvSpPr>
          <p:cNvPr id="6"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a:ln/>
        </p:spPr>
        <p:txBody>
          <a:bodyPr/>
          <a:lstStyle>
            <a:lvl1pPr>
              <a:defRPr/>
            </a:lvl1pPr>
          </a:lstStyle>
          <a:p>
            <a:pPr>
              <a:defRPr/>
            </a:pPr>
            <a:fld id="{01BB2DA0-9A96-4DCD-B14F-C94C57B15406}" type="slidenum">
              <a:rPr lang="en-US" altLang="en-US"/>
              <a:pPr>
                <a:defRPr/>
              </a:pPr>
              <a:t>‹#›</a:t>
            </a:fld>
            <a:endParaRPr lang="en-US" altLang="en-US"/>
          </a:p>
        </p:txBody>
      </p:sp>
    </p:spTree>
    <p:extLst>
      <p:ext uri="{BB962C8B-B14F-4D97-AF65-F5344CB8AC3E}">
        <p14:creationId xmlns:p14="http://schemas.microsoft.com/office/powerpoint/2010/main" val="18150503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rtlCol="0"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lIns="91440" rIns="91440"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5"/>
          <p:cNvSpPr>
            <a:spLocks noGrp="1" noChangeArrowheads="1"/>
          </p:cNvSpPr>
          <p:nvPr>
            <p:ph type="dt" sz="half" idx="10"/>
          </p:nvPr>
        </p:nvSpPr>
        <p:spPr>
          <a:ln/>
        </p:spPr>
        <p:txBody>
          <a:bodyPr/>
          <a:lstStyle>
            <a:lvl1pPr>
              <a:defRPr/>
            </a:lvl1pPr>
          </a:lstStyle>
          <a:p>
            <a:pPr>
              <a:defRPr/>
            </a:pPr>
            <a:r>
              <a:rPr lang="en-US"/>
              <a:t>12/01/09 - 9pm</a:t>
            </a:r>
          </a:p>
        </p:txBody>
      </p:sp>
      <p:sp>
        <p:nvSpPr>
          <p:cNvPr id="6"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a:ln/>
        </p:spPr>
        <p:txBody>
          <a:bodyPr/>
          <a:lstStyle>
            <a:lvl1pPr>
              <a:defRPr/>
            </a:lvl1pPr>
          </a:lstStyle>
          <a:p>
            <a:pPr>
              <a:defRPr/>
            </a:pPr>
            <a:fld id="{117ED168-69EC-4F3F-B281-504C6DCC89C9}" type="slidenum">
              <a:rPr lang="en-US" altLang="en-US"/>
              <a:pPr>
                <a:defRPr/>
              </a:pPr>
              <a:t>‹#›</a:t>
            </a:fld>
            <a:endParaRPr lang="en-US" altLang="en-US"/>
          </a:p>
        </p:txBody>
      </p:sp>
    </p:spTree>
    <p:extLst>
      <p:ext uri="{BB962C8B-B14F-4D97-AF65-F5344CB8AC3E}">
        <p14:creationId xmlns:p14="http://schemas.microsoft.com/office/powerpoint/2010/main" val="13679160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image" Target="../media/image2.emf"/><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1.jpe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04"/>
          <p:cNvSpPr>
            <a:spLocks noChangeArrowheads="1"/>
          </p:cNvSpPr>
          <p:nvPr/>
        </p:nvSpPr>
        <p:spPr bwMode="white">
          <a:xfrm>
            <a:off x="0" y="0"/>
            <a:ext cx="9144000" cy="6858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mtClean="0"/>
          </a:p>
        </p:txBody>
      </p:sp>
      <p:pic>
        <p:nvPicPr>
          <p:cNvPr id="1027" name="Picture 109" descr="Text Page"/>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0" y="0"/>
            <a:ext cx="9144000" cy="115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45"/>
          <p:cNvSpPr>
            <a:spLocks noGrp="1" noChangeArrowheads="1"/>
          </p:cNvSpPr>
          <p:nvPr>
            <p:ph type="body" idx="1"/>
          </p:nvPr>
        </p:nvSpPr>
        <p:spPr bwMode="auto">
          <a:xfrm>
            <a:off x="495300" y="1647825"/>
            <a:ext cx="8153400" cy="465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45720" tIns="45720" rIns="4572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9" name="Rectangle 44"/>
          <p:cNvSpPr>
            <a:spLocks noGrp="1" noChangeArrowheads="1"/>
          </p:cNvSpPr>
          <p:nvPr>
            <p:ph type="title"/>
          </p:nvPr>
        </p:nvSpPr>
        <p:spPr bwMode="black">
          <a:xfrm>
            <a:off x="298450" y="90488"/>
            <a:ext cx="7400925"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45720" bIns="45720" numCol="1" anchor="ctr" anchorCtr="0" compatLnSpc="1">
            <a:prstTxWarp prst="textNoShape">
              <a:avLst/>
            </a:prstTxWarp>
          </a:bodyPr>
          <a:lstStyle/>
          <a:p>
            <a:pPr lvl="0"/>
            <a:r>
              <a:rPr lang="en-US" altLang="en-US" smtClean="0"/>
              <a:t>Click to edit </a:t>
            </a:r>
            <a:br>
              <a:rPr lang="en-US" altLang="en-US" smtClean="0"/>
            </a:br>
            <a:r>
              <a:rPr lang="en-US" altLang="en-US" smtClean="0"/>
              <a:t>Master title style</a:t>
            </a:r>
          </a:p>
        </p:txBody>
      </p:sp>
      <p:sp>
        <p:nvSpPr>
          <p:cNvPr id="1030" name="Rectangle 101"/>
          <p:cNvSpPr>
            <a:spLocks noChangeArrowheads="1"/>
          </p:cNvSpPr>
          <p:nvPr/>
        </p:nvSpPr>
        <p:spPr bwMode="auto">
          <a:xfrm>
            <a:off x="0" y="6807200"/>
            <a:ext cx="9144000" cy="50800"/>
          </a:xfrm>
          <a:prstGeom prst="rect">
            <a:avLst/>
          </a:prstGeom>
          <a:solidFill>
            <a:srgbClr val="225A7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mtClean="0"/>
          </a:p>
        </p:txBody>
      </p:sp>
      <p:pic>
        <p:nvPicPr>
          <p:cNvPr id="1031" name="Picture 102"/>
          <p:cNvPicPr>
            <a:picLocks noChangeAspect="1" noChangeArrowheads="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7761288" y="349250"/>
            <a:ext cx="1228725"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9" name="Rectangle 105"/>
          <p:cNvSpPr>
            <a:spLocks noGrp="1" noChangeArrowheads="1"/>
          </p:cNvSpPr>
          <p:nvPr>
            <p:ph type="dt" sz="half" idx="2"/>
          </p:nvPr>
        </p:nvSpPr>
        <p:spPr bwMode="auto">
          <a:xfrm>
            <a:off x="85725" y="6961188"/>
            <a:ext cx="1352550" cy="1158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eaLnBrk="0" hangingPunct="0">
              <a:lnSpc>
                <a:spcPct val="85000"/>
              </a:lnSpc>
              <a:spcBef>
                <a:spcPct val="20000"/>
              </a:spcBef>
              <a:defRPr sz="900">
                <a:solidFill>
                  <a:schemeClr val="bg1"/>
                </a:solidFill>
                <a:latin typeface="Arial" charset="0"/>
                <a:cs typeface="+mn-cs"/>
              </a:defRPr>
            </a:lvl1pPr>
          </a:lstStyle>
          <a:p>
            <a:pPr>
              <a:defRPr/>
            </a:pPr>
            <a:r>
              <a:rPr lang="en-US"/>
              <a:t>12/01/09 - 9pm</a:t>
            </a:r>
          </a:p>
        </p:txBody>
      </p:sp>
      <p:sp>
        <p:nvSpPr>
          <p:cNvPr id="1130" name="Rectangle 106"/>
          <p:cNvSpPr>
            <a:spLocks noGrp="1" noChangeArrowheads="1"/>
          </p:cNvSpPr>
          <p:nvPr>
            <p:ph type="ftr" sz="quarter" idx="3"/>
          </p:nvPr>
        </p:nvSpPr>
        <p:spPr bwMode="auto">
          <a:xfrm>
            <a:off x="2695575" y="6961188"/>
            <a:ext cx="3752850" cy="117475"/>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eaLnBrk="0" hangingPunct="0">
              <a:lnSpc>
                <a:spcPct val="85000"/>
              </a:lnSpc>
              <a:spcBef>
                <a:spcPct val="20000"/>
              </a:spcBef>
              <a:defRPr sz="900">
                <a:solidFill>
                  <a:schemeClr val="bg1"/>
                </a:solidFill>
                <a:latin typeface="Arial" charset="0"/>
                <a:cs typeface="+mn-cs"/>
              </a:defRPr>
            </a:lvl1pPr>
          </a:lstStyle>
          <a:p>
            <a:pPr>
              <a:defRPr/>
            </a:pPr>
            <a:r>
              <a:rPr lang="en-US"/>
              <a:t>eSlide – P6466 – The Financial Crisis and the Future of the P/C</a:t>
            </a:r>
          </a:p>
        </p:txBody>
      </p:sp>
      <p:sp>
        <p:nvSpPr>
          <p:cNvPr id="1134" name="Rectangle 110"/>
          <p:cNvSpPr>
            <a:spLocks noGrp="1" noChangeArrowheads="1"/>
          </p:cNvSpPr>
          <p:nvPr>
            <p:ph type="sldNum" sz="quarter" idx="4"/>
          </p:nvPr>
        </p:nvSpPr>
        <p:spPr bwMode="auto">
          <a:xfrm>
            <a:off x="8601075" y="6656388"/>
            <a:ext cx="447675" cy="1158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eaLnBrk="0" hangingPunct="0">
              <a:lnSpc>
                <a:spcPct val="85000"/>
              </a:lnSpc>
              <a:spcBef>
                <a:spcPct val="20000"/>
              </a:spcBef>
              <a:defRPr sz="900"/>
            </a:lvl1pPr>
          </a:lstStyle>
          <a:p>
            <a:pPr>
              <a:defRPr/>
            </a:pPr>
            <a:fld id="{084E4A95-32D4-4FEB-9928-B97C476A7993}"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6359" r:id="rId1"/>
    <p:sldLayoutId id="2147486337" r:id="rId2"/>
    <p:sldLayoutId id="2147486338" r:id="rId3"/>
    <p:sldLayoutId id="2147486339" r:id="rId4"/>
    <p:sldLayoutId id="2147486340" r:id="rId5"/>
    <p:sldLayoutId id="2147486341" r:id="rId6"/>
    <p:sldLayoutId id="2147486342" r:id="rId7"/>
    <p:sldLayoutId id="2147486343" r:id="rId8"/>
    <p:sldLayoutId id="2147486344" r:id="rId9"/>
    <p:sldLayoutId id="2147486345" r:id="rId10"/>
    <p:sldLayoutId id="2147486346" r:id="rId11"/>
    <p:sldLayoutId id="2147486347" r:id="rId12"/>
  </p:sldLayoutIdLst>
  <p:timing>
    <p:tnLst>
      <p:par>
        <p:cTn id="1" dur="indefinite" restart="never" nodeType="tmRoot"/>
      </p:par>
    </p:tnLst>
  </p:timing>
  <p:hf hdr="0"/>
  <p:txStyles>
    <p:title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p:titleStyle>
    <p:bodyStyle>
      <a:lvl1pPr marL="292100" indent="-292100" algn="l" rtl="0" eaLnBrk="0" fontAlgn="base" hangingPunct="0">
        <a:lnSpc>
          <a:spcPct val="90000"/>
        </a:lnSpc>
        <a:spcBef>
          <a:spcPct val="100000"/>
        </a:spcBef>
        <a:spcAft>
          <a:spcPct val="0"/>
        </a:spcAft>
        <a:buClr>
          <a:schemeClr val="accent2"/>
        </a:buClr>
        <a:buFont typeface="Wingdings" panose="05000000000000000000" pitchFamily="2" charset="2"/>
        <a:buChar char="n"/>
        <a:defRPr sz="2400">
          <a:solidFill>
            <a:schemeClr val="tx1"/>
          </a:solidFill>
          <a:latin typeface="Arial" charset="0"/>
          <a:ea typeface="+mn-ea"/>
          <a:cs typeface="+mn-cs"/>
        </a:defRPr>
      </a:lvl1pPr>
      <a:lvl2pPr marL="635000" indent="-228600" algn="l" rtl="0" eaLnBrk="0" fontAlgn="base" hangingPunct="0">
        <a:lnSpc>
          <a:spcPct val="90000"/>
        </a:lnSpc>
        <a:spcBef>
          <a:spcPct val="50000"/>
        </a:spcBef>
        <a:spcAft>
          <a:spcPct val="0"/>
        </a:spcAft>
        <a:buClr>
          <a:schemeClr val="accent2"/>
        </a:buClr>
        <a:buFont typeface="Wingdings" panose="05000000000000000000" pitchFamily="2" charset="2"/>
        <a:buChar char="w"/>
        <a:defRPr sz="2200">
          <a:solidFill>
            <a:schemeClr val="tx1"/>
          </a:solidFill>
          <a:latin typeface="Arial" charset="0"/>
        </a:defRPr>
      </a:lvl2pPr>
      <a:lvl3pPr marL="977900" indent="-228600" algn="l" rtl="0" eaLnBrk="0" fontAlgn="base" hangingPunct="0">
        <a:lnSpc>
          <a:spcPct val="90000"/>
        </a:lnSpc>
        <a:spcBef>
          <a:spcPct val="25000"/>
        </a:spcBef>
        <a:spcAft>
          <a:spcPct val="0"/>
        </a:spcAft>
        <a:buClr>
          <a:schemeClr val="accent2"/>
        </a:buClr>
        <a:buFont typeface="Arial" panose="020B0604020202020204" pitchFamily="34" charset="0"/>
        <a:buChar char="–"/>
        <a:defRPr sz="2000">
          <a:solidFill>
            <a:schemeClr val="tx1"/>
          </a:solidFill>
          <a:latin typeface="Arial" charset="0"/>
        </a:defRPr>
      </a:lvl3pPr>
      <a:lvl4pPr marL="1320800" indent="-228600" algn="l" rtl="0" eaLnBrk="0" fontAlgn="base" hangingPunct="0">
        <a:lnSpc>
          <a:spcPct val="90000"/>
        </a:lnSpc>
        <a:spcBef>
          <a:spcPct val="15000"/>
        </a:spcBef>
        <a:spcAft>
          <a:spcPct val="0"/>
        </a:spcAft>
        <a:buClr>
          <a:schemeClr val="accent2"/>
        </a:buClr>
        <a:buFont typeface="Wingdings" panose="05000000000000000000" pitchFamily="2" charset="2"/>
        <a:buChar char="§"/>
        <a:defRPr sz="2000">
          <a:solidFill>
            <a:schemeClr val="tx1"/>
          </a:solidFill>
          <a:latin typeface="Arial" charset="0"/>
        </a:defRPr>
      </a:lvl4pPr>
      <a:lvl5pPr marL="1663700" indent="-228600" algn="l" rtl="0" eaLnBrk="0" fontAlgn="base" hangingPunct="0">
        <a:lnSpc>
          <a:spcPct val="95000"/>
        </a:lnSpc>
        <a:spcBef>
          <a:spcPct val="15000"/>
        </a:spcBef>
        <a:spcAft>
          <a:spcPct val="0"/>
        </a:spcAft>
        <a:buClr>
          <a:schemeClr val="accent2"/>
        </a:buClr>
        <a:buChar char="»"/>
        <a:defRPr sz="1600">
          <a:solidFill>
            <a:schemeClr val="tx1"/>
          </a:solidFill>
          <a:latin typeface="Arial" charset="0"/>
        </a:defRPr>
      </a:lvl5pPr>
      <a:lvl6pPr marL="2514600" indent="-228600" algn="l" fontAlgn="base">
        <a:spcBef>
          <a:spcPct val="20000"/>
        </a:spcBef>
        <a:spcAft>
          <a:spcPct val="0"/>
        </a:spcAft>
        <a:buChar char="»"/>
        <a:defRPr>
          <a:solidFill>
            <a:schemeClr val="bg1">
              <a:alpha val="100000"/>
            </a:schemeClr>
          </a:solidFill>
          <a:latin typeface="+mn-lt"/>
        </a:defRPr>
      </a:lvl6pPr>
      <a:lvl7pPr marL="2971800" indent="-228600" algn="l" fontAlgn="base">
        <a:spcBef>
          <a:spcPct val="20000"/>
        </a:spcBef>
        <a:spcAft>
          <a:spcPct val="0"/>
        </a:spcAft>
        <a:buChar char="»"/>
        <a:defRPr>
          <a:solidFill>
            <a:schemeClr val="bg1">
              <a:alpha val="100000"/>
            </a:schemeClr>
          </a:solidFill>
          <a:latin typeface="+mn-lt"/>
        </a:defRPr>
      </a:lvl7pPr>
      <a:lvl8pPr marL="3429000" indent="-228600" algn="l" fontAlgn="base">
        <a:spcBef>
          <a:spcPct val="20000"/>
        </a:spcBef>
        <a:spcAft>
          <a:spcPct val="0"/>
        </a:spcAft>
        <a:buChar char="»"/>
        <a:defRPr>
          <a:solidFill>
            <a:schemeClr val="bg1">
              <a:alpha val="100000"/>
            </a:schemeClr>
          </a:solidFill>
          <a:latin typeface="+mn-lt"/>
        </a:defRPr>
      </a:lvl8pPr>
      <a:lvl9pPr marL="3886200" indent="-228600" algn="l" fontAlgn="base">
        <a:spcBef>
          <a:spcPct val="20000"/>
        </a:spcBef>
        <a:spcAft>
          <a:spcPct val="0"/>
        </a:spcAft>
        <a:buChar char="»"/>
        <a:defRPr>
          <a:solidFill>
            <a:schemeClr val="bg1">
              <a:alpha val="100000"/>
            </a:schemeClr>
          </a:solidFill>
          <a:latin typeface="+mn-lt"/>
        </a:defRPr>
      </a:lvl9pPr>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04"/>
          <p:cNvSpPr>
            <a:spLocks noChangeArrowheads="1"/>
          </p:cNvSpPr>
          <p:nvPr/>
        </p:nvSpPr>
        <p:spPr bwMode="white">
          <a:xfrm>
            <a:off x="0" y="0"/>
            <a:ext cx="9144000" cy="6858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mtClean="0">
              <a:solidFill>
                <a:srgbClr val="000000"/>
              </a:solidFill>
            </a:endParaRPr>
          </a:p>
        </p:txBody>
      </p:sp>
      <p:pic>
        <p:nvPicPr>
          <p:cNvPr id="2051" name="Picture 109" descr="Text Page"/>
          <p:cNvPicPr>
            <a:picLocks noChangeAspect="1" noChangeArrowheads="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0" y="0"/>
            <a:ext cx="9144000" cy="115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 name="Rectangle 45"/>
          <p:cNvSpPr>
            <a:spLocks noGrp="1" noChangeArrowheads="1"/>
          </p:cNvSpPr>
          <p:nvPr>
            <p:ph type="body" idx="1"/>
          </p:nvPr>
        </p:nvSpPr>
        <p:spPr bwMode="auto">
          <a:xfrm>
            <a:off x="495300" y="1647825"/>
            <a:ext cx="8153400" cy="465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45720" tIns="45720" rIns="4572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053" name="Rectangle 44"/>
          <p:cNvSpPr>
            <a:spLocks noGrp="1" noChangeArrowheads="1"/>
          </p:cNvSpPr>
          <p:nvPr>
            <p:ph type="title"/>
          </p:nvPr>
        </p:nvSpPr>
        <p:spPr bwMode="black">
          <a:xfrm>
            <a:off x="298450" y="90488"/>
            <a:ext cx="7400925"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45720" bIns="45720" numCol="1" anchor="ctr" anchorCtr="0" compatLnSpc="1">
            <a:prstTxWarp prst="textNoShape">
              <a:avLst/>
            </a:prstTxWarp>
          </a:bodyPr>
          <a:lstStyle/>
          <a:p>
            <a:pPr lvl="0"/>
            <a:r>
              <a:rPr lang="en-US" altLang="en-US" smtClean="0"/>
              <a:t>Click to edit </a:t>
            </a:r>
            <a:br>
              <a:rPr lang="en-US" altLang="en-US" smtClean="0"/>
            </a:br>
            <a:r>
              <a:rPr lang="en-US" altLang="en-US" smtClean="0"/>
              <a:t>Master title style</a:t>
            </a:r>
          </a:p>
        </p:txBody>
      </p:sp>
      <p:sp>
        <p:nvSpPr>
          <p:cNvPr id="1030" name="Rectangle 101"/>
          <p:cNvSpPr>
            <a:spLocks noChangeArrowheads="1"/>
          </p:cNvSpPr>
          <p:nvPr/>
        </p:nvSpPr>
        <p:spPr bwMode="auto">
          <a:xfrm>
            <a:off x="0" y="6807200"/>
            <a:ext cx="9144000" cy="50800"/>
          </a:xfrm>
          <a:prstGeom prst="rect">
            <a:avLst/>
          </a:prstGeom>
          <a:solidFill>
            <a:srgbClr val="225A7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mtClean="0">
              <a:solidFill>
                <a:srgbClr val="000000"/>
              </a:solidFill>
            </a:endParaRPr>
          </a:p>
        </p:txBody>
      </p:sp>
      <p:pic>
        <p:nvPicPr>
          <p:cNvPr id="2055" name="Picture 102"/>
          <p:cNvPicPr>
            <a:picLocks noChangeAspect="1" noChangeArrowheads="1"/>
          </p:cNvPicPr>
          <p:nvPr/>
        </p:nvPicPr>
        <p:blipFill>
          <a:blip r:embed="rId16" cstate="screen">
            <a:extLst>
              <a:ext uri="{28A0092B-C50C-407E-A947-70E740481C1C}">
                <a14:useLocalDpi xmlns:a14="http://schemas.microsoft.com/office/drawing/2010/main"/>
              </a:ext>
            </a:extLst>
          </a:blip>
          <a:srcRect/>
          <a:stretch>
            <a:fillRect/>
          </a:stretch>
        </p:blipFill>
        <p:spPr bwMode="auto">
          <a:xfrm>
            <a:off x="7761288" y="349250"/>
            <a:ext cx="1228725"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9" name="Rectangle 105"/>
          <p:cNvSpPr>
            <a:spLocks noGrp="1" noChangeArrowheads="1"/>
          </p:cNvSpPr>
          <p:nvPr>
            <p:ph type="dt" sz="half" idx="2"/>
          </p:nvPr>
        </p:nvSpPr>
        <p:spPr bwMode="auto">
          <a:xfrm>
            <a:off x="85725" y="6961188"/>
            <a:ext cx="1352550" cy="1158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eaLnBrk="0" hangingPunct="0">
              <a:lnSpc>
                <a:spcPct val="85000"/>
              </a:lnSpc>
              <a:spcBef>
                <a:spcPct val="20000"/>
              </a:spcBef>
              <a:defRPr sz="900">
                <a:solidFill>
                  <a:srgbClr val="FFFFFF"/>
                </a:solidFill>
                <a:latin typeface="Arial" charset="0"/>
                <a:cs typeface="+mn-cs"/>
              </a:defRPr>
            </a:lvl1pPr>
          </a:lstStyle>
          <a:p>
            <a:pPr>
              <a:defRPr/>
            </a:pPr>
            <a:r>
              <a:rPr lang="en-US"/>
              <a:t>12/01/09 - 9pm</a:t>
            </a:r>
          </a:p>
        </p:txBody>
      </p:sp>
      <p:sp>
        <p:nvSpPr>
          <p:cNvPr id="1130" name="Rectangle 106"/>
          <p:cNvSpPr>
            <a:spLocks noGrp="1" noChangeArrowheads="1"/>
          </p:cNvSpPr>
          <p:nvPr>
            <p:ph type="ftr" sz="quarter" idx="3"/>
          </p:nvPr>
        </p:nvSpPr>
        <p:spPr bwMode="auto">
          <a:xfrm>
            <a:off x="2695575" y="6961188"/>
            <a:ext cx="3752850" cy="117475"/>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eaLnBrk="0" hangingPunct="0">
              <a:lnSpc>
                <a:spcPct val="85000"/>
              </a:lnSpc>
              <a:spcBef>
                <a:spcPct val="20000"/>
              </a:spcBef>
              <a:defRPr sz="900">
                <a:solidFill>
                  <a:srgbClr val="FFFFFF"/>
                </a:solidFill>
                <a:latin typeface="Arial" charset="0"/>
                <a:cs typeface="+mn-cs"/>
              </a:defRPr>
            </a:lvl1pPr>
          </a:lstStyle>
          <a:p>
            <a:pPr>
              <a:defRPr/>
            </a:pPr>
            <a:r>
              <a:rPr lang="en-US"/>
              <a:t>eSlide – P6466 – The Financial Crisis and the Future of the P/C</a:t>
            </a:r>
          </a:p>
        </p:txBody>
      </p:sp>
      <p:sp>
        <p:nvSpPr>
          <p:cNvPr id="1134" name="Rectangle 110"/>
          <p:cNvSpPr>
            <a:spLocks noGrp="1" noChangeArrowheads="1"/>
          </p:cNvSpPr>
          <p:nvPr>
            <p:ph type="sldNum" sz="quarter" idx="4"/>
          </p:nvPr>
        </p:nvSpPr>
        <p:spPr bwMode="auto">
          <a:xfrm>
            <a:off x="8601075" y="6656388"/>
            <a:ext cx="447675" cy="1158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eaLnBrk="0" hangingPunct="0">
              <a:lnSpc>
                <a:spcPct val="85000"/>
              </a:lnSpc>
              <a:spcBef>
                <a:spcPct val="20000"/>
              </a:spcBef>
              <a:defRPr sz="900">
                <a:solidFill>
                  <a:srgbClr val="000000"/>
                </a:solidFill>
              </a:defRPr>
            </a:lvl1pPr>
          </a:lstStyle>
          <a:p>
            <a:pPr>
              <a:defRPr/>
            </a:pPr>
            <a:fld id="{46B46672-A2AD-4BCF-B959-2240FE1B59EE}"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6360" r:id="rId1"/>
    <p:sldLayoutId id="2147486348" r:id="rId2"/>
    <p:sldLayoutId id="2147486349" r:id="rId3"/>
    <p:sldLayoutId id="2147486350" r:id="rId4"/>
    <p:sldLayoutId id="2147486351" r:id="rId5"/>
    <p:sldLayoutId id="2147486352" r:id="rId6"/>
    <p:sldLayoutId id="2147486353" r:id="rId7"/>
    <p:sldLayoutId id="2147486354" r:id="rId8"/>
    <p:sldLayoutId id="2147486355" r:id="rId9"/>
    <p:sldLayoutId id="2147486356" r:id="rId10"/>
    <p:sldLayoutId id="2147486357" r:id="rId11"/>
    <p:sldLayoutId id="2147486358" r:id="rId12"/>
    <p:sldLayoutId id="2147486361" r:id="rId13"/>
  </p:sldLayoutIdLst>
  <p:timing>
    <p:tnLst>
      <p:par>
        <p:cTn id="1" dur="indefinite" restart="never" nodeType="tmRoot"/>
      </p:par>
    </p:tnLst>
  </p:timing>
  <p:hf hdr="0"/>
  <p:txStyles>
    <p:title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p:titleStyle>
    <p:bodyStyle>
      <a:lvl1pPr marL="292100" indent="-292100" algn="l" rtl="0" eaLnBrk="0" fontAlgn="base" hangingPunct="0">
        <a:lnSpc>
          <a:spcPct val="90000"/>
        </a:lnSpc>
        <a:spcBef>
          <a:spcPct val="100000"/>
        </a:spcBef>
        <a:spcAft>
          <a:spcPct val="0"/>
        </a:spcAft>
        <a:buClr>
          <a:schemeClr val="accent2"/>
        </a:buClr>
        <a:buFont typeface="Wingdings" panose="05000000000000000000" pitchFamily="2" charset="2"/>
        <a:buChar char="n"/>
        <a:defRPr sz="2400">
          <a:solidFill>
            <a:schemeClr val="tx1"/>
          </a:solidFill>
          <a:latin typeface="Arial" charset="0"/>
          <a:ea typeface="+mn-ea"/>
          <a:cs typeface="+mn-cs"/>
        </a:defRPr>
      </a:lvl1pPr>
      <a:lvl2pPr marL="635000" indent="-228600" algn="l" rtl="0" eaLnBrk="0" fontAlgn="base" hangingPunct="0">
        <a:lnSpc>
          <a:spcPct val="90000"/>
        </a:lnSpc>
        <a:spcBef>
          <a:spcPct val="50000"/>
        </a:spcBef>
        <a:spcAft>
          <a:spcPct val="0"/>
        </a:spcAft>
        <a:buClr>
          <a:schemeClr val="accent2"/>
        </a:buClr>
        <a:buFont typeface="Wingdings" panose="05000000000000000000" pitchFamily="2" charset="2"/>
        <a:buChar char="w"/>
        <a:defRPr sz="2200">
          <a:solidFill>
            <a:schemeClr val="tx1"/>
          </a:solidFill>
          <a:latin typeface="Arial" charset="0"/>
        </a:defRPr>
      </a:lvl2pPr>
      <a:lvl3pPr marL="977900" indent="-228600" algn="l" rtl="0" eaLnBrk="0" fontAlgn="base" hangingPunct="0">
        <a:lnSpc>
          <a:spcPct val="90000"/>
        </a:lnSpc>
        <a:spcBef>
          <a:spcPct val="25000"/>
        </a:spcBef>
        <a:spcAft>
          <a:spcPct val="0"/>
        </a:spcAft>
        <a:buClr>
          <a:schemeClr val="accent2"/>
        </a:buClr>
        <a:buFont typeface="Arial" panose="020B0604020202020204" pitchFamily="34" charset="0"/>
        <a:buChar char="–"/>
        <a:defRPr sz="2000">
          <a:solidFill>
            <a:schemeClr val="tx1"/>
          </a:solidFill>
          <a:latin typeface="Arial" charset="0"/>
        </a:defRPr>
      </a:lvl3pPr>
      <a:lvl4pPr marL="1320800" indent="-228600" algn="l" rtl="0" eaLnBrk="0" fontAlgn="base" hangingPunct="0">
        <a:lnSpc>
          <a:spcPct val="90000"/>
        </a:lnSpc>
        <a:spcBef>
          <a:spcPct val="15000"/>
        </a:spcBef>
        <a:spcAft>
          <a:spcPct val="0"/>
        </a:spcAft>
        <a:buClr>
          <a:schemeClr val="accent2"/>
        </a:buClr>
        <a:buFont typeface="Wingdings" panose="05000000000000000000" pitchFamily="2" charset="2"/>
        <a:buChar char="§"/>
        <a:defRPr sz="2000">
          <a:solidFill>
            <a:schemeClr val="tx1"/>
          </a:solidFill>
          <a:latin typeface="Arial" charset="0"/>
        </a:defRPr>
      </a:lvl4pPr>
      <a:lvl5pPr marL="1663700" indent="-228600" algn="l" rtl="0" eaLnBrk="0" fontAlgn="base" hangingPunct="0">
        <a:lnSpc>
          <a:spcPct val="95000"/>
        </a:lnSpc>
        <a:spcBef>
          <a:spcPct val="15000"/>
        </a:spcBef>
        <a:spcAft>
          <a:spcPct val="0"/>
        </a:spcAft>
        <a:buClr>
          <a:schemeClr val="accent2"/>
        </a:buClr>
        <a:buChar char="»"/>
        <a:defRPr sz="1600">
          <a:solidFill>
            <a:schemeClr val="tx1"/>
          </a:solidFill>
          <a:latin typeface="Arial" charset="0"/>
        </a:defRPr>
      </a:lvl5pPr>
      <a:lvl6pPr marL="2514600" indent="-228600" algn="l" fontAlgn="base">
        <a:spcBef>
          <a:spcPct val="20000"/>
        </a:spcBef>
        <a:spcAft>
          <a:spcPct val="0"/>
        </a:spcAft>
        <a:buChar char="»"/>
        <a:defRPr>
          <a:solidFill>
            <a:schemeClr val="bg1">
              <a:alpha val="100000"/>
            </a:schemeClr>
          </a:solidFill>
          <a:latin typeface="+mn-lt"/>
        </a:defRPr>
      </a:lvl6pPr>
      <a:lvl7pPr marL="2971800" indent="-228600" algn="l" fontAlgn="base">
        <a:spcBef>
          <a:spcPct val="20000"/>
        </a:spcBef>
        <a:spcAft>
          <a:spcPct val="0"/>
        </a:spcAft>
        <a:buChar char="»"/>
        <a:defRPr>
          <a:solidFill>
            <a:schemeClr val="bg1">
              <a:alpha val="100000"/>
            </a:schemeClr>
          </a:solidFill>
          <a:latin typeface="+mn-lt"/>
        </a:defRPr>
      </a:lvl7pPr>
      <a:lvl8pPr marL="3429000" indent="-228600" algn="l" fontAlgn="base">
        <a:spcBef>
          <a:spcPct val="20000"/>
        </a:spcBef>
        <a:spcAft>
          <a:spcPct val="0"/>
        </a:spcAft>
        <a:buChar char="»"/>
        <a:defRPr>
          <a:solidFill>
            <a:schemeClr val="bg1">
              <a:alpha val="100000"/>
            </a:schemeClr>
          </a:solidFill>
          <a:latin typeface="+mn-lt"/>
        </a:defRPr>
      </a:lvl8pPr>
      <a:lvl9pPr marL="3886200" indent="-228600" algn="l" fontAlgn="base">
        <a:spcBef>
          <a:spcPct val="20000"/>
        </a:spcBef>
        <a:spcAft>
          <a:spcPct val="0"/>
        </a:spcAft>
        <a:buChar char="»"/>
        <a:defRPr>
          <a:solidFill>
            <a:schemeClr val="bg1">
              <a:alpha val="100000"/>
            </a:schemeClr>
          </a:solidFill>
          <a:latin typeface="+mn-lt"/>
        </a:defRPr>
      </a:lvl9pPr>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vmlDrawing" Target="../drawings/vmlDrawing7.vml"/><Relationship Id="rId5" Type="http://schemas.openxmlformats.org/officeDocument/2006/relationships/image" Target="../media/image10.emf"/><Relationship Id="rId4" Type="http://schemas.openxmlformats.org/officeDocument/2006/relationships/oleObject" Target="../embeddings/oleObject7.bin"/></Relationships>
</file>

<file path=ppt/slides/_rels/slide100.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notesSlide" Target="../notesSlides/notesSlide79.xml"/><Relationship Id="rId1" Type="http://schemas.openxmlformats.org/officeDocument/2006/relationships/slideLayout" Target="../slideLayouts/slideLayout25.xml"/><Relationship Id="rId4" Type="http://schemas.openxmlformats.org/officeDocument/2006/relationships/image" Target="../media/image107.png"/></Relationships>
</file>

<file path=ppt/slides/_rels/slide101.xml.rels><?xml version="1.0" encoding="UTF-8" standalone="yes"?>
<Relationships xmlns="http://schemas.openxmlformats.org/package/2006/relationships"><Relationship Id="rId3" Type="http://schemas.openxmlformats.org/officeDocument/2006/relationships/oleObject" Target="../embeddings/Microsoft_Excel_Chart22.xls"/><Relationship Id="rId2" Type="http://schemas.openxmlformats.org/officeDocument/2006/relationships/slideLayout" Target="../slideLayouts/slideLayout16.xml"/><Relationship Id="rId1" Type="http://schemas.openxmlformats.org/officeDocument/2006/relationships/vmlDrawing" Target="../drawings/vmlDrawing65.vml"/><Relationship Id="rId5" Type="http://schemas.openxmlformats.org/officeDocument/2006/relationships/chart" Target="../charts/chart3.xml"/><Relationship Id="rId4" Type="http://schemas.openxmlformats.org/officeDocument/2006/relationships/image" Target="../media/image108.png"/></Relationships>
</file>

<file path=ppt/slides/_rels/slide102.xml.rels><?xml version="1.0" encoding="UTF-8" standalone="yes"?>
<Relationships xmlns="http://schemas.openxmlformats.org/package/2006/relationships"><Relationship Id="rId3" Type="http://schemas.openxmlformats.org/officeDocument/2006/relationships/oleObject" Target="../embeddings/Microsoft_Excel_Chart23.xls"/><Relationship Id="rId2" Type="http://schemas.openxmlformats.org/officeDocument/2006/relationships/slideLayout" Target="../slideLayouts/slideLayout14.xml"/><Relationship Id="rId1" Type="http://schemas.openxmlformats.org/officeDocument/2006/relationships/vmlDrawing" Target="../drawings/vmlDrawing66.vml"/><Relationship Id="rId4" Type="http://schemas.openxmlformats.org/officeDocument/2006/relationships/image" Target="../media/image109.png"/></Relationships>
</file>

<file path=ppt/slides/_rels/slide103.xml.rels><?xml version="1.0" encoding="UTF-8" standalone="yes"?>
<Relationships xmlns="http://schemas.openxmlformats.org/package/2006/relationships"><Relationship Id="rId3" Type="http://schemas.openxmlformats.org/officeDocument/2006/relationships/notesSlide" Target="../notesSlides/notesSlide80.xml"/><Relationship Id="rId2" Type="http://schemas.openxmlformats.org/officeDocument/2006/relationships/slideLayout" Target="../slideLayouts/slideLayout18.xml"/><Relationship Id="rId1" Type="http://schemas.openxmlformats.org/officeDocument/2006/relationships/vmlDrawing" Target="../drawings/vmlDrawing67.vml"/><Relationship Id="rId5" Type="http://schemas.openxmlformats.org/officeDocument/2006/relationships/image" Target="../media/image110.emf"/><Relationship Id="rId4" Type="http://schemas.openxmlformats.org/officeDocument/2006/relationships/oleObject" Target="../embeddings/oleObject48.bin"/></Relationships>
</file>

<file path=ppt/slides/_rels/slide104.xml.rels><?xml version="1.0" encoding="UTF-8" standalone="yes"?>
<Relationships xmlns="http://schemas.openxmlformats.org/package/2006/relationships"><Relationship Id="rId3" Type="http://schemas.openxmlformats.org/officeDocument/2006/relationships/notesSlide" Target="../notesSlides/notesSlide81.xml"/><Relationship Id="rId2" Type="http://schemas.openxmlformats.org/officeDocument/2006/relationships/slideLayout" Target="../slideLayouts/slideLayout18.xml"/><Relationship Id="rId1" Type="http://schemas.openxmlformats.org/officeDocument/2006/relationships/vmlDrawing" Target="../drawings/vmlDrawing68.vml"/><Relationship Id="rId5" Type="http://schemas.openxmlformats.org/officeDocument/2006/relationships/image" Target="../media/image111.emf"/><Relationship Id="rId4" Type="http://schemas.openxmlformats.org/officeDocument/2006/relationships/oleObject" Target="../embeddings/oleObject49.bin"/></Relationships>
</file>

<file path=ppt/slides/_rels/slide105.xml.rels><?xml version="1.0" encoding="UTF-8" standalone="yes"?>
<Relationships xmlns="http://schemas.openxmlformats.org/package/2006/relationships"><Relationship Id="rId3" Type="http://schemas.openxmlformats.org/officeDocument/2006/relationships/image" Target="../media/image112.jpeg"/><Relationship Id="rId2" Type="http://schemas.openxmlformats.org/officeDocument/2006/relationships/notesSlide" Target="../notesSlides/notesSlide82.xml"/><Relationship Id="rId1" Type="http://schemas.openxmlformats.org/officeDocument/2006/relationships/slideLayout" Target="../slideLayouts/slideLayout14.xml"/><Relationship Id="rId4" Type="http://schemas.openxmlformats.org/officeDocument/2006/relationships/image" Target="../media/image113.png"/></Relationships>
</file>

<file path=ppt/slides/_rels/slide106.xml.rels><?xml version="1.0" encoding="UTF-8" standalone="yes"?>
<Relationships xmlns="http://schemas.openxmlformats.org/package/2006/relationships"><Relationship Id="rId3" Type="http://schemas.openxmlformats.org/officeDocument/2006/relationships/notesSlide" Target="../notesSlides/notesSlide83.xml"/><Relationship Id="rId2" Type="http://schemas.openxmlformats.org/officeDocument/2006/relationships/slideLayout" Target="../slideLayouts/slideLayout18.xml"/><Relationship Id="rId1" Type="http://schemas.openxmlformats.org/officeDocument/2006/relationships/vmlDrawing" Target="../drawings/vmlDrawing69.vml"/><Relationship Id="rId5" Type="http://schemas.openxmlformats.org/officeDocument/2006/relationships/image" Target="../media/image114.png"/><Relationship Id="rId4" Type="http://schemas.openxmlformats.org/officeDocument/2006/relationships/oleObject" Target="../embeddings/Microsoft_Excel_Chart24.xls"/></Relationships>
</file>

<file path=ppt/slides/_rels/slide107.xml.rels><?xml version="1.0" encoding="UTF-8" standalone="yes"?>
<Relationships xmlns="http://schemas.openxmlformats.org/package/2006/relationships"><Relationship Id="rId3" Type="http://schemas.openxmlformats.org/officeDocument/2006/relationships/image" Target="../media/image115.jpeg"/><Relationship Id="rId2" Type="http://schemas.openxmlformats.org/officeDocument/2006/relationships/notesSlide" Target="../notesSlides/notesSlide84.xml"/><Relationship Id="rId1" Type="http://schemas.openxmlformats.org/officeDocument/2006/relationships/slideLayout" Target="../slideLayouts/slideLayout18.xml"/><Relationship Id="rId5" Type="http://schemas.openxmlformats.org/officeDocument/2006/relationships/image" Target="../media/image116.png"/><Relationship Id="rId4" Type="http://schemas.openxmlformats.org/officeDocument/2006/relationships/hyperlink" Target="http://www.propertydrone.org/" TargetMode="Externa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9.xml.rels><?xml version="1.0" encoding="UTF-8" standalone="yes"?>
<Relationships xmlns="http://schemas.openxmlformats.org/package/2006/relationships"><Relationship Id="rId3" Type="http://schemas.openxmlformats.org/officeDocument/2006/relationships/hyperlink" Target="http://www.iii.org/presentations" TargetMode="External"/><Relationship Id="rId2" Type="http://schemas.openxmlformats.org/officeDocument/2006/relationships/notesSlide" Target="../notesSlides/notesSlide85.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vmlDrawing" Target="../drawings/vmlDrawing8.vml"/><Relationship Id="rId5" Type="http://schemas.openxmlformats.org/officeDocument/2006/relationships/image" Target="../media/image11.emf"/><Relationship Id="rId4" Type="http://schemas.openxmlformats.org/officeDocument/2006/relationships/oleObject" Target="../embeddings/oleObject8.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vmlDrawing" Target="../drawings/vmlDrawing9.vml"/><Relationship Id="rId6" Type="http://schemas.openxmlformats.org/officeDocument/2006/relationships/hyperlink" Target="http://www.wsj.com/articles/california-pushes-homeowners-to-insure-against-earthquakes-1440980138" TargetMode="External"/><Relationship Id="rId5" Type="http://schemas.openxmlformats.org/officeDocument/2006/relationships/image" Target="../media/image12.emf"/><Relationship Id="rId4" Type="http://schemas.openxmlformats.org/officeDocument/2006/relationships/oleObject" Target="../embeddings/oleObject9.bin"/></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3.xml"/><Relationship Id="rId1" Type="http://schemas.openxmlformats.org/officeDocument/2006/relationships/vmlDrawing" Target="../drawings/vmlDrawing10.vml"/><Relationship Id="rId6" Type="http://schemas.openxmlformats.org/officeDocument/2006/relationships/image" Target="../media/image13.emf"/><Relationship Id="rId5" Type="http://schemas.openxmlformats.org/officeDocument/2006/relationships/oleObject" Target="../embeddings/oleObject10.bin"/><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vmlDrawing" Target="../drawings/vmlDrawing11.vml"/><Relationship Id="rId5" Type="http://schemas.openxmlformats.org/officeDocument/2006/relationships/image" Target="../media/image14.emf"/><Relationship Id="rId4" Type="http://schemas.openxmlformats.org/officeDocument/2006/relationships/oleObject" Target="../embeddings/oleObject11.bin"/></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4.xml"/><Relationship Id="rId1" Type="http://schemas.openxmlformats.org/officeDocument/2006/relationships/vmlDrawing" Target="../drawings/vmlDrawing12.vml"/><Relationship Id="rId6" Type="http://schemas.openxmlformats.org/officeDocument/2006/relationships/image" Target="../media/image15.emf"/><Relationship Id="rId5" Type="http://schemas.openxmlformats.org/officeDocument/2006/relationships/oleObject" Target="../embeddings/oleObject12.bin"/><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6.xml"/><Relationship Id="rId1" Type="http://schemas.openxmlformats.org/officeDocument/2006/relationships/vmlDrawing" Target="../drawings/vmlDrawing13.vml"/><Relationship Id="rId5" Type="http://schemas.openxmlformats.org/officeDocument/2006/relationships/image" Target="../media/image16.emf"/><Relationship Id="rId4" Type="http://schemas.openxmlformats.org/officeDocument/2006/relationships/oleObject" Target="../embeddings/oleObject13.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vmlDrawing" Target="../drawings/vmlDrawing14.vml"/><Relationship Id="rId5" Type="http://schemas.openxmlformats.org/officeDocument/2006/relationships/image" Target="../media/image17.emf"/><Relationship Id="rId4" Type="http://schemas.openxmlformats.org/officeDocument/2006/relationships/oleObject" Target="../embeddings/oleObject14.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vmlDrawing" Target="../drawings/vmlDrawing15.vml"/><Relationship Id="rId5" Type="http://schemas.openxmlformats.org/officeDocument/2006/relationships/image" Target="../media/image18.emf"/><Relationship Id="rId4" Type="http://schemas.openxmlformats.org/officeDocument/2006/relationships/oleObject" Target="../embeddings/oleObject15.bin"/></Relationships>
</file>

<file path=ppt/slides/_rels/slide1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hyperlink" Target="http://pages.stern.nyu.edu/~adamodar/New_Home_Page/datafile/histretSP.html" TargetMode="External"/><Relationship Id="rId2" Type="http://schemas.openxmlformats.org/officeDocument/2006/relationships/tags" Target="../tags/tag5.xml"/><Relationship Id="rId1" Type="http://schemas.openxmlformats.org/officeDocument/2006/relationships/vmlDrawing" Target="../drawings/vmlDrawing16.vml"/><Relationship Id="rId6" Type="http://schemas.openxmlformats.org/officeDocument/2006/relationships/image" Target="../media/image19.emf"/><Relationship Id="rId5" Type="http://schemas.openxmlformats.org/officeDocument/2006/relationships/oleObject" Target="../embeddings/oleObject16.bin"/><Relationship Id="rId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vmlDrawing" Target="../drawings/vmlDrawing17.vml"/><Relationship Id="rId5" Type="http://schemas.openxmlformats.org/officeDocument/2006/relationships/image" Target="../media/image20.emf"/><Relationship Id="rId4" Type="http://schemas.openxmlformats.org/officeDocument/2006/relationships/oleObject" Target="../embeddings/oleObject17.bin"/></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18.vml"/><Relationship Id="rId4" Type="http://schemas.openxmlformats.org/officeDocument/2006/relationships/image" Target="../media/image21.emf"/></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vmlDrawing" Target="../drawings/vmlDrawing19.vml"/><Relationship Id="rId6" Type="http://schemas.openxmlformats.org/officeDocument/2006/relationships/image" Target="../media/image22.emf"/><Relationship Id="rId5" Type="http://schemas.openxmlformats.org/officeDocument/2006/relationships/oleObject" Target="../embeddings/oleObject19.bin"/><Relationship Id="rId4" Type="http://schemas.openxmlformats.org/officeDocument/2006/relationships/hyperlink" Target="http://www.federalreserve.gov/releases/h15/data.htm" TargetMode="Externa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6.xml"/><Relationship Id="rId1" Type="http://schemas.openxmlformats.org/officeDocument/2006/relationships/vmlDrawing" Target="../drawings/vmlDrawing20.vml"/><Relationship Id="rId5" Type="http://schemas.openxmlformats.org/officeDocument/2006/relationships/image" Target="../media/image23.emf"/><Relationship Id="rId4" Type="http://schemas.openxmlformats.org/officeDocument/2006/relationships/oleObject" Target="../embeddings/oleObject20.bin"/></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vmlDrawing" Target="../drawings/vmlDrawing21.vml"/><Relationship Id="rId5" Type="http://schemas.openxmlformats.org/officeDocument/2006/relationships/image" Target="../media/image24.png"/><Relationship Id="rId4" Type="http://schemas.openxmlformats.org/officeDocument/2006/relationships/oleObject" Target="../embeddings/Microsoft_Excel_Chart1.xls"/></Relationships>
</file>

<file path=ppt/slides/_rels/slide2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Microsoft_Excel_Chart2.xls"/><Relationship Id="rId2" Type="http://schemas.openxmlformats.org/officeDocument/2006/relationships/slideLayout" Target="../slideLayouts/slideLayout4.xml"/><Relationship Id="rId1" Type="http://schemas.openxmlformats.org/officeDocument/2006/relationships/vmlDrawing" Target="../drawings/vmlDrawing22.vml"/><Relationship Id="rId5" Type="http://schemas.openxmlformats.org/officeDocument/2006/relationships/chart" Target="../charts/chart1.xml"/><Relationship Id="rId4" Type="http://schemas.openxmlformats.org/officeDocument/2006/relationships/image" Target="../media/image25.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6.xml"/><Relationship Id="rId1" Type="http://schemas.openxmlformats.org/officeDocument/2006/relationships/vmlDrawing" Target="../drawings/vmlDrawing23.vml"/><Relationship Id="rId5" Type="http://schemas.openxmlformats.org/officeDocument/2006/relationships/image" Target="../media/image26.emf"/><Relationship Id="rId4" Type="http://schemas.openxmlformats.org/officeDocument/2006/relationships/oleObject" Target="../embeddings/oleObject21.bin"/></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7.xml"/><Relationship Id="rId1" Type="http://schemas.openxmlformats.org/officeDocument/2006/relationships/vmlDrawing" Target="../drawings/vmlDrawing24.vml"/><Relationship Id="rId5" Type="http://schemas.openxmlformats.org/officeDocument/2006/relationships/image" Target="../media/image27.png"/><Relationship Id="rId4" Type="http://schemas.openxmlformats.org/officeDocument/2006/relationships/oleObject" Target="../embeddings/Microsoft_Excel_Chart3.xls"/></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4.emf"/><Relationship Id="rId5" Type="http://schemas.openxmlformats.org/officeDocument/2006/relationships/oleObject" Target="../embeddings/oleObject1.bin"/><Relationship Id="rId4"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7.xml"/><Relationship Id="rId1" Type="http://schemas.openxmlformats.org/officeDocument/2006/relationships/vmlDrawing" Target="../drawings/vmlDrawing25.vml"/><Relationship Id="rId5" Type="http://schemas.openxmlformats.org/officeDocument/2006/relationships/image" Target="../media/image28.emf"/><Relationship Id="rId4" Type="http://schemas.openxmlformats.org/officeDocument/2006/relationships/oleObject" Target="../embeddings/oleObject22.bin"/></Relationships>
</file>

<file path=ppt/slides/_rels/slide31.xml.rels><?xml version="1.0" encoding="UTF-8" standalone="yes"?>
<Relationships xmlns="http://schemas.openxmlformats.org/package/2006/relationships"><Relationship Id="rId3" Type="http://schemas.openxmlformats.org/officeDocument/2006/relationships/oleObject" Target="../embeddings/Microsoft_Excel_Chart4.xls"/><Relationship Id="rId2" Type="http://schemas.openxmlformats.org/officeDocument/2006/relationships/slideLayout" Target="../slideLayouts/slideLayout6.xml"/><Relationship Id="rId1" Type="http://schemas.openxmlformats.org/officeDocument/2006/relationships/vmlDrawing" Target="../drawings/vmlDrawing26.vml"/><Relationship Id="rId4" Type="http://schemas.openxmlformats.org/officeDocument/2006/relationships/image" Target="../media/image29.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2.xml"/><Relationship Id="rId1" Type="http://schemas.openxmlformats.org/officeDocument/2006/relationships/vmlDrawing" Target="../drawings/vmlDrawing27.vml"/><Relationship Id="rId5" Type="http://schemas.openxmlformats.org/officeDocument/2006/relationships/image" Target="../media/image30.emf"/><Relationship Id="rId4" Type="http://schemas.openxmlformats.org/officeDocument/2006/relationships/oleObject" Target="../embeddings/oleObject23.bin"/></Relationships>
</file>

<file path=ppt/slides/_rels/slide33.xml.rels><?xml version="1.0" encoding="UTF-8" standalone="yes"?>
<Relationships xmlns="http://schemas.openxmlformats.org/package/2006/relationships"><Relationship Id="rId3" Type="http://schemas.openxmlformats.org/officeDocument/2006/relationships/oleObject" Target="../embeddings/Microsoft_Excel_Chart5.xls"/><Relationship Id="rId2" Type="http://schemas.openxmlformats.org/officeDocument/2006/relationships/slideLayout" Target="../slideLayouts/slideLayout6.xml"/><Relationship Id="rId1" Type="http://schemas.openxmlformats.org/officeDocument/2006/relationships/vmlDrawing" Target="../drawings/vmlDrawing28.vml"/><Relationship Id="rId4" Type="http://schemas.openxmlformats.org/officeDocument/2006/relationships/image" Target="../media/image31.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6.xml"/><Relationship Id="rId1" Type="http://schemas.openxmlformats.org/officeDocument/2006/relationships/vmlDrawing" Target="../drawings/vmlDrawing29.vml"/><Relationship Id="rId5" Type="http://schemas.openxmlformats.org/officeDocument/2006/relationships/image" Target="../media/image32.emf"/><Relationship Id="rId4" Type="http://schemas.openxmlformats.org/officeDocument/2006/relationships/oleObject" Target="../embeddings/oleObject24.bin"/></Relationships>
</file>

<file path=ppt/slides/_rels/slide35.xml.rels><?xml version="1.0" encoding="UTF-8" standalone="yes"?>
<Relationships xmlns="http://schemas.openxmlformats.org/package/2006/relationships"><Relationship Id="rId3" Type="http://schemas.openxmlformats.org/officeDocument/2006/relationships/oleObject" Target="../embeddings/Microsoft_Excel_Chart6.xls"/><Relationship Id="rId2" Type="http://schemas.openxmlformats.org/officeDocument/2006/relationships/slideLayout" Target="../slideLayouts/slideLayout6.xml"/><Relationship Id="rId1" Type="http://schemas.openxmlformats.org/officeDocument/2006/relationships/vmlDrawing" Target="../drawings/vmlDrawing30.vml"/><Relationship Id="rId4" Type="http://schemas.openxmlformats.org/officeDocument/2006/relationships/image" Target="../media/image33.png"/></Relationships>
</file>

<file path=ppt/slides/_rels/slide3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6.xml"/><Relationship Id="rId1" Type="http://schemas.openxmlformats.org/officeDocument/2006/relationships/vmlDrawing" Target="../drawings/vmlDrawing31.vml"/><Relationship Id="rId6" Type="http://schemas.openxmlformats.org/officeDocument/2006/relationships/image" Target="../media/image34.png"/><Relationship Id="rId5" Type="http://schemas.openxmlformats.org/officeDocument/2006/relationships/oleObject" Target="../embeddings/Microsoft_Excel_Chart7.xls"/><Relationship Id="rId4" Type="http://schemas.openxmlformats.org/officeDocument/2006/relationships/notesSlide" Target="../notesSlides/notesSlide32.xml"/></Relationships>
</file>

<file path=ppt/slides/_rels/slide38.xml.rels><?xml version="1.0" encoding="UTF-8" standalone="yes"?>
<Relationships xmlns="http://schemas.openxmlformats.org/package/2006/relationships"><Relationship Id="rId3" Type="http://schemas.openxmlformats.org/officeDocument/2006/relationships/oleObject" Target="../embeddings/Microsoft_Excel_Chart8.xls"/><Relationship Id="rId2" Type="http://schemas.openxmlformats.org/officeDocument/2006/relationships/slideLayout" Target="../slideLayouts/slideLayout2.xml"/><Relationship Id="rId1" Type="http://schemas.openxmlformats.org/officeDocument/2006/relationships/vmlDrawing" Target="../drawings/vmlDrawing32.vml"/><Relationship Id="rId4" Type="http://schemas.openxmlformats.org/officeDocument/2006/relationships/image" Target="../media/image35.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2.xml"/><Relationship Id="rId1" Type="http://schemas.openxmlformats.org/officeDocument/2006/relationships/vmlDrawing" Target="../drawings/vmlDrawing2.vml"/><Relationship Id="rId6" Type="http://schemas.openxmlformats.org/officeDocument/2006/relationships/image" Target="../media/image5.emf"/><Relationship Id="rId5" Type="http://schemas.openxmlformats.org/officeDocument/2006/relationships/oleObject" Target="../embeddings/oleObject2.bin"/><Relationship Id="rId4"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7.xml"/><Relationship Id="rId1" Type="http://schemas.openxmlformats.org/officeDocument/2006/relationships/vmlDrawing" Target="../drawings/vmlDrawing33.vml"/><Relationship Id="rId5" Type="http://schemas.openxmlformats.org/officeDocument/2006/relationships/image" Target="../media/image36.emf"/><Relationship Id="rId4" Type="http://schemas.openxmlformats.org/officeDocument/2006/relationships/oleObject" Target="../embeddings/oleObject25.bin"/></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7.xml"/><Relationship Id="rId1" Type="http://schemas.openxmlformats.org/officeDocument/2006/relationships/vmlDrawing" Target="../drawings/vmlDrawing34.vml"/><Relationship Id="rId5" Type="http://schemas.openxmlformats.org/officeDocument/2006/relationships/image" Target="../media/image37.emf"/><Relationship Id="rId4" Type="http://schemas.openxmlformats.org/officeDocument/2006/relationships/oleObject" Target="../embeddings/oleObject26.bin"/></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7.xml"/><Relationship Id="rId1" Type="http://schemas.openxmlformats.org/officeDocument/2006/relationships/vmlDrawing" Target="../drawings/vmlDrawing35.vml"/><Relationship Id="rId5" Type="http://schemas.openxmlformats.org/officeDocument/2006/relationships/image" Target="../media/image38.emf"/><Relationship Id="rId4" Type="http://schemas.openxmlformats.org/officeDocument/2006/relationships/oleObject" Target="../embeddings/oleObject27.bin"/></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7.xml"/><Relationship Id="rId1" Type="http://schemas.openxmlformats.org/officeDocument/2006/relationships/vmlDrawing" Target="../drawings/vmlDrawing36.vml"/><Relationship Id="rId5" Type="http://schemas.openxmlformats.org/officeDocument/2006/relationships/image" Target="../media/image39.emf"/><Relationship Id="rId4" Type="http://schemas.openxmlformats.org/officeDocument/2006/relationships/oleObject" Target="../embeddings/oleObject28.bin"/></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7.xml"/><Relationship Id="rId1" Type="http://schemas.openxmlformats.org/officeDocument/2006/relationships/vmlDrawing" Target="../drawings/vmlDrawing37.vml"/><Relationship Id="rId5" Type="http://schemas.openxmlformats.org/officeDocument/2006/relationships/image" Target="../media/image40.emf"/><Relationship Id="rId4" Type="http://schemas.openxmlformats.org/officeDocument/2006/relationships/oleObject" Target="../embeddings/oleObject29.bin"/></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7.xml"/><Relationship Id="rId1" Type="http://schemas.openxmlformats.org/officeDocument/2006/relationships/vmlDrawing" Target="../drawings/vmlDrawing38.vml"/><Relationship Id="rId6" Type="http://schemas.openxmlformats.org/officeDocument/2006/relationships/image" Target="../media/image42.png"/><Relationship Id="rId5" Type="http://schemas.openxmlformats.org/officeDocument/2006/relationships/image" Target="../media/image41.emf"/><Relationship Id="rId4" Type="http://schemas.openxmlformats.org/officeDocument/2006/relationships/oleObject" Target="../embeddings/oleObject30.bin"/></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7.xml"/><Relationship Id="rId1" Type="http://schemas.openxmlformats.org/officeDocument/2006/relationships/vmlDrawing" Target="../drawings/vmlDrawing39.vml"/><Relationship Id="rId5" Type="http://schemas.openxmlformats.org/officeDocument/2006/relationships/image" Target="../media/image43.emf"/><Relationship Id="rId4" Type="http://schemas.openxmlformats.org/officeDocument/2006/relationships/oleObject" Target="../embeddings/oleObject31.bin"/></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7.xml"/><Relationship Id="rId1" Type="http://schemas.openxmlformats.org/officeDocument/2006/relationships/vmlDrawing" Target="../drawings/vmlDrawing40.vml"/><Relationship Id="rId6" Type="http://schemas.openxmlformats.org/officeDocument/2006/relationships/image" Target="../media/image45.png"/><Relationship Id="rId5" Type="http://schemas.openxmlformats.org/officeDocument/2006/relationships/image" Target="../media/image44.emf"/><Relationship Id="rId4" Type="http://schemas.openxmlformats.org/officeDocument/2006/relationships/oleObject" Target="../embeddings/oleObject32.bin"/></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7.xml"/><Relationship Id="rId1" Type="http://schemas.openxmlformats.org/officeDocument/2006/relationships/vmlDrawing" Target="../drawings/vmlDrawing41.vml"/><Relationship Id="rId6" Type="http://schemas.openxmlformats.org/officeDocument/2006/relationships/image" Target="../media/image47.png"/><Relationship Id="rId5" Type="http://schemas.openxmlformats.org/officeDocument/2006/relationships/image" Target="../media/image46.emf"/><Relationship Id="rId4" Type="http://schemas.openxmlformats.org/officeDocument/2006/relationships/oleObject" Target="../embeddings/oleObject33.bin"/></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vmlDrawing" Target="../drawings/vmlDrawing3.vml"/><Relationship Id="rId5" Type="http://schemas.openxmlformats.org/officeDocument/2006/relationships/image" Target="../media/image6.emf"/><Relationship Id="rId4" Type="http://schemas.openxmlformats.org/officeDocument/2006/relationships/oleObject" Target="../embeddings/oleObject3.bin"/></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7.xml"/><Relationship Id="rId1" Type="http://schemas.openxmlformats.org/officeDocument/2006/relationships/vmlDrawing" Target="../drawings/vmlDrawing42.vml"/><Relationship Id="rId5" Type="http://schemas.openxmlformats.org/officeDocument/2006/relationships/image" Target="../media/image48.emf"/><Relationship Id="rId4" Type="http://schemas.openxmlformats.org/officeDocument/2006/relationships/oleObject" Target="../embeddings/oleObject34.bin"/></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12.xml"/><Relationship Id="rId1" Type="http://schemas.openxmlformats.org/officeDocument/2006/relationships/vmlDrawing" Target="../drawings/vmlDrawing43.vml"/><Relationship Id="rId5" Type="http://schemas.openxmlformats.org/officeDocument/2006/relationships/image" Target="../media/image49.emf"/><Relationship Id="rId4" Type="http://schemas.openxmlformats.org/officeDocument/2006/relationships/oleObject" Target="../embeddings/oleObject35.bin"/></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12.xml"/><Relationship Id="rId1" Type="http://schemas.openxmlformats.org/officeDocument/2006/relationships/vmlDrawing" Target="../drawings/vmlDrawing44.vml"/><Relationship Id="rId5" Type="http://schemas.openxmlformats.org/officeDocument/2006/relationships/image" Target="../media/image50.emf"/><Relationship Id="rId4" Type="http://schemas.openxmlformats.org/officeDocument/2006/relationships/oleObject" Target="../embeddings/oleObject36.bin"/></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12.xml"/><Relationship Id="rId1" Type="http://schemas.openxmlformats.org/officeDocument/2006/relationships/vmlDrawing" Target="../drawings/vmlDrawing45.vml"/><Relationship Id="rId5" Type="http://schemas.openxmlformats.org/officeDocument/2006/relationships/image" Target="../media/image51.emf"/><Relationship Id="rId4" Type="http://schemas.openxmlformats.org/officeDocument/2006/relationships/oleObject" Target="../embeddings/oleObject37.bin"/></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12.xml"/><Relationship Id="rId1" Type="http://schemas.openxmlformats.org/officeDocument/2006/relationships/vmlDrawing" Target="../drawings/vmlDrawing46.vml"/><Relationship Id="rId5" Type="http://schemas.openxmlformats.org/officeDocument/2006/relationships/image" Target="../media/image52.emf"/><Relationship Id="rId4" Type="http://schemas.openxmlformats.org/officeDocument/2006/relationships/oleObject" Target="../embeddings/oleObject38.bin"/></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12.xml"/><Relationship Id="rId1" Type="http://schemas.openxmlformats.org/officeDocument/2006/relationships/vmlDrawing" Target="../drawings/vmlDrawing47.vml"/><Relationship Id="rId5" Type="http://schemas.openxmlformats.org/officeDocument/2006/relationships/image" Target="../media/image53.emf"/><Relationship Id="rId4" Type="http://schemas.openxmlformats.org/officeDocument/2006/relationships/oleObject" Target="../embeddings/oleObject39.bin"/></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8" Type="http://schemas.openxmlformats.org/officeDocument/2006/relationships/oleObject" Target="../embeddings/Microsoft_Excel_Chart11.xls"/><Relationship Id="rId3" Type="http://schemas.openxmlformats.org/officeDocument/2006/relationships/notesSlide" Target="../notesSlides/notesSlide52.xml"/><Relationship Id="rId7" Type="http://schemas.openxmlformats.org/officeDocument/2006/relationships/image" Target="../media/image56.png"/><Relationship Id="rId2" Type="http://schemas.openxmlformats.org/officeDocument/2006/relationships/slideLayout" Target="../slideLayouts/slideLayout6.xml"/><Relationship Id="rId1" Type="http://schemas.openxmlformats.org/officeDocument/2006/relationships/vmlDrawing" Target="../drawings/vmlDrawing48.vml"/><Relationship Id="rId6" Type="http://schemas.openxmlformats.org/officeDocument/2006/relationships/oleObject" Target="../embeddings/Microsoft_Excel_Chart10.xls"/><Relationship Id="rId5" Type="http://schemas.openxmlformats.org/officeDocument/2006/relationships/image" Target="../media/image55.png"/><Relationship Id="rId4" Type="http://schemas.openxmlformats.org/officeDocument/2006/relationships/oleObject" Target="../embeddings/Microsoft_Excel_Chart9.xls"/><Relationship Id="rId9" Type="http://schemas.openxmlformats.org/officeDocument/2006/relationships/image" Target="../media/image57.png"/></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19.xml"/><Relationship Id="rId1" Type="http://schemas.openxmlformats.org/officeDocument/2006/relationships/vmlDrawing" Target="../drawings/vmlDrawing49.vml"/><Relationship Id="rId5" Type="http://schemas.openxmlformats.org/officeDocument/2006/relationships/image" Target="../media/image58.png"/><Relationship Id="rId4" Type="http://schemas.openxmlformats.org/officeDocument/2006/relationships/oleObject" Target="../embeddings/Microsoft_Excel_Chart12.xls"/></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7.xml"/><Relationship Id="rId1" Type="http://schemas.openxmlformats.org/officeDocument/2006/relationships/vmlDrawing" Target="../drawings/vmlDrawing50.vml"/><Relationship Id="rId5" Type="http://schemas.openxmlformats.org/officeDocument/2006/relationships/image" Target="../media/image59.emf"/><Relationship Id="rId4" Type="http://schemas.openxmlformats.org/officeDocument/2006/relationships/oleObject" Target="../embeddings/oleObject40.bin"/></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8.xml"/></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19.xml"/><Relationship Id="rId1" Type="http://schemas.openxmlformats.org/officeDocument/2006/relationships/vmlDrawing" Target="../drawings/vmlDrawing51.vml"/><Relationship Id="rId5" Type="http://schemas.openxmlformats.org/officeDocument/2006/relationships/image" Target="../media/image60.png"/><Relationship Id="rId4" Type="http://schemas.openxmlformats.org/officeDocument/2006/relationships/oleObject" Target="../embeddings/Microsoft_Excel_Chart13.xls"/></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19.xml"/><Relationship Id="rId1" Type="http://schemas.openxmlformats.org/officeDocument/2006/relationships/vmlDrawing" Target="../drawings/vmlDrawing52.vml"/><Relationship Id="rId5" Type="http://schemas.openxmlformats.org/officeDocument/2006/relationships/image" Target="../media/image61.png"/><Relationship Id="rId4" Type="http://schemas.openxmlformats.org/officeDocument/2006/relationships/oleObject" Target="../embeddings/Microsoft_Excel_Chart14.xls"/></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19.xml"/><Relationship Id="rId1" Type="http://schemas.openxmlformats.org/officeDocument/2006/relationships/vmlDrawing" Target="../drawings/vmlDrawing53.vml"/><Relationship Id="rId5" Type="http://schemas.openxmlformats.org/officeDocument/2006/relationships/image" Target="../media/image62.emf"/><Relationship Id="rId4" Type="http://schemas.openxmlformats.org/officeDocument/2006/relationships/oleObject" Target="../embeddings/oleObject41.bin"/></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24.xml"/><Relationship Id="rId1" Type="http://schemas.openxmlformats.org/officeDocument/2006/relationships/vmlDrawing" Target="../drawings/vmlDrawing54.vml"/><Relationship Id="rId5" Type="http://schemas.openxmlformats.org/officeDocument/2006/relationships/image" Target="../media/image63.emf"/><Relationship Id="rId4" Type="http://schemas.openxmlformats.org/officeDocument/2006/relationships/oleObject" Target="../embeddings/oleObject42.bin"/></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19.xml"/><Relationship Id="rId1" Type="http://schemas.openxmlformats.org/officeDocument/2006/relationships/vmlDrawing" Target="../drawings/vmlDrawing55.vml"/><Relationship Id="rId5" Type="http://schemas.openxmlformats.org/officeDocument/2006/relationships/image" Target="../media/image64.emf"/><Relationship Id="rId4" Type="http://schemas.openxmlformats.org/officeDocument/2006/relationships/oleObject" Target="../embeddings/oleObject43.bin"/></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19.xml"/><Relationship Id="rId1" Type="http://schemas.openxmlformats.org/officeDocument/2006/relationships/vmlDrawing" Target="../drawings/vmlDrawing56.vml"/><Relationship Id="rId5" Type="http://schemas.openxmlformats.org/officeDocument/2006/relationships/image" Target="../media/image65.emf"/><Relationship Id="rId4" Type="http://schemas.openxmlformats.org/officeDocument/2006/relationships/oleObject" Target="../embeddings/oleObject44.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image" Target="../media/image7.emf"/><Relationship Id="rId4" Type="http://schemas.openxmlformats.org/officeDocument/2006/relationships/oleObject" Target="../embeddings/oleObject4.bin"/></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19.xml"/><Relationship Id="rId1" Type="http://schemas.openxmlformats.org/officeDocument/2006/relationships/vmlDrawing" Target="../drawings/vmlDrawing57.vml"/><Relationship Id="rId5" Type="http://schemas.openxmlformats.org/officeDocument/2006/relationships/image" Target="../media/image66.png"/><Relationship Id="rId4" Type="http://schemas.openxmlformats.org/officeDocument/2006/relationships/oleObject" Target="../embeddings/Microsoft_Excel_Chart15.xls"/></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19.xml"/><Relationship Id="rId1" Type="http://schemas.openxmlformats.org/officeDocument/2006/relationships/vmlDrawing" Target="../drawings/vmlDrawing58.vml"/><Relationship Id="rId5" Type="http://schemas.openxmlformats.org/officeDocument/2006/relationships/image" Target="../media/image67.png"/><Relationship Id="rId4" Type="http://schemas.openxmlformats.org/officeDocument/2006/relationships/oleObject" Target="../embeddings/Microsoft_Excel_Chart16.xls"/></Relationships>
</file>

<file path=ppt/slides/_rels/slide7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4.xml"/><Relationship Id="rId1" Type="http://schemas.openxmlformats.org/officeDocument/2006/relationships/slideLayout" Target="../slideLayouts/slideLayout19.xml"/></Relationships>
</file>

<file path=ppt/slides/_rels/slide73.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18.xml"/></Relationships>
</file>

<file path=ppt/slides/_rels/slide74.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18.xml"/></Relationships>
</file>

<file path=ppt/slides/_rels/slide75.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0.xml"/></Relationships>
</file>

<file path=ppt/slides/_rels/slide76.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0.xml"/></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65.xml"/><Relationship Id="rId7" Type="http://schemas.openxmlformats.org/officeDocument/2006/relationships/image" Target="../media/image73.png"/><Relationship Id="rId2" Type="http://schemas.openxmlformats.org/officeDocument/2006/relationships/slideLayout" Target="../slideLayouts/slideLayout19.xml"/><Relationship Id="rId1" Type="http://schemas.openxmlformats.org/officeDocument/2006/relationships/vmlDrawing" Target="../drawings/vmlDrawing59.vml"/><Relationship Id="rId6" Type="http://schemas.openxmlformats.org/officeDocument/2006/relationships/oleObject" Target="../embeddings/Microsoft_Excel_Chart18.xls"/><Relationship Id="rId5" Type="http://schemas.openxmlformats.org/officeDocument/2006/relationships/image" Target="../media/image72.png"/><Relationship Id="rId4" Type="http://schemas.openxmlformats.org/officeDocument/2006/relationships/oleObject" Target="../embeddings/Microsoft_Excel_Chart17.xls"/></Relationships>
</file>

<file path=ppt/slides/_rels/slide78.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14.xml"/></Relationships>
</file>

<file path=ppt/slides/_rels/slide79.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vmlDrawing" Target="../drawings/vmlDrawing5.vml"/><Relationship Id="rId5" Type="http://schemas.openxmlformats.org/officeDocument/2006/relationships/image" Target="../media/image8.emf"/><Relationship Id="rId4" Type="http://schemas.openxmlformats.org/officeDocument/2006/relationships/oleObject" Target="../embeddings/oleObject5.bin"/></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1.xml.rels><?xml version="1.0" encoding="UTF-8" standalone="yes"?>
<Relationships xmlns="http://schemas.openxmlformats.org/package/2006/relationships"><Relationship Id="rId2" Type="http://schemas.openxmlformats.org/officeDocument/2006/relationships/hyperlink" Target="http://nfipiservice.com/Stakeholder/FEMA7/W-15046.html" TargetMode="External"/><Relationship Id="rId1" Type="http://schemas.openxmlformats.org/officeDocument/2006/relationships/slideLayout" Target="../slideLayouts/slideLayout14.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6.xml"/><Relationship Id="rId1" Type="http://schemas.openxmlformats.org/officeDocument/2006/relationships/slideLayout" Target="../slideLayouts/slideLayout19.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9.xml"/></Relationships>
</file>

<file path=ppt/slides/_rels/slide8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8.xml"/><Relationship Id="rId1" Type="http://schemas.openxmlformats.org/officeDocument/2006/relationships/slideLayout" Target="../slideLayouts/slideLayout19.xml"/></Relationships>
</file>

<file path=ppt/slides/_rels/slide86.xml.rels><?xml version="1.0" encoding="UTF-8" standalone="yes"?>
<Relationships xmlns="http://schemas.openxmlformats.org/package/2006/relationships"><Relationship Id="rId8" Type="http://schemas.openxmlformats.org/officeDocument/2006/relationships/image" Target="../media/image79.png"/><Relationship Id="rId13" Type="http://schemas.openxmlformats.org/officeDocument/2006/relationships/image" Target="../media/image84.jpeg"/><Relationship Id="rId3" Type="http://schemas.openxmlformats.org/officeDocument/2006/relationships/notesSlide" Target="../notesSlides/notesSlide69.xml"/><Relationship Id="rId7" Type="http://schemas.openxmlformats.org/officeDocument/2006/relationships/image" Target="../media/image78.jpeg"/><Relationship Id="rId12" Type="http://schemas.openxmlformats.org/officeDocument/2006/relationships/image" Target="../media/image83.png"/><Relationship Id="rId2" Type="http://schemas.openxmlformats.org/officeDocument/2006/relationships/slideLayout" Target="../slideLayouts/slideLayout18.xml"/><Relationship Id="rId1" Type="http://schemas.openxmlformats.org/officeDocument/2006/relationships/vmlDrawing" Target="../drawings/vmlDrawing60.vml"/><Relationship Id="rId6" Type="http://schemas.openxmlformats.org/officeDocument/2006/relationships/image" Target="../media/image77.emf"/><Relationship Id="rId11" Type="http://schemas.openxmlformats.org/officeDocument/2006/relationships/image" Target="../media/image82.jpeg"/><Relationship Id="rId5" Type="http://schemas.openxmlformats.org/officeDocument/2006/relationships/oleObject" Target="../embeddings/oleObject45.bin"/><Relationship Id="rId15" Type="http://schemas.openxmlformats.org/officeDocument/2006/relationships/image" Target="../media/image86.jpeg"/><Relationship Id="rId10" Type="http://schemas.openxmlformats.org/officeDocument/2006/relationships/image" Target="../media/image81.png"/><Relationship Id="rId4" Type="http://schemas.openxmlformats.org/officeDocument/2006/relationships/hyperlink" Target="http://www.idtheftcenter.org/images/breach/ITRCBreachReport2015.pdf" TargetMode="External"/><Relationship Id="rId9" Type="http://schemas.openxmlformats.org/officeDocument/2006/relationships/image" Target="../media/image80.jpeg"/><Relationship Id="rId14" Type="http://schemas.openxmlformats.org/officeDocument/2006/relationships/image" Target="../media/image85.png"/></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8.xml"/></Relationships>
</file>

<file path=ppt/slides/_rels/slide88.xml.rels><?xml version="1.0" encoding="UTF-8" standalone="yes"?>
<Relationships xmlns="http://schemas.openxmlformats.org/package/2006/relationships"><Relationship Id="rId3" Type="http://schemas.openxmlformats.org/officeDocument/2006/relationships/notesSlide" Target="../notesSlides/notesSlide71.xml"/><Relationship Id="rId2" Type="http://schemas.openxmlformats.org/officeDocument/2006/relationships/slideLayout" Target="../slideLayouts/slideLayout18.xml"/><Relationship Id="rId1" Type="http://schemas.openxmlformats.org/officeDocument/2006/relationships/vmlDrawing" Target="../drawings/vmlDrawing61.vml"/><Relationship Id="rId6" Type="http://schemas.openxmlformats.org/officeDocument/2006/relationships/image" Target="../media/image88.emf"/><Relationship Id="rId5" Type="http://schemas.openxmlformats.org/officeDocument/2006/relationships/image" Target="../media/image87.emf"/><Relationship Id="rId4" Type="http://schemas.openxmlformats.org/officeDocument/2006/relationships/oleObject" Target="../embeddings/oleObject46.bin"/></Relationships>
</file>

<file path=ppt/slides/_rels/slide8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72.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vmlDrawing" Target="../drawings/vmlDrawing6.vml"/><Relationship Id="rId5" Type="http://schemas.openxmlformats.org/officeDocument/2006/relationships/image" Target="../media/image9.emf"/><Relationship Id="rId4" Type="http://schemas.openxmlformats.org/officeDocument/2006/relationships/oleObject" Target="../embeddings/oleObject6.bin"/></Relationships>
</file>

<file path=ppt/slides/_rels/slide90.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14.xml"/></Relationships>
</file>

<file path=ppt/slides/_rels/slide91.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notesSlide" Target="../notesSlides/notesSlide73.xml"/><Relationship Id="rId1" Type="http://schemas.openxmlformats.org/officeDocument/2006/relationships/slideLayout" Target="../slideLayouts/slideLayout19.xml"/><Relationship Id="rId6" Type="http://schemas.openxmlformats.org/officeDocument/2006/relationships/image" Target="../media/image93.jpeg"/><Relationship Id="rId5" Type="http://schemas.openxmlformats.org/officeDocument/2006/relationships/image" Target="../media/image92.png"/><Relationship Id="rId4" Type="http://schemas.openxmlformats.org/officeDocument/2006/relationships/image" Target="../media/image91.png"/></Relationships>
</file>

<file path=ppt/slides/_rels/slide92.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notesSlide" Target="../notesSlides/notesSlide74.xml"/><Relationship Id="rId1" Type="http://schemas.openxmlformats.org/officeDocument/2006/relationships/slideLayout" Target="../slideLayouts/slideLayout18.xml"/><Relationship Id="rId5" Type="http://schemas.openxmlformats.org/officeDocument/2006/relationships/image" Target="../media/image96.png"/><Relationship Id="rId4" Type="http://schemas.openxmlformats.org/officeDocument/2006/relationships/image" Target="../media/image95.jpeg"/></Relationships>
</file>

<file path=ppt/slides/_rels/slide93.xml.rels><?xml version="1.0" encoding="UTF-8" standalone="yes"?>
<Relationships xmlns="http://schemas.openxmlformats.org/package/2006/relationships"><Relationship Id="rId3" Type="http://schemas.openxmlformats.org/officeDocument/2006/relationships/notesSlide" Target="../notesSlides/notesSlide75.xml"/><Relationship Id="rId2" Type="http://schemas.openxmlformats.org/officeDocument/2006/relationships/slideLayout" Target="../slideLayouts/slideLayout14.xml"/><Relationship Id="rId1" Type="http://schemas.openxmlformats.org/officeDocument/2006/relationships/tags" Target="../tags/tag7.xml"/><Relationship Id="rId5" Type="http://schemas.openxmlformats.org/officeDocument/2006/relationships/image" Target="../media/image98.emf"/><Relationship Id="rId4" Type="http://schemas.openxmlformats.org/officeDocument/2006/relationships/image" Target="../media/image97.emf"/></Relationships>
</file>

<file path=ppt/slides/_rels/slide9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76.xml"/><Relationship Id="rId1" Type="http://schemas.openxmlformats.org/officeDocument/2006/relationships/slideLayout" Target="../slideLayouts/slideLayout19.xml"/></Relationships>
</file>

<file path=ppt/slides/_rels/slide95.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99.png"/><Relationship Id="rId1" Type="http://schemas.openxmlformats.org/officeDocument/2006/relationships/slideLayout" Target="../slideLayouts/slideLayout19.xml"/></Relationships>
</file>

<file path=ppt/slides/_rels/slide96.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19.xml"/></Relationships>
</file>

<file path=ppt/slides/_rels/slide97.xml.rels><?xml version="1.0" encoding="UTF-8" standalone="yes"?>
<Relationships xmlns="http://schemas.openxmlformats.org/package/2006/relationships"><Relationship Id="rId3" Type="http://schemas.openxmlformats.org/officeDocument/2006/relationships/oleObject" Target="../embeddings/Microsoft_Excel_Chart19.xls"/><Relationship Id="rId2" Type="http://schemas.openxmlformats.org/officeDocument/2006/relationships/slideLayout" Target="../slideLayouts/slideLayout16.xml"/><Relationship Id="rId1" Type="http://schemas.openxmlformats.org/officeDocument/2006/relationships/vmlDrawing" Target="../drawings/vmlDrawing62.vml"/><Relationship Id="rId5" Type="http://schemas.openxmlformats.org/officeDocument/2006/relationships/chart" Target="../charts/chart2.xml"/><Relationship Id="rId4" Type="http://schemas.openxmlformats.org/officeDocument/2006/relationships/image" Target="../media/image102.png"/></Relationships>
</file>

<file path=ppt/slides/_rels/slide98.xml.rels><?xml version="1.0" encoding="UTF-8" standalone="yes"?>
<Relationships xmlns="http://schemas.openxmlformats.org/package/2006/relationships"><Relationship Id="rId3" Type="http://schemas.openxmlformats.org/officeDocument/2006/relationships/notesSlide" Target="../notesSlides/notesSlide77.xml"/><Relationship Id="rId7" Type="http://schemas.openxmlformats.org/officeDocument/2006/relationships/hyperlink" Target="http://press.ihs.com/press-release/automotive/average-age-light-vehicles-us-rises-slightly-2015-115-years-ihs-reports" TargetMode="External"/><Relationship Id="rId2" Type="http://schemas.openxmlformats.org/officeDocument/2006/relationships/slideLayout" Target="../slideLayouts/slideLayout19.xml"/><Relationship Id="rId1" Type="http://schemas.openxmlformats.org/officeDocument/2006/relationships/vmlDrawing" Target="../drawings/vmlDrawing63.vml"/><Relationship Id="rId6" Type="http://schemas.openxmlformats.org/officeDocument/2006/relationships/hyperlink" Target="http://www.rita.dot.gov/bts/sites/rita.dot.gov.bts/files/publications/national_transportation_statistics/html/table_01_26.html_mfd" TargetMode="External"/><Relationship Id="rId5" Type="http://schemas.openxmlformats.org/officeDocument/2006/relationships/image" Target="../media/image103.emf"/><Relationship Id="rId4" Type="http://schemas.openxmlformats.org/officeDocument/2006/relationships/oleObject" Target="../embeddings/oleObject47.bin"/></Relationships>
</file>

<file path=ppt/slides/_rels/slide99.xml.rels><?xml version="1.0" encoding="UTF-8" standalone="yes"?>
<Relationships xmlns="http://schemas.openxmlformats.org/package/2006/relationships"><Relationship Id="rId3" Type="http://schemas.openxmlformats.org/officeDocument/2006/relationships/notesSlide" Target="../notesSlides/notesSlide78.xml"/><Relationship Id="rId7" Type="http://schemas.openxmlformats.org/officeDocument/2006/relationships/image" Target="../media/image105.png"/><Relationship Id="rId2" Type="http://schemas.openxmlformats.org/officeDocument/2006/relationships/slideLayout" Target="../slideLayouts/slideLayout18.xml"/><Relationship Id="rId1" Type="http://schemas.openxmlformats.org/officeDocument/2006/relationships/vmlDrawing" Target="../drawings/vmlDrawing64.vml"/><Relationship Id="rId6" Type="http://schemas.openxmlformats.org/officeDocument/2006/relationships/oleObject" Target="../embeddings/Microsoft_Excel_Chart21.xls"/><Relationship Id="rId5" Type="http://schemas.openxmlformats.org/officeDocument/2006/relationships/image" Target="../media/image104.png"/><Relationship Id="rId4" Type="http://schemas.openxmlformats.org/officeDocument/2006/relationships/oleObject" Target="../embeddings/Microsoft_Excel_Chart20.xls"/></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0" y="2371725"/>
            <a:ext cx="9104313" cy="1714500"/>
          </a:xfrm>
          <a:ln/>
          <a:extLst>
            <a:ext uri="{91240B29-F687-4F45-9708-019B960494DF}">
              <a14:hiddenLine xmlns:a14="http://schemas.microsoft.com/office/drawing/2010/main" w="9525" algn="ctr">
                <a:solidFill>
                  <a:srgbClr val="000000"/>
                </a:solidFill>
                <a:miter lim="800000"/>
                <a:headEnd/>
                <a:tailEnd/>
              </a14:hiddenLine>
            </a:ext>
          </a:extLst>
        </p:spPr>
        <p:txBody>
          <a:bodyPr/>
          <a:lstStyle/>
          <a:p>
            <a:r>
              <a:rPr lang="en-US" altLang="en-US" sz="4400">
                <a:latin typeface="Arial" panose="020B0604020202020204" pitchFamily="34" charset="0"/>
              </a:rPr>
              <a:t>Insurance Industry Overview and Outlook:</a:t>
            </a:r>
            <a:br>
              <a:rPr lang="en-US" altLang="en-US" sz="4400">
                <a:latin typeface="Arial" panose="020B0604020202020204" pitchFamily="34" charset="0"/>
              </a:rPr>
            </a:br>
            <a:r>
              <a:rPr lang="en-US" altLang="en-US" sz="3600" i="1">
                <a:latin typeface="Arial" panose="020B0604020202020204" pitchFamily="34" charset="0"/>
              </a:rPr>
              <a:t>Trends, Challenges and Opportunities</a:t>
            </a:r>
            <a:endParaRPr lang="en-US" altLang="en-US" sz="3400" i="1">
              <a:solidFill>
                <a:srgbClr val="00B0F0"/>
              </a:solidFill>
              <a:latin typeface="Arial" panose="020B0604020202020204" pitchFamily="34" charset="0"/>
            </a:endParaRPr>
          </a:p>
        </p:txBody>
      </p:sp>
      <p:sp>
        <p:nvSpPr>
          <p:cNvPr id="8195" name="Rectangle 3"/>
          <p:cNvSpPr>
            <a:spLocks noGrp="1" noChangeArrowheads="1"/>
          </p:cNvSpPr>
          <p:nvPr>
            <p:ph type="subTitle" idx="1"/>
          </p:nvPr>
        </p:nvSpPr>
        <p:spPr>
          <a:xfrm>
            <a:off x="152400" y="4259263"/>
            <a:ext cx="8951913" cy="1736725"/>
          </a:xfrm>
        </p:spPr>
        <p:txBody>
          <a:bodyPr/>
          <a:lstStyle/>
          <a:p>
            <a:pPr>
              <a:lnSpc>
                <a:spcPct val="80000"/>
              </a:lnSpc>
            </a:pPr>
            <a:r>
              <a:rPr lang="en-US" altLang="en-US">
                <a:latin typeface="Arial" panose="020B0604020202020204" pitchFamily="34" charset="0"/>
              </a:rPr>
              <a:t>2016 Coastal Risk Retreat</a:t>
            </a:r>
          </a:p>
          <a:p>
            <a:pPr>
              <a:lnSpc>
                <a:spcPct val="80000"/>
              </a:lnSpc>
            </a:pPr>
            <a:r>
              <a:rPr lang="en-US" altLang="en-US">
                <a:latin typeface="Arial" panose="020B0604020202020204" pitchFamily="34" charset="0"/>
              </a:rPr>
              <a:t>East Carolina University</a:t>
            </a:r>
          </a:p>
          <a:p>
            <a:pPr>
              <a:lnSpc>
                <a:spcPct val="80000"/>
              </a:lnSpc>
            </a:pPr>
            <a:r>
              <a:rPr lang="en-US" altLang="en-US" sz="2800">
                <a:latin typeface="Arial" panose="020B0604020202020204" pitchFamily="34" charset="0"/>
              </a:rPr>
              <a:t>April 6, 2016</a:t>
            </a:r>
          </a:p>
          <a:p>
            <a:pPr>
              <a:lnSpc>
                <a:spcPct val="80000"/>
              </a:lnSpc>
            </a:pPr>
            <a:r>
              <a:rPr lang="en-US" altLang="en-US" sz="2800" i="1">
                <a:solidFill>
                  <a:srgbClr val="FF0000"/>
                </a:solidFill>
                <a:latin typeface="Arial" panose="020B0604020202020204" pitchFamily="34" charset="0"/>
              </a:rPr>
              <a:t>Download at www.iii.org/presentations</a:t>
            </a:r>
          </a:p>
        </p:txBody>
      </p:sp>
      <p:sp>
        <p:nvSpPr>
          <p:cNvPr id="8196" name="Rectangle 3"/>
          <p:cNvSpPr txBox="1">
            <a:spLocks noChangeArrowheads="1"/>
          </p:cNvSpPr>
          <p:nvPr/>
        </p:nvSpPr>
        <p:spPr bwMode="gray">
          <a:xfrm>
            <a:off x="0" y="5886450"/>
            <a:ext cx="9144000"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45720" rIns="4572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spcBef>
                <a:spcPct val="25000"/>
              </a:spcBef>
              <a:buClr>
                <a:schemeClr val="accent1"/>
              </a:buClr>
              <a:buFont typeface="Wingdings" panose="05000000000000000000" pitchFamily="2" charset="2"/>
              <a:buNone/>
            </a:pPr>
            <a:r>
              <a:rPr lang="en-US" altLang="en-US" b="1">
                <a:solidFill>
                  <a:schemeClr val="bg2"/>
                </a:solidFill>
              </a:rPr>
              <a:t>James Lynch, FCAS MAAA, Vice President &amp; Chief Actuary</a:t>
            </a:r>
          </a:p>
          <a:p>
            <a:pPr algn="ctr">
              <a:lnSpc>
                <a:spcPct val="90000"/>
              </a:lnSpc>
              <a:spcBef>
                <a:spcPct val="25000"/>
              </a:spcBef>
              <a:buClr>
                <a:schemeClr val="accent1"/>
              </a:buClr>
            </a:pPr>
            <a:r>
              <a:rPr lang="en-US" altLang="en-US" b="1">
                <a:solidFill>
                  <a:schemeClr val="bg2"/>
                </a:solidFill>
                <a:sym typeface="Symbol" panose="05050102010706020507" pitchFamily="18" charset="2"/>
              </a:rPr>
              <a:t>Insurance Information Institute  110 William Street  New York, NY 10038</a:t>
            </a:r>
          </a:p>
          <a:p>
            <a:pPr algn="ctr">
              <a:lnSpc>
                <a:spcPct val="90000"/>
              </a:lnSpc>
              <a:spcBef>
                <a:spcPct val="25000"/>
              </a:spcBef>
              <a:buClr>
                <a:schemeClr val="accent1"/>
              </a:buClr>
            </a:pPr>
            <a:r>
              <a:rPr lang="en-US" altLang="en-US" b="1">
                <a:solidFill>
                  <a:schemeClr val="bg1"/>
                </a:solidFill>
                <a:sym typeface="Symbol" panose="05050102010706020507" pitchFamily="18" charset="2"/>
              </a:rPr>
              <a:t>Tel: 212.346.5533  Cell: 917.359.3908  jamesl@iii.org  www.iii.org</a:t>
            </a: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105"/>
          <p:cNvSpPr>
            <a:spLocks noGrp="1" noChangeArrowheads="1"/>
          </p:cNvSpPr>
          <p:nvPr>
            <p:ph type="dt" sz="quarter" idx="10"/>
          </p:nvPr>
        </p:nvSpPr>
        <p:spPr/>
        <p:txBody>
          <a:bodyPr/>
          <a:lstStyle/>
          <a:p>
            <a:pPr>
              <a:defRPr/>
            </a:pPr>
            <a:r>
              <a:rPr lang="en-US" smtClean="0"/>
              <a:t>12/01/09 - 9pm</a:t>
            </a:r>
          </a:p>
        </p:txBody>
      </p:sp>
      <p:sp>
        <p:nvSpPr>
          <p:cNvPr id="26627"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BA8F278-C156-4A32-B81D-F43095CB5CF5}" type="slidenum">
              <a:rPr lang="en-US" altLang="en-US" smtClean="0">
                <a:solidFill>
                  <a:srgbClr val="000000"/>
                </a:solidFill>
              </a:rPr>
              <a:pPr/>
              <a:t>10</a:t>
            </a:fld>
            <a:endParaRPr lang="en-US" altLang="en-US" smtClean="0">
              <a:solidFill>
                <a:srgbClr val="000000"/>
              </a:solidFill>
            </a:endParaRPr>
          </a:p>
        </p:txBody>
      </p:sp>
      <p:sp>
        <p:nvSpPr>
          <p:cNvPr id="26628" name="Freeform 2"/>
          <p:cNvSpPr>
            <a:spLocks/>
          </p:cNvSpPr>
          <p:nvPr/>
        </p:nvSpPr>
        <p:spPr bwMode="gray">
          <a:xfrm>
            <a:off x="4424363" y="2084388"/>
            <a:ext cx="120650" cy="531812"/>
          </a:xfrm>
          <a:custGeom>
            <a:avLst/>
            <a:gdLst>
              <a:gd name="T0" fmla="*/ 0 w 102"/>
              <a:gd name="T1" fmla="*/ 2147483646 h 180"/>
              <a:gd name="T2" fmla="*/ 0 w 102"/>
              <a:gd name="T3" fmla="*/ 0 h 180"/>
              <a:gd name="T4" fmla="*/ 2147483646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629" name="Rectangle 3"/>
          <p:cNvSpPr>
            <a:spLocks noGrp="1" noChangeArrowheads="1"/>
          </p:cNvSpPr>
          <p:nvPr>
            <p:ph type="title"/>
          </p:nvPr>
        </p:nvSpPr>
        <p:spPr>
          <a:xfrm>
            <a:off x="44450" y="90488"/>
            <a:ext cx="7699375" cy="860425"/>
          </a:xfrm>
        </p:spPr>
        <p:txBody>
          <a:bodyPr/>
          <a:lstStyle/>
          <a:p>
            <a:r>
              <a:rPr lang="en-US" altLang="en-US" smtClean="0">
                <a:latin typeface="Arial" panose="020B0604020202020204" pitchFamily="34" charset="0"/>
              </a:rPr>
              <a:t>Inflation Adjusted U.S. Catastrophe Losses by Cause of Loss, 1995–2014</a:t>
            </a:r>
            <a:r>
              <a:rPr lang="en-US" altLang="en-US" baseline="30000" smtClean="0">
                <a:latin typeface="Arial" panose="020B0604020202020204" pitchFamily="34" charset="0"/>
              </a:rPr>
              <a:t>1</a:t>
            </a:r>
          </a:p>
        </p:txBody>
      </p:sp>
      <p:graphicFrame>
        <p:nvGraphicFramePr>
          <p:cNvPr id="26630" name="Object 8"/>
          <p:cNvGraphicFramePr>
            <a:graphicFrameLocks noGrp="1"/>
          </p:cNvGraphicFramePr>
          <p:nvPr>
            <p:ph idx="4294967295"/>
          </p:nvPr>
        </p:nvGraphicFramePr>
        <p:xfrm>
          <a:off x="2159000" y="1584325"/>
          <a:ext cx="4486275" cy="3695700"/>
        </p:xfrm>
        <a:graphic>
          <a:graphicData uri="http://schemas.openxmlformats.org/presentationml/2006/ole">
            <mc:AlternateContent xmlns:mc="http://schemas.openxmlformats.org/markup-compatibility/2006">
              <mc:Choice xmlns:v="urn:schemas-microsoft-com:vml" Requires="v">
                <p:oleObj spid="_x0000_s26651" name="Chart" r:id="rId4" imgW="4486286" imgH="3695674" progId="MSGraph.Chart.8">
                  <p:embed followColorScheme="full"/>
                </p:oleObj>
              </mc:Choice>
              <mc:Fallback>
                <p:oleObj name="Chart" r:id="rId4" imgW="4486286" imgH="3695674" progId="MSGraph.Chart.8">
                  <p:embed followColorScheme="full"/>
                  <p:pic>
                    <p:nvPicPr>
                      <p:cNvPr id="0" name="Object 8"/>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2159000" y="1584325"/>
                        <a:ext cx="4486275" cy="369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4280" name="Rectangle 5"/>
          <p:cNvSpPr>
            <a:spLocks noChangeArrowheads="1"/>
          </p:cNvSpPr>
          <p:nvPr/>
        </p:nvSpPr>
        <p:spPr bwMode="auto">
          <a:xfrm>
            <a:off x="0" y="5457825"/>
            <a:ext cx="8821738" cy="1400175"/>
          </a:xfrm>
          <a:prstGeom prst="rect">
            <a:avLst/>
          </a:prstGeom>
          <a:noFill/>
          <a:ln w="9525">
            <a:noFill/>
            <a:miter lim="800000"/>
            <a:headEnd/>
            <a:tailEnd/>
          </a:ln>
        </p:spPr>
        <p:txBody>
          <a:bodyPr lIns="365760" tIns="0" rIns="0" bIns="137160" anchor="b">
            <a:spAutoFit/>
          </a:bodyPr>
          <a:lstStyle/>
          <a:p>
            <a:pPr>
              <a:lnSpc>
                <a:spcPct val="85000"/>
              </a:lnSpc>
              <a:spcBef>
                <a:spcPct val="25000"/>
              </a:spcBef>
              <a:buClr>
                <a:schemeClr val="accent2"/>
              </a:buClr>
              <a:buFont typeface="Wingdings" pitchFamily="2" charset="2"/>
              <a:buNone/>
              <a:defRPr/>
            </a:pPr>
            <a:r>
              <a:rPr lang="en-US" sz="1100" dirty="0"/>
              <a:t>							</a:t>
            </a:r>
          </a:p>
          <a:p>
            <a:pPr marL="228600" indent="-228600">
              <a:lnSpc>
                <a:spcPct val="85000"/>
              </a:lnSpc>
              <a:spcBef>
                <a:spcPct val="25000"/>
              </a:spcBef>
              <a:buClr>
                <a:schemeClr val="accent2"/>
              </a:buClr>
              <a:buFont typeface="Wingdings" pitchFamily="2" charset="2"/>
              <a:buAutoNum type="arabicPeriod"/>
              <a:defRPr/>
            </a:pPr>
            <a:r>
              <a:rPr lang="en-US" sz="1100" dirty="0"/>
              <a:t>Catastrophes are defined as events causing direct insured losses to property of $25 million or more in 2014 dollars.</a:t>
            </a:r>
          </a:p>
          <a:p>
            <a:pPr marL="228600" indent="-228600">
              <a:lnSpc>
                <a:spcPct val="85000"/>
              </a:lnSpc>
              <a:spcBef>
                <a:spcPct val="25000"/>
              </a:spcBef>
              <a:buClr>
                <a:schemeClr val="accent2"/>
              </a:buClr>
              <a:buFont typeface="Wingdings" pitchFamily="2" charset="2"/>
              <a:buAutoNum type="arabicPeriod"/>
              <a:defRPr/>
            </a:pPr>
            <a:r>
              <a:rPr lang="en-US" sz="1100" dirty="0"/>
              <a:t>Excludes snow.</a:t>
            </a:r>
          </a:p>
          <a:p>
            <a:pPr marL="228600" indent="-228600">
              <a:lnSpc>
                <a:spcPct val="85000"/>
              </a:lnSpc>
              <a:spcBef>
                <a:spcPct val="25000"/>
              </a:spcBef>
              <a:buClr>
                <a:schemeClr val="accent2"/>
              </a:buClr>
              <a:buFont typeface="Wingdings" pitchFamily="2" charset="2"/>
              <a:buAutoNum type="arabicPeriod"/>
              <a:defRPr/>
            </a:pPr>
            <a:r>
              <a:rPr lang="en-US" sz="1100" dirty="0"/>
              <a:t>Does not include NFIP flood losses</a:t>
            </a:r>
          </a:p>
          <a:p>
            <a:pPr marL="228600" indent="-228600">
              <a:lnSpc>
                <a:spcPct val="85000"/>
              </a:lnSpc>
              <a:spcBef>
                <a:spcPct val="25000"/>
              </a:spcBef>
              <a:buClr>
                <a:schemeClr val="accent2"/>
              </a:buClr>
              <a:buFont typeface="Wingdings" pitchFamily="2" charset="2"/>
              <a:buAutoNum type="arabicPeriod"/>
              <a:defRPr/>
            </a:pPr>
            <a:r>
              <a:rPr lang="en-US" sz="1100" dirty="0"/>
              <a:t>Includes </a:t>
            </a:r>
            <a:r>
              <a:rPr lang="en-US" sz="1100" dirty="0" err="1"/>
              <a:t>wildland</a:t>
            </a:r>
            <a:r>
              <a:rPr lang="en-US" sz="1100" dirty="0"/>
              <a:t> fires</a:t>
            </a:r>
          </a:p>
          <a:p>
            <a:pPr marL="228600" indent="-228600">
              <a:lnSpc>
                <a:spcPct val="85000"/>
              </a:lnSpc>
              <a:spcBef>
                <a:spcPct val="25000"/>
              </a:spcBef>
              <a:buClr>
                <a:schemeClr val="accent2"/>
              </a:buClr>
              <a:buFont typeface="Wingdings" pitchFamily="2" charset="2"/>
              <a:buAutoNum type="arabicPeriod"/>
              <a:defRPr/>
            </a:pPr>
            <a:r>
              <a:rPr lang="en-US" sz="1100" dirty="0"/>
              <a:t>Includes civil disorders, water damage, utility disruptions and non-property losses such as those covered by workers compensation.</a:t>
            </a:r>
          </a:p>
          <a:p>
            <a:pPr>
              <a:lnSpc>
                <a:spcPct val="85000"/>
              </a:lnSpc>
              <a:spcBef>
                <a:spcPct val="25000"/>
              </a:spcBef>
              <a:buClr>
                <a:schemeClr val="accent2"/>
              </a:buClr>
              <a:buFont typeface="Wingdings" pitchFamily="2" charset="2"/>
              <a:buNone/>
              <a:defRPr/>
            </a:pPr>
            <a:r>
              <a:rPr lang="en-US" sz="1100" dirty="0"/>
              <a:t>Source: ISO’s Property Claim Services Unit.  </a:t>
            </a:r>
          </a:p>
        </p:txBody>
      </p:sp>
      <p:sp>
        <p:nvSpPr>
          <p:cNvPr id="26632" name="Rectangle 7"/>
          <p:cNvSpPr>
            <a:spLocks noChangeArrowheads="1"/>
          </p:cNvSpPr>
          <p:nvPr/>
        </p:nvSpPr>
        <p:spPr bwMode="gray">
          <a:xfrm>
            <a:off x="6396038" y="3287713"/>
            <a:ext cx="25320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85000"/>
              </a:lnSpc>
            </a:pPr>
            <a:r>
              <a:rPr lang="en-US" altLang="en-US" sz="1400"/>
              <a:t>Hurricanes &amp; Tropical Storms, $161.2</a:t>
            </a:r>
          </a:p>
        </p:txBody>
      </p:sp>
      <p:sp>
        <p:nvSpPr>
          <p:cNvPr id="26633" name="Rectangle 8"/>
          <p:cNvSpPr>
            <a:spLocks noChangeArrowheads="1"/>
          </p:cNvSpPr>
          <p:nvPr/>
        </p:nvSpPr>
        <p:spPr bwMode="gray">
          <a:xfrm>
            <a:off x="4957763" y="1214438"/>
            <a:ext cx="15938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85000"/>
              </a:lnSpc>
            </a:pPr>
            <a:r>
              <a:rPr lang="en-US" altLang="en-US" sz="1400"/>
              <a:t>Fires (4), $6.0</a:t>
            </a:r>
          </a:p>
        </p:txBody>
      </p:sp>
      <p:sp>
        <p:nvSpPr>
          <p:cNvPr id="26634" name="Rectangle 11"/>
          <p:cNvSpPr>
            <a:spLocks noChangeArrowheads="1"/>
          </p:cNvSpPr>
          <p:nvPr/>
        </p:nvSpPr>
        <p:spPr bwMode="gray">
          <a:xfrm>
            <a:off x="1547813" y="4760913"/>
            <a:ext cx="18319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lnSpc>
                <a:spcPct val="85000"/>
              </a:lnSpc>
            </a:pPr>
            <a:r>
              <a:rPr lang="en-US" altLang="en-US" sz="1400"/>
              <a:t>Events Involving Tornadoes (2), $154.9</a:t>
            </a:r>
          </a:p>
        </p:txBody>
      </p:sp>
      <p:sp>
        <p:nvSpPr>
          <p:cNvPr id="26635" name="Rectangle 13"/>
          <p:cNvSpPr>
            <a:spLocks noChangeArrowheads="1"/>
          </p:cNvSpPr>
          <p:nvPr/>
        </p:nvSpPr>
        <p:spPr bwMode="gray">
          <a:xfrm>
            <a:off x="736600" y="2855913"/>
            <a:ext cx="20955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85000"/>
              </a:lnSpc>
            </a:pPr>
            <a:r>
              <a:rPr lang="en-US" altLang="en-US" sz="1400"/>
              <a:t>Winter Storms, $26.9</a:t>
            </a:r>
            <a:endParaRPr lang="en-US" altLang="en-US" sz="1400" i="1"/>
          </a:p>
        </p:txBody>
      </p:sp>
      <p:sp>
        <p:nvSpPr>
          <p:cNvPr id="26636" name="Rectangle 14"/>
          <p:cNvSpPr>
            <a:spLocks noChangeArrowheads="1"/>
          </p:cNvSpPr>
          <p:nvPr/>
        </p:nvSpPr>
        <p:spPr bwMode="gray">
          <a:xfrm>
            <a:off x="1831975" y="2119313"/>
            <a:ext cx="1344613"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lnSpc>
                <a:spcPct val="85000"/>
              </a:lnSpc>
            </a:pPr>
            <a:r>
              <a:rPr lang="en-US" altLang="en-US" sz="1400"/>
              <a:t>Terrorism, $24.5</a:t>
            </a:r>
          </a:p>
        </p:txBody>
      </p:sp>
      <p:sp>
        <p:nvSpPr>
          <p:cNvPr id="26637" name="Rectangle 15"/>
          <p:cNvSpPr>
            <a:spLocks noChangeArrowheads="1"/>
          </p:cNvSpPr>
          <p:nvPr/>
        </p:nvSpPr>
        <p:spPr bwMode="gray">
          <a:xfrm>
            <a:off x="1089025" y="1730375"/>
            <a:ext cx="261461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lnSpc>
                <a:spcPct val="85000"/>
              </a:lnSpc>
            </a:pPr>
            <a:r>
              <a:rPr lang="en-US" altLang="en-US" sz="1400"/>
              <a:t>Geological Events, $0.5</a:t>
            </a:r>
          </a:p>
        </p:txBody>
      </p:sp>
      <p:sp>
        <p:nvSpPr>
          <p:cNvPr id="26638" name="Rectangle 15"/>
          <p:cNvSpPr>
            <a:spLocks noChangeArrowheads="1"/>
          </p:cNvSpPr>
          <p:nvPr/>
        </p:nvSpPr>
        <p:spPr bwMode="gray">
          <a:xfrm>
            <a:off x="1317625" y="1155700"/>
            <a:ext cx="220345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lnSpc>
                <a:spcPct val="85000"/>
              </a:lnSpc>
            </a:pPr>
            <a:r>
              <a:rPr lang="en-US" altLang="en-US" sz="1400"/>
              <a:t>Wind/Hail/Flood (3), $21.4</a:t>
            </a:r>
          </a:p>
        </p:txBody>
      </p:sp>
      <p:sp>
        <p:nvSpPr>
          <p:cNvPr id="26639" name="Freeform 2"/>
          <p:cNvSpPr>
            <a:spLocks/>
          </p:cNvSpPr>
          <p:nvPr/>
        </p:nvSpPr>
        <p:spPr bwMode="gray">
          <a:xfrm>
            <a:off x="4608513" y="1489075"/>
            <a:ext cx="425450" cy="187325"/>
          </a:xfrm>
          <a:custGeom>
            <a:avLst/>
            <a:gdLst>
              <a:gd name="T0" fmla="*/ 0 w 102"/>
              <a:gd name="T1" fmla="*/ 2147483646 h 180"/>
              <a:gd name="T2" fmla="*/ 0 w 102"/>
              <a:gd name="T3" fmla="*/ 0 h 180"/>
              <a:gd name="T4" fmla="*/ 2147483646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640" name="Rectangle 8"/>
          <p:cNvSpPr>
            <a:spLocks noChangeArrowheads="1"/>
          </p:cNvSpPr>
          <p:nvPr/>
        </p:nvSpPr>
        <p:spPr bwMode="gray">
          <a:xfrm>
            <a:off x="5106988" y="1474788"/>
            <a:ext cx="15938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85000"/>
              </a:lnSpc>
            </a:pPr>
            <a:r>
              <a:rPr lang="en-US" altLang="en-US" sz="1400"/>
              <a:t>Other (5), $0.2</a:t>
            </a:r>
          </a:p>
        </p:txBody>
      </p:sp>
      <p:sp>
        <p:nvSpPr>
          <p:cNvPr id="26641" name="Freeform 2"/>
          <p:cNvSpPr>
            <a:spLocks/>
          </p:cNvSpPr>
          <p:nvPr/>
        </p:nvSpPr>
        <p:spPr bwMode="gray">
          <a:xfrm rot="5400000">
            <a:off x="3577432" y="1142206"/>
            <a:ext cx="501650" cy="630237"/>
          </a:xfrm>
          <a:custGeom>
            <a:avLst/>
            <a:gdLst>
              <a:gd name="T0" fmla="*/ 0 w 102"/>
              <a:gd name="T1" fmla="*/ 2147483646 h 180"/>
              <a:gd name="T2" fmla="*/ 0 w 102"/>
              <a:gd name="T3" fmla="*/ 0 h 180"/>
              <a:gd name="T4" fmla="*/ 2147483646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642" name="Freeform 2"/>
          <p:cNvSpPr>
            <a:spLocks/>
          </p:cNvSpPr>
          <p:nvPr/>
        </p:nvSpPr>
        <p:spPr bwMode="gray">
          <a:xfrm>
            <a:off x="4487863" y="1304925"/>
            <a:ext cx="425450" cy="338138"/>
          </a:xfrm>
          <a:custGeom>
            <a:avLst/>
            <a:gdLst>
              <a:gd name="T0" fmla="*/ 0 w 102"/>
              <a:gd name="T1" fmla="*/ 2147483646 h 180"/>
              <a:gd name="T2" fmla="*/ 0 w 102"/>
              <a:gd name="T3" fmla="*/ 0 h 180"/>
              <a:gd name="T4" fmla="*/ 2147483646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643" name="Text Box 6"/>
          <p:cNvSpPr txBox="1">
            <a:spLocks noChangeArrowheads="1"/>
          </p:cNvSpPr>
          <p:nvPr/>
        </p:nvSpPr>
        <p:spPr bwMode="blackWhite">
          <a:xfrm>
            <a:off x="6284913" y="4003675"/>
            <a:ext cx="2784475" cy="1404938"/>
          </a:xfrm>
          <a:prstGeom prst="rect">
            <a:avLst/>
          </a:prstGeom>
          <a:gradFill rotWithShape="1">
            <a:gsLst>
              <a:gs pos="0">
                <a:srgbClr val="225A7A"/>
              </a:gs>
              <a:gs pos="100000">
                <a:srgbClr val="173C51"/>
              </a:gs>
            </a:gsLst>
            <a:lin ang="5400000" scaled="1"/>
          </a:gradFill>
          <a:ln w="28575" algn="ctr">
            <a:solidFill>
              <a:srgbClr val="FFFFFF"/>
            </a:solidFill>
            <a:miter lim="800000"/>
            <a:headEnd type="none" w="sm" len="sm"/>
            <a:tailEnd type="none" w="sm" len="sm"/>
          </a:ln>
        </p:spPr>
        <p:txBody>
          <a:bodyPr tIns="91440" bIns="9144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85000"/>
              </a:lnSpc>
              <a:spcBef>
                <a:spcPct val="50000"/>
              </a:spcBef>
              <a:buClr>
                <a:srgbClr val="FFFFFF"/>
              </a:buClr>
              <a:buFont typeface="Wingdings" panose="05000000000000000000" pitchFamily="2" charset="2"/>
              <a:buNone/>
            </a:pPr>
            <a:r>
              <a:rPr lang="en-US" altLang="en-US" sz="2000" b="1">
                <a:solidFill>
                  <a:srgbClr val="FFFFFF"/>
                </a:solidFill>
              </a:rPr>
              <a:t>Wind losses are by far cause the most catastrophe losses, even if hurricanes/TS are excluded.</a:t>
            </a:r>
          </a:p>
        </p:txBody>
      </p:sp>
      <p:sp>
        <p:nvSpPr>
          <p:cNvPr id="21" name="AutoShape 7"/>
          <p:cNvSpPr>
            <a:spLocks noChangeArrowheads="1"/>
          </p:cNvSpPr>
          <p:nvPr/>
        </p:nvSpPr>
        <p:spPr bwMode="blackWhite">
          <a:xfrm>
            <a:off x="258763" y="3479800"/>
            <a:ext cx="2244725" cy="987425"/>
          </a:xfrm>
          <a:prstGeom prst="wedgeRectCallout">
            <a:avLst>
              <a:gd name="adj1" fmla="val 87148"/>
              <a:gd name="adj2" fmla="val 2308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buFont typeface="Wingdings" pitchFamily="2" charset="2"/>
              <a:buNone/>
              <a:defRPr/>
            </a:pPr>
            <a:r>
              <a:rPr lang="en-US" sz="2000" b="1" dirty="0">
                <a:solidFill>
                  <a:schemeClr val="bg1"/>
                </a:solidFill>
                <a:cs typeface="+mn-cs"/>
              </a:rPr>
              <a:t>Tornado share of CAT losses is rising</a:t>
            </a:r>
          </a:p>
        </p:txBody>
      </p:sp>
      <p:sp>
        <p:nvSpPr>
          <p:cNvPr id="26645" name="Text Box 6"/>
          <p:cNvSpPr txBox="1">
            <a:spLocks noChangeArrowheads="1"/>
          </p:cNvSpPr>
          <p:nvPr/>
        </p:nvSpPr>
        <p:spPr bwMode="blackWhite">
          <a:xfrm>
            <a:off x="6415088" y="1357313"/>
            <a:ext cx="2684462" cy="1636712"/>
          </a:xfrm>
          <a:prstGeom prst="rect">
            <a:avLst/>
          </a:prstGeom>
          <a:gradFill rotWithShape="1">
            <a:gsLst>
              <a:gs pos="0">
                <a:srgbClr val="225A7A"/>
              </a:gs>
              <a:gs pos="100000">
                <a:srgbClr val="173C51"/>
              </a:gs>
            </a:gsLst>
            <a:lin ang="5400000" scaled="1"/>
          </a:gradFill>
          <a:ln w="28575" algn="ctr">
            <a:solidFill>
              <a:srgbClr val="FFFFFF"/>
            </a:solidFill>
            <a:miter lim="800000"/>
            <a:headEnd type="none" w="sm" len="sm"/>
            <a:tailEnd type="none" w="sm" len="sm"/>
          </a:ln>
        </p:spPr>
        <p:txBody>
          <a:bodyPr tIns="91440" bIns="9144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85000"/>
              </a:lnSpc>
              <a:spcBef>
                <a:spcPct val="50000"/>
              </a:spcBef>
              <a:buClr>
                <a:srgbClr val="FFFFFF"/>
              </a:buClr>
              <a:buFont typeface="Wingdings" panose="05000000000000000000" pitchFamily="2" charset="2"/>
              <a:buNone/>
            </a:pPr>
            <a:r>
              <a:rPr lang="en-US" altLang="en-US" sz="2000" b="1">
                <a:solidFill>
                  <a:srgbClr val="FFFFFF"/>
                </a:solidFill>
              </a:rPr>
              <a:t>Insured cat losses from 1995-2014 totaled $395.6B, an average of $19.8B per year or $1.65B per month</a:t>
            </a:r>
          </a:p>
        </p:txBody>
      </p:sp>
      <p:sp>
        <p:nvSpPr>
          <p:cNvPr id="23" name="AutoShape 17"/>
          <p:cNvSpPr>
            <a:spLocks noChangeArrowheads="1"/>
          </p:cNvSpPr>
          <p:nvPr/>
        </p:nvSpPr>
        <p:spPr bwMode="blackWhite">
          <a:xfrm>
            <a:off x="114300" y="1338263"/>
            <a:ext cx="1446213" cy="1398587"/>
          </a:xfrm>
          <a:prstGeom prst="wedgeRectCallout">
            <a:avLst>
              <a:gd name="adj1" fmla="val 138957"/>
              <a:gd name="adj2" fmla="val 4319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buFont typeface="Wingdings" pitchFamily="2" charset="2"/>
              <a:buNone/>
              <a:defRPr/>
            </a:pPr>
            <a:r>
              <a:rPr lang="en-US" sz="1400" b="1" dirty="0">
                <a:solidFill>
                  <a:schemeClr val="bg1"/>
                </a:solidFill>
              </a:rPr>
              <a:t>Winter storm losses were much above average in 2014/15 are will push this share up</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00"/>
                                        <p:tgtEl>
                                          <p:spTgt spid="21"/>
                                        </p:tgtEl>
                                      </p:cBhvr>
                                    </p:animEffect>
                                  </p:childTnLst>
                                </p:cTn>
                              </p:par>
                            </p:childTnLst>
                          </p:cTn>
                        </p:par>
                        <p:par>
                          <p:cTn id="8" fill="hold" nodeType="afterGroup">
                            <p:stCondLst>
                              <p:cond delay="12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73025" y="103188"/>
            <a:ext cx="7772400" cy="719137"/>
          </a:xfrm>
        </p:spPr>
        <p:txBody>
          <a:bodyPr/>
          <a:lstStyle/>
          <a:p>
            <a:pPr>
              <a:defRPr/>
            </a:pPr>
            <a:r>
              <a:rPr lang="en-US" kern="1200" dirty="0" smtClean="0">
                <a:solidFill>
                  <a:srgbClr val="28688C"/>
                </a:solidFill>
                <a:latin typeface="Arial"/>
                <a:ea typeface="Arial Unicode MS"/>
                <a:cs typeface="Arial"/>
              </a:rPr>
              <a:t>Meanwhile, Other Important Tech Improvements Are Coming to Autos</a:t>
            </a:r>
            <a:endParaRPr lang="en-US" dirty="0">
              <a:solidFill>
                <a:srgbClr val="28688C"/>
              </a:solidFill>
            </a:endParaRPr>
          </a:p>
        </p:txBody>
      </p:sp>
      <p:sp>
        <p:nvSpPr>
          <p:cNvPr id="189443" name="TextBox 11"/>
          <p:cNvSpPr txBox="1">
            <a:spLocks noChangeArrowheads="1"/>
          </p:cNvSpPr>
          <p:nvPr/>
        </p:nvSpPr>
        <p:spPr bwMode="auto">
          <a:xfrm>
            <a:off x="8415338" y="6551613"/>
            <a:ext cx="685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fld id="{B8902F10-CAE7-4B15-811F-4E004B2C816A}" type="slidenum">
              <a:rPr lang="en-US" altLang="en-US" sz="1000">
                <a:solidFill>
                  <a:srgbClr val="000000"/>
                </a:solidFill>
              </a:rPr>
              <a:pPr algn="r"/>
              <a:t>100</a:t>
            </a:fld>
            <a:endParaRPr lang="en-US" altLang="en-US" sz="1000">
              <a:solidFill>
                <a:srgbClr val="000000"/>
              </a:solidFill>
            </a:endParaRPr>
          </a:p>
        </p:txBody>
      </p:sp>
      <p:sp>
        <p:nvSpPr>
          <p:cNvPr id="189444" name="Rectangle 3"/>
          <p:cNvSpPr>
            <a:spLocks noChangeArrowheads="1"/>
          </p:cNvSpPr>
          <p:nvPr/>
        </p:nvSpPr>
        <p:spPr bwMode="auto">
          <a:xfrm>
            <a:off x="-161925" y="6288088"/>
            <a:ext cx="8863013" cy="56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85000"/>
              </a:lnSpc>
              <a:spcBef>
                <a:spcPct val="25000"/>
              </a:spcBef>
              <a:buClr>
                <a:schemeClr val="accent2"/>
              </a:buClr>
              <a:buFont typeface="Wingdings" panose="05000000000000000000" pitchFamily="2" charset="2"/>
              <a:buNone/>
            </a:pPr>
            <a:endParaRPr lang="en-US" altLang="en-US" sz="1000"/>
          </a:p>
          <a:p>
            <a:pPr>
              <a:lnSpc>
                <a:spcPct val="85000"/>
              </a:lnSpc>
              <a:spcBef>
                <a:spcPct val="25000"/>
              </a:spcBef>
              <a:buClr>
                <a:schemeClr val="accent2"/>
              </a:buClr>
              <a:buFont typeface="Wingdings" panose="05000000000000000000" pitchFamily="2" charset="2"/>
              <a:buNone/>
            </a:pPr>
            <a:r>
              <a:rPr lang="en-US" altLang="en-US" sz="1000"/>
              <a:t>Source: Highway Loss Data Institute and Insurance Institute for Highway Safety presentation by Matthew Moore, </a:t>
            </a:r>
            <a:r>
              <a:rPr lang="en-US" altLang="en-US" sz="1000" i="1"/>
              <a:t>Measuring Crash Avoidance System Effectiveness with Insurance Data,”</a:t>
            </a:r>
            <a:r>
              <a:rPr lang="en-US" altLang="en-US" sz="1000"/>
              <a:t> January 30 2013; Insurance Information Institute.</a:t>
            </a:r>
          </a:p>
        </p:txBody>
      </p:sp>
      <p:sp>
        <p:nvSpPr>
          <p:cNvPr id="189445" name="Rectangle 3"/>
          <p:cNvSpPr>
            <a:spLocks noChangeArrowheads="1"/>
          </p:cNvSpPr>
          <p:nvPr/>
        </p:nvSpPr>
        <p:spPr bwMode="black">
          <a:xfrm>
            <a:off x="90488" y="1728788"/>
            <a:ext cx="1724025"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spcBef>
                <a:spcPct val="20000"/>
              </a:spcBef>
            </a:pPr>
            <a:r>
              <a:rPr lang="en-US" altLang="en-US" sz="2000" b="1">
                <a:solidFill>
                  <a:srgbClr val="225A7A"/>
                </a:solidFill>
              </a:rPr>
              <a:t>Property Damage Liability Claim Frequency by Manufacturer</a:t>
            </a:r>
          </a:p>
        </p:txBody>
      </p:sp>
      <p:pic>
        <p:nvPicPr>
          <p:cNvPr id="18944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828800" y="1319213"/>
            <a:ext cx="5395913" cy="2652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9447"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843088" y="3919538"/>
            <a:ext cx="52324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9448" name="Rectangle 3"/>
          <p:cNvSpPr>
            <a:spLocks noChangeArrowheads="1"/>
          </p:cNvSpPr>
          <p:nvPr/>
        </p:nvSpPr>
        <p:spPr bwMode="black">
          <a:xfrm>
            <a:off x="74613" y="4294188"/>
            <a:ext cx="1724025"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spcBef>
                <a:spcPct val="20000"/>
              </a:spcBef>
            </a:pPr>
            <a:r>
              <a:rPr lang="en-US" altLang="en-US" sz="2000" b="1">
                <a:solidFill>
                  <a:srgbClr val="225A7A"/>
                </a:solidFill>
              </a:rPr>
              <a:t>Collision Claim Frequency by Manufacturer</a:t>
            </a:r>
          </a:p>
        </p:txBody>
      </p:sp>
      <p:sp>
        <p:nvSpPr>
          <p:cNvPr id="13" name="AutoShape 7"/>
          <p:cNvSpPr>
            <a:spLocks noChangeArrowheads="1"/>
          </p:cNvSpPr>
          <p:nvPr/>
        </p:nvSpPr>
        <p:spPr bwMode="blackWhite">
          <a:xfrm>
            <a:off x="5500688" y="1093788"/>
            <a:ext cx="3408362" cy="1289050"/>
          </a:xfrm>
          <a:prstGeom prst="wedgeRectCallout">
            <a:avLst>
              <a:gd name="adj1" fmla="val -102943"/>
              <a:gd name="adj2" fmla="val 4790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b="1" dirty="0">
                <a:solidFill>
                  <a:srgbClr val="FFFFFF"/>
                </a:solidFill>
              </a:rPr>
              <a:t>Forward collision warning systems have a material impact on PD liability claim frequency, especially when paired with auto braking </a:t>
            </a:r>
          </a:p>
        </p:txBody>
      </p:sp>
      <p:sp>
        <p:nvSpPr>
          <p:cNvPr id="14" name="AutoShape 7"/>
          <p:cNvSpPr>
            <a:spLocks noChangeArrowheads="1"/>
          </p:cNvSpPr>
          <p:nvPr/>
        </p:nvSpPr>
        <p:spPr bwMode="blackWhite">
          <a:xfrm>
            <a:off x="7285038" y="4181475"/>
            <a:ext cx="1754187" cy="1079500"/>
          </a:xfrm>
          <a:prstGeom prst="wedgeRectCallout">
            <a:avLst>
              <a:gd name="adj1" fmla="val -70983"/>
              <a:gd name="adj2" fmla="val 2020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b="1" dirty="0">
                <a:solidFill>
                  <a:srgbClr val="FFFFFF"/>
                </a:solidFill>
              </a:rPr>
              <a:t>Collision frequency falls as well</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699"/>
                                  </p:stCondLst>
                                  <p:childTnLst>
                                    <p:set>
                                      <p:cBhvr>
                                        <p:cTn id="6" dur="1" fill="hold">
                                          <p:stCondLst>
                                            <p:cond delay="0"/>
                                          </p:stCondLst>
                                        </p:cTn>
                                        <p:tgtEl>
                                          <p:spTgt spid="13"/>
                                        </p:tgtEl>
                                        <p:attrNameLst>
                                          <p:attrName>style.visibility</p:attrName>
                                        </p:attrNameLst>
                                      </p:cBhvr>
                                      <p:to>
                                        <p:strVal val="visible"/>
                                      </p:to>
                                    </p:set>
                                    <p:animEffect transition="in" filter="wipe(right)">
                                      <p:cBhvr>
                                        <p:cTn id="7" dur="500"/>
                                        <p:tgtEl>
                                          <p:spTgt spid="13"/>
                                        </p:tgtEl>
                                      </p:cBhvr>
                                    </p:animEffect>
                                  </p:childTnLst>
                                </p:cTn>
                              </p:par>
                            </p:childTnLst>
                          </p:cTn>
                        </p:par>
                        <p:par>
                          <p:cTn id="8" fill="hold" nodeType="afterGroup">
                            <p:stCondLst>
                              <p:cond delay="1199"/>
                            </p:stCondLst>
                            <p:childTnLst>
                              <p:par>
                                <p:cTn id="9" presetID="22" presetClass="entr" presetSubtype="2" fill="hold" grpId="0" nodeType="afterEffect">
                                  <p:stCondLst>
                                    <p:cond delay="699"/>
                                  </p:stCondLst>
                                  <p:childTnLst>
                                    <p:set>
                                      <p:cBhvr>
                                        <p:cTn id="10" dur="1" fill="hold">
                                          <p:stCondLst>
                                            <p:cond delay="0"/>
                                          </p:stCondLst>
                                        </p:cTn>
                                        <p:tgtEl>
                                          <p:spTgt spid="14"/>
                                        </p:tgtEl>
                                        <p:attrNameLst>
                                          <p:attrName>style.visibility</p:attrName>
                                        </p:attrNameLst>
                                      </p:cBhvr>
                                      <p:to>
                                        <p:strVal val="visible"/>
                                      </p:to>
                                    </p:set>
                                    <p:animEffect transition="in" filter="wipe(right)">
                                      <p:cBhvr>
                                        <p:cTn id="1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autoUpdateAnimBg="0"/>
      <p:bldP spid="14" grpId="0" animBg="1" autoUpdateAnimBg="0"/>
    </p:bldLst>
  </p:timing>
</p:sld>
</file>

<file path=ppt/slides/slide10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1490" name="Title 1"/>
          <p:cNvSpPr>
            <a:spLocks noGrp="1"/>
          </p:cNvSpPr>
          <p:nvPr>
            <p:ph type="title"/>
          </p:nvPr>
        </p:nvSpPr>
        <p:spPr/>
        <p:txBody>
          <a:bodyPr/>
          <a:lstStyle/>
          <a:p>
            <a:r>
              <a:rPr lang="en-US" altLang="en-US" smtClean="0">
                <a:latin typeface="Arial" panose="020B0604020202020204" pitchFamily="34" charset="0"/>
              </a:rPr>
              <a:t>Auto Insurance: Frequency vs. Severity</a:t>
            </a:r>
          </a:p>
        </p:txBody>
      </p:sp>
      <p:graphicFrame>
        <p:nvGraphicFramePr>
          <p:cNvPr id="191491" name="Content Placeholder 8"/>
          <p:cNvGraphicFramePr>
            <a:graphicFrameLocks noGrp="1"/>
          </p:cNvGraphicFramePr>
          <p:nvPr>
            <p:ph sz="half" idx="1"/>
          </p:nvPr>
        </p:nvGraphicFramePr>
        <p:xfrm>
          <a:off x="406400" y="1549400"/>
          <a:ext cx="4140200" cy="4627563"/>
        </p:xfrm>
        <a:graphic>
          <a:graphicData uri="http://schemas.openxmlformats.org/presentationml/2006/ole">
            <mc:AlternateContent xmlns:mc="http://schemas.openxmlformats.org/markup-compatibility/2006">
              <mc:Choice xmlns:v="urn:schemas-microsoft-com:vml" Requires="v">
                <p:oleObj spid="_x0000_s191500" name="Chart" r:id="rId3" imgW="4145639" imgH="4633362" progId="Excel.Chart.8">
                  <p:embed/>
                </p:oleObj>
              </mc:Choice>
              <mc:Fallback>
                <p:oleObj name="Chart" r:id="rId3" imgW="4145639" imgH="4633362" progId="Excel.Chart.8">
                  <p:embed/>
                  <p:pic>
                    <p:nvPicPr>
                      <p:cNvPr id="0" name="Content Placeholder 8"/>
                      <p:cNvPicPr>
                        <a:picLocks noGrp="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400" y="1549400"/>
                        <a:ext cx="4140200" cy="462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2" name="Content Placeholder 11"/>
          <p:cNvGraphicFramePr>
            <a:graphicFrameLocks noGrp="1"/>
          </p:cNvGraphicFramePr>
          <p:nvPr>
            <p:ph sz="half" idx="2"/>
          </p:nvPr>
        </p:nvGraphicFramePr>
        <p:xfrm>
          <a:off x="4394200" y="1346200"/>
          <a:ext cx="4546600" cy="5033963"/>
        </p:xfrm>
        <a:graphic>
          <a:graphicData uri="http://schemas.openxmlformats.org/drawingml/2006/chart">
            <c:chart xmlns:c="http://schemas.openxmlformats.org/drawingml/2006/chart" xmlns:r="http://schemas.openxmlformats.org/officeDocument/2006/relationships" r:id="rId5"/>
          </a:graphicData>
        </a:graphic>
      </p:graphicFrame>
      <p:sp>
        <p:nvSpPr>
          <p:cNvPr id="5" name="Date Placeholder 4"/>
          <p:cNvSpPr>
            <a:spLocks noGrp="1"/>
          </p:cNvSpPr>
          <p:nvPr>
            <p:ph type="dt" sz="quarter" idx="10"/>
          </p:nvPr>
        </p:nvSpPr>
        <p:spPr/>
        <p:txBody>
          <a:bodyPr/>
          <a:lstStyle/>
          <a:p>
            <a:pPr>
              <a:defRPr/>
            </a:pPr>
            <a:r>
              <a:rPr lang="en-US" smtClean="0"/>
              <a:t>12/01/09 - 9pm</a:t>
            </a:r>
            <a:endParaRPr lang="en-US"/>
          </a:p>
        </p:txBody>
      </p:sp>
      <p:sp>
        <p:nvSpPr>
          <p:cNvPr id="19149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B415B12-BF02-4A96-9570-13470130F5A8}" type="slidenum">
              <a:rPr lang="en-US" altLang="en-US" smtClean="0">
                <a:solidFill>
                  <a:srgbClr val="000000"/>
                </a:solidFill>
              </a:rPr>
              <a:pPr/>
              <a:t>101</a:t>
            </a:fld>
            <a:endParaRPr lang="en-US" altLang="en-US" smtClean="0">
              <a:solidFill>
                <a:srgbClr val="000000"/>
              </a:solidFill>
            </a:endParaRPr>
          </a:p>
        </p:txBody>
      </p:sp>
      <p:sp>
        <p:nvSpPr>
          <p:cNvPr id="191495" name="TextBox 12"/>
          <p:cNvSpPr txBox="1">
            <a:spLocks noChangeArrowheads="1"/>
          </p:cNvSpPr>
          <p:nvPr/>
        </p:nvSpPr>
        <p:spPr bwMode="auto">
          <a:xfrm>
            <a:off x="520700" y="6203950"/>
            <a:ext cx="71786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000"/>
              <a:t>Sources: Insurance Institute for Highway Safety, Insurance Services Office, Insurance Information Institute.</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AsOne/>
      </p:bldGraphic>
    </p:bldLst>
  </p:timing>
</p:sld>
</file>

<file path=ppt/slides/slide10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2514" name="Title 1"/>
          <p:cNvSpPr>
            <a:spLocks noGrp="1"/>
          </p:cNvSpPr>
          <p:nvPr>
            <p:ph type="title"/>
          </p:nvPr>
        </p:nvSpPr>
        <p:spPr/>
        <p:txBody>
          <a:bodyPr/>
          <a:lstStyle/>
          <a:p>
            <a:r>
              <a:rPr lang="en-US" altLang="en-US" smtClean="0">
                <a:latin typeface="Arial" panose="020B0604020202020204" pitchFamily="34" charset="0"/>
              </a:rPr>
              <a:t>Auto Claims Have Grown Faster Than Inflation for 50 Years</a:t>
            </a:r>
          </a:p>
        </p:txBody>
      </p:sp>
      <p:graphicFrame>
        <p:nvGraphicFramePr>
          <p:cNvPr id="192515" name="Content Placeholder 7"/>
          <p:cNvGraphicFramePr>
            <a:graphicFrameLocks noGrp="1"/>
          </p:cNvGraphicFramePr>
          <p:nvPr>
            <p:ph idx="1"/>
          </p:nvPr>
        </p:nvGraphicFramePr>
        <p:xfrm>
          <a:off x="444500" y="1597025"/>
          <a:ext cx="8255000" cy="4772025"/>
        </p:xfrm>
        <a:graphic>
          <a:graphicData uri="http://schemas.openxmlformats.org/presentationml/2006/ole">
            <mc:AlternateContent xmlns:mc="http://schemas.openxmlformats.org/markup-compatibility/2006">
              <mc:Choice xmlns:v="urn:schemas-microsoft-com:vml" Requires="v">
                <p:oleObj spid="_x0000_s192523" name="Chart" r:id="rId3" imgW="8266892" imgH="4779678" progId="Excel.Chart.8">
                  <p:embed/>
                </p:oleObj>
              </mc:Choice>
              <mc:Fallback>
                <p:oleObj name="Chart" r:id="rId3" imgW="8266892" imgH="4779678" progId="Excel.Chart.8">
                  <p:embed/>
                  <p:pic>
                    <p:nvPicPr>
                      <p:cNvPr id="0" name="Content Placeholder 7"/>
                      <p:cNvPicPr>
                        <a:picLocks noGrp="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4500" y="1597025"/>
                        <a:ext cx="8255000" cy="477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Date Placeholder 3"/>
          <p:cNvSpPr>
            <a:spLocks noGrp="1"/>
          </p:cNvSpPr>
          <p:nvPr>
            <p:ph type="dt" sz="quarter" idx="10"/>
          </p:nvPr>
        </p:nvSpPr>
        <p:spPr/>
        <p:txBody>
          <a:bodyPr/>
          <a:lstStyle/>
          <a:p>
            <a:pPr>
              <a:defRPr/>
            </a:pPr>
            <a:r>
              <a:rPr lang="en-US" smtClean="0"/>
              <a:t>12/01/09 - 9pm</a:t>
            </a:r>
            <a:endParaRPr lang="en-US"/>
          </a:p>
        </p:txBody>
      </p:sp>
      <p:sp>
        <p:nvSpPr>
          <p:cNvPr id="19251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ACB2EBA-E335-40DC-8BC9-76DECC1C0DA6}" type="slidenum">
              <a:rPr lang="en-US" altLang="en-US" smtClean="0">
                <a:solidFill>
                  <a:srgbClr val="000000"/>
                </a:solidFill>
              </a:rPr>
              <a:pPr/>
              <a:t>102</a:t>
            </a:fld>
            <a:endParaRPr lang="en-US" altLang="en-US" smtClean="0">
              <a:solidFill>
                <a:srgbClr val="000000"/>
              </a:solidFill>
            </a:endParaRPr>
          </a:p>
        </p:txBody>
      </p:sp>
      <p:sp>
        <p:nvSpPr>
          <p:cNvPr id="192518" name="TextBox 8"/>
          <p:cNvSpPr txBox="1">
            <a:spLocks noChangeArrowheads="1"/>
          </p:cNvSpPr>
          <p:nvPr/>
        </p:nvSpPr>
        <p:spPr bwMode="auto">
          <a:xfrm>
            <a:off x="298450" y="1230313"/>
            <a:ext cx="35306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600" b="1">
                <a:solidFill>
                  <a:schemeClr val="accent1"/>
                </a:solidFill>
              </a:rPr>
              <a:t>Percentage Change, 1963-2013</a:t>
            </a:r>
          </a:p>
        </p:txBody>
      </p:sp>
    </p:spTree>
  </p:cSld>
  <p:clrMapOvr>
    <a:masterClrMapping/>
  </p:clrMapOvr>
  <p:transition spd="slow"/>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339" name="Rectangle 105"/>
          <p:cNvSpPr>
            <a:spLocks noGrp="1" noChangeArrowheads="1"/>
          </p:cNvSpPr>
          <p:nvPr>
            <p:ph type="dt" sz="quarter" idx="10"/>
          </p:nvPr>
        </p:nvSpPr>
        <p:spPr/>
        <p:txBody>
          <a:bodyPr/>
          <a:lstStyle/>
          <a:p>
            <a:pPr>
              <a:defRPr/>
            </a:pPr>
            <a:r>
              <a:rPr lang="en-US" smtClean="0"/>
              <a:t>12/01/09 - 9pm</a:t>
            </a:r>
          </a:p>
        </p:txBody>
      </p:sp>
      <p:sp>
        <p:nvSpPr>
          <p:cNvPr id="14340"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193540"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0A92CBD-D8AB-43A0-87CD-089B7DCAF36E}" type="slidenum">
              <a:rPr lang="en-US" altLang="en-US" smtClean="0">
                <a:solidFill>
                  <a:srgbClr val="000000"/>
                </a:solidFill>
              </a:rPr>
              <a:pPr/>
              <a:t>103</a:t>
            </a:fld>
            <a:endParaRPr lang="en-US" altLang="en-US" smtClean="0">
              <a:solidFill>
                <a:srgbClr val="000000"/>
              </a:solidFill>
            </a:endParaRPr>
          </a:p>
        </p:txBody>
      </p:sp>
      <p:sp>
        <p:nvSpPr>
          <p:cNvPr id="193541" name="Rectangle 2"/>
          <p:cNvSpPr>
            <a:spLocks noGrp="1" noChangeArrowheads="1"/>
          </p:cNvSpPr>
          <p:nvPr>
            <p:ph type="title"/>
          </p:nvPr>
        </p:nvSpPr>
        <p:spPr/>
        <p:txBody>
          <a:bodyPr/>
          <a:lstStyle/>
          <a:p>
            <a:r>
              <a:rPr lang="en-US" altLang="en-US" smtClean="0">
                <a:latin typeface="Arial" panose="020B0604020202020204" pitchFamily="34" charset="0"/>
              </a:rPr>
              <a:t>Who Is Responsible?</a:t>
            </a:r>
          </a:p>
        </p:txBody>
      </p:sp>
      <p:sp>
        <p:nvSpPr>
          <p:cNvPr id="193542" name="Rectangle 3"/>
          <p:cNvSpPr>
            <a:spLocks noChangeArrowheads="1"/>
          </p:cNvSpPr>
          <p:nvPr/>
        </p:nvSpPr>
        <p:spPr bwMode="black">
          <a:xfrm>
            <a:off x="347663" y="1266825"/>
            <a:ext cx="853440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altLang="en-US" sz="1600" b="1">
                <a:solidFill>
                  <a:srgbClr val="225A7A"/>
                </a:solidFill>
              </a:rPr>
              <a:t>Q. Who should be responsible if an accident occurred involving a driverless car?</a:t>
            </a:r>
            <a:endParaRPr lang="en-US" altLang="en-US" sz="1600" b="1" baseline="30000">
              <a:solidFill>
                <a:srgbClr val="225A7A"/>
              </a:solidFill>
            </a:endParaRPr>
          </a:p>
        </p:txBody>
      </p:sp>
      <p:sp>
        <p:nvSpPr>
          <p:cNvPr id="193543" name="Rectangle 4"/>
          <p:cNvSpPr>
            <a:spLocks noChangeArrowheads="1"/>
          </p:cNvSpPr>
          <p:nvPr/>
        </p:nvSpPr>
        <p:spPr bwMode="auto">
          <a:xfrm>
            <a:off x="0" y="6389688"/>
            <a:ext cx="756920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85000"/>
              </a:lnSpc>
              <a:spcBef>
                <a:spcPct val="25000"/>
              </a:spcBef>
              <a:buClr>
                <a:schemeClr val="accent2"/>
              </a:buClr>
              <a:buFont typeface="Wingdings" panose="05000000000000000000" pitchFamily="2" charset="2"/>
              <a:buNone/>
            </a:pPr>
            <a:endParaRPr lang="en-US" altLang="en-US" sz="1100"/>
          </a:p>
          <a:p>
            <a:pPr>
              <a:lnSpc>
                <a:spcPct val="85000"/>
              </a:lnSpc>
              <a:spcBef>
                <a:spcPct val="25000"/>
              </a:spcBef>
              <a:buClr>
                <a:schemeClr val="accent2"/>
              </a:buClr>
              <a:buFont typeface="Wingdings" panose="05000000000000000000" pitchFamily="2" charset="2"/>
              <a:buNone/>
            </a:pPr>
            <a:r>
              <a:rPr lang="en-US" altLang="en-US" sz="1100"/>
              <a:t>Source: Insurance Information Institute Annual </a:t>
            </a:r>
            <a:r>
              <a:rPr lang="en-US" altLang="en-US" sz="1100" i="1"/>
              <a:t>Pulse</a:t>
            </a:r>
            <a:r>
              <a:rPr lang="en-US" altLang="en-US" sz="1100"/>
              <a:t> Survey.</a:t>
            </a:r>
          </a:p>
        </p:txBody>
      </p:sp>
      <p:sp>
        <p:nvSpPr>
          <p:cNvPr id="2069509" name="Text Box 5"/>
          <p:cNvSpPr txBox="1">
            <a:spLocks noChangeArrowheads="1"/>
          </p:cNvSpPr>
          <p:nvPr/>
        </p:nvSpPr>
        <p:spPr bwMode="blackWhite">
          <a:xfrm>
            <a:off x="312738" y="5141913"/>
            <a:ext cx="8518525" cy="942975"/>
          </a:xfrm>
          <a:prstGeom prst="rect">
            <a:avLst/>
          </a:prstGeom>
          <a:gradFill rotWithShape="0">
            <a:gsLst>
              <a:gs pos="0">
                <a:schemeClr val="accent2"/>
              </a:gs>
              <a:gs pos="100000">
                <a:srgbClr val="DC5A01"/>
              </a:gs>
            </a:gsLst>
            <a:lin ang="5400000" scaled="1"/>
          </a:gradFill>
          <a:ln w="12700" algn="ctr">
            <a:solidFill>
              <a:srgbClr val="FF6801"/>
            </a:solidFill>
            <a:miter lim="800000"/>
            <a:headEnd type="none" w="sm" len="sm"/>
            <a:tailEnd type="none" w="sm" len="sm"/>
          </a:ln>
        </p:spPr>
        <p:txBody>
          <a:bodyPr bIns="64008"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5000"/>
              </a:lnSpc>
              <a:spcBef>
                <a:spcPct val="25000"/>
              </a:spcBef>
            </a:pPr>
            <a:r>
              <a:rPr lang="en-US" altLang="en-US" sz="2000" b="1">
                <a:solidFill>
                  <a:srgbClr val="FFFFFF"/>
                </a:solidFill>
              </a:rPr>
              <a:t>Half of Respondents Think a Driverless Car’s Manufacturer Should Bear Responsibility in Case of an Accident.</a:t>
            </a:r>
          </a:p>
        </p:txBody>
      </p:sp>
      <p:graphicFrame>
        <p:nvGraphicFramePr>
          <p:cNvPr id="193545" name="Object 2"/>
          <p:cNvGraphicFramePr>
            <a:graphicFrameLocks/>
          </p:cNvGraphicFramePr>
          <p:nvPr/>
        </p:nvGraphicFramePr>
        <p:xfrm>
          <a:off x="2930525" y="2371725"/>
          <a:ext cx="3041650" cy="2720975"/>
        </p:xfrm>
        <a:graphic>
          <a:graphicData uri="http://schemas.openxmlformats.org/presentationml/2006/ole">
            <mc:AlternateContent xmlns:mc="http://schemas.openxmlformats.org/markup-compatibility/2006">
              <mc:Choice xmlns:v="urn:schemas-microsoft-com:vml" Requires="v">
                <p:oleObj spid="_x0000_s193554" name="Chart" r:id="rId4" imgW="4457830" imgH="3790899" progId="MSGraph.Chart.8">
                  <p:embed followColorScheme="full"/>
                </p:oleObj>
              </mc:Choice>
              <mc:Fallback>
                <p:oleObj name="Chart" r:id="rId4" imgW="4457830" imgH="3790899" progId="MSGraph.Chart.8">
                  <p:embed followColorScheme="full"/>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2930525" y="2371725"/>
                        <a:ext cx="3041650" cy="272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93546" name="Text Box 9"/>
          <p:cNvSpPr txBox="1">
            <a:spLocks noChangeArrowheads="1"/>
          </p:cNvSpPr>
          <p:nvPr/>
        </p:nvSpPr>
        <p:spPr bwMode="auto">
          <a:xfrm>
            <a:off x="5762625" y="3781425"/>
            <a:ext cx="1062038"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buSzPct val="90000"/>
              <a:buFont typeface="Wingdings" panose="05000000000000000000" pitchFamily="2" charset="2"/>
              <a:buNone/>
            </a:pPr>
            <a:r>
              <a:rPr lang="en-US" altLang="en-US" sz="1400"/>
              <a:t>Car’s Manufacturer</a:t>
            </a:r>
            <a:endParaRPr lang="en-US" altLang="en-US" sz="1400" b="1"/>
          </a:p>
        </p:txBody>
      </p:sp>
      <p:sp>
        <p:nvSpPr>
          <p:cNvPr id="193547" name="Text Box 8"/>
          <p:cNvSpPr txBox="1">
            <a:spLocks noChangeArrowheads="1"/>
          </p:cNvSpPr>
          <p:nvPr/>
        </p:nvSpPr>
        <p:spPr bwMode="auto">
          <a:xfrm>
            <a:off x="1973263" y="4167188"/>
            <a:ext cx="1557337" cy="19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buSzPct val="90000"/>
              <a:buFont typeface="Wingdings" panose="05000000000000000000" pitchFamily="2" charset="2"/>
              <a:buNone/>
            </a:pPr>
            <a:r>
              <a:rPr lang="en-US" altLang="en-US" sz="1400"/>
              <a:t>Car’s Owner</a:t>
            </a:r>
            <a:endParaRPr lang="en-US" altLang="en-US" sz="1400" b="1"/>
          </a:p>
        </p:txBody>
      </p:sp>
      <p:sp>
        <p:nvSpPr>
          <p:cNvPr id="193548" name="Text Box 8"/>
          <p:cNvSpPr txBox="1">
            <a:spLocks noChangeArrowheads="1"/>
          </p:cNvSpPr>
          <p:nvPr/>
        </p:nvSpPr>
        <p:spPr bwMode="auto">
          <a:xfrm>
            <a:off x="3530600" y="2173288"/>
            <a:ext cx="2308225" cy="19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buSzPct val="90000"/>
              <a:buFont typeface="Wingdings" panose="05000000000000000000" pitchFamily="2" charset="2"/>
              <a:buNone/>
            </a:pPr>
            <a:r>
              <a:rPr lang="en-US" altLang="en-US" sz="1400"/>
              <a:t>Don’t Know</a:t>
            </a:r>
            <a:endParaRPr lang="en-US" altLang="en-US" sz="1400" b="1"/>
          </a:p>
        </p:txBody>
      </p:sp>
      <p:sp>
        <p:nvSpPr>
          <p:cNvPr id="193549" name="Text Box 8"/>
          <p:cNvSpPr txBox="1">
            <a:spLocks noChangeArrowheads="1"/>
          </p:cNvSpPr>
          <p:nvPr/>
        </p:nvSpPr>
        <p:spPr bwMode="auto">
          <a:xfrm>
            <a:off x="2243138" y="2436813"/>
            <a:ext cx="1755775" cy="19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buSzPct val="90000"/>
              <a:buFont typeface="Wingdings" panose="05000000000000000000" pitchFamily="2" charset="2"/>
              <a:buNone/>
            </a:pPr>
            <a:r>
              <a:rPr lang="en-US" altLang="en-US" sz="1400"/>
              <a:t>Car’s Occupant</a:t>
            </a:r>
            <a:endParaRPr lang="en-US" altLang="en-US" sz="1400" b="1"/>
          </a:p>
        </p:txBody>
      </p:sp>
      <p:sp>
        <p:nvSpPr>
          <p:cNvPr id="193550" name="Text Box 8"/>
          <p:cNvSpPr txBox="1">
            <a:spLocks noChangeArrowheads="1"/>
          </p:cNvSpPr>
          <p:nvPr/>
        </p:nvSpPr>
        <p:spPr bwMode="auto">
          <a:xfrm>
            <a:off x="1895475" y="3019425"/>
            <a:ext cx="1557338" cy="19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buSzPct val="90000"/>
              <a:buFont typeface="Wingdings" panose="05000000000000000000" pitchFamily="2" charset="2"/>
              <a:buNone/>
            </a:pPr>
            <a:r>
              <a:rPr lang="en-US" altLang="en-US" sz="1400"/>
              <a:t>Car’s Insurer</a:t>
            </a:r>
            <a:endParaRPr lang="en-US" altLang="en-US" sz="1400" b="1"/>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2069509"/>
                                        </p:tgtEl>
                                        <p:attrNameLst>
                                          <p:attrName>style.visibility</p:attrName>
                                        </p:attrNameLst>
                                      </p:cBhvr>
                                      <p:to>
                                        <p:strVal val="visible"/>
                                      </p:to>
                                    </p:set>
                                    <p:anim calcmode="lin" valueType="num">
                                      <p:cBhvr>
                                        <p:cTn id="7" dur="500" fill="hold"/>
                                        <p:tgtEl>
                                          <p:spTgt spid="2069509"/>
                                        </p:tgtEl>
                                        <p:attrNameLst>
                                          <p:attrName>ppt_w</p:attrName>
                                        </p:attrNameLst>
                                      </p:cBhvr>
                                      <p:tavLst>
                                        <p:tav tm="0">
                                          <p:val>
                                            <p:fltVal val="0"/>
                                          </p:val>
                                        </p:tav>
                                        <p:tav tm="100000">
                                          <p:val>
                                            <p:strVal val="#ppt_w"/>
                                          </p:val>
                                        </p:tav>
                                      </p:tavLst>
                                    </p:anim>
                                    <p:anim calcmode="lin" valueType="num">
                                      <p:cBhvr>
                                        <p:cTn id="8" dur="500" fill="hold"/>
                                        <p:tgtEl>
                                          <p:spTgt spid="206950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9509" grpId="0" animBg="1"/>
    </p:bldLst>
  </p:timing>
</p:sld>
</file>

<file path=ppt/slides/slide10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339" name="Rectangle 105"/>
          <p:cNvSpPr>
            <a:spLocks noGrp="1" noChangeArrowheads="1"/>
          </p:cNvSpPr>
          <p:nvPr>
            <p:ph type="dt" sz="quarter" idx="10"/>
          </p:nvPr>
        </p:nvSpPr>
        <p:spPr/>
        <p:txBody>
          <a:bodyPr/>
          <a:lstStyle/>
          <a:p>
            <a:pPr>
              <a:defRPr/>
            </a:pPr>
            <a:r>
              <a:rPr lang="en-US" smtClean="0"/>
              <a:t>12/01/09 - 9pm</a:t>
            </a:r>
          </a:p>
        </p:txBody>
      </p:sp>
      <p:sp>
        <p:nvSpPr>
          <p:cNvPr id="14340"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195588"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7E4D421-9422-4149-AC0C-21823C83313D}" type="slidenum">
              <a:rPr lang="en-US" altLang="en-US" smtClean="0">
                <a:solidFill>
                  <a:srgbClr val="000000"/>
                </a:solidFill>
              </a:rPr>
              <a:pPr/>
              <a:t>104</a:t>
            </a:fld>
            <a:endParaRPr lang="en-US" altLang="en-US" smtClean="0">
              <a:solidFill>
                <a:srgbClr val="000000"/>
              </a:solidFill>
            </a:endParaRPr>
          </a:p>
        </p:txBody>
      </p:sp>
      <p:sp>
        <p:nvSpPr>
          <p:cNvPr id="195589" name="Rectangle 2"/>
          <p:cNvSpPr>
            <a:spLocks noGrp="1" noChangeArrowheads="1"/>
          </p:cNvSpPr>
          <p:nvPr>
            <p:ph type="title"/>
          </p:nvPr>
        </p:nvSpPr>
        <p:spPr/>
        <p:txBody>
          <a:bodyPr/>
          <a:lstStyle/>
          <a:p>
            <a:r>
              <a:rPr lang="en-US" altLang="en-US" smtClean="0">
                <a:latin typeface="Arial" panose="020B0604020202020204" pitchFamily="34" charset="0"/>
              </a:rPr>
              <a:t>Who Is Responsible?</a:t>
            </a:r>
          </a:p>
        </p:txBody>
      </p:sp>
      <p:sp>
        <p:nvSpPr>
          <p:cNvPr id="195590" name="Rectangle 3"/>
          <p:cNvSpPr>
            <a:spLocks noChangeArrowheads="1"/>
          </p:cNvSpPr>
          <p:nvPr/>
        </p:nvSpPr>
        <p:spPr bwMode="black">
          <a:xfrm>
            <a:off x="347663" y="1266825"/>
            <a:ext cx="8534400"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altLang="en-US" sz="1600" b="1">
                <a:solidFill>
                  <a:srgbClr val="225A7A"/>
                </a:solidFill>
              </a:rPr>
              <a:t>Q. Would you be willing to pay more for your car to cover the manufacturer’s liability in case of an accident?</a:t>
            </a:r>
            <a:endParaRPr lang="en-US" altLang="en-US" sz="1600" b="1" baseline="30000">
              <a:solidFill>
                <a:srgbClr val="225A7A"/>
              </a:solidFill>
            </a:endParaRPr>
          </a:p>
        </p:txBody>
      </p:sp>
      <p:sp>
        <p:nvSpPr>
          <p:cNvPr id="195591" name="Rectangle 4"/>
          <p:cNvSpPr>
            <a:spLocks noChangeArrowheads="1"/>
          </p:cNvSpPr>
          <p:nvPr/>
        </p:nvSpPr>
        <p:spPr bwMode="auto">
          <a:xfrm>
            <a:off x="0" y="6389688"/>
            <a:ext cx="756920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85000"/>
              </a:lnSpc>
              <a:spcBef>
                <a:spcPct val="25000"/>
              </a:spcBef>
              <a:buClr>
                <a:schemeClr val="accent2"/>
              </a:buClr>
              <a:buFont typeface="Wingdings" panose="05000000000000000000" pitchFamily="2" charset="2"/>
              <a:buNone/>
            </a:pPr>
            <a:endParaRPr lang="en-US" altLang="en-US" sz="1100"/>
          </a:p>
          <a:p>
            <a:pPr>
              <a:lnSpc>
                <a:spcPct val="85000"/>
              </a:lnSpc>
              <a:spcBef>
                <a:spcPct val="25000"/>
              </a:spcBef>
              <a:buClr>
                <a:schemeClr val="accent2"/>
              </a:buClr>
              <a:buFont typeface="Wingdings" panose="05000000000000000000" pitchFamily="2" charset="2"/>
              <a:buNone/>
            </a:pPr>
            <a:r>
              <a:rPr lang="en-US" altLang="en-US" sz="1100"/>
              <a:t>Source: Insurance Information Institute Annual </a:t>
            </a:r>
            <a:r>
              <a:rPr lang="en-US" altLang="en-US" sz="1100" i="1"/>
              <a:t>Pulse</a:t>
            </a:r>
            <a:r>
              <a:rPr lang="en-US" altLang="en-US" sz="1100"/>
              <a:t> Survey.</a:t>
            </a:r>
          </a:p>
        </p:txBody>
      </p:sp>
      <p:sp>
        <p:nvSpPr>
          <p:cNvPr id="2069509" name="Text Box 5"/>
          <p:cNvSpPr txBox="1">
            <a:spLocks noChangeArrowheads="1"/>
          </p:cNvSpPr>
          <p:nvPr/>
        </p:nvSpPr>
        <p:spPr bwMode="blackWhite">
          <a:xfrm>
            <a:off x="312738" y="5141913"/>
            <a:ext cx="8518525" cy="942975"/>
          </a:xfrm>
          <a:prstGeom prst="rect">
            <a:avLst/>
          </a:prstGeom>
          <a:gradFill rotWithShape="0">
            <a:gsLst>
              <a:gs pos="0">
                <a:schemeClr val="accent2"/>
              </a:gs>
              <a:gs pos="100000">
                <a:srgbClr val="DC5A01"/>
              </a:gs>
            </a:gsLst>
            <a:lin ang="5400000" scaled="1"/>
          </a:gradFill>
          <a:ln w="12700" algn="ctr">
            <a:solidFill>
              <a:srgbClr val="FF6801"/>
            </a:solidFill>
            <a:miter lim="800000"/>
            <a:headEnd type="none" w="sm" len="sm"/>
            <a:tailEnd type="none" w="sm" len="sm"/>
          </a:ln>
        </p:spPr>
        <p:txBody>
          <a:bodyPr bIns="64008"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5000"/>
              </a:lnSpc>
              <a:spcBef>
                <a:spcPct val="25000"/>
              </a:spcBef>
            </a:pPr>
            <a:r>
              <a:rPr lang="en-US" altLang="en-US" sz="2000" b="1">
                <a:solidFill>
                  <a:srgbClr val="FFFFFF"/>
                </a:solidFill>
              </a:rPr>
              <a:t>Only a Quarter of Americans Would Be Willing to Pay More for a Driverless Car to Cover the Manufacturer’s Liability in Case of an Accident.</a:t>
            </a:r>
          </a:p>
        </p:txBody>
      </p:sp>
      <p:graphicFrame>
        <p:nvGraphicFramePr>
          <p:cNvPr id="195593" name="Object 2"/>
          <p:cNvGraphicFramePr>
            <a:graphicFrameLocks/>
          </p:cNvGraphicFramePr>
          <p:nvPr/>
        </p:nvGraphicFramePr>
        <p:xfrm>
          <a:off x="2930525" y="2371725"/>
          <a:ext cx="3041650" cy="2720975"/>
        </p:xfrm>
        <a:graphic>
          <a:graphicData uri="http://schemas.openxmlformats.org/presentationml/2006/ole">
            <mc:AlternateContent xmlns:mc="http://schemas.openxmlformats.org/markup-compatibility/2006">
              <mc:Choice xmlns:v="urn:schemas-microsoft-com:vml" Requires="v">
                <p:oleObj spid="_x0000_s195599" name="Chart" r:id="rId4" imgW="4457830" imgH="3790899" progId="MSGraph.Chart.8">
                  <p:embed followColorScheme="full"/>
                </p:oleObj>
              </mc:Choice>
              <mc:Fallback>
                <p:oleObj name="Chart" r:id="rId4" imgW="4457830" imgH="3790899" progId="MSGraph.Chart.8">
                  <p:embed followColorScheme="full"/>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2930525" y="2371725"/>
                        <a:ext cx="3041650" cy="272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95594" name="Text Box 9"/>
          <p:cNvSpPr txBox="1">
            <a:spLocks noChangeArrowheads="1"/>
          </p:cNvSpPr>
          <p:nvPr/>
        </p:nvSpPr>
        <p:spPr bwMode="auto">
          <a:xfrm>
            <a:off x="5557838" y="3327400"/>
            <a:ext cx="828675" cy="19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buSzPct val="90000"/>
              <a:buFont typeface="Wingdings" panose="05000000000000000000" pitchFamily="2" charset="2"/>
              <a:buNone/>
            </a:pPr>
            <a:r>
              <a:rPr lang="en-US" altLang="en-US" sz="1400"/>
              <a:t>Yes</a:t>
            </a:r>
            <a:endParaRPr lang="en-US" altLang="en-US" sz="1400" b="1"/>
          </a:p>
        </p:txBody>
      </p:sp>
      <p:sp>
        <p:nvSpPr>
          <p:cNvPr id="195595" name="Text Box 8"/>
          <p:cNvSpPr txBox="1">
            <a:spLocks noChangeArrowheads="1"/>
          </p:cNvSpPr>
          <p:nvPr/>
        </p:nvSpPr>
        <p:spPr bwMode="auto">
          <a:xfrm>
            <a:off x="1676400" y="3767138"/>
            <a:ext cx="1555750" cy="19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buSzPct val="90000"/>
              <a:buFont typeface="Wingdings" panose="05000000000000000000" pitchFamily="2" charset="2"/>
              <a:buNone/>
            </a:pPr>
            <a:r>
              <a:rPr lang="en-US" altLang="en-US" sz="1400"/>
              <a:t>No</a:t>
            </a:r>
            <a:endParaRPr lang="en-US" altLang="en-US" sz="1400" b="1"/>
          </a:p>
        </p:txBody>
      </p:sp>
      <p:sp>
        <p:nvSpPr>
          <p:cNvPr id="195596" name="Text Box 8"/>
          <p:cNvSpPr txBox="1">
            <a:spLocks noChangeArrowheads="1"/>
          </p:cNvSpPr>
          <p:nvPr/>
        </p:nvSpPr>
        <p:spPr bwMode="auto">
          <a:xfrm>
            <a:off x="3998913" y="2139950"/>
            <a:ext cx="1557337" cy="19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buSzPct val="90000"/>
              <a:buFont typeface="Wingdings" panose="05000000000000000000" pitchFamily="2" charset="2"/>
              <a:buNone/>
            </a:pPr>
            <a:r>
              <a:rPr lang="en-US" altLang="en-US" sz="1400"/>
              <a:t>Don’t Know</a:t>
            </a:r>
            <a:endParaRPr lang="en-US" altLang="en-US" sz="1400" b="1"/>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2069509"/>
                                        </p:tgtEl>
                                        <p:attrNameLst>
                                          <p:attrName>style.visibility</p:attrName>
                                        </p:attrNameLst>
                                      </p:cBhvr>
                                      <p:to>
                                        <p:strVal val="visible"/>
                                      </p:to>
                                    </p:set>
                                    <p:anim calcmode="lin" valueType="num">
                                      <p:cBhvr>
                                        <p:cTn id="7" dur="500" fill="hold"/>
                                        <p:tgtEl>
                                          <p:spTgt spid="2069509"/>
                                        </p:tgtEl>
                                        <p:attrNameLst>
                                          <p:attrName>ppt_w</p:attrName>
                                        </p:attrNameLst>
                                      </p:cBhvr>
                                      <p:tavLst>
                                        <p:tav tm="0">
                                          <p:val>
                                            <p:fltVal val="0"/>
                                          </p:val>
                                        </p:tav>
                                        <p:tav tm="100000">
                                          <p:val>
                                            <p:strVal val="#ppt_w"/>
                                          </p:val>
                                        </p:tav>
                                      </p:tavLst>
                                    </p:anim>
                                    <p:anim calcmode="lin" valueType="num">
                                      <p:cBhvr>
                                        <p:cTn id="8" dur="500" fill="hold"/>
                                        <p:tgtEl>
                                          <p:spTgt spid="206950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9509" grpId="0" animBg="1"/>
    </p:bldLst>
  </p:timing>
</p:sld>
</file>

<file path=ppt/slides/slide105.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82946" name="Rectangle 105"/>
          <p:cNvSpPr>
            <a:spLocks noGrp="1" noChangeArrowheads="1"/>
          </p:cNvSpPr>
          <p:nvPr>
            <p:ph type="dt" sz="quarter" idx="10"/>
          </p:nvPr>
        </p:nvSpPr>
        <p:spPr/>
        <p:txBody>
          <a:bodyPr/>
          <a:lstStyle/>
          <a:p>
            <a:pPr>
              <a:defRPr/>
            </a:pPr>
            <a:r>
              <a:rPr lang="en-US" dirty="0" smtClean="0"/>
              <a:t>12/01/09 - 9pm</a:t>
            </a:r>
          </a:p>
        </p:txBody>
      </p:sp>
      <p:sp>
        <p:nvSpPr>
          <p:cNvPr id="82947" name="Rectangle 106"/>
          <p:cNvSpPr>
            <a:spLocks noGrp="1" noChangeArrowheads="1"/>
          </p:cNvSpPr>
          <p:nvPr>
            <p:ph type="ftr" sz="quarter" idx="11"/>
          </p:nvPr>
        </p:nvSpPr>
        <p:spPr/>
        <p:txBody>
          <a:bodyPr/>
          <a:lstStyle/>
          <a:p>
            <a:pPr>
              <a:defRPr/>
            </a:pPr>
            <a:r>
              <a:rPr lang="en-US" dirty="0" smtClean="0"/>
              <a:t>eSlide – P6466 – The Financial Crisis and the Future of the P/C</a:t>
            </a:r>
          </a:p>
        </p:txBody>
      </p:sp>
      <p:sp>
        <p:nvSpPr>
          <p:cNvPr id="197636"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2C8FA6B-A3F7-43D7-BFAA-ADF0E543C3B4}" type="slidenum">
              <a:rPr lang="en-US" altLang="en-US" smtClean="0">
                <a:solidFill>
                  <a:srgbClr val="000000"/>
                </a:solidFill>
              </a:rPr>
              <a:pPr/>
              <a:t>105</a:t>
            </a:fld>
            <a:endParaRPr lang="en-US" altLang="en-US" smtClean="0">
              <a:solidFill>
                <a:srgbClr val="000000"/>
              </a:solidFill>
            </a:endParaRPr>
          </a:p>
        </p:txBody>
      </p:sp>
      <p:sp>
        <p:nvSpPr>
          <p:cNvPr id="197637" name="Rectangle 2"/>
          <p:cNvSpPr>
            <a:spLocks noGrp="1" noChangeArrowheads="1"/>
          </p:cNvSpPr>
          <p:nvPr>
            <p:ph type="title"/>
          </p:nvPr>
        </p:nvSpPr>
        <p:spPr>
          <a:xfrm>
            <a:off x="85725" y="80963"/>
            <a:ext cx="8156575" cy="860425"/>
          </a:xfrm>
        </p:spPr>
        <p:txBody>
          <a:bodyPr/>
          <a:lstStyle/>
          <a:p>
            <a:r>
              <a:rPr lang="en-US" altLang="en-US" sz="2700" smtClean="0">
                <a:latin typeface="Arial" panose="020B0604020202020204" pitchFamily="34" charset="0"/>
              </a:rPr>
              <a:t>Media is Obsessed with Driverless Vehicles: Often Predicting the Demise of Auto Insurance</a:t>
            </a:r>
          </a:p>
        </p:txBody>
      </p:sp>
      <p:pic>
        <p:nvPicPr>
          <p:cNvPr id="197638" name="Picture 2"/>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39725" y="1219200"/>
            <a:ext cx="4560888"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AutoShape 14"/>
          <p:cNvSpPr>
            <a:spLocks noChangeArrowheads="1"/>
          </p:cNvSpPr>
          <p:nvPr/>
        </p:nvSpPr>
        <p:spPr bwMode="blackWhite">
          <a:xfrm>
            <a:off x="5468938" y="1219200"/>
            <a:ext cx="3132137" cy="1277938"/>
          </a:xfrm>
          <a:prstGeom prst="wedgeRectCallout">
            <a:avLst>
              <a:gd name="adj1" fmla="val -86566"/>
              <a:gd name="adj2" fmla="val 45071"/>
            </a:avLst>
          </a:prstGeom>
          <a:gradFill rotWithShape="1">
            <a:gsLst>
              <a:gs pos="0">
                <a:schemeClr val="accent1">
                  <a:alpha val="50000"/>
                </a:schemeClr>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buFont typeface="Wingdings" pitchFamily="2" charset="2"/>
              <a:buNone/>
              <a:defRPr/>
            </a:pPr>
            <a:r>
              <a:rPr lang="en-US" b="1" dirty="0">
                <a:solidFill>
                  <a:schemeClr val="bg1"/>
                </a:solidFill>
                <a:latin typeface="Arial "/>
              </a:rPr>
              <a:t>By 2035, it is estimated that 25% of new vehicle sales could be fully autonomous models</a:t>
            </a:r>
          </a:p>
        </p:txBody>
      </p:sp>
      <p:sp>
        <p:nvSpPr>
          <p:cNvPr id="197640" name="Text Box 5"/>
          <p:cNvSpPr txBox="1">
            <a:spLocks noChangeArrowheads="1"/>
          </p:cNvSpPr>
          <p:nvPr/>
        </p:nvSpPr>
        <p:spPr bwMode="auto">
          <a:xfrm>
            <a:off x="0" y="6515100"/>
            <a:ext cx="82423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buClr>
                <a:srgbClr val="FF3300"/>
              </a:buClr>
              <a:buFont typeface="Wingdings" panose="05000000000000000000" pitchFamily="2" charset="2"/>
              <a:buNone/>
            </a:pPr>
            <a:r>
              <a:rPr lang="en-US" altLang="en-US" sz="1100"/>
              <a:t>Source: Boston Consulting Group; Insurance Information Institute.</a:t>
            </a:r>
          </a:p>
        </p:txBody>
      </p:sp>
      <p:sp>
        <p:nvSpPr>
          <p:cNvPr id="9" name="Rectangle 3"/>
          <p:cNvSpPr txBox="1">
            <a:spLocks noChangeArrowheads="1"/>
          </p:cNvSpPr>
          <p:nvPr/>
        </p:nvSpPr>
        <p:spPr bwMode="auto">
          <a:xfrm>
            <a:off x="5238750" y="2600325"/>
            <a:ext cx="3806825" cy="3684588"/>
          </a:xfrm>
          <a:prstGeom prst="rect">
            <a:avLst/>
          </a:prstGeom>
          <a:noFill/>
          <a:ln w="57150" algn="ctr">
            <a:solidFill>
              <a:srgbClr val="C00000"/>
            </a:solidFill>
            <a:miter lim="800000"/>
            <a:headEnd/>
            <a:tailEnd/>
          </a:ln>
        </p:spPr>
        <p:txBody>
          <a:bodyPr lIns="45720" rIns="45720"/>
          <a:lstStyle>
            <a:lvl1pPr marL="292100" indent="-292100" algn="l" rtl="0" eaLnBrk="0" fontAlgn="base" hangingPunct="0">
              <a:lnSpc>
                <a:spcPct val="90000"/>
              </a:lnSpc>
              <a:spcBef>
                <a:spcPct val="100000"/>
              </a:spcBef>
              <a:spcAft>
                <a:spcPct val="0"/>
              </a:spcAft>
              <a:buClr>
                <a:schemeClr val="accent2"/>
              </a:buClr>
              <a:buFont typeface="Wingdings" pitchFamily="2" charset="2"/>
              <a:buChar char="n"/>
              <a:defRPr sz="2400">
                <a:solidFill>
                  <a:schemeClr val="tx1"/>
                </a:solidFill>
                <a:latin typeface="Arial" charset="0"/>
                <a:ea typeface="+mn-ea"/>
                <a:cs typeface="+mn-cs"/>
              </a:defRPr>
            </a:lvl1pPr>
            <a:lvl2pPr marL="635000" indent="-228600" algn="l" rtl="0" eaLnBrk="0" fontAlgn="base" hangingPunct="0">
              <a:lnSpc>
                <a:spcPct val="90000"/>
              </a:lnSpc>
              <a:spcBef>
                <a:spcPct val="50000"/>
              </a:spcBef>
              <a:spcAft>
                <a:spcPct val="0"/>
              </a:spcAft>
              <a:buClr>
                <a:schemeClr val="accent2"/>
              </a:buClr>
              <a:buFont typeface="Wingdings" pitchFamily="2" charset="2"/>
              <a:buChar char="w"/>
              <a:defRPr sz="2200">
                <a:solidFill>
                  <a:schemeClr val="tx1"/>
                </a:solidFill>
                <a:latin typeface="Arial" charset="0"/>
              </a:defRPr>
            </a:lvl2pPr>
            <a:lvl3pPr marL="977900" indent="-228600" algn="l" rtl="0" eaLnBrk="0" fontAlgn="base" hangingPunct="0">
              <a:lnSpc>
                <a:spcPct val="90000"/>
              </a:lnSpc>
              <a:spcBef>
                <a:spcPct val="25000"/>
              </a:spcBef>
              <a:spcAft>
                <a:spcPct val="0"/>
              </a:spcAft>
              <a:buClr>
                <a:schemeClr val="accent2"/>
              </a:buClr>
              <a:buFont typeface="Arial" charset="0"/>
              <a:buChar char="–"/>
              <a:defRPr sz="2000">
                <a:solidFill>
                  <a:schemeClr val="tx1"/>
                </a:solidFill>
                <a:latin typeface="Arial" charset="0"/>
              </a:defRPr>
            </a:lvl3pPr>
            <a:lvl4pPr marL="1320800" indent="-228600" algn="l" rtl="0" eaLnBrk="0" fontAlgn="base" hangingPunct="0">
              <a:lnSpc>
                <a:spcPct val="90000"/>
              </a:lnSpc>
              <a:spcBef>
                <a:spcPct val="15000"/>
              </a:spcBef>
              <a:spcAft>
                <a:spcPct val="0"/>
              </a:spcAft>
              <a:buClr>
                <a:schemeClr val="accent2"/>
              </a:buClr>
              <a:buFont typeface="Wingdings" pitchFamily="2" charset="2"/>
              <a:buChar char="§"/>
              <a:defRPr>
                <a:solidFill>
                  <a:schemeClr val="tx1"/>
                </a:solidFill>
                <a:latin typeface="Arial" charset="0"/>
              </a:defRPr>
            </a:lvl4pPr>
            <a:lvl5pPr marL="1663700" indent="-228600" algn="l" rtl="0" eaLnBrk="0" fontAlgn="base" hangingPunct="0">
              <a:lnSpc>
                <a:spcPct val="95000"/>
              </a:lnSpc>
              <a:spcBef>
                <a:spcPct val="15000"/>
              </a:spcBef>
              <a:spcAft>
                <a:spcPct val="0"/>
              </a:spcAft>
              <a:buClr>
                <a:schemeClr val="accent2"/>
              </a:buClr>
              <a:buChar char="»"/>
              <a:defRPr sz="1600">
                <a:solidFill>
                  <a:schemeClr val="tx1"/>
                </a:solidFill>
                <a:latin typeface="Arial" charset="0"/>
              </a:defRPr>
            </a:lvl5pPr>
            <a:lvl6pPr marL="2514600" indent="-228600" algn="l" fontAlgn="base">
              <a:spcBef>
                <a:spcPct val="20000"/>
              </a:spcBef>
              <a:spcAft>
                <a:spcPct val="0"/>
              </a:spcAft>
              <a:buChar char="»"/>
              <a:defRPr>
                <a:solidFill>
                  <a:schemeClr val="bg1">
                    <a:alpha val="100000"/>
                  </a:schemeClr>
                </a:solidFill>
                <a:latin typeface="+mn-lt"/>
              </a:defRPr>
            </a:lvl6pPr>
            <a:lvl7pPr marL="2971800" indent="-228600" algn="l" fontAlgn="base">
              <a:spcBef>
                <a:spcPct val="20000"/>
              </a:spcBef>
              <a:spcAft>
                <a:spcPct val="0"/>
              </a:spcAft>
              <a:buChar char="»"/>
              <a:defRPr>
                <a:solidFill>
                  <a:schemeClr val="bg1">
                    <a:alpha val="100000"/>
                  </a:schemeClr>
                </a:solidFill>
                <a:latin typeface="+mn-lt"/>
              </a:defRPr>
            </a:lvl7pPr>
            <a:lvl8pPr marL="3429000" indent="-228600" algn="l" fontAlgn="base">
              <a:spcBef>
                <a:spcPct val="20000"/>
              </a:spcBef>
              <a:spcAft>
                <a:spcPct val="0"/>
              </a:spcAft>
              <a:buChar char="»"/>
              <a:defRPr>
                <a:solidFill>
                  <a:schemeClr val="bg1">
                    <a:alpha val="100000"/>
                  </a:schemeClr>
                </a:solidFill>
                <a:latin typeface="+mn-lt"/>
              </a:defRPr>
            </a:lvl8pPr>
            <a:lvl9pPr marL="3886200" indent="-228600" algn="l" fontAlgn="base">
              <a:spcBef>
                <a:spcPct val="20000"/>
              </a:spcBef>
              <a:spcAft>
                <a:spcPct val="0"/>
              </a:spcAft>
              <a:buChar char="»"/>
              <a:defRPr>
                <a:solidFill>
                  <a:schemeClr val="bg1">
                    <a:alpha val="100000"/>
                  </a:schemeClr>
                </a:solidFill>
                <a:latin typeface="+mn-lt"/>
              </a:defRPr>
            </a:lvl9pPr>
          </a:lstStyle>
          <a:p>
            <a:pPr marL="0" indent="0" algn="ctr">
              <a:lnSpc>
                <a:spcPts val="2400"/>
              </a:lnSpc>
              <a:spcBef>
                <a:spcPct val="50000"/>
              </a:spcBef>
              <a:buFont typeface="Wingdings" pitchFamily="2" charset="2"/>
              <a:buNone/>
              <a:defRPr/>
            </a:pPr>
            <a:r>
              <a:rPr lang="en-US" sz="2100" b="1" u="sng" kern="0" dirty="0" smtClean="0"/>
              <a:t>Questions</a:t>
            </a:r>
          </a:p>
          <a:p>
            <a:pPr>
              <a:lnSpc>
                <a:spcPts val="2400"/>
              </a:lnSpc>
              <a:spcBef>
                <a:spcPct val="50000"/>
              </a:spcBef>
              <a:defRPr/>
            </a:pPr>
            <a:r>
              <a:rPr lang="en-US" sz="2100" b="1" kern="0" dirty="0" smtClean="0"/>
              <a:t>Are auto insurers monitoring these trends?</a:t>
            </a:r>
          </a:p>
          <a:p>
            <a:pPr>
              <a:lnSpc>
                <a:spcPts val="2400"/>
              </a:lnSpc>
              <a:spcBef>
                <a:spcPct val="50000"/>
              </a:spcBef>
              <a:defRPr/>
            </a:pPr>
            <a:r>
              <a:rPr lang="en-US" sz="2100" b="1" kern="0" dirty="0" smtClean="0"/>
              <a:t>How are they reacting?</a:t>
            </a:r>
          </a:p>
          <a:p>
            <a:pPr>
              <a:lnSpc>
                <a:spcPts val="2400"/>
              </a:lnSpc>
              <a:spcBef>
                <a:spcPct val="50000"/>
              </a:spcBef>
              <a:defRPr/>
            </a:pPr>
            <a:r>
              <a:rPr lang="en-US" sz="2100" b="1" kern="0" dirty="0" smtClean="0"/>
              <a:t>Will </a:t>
            </a:r>
            <a:r>
              <a:rPr lang="en-US" sz="2100" b="1" kern="0" dirty="0"/>
              <a:t> </a:t>
            </a:r>
            <a:r>
              <a:rPr lang="en-US" sz="2100" b="1" kern="0" dirty="0" smtClean="0"/>
              <a:t>             take over the industry? (cars/sales)</a:t>
            </a:r>
          </a:p>
          <a:p>
            <a:pPr>
              <a:lnSpc>
                <a:spcPts val="2400"/>
              </a:lnSpc>
              <a:spcBef>
                <a:spcPct val="50000"/>
              </a:spcBef>
              <a:defRPr/>
            </a:pPr>
            <a:r>
              <a:rPr lang="en-US" sz="2100" b="1" kern="0" dirty="0" smtClean="0"/>
              <a:t>Will the number of auto insurers shrink?</a:t>
            </a:r>
          </a:p>
          <a:p>
            <a:pPr>
              <a:lnSpc>
                <a:spcPts val="2400"/>
              </a:lnSpc>
              <a:spcBef>
                <a:spcPct val="50000"/>
              </a:spcBef>
              <a:defRPr/>
            </a:pPr>
            <a:r>
              <a:rPr lang="en-US" sz="2100" b="1" kern="0" dirty="0" smtClean="0"/>
              <a:t>How will liability shift?</a:t>
            </a:r>
          </a:p>
        </p:txBody>
      </p:sp>
      <p:pic>
        <p:nvPicPr>
          <p:cNvPr id="11" name="Picture 10"/>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6130925" y="4341813"/>
            <a:ext cx="963613"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wipe(left)">
                                      <p:cBhvr>
                                        <p:cTn id="12" dur="500"/>
                                        <p:tgtEl>
                                          <p:spTgt spid="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wipe(left)">
                                      <p:cBhvr>
                                        <p:cTn id="17" dur="500"/>
                                        <p:tgtEl>
                                          <p:spTgt spid="9">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
                                            <p:txEl>
                                              <p:pRg st="2" end="2"/>
                                            </p:txEl>
                                          </p:spTgt>
                                        </p:tgtEl>
                                        <p:attrNameLst>
                                          <p:attrName>style.visibility</p:attrName>
                                        </p:attrNameLst>
                                      </p:cBhvr>
                                      <p:to>
                                        <p:strVal val="visible"/>
                                      </p:to>
                                    </p:set>
                                    <p:animEffect transition="in" filter="wipe(left)">
                                      <p:cBhvr>
                                        <p:cTn id="22" dur="500"/>
                                        <p:tgtEl>
                                          <p:spTgt spid="9">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
                                            <p:txEl>
                                              <p:pRg st="3" end="3"/>
                                            </p:txEl>
                                          </p:spTgt>
                                        </p:tgtEl>
                                        <p:attrNameLst>
                                          <p:attrName>style.visibility</p:attrName>
                                        </p:attrNameLst>
                                      </p:cBhvr>
                                      <p:to>
                                        <p:strVal val="visible"/>
                                      </p:to>
                                    </p:set>
                                    <p:animEffect transition="in" filter="wipe(left)">
                                      <p:cBhvr>
                                        <p:cTn id="27" dur="500"/>
                                        <p:tgtEl>
                                          <p:spTgt spid="9">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9">
                                            <p:txEl>
                                              <p:pRg st="4" end="4"/>
                                            </p:txEl>
                                          </p:spTgt>
                                        </p:tgtEl>
                                        <p:attrNameLst>
                                          <p:attrName>style.visibility</p:attrName>
                                        </p:attrNameLst>
                                      </p:cBhvr>
                                      <p:to>
                                        <p:strVal val="visible"/>
                                      </p:to>
                                    </p:set>
                                    <p:animEffect transition="in" filter="wipe(left)">
                                      <p:cBhvr>
                                        <p:cTn id="32" dur="500"/>
                                        <p:tgtEl>
                                          <p:spTgt spid="9">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9">
                                            <p:txEl>
                                              <p:pRg st="5" end="5"/>
                                            </p:txEl>
                                          </p:spTgt>
                                        </p:tgtEl>
                                        <p:attrNameLst>
                                          <p:attrName>style.visibility</p:attrName>
                                        </p:attrNameLst>
                                      </p:cBhvr>
                                      <p:to>
                                        <p:strVal val="visible"/>
                                      </p:to>
                                    </p:set>
                                    <p:animEffect transition="in" filter="wipe(left)">
                                      <p:cBhvr>
                                        <p:cTn id="37" dur="500"/>
                                        <p:tgtEl>
                                          <p:spTgt spid="9">
                                            <p:txEl>
                                              <p:pRg st="5" end="5"/>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 presetClass="entr" presetSubtype="0" fill="hold" nodeType="clickEffect">
                                  <p:stCondLst>
                                    <p:cond delay="0"/>
                                  </p:stCondLst>
                                  <p:childTnLst>
                                    <p:set>
                                      <p:cBhvr>
                                        <p:cTn id="41"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autoUpdateAnimBg="0"/>
    </p:bldLst>
  </p:timing>
</p:sld>
</file>

<file path=ppt/slides/slide10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339" name="Rectangle 105"/>
          <p:cNvSpPr>
            <a:spLocks noGrp="1" noChangeArrowheads="1"/>
          </p:cNvSpPr>
          <p:nvPr>
            <p:ph type="dt" sz="quarter" idx="10"/>
          </p:nvPr>
        </p:nvSpPr>
        <p:spPr/>
        <p:txBody>
          <a:bodyPr/>
          <a:lstStyle/>
          <a:p>
            <a:pPr>
              <a:defRPr/>
            </a:pPr>
            <a:r>
              <a:rPr lang="en-US" smtClean="0"/>
              <a:t>12/01/09 - 9pm</a:t>
            </a:r>
          </a:p>
        </p:txBody>
      </p:sp>
      <p:sp>
        <p:nvSpPr>
          <p:cNvPr id="14340"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199684"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74050D0-580E-4960-B966-5006CF87B786}" type="slidenum">
              <a:rPr lang="en-US" altLang="en-US" smtClean="0">
                <a:solidFill>
                  <a:srgbClr val="000000"/>
                </a:solidFill>
              </a:rPr>
              <a:pPr/>
              <a:t>106</a:t>
            </a:fld>
            <a:endParaRPr lang="en-US" altLang="en-US" smtClean="0">
              <a:solidFill>
                <a:srgbClr val="000000"/>
              </a:solidFill>
            </a:endParaRPr>
          </a:p>
        </p:txBody>
      </p:sp>
      <p:sp>
        <p:nvSpPr>
          <p:cNvPr id="199685" name="Rectangle 2"/>
          <p:cNvSpPr>
            <a:spLocks noGrp="1" noChangeArrowheads="1"/>
          </p:cNvSpPr>
          <p:nvPr>
            <p:ph type="title"/>
          </p:nvPr>
        </p:nvSpPr>
        <p:spPr/>
        <p:txBody>
          <a:bodyPr/>
          <a:lstStyle/>
          <a:p>
            <a:r>
              <a:rPr lang="en-US" altLang="en-US" smtClean="0">
                <a:latin typeface="Arial" panose="020B0604020202020204" pitchFamily="34" charset="0"/>
              </a:rPr>
              <a:t>I.I.I. Poll: Telematics</a:t>
            </a:r>
          </a:p>
        </p:txBody>
      </p:sp>
      <p:sp>
        <p:nvSpPr>
          <p:cNvPr id="199686" name="Rectangle 3"/>
          <p:cNvSpPr>
            <a:spLocks noChangeArrowheads="1"/>
          </p:cNvSpPr>
          <p:nvPr/>
        </p:nvSpPr>
        <p:spPr bwMode="black">
          <a:xfrm>
            <a:off x="347663" y="1266825"/>
            <a:ext cx="8534400"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600" b="1">
                <a:solidFill>
                  <a:srgbClr val="225A7A"/>
                </a:solidFill>
              </a:rPr>
              <a:t>Q</a:t>
            </a:r>
            <a:r>
              <a:rPr lang="en-US" altLang="en-US" sz="1600" b="1">
                <a:solidFill>
                  <a:srgbClr val="28688C"/>
                </a:solidFill>
              </a:rPr>
              <a:t>. I’m going to ask you a question about your opinion of insurance companies collecting information about how and when you drive in order to set your auto insurance premium. Please tell me which statement you agree with. Would you…</a:t>
            </a:r>
            <a:r>
              <a:rPr lang="en-US" altLang="en-US" sz="1600" b="1" baseline="30000">
                <a:solidFill>
                  <a:srgbClr val="225A7A"/>
                </a:solidFill>
              </a:rPr>
              <a:t>1</a:t>
            </a:r>
          </a:p>
          <a:p>
            <a:endParaRPr lang="en-US" altLang="en-US" sz="1600" b="1">
              <a:solidFill>
                <a:srgbClr val="28688C"/>
              </a:solidFill>
            </a:endParaRPr>
          </a:p>
          <a:p>
            <a:pPr>
              <a:lnSpc>
                <a:spcPct val="90000"/>
              </a:lnSpc>
              <a:spcBef>
                <a:spcPct val="20000"/>
              </a:spcBef>
            </a:pPr>
            <a:endParaRPr lang="en-US" altLang="en-US" sz="1600" b="1" baseline="30000">
              <a:solidFill>
                <a:srgbClr val="225A7A"/>
              </a:solidFill>
            </a:endParaRPr>
          </a:p>
        </p:txBody>
      </p:sp>
      <p:sp>
        <p:nvSpPr>
          <p:cNvPr id="199687" name="Rectangle 4"/>
          <p:cNvSpPr>
            <a:spLocks noChangeArrowheads="1"/>
          </p:cNvSpPr>
          <p:nvPr/>
        </p:nvSpPr>
        <p:spPr bwMode="auto">
          <a:xfrm>
            <a:off x="0" y="6203950"/>
            <a:ext cx="7569200"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85000"/>
              </a:lnSpc>
              <a:spcBef>
                <a:spcPct val="25000"/>
              </a:spcBef>
              <a:buClr>
                <a:schemeClr val="accent2"/>
              </a:buClr>
            </a:pPr>
            <a:r>
              <a:rPr lang="en-US" altLang="en-US" sz="1100" baseline="30000"/>
              <a:t>1</a:t>
            </a:r>
            <a:r>
              <a:rPr lang="en-US" altLang="en-US" sz="1100"/>
              <a:t>Asked of those who auto insurance.</a:t>
            </a:r>
          </a:p>
          <a:p>
            <a:pPr>
              <a:lnSpc>
                <a:spcPct val="85000"/>
              </a:lnSpc>
              <a:spcBef>
                <a:spcPct val="25000"/>
              </a:spcBef>
              <a:buClr>
                <a:schemeClr val="accent2"/>
              </a:buClr>
              <a:buFont typeface="Wingdings" panose="05000000000000000000" pitchFamily="2" charset="2"/>
              <a:buNone/>
            </a:pPr>
            <a:endParaRPr lang="en-US" altLang="en-US" sz="1100"/>
          </a:p>
          <a:p>
            <a:pPr>
              <a:lnSpc>
                <a:spcPct val="85000"/>
              </a:lnSpc>
              <a:spcBef>
                <a:spcPct val="25000"/>
              </a:spcBef>
              <a:buClr>
                <a:schemeClr val="accent2"/>
              </a:buClr>
              <a:buFont typeface="Wingdings" panose="05000000000000000000" pitchFamily="2" charset="2"/>
              <a:buNone/>
            </a:pPr>
            <a:r>
              <a:rPr lang="en-US" altLang="en-US" sz="1100"/>
              <a:t>Source: Insurance Information Institute Annual </a:t>
            </a:r>
            <a:r>
              <a:rPr lang="en-US" altLang="en-US" sz="1100" i="1"/>
              <a:t>Pulse</a:t>
            </a:r>
            <a:r>
              <a:rPr lang="en-US" altLang="en-US" sz="1100"/>
              <a:t> Survey.</a:t>
            </a:r>
          </a:p>
        </p:txBody>
      </p:sp>
      <p:sp>
        <p:nvSpPr>
          <p:cNvPr id="2069509" name="Text Box 5"/>
          <p:cNvSpPr txBox="1">
            <a:spLocks noChangeArrowheads="1"/>
          </p:cNvSpPr>
          <p:nvPr/>
        </p:nvSpPr>
        <p:spPr bwMode="blackWhite">
          <a:xfrm>
            <a:off x="347663" y="5270500"/>
            <a:ext cx="8518525" cy="750888"/>
          </a:xfrm>
          <a:prstGeom prst="rect">
            <a:avLst/>
          </a:prstGeom>
          <a:gradFill rotWithShape="0">
            <a:gsLst>
              <a:gs pos="0">
                <a:schemeClr val="accent2"/>
              </a:gs>
              <a:gs pos="100000">
                <a:srgbClr val="DC5A01"/>
              </a:gs>
            </a:gsLst>
            <a:lin ang="5400000" scaled="1"/>
          </a:gradFill>
          <a:ln w="12700" algn="ctr">
            <a:solidFill>
              <a:srgbClr val="FF6801"/>
            </a:solidFill>
            <a:miter lim="800000"/>
            <a:headEnd type="none" w="sm" len="sm"/>
            <a:tailEnd type="none" w="sm" len="sm"/>
          </a:ln>
        </p:spPr>
        <p:txBody>
          <a:bodyPr bIns="64008"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5000"/>
              </a:lnSpc>
              <a:spcBef>
                <a:spcPct val="25000"/>
              </a:spcBef>
            </a:pPr>
            <a:r>
              <a:rPr lang="en-US" altLang="en-US" b="1">
                <a:solidFill>
                  <a:srgbClr val="FFFFFF"/>
                </a:solidFill>
              </a:rPr>
              <a:t>More Than Half of Auto Policyholders Would Allow Their Insurer to Collect Their Driving Information In Order to Set Premiums.</a:t>
            </a:r>
          </a:p>
        </p:txBody>
      </p:sp>
      <p:graphicFrame>
        <p:nvGraphicFramePr>
          <p:cNvPr id="199689" name="Object 2"/>
          <p:cNvGraphicFramePr>
            <a:graphicFrameLocks/>
          </p:cNvGraphicFramePr>
          <p:nvPr/>
        </p:nvGraphicFramePr>
        <p:xfrm>
          <a:off x="2819400" y="2120900"/>
          <a:ext cx="3022600" cy="2665413"/>
        </p:xfrm>
        <a:graphic>
          <a:graphicData uri="http://schemas.openxmlformats.org/presentationml/2006/ole">
            <mc:AlternateContent xmlns:mc="http://schemas.openxmlformats.org/markup-compatibility/2006">
              <mc:Choice xmlns:v="urn:schemas-microsoft-com:vml" Requires="v">
                <p:oleObj spid="_x0000_s199696" name="Chart" r:id="rId4" imgW="3029975" imgH="2670279" progId="Excel.Chart.8">
                  <p:embed/>
                </p:oleObj>
              </mc:Choice>
              <mc:Fallback>
                <p:oleObj name="Chart" r:id="rId4" imgW="3029975" imgH="2670279" progId="Excel.Chart.8">
                  <p:embed/>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19400" y="2120900"/>
                        <a:ext cx="3022600" cy="266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99690" name="Text Box 8"/>
          <p:cNvSpPr txBox="1">
            <a:spLocks noChangeArrowheads="1"/>
          </p:cNvSpPr>
          <p:nvPr/>
        </p:nvSpPr>
        <p:spPr bwMode="auto">
          <a:xfrm>
            <a:off x="3849688" y="2011363"/>
            <a:ext cx="1187450" cy="19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buSzPct val="90000"/>
              <a:buFont typeface="Wingdings" panose="05000000000000000000" pitchFamily="2" charset="2"/>
              <a:buNone/>
            </a:pPr>
            <a:r>
              <a:rPr lang="en-US" altLang="en-US" sz="1400" b="1"/>
              <a:t>Don’t know</a:t>
            </a:r>
          </a:p>
        </p:txBody>
      </p:sp>
      <p:sp>
        <p:nvSpPr>
          <p:cNvPr id="199691" name="Text Box 9"/>
          <p:cNvSpPr txBox="1">
            <a:spLocks noChangeArrowheads="1"/>
          </p:cNvSpPr>
          <p:nvPr/>
        </p:nvSpPr>
        <p:spPr bwMode="auto">
          <a:xfrm>
            <a:off x="5665788" y="2995613"/>
            <a:ext cx="1374775"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buSzPct val="90000"/>
              <a:buFont typeface="Wingdings" panose="05000000000000000000" pitchFamily="2" charset="2"/>
              <a:buNone/>
            </a:pPr>
            <a:r>
              <a:rPr lang="en-US" altLang="en-US" sz="1400" b="1"/>
              <a:t>Allow if premium went down</a:t>
            </a:r>
          </a:p>
          <a:p>
            <a:pPr algn="ctr">
              <a:lnSpc>
                <a:spcPct val="90000"/>
              </a:lnSpc>
              <a:buSzPct val="90000"/>
              <a:buFont typeface="Wingdings" panose="05000000000000000000" pitchFamily="2" charset="2"/>
              <a:buNone/>
            </a:pPr>
            <a:endParaRPr lang="en-US" altLang="en-US" sz="1400" b="1"/>
          </a:p>
        </p:txBody>
      </p:sp>
      <p:sp>
        <p:nvSpPr>
          <p:cNvPr id="199692" name="Text Box 9"/>
          <p:cNvSpPr txBox="1">
            <a:spLocks noChangeArrowheads="1"/>
          </p:cNvSpPr>
          <p:nvPr/>
        </p:nvSpPr>
        <p:spPr bwMode="auto">
          <a:xfrm>
            <a:off x="3127375" y="4721225"/>
            <a:ext cx="2632075" cy="77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buSzPct val="90000"/>
              <a:buFont typeface="Wingdings" panose="05000000000000000000" pitchFamily="2" charset="2"/>
              <a:buNone/>
            </a:pPr>
            <a:r>
              <a:rPr lang="en-US" altLang="en-US" sz="1400" b="1"/>
              <a:t>Allow whether or not premium went down</a:t>
            </a:r>
          </a:p>
          <a:p>
            <a:pPr algn="ctr">
              <a:lnSpc>
                <a:spcPct val="90000"/>
              </a:lnSpc>
              <a:buSzPct val="90000"/>
              <a:buFont typeface="Wingdings" panose="05000000000000000000" pitchFamily="2" charset="2"/>
              <a:buNone/>
            </a:pPr>
            <a:r>
              <a:rPr lang="en-US" altLang="en-US" sz="1400"/>
              <a:t> </a:t>
            </a:r>
          </a:p>
          <a:p>
            <a:pPr algn="ctr">
              <a:lnSpc>
                <a:spcPct val="90000"/>
              </a:lnSpc>
              <a:buSzPct val="90000"/>
              <a:buFont typeface="Wingdings" panose="05000000000000000000" pitchFamily="2" charset="2"/>
              <a:buNone/>
            </a:pPr>
            <a:endParaRPr lang="en-US" altLang="en-US" sz="1400" b="1"/>
          </a:p>
        </p:txBody>
      </p:sp>
      <p:sp>
        <p:nvSpPr>
          <p:cNvPr id="199693" name="Text Box 10"/>
          <p:cNvSpPr txBox="1">
            <a:spLocks noChangeArrowheads="1"/>
          </p:cNvSpPr>
          <p:nvPr/>
        </p:nvSpPr>
        <p:spPr bwMode="auto">
          <a:xfrm>
            <a:off x="2263775" y="3006725"/>
            <a:ext cx="8636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buSzPct val="90000"/>
              <a:buFont typeface="Wingdings" panose="05000000000000000000" pitchFamily="2" charset="2"/>
              <a:buNone/>
            </a:pPr>
            <a:r>
              <a:rPr lang="en-US" altLang="en-US" sz="1400" b="1"/>
              <a:t>Would not allow</a:t>
            </a:r>
          </a:p>
          <a:p>
            <a:pPr algn="ctr">
              <a:lnSpc>
                <a:spcPct val="90000"/>
              </a:lnSpc>
              <a:buSzPct val="90000"/>
              <a:buFont typeface="Wingdings" panose="05000000000000000000" pitchFamily="2" charset="2"/>
              <a:buNone/>
            </a:pPr>
            <a:endParaRPr lang="en-US" altLang="en-US" sz="1400" b="1"/>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2069509"/>
                                        </p:tgtEl>
                                        <p:attrNameLst>
                                          <p:attrName>style.visibility</p:attrName>
                                        </p:attrNameLst>
                                      </p:cBhvr>
                                      <p:to>
                                        <p:strVal val="visible"/>
                                      </p:to>
                                    </p:set>
                                    <p:anim calcmode="lin" valueType="num">
                                      <p:cBhvr>
                                        <p:cTn id="7" dur="500" fill="hold"/>
                                        <p:tgtEl>
                                          <p:spTgt spid="2069509"/>
                                        </p:tgtEl>
                                        <p:attrNameLst>
                                          <p:attrName>ppt_w</p:attrName>
                                        </p:attrNameLst>
                                      </p:cBhvr>
                                      <p:tavLst>
                                        <p:tav tm="0">
                                          <p:val>
                                            <p:fltVal val="0"/>
                                          </p:val>
                                        </p:tav>
                                        <p:tav tm="100000">
                                          <p:val>
                                            <p:strVal val="#ppt_w"/>
                                          </p:val>
                                        </p:tav>
                                      </p:tavLst>
                                    </p:anim>
                                    <p:anim calcmode="lin" valueType="num">
                                      <p:cBhvr>
                                        <p:cTn id="8" dur="500" fill="hold"/>
                                        <p:tgtEl>
                                          <p:spTgt spid="206950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9509" grpId="0" animBg="1"/>
    </p:bldLst>
  </p:timing>
</p:sld>
</file>

<file path=ppt/slides/slide10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1730"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A45ADF1-CAC0-4641-8727-28A8B866DE75}" type="slidenum">
              <a:rPr lang="en-US" altLang="en-US" smtClean="0">
                <a:solidFill>
                  <a:srgbClr val="000000"/>
                </a:solidFill>
              </a:rPr>
              <a:pPr/>
              <a:t>107</a:t>
            </a:fld>
            <a:endParaRPr lang="en-US" altLang="en-US" smtClean="0">
              <a:solidFill>
                <a:srgbClr val="000000"/>
              </a:solidFill>
            </a:endParaRPr>
          </a:p>
        </p:txBody>
      </p:sp>
      <p:sp>
        <p:nvSpPr>
          <p:cNvPr id="201731" name="Rectangle 3"/>
          <p:cNvSpPr>
            <a:spLocks noGrp="1" noChangeArrowheads="1"/>
          </p:cNvSpPr>
          <p:nvPr>
            <p:ph type="title"/>
          </p:nvPr>
        </p:nvSpPr>
        <p:spPr>
          <a:xfrm>
            <a:off x="128588" y="92075"/>
            <a:ext cx="8396287" cy="860425"/>
          </a:xfrm>
        </p:spPr>
        <p:txBody>
          <a:bodyPr/>
          <a:lstStyle/>
          <a:p>
            <a:r>
              <a:rPr lang="en-US" altLang="en-US" smtClean="0">
                <a:latin typeface="Arial" panose="020B0604020202020204" pitchFamily="34" charset="0"/>
              </a:rPr>
              <a:t>Send in the Drones: Potential Rapid </a:t>
            </a:r>
            <a:br>
              <a:rPr lang="en-US" altLang="en-US" smtClean="0">
                <a:latin typeface="Arial" panose="020B0604020202020204" pitchFamily="34" charset="0"/>
              </a:rPr>
            </a:br>
            <a:r>
              <a:rPr lang="en-US" altLang="en-US" smtClean="0">
                <a:latin typeface="Arial" panose="020B0604020202020204" pitchFamily="34" charset="0"/>
              </a:rPr>
              <a:t>Adoption in Industry; Media Loves It</a:t>
            </a:r>
          </a:p>
        </p:txBody>
      </p:sp>
      <p:pic>
        <p:nvPicPr>
          <p:cNvPr id="201732" name="Picture 2"/>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219075" y="1312863"/>
            <a:ext cx="3309938" cy="201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3"/>
          <p:cNvSpPr txBox="1">
            <a:spLocks noChangeArrowheads="1"/>
          </p:cNvSpPr>
          <p:nvPr/>
        </p:nvSpPr>
        <p:spPr bwMode="auto">
          <a:xfrm>
            <a:off x="3863975" y="1092200"/>
            <a:ext cx="5184775" cy="5564188"/>
          </a:xfrm>
          <a:prstGeom prst="rect">
            <a:avLst/>
          </a:prstGeom>
          <a:noFill/>
          <a:ln w="57150" algn="ctr">
            <a:noFill/>
            <a:miter lim="800000"/>
            <a:headEnd/>
            <a:tailEnd/>
          </a:ln>
        </p:spPr>
        <p:txBody>
          <a:bodyPr lIns="45720" rIns="45720"/>
          <a:lstStyle>
            <a:lvl1pPr marL="292100" indent="-292100" algn="l" rtl="0" eaLnBrk="0" fontAlgn="base" hangingPunct="0">
              <a:lnSpc>
                <a:spcPct val="90000"/>
              </a:lnSpc>
              <a:spcBef>
                <a:spcPct val="100000"/>
              </a:spcBef>
              <a:spcAft>
                <a:spcPct val="0"/>
              </a:spcAft>
              <a:buClr>
                <a:schemeClr val="accent2"/>
              </a:buClr>
              <a:buFont typeface="Wingdings" pitchFamily="2" charset="2"/>
              <a:buChar char="n"/>
              <a:defRPr sz="2400">
                <a:solidFill>
                  <a:schemeClr val="tx1"/>
                </a:solidFill>
                <a:latin typeface="Arial" charset="0"/>
                <a:ea typeface="+mn-ea"/>
                <a:cs typeface="+mn-cs"/>
              </a:defRPr>
            </a:lvl1pPr>
            <a:lvl2pPr marL="635000" indent="-228600" algn="l" rtl="0" eaLnBrk="0" fontAlgn="base" hangingPunct="0">
              <a:lnSpc>
                <a:spcPct val="90000"/>
              </a:lnSpc>
              <a:spcBef>
                <a:spcPct val="50000"/>
              </a:spcBef>
              <a:spcAft>
                <a:spcPct val="0"/>
              </a:spcAft>
              <a:buClr>
                <a:schemeClr val="accent2"/>
              </a:buClr>
              <a:buFont typeface="Wingdings" pitchFamily="2" charset="2"/>
              <a:buChar char="w"/>
              <a:defRPr sz="2200">
                <a:solidFill>
                  <a:schemeClr val="tx1"/>
                </a:solidFill>
                <a:latin typeface="Arial" charset="0"/>
              </a:defRPr>
            </a:lvl2pPr>
            <a:lvl3pPr marL="977900" indent="-228600" algn="l" rtl="0" eaLnBrk="0" fontAlgn="base" hangingPunct="0">
              <a:lnSpc>
                <a:spcPct val="90000"/>
              </a:lnSpc>
              <a:spcBef>
                <a:spcPct val="25000"/>
              </a:spcBef>
              <a:spcAft>
                <a:spcPct val="0"/>
              </a:spcAft>
              <a:buClr>
                <a:schemeClr val="accent2"/>
              </a:buClr>
              <a:buFont typeface="Arial" charset="0"/>
              <a:buChar char="–"/>
              <a:defRPr sz="2000">
                <a:solidFill>
                  <a:schemeClr val="tx1"/>
                </a:solidFill>
                <a:latin typeface="Arial" charset="0"/>
              </a:defRPr>
            </a:lvl3pPr>
            <a:lvl4pPr marL="1320800" indent="-228600" algn="l" rtl="0" eaLnBrk="0" fontAlgn="base" hangingPunct="0">
              <a:lnSpc>
                <a:spcPct val="90000"/>
              </a:lnSpc>
              <a:spcBef>
                <a:spcPct val="15000"/>
              </a:spcBef>
              <a:spcAft>
                <a:spcPct val="0"/>
              </a:spcAft>
              <a:buClr>
                <a:schemeClr val="accent2"/>
              </a:buClr>
              <a:buFont typeface="Wingdings" pitchFamily="2" charset="2"/>
              <a:buChar char="§"/>
              <a:defRPr>
                <a:solidFill>
                  <a:schemeClr val="tx1"/>
                </a:solidFill>
                <a:latin typeface="Arial" charset="0"/>
              </a:defRPr>
            </a:lvl4pPr>
            <a:lvl5pPr marL="1663700" indent="-228600" algn="l" rtl="0" eaLnBrk="0" fontAlgn="base" hangingPunct="0">
              <a:lnSpc>
                <a:spcPct val="95000"/>
              </a:lnSpc>
              <a:spcBef>
                <a:spcPct val="15000"/>
              </a:spcBef>
              <a:spcAft>
                <a:spcPct val="0"/>
              </a:spcAft>
              <a:buClr>
                <a:schemeClr val="accent2"/>
              </a:buClr>
              <a:buChar char="»"/>
              <a:defRPr sz="1600">
                <a:solidFill>
                  <a:schemeClr val="tx1"/>
                </a:solidFill>
                <a:latin typeface="Arial" charset="0"/>
              </a:defRPr>
            </a:lvl5pPr>
            <a:lvl6pPr marL="2514600" indent="-228600" algn="l" fontAlgn="base">
              <a:spcBef>
                <a:spcPct val="20000"/>
              </a:spcBef>
              <a:spcAft>
                <a:spcPct val="0"/>
              </a:spcAft>
              <a:buChar char="»"/>
              <a:defRPr>
                <a:solidFill>
                  <a:schemeClr val="bg1">
                    <a:alpha val="100000"/>
                  </a:schemeClr>
                </a:solidFill>
                <a:latin typeface="+mn-lt"/>
              </a:defRPr>
            </a:lvl6pPr>
            <a:lvl7pPr marL="2971800" indent="-228600" algn="l" fontAlgn="base">
              <a:spcBef>
                <a:spcPct val="20000"/>
              </a:spcBef>
              <a:spcAft>
                <a:spcPct val="0"/>
              </a:spcAft>
              <a:buChar char="»"/>
              <a:defRPr>
                <a:solidFill>
                  <a:schemeClr val="bg1">
                    <a:alpha val="100000"/>
                  </a:schemeClr>
                </a:solidFill>
                <a:latin typeface="+mn-lt"/>
              </a:defRPr>
            </a:lvl7pPr>
            <a:lvl8pPr marL="3429000" indent="-228600" algn="l" fontAlgn="base">
              <a:spcBef>
                <a:spcPct val="20000"/>
              </a:spcBef>
              <a:spcAft>
                <a:spcPct val="0"/>
              </a:spcAft>
              <a:buChar char="»"/>
              <a:defRPr>
                <a:solidFill>
                  <a:schemeClr val="bg1">
                    <a:alpha val="100000"/>
                  </a:schemeClr>
                </a:solidFill>
                <a:latin typeface="+mn-lt"/>
              </a:defRPr>
            </a:lvl8pPr>
            <a:lvl9pPr marL="3886200" indent="-228600" algn="l" fontAlgn="base">
              <a:spcBef>
                <a:spcPct val="20000"/>
              </a:spcBef>
              <a:spcAft>
                <a:spcPct val="0"/>
              </a:spcAft>
              <a:buChar char="»"/>
              <a:defRPr>
                <a:solidFill>
                  <a:schemeClr val="bg1">
                    <a:alpha val="100000"/>
                  </a:schemeClr>
                </a:solidFill>
                <a:latin typeface="+mn-lt"/>
              </a:defRPr>
            </a:lvl9pPr>
          </a:lstStyle>
          <a:p>
            <a:pPr>
              <a:lnSpc>
                <a:spcPts val="2400"/>
              </a:lnSpc>
              <a:spcBef>
                <a:spcPct val="50000"/>
              </a:spcBef>
              <a:defRPr/>
            </a:pPr>
            <a:r>
              <a:rPr lang="en-US" sz="2100" b="1" kern="0" dirty="0" smtClean="0"/>
              <a:t>Drones or Unmanned Aerial Vehicle (UAV) technology is seeing rapid adoption rate in many industries, including insurance</a:t>
            </a:r>
          </a:p>
          <a:p>
            <a:pPr>
              <a:lnSpc>
                <a:spcPts val="2400"/>
              </a:lnSpc>
              <a:spcBef>
                <a:spcPct val="50000"/>
              </a:spcBef>
              <a:defRPr/>
            </a:pPr>
            <a:r>
              <a:rPr lang="en-US" sz="2100" b="1" kern="0" dirty="0" smtClean="0"/>
              <a:t>FAA granting Section 333 exemptions for commercial use and testing of UAS</a:t>
            </a:r>
          </a:p>
          <a:p>
            <a:pPr>
              <a:lnSpc>
                <a:spcPts val="2400"/>
              </a:lnSpc>
              <a:spcBef>
                <a:spcPct val="50000"/>
              </a:spcBef>
              <a:defRPr/>
            </a:pPr>
            <a:r>
              <a:rPr lang="en-US" sz="2100" b="1" kern="0" dirty="0" smtClean="0"/>
              <a:t>At least 5 insurers have received permission to test</a:t>
            </a:r>
          </a:p>
          <a:p>
            <a:pPr>
              <a:lnSpc>
                <a:spcPts val="2400"/>
              </a:lnSpc>
              <a:spcBef>
                <a:spcPct val="50000"/>
              </a:spcBef>
              <a:defRPr/>
            </a:pPr>
            <a:r>
              <a:rPr lang="en-US" sz="2100" b="1" kern="0" dirty="0" smtClean="0"/>
              <a:t>Wide variety of applications: claims, pre-event property inspections…</a:t>
            </a:r>
          </a:p>
          <a:p>
            <a:pPr>
              <a:lnSpc>
                <a:spcPts val="2400"/>
              </a:lnSpc>
              <a:spcBef>
                <a:spcPct val="50000"/>
              </a:spcBef>
              <a:defRPr/>
            </a:pPr>
            <a:r>
              <a:rPr lang="en-US" sz="2100" b="1" kern="0" dirty="0" smtClean="0"/>
              <a:t>Insurers partnering with construction industry to guide R&amp;D and regulation of UAV use via </a:t>
            </a:r>
            <a:r>
              <a:rPr lang="en-US" sz="2100" b="1" i="1" kern="0" dirty="0" smtClean="0"/>
              <a:t>Property Drone Consortium</a:t>
            </a:r>
            <a:r>
              <a:rPr lang="en-US" sz="2100" b="1" kern="0" dirty="0" smtClean="0"/>
              <a:t>: </a:t>
            </a:r>
            <a:r>
              <a:rPr lang="en-US" sz="2100" b="1" kern="0" dirty="0" smtClean="0">
                <a:hlinkClick r:id="rId4"/>
              </a:rPr>
              <a:t>www.propertydrone.org</a:t>
            </a:r>
            <a:r>
              <a:rPr lang="en-US" sz="2100" b="1" kern="0" dirty="0" smtClean="0"/>
              <a:t> </a:t>
            </a:r>
          </a:p>
          <a:p>
            <a:pPr>
              <a:lnSpc>
                <a:spcPts val="2400"/>
              </a:lnSpc>
              <a:spcBef>
                <a:spcPct val="50000"/>
              </a:spcBef>
              <a:defRPr/>
            </a:pPr>
            <a:endParaRPr lang="en-US" sz="2100" b="1" kern="0" dirty="0" smtClean="0"/>
          </a:p>
          <a:p>
            <a:pPr>
              <a:lnSpc>
                <a:spcPts val="2400"/>
              </a:lnSpc>
              <a:spcBef>
                <a:spcPct val="50000"/>
              </a:spcBef>
              <a:defRPr/>
            </a:pPr>
            <a:endParaRPr lang="en-US" sz="2100" b="1" kern="0" dirty="0" smtClean="0"/>
          </a:p>
        </p:txBody>
      </p:sp>
      <p:pic>
        <p:nvPicPr>
          <p:cNvPr id="201734" name="Picture 3"/>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128588" y="3692525"/>
            <a:ext cx="3541712" cy="2243138"/>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left)">
                                      <p:cBhvr>
                                        <p:cTn id="7" dur="500"/>
                                        <p:tgtEl>
                                          <p:spTgt spid="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wipe(left)">
                                      <p:cBhvr>
                                        <p:cTn id="12" dur="500"/>
                                        <p:tgtEl>
                                          <p:spTgt spid="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wipe(left)">
                                      <p:cBhvr>
                                        <p:cTn id="17" dur="500"/>
                                        <p:tgtEl>
                                          <p:spTgt spid="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wipe(left)">
                                      <p:cBhvr>
                                        <p:cTn id="22" dur="500"/>
                                        <p:tgtEl>
                                          <p:spTgt spid="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wipe(left)">
                                      <p:cBhvr>
                                        <p:cTn id="27"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autoUpdateAnimBg="0"/>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Title 1"/>
          <p:cNvSpPr>
            <a:spLocks noGrp="1"/>
          </p:cNvSpPr>
          <p:nvPr>
            <p:ph type="title"/>
          </p:nvPr>
        </p:nvSpPr>
        <p:spPr/>
        <p:txBody>
          <a:bodyPr/>
          <a:lstStyle/>
          <a:p>
            <a:r>
              <a:rPr lang="en-US" altLang="en-US" smtClean="0">
                <a:latin typeface="Arial" panose="020B0604020202020204" pitchFamily="34" charset="0"/>
              </a:rPr>
              <a:t>Summary</a:t>
            </a:r>
          </a:p>
        </p:txBody>
      </p:sp>
      <p:sp>
        <p:nvSpPr>
          <p:cNvPr id="203779" name="Content Placeholder 2"/>
          <p:cNvSpPr>
            <a:spLocks noGrp="1"/>
          </p:cNvSpPr>
          <p:nvPr>
            <p:ph idx="1"/>
          </p:nvPr>
        </p:nvSpPr>
        <p:spPr/>
        <p:txBody>
          <a:bodyPr/>
          <a:lstStyle/>
          <a:p>
            <a:r>
              <a:rPr lang="en-US" altLang="en-US" smtClean="0">
                <a:latin typeface="Arial" panose="020B0604020202020204" pitchFamily="34" charset="0"/>
              </a:rPr>
              <a:t>2015 Was Profitable for the P/C Industry</a:t>
            </a:r>
          </a:p>
          <a:p>
            <a:r>
              <a:rPr lang="en-US" altLang="en-US" smtClean="0">
                <a:latin typeface="Arial" panose="020B0604020202020204" pitchFamily="34" charset="0"/>
              </a:rPr>
              <a:t>Low Interest Rates Present a Challenge</a:t>
            </a:r>
          </a:p>
          <a:p>
            <a:r>
              <a:rPr lang="en-US" altLang="en-US" smtClean="0">
                <a:latin typeface="Arial" panose="020B0604020202020204" pitchFamily="34" charset="0"/>
              </a:rPr>
              <a:t>Rate Changes Flat, Perhaps Lower</a:t>
            </a:r>
          </a:p>
          <a:p>
            <a:r>
              <a:rPr lang="en-US" altLang="en-US" smtClean="0">
                <a:latin typeface="Arial" panose="020B0604020202020204" pitchFamily="34" charset="0"/>
              </a:rPr>
              <a:t>Loss Trends Accelerating, Especially in Auto</a:t>
            </a:r>
          </a:p>
          <a:p>
            <a:r>
              <a:rPr lang="en-US" altLang="en-US" smtClean="0">
                <a:latin typeface="Arial" panose="020B0604020202020204" pitchFamily="34" charset="0"/>
              </a:rPr>
              <a:t>NC Mirrors Most U.S. Trends (except Residual Market)</a:t>
            </a:r>
          </a:p>
          <a:p>
            <a:r>
              <a:rPr lang="en-US" altLang="en-US" smtClean="0">
                <a:latin typeface="Arial" panose="020B0604020202020204" pitchFamily="34" charset="0"/>
              </a:rPr>
              <a:t>Flood Insurance: Is Anyone Buying?</a:t>
            </a:r>
          </a:p>
          <a:p>
            <a:r>
              <a:rPr lang="en-US" altLang="en-US" smtClean="0">
                <a:latin typeface="Arial" panose="020B0604020202020204" pitchFamily="34" charset="0"/>
              </a:rPr>
              <a:t>Disruptors Loom, but Industry Appears Ready</a:t>
            </a:r>
          </a:p>
          <a:p>
            <a:endParaRPr lang="en-US" altLang="en-US" smtClean="0">
              <a:latin typeface="Arial" panose="020B0604020202020204" pitchFamily="34" charset="0"/>
            </a:endParaRPr>
          </a:p>
        </p:txBody>
      </p:sp>
      <p:sp>
        <p:nvSpPr>
          <p:cNvPr id="4" name="Date Placeholder 3"/>
          <p:cNvSpPr>
            <a:spLocks noGrp="1"/>
          </p:cNvSpPr>
          <p:nvPr>
            <p:ph type="dt" sz="quarter" idx="10"/>
          </p:nvPr>
        </p:nvSpPr>
        <p:spPr/>
        <p:txBody>
          <a:bodyPr/>
          <a:lstStyle/>
          <a:p>
            <a:pPr>
              <a:defRPr/>
            </a:pPr>
            <a:r>
              <a:rPr lang="en-US" smtClean="0"/>
              <a:t>12/01/09 - 9pm</a:t>
            </a:r>
            <a:endParaRPr lang="en-US"/>
          </a:p>
        </p:txBody>
      </p:sp>
      <p:sp>
        <p:nvSpPr>
          <p:cNvPr id="5" name="Footer Placeholder 4"/>
          <p:cNvSpPr>
            <a:spLocks noGrp="1"/>
          </p:cNvSpPr>
          <p:nvPr>
            <p:ph type="ftr" sz="quarter" idx="11"/>
          </p:nvPr>
        </p:nvSpPr>
        <p:spPr/>
        <p:txBody>
          <a:bodyPr/>
          <a:lstStyle/>
          <a:p>
            <a:pPr>
              <a:defRPr/>
            </a:pPr>
            <a:r>
              <a:rPr lang="en-US" smtClean="0"/>
              <a:t>eSlide – P6466 – The Financial Crisis and the Future of the P/C</a:t>
            </a:r>
            <a:endParaRPr lang="en-US"/>
          </a:p>
        </p:txBody>
      </p:sp>
      <p:sp>
        <p:nvSpPr>
          <p:cNvPr id="20378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352167F-4623-4B78-BD61-01B40A1C75B3}" type="slidenum">
              <a:rPr lang="en-US" altLang="en-US" smtClean="0">
                <a:solidFill>
                  <a:srgbClr val="000000"/>
                </a:solidFill>
              </a:rPr>
              <a:pPr/>
              <a:t>108</a:t>
            </a:fld>
            <a:endParaRPr lang="en-US" altLang="en-US" smtClean="0">
              <a:solidFill>
                <a:srgbClr val="000000"/>
              </a:solidFill>
            </a:endParaRPr>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7699" name="Rectangle 3"/>
          <p:cNvSpPr>
            <a:spLocks noChangeArrowheads="1"/>
          </p:cNvSpPr>
          <p:nvPr/>
        </p:nvSpPr>
        <p:spPr bwMode="blackWhite">
          <a:xfrm>
            <a:off x="685800" y="2327275"/>
            <a:ext cx="7772400" cy="14700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5000"/>
              </a:lnSpc>
              <a:spcBef>
                <a:spcPct val="25000"/>
              </a:spcBef>
            </a:pPr>
            <a:r>
              <a:rPr lang="en-US" altLang="en-US" sz="6000" b="1">
                <a:solidFill>
                  <a:srgbClr val="FFFFFF"/>
                </a:solidFill>
              </a:rPr>
              <a:t>www.iii.org</a:t>
            </a:r>
          </a:p>
        </p:txBody>
      </p:sp>
      <p:sp>
        <p:nvSpPr>
          <p:cNvPr id="2077700" name="Rectangle 4"/>
          <p:cNvSpPr>
            <a:spLocks noChangeArrowheads="1"/>
          </p:cNvSpPr>
          <p:nvPr/>
        </p:nvSpPr>
        <p:spPr bwMode="auto">
          <a:xfrm>
            <a:off x="161925" y="4232275"/>
            <a:ext cx="8696325" cy="300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45720" rIns="4572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spcBef>
                <a:spcPct val="25000"/>
              </a:spcBef>
              <a:buClr>
                <a:schemeClr val="accent2"/>
              </a:buClr>
              <a:buFont typeface="Wingdings" panose="05000000000000000000" pitchFamily="2" charset="2"/>
              <a:buNone/>
            </a:pPr>
            <a:r>
              <a:rPr lang="en-US" altLang="en-US" sz="3600" b="1" i="1">
                <a:solidFill>
                  <a:srgbClr val="225A7A"/>
                </a:solidFill>
              </a:rPr>
              <a:t>Thank you for your time</a:t>
            </a:r>
            <a:br>
              <a:rPr lang="en-US" altLang="en-US" sz="3600" b="1" i="1">
                <a:solidFill>
                  <a:srgbClr val="225A7A"/>
                </a:solidFill>
              </a:rPr>
            </a:br>
            <a:r>
              <a:rPr lang="en-US" altLang="en-US" sz="3600" b="1" i="1">
                <a:solidFill>
                  <a:srgbClr val="225A7A"/>
                </a:solidFill>
              </a:rPr>
              <a:t>and your attention!</a:t>
            </a:r>
            <a:endParaRPr lang="en-US" altLang="en-US" sz="3600" b="1" i="1">
              <a:solidFill>
                <a:srgbClr val="FF0000"/>
              </a:solidFill>
            </a:endParaRPr>
          </a:p>
          <a:p>
            <a:pPr algn="ctr">
              <a:lnSpc>
                <a:spcPct val="90000"/>
              </a:lnSpc>
              <a:spcBef>
                <a:spcPct val="25000"/>
              </a:spcBef>
              <a:buClr>
                <a:schemeClr val="accent2"/>
              </a:buClr>
              <a:buFont typeface="Wingdings" panose="05000000000000000000" pitchFamily="2" charset="2"/>
              <a:buNone/>
            </a:pPr>
            <a:r>
              <a:rPr lang="en-US" altLang="en-US" sz="3600" b="1" i="1">
                <a:solidFill>
                  <a:srgbClr val="FF0000"/>
                </a:solidFill>
              </a:rPr>
              <a:t>Twitter: </a:t>
            </a:r>
            <a:r>
              <a:rPr lang="en-US" altLang="en-US" sz="3600" b="1" i="1">
                <a:solidFill>
                  <a:srgbClr val="00B050"/>
                </a:solidFill>
              </a:rPr>
              <a:t>twitter.com/III_Research</a:t>
            </a:r>
          </a:p>
          <a:p>
            <a:pPr algn="ctr">
              <a:lnSpc>
                <a:spcPct val="90000"/>
              </a:lnSpc>
              <a:spcBef>
                <a:spcPct val="25000"/>
              </a:spcBef>
              <a:buClr>
                <a:schemeClr val="accent2"/>
              </a:buClr>
            </a:pPr>
            <a:r>
              <a:rPr lang="en-US" altLang="en-US" sz="3600" b="1" i="1">
                <a:solidFill>
                  <a:srgbClr val="00B050"/>
                </a:solidFill>
              </a:rPr>
              <a:t>Download at </a:t>
            </a:r>
            <a:r>
              <a:rPr lang="en-US" altLang="en-US" sz="3600" b="1" i="1">
                <a:solidFill>
                  <a:srgbClr val="00B050"/>
                </a:solidFill>
                <a:hlinkClick r:id="rId3"/>
              </a:rPr>
              <a:t>www.iii.org/presentations</a:t>
            </a:r>
            <a:r>
              <a:rPr lang="en-US" altLang="en-US" sz="3600" b="1" i="1">
                <a:solidFill>
                  <a:srgbClr val="00B050"/>
                </a:solidFill>
              </a:rPr>
              <a:t> </a:t>
            </a:r>
            <a:endParaRPr lang="en-US" altLang="en-US" sz="3600" b="1" i="1">
              <a:solidFill>
                <a:srgbClr val="C00000"/>
              </a:solidFill>
            </a:endParaRPr>
          </a:p>
          <a:p>
            <a:pPr algn="ctr">
              <a:lnSpc>
                <a:spcPct val="90000"/>
              </a:lnSpc>
              <a:spcBef>
                <a:spcPct val="25000"/>
              </a:spcBef>
              <a:buClr>
                <a:schemeClr val="accent2"/>
              </a:buClr>
              <a:buFont typeface="Wingdings" panose="05000000000000000000" pitchFamily="2" charset="2"/>
              <a:buNone/>
            </a:pPr>
            <a:endParaRPr lang="en-US" altLang="en-US" sz="3600" b="1" i="1">
              <a:solidFill>
                <a:srgbClr val="00B050"/>
              </a:solidFill>
            </a:endParaRPr>
          </a:p>
        </p:txBody>
      </p:sp>
      <p:sp>
        <p:nvSpPr>
          <p:cNvPr id="2077702" name="Rectangle 6"/>
          <p:cNvSpPr>
            <a:spLocks noChangeArrowheads="1"/>
          </p:cNvSpPr>
          <p:nvPr/>
        </p:nvSpPr>
        <p:spPr bwMode="auto">
          <a:xfrm>
            <a:off x="668338" y="1597025"/>
            <a:ext cx="7807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45720" rIns="45720">
            <a:spAutoFit/>
          </a:bodyPr>
          <a:lstStyle>
            <a:lvl1pPr>
              <a:tabLst>
                <a:tab pos="6172200" algn="l"/>
              </a:tabLst>
              <a:defRPr>
                <a:solidFill>
                  <a:schemeClr val="tx1"/>
                </a:solidFill>
                <a:latin typeface="Arial" panose="020B0604020202020204" pitchFamily="34" charset="0"/>
                <a:cs typeface="Arial" panose="020B0604020202020204" pitchFamily="34" charset="0"/>
              </a:defRPr>
            </a:lvl1pPr>
            <a:lvl2pPr marL="742950" indent="-285750">
              <a:tabLst>
                <a:tab pos="6172200" algn="l"/>
              </a:tabLst>
              <a:defRPr>
                <a:solidFill>
                  <a:schemeClr val="tx1"/>
                </a:solidFill>
                <a:latin typeface="Arial" panose="020B0604020202020204" pitchFamily="34" charset="0"/>
                <a:cs typeface="Arial" panose="020B0604020202020204" pitchFamily="34" charset="0"/>
              </a:defRPr>
            </a:lvl2pPr>
            <a:lvl3pPr marL="1143000" indent="-228600">
              <a:tabLst>
                <a:tab pos="6172200" algn="l"/>
              </a:tabLst>
              <a:defRPr>
                <a:solidFill>
                  <a:schemeClr val="tx1"/>
                </a:solidFill>
                <a:latin typeface="Arial" panose="020B0604020202020204" pitchFamily="34" charset="0"/>
                <a:cs typeface="Arial" panose="020B0604020202020204" pitchFamily="34" charset="0"/>
              </a:defRPr>
            </a:lvl3pPr>
            <a:lvl4pPr marL="1600200" indent="-228600">
              <a:tabLst>
                <a:tab pos="6172200" algn="l"/>
              </a:tabLst>
              <a:defRPr>
                <a:solidFill>
                  <a:schemeClr val="tx1"/>
                </a:solidFill>
                <a:latin typeface="Arial" panose="020B0604020202020204" pitchFamily="34" charset="0"/>
                <a:cs typeface="Arial" panose="020B0604020202020204" pitchFamily="34" charset="0"/>
              </a:defRPr>
            </a:lvl4pPr>
            <a:lvl5pPr marL="2057400" indent="-228600">
              <a:tabLst>
                <a:tab pos="61722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61722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61722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61722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6172200" algn="l"/>
              </a:tabLst>
              <a:defRPr>
                <a:solidFill>
                  <a:schemeClr val="tx1"/>
                </a:solidFill>
                <a:latin typeface="Arial" panose="020B0604020202020204" pitchFamily="34" charset="0"/>
                <a:cs typeface="Arial" panose="020B0604020202020204" pitchFamily="34" charset="0"/>
              </a:defRPr>
            </a:lvl9pPr>
          </a:lstStyle>
          <a:p>
            <a:pPr algn="ctr">
              <a:lnSpc>
                <a:spcPct val="90000"/>
              </a:lnSpc>
              <a:spcBef>
                <a:spcPct val="25000"/>
              </a:spcBef>
              <a:buClr>
                <a:schemeClr val="accent2"/>
              </a:buClr>
              <a:buFont typeface="Wingdings" panose="05000000000000000000" pitchFamily="2" charset="2"/>
              <a:buNone/>
            </a:pPr>
            <a:r>
              <a:rPr lang="en-US" altLang="en-US" sz="2800" b="1">
                <a:solidFill>
                  <a:srgbClr val="225A7A"/>
                </a:solidFill>
              </a:rPr>
              <a:t>Insurance Information Institute Online:</a:t>
            </a:r>
          </a:p>
        </p:txBody>
      </p:sp>
      <p:sp>
        <p:nvSpPr>
          <p:cNvPr id="5" name="Date Placeholder 4"/>
          <p:cNvSpPr>
            <a:spLocks noGrp="1"/>
          </p:cNvSpPr>
          <p:nvPr>
            <p:ph type="dt" sz="quarter" idx="10"/>
          </p:nvPr>
        </p:nvSpPr>
        <p:spPr/>
        <p:txBody>
          <a:bodyPr/>
          <a:lstStyle/>
          <a:p>
            <a:pPr>
              <a:defRPr/>
            </a:pPr>
            <a:r>
              <a:rPr lang="en-US" smtClean="0"/>
              <a:t>12/01/09 - 9pm</a:t>
            </a:r>
            <a:endParaRPr lang="en-US"/>
          </a:p>
        </p:txBody>
      </p:sp>
      <p:sp>
        <p:nvSpPr>
          <p:cNvPr id="20480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97C86B4-2DE1-4270-B4F7-06D4A7ACD20D}" type="slidenum">
              <a:rPr lang="en-US" altLang="en-US" smtClean="0">
                <a:solidFill>
                  <a:srgbClr val="000000"/>
                </a:solidFill>
              </a:rPr>
              <a:pPr/>
              <a:t>109</a:t>
            </a:fld>
            <a:endParaRPr lang="en-US" altLang="en-US" smtClean="0">
              <a:solidFill>
                <a:srgbClr val="000000"/>
              </a:solidFill>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77702"/>
                                        </p:tgtEl>
                                        <p:attrNameLst>
                                          <p:attrName>style.visibility</p:attrName>
                                        </p:attrNameLst>
                                      </p:cBhvr>
                                      <p:to>
                                        <p:strVal val="visible"/>
                                      </p:to>
                                    </p:set>
                                    <p:animEffect transition="in" filter="fade">
                                      <p:cBhvr>
                                        <p:cTn id="7" dur="1000"/>
                                        <p:tgtEl>
                                          <p:spTgt spid="2077702"/>
                                        </p:tgtEl>
                                      </p:cBhvr>
                                    </p:animEffect>
                                  </p:childTnLst>
                                </p:cTn>
                              </p:par>
                              <p:par>
                                <p:cTn id="8" presetID="37" presetClass="entr" presetSubtype="0" fill="hold" grpId="0" nodeType="withEffect">
                                  <p:stCondLst>
                                    <p:cond delay="0"/>
                                  </p:stCondLst>
                                  <p:childTnLst>
                                    <p:set>
                                      <p:cBhvr>
                                        <p:cTn id="9" dur="1" fill="hold">
                                          <p:stCondLst>
                                            <p:cond delay="0"/>
                                          </p:stCondLst>
                                        </p:cTn>
                                        <p:tgtEl>
                                          <p:spTgt spid="2077699"/>
                                        </p:tgtEl>
                                        <p:attrNameLst>
                                          <p:attrName>style.visibility</p:attrName>
                                        </p:attrNameLst>
                                      </p:cBhvr>
                                      <p:to>
                                        <p:strVal val="visible"/>
                                      </p:to>
                                    </p:set>
                                    <p:animEffect transition="in" filter="fade">
                                      <p:cBhvr>
                                        <p:cTn id="10" dur="1000"/>
                                        <p:tgtEl>
                                          <p:spTgt spid="2077699"/>
                                        </p:tgtEl>
                                      </p:cBhvr>
                                    </p:animEffect>
                                    <p:anim calcmode="lin" valueType="num">
                                      <p:cBhvr>
                                        <p:cTn id="11" dur="1000" fill="hold"/>
                                        <p:tgtEl>
                                          <p:spTgt spid="2077699"/>
                                        </p:tgtEl>
                                        <p:attrNameLst>
                                          <p:attrName>ppt_x</p:attrName>
                                        </p:attrNameLst>
                                      </p:cBhvr>
                                      <p:tavLst>
                                        <p:tav tm="0">
                                          <p:val>
                                            <p:strVal val="#ppt_x"/>
                                          </p:val>
                                        </p:tav>
                                        <p:tav tm="100000">
                                          <p:val>
                                            <p:strVal val="#ppt_x"/>
                                          </p:val>
                                        </p:tav>
                                      </p:tavLst>
                                    </p:anim>
                                    <p:anim calcmode="lin" valueType="num">
                                      <p:cBhvr>
                                        <p:cTn id="12" dur="900" decel="100000" fill="hold"/>
                                        <p:tgtEl>
                                          <p:spTgt spid="2077699"/>
                                        </p:tgtEl>
                                        <p:attrNameLst>
                                          <p:attrName>ppt_y</p:attrName>
                                        </p:attrNameLst>
                                      </p:cBhvr>
                                      <p:tavLst>
                                        <p:tav tm="0">
                                          <p:val>
                                            <p:strVal val="#ppt_y+1"/>
                                          </p:val>
                                        </p:tav>
                                        <p:tav tm="100000">
                                          <p:val>
                                            <p:strVal val="#ppt_y-.03"/>
                                          </p:val>
                                        </p:tav>
                                      </p:tavLst>
                                    </p:anim>
                                    <p:anim calcmode="lin" valueType="num">
                                      <p:cBhvr>
                                        <p:cTn id="13" dur="100" accel="100000" fill="hold">
                                          <p:stCondLst>
                                            <p:cond delay="900"/>
                                          </p:stCondLst>
                                        </p:cTn>
                                        <p:tgtEl>
                                          <p:spTgt spid="2077699"/>
                                        </p:tgtEl>
                                        <p:attrNameLst>
                                          <p:attrName>ppt_y</p:attrName>
                                        </p:attrNameLst>
                                      </p:cBhvr>
                                      <p:tavLst>
                                        <p:tav tm="0">
                                          <p:val>
                                            <p:strVal val="#ppt_y-.03"/>
                                          </p:val>
                                        </p:tav>
                                        <p:tav tm="100000">
                                          <p:val>
                                            <p:strVal val="#ppt_y"/>
                                          </p:val>
                                        </p:tav>
                                      </p:tavLst>
                                    </p:anim>
                                  </p:childTnLst>
                                </p:cTn>
                              </p:par>
                            </p:childTnLst>
                          </p:cTn>
                        </p:par>
                        <p:par>
                          <p:cTn id="14" fill="hold" nodeType="afterGroup">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2077700"/>
                                        </p:tgtEl>
                                        <p:attrNameLst>
                                          <p:attrName>style.visibility</p:attrName>
                                        </p:attrNameLst>
                                      </p:cBhvr>
                                      <p:to>
                                        <p:strVal val="visible"/>
                                      </p:to>
                                    </p:set>
                                    <p:animEffect transition="in" filter="fade">
                                      <p:cBhvr>
                                        <p:cTn id="17" dur="1000"/>
                                        <p:tgtEl>
                                          <p:spTgt spid="20777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7699" grpId="0" animBg="1"/>
      <p:bldP spid="2077700" grpId="0"/>
      <p:bldP spid="2077702" grpId="0"/>
    </p:bld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8674"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3E189C3C-6557-4745-A10A-B163B0E640F4}" type="slidenum">
              <a:rPr lang="en-US" altLang="en-US" sz="900" smtClean="0">
                <a:solidFill>
                  <a:srgbClr val="000000"/>
                </a:solidFill>
              </a:rPr>
              <a:pPr>
                <a:lnSpc>
                  <a:spcPct val="85000"/>
                </a:lnSpc>
                <a:spcBef>
                  <a:spcPct val="20000"/>
                </a:spcBef>
                <a:buClrTx/>
                <a:buFontTx/>
                <a:buNone/>
              </a:pPr>
              <a:t>11</a:t>
            </a:fld>
            <a:endParaRPr lang="en-US" altLang="en-US" sz="900" smtClean="0">
              <a:solidFill>
                <a:srgbClr val="000000"/>
              </a:solidFill>
            </a:endParaRPr>
          </a:p>
        </p:txBody>
      </p:sp>
      <p:sp>
        <p:nvSpPr>
          <p:cNvPr id="28675" name="Rectangle 2"/>
          <p:cNvSpPr txBox="1">
            <a:spLocks noChangeArrowheads="1"/>
          </p:cNvSpPr>
          <p:nvPr/>
        </p:nvSpPr>
        <p:spPr bwMode="auto">
          <a:xfrm>
            <a:off x="0" y="0"/>
            <a:ext cx="8035925"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100000"/>
              </a:lnSpc>
              <a:spcBef>
                <a:spcPct val="0"/>
              </a:spcBef>
              <a:buClrTx/>
              <a:buFontTx/>
              <a:buNone/>
            </a:pPr>
            <a:r>
              <a:rPr lang="en-US" altLang="en-US" sz="2600" b="1">
                <a:solidFill>
                  <a:srgbClr val="225A7A"/>
                </a:solidFill>
              </a:rPr>
              <a:t>Number of National Flood Insurance Program Policies in Force at Year-End, 1980-2015*</a:t>
            </a:r>
          </a:p>
        </p:txBody>
      </p:sp>
      <p:sp>
        <p:nvSpPr>
          <p:cNvPr id="28676" name="Rectangle 7"/>
          <p:cNvSpPr>
            <a:spLocks noChangeArrowheads="1"/>
          </p:cNvSpPr>
          <p:nvPr/>
        </p:nvSpPr>
        <p:spPr bwMode="auto">
          <a:xfrm>
            <a:off x="9525" y="6226175"/>
            <a:ext cx="87503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100000"/>
              </a:lnSpc>
              <a:spcBef>
                <a:spcPct val="0"/>
              </a:spcBef>
              <a:buClrTx/>
              <a:buFontTx/>
              <a:buNone/>
            </a:pPr>
            <a:r>
              <a:rPr lang="en-US" altLang="en-US" sz="1100">
                <a:solidFill>
                  <a:srgbClr val="000000"/>
                </a:solidFill>
              </a:rPr>
              <a:t>Source: National Flood Insurance Program. </a:t>
            </a:r>
            <a:br>
              <a:rPr lang="en-US" altLang="en-US" sz="1100">
                <a:solidFill>
                  <a:srgbClr val="000000"/>
                </a:solidFill>
              </a:rPr>
            </a:br>
            <a:r>
              <a:rPr lang="en-US" altLang="en-US" sz="1100">
                <a:solidFill>
                  <a:srgbClr val="000000"/>
                </a:solidFill>
              </a:rPr>
              <a:t>* As of July, 2015</a:t>
            </a:r>
          </a:p>
        </p:txBody>
      </p:sp>
      <p:graphicFrame>
        <p:nvGraphicFramePr>
          <p:cNvPr id="28677" name="Object 3"/>
          <p:cNvGraphicFramePr>
            <a:graphicFrameLocks noChangeAspect="1"/>
          </p:cNvGraphicFramePr>
          <p:nvPr/>
        </p:nvGraphicFramePr>
        <p:xfrm>
          <a:off x="9525" y="1201738"/>
          <a:ext cx="9134475" cy="5227637"/>
        </p:xfrm>
        <a:graphic>
          <a:graphicData uri="http://schemas.openxmlformats.org/presentationml/2006/ole">
            <mc:AlternateContent xmlns:mc="http://schemas.openxmlformats.org/markup-compatibility/2006">
              <mc:Choice xmlns:v="urn:schemas-microsoft-com:vml" Requires="v">
                <p:oleObj spid="_x0000_s28684" name="Chart" r:id="rId4" imgW="8810513" imgH="4553040" progId="MSGraph.Chart.8">
                  <p:embed followColorScheme="full"/>
                </p:oleObj>
              </mc:Choice>
              <mc:Fallback>
                <p:oleObj name="Chart" r:id="rId4" imgW="8810513" imgH="4553040" progId="MSGraph.Chart.8">
                  <p:embed followColorScheme="full"/>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25" y="1201738"/>
                        <a:ext cx="9134475" cy="5227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extBox 1"/>
          <p:cNvSpPr txBox="1"/>
          <p:nvPr/>
        </p:nvSpPr>
        <p:spPr>
          <a:xfrm>
            <a:off x="0" y="2459038"/>
            <a:ext cx="738664" cy="2308324"/>
          </a:xfrm>
          <a:prstGeom prst="rect">
            <a:avLst/>
          </a:prstGeom>
          <a:noFill/>
        </p:spPr>
        <p:txBody>
          <a:bodyPr vert="vert270">
            <a:spAutoFit/>
          </a:bodyPr>
          <a:lstStyle/>
          <a:p>
            <a:pPr>
              <a:defRPr/>
            </a:pPr>
            <a:r>
              <a:rPr lang="en-US" dirty="0">
                <a:solidFill>
                  <a:srgbClr val="000000"/>
                </a:solidFill>
                <a:latin typeface="Arial" charset="0"/>
                <a:cs typeface="Arial" charset="0"/>
              </a:rPr>
              <a:t>(</a:t>
            </a:r>
            <a:r>
              <a:rPr lang="en-US" b="1" dirty="0">
                <a:solidFill>
                  <a:srgbClr val="000000"/>
                </a:solidFill>
                <a:latin typeface="Arial" charset="0"/>
                <a:cs typeface="Arial" charset="0"/>
              </a:rPr>
              <a:t>millions</a:t>
            </a:r>
            <a:r>
              <a:rPr lang="en-US" dirty="0">
                <a:solidFill>
                  <a:srgbClr val="000000"/>
                </a:solidFill>
                <a:latin typeface="Arial" charset="0"/>
                <a:cs typeface="Arial" charset="0"/>
              </a:rPr>
              <a:t>)</a:t>
            </a:r>
          </a:p>
          <a:p>
            <a:pPr>
              <a:defRPr/>
            </a:pPr>
            <a:endParaRPr lang="en-US" dirty="0">
              <a:solidFill>
                <a:srgbClr val="000000"/>
              </a:solidFill>
              <a:latin typeface="Arial" charset="0"/>
              <a:cs typeface="Arial" charset="0"/>
            </a:endParaRPr>
          </a:p>
        </p:txBody>
      </p:sp>
      <p:sp>
        <p:nvSpPr>
          <p:cNvPr id="7" name="AutoShape 7"/>
          <p:cNvSpPr>
            <a:spLocks noChangeArrowheads="1"/>
          </p:cNvSpPr>
          <p:nvPr/>
        </p:nvSpPr>
        <p:spPr bwMode="blackWhite">
          <a:xfrm>
            <a:off x="4922838" y="3017838"/>
            <a:ext cx="2897187" cy="2106612"/>
          </a:xfrm>
          <a:prstGeom prst="wedgeRectCallout">
            <a:avLst>
              <a:gd name="adj1" fmla="val 64649"/>
              <a:gd name="adj2" fmla="val -7138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2000" b="1" dirty="0">
                <a:solidFill>
                  <a:srgbClr val="FFFFFF"/>
                </a:solidFill>
                <a:latin typeface="Arial" charset="0"/>
                <a:cs typeface="Arial" charset="0"/>
              </a:rPr>
              <a:t> The number of NFIP policies in force has plunged by 549,000 or 9.6% since 2009, even as coastal development surges and sea levels rise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5299" name="Rectangle 105"/>
          <p:cNvSpPr>
            <a:spLocks noGrp="1" noChangeArrowheads="1"/>
          </p:cNvSpPr>
          <p:nvPr>
            <p:ph type="dt" sz="quarter" idx="10"/>
          </p:nvPr>
        </p:nvSpPr>
        <p:spPr/>
        <p:txBody>
          <a:bodyPr/>
          <a:lstStyle/>
          <a:p>
            <a:pPr>
              <a:defRPr/>
            </a:pPr>
            <a:r>
              <a:rPr lang="en-US" smtClean="0"/>
              <a:t>12/01/09 - 9pm</a:t>
            </a:r>
          </a:p>
        </p:txBody>
      </p:sp>
      <p:sp>
        <p:nvSpPr>
          <p:cNvPr id="55300"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30724"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3DE9A21-989F-4554-8F3B-EBE56D711B0A}" type="slidenum">
              <a:rPr lang="en-US" altLang="en-US" smtClean="0">
                <a:solidFill>
                  <a:srgbClr val="000000"/>
                </a:solidFill>
              </a:rPr>
              <a:pPr/>
              <a:t>12</a:t>
            </a:fld>
            <a:endParaRPr lang="en-US" altLang="en-US" smtClean="0">
              <a:solidFill>
                <a:srgbClr val="000000"/>
              </a:solidFill>
            </a:endParaRPr>
          </a:p>
        </p:txBody>
      </p:sp>
      <p:graphicFrame>
        <p:nvGraphicFramePr>
          <p:cNvPr id="30725" name="Object 2"/>
          <p:cNvGraphicFramePr>
            <a:graphicFrameLocks/>
          </p:cNvGraphicFramePr>
          <p:nvPr/>
        </p:nvGraphicFramePr>
        <p:xfrm>
          <a:off x="85725" y="1773238"/>
          <a:ext cx="8493125" cy="4343400"/>
        </p:xfrm>
        <a:graphic>
          <a:graphicData uri="http://schemas.openxmlformats.org/presentationml/2006/ole">
            <mc:AlternateContent xmlns:mc="http://schemas.openxmlformats.org/markup-compatibility/2006">
              <mc:Choice xmlns:v="urn:schemas-microsoft-com:vml" Requires="v">
                <p:oleObj spid="_x0000_s30734" name="Chart" r:id="rId4" imgW="8429484" imgH="4343477" progId="MSGraph.Chart.8">
                  <p:embed followColorScheme="full"/>
                </p:oleObj>
              </mc:Choice>
              <mc:Fallback>
                <p:oleObj name="Chart" r:id="rId4" imgW="8429484" imgH="4343477" progId="MSGraph.Chart.8">
                  <p:embed followColorScheme="full"/>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725" y="1773238"/>
                        <a:ext cx="8493125"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0726" name="Rectangle 4"/>
          <p:cNvSpPr>
            <a:spLocks noChangeArrowheads="1"/>
          </p:cNvSpPr>
          <p:nvPr/>
        </p:nvSpPr>
        <p:spPr bwMode="auto">
          <a:xfrm>
            <a:off x="-217488" y="6116638"/>
            <a:ext cx="9191626" cy="66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85000"/>
              </a:lnSpc>
              <a:spcBef>
                <a:spcPct val="25000"/>
              </a:spcBef>
              <a:buClr>
                <a:srgbClr val="FF6801"/>
              </a:buClr>
              <a:buFont typeface="Wingdings" panose="05000000000000000000" pitchFamily="2" charset="2"/>
              <a:buNone/>
            </a:pPr>
            <a:r>
              <a:rPr lang="en-US" altLang="en-US" sz="1000">
                <a:solidFill>
                  <a:srgbClr val="000000"/>
                </a:solidFill>
                <a:latin typeface="Arial "/>
              </a:rPr>
              <a:t>Sources: CA Earthquake (WSJ, </a:t>
            </a:r>
            <a:r>
              <a:rPr lang="en-US" altLang="en-US" sz="1000">
                <a:solidFill>
                  <a:srgbClr val="000000"/>
                </a:solidFill>
                <a:latin typeface="Arial "/>
                <a:hlinkClick r:id="rId6"/>
              </a:rPr>
              <a:t>http://www.wsj.com/articles/california-pushes-homeowners-to-insure-against-earthquakes-1440980138</a:t>
            </a:r>
            <a:r>
              <a:rPr lang="en-US" altLang="en-US" sz="1000">
                <a:solidFill>
                  <a:srgbClr val="000000"/>
                </a:solidFill>
                <a:latin typeface="Arial "/>
              </a:rPr>
              <a:t> ); Flood and Renters (I.I.I. June 2015 Pulse Survey); Cyber (Advisen, 2015); Terrorism (</a:t>
            </a:r>
            <a:r>
              <a:rPr lang="en-US" altLang="en-US" sz="1000">
                <a:solidFill>
                  <a:srgbClr val="000000"/>
                </a:solidFill>
              </a:rPr>
              <a:t>Marsh Global Analytics, </a:t>
            </a:r>
            <a:r>
              <a:rPr lang="en-US" altLang="en-US" sz="1000" i="1">
                <a:solidFill>
                  <a:srgbClr val="000000"/>
                </a:solidFill>
              </a:rPr>
              <a:t>2014 Terrorism Risk Insurance Report,</a:t>
            </a:r>
            <a:r>
              <a:rPr lang="en-US" altLang="en-US" sz="1000">
                <a:solidFill>
                  <a:srgbClr val="000000"/>
                </a:solidFill>
              </a:rPr>
              <a:t> April 2014; data for 2013); Pvt. Passenger Auto (Insurance Research Council, </a:t>
            </a:r>
            <a:r>
              <a:rPr lang="en-US" altLang="en-US" sz="1000" i="1">
                <a:solidFill>
                  <a:srgbClr val="000000"/>
                </a:solidFill>
              </a:rPr>
              <a:t>Uninsured Motorists, </a:t>
            </a:r>
            <a:r>
              <a:rPr lang="en-US" altLang="en-US" sz="1000">
                <a:solidFill>
                  <a:srgbClr val="000000"/>
                </a:solidFill>
              </a:rPr>
              <a:t>2014 Edition, data for 2012); Home and Workers Comp (I.I.I. estimates);  Insurance Information Institute research.</a:t>
            </a:r>
            <a:endParaRPr lang="en-US" altLang="en-US" sz="1000">
              <a:solidFill>
                <a:srgbClr val="000000"/>
              </a:solidFill>
              <a:latin typeface="Arial "/>
            </a:endParaRPr>
          </a:p>
        </p:txBody>
      </p:sp>
      <p:sp>
        <p:nvSpPr>
          <p:cNvPr id="14" name="Rectangle 2"/>
          <p:cNvSpPr txBox="1">
            <a:spLocks noChangeArrowheads="1"/>
          </p:cNvSpPr>
          <p:nvPr/>
        </p:nvSpPr>
        <p:spPr bwMode="black">
          <a:xfrm>
            <a:off x="111125" y="14288"/>
            <a:ext cx="7854950" cy="860425"/>
          </a:xfrm>
          <a:prstGeom prst="rect">
            <a:avLst/>
          </a:prstGeom>
          <a:noFill/>
          <a:ln w="9525">
            <a:noFill/>
            <a:miter lim="800000"/>
            <a:headEnd/>
            <a:tailEnd/>
          </a:ln>
        </p:spPr>
        <p:txBody>
          <a:bodyPr lIns="45720" rIns="45720" anchor="ctr"/>
          <a:lstStyle/>
          <a:p>
            <a:pPr defTabSz="114300">
              <a:lnSpc>
                <a:spcPct val="90000"/>
              </a:lnSpc>
              <a:defRPr/>
            </a:pPr>
            <a:r>
              <a:rPr lang="en-US" sz="3000" b="1" kern="0" dirty="0">
                <a:solidFill>
                  <a:srgbClr val="225A7A"/>
                </a:solidFill>
              </a:rPr>
              <a:t>Take-Up Rates for Various Types of Insurance in the U.S.</a:t>
            </a:r>
          </a:p>
        </p:txBody>
      </p:sp>
      <p:sp>
        <p:nvSpPr>
          <p:cNvPr id="30728" name="Rectangle 3"/>
          <p:cNvSpPr>
            <a:spLocks noChangeArrowheads="1"/>
          </p:cNvSpPr>
          <p:nvPr/>
        </p:nvSpPr>
        <p:spPr bwMode="black">
          <a:xfrm>
            <a:off x="111125" y="1320800"/>
            <a:ext cx="8534400"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altLang="en-US" sz="1600" b="1">
                <a:solidFill>
                  <a:srgbClr val="225A7A"/>
                </a:solidFill>
                <a:latin typeface="Arial "/>
              </a:rPr>
              <a:t>Take-Up Rate</a:t>
            </a:r>
          </a:p>
        </p:txBody>
      </p:sp>
      <p:sp>
        <p:nvSpPr>
          <p:cNvPr id="30729" name="Text Box 17"/>
          <p:cNvSpPr txBox="1">
            <a:spLocks noChangeArrowheads="1"/>
          </p:cNvSpPr>
          <p:nvPr/>
        </p:nvSpPr>
        <p:spPr bwMode="auto">
          <a:xfrm>
            <a:off x="1011238" y="2208213"/>
            <a:ext cx="3368675" cy="708025"/>
          </a:xfrm>
          <a:prstGeom prst="rect">
            <a:avLst/>
          </a:prstGeom>
          <a:solidFill>
            <a:srgbClr val="28688C"/>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lnSpc>
                <a:spcPct val="100000"/>
              </a:lnSpc>
              <a:spcBef>
                <a:spcPct val="0"/>
              </a:spcBef>
              <a:buClrTx/>
              <a:buFontTx/>
              <a:buNone/>
            </a:pPr>
            <a:r>
              <a:rPr lang="en-US" altLang="en-US" sz="2000" b="1">
                <a:solidFill>
                  <a:srgbClr val="FFFFFF"/>
                </a:solidFill>
              </a:rPr>
              <a:t>Take-up rates vary widely by type of coverage</a:t>
            </a:r>
          </a:p>
        </p:txBody>
      </p:sp>
    </p:spTree>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05"/>
          <p:cNvSpPr txBox="1">
            <a:spLocks noGrp="1" noChangeArrowheads="1"/>
          </p:cNvSpPr>
          <p:nvPr/>
        </p:nvSpPr>
        <p:spPr bwMode="auto">
          <a:xfrm>
            <a:off x="85725" y="6961188"/>
            <a:ext cx="1352550"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85000"/>
              </a:lnSpc>
              <a:spcBef>
                <a:spcPct val="20000"/>
              </a:spcBef>
            </a:pPr>
            <a:r>
              <a:rPr lang="en-US" altLang="en-US" sz="900">
                <a:solidFill>
                  <a:srgbClr val="FFFFFF"/>
                </a:solidFill>
              </a:rPr>
              <a:t>12/01/09 - 9pm</a:t>
            </a:r>
          </a:p>
        </p:txBody>
      </p:sp>
      <p:sp>
        <p:nvSpPr>
          <p:cNvPr id="32771" name="Rectangle 106"/>
          <p:cNvSpPr txBox="1">
            <a:spLocks noGrp="1" noChangeArrowheads="1"/>
          </p:cNvSpPr>
          <p:nvPr/>
        </p:nvSpPr>
        <p:spPr bwMode="auto">
          <a:xfrm>
            <a:off x="2695575" y="6961188"/>
            <a:ext cx="3752850"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85000"/>
              </a:lnSpc>
              <a:spcBef>
                <a:spcPct val="20000"/>
              </a:spcBef>
            </a:pPr>
            <a:r>
              <a:rPr lang="en-US" altLang="en-US" sz="900">
                <a:solidFill>
                  <a:srgbClr val="FFFFFF"/>
                </a:solidFill>
              </a:rPr>
              <a:t>eSlide – P6466 – The Financial Crisis and the Future of the P/C</a:t>
            </a:r>
          </a:p>
        </p:txBody>
      </p:sp>
      <p:sp>
        <p:nvSpPr>
          <p:cNvPr id="32772"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lnSpc>
                <a:spcPct val="85000"/>
              </a:lnSpc>
              <a:spcBef>
                <a:spcPct val="20000"/>
              </a:spcBef>
            </a:pPr>
            <a:fld id="{B3B4201D-9EC1-4DEF-BB9E-E47AC3C323BD}" type="slidenum">
              <a:rPr lang="en-US" altLang="en-US" sz="900">
                <a:solidFill>
                  <a:srgbClr val="000000"/>
                </a:solidFill>
              </a:rPr>
              <a:pPr algn="r">
                <a:lnSpc>
                  <a:spcPct val="85000"/>
                </a:lnSpc>
                <a:spcBef>
                  <a:spcPct val="20000"/>
                </a:spcBef>
              </a:pPr>
              <a:t>13</a:t>
            </a:fld>
            <a:endParaRPr lang="en-US" altLang="en-US" sz="900">
              <a:solidFill>
                <a:srgbClr val="000000"/>
              </a:solidFill>
            </a:endParaRPr>
          </a:p>
        </p:txBody>
      </p:sp>
      <p:sp>
        <p:nvSpPr>
          <p:cNvPr id="32773" name="Rectangle 2"/>
          <p:cNvSpPr>
            <a:spLocks noGrp="1" noChangeArrowheads="1"/>
          </p:cNvSpPr>
          <p:nvPr>
            <p:ph type="title" idx="4294967295"/>
          </p:nvPr>
        </p:nvSpPr>
        <p:spPr>
          <a:xfrm>
            <a:off x="258763" y="100013"/>
            <a:ext cx="4313237" cy="860425"/>
          </a:xfrm>
        </p:spPr>
        <p:txBody>
          <a:bodyPr/>
          <a:lstStyle/>
          <a:p>
            <a:r>
              <a:rPr lang="en-US" altLang="en-US" smtClean="0">
                <a:latin typeface="Arial" panose="020B0604020202020204" pitchFamily="34" charset="0"/>
              </a:rPr>
              <a:t>Policyholder Surplus, </a:t>
            </a:r>
            <a:br>
              <a:rPr lang="en-US" altLang="en-US" smtClean="0">
                <a:latin typeface="Arial" panose="020B0604020202020204" pitchFamily="34" charset="0"/>
              </a:rPr>
            </a:br>
            <a:r>
              <a:rPr lang="en-US" altLang="en-US" smtClean="0">
                <a:latin typeface="Arial" panose="020B0604020202020204" pitchFamily="34" charset="0"/>
              </a:rPr>
              <a:t>2006:Q4–2015:Q4E</a:t>
            </a:r>
          </a:p>
        </p:txBody>
      </p:sp>
      <p:sp>
        <p:nvSpPr>
          <p:cNvPr id="32774" name="Rectangle 4"/>
          <p:cNvSpPr>
            <a:spLocks noChangeArrowheads="1"/>
          </p:cNvSpPr>
          <p:nvPr/>
        </p:nvSpPr>
        <p:spPr bwMode="auto">
          <a:xfrm>
            <a:off x="-171450" y="6584950"/>
            <a:ext cx="2057400"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85000"/>
              </a:lnSpc>
              <a:spcBef>
                <a:spcPct val="25000"/>
              </a:spcBef>
              <a:buClr>
                <a:srgbClr val="FF6801"/>
              </a:buClr>
              <a:buFont typeface="Wingdings" panose="05000000000000000000" pitchFamily="2" charset="2"/>
              <a:buNone/>
            </a:pPr>
            <a:r>
              <a:rPr lang="en-US" altLang="en-US" sz="1100">
                <a:solidFill>
                  <a:srgbClr val="000000"/>
                </a:solidFill>
              </a:rPr>
              <a:t>Sources: ISO, A.M .Best.</a:t>
            </a:r>
          </a:p>
        </p:txBody>
      </p:sp>
      <p:sp>
        <p:nvSpPr>
          <p:cNvPr id="32775" name="PPTShape_0"/>
          <p:cNvSpPr>
            <a:spLocks noChangeArrowheads="1"/>
          </p:cNvSpPr>
          <p:nvPr/>
        </p:nvSpPr>
        <p:spPr bwMode="black">
          <a:xfrm>
            <a:off x="169863" y="1123950"/>
            <a:ext cx="8221662"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altLang="en-US" sz="1600" b="1">
                <a:solidFill>
                  <a:srgbClr val="225A7A"/>
                </a:solidFill>
              </a:rPr>
              <a:t>($ Billions)</a:t>
            </a:r>
          </a:p>
        </p:txBody>
      </p:sp>
      <p:graphicFrame>
        <p:nvGraphicFramePr>
          <p:cNvPr id="32776" name="Object 3"/>
          <p:cNvGraphicFramePr>
            <a:graphicFrameLocks/>
          </p:cNvGraphicFramePr>
          <p:nvPr/>
        </p:nvGraphicFramePr>
        <p:xfrm>
          <a:off x="228600" y="1300163"/>
          <a:ext cx="8736013" cy="3362325"/>
        </p:xfrm>
        <a:graphic>
          <a:graphicData uri="http://schemas.openxmlformats.org/presentationml/2006/ole">
            <mc:AlternateContent xmlns:mc="http://schemas.openxmlformats.org/markup-compatibility/2006">
              <mc:Choice xmlns:v="urn:schemas-microsoft-com:vml" Requires="v">
                <p:oleObj spid="_x0000_s32788" name="Chart" r:id="rId5" imgW="8772688" imgH="3305046" progId="MSGraph.Chart.8">
                  <p:embed followColorScheme="full"/>
                </p:oleObj>
              </mc:Choice>
              <mc:Fallback>
                <p:oleObj name="Chart" r:id="rId5" imgW="8772688" imgH="3305046" progId="MSGraph.Chart.8">
                  <p:embed followColorScheme="full"/>
                  <p:pic>
                    <p:nvPicPr>
                      <p:cNvPr id="0" name="Object 3"/>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 y="1300163"/>
                        <a:ext cx="8736013" cy="336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200776" name="AutoShape 8"/>
          <p:cNvSpPr>
            <a:spLocks noChangeArrowheads="1"/>
          </p:cNvSpPr>
          <p:nvPr/>
        </p:nvSpPr>
        <p:spPr bwMode="blackWhite">
          <a:xfrm>
            <a:off x="1619250" y="1300163"/>
            <a:ext cx="1697038" cy="568325"/>
          </a:xfrm>
          <a:prstGeom prst="wedgeRectCallout">
            <a:avLst>
              <a:gd name="adj1" fmla="val -47889"/>
              <a:gd name="adj2" fmla="val 19669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spcBef>
                <a:spcPct val="50000"/>
              </a:spcBef>
              <a:buClr>
                <a:srgbClr val="FFFFFF"/>
              </a:buClr>
              <a:buFont typeface="Wingdings" panose="05000000000000000000" pitchFamily="2" charset="2"/>
              <a:buNone/>
            </a:pPr>
            <a:r>
              <a:rPr lang="en-US" altLang="en-US" sz="1600" b="1">
                <a:solidFill>
                  <a:srgbClr val="FFFFFF"/>
                </a:solidFill>
              </a:rPr>
              <a:t>2007:Q3</a:t>
            </a:r>
            <a:br>
              <a:rPr lang="en-US" altLang="en-US" sz="1600" b="1">
                <a:solidFill>
                  <a:srgbClr val="FFFFFF"/>
                </a:solidFill>
              </a:rPr>
            </a:br>
            <a:r>
              <a:rPr lang="en-US" altLang="en-US" sz="1600" b="1">
                <a:solidFill>
                  <a:srgbClr val="FFFFFF"/>
                </a:solidFill>
              </a:rPr>
              <a:t>Pre-Crisis Peak</a:t>
            </a:r>
          </a:p>
        </p:txBody>
      </p:sp>
      <p:sp>
        <p:nvSpPr>
          <p:cNvPr id="32778" name="Text Box 5"/>
          <p:cNvSpPr txBox="1">
            <a:spLocks noChangeArrowheads="1"/>
          </p:cNvSpPr>
          <p:nvPr/>
        </p:nvSpPr>
        <p:spPr bwMode="auto">
          <a:xfrm>
            <a:off x="5799138" y="5440363"/>
            <a:ext cx="2660650"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type="none" w="sm" len="sm"/>
                <a:tailEnd type="none" w="sm" len="sm"/>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85000"/>
              </a:lnSpc>
              <a:spcBef>
                <a:spcPct val="25000"/>
              </a:spcBef>
            </a:pPr>
            <a:endParaRPr lang="en-US" altLang="en-US" sz="1600" b="1" i="1">
              <a:solidFill>
                <a:srgbClr val="FF0000"/>
              </a:solidFill>
            </a:endParaRPr>
          </a:p>
          <a:p>
            <a:pPr>
              <a:lnSpc>
                <a:spcPct val="85000"/>
              </a:lnSpc>
              <a:spcBef>
                <a:spcPct val="25000"/>
              </a:spcBef>
            </a:pPr>
            <a:endParaRPr lang="en-US" altLang="en-US" sz="1600" b="1">
              <a:solidFill>
                <a:srgbClr val="000000"/>
              </a:solidFill>
            </a:endParaRPr>
          </a:p>
          <a:p>
            <a:pPr>
              <a:lnSpc>
                <a:spcPct val="85000"/>
              </a:lnSpc>
              <a:spcBef>
                <a:spcPct val="25000"/>
              </a:spcBef>
            </a:pPr>
            <a:endParaRPr lang="en-US" altLang="en-US" sz="1600" b="1" i="1">
              <a:solidFill>
                <a:srgbClr val="339966"/>
              </a:solidFill>
            </a:endParaRPr>
          </a:p>
        </p:txBody>
      </p:sp>
      <p:sp>
        <p:nvSpPr>
          <p:cNvPr id="16" name="PPTShape_1"/>
          <p:cNvSpPr>
            <a:spLocks noChangeArrowheads="1"/>
          </p:cNvSpPr>
          <p:nvPr/>
        </p:nvSpPr>
        <p:spPr bwMode="blackWhite">
          <a:xfrm>
            <a:off x="5600700" y="3459163"/>
            <a:ext cx="2740025" cy="555625"/>
          </a:xfrm>
          <a:prstGeom prst="wedgeRectCallout">
            <a:avLst>
              <a:gd name="adj1" fmla="val 62773"/>
              <a:gd name="adj2" fmla="val -145745"/>
            </a:avLst>
          </a:prstGeom>
          <a:solidFill>
            <a:srgbClr val="FFCC00"/>
          </a:solidFill>
          <a:ln w="28575" algn="ctr">
            <a:solidFill>
              <a:schemeClr val="bg1"/>
            </a:solidFill>
            <a:miter lim="800000"/>
            <a:headEnd/>
            <a:tailEnd/>
          </a:ln>
        </p:spPr>
        <p:txBody>
          <a:bodyPr tIns="91440" bIns="9144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spcBef>
                <a:spcPct val="50000"/>
              </a:spcBef>
              <a:buClr>
                <a:srgbClr val="FFFFFF"/>
              </a:buClr>
              <a:buFont typeface="Wingdings" panose="05000000000000000000" pitchFamily="2" charset="2"/>
              <a:buNone/>
            </a:pPr>
            <a:r>
              <a:rPr lang="en-US" altLang="en-US" sz="1400" b="1">
                <a:solidFill>
                  <a:srgbClr val="000000"/>
                </a:solidFill>
              </a:rPr>
              <a:t>Surplus as of 12/31/15 stood at a near-record high $670B</a:t>
            </a:r>
          </a:p>
        </p:txBody>
      </p:sp>
      <p:sp>
        <p:nvSpPr>
          <p:cNvPr id="32780" name="Text Box 18"/>
          <p:cNvSpPr txBox="1">
            <a:spLocks noChangeArrowheads="1"/>
          </p:cNvSpPr>
          <p:nvPr/>
        </p:nvSpPr>
        <p:spPr bwMode="auto">
          <a:xfrm>
            <a:off x="190500" y="5438775"/>
            <a:ext cx="3113088"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1400">
                <a:solidFill>
                  <a:srgbClr val="000000"/>
                </a:solidFill>
              </a:rPr>
              <a:t>2010:Q1 data includes $22.5B of paid-in capital from a holding company parent for one insurer’s investment in a non-insurance business .</a:t>
            </a:r>
          </a:p>
        </p:txBody>
      </p:sp>
      <p:sp>
        <p:nvSpPr>
          <p:cNvPr id="18" name="AutoShape 7"/>
          <p:cNvSpPr>
            <a:spLocks noChangeArrowheads="1"/>
          </p:cNvSpPr>
          <p:nvPr/>
        </p:nvSpPr>
        <p:spPr bwMode="blackWhite">
          <a:xfrm>
            <a:off x="198438" y="4791075"/>
            <a:ext cx="8686800" cy="655638"/>
          </a:xfrm>
          <a:prstGeom prst="wedgeRectCallout">
            <a:avLst>
              <a:gd name="adj1" fmla="val 49752"/>
              <a:gd name="adj2" fmla="val 2225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2000" b="1" dirty="0">
                <a:solidFill>
                  <a:srgbClr val="FFFFFF"/>
                </a:solidFill>
                <a:latin typeface="Arial" charset="0"/>
                <a:cs typeface="Arial" charset="0"/>
              </a:rPr>
              <a:t>The industry now has $1 of surplus for every $0.73 of NPW,</a:t>
            </a:r>
            <a:br>
              <a:rPr lang="en-US" sz="2000" b="1" dirty="0">
                <a:solidFill>
                  <a:srgbClr val="FFFFFF"/>
                </a:solidFill>
                <a:latin typeface="Arial" charset="0"/>
                <a:cs typeface="Arial" charset="0"/>
              </a:rPr>
            </a:br>
            <a:r>
              <a:rPr lang="en-US" sz="2000" b="1" dirty="0">
                <a:solidFill>
                  <a:srgbClr val="FFFFFF"/>
                </a:solidFill>
                <a:latin typeface="Arial" charset="0"/>
                <a:cs typeface="Arial" charset="0"/>
              </a:rPr>
              <a:t>close to the strongest claims-paying status in its history.</a:t>
            </a:r>
          </a:p>
        </p:txBody>
      </p:sp>
      <p:sp>
        <p:nvSpPr>
          <p:cNvPr id="19" name="PPTShape_2"/>
          <p:cNvSpPr>
            <a:spLocks noChangeArrowheads="1"/>
          </p:cNvSpPr>
          <p:nvPr/>
        </p:nvSpPr>
        <p:spPr bwMode="blackWhite">
          <a:xfrm>
            <a:off x="3810000" y="1181100"/>
            <a:ext cx="2563813" cy="568325"/>
          </a:xfrm>
          <a:prstGeom prst="wedgeRectCallout">
            <a:avLst>
              <a:gd name="adj1" fmla="val 15171"/>
              <a:gd name="adj2" fmla="val 14695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spcBef>
                <a:spcPct val="50000"/>
              </a:spcBef>
              <a:buClr>
                <a:srgbClr val="FFFFFF"/>
              </a:buClr>
              <a:buFont typeface="Wingdings" panose="05000000000000000000" pitchFamily="2" charset="2"/>
              <a:buNone/>
            </a:pPr>
            <a:r>
              <a:rPr lang="en-US" altLang="en-US" sz="1600" b="1">
                <a:solidFill>
                  <a:srgbClr val="FFFFFF"/>
                </a:solidFill>
              </a:rPr>
              <a:t>Drop due to near-record 2011 CAT losses</a:t>
            </a:r>
          </a:p>
        </p:txBody>
      </p:sp>
      <p:sp>
        <p:nvSpPr>
          <p:cNvPr id="15" name="Rectangle 5"/>
          <p:cNvSpPr>
            <a:spLocks noChangeArrowheads="1"/>
          </p:cNvSpPr>
          <p:nvPr/>
        </p:nvSpPr>
        <p:spPr bwMode="blackWhite">
          <a:xfrm>
            <a:off x="3382963" y="5595938"/>
            <a:ext cx="5449887" cy="9302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5000"/>
              </a:lnSpc>
              <a:spcBef>
                <a:spcPct val="25000"/>
              </a:spcBef>
            </a:pPr>
            <a:r>
              <a:rPr lang="en-US" altLang="en-US" sz="2000" b="1">
                <a:solidFill>
                  <a:srgbClr val="FFFFFF"/>
                </a:solidFill>
              </a:rPr>
              <a:t>The P/C insurance industry entered 2016</a:t>
            </a:r>
            <a:br>
              <a:rPr lang="en-US" altLang="en-US" sz="2000" b="1">
                <a:solidFill>
                  <a:srgbClr val="FFFFFF"/>
                </a:solidFill>
              </a:rPr>
            </a:br>
            <a:r>
              <a:rPr lang="en-US" altLang="en-US" sz="2000" b="1">
                <a:solidFill>
                  <a:srgbClr val="FFFFFF"/>
                </a:solidFill>
              </a:rPr>
              <a:t>in very strong financial condition.</a:t>
            </a:r>
          </a:p>
        </p:txBody>
      </p:sp>
    </p:spTree>
    <p:custDataLst>
      <p:tags r:id="rId2"/>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200776"/>
                                        </p:tgtEl>
                                        <p:attrNameLst>
                                          <p:attrName>style.visibility</p:attrName>
                                        </p:attrNameLst>
                                      </p:cBhvr>
                                      <p:to>
                                        <p:strVal val="visible"/>
                                      </p:to>
                                    </p:set>
                                    <p:animEffect transition="in" filter="wipe(left)">
                                      <p:cBhvr>
                                        <p:cTn id="7" dur="500"/>
                                        <p:tgtEl>
                                          <p:spTgt spid="7200776"/>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nodeType="afterGroup">
                            <p:stCondLst>
                              <p:cond delay="1000"/>
                            </p:stCondLst>
                            <p:childTnLst>
                              <p:par>
                                <p:cTn id="13" presetID="22" presetClass="entr" presetSubtype="2" fill="hold" grpId="0" nodeType="afterEffect">
                                  <p:stCondLst>
                                    <p:cond delay="700"/>
                                  </p:stCondLst>
                                  <p:childTnLst>
                                    <p:set>
                                      <p:cBhvr>
                                        <p:cTn id="14" dur="1" fill="hold">
                                          <p:stCondLst>
                                            <p:cond delay="0"/>
                                          </p:stCondLst>
                                        </p:cTn>
                                        <p:tgtEl>
                                          <p:spTgt spid="18"/>
                                        </p:tgtEl>
                                        <p:attrNameLst>
                                          <p:attrName>style.visibility</p:attrName>
                                        </p:attrNameLst>
                                      </p:cBhvr>
                                      <p:to>
                                        <p:strVal val="visible"/>
                                      </p:to>
                                    </p:set>
                                    <p:animEffect transition="in" filter="wipe(right)">
                                      <p:cBhvr>
                                        <p:cTn id="15" dur="500"/>
                                        <p:tgtEl>
                                          <p:spTgt spid="18"/>
                                        </p:tgtEl>
                                      </p:cBhvr>
                                    </p:animEffect>
                                  </p:childTnLst>
                                </p:cTn>
                              </p:par>
                            </p:childTnLst>
                          </p:cTn>
                        </p:par>
                        <p:par>
                          <p:cTn id="16" fill="hold" nodeType="afterGroup">
                            <p:stCondLst>
                              <p:cond delay="2200"/>
                            </p:stCondLst>
                            <p:childTnLst>
                              <p:par>
                                <p:cTn id="17" presetID="22" presetClass="entr" presetSubtype="8"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left)">
                                      <p:cBhvr>
                                        <p:cTn id="19" dur="500"/>
                                        <p:tgtEl>
                                          <p:spTgt spid="19"/>
                                        </p:tgtEl>
                                      </p:cBhvr>
                                    </p:animEffect>
                                  </p:childTnLst>
                                </p:cTn>
                              </p:par>
                            </p:childTnLst>
                          </p:cTn>
                        </p:par>
                        <p:par>
                          <p:cTn id="20" fill="hold" nodeType="afterGroup">
                            <p:stCondLst>
                              <p:cond delay="2700"/>
                            </p:stCondLst>
                            <p:childTnLst>
                              <p:par>
                                <p:cTn id="21" presetID="23" presetClass="entr" presetSubtype="16" fill="hold" grpId="0" nodeType="afterEffect">
                                  <p:stCondLst>
                                    <p:cond delay="100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00776" grpId="0" animBg="1"/>
      <p:bldP spid="16" grpId="0" animBg="1"/>
      <p:bldP spid="18" grpId="0" animBg="1"/>
      <p:bldP spid="19" grpId="0" animBg="1"/>
      <p:bldP spid="15"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339" name="Rectangle 105"/>
          <p:cNvSpPr>
            <a:spLocks noGrp="1" noChangeArrowheads="1"/>
          </p:cNvSpPr>
          <p:nvPr>
            <p:ph type="dt" sz="quarter" idx="10"/>
          </p:nvPr>
        </p:nvSpPr>
        <p:spPr/>
        <p:txBody>
          <a:bodyPr/>
          <a:lstStyle/>
          <a:p>
            <a:pPr>
              <a:defRPr/>
            </a:pPr>
            <a:r>
              <a:rPr lang="en-US" smtClean="0"/>
              <a:t>12/01/09 - 9pm</a:t>
            </a:r>
          </a:p>
        </p:txBody>
      </p:sp>
      <p:sp>
        <p:nvSpPr>
          <p:cNvPr id="14340"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34820"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4081B823-94FD-4477-A911-4D27A1282B59}" type="slidenum">
              <a:rPr lang="en-US" altLang="en-US" sz="900" smtClean="0">
                <a:solidFill>
                  <a:srgbClr val="000000"/>
                </a:solidFill>
              </a:rPr>
              <a:pPr>
                <a:lnSpc>
                  <a:spcPct val="85000"/>
                </a:lnSpc>
                <a:spcBef>
                  <a:spcPct val="20000"/>
                </a:spcBef>
                <a:buClrTx/>
                <a:buFontTx/>
                <a:buNone/>
              </a:pPr>
              <a:t>14</a:t>
            </a:fld>
            <a:endParaRPr lang="en-US" altLang="en-US" sz="900" smtClean="0">
              <a:solidFill>
                <a:srgbClr val="000000"/>
              </a:solidFill>
            </a:endParaRPr>
          </a:p>
        </p:txBody>
      </p:sp>
      <p:sp>
        <p:nvSpPr>
          <p:cNvPr id="34821" name="Rectangle 6"/>
          <p:cNvSpPr>
            <a:spLocks noChangeArrowheads="1"/>
          </p:cNvSpPr>
          <p:nvPr/>
        </p:nvSpPr>
        <p:spPr bwMode="auto">
          <a:xfrm>
            <a:off x="1673225" y="1836738"/>
            <a:ext cx="708025" cy="3754437"/>
          </a:xfrm>
          <a:prstGeom prst="rect">
            <a:avLst/>
          </a:prstGeom>
          <a:solidFill>
            <a:srgbClr val="225A7A">
              <a:alpha val="23921"/>
            </a:srgbClr>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wrap="none"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100000"/>
              </a:lnSpc>
              <a:spcBef>
                <a:spcPct val="0"/>
              </a:spcBef>
              <a:buClrTx/>
              <a:buFontTx/>
              <a:buNone/>
            </a:pPr>
            <a:endParaRPr lang="en-US" altLang="en-US" sz="1800">
              <a:solidFill>
                <a:srgbClr val="000000"/>
              </a:solidFill>
            </a:endParaRPr>
          </a:p>
        </p:txBody>
      </p:sp>
      <p:sp>
        <p:nvSpPr>
          <p:cNvPr id="34822" name="Rectangle 15"/>
          <p:cNvSpPr>
            <a:spLocks noChangeArrowheads="1"/>
          </p:cNvSpPr>
          <p:nvPr/>
        </p:nvSpPr>
        <p:spPr bwMode="auto">
          <a:xfrm>
            <a:off x="3257550" y="1836738"/>
            <a:ext cx="709613" cy="3754437"/>
          </a:xfrm>
          <a:prstGeom prst="rect">
            <a:avLst/>
          </a:prstGeom>
          <a:solidFill>
            <a:srgbClr val="225A7A">
              <a:alpha val="23921"/>
            </a:srgbClr>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wrap="none"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100000"/>
              </a:lnSpc>
              <a:spcBef>
                <a:spcPct val="0"/>
              </a:spcBef>
              <a:buClrTx/>
              <a:buFontTx/>
              <a:buNone/>
            </a:pPr>
            <a:endParaRPr lang="en-US" altLang="en-US" sz="1800">
              <a:solidFill>
                <a:srgbClr val="000000"/>
              </a:solidFill>
            </a:endParaRPr>
          </a:p>
        </p:txBody>
      </p:sp>
      <p:sp>
        <p:nvSpPr>
          <p:cNvPr id="34823" name="Rectangle 16"/>
          <p:cNvSpPr>
            <a:spLocks noChangeArrowheads="1"/>
          </p:cNvSpPr>
          <p:nvPr/>
        </p:nvSpPr>
        <p:spPr bwMode="auto">
          <a:xfrm>
            <a:off x="6092825" y="1822450"/>
            <a:ext cx="708025" cy="3754438"/>
          </a:xfrm>
          <a:prstGeom prst="rect">
            <a:avLst/>
          </a:prstGeom>
          <a:solidFill>
            <a:srgbClr val="225A7A">
              <a:alpha val="23921"/>
            </a:srgbClr>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wrap="none"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100000"/>
              </a:lnSpc>
              <a:spcBef>
                <a:spcPct val="0"/>
              </a:spcBef>
              <a:buClrTx/>
              <a:buFontTx/>
              <a:buNone/>
            </a:pPr>
            <a:endParaRPr lang="en-US" altLang="en-US" sz="1800">
              <a:solidFill>
                <a:srgbClr val="000000"/>
              </a:solidFill>
            </a:endParaRPr>
          </a:p>
        </p:txBody>
      </p:sp>
      <p:graphicFrame>
        <p:nvGraphicFramePr>
          <p:cNvPr id="34824" name="Object 2"/>
          <p:cNvGraphicFramePr>
            <a:graphicFrameLocks/>
          </p:cNvGraphicFramePr>
          <p:nvPr/>
        </p:nvGraphicFramePr>
        <p:xfrm>
          <a:off x="363538" y="1927225"/>
          <a:ext cx="8718550" cy="4633913"/>
        </p:xfrm>
        <a:graphic>
          <a:graphicData uri="http://schemas.openxmlformats.org/presentationml/2006/ole">
            <mc:AlternateContent xmlns:mc="http://schemas.openxmlformats.org/markup-compatibility/2006">
              <mc:Choice xmlns:v="urn:schemas-microsoft-com:vml" Requires="v">
                <p:oleObj spid="_x0000_s34840" name="Chart" r:id="rId4" imgW="8591543" imgH="4572154" progId="MSGraph.Chart.8">
                  <p:embed followColorScheme="full"/>
                </p:oleObj>
              </mc:Choice>
              <mc:Fallback>
                <p:oleObj name="Chart" r:id="rId4" imgW="8591543" imgH="4572154" progId="MSGraph.Chart.8">
                  <p:embed followColorScheme="full"/>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363538" y="1927225"/>
                        <a:ext cx="8718550" cy="46339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34825" name="Rectangle 3"/>
          <p:cNvSpPr>
            <a:spLocks noGrp="1" noChangeArrowheads="1"/>
          </p:cNvSpPr>
          <p:nvPr>
            <p:ph type="title"/>
          </p:nvPr>
        </p:nvSpPr>
        <p:spPr>
          <a:xfrm>
            <a:off x="234950" y="90488"/>
            <a:ext cx="7400925" cy="860425"/>
          </a:xfrm>
          <a:extLst>
            <a:ext uri="{91240B29-F687-4F45-9708-019B960494DF}">
              <a14:hiddenLine xmlns:a14="http://schemas.microsoft.com/office/drawing/2010/main" w="0">
                <a:solidFill>
                  <a:srgbClr val="000000"/>
                </a:solidFill>
                <a:miter lim="800000"/>
                <a:headEnd/>
                <a:tailEnd/>
              </a14:hiddenLine>
            </a:ext>
          </a:extLst>
        </p:spPr>
        <p:txBody>
          <a:bodyPr/>
          <a:lstStyle/>
          <a:p>
            <a:r>
              <a:rPr lang="en-US" altLang="en-US" smtClean="0">
                <a:latin typeface="Arial" panose="020B0604020202020204" pitchFamily="34" charset="0"/>
              </a:rPr>
              <a:t>Net Premium Growth (All P/C Lines): Annual Change, 1971-2016</a:t>
            </a:r>
          </a:p>
        </p:txBody>
      </p:sp>
      <p:sp>
        <p:nvSpPr>
          <p:cNvPr id="34826" name="Rectangle 5"/>
          <p:cNvSpPr>
            <a:spLocks noChangeArrowheads="1"/>
          </p:cNvSpPr>
          <p:nvPr/>
        </p:nvSpPr>
        <p:spPr bwMode="black">
          <a:xfrm>
            <a:off x="347663" y="1266825"/>
            <a:ext cx="8221662"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spcBef>
                <a:spcPct val="20000"/>
              </a:spcBef>
              <a:buClrTx/>
              <a:buFontTx/>
              <a:buNone/>
            </a:pPr>
            <a:r>
              <a:rPr lang="en-US" altLang="en-US" sz="1600" b="1">
                <a:solidFill>
                  <a:srgbClr val="225A7A"/>
                </a:solidFill>
              </a:rPr>
              <a:t>(Percent)</a:t>
            </a:r>
          </a:p>
        </p:txBody>
      </p:sp>
      <p:sp>
        <p:nvSpPr>
          <p:cNvPr id="34827" name="Text Box 10"/>
          <p:cNvSpPr txBox="1">
            <a:spLocks noChangeArrowheads="1"/>
          </p:cNvSpPr>
          <p:nvPr/>
        </p:nvSpPr>
        <p:spPr bwMode="auto">
          <a:xfrm>
            <a:off x="1449388" y="1493838"/>
            <a:ext cx="1066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lnSpc>
                <a:spcPct val="100000"/>
              </a:lnSpc>
              <a:spcBef>
                <a:spcPct val="50000"/>
              </a:spcBef>
              <a:buClr>
                <a:srgbClr val="FF3300"/>
              </a:buClr>
              <a:buFont typeface="Wingdings" panose="05000000000000000000" pitchFamily="2" charset="2"/>
              <a:buNone/>
            </a:pPr>
            <a:r>
              <a:rPr lang="en-US" altLang="en-US" sz="1400" b="1">
                <a:solidFill>
                  <a:srgbClr val="000000"/>
                </a:solidFill>
              </a:rPr>
              <a:t>1975-78</a:t>
            </a:r>
          </a:p>
        </p:txBody>
      </p:sp>
      <p:sp>
        <p:nvSpPr>
          <p:cNvPr id="34828" name="Text Box 11"/>
          <p:cNvSpPr txBox="1">
            <a:spLocks noChangeArrowheads="1"/>
          </p:cNvSpPr>
          <p:nvPr/>
        </p:nvSpPr>
        <p:spPr bwMode="auto">
          <a:xfrm>
            <a:off x="3170238" y="1493838"/>
            <a:ext cx="1066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lnSpc>
                <a:spcPct val="100000"/>
              </a:lnSpc>
              <a:spcBef>
                <a:spcPct val="50000"/>
              </a:spcBef>
              <a:buClr>
                <a:srgbClr val="FF3300"/>
              </a:buClr>
              <a:buFont typeface="Wingdings" panose="05000000000000000000" pitchFamily="2" charset="2"/>
              <a:buNone/>
            </a:pPr>
            <a:r>
              <a:rPr lang="en-US" altLang="en-US" sz="1400" b="1">
                <a:solidFill>
                  <a:srgbClr val="000000"/>
                </a:solidFill>
              </a:rPr>
              <a:t>1984-87</a:t>
            </a:r>
          </a:p>
        </p:txBody>
      </p:sp>
      <p:sp>
        <p:nvSpPr>
          <p:cNvPr id="34829" name="Text Box 12"/>
          <p:cNvSpPr txBox="1">
            <a:spLocks noChangeArrowheads="1"/>
          </p:cNvSpPr>
          <p:nvPr/>
        </p:nvSpPr>
        <p:spPr bwMode="auto">
          <a:xfrm>
            <a:off x="6048375" y="1493838"/>
            <a:ext cx="1066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lnSpc>
                <a:spcPct val="100000"/>
              </a:lnSpc>
              <a:spcBef>
                <a:spcPct val="50000"/>
              </a:spcBef>
              <a:buClr>
                <a:srgbClr val="FF3300"/>
              </a:buClr>
              <a:buFont typeface="Wingdings" panose="05000000000000000000" pitchFamily="2" charset="2"/>
              <a:buNone/>
            </a:pPr>
            <a:r>
              <a:rPr lang="en-US" altLang="en-US" sz="1400" b="1">
                <a:solidFill>
                  <a:srgbClr val="000000"/>
                </a:solidFill>
              </a:rPr>
              <a:t>2000-03</a:t>
            </a:r>
          </a:p>
        </p:txBody>
      </p:sp>
      <p:sp>
        <p:nvSpPr>
          <p:cNvPr id="34830" name="Rectangle 13"/>
          <p:cNvSpPr>
            <a:spLocks noChangeArrowheads="1"/>
          </p:cNvSpPr>
          <p:nvPr/>
        </p:nvSpPr>
        <p:spPr bwMode="auto">
          <a:xfrm>
            <a:off x="-263525" y="6323013"/>
            <a:ext cx="7569200" cy="59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spcBef>
                <a:spcPct val="0"/>
              </a:spcBef>
              <a:buClr>
                <a:srgbClr val="FF6801"/>
              </a:buClr>
              <a:buFont typeface="Wingdings" panose="05000000000000000000" pitchFamily="2" charset="2"/>
              <a:buNone/>
            </a:pPr>
            <a:r>
              <a:rPr lang="en-US" altLang="en-US" sz="1100">
                <a:solidFill>
                  <a:srgbClr val="000000"/>
                </a:solidFill>
              </a:rPr>
              <a:t> </a:t>
            </a:r>
          </a:p>
          <a:p>
            <a:pPr>
              <a:spcBef>
                <a:spcPct val="0"/>
              </a:spcBef>
              <a:buClr>
                <a:srgbClr val="FF6801"/>
              </a:buClr>
              <a:buFont typeface="Wingdings" panose="05000000000000000000" pitchFamily="2" charset="2"/>
              <a:buNone/>
            </a:pPr>
            <a:r>
              <a:rPr lang="en-US" altLang="en-US" sz="1100">
                <a:solidFill>
                  <a:srgbClr val="000000"/>
                </a:solidFill>
              </a:rPr>
              <a:t>2015E: Estimate; 2015F: Forecast. Shaded areas denote “hard market” periods</a:t>
            </a:r>
          </a:p>
          <a:p>
            <a:pPr>
              <a:spcBef>
                <a:spcPct val="0"/>
              </a:spcBef>
              <a:buClr>
                <a:srgbClr val="FF6801"/>
              </a:buClr>
              <a:buFont typeface="Wingdings" panose="05000000000000000000" pitchFamily="2" charset="2"/>
              <a:buNone/>
            </a:pPr>
            <a:r>
              <a:rPr lang="en-US" altLang="en-US" sz="1100">
                <a:solidFill>
                  <a:srgbClr val="000000"/>
                </a:solidFill>
              </a:rPr>
              <a:t>Sources: A.M. Best, St. Louis Federal Reserve (Fred), Blue Chip Economic Indicators (January 2016).</a:t>
            </a:r>
          </a:p>
        </p:txBody>
      </p:sp>
      <p:sp>
        <p:nvSpPr>
          <p:cNvPr id="2034702" name="AutoShape 14"/>
          <p:cNvSpPr>
            <a:spLocks noChangeArrowheads="1"/>
          </p:cNvSpPr>
          <p:nvPr/>
        </p:nvSpPr>
        <p:spPr bwMode="blackWhite">
          <a:xfrm>
            <a:off x="4845050" y="1751013"/>
            <a:ext cx="2024063" cy="741362"/>
          </a:xfrm>
          <a:prstGeom prst="wedgeRectCallout">
            <a:avLst>
              <a:gd name="adj1" fmla="val -110042"/>
              <a:gd name="adj2" fmla="val 13786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rgbClr val="FFFFFF"/>
              </a:buClr>
              <a:buFont typeface="Wingdings" panose="05000000000000000000" pitchFamily="2" charset="2"/>
              <a:buNone/>
            </a:pPr>
            <a:r>
              <a:rPr lang="en-US" altLang="en-US" sz="1400" b="1">
                <a:solidFill>
                  <a:srgbClr val="FFFFFF"/>
                </a:solidFill>
              </a:rPr>
              <a:t>Hard Market: Prices Rise Faster Than Economic Growth.</a:t>
            </a:r>
          </a:p>
        </p:txBody>
      </p:sp>
      <p:sp>
        <p:nvSpPr>
          <p:cNvPr id="18" name="AutoShape 7"/>
          <p:cNvSpPr>
            <a:spLocks noChangeArrowheads="1"/>
          </p:cNvSpPr>
          <p:nvPr/>
        </p:nvSpPr>
        <p:spPr bwMode="blackWhite">
          <a:xfrm>
            <a:off x="7416800" y="3128963"/>
            <a:ext cx="1631950" cy="1169987"/>
          </a:xfrm>
          <a:prstGeom prst="wedgeRectCallout">
            <a:avLst>
              <a:gd name="adj1" fmla="val 34208"/>
              <a:gd name="adj2" fmla="val 103250"/>
            </a:avLst>
          </a:prstGeom>
          <a:solidFill>
            <a:schemeClr val="tx2"/>
          </a:solidFill>
          <a:ln w="28575" algn="ctr">
            <a:solidFill>
              <a:schemeClr val="bg1"/>
            </a:solidFill>
            <a:miter lim="800000"/>
            <a:headEnd/>
            <a:tailEnd/>
          </a:ln>
        </p:spPr>
        <p:txBody>
          <a:bodyPr tIns="91440" bIns="9144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spcBef>
                <a:spcPct val="50000"/>
              </a:spcBef>
              <a:buClr>
                <a:srgbClr val="FFFFFF"/>
              </a:buClr>
              <a:buFont typeface="Wingdings" panose="05000000000000000000" pitchFamily="2" charset="2"/>
              <a:buNone/>
            </a:pPr>
            <a:r>
              <a:rPr lang="en-US" altLang="en-US" sz="1400" b="1">
                <a:solidFill>
                  <a:srgbClr val="FFFFFF"/>
                </a:solidFill>
                <a:latin typeface="Arial "/>
              </a:rPr>
              <a:t>2015E: 2.7%</a:t>
            </a:r>
          </a:p>
          <a:p>
            <a:pPr algn="ctr">
              <a:lnSpc>
                <a:spcPct val="90000"/>
              </a:lnSpc>
              <a:spcBef>
                <a:spcPct val="50000"/>
              </a:spcBef>
              <a:buClr>
                <a:srgbClr val="FFFFFF"/>
              </a:buClr>
              <a:buFont typeface="Wingdings" panose="05000000000000000000" pitchFamily="2" charset="2"/>
              <a:buNone/>
            </a:pPr>
            <a:r>
              <a:rPr lang="en-US" altLang="en-US" sz="1400" b="1">
                <a:solidFill>
                  <a:srgbClr val="FFFFFF"/>
                </a:solidFill>
                <a:latin typeface="Arial "/>
              </a:rPr>
              <a:t>2014: 4.3%</a:t>
            </a:r>
          </a:p>
          <a:p>
            <a:pPr algn="ctr">
              <a:lnSpc>
                <a:spcPct val="90000"/>
              </a:lnSpc>
              <a:spcBef>
                <a:spcPct val="50000"/>
              </a:spcBef>
              <a:buClr>
                <a:srgbClr val="FFFFFF"/>
              </a:buClr>
              <a:buFont typeface="Wingdings" panose="05000000000000000000" pitchFamily="2" charset="2"/>
              <a:buNone/>
            </a:pPr>
            <a:r>
              <a:rPr lang="en-US" altLang="en-US" sz="1400" b="1">
                <a:solidFill>
                  <a:srgbClr val="FFFFFF"/>
                </a:solidFill>
                <a:latin typeface="Arial "/>
              </a:rPr>
              <a:t>2013: 4.4%</a:t>
            </a:r>
          </a:p>
          <a:p>
            <a:pPr algn="ctr">
              <a:lnSpc>
                <a:spcPct val="90000"/>
              </a:lnSpc>
              <a:spcBef>
                <a:spcPct val="50000"/>
              </a:spcBef>
              <a:buClr>
                <a:srgbClr val="FFFFFF"/>
              </a:buClr>
              <a:buFont typeface="Wingdings" panose="05000000000000000000" pitchFamily="2" charset="2"/>
              <a:buNone/>
            </a:pPr>
            <a:r>
              <a:rPr lang="en-US" altLang="en-US" sz="1400" b="1">
                <a:solidFill>
                  <a:srgbClr val="FFFFFF"/>
                </a:solidFill>
                <a:latin typeface="Arial "/>
              </a:rPr>
              <a:t>2012: +4.4%</a:t>
            </a:r>
            <a:endParaRPr lang="en-US" altLang="en-US" sz="1600" b="1">
              <a:solidFill>
                <a:srgbClr val="FFFFFF"/>
              </a:solidFill>
              <a:latin typeface="Arial "/>
            </a:endParaRPr>
          </a:p>
        </p:txBody>
      </p:sp>
      <p:sp>
        <p:nvSpPr>
          <p:cNvPr id="19" name="AutoShape 14"/>
          <p:cNvSpPr>
            <a:spLocks noChangeArrowheads="1"/>
          </p:cNvSpPr>
          <p:nvPr/>
        </p:nvSpPr>
        <p:spPr bwMode="blackWhite">
          <a:xfrm>
            <a:off x="2078038" y="1893888"/>
            <a:ext cx="1443037" cy="428625"/>
          </a:xfrm>
          <a:prstGeom prst="wedgeRectCallout">
            <a:avLst>
              <a:gd name="adj1" fmla="val 2315"/>
              <a:gd name="adj2" fmla="val 419819"/>
            </a:avLst>
          </a:prstGeom>
          <a:solidFill>
            <a:srgbClr val="00A249"/>
          </a:solidFill>
          <a:ln w="12700" algn="ctr">
            <a:solidFill>
              <a:schemeClr val="tx1"/>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rgbClr val="FFFFFF"/>
              </a:buClr>
              <a:buFont typeface="Wingdings" panose="05000000000000000000" pitchFamily="2" charset="2"/>
              <a:buNone/>
            </a:pPr>
            <a:r>
              <a:rPr lang="en-US" altLang="en-US" sz="1400" b="1">
                <a:solidFill>
                  <a:srgbClr val="FFFFFF"/>
                </a:solidFill>
              </a:rPr>
              <a:t>Nominal GDP Growth</a:t>
            </a:r>
          </a:p>
        </p:txBody>
      </p:sp>
      <p:sp>
        <p:nvSpPr>
          <p:cNvPr id="20" name="AutoShape 14"/>
          <p:cNvSpPr>
            <a:spLocks noChangeArrowheads="1"/>
          </p:cNvSpPr>
          <p:nvPr/>
        </p:nvSpPr>
        <p:spPr bwMode="blackWhite">
          <a:xfrm>
            <a:off x="4095750" y="3000375"/>
            <a:ext cx="2025650" cy="846138"/>
          </a:xfrm>
          <a:prstGeom prst="wedgeRectCallout">
            <a:avLst>
              <a:gd name="adj1" fmla="val 30648"/>
              <a:gd name="adj2" fmla="val 176407"/>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rgbClr val="FFFFFF"/>
              </a:buClr>
              <a:buFont typeface="Wingdings" panose="05000000000000000000" pitchFamily="2" charset="2"/>
              <a:buNone/>
            </a:pPr>
            <a:r>
              <a:rPr lang="en-US" altLang="en-US" sz="1400" b="1">
                <a:solidFill>
                  <a:srgbClr val="FFFFFF"/>
                </a:solidFill>
              </a:rPr>
              <a:t>In Soft Market, Premium Grows Slower Than Economy.</a:t>
            </a:r>
          </a:p>
        </p:txBody>
      </p:sp>
      <p:sp>
        <p:nvSpPr>
          <p:cNvPr id="2" name="Oval 1"/>
          <p:cNvSpPr/>
          <p:nvPr/>
        </p:nvSpPr>
        <p:spPr>
          <a:xfrm>
            <a:off x="8601075" y="4679950"/>
            <a:ext cx="447675" cy="89693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2034702"/>
                                        </p:tgtEl>
                                        <p:attrNameLst>
                                          <p:attrName>style.visibility</p:attrName>
                                        </p:attrNameLst>
                                      </p:cBhvr>
                                      <p:to>
                                        <p:strVal val="visible"/>
                                      </p:to>
                                    </p:set>
                                    <p:animEffect transition="in" filter="wipe(right)">
                                      <p:cBhvr>
                                        <p:cTn id="7" dur="500"/>
                                        <p:tgtEl>
                                          <p:spTgt spid="2034702"/>
                                        </p:tgtEl>
                                      </p:cBhvr>
                                    </p:animEffect>
                                  </p:childTnLst>
                                </p:cTn>
                              </p:par>
                            </p:childTnLst>
                          </p:cTn>
                        </p:par>
                        <p:par>
                          <p:cTn id="8" fill="hold" nodeType="afterGroup">
                            <p:stCondLst>
                              <p:cond delay="1500"/>
                            </p:stCondLst>
                            <p:childTnLst>
                              <p:par>
                                <p:cTn id="9" presetID="22" presetClass="entr" presetSubtype="4" fill="hold" grpId="0" nodeType="afterEffect">
                                  <p:stCondLst>
                                    <p:cond delay="700"/>
                                  </p:stCondLst>
                                  <p:childTnLst>
                                    <p:set>
                                      <p:cBhvr>
                                        <p:cTn id="10" dur="1" fill="hold">
                                          <p:stCondLst>
                                            <p:cond delay="0"/>
                                          </p:stCondLst>
                                        </p:cTn>
                                        <p:tgtEl>
                                          <p:spTgt spid="18"/>
                                        </p:tgtEl>
                                        <p:attrNameLst>
                                          <p:attrName>style.visibility</p:attrName>
                                        </p:attrNameLst>
                                      </p:cBhvr>
                                      <p:to>
                                        <p:strVal val="visible"/>
                                      </p:to>
                                    </p:set>
                                    <p:animEffect transition="in" filter="wipe(down)">
                                      <p:cBhvr>
                                        <p:cTn id="11" dur="500"/>
                                        <p:tgtEl>
                                          <p:spTgt spid="18"/>
                                        </p:tgtEl>
                                      </p:cBhvr>
                                    </p:animEffect>
                                  </p:childTnLst>
                                </p:cTn>
                              </p:par>
                            </p:childTnLst>
                          </p:cTn>
                        </p:par>
                        <p:par>
                          <p:cTn id="12" fill="hold" nodeType="afterGroup">
                            <p:stCondLst>
                              <p:cond delay="2700"/>
                            </p:stCondLst>
                            <p:childTnLst>
                              <p:par>
                                <p:cTn id="13" presetID="22" presetClass="entr" presetSubtype="2" fill="hold" grpId="0" nodeType="afterEffect">
                                  <p:stCondLst>
                                    <p:cond delay="100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500"/>
                                        <p:tgtEl>
                                          <p:spTgt spid="19"/>
                                        </p:tgtEl>
                                      </p:cBhvr>
                                    </p:animEffect>
                                  </p:childTnLst>
                                </p:cTn>
                              </p:par>
                            </p:childTnLst>
                          </p:cTn>
                        </p:par>
                        <p:par>
                          <p:cTn id="16" fill="hold" nodeType="afterGroup">
                            <p:stCondLst>
                              <p:cond delay="4200"/>
                            </p:stCondLst>
                            <p:childTnLst>
                              <p:par>
                                <p:cTn id="17" presetID="22" presetClass="entr" presetSubtype="2" fill="hold" grpId="0" nodeType="afterEffect">
                                  <p:stCondLst>
                                    <p:cond delay="1000"/>
                                  </p:stCondLst>
                                  <p:childTnLst>
                                    <p:set>
                                      <p:cBhvr>
                                        <p:cTn id="18" dur="1" fill="hold">
                                          <p:stCondLst>
                                            <p:cond delay="0"/>
                                          </p:stCondLst>
                                        </p:cTn>
                                        <p:tgtEl>
                                          <p:spTgt spid="20"/>
                                        </p:tgtEl>
                                        <p:attrNameLst>
                                          <p:attrName>style.visibility</p:attrName>
                                        </p:attrNameLst>
                                      </p:cBhvr>
                                      <p:to>
                                        <p:strVal val="visible"/>
                                      </p:to>
                                    </p:set>
                                    <p:animEffect transition="in" filter="wipe(right)">
                                      <p:cBhvr>
                                        <p:cTn id="1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4702" grpId="0" animBg="1"/>
      <p:bldP spid="18" grpId="0" animBg="1"/>
      <p:bldP spid="19" grpId="0" animBg="1"/>
      <p:bldP spid="20"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1" name="Rectangle 105"/>
          <p:cNvSpPr>
            <a:spLocks noGrp="1" noChangeArrowheads="1"/>
          </p:cNvSpPr>
          <p:nvPr>
            <p:ph type="dt" sz="quarter" idx="10"/>
          </p:nvPr>
        </p:nvSpPr>
        <p:spPr/>
        <p:txBody>
          <a:bodyPr/>
          <a:lstStyle/>
          <a:p>
            <a:pPr>
              <a:defRPr/>
            </a:pPr>
            <a:r>
              <a:rPr lang="en-US" smtClean="0">
                <a:solidFill>
                  <a:srgbClr val="FFFFFF"/>
                </a:solidFill>
              </a:rPr>
              <a:t>12/01/09 - 9pm</a:t>
            </a:r>
          </a:p>
        </p:txBody>
      </p:sp>
      <p:sp>
        <p:nvSpPr>
          <p:cNvPr id="22532" name="Rectangle 106"/>
          <p:cNvSpPr>
            <a:spLocks noGrp="1" noChangeArrowheads="1"/>
          </p:cNvSpPr>
          <p:nvPr>
            <p:ph type="ftr" sz="quarter" idx="11"/>
          </p:nvPr>
        </p:nvSpPr>
        <p:spPr/>
        <p:txBody>
          <a:bodyPr/>
          <a:lstStyle/>
          <a:p>
            <a:pPr>
              <a:defRPr/>
            </a:pPr>
            <a:r>
              <a:rPr lang="en-US" smtClean="0">
                <a:solidFill>
                  <a:srgbClr val="FFFFFF"/>
                </a:solidFill>
              </a:rPr>
              <a:t>eSlide – P6466 – The Financial Crisis and the Future of the P/C</a:t>
            </a:r>
          </a:p>
        </p:txBody>
      </p:sp>
      <p:sp>
        <p:nvSpPr>
          <p:cNvPr id="36868"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CBD11A1-9FC0-43E8-8F96-F22425AA82FB}" type="slidenum">
              <a:rPr lang="en-US" altLang="en-US" smtClean="0">
                <a:solidFill>
                  <a:srgbClr val="000000"/>
                </a:solidFill>
              </a:rPr>
              <a:pPr/>
              <a:t>15</a:t>
            </a:fld>
            <a:endParaRPr lang="en-US" altLang="en-US" smtClean="0">
              <a:solidFill>
                <a:srgbClr val="000000"/>
              </a:solidFill>
            </a:endParaRPr>
          </a:p>
        </p:txBody>
      </p:sp>
      <p:sp>
        <p:nvSpPr>
          <p:cNvPr id="36869" name="Rectangle 2"/>
          <p:cNvSpPr>
            <a:spLocks noGrp="1" noChangeArrowheads="1"/>
          </p:cNvSpPr>
          <p:nvPr>
            <p:ph type="title"/>
          </p:nvPr>
        </p:nvSpPr>
        <p:spPr>
          <a:xfrm>
            <a:off x="234950" y="90488"/>
            <a:ext cx="7400925" cy="860425"/>
          </a:xfrm>
        </p:spPr>
        <p:txBody>
          <a:bodyPr/>
          <a:lstStyle/>
          <a:p>
            <a:r>
              <a:rPr lang="en-US" altLang="en-US" smtClean="0">
                <a:latin typeface="Arial" panose="020B0604020202020204" pitchFamily="34" charset="0"/>
              </a:rPr>
              <a:t>P/C Insurance Industry </a:t>
            </a:r>
            <a:br>
              <a:rPr lang="en-US" altLang="en-US" smtClean="0">
                <a:latin typeface="Arial" panose="020B0604020202020204" pitchFamily="34" charset="0"/>
              </a:rPr>
            </a:br>
            <a:r>
              <a:rPr lang="en-US" altLang="en-US" smtClean="0">
                <a:latin typeface="Arial" panose="020B0604020202020204" pitchFamily="34" charset="0"/>
              </a:rPr>
              <a:t>Combined Ratio, 2001–2015  (Est.)*</a:t>
            </a:r>
          </a:p>
        </p:txBody>
      </p:sp>
      <p:sp>
        <p:nvSpPr>
          <p:cNvPr id="36870" name="Rectangle 3"/>
          <p:cNvSpPr>
            <a:spLocks noChangeArrowheads="1"/>
          </p:cNvSpPr>
          <p:nvPr/>
        </p:nvSpPr>
        <p:spPr bwMode="auto">
          <a:xfrm>
            <a:off x="-50800" y="6308725"/>
            <a:ext cx="8915400"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85000"/>
              </a:lnSpc>
              <a:spcBef>
                <a:spcPct val="25000"/>
              </a:spcBef>
              <a:buClr>
                <a:srgbClr val="FF6801"/>
              </a:buClr>
              <a:buFont typeface="Wingdings" panose="05000000000000000000" pitchFamily="2" charset="2"/>
              <a:buNone/>
            </a:pPr>
            <a:r>
              <a:rPr lang="en-US" altLang="en-US" sz="1000">
                <a:solidFill>
                  <a:srgbClr val="000000"/>
                </a:solidFill>
              </a:rPr>
              <a:t>* Excludes Mortgage &amp; Financial Guaranty insurers 2008--2014. Including M&amp;FG, 2008=105.1, 2009=100.7, 2010=102.4, 2011=108.1; 2012:=103.2; 2013: = 96.1; 2014: = 97.0.                              </a:t>
            </a:r>
          </a:p>
          <a:p>
            <a:pPr>
              <a:lnSpc>
                <a:spcPct val="85000"/>
              </a:lnSpc>
              <a:spcBef>
                <a:spcPct val="25000"/>
              </a:spcBef>
              <a:buClr>
                <a:srgbClr val="FF6801"/>
              </a:buClr>
              <a:buFont typeface="Wingdings" panose="05000000000000000000" pitchFamily="2" charset="2"/>
              <a:buNone/>
            </a:pPr>
            <a:r>
              <a:rPr lang="en-US" altLang="en-US" sz="1000">
                <a:solidFill>
                  <a:srgbClr val="000000"/>
                </a:solidFill>
              </a:rPr>
              <a:t>Sources: A.M. Best, ISO; Figure for 2010-2015E is from A.M. Best P&amp;C Review and Preview, Feb. 16, 2016.</a:t>
            </a:r>
          </a:p>
        </p:txBody>
      </p:sp>
      <p:graphicFrame>
        <p:nvGraphicFramePr>
          <p:cNvPr id="36871" name="Object 4"/>
          <p:cNvGraphicFramePr>
            <a:graphicFrameLocks noChangeAspect="1"/>
          </p:cNvGraphicFramePr>
          <p:nvPr/>
        </p:nvGraphicFramePr>
        <p:xfrm>
          <a:off x="182563" y="2644775"/>
          <a:ext cx="8577262" cy="3614738"/>
        </p:xfrm>
        <a:graphic>
          <a:graphicData uri="http://schemas.openxmlformats.org/presentationml/2006/ole">
            <mc:AlternateContent xmlns:mc="http://schemas.openxmlformats.org/markup-compatibility/2006">
              <mc:Choice xmlns:v="urn:schemas-microsoft-com:vml" Requires="v">
                <p:oleObj spid="_x0000_s36887" name="Chart" r:id="rId5" imgW="8534284" imgH="3628948" progId="MSGraph.Chart.8">
                  <p:embed followColorScheme="full"/>
                </p:oleObj>
              </mc:Choice>
              <mc:Fallback>
                <p:oleObj name="Chart" r:id="rId5" imgW="8534284" imgH="3628948" progId="MSGraph.Chart.8">
                  <p:embed followColorScheme="full"/>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gray">
                      <a:xfrm>
                        <a:off x="182563" y="2644775"/>
                        <a:ext cx="8577262" cy="361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451335" name="AutoShape 7"/>
          <p:cNvSpPr>
            <a:spLocks noChangeArrowheads="1"/>
          </p:cNvSpPr>
          <p:nvPr/>
        </p:nvSpPr>
        <p:spPr bwMode="blackWhite">
          <a:xfrm>
            <a:off x="182563" y="1279525"/>
            <a:ext cx="2124075" cy="1231900"/>
          </a:xfrm>
          <a:prstGeom prst="wedgeRectCallout">
            <a:avLst>
              <a:gd name="adj1" fmla="val -11509"/>
              <a:gd name="adj2" fmla="val 9419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spcBef>
                <a:spcPct val="50000"/>
              </a:spcBef>
              <a:buClr>
                <a:srgbClr val="FFFFFF"/>
              </a:buClr>
              <a:buFont typeface="Wingdings" panose="05000000000000000000" pitchFamily="2" charset="2"/>
              <a:buNone/>
            </a:pPr>
            <a:r>
              <a:rPr lang="en-US" altLang="en-US" sz="1400" b="1">
                <a:solidFill>
                  <a:srgbClr val="FFFFFF"/>
                </a:solidFill>
              </a:rPr>
              <a:t>As Recently as 2001, Insurers Paid Out Nearly $1.16 for Every $1 in Earned Premiums</a:t>
            </a:r>
          </a:p>
        </p:txBody>
      </p:sp>
      <p:sp>
        <p:nvSpPr>
          <p:cNvPr id="4451336" name="AutoShape 8"/>
          <p:cNvSpPr>
            <a:spLocks noChangeArrowheads="1"/>
          </p:cNvSpPr>
          <p:nvPr/>
        </p:nvSpPr>
        <p:spPr bwMode="blackWhite">
          <a:xfrm>
            <a:off x="3762375" y="2092325"/>
            <a:ext cx="1198563" cy="1228725"/>
          </a:xfrm>
          <a:prstGeom prst="wedgeRectCallout">
            <a:avLst>
              <a:gd name="adj1" fmla="val -17940"/>
              <a:gd name="adj2" fmla="val 185435"/>
            </a:avLst>
          </a:prstGeom>
          <a:gradFill rotWithShape="1">
            <a:gsLst>
              <a:gs pos="0">
                <a:schemeClr val="tx2"/>
              </a:gs>
              <a:gs pos="100000">
                <a:srgbClr val="9E8000"/>
              </a:gs>
            </a:gsLst>
            <a:lin ang="5400000" scaled="1"/>
          </a:gradFill>
          <a:ln>
            <a:noFill/>
          </a:ln>
          <a:extLst>
            <a:ext uri="{91240B29-F687-4F45-9708-019B960494DF}">
              <a14:hiddenLine xmlns:a14="http://schemas.microsoft.com/office/drawing/2010/main" w="28575" algn="ctr">
                <a:solidFill>
                  <a:srgbClr val="000000"/>
                </a:solidFill>
                <a:miter lim="800000"/>
                <a:headEnd/>
                <a:tailEnd/>
              </a14:hiddenLine>
            </a:ext>
          </a:extLst>
        </p:spPr>
        <p:txBody>
          <a:bodyPr tIns="91440" bIns="9144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spcBef>
                <a:spcPct val="50000"/>
              </a:spcBef>
              <a:buClr>
                <a:srgbClr val="FFFFFF"/>
              </a:buClr>
              <a:buFont typeface="Wingdings" panose="05000000000000000000" pitchFamily="2" charset="2"/>
              <a:buNone/>
            </a:pPr>
            <a:r>
              <a:rPr lang="en-US" altLang="en-US" sz="1400" b="1">
                <a:solidFill>
                  <a:srgbClr val="000000"/>
                </a:solidFill>
              </a:rPr>
              <a:t>Relatively Low CAT Losses, Reserve Releases</a:t>
            </a:r>
          </a:p>
        </p:txBody>
      </p:sp>
      <p:sp>
        <p:nvSpPr>
          <p:cNvPr id="13" name="AutoShape 5"/>
          <p:cNvSpPr>
            <a:spLocks noChangeArrowheads="1"/>
          </p:cNvSpPr>
          <p:nvPr/>
        </p:nvSpPr>
        <p:spPr bwMode="blackWhite">
          <a:xfrm>
            <a:off x="2316163" y="1114425"/>
            <a:ext cx="1709737" cy="895350"/>
          </a:xfrm>
          <a:prstGeom prst="wedgeRectCallout">
            <a:avLst>
              <a:gd name="adj1" fmla="val -6926"/>
              <a:gd name="adj2" fmla="val 343569"/>
            </a:avLst>
          </a:prstGeom>
          <a:gradFill rotWithShape="1">
            <a:gsLst>
              <a:gs pos="0">
                <a:schemeClr val="folHlink"/>
              </a:gs>
              <a:gs pos="100000">
                <a:srgbClr val="6D0016"/>
              </a:gs>
            </a:gsLst>
            <a:lin ang="5400000" scaled="1"/>
          </a:gradFill>
          <a:ln w="28575" algn="ctr">
            <a:solidFill>
              <a:schemeClr val="bg1"/>
            </a:solidFill>
            <a:miter lim="800000"/>
            <a:headEnd/>
            <a:tailEnd/>
          </a:ln>
        </p:spPr>
        <p:txBody>
          <a:bodyPr tIns="91440" bIns="9144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spcBef>
                <a:spcPct val="50000"/>
              </a:spcBef>
              <a:buClr>
                <a:srgbClr val="FFFFFF"/>
              </a:buClr>
              <a:buFont typeface="Wingdings" panose="05000000000000000000" pitchFamily="2" charset="2"/>
              <a:buNone/>
            </a:pPr>
            <a:r>
              <a:rPr lang="en-US" altLang="en-US" sz="1400" b="1">
                <a:solidFill>
                  <a:srgbClr val="FFFFFF"/>
                </a:solidFill>
              </a:rPr>
              <a:t>Heavy Use of Reinsurance Lowered Net Losses</a:t>
            </a:r>
          </a:p>
        </p:txBody>
      </p:sp>
      <p:sp>
        <p:nvSpPr>
          <p:cNvPr id="3" name="AutoShape 9"/>
          <p:cNvSpPr>
            <a:spLocks noChangeArrowheads="1"/>
          </p:cNvSpPr>
          <p:nvPr/>
        </p:nvSpPr>
        <p:spPr bwMode="blackWhite">
          <a:xfrm>
            <a:off x="5094288" y="1185863"/>
            <a:ext cx="1116012" cy="1206500"/>
          </a:xfrm>
          <a:prstGeom prst="wedgeRectCallout">
            <a:avLst>
              <a:gd name="adj1" fmla="val -42486"/>
              <a:gd name="adj2" fmla="val 238611"/>
            </a:avLst>
          </a:prstGeom>
          <a:solidFill>
            <a:srgbClr val="FF00FF"/>
          </a:solidFill>
          <a:ln>
            <a:noFill/>
          </a:ln>
          <a:extLst>
            <a:ext uri="{91240B29-F687-4F45-9708-019B960494DF}">
              <a14:hiddenLine xmlns:a14="http://schemas.microsoft.com/office/drawing/2010/main" w="28575" algn="ctr">
                <a:solidFill>
                  <a:srgbClr val="000000"/>
                </a:solidFill>
                <a:miter lim="800000"/>
                <a:headEnd/>
                <a:tailEnd/>
              </a14:hiddenLine>
            </a:ext>
          </a:extLst>
        </p:spPr>
        <p:txBody>
          <a:bodyPr tIns="91440" bIns="9144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spcBef>
                <a:spcPct val="50000"/>
              </a:spcBef>
              <a:buClr>
                <a:srgbClr val="FFFFFF"/>
              </a:buClr>
              <a:buFont typeface="Wingdings" panose="05000000000000000000" pitchFamily="2" charset="2"/>
              <a:buNone/>
            </a:pPr>
            <a:r>
              <a:rPr lang="en-US" altLang="en-US" sz="1400" b="1">
                <a:solidFill>
                  <a:srgbClr val="FFFFFF"/>
                </a:solidFill>
              </a:rPr>
              <a:t>Relatively Low CAT Losses, Reserve Releases</a:t>
            </a:r>
          </a:p>
        </p:txBody>
      </p:sp>
      <p:sp>
        <p:nvSpPr>
          <p:cNvPr id="15" name="PPTShape_1"/>
          <p:cNvSpPr>
            <a:spLocks noChangeArrowheads="1"/>
          </p:cNvSpPr>
          <p:nvPr/>
        </p:nvSpPr>
        <p:spPr bwMode="blackWhite">
          <a:xfrm>
            <a:off x="6765925" y="1098550"/>
            <a:ext cx="1101725" cy="1654175"/>
          </a:xfrm>
          <a:prstGeom prst="wedgeRectCallout">
            <a:avLst>
              <a:gd name="adj1" fmla="val -76758"/>
              <a:gd name="adj2" fmla="val 155514"/>
            </a:avLst>
          </a:prstGeom>
          <a:solidFill>
            <a:schemeClr val="bg1">
              <a:lumMod val="50000"/>
            </a:schemeClr>
          </a:solidFill>
          <a:ln w="28575" algn="ctr">
            <a:solidFill>
              <a:schemeClr val="bg1"/>
            </a:solidFill>
            <a:miter lim="800000"/>
            <a:headEnd/>
            <a:tailEnd/>
          </a:ln>
        </p:spPr>
        <p:txBody>
          <a:bodyPr tIns="91440" bIns="91440" anchor="ctr"/>
          <a:lstStyle/>
          <a:p>
            <a:pPr algn="ctr">
              <a:lnSpc>
                <a:spcPct val="90000"/>
              </a:lnSpc>
              <a:spcBef>
                <a:spcPct val="50000"/>
              </a:spcBef>
              <a:buClr>
                <a:srgbClr val="FFFFFF"/>
              </a:buClr>
              <a:buFont typeface="Wingdings" pitchFamily="2" charset="2"/>
              <a:buNone/>
              <a:defRPr/>
            </a:pPr>
            <a:r>
              <a:rPr lang="en-US" sz="1400" b="1" dirty="0">
                <a:solidFill>
                  <a:srgbClr val="FFFFFF"/>
                </a:solidFill>
                <a:latin typeface="Arial" charset="0"/>
                <a:cs typeface="Arial" charset="0"/>
              </a:rPr>
              <a:t>Higher CAT Losses, Shrinking Reserve Releases, Toll of Soft Market</a:t>
            </a:r>
          </a:p>
        </p:txBody>
      </p:sp>
      <p:sp>
        <p:nvSpPr>
          <p:cNvPr id="16" name="PPTShape_2"/>
          <p:cNvSpPr>
            <a:spLocks noChangeArrowheads="1"/>
          </p:cNvSpPr>
          <p:nvPr/>
        </p:nvSpPr>
        <p:spPr bwMode="blackWhite">
          <a:xfrm>
            <a:off x="4351338" y="3595688"/>
            <a:ext cx="1316037" cy="571500"/>
          </a:xfrm>
          <a:prstGeom prst="wedgeRectCallout">
            <a:avLst>
              <a:gd name="adj1" fmla="val -31264"/>
              <a:gd name="adj2" fmla="val 109366"/>
            </a:avLst>
          </a:prstGeom>
          <a:gradFill rotWithShape="1">
            <a:gsLst>
              <a:gs pos="0">
                <a:schemeClr val="bg2"/>
              </a:gs>
              <a:gs pos="100000">
                <a:srgbClr val="4A869E"/>
              </a:gs>
            </a:gsLst>
            <a:lin ang="5400000" scaled="1"/>
          </a:gradFill>
          <a:ln w="28575" algn="ctr">
            <a:solidFill>
              <a:schemeClr val="bg1"/>
            </a:solidFill>
            <a:miter lim="800000"/>
            <a:headEnd/>
            <a:tailEnd/>
          </a:ln>
        </p:spPr>
        <p:txBody>
          <a:bodyPr tIns="91440" bIns="9144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spcBef>
                <a:spcPct val="50000"/>
              </a:spcBef>
              <a:buClr>
                <a:srgbClr val="FFFFFF"/>
              </a:buClr>
              <a:buFont typeface="Wingdings" panose="05000000000000000000" pitchFamily="2" charset="2"/>
              <a:buNone/>
            </a:pPr>
            <a:r>
              <a:rPr lang="en-US" altLang="en-US" sz="1400" b="1">
                <a:solidFill>
                  <a:srgbClr val="FFFFFF"/>
                </a:solidFill>
              </a:rPr>
              <a:t>Cyclical Deterioration</a:t>
            </a:r>
          </a:p>
        </p:txBody>
      </p:sp>
      <p:sp>
        <p:nvSpPr>
          <p:cNvPr id="17" name="PPTShape_3"/>
          <p:cNvSpPr>
            <a:spLocks noChangeArrowheads="1"/>
          </p:cNvSpPr>
          <p:nvPr/>
        </p:nvSpPr>
        <p:spPr bwMode="blackWhite">
          <a:xfrm>
            <a:off x="7032625" y="3195638"/>
            <a:ext cx="915988" cy="582612"/>
          </a:xfrm>
          <a:prstGeom prst="wedgeRectCallout">
            <a:avLst>
              <a:gd name="adj1" fmla="val -62991"/>
              <a:gd name="adj2" fmla="val 155801"/>
            </a:avLst>
          </a:prstGeom>
          <a:solidFill>
            <a:srgbClr val="225A7A"/>
          </a:solidFill>
          <a:ln w="28575" algn="ctr">
            <a:solidFill>
              <a:schemeClr val="bg1"/>
            </a:solidFill>
            <a:miter lim="800000"/>
            <a:headEnd/>
            <a:tailEnd/>
          </a:ln>
        </p:spPr>
        <p:txBody>
          <a:bodyPr tIns="91440" bIns="9144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spcBef>
                <a:spcPct val="50000"/>
              </a:spcBef>
              <a:buClr>
                <a:srgbClr val="FFFFFF"/>
              </a:buClr>
              <a:buFont typeface="Wingdings" panose="05000000000000000000" pitchFamily="2" charset="2"/>
              <a:buNone/>
            </a:pPr>
            <a:r>
              <a:rPr lang="en-US" altLang="en-US" sz="1400" b="1">
                <a:solidFill>
                  <a:srgbClr val="FFFFFF"/>
                </a:solidFill>
              </a:rPr>
              <a:t>Sandy Impacts</a:t>
            </a:r>
          </a:p>
        </p:txBody>
      </p:sp>
      <p:sp>
        <p:nvSpPr>
          <p:cNvPr id="18" name="PPTShape_4"/>
          <p:cNvSpPr>
            <a:spLocks noChangeArrowheads="1"/>
          </p:cNvSpPr>
          <p:nvPr/>
        </p:nvSpPr>
        <p:spPr bwMode="blackWhite">
          <a:xfrm>
            <a:off x="7316788" y="3911600"/>
            <a:ext cx="915987" cy="685800"/>
          </a:xfrm>
          <a:prstGeom prst="wedgeRectCallout">
            <a:avLst>
              <a:gd name="adj1" fmla="val -39991"/>
              <a:gd name="adj2" fmla="val 97028"/>
            </a:avLst>
          </a:prstGeom>
          <a:solidFill>
            <a:schemeClr val="tx1"/>
          </a:solidFill>
          <a:ln w="28575" algn="ctr">
            <a:solidFill>
              <a:schemeClr val="bg1"/>
            </a:solidFill>
            <a:miter lim="800000"/>
            <a:headEnd/>
            <a:tailEnd/>
          </a:ln>
        </p:spPr>
        <p:txBody>
          <a:bodyPr tIns="91440" bIns="9144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spcBef>
                <a:spcPct val="50000"/>
              </a:spcBef>
              <a:buClr>
                <a:srgbClr val="FFFFFF"/>
              </a:buClr>
              <a:buFont typeface="Wingdings" panose="05000000000000000000" pitchFamily="2" charset="2"/>
              <a:buNone/>
            </a:pPr>
            <a:r>
              <a:rPr lang="en-US" altLang="en-US" sz="1400" b="1">
                <a:solidFill>
                  <a:srgbClr val="FFFFFF"/>
                </a:solidFill>
              </a:rPr>
              <a:t>Lower CAT Losses</a:t>
            </a:r>
          </a:p>
        </p:txBody>
      </p:sp>
      <p:sp>
        <p:nvSpPr>
          <p:cNvPr id="19" name="AutoShape 6"/>
          <p:cNvSpPr>
            <a:spLocks noChangeArrowheads="1"/>
          </p:cNvSpPr>
          <p:nvPr/>
        </p:nvSpPr>
        <p:spPr bwMode="blackWhite">
          <a:xfrm>
            <a:off x="3084513" y="3516313"/>
            <a:ext cx="1250950" cy="895350"/>
          </a:xfrm>
          <a:prstGeom prst="wedgeRectCallout">
            <a:avLst>
              <a:gd name="adj1" fmla="val -10468"/>
              <a:gd name="adj2" fmla="val 153171"/>
            </a:avLst>
          </a:prstGeom>
          <a:gradFill rotWithShape="1">
            <a:gsLst>
              <a:gs pos="0">
                <a:schemeClr val="hlink"/>
              </a:gs>
              <a:gs pos="100000">
                <a:srgbClr val="226544"/>
              </a:gs>
            </a:gsLst>
            <a:lin ang="5400000" scaled="1"/>
          </a:gradFill>
          <a:ln w="28575" algn="ctr">
            <a:solidFill>
              <a:schemeClr val="bg1"/>
            </a:solidFill>
            <a:miter lim="800000"/>
            <a:headEnd/>
            <a:tailEnd/>
          </a:ln>
        </p:spPr>
        <p:txBody>
          <a:bodyPr tIns="91440" bIns="9144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spcBef>
                <a:spcPct val="50000"/>
              </a:spcBef>
              <a:buClr>
                <a:srgbClr val="FFFFFF"/>
              </a:buClr>
              <a:buFont typeface="Wingdings" panose="05000000000000000000" pitchFamily="2" charset="2"/>
              <a:buNone/>
            </a:pPr>
            <a:r>
              <a:rPr lang="en-US" altLang="en-US" sz="1400" b="1">
                <a:solidFill>
                  <a:srgbClr val="FFFFFF"/>
                </a:solidFill>
              </a:rPr>
              <a:t>Best Combined Ratio Since 1949 (87.6)</a:t>
            </a:r>
          </a:p>
        </p:txBody>
      </p:sp>
      <p:sp>
        <p:nvSpPr>
          <p:cNvPr id="20" name="PPTShape_0"/>
          <p:cNvSpPr>
            <a:spLocks noChangeArrowheads="1"/>
          </p:cNvSpPr>
          <p:nvPr/>
        </p:nvSpPr>
        <p:spPr bwMode="blackWhite">
          <a:xfrm>
            <a:off x="5702300" y="2511425"/>
            <a:ext cx="1038225" cy="1119188"/>
          </a:xfrm>
          <a:prstGeom prst="wedgeRectCallout">
            <a:avLst>
              <a:gd name="adj1" fmla="val -41662"/>
              <a:gd name="adj2" fmla="val 124653"/>
            </a:avLst>
          </a:prstGeom>
          <a:solidFill>
            <a:srgbClr val="0070C0"/>
          </a:solidFill>
          <a:ln>
            <a:noFill/>
          </a:ln>
          <a:extLst>
            <a:ext uri="{91240B29-F687-4F45-9708-019B960494DF}">
              <a14:hiddenLine xmlns:a14="http://schemas.microsoft.com/office/drawing/2010/main" w="28575" algn="ctr">
                <a:solidFill>
                  <a:srgbClr val="000000"/>
                </a:solidFill>
                <a:miter lim="800000"/>
                <a:headEnd/>
                <a:tailEnd/>
              </a14:hiddenLine>
            </a:ext>
          </a:extLst>
        </p:spPr>
        <p:txBody>
          <a:bodyPr tIns="91440" bIns="9144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spcBef>
                <a:spcPct val="50000"/>
              </a:spcBef>
              <a:buClr>
                <a:srgbClr val="FFFFFF"/>
              </a:buClr>
              <a:buFont typeface="Wingdings" panose="05000000000000000000" pitchFamily="2" charset="2"/>
              <a:buNone/>
            </a:pPr>
            <a:r>
              <a:rPr lang="en-US" altLang="en-US" sz="1400" b="1">
                <a:solidFill>
                  <a:srgbClr val="FFFFFF"/>
                </a:solidFill>
              </a:rPr>
              <a:t>Avg. CAT Losses, More Reserve Releases</a:t>
            </a:r>
          </a:p>
        </p:txBody>
      </p:sp>
      <p:sp>
        <p:nvSpPr>
          <p:cNvPr id="21" name="AutoShape 8"/>
          <p:cNvSpPr>
            <a:spLocks noChangeArrowheads="1"/>
          </p:cNvSpPr>
          <p:nvPr/>
        </p:nvSpPr>
        <p:spPr bwMode="blackWhite">
          <a:xfrm>
            <a:off x="7893050" y="1690688"/>
            <a:ext cx="1198563" cy="1228725"/>
          </a:xfrm>
          <a:prstGeom prst="wedgeRectCallout">
            <a:avLst>
              <a:gd name="adj1" fmla="val 1324"/>
              <a:gd name="adj2" fmla="val 202722"/>
            </a:avLst>
          </a:prstGeom>
          <a:gradFill rotWithShape="1">
            <a:gsLst>
              <a:gs pos="0">
                <a:schemeClr val="tx2"/>
              </a:gs>
              <a:gs pos="100000">
                <a:srgbClr val="9E8000"/>
              </a:gs>
            </a:gsLst>
            <a:lin ang="5400000" scaled="1"/>
          </a:gradFill>
          <a:ln>
            <a:noFill/>
          </a:ln>
          <a:extLst>
            <a:ext uri="{91240B29-F687-4F45-9708-019B960494DF}">
              <a14:hiddenLine xmlns:a14="http://schemas.microsoft.com/office/drawing/2010/main" w="28575" algn="ctr">
                <a:solidFill>
                  <a:srgbClr val="000000"/>
                </a:solidFill>
                <a:miter lim="800000"/>
                <a:headEnd/>
                <a:tailEnd/>
              </a14:hiddenLine>
            </a:ext>
          </a:extLst>
        </p:spPr>
        <p:txBody>
          <a:bodyPr tIns="91440" bIns="9144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spcBef>
                <a:spcPct val="50000"/>
              </a:spcBef>
              <a:buClr>
                <a:srgbClr val="FFFFFF"/>
              </a:buClr>
              <a:buFont typeface="Wingdings" panose="05000000000000000000" pitchFamily="2" charset="2"/>
              <a:buNone/>
            </a:pPr>
            <a:r>
              <a:rPr lang="en-US" altLang="en-US" sz="1400" b="1">
                <a:solidFill>
                  <a:srgbClr val="000000"/>
                </a:solidFill>
              </a:rPr>
              <a:t>Loss Trends Outstrip Rate Changes</a:t>
            </a:r>
          </a:p>
        </p:txBody>
      </p:sp>
    </p:spTree>
    <p:custDataLst>
      <p:tags r:id="rId2"/>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4451335"/>
                                        </p:tgtEl>
                                        <p:attrNameLst>
                                          <p:attrName>style.visibility</p:attrName>
                                        </p:attrNameLst>
                                      </p:cBhvr>
                                      <p:to>
                                        <p:strVal val="visible"/>
                                      </p:to>
                                    </p:set>
                                    <p:animEffect transition="in" filter="wipe(down)">
                                      <p:cBhvr>
                                        <p:cTn id="7" dur="500"/>
                                        <p:tgtEl>
                                          <p:spTgt spid="4451335"/>
                                        </p:tgtEl>
                                      </p:cBhvr>
                                    </p:animEffect>
                                  </p:childTnLst>
                                </p:cTn>
                              </p:par>
                            </p:childTnLst>
                          </p:cTn>
                        </p:par>
                        <p:par>
                          <p:cTn id="8" fill="hold" nodeType="afterGroup">
                            <p:stCondLst>
                              <p:cond delay="1000"/>
                            </p:stCondLst>
                            <p:childTnLst>
                              <p:par>
                                <p:cTn id="9" presetID="22" presetClass="entr" presetSubtype="4" fill="hold" grpId="0" nodeType="afterEffect">
                                  <p:stCondLst>
                                    <p:cond delay="50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childTnLst>
                          </p:cTn>
                        </p:par>
                        <p:par>
                          <p:cTn id="12" fill="hold" nodeType="afterGroup">
                            <p:stCondLst>
                              <p:cond delay="2000"/>
                            </p:stCondLst>
                            <p:childTnLst>
                              <p:par>
                                <p:cTn id="13" presetID="22" presetClass="entr" presetSubtype="4" fill="hold" grpId="0" nodeType="afterEffect">
                                  <p:stCondLst>
                                    <p:cond delay="500"/>
                                  </p:stCondLst>
                                  <p:childTnLst>
                                    <p:set>
                                      <p:cBhvr>
                                        <p:cTn id="14" dur="1" fill="hold">
                                          <p:stCondLst>
                                            <p:cond delay="0"/>
                                          </p:stCondLst>
                                        </p:cTn>
                                        <p:tgtEl>
                                          <p:spTgt spid="4451336"/>
                                        </p:tgtEl>
                                        <p:attrNameLst>
                                          <p:attrName>style.visibility</p:attrName>
                                        </p:attrNameLst>
                                      </p:cBhvr>
                                      <p:to>
                                        <p:strVal val="visible"/>
                                      </p:to>
                                    </p:set>
                                    <p:animEffect transition="in" filter="wipe(down)">
                                      <p:cBhvr>
                                        <p:cTn id="15" dur="500"/>
                                        <p:tgtEl>
                                          <p:spTgt spid="4451336"/>
                                        </p:tgtEl>
                                      </p:cBhvr>
                                    </p:animEffect>
                                  </p:childTnLst>
                                </p:cTn>
                              </p:par>
                            </p:childTnLst>
                          </p:cTn>
                        </p:par>
                        <p:par>
                          <p:cTn id="16" fill="hold" nodeType="afterGroup">
                            <p:stCondLst>
                              <p:cond delay="3000"/>
                            </p:stCondLst>
                            <p:childTnLst>
                              <p:par>
                                <p:cTn id="17" presetID="22" presetClass="entr" presetSubtype="4" fill="hold" grpId="0" nodeType="afterEffect">
                                  <p:stCondLst>
                                    <p:cond delay="50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500"/>
                                        <p:tgtEl>
                                          <p:spTgt spid="3"/>
                                        </p:tgtEl>
                                      </p:cBhvr>
                                    </p:animEffect>
                                  </p:childTnLst>
                                </p:cTn>
                              </p:par>
                            </p:childTnLst>
                          </p:cTn>
                        </p:par>
                        <p:par>
                          <p:cTn id="20" fill="hold" nodeType="afterGroup">
                            <p:stCondLst>
                              <p:cond delay="4000"/>
                            </p:stCondLst>
                            <p:childTnLst>
                              <p:par>
                                <p:cTn id="21" presetID="22" presetClass="entr" presetSubtype="4" fill="hold" grpId="0" nodeType="afterEffect">
                                  <p:stCondLst>
                                    <p:cond delay="500"/>
                                  </p:stCondLst>
                                  <p:childTnLst>
                                    <p:set>
                                      <p:cBhvr>
                                        <p:cTn id="22" dur="1" fill="hold">
                                          <p:stCondLst>
                                            <p:cond delay="0"/>
                                          </p:stCondLst>
                                        </p:cTn>
                                        <p:tgtEl>
                                          <p:spTgt spid="15"/>
                                        </p:tgtEl>
                                        <p:attrNameLst>
                                          <p:attrName>style.visibility</p:attrName>
                                        </p:attrNameLst>
                                      </p:cBhvr>
                                      <p:to>
                                        <p:strVal val="visible"/>
                                      </p:to>
                                    </p:set>
                                    <p:animEffect transition="in" filter="wipe(down)">
                                      <p:cBhvr>
                                        <p:cTn id="23" dur="500"/>
                                        <p:tgtEl>
                                          <p:spTgt spid="15"/>
                                        </p:tgtEl>
                                      </p:cBhvr>
                                    </p:animEffect>
                                  </p:childTnLst>
                                </p:cTn>
                              </p:par>
                            </p:childTnLst>
                          </p:cTn>
                        </p:par>
                        <p:par>
                          <p:cTn id="24" fill="hold" nodeType="afterGroup">
                            <p:stCondLst>
                              <p:cond delay="5000"/>
                            </p:stCondLst>
                            <p:childTnLst>
                              <p:par>
                                <p:cTn id="25" presetID="22" presetClass="entr" presetSubtype="4" fill="hold" grpId="0" nodeType="after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00"/>
                                        <p:tgtEl>
                                          <p:spTgt spid="16"/>
                                        </p:tgtEl>
                                      </p:cBhvr>
                                    </p:animEffect>
                                  </p:childTnLst>
                                </p:cTn>
                              </p:par>
                            </p:childTnLst>
                          </p:cTn>
                        </p:par>
                        <p:par>
                          <p:cTn id="28" fill="hold" nodeType="afterGroup">
                            <p:stCondLst>
                              <p:cond delay="6000"/>
                            </p:stCondLst>
                            <p:childTnLst>
                              <p:par>
                                <p:cTn id="29" presetID="22" presetClass="entr" presetSubtype="4" fill="hold" grpId="0" nodeType="afterEffect">
                                  <p:stCondLst>
                                    <p:cond delay="500"/>
                                  </p:stCondLst>
                                  <p:childTnLst>
                                    <p:set>
                                      <p:cBhvr>
                                        <p:cTn id="30" dur="1" fill="hold">
                                          <p:stCondLst>
                                            <p:cond delay="0"/>
                                          </p:stCondLst>
                                        </p:cTn>
                                        <p:tgtEl>
                                          <p:spTgt spid="17"/>
                                        </p:tgtEl>
                                        <p:attrNameLst>
                                          <p:attrName>style.visibility</p:attrName>
                                        </p:attrNameLst>
                                      </p:cBhvr>
                                      <p:to>
                                        <p:strVal val="visible"/>
                                      </p:to>
                                    </p:set>
                                    <p:animEffect transition="in" filter="wipe(down)">
                                      <p:cBhvr>
                                        <p:cTn id="31" dur="500"/>
                                        <p:tgtEl>
                                          <p:spTgt spid="17"/>
                                        </p:tgtEl>
                                      </p:cBhvr>
                                    </p:animEffect>
                                  </p:childTnLst>
                                </p:cTn>
                              </p:par>
                            </p:childTnLst>
                          </p:cTn>
                        </p:par>
                        <p:par>
                          <p:cTn id="32" fill="hold" nodeType="afterGroup">
                            <p:stCondLst>
                              <p:cond delay="7000"/>
                            </p:stCondLst>
                            <p:childTnLst>
                              <p:par>
                                <p:cTn id="33" presetID="22" presetClass="entr" presetSubtype="4" fill="hold" grpId="0" nodeType="afterEffect">
                                  <p:stCondLst>
                                    <p:cond delay="500"/>
                                  </p:stCondLst>
                                  <p:childTnLst>
                                    <p:set>
                                      <p:cBhvr>
                                        <p:cTn id="34" dur="1" fill="hold">
                                          <p:stCondLst>
                                            <p:cond delay="0"/>
                                          </p:stCondLst>
                                        </p:cTn>
                                        <p:tgtEl>
                                          <p:spTgt spid="18"/>
                                        </p:tgtEl>
                                        <p:attrNameLst>
                                          <p:attrName>style.visibility</p:attrName>
                                        </p:attrNameLst>
                                      </p:cBhvr>
                                      <p:to>
                                        <p:strVal val="visible"/>
                                      </p:to>
                                    </p:set>
                                    <p:animEffect transition="in" filter="wipe(down)">
                                      <p:cBhvr>
                                        <p:cTn id="35" dur="500"/>
                                        <p:tgtEl>
                                          <p:spTgt spid="18"/>
                                        </p:tgtEl>
                                      </p:cBhvr>
                                    </p:animEffect>
                                  </p:childTnLst>
                                </p:cTn>
                              </p:par>
                            </p:childTnLst>
                          </p:cTn>
                        </p:par>
                        <p:par>
                          <p:cTn id="36" fill="hold" nodeType="afterGroup">
                            <p:stCondLst>
                              <p:cond delay="8000"/>
                            </p:stCondLst>
                            <p:childTnLst>
                              <p:par>
                                <p:cTn id="37" presetID="22" presetClass="entr" presetSubtype="4" fill="hold" grpId="0" nodeType="afterEffect">
                                  <p:stCondLst>
                                    <p:cond delay="500"/>
                                  </p:stCondLst>
                                  <p:childTnLst>
                                    <p:set>
                                      <p:cBhvr>
                                        <p:cTn id="38" dur="1" fill="hold">
                                          <p:stCondLst>
                                            <p:cond delay="0"/>
                                          </p:stCondLst>
                                        </p:cTn>
                                        <p:tgtEl>
                                          <p:spTgt spid="19"/>
                                        </p:tgtEl>
                                        <p:attrNameLst>
                                          <p:attrName>style.visibility</p:attrName>
                                        </p:attrNameLst>
                                      </p:cBhvr>
                                      <p:to>
                                        <p:strVal val="visible"/>
                                      </p:to>
                                    </p:set>
                                    <p:animEffect transition="in" filter="wipe(down)">
                                      <p:cBhvr>
                                        <p:cTn id="39" dur="500"/>
                                        <p:tgtEl>
                                          <p:spTgt spid="19"/>
                                        </p:tgtEl>
                                      </p:cBhvr>
                                    </p:animEffect>
                                  </p:childTnLst>
                                </p:cTn>
                              </p:par>
                            </p:childTnLst>
                          </p:cTn>
                        </p:par>
                        <p:par>
                          <p:cTn id="40" fill="hold" nodeType="afterGroup">
                            <p:stCondLst>
                              <p:cond delay="9000"/>
                            </p:stCondLst>
                            <p:childTnLst>
                              <p:par>
                                <p:cTn id="41" presetID="22" presetClass="entr" presetSubtype="4" fill="hold" grpId="0" nodeType="afterEffect">
                                  <p:stCondLst>
                                    <p:cond delay="500"/>
                                  </p:stCondLst>
                                  <p:childTnLst>
                                    <p:set>
                                      <p:cBhvr>
                                        <p:cTn id="42" dur="1" fill="hold">
                                          <p:stCondLst>
                                            <p:cond delay="0"/>
                                          </p:stCondLst>
                                        </p:cTn>
                                        <p:tgtEl>
                                          <p:spTgt spid="20"/>
                                        </p:tgtEl>
                                        <p:attrNameLst>
                                          <p:attrName>style.visibility</p:attrName>
                                        </p:attrNameLst>
                                      </p:cBhvr>
                                      <p:to>
                                        <p:strVal val="visible"/>
                                      </p:to>
                                    </p:set>
                                    <p:animEffect transition="in" filter="wipe(down)">
                                      <p:cBhvr>
                                        <p:cTn id="43" dur="500"/>
                                        <p:tgtEl>
                                          <p:spTgt spid="20"/>
                                        </p:tgtEl>
                                      </p:cBhvr>
                                    </p:animEffect>
                                  </p:childTnLst>
                                </p:cTn>
                              </p:par>
                            </p:childTnLst>
                          </p:cTn>
                        </p:par>
                        <p:par>
                          <p:cTn id="44" fill="hold" nodeType="afterGroup">
                            <p:stCondLst>
                              <p:cond delay="10000"/>
                            </p:stCondLst>
                            <p:childTnLst>
                              <p:par>
                                <p:cTn id="45" presetID="22" presetClass="entr" presetSubtype="4" fill="hold" grpId="0" nodeType="afterEffect">
                                  <p:stCondLst>
                                    <p:cond delay="500"/>
                                  </p:stCondLst>
                                  <p:childTnLst>
                                    <p:set>
                                      <p:cBhvr>
                                        <p:cTn id="46" dur="1" fill="hold">
                                          <p:stCondLst>
                                            <p:cond delay="0"/>
                                          </p:stCondLst>
                                        </p:cTn>
                                        <p:tgtEl>
                                          <p:spTgt spid="21"/>
                                        </p:tgtEl>
                                        <p:attrNameLst>
                                          <p:attrName>style.visibility</p:attrName>
                                        </p:attrNameLst>
                                      </p:cBhvr>
                                      <p:to>
                                        <p:strVal val="visible"/>
                                      </p:to>
                                    </p:set>
                                    <p:animEffect transition="in" filter="wipe(down)">
                                      <p:cBhvr>
                                        <p:cTn id="4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51335" grpId="0" animBg="1"/>
      <p:bldP spid="4451336" grpId="0" animBg="1"/>
      <p:bldP spid="13" grpId="0" animBg="1"/>
      <p:bldP spid="3" grpId="0" animBg="1"/>
      <p:bldP spid="15" grpId="0" animBg="1"/>
      <p:bldP spid="16" grpId="0" animBg="1"/>
      <p:bldP spid="17" grpId="0" animBg="1"/>
      <p:bldP spid="18" grpId="0" animBg="1"/>
      <p:bldP spid="19" grpId="0" animBg="1"/>
      <p:bldP spid="20" grpId="0" animBg="1"/>
      <p:bldP spid="2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260350" y="90488"/>
            <a:ext cx="7550150" cy="860425"/>
          </a:xfrm>
        </p:spPr>
        <p:txBody>
          <a:bodyPr/>
          <a:lstStyle/>
          <a:p>
            <a:r>
              <a:rPr lang="en-US" altLang="en-US" smtClean="0">
                <a:latin typeface="Arial" panose="020B0604020202020204" pitchFamily="34" charset="0"/>
              </a:rPr>
              <a:t>A 100 Combined Ratio Isn’t What It</a:t>
            </a:r>
            <a:br>
              <a:rPr lang="en-US" altLang="en-US" smtClean="0">
                <a:latin typeface="Arial" panose="020B0604020202020204" pitchFamily="34" charset="0"/>
              </a:rPr>
            </a:br>
            <a:r>
              <a:rPr lang="en-US" altLang="en-US" smtClean="0">
                <a:latin typeface="Arial" panose="020B0604020202020204" pitchFamily="34" charset="0"/>
              </a:rPr>
              <a:t>Once Was: Investment Impact on ROEs</a:t>
            </a:r>
          </a:p>
        </p:txBody>
      </p:sp>
      <p:sp>
        <p:nvSpPr>
          <p:cNvPr id="38915" name="Rectangle 3"/>
          <p:cNvSpPr>
            <a:spLocks noChangeArrowheads="1"/>
          </p:cNvSpPr>
          <p:nvPr/>
        </p:nvSpPr>
        <p:spPr bwMode="black">
          <a:xfrm>
            <a:off x="347663" y="1266825"/>
            <a:ext cx="8221662"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altLang="en-US" sz="1600" b="1">
                <a:solidFill>
                  <a:srgbClr val="225A7A"/>
                </a:solidFill>
              </a:rPr>
              <a:t>Combined Ratio / ROE</a:t>
            </a:r>
          </a:p>
        </p:txBody>
      </p:sp>
      <p:sp>
        <p:nvSpPr>
          <p:cNvPr id="38916" name="Rectangle 4"/>
          <p:cNvSpPr>
            <a:spLocks noChangeArrowheads="1"/>
          </p:cNvSpPr>
          <p:nvPr/>
        </p:nvSpPr>
        <p:spPr bwMode="auto">
          <a:xfrm>
            <a:off x="0" y="6262688"/>
            <a:ext cx="8636000" cy="59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marL="133350" indent="-133350">
              <a:tabLst>
                <a:tab pos="112713" algn="r"/>
              </a:tabLst>
              <a:defRPr>
                <a:solidFill>
                  <a:schemeClr val="tx1"/>
                </a:solidFill>
                <a:latin typeface="Arial" panose="020B0604020202020204" pitchFamily="34" charset="0"/>
                <a:cs typeface="Arial" panose="020B0604020202020204" pitchFamily="34" charset="0"/>
              </a:defRPr>
            </a:lvl1pPr>
            <a:lvl2pPr marL="742950" indent="-285750">
              <a:tabLst>
                <a:tab pos="112713" algn="r"/>
              </a:tabLst>
              <a:defRPr>
                <a:solidFill>
                  <a:schemeClr val="tx1"/>
                </a:solidFill>
                <a:latin typeface="Arial" panose="020B0604020202020204" pitchFamily="34" charset="0"/>
                <a:cs typeface="Arial" panose="020B0604020202020204" pitchFamily="34" charset="0"/>
              </a:defRPr>
            </a:lvl2pPr>
            <a:lvl3pPr marL="1143000" indent="-228600">
              <a:tabLst>
                <a:tab pos="112713" algn="r"/>
              </a:tabLst>
              <a:defRPr>
                <a:solidFill>
                  <a:schemeClr val="tx1"/>
                </a:solidFill>
                <a:latin typeface="Arial" panose="020B0604020202020204" pitchFamily="34" charset="0"/>
                <a:cs typeface="Arial" panose="020B0604020202020204" pitchFamily="34" charset="0"/>
              </a:defRPr>
            </a:lvl3pPr>
            <a:lvl4pPr marL="1600200" indent="-228600">
              <a:tabLst>
                <a:tab pos="112713" algn="r"/>
              </a:tabLst>
              <a:defRPr>
                <a:solidFill>
                  <a:schemeClr val="tx1"/>
                </a:solidFill>
                <a:latin typeface="Arial" panose="020B0604020202020204" pitchFamily="34" charset="0"/>
                <a:cs typeface="Arial" panose="020B0604020202020204" pitchFamily="34" charset="0"/>
              </a:defRPr>
            </a:lvl4pPr>
            <a:lvl5pPr marL="2057400" indent="-228600">
              <a:tabLst>
                <a:tab pos="112713" algn="r"/>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112713" algn="r"/>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112713" algn="r"/>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112713" algn="r"/>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112713" algn="r"/>
              </a:tabLst>
              <a:defRPr>
                <a:solidFill>
                  <a:schemeClr val="tx1"/>
                </a:solidFill>
                <a:latin typeface="Arial" panose="020B0604020202020204" pitchFamily="34" charset="0"/>
                <a:cs typeface="Arial" panose="020B0604020202020204" pitchFamily="34" charset="0"/>
              </a:defRPr>
            </a:lvl9pPr>
          </a:lstStyle>
          <a:p>
            <a:pPr>
              <a:lnSpc>
                <a:spcPct val="90000"/>
              </a:lnSpc>
              <a:buClr>
                <a:srgbClr val="FF6801"/>
              </a:buClr>
              <a:buFont typeface="Wingdings" panose="05000000000000000000" pitchFamily="2" charset="2"/>
              <a:buNone/>
            </a:pPr>
            <a:r>
              <a:rPr lang="en-US" altLang="en-US" sz="1100">
                <a:solidFill>
                  <a:srgbClr val="000000"/>
                </a:solidFill>
              </a:rPr>
              <a:t>*	 2008 -2015 figures are return on average surplus and exclude mortgage and financial guaranty insurers. 2014 combined ratio including M&amp;FG insurers is 97.0; 2013 =  96.1; 2012 =103.2, 2011 = 108.1, ROAS = 3.5%. </a:t>
            </a:r>
          </a:p>
          <a:p>
            <a:pPr>
              <a:lnSpc>
                <a:spcPct val="90000"/>
              </a:lnSpc>
              <a:buClr>
                <a:srgbClr val="FF6801"/>
              </a:buClr>
              <a:buFont typeface="Wingdings" panose="05000000000000000000" pitchFamily="2" charset="2"/>
              <a:buNone/>
            </a:pPr>
            <a:r>
              <a:rPr lang="en-US" altLang="en-US" sz="1100">
                <a:solidFill>
                  <a:srgbClr val="000000"/>
                </a:solidFill>
              </a:rPr>
              <a:t>	Source: Insurance Information Institute from A.M. Best and ISO Verisk Analytics data.</a:t>
            </a:r>
          </a:p>
        </p:txBody>
      </p:sp>
      <p:graphicFrame>
        <p:nvGraphicFramePr>
          <p:cNvPr id="38917" name="Object 2"/>
          <p:cNvGraphicFramePr>
            <a:graphicFrameLocks/>
          </p:cNvGraphicFramePr>
          <p:nvPr/>
        </p:nvGraphicFramePr>
        <p:xfrm>
          <a:off x="292100" y="1549400"/>
          <a:ext cx="8597900" cy="3937000"/>
        </p:xfrm>
        <a:graphic>
          <a:graphicData uri="http://schemas.openxmlformats.org/presentationml/2006/ole">
            <mc:AlternateContent xmlns:mc="http://schemas.openxmlformats.org/markup-compatibility/2006">
              <mc:Choice xmlns:v="urn:schemas-microsoft-com:vml" Requires="v">
                <p:oleObj spid="_x0000_s38925" name="Chart" r:id="rId4" imgW="8600912" imgH="3933735" progId="MSGraph.Chart.8">
                  <p:embed followColorScheme="full"/>
                </p:oleObj>
              </mc:Choice>
              <mc:Fallback>
                <p:oleObj name="Chart" r:id="rId4" imgW="8600912" imgH="3933735" progId="MSGraph.Chart.8">
                  <p:embed followColorScheme="full"/>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292100" y="1549400"/>
                        <a:ext cx="8597900" cy="393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307206" name="Rectangle 6"/>
          <p:cNvSpPr>
            <a:spLocks noChangeArrowheads="1"/>
          </p:cNvSpPr>
          <p:nvPr/>
        </p:nvSpPr>
        <p:spPr bwMode="blackWhite">
          <a:xfrm>
            <a:off x="414338" y="5510213"/>
            <a:ext cx="8312150" cy="682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5000"/>
              </a:lnSpc>
              <a:spcBef>
                <a:spcPct val="25000"/>
              </a:spcBef>
            </a:pPr>
            <a:r>
              <a:rPr lang="en-US" altLang="en-US" b="1">
                <a:solidFill>
                  <a:srgbClr val="FFFFFF"/>
                </a:solidFill>
              </a:rPr>
              <a:t>Combined Ratios Must Be Lower in Today’s Depressed</a:t>
            </a:r>
            <a:br>
              <a:rPr lang="en-US" altLang="en-US" b="1">
                <a:solidFill>
                  <a:srgbClr val="FFFFFF"/>
                </a:solidFill>
              </a:rPr>
            </a:br>
            <a:r>
              <a:rPr lang="en-US" altLang="en-US" b="1">
                <a:solidFill>
                  <a:srgbClr val="FFFFFF"/>
                </a:solidFill>
              </a:rPr>
              <a:t>Investment Environment to Generate Risk Appropriate ROEs</a:t>
            </a:r>
          </a:p>
        </p:txBody>
      </p:sp>
      <p:sp>
        <p:nvSpPr>
          <p:cNvPr id="7" name="Rectangle 6"/>
          <p:cNvSpPr>
            <a:spLocks noChangeArrowheads="1"/>
          </p:cNvSpPr>
          <p:nvPr/>
        </p:nvSpPr>
        <p:spPr bwMode="blackWhite">
          <a:xfrm>
            <a:off x="2671763" y="1182688"/>
            <a:ext cx="5437187" cy="755650"/>
          </a:xfrm>
          <a:prstGeom prst="rect">
            <a:avLst/>
          </a:prstGeom>
          <a:solidFill>
            <a:schemeClr val="tx2"/>
          </a:solidFill>
          <a:ln w="12700" algn="ctr">
            <a:solidFill>
              <a:srgbClr val="FF6801"/>
            </a:solidFill>
            <a:miter lim="800000"/>
            <a:headEnd/>
            <a:tailEnd/>
          </a:ln>
        </p:spPr>
        <p:txBody>
          <a:bodyPr bIns="64008"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5000"/>
              </a:lnSpc>
              <a:spcBef>
                <a:spcPct val="25000"/>
              </a:spcBef>
            </a:pPr>
            <a:r>
              <a:rPr lang="en-US" altLang="en-US" b="1">
                <a:solidFill>
                  <a:srgbClr val="000000"/>
                </a:solidFill>
              </a:rPr>
              <a:t>A combined ratio of about 100 generates an ROE of ~7.0% in 2012/13, ~7.5% ROE in 2009/10,</a:t>
            </a:r>
            <a:br>
              <a:rPr lang="en-US" altLang="en-US" b="1">
                <a:solidFill>
                  <a:srgbClr val="000000"/>
                </a:solidFill>
              </a:rPr>
            </a:br>
            <a:r>
              <a:rPr lang="en-US" altLang="en-US" b="1">
                <a:solidFill>
                  <a:srgbClr val="000000"/>
                </a:solidFill>
              </a:rPr>
              <a:t>10% in 2005 and 16% in 1979</a:t>
            </a:r>
          </a:p>
        </p:txBody>
      </p:sp>
      <p:sp>
        <p:nvSpPr>
          <p:cNvPr id="8" name="AutoShape 8"/>
          <p:cNvSpPr>
            <a:spLocks noChangeArrowheads="1"/>
          </p:cNvSpPr>
          <p:nvPr/>
        </p:nvSpPr>
        <p:spPr bwMode="blackWhite">
          <a:xfrm>
            <a:off x="5224463" y="4062413"/>
            <a:ext cx="1471612" cy="679450"/>
          </a:xfrm>
          <a:prstGeom prst="wedgeRectCallout">
            <a:avLst>
              <a:gd name="adj1" fmla="val 95270"/>
              <a:gd name="adj2" fmla="val -4379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1400" b="1" dirty="0">
                <a:solidFill>
                  <a:srgbClr val="FFFFFF"/>
                </a:solidFill>
              </a:rPr>
              <a:t>Lower CATs helped ROEs in 2013</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307206"/>
                                        </p:tgtEl>
                                        <p:attrNameLst>
                                          <p:attrName>style.visibility</p:attrName>
                                        </p:attrNameLst>
                                      </p:cBhvr>
                                      <p:to>
                                        <p:strVal val="visible"/>
                                      </p:to>
                                    </p:set>
                                    <p:anim calcmode="lin" valueType="num">
                                      <p:cBhvr>
                                        <p:cTn id="7" dur="500" fill="hold"/>
                                        <p:tgtEl>
                                          <p:spTgt spid="307206"/>
                                        </p:tgtEl>
                                        <p:attrNameLst>
                                          <p:attrName>ppt_w</p:attrName>
                                        </p:attrNameLst>
                                      </p:cBhvr>
                                      <p:tavLst>
                                        <p:tav tm="0">
                                          <p:val>
                                            <p:fltVal val="0"/>
                                          </p:val>
                                        </p:tav>
                                        <p:tav tm="100000">
                                          <p:val>
                                            <p:strVal val="#ppt_w"/>
                                          </p:val>
                                        </p:tav>
                                      </p:tavLst>
                                    </p:anim>
                                    <p:anim calcmode="lin" valueType="num">
                                      <p:cBhvr>
                                        <p:cTn id="8" dur="500" fill="hold"/>
                                        <p:tgtEl>
                                          <p:spTgt spid="307206"/>
                                        </p:tgtEl>
                                        <p:attrNameLst>
                                          <p:attrName>ppt_h</p:attrName>
                                        </p:attrNameLst>
                                      </p:cBhvr>
                                      <p:tavLst>
                                        <p:tav tm="0">
                                          <p:val>
                                            <p:fltVal val="0"/>
                                          </p:val>
                                        </p:tav>
                                        <p:tav tm="100000">
                                          <p:val>
                                            <p:strVal val="#ppt_h"/>
                                          </p:val>
                                        </p:tav>
                                      </p:tavLst>
                                    </p:anim>
                                  </p:childTnLst>
                                </p:cTn>
                              </p:par>
                            </p:childTnLst>
                          </p:cTn>
                        </p:par>
                        <p:par>
                          <p:cTn id="9" fill="hold" nodeType="afterGroup">
                            <p:stCondLst>
                              <p:cond delay="1500"/>
                            </p:stCondLst>
                            <p:childTnLst>
                              <p:par>
                                <p:cTn id="10" presetID="23" presetClass="entr" presetSubtype="16" fill="hold" grpId="0" nodeType="afterEffect">
                                  <p:stCondLst>
                                    <p:cond delay="100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childTnLst>
                                </p:cTn>
                              </p:par>
                            </p:childTnLst>
                          </p:cTn>
                        </p:par>
                        <p:par>
                          <p:cTn id="14" fill="hold" nodeType="afterGroup">
                            <p:stCondLst>
                              <p:cond delay="3000"/>
                            </p:stCondLst>
                            <p:childTnLst>
                              <p:par>
                                <p:cTn id="15" presetID="22" presetClass="entr" presetSubtype="4" fill="hold" grpId="0" nodeType="afterEffect">
                                  <p:stCondLst>
                                    <p:cond delay="70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06" grpId="0" animBg="1"/>
      <p:bldP spid="7" grpId="0" animBg="1"/>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62"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D98840D-AE85-4032-A589-6D2B286E401C}" type="slidenum">
              <a:rPr lang="en-US" altLang="en-US" smtClean="0"/>
              <a:pPr/>
              <a:t>17</a:t>
            </a:fld>
            <a:endParaRPr lang="en-US" altLang="en-US" smtClean="0"/>
          </a:p>
        </p:txBody>
      </p:sp>
      <p:sp>
        <p:nvSpPr>
          <p:cNvPr id="40963" name="Rectangle 2"/>
          <p:cNvSpPr>
            <a:spLocks noGrp="1" noChangeArrowheads="1"/>
          </p:cNvSpPr>
          <p:nvPr>
            <p:ph type="title" idx="4294967295"/>
          </p:nvPr>
        </p:nvSpPr>
        <p:spPr>
          <a:xfrm>
            <a:off x="0" y="-123825"/>
            <a:ext cx="8686800" cy="1143000"/>
          </a:xfrm>
        </p:spPr>
        <p:txBody>
          <a:bodyPr lIns="92075" tIns="46038" rIns="92075" bIns="46038" anchor="b"/>
          <a:lstStyle/>
          <a:p>
            <a:r>
              <a:rPr lang="en-US" altLang="en-US" sz="2400" smtClean="0">
                <a:solidFill>
                  <a:schemeClr val="accent1"/>
                </a:solidFill>
                <a:latin typeface="Arial" panose="020B0604020202020204" pitchFamily="34" charset="0"/>
              </a:rPr>
              <a:t>RNW </a:t>
            </a:r>
            <a:r>
              <a:rPr lang="en-US" altLang="en-US" sz="2600" smtClean="0">
                <a:latin typeface="Arial" panose="020B0604020202020204" pitchFamily="34" charset="0"/>
              </a:rPr>
              <a:t>All Lines, 2005-2014 Average:</a:t>
            </a:r>
            <a:br>
              <a:rPr lang="en-US" altLang="en-US" sz="2600" smtClean="0">
                <a:latin typeface="Arial" panose="020B0604020202020204" pitchFamily="34" charset="0"/>
              </a:rPr>
            </a:br>
            <a:r>
              <a:rPr lang="en-US" altLang="en-US" sz="2600" smtClean="0">
                <a:latin typeface="Arial" panose="020B0604020202020204" pitchFamily="34" charset="0"/>
              </a:rPr>
              <a:t>Highest 25 States</a:t>
            </a:r>
          </a:p>
        </p:txBody>
      </p:sp>
      <p:graphicFrame>
        <p:nvGraphicFramePr>
          <p:cNvPr id="40964" name="Object 3"/>
          <p:cNvGraphicFramePr>
            <a:graphicFrameLocks noGrp="1" noChangeAspect="1"/>
          </p:cNvGraphicFramePr>
          <p:nvPr>
            <p:ph idx="4294967295"/>
          </p:nvPr>
        </p:nvGraphicFramePr>
        <p:xfrm>
          <a:off x="1588" y="1541463"/>
          <a:ext cx="9139237" cy="4722812"/>
        </p:xfrm>
        <a:graphic>
          <a:graphicData uri="http://schemas.openxmlformats.org/presentationml/2006/ole">
            <mc:AlternateContent xmlns:mc="http://schemas.openxmlformats.org/markup-compatibility/2006">
              <mc:Choice xmlns:v="urn:schemas-microsoft-com:vml" Requires="v">
                <p:oleObj spid="_x0000_s40973" name="Chart" r:id="rId4" imgW="8810513" imgH="4553040" progId="MSGraph.Chart.8">
                  <p:embed followColorScheme="full"/>
                </p:oleObj>
              </mc:Choice>
              <mc:Fallback>
                <p:oleObj name="Chart" r:id="rId4" imgW="8810513" imgH="4553040" progId="MSGraph.Chart.8">
                  <p:embed followColorScheme="full"/>
                  <p:pic>
                    <p:nvPicPr>
                      <p:cNvPr id="0" name="Object 3"/>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41463"/>
                        <a:ext cx="9139237" cy="472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AutoShape 9"/>
          <p:cNvSpPr>
            <a:spLocks noChangeArrowheads="1"/>
          </p:cNvSpPr>
          <p:nvPr/>
        </p:nvSpPr>
        <p:spPr bwMode="blackWhite">
          <a:xfrm>
            <a:off x="1746250" y="1392238"/>
            <a:ext cx="3171825" cy="1179512"/>
          </a:xfrm>
          <a:prstGeom prst="wedgeRectCallout">
            <a:avLst>
              <a:gd name="adj1" fmla="val -36856"/>
              <a:gd name="adj2" fmla="val 79810"/>
            </a:avLst>
          </a:prstGeom>
          <a:solidFill>
            <a:srgbClr val="225A7A"/>
          </a:solidFill>
          <a:ln w="28575" algn="ctr">
            <a:solidFill>
              <a:schemeClr val="bg1"/>
            </a:solidFill>
            <a:miter lim="800000"/>
            <a:headEnd/>
            <a:tailEnd/>
          </a:ln>
        </p:spPr>
        <p:txBody>
          <a:bodyPr tIns="91440" bIns="9144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spcBef>
                <a:spcPct val="50000"/>
              </a:spcBef>
              <a:buClr>
                <a:srgbClr val="FFFFFF"/>
              </a:buClr>
              <a:buFont typeface="Wingdings" panose="05000000000000000000" pitchFamily="2" charset="2"/>
              <a:buNone/>
            </a:pPr>
            <a:r>
              <a:rPr lang="en-US" altLang="en-US" sz="1600" b="1">
                <a:solidFill>
                  <a:srgbClr val="FFFFFF"/>
                </a:solidFill>
              </a:rPr>
              <a:t>The most profitable states over the past decade are widely distributed geographically, though none are in the Gulf region</a:t>
            </a:r>
          </a:p>
        </p:txBody>
      </p:sp>
      <p:sp>
        <p:nvSpPr>
          <p:cNvPr id="40966" name="Rectangle 7"/>
          <p:cNvSpPr>
            <a:spLocks noChangeArrowheads="1"/>
          </p:cNvSpPr>
          <p:nvPr/>
        </p:nvSpPr>
        <p:spPr bwMode="auto">
          <a:xfrm>
            <a:off x="0" y="6386513"/>
            <a:ext cx="87503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100"/>
              <a:t>Source: NAIC; Insurance Information Institute.	</a:t>
            </a:r>
          </a:p>
        </p:txBody>
      </p:sp>
      <p:sp>
        <p:nvSpPr>
          <p:cNvPr id="8" name="Text Box 6"/>
          <p:cNvSpPr txBox="1">
            <a:spLocks noChangeArrowheads="1"/>
          </p:cNvSpPr>
          <p:nvPr/>
        </p:nvSpPr>
        <p:spPr bwMode="blackWhite">
          <a:xfrm>
            <a:off x="5132388" y="1814513"/>
            <a:ext cx="3797300" cy="1514475"/>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a:lnSpc>
                <a:spcPct val="85000"/>
              </a:lnSpc>
              <a:spcBef>
                <a:spcPct val="50000"/>
              </a:spcBef>
              <a:buClr>
                <a:schemeClr val="bg1"/>
              </a:buClr>
              <a:buFont typeface="Wingdings" pitchFamily="2" charset="2"/>
              <a:buNone/>
              <a:defRPr/>
            </a:pPr>
            <a:r>
              <a:rPr lang="en-US" sz="1600" b="1" u="sng" dirty="0">
                <a:solidFill>
                  <a:schemeClr val="bg1"/>
                </a:solidFill>
                <a:cs typeface="+mn-cs"/>
              </a:rPr>
              <a:t>Profitability Benchmark: All P/C</a:t>
            </a:r>
          </a:p>
          <a:p>
            <a:pPr algn="ctr">
              <a:lnSpc>
                <a:spcPct val="85000"/>
              </a:lnSpc>
              <a:spcBef>
                <a:spcPct val="50000"/>
              </a:spcBef>
              <a:buClr>
                <a:schemeClr val="bg1"/>
              </a:buClr>
              <a:buFont typeface="Wingdings" pitchFamily="2" charset="2"/>
              <a:buNone/>
              <a:defRPr/>
            </a:pPr>
            <a:r>
              <a:rPr lang="en-US" sz="1600" b="1" dirty="0">
                <a:solidFill>
                  <a:schemeClr val="bg1"/>
                </a:solidFill>
                <a:cs typeface="+mn-cs"/>
              </a:rPr>
              <a:t>US: 7.7%</a:t>
            </a:r>
          </a:p>
        </p:txBody>
      </p:sp>
      <p:sp>
        <p:nvSpPr>
          <p:cNvPr id="40968" name="Rectangle 31"/>
          <p:cNvSpPr>
            <a:spLocks noChangeArrowheads="1"/>
          </p:cNvSpPr>
          <p:nvPr/>
        </p:nvSpPr>
        <p:spPr bwMode="black">
          <a:xfrm>
            <a:off x="266700" y="1398588"/>
            <a:ext cx="1884363"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altLang="en-US" sz="1600" b="1">
                <a:solidFill>
                  <a:srgbClr val="225A7A"/>
                </a:solidFill>
              </a:rPr>
              <a:t>(Percent)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par>
                          <p:cTn id="8" fill="hold" nodeType="afterGroup">
                            <p:stCondLst>
                              <p:cond delay="1000"/>
                            </p:stCondLst>
                            <p:childTnLst>
                              <p:par>
                                <p:cTn id="9" presetID="10" presetClass="entr" presetSubtype="0" fill="hold" grpId="0" nodeType="afterEffect">
                                  <p:stCondLst>
                                    <p:cond delay="70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3010"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614DE50-1B7C-4928-868F-4662B24E6FDB}" type="slidenum">
              <a:rPr lang="en-US" altLang="en-US" smtClean="0"/>
              <a:pPr/>
              <a:t>18</a:t>
            </a:fld>
            <a:endParaRPr lang="en-US" altLang="en-US" smtClean="0"/>
          </a:p>
        </p:txBody>
      </p:sp>
      <p:graphicFrame>
        <p:nvGraphicFramePr>
          <p:cNvPr id="43011" name="Object 3"/>
          <p:cNvGraphicFramePr>
            <a:graphicFrameLocks noGrp="1" noChangeAspect="1"/>
          </p:cNvGraphicFramePr>
          <p:nvPr>
            <p:ph idx="4294967295"/>
          </p:nvPr>
        </p:nvGraphicFramePr>
        <p:xfrm>
          <a:off x="0" y="1577975"/>
          <a:ext cx="9067800" cy="4695825"/>
        </p:xfrm>
        <a:graphic>
          <a:graphicData uri="http://schemas.openxmlformats.org/presentationml/2006/ole">
            <mc:AlternateContent xmlns:mc="http://schemas.openxmlformats.org/markup-compatibility/2006">
              <mc:Choice xmlns:v="urn:schemas-microsoft-com:vml" Requires="v">
                <p:oleObj spid="_x0000_s43020" name="Chart" r:id="rId4" imgW="8829599" imgH="4572154" progId="MSGraph.Chart.8">
                  <p:embed followColorScheme="full"/>
                </p:oleObj>
              </mc:Choice>
              <mc:Fallback>
                <p:oleObj name="Chart" r:id="rId4" imgW="8829599" imgH="4572154" progId="MSGraph.Chart.8">
                  <p:embed followColorScheme="full"/>
                  <p:pic>
                    <p:nvPicPr>
                      <p:cNvPr id="0" name="Object 3"/>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577975"/>
                        <a:ext cx="9067800" cy="469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3012" name="Rectangle 2"/>
          <p:cNvSpPr txBox="1">
            <a:spLocks noChangeArrowheads="1"/>
          </p:cNvSpPr>
          <p:nvPr/>
        </p:nvSpPr>
        <p:spPr bwMode="auto">
          <a:xfrm>
            <a:off x="0" y="0"/>
            <a:ext cx="8035925"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600" b="1">
                <a:solidFill>
                  <a:schemeClr val="accent1"/>
                </a:solidFill>
              </a:rPr>
              <a:t>RNW All Lines, 2005-2014 Average: </a:t>
            </a:r>
          </a:p>
          <a:p>
            <a:r>
              <a:rPr lang="en-US" altLang="en-US" sz="2600" b="1">
                <a:solidFill>
                  <a:schemeClr val="accent1"/>
                </a:solidFill>
              </a:rPr>
              <a:t>Lowest 25 States</a:t>
            </a:r>
          </a:p>
        </p:txBody>
      </p:sp>
      <p:sp>
        <p:nvSpPr>
          <p:cNvPr id="43013" name="Rectangle 7"/>
          <p:cNvSpPr>
            <a:spLocks noChangeArrowheads="1"/>
          </p:cNvSpPr>
          <p:nvPr/>
        </p:nvSpPr>
        <p:spPr bwMode="auto">
          <a:xfrm>
            <a:off x="0" y="6429375"/>
            <a:ext cx="87503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100"/>
              <a:t>Source: NAIC; Insurance Information Institute.	</a:t>
            </a:r>
          </a:p>
        </p:txBody>
      </p:sp>
      <p:sp>
        <p:nvSpPr>
          <p:cNvPr id="6" name="AutoShape 9"/>
          <p:cNvSpPr>
            <a:spLocks noChangeArrowheads="1"/>
          </p:cNvSpPr>
          <p:nvPr/>
        </p:nvSpPr>
        <p:spPr bwMode="blackWhite">
          <a:xfrm>
            <a:off x="3609975" y="3925888"/>
            <a:ext cx="3578225" cy="1181100"/>
          </a:xfrm>
          <a:prstGeom prst="wedgeRectCallout">
            <a:avLst>
              <a:gd name="adj1" fmla="val 62130"/>
              <a:gd name="adj2" fmla="val -62005"/>
            </a:avLst>
          </a:prstGeom>
          <a:solidFill>
            <a:srgbClr val="225A7A"/>
          </a:solidFill>
          <a:ln w="28575" algn="ctr">
            <a:solidFill>
              <a:schemeClr val="bg1"/>
            </a:solidFill>
            <a:miter lim="800000"/>
            <a:headEnd/>
            <a:tailEnd/>
          </a:ln>
        </p:spPr>
        <p:txBody>
          <a:bodyPr tIns="91440" bIns="9144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spcBef>
                <a:spcPct val="50000"/>
              </a:spcBef>
              <a:buClr>
                <a:srgbClr val="FFFFFF"/>
              </a:buClr>
              <a:buFont typeface="Wingdings" panose="05000000000000000000" pitchFamily="2" charset="2"/>
              <a:buNone/>
            </a:pPr>
            <a:r>
              <a:rPr lang="en-US" altLang="en-US" b="1">
                <a:solidFill>
                  <a:srgbClr val="FFFFFF"/>
                </a:solidFill>
              </a:rPr>
              <a:t>Some of the least profitable states over the past decade were hit hard by catastrophes</a:t>
            </a:r>
          </a:p>
        </p:txBody>
      </p:sp>
      <p:sp>
        <p:nvSpPr>
          <p:cNvPr id="43015" name="Rectangle 31"/>
          <p:cNvSpPr>
            <a:spLocks noChangeArrowheads="1"/>
          </p:cNvSpPr>
          <p:nvPr/>
        </p:nvSpPr>
        <p:spPr bwMode="black">
          <a:xfrm>
            <a:off x="266700" y="1398588"/>
            <a:ext cx="1884363"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altLang="en-US" sz="1600" b="1">
                <a:solidFill>
                  <a:srgbClr val="225A7A"/>
                </a:solidFill>
              </a:rPr>
              <a:t>(Percent)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4498" name="Rectangle 2"/>
          <p:cNvSpPr>
            <a:spLocks noGrp="1" noChangeArrowheads="1"/>
          </p:cNvSpPr>
          <p:nvPr>
            <p:ph type="ctrTitle" idx="4294967295"/>
          </p:nvPr>
        </p:nvSpPr>
        <p:spPr bwMode="blackWhite">
          <a:xfrm>
            <a:off x="550863" y="2232025"/>
            <a:ext cx="7981950" cy="1470025"/>
          </a:xfrm>
          <a:gradFill rotWithShape="1">
            <a:gsLst>
              <a:gs pos="0">
                <a:srgbClr val="FF6801"/>
              </a:gs>
              <a:gs pos="100000">
                <a:srgbClr val="DC5A01"/>
              </a:gs>
            </a:gsLst>
            <a:lin ang="5400000" scaled="1"/>
          </a:gradFill>
          <a:ln w="12700" cap="flat" algn="ctr">
            <a:solidFill>
              <a:srgbClr val="FF6801"/>
            </a:solidFill>
            <a:miter lim="800000"/>
            <a:headEnd/>
            <a:tailEnd/>
          </a:ln>
        </p:spPr>
        <p:txBody>
          <a:bodyPr/>
          <a:lstStyle/>
          <a:p>
            <a:pPr algn="ctr" defTabSz="914400" eaLnBrk="1" hangingPunct="1">
              <a:lnSpc>
                <a:spcPct val="95000"/>
              </a:lnSpc>
              <a:spcBef>
                <a:spcPct val="25000"/>
              </a:spcBef>
            </a:pPr>
            <a:r>
              <a:rPr lang="en-US" altLang="en-US" sz="3800" smtClean="0">
                <a:solidFill>
                  <a:schemeClr val="bg1"/>
                </a:solidFill>
                <a:latin typeface="Arial" panose="020B0604020202020204" pitchFamily="34" charset="0"/>
              </a:rPr>
              <a:t>INVESTMENTS: </a:t>
            </a:r>
            <a:br>
              <a:rPr lang="en-US" altLang="en-US" sz="3800" smtClean="0">
                <a:solidFill>
                  <a:schemeClr val="bg1"/>
                </a:solidFill>
                <a:latin typeface="Arial" panose="020B0604020202020204" pitchFamily="34" charset="0"/>
              </a:rPr>
            </a:br>
            <a:r>
              <a:rPr lang="en-US" altLang="en-US" sz="3800" smtClean="0">
                <a:solidFill>
                  <a:schemeClr val="bg1"/>
                </a:solidFill>
                <a:latin typeface="Arial" panose="020B0604020202020204" pitchFamily="34" charset="0"/>
              </a:rPr>
              <a:t>THE NEW REALITY</a:t>
            </a:r>
          </a:p>
        </p:txBody>
      </p:sp>
      <p:sp>
        <p:nvSpPr>
          <p:cNvPr id="45059" name="Rectangle 3"/>
          <p:cNvSpPr>
            <a:spLocks noChangeArrowheads="1"/>
          </p:cNvSpPr>
          <p:nvPr/>
        </p:nvSpPr>
        <p:spPr bwMode="auto">
          <a:xfrm>
            <a:off x="0" y="6556375"/>
            <a:ext cx="9144000" cy="301625"/>
          </a:xfrm>
          <a:prstGeom prst="rect">
            <a:avLst/>
          </a:prstGeom>
          <a:solidFill>
            <a:srgbClr val="225A7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p>
        </p:txBody>
      </p:sp>
      <p:sp>
        <p:nvSpPr>
          <p:cNvPr id="45060" name="Rectangle 4"/>
          <p:cNvSpPr>
            <a:spLocks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lnSpc>
                <a:spcPct val="85000"/>
              </a:lnSpc>
              <a:spcBef>
                <a:spcPct val="20000"/>
              </a:spcBef>
            </a:pPr>
            <a:fld id="{6E26F643-9764-471A-A105-7A396858DA77}" type="slidenum">
              <a:rPr lang="en-US" altLang="en-US" sz="900">
                <a:solidFill>
                  <a:schemeClr val="bg1"/>
                </a:solidFill>
              </a:rPr>
              <a:pPr algn="r">
                <a:lnSpc>
                  <a:spcPct val="85000"/>
                </a:lnSpc>
                <a:spcBef>
                  <a:spcPct val="20000"/>
                </a:spcBef>
              </a:pPr>
              <a:t>19</a:t>
            </a:fld>
            <a:endParaRPr lang="en-US" altLang="en-US" sz="900">
              <a:solidFill>
                <a:schemeClr val="bg1"/>
              </a:solidFill>
            </a:endParaRPr>
          </a:p>
        </p:txBody>
      </p:sp>
      <p:pic>
        <p:nvPicPr>
          <p:cNvPr id="45061" name="Picture 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051175" y="838200"/>
            <a:ext cx="303212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8"/>
          <p:cNvSpPr>
            <a:spLocks noChangeArrowheads="1"/>
          </p:cNvSpPr>
          <p:nvPr/>
        </p:nvSpPr>
        <p:spPr bwMode="auto">
          <a:xfrm>
            <a:off x="339725" y="4005263"/>
            <a:ext cx="8450263" cy="246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45720" rIns="45720">
            <a:spAutoFit/>
          </a:bodyPr>
          <a:lstStyle>
            <a:lvl1pPr marL="292100" indent="-2921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25000"/>
              </a:spcBef>
              <a:buFont typeface="Wingdings" panose="05000000000000000000" pitchFamily="2" charset="2"/>
              <a:buNone/>
            </a:pPr>
            <a:r>
              <a:rPr lang="en-US" altLang="en-US" sz="4000" b="1">
                <a:solidFill>
                  <a:srgbClr val="225A7A"/>
                </a:solidFill>
              </a:rPr>
              <a:t>Investment Performance is a Key Driver of Profitability</a:t>
            </a:r>
          </a:p>
          <a:p>
            <a:pPr algn="ctr">
              <a:spcBef>
                <a:spcPct val="25000"/>
              </a:spcBef>
              <a:buFont typeface="Wingdings" panose="05000000000000000000" pitchFamily="2" charset="2"/>
              <a:buNone/>
            </a:pPr>
            <a:r>
              <a:rPr lang="en-US" altLang="en-US" sz="4000" b="1">
                <a:solidFill>
                  <a:srgbClr val="225A7A"/>
                </a:solidFill>
              </a:rPr>
              <a:t> </a:t>
            </a:r>
            <a:r>
              <a:rPr lang="en-US" altLang="en-US" sz="4000" b="1" i="1">
                <a:solidFill>
                  <a:srgbClr val="225A7A"/>
                </a:solidFill>
              </a:rPr>
              <a:t>Depressed Yields Will Necessarily Influence Underwriting &amp; Pricing</a:t>
            </a:r>
          </a:p>
        </p:txBody>
      </p:sp>
      <p:sp>
        <p:nvSpPr>
          <p:cNvPr id="7" name="Date Placeholder 6"/>
          <p:cNvSpPr>
            <a:spLocks noGrp="1"/>
          </p:cNvSpPr>
          <p:nvPr>
            <p:ph type="dt" sz="quarter" idx="10"/>
          </p:nvPr>
        </p:nvSpPr>
        <p:spPr/>
        <p:txBody>
          <a:bodyPr/>
          <a:lstStyle/>
          <a:p>
            <a:pPr>
              <a:defRPr/>
            </a:pPr>
            <a:r>
              <a:rPr lang="en-US" smtClean="0"/>
              <a:t>12/01/09 - 9pm</a:t>
            </a:r>
            <a:endParaRPr lang="en-US"/>
          </a:p>
        </p:txBody>
      </p:sp>
      <p:sp>
        <p:nvSpPr>
          <p:cNvPr id="45064" name="Slide Number Placeholder 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B5F591F-6807-48DF-BB7B-52AD5E510F80}" type="slidenum">
              <a:rPr lang="en-US" altLang="en-US" smtClean="0"/>
              <a:pPr/>
              <a:t>19</a:t>
            </a:fld>
            <a:endParaRPr lang="en-US" altLang="en-US" smtClean="0"/>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4498"/>
                                        </p:tgtEl>
                                        <p:attrNameLst>
                                          <p:attrName>style.visibility</p:attrName>
                                        </p:attrNameLst>
                                      </p:cBhvr>
                                      <p:to>
                                        <p:strVal val="visible"/>
                                      </p:to>
                                    </p:set>
                                    <p:animEffect transition="in" filter="barn(outVertical)">
                                      <p:cBhvr>
                                        <p:cTn id="7" dur="1000"/>
                                        <p:tgtEl>
                                          <p:spTgt spid="215449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4498" grpId="0" animBg="1"/>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Rectangle 3"/>
          <p:cNvSpPr>
            <a:spLocks noChangeArrowheads="1"/>
          </p:cNvSpPr>
          <p:nvPr/>
        </p:nvSpPr>
        <p:spPr bwMode="auto">
          <a:xfrm>
            <a:off x="0" y="6556375"/>
            <a:ext cx="9144000" cy="301625"/>
          </a:xfrm>
          <a:prstGeom prst="rect">
            <a:avLst/>
          </a:prstGeom>
          <a:solidFill>
            <a:srgbClr val="225A7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p>
        </p:txBody>
      </p:sp>
      <p:sp>
        <p:nvSpPr>
          <p:cNvPr id="10243" name="Rectangle 4"/>
          <p:cNvSpPr>
            <a:spLocks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lnSpc>
                <a:spcPct val="85000"/>
              </a:lnSpc>
              <a:spcBef>
                <a:spcPct val="20000"/>
              </a:spcBef>
            </a:pPr>
            <a:fld id="{BD90C0F8-2153-4988-BBB6-BD072733FDBC}" type="slidenum">
              <a:rPr lang="en-US" altLang="en-US" sz="900">
                <a:solidFill>
                  <a:schemeClr val="bg1"/>
                </a:solidFill>
              </a:rPr>
              <a:pPr algn="r">
                <a:lnSpc>
                  <a:spcPct val="85000"/>
                </a:lnSpc>
                <a:spcBef>
                  <a:spcPct val="20000"/>
                </a:spcBef>
              </a:pPr>
              <a:t>2</a:t>
            </a:fld>
            <a:endParaRPr lang="en-US" altLang="en-US" sz="900">
              <a:solidFill>
                <a:schemeClr val="bg1"/>
              </a:solidFill>
            </a:endParaRPr>
          </a:p>
        </p:txBody>
      </p:sp>
      <p:pic>
        <p:nvPicPr>
          <p:cNvPr id="10244" name="Picture 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051175" y="838200"/>
            <a:ext cx="303212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0486" name="Rectangle 6"/>
          <p:cNvSpPr>
            <a:spLocks noChangeArrowheads="1"/>
          </p:cNvSpPr>
          <p:nvPr/>
        </p:nvSpPr>
        <p:spPr bwMode="blackWhite">
          <a:xfrm>
            <a:off x="609600" y="2219325"/>
            <a:ext cx="7924800" cy="144145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5000"/>
              </a:lnSpc>
              <a:spcBef>
                <a:spcPct val="25000"/>
              </a:spcBef>
            </a:pPr>
            <a:r>
              <a:rPr lang="en-US" altLang="en-US" sz="4000" b="1">
                <a:solidFill>
                  <a:srgbClr val="FFFFFF"/>
                </a:solidFill>
              </a:rPr>
              <a:t>Insurance Industry:</a:t>
            </a:r>
            <a:br>
              <a:rPr lang="en-US" altLang="en-US" sz="4000" b="1">
                <a:solidFill>
                  <a:srgbClr val="FFFFFF"/>
                </a:solidFill>
              </a:rPr>
            </a:br>
            <a:r>
              <a:rPr lang="en-US" altLang="en-US" sz="4000" b="1" i="1">
                <a:solidFill>
                  <a:srgbClr val="FFFFFF"/>
                </a:solidFill>
              </a:rPr>
              <a:t>Financial Update &amp; Outlook</a:t>
            </a:r>
          </a:p>
        </p:txBody>
      </p:sp>
      <p:sp>
        <p:nvSpPr>
          <p:cNvPr id="1940487" name="Rectangle 7"/>
          <p:cNvSpPr>
            <a:spLocks noChangeArrowheads="1"/>
          </p:cNvSpPr>
          <p:nvPr/>
        </p:nvSpPr>
        <p:spPr bwMode="auto">
          <a:xfrm>
            <a:off x="596900" y="3952875"/>
            <a:ext cx="8020050" cy="236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45720" rIns="45720">
            <a:spAutoFit/>
          </a:bodyPr>
          <a:lstStyle>
            <a:lvl1pPr marL="292100" indent="-2921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25000"/>
              </a:spcBef>
              <a:buFont typeface="Wingdings" panose="05000000000000000000" pitchFamily="2" charset="2"/>
              <a:buNone/>
            </a:pPr>
            <a:r>
              <a:rPr lang="en-US" altLang="en-US" sz="3600" b="1" i="1">
                <a:solidFill>
                  <a:srgbClr val="225A7A"/>
                </a:solidFill>
              </a:rPr>
              <a:t>2015 Was a Reasonably Good Year and Similar to 2014</a:t>
            </a:r>
          </a:p>
          <a:p>
            <a:pPr algn="ctr">
              <a:spcBef>
                <a:spcPct val="25000"/>
              </a:spcBef>
              <a:buFont typeface="Wingdings" panose="05000000000000000000" pitchFamily="2" charset="2"/>
              <a:buNone/>
            </a:pPr>
            <a:endParaRPr lang="en-US" altLang="en-US" sz="3600" b="1" i="1">
              <a:solidFill>
                <a:srgbClr val="225A7A"/>
              </a:solidFill>
            </a:endParaRPr>
          </a:p>
          <a:p>
            <a:pPr algn="ctr">
              <a:spcBef>
                <a:spcPct val="25000"/>
              </a:spcBef>
              <a:buFont typeface="Wingdings" panose="05000000000000000000" pitchFamily="2" charset="2"/>
              <a:buNone/>
            </a:pPr>
            <a:r>
              <a:rPr lang="en-US" altLang="en-US" sz="3600" b="1" i="1">
                <a:solidFill>
                  <a:srgbClr val="FF0000"/>
                </a:solidFill>
              </a:rPr>
              <a:t>2016: Could Be Similar to 2015</a:t>
            </a:r>
          </a:p>
        </p:txBody>
      </p:sp>
      <p:sp>
        <p:nvSpPr>
          <p:cNvPr id="7" name="Date Placeholder 6"/>
          <p:cNvSpPr>
            <a:spLocks noGrp="1"/>
          </p:cNvSpPr>
          <p:nvPr>
            <p:ph type="dt" sz="quarter" idx="10"/>
          </p:nvPr>
        </p:nvSpPr>
        <p:spPr/>
        <p:txBody>
          <a:bodyPr/>
          <a:lstStyle/>
          <a:p>
            <a:pPr>
              <a:defRPr/>
            </a:pPr>
            <a:r>
              <a:rPr lang="en-US"/>
              <a:t>12/01/09 - 9pm</a:t>
            </a:r>
          </a:p>
        </p:txBody>
      </p:sp>
      <p:sp>
        <p:nvSpPr>
          <p:cNvPr id="10248" name="Slide Number Placeholder 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8357A3F-09AA-4253-85D8-7849682BBEA5}" type="slidenum">
              <a:rPr lang="en-US" altLang="en-US" smtClean="0"/>
              <a:pPr/>
              <a:t>2</a:t>
            </a:fld>
            <a:endParaRPr lang="en-US" altLang="en-US" smtClean="0"/>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40486"/>
                                        </p:tgtEl>
                                        <p:attrNameLst>
                                          <p:attrName>style.visibility</p:attrName>
                                        </p:attrNameLst>
                                      </p:cBhvr>
                                      <p:to>
                                        <p:strVal val="visible"/>
                                      </p:to>
                                    </p:set>
                                    <p:animEffect transition="in" filter="barn(outVertical)">
                                      <p:cBhvr>
                                        <p:cTn id="7" dur="1000"/>
                                        <p:tgtEl>
                                          <p:spTgt spid="1940486"/>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1940487"/>
                                        </p:tgtEl>
                                        <p:attrNameLst>
                                          <p:attrName>style.visibility</p:attrName>
                                        </p:attrNameLst>
                                      </p:cBhvr>
                                      <p:to>
                                        <p:strVal val="visible"/>
                                      </p:to>
                                    </p:set>
                                    <p:animEffect transition="in" filter="barn(outVertical)">
                                      <p:cBhvr>
                                        <p:cTn id="10" dur="1000"/>
                                        <p:tgtEl>
                                          <p:spTgt spid="19404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0486" grpId="0" animBg="1"/>
      <p:bldP spid="1940487" grpId="0"/>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47106" name="Object 2"/>
          <p:cNvGraphicFramePr>
            <a:graphicFrameLocks noChangeAspect="1"/>
          </p:cNvGraphicFramePr>
          <p:nvPr/>
        </p:nvGraphicFramePr>
        <p:xfrm>
          <a:off x="-30163" y="1181100"/>
          <a:ext cx="8915401" cy="5889625"/>
        </p:xfrm>
        <a:graphic>
          <a:graphicData uri="http://schemas.openxmlformats.org/presentationml/2006/ole">
            <mc:AlternateContent xmlns:mc="http://schemas.openxmlformats.org/markup-compatibility/2006">
              <mc:Choice xmlns:v="urn:schemas-microsoft-com:vml" Requires="v">
                <p:oleObj spid="_x0000_s47120" name="Chart" r:id="rId5" imgW="8258056" imgH="5534128" progId="MSGraph.Chart.8">
                  <p:embed followColorScheme="full"/>
                </p:oleObj>
              </mc:Choice>
              <mc:Fallback>
                <p:oleObj name="Chart" r:id="rId5" imgW="8258056" imgH="5534128" progId="MSGraph.Chart.8">
                  <p:embed followColorScheme="full"/>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163" y="1181100"/>
                        <a:ext cx="8915401" cy="588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7107" name="Rectangle 4"/>
          <p:cNvSpPr>
            <a:spLocks noChangeArrowheads="1"/>
          </p:cNvSpPr>
          <p:nvPr/>
        </p:nvSpPr>
        <p:spPr bwMode="auto">
          <a:xfrm>
            <a:off x="244475" y="6154738"/>
            <a:ext cx="86407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100000"/>
              </a:lnSpc>
              <a:spcBef>
                <a:spcPct val="0"/>
              </a:spcBef>
              <a:buClrTx/>
              <a:buFontTx/>
              <a:buNone/>
            </a:pPr>
            <a:endParaRPr lang="en-US" altLang="en-US" sz="1100">
              <a:solidFill>
                <a:srgbClr val="000000"/>
              </a:solidFill>
            </a:endParaRPr>
          </a:p>
          <a:p>
            <a:pPr>
              <a:lnSpc>
                <a:spcPct val="100000"/>
              </a:lnSpc>
              <a:spcBef>
                <a:spcPct val="0"/>
              </a:spcBef>
              <a:buClrTx/>
              <a:buFontTx/>
              <a:buNone/>
            </a:pPr>
            <a:r>
              <a:rPr lang="en-US" altLang="en-US" sz="1100">
                <a:solidFill>
                  <a:srgbClr val="000000"/>
                </a:solidFill>
              </a:rPr>
              <a:t>*Through March 28, 2016.</a:t>
            </a:r>
          </a:p>
          <a:p>
            <a:pPr>
              <a:lnSpc>
                <a:spcPct val="100000"/>
              </a:lnSpc>
              <a:spcBef>
                <a:spcPct val="0"/>
              </a:spcBef>
              <a:buClrTx/>
              <a:buFontTx/>
              <a:buNone/>
            </a:pPr>
            <a:r>
              <a:rPr lang="en-US" altLang="en-US" sz="1100">
                <a:solidFill>
                  <a:srgbClr val="000000"/>
                </a:solidFill>
              </a:rPr>
              <a:t>Source:  NYU Stern School of Business: </a:t>
            </a:r>
            <a:r>
              <a:rPr lang="en-US" altLang="en-US" sz="1100">
                <a:solidFill>
                  <a:srgbClr val="000000"/>
                </a:solidFill>
                <a:hlinkClick r:id="rId7"/>
              </a:rPr>
              <a:t>http://pages.stern.nyu.edu/~adamodar/New_Home_Page/datafile/histretSP.html</a:t>
            </a:r>
            <a:r>
              <a:rPr lang="en-US" altLang="en-US" sz="1100">
                <a:solidFill>
                  <a:srgbClr val="000000"/>
                </a:solidFill>
              </a:rPr>
              <a:t>  Ins. Info. Inst.</a:t>
            </a:r>
          </a:p>
        </p:txBody>
      </p:sp>
      <p:sp>
        <p:nvSpPr>
          <p:cNvPr id="47108" name="AutoShape 18"/>
          <p:cNvSpPr>
            <a:spLocks noChangeArrowheads="1"/>
          </p:cNvSpPr>
          <p:nvPr/>
        </p:nvSpPr>
        <p:spPr bwMode="auto">
          <a:xfrm>
            <a:off x="5588000" y="4703763"/>
            <a:ext cx="1171575" cy="506412"/>
          </a:xfrm>
          <a:prstGeom prst="wedgeRectCallout">
            <a:avLst>
              <a:gd name="adj1" fmla="val 66134"/>
              <a:gd name="adj2" fmla="val -26634"/>
            </a:avLst>
          </a:prstGeom>
          <a:solidFill>
            <a:srgbClr val="FF3300">
              <a:alpha val="83136"/>
            </a:srgbClr>
          </a:solidFill>
          <a:ln w="9525">
            <a:solidFill>
              <a:schemeClr val="tx1"/>
            </a:solidFill>
            <a:miter lim="800000"/>
            <a:headEnd/>
            <a:tailEnd/>
          </a:ln>
        </p:spPr>
        <p:txBody>
          <a:bodyPr lIns="92075" tIns="46038" rIns="92075" bIns="46038"/>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lnSpc>
                <a:spcPct val="100000"/>
              </a:lnSpc>
              <a:spcBef>
                <a:spcPct val="0"/>
              </a:spcBef>
              <a:buClrTx/>
              <a:buFontTx/>
              <a:buNone/>
            </a:pPr>
            <a:r>
              <a:rPr lang="en-US" altLang="en-US" sz="1200" b="1">
                <a:solidFill>
                  <a:srgbClr val="000000"/>
                </a:solidFill>
              </a:rPr>
              <a:t>Tech Bubble Implosion</a:t>
            </a:r>
            <a:endParaRPr lang="en-US" altLang="en-US" sz="1000">
              <a:solidFill>
                <a:srgbClr val="000000"/>
              </a:solidFill>
            </a:endParaRPr>
          </a:p>
        </p:txBody>
      </p:sp>
      <p:sp>
        <p:nvSpPr>
          <p:cNvPr id="47109" name="AutoShape 20"/>
          <p:cNvSpPr>
            <a:spLocks noChangeArrowheads="1"/>
          </p:cNvSpPr>
          <p:nvPr/>
        </p:nvSpPr>
        <p:spPr bwMode="auto">
          <a:xfrm>
            <a:off x="6291263" y="5345113"/>
            <a:ext cx="1077912" cy="404812"/>
          </a:xfrm>
          <a:prstGeom prst="wedgeRectCallout">
            <a:avLst>
              <a:gd name="adj1" fmla="val 71019"/>
              <a:gd name="adj2" fmla="val -45866"/>
            </a:avLst>
          </a:prstGeom>
          <a:solidFill>
            <a:srgbClr val="FF3300">
              <a:alpha val="83136"/>
            </a:srgbClr>
          </a:solidFill>
          <a:ln w="9525">
            <a:solidFill>
              <a:schemeClr val="tx1"/>
            </a:solidFill>
            <a:miter lim="800000"/>
            <a:headEnd/>
            <a:tailEnd/>
          </a:ln>
        </p:spPr>
        <p:txBody>
          <a:bodyPr lIns="92075" tIns="46038" rIns="92075" bIns="46038"/>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lnSpc>
                <a:spcPct val="100000"/>
              </a:lnSpc>
              <a:spcBef>
                <a:spcPct val="0"/>
              </a:spcBef>
              <a:buClrTx/>
              <a:buFontTx/>
              <a:buNone/>
            </a:pPr>
            <a:r>
              <a:rPr lang="en-US" altLang="en-US" sz="1200" b="1">
                <a:solidFill>
                  <a:srgbClr val="000000"/>
                </a:solidFill>
              </a:rPr>
              <a:t>Financial Crisis</a:t>
            </a:r>
            <a:endParaRPr lang="en-US" altLang="en-US" sz="1000">
              <a:solidFill>
                <a:srgbClr val="000000"/>
              </a:solidFill>
            </a:endParaRPr>
          </a:p>
        </p:txBody>
      </p:sp>
      <p:sp>
        <p:nvSpPr>
          <p:cNvPr id="47110" name="Rectangle 7"/>
          <p:cNvSpPr>
            <a:spLocks noChangeArrowheads="1"/>
          </p:cNvSpPr>
          <p:nvPr/>
        </p:nvSpPr>
        <p:spPr bwMode="black">
          <a:xfrm>
            <a:off x="185738" y="1155700"/>
            <a:ext cx="1609725"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spcBef>
                <a:spcPct val="20000"/>
              </a:spcBef>
              <a:buClrTx/>
              <a:buFontTx/>
              <a:buNone/>
            </a:pPr>
            <a:r>
              <a:rPr lang="en-US" altLang="en-US" sz="1600" b="1">
                <a:solidFill>
                  <a:srgbClr val="225A7A"/>
                </a:solidFill>
              </a:rPr>
              <a:t>Annual Return</a:t>
            </a:r>
          </a:p>
        </p:txBody>
      </p:sp>
      <p:sp>
        <p:nvSpPr>
          <p:cNvPr id="47111" name="AutoShape 6"/>
          <p:cNvSpPr>
            <a:spLocks noChangeArrowheads="1"/>
          </p:cNvSpPr>
          <p:nvPr/>
        </p:nvSpPr>
        <p:spPr bwMode="auto">
          <a:xfrm>
            <a:off x="3498850" y="5381625"/>
            <a:ext cx="1203325" cy="274638"/>
          </a:xfrm>
          <a:prstGeom prst="wedgeRectCallout">
            <a:avLst>
              <a:gd name="adj1" fmla="val -31528"/>
              <a:gd name="adj2" fmla="val -164537"/>
            </a:avLst>
          </a:prstGeom>
          <a:solidFill>
            <a:srgbClr val="FF3300">
              <a:alpha val="83136"/>
            </a:srgbClr>
          </a:solidFill>
          <a:ln w="9525">
            <a:solidFill>
              <a:schemeClr val="tx1"/>
            </a:solidFill>
            <a:miter lim="800000"/>
            <a:headEnd/>
            <a:tailEnd/>
          </a:ln>
        </p:spPr>
        <p:txBody>
          <a:bodyPr lIns="92075" tIns="46038" rIns="92075" bIns="46038"/>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lnSpc>
                <a:spcPct val="100000"/>
              </a:lnSpc>
              <a:spcBef>
                <a:spcPct val="0"/>
              </a:spcBef>
              <a:buClrTx/>
              <a:buFontTx/>
              <a:buNone/>
            </a:pPr>
            <a:r>
              <a:rPr lang="en-US" altLang="en-US" sz="1200" b="1">
                <a:solidFill>
                  <a:srgbClr val="000000"/>
                </a:solidFill>
              </a:rPr>
              <a:t>Energy Crisis</a:t>
            </a:r>
            <a:endParaRPr lang="en-US" altLang="en-US" sz="1000">
              <a:solidFill>
                <a:srgbClr val="000000"/>
              </a:solidFill>
            </a:endParaRPr>
          </a:p>
        </p:txBody>
      </p:sp>
      <p:sp>
        <p:nvSpPr>
          <p:cNvPr id="19" name="AutoShape 8"/>
          <p:cNvSpPr>
            <a:spLocks noChangeArrowheads="1"/>
          </p:cNvSpPr>
          <p:nvPr/>
        </p:nvSpPr>
        <p:spPr bwMode="blackWhite">
          <a:xfrm>
            <a:off x="7961313" y="4659313"/>
            <a:ext cx="773112" cy="542925"/>
          </a:xfrm>
          <a:prstGeom prst="wedgeRectCallout">
            <a:avLst>
              <a:gd name="adj1" fmla="val 30296"/>
              <a:gd name="adj2" fmla="val -172113"/>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1200" b="1" dirty="0">
                <a:solidFill>
                  <a:srgbClr val="FFFFFF"/>
                </a:solidFill>
              </a:rPr>
              <a:t>2016*:</a:t>
            </a:r>
          </a:p>
          <a:p>
            <a:pPr algn="ctr">
              <a:lnSpc>
                <a:spcPct val="90000"/>
              </a:lnSpc>
              <a:spcBef>
                <a:spcPct val="50000"/>
              </a:spcBef>
              <a:buClr>
                <a:srgbClr val="FFFFFF"/>
              </a:buClr>
              <a:buFont typeface="Wingdings" pitchFamily="2" charset="2"/>
              <a:buNone/>
              <a:defRPr/>
            </a:pPr>
            <a:r>
              <a:rPr lang="en-US" sz="1200" b="1" dirty="0">
                <a:solidFill>
                  <a:srgbClr val="FFFFFF"/>
                </a:solidFill>
              </a:rPr>
              <a:t>+0.14%</a:t>
            </a:r>
          </a:p>
        </p:txBody>
      </p:sp>
      <p:sp>
        <p:nvSpPr>
          <p:cNvPr id="21" name="Rectangle 3"/>
          <p:cNvSpPr txBox="1">
            <a:spLocks noChangeArrowheads="1"/>
          </p:cNvSpPr>
          <p:nvPr/>
        </p:nvSpPr>
        <p:spPr bwMode="black">
          <a:xfrm>
            <a:off x="42863" y="-184150"/>
            <a:ext cx="8193087" cy="1143000"/>
          </a:xfrm>
          <a:prstGeom prst="rect">
            <a:avLst/>
          </a:prstGeom>
          <a:noFill/>
          <a:ln w="9525">
            <a:noFill/>
            <a:miter lim="800000"/>
            <a:headEnd/>
            <a:tailEnd/>
          </a:ln>
        </p:spPr>
        <p:txBody>
          <a:bodyPr lIns="45720" rIns="45720" anchor="ctr"/>
          <a:lst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a:lstStyle>
          <a:p>
            <a:pPr>
              <a:defRPr/>
            </a:pPr>
            <a:r>
              <a:rPr lang="en-US" kern="0" dirty="0" smtClean="0">
                <a:latin typeface="Arial" panose="020B0604020202020204" pitchFamily="34" charset="0"/>
              </a:rPr>
              <a:t>S&amp;P 500 Index Returns</a:t>
            </a:r>
            <a:r>
              <a:rPr lang="en-US" kern="0" dirty="0">
                <a:latin typeface="Arial" panose="020B0604020202020204" pitchFamily="34" charset="0"/>
              </a:rPr>
              <a:t>,</a:t>
            </a:r>
            <a:r>
              <a:rPr lang="en-US" kern="0" dirty="0" smtClean="0">
                <a:latin typeface="Arial" panose="020B0604020202020204" pitchFamily="34" charset="0"/>
              </a:rPr>
              <a:t> 1950 – 2016*</a:t>
            </a:r>
          </a:p>
        </p:txBody>
      </p:sp>
      <p:sp>
        <p:nvSpPr>
          <p:cNvPr id="47114" name="AutoShape 6"/>
          <p:cNvSpPr>
            <a:spLocks noChangeArrowheads="1"/>
          </p:cNvSpPr>
          <p:nvPr/>
        </p:nvSpPr>
        <p:spPr bwMode="auto">
          <a:xfrm>
            <a:off x="4148138" y="4502150"/>
            <a:ext cx="1365250" cy="309563"/>
          </a:xfrm>
          <a:prstGeom prst="wedgeRectCallout">
            <a:avLst>
              <a:gd name="adj1" fmla="val -44426"/>
              <a:gd name="adj2" fmla="val -130630"/>
            </a:avLst>
          </a:prstGeom>
          <a:solidFill>
            <a:srgbClr val="FF3300">
              <a:alpha val="83136"/>
            </a:srgbClr>
          </a:solidFill>
          <a:ln w="9525">
            <a:solidFill>
              <a:schemeClr val="tx1"/>
            </a:solidFill>
            <a:miter lim="800000"/>
            <a:headEnd/>
            <a:tailEnd/>
          </a:ln>
        </p:spPr>
        <p:txBody>
          <a:bodyPr lIns="92075" tIns="46038" rIns="92075" bIns="46038"/>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lnSpc>
                <a:spcPct val="100000"/>
              </a:lnSpc>
              <a:spcBef>
                <a:spcPct val="0"/>
              </a:spcBef>
              <a:buClrTx/>
              <a:buFontTx/>
              <a:buNone/>
            </a:pPr>
            <a:r>
              <a:rPr lang="en-US" altLang="en-US" sz="1200" b="1">
                <a:solidFill>
                  <a:srgbClr val="000000"/>
                </a:solidFill>
              </a:rPr>
              <a:t>Fed Raises Rate</a:t>
            </a:r>
            <a:endParaRPr lang="en-US" altLang="en-US" sz="1000">
              <a:solidFill>
                <a:srgbClr val="000000"/>
              </a:solidFill>
            </a:endParaRPr>
          </a:p>
        </p:txBody>
      </p:sp>
      <p:sp>
        <p:nvSpPr>
          <p:cNvPr id="31" name="AutoShape 6"/>
          <p:cNvSpPr>
            <a:spLocks noChangeArrowheads="1"/>
          </p:cNvSpPr>
          <p:nvPr/>
        </p:nvSpPr>
        <p:spPr bwMode="blackWhite">
          <a:xfrm>
            <a:off x="2011363" y="1062038"/>
            <a:ext cx="6224587" cy="1119187"/>
          </a:xfrm>
          <a:prstGeom prst="wedgeRectCallout">
            <a:avLst>
              <a:gd name="adj1" fmla="val 45228"/>
              <a:gd name="adj2" fmla="val 9382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buFont typeface="Wingdings" pitchFamily="2" charset="2"/>
              <a:buNone/>
              <a:defRPr/>
            </a:pPr>
            <a:r>
              <a:rPr lang="en-US" sz="2000" b="1" dirty="0">
                <a:solidFill>
                  <a:schemeClr val="bg1"/>
                </a:solidFill>
                <a:cs typeface="+mn-cs"/>
              </a:rPr>
              <a:t>Stock market is off to its worst start in years but volatility is endemic to stock markets—and may be increasing—but there is no persistent downward trend over long periods of time</a:t>
            </a:r>
          </a:p>
        </p:txBody>
      </p:sp>
    </p:spTree>
    <p:custDataLst>
      <p:tags r:id="rId2"/>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31"/>
                                        </p:tgtEl>
                                        <p:attrNameLst>
                                          <p:attrName>style.visibility</p:attrName>
                                        </p:attrNameLst>
                                      </p:cBhvr>
                                      <p:to>
                                        <p:strVal val="visible"/>
                                      </p:to>
                                    </p:set>
                                    <p:animEffect transition="in" filter="wipe(right)">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idx="4294967295"/>
          </p:nvPr>
        </p:nvSpPr>
        <p:spPr/>
        <p:txBody>
          <a:bodyPr/>
          <a:lstStyle/>
          <a:p>
            <a:r>
              <a:rPr lang="en-US" altLang="en-US" smtClean="0">
                <a:latin typeface="Arial" panose="020B0604020202020204" pitchFamily="34" charset="0"/>
              </a:rPr>
              <a:t>Property/Casualty Insurance Industry Investment Income: 2000-2015E</a:t>
            </a:r>
            <a:r>
              <a:rPr lang="en-US" altLang="en-US" baseline="30000" smtClean="0">
                <a:latin typeface="Arial" panose="020B0604020202020204" pitchFamily="34" charset="0"/>
              </a:rPr>
              <a:t>1</a:t>
            </a:r>
          </a:p>
        </p:txBody>
      </p:sp>
      <p:graphicFrame>
        <p:nvGraphicFramePr>
          <p:cNvPr id="49155" name="Object 3"/>
          <p:cNvGraphicFramePr>
            <a:graphicFrameLocks/>
          </p:cNvGraphicFramePr>
          <p:nvPr/>
        </p:nvGraphicFramePr>
        <p:xfrm>
          <a:off x="225425" y="1519238"/>
          <a:ext cx="8451850" cy="3663950"/>
        </p:xfrm>
        <a:graphic>
          <a:graphicData uri="http://schemas.openxmlformats.org/presentationml/2006/ole">
            <mc:AlternateContent xmlns:mc="http://schemas.openxmlformats.org/markup-compatibility/2006">
              <mc:Choice xmlns:v="urn:schemas-microsoft-com:vml" Requires="v">
                <p:oleObj spid="_x0000_s49164" name="Chart" r:id="rId4" imgW="8439201" imgH="3657446" progId="MSGraph.Chart.8">
                  <p:embed followColorScheme="full"/>
                </p:oleObj>
              </mc:Choice>
              <mc:Fallback>
                <p:oleObj name="Chart" r:id="rId4" imgW="8439201" imgH="3657446" progId="MSGraph.Chart.8">
                  <p:embed followColorScheme="full"/>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5425" y="1519238"/>
                        <a:ext cx="8451850" cy="366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436563" y="5226050"/>
            <a:ext cx="8240712" cy="10493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5000"/>
              </a:lnSpc>
              <a:spcBef>
                <a:spcPct val="25000"/>
              </a:spcBef>
            </a:pPr>
            <a:r>
              <a:rPr lang="en-US" altLang="en-US" sz="2000" b="1">
                <a:solidFill>
                  <a:srgbClr val="FFFFFF"/>
                </a:solidFill>
              </a:rPr>
              <a:t>Due to persistently low interest rates,</a:t>
            </a:r>
            <a:br>
              <a:rPr lang="en-US" altLang="en-US" sz="2000" b="1">
                <a:solidFill>
                  <a:srgbClr val="FFFFFF"/>
                </a:solidFill>
              </a:rPr>
            </a:br>
            <a:r>
              <a:rPr lang="en-US" altLang="en-US" sz="2000" b="1">
                <a:solidFill>
                  <a:srgbClr val="FFFFFF"/>
                </a:solidFill>
              </a:rPr>
              <a:t>investment income fell in 2012, 2013 and 2014.</a:t>
            </a:r>
          </a:p>
        </p:txBody>
      </p:sp>
      <p:sp>
        <p:nvSpPr>
          <p:cNvPr id="49157" name="Rectangle 5"/>
          <p:cNvSpPr>
            <a:spLocks noChangeArrowheads="1"/>
          </p:cNvSpPr>
          <p:nvPr/>
        </p:nvSpPr>
        <p:spPr bwMode="auto">
          <a:xfrm>
            <a:off x="0" y="6454775"/>
            <a:ext cx="8915400"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5760" tIns="0" rIns="0" bIns="137160" anchor="b">
            <a:spAutoFit/>
          </a:bodyPr>
          <a:lstStyle>
            <a:lvl1pPr marL="133350" indent="-133350">
              <a:tabLst>
                <a:tab pos="112713" algn="r"/>
              </a:tabLst>
              <a:defRPr>
                <a:solidFill>
                  <a:schemeClr val="tx1"/>
                </a:solidFill>
                <a:latin typeface="Arial" panose="020B0604020202020204" pitchFamily="34" charset="0"/>
                <a:cs typeface="Arial" panose="020B0604020202020204" pitchFamily="34" charset="0"/>
              </a:defRPr>
            </a:lvl1pPr>
            <a:lvl2pPr marL="742950" indent="-285750">
              <a:tabLst>
                <a:tab pos="112713" algn="r"/>
              </a:tabLst>
              <a:defRPr>
                <a:solidFill>
                  <a:schemeClr val="tx1"/>
                </a:solidFill>
                <a:latin typeface="Arial" panose="020B0604020202020204" pitchFamily="34" charset="0"/>
                <a:cs typeface="Arial" panose="020B0604020202020204" pitchFamily="34" charset="0"/>
              </a:defRPr>
            </a:lvl2pPr>
            <a:lvl3pPr marL="1143000" indent="-228600">
              <a:tabLst>
                <a:tab pos="112713" algn="r"/>
              </a:tabLst>
              <a:defRPr>
                <a:solidFill>
                  <a:schemeClr val="tx1"/>
                </a:solidFill>
                <a:latin typeface="Arial" panose="020B0604020202020204" pitchFamily="34" charset="0"/>
                <a:cs typeface="Arial" panose="020B0604020202020204" pitchFamily="34" charset="0"/>
              </a:defRPr>
            </a:lvl3pPr>
            <a:lvl4pPr marL="1600200" indent="-228600">
              <a:tabLst>
                <a:tab pos="112713" algn="r"/>
              </a:tabLst>
              <a:defRPr>
                <a:solidFill>
                  <a:schemeClr val="tx1"/>
                </a:solidFill>
                <a:latin typeface="Arial" panose="020B0604020202020204" pitchFamily="34" charset="0"/>
                <a:cs typeface="Arial" panose="020B0604020202020204" pitchFamily="34" charset="0"/>
              </a:defRPr>
            </a:lvl4pPr>
            <a:lvl5pPr marL="2057400" indent="-228600">
              <a:tabLst>
                <a:tab pos="112713" algn="r"/>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112713" algn="r"/>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112713" algn="r"/>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112713" algn="r"/>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112713" algn="r"/>
              </a:tabLst>
              <a:defRPr>
                <a:solidFill>
                  <a:schemeClr val="tx1"/>
                </a:solidFill>
                <a:latin typeface="Arial" panose="020B0604020202020204" pitchFamily="34" charset="0"/>
                <a:cs typeface="Arial" panose="020B0604020202020204" pitchFamily="34" charset="0"/>
              </a:defRPr>
            </a:lvl9pPr>
          </a:lstStyle>
          <a:p>
            <a:pPr>
              <a:lnSpc>
                <a:spcPct val="90000"/>
              </a:lnSpc>
              <a:buClr>
                <a:schemeClr val="accent2"/>
              </a:buClr>
              <a:buFont typeface="Wingdings" panose="05000000000000000000" pitchFamily="2" charset="2"/>
              <a:buNone/>
            </a:pPr>
            <a:r>
              <a:rPr lang="en-US" altLang="en-US" sz="1100" baseline="30000"/>
              <a:t>1</a:t>
            </a:r>
            <a:r>
              <a:rPr lang="en-US" altLang="en-US" sz="1100"/>
              <a:t> Investment gains consist primarily of interest and stock dividends.        *2015 figure is estimated based on annualized data through Q3.</a:t>
            </a:r>
          </a:p>
          <a:p>
            <a:pPr>
              <a:lnSpc>
                <a:spcPct val="90000"/>
              </a:lnSpc>
              <a:buClr>
                <a:schemeClr val="accent2"/>
              </a:buClr>
            </a:pPr>
            <a:r>
              <a:rPr lang="en-US" altLang="en-US" sz="1100"/>
              <a:t>Sources: ISO; Insurance Information Institute.</a:t>
            </a:r>
          </a:p>
        </p:txBody>
      </p:sp>
      <p:sp>
        <p:nvSpPr>
          <p:cNvPr id="49158" name="Rectangle 6"/>
          <p:cNvSpPr>
            <a:spLocks noChangeArrowheads="1"/>
          </p:cNvSpPr>
          <p:nvPr/>
        </p:nvSpPr>
        <p:spPr bwMode="black">
          <a:xfrm>
            <a:off x="347663" y="1266825"/>
            <a:ext cx="8221662"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altLang="en-US" sz="1600" b="1">
                <a:solidFill>
                  <a:srgbClr val="225A7A"/>
                </a:solidFill>
              </a:rPr>
              <a:t>($ Billions)</a:t>
            </a:r>
          </a:p>
        </p:txBody>
      </p:sp>
      <p:sp>
        <p:nvSpPr>
          <p:cNvPr id="8" name="AutoShape 7"/>
          <p:cNvSpPr>
            <a:spLocks noChangeArrowheads="1"/>
          </p:cNvSpPr>
          <p:nvPr/>
        </p:nvSpPr>
        <p:spPr bwMode="blackWhite">
          <a:xfrm>
            <a:off x="6426200" y="1104900"/>
            <a:ext cx="2489200" cy="796925"/>
          </a:xfrm>
          <a:prstGeom prst="wedgeRectCallout">
            <a:avLst>
              <a:gd name="adj1" fmla="val 25062"/>
              <a:gd name="adj2" fmla="val 13554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buFont typeface="Wingdings" pitchFamily="2" charset="2"/>
              <a:buNone/>
              <a:defRPr/>
            </a:pPr>
            <a:r>
              <a:rPr lang="en-US" b="1" dirty="0">
                <a:solidFill>
                  <a:schemeClr val="bg1"/>
                </a:solidFill>
                <a:cs typeface="+mn-cs"/>
              </a:rPr>
              <a:t>Investment earnings are still below their 2007 pre-crisis peak</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nodeType="afterGroup">
                            <p:stCondLst>
                              <p:cond delay="1500"/>
                            </p:stCondLst>
                            <p:childTnLst>
                              <p:par>
                                <p:cTn id="10" presetID="22" presetClass="entr" presetSubtype="4" fill="hold" grpId="0" nodeType="afterEffect">
                                  <p:stCondLst>
                                    <p:cond delay="70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228600" y="223838"/>
            <a:ext cx="8178800" cy="457200"/>
          </a:xfrm>
        </p:spPr>
        <p:txBody>
          <a:bodyPr/>
          <a:lstStyle/>
          <a:p>
            <a:r>
              <a:rPr lang="en-US" altLang="en-US" smtClean="0">
                <a:latin typeface="Arial" panose="020B0604020202020204" pitchFamily="34" charset="0"/>
              </a:rPr>
              <a:t>Distribution of Invested Assets: P/C Insurance Industry, 2014</a:t>
            </a:r>
          </a:p>
        </p:txBody>
      </p:sp>
      <p:graphicFrame>
        <p:nvGraphicFramePr>
          <p:cNvPr id="51203" name="Object 3"/>
          <p:cNvGraphicFramePr>
            <a:graphicFrameLocks noGrp="1" noChangeAspect="1"/>
          </p:cNvGraphicFramePr>
          <p:nvPr>
            <p:ph idx="1"/>
          </p:nvPr>
        </p:nvGraphicFramePr>
        <p:xfrm>
          <a:off x="-1495425" y="1662113"/>
          <a:ext cx="11347450" cy="5673725"/>
        </p:xfrm>
        <a:graphic>
          <a:graphicData uri="http://schemas.openxmlformats.org/presentationml/2006/ole">
            <mc:AlternateContent xmlns:mc="http://schemas.openxmlformats.org/markup-compatibility/2006">
              <mc:Choice xmlns:v="urn:schemas-microsoft-com:vml" Requires="v">
                <p:oleObj spid="_x0000_s51210" name="Chart" r:id="rId3" imgW="10820458" imgH="5410058" progId="MSGraph.Chart.8">
                  <p:embed followColorScheme="full"/>
                </p:oleObj>
              </mc:Choice>
              <mc:Fallback>
                <p:oleObj name="Chart" r:id="rId3" imgW="10820458" imgH="5410058" progId="MSGraph.Chart.8">
                  <p:embed followColorScheme="full"/>
                  <p:pic>
                    <p:nvPicPr>
                      <p:cNvPr id="0" name="Object 3"/>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95425" y="1662113"/>
                        <a:ext cx="11347450" cy="567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1204" name="Rectangle 4"/>
          <p:cNvSpPr>
            <a:spLocks noChangeArrowheads="1"/>
          </p:cNvSpPr>
          <p:nvPr/>
        </p:nvSpPr>
        <p:spPr bwMode="auto">
          <a:xfrm>
            <a:off x="228600" y="6264275"/>
            <a:ext cx="8712200" cy="477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sz="1400" b="1"/>
          </a:p>
          <a:p>
            <a:r>
              <a:rPr lang="en-US" altLang="en-US" sz="1100"/>
              <a:t>Source:  Insurance Information Institute </a:t>
            </a:r>
            <a:r>
              <a:rPr lang="en-US" altLang="en-US" sz="1100" i="1"/>
              <a:t>Fact Book 2016, </a:t>
            </a:r>
            <a:r>
              <a:rPr lang="en-US" altLang="en-US" sz="1100"/>
              <a:t>A.M. Best.</a:t>
            </a:r>
          </a:p>
        </p:txBody>
      </p:sp>
      <p:sp>
        <p:nvSpPr>
          <p:cNvPr id="2853894" name="Text Box 6"/>
          <p:cNvSpPr txBox="1">
            <a:spLocks noChangeArrowheads="1"/>
          </p:cNvSpPr>
          <p:nvPr/>
        </p:nvSpPr>
        <p:spPr bwMode="auto">
          <a:xfrm>
            <a:off x="6400800" y="4254500"/>
            <a:ext cx="2133600" cy="1090613"/>
          </a:xfrm>
          <a:prstGeom prst="rect">
            <a:avLst/>
          </a:prstGeom>
          <a:solidFill>
            <a:srgbClr val="FFFF00"/>
          </a:solidFill>
          <a:ln w="12700">
            <a:solidFill>
              <a:srgbClr val="0000CC"/>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pPr>
            <a:r>
              <a:rPr lang="en-US" altLang="en-US" sz="2400"/>
              <a:t>Total Invested Assets = $1.5 Trillion</a:t>
            </a:r>
            <a:endParaRPr lang="en-US" altLang="en-US" sz="2400" i="1"/>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1000"/>
                                  </p:stCondLst>
                                  <p:childTnLst>
                                    <p:set>
                                      <p:cBhvr>
                                        <p:cTn id="6" dur="1" fill="hold">
                                          <p:stCondLst>
                                            <p:cond delay="0"/>
                                          </p:stCondLst>
                                        </p:cTn>
                                        <p:tgtEl>
                                          <p:spTgt spid="2853894"/>
                                        </p:tgtEl>
                                        <p:attrNameLst>
                                          <p:attrName>style.visibility</p:attrName>
                                        </p:attrNameLst>
                                      </p:cBhvr>
                                      <p:to>
                                        <p:strVal val="visible"/>
                                      </p:to>
                                    </p:set>
                                    <p:anim calcmode="lin" valueType="num">
                                      <p:cBhvr additive="base">
                                        <p:cTn id="7" dur="500" fill="hold"/>
                                        <p:tgtEl>
                                          <p:spTgt spid="2853894"/>
                                        </p:tgtEl>
                                        <p:attrNameLst>
                                          <p:attrName>ppt_x</p:attrName>
                                        </p:attrNameLst>
                                      </p:cBhvr>
                                      <p:tavLst>
                                        <p:tav tm="0">
                                          <p:val>
                                            <p:strVal val="0-#ppt_w/2"/>
                                          </p:val>
                                        </p:tav>
                                        <p:tav tm="100000">
                                          <p:val>
                                            <p:strVal val="#ppt_x"/>
                                          </p:val>
                                        </p:tav>
                                      </p:tavLst>
                                    </p:anim>
                                    <p:anim calcmode="lin" valueType="num">
                                      <p:cBhvr additive="base">
                                        <p:cTn id="8" dur="500" fill="hold"/>
                                        <p:tgtEl>
                                          <p:spTgt spid="28538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53894" grpId="0" animBg="1"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105"/>
          <p:cNvSpPr txBox="1">
            <a:spLocks noGrp="1" noChangeArrowheads="1"/>
          </p:cNvSpPr>
          <p:nvPr/>
        </p:nvSpPr>
        <p:spPr bwMode="auto">
          <a:xfrm>
            <a:off x="85725" y="6961188"/>
            <a:ext cx="1352550"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85000"/>
              </a:lnSpc>
              <a:spcBef>
                <a:spcPct val="20000"/>
              </a:spcBef>
            </a:pPr>
            <a:r>
              <a:rPr lang="en-US" altLang="en-US" sz="900">
                <a:solidFill>
                  <a:schemeClr val="bg1"/>
                </a:solidFill>
              </a:rPr>
              <a:t>12/01/09 - 9pm</a:t>
            </a:r>
          </a:p>
        </p:txBody>
      </p:sp>
      <p:sp>
        <p:nvSpPr>
          <p:cNvPr id="52227" name="Rectangle 106"/>
          <p:cNvSpPr txBox="1">
            <a:spLocks noGrp="1" noChangeArrowheads="1"/>
          </p:cNvSpPr>
          <p:nvPr/>
        </p:nvSpPr>
        <p:spPr bwMode="auto">
          <a:xfrm>
            <a:off x="2695575" y="6961188"/>
            <a:ext cx="3752850"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85000"/>
              </a:lnSpc>
              <a:spcBef>
                <a:spcPct val="20000"/>
              </a:spcBef>
            </a:pPr>
            <a:r>
              <a:rPr lang="en-US" altLang="en-US" sz="900">
                <a:solidFill>
                  <a:schemeClr val="bg1"/>
                </a:solidFill>
              </a:rPr>
              <a:t>eSlide – P6466 – The Financial Crisis and the Future of the P/C</a:t>
            </a:r>
          </a:p>
        </p:txBody>
      </p:sp>
      <p:sp>
        <p:nvSpPr>
          <p:cNvPr id="52228"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lnSpc>
                <a:spcPct val="85000"/>
              </a:lnSpc>
              <a:spcBef>
                <a:spcPct val="20000"/>
              </a:spcBef>
            </a:pPr>
            <a:fld id="{1CF19AF2-D7F2-47BE-BCBC-D9EADF641E8C}" type="slidenum">
              <a:rPr lang="en-US" altLang="en-US" sz="900"/>
              <a:pPr algn="r">
                <a:lnSpc>
                  <a:spcPct val="85000"/>
                </a:lnSpc>
                <a:spcBef>
                  <a:spcPct val="20000"/>
                </a:spcBef>
              </a:pPr>
              <a:t>23</a:t>
            </a:fld>
            <a:endParaRPr lang="en-US" altLang="en-US" sz="900"/>
          </a:p>
        </p:txBody>
      </p:sp>
      <p:sp>
        <p:nvSpPr>
          <p:cNvPr id="52229" name="Rectangle 7"/>
          <p:cNvSpPr>
            <a:spLocks noGrp="1" noChangeArrowheads="1"/>
          </p:cNvSpPr>
          <p:nvPr>
            <p:ph type="title" idx="4294967295"/>
          </p:nvPr>
        </p:nvSpPr>
        <p:spPr>
          <a:xfrm>
            <a:off x="565150" y="147638"/>
            <a:ext cx="7102475" cy="860425"/>
          </a:xfrm>
        </p:spPr>
        <p:txBody>
          <a:bodyPr/>
          <a:lstStyle/>
          <a:p>
            <a:r>
              <a:rPr lang="en-US" altLang="en-US" smtClean="0">
                <a:latin typeface="Arial" panose="020B0604020202020204" pitchFamily="34" charset="0"/>
              </a:rPr>
              <a:t>U.S. Treasury Security Yields:</a:t>
            </a:r>
            <a:br>
              <a:rPr lang="en-US" altLang="en-US" smtClean="0">
                <a:latin typeface="Arial" panose="020B0604020202020204" pitchFamily="34" charset="0"/>
              </a:rPr>
            </a:br>
            <a:r>
              <a:rPr lang="en-US" altLang="en-US" smtClean="0">
                <a:latin typeface="Arial" panose="020B0604020202020204" pitchFamily="34" charset="0"/>
              </a:rPr>
              <a:t>A Long Downward Trend, 1990-2016*</a:t>
            </a:r>
          </a:p>
        </p:txBody>
      </p:sp>
      <p:sp>
        <p:nvSpPr>
          <p:cNvPr id="52230" name="Text Box 5"/>
          <p:cNvSpPr txBox="1">
            <a:spLocks noChangeArrowheads="1"/>
          </p:cNvSpPr>
          <p:nvPr/>
        </p:nvSpPr>
        <p:spPr bwMode="auto">
          <a:xfrm>
            <a:off x="0" y="6284913"/>
            <a:ext cx="8724900"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85000"/>
              </a:lnSpc>
              <a:spcBef>
                <a:spcPct val="25000"/>
              </a:spcBef>
              <a:buClr>
                <a:schemeClr val="accent2"/>
              </a:buClr>
              <a:buFont typeface="Wingdings" panose="05000000000000000000" pitchFamily="2" charset="2"/>
              <a:buNone/>
            </a:pPr>
            <a:r>
              <a:rPr lang="en-US" altLang="en-US" sz="1100"/>
              <a:t>*Monthly, constant maturity, nominal rates, through February 2016.</a:t>
            </a:r>
          </a:p>
          <a:p>
            <a:pPr>
              <a:lnSpc>
                <a:spcPct val="85000"/>
              </a:lnSpc>
              <a:spcBef>
                <a:spcPct val="25000"/>
              </a:spcBef>
              <a:buClr>
                <a:schemeClr val="accent2"/>
              </a:buClr>
              <a:buFont typeface="Wingdings" panose="05000000000000000000" pitchFamily="2" charset="2"/>
              <a:buNone/>
            </a:pPr>
            <a:r>
              <a:rPr lang="en-US" altLang="en-US" sz="1100"/>
              <a:t>Sources: Federal Reserve Bank at </a:t>
            </a:r>
            <a:r>
              <a:rPr lang="en-US" altLang="en-US" sz="1100">
                <a:hlinkClick r:id="rId4"/>
              </a:rPr>
              <a:t>http://www.federalreserve.gov/releases/h15/data.htm</a:t>
            </a:r>
            <a:r>
              <a:rPr lang="en-US" altLang="en-US" sz="1100"/>
              <a:t>. National Bureau of Economic Research (recession dates); Insurance Information Institute.</a:t>
            </a:r>
          </a:p>
        </p:txBody>
      </p:sp>
      <p:graphicFrame>
        <p:nvGraphicFramePr>
          <p:cNvPr id="52231" name="Object 2"/>
          <p:cNvGraphicFramePr>
            <a:graphicFrameLocks noChangeAspect="1"/>
          </p:cNvGraphicFramePr>
          <p:nvPr/>
        </p:nvGraphicFramePr>
        <p:xfrm>
          <a:off x="463550" y="977900"/>
          <a:ext cx="8404225" cy="4838700"/>
        </p:xfrm>
        <a:graphic>
          <a:graphicData uri="http://schemas.openxmlformats.org/presentationml/2006/ole">
            <mc:AlternateContent xmlns:mc="http://schemas.openxmlformats.org/markup-compatibility/2006">
              <mc:Choice xmlns:v="urn:schemas-microsoft-com:vml" Requires="v">
                <p:oleObj spid="_x0000_s52242" name="Chart" r:id="rId5" imgW="8343770" imgH="4381358" progId="MSGraph.Chart.8">
                  <p:embed followColorScheme="full"/>
                </p:oleObj>
              </mc:Choice>
              <mc:Fallback>
                <p:oleObj name="Chart" r:id="rId5" imgW="8343770" imgH="4381358" progId="MSGraph.Chart.8">
                  <p:embed followColorScheme="full"/>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3550" y="977900"/>
                        <a:ext cx="8404225" cy="483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AutoShape 38"/>
          <p:cNvSpPr>
            <a:spLocks noChangeArrowheads="1"/>
          </p:cNvSpPr>
          <p:nvPr/>
        </p:nvSpPr>
        <p:spPr bwMode="blackWhite">
          <a:xfrm>
            <a:off x="3352800" y="1143000"/>
            <a:ext cx="2876550" cy="809625"/>
          </a:xfrm>
          <a:prstGeom prst="wedgeRectCallout">
            <a:avLst>
              <a:gd name="adj1" fmla="val 16981"/>
              <a:gd name="adj2" fmla="val 20600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spcBef>
                <a:spcPct val="50000"/>
              </a:spcBef>
              <a:buClr>
                <a:schemeClr val="bg1"/>
              </a:buClr>
              <a:buFont typeface="Wingdings" panose="05000000000000000000" pitchFamily="2" charset="2"/>
              <a:buNone/>
            </a:pPr>
            <a:r>
              <a:rPr lang="en-US" altLang="en-US" sz="1400" b="1">
                <a:solidFill>
                  <a:schemeClr val="bg1"/>
                </a:solidFill>
              </a:rPr>
              <a:t>Yields on 10-Year U.S. Treasury Notes have been essentially  below 5% for a full decade. </a:t>
            </a:r>
          </a:p>
        </p:txBody>
      </p:sp>
      <p:sp>
        <p:nvSpPr>
          <p:cNvPr id="52233" name="Rectangle 4"/>
          <p:cNvSpPr>
            <a:spLocks noChangeArrowheads="1"/>
          </p:cNvSpPr>
          <p:nvPr/>
        </p:nvSpPr>
        <p:spPr bwMode="blackWhite">
          <a:xfrm>
            <a:off x="447675" y="5667375"/>
            <a:ext cx="8382000" cy="5715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spcBef>
                <a:spcPct val="50000"/>
              </a:spcBef>
              <a:buClr>
                <a:schemeClr val="bg1"/>
              </a:buClr>
              <a:buFont typeface="Wingdings" panose="05000000000000000000" pitchFamily="2" charset="2"/>
              <a:buNone/>
            </a:pPr>
            <a:r>
              <a:rPr lang="en-US" altLang="en-US" sz="1600" b="1">
                <a:solidFill>
                  <a:schemeClr val="bg1"/>
                </a:solidFill>
              </a:rPr>
              <a:t>Since roughly 80% of P/C bond/cash investments are in 10-year or shorter durations, most P/C insurer portfolios will have low-yielding bonds for years to come. </a:t>
            </a:r>
          </a:p>
        </p:txBody>
      </p:sp>
      <p:sp>
        <p:nvSpPr>
          <p:cNvPr id="11" name="AutoShape 38"/>
          <p:cNvSpPr>
            <a:spLocks noChangeArrowheads="1"/>
          </p:cNvSpPr>
          <p:nvPr/>
        </p:nvSpPr>
        <p:spPr bwMode="blackWhite">
          <a:xfrm>
            <a:off x="7177088" y="1208088"/>
            <a:ext cx="1704975" cy="1500187"/>
          </a:xfrm>
          <a:prstGeom prst="wedgeRectCallout">
            <a:avLst>
              <a:gd name="adj1" fmla="val 29523"/>
              <a:gd name="adj2" fmla="val 11523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spcBef>
                <a:spcPct val="50000"/>
              </a:spcBef>
              <a:buClr>
                <a:schemeClr val="bg1"/>
              </a:buClr>
              <a:buFont typeface="Wingdings" panose="05000000000000000000" pitchFamily="2" charset="2"/>
              <a:buNone/>
            </a:pPr>
            <a:r>
              <a:rPr lang="en-US" altLang="en-US" sz="1400" b="1">
                <a:solidFill>
                  <a:schemeClr val="bg1"/>
                </a:solidFill>
              </a:rPr>
              <a:t>Despite the Fed’s  December 2015 rate hike, yield remain low though short-term yields have seen some gains</a:t>
            </a:r>
          </a:p>
        </p:txBody>
      </p:sp>
      <p:sp>
        <p:nvSpPr>
          <p:cNvPr id="12" name="Date Placeholder 11"/>
          <p:cNvSpPr>
            <a:spLocks noGrp="1"/>
          </p:cNvSpPr>
          <p:nvPr>
            <p:ph type="dt" sz="quarter" idx="10"/>
          </p:nvPr>
        </p:nvSpPr>
        <p:spPr/>
        <p:txBody>
          <a:bodyPr/>
          <a:lstStyle/>
          <a:p>
            <a:pPr>
              <a:defRPr/>
            </a:pPr>
            <a:r>
              <a:rPr lang="en-US"/>
              <a:t>12/01/09 - 9pm</a:t>
            </a:r>
          </a:p>
        </p:txBody>
      </p:sp>
      <p:sp>
        <p:nvSpPr>
          <p:cNvPr id="52236" name="Slide Number Placeholder 1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2F0F09B-2625-4B35-9013-0F7588611FED}" type="slidenum">
              <a:rPr lang="en-US" altLang="en-US" smtClean="0"/>
              <a:pPr/>
              <a:t>23</a:t>
            </a:fld>
            <a:endParaRPr lang="en-US" altLang="en-US" smtClean="0"/>
          </a:p>
        </p:txBody>
      </p:sp>
      <p:sp>
        <p:nvSpPr>
          <p:cNvPr id="14" name="Rectangle 7"/>
          <p:cNvSpPr>
            <a:spLocks noChangeArrowheads="1"/>
          </p:cNvSpPr>
          <p:nvPr/>
        </p:nvSpPr>
        <p:spPr bwMode="grayWhite">
          <a:xfrm>
            <a:off x="7820025" y="3657600"/>
            <a:ext cx="1012825" cy="1981200"/>
          </a:xfrm>
          <a:prstGeom prst="rect">
            <a:avLst/>
          </a:prstGeom>
          <a:noFill/>
          <a:ln w="28575">
            <a:solidFill>
              <a:schemeClr val="fo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nodeType="afterGroup">
                            <p:stCondLst>
                              <p:cond delay="1000"/>
                            </p:stCondLst>
                            <p:childTnLst>
                              <p:par>
                                <p:cTn id="9" presetID="22" presetClass="entr" presetSubtype="8" fill="hold" grpId="0" nodeType="afterEffect">
                                  <p:stCondLst>
                                    <p:cond delay="50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16" presetClass="entr" presetSubtype="26" fill="hold" grpId="0" nodeType="withEffect">
                                  <p:stCondLst>
                                    <p:cond delay="1000"/>
                                  </p:stCondLst>
                                  <p:childTnLst>
                                    <p:set>
                                      <p:cBhvr>
                                        <p:cTn id="13" dur="1" fill="hold">
                                          <p:stCondLst>
                                            <p:cond delay="0"/>
                                          </p:stCondLst>
                                        </p:cTn>
                                        <p:tgtEl>
                                          <p:spTgt spid="14"/>
                                        </p:tgtEl>
                                        <p:attrNameLst>
                                          <p:attrName>style.visibility</p:attrName>
                                        </p:attrNameLst>
                                      </p:cBhvr>
                                      <p:to>
                                        <p:strVal val="visible"/>
                                      </p:to>
                                    </p:set>
                                    <p:animEffect transition="in" filter="barn(inHorizontal)">
                                      <p:cBhvr>
                                        <p:cTn id="1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54275"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D56AA2A-9792-4E48-9595-22E945614DBD}" type="slidenum">
              <a:rPr lang="en-US" altLang="en-US" smtClean="0"/>
              <a:pPr/>
              <a:t>24</a:t>
            </a:fld>
            <a:endParaRPr lang="en-US" altLang="en-US" smtClean="0"/>
          </a:p>
        </p:txBody>
      </p:sp>
      <p:sp>
        <p:nvSpPr>
          <p:cNvPr id="54276" name="Rectangle 11"/>
          <p:cNvSpPr>
            <a:spLocks noGrp="1" noChangeArrowheads="1"/>
          </p:cNvSpPr>
          <p:nvPr>
            <p:ph type="title"/>
          </p:nvPr>
        </p:nvSpPr>
        <p:spPr/>
        <p:txBody>
          <a:bodyPr/>
          <a:lstStyle/>
          <a:p>
            <a:r>
              <a:rPr lang="en-US" altLang="en-US" smtClean="0">
                <a:latin typeface="Arial" panose="020B0604020202020204" pitchFamily="34" charset="0"/>
              </a:rPr>
              <a:t>Interest Rate Forecasts: 2015-2021</a:t>
            </a:r>
          </a:p>
        </p:txBody>
      </p:sp>
      <p:graphicFrame>
        <p:nvGraphicFramePr>
          <p:cNvPr id="54277" name="Object 4"/>
          <p:cNvGraphicFramePr>
            <a:graphicFrameLocks noChangeAspect="1"/>
          </p:cNvGraphicFramePr>
          <p:nvPr/>
        </p:nvGraphicFramePr>
        <p:xfrm>
          <a:off x="39688" y="1668463"/>
          <a:ext cx="8867775" cy="3771900"/>
        </p:xfrm>
        <a:graphic>
          <a:graphicData uri="http://schemas.openxmlformats.org/presentationml/2006/ole">
            <mc:AlternateContent xmlns:mc="http://schemas.openxmlformats.org/markup-compatibility/2006">
              <mc:Choice xmlns:v="urn:schemas-microsoft-com:vml" Requires="v">
                <p:oleObj spid="_x0000_s54288" name="Chart" r:id="rId4" imgW="8534284" imgH="3771784" progId="MSGraph.Chart.8">
                  <p:embed followColorScheme="full"/>
                </p:oleObj>
              </mc:Choice>
              <mc:Fallback>
                <p:oleObj name="Chart" r:id="rId4" imgW="8534284" imgH="3771784" progId="MSGraph.Chart.8">
                  <p:embed followColorScheme="full"/>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39688" y="1668463"/>
                        <a:ext cx="8867775" cy="377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926150" name="Rectangle 6"/>
          <p:cNvSpPr>
            <a:spLocks noChangeArrowheads="1"/>
          </p:cNvSpPr>
          <p:nvPr/>
        </p:nvSpPr>
        <p:spPr bwMode="blackWhite">
          <a:xfrm>
            <a:off x="147638" y="5446713"/>
            <a:ext cx="8759825" cy="7588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5000"/>
              </a:lnSpc>
              <a:spcBef>
                <a:spcPct val="25000"/>
              </a:spcBef>
            </a:pPr>
            <a:r>
              <a:rPr lang="en-US" altLang="en-US" sz="2000" b="1">
                <a:solidFill>
                  <a:srgbClr val="FFFFFF"/>
                </a:solidFill>
              </a:rPr>
              <a:t>A full normalization of interest rates is unlikely until 2019, more than a decade after the onset of the financial crisis.</a:t>
            </a:r>
          </a:p>
        </p:txBody>
      </p:sp>
      <p:sp>
        <p:nvSpPr>
          <p:cNvPr id="54279" name="Rectangle 8"/>
          <p:cNvSpPr>
            <a:spLocks noChangeArrowheads="1"/>
          </p:cNvSpPr>
          <p:nvPr/>
        </p:nvSpPr>
        <p:spPr bwMode="black">
          <a:xfrm>
            <a:off x="53975" y="1223963"/>
            <a:ext cx="1290638" cy="22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altLang="en-US" sz="1600" b="1">
                <a:solidFill>
                  <a:srgbClr val="225A7A"/>
                </a:solidFill>
              </a:rPr>
              <a:t>Yield (%)</a:t>
            </a:r>
          </a:p>
        </p:txBody>
      </p:sp>
      <p:sp>
        <p:nvSpPr>
          <p:cNvPr id="54280" name="Rectangle 5"/>
          <p:cNvSpPr>
            <a:spLocks noChangeArrowheads="1"/>
          </p:cNvSpPr>
          <p:nvPr/>
        </p:nvSpPr>
        <p:spPr bwMode="auto">
          <a:xfrm>
            <a:off x="0" y="6450013"/>
            <a:ext cx="8601075"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85000"/>
              </a:lnSpc>
              <a:spcBef>
                <a:spcPct val="25000"/>
              </a:spcBef>
              <a:buClr>
                <a:schemeClr val="accent2"/>
              </a:buClr>
              <a:buFont typeface="Wingdings" panose="05000000000000000000" pitchFamily="2" charset="2"/>
              <a:buNone/>
            </a:pPr>
            <a:r>
              <a:rPr lang="en-US" altLang="en-US" sz="1100">
                <a:latin typeface="Arial "/>
              </a:rPr>
              <a:t>Sources: Blue Chip Economic Indicators (3/16 for 2016 and 2017; for 2018-2021 10/15 issue); Insurance Info. Institute. </a:t>
            </a:r>
          </a:p>
        </p:txBody>
      </p:sp>
      <p:sp>
        <p:nvSpPr>
          <p:cNvPr id="54281" name="Rectangle 3"/>
          <p:cNvSpPr>
            <a:spLocks noChangeArrowheads="1"/>
          </p:cNvSpPr>
          <p:nvPr/>
        </p:nvSpPr>
        <p:spPr bwMode="black">
          <a:xfrm>
            <a:off x="965200" y="1417638"/>
            <a:ext cx="3508375" cy="33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spcBef>
                <a:spcPct val="20000"/>
              </a:spcBef>
            </a:pPr>
            <a:r>
              <a:rPr lang="en-US" altLang="en-US" sz="2400" b="1" u="sng">
                <a:solidFill>
                  <a:srgbClr val="225A7A"/>
                </a:solidFill>
              </a:rPr>
              <a:t>3-Month Treasury</a:t>
            </a:r>
          </a:p>
        </p:txBody>
      </p:sp>
      <p:sp>
        <p:nvSpPr>
          <p:cNvPr id="54282" name="Rectangle 3"/>
          <p:cNvSpPr>
            <a:spLocks noChangeArrowheads="1"/>
          </p:cNvSpPr>
          <p:nvPr/>
        </p:nvSpPr>
        <p:spPr bwMode="black">
          <a:xfrm>
            <a:off x="5275263" y="1427163"/>
            <a:ext cx="3508375" cy="33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spcBef>
                <a:spcPct val="20000"/>
              </a:spcBef>
            </a:pPr>
            <a:r>
              <a:rPr lang="en-US" altLang="en-US" sz="2400" b="1" u="sng">
                <a:solidFill>
                  <a:srgbClr val="225A7A"/>
                </a:solidFill>
              </a:rPr>
              <a:t>10-Year Treasury</a:t>
            </a:r>
          </a:p>
        </p:txBody>
      </p:sp>
      <p:sp>
        <p:nvSpPr>
          <p:cNvPr id="18" name="AutoShape 38"/>
          <p:cNvSpPr>
            <a:spLocks noChangeArrowheads="1"/>
          </p:cNvSpPr>
          <p:nvPr/>
        </p:nvSpPr>
        <p:spPr bwMode="blackWhite">
          <a:xfrm>
            <a:off x="6742113" y="3325813"/>
            <a:ext cx="2165350" cy="1463675"/>
          </a:xfrm>
          <a:prstGeom prst="wedgeRectCallout">
            <a:avLst>
              <a:gd name="adj1" fmla="val -92398"/>
              <a:gd name="adj2" fmla="val -15977"/>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spcBef>
                <a:spcPct val="50000"/>
              </a:spcBef>
              <a:buClr>
                <a:schemeClr val="bg1"/>
              </a:buClr>
              <a:buFont typeface="Wingdings" panose="05000000000000000000" pitchFamily="2" charset="2"/>
              <a:buNone/>
            </a:pPr>
            <a:r>
              <a:rPr lang="en-US" altLang="en-US" sz="1400" b="1">
                <a:solidFill>
                  <a:schemeClr val="bg1"/>
                </a:solidFill>
              </a:rPr>
              <a:t>The end of the Fed’s QE program in 2014 and its first rate increase in Dec. 2015 have yet to push longer-term yields much higher</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26150"/>
                                        </p:tgtEl>
                                        <p:attrNameLst>
                                          <p:attrName>style.visibility</p:attrName>
                                        </p:attrNameLst>
                                      </p:cBhvr>
                                      <p:to>
                                        <p:strVal val="visible"/>
                                      </p:to>
                                    </p:set>
                                    <p:anim calcmode="lin" valueType="num">
                                      <p:cBhvr>
                                        <p:cTn id="7" dur="500" fill="hold"/>
                                        <p:tgtEl>
                                          <p:spTgt spid="1926150"/>
                                        </p:tgtEl>
                                        <p:attrNameLst>
                                          <p:attrName>ppt_w</p:attrName>
                                        </p:attrNameLst>
                                      </p:cBhvr>
                                      <p:tavLst>
                                        <p:tav tm="0">
                                          <p:val>
                                            <p:fltVal val="0"/>
                                          </p:val>
                                        </p:tav>
                                        <p:tav tm="100000">
                                          <p:val>
                                            <p:strVal val="#ppt_w"/>
                                          </p:val>
                                        </p:tav>
                                      </p:tavLst>
                                    </p:anim>
                                    <p:anim calcmode="lin" valueType="num">
                                      <p:cBhvr>
                                        <p:cTn id="8" dur="500" fill="hold"/>
                                        <p:tgtEl>
                                          <p:spTgt spid="1926150"/>
                                        </p:tgtEl>
                                        <p:attrNameLst>
                                          <p:attrName>ppt_h</p:attrName>
                                        </p:attrNameLst>
                                      </p:cBhvr>
                                      <p:tavLst>
                                        <p:tav tm="0">
                                          <p:val>
                                            <p:fltVal val="0"/>
                                          </p:val>
                                        </p:tav>
                                        <p:tav tm="100000">
                                          <p:val>
                                            <p:strVal val="#ppt_h"/>
                                          </p:val>
                                        </p:tav>
                                      </p:tavLst>
                                    </p:anim>
                                  </p:childTnLst>
                                </p:cTn>
                              </p:par>
                            </p:childTnLst>
                          </p:cTn>
                        </p:par>
                        <p:par>
                          <p:cTn id="9" fill="hold" nodeType="afterGroup">
                            <p:stCondLst>
                              <p:cond delay="1500"/>
                            </p:stCondLst>
                            <p:childTnLst>
                              <p:par>
                                <p:cTn id="10" presetID="22" presetClass="entr" presetSubtype="8" fill="hold" grpId="0" nodeType="afterEffect">
                                  <p:stCondLst>
                                    <p:cond delay="500"/>
                                  </p:stCondLst>
                                  <p:childTnLst>
                                    <p:set>
                                      <p:cBhvr>
                                        <p:cTn id="11" dur="1" fill="hold">
                                          <p:stCondLst>
                                            <p:cond delay="0"/>
                                          </p:stCondLst>
                                        </p:cTn>
                                        <p:tgtEl>
                                          <p:spTgt spid="18"/>
                                        </p:tgtEl>
                                        <p:attrNameLst>
                                          <p:attrName>style.visibility</p:attrName>
                                        </p:attrNameLst>
                                      </p:cBhvr>
                                      <p:to>
                                        <p:strVal val="visible"/>
                                      </p:to>
                                    </p:set>
                                    <p:animEffect transition="in" filter="wipe(left)">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8"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6322" name="Rectangle 105"/>
          <p:cNvSpPr txBox="1">
            <a:spLocks noGrp="1" noChangeArrowheads="1"/>
          </p:cNvSpPr>
          <p:nvPr/>
        </p:nvSpPr>
        <p:spPr bwMode="auto">
          <a:xfrm>
            <a:off x="85725" y="6961188"/>
            <a:ext cx="1352550"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85000"/>
              </a:lnSpc>
              <a:spcBef>
                <a:spcPct val="20000"/>
              </a:spcBef>
            </a:pPr>
            <a:r>
              <a:rPr lang="en-US" altLang="en-US" sz="900">
                <a:solidFill>
                  <a:schemeClr val="bg1"/>
                </a:solidFill>
              </a:rPr>
              <a:t>12/01/09 - 9pm</a:t>
            </a:r>
          </a:p>
        </p:txBody>
      </p:sp>
      <p:sp>
        <p:nvSpPr>
          <p:cNvPr id="56323" name="Rectangle 106"/>
          <p:cNvSpPr txBox="1">
            <a:spLocks noGrp="1" noChangeArrowheads="1"/>
          </p:cNvSpPr>
          <p:nvPr/>
        </p:nvSpPr>
        <p:spPr bwMode="auto">
          <a:xfrm>
            <a:off x="2695575" y="6961188"/>
            <a:ext cx="3752850"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85000"/>
              </a:lnSpc>
              <a:spcBef>
                <a:spcPct val="20000"/>
              </a:spcBef>
            </a:pPr>
            <a:r>
              <a:rPr lang="en-US" altLang="en-US" sz="900">
                <a:solidFill>
                  <a:schemeClr val="bg1"/>
                </a:solidFill>
              </a:rPr>
              <a:t>eSlide – P6466 – The Financial Crisis and the Future of the P/C</a:t>
            </a:r>
          </a:p>
        </p:txBody>
      </p:sp>
      <p:sp>
        <p:nvSpPr>
          <p:cNvPr id="56324"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lnSpc>
                <a:spcPct val="85000"/>
              </a:lnSpc>
              <a:spcBef>
                <a:spcPct val="20000"/>
              </a:spcBef>
            </a:pPr>
            <a:fld id="{88BC466B-3D83-4D91-BD7B-81EE1D911D89}" type="slidenum">
              <a:rPr lang="en-US" altLang="en-US" sz="900"/>
              <a:pPr algn="r">
                <a:lnSpc>
                  <a:spcPct val="85000"/>
                </a:lnSpc>
                <a:spcBef>
                  <a:spcPct val="20000"/>
                </a:spcBef>
              </a:pPr>
              <a:t>25</a:t>
            </a:fld>
            <a:endParaRPr lang="en-US" altLang="en-US" sz="900"/>
          </a:p>
        </p:txBody>
      </p:sp>
      <p:sp>
        <p:nvSpPr>
          <p:cNvPr id="56325" name="Rectangle 7"/>
          <p:cNvSpPr>
            <a:spLocks noGrp="1" noChangeArrowheads="1"/>
          </p:cNvSpPr>
          <p:nvPr>
            <p:ph type="title" idx="4294967295"/>
          </p:nvPr>
        </p:nvSpPr>
        <p:spPr>
          <a:xfrm>
            <a:off x="565150" y="147638"/>
            <a:ext cx="7102475" cy="860425"/>
          </a:xfrm>
        </p:spPr>
        <p:txBody>
          <a:bodyPr/>
          <a:lstStyle/>
          <a:p>
            <a:r>
              <a:rPr lang="en-US" altLang="en-US" smtClean="0">
                <a:latin typeface="Arial" panose="020B0604020202020204" pitchFamily="34" charset="0"/>
              </a:rPr>
              <a:t>The Falling Investment Curve</a:t>
            </a:r>
          </a:p>
        </p:txBody>
      </p:sp>
      <p:sp>
        <p:nvSpPr>
          <p:cNvPr id="56326" name="Text Box 5"/>
          <p:cNvSpPr txBox="1">
            <a:spLocks noChangeArrowheads="1"/>
          </p:cNvSpPr>
          <p:nvPr/>
        </p:nvSpPr>
        <p:spPr bwMode="auto">
          <a:xfrm>
            <a:off x="0" y="6615113"/>
            <a:ext cx="8724900"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85000"/>
              </a:lnSpc>
              <a:spcBef>
                <a:spcPct val="25000"/>
              </a:spcBef>
              <a:buClr>
                <a:schemeClr val="accent2"/>
              </a:buClr>
              <a:buFont typeface="Wingdings" panose="05000000000000000000" pitchFamily="2" charset="2"/>
              <a:buNone/>
            </a:pPr>
            <a:r>
              <a:rPr lang="en-US" altLang="en-US" sz="1100"/>
              <a:t>Source: National Council on Compensation Insurance.</a:t>
            </a:r>
          </a:p>
        </p:txBody>
      </p:sp>
      <p:graphicFrame>
        <p:nvGraphicFramePr>
          <p:cNvPr id="56327" name="Object 2"/>
          <p:cNvGraphicFramePr>
            <a:graphicFrameLocks noChangeAspect="1"/>
          </p:cNvGraphicFramePr>
          <p:nvPr/>
        </p:nvGraphicFramePr>
        <p:xfrm>
          <a:off x="463550" y="977900"/>
          <a:ext cx="8636000" cy="4838700"/>
        </p:xfrm>
        <a:graphic>
          <a:graphicData uri="http://schemas.openxmlformats.org/presentationml/2006/ole">
            <mc:AlternateContent xmlns:mc="http://schemas.openxmlformats.org/markup-compatibility/2006">
              <mc:Choice xmlns:v="urn:schemas-microsoft-com:vml" Requires="v">
                <p:oleObj spid="_x0000_s56337" name="Chart" r:id="rId4" imgW="8638781" imgH="4846740" progId="Excel.Chart.8">
                  <p:embed/>
                </p:oleObj>
              </mc:Choice>
              <mc:Fallback>
                <p:oleObj name="Chart" r:id="rId4" imgW="8638781" imgH="4846740" progId="Excel.Chart.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3550" y="977900"/>
                        <a:ext cx="8636000" cy="483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AutoShape 38"/>
          <p:cNvSpPr>
            <a:spLocks noChangeArrowheads="1"/>
          </p:cNvSpPr>
          <p:nvPr/>
        </p:nvSpPr>
        <p:spPr bwMode="blackWhite">
          <a:xfrm>
            <a:off x="6981825" y="1819275"/>
            <a:ext cx="2228850" cy="809625"/>
          </a:xfrm>
          <a:prstGeom prst="wedgeRectCallout">
            <a:avLst>
              <a:gd name="adj1" fmla="val 19630"/>
              <a:gd name="adj2" fmla="val 18835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spcBef>
                <a:spcPct val="50000"/>
              </a:spcBef>
              <a:buClr>
                <a:schemeClr val="bg1"/>
              </a:buClr>
              <a:buFont typeface="Wingdings" panose="05000000000000000000" pitchFamily="2" charset="2"/>
              <a:buNone/>
            </a:pPr>
            <a:r>
              <a:rPr lang="en-US" altLang="en-US" sz="1400" b="1">
                <a:solidFill>
                  <a:schemeClr val="bg1"/>
                </a:solidFill>
              </a:rPr>
              <a:t>What Insurers Earn on Current Portfolio. </a:t>
            </a:r>
          </a:p>
        </p:txBody>
      </p:sp>
      <p:sp>
        <p:nvSpPr>
          <p:cNvPr id="56329" name="Rectangle 4"/>
          <p:cNvSpPr>
            <a:spLocks noChangeArrowheads="1"/>
          </p:cNvSpPr>
          <p:nvPr/>
        </p:nvSpPr>
        <p:spPr bwMode="blackWhite">
          <a:xfrm>
            <a:off x="447675" y="5667375"/>
            <a:ext cx="8382000" cy="5715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spcBef>
                <a:spcPct val="50000"/>
              </a:spcBef>
              <a:buClr>
                <a:schemeClr val="bg1"/>
              </a:buClr>
              <a:buFont typeface="Wingdings" panose="05000000000000000000" pitchFamily="2" charset="2"/>
              <a:buNone/>
            </a:pPr>
            <a:r>
              <a:rPr lang="en-US" altLang="en-US" sz="1600" b="1">
                <a:solidFill>
                  <a:schemeClr val="bg1"/>
                </a:solidFill>
              </a:rPr>
              <a:t>The Long, Slow Decline In Rates Will Continue to Drag on Investment Portfolios Even After Rates Start Rising. </a:t>
            </a:r>
          </a:p>
        </p:txBody>
      </p:sp>
      <p:sp>
        <p:nvSpPr>
          <p:cNvPr id="11" name="AutoShape 38"/>
          <p:cNvSpPr>
            <a:spLocks noChangeArrowheads="1"/>
          </p:cNvSpPr>
          <p:nvPr/>
        </p:nvSpPr>
        <p:spPr bwMode="blackWhite">
          <a:xfrm>
            <a:off x="5738813" y="4295775"/>
            <a:ext cx="1704975" cy="962025"/>
          </a:xfrm>
          <a:prstGeom prst="wedgeRectCallout">
            <a:avLst>
              <a:gd name="adj1" fmla="val 123380"/>
              <a:gd name="adj2" fmla="val -1761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spcBef>
                <a:spcPct val="50000"/>
              </a:spcBef>
              <a:buClr>
                <a:schemeClr val="bg1"/>
              </a:buClr>
              <a:buFont typeface="Wingdings" panose="05000000000000000000" pitchFamily="2" charset="2"/>
              <a:buNone/>
            </a:pPr>
            <a:r>
              <a:rPr lang="en-US" altLang="en-US" sz="1400" b="1">
                <a:solidFill>
                  <a:schemeClr val="bg1"/>
                </a:solidFill>
              </a:rPr>
              <a:t>What Insurers Earn on the Next Dollar They Invest</a:t>
            </a:r>
          </a:p>
        </p:txBody>
      </p:sp>
      <p:sp>
        <p:nvSpPr>
          <p:cNvPr id="12" name="Date Placeholder 11"/>
          <p:cNvSpPr>
            <a:spLocks noGrp="1"/>
          </p:cNvSpPr>
          <p:nvPr>
            <p:ph type="dt" sz="quarter" idx="10"/>
          </p:nvPr>
        </p:nvSpPr>
        <p:spPr/>
        <p:txBody>
          <a:bodyPr/>
          <a:lstStyle/>
          <a:p>
            <a:pPr>
              <a:defRPr/>
            </a:pPr>
            <a:r>
              <a:rPr lang="en-US"/>
              <a:t>12/01/09 - 9pm</a:t>
            </a:r>
          </a:p>
        </p:txBody>
      </p:sp>
      <p:sp>
        <p:nvSpPr>
          <p:cNvPr id="56332" name="Slide Number Placeholder 1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A8CBB0E-6409-4B6F-BA1F-6A01B7BEF957}" type="slidenum">
              <a:rPr lang="en-US" altLang="en-US" smtClean="0"/>
              <a:pPr/>
              <a:t>25</a:t>
            </a:fld>
            <a:endParaRPr lang="en-US" altLang="en-US" smtClean="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nodeType="afterGroup">
                            <p:stCondLst>
                              <p:cond delay="1000"/>
                            </p:stCondLst>
                            <p:childTnLst>
                              <p:par>
                                <p:cTn id="9" presetID="22" presetClass="entr" presetSubtype="8" fill="hold" grpId="0" nodeType="afterEffect">
                                  <p:stCondLst>
                                    <p:cond delay="50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ChangeArrowheads="1"/>
          </p:cNvSpPr>
          <p:nvPr/>
        </p:nvSpPr>
        <p:spPr bwMode="auto">
          <a:xfrm>
            <a:off x="0" y="6556375"/>
            <a:ext cx="9144000" cy="301625"/>
          </a:xfrm>
          <a:prstGeom prst="rect">
            <a:avLst/>
          </a:prstGeom>
          <a:solidFill>
            <a:srgbClr val="225A7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p>
        </p:txBody>
      </p:sp>
      <p:sp>
        <p:nvSpPr>
          <p:cNvPr id="58371" name="Rectangle 3"/>
          <p:cNvSpPr>
            <a:spLocks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lnSpc>
                <a:spcPct val="85000"/>
              </a:lnSpc>
              <a:spcBef>
                <a:spcPct val="20000"/>
              </a:spcBef>
            </a:pPr>
            <a:fld id="{D6627446-143D-4376-B91F-4B337151DFC1}" type="slidenum">
              <a:rPr lang="en-US" altLang="en-US" sz="900">
                <a:solidFill>
                  <a:schemeClr val="bg1"/>
                </a:solidFill>
              </a:rPr>
              <a:pPr algn="r">
                <a:lnSpc>
                  <a:spcPct val="85000"/>
                </a:lnSpc>
                <a:spcBef>
                  <a:spcPct val="20000"/>
                </a:spcBef>
              </a:pPr>
              <a:t>26</a:t>
            </a:fld>
            <a:endParaRPr lang="en-US" altLang="en-US" sz="900">
              <a:solidFill>
                <a:schemeClr val="bg1"/>
              </a:solidFill>
            </a:endParaRPr>
          </a:p>
        </p:txBody>
      </p:sp>
      <p:pic>
        <p:nvPicPr>
          <p:cNvPr id="58372" name="Picture 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051175" y="838200"/>
            <a:ext cx="303212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18661" name="Rectangle 5"/>
          <p:cNvSpPr>
            <a:spLocks noChangeArrowheads="1"/>
          </p:cNvSpPr>
          <p:nvPr/>
        </p:nvSpPr>
        <p:spPr bwMode="blackWhite">
          <a:xfrm>
            <a:off x="703263" y="2428875"/>
            <a:ext cx="7772400" cy="20669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5000"/>
              </a:lnSpc>
              <a:spcBef>
                <a:spcPct val="100000"/>
              </a:spcBef>
            </a:pPr>
            <a:r>
              <a:rPr lang="en-US" altLang="en-US" sz="4000" b="1">
                <a:solidFill>
                  <a:srgbClr val="FFFFFF"/>
                </a:solidFill>
              </a:rPr>
              <a:t>Loss and Inflation Trends</a:t>
            </a:r>
          </a:p>
        </p:txBody>
      </p:sp>
      <p:sp>
        <p:nvSpPr>
          <p:cNvPr id="6" name="Date Placeholder 5"/>
          <p:cNvSpPr>
            <a:spLocks noGrp="1"/>
          </p:cNvSpPr>
          <p:nvPr>
            <p:ph type="dt" sz="quarter" idx="10"/>
          </p:nvPr>
        </p:nvSpPr>
        <p:spPr/>
        <p:txBody>
          <a:bodyPr/>
          <a:lstStyle/>
          <a:p>
            <a:pPr>
              <a:defRPr/>
            </a:pPr>
            <a:r>
              <a:rPr lang="en-US" smtClean="0"/>
              <a:t>12/01/09 - 9pm</a:t>
            </a:r>
            <a:endParaRPr lang="en-US"/>
          </a:p>
        </p:txBody>
      </p:sp>
      <p:sp>
        <p:nvSpPr>
          <p:cNvPr id="58375"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7B654D7-1E79-472C-86E9-CE977FB42CBF}" type="slidenum">
              <a:rPr lang="en-US" altLang="en-US" smtClean="0"/>
              <a:pPr/>
              <a:t>26</a:t>
            </a:fld>
            <a:endParaRPr lang="en-US" altLang="en-US" smtClean="0"/>
          </a:p>
        </p:txBody>
      </p:sp>
      <p:sp>
        <p:nvSpPr>
          <p:cNvPr id="8" name="Rectangle 8"/>
          <p:cNvSpPr>
            <a:spLocks noChangeArrowheads="1"/>
          </p:cNvSpPr>
          <p:nvPr/>
        </p:nvSpPr>
        <p:spPr bwMode="auto">
          <a:xfrm>
            <a:off x="341313" y="5064125"/>
            <a:ext cx="84518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45720" rIns="45720">
            <a:spAutoFit/>
          </a:bodyPr>
          <a:lstStyle>
            <a:lvl1pPr marL="292100" indent="-2921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25000"/>
              </a:spcBef>
              <a:buFont typeface="Wingdings" panose="05000000000000000000" pitchFamily="2" charset="2"/>
              <a:buNone/>
            </a:pPr>
            <a:r>
              <a:rPr lang="en-US" altLang="en-US" sz="4000" b="1">
                <a:solidFill>
                  <a:srgbClr val="225A7A"/>
                </a:solidFill>
              </a:rPr>
              <a:t>Frequency/Severity, Long Dormant, May Be Returning</a:t>
            </a:r>
            <a:endParaRPr lang="en-US" altLang="en-US" sz="4000" b="1" i="1">
              <a:solidFill>
                <a:srgbClr val="225A7A"/>
              </a:solidFill>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118661"/>
                                        </p:tgtEl>
                                        <p:attrNameLst>
                                          <p:attrName>style.visibility</p:attrName>
                                        </p:attrNameLst>
                                      </p:cBhvr>
                                      <p:to>
                                        <p:strVal val="visible"/>
                                      </p:to>
                                    </p:set>
                                    <p:anim calcmode="lin" valueType="num">
                                      <p:cBhvr>
                                        <p:cTn id="7" dur="500" fill="hold"/>
                                        <p:tgtEl>
                                          <p:spTgt spid="2118661"/>
                                        </p:tgtEl>
                                        <p:attrNameLst>
                                          <p:attrName>ppt_w</p:attrName>
                                        </p:attrNameLst>
                                      </p:cBhvr>
                                      <p:tavLst>
                                        <p:tav tm="0">
                                          <p:val>
                                            <p:fltVal val="0"/>
                                          </p:val>
                                        </p:tav>
                                        <p:tav tm="100000">
                                          <p:val>
                                            <p:strVal val="#ppt_w"/>
                                          </p:val>
                                        </p:tav>
                                      </p:tavLst>
                                    </p:anim>
                                    <p:anim calcmode="lin" valueType="num">
                                      <p:cBhvr>
                                        <p:cTn id="8" dur="500" fill="hold"/>
                                        <p:tgtEl>
                                          <p:spTgt spid="2118661"/>
                                        </p:tgtEl>
                                        <p:attrNameLst>
                                          <p:attrName>ppt_h</p:attrName>
                                        </p:attrNameLst>
                                      </p:cBhvr>
                                      <p:tavLst>
                                        <p:tav tm="0">
                                          <p:val>
                                            <p:fltVal val="0"/>
                                          </p:val>
                                        </p:tav>
                                        <p:tav tm="100000">
                                          <p:val>
                                            <p:strVal val="#ppt_h"/>
                                          </p:val>
                                        </p:tav>
                                      </p:tavLst>
                                    </p:anim>
                                    <p:animEffect transition="in" filter="fade">
                                      <p:cBhvr>
                                        <p:cTn id="9" dur="500"/>
                                        <p:tgtEl>
                                          <p:spTgt spid="2118661"/>
                                        </p:tgtEl>
                                      </p:cBhvr>
                                    </p:animEffect>
                                  </p:childTnLst>
                                </p:cTn>
                              </p:par>
                              <p:par>
                                <p:cTn id="10" presetID="16" presetClass="entr" presetSubtype="37" fill="hold" grpId="0" nodeType="withEffect">
                                  <p:stCondLst>
                                    <p:cond delay="300"/>
                                  </p:stCondLst>
                                  <p:childTnLst>
                                    <p:set>
                                      <p:cBhvr>
                                        <p:cTn id="11" dur="1" fill="hold">
                                          <p:stCondLst>
                                            <p:cond delay="0"/>
                                          </p:stCondLst>
                                        </p:cTn>
                                        <p:tgtEl>
                                          <p:spTgt spid="8"/>
                                        </p:tgtEl>
                                        <p:attrNameLst>
                                          <p:attrName>style.visibility</p:attrName>
                                        </p:attrNameLst>
                                      </p:cBhvr>
                                      <p:to>
                                        <p:strVal val="visible"/>
                                      </p:to>
                                    </p:set>
                                    <p:animEffect transition="in" filter="barn(outVertical)">
                                      <p:cBhvr>
                                        <p:cTn id="12"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8661" grpId="0" animBg="1"/>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r>
              <a:rPr lang="en-US" altLang="en-US" smtClean="0">
                <a:latin typeface="Arial" panose="020B0604020202020204" pitchFamily="34" charset="0"/>
              </a:rPr>
              <a:t>The Norm in Auto Insurance: </a:t>
            </a:r>
            <a:br>
              <a:rPr lang="en-US" altLang="en-US" smtClean="0">
                <a:latin typeface="Arial" panose="020B0604020202020204" pitchFamily="34" charset="0"/>
              </a:rPr>
            </a:br>
            <a:r>
              <a:rPr lang="en-US" altLang="en-US" smtClean="0">
                <a:latin typeface="Arial" panose="020B0604020202020204" pitchFamily="34" charset="0"/>
              </a:rPr>
              <a:t>Frequency Falls, Severity Rises</a:t>
            </a:r>
          </a:p>
        </p:txBody>
      </p:sp>
      <p:graphicFrame>
        <p:nvGraphicFramePr>
          <p:cNvPr id="60419" name="Content Placeholder 8"/>
          <p:cNvGraphicFramePr>
            <a:graphicFrameLocks noGrp="1"/>
          </p:cNvGraphicFramePr>
          <p:nvPr>
            <p:ph sz="half" idx="1"/>
          </p:nvPr>
        </p:nvGraphicFramePr>
        <p:xfrm>
          <a:off x="406400" y="1549400"/>
          <a:ext cx="4140200" cy="4627563"/>
        </p:xfrm>
        <a:graphic>
          <a:graphicData uri="http://schemas.openxmlformats.org/presentationml/2006/ole">
            <mc:AlternateContent xmlns:mc="http://schemas.openxmlformats.org/markup-compatibility/2006">
              <mc:Choice xmlns:v="urn:schemas-microsoft-com:vml" Requires="v">
                <p:oleObj spid="_x0000_s60430" name="Chart" r:id="rId3" imgW="4145639" imgH="4633362" progId="Excel.Chart.8">
                  <p:embed/>
                </p:oleObj>
              </mc:Choice>
              <mc:Fallback>
                <p:oleObj name="Chart" r:id="rId3" imgW="4145639" imgH="4633362" progId="Excel.Chart.8">
                  <p:embed/>
                  <p:pic>
                    <p:nvPicPr>
                      <p:cNvPr id="0" name="Content Placeholder 8"/>
                      <p:cNvPicPr>
                        <a:picLocks noGrp="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400" y="1549400"/>
                        <a:ext cx="4140200" cy="462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2" name="Content Placeholder 11"/>
          <p:cNvGraphicFramePr>
            <a:graphicFrameLocks noGrp="1"/>
          </p:cNvGraphicFramePr>
          <p:nvPr>
            <p:ph sz="half" idx="2"/>
          </p:nvPr>
        </p:nvGraphicFramePr>
        <p:xfrm>
          <a:off x="4308475" y="1423988"/>
          <a:ext cx="4546600" cy="5033962"/>
        </p:xfrm>
        <a:graphic>
          <a:graphicData uri="http://schemas.openxmlformats.org/drawingml/2006/chart">
            <c:chart xmlns:c="http://schemas.openxmlformats.org/drawingml/2006/chart" xmlns:r="http://schemas.openxmlformats.org/officeDocument/2006/relationships" r:id="rId5"/>
          </a:graphicData>
        </a:graphic>
      </p:graphicFrame>
      <p:sp>
        <p:nvSpPr>
          <p:cNvPr id="6042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C82D43D-AA20-4A4C-8084-0769E117184B}" type="slidenum">
              <a:rPr lang="en-US" altLang="en-US" smtClean="0"/>
              <a:pPr/>
              <a:t>27</a:t>
            </a:fld>
            <a:endParaRPr lang="en-US" altLang="en-US" smtClean="0"/>
          </a:p>
        </p:txBody>
      </p:sp>
      <p:sp>
        <p:nvSpPr>
          <p:cNvPr id="60422" name="TextBox 12"/>
          <p:cNvSpPr txBox="1">
            <a:spLocks noChangeArrowheads="1"/>
          </p:cNvSpPr>
          <p:nvPr/>
        </p:nvSpPr>
        <p:spPr bwMode="auto">
          <a:xfrm>
            <a:off x="520700" y="6203950"/>
            <a:ext cx="71786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000"/>
              <a:t>Sources: Insurance Institute for Highway Safety, Insurance Services Office, Insurance Information Institute.</a:t>
            </a:r>
          </a:p>
        </p:txBody>
      </p:sp>
      <p:sp>
        <p:nvSpPr>
          <p:cNvPr id="3" name="Rectangular Callout 2"/>
          <p:cNvSpPr/>
          <p:nvPr/>
        </p:nvSpPr>
        <p:spPr>
          <a:xfrm>
            <a:off x="1844675" y="2727325"/>
            <a:ext cx="1203325" cy="271463"/>
          </a:xfrm>
          <a:prstGeom prst="wedgeRectCallout">
            <a:avLst>
              <a:gd name="adj1" fmla="val -13984"/>
              <a:gd name="adj2" fmla="val 368561"/>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dirty="0">
                <a:latin typeface="Arial" panose="020B0604020202020204" pitchFamily="34" charset="0"/>
                <a:cs typeface="Arial" panose="020B0604020202020204" pitchFamily="34" charset="0"/>
              </a:rPr>
              <a:t>Down 55%!</a:t>
            </a:r>
          </a:p>
        </p:txBody>
      </p:sp>
      <p:sp>
        <p:nvSpPr>
          <p:cNvPr id="10" name="Rectangular Callout 9"/>
          <p:cNvSpPr>
            <a:spLocks noChangeArrowheads="1"/>
          </p:cNvSpPr>
          <p:nvPr/>
        </p:nvSpPr>
        <p:spPr bwMode="auto">
          <a:xfrm>
            <a:off x="1290638" y="1285875"/>
            <a:ext cx="2312987" cy="350838"/>
          </a:xfrm>
          <a:prstGeom prst="wedgeRectCallout">
            <a:avLst>
              <a:gd name="adj1" fmla="val -21463"/>
              <a:gd name="adj2" fmla="val 45597"/>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5000"/>
              </a:lnSpc>
              <a:spcBef>
                <a:spcPct val="25000"/>
              </a:spcBef>
            </a:pPr>
            <a:r>
              <a:rPr lang="en-US" altLang="en-US" sz="1600" b="1">
                <a:solidFill>
                  <a:srgbClr val="FFFFFF"/>
                </a:solidFill>
              </a:rPr>
              <a:t>Safer Cars . . . .</a:t>
            </a:r>
          </a:p>
        </p:txBody>
      </p:sp>
      <p:sp>
        <p:nvSpPr>
          <p:cNvPr id="11" name="Rectangular Callout 10"/>
          <p:cNvSpPr>
            <a:spLocks noChangeArrowheads="1"/>
          </p:cNvSpPr>
          <p:nvPr/>
        </p:nvSpPr>
        <p:spPr bwMode="auto">
          <a:xfrm>
            <a:off x="5386388" y="1285875"/>
            <a:ext cx="2998787" cy="350838"/>
          </a:xfrm>
          <a:prstGeom prst="wedgeRectCallout">
            <a:avLst>
              <a:gd name="adj1" fmla="val -21463"/>
              <a:gd name="adj2" fmla="val 45597"/>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5000"/>
              </a:lnSpc>
              <a:spcBef>
                <a:spcPct val="25000"/>
              </a:spcBef>
            </a:pPr>
            <a:r>
              <a:rPr lang="en-US" altLang="en-US" sz="1600" b="1">
                <a:solidFill>
                  <a:srgbClr val="FFFFFF"/>
                </a:solidFill>
              </a:rPr>
              <a:t>. . . That Cost More to Repair.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ppt_x"/>
                                          </p:val>
                                        </p:tav>
                                        <p:tav tm="100000">
                                          <p:val>
                                            <p:strVal val="#ppt_x"/>
                                          </p:val>
                                        </p:tav>
                                      </p:tavLst>
                                    </p:anim>
                                    <p:anim calcmode="lin" valueType="num">
                                      <p:cBhvr additive="base">
                                        <p:cTn id="13" dur="500" fill="hold"/>
                                        <p:tgtEl>
                                          <p:spTgt spid="12"/>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5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AsOne/>
      </p:bldGraphic>
      <p:bldP spid="10" grpId="0" animBg="1"/>
      <p:bldP spid="1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105"/>
          <p:cNvSpPr>
            <a:spLocks noGrp="1" noChangeArrowheads="1"/>
          </p:cNvSpPr>
          <p:nvPr>
            <p:ph type="dt" sz="quarter" idx="10"/>
          </p:nvPr>
        </p:nvSpPr>
        <p:spPr/>
        <p:txBody>
          <a:bodyPr/>
          <a:lstStyle/>
          <a:p>
            <a:pPr>
              <a:defRPr/>
            </a:pPr>
            <a:r>
              <a:rPr lang="en-US" smtClean="0"/>
              <a:t>12/01/09 - 9pm</a:t>
            </a:r>
          </a:p>
        </p:txBody>
      </p:sp>
      <p:sp>
        <p:nvSpPr>
          <p:cNvPr id="43012"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61444"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94BFDF6-1352-4E66-AC91-5DEEFD8A7CDF}" type="slidenum">
              <a:rPr lang="en-US" altLang="en-US" smtClean="0"/>
              <a:pPr/>
              <a:t>28</a:t>
            </a:fld>
            <a:endParaRPr lang="en-US" altLang="en-US" smtClean="0"/>
          </a:p>
        </p:txBody>
      </p:sp>
      <p:sp>
        <p:nvSpPr>
          <p:cNvPr id="61445" name="Rectangle 2"/>
          <p:cNvSpPr>
            <a:spLocks noGrp="1" noChangeArrowheads="1"/>
          </p:cNvSpPr>
          <p:nvPr>
            <p:ph type="title"/>
          </p:nvPr>
        </p:nvSpPr>
        <p:spPr>
          <a:xfrm>
            <a:off x="66675" y="90488"/>
            <a:ext cx="8201025" cy="860425"/>
          </a:xfrm>
        </p:spPr>
        <p:txBody>
          <a:bodyPr/>
          <a:lstStyle/>
          <a:p>
            <a:r>
              <a:rPr lang="en-US" altLang="en-US" smtClean="0">
                <a:latin typeface="Arial" panose="020B0604020202020204" pitchFamily="34" charset="0"/>
              </a:rPr>
              <a:t>Collision Coverage: Severity &amp; Frequency Trends Are Both Higher in 2015*</a:t>
            </a:r>
          </a:p>
        </p:txBody>
      </p:sp>
      <p:graphicFrame>
        <p:nvGraphicFramePr>
          <p:cNvPr id="61446" name="Object 3"/>
          <p:cNvGraphicFramePr>
            <a:graphicFrameLocks noChangeAspect="1"/>
          </p:cNvGraphicFramePr>
          <p:nvPr/>
        </p:nvGraphicFramePr>
        <p:xfrm>
          <a:off x="381000" y="1600200"/>
          <a:ext cx="8648700" cy="3762375"/>
        </p:xfrm>
        <a:graphic>
          <a:graphicData uri="http://schemas.openxmlformats.org/presentationml/2006/ole">
            <mc:AlternateContent xmlns:mc="http://schemas.openxmlformats.org/markup-compatibility/2006">
              <mc:Choice xmlns:v="urn:schemas-microsoft-com:vml" Requires="v">
                <p:oleObj spid="_x0000_s61454" name="Chart" r:id="rId4" imgW="8667887" imgH="3762401" progId="MSGraph.Chart.8">
                  <p:embed followColorScheme="full"/>
                </p:oleObj>
              </mc:Choice>
              <mc:Fallback>
                <p:oleObj name="Chart" r:id="rId4" imgW="8667887" imgH="3762401" progId="MSGraph.Chart.8">
                  <p:embed followColorScheme="full"/>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381000" y="1600200"/>
                        <a:ext cx="8648700" cy="376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1447" name="Rectangle 5"/>
          <p:cNvSpPr>
            <a:spLocks noChangeArrowheads="1"/>
          </p:cNvSpPr>
          <p:nvPr/>
        </p:nvSpPr>
        <p:spPr bwMode="black">
          <a:xfrm>
            <a:off x="347663" y="1266825"/>
            <a:ext cx="8221662"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altLang="en-US" sz="1600" b="1">
                <a:solidFill>
                  <a:srgbClr val="225A7A"/>
                </a:solidFill>
              </a:rPr>
              <a:t>Annual Change, 2005 through 2015*</a:t>
            </a:r>
          </a:p>
        </p:txBody>
      </p:sp>
      <p:sp>
        <p:nvSpPr>
          <p:cNvPr id="1936390" name="Rectangle 6"/>
          <p:cNvSpPr>
            <a:spLocks noChangeArrowheads="1"/>
          </p:cNvSpPr>
          <p:nvPr/>
        </p:nvSpPr>
        <p:spPr bwMode="blackWhite">
          <a:xfrm>
            <a:off x="561975" y="5381625"/>
            <a:ext cx="8143875" cy="9096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5000"/>
              </a:lnSpc>
              <a:spcBef>
                <a:spcPct val="25000"/>
              </a:spcBef>
            </a:pPr>
            <a:r>
              <a:rPr lang="en-US" altLang="en-US" sz="2000" b="1">
                <a:solidFill>
                  <a:srgbClr val="FFFFFF"/>
                </a:solidFill>
              </a:rPr>
              <a:t>The Recession, High Fuel Prices Helped Temper Frequency and Severity, But this Trend Has Clearly Reversed, Consistent with Experience from Past Recoveries</a:t>
            </a:r>
          </a:p>
        </p:txBody>
      </p:sp>
      <p:sp>
        <p:nvSpPr>
          <p:cNvPr id="61449" name="Rectangle 4"/>
          <p:cNvSpPr>
            <a:spLocks noChangeArrowheads="1"/>
          </p:cNvSpPr>
          <p:nvPr/>
        </p:nvSpPr>
        <p:spPr bwMode="auto">
          <a:xfrm>
            <a:off x="0" y="6216650"/>
            <a:ext cx="7302500"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85000"/>
              </a:lnSpc>
              <a:spcBef>
                <a:spcPct val="25000"/>
              </a:spcBef>
              <a:buClr>
                <a:schemeClr val="accent2"/>
              </a:buClr>
              <a:buFont typeface="Wingdings" panose="05000000000000000000" pitchFamily="2" charset="2"/>
              <a:buNone/>
            </a:pPr>
            <a:endParaRPr lang="en-US" altLang="en-US" sz="1100"/>
          </a:p>
          <a:p>
            <a:pPr>
              <a:lnSpc>
                <a:spcPct val="85000"/>
              </a:lnSpc>
              <a:spcBef>
                <a:spcPct val="25000"/>
              </a:spcBef>
              <a:buClr>
                <a:schemeClr val="accent2"/>
              </a:buClr>
              <a:buFont typeface="Wingdings" panose="05000000000000000000" pitchFamily="2" charset="2"/>
              <a:buNone/>
            </a:pPr>
            <a:r>
              <a:rPr lang="en-US" altLang="en-US" sz="1100"/>
              <a:t>*2015 figure is for the 4 quarters ending with 2015:Q3.</a:t>
            </a:r>
          </a:p>
          <a:p>
            <a:pPr>
              <a:lnSpc>
                <a:spcPct val="85000"/>
              </a:lnSpc>
              <a:spcBef>
                <a:spcPct val="25000"/>
              </a:spcBef>
              <a:buClr>
                <a:schemeClr val="accent2"/>
              </a:buClr>
              <a:buFont typeface="Wingdings" panose="05000000000000000000" pitchFamily="2" charset="2"/>
              <a:buNone/>
            </a:pPr>
            <a:r>
              <a:rPr lang="en-US" altLang="en-US" sz="1100"/>
              <a:t>Source: ISO/PCI </a:t>
            </a:r>
            <a:r>
              <a:rPr lang="en-US" altLang="en-US" sz="1100" i="1"/>
              <a:t>Fast Track </a:t>
            </a:r>
            <a:r>
              <a:rPr lang="en-US" altLang="en-US" sz="1100"/>
              <a:t>data; Insurance Information Institute</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36390"/>
                                        </p:tgtEl>
                                        <p:attrNameLst>
                                          <p:attrName>style.visibility</p:attrName>
                                        </p:attrNameLst>
                                      </p:cBhvr>
                                      <p:to>
                                        <p:strVal val="visible"/>
                                      </p:to>
                                    </p:set>
                                    <p:anim calcmode="lin" valueType="num">
                                      <p:cBhvr>
                                        <p:cTn id="7" dur="500" fill="hold"/>
                                        <p:tgtEl>
                                          <p:spTgt spid="1936390"/>
                                        </p:tgtEl>
                                        <p:attrNameLst>
                                          <p:attrName>ppt_w</p:attrName>
                                        </p:attrNameLst>
                                      </p:cBhvr>
                                      <p:tavLst>
                                        <p:tav tm="0">
                                          <p:val>
                                            <p:fltVal val="0"/>
                                          </p:val>
                                        </p:tav>
                                        <p:tav tm="100000">
                                          <p:val>
                                            <p:strVal val="#ppt_w"/>
                                          </p:val>
                                        </p:tav>
                                      </p:tavLst>
                                    </p:anim>
                                    <p:anim calcmode="lin" valueType="num">
                                      <p:cBhvr>
                                        <p:cTn id="8" dur="500" fill="hold"/>
                                        <p:tgtEl>
                                          <p:spTgt spid="193639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639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105"/>
          <p:cNvSpPr txBox="1">
            <a:spLocks noGrp="1" noChangeArrowheads="1"/>
          </p:cNvSpPr>
          <p:nvPr/>
        </p:nvSpPr>
        <p:spPr bwMode="auto">
          <a:xfrm>
            <a:off x="85725" y="6961188"/>
            <a:ext cx="1352550"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r>
              <a:rPr lang="en-US" altLang="en-US" sz="900">
                <a:solidFill>
                  <a:srgbClr val="FFFFFF"/>
                </a:solidFill>
              </a:rPr>
              <a:t>12/01/09 - 9pm</a:t>
            </a:r>
          </a:p>
        </p:txBody>
      </p:sp>
      <p:sp>
        <p:nvSpPr>
          <p:cNvPr id="63491" name="Rectangle 106"/>
          <p:cNvSpPr txBox="1">
            <a:spLocks noGrp="1" noChangeArrowheads="1"/>
          </p:cNvSpPr>
          <p:nvPr/>
        </p:nvSpPr>
        <p:spPr bwMode="auto">
          <a:xfrm>
            <a:off x="2695575" y="6961188"/>
            <a:ext cx="3752850"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lnSpc>
                <a:spcPct val="85000"/>
              </a:lnSpc>
              <a:spcBef>
                <a:spcPct val="20000"/>
              </a:spcBef>
              <a:buClrTx/>
              <a:buFontTx/>
              <a:buNone/>
            </a:pPr>
            <a:r>
              <a:rPr lang="en-US" altLang="en-US" sz="900">
                <a:solidFill>
                  <a:srgbClr val="FFFFFF"/>
                </a:solidFill>
              </a:rPr>
              <a:t>eSlide – P6466 – The Financial Crisis and the Future of the P/C</a:t>
            </a:r>
          </a:p>
        </p:txBody>
      </p:sp>
      <p:sp>
        <p:nvSpPr>
          <p:cNvPr id="63492"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F57C2892-1C60-4DBA-A3D3-C86E42393A67}" type="slidenum">
              <a:rPr lang="en-US" altLang="en-US" sz="900">
                <a:solidFill>
                  <a:srgbClr val="000000"/>
                </a:solidFill>
              </a:rPr>
              <a:pPr algn="r">
                <a:lnSpc>
                  <a:spcPct val="85000"/>
                </a:lnSpc>
                <a:spcBef>
                  <a:spcPct val="20000"/>
                </a:spcBef>
                <a:buClrTx/>
                <a:buFontTx/>
                <a:buNone/>
              </a:pPr>
              <a:t>29</a:t>
            </a:fld>
            <a:endParaRPr lang="en-US" altLang="en-US" sz="900">
              <a:solidFill>
                <a:srgbClr val="000000"/>
              </a:solidFill>
            </a:endParaRPr>
          </a:p>
        </p:txBody>
      </p:sp>
      <p:sp>
        <p:nvSpPr>
          <p:cNvPr id="63493" name="Rectangle 7"/>
          <p:cNvSpPr>
            <a:spLocks noGrp="1" noChangeArrowheads="1"/>
          </p:cNvSpPr>
          <p:nvPr>
            <p:ph type="title" idx="4294967295"/>
          </p:nvPr>
        </p:nvSpPr>
        <p:spPr>
          <a:xfrm>
            <a:off x="165100" y="238125"/>
            <a:ext cx="7350125" cy="769938"/>
          </a:xfrm>
        </p:spPr>
        <p:txBody>
          <a:bodyPr/>
          <a:lstStyle/>
          <a:p>
            <a:r>
              <a:rPr lang="en-US" altLang="en-US" smtClean="0">
                <a:latin typeface="Arial" panose="020B0604020202020204" pitchFamily="34" charset="0"/>
              </a:rPr>
              <a:t>Frequency: Miles Driven is Climbing</a:t>
            </a:r>
          </a:p>
        </p:txBody>
      </p:sp>
      <p:sp>
        <p:nvSpPr>
          <p:cNvPr id="63494" name="Text Box 5"/>
          <p:cNvSpPr txBox="1">
            <a:spLocks noChangeArrowheads="1"/>
          </p:cNvSpPr>
          <p:nvPr/>
        </p:nvSpPr>
        <p:spPr bwMode="auto">
          <a:xfrm>
            <a:off x="0" y="6016625"/>
            <a:ext cx="8905875"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5760" tIns="0" rIns="0" bIns="137160" anchor="b">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5000"/>
              </a:spcBef>
              <a:buClr>
                <a:srgbClr val="FF6801"/>
              </a:buClr>
              <a:buFont typeface="Wingdings" panose="05000000000000000000" pitchFamily="2" charset="2"/>
              <a:buNone/>
            </a:pPr>
            <a:r>
              <a:rPr lang="en-US" altLang="en-US" sz="1100">
                <a:solidFill>
                  <a:srgbClr val="000000"/>
                </a:solidFill>
              </a:rPr>
              <a:t>*Moving 12-month total. Data through July 2015.</a:t>
            </a:r>
            <a:br>
              <a:rPr lang="en-US" altLang="en-US" sz="1100">
                <a:solidFill>
                  <a:srgbClr val="000000"/>
                </a:solidFill>
              </a:rPr>
            </a:br>
            <a:r>
              <a:rPr lang="en-US" altLang="en-US" sz="1100">
                <a:solidFill>
                  <a:srgbClr val="000000"/>
                </a:solidFill>
              </a:rPr>
              <a:t>Note: Recessions indicated by gray shaded columns.</a:t>
            </a:r>
          </a:p>
          <a:p>
            <a:pPr>
              <a:lnSpc>
                <a:spcPct val="85000"/>
              </a:lnSpc>
              <a:spcBef>
                <a:spcPct val="25000"/>
              </a:spcBef>
              <a:buClr>
                <a:srgbClr val="FF6801"/>
              </a:buClr>
              <a:buFont typeface="Wingdings" panose="05000000000000000000" pitchFamily="2" charset="2"/>
              <a:buNone/>
            </a:pPr>
            <a:r>
              <a:rPr lang="en-US" altLang="en-US" sz="1100">
                <a:solidFill>
                  <a:srgbClr val="000000"/>
                </a:solidFill>
              </a:rPr>
              <a:t>Sources:  Federal Highway Administration (http://www.fhwa.dot.gov/policyinformation/travel_monitoring/tvt.cfm); </a:t>
            </a:r>
            <a:br>
              <a:rPr lang="en-US" altLang="en-US" sz="1100">
                <a:solidFill>
                  <a:srgbClr val="000000"/>
                </a:solidFill>
              </a:rPr>
            </a:br>
            <a:r>
              <a:rPr lang="en-US" altLang="en-US" sz="1100">
                <a:solidFill>
                  <a:srgbClr val="000000"/>
                </a:solidFill>
              </a:rPr>
              <a:t>National Bureau of Economic Research (recession dates); Insurance Information Institute.</a:t>
            </a:r>
          </a:p>
        </p:txBody>
      </p:sp>
      <p:sp>
        <p:nvSpPr>
          <p:cNvPr id="63495" name="Rectangle 6"/>
          <p:cNvSpPr>
            <a:spLocks noChangeArrowheads="1"/>
          </p:cNvSpPr>
          <p:nvPr/>
        </p:nvSpPr>
        <p:spPr bwMode="black">
          <a:xfrm>
            <a:off x="165100" y="1074738"/>
            <a:ext cx="2438400" cy="22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spcBef>
                <a:spcPct val="20000"/>
              </a:spcBef>
              <a:buClrTx/>
              <a:buFontTx/>
              <a:buNone/>
            </a:pPr>
            <a:r>
              <a:rPr lang="en-US" altLang="en-US" sz="1600" b="1">
                <a:solidFill>
                  <a:srgbClr val="225A7A"/>
                </a:solidFill>
              </a:rPr>
              <a:t>Billions of Miles</a:t>
            </a:r>
          </a:p>
        </p:txBody>
      </p:sp>
      <p:graphicFrame>
        <p:nvGraphicFramePr>
          <p:cNvPr id="63496" name="Object 8"/>
          <p:cNvGraphicFramePr>
            <a:graphicFrameLocks noChangeAspect="1"/>
          </p:cNvGraphicFramePr>
          <p:nvPr/>
        </p:nvGraphicFramePr>
        <p:xfrm>
          <a:off x="407988" y="1217613"/>
          <a:ext cx="8364537" cy="4849812"/>
        </p:xfrm>
        <a:graphic>
          <a:graphicData uri="http://schemas.openxmlformats.org/presentationml/2006/ole">
            <mc:AlternateContent xmlns:mc="http://schemas.openxmlformats.org/markup-compatibility/2006">
              <mc:Choice xmlns:v="urn:schemas-microsoft-com:vml" Requires="v">
                <p:oleObj spid="_x0000_s63504" name="Chart" r:id="rId4" imgW="8370533" imgH="4858933" progId="Excel.Chart.8">
                  <p:embed/>
                </p:oleObj>
              </mc:Choice>
              <mc:Fallback>
                <p:oleObj name="Chart" r:id="rId4" imgW="8370533" imgH="4858933" progId="Excel.Chart.8">
                  <p:embed/>
                  <p:pic>
                    <p:nvPicPr>
                      <p:cNvPr id="0"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7988" y="1217613"/>
                        <a:ext cx="8364537" cy="484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AutoShape 38"/>
          <p:cNvSpPr>
            <a:spLocks noChangeArrowheads="1"/>
          </p:cNvSpPr>
          <p:nvPr/>
        </p:nvSpPr>
        <p:spPr bwMode="blackWhite">
          <a:xfrm>
            <a:off x="1603375" y="1701800"/>
            <a:ext cx="2509838" cy="1408113"/>
          </a:xfrm>
          <a:prstGeom prst="wedgeRectCallout">
            <a:avLst>
              <a:gd name="adj1" fmla="val 224815"/>
              <a:gd name="adj2" fmla="val -48176"/>
            </a:avLst>
          </a:prstGeom>
          <a:solidFill>
            <a:schemeClr val="accent1"/>
          </a:solidFill>
          <a:ln w="28575" algn="ctr">
            <a:solidFill>
              <a:schemeClr val="accent1"/>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lnSpc>
                <a:spcPct val="100000"/>
              </a:lnSpc>
              <a:spcBef>
                <a:spcPct val="0"/>
              </a:spcBef>
              <a:buClrTx/>
              <a:buFontTx/>
              <a:buNone/>
            </a:pPr>
            <a:r>
              <a:rPr lang="en-US" altLang="en-US" sz="1800" b="1">
                <a:solidFill>
                  <a:srgbClr val="FFFFFF"/>
                </a:solidFill>
              </a:rPr>
              <a:t>In Past 18 Months, Miles Driven Have Soared – More Accidents, More Exposures</a:t>
            </a:r>
          </a:p>
        </p:txBody>
      </p:sp>
      <p:sp>
        <p:nvSpPr>
          <p:cNvPr id="13" name="Oval 16"/>
          <p:cNvSpPr>
            <a:spLocks noChangeArrowheads="1"/>
          </p:cNvSpPr>
          <p:nvPr/>
        </p:nvSpPr>
        <p:spPr bwMode="auto">
          <a:xfrm rot="-5400000">
            <a:off x="7821613" y="1425575"/>
            <a:ext cx="1030288" cy="1138237"/>
          </a:xfrm>
          <a:prstGeom prst="ellipse">
            <a:avLst/>
          </a:prstGeom>
          <a:noFill/>
          <a:ln w="38100">
            <a:solidFill>
              <a:srgbClr val="FF680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100000"/>
              </a:lnSpc>
              <a:spcBef>
                <a:spcPct val="0"/>
              </a:spcBef>
              <a:buClrTx/>
              <a:buFontTx/>
              <a:buNone/>
            </a:pPr>
            <a:endParaRPr lang="en-US" altLang="en-US" sz="1800">
              <a:solidFill>
                <a:srgbClr val="000000"/>
              </a:solidFill>
            </a:endParaRPr>
          </a:p>
        </p:txBody>
      </p:sp>
      <p:sp>
        <p:nvSpPr>
          <p:cNvPr id="63499"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B09CF7C-7AE0-4159-9839-09B2B4DBEC3C}" type="slidenum">
              <a:rPr lang="en-US" altLang="en-US" smtClean="0"/>
              <a:pPr/>
              <a:t>29</a:t>
            </a:fld>
            <a:endParaRPr lang="en-US" altLang="en-US" smtClean="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nodeType="afterGroup">
                            <p:stCondLst>
                              <p:cond delay="1000"/>
                            </p:stCondLst>
                            <p:childTnLst>
                              <p:par>
                                <p:cTn id="9" presetID="10" presetClass="entr" presetSubtype="0" fill="hold" grpId="0" nodeType="afterEffect">
                                  <p:stCondLst>
                                    <p:cond delay="70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idx="4294967295"/>
          </p:nvPr>
        </p:nvSpPr>
        <p:spPr>
          <a:xfrm>
            <a:off x="773113" y="134938"/>
            <a:ext cx="6921500" cy="860425"/>
          </a:xfrm>
        </p:spPr>
        <p:txBody>
          <a:bodyPr/>
          <a:lstStyle/>
          <a:p>
            <a:r>
              <a:rPr lang="en-US" altLang="en-US" smtClean="0">
                <a:latin typeface="Arial" panose="020B0604020202020204" pitchFamily="34" charset="0"/>
              </a:rPr>
              <a:t>P/C Industry Net Income After Taxes</a:t>
            </a:r>
            <a:br>
              <a:rPr lang="en-US" altLang="en-US" smtClean="0">
                <a:latin typeface="Arial" panose="020B0604020202020204" pitchFamily="34" charset="0"/>
              </a:rPr>
            </a:br>
            <a:r>
              <a:rPr lang="en-US" altLang="en-US" smtClean="0">
                <a:latin typeface="Arial" panose="020B0604020202020204" pitchFamily="34" charset="0"/>
              </a:rPr>
              <a:t>1991–2015E</a:t>
            </a:r>
          </a:p>
        </p:txBody>
      </p:sp>
      <p:sp>
        <p:nvSpPr>
          <p:cNvPr id="12291" name="Text Box 5"/>
          <p:cNvSpPr txBox="1">
            <a:spLocks noChangeArrowheads="1"/>
          </p:cNvSpPr>
          <p:nvPr/>
        </p:nvSpPr>
        <p:spPr bwMode="auto">
          <a:xfrm>
            <a:off x="831850" y="1066800"/>
            <a:ext cx="2374900" cy="24939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marL="198438" indent="-198438">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spcBef>
                <a:spcPct val="20000"/>
              </a:spcBef>
              <a:buClr>
                <a:srgbClr val="FF6801"/>
              </a:buClr>
            </a:pPr>
            <a:r>
              <a:rPr lang="en-US" altLang="en-US" sz="1200">
                <a:solidFill>
                  <a:srgbClr val="000000"/>
                </a:solidFill>
              </a:rPr>
              <a:t>2005 ROE*= 9.6%</a:t>
            </a:r>
          </a:p>
          <a:p>
            <a:pPr>
              <a:spcBef>
                <a:spcPct val="20000"/>
              </a:spcBef>
              <a:buClr>
                <a:srgbClr val="FF6801"/>
              </a:buClr>
            </a:pPr>
            <a:r>
              <a:rPr lang="en-US" altLang="en-US" sz="1200">
                <a:solidFill>
                  <a:srgbClr val="000000"/>
                </a:solidFill>
              </a:rPr>
              <a:t>2006 ROE = 12.7%</a:t>
            </a:r>
          </a:p>
          <a:p>
            <a:pPr>
              <a:spcBef>
                <a:spcPct val="20000"/>
              </a:spcBef>
              <a:buClr>
                <a:srgbClr val="FF6801"/>
              </a:buClr>
            </a:pPr>
            <a:r>
              <a:rPr lang="en-US" altLang="en-US" sz="1200">
                <a:solidFill>
                  <a:srgbClr val="000000"/>
                </a:solidFill>
              </a:rPr>
              <a:t>2007 ROE = 10.9%</a:t>
            </a:r>
          </a:p>
          <a:p>
            <a:pPr>
              <a:spcBef>
                <a:spcPct val="20000"/>
              </a:spcBef>
              <a:buClr>
                <a:srgbClr val="FF6801"/>
              </a:buClr>
            </a:pPr>
            <a:r>
              <a:rPr lang="en-US" altLang="en-US" sz="1200">
                <a:solidFill>
                  <a:srgbClr val="000000"/>
                </a:solidFill>
              </a:rPr>
              <a:t>2008 ROE = 0.1%</a:t>
            </a:r>
          </a:p>
          <a:p>
            <a:pPr>
              <a:spcBef>
                <a:spcPct val="20000"/>
              </a:spcBef>
              <a:buClr>
                <a:srgbClr val="FF6801"/>
              </a:buClr>
            </a:pPr>
            <a:r>
              <a:rPr lang="en-US" altLang="en-US" sz="1200">
                <a:solidFill>
                  <a:srgbClr val="000000"/>
                </a:solidFill>
              </a:rPr>
              <a:t>2009 ROE = 5.0%</a:t>
            </a:r>
          </a:p>
          <a:p>
            <a:pPr>
              <a:spcBef>
                <a:spcPct val="20000"/>
              </a:spcBef>
              <a:buClr>
                <a:srgbClr val="FF6801"/>
              </a:buClr>
            </a:pPr>
            <a:r>
              <a:rPr lang="en-US" altLang="en-US" sz="1200">
                <a:solidFill>
                  <a:srgbClr val="000000"/>
                </a:solidFill>
              </a:rPr>
              <a:t>2010 ROE = 6.6%</a:t>
            </a:r>
          </a:p>
          <a:p>
            <a:pPr>
              <a:spcBef>
                <a:spcPct val="20000"/>
              </a:spcBef>
              <a:buClr>
                <a:srgbClr val="FF6801"/>
              </a:buClr>
            </a:pPr>
            <a:r>
              <a:rPr lang="en-US" altLang="en-US" sz="1200">
                <a:solidFill>
                  <a:srgbClr val="000000"/>
                </a:solidFill>
              </a:rPr>
              <a:t>2011 ROAS</a:t>
            </a:r>
            <a:r>
              <a:rPr lang="en-US" altLang="en-US" sz="1200" baseline="30000">
                <a:solidFill>
                  <a:srgbClr val="000000"/>
                </a:solidFill>
              </a:rPr>
              <a:t>1</a:t>
            </a:r>
            <a:r>
              <a:rPr lang="en-US" altLang="en-US" sz="1200">
                <a:solidFill>
                  <a:srgbClr val="000000"/>
                </a:solidFill>
              </a:rPr>
              <a:t> = 3.5%</a:t>
            </a:r>
          </a:p>
          <a:p>
            <a:pPr>
              <a:spcBef>
                <a:spcPct val="20000"/>
              </a:spcBef>
              <a:buClr>
                <a:srgbClr val="FF6801"/>
              </a:buClr>
            </a:pPr>
            <a:r>
              <a:rPr lang="en-US" altLang="en-US" sz="1200">
                <a:solidFill>
                  <a:srgbClr val="000000"/>
                </a:solidFill>
              </a:rPr>
              <a:t>2012 ROAS</a:t>
            </a:r>
            <a:r>
              <a:rPr lang="en-US" altLang="en-US" sz="1200" baseline="30000">
                <a:solidFill>
                  <a:srgbClr val="000000"/>
                </a:solidFill>
              </a:rPr>
              <a:t>1</a:t>
            </a:r>
            <a:r>
              <a:rPr lang="en-US" altLang="en-US" sz="1200">
                <a:solidFill>
                  <a:srgbClr val="000000"/>
                </a:solidFill>
              </a:rPr>
              <a:t> = 5.9%</a:t>
            </a:r>
          </a:p>
          <a:p>
            <a:pPr>
              <a:spcBef>
                <a:spcPct val="20000"/>
              </a:spcBef>
              <a:buClr>
                <a:srgbClr val="FF6801"/>
              </a:buClr>
            </a:pPr>
            <a:r>
              <a:rPr lang="en-US" altLang="en-US" sz="1200">
                <a:solidFill>
                  <a:srgbClr val="000000"/>
                </a:solidFill>
              </a:rPr>
              <a:t>2013 ROAS</a:t>
            </a:r>
            <a:r>
              <a:rPr lang="en-US" altLang="en-US" sz="1200" baseline="30000">
                <a:solidFill>
                  <a:srgbClr val="000000"/>
                </a:solidFill>
              </a:rPr>
              <a:t>1</a:t>
            </a:r>
            <a:r>
              <a:rPr lang="en-US" altLang="en-US" sz="1200">
                <a:solidFill>
                  <a:srgbClr val="000000"/>
                </a:solidFill>
              </a:rPr>
              <a:t> = 10.2%</a:t>
            </a:r>
          </a:p>
          <a:p>
            <a:pPr>
              <a:spcBef>
                <a:spcPct val="20000"/>
              </a:spcBef>
              <a:buClr>
                <a:srgbClr val="FF6801"/>
              </a:buClr>
            </a:pPr>
            <a:r>
              <a:rPr lang="en-US" altLang="en-US" sz="1200">
                <a:solidFill>
                  <a:srgbClr val="000000"/>
                </a:solidFill>
              </a:rPr>
              <a:t>2014 ROAS</a:t>
            </a:r>
            <a:r>
              <a:rPr lang="en-US" altLang="en-US" sz="1200" baseline="30000">
                <a:solidFill>
                  <a:srgbClr val="000000"/>
                </a:solidFill>
              </a:rPr>
              <a:t>1</a:t>
            </a:r>
            <a:r>
              <a:rPr lang="en-US" altLang="en-US" sz="1200">
                <a:solidFill>
                  <a:srgbClr val="000000"/>
                </a:solidFill>
              </a:rPr>
              <a:t> = 8.4%</a:t>
            </a:r>
          </a:p>
          <a:p>
            <a:pPr>
              <a:spcBef>
                <a:spcPct val="20000"/>
              </a:spcBef>
              <a:buClr>
                <a:srgbClr val="FF6801"/>
              </a:buClr>
            </a:pPr>
            <a:r>
              <a:rPr lang="en-US" altLang="en-US" sz="1200">
                <a:solidFill>
                  <a:srgbClr val="000000"/>
                </a:solidFill>
              </a:rPr>
              <a:t>2015E ROAS = 8.8%</a:t>
            </a:r>
          </a:p>
          <a:p>
            <a:pPr>
              <a:spcBef>
                <a:spcPct val="20000"/>
              </a:spcBef>
              <a:buClr>
                <a:srgbClr val="FF6801"/>
              </a:buClr>
            </a:pPr>
            <a:endParaRPr lang="en-US" altLang="en-US" sz="1200">
              <a:solidFill>
                <a:srgbClr val="000000"/>
              </a:solidFill>
            </a:endParaRPr>
          </a:p>
        </p:txBody>
      </p:sp>
      <p:sp>
        <p:nvSpPr>
          <p:cNvPr id="14340" name="Rectangle 5"/>
          <p:cNvSpPr>
            <a:spLocks noChangeArrowheads="1"/>
          </p:cNvSpPr>
          <p:nvPr/>
        </p:nvSpPr>
        <p:spPr bwMode="auto">
          <a:xfrm>
            <a:off x="-268288" y="6267450"/>
            <a:ext cx="9412288"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85000"/>
              </a:lnSpc>
              <a:spcBef>
                <a:spcPct val="25000"/>
              </a:spcBef>
              <a:buClr>
                <a:srgbClr val="FF6801"/>
              </a:buClr>
              <a:buFont typeface="Arial" panose="020B0604020202020204" pitchFamily="34" charset="0"/>
              <a:buChar char="•"/>
              <a:defRPr/>
            </a:pPr>
            <a:r>
              <a:rPr lang="en-US" sz="1050" dirty="0">
                <a:solidFill>
                  <a:srgbClr val="000000"/>
                </a:solidFill>
              </a:rPr>
              <a:t>ROE figures are GAAP; </a:t>
            </a:r>
            <a:r>
              <a:rPr lang="en-US" sz="1050" baseline="30000" dirty="0">
                <a:solidFill>
                  <a:srgbClr val="000000"/>
                </a:solidFill>
              </a:rPr>
              <a:t>1</a:t>
            </a:r>
            <a:r>
              <a:rPr lang="en-US" sz="1050" dirty="0">
                <a:solidFill>
                  <a:srgbClr val="000000"/>
                </a:solidFill>
              </a:rPr>
              <a:t>Return on avg. surplus.  Excluding Mortgage &amp; Financial Guaranty insurers yields </a:t>
            </a:r>
            <a:r>
              <a:rPr lang="en-US" sz="1050" dirty="0" smtClean="0">
                <a:solidFill>
                  <a:srgbClr val="000000"/>
                </a:solidFill>
              </a:rPr>
              <a:t>a 8.2% ROAS in 2014, 9.8% </a:t>
            </a:r>
            <a:r>
              <a:rPr lang="en-US" sz="1050" dirty="0">
                <a:solidFill>
                  <a:srgbClr val="000000"/>
                </a:solidFill>
              </a:rPr>
              <a:t>ROAS </a:t>
            </a:r>
            <a:r>
              <a:rPr lang="en-US" sz="1050" dirty="0" smtClean="0">
                <a:solidFill>
                  <a:srgbClr val="000000"/>
                </a:solidFill>
              </a:rPr>
              <a:t>in 2013, </a:t>
            </a:r>
            <a:r>
              <a:rPr lang="en-US" sz="1050" dirty="0">
                <a:solidFill>
                  <a:srgbClr val="000000"/>
                </a:solidFill>
              </a:rPr>
              <a:t>6.2% ROAS in 2012, 4.7% ROAS for 2011, 7.6% for 2010 and 7.4% for </a:t>
            </a:r>
            <a:r>
              <a:rPr lang="en-US" sz="1050" dirty="0" smtClean="0">
                <a:solidFill>
                  <a:srgbClr val="000000"/>
                </a:solidFill>
              </a:rPr>
              <a:t>2009; 2015E is annualized figure based actual figure through Q3 of $44.0</a:t>
            </a:r>
            <a:endParaRPr lang="en-US" sz="1050" dirty="0">
              <a:solidFill>
                <a:srgbClr val="000000"/>
              </a:solidFill>
            </a:endParaRPr>
          </a:p>
          <a:p>
            <a:pPr>
              <a:lnSpc>
                <a:spcPct val="85000"/>
              </a:lnSpc>
              <a:spcBef>
                <a:spcPct val="25000"/>
              </a:spcBef>
              <a:buClr>
                <a:srgbClr val="FF6801"/>
              </a:buClr>
              <a:defRPr/>
            </a:pPr>
            <a:r>
              <a:rPr lang="en-US" sz="1050" dirty="0">
                <a:solidFill>
                  <a:srgbClr val="000000"/>
                </a:solidFill>
              </a:rPr>
              <a:t>Sources: A.M. Best, </a:t>
            </a:r>
            <a:r>
              <a:rPr lang="en-US" sz="1050" dirty="0" smtClean="0">
                <a:solidFill>
                  <a:srgbClr val="000000"/>
                </a:solidFill>
              </a:rPr>
              <a:t>ISO; Insurance </a:t>
            </a:r>
            <a:r>
              <a:rPr lang="en-US" sz="1050" dirty="0">
                <a:solidFill>
                  <a:srgbClr val="000000"/>
                </a:solidFill>
              </a:rPr>
              <a:t>Information Institute</a:t>
            </a:r>
          </a:p>
        </p:txBody>
      </p:sp>
      <p:graphicFrame>
        <p:nvGraphicFramePr>
          <p:cNvPr id="12293" name="Object 3"/>
          <p:cNvGraphicFramePr>
            <a:graphicFrameLocks/>
          </p:cNvGraphicFramePr>
          <p:nvPr/>
        </p:nvGraphicFramePr>
        <p:xfrm>
          <a:off x="96838" y="1395413"/>
          <a:ext cx="8748712" cy="5064125"/>
        </p:xfrm>
        <a:graphic>
          <a:graphicData uri="http://schemas.openxmlformats.org/presentationml/2006/ole">
            <mc:AlternateContent xmlns:mc="http://schemas.openxmlformats.org/markup-compatibility/2006">
              <mc:Choice xmlns:v="urn:schemas-microsoft-com:vml" Requires="v">
                <p:oleObj spid="_x0000_s12300" name="Chart" r:id="rId5" imgW="8715429" imgH="5048276" progId="MSGraph.Chart.8">
                  <p:embed followColorScheme="full"/>
                </p:oleObj>
              </mc:Choice>
              <mc:Fallback>
                <p:oleObj name="Chart" r:id="rId5" imgW="8715429" imgH="5048276" progId="MSGraph.Chart.8">
                  <p:embed followColorScheme="full"/>
                  <p:pic>
                    <p:nvPicPr>
                      <p:cNvPr id="0" name="Object 3"/>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6838" y="1395413"/>
                        <a:ext cx="8748712" cy="506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 name="PPTShape_0"/>
          <p:cNvSpPr>
            <a:spLocks noChangeArrowheads="1"/>
          </p:cNvSpPr>
          <p:nvPr/>
        </p:nvSpPr>
        <p:spPr bwMode="blackWhite">
          <a:xfrm>
            <a:off x="6191250" y="1563688"/>
            <a:ext cx="1503363" cy="912812"/>
          </a:xfrm>
          <a:prstGeom prst="wedgeRectCallout">
            <a:avLst>
              <a:gd name="adj1" fmla="val 105829"/>
              <a:gd name="adj2" fmla="val 121319"/>
            </a:avLst>
          </a:prstGeom>
          <a:solidFill>
            <a:schemeClr val="tx2"/>
          </a:solidFill>
          <a:ln w="28575" algn="ctr">
            <a:solidFill>
              <a:schemeClr val="bg1"/>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rgbClr val="FFFFFF"/>
              </a:buClr>
              <a:buFont typeface="Wingdings" panose="05000000000000000000" pitchFamily="2" charset="2"/>
              <a:buNone/>
            </a:pPr>
            <a:r>
              <a:rPr lang="en-US" altLang="en-US" sz="1400" b="1">
                <a:solidFill>
                  <a:srgbClr val="000000"/>
                </a:solidFill>
              </a:rPr>
              <a:t>Net income in 2015 is on par with 2014</a:t>
            </a:r>
          </a:p>
        </p:txBody>
      </p:sp>
      <p:sp>
        <p:nvSpPr>
          <p:cNvPr id="12295" name="TextBox 1"/>
          <p:cNvSpPr txBox="1">
            <a:spLocks noChangeArrowheads="1"/>
          </p:cNvSpPr>
          <p:nvPr/>
        </p:nvSpPr>
        <p:spPr bwMode="auto">
          <a:xfrm>
            <a:off x="74613" y="1117600"/>
            <a:ext cx="9398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200">
                <a:solidFill>
                  <a:srgbClr val="000000"/>
                </a:solidFill>
              </a:rPr>
              <a:t>$ Millions</a:t>
            </a:r>
          </a:p>
        </p:txBody>
      </p:sp>
    </p:spTree>
    <p:custDataLst>
      <p:tags r:id="rId2"/>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105"/>
          <p:cNvSpPr txBox="1">
            <a:spLocks noGrp="1" noChangeArrowheads="1"/>
          </p:cNvSpPr>
          <p:nvPr/>
        </p:nvSpPr>
        <p:spPr bwMode="auto">
          <a:xfrm>
            <a:off x="85725" y="6961188"/>
            <a:ext cx="1352550"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r>
              <a:rPr lang="en-US" altLang="en-US" sz="900">
                <a:solidFill>
                  <a:srgbClr val="FFFFFF"/>
                </a:solidFill>
              </a:rPr>
              <a:t>12/01/09 - 9pm</a:t>
            </a:r>
          </a:p>
        </p:txBody>
      </p:sp>
      <p:sp>
        <p:nvSpPr>
          <p:cNvPr id="65539" name="Rectangle 106"/>
          <p:cNvSpPr txBox="1">
            <a:spLocks noGrp="1" noChangeArrowheads="1"/>
          </p:cNvSpPr>
          <p:nvPr/>
        </p:nvSpPr>
        <p:spPr bwMode="auto">
          <a:xfrm>
            <a:off x="2695575" y="6961188"/>
            <a:ext cx="3752850"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lnSpc>
                <a:spcPct val="85000"/>
              </a:lnSpc>
              <a:spcBef>
                <a:spcPct val="20000"/>
              </a:spcBef>
              <a:buClrTx/>
              <a:buFontTx/>
              <a:buNone/>
            </a:pPr>
            <a:r>
              <a:rPr lang="en-US" altLang="en-US" sz="900">
                <a:solidFill>
                  <a:srgbClr val="FFFFFF"/>
                </a:solidFill>
              </a:rPr>
              <a:t>eSlide – P6466 – The Financial Crisis and the Future of the P/C</a:t>
            </a:r>
          </a:p>
        </p:txBody>
      </p:sp>
      <p:sp>
        <p:nvSpPr>
          <p:cNvPr id="65540"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8507FE09-ED18-4CCF-8147-76A708537301}" type="slidenum">
              <a:rPr lang="en-US" altLang="en-US" sz="900">
                <a:solidFill>
                  <a:srgbClr val="000000"/>
                </a:solidFill>
              </a:rPr>
              <a:pPr algn="r">
                <a:lnSpc>
                  <a:spcPct val="85000"/>
                </a:lnSpc>
                <a:spcBef>
                  <a:spcPct val="20000"/>
                </a:spcBef>
                <a:buClrTx/>
                <a:buFontTx/>
                <a:buNone/>
              </a:pPr>
              <a:t>30</a:t>
            </a:fld>
            <a:endParaRPr lang="en-US" altLang="en-US" sz="900">
              <a:solidFill>
                <a:srgbClr val="000000"/>
              </a:solidFill>
            </a:endParaRPr>
          </a:p>
        </p:txBody>
      </p:sp>
      <p:sp>
        <p:nvSpPr>
          <p:cNvPr id="65541" name="Rectangle 7"/>
          <p:cNvSpPr>
            <a:spLocks noGrp="1" noChangeArrowheads="1"/>
          </p:cNvSpPr>
          <p:nvPr>
            <p:ph type="title" idx="4294967295"/>
          </p:nvPr>
        </p:nvSpPr>
        <p:spPr>
          <a:xfrm>
            <a:off x="211138" y="238125"/>
            <a:ext cx="7304087" cy="769938"/>
          </a:xfrm>
        </p:spPr>
        <p:txBody>
          <a:bodyPr/>
          <a:lstStyle/>
          <a:p>
            <a:r>
              <a:rPr lang="en-US" altLang="en-US" smtClean="0">
                <a:latin typeface="Arial" panose="020B0604020202020204" pitchFamily="34" charset="0"/>
              </a:rPr>
              <a:t>Frequency: As More People Work, </a:t>
            </a:r>
            <a:br>
              <a:rPr lang="en-US" altLang="en-US" smtClean="0">
                <a:latin typeface="Arial" panose="020B0604020202020204" pitchFamily="34" charset="0"/>
              </a:rPr>
            </a:br>
            <a:r>
              <a:rPr lang="en-US" altLang="en-US" smtClean="0">
                <a:latin typeface="Arial" panose="020B0604020202020204" pitchFamily="34" charset="0"/>
              </a:rPr>
              <a:t>They Get in More Accidents</a:t>
            </a:r>
          </a:p>
        </p:txBody>
      </p:sp>
      <p:sp>
        <p:nvSpPr>
          <p:cNvPr id="65542" name="Text Box 5"/>
          <p:cNvSpPr txBox="1">
            <a:spLocks noChangeArrowheads="1"/>
          </p:cNvSpPr>
          <p:nvPr/>
        </p:nvSpPr>
        <p:spPr bwMode="auto">
          <a:xfrm>
            <a:off x="0" y="6345238"/>
            <a:ext cx="8905875"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5760" tIns="0" rIns="0" bIns="137160" anchor="b">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5000"/>
              </a:spcBef>
              <a:buFont typeface="Wingdings" panose="05000000000000000000" pitchFamily="2" charset="2"/>
              <a:buNone/>
            </a:pPr>
            <a:r>
              <a:rPr lang="en-US" altLang="en-US" sz="1100"/>
              <a:t>Sources:  Seasonally Adjusted Employed from Bureau of Labor Statistics; Rolling Four-Qtr Avg. Frequency from Insurance Services Office; Insurance Institute for Highway Safety; Insurance Information Institute.</a:t>
            </a:r>
          </a:p>
        </p:txBody>
      </p:sp>
      <p:sp>
        <p:nvSpPr>
          <p:cNvPr id="65543" name="Rectangle 6"/>
          <p:cNvSpPr>
            <a:spLocks noChangeArrowheads="1"/>
          </p:cNvSpPr>
          <p:nvPr/>
        </p:nvSpPr>
        <p:spPr bwMode="black">
          <a:xfrm>
            <a:off x="211138" y="1277938"/>
            <a:ext cx="1184275"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spcBef>
                <a:spcPct val="20000"/>
              </a:spcBef>
              <a:buClrTx/>
              <a:buFont typeface="Wingdings" panose="05000000000000000000" pitchFamily="2" charset="2"/>
              <a:buNone/>
            </a:pPr>
            <a:r>
              <a:rPr lang="en-US" altLang="en-US" sz="1600" b="1">
                <a:solidFill>
                  <a:srgbClr val="225A7A"/>
                </a:solidFill>
              </a:rPr>
              <a:t>Number Employed,</a:t>
            </a:r>
            <a:br>
              <a:rPr lang="en-US" altLang="en-US" sz="1600" b="1">
                <a:solidFill>
                  <a:srgbClr val="225A7A"/>
                </a:solidFill>
              </a:rPr>
            </a:br>
            <a:r>
              <a:rPr lang="en-US" altLang="en-US" sz="1600" b="1">
                <a:solidFill>
                  <a:srgbClr val="225A7A"/>
                </a:solidFill>
              </a:rPr>
              <a:t>Millions</a:t>
            </a:r>
          </a:p>
        </p:txBody>
      </p:sp>
      <p:graphicFrame>
        <p:nvGraphicFramePr>
          <p:cNvPr id="65544" name="Object 8"/>
          <p:cNvGraphicFramePr>
            <a:graphicFrameLocks noChangeAspect="1"/>
          </p:cNvGraphicFramePr>
          <p:nvPr/>
        </p:nvGraphicFramePr>
        <p:xfrm>
          <a:off x="506413" y="1360488"/>
          <a:ext cx="7896225" cy="4429125"/>
        </p:xfrm>
        <a:graphic>
          <a:graphicData uri="http://schemas.openxmlformats.org/presentationml/2006/ole">
            <mc:AlternateContent xmlns:mc="http://schemas.openxmlformats.org/markup-compatibility/2006">
              <mc:Choice xmlns:v="urn:schemas-microsoft-com:vml" Requires="v">
                <p:oleObj spid="_x0000_s65553" name="Chart" r:id="rId4" imgW="8343770" imgH="4381358" progId="MSGraph.Chart.8">
                  <p:embed followColorScheme="full"/>
                </p:oleObj>
              </mc:Choice>
              <mc:Fallback>
                <p:oleObj name="Chart" r:id="rId4" imgW="8343770" imgH="4381358" progId="MSGraph.Chart.8">
                  <p:embed followColorScheme="full"/>
                  <p:pic>
                    <p:nvPicPr>
                      <p:cNvPr id="0"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506413" y="1360488"/>
                        <a:ext cx="7896225" cy="442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5545" name="Rectangle 6"/>
          <p:cNvSpPr>
            <a:spLocks noChangeArrowheads="1"/>
          </p:cNvSpPr>
          <p:nvPr/>
        </p:nvSpPr>
        <p:spPr bwMode="black">
          <a:xfrm>
            <a:off x="7464425" y="1087438"/>
            <a:ext cx="1584325" cy="88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spcBef>
                <a:spcPct val="20000"/>
              </a:spcBef>
              <a:buClrTx/>
              <a:buFont typeface="Wingdings" panose="05000000000000000000" pitchFamily="2" charset="2"/>
              <a:buNone/>
            </a:pPr>
            <a:r>
              <a:rPr lang="en-US" altLang="en-US" sz="1600" b="1">
                <a:solidFill>
                  <a:schemeClr val="accent2"/>
                </a:solidFill>
              </a:rPr>
              <a:t>Overall Collision Claims Per 100 Insured Vehicles</a:t>
            </a:r>
          </a:p>
        </p:txBody>
      </p:sp>
      <p:sp>
        <p:nvSpPr>
          <p:cNvPr id="65546" name="Rectangle 4"/>
          <p:cNvSpPr>
            <a:spLocks noChangeArrowheads="1"/>
          </p:cNvSpPr>
          <p:nvPr/>
        </p:nvSpPr>
        <p:spPr bwMode="blackWhite">
          <a:xfrm>
            <a:off x="500063" y="5675313"/>
            <a:ext cx="8382000" cy="59055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Font typeface="Wingdings" panose="05000000000000000000" pitchFamily="2" charset="2"/>
              <a:buNone/>
            </a:pPr>
            <a:r>
              <a:rPr lang="en-US" altLang="en-US" sz="1800" b="1">
                <a:solidFill>
                  <a:schemeClr val="bg1"/>
                </a:solidFill>
              </a:rPr>
              <a:t>When people are out of work, they drive less. When they get jobs,</a:t>
            </a:r>
            <a:br>
              <a:rPr lang="en-US" altLang="en-US" sz="1800" b="1">
                <a:solidFill>
                  <a:schemeClr val="bg1"/>
                </a:solidFill>
              </a:rPr>
            </a:br>
            <a:r>
              <a:rPr lang="en-US" altLang="en-US" sz="1800" b="1">
                <a:solidFill>
                  <a:schemeClr val="bg1"/>
                </a:solidFill>
              </a:rPr>
              <a:t>they drive to work, helping drive claim frequency higher.</a:t>
            </a:r>
          </a:p>
        </p:txBody>
      </p:sp>
      <p:sp>
        <p:nvSpPr>
          <p:cNvPr id="11" name="Rectangle 7"/>
          <p:cNvSpPr>
            <a:spLocks noChangeArrowheads="1"/>
          </p:cNvSpPr>
          <p:nvPr/>
        </p:nvSpPr>
        <p:spPr bwMode="grayWhite">
          <a:xfrm>
            <a:off x="2438400" y="2201863"/>
            <a:ext cx="1022350" cy="3394075"/>
          </a:xfrm>
          <a:prstGeom prst="rect">
            <a:avLst/>
          </a:prstGeom>
          <a:noFill/>
          <a:ln w="28575">
            <a:solidFill>
              <a:schemeClr val="fo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100000"/>
              </a:lnSpc>
              <a:spcBef>
                <a:spcPct val="0"/>
              </a:spcBef>
              <a:buClrTx/>
              <a:buFontTx/>
              <a:buNone/>
            </a:pPr>
            <a:endParaRPr lang="en-US" altLang="en-US" sz="1800"/>
          </a:p>
        </p:txBody>
      </p:sp>
      <p:sp>
        <p:nvSpPr>
          <p:cNvPr id="65548" name="TextBox 1"/>
          <p:cNvSpPr txBox="1">
            <a:spLocks noChangeArrowheads="1"/>
          </p:cNvSpPr>
          <p:nvPr/>
        </p:nvSpPr>
        <p:spPr bwMode="auto">
          <a:xfrm>
            <a:off x="2438400" y="2201863"/>
            <a:ext cx="10620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400"/>
              <a:t>Recession</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6" fill="hold" grpId="0" nodeType="withEffect">
                                  <p:stCondLst>
                                    <p:cond delay="1000"/>
                                  </p:stCondLst>
                                  <p:childTnLst>
                                    <p:set>
                                      <p:cBhvr>
                                        <p:cTn id="6" dur="1" fill="hold">
                                          <p:stCondLst>
                                            <p:cond delay="0"/>
                                          </p:stCondLst>
                                        </p:cTn>
                                        <p:tgtEl>
                                          <p:spTgt spid="11"/>
                                        </p:tgtEl>
                                        <p:attrNameLst>
                                          <p:attrName>style.visibility</p:attrName>
                                        </p:attrNameLst>
                                      </p:cBhvr>
                                      <p:to>
                                        <p:strVal val="visible"/>
                                      </p:to>
                                    </p:set>
                                    <p:animEffect transition="in" filter="barn(in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a:xfrm>
            <a:off x="88900" y="0"/>
            <a:ext cx="8588375" cy="1069975"/>
          </a:xfrm>
        </p:spPr>
        <p:txBody>
          <a:bodyPr/>
          <a:lstStyle/>
          <a:p>
            <a:r>
              <a:rPr lang="en-US" altLang="en-US" smtClean="0">
                <a:latin typeface="Arial "/>
              </a:rPr>
              <a:t>Severity: Driving Fatalities Are Rising</a:t>
            </a:r>
          </a:p>
        </p:txBody>
      </p:sp>
      <p:sp>
        <p:nvSpPr>
          <p:cNvPr id="67587" name="Rectangle 4"/>
          <p:cNvSpPr>
            <a:spLocks noChangeArrowheads="1"/>
          </p:cNvSpPr>
          <p:nvPr/>
        </p:nvSpPr>
        <p:spPr bwMode="auto">
          <a:xfrm>
            <a:off x="0" y="6575425"/>
            <a:ext cx="7569200"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5000"/>
              </a:spcBef>
              <a:buClr>
                <a:srgbClr val="FF6801"/>
              </a:buClr>
              <a:buFont typeface="Wingdings" panose="05000000000000000000" pitchFamily="2" charset="2"/>
              <a:buNone/>
            </a:pPr>
            <a:r>
              <a:rPr lang="en-US" altLang="en-US" sz="1100">
                <a:solidFill>
                  <a:srgbClr val="000000"/>
                </a:solidFill>
              </a:rPr>
              <a:t>Sources: National Safety Council, Insurance Information Institute.</a:t>
            </a:r>
          </a:p>
        </p:txBody>
      </p:sp>
      <p:graphicFrame>
        <p:nvGraphicFramePr>
          <p:cNvPr id="67588" name="Object 3"/>
          <p:cNvGraphicFramePr>
            <a:graphicFrameLocks noChangeAspect="1"/>
          </p:cNvGraphicFramePr>
          <p:nvPr/>
        </p:nvGraphicFramePr>
        <p:xfrm>
          <a:off x="327025" y="1019175"/>
          <a:ext cx="8296275" cy="4695825"/>
        </p:xfrm>
        <a:graphic>
          <a:graphicData uri="http://schemas.openxmlformats.org/presentationml/2006/ole">
            <mc:AlternateContent xmlns:mc="http://schemas.openxmlformats.org/markup-compatibility/2006">
              <mc:Choice xmlns:v="urn:schemas-microsoft-com:vml" Requires="v">
                <p:oleObj spid="_x0000_s67594" name="Chart" r:id="rId3" imgW="8303472" imgH="4700423" progId="Excel.Chart.8">
                  <p:embed/>
                </p:oleObj>
              </mc:Choice>
              <mc:Fallback>
                <p:oleObj name="Chart" r:id="rId3" imgW="8303472" imgH="4700423" progId="Excel.Chart.8">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025" y="1019175"/>
                        <a:ext cx="8296275" cy="469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Rectangle 6"/>
          <p:cNvSpPr>
            <a:spLocks noChangeArrowheads="1"/>
          </p:cNvSpPr>
          <p:nvPr/>
        </p:nvSpPr>
        <p:spPr bwMode="blackWhite">
          <a:xfrm>
            <a:off x="457200" y="5664200"/>
            <a:ext cx="8220075" cy="6397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rgbClr val="FFFFFF"/>
              </a:buClr>
              <a:buFontTx/>
              <a:buNone/>
            </a:pPr>
            <a:r>
              <a:rPr lang="en-US" altLang="en-US" sz="1800" b="1">
                <a:solidFill>
                  <a:srgbClr val="FFFFFF"/>
                </a:solidFill>
              </a:rPr>
              <a:t>Driving Has Been Getting Safer For Decades, But Recent Trend Is Discouraging—38,300 Deaths in 2015</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3826" name="Rectangle 2"/>
          <p:cNvSpPr>
            <a:spLocks noGrp="1" noChangeArrowheads="1"/>
          </p:cNvSpPr>
          <p:nvPr>
            <p:ph type="title"/>
          </p:nvPr>
        </p:nvSpPr>
        <p:spPr>
          <a:xfrm>
            <a:off x="142875" y="117475"/>
            <a:ext cx="7769225" cy="762000"/>
          </a:xfrm>
        </p:spPr>
        <p:txBody>
          <a:bodyPr/>
          <a:lstStyle/>
          <a:p>
            <a:pPr>
              <a:lnSpc>
                <a:spcPct val="75000"/>
              </a:lnSpc>
            </a:pPr>
            <a:r>
              <a:rPr lang="en-US" altLang="en-US" smtClean="0">
                <a:latin typeface="Arial" panose="020B0604020202020204" pitchFamily="34" charset="0"/>
              </a:rPr>
              <a:t>Severity: Chg in Auto Fatalities by State</a:t>
            </a:r>
          </a:p>
        </p:txBody>
      </p:sp>
      <p:graphicFrame>
        <p:nvGraphicFramePr>
          <p:cNvPr id="68611" name="Object 3"/>
          <p:cNvGraphicFramePr>
            <a:graphicFrameLocks noChangeAspect="1"/>
          </p:cNvGraphicFramePr>
          <p:nvPr>
            <p:ph type="chart" idx="1"/>
          </p:nvPr>
        </p:nvGraphicFramePr>
        <p:xfrm>
          <a:off x="406400" y="1557338"/>
          <a:ext cx="8639175" cy="4613275"/>
        </p:xfrm>
        <a:graphic>
          <a:graphicData uri="http://schemas.openxmlformats.org/presentationml/2006/ole">
            <mc:AlternateContent xmlns:mc="http://schemas.openxmlformats.org/markup-compatibility/2006">
              <mc:Choice xmlns:v="urn:schemas-microsoft-com:vml" Requires="v">
                <p:oleObj spid="_x0000_s68619" name="Chart" r:id="rId4" imgW="8829599" imgH="4714991" progId="MSGraph.Chart.8">
                  <p:embed followColorScheme="full"/>
                </p:oleObj>
              </mc:Choice>
              <mc:Fallback>
                <p:oleObj name="Chart" r:id="rId4" imgW="8829599" imgH="4714991" progId="MSGraph.Chart.8">
                  <p:embed followColorScheme="full"/>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6400" y="1557338"/>
                        <a:ext cx="8639175" cy="461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8612" name="Rectangle 4"/>
          <p:cNvSpPr>
            <a:spLocks noChangeArrowheads="1"/>
          </p:cNvSpPr>
          <p:nvPr/>
        </p:nvSpPr>
        <p:spPr bwMode="auto">
          <a:xfrm>
            <a:off x="609600" y="6281738"/>
            <a:ext cx="3810000" cy="27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100000"/>
              </a:lnSpc>
              <a:spcBef>
                <a:spcPct val="0"/>
              </a:spcBef>
              <a:buClrTx/>
              <a:buFontTx/>
              <a:buNone/>
            </a:pPr>
            <a:r>
              <a:rPr lang="en-US" altLang="en-US" sz="1100"/>
              <a:t>SOURCE: Estimates from National Safety Council.</a:t>
            </a:r>
          </a:p>
        </p:txBody>
      </p:sp>
      <p:sp>
        <p:nvSpPr>
          <p:cNvPr id="68613" name="Text Box 5"/>
          <p:cNvSpPr txBox="1">
            <a:spLocks noChangeArrowheads="1"/>
          </p:cNvSpPr>
          <p:nvPr/>
        </p:nvSpPr>
        <p:spPr bwMode="auto">
          <a:xfrm>
            <a:off x="609600" y="1447800"/>
            <a:ext cx="7848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lnSpc>
                <a:spcPct val="100000"/>
              </a:lnSpc>
              <a:spcBef>
                <a:spcPct val="50000"/>
              </a:spcBef>
              <a:buClrTx/>
              <a:buFontTx/>
              <a:buNone/>
            </a:pPr>
            <a:r>
              <a:rPr lang="en-US" altLang="en-US" sz="1800" b="1"/>
              <a:t>2015 vs. 2014</a:t>
            </a:r>
          </a:p>
        </p:txBody>
      </p:sp>
      <p:sp>
        <p:nvSpPr>
          <p:cNvPr id="6" name="AutoShape 6"/>
          <p:cNvSpPr>
            <a:spLocks noChangeArrowheads="1"/>
          </p:cNvSpPr>
          <p:nvPr/>
        </p:nvSpPr>
        <p:spPr bwMode="blackWhite">
          <a:xfrm>
            <a:off x="4176713" y="3863975"/>
            <a:ext cx="1866900" cy="1069975"/>
          </a:xfrm>
          <a:prstGeom prst="wedgeRectCallout">
            <a:avLst>
              <a:gd name="adj1" fmla="val -12602"/>
              <a:gd name="adj2" fmla="val -102097"/>
            </a:avLst>
          </a:prstGeom>
          <a:solidFill>
            <a:srgbClr val="C00000"/>
          </a:solidFill>
          <a:ln w="28575" algn="ctr">
            <a:solidFill>
              <a:schemeClr val="bg1"/>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Font typeface="Wingdings" panose="05000000000000000000" pitchFamily="2" charset="2"/>
              <a:buNone/>
            </a:pPr>
            <a:r>
              <a:rPr lang="en-US" altLang="en-US" sz="1600" b="1">
                <a:solidFill>
                  <a:schemeClr val="bg1"/>
                </a:solidFill>
              </a:rPr>
              <a:t>Fatalities in Southeast Rising Faster Than USA as a Whole</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2" fill="hold" grpId="0" nodeType="afterEffect">
                                  <p:stCondLst>
                                    <p:cond delay="0"/>
                                  </p:stCondLst>
                                  <p:childTnLst>
                                    <p:set>
                                      <p:cBhvr>
                                        <p:cTn id="6" dur="1" fill="hold">
                                          <p:stCondLst>
                                            <p:cond delay="0"/>
                                          </p:stCondLst>
                                        </p:cTn>
                                        <p:tgtEl>
                                          <p:spTgt spid="333826"/>
                                        </p:tgtEl>
                                        <p:attrNameLst>
                                          <p:attrName>style.visibility</p:attrName>
                                        </p:attrNameLst>
                                      </p:cBhvr>
                                      <p:to>
                                        <p:strVal val="visible"/>
                                      </p:to>
                                    </p:set>
                                    <p:anim calcmode="lin" valueType="num">
                                      <p:cBhvr>
                                        <p:cTn id="7" dur="500" fill="hold"/>
                                        <p:tgtEl>
                                          <p:spTgt spid="333826"/>
                                        </p:tgtEl>
                                        <p:attrNameLst>
                                          <p:attrName>ppt_x</p:attrName>
                                        </p:attrNameLst>
                                      </p:cBhvr>
                                      <p:tavLst>
                                        <p:tav tm="0">
                                          <p:val>
                                            <p:strVal val="#ppt_x+#ppt_w/2"/>
                                          </p:val>
                                        </p:tav>
                                        <p:tav tm="100000">
                                          <p:val>
                                            <p:strVal val="#ppt_x"/>
                                          </p:val>
                                        </p:tav>
                                      </p:tavLst>
                                    </p:anim>
                                    <p:anim calcmode="lin" valueType="num">
                                      <p:cBhvr>
                                        <p:cTn id="8" dur="500" fill="hold"/>
                                        <p:tgtEl>
                                          <p:spTgt spid="333826"/>
                                        </p:tgtEl>
                                        <p:attrNameLst>
                                          <p:attrName>ppt_y</p:attrName>
                                        </p:attrNameLst>
                                      </p:cBhvr>
                                      <p:tavLst>
                                        <p:tav tm="0">
                                          <p:val>
                                            <p:strVal val="#ppt_y"/>
                                          </p:val>
                                        </p:tav>
                                        <p:tav tm="100000">
                                          <p:val>
                                            <p:strVal val="#ppt_y"/>
                                          </p:val>
                                        </p:tav>
                                      </p:tavLst>
                                    </p:anim>
                                    <p:anim calcmode="lin" valueType="num">
                                      <p:cBhvr>
                                        <p:cTn id="9" dur="500" fill="hold"/>
                                        <p:tgtEl>
                                          <p:spTgt spid="333826"/>
                                        </p:tgtEl>
                                        <p:attrNameLst>
                                          <p:attrName>ppt_w</p:attrName>
                                        </p:attrNameLst>
                                      </p:cBhvr>
                                      <p:tavLst>
                                        <p:tav tm="0">
                                          <p:val>
                                            <p:fltVal val="0"/>
                                          </p:val>
                                        </p:tav>
                                        <p:tav tm="100000">
                                          <p:val>
                                            <p:strVal val="#ppt_w"/>
                                          </p:val>
                                        </p:tav>
                                      </p:tavLst>
                                    </p:anim>
                                    <p:anim calcmode="lin" valueType="num">
                                      <p:cBhvr>
                                        <p:cTn id="10" dur="500" fill="hold"/>
                                        <p:tgtEl>
                                          <p:spTgt spid="333826"/>
                                        </p:tgtEl>
                                        <p:attrNameLst>
                                          <p:attrName>ppt_h</p:attrName>
                                        </p:attrNameLst>
                                      </p:cBhvr>
                                      <p:tavLst>
                                        <p:tav tm="0">
                                          <p:val>
                                            <p:strVal val="#ppt_h"/>
                                          </p:val>
                                        </p:tav>
                                        <p:tav tm="100000">
                                          <p:val>
                                            <p:strVal val="#ppt_h"/>
                                          </p:val>
                                        </p:tav>
                                      </p:tavLst>
                                    </p:anim>
                                  </p:childTnLst>
                                </p:cTn>
                              </p:par>
                            </p:childTnLst>
                          </p:cTn>
                        </p:par>
                        <p:par>
                          <p:cTn id="11" fill="hold" nodeType="afterGroup">
                            <p:stCondLst>
                              <p:cond delay="500"/>
                            </p:stCondLst>
                            <p:childTnLst>
                              <p:par>
                                <p:cTn id="12" presetID="22" presetClass="entr" presetSubtype="2" fill="hold" grpId="0" nodeType="afterEffect">
                                  <p:stCondLst>
                                    <p:cond delay="1000"/>
                                  </p:stCondLst>
                                  <p:childTnLst>
                                    <p:set>
                                      <p:cBhvr>
                                        <p:cTn id="13" dur="1" fill="hold">
                                          <p:stCondLst>
                                            <p:cond delay="0"/>
                                          </p:stCondLst>
                                        </p:cTn>
                                        <p:tgtEl>
                                          <p:spTgt spid="6"/>
                                        </p:tgtEl>
                                        <p:attrNameLst>
                                          <p:attrName>style.visibility</p:attrName>
                                        </p:attrNameLst>
                                      </p:cBhvr>
                                      <p:to>
                                        <p:strVal val="visible"/>
                                      </p:to>
                                    </p:set>
                                    <p:animEffect transition="in" filter="wipe(right)">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3826" grpId="0" autoUpdateAnimBg="0"/>
      <p:bldP spid="6" grpId="0" animBg="1"/>
    </p:bld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0658" name="Title 1"/>
          <p:cNvSpPr>
            <a:spLocks noGrp="1"/>
          </p:cNvSpPr>
          <p:nvPr>
            <p:ph type="title"/>
          </p:nvPr>
        </p:nvSpPr>
        <p:spPr>
          <a:xfrm>
            <a:off x="88900" y="0"/>
            <a:ext cx="8588375" cy="1069975"/>
          </a:xfrm>
        </p:spPr>
        <p:txBody>
          <a:bodyPr/>
          <a:lstStyle/>
          <a:p>
            <a:r>
              <a:rPr lang="en-US" altLang="en-US" smtClean="0">
                <a:latin typeface="Arial "/>
              </a:rPr>
              <a:t>Severity: Driving Fatalities Are Rising</a:t>
            </a:r>
          </a:p>
        </p:txBody>
      </p:sp>
      <p:sp>
        <p:nvSpPr>
          <p:cNvPr id="70659" name="Rectangle 4"/>
          <p:cNvSpPr>
            <a:spLocks noChangeArrowheads="1"/>
          </p:cNvSpPr>
          <p:nvPr/>
        </p:nvSpPr>
        <p:spPr bwMode="auto">
          <a:xfrm>
            <a:off x="0" y="6575425"/>
            <a:ext cx="7569200"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5000"/>
              </a:spcBef>
              <a:buClr>
                <a:srgbClr val="FF6801"/>
              </a:buClr>
              <a:buFont typeface="Wingdings" panose="05000000000000000000" pitchFamily="2" charset="2"/>
              <a:buNone/>
            </a:pPr>
            <a:r>
              <a:rPr lang="en-US" altLang="en-US" sz="1100">
                <a:solidFill>
                  <a:srgbClr val="000000"/>
                </a:solidFill>
              </a:rPr>
              <a:t>Sources: National Safety Council, Insurance Information Institute.</a:t>
            </a:r>
          </a:p>
        </p:txBody>
      </p:sp>
      <p:graphicFrame>
        <p:nvGraphicFramePr>
          <p:cNvPr id="70660" name="Object 3"/>
          <p:cNvGraphicFramePr>
            <a:graphicFrameLocks noChangeAspect="1"/>
          </p:cNvGraphicFramePr>
          <p:nvPr/>
        </p:nvGraphicFramePr>
        <p:xfrm>
          <a:off x="327025" y="1019175"/>
          <a:ext cx="8296275" cy="4695825"/>
        </p:xfrm>
        <a:graphic>
          <a:graphicData uri="http://schemas.openxmlformats.org/presentationml/2006/ole">
            <mc:AlternateContent xmlns:mc="http://schemas.openxmlformats.org/markup-compatibility/2006">
              <mc:Choice xmlns:v="urn:schemas-microsoft-com:vml" Requires="v">
                <p:oleObj spid="_x0000_s70666" name="Chart" r:id="rId3" imgW="8303472" imgH="4700423" progId="Excel.Chart.8">
                  <p:embed/>
                </p:oleObj>
              </mc:Choice>
              <mc:Fallback>
                <p:oleObj name="Chart" r:id="rId3" imgW="8303472" imgH="4700423" progId="Excel.Chart.8">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025" y="1019175"/>
                        <a:ext cx="8296275" cy="469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Rectangle 6"/>
          <p:cNvSpPr>
            <a:spLocks noChangeArrowheads="1"/>
          </p:cNvSpPr>
          <p:nvPr/>
        </p:nvSpPr>
        <p:spPr bwMode="blackWhite">
          <a:xfrm>
            <a:off x="457200" y="5664200"/>
            <a:ext cx="8220075" cy="6397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rgbClr val="FFFFFF"/>
              </a:buClr>
              <a:buFontTx/>
              <a:buNone/>
            </a:pPr>
            <a:r>
              <a:rPr lang="en-US" altLang="en-US" sz="1800" b="1">
                <a:solidFill>
                  <a:srgbClr val="FFFFFF"/>
                </a:solidFill>
              </a:rPr>
              <a:t>On Track for Most Auto Fatalities Since 2007.</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1682"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604BC57-CFB3-4A5C-A04A-773914F8D35D}" type="slidenum">
              <a:rPr lang="en-US" altLang="en-US" smtClean="0"/>
              <a:pPr/>
              <a:t>34</a:t>
            </a:fld>
            <a:endParaRPr lang="en-US" altLang="en-US" smtClean="0"/>
          </a:p>
        </p:txBody>
      </p:sp>
      <p:sp>
        <p:nvSpPr>
          <p:cNvPr id="71683" name="Rectangle 2"/>
          <p:cNvSpPr>
            <a:spLocks noGrp="1" noChangeArrowheads="1"/>
          </p:cNvSpPr>
          <p:nvPr>
            <p:ph type="title"/>
          </p:nvPr>
        </p:nvSpPr>
        <p:spPr>
          <a:xfrm>
            <a:off x="66675" y="90488"/>
            <a:ext cx="8201025" cy="860425"/>
          </a:xfrm>
        </p:spPr>
        <p:txBody>
          <a:bodyPr/>
          <a:lstStyle/>
          <a:p>
            <a:r>
              <a:rPr lang="en-US" altLang="en-US" smtClean="0">
                <a:latin typeface="Arial" panose="020B0604020202020204" pitchFamily="34" charset="0"/>
              </a:rPr>
              <a:t>Severity: Loss Trend vs. Inflation</a:t>
            </a:r>
          </a:p>
        </p:txBody>
      </p:sp>
      <p:graphicFrame>
        <p:nvGraphicFramePr>
          <p:cNvPr id="71684" name="Object 3"/>
          <p:cNvGraphicFramePr>
            <a:graphicFrameLocks noChangeAspect="1"/>
          </p:cNvGraphicFramePr>
          <p:nvPr/>
        </p:nvGraphicFramePr>
        <p:xfrm>
          <a:off x="381000" y="1752600"/>
          <a:ext cx="8648700" cy="3762375"/>
        </p:xfrm>
        <a:graphic>
          <a:graphicData uri="http://schemas.openxmlformats.org/presentationml/2006/ole">
            <mc:AlternateContent xmlns:mc="http://schemas.openxmlformats.org/markup-compatibility/2006">
              <mc:Choice xmlns:v="urn:schemas-microsoft-com:vml" Requires="v">
                <p:oleObj spid="_x0000_s71695" name="Chart" r:id="rId4" imgW="8648801" imgH="3762401" progId="MSGraph.Chart.8">
                  <p:embed followColorScheme="full"/>
                </p:oleObj>
              </mc:Choice>
              <mc:Fallback>
                <p:oleObj name="Chart" r:id="rId4" imgW="8648801" imgH="3762401" progId="MSGraph.Chart.8">
                  <p:embed followColorScheme="full"/>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381000" y="1752600"/>
                        <a:ext cx="8648700" cy="376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1685" name="Rectangle 5"/>
          <p:cNvSpPr>
            <a:spLocks noChangeArrowheads="1"/>
          </p:cNvSpPr>
          <p:nvPr/>
        </p:nvSpPr>
        <p:spPr bwMode="black">
          <a:xfrm>
            <a:off x="347663" y="1266825"/>
            <a:ext cx="8221662"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altLang="en-US" sz="1600" b="1">
                <a:solidFill>
                  <a:srgbClr val="225A7A"/>
                </a:solidFill>
              </a:rPr>
              <a:t>Annual Change, 2005 through 2014</a:t>
            </a:r>
          </a:p>
        </p:txBody>
      </p:sp>
      <p:sp>
        <p:nvSpPr>
          <p:cNvPr id="71686" name="Rectangle 4"/>
          <p:cNvSpPr>
            <a:spLocks noChangeArrowheads="1"/>
          </p:cNvSpPr>
          <p:nvPr/>
        </p:nvSpPr>
        <p:spPr bwMode="auto">
          <a:xfrm>
            <a:off x="131763" y="6432550"/>
            <a:ext cx="6910387"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85000"/>
              </a:lnSpc>
              <a:spcBef>
                <a:spcPct val="25000"/>
              </a:spcBef>
              <a:buClr>
                <a:schemeClr val="accent2"/>
              </a:buClr>
              <a:buFont typeface="Wingdings" panose="05000000000000000000" pitchFamily="2" charset="2"/>
              <a:buNone/>
            </a:pPr>
            <a:r>
              <a:rPr lang="en-US" altLang="en-US" sz="1100"/>
              <a:t>Source: Towers Watson Claim Cost Index, Insurance Information Institute.</a:t>
            </a:r>
          </a:p>
        </p:txBody>
      </p:sp>
      <p:sp>
        <p:nvSpPr>
          <p:cNvPr id="11" name="Rectangular Callout 10"/>
          <p:cNvSpPr/>
          <p:nvPr/>
        </p:nvSpPr>
        <p:spPr>
          <a:xfrm>
            <a:off x="4572000" y="1414463"/>
            <a:ext cx="2343150" cy="484187"/>
          </a:xfrm>
          <a:prstGeom prst="wedgeRectCallout">
            <a:avLst>
              <a:gd name="adj1" fmla="val 42250"/>
              <a:gd name="adj2" fmla="val 333072"/>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b="1" dirty="0">
                <a:latin typeface="Arial" panose="020B0604020202020204" pitchFamily="34" charset="0"/>
                <a:cs typeface="Arial" panose="020B0604020202020204" pitchFamily="34" charset="0"/>
              </a:rPr>
              <a:t>Trend, CPI Converged Around 2011. . .</a:t>
            </a:r>
          </a:p>
        </p:txBody>
      </p:sp>
      <p:sp>
        <p:nvSpPr>
          <p:cNvPr id="12" name="Rectangular Callout 11"/>
          <p:cNvSpPr/>
          <p:nvPr/>
        </p:nvSpPr>
        <p:spPr>
          <a:xfrm>
            <a:off x="6915150" y="2089150"/>
            <a:ext cx="2058988" cy="482600"/>
          </a:xfrm>
          <a:prstGeom prst="wedgeRectCallout">
            <a:avLst>
              <a:gd name="adj1" fmla="val 29379"/>
              <a:gd name="adj2" fmla="val 299148"/>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b="1" dirty="0">
                <a:latin typeface="Arial" panose="020B0604020202020204" pitchFamily="34" charset="0"/>
                <a:cs typeface="Arial" panose="020B0604020202020204" pitchFamily="34" charset="0"/>
              </a:rPr>
              <a:t>. . . And Starting to Diverge Again</a:t>
            </a:r>
          </a:p>
        </p:txBody>
      </p:sp>
      <p:sp>
        <p:nvSpPr>
          <p:cNvPr id="13" name="Rectangle 6"/>
          <p:cNvSpPr>
            <a:spLocks noChangeArrowheads="1"/>
          </p:cNvSpPr>
          <p:nvPr/>
        </p:nvSpPr>
        <p:spPr bwMode="blackWhite">
          <a:xfrm>
            <a:off x="561975" y="5381625"/>
            <a:ext cx="8143875" cy="9096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5000"/>
              </a:lnSpc>
              <a:spcBef>
                <a:spcPct val="25000"/>
              </a:spcBef>
            </a:pPr>
            <a:r>
              <a:rPr lang="en-US" altLang="en-US" sz="2000" b="1">
                <a:solidFill>
                  <a:srgbClr val="FFFFFF"/>
                </a:solidFill>
              </a:rPr>
              <a:t>If Loss Trends Return to the Norm, Upward Pressure Will Be Applied to Loss Costs.</a:t>
            </a:r>
          </a:p>
        </p:txBody>
      </p:sp>
      <p:sp>
        <p:nvSpPr>
          <p:cNvPr id="14" name="Rectangular Callout 13"/>
          <p:cNvSpPr/>
          <p:nvPr/>
        </p:nvSpPr>
        <p:spPr>
          <a:xfrm>
            <a:off x="3462338" y="1985963"/>
            <a:ext cx="2343150" cy="482600"/>
          </a:xfrm>
          <a:prstGeom prst="wedgeRectCallout">
            <a:avLst>
              <a:gd name="adj1" fmla="val -45626"/>
              <a:gd name="adj2" fmla="val 115094"/>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b="1" dirty="0">
                <a:latin typeface="Arial" panose="020B0604020202020204" pitchFamily="34" charset="0"/>
                <a:cs typeface="Arial" panose="020B0604020202020204" pitchFamily="34" charset="0"/>
              </a:rPr>
              <a:t>Normally Trend &gt; CPI</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par>
                          <p:cTn id="12" fill="hold" nodeType="afterGroup">
                            <p:stCondLst>
                              <p:cond delay="1000"/>
                            </p:stCondLst>
                            <p:childTnLst>
                              <p:par>
                                <p:cTn id="13" presetID="2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childTnLst>
                                </p:cTn>
                              </p:par>
                            </p:childTnLst>
                          </p:cTn>
                        </p:par>
                        <p:par>
                          <p:cTn id="17" fill="hold" nodeType="afterGroup">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3730" name="Title 1"/>
          <p:cNvSpPr>
            <a:spLocks noGrp="1"/>
          </p:cNvSpPr>
          <p:nvPr>
            <p:ph type="title"/>
          </p:nvPr>
        </p:nvSpPr>
        <p:spPr>
          <a:xfrm>
            <a:off x="88900" y="0"/>
            <a:ext cx="8229600" cy="1069975"/>
          </a:xfrm>
        </p:spPr>
        <p:txBody>
          <a:bodyPr/>
          <a:lstStyle/>
          <a:p>
            <a:r>
              <a:rPr lang="en-US" altLang="en-US" smtClean="0">
                <a:latin typeface="Arial "/>
              </a:rPr>
              <a:t>Loss Trends vs. CPI: Not Just Auto</a:t>
            </a:r>
          </a:p>
        </p:txBody>
      </p:sp>
      <p:sp>
        <p:nvSpPr>
          <p:cNvPr id="73731" name="Rectangle 4"/>
          <p:cNvSpPr>
            <a:spLocks noChangeArrowheads="1"/>
          </p:cNvSpPr>
          <p:nvPr/>
        </p:nvSpPr>
        <p:spPr bwMode="auto">
          <a:xfrm>
            <a:off x="0" y="6575425"/>
            <a:ext cx="7569200"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85000"/>
              </a:lnSpc>
              <a:spcBef>
                <a:spcPct val="25000"/>
              </a:spcBef>
              <a:buClr>
                <a:schemeClr val="accent2"/>
              </a:buClr>
              <a:buFont typeface="Wingdings" panose="05000000000000000000" pitchFamily="2" charset="2"/>
              <a:buNone/>
            </a:pPr>
            <a:r>
              <a:rPr lang="en-US" altLang="en-US" sz="1100"/>
              <a:t>Source: Insurance Information Institute calculation from Towers Watson data.</a:t>
            </a:r>
          </a:p>
        </p:txBody>
      </p:sp>
      <p:graphicFrame>
        <p:nvGraphicFramePr>
          <p:cNvPr id="73732" name="Object 3"/>
          <p:cNvGraphicFramePr>
            <a:graphicFrameLocks noChangeAspect="1"/>
          </p:cNvGraphicFramePr>
          <p:nvPr/>
        </p:nvGraphicFramePr>
        <p:xfrm>
          <a:off x="327025" y="1206500"/>
          <a:ext cx="8296275" cy="4289425"/>
        </p:xfrm>
        <a:graphic>
          <a:graphicData uri="http://schemas.openxmlformats.org/presentationml/2006/ole">
            <mc:AlternateContent xmlns:mc="http://schemas.openxmlformats.org/markup-compatibility/2006">
              <mc:Choice xmlns:v="urn:schemas-microsoft-com:vml" Requires="v">
                <p:oleObj spid="_x0000_s73738" name="Chart" r:id="rId3" imgW="8303472" imgH="4298052" progId="Excel.Chart.8">
                  <p:embed/>
                </p:oleObj>
              </mc:Choice>
              <mc:Fallback>
                <p:oleObj name="Chart" r:id="rId3" imgW="8303472" imgH="4298052" progId="Excel.Chart.8">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025" y="1206500"/>
                        <a:ext cx="8296275" cy="428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Rectangle 6"/>
          <p:cNvSpPr>
            <a:spLocks noChangeArrowheads="1"/>
          </p:cNvSpPr>
          <p:nvPr/>
        </p:nvSpPr>
        <p:spPr bwMode="blackWhite">
          <a:xfrm>
            <a:off x="457200" y="5664200"/>
            <a:ext cx="8220075" cy="6397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spcBef>
                <a:spcPct val="50000"/>
              </a:spcBef>
              <a:buClr>
                <a:srgbClr val="FFFFFF"/>
              </a:buClr>
            </a:pPr>
            <a:r>
              <a:rPr lang="en-US" altLang="en-US" b="1">
                <a:solidFill>
                  <a:srgbClr val="FFFFFF"/>
                </a:solidFill>
              </a:rPr>
              <a:t>In Recent Years, Claim Costs Have Risen at About the Inflation Rate. If We Return to the Norm, Claim Costs Will Rise.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4498" name="Rectangle 2"/>
          <p:cNvSpPr>
            <a:spLocks noGrp="1" noChangeArrowheads="1"/>
          </p:cNvSpPr>
          <p:nvPr>
            <p:ph type="ctrTitle" idx="4294967295"/>
          </p:nvPr>
        </p:nvSpPr>
        <p:spPr bwMode="blackWhite">
          <a:xfrm>
            <a:off x="550863" y="2232025"/>
            <a:ext cx="7981950" cy="1470025"/>
          </a:xfrm>
          <a:gradFill rotWithShape="1">
            <a:gsLst>
              <a:gs pos="0">
                <a:srgbClr val="FF6801"/>
              </a:gs>
              <a:gs pos="100000">
                <a:srgbClr val="DC5A01"/>
              </a:gs>
            </a:gsLst>
            <a:lin ang="5400000" scaled="1"/>
          </a:gradFill>
          <a:ln w="12700" cap="flat" algn="ctr">
            <a:solidFill>
              <a:srgbClr val="FF6801"/>
            </a:solidFill>
            <a:miter lim="800000"/>
            <a:headEnd/>
            <a:tailEnd/>
          </a:ln>
        </p:spPr>
        <p:txBody>
          <a:bodyPr/>
          <a:lstStyle/>
          <a:p>
            <a:pPr algn="ctr" defTabSz="914400" eaLnBrk="1" hangingPunct="1">
              <a:lnSpc>
                <a:spcPct val="95000"/>
              </a:lnSpc>
              <a:spcBef>
                <a:spcPct val="25000"/>
              </a:spcBef>
            </a:pPr>
            <a:r>
              <a:rPr lang="en-US" altLang="en-US" sz="3800" smtClean="0">
                <a:solidFill>
                  <a:schemeClr val="bg1"/>
                </a:solidFill>
                <a:latin typeface="Arial" panose="020B0604020202020204" pitchFamily="34" charset="0"/>
              </a:rPr>
              <a:t>RATES &amp; LOSS TRENDS</a:t>
            </a:r>
          </a:p>
        </p:txBody>
      </p:sp>
      <p:sp>
        <p:nvSpPr>
          <p:cNvPr id="74755" name="Rectangle 3"/>
          <p:cNvSpPr>
            <a:spLocks noChangeArrowheads="1"/>
          </p:cNvSpPr>
          <p:nvPr/>
        </p:nvSpPr>
        <p:spPr bwMode="auto">
          <a:xfrm>
            <a:off x="0" y="6556375"/>
            <a:ext cx="9144000" cy="301625"/>
          </a:xfrm>
          <a:prstGeom prst="rect">
            <a:avLst/>
          </a:prstGeom>
          <a:solidFill>
            <a:srgbClr val="225A7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p>
        </p:txBody>
      </p:sp>
      <p:sp>
        <p:nvSpPr>
          <p:cNvPr id="74756" name="Rectangle 4"/>
          <p:cNvSpPr>
            <a:spLocks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lnSpc>
                <a:spcPct val="85000"/>
              </a:lnSpc>
              <a:spcBef>
                <a:spcPct val="20000"/>
              </a:spcBef>
            </a:pPr>
            <a:fld id="{CD995915-2E61-4338-9DF4-1011085008D5}" type="slidenum">
              <a:rPr lang="en-US" altLang="en-US" sz="900">
                <a:solidFill>
                  <a:schemeClr val="bg1"/>
                </a:solidFill>
              </a:rPr>
              <a:pPr algn="r">
                <a:lnSpc>
                  <a:spcPct val="85000"/>
                </a:lnSpc>
                <a:spcBef>
                  <a:spcPct val="20000"/>
                </a:spcBef>
              </a:pPr>
              <a:t>36</a:t>
            </a:fld>
            <a:endParaRPr lang="en-US" altLang="en-US" sz="900">
              <a:solidFill>
                <a:schemeClr val="bg1"/>
              </a:solidFill>
            </a:endParaRPr>
          </a:p>
        </p:txBody>
      </p:sp>
      <p:pic>
        <p:nvPicPr>
          <p:cNvPr id="74757" name="Picture 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051175" y="838200"/>
            <a:ext cx="303212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8"/>
          <p:cNvSpPr>
            <a:spLocks noChangeArrowheads="1"/>
          </p:cNvSpPr>
          <p:nvPr/>
        </p:nvSpPr>
        <p:spPr bwMode="auto">
          <a:xfrm>
            <a:off x="339725" y="4005263"/>
            <a:ext cx="8450263"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45720" rIns="45720">
            <a:spAutoFit/>
          </a:bodyPr>
          <a:lstStyle>
            <a:lvl1pPr marL="292100" indent="-2921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25000"/>
              </a:spcBef>
              <a:buFont typeface="Wingdings" panose="05000000000000000000" pitchFamily="2" charset="2"/>
              <a:buNone/>
            </a:pPr>
            <a:r>
              <a:rPr lang="en-US" altLang="en-US" sz="4000" b="1">
                <a:solidFill>
                  <a:srgbClr val="225A7A"/>
                </a:solidFill>
              </a:rPr>
              <a:t>Commercial Lines Roughly Flat; Personal Auto Rates Feeling Upward Pressure</a:t>
            </a:r>
            <a:endParaRPr lang="en-US" altLang="en-US" sz="4000" b="1" i="1">
              <a:solidFill>
                <a:srgbClr val="225A7A"/>
              </a:solidFill>
            </a:endParaRPr>
          </a:p>
        </p:txBody>
      </p:sp>
      <p:sp>
        <p:nvSpPr>
          <p:cNvPr id="7" name="Date Placeholder 6"/>
          <p:cNvSpPr>
            <a:spLocks noGrp="1"/>
          </p:cNvSpPr>
          <p:nvPr>
            <p:ph type="dt" sz="quarter" idx="10"/>
          </p:nvPr>
        </p:nvSpPr>
        <p:spPr/>
        <p:txBody>
          <a:bodyPr/>
          <a:lstStyle/>
          <a:p>
            <a:pPr>
              <a:defRPr/>
            </a:pPr>
            <a:r>
              <a:rPr lang="en-US" smtClean="0"/>
              <a:t>12/01/09 - 9pm</a:t>
            </a:r>
            <a:endParaRPr lang="en-US"/>
          </a:p>
        </p:txBody>
      </p:sp>
      <p:sp>
        <p:nvSpPr>
          <p:cNvPr id="74760" name="Slide Number Placeholder 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043481C-28FB-4236-A0A9-67914C23EFE1}" type="slidenum">
              <a:rPr lang="en-US" altLang="en-US" smtClean="0"/>
              <a:pPr/>
              <a:t>36</a:t>
            </a:fld>
            <a:endParaRPr lang="en-US" altLang="en-US" smtClean="0"/>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4498"/>
                                        </p:tgtEl>
                                        <p:attrNameLst>
                                          <p:attrName>style.visibility</p:attrName>
                                        </p:attrNameLst>
                                      </p:cBhvr>
                                      <p:to>
                                        <p:strVal val="visible"/>
                                      </p:to>
                                    </p:set>
                                    <p:animEffect transition="in" filter="barn(outVertical)">
                                      <p:cBhvr>
                                        <p:cTn id="7" dur="1000"/>
                                        <p:tgtEl>
                                          <p:spTgt spid="215449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4498" grpId="0" animBg="1"/>
      <p:bldP spid="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105"/>
          <p:cNvSpPr txBox="1">
            <a:spLocks noGrp="1" noChangeArrowheads="1"/>
          </p:cNvSpPr>
          <p:nvPr/>
        </p:nvSpPr>
        <p:spPr bwMode="auto">
          <a:xfrm>
            <a:off x="85725" y="6961188"/>
            <a:ext cx="1352550"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r>
              <a:rPr lang="en-US" altLang="en-US" sz="900">
                <a:solidFill>
                  <a:srgbClr val="FFFFFF"/>
                </a:solidFill>
              </a:rPr>
              <a:t>12/01/09 - 9pm</a:t>
            </a:r>
          </a:p>
        </p:txBody>
      </p:sp>
      <p:sp>
        <p:nvSpPr>
          <p:cNvPr id="76803" name="Rectangle 106"/>
          <p:cNvSpPr txBox="1">
            <a:spLocks noGrp="1" noChangeArrowheads="1"/>
          </p:cNvSpPr>
          <p:nvPr/>
        </p:nvSpPr>
        <p:spPr bwMode="auto">
          <a:xfrm>
            <a:off x="2695575" y="6961188"/>
            <a:ext cx="3752850"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lnSpc>
                <a:spcPct val="85000"/>
              </a:lnSpc>
              <a:spcBef>
                <a:spcPct val="20000"/>
              </a:spcBef>
              <a:buClrTx/>
              <a:buFontTx/>
              <a:buNone/>
            </a:pPr>
            <a:r>
              <a:rPr lang="en-US" altLang="en-US" sz="900">
                <a:solidFill>
                  <a:srgbClr val="FFFFFF"/>
                </a:solidFill>
              </a:rPr>
              <a:t>eSlide – P6466 – The Financial Crisis and the Future of the P/C</a:t>
            </a:r>
          </a:p>
        </p:txBody>
      </p:sp>
      <p:sp>
        <p:nvSpPr>
          <p:cNvPr id="76804"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BFAD7C8B-AA2E-4158-9447-B2B9EF34032E}" type="slidenum">
              <a:rPr lang="en-US" altLang="en-US" sz="900">
                <a:solidFill>
                  <a:srgbClr val="000000"/>
                </a:solidFill>
              </a:rPr>
              <a:pPr algn="r">
                <a:lnSpc>
                  <a:spcPct val="85000"/>
                </a:lnSpc>
                <a:spcBef>
                  <a:spcPct val="20000"/>
                </a:spcBef>
                <a:buClrTx/>
                <a:buFontTx/>
                <a:buNone/>
              </a:pPr>
              <a:t>37</a:t>
            </a:fld>
            <a:endParaRPr lang="en-US" altLang="en-US" sz="900">
              <a:solidFill>
                <a:srgbClr val="000000"/>
              </a:solidFill>
            </a:endParaRPr>
          </a:p>
        </p:txBody>
      </p:sp>
      <p:sp>
        <p:nvSpPr>
          <p:cNvPr id="76805" name="Rectangle 2"/>
          <p:cNvSpPr>
            <a:spLocks noGrp="1" noChangeArrowheads="1"/>
          </p:cNvSpPr>
          <p:nvPr>
            <p:ph type="title" idx="4294967295"/>
          </p:nvPr>
        </p:nvSpPr>
        <p:spPr>
          <a:xfrm>
            <a:off x="417513" y="168275"/>
            <a:ext cx="7096125" cy="874713"/>
          </a:xfrm>
        </p:spPr>
        <p:txBody>
          <a:bodyPr/>
          <a:lstStyle/>
          <a:p>
            <a:r>
              <a:rPr lang="en-US" altLang="en-US" smtClean="0">
                <a:latin typeface="Arial" panose="020B0604020202020204" pitchFamily="34" charset="0"/>
              </a:rPr>
              <a:t>Commercial Lines Rate Change by Qtr (vs. Year Earlier)</a:t>
            </a:r>
          </a:p>
        </p:txBody>
      </p:sp>
      <p:sp>
        <p:nvSpPr>
          <p:cNvPr id="76806" name="Rectangle 4"/>
          <p:cNvSpPr>
            <a:spLocks noChangeArrowheads="1"/>
          </p:cNvSpPr>
          <p:nvPr/>
        </p:nvSpPr>
        <p:spPr bwMode="auto">
          <a:xfrm>
            <a:off x="0" y="6575425"/>
            <a:ext cx="7569200"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5000"/>
              </a:spcBef>
              <a:buClr>
                <a:srgbClr val="FF6801"/>
              </a:buClr>
              <a:buFont typeface="Wingdings" panose="05000000000000000000" pitchFamily="2" charset="2"/>
              <a:buNone/>
            </a:pPr>
            <a:r>
              <a:rPr lang="en-US" altLang="en-US" sz="1100">
                <a:solidFill>
                  <a:srgbClr val="000000"/>
                </a:solidFill>
              </a:rPr>
              <a:t>Sources: Towers Watson Commercial Lines Insurance Pricing Survey, Insurance Information Institute. </a:t>
            </a:r>
          </a:p>
        </p:txBody>
      </p:sp>
      <p:sp>
        <p:nvSpPr>
          <p:cNvPr id="7175" name="Rectangle 5"/>
          <p:cNvSpPr>
            <a:spLocks noChangeArrowheads="1"/>
          </p:cNvSpPr>
          <p:nvPr/>
        </p:nvSpPr>
        <p:spPr bwMode="blackWhite">
          <a:xfrm>
            <a:off x="444500" y="5670550"/>
            <a:ext cx="8207375" cy="8048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lnSpc>
                <a:spcPct val="95000"/>
              </a:lnSpc>
              <a:spcBef>
                <a:spcPct val="25000"/>
              </a:spcBef>
              <a:buClrTx/>
              <a:buFontTx/>
              <a:buNone/>
            </a:pPr>
            <a:r>
              <a:rPr lang="en-US" altLang="en-US" sz="2000" b="1">
                <a:solidFill>
                  <a:srgbClr val="FFFFFF"/>
                </a:solidFill>
              </a:rPr>
              <a:t>Decreases: WC, Property, D&amp;O. ‘Meaningful’ Increases: Commercial Auto. </a:t>
            </a:r>
          </a:p>
        </p:txBody>
      </p:sp>
      <p:graphicFrame>
        <p:nvGraphicFramePr>
          <p:cNvPr id="76808" name="Object 7"/>
          <p:cNvGraphicFramePr>
            <a:graphicFrameLocks noChangeAspect="1"/>
          </p:cNvGraphicFramePr>
          <p:nvPr/>
        </p:nvGraphicFramePr>
        <p:xfrm>
          <a:off x="346075" y="1281113"/>
          <a:ext cx="8499475" cy="4286250"/>
        </p:xfrm>
        <a:graphic>
          <a:graphicData uri="http://schemas.openxmlformats.org/presentationml/2006/ole">
            <mc:AlternateContent xmlns:mc="http://schemas.openxmlformats.org/markup-compatibility/2006">
              <mc:Choice xmlns:v="urn:schemas-microsoft-com:vml" Requires="v">
                <p:oleObj spid="_x0000_s76814" name="Chart" r:id="rId5" imgW="8510754" imgH="4291956" progId="Excel.Chart.8">
                  <p:embed/>
                </p:oleObj>
              </mc:Choice>
              <mc:Fallback>
                <p:oleObj name="Chart" r:id="rId5" imgW="8510754" imgH="4291956" progId="Excel.Chart.8">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6075" y="1281113"/>
                        <a:ext cx="8499475"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6809" name="AutoShape 14"/>
          <p:cNvSpPr>
            <a:spLocks noChangeArrowheads="1"/>
          </p:cNvSpPr>
          <p:nvPr/>
        </p:nvSpPr>
        <p:spPr bwMode="blackWhite">
          <a:xfrm>
            <a:off x="6226175" y="1092200"/>
            <a:ext cx="2522538" cy="727075"/>
          </a:xfrm>
          <a:prstGeom prst="wedgeRectCallout">
            <a:avLst>
              <a:gd name="adj1" fmla="val 43079"/>
              <a:gd name="adj2" fmla="val 197861"/>
            </a:avLst>
          </a:prstGeom>
          <a:gradFill rotWithShape="1">
            <a:gsLst>
              <a:gs pos="0">
                <a:schemeClr val="accent1"/>
              </a:gs>
              <a:gs pos="100000">
                <a:srgbClr val="173C51"/>
              </a:gs>
            </a:gsLst>
            <a:lin ang="5400000" scaled="1"/>
          </a:gradFill>
          <a:ln w="28575" algn="ctr">
            <a:solidFill>
              <a:schemeClr val="accent1"/>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rgbClr val="FFFFFF"/>
              </a:buClr>
              <a:buFont typeface="Wingdings" panose="05000000000000000000" pitchFamily="2" charset="2"/>
              <a:buNone/>
            </a:pPr>
            <a:r>
              <a:rPr lang="en-US" altLang="en-US" sz="1600" b="1">
                <a:solidFill>
                  <a:srgbClr val="FFFFFF"/>
                </a:solidFill>
              </a:rPr>
              <a:t>20 consecutive quarters of rate increases</a:t>
            </a:r>
          </a:p>
        </p:txBody>
      </p:sp>
    </p:spTree>
    <p:custDataLst>
      <p:tags r:id="rId2"/>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7175"/>
                                        </p:tgtEl>
                                        <p:attrNameLst>
                                          <p:attrName>style.visibility</p:attrName>
                                        </p:attrNameLst>
                                      </p:cBhvr>
                                      <p:to>
                                        <p:strVal val="visible"/>
                                      </p:to>
                                    </p:set>
                                    <p:anim calcmode="lin" valueType="num">
                                      <p:cBhvr>
                                        <p:cTn id="7" dur="500" fill="hold"/>
                                        <p:tgtEl>
                                          <p:spTgt spid="7175"/>
                                        </p:tgtEl>
                                        <p:attrNameLst>
                                          <p:attrName>ppt_w</p:attrName>
                                        </p:attrNameLst>
                                      </p:cBhvr>
                                      <p:tavLst>
                                        <p:tav tm="0">
                                          <p:val>
                                            <p:fltVal val="0"/>
                                          </p:val>
                                        </p:tav>
                                        <p:tav tm="100000">
                                          <p:val>
                                            <p:strVal val="#ppt_w"/>
                                          </p:val>
                                        </p:tav>
                                      </p:tavLst>
                                    </p:anim>
                                    <p:anim calcmode="lin" valueType="num">
                                      <p:cBhvr>
                                        <p:cTn id="8" dur="500" fill="hold"/>
                                        <p:tgtEl>
                                          <p:spTgt spid="7175"/>
                                        </p:tgtEl>
                                        <p:attrNameLst>
                                          <p:attrName>ppt_h</p:attrName>
                                        </p:attrNameLst>
                                      </p:cBhvr>
                                      <p:tavLst>
                                        <p:tav tm="0">
                                          <p:val>
                                            <p:fltVal val="0"/>
                                          </p:val>
                                        </p:tav>
                                        <p:tav tm="100000">
                                          <p:val>
                                            <p:strVal val="#ppt_h"/>
                                          </p:val>
                                        </p:tav>
                                      </p:tavLst>
                                    </p:anim>
                                    <p:animEffect transition="in" filter="fade">
                                      <p:cBhvr>
                                        <p:cTn id="9" dur="500"/>
                                        <p:tgtEl>
                                          <p:spTgt spid="7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3"/>
          <p:cNvSpPr>
            <a:spLocks noGrp="1"/>
          </p:cNvSpPr>
          <p:nvPr>
            <p:ph type="title"/>
          </p:nvPr>
        </p:nvSpPr>
        <p:spPr/>
        <p:txBody>
          <a:bodyPr/>
          <a:lstStyle/>
          <a:p>
            <a:r>
              <a:rPr lang="en-US" altLang="en-US" smtClean="0">
                <a:latin typeface="Arial" panose="020B0604020202020204" pitchFamily="34" charset="0"/>
              </a:rPr>
              <a:t>Commercial Lines Rate Change by Month (vs. Year Earlier) Since 6/09</a:t>
            </a:r>
          </a:p>
        </p:txBody>
      </p:sp>
      <p:graphicFrame>
        <p:nvGraphicFramePr>
          <p:cNvPr id="78851" name="Content Placeholder 8"/>
          <p:cNvGraphicFramePr>
            <a:graphicFrameLocks noGrp="1"/>
          </p:cNvGraphicFramePr>
          <p:nvPr>
            <p:ph idx="1"/>
          </p:nvPr>
        </p:nvGraphicFramePr>
        <p:xfrm>
          <a:off x="463550" y="1282700"/>
          <a:ext cx="8255000" cy="4168775"/>
        </p:xfrm>
        <a:graphic>
          <a:graphicData uri="http://schemas.openxmlformats.org/presentationml/2006/ole">
            <mc:AlternateContent xmlns:mc="http://schemas.openxmlformats.org/markup-compatibility/2006">
              <mc:Choice xmlns:v="urn:schemas-microsoft-com:vml" Requires="v">
                <p:oleObj spid="_x0000_s78860" name="Chart" r:id="rId3" imgW="8260796" imgH="4176122" progId="Excel.Chart.8">
                  <p:embed/>
                </p:oleObj>
              </mc:Choice>
              <mc:Fallback>
                <p:oleObj name="Chart" r:id="rId3" imgW="8260796" imgH="4176122" progId="Excel.Chart.8">
                  <p:embed/>
                  <p:pic>
                    <p:nvPicPr>
                      <p:cNvPr id="0" name="Content Placeholder 8"/>
                      <p:cNvPicPr>
                        <a:picLocks noGrp="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3550" y="1282700"/>
                        <a:ext cx="8255000" cy="416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Date Placeholder 1"/>
          <p:cNvSpPr>
            <a:spLocks noGrp="1"/>
          </p:cNvSpPr>
          <p:nvPr>
            <p:ph type="dt" sz="quarter" idx="10"/>
          </p:nvPr>
        </p:nvSpPr>
        <p:spPr/>
        <p:txBody>
          <a:bodyPr/>
          <a:lstStyle/>
          <a:p>
            <a:pPr>
              <a:defRPr/>
            </a:pPr>
            <a:r>
              <a:rPr lang="en-US" smtClean="0"/>
              <a:t>12/01/09 - 9pm</a:t>
            </a:r>
            <a:endParaRPr lang="en-US"/>
          </a:p>
        </p:txBody>
      </p:sp>
      <p:sp>
        <p:nvSpPr>
          <p:cNvPr id="78853"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C13AABF-1DB5-4DB8-A13F-DB836E5D2036}" type="slidenum">
              <a:rPr lang="en-US" altLang="en-US" smtClean="0"/>
              <a:pPr/>
              <a:t>38</a:t>
            </a:fld>
            <a:endParaRPr lang="en-US" altLang="en-US" smtClean="0"/>
          </a:p>
        </p:txBody>
      </p:sp>
      <p:sp>
        <p:nvSpPr>
          <p:cNvPr id="78854" name="TextBox 9"/>
          <p:cNvSpPr txBox="1">
            <a:spLocks noChangeArrowheads="1"/>
          </p:cNvSpPr>
          <p:nvPr/>
        </p:nvSpPr>
        <p:spPr bwMode="auto">
          <a:xfrm>
            <a:off x="495300" y="6429375"/>
            <a:ext cx="720407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100"/>
              <a:t>SOURCE: MarketScout, Insurance Information Institute.</a:t>
            </a:r>
          </a:p>
        </p:txBody>
      </p:sp>
      <p:sp>
        <p:nvSpPr>
          <p:cNvPr id="11" name="Rectangle 5"/>
          <p:cNvSpPr>
            <a:spLocks noChangeArrowheads="1"/>
          </p:cNvSpPr>
          <p:nvPr/>
        </p:nvSpPr>
        <p:spPr bwMode="blackWhite">
          <a:xfrm>
            <a:off x="495300" y="5489575"/>
            <a:ext cx="8207375" cy="8048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lnSpc>
                <a:spcPct val="95000"/>
              </a:lnSpc>
              <a:spcBef>
                <a:spcPct val="25000"/>
              </a:spcBef>
              <a:buClrTx/>
              <a:buFontTx/>
              <a:buNone/>
            </a:pPr>
            <a:r>
              <a:rPr lang="en-US" altLang="en-US" sz="2000" b="1">
                <a:solidFill>
                  <a:srgbClr val="FFFFFF"/>
                </a:solidFill>
              </a:rPr>
              <a:t>Rate Decline Has Leveled Off a Bit. Decreases in All Lines But EPLI (Flat) – Even Commercial Auto.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p:txBody>
          <a:bodyPr/>
          <a:lstStyle/>
          <a:p>
            <a:r>
              <a:rPr lang="en-US" altLang="en-US" smtClean="0">
                <a:latin typeface="Arial" panose="020B0604020202020204" pitchFamily="34" charset="0"/>
              </a:rPr>
              <a:t>Rates in The Southeast, Q4 2015*</a:t>
            </a:r>
          </a:p>
        </p:txBody>
      </p:sp>
      <p:sp>
        <p:nvSpPr>
          <p:cNvPr id="3" name="Date Placeholder 2"/>
          <p:cNvSpPr>
            <a:spLocks noGrp="1"/>
          </p:cNvSpPr>
          <p:nvPr>
            <p:ph type="dt" sz="quarter" idx="10"/>
          </p:nvPr>
        </p:nvSpPr>
        <p:spPr/>
        <p:txBody>
          <a:bodyPr/>
          <a:lstStyle/>
          <a:p>
            <a:pPr>
              <a:defRPr/>
            </a:pPr>
            <a:r>
              <a:rPr lang="en-US" smtClean="0"/>
              <a:t>12/01/09 - 9pm</a:t>
            </a:r>
            <a:endParaRPr lang="en-US"/>
          </a:p>
        </p:txBody>
      </p:sp>
      <p:sp>
        <p:nvSpPr>
          <p:cNvPr id="4" name="Footer Placeholder 3"/>
          <p:cNvSpPr>
            <a:spLocks noGrp="1"/>
          </p:cNvSpPr>
          <p:nvPr>
            <p:ph type="ftr" sz="quarter" idx="11"/>
          </p:nvPr>
        </p:nvSpPr>
        <p:spPr/>
        <p:txBody>
          <a:bodyPr/>
          <a:lstStyle/>
          <a:p>
            <a:pPr>
              <a:defRPr/>
            </a:pPr>
            <a:r>
              <a:rPr lang="en-US" smtClean="0"/>
              <a:t>eSlide – P6466 – The Financial Crisis and the Future of the P/C</a:t>
            </a:r>
            <a:endParaRPr lang="en-US"/>
          </a:p>
        </p:txBody>
      </p:sp>
      <p:sp>
        <p:nvSpPr>
          <p:cNvPr id="7987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3FC2D80-BBA0-4003-B6BE-8671FA4EDB39}" type="slidenum">
              <a:rPr lang="en-US" altLang="en-US" smtClean="0"/>
              <a:pPr/>
              <a:t>39</a:t>
            </a:fld>
            <a:endParaRPr lang="en-US" altLang="en-US" smtClean="0"/>
          </a:p>
        </p:txBody>
      </p:sp>
      <p:sp>
        <p:nvSpPr>
          <p:cNvPr id="79878" name="TextBox 10"/>
          <p:cNvSpPr txBox="1">
            <a:spLocks noChangeArrowheads="1"/>
          </p:cNvSpPr>
          <p:nvPr/>
        </p:nvSpPr>
        <p:spPr bwMode="auto">
          <a:xfrm>
            <a:off x="400050" y="6216650"/>
            <a:ext cx="6443663"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100"/>
              <a:t>* AL, FL, GA, KY, LA, MS, NC, SC, TN, VA, WV. </a:t>
            </a:r>
          </a:p>
          <a:p>
            <a:r>
              <a:rPr lang="en-US" altLang="en-US" sz="1100"/>
              <a:t>SOURCE: Council of Insurance Agents &amp; Brokers.</a:t>
            </a:r>
          </a:p>
        </p:txBody>
      </p:sp>
      <p:sp>
        <p:nvSpPr>
          <p:cNvPr id="12" name="Rectangle 5"/>
          <p:cNvSpPr>
            <a:spLocks noChangeArrowheads="1"/>
          </p:cNvSpPr>
          <p:nvPr/>
        </p:nvSpPr>
        <p:spPr bwMode="blackWhite">
          <a:xfrm>
            <a:off x="468313" y="5316538"/>
            <a:ext cx="8207375" cy="80486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lnSpc>
                <a:spcPct val="95000"/>
              </a:lnSpc>
              <a:spcBef>
                <a:spcPct val="25000"/>
              </a:spcBef>
              <a:buClrTx/>
              <a:buFontTx/>
              <a:buNone/>
            </a:pPr>
            <a:r>
              <a:rPr lang="en-US" altLang="en-US" sz="2000" b="1">
                <a:solidFill>
                  <a:srgbClr val="FFFFFF"/>
                </a:solidFill>
              </a:rPr>
              <a:t>Rates Can Vary </a:t>
            </a:r>
            <a:r>
              <a:rPr lang="en-US" altLang="en-US" sz="2000" b="1" i="1">
                <a:solidFill>
                  <a:srgbClr val="FFFFFF"/>
                </a:solidFill>
              </a:rPr>
              <a:t>Significantly</a:t>
            </a:r>
            <a:r>
              <a:rPr lang="en-US" altLang="en-US" sz="2000" b="1">
                <a:solidFill>
                  <a:srgbClr val="FFFFFF"/>
                </a:solidFill>
              </a:rPr>
              <a:t> Within States, Lines of Business or Individual Markets.</a:t>
            </a:r>
          </a:p>
        </p:txBody>
      </p:sp>
      <p:sp>
        <p:nvSpPr>
          <p:cNvPr id="79880" name="AutoShape 14"/>
          <p:cNvSpPr>
            <a:spLocks noChangeArrowheads="1"/>
          </p:cNvSpPr>
          <p:nvPr/>
        </p:nvSpPr>
        <p:spPr bwMode="blackWhite">
          <a:xfrm>
            <a:off x="468313" y="1117600"/>
            <a:ext cx="1908175" cy="422275"/>
          </a:xfrm>
          <a:prstGeom prst="wedgeRectCallout">
            <a:avLst>
              <a:gd name="adj1" fmla="val 22574"/>
              <a:gd name="adj2" fmla="val 47958"/>
            </a:avLst>
          </a:prstGeom>
          <a:gradFill rotWithShape="1">
            <a:gsLst>
              <a:gs pos="0">
                <a:schemeClr val="accent1"/>
              </a:gs>
              <a:gs pos="100000">
                <a:srgbClr val="173C51"/>
              </a:gs>
            </a:gsLst>
            <a:lin ang="5400000" scaled="1"/>
          </a:gradFill>
          <a:ln w="28575" algn="ctr">
            <a:solidFill>
              <a:schemeClr val="accent1"/>
            </a:solidFill>
            <a:miter lim="800000"/>
            <a:headEnd/>
            <a:tailEnd/>
          </a:ln>
        </p:spPr>
        <p:txBody>
          <a:bodyPr tIns="91440" bIns="9144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buClr>
                <a:srgbClr val="FFFFFF"/>
              </a:buClr>
              <a:buFont typeface="Wingdings" panose="05000000000000000000" pitchFamily="2" charset="2"/>
              <a:buNone/>
            </a:pPr>
            <a:r>
              <a:rPr lang="en-US" altLang="en-US" sz="1600" b="1">
                <a:solidFill>
                  <a:srgbClr val="FFFFFF"/>
                </a:solidFill>
              </a:rPr>
              <a:t>By Account Size</a:t>
            </a:r>
          </a:p>
        </p:txBody>
      </p:sp>
      <p:sp>
        <p:nvSpPr>
          <p:cNvPr id="79881" name="AutoShape 14"/>
          <p:cNvSpPr>
            <a:spLocks noChangeArrowheads="1"/>
          </p:cNvSpPr>
          <p:nvPr/>
        </p:nvSpPr>
        <p:spPr bwMode="blackWhite">
          <a:xfrm>
            <a:off x="468313" y="2786063"/>
            <a:ext cx="2146300" cy="422275"/>
          </a:xfrm>
          <a:prstGeom prst="wedgeRectCallout">
            <a:avLst>
              <a:gd name="adj1" fmla="val 22574"/>
              <a:gd name="adj2" fmla="val 47958"/>
            </a:avLst>
          </a:prstGeom>
          <a:gradFill rotWithShape="1">
            <a:gsLst>
              <a:gs pos="0">
                <a:schemeClr val="accent1"/>
              </a:gs>
              <a:gs pos="100000">
                <a:srgbClr val="173C51"/>
              </a:gs>
            </a:gsLst>
            <a:lin ang="5400000" scaled="1"/>
          </a:gradFill>
          <a:ln w="28575" algn="ctr">
            <a:solidFill>
              <a:schemeClr val="accent1"/>
            </a:solidFill>
            <a:miter lim="800000"/>
            <a:headEnd/>
            <a:tailEnd/>
          </a:ln>
        </p:spPr>
        <p:txBody>
          <a:bodyPr tIns="91440" bIns="9144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buClr>
                <a:srgbClr val="FFFFFF"/>
              </a:buClr>
              <a:buFont typeface="Wingdings" panose="05000000000000000000" pitchFamily="2" charset="2"/>
              <a:buNone/>
            </a:pPr>
            <a:r>
              <a:rPr lang="en-US" altLang="en-US" sz="1600" b="1">
                <a:solidFill>
                  <a:srgbClr val="FFFFFF"/>
                </a:solidFill>
              </a:rPr>
              <a:t>By Line of Business</a:t>
            </a:r>
          </a:p>
        </p:txBody>
      </p:sp>
      <p:graphicFrame>
        <p:nvGraphicFramePr>
          <p:cNvPr id="17" name="Table 16"/>
          <p:cNvGraphicFramePr>
            <a:graphicFrameLocks noGrp="1"/>
          </p:cNvGraphicFramePr>
          <p:nvPr/>
        </p:nvGraphicFramePr>
        <p:xfrm>
          <a:off x="468313" y="3386138"/>
          <a:ext cx="6743700" cy="1714500"/>
        </p:xfrm>
        <a:graphic>
          <a:graphicData uri="http://schemas.openxmlformats.org/drawingml/2006/table">
            <a:tbl>
              <a:tblPr/>
              <a:tblGrid>
                <a:gridCol w="1574059"/>
                <a:gridCol w="952052"/>
                <a:gridCol w="952052"/>
                <a:gridCol w="952052"/>
                <a:gridCol w="875888"/>
                <a:gridCol w="761641"/>
                <a:gridCol w="675957"/>
              </a:tblGrid>
              <a:tr h="190500">
                <a:tc>
                  <a:txBody>
                    <a:bodyPr/>
                    <a:lstStyle/>
                    <a:p>
                      <a:pPr algn="ctr" fontAlgn="b"/>
                      <a:r>
                        <a:rPr lang="en-US" sz="1100" b="0" i="0" u="none" strike="noStrike" dirty="0">
                          <a:solidFill>
                            <a:srgbClr val="000000"/>
                          </a:solidFill>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1100" b="0" i="0" u="none" strike="noStrike">
                          <a:solidFill>
                            <a:srgbClr val="000000"/>
                          </a:solidFill>
                          <a:effectLst/>
                          <a:latin typeface="Arial" panose="020B0604020202020204" pitchFamily="34" charset="0"/>
                        </a:rPr>
                        <a:t>Down &gt; 10%</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1100" b="0" i="0" u="none" strike="noStrike">
                          <a:solidFill>
                            <a:srgbClr val="000000"/>
                          </a:solidFill>
                          <a:effectLst/>
                          <a:latin typeface="Arial" panose="020B0604020202020204" pitchFamily="34" charset="0"/>
                        </a:rPr>
                        <a:t>Down 1-10%</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1100" b="0" i="0" u="none" strike="noStrike">
                          <a:solidFill>
                            <a:srgbClr val="000000"/>
                          </a:solidFill>
                          <a:effectLst/>
                          <a:latin typeface="Arial" panose="020B0604020202020204" pitchFamily="34" charset="0"/>
                        </a:rPr>
                        <a:t>No Change</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1100" b="0" i="0" u="none" strike="noStrike">
                          <a:solidFill>
                            <a:srgbClr val="000000"/>
                          </a:solidFill>
                          <a:effectLst/>
                          <a:latin typeface="Arial" panose="020B0604020202020204" pitchFamily="34" charset="0"/>
                        </a:rPr>
                        <a:t>Up 1-10%</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1100" b="0" i="0" u="none" strike="noStrike">
                          <a:solidFill>
                            <a:srgbClr val="000000"/>
                          </a:solidFill>
                          <a:effectLst/>
                          <a:latin typeface="Arial" panose="020B0604020202020204" pitchFamily="34" charset="0"/>
                        </a:rPr>
                        <a:t>Up &gt; 10%</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1100" b="0" i="0" u="none" strike="noStrike">
                          <a:solidFill>
                            <a:srgbClr val="000000"/>
                          </a:solidFill>
                          <a:effectLst/>
                          <a:latin typeface="Arial" panose="020B0604020202020204" pitchFamily="34" charset="0"/>
                        </a:rPr>
                        <a:t>N/A</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r>
              <a:tr h="190500">
                <a:tc>
                  <a:txBody>
                    <a:bodyPr/>
                    <a:lstStyle/>
                    <a:p>
                      <a:pPr algn="l" fontAlgn="b"/>
                      <a:r>
                        <a:rPr lang="en-US" sz="1100" b="0" i="0" u="none" strike="noStrike">
                          <a:solidFill>
                            <a:srgbClr val="000000"/>
                          </a:solidFill>
                          <a:effectLst/>
                          <a:latin typeface="Arial" panose="020B0604020202020204" pitchFamily="34" charset="0"/>
                        </a:rPr>
                        <a:t>Commercial Auto</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en-US" sz="1100" b="1" i="0" u="none" strike="noStrike">
                          <a:solidFill>
                            <a:srgbClr val="000000"/>
                          </a:solidFill>
                          <a:effectLst/>
                          <a:latin typeface="Arial" panose="020B0604020202020204" pitchFamily="34" charset="0"/>
                        </a:rPr>
                        <a:t>0.00%</a:t>
                      </a:r>
                    </a:p>
                  </a:txBody>
                  <a:tcPr marL="9525" marR="9525" marT="952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E7E6E6"/>
                    </a:solidFill>
                  </a:tcPr>
                </a:tc>
                <a:tc>
                  <a:txBody>
                    <a:bodyPr/>
                    <a:lstStyle/>
                    <a:p>
                      <a:pPr algn="r" fontAlgn="b"/>
                      <a:r>
                        <a:rPr lang="en-US" sz="1100" b="1" i="0" u="none" strike="noStrike">
                          <a:solidFill>
                            <a:srgbClr val="000000"/>
                          </a:solidFill>
                          <a:effectLst/>
                          <a:latin typeface="Arial" panose="020B0604020202020204" pitchFamily="34" charset="0"/>
                        </a:rPr>
                        <a:t>0.00%</a:t>
                      </a:r>
                    </a:p>
                  </a:txBody>
                  <a:tcPr marL="9525" marR="9525" marT="952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E7E6E6"/>
                    </a:solidFill>
                  </a:tcPr>
                </a:tc>
                <a:tc>
                  <a:txBody>
                    <a:bodyPr/>
                    <a:lstStyle/>
                    <a:p>
                      <a:pPr algn="r" fontAlgn="b"/>
                      <a:r>
                        <a:rPr lang="en-US" sz="1100" b="1" i="0" u="none" strike="noStrike">
                          <a:solidFill>
                            <a:srgbClr val="000000"/>
                          </a:solidFill>
                          <a:effectLst/>
                          <a:latin typeface="Arial" panose="020B0604020202020204" pitchFamily="34" charset="0"/>
                        </a:rPr>
                        <a:t>25.00%</a:t>
                      </a:r>
                    </a:p>
                  </a:txBody>
                  <a:tcPr marL="9525" marR="9525" marT="952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B163"/>
                    </a:solidFill>
                  </a:tcPr>
                </a:tc>
                <a:tc>
                  <a:txBody>
                    <a:bodyPr/>
                    <a:lstStyle/>
                    <a:p>
                      <a:pPr algn="r" fontAlgn="b"/>
                      <a:r>
                        <a:rPr lang="en-US" sz="1100" b="1" i="0" u="none" strike="noStrike">
                          <a:solidFill>
                            <a:srgbClr val="000000"/>
                          </a:solidFill>
                          <a:effectLst/>
                          <a:latin typeface="Arial" panose="020B0604020202020204" pitchFamily="34" charset="0"/>
                        </a:rPr>
                        <a:t>68.75%</a:t>
                      </a:r>
                    </a:p>
                  </a:txBody>
                  <a:tcPr marL="9525" marR="9525" marT="952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2816"/>
                    </a:solidFill>
                  </a:tcPr>
                </a:tc>
                <a:tc>
                  <a:txBody>
                    <a:bodyPr/>
                    <a:lstStyle/>
                    <a:p>
                      <a:pPr algn="r" fontAlgn="b"/>
                      <a:r>
                        <a:rPr lang="en-US" sz="1100" b="1" i="0" u="none" strike="noStrike">
                          <a:solidFill>
                            <a:srgbClr val="000000"/>
                          </a:solidFill>
                          <a:effectLst/>
                          <a:latin typeface="Arial" panose="020B0604020202020204" pitchFamily="34" charset="0"/>
                        </a:rPr>
                        <a:t>6.25%</a:t>
                      </a:r>
                    </a:p>
                  </a:txBody>
                  <a:tcPr marL="9525" marR="9525" marT="952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EB84"/>
                    </a:solidFill>
                  </a:tcPr>
                </a:tc>
                <a:tc>
                  <a:txBody>
                    <a:bodyPr/>
                    <a:lstStyle/>
                    <a:p>
                      <a:pPr algn="r" fontAlgn="b"/>
                      <a:r>
                        <a:rPr lang="en-US" sz="1100" b="0" i="0" u="none" strike="noStrike">
                          <a:solidFill>
                            <a:srgbClr val="000000"/>
                          </a:solidFill>
                          <a:effectLst/>
                          <a:latin typeface="Arial" panose="020B0604020202020204" pitchFamily="34" charset="0"/>
                        </a:rPr>
                        <a:t>0.00%</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90500">
                <a:tc>
                  <a:txBody>
                    <a:bodyPr/>
                    <a:lstStyle/>
                    <a:p>
                      <a:pPr algn="l" fontAlgn="b"/>
                      <a:r>
                        <a:rPr lang="en-US" sz="1100" b="0" i="0" u="none" strike="noStrike">
                          <a:solidFill>
                            <a:srgbClr val="000000"/>
                          </a:solidFill>
                          <a:effectLst/>
                          <a:latin typeface="Arial" panose="020B0604020202020204" pitchFamily="34" charset="0"/>
                        </a:rPr>
                        <a:t>Commercial Property</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en-US" sz="1100" b="1" i="0" u="none" strike="noStrike">
                          <a:solidFill>
                            <a:srgbClr val="000000"/>
                          </a:solidFill>
                          <a:effectLst/>
                          <a:latin typeface="Arial" panose="020B0604020202020204" pitchFamily="34" charset="0"/>
                        </a:rPr>
                        <a:t>12.50%</a:t>
                      </a:r>
                    </a:p>
                  </a:txBody>
                  <a:tcPr marL="9525" marR="9525" marT="952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D87A"/>
                    </a:solidFill>
                  </a:tcPr>
                </a:tc>
                <a:tc>
                  <a:txBody>
                    <a:bodyPr/>
                    <a:lstStyle/>
                    <a:p>
                      <a:pPr algn="r" fontAlgn="b"/>
                      <a:r>
                        <a:rPr lang="en-US" sz="1100" b="1" i="0" u="none" strike="noStrike">
                          <a:solidFill>
                            <a:srgbClr val="000000"/>
                          </a:solidFill>
                          <a:effectLst/>
                          <a:latin typeface="Arial" panose="020B0604020202020204" pitchFamily="34" charset="0"/>
                        </a:rPr>
                        <a:t>68.75%</a:t>
                      </a:r>
                    </a:p>
                  </a:txBody>
                  <a:tcPr marL="9525" marR="9525" marT="952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2816"/>
                    </a:solidFill>
                  </a:tcPr>
                </a:tc>
                <a:tc>
                  <a:txBody>
                    <a:bodyPr/>
                    <a:lstStyle/>
                    <a:p>
                      <a:pPr algn="r" fontAlgn="b"/>
                      <a:r>
                        <a:rPr lang="en-US" sz="1100" b="1" i="0" u="none" strike="noStrike">
                          <a:solidFill>
                            <a:srgbClr val="000000"/>
                          </a:solidFill>
                          <a:effectLst/>
                          <a:latin typeface="Arial" panose="020B0604020202020204" pitchFamily="34" charset="0"/>
                        </a:rPr>
                        <a:t>18.75%</a:t>
                      </a:r>
                    </a:p>
                  </a:txBody>
                  <a:tcPr marL="9525" marR="9525" marT="952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C46E"/>
                    </a:solidFill>
                  </a:tcPr>
                </a:tc>
                <a:tc>
                  <a:txBody>
                    <a:bodyPr/>
                    <a:lstStyle/>
                    <a:p>
                      <a:pPr algn="r" fontAlgn="b"/>
                      <a:r>
                        <a:rPr lang="en-US" sz="1100" b="1" i="0" u="none" strike="noStrike">
                          <a:solidFill>
                            <a:srgbClr val="000000"/>
                          </a:solidFill>
                          <a:effectLst/>
                          <a:latin typeface="Arial" panose="020B0604020202020204" pitchFamily="34" charset="0"/>
                        </a:rPr>
                        <a:t>0.00%</a:t>
                      </a:r>
                    </a:p>
                  </a:txBody>
                  <a:tcPr marL="9525" marR="9525" marT="952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E7E6E6"/>
                    </a:solidFill>
                  </a:tcPr>
                </a:tc>
                <a:tc>
                  <a:txBody>
                    <a:bodyPr/>
                    <a:lstStyle/>
                    <a:p>
                      <a:pPr algn="r" fontAlgn="b"/>
                      <a:r>
                        <a:rPr lang="en-US" sz="1100" b="1" i="0" u="none" strike="noStrike">
                          <a:solidFill>
                            <a:srgbClr val="000000"/>
                          </a:solidFill>
                          <a:effectLst/>
                          <a:latin typeface="Arial" panose="020B0604020202020204" pitchFamily="34" charset="0"/>
                        </a:rPr>
                        <a:t>0.00%</a:t>
                      </a:r>
                    </a:p>
                  </a:txBody>
                  <a:tcPr marL="9525" marR="9525" marT="952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E7E6E6"/>
                    </a:solidFill>
                  </a:tcPr>
                </a:tc>
                <a:tc>
                  <a:txBody>
                    <a:bodyPr/>
                    <a:lstStyle/>
                    <a:p>
                      <a:pPr algn="r" fontAlgn="b"/>
                      <a:r>
                        <a:rPr lang="en-US" sz="1100" b="0" i="0" u="none" strike="noStrike">
                          <a:solidFill>
                            <a:srgbClr val="000000"/>
                          </a:solidFill>
                          <a:effectLst/>
                          <a:latin typeface="Arial" panose="020B0604020202020204" pitchFamily="34" charset="0"/>
                        </a:rPr>
                        <a:t>0.00%</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90500">
                <a:tc>
                  <a:txBody>
                    <a:bodyPr/>
                    <a:lstStyle/>
                    <a:p>
                      <a:pPr algn="l" fontAlgn="b"/>
                      <a:r>
                        <a:rPr lang="en-US" sz="1100" b="0" i="0" u="none" strike="noStrike">
                          <a:solidFill>
                            <a:srgbClr val="000000"/>
                          </a:solidFill>
                          <a:effectLst/>
                          <a:latin typeface="Arial" panose="020B0604020202020204" pitchFamily="34" charset="0"/>
                        </a:rPr>
                        <a:t>D&amp;O</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en-US" sz="1100" b="1" i="0" u="none" strike="noStrike">
                          <a:solidFill>
                            <a:srgbClr val="000000"/>
                          </a:solidFill>
                          <a:effectLst/>
                          <a:latin typeface="Arial" panose="020B0604020202020204" pitchFamily="34" charset="0"/>
                        </a:rPr>
                        <a:t>0.00%</a:t>
                      </a:r>
                    </a:p>
                  </a:txBody>
                  <a:tcPr marL="9525" marR="9525" marT="952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E7E6E6"/>
                    </a:solidFill>
                  </a:tcPr>
                </a:tc>
                <a:tc>
                  <a:txBody>
                    <a:bodyPr/>
                    <a:lstStyle/>
                    <a:p>
                      <a:pPr algn="r" fontAlgn="b"/>
                      <a:r>
                        <a:rPr lang="en-US" sz="1100" b="1" i="0" u="none" strike="noStrike">
                          <a:solidFill>
                            <a:srgbClr val="000000"/>
                          </a:solidFill>
                          <a:effectLst/>
                          <a:latin typeface="Arial" panose="020B0604020202020204" pitchFamily="34" charset="0"/>
                        </a:rPr>
                        <a:t>12.50%</a:t>
                      </a:r>
                    </a:p>
                  </a:txBody>
                  <a:tcPr marL="9525" marR="9525" marT="952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D87A"/>
                    </a:solidFill>
                  </a:tcPr>
                </a:tc>
                <a:tc>
                  <a:txBody>
                    <a:bodyPr/>
                    <a:lstStyle/>
                    <a:p>
                      <a:pPr algn="r" fontAlgn="b"/>
                      <a:r>
                        <a:rPr lang="en-US" sz="1100" b="1" i="0" u="none" strike="noStrike">
                          <a:solidFill>
                            <a:srgbClr val="000000"/>
                          </a:solidFill>
                          <a:effectLst/>
                          <a:latin typeface="Arial" panose="020B0604020202020204" pitchFamily="34" charset="0"/>
                        </a:rPr>
                        <a:t>81.25%</a:t>
                      </a:r>
                    </a:p>
                  </a:txBody>
                  <a:tcPr marL="9525" marR="9525" marT="952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r" fontAlgn="b"/>
                      <a:r>
                        <a:rPr lang="en-US" sz="1100" b="1" i="0" u="none" strike="noStrike">
                          <a:solidFill>
                            <a:srgbClr val="000000"/>
                          </a:solidFill>
                          <a:effectLst/>
                          <a:latin typeface="Arial" panose="020B0604020202020204" pitchFamily="34" charset="0"/>
                        </a:rPr>
                        <a:t>6.25%</a:t>
                      </a:r>
                    </a:p>
                  </a:txBody>
                  <a:tcPr marL="9525" marR="9525" marT="952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EB84"/>
                    </a:solidFill>
                  </a:tcPr>
                </a:tc>
                <a:tc>
                  <a:txBody>
                    <a:bodyPr/>
                    <a:lstStyle/>
                    <a:p>
                      <a:pPr algn="r" fontAlgn="b"/>
                      <a:r>
                        <a:rPr lang="en-US" sz="1100" b="1" i="0" u="none" strike="noStrike">
                          <a:solidFill>
                            <a:srgbClr val="000000"/>
                          </a:solidFill>
                          <a:effectLst/>
                          <a:latin typeface="Arial" panose="020B0604020202020204" pitchFamily="34" charset="0"/>
                        </a:rPr>
                        <a:t>0.00%</a:t>
                      </a:r>
                    </a:p>
                  </a:txBody>
                  <a:tcPr marL="9525" marR="9525" marT="952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E7E6E6"/>
                    </a:solidFill>
                  </a:tcPr>
                </a:tc>
                <a:tc>
                  <a:txBody>
                    <a:bodyPr/>
                    <a:lstStyle/>
                    <a:p>
                      <a:pPr algn="r" fontAlgn="b"/>
                      <a:r>
                        <a:rPr lang="en-US" sz="1100" b="0" i="0" u="none" strike="noStrike">
                          <a:solidFill>
                            <a:srgbClr val="000000"/>
                          </a:solidFill>
                          <a:effectLst/>
                          <a:latin typeface="Arial" panose="020B0604020202020204" pitchFamily="34" charset="0"/>
                        </a:rPr>
                        <a:t>0.00%</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90500">
                <a:tc>
                  <a:txBody>
                    <a:bodyPr/>
                    <a:lstStyle/>
                    <a:p>
                      <a:pPr algn="l" fontAlgn="b"/>
                      <a:r>
                        <a:rPr lang="en-US" sz="1100" b="0" i="0" u="none" strike="noStrike">
                          <a:solidFill>
                            <a:srgbClr val="000000"/>
                          </a:solidFill>
                          <a:effectLst/>
                          <a:latin typeface="Arial" panose="020B0604020202020204" pitchFamily="34" charset="0"/>
                        </a:rPr>
                        <a:t>Flood Insurance</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en-US" sz="1100" b="1" i="0" u="none" strike="noStrike">
                          <a:solidFill>
                            <a:srgbClr val="000000"/>
                          </a:solidFill>
                          <a:effectLst/>
                          <a:latin typeface="Arial" panose="020B0604020202020204" pitchFamily="34" charset="0"/>
                        </a:rPr>
                        <a:t>0.00%</a:t>
                      </a:r>
                    </a:p>
                  </a:txBody>
                  <a:tcPr marL="9525" marR="9525" marT="952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E7E6E6"/>
                    </a:solidFill>
                  </a:tcPr>
                </a:tc>
                <a:tc>
                  <a:txBody>
                    <a:bodyPr/>
                    <a:lstStyle/>
                    <a:p>
                      <a:pPr algn="r" fontAlgn="b"/>
                      <a:r>
                        <a:rPr lang="en-US" sz="1100" b="1" i="0" u="none" strike="noStrike">
                          <a:solidFill>
                            <a:srgbClr val="000000"/>
                          </a:solidFill>
                          <a:effectLst/>
                          <a:latin typeface="Arial" panose="020B0604020202020204" pitchFamily="34" charset="0"/>
                        </a:rPr>
                        <a:t>12.50%</a:t>
                      </a:r>
                    </a:p>
                  </a:txBody>
                  <a:tcPr marL="9525" marR="9525" marT="952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D87A"/>
                    </a:solidFill>
                  </a:tcPr>
                </a:tc>
                <a:tc>
                  <a:txBody>
                    <a:bodyPr/>
                    <a:lstStyle/>
                    <a:p>
                      <a:pPr algn="r" fontAlgn="b"/>
                      <a:r>
                        <a:rPr lang="en-US" sz="1100" b="1" i="0" u="none" strike="noStrike">
                          <a:solidFill>
                            <a:srgbClr val="000000"/>
                          </a:solidFill>
                          <a:effectLst/>
                          <a:latin typeface="Arial" panose="020B0604020202020204" pitchFamily="34" charset="0"/>
                        </a:rPr>
                        <a:t>75.00%</a:t>
                      </a:r>
                    </a:p>
                  </a:txBody>
                  <a:tcPr marL="9525" marR="9525" marT="952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140C"/>
                    </a:solidFill>
                  </a:tcPr>
                </a:tc>
                <a:tc>
                  <a:txBody>
                    <a:bodyPr/>
                    <a:lstStyle/>
                    <a:p>
                      <a:pPr algn="r" fontAlgn="b"/>
                      <a:r>
                        <a:rPr lang="en-US" sz="1100" b="1" i="0" u="none" strike="noStrike">
                          <a:solidFill>
                            <a:srgbClr val="000000"/>
                          </a:solidFill>
                          <a:effectLst/>
                          <a:latin typeface="Arial" panose="020B0604020202020204" pitchFamily="34" charset="0"/>
                        </a:rPr>
                        <a:t>6.25%</a:t>
                      </a:r>
                    </a:p>
                  </a:txBody>
                  <a:tcPr marL="9525" marR="9525" marT="952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EB84"/>
                    </a:solidFill>
                  </a:tcPr>
                </a:tc>
                <a:tc>
                  <a:txBody>
                    <a:bodyPr/>
                    <a:lstStyle/>
                    <a:p>
                      <a:pPr algn="r" fontAlgn="b"/>
                      <a:r>
                        <a:rPr lang="en-US" sz="1100" b="1" i="0" u="none" strike="noStrike">
                          <a:solidFill>
                            <a:srgbClr val="000000"/>
                          </a:solidFill>
                          <a:effectLst/>
                          <a:latin typeface="Arial" panose="020B0604020202020204" pitchFamily="34" charset="0"/>
                        </a:rPr>
                        <a:t>6.25%</a:t>
                      </a:r>
                    </a:p>
                  </a:txBody>
                  <a:tcPr marL="9525" marR="9525" marT="952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EB84"/>
                    </a:solidFill>
                  </a:tcPr>
                </a:tc>
                <a:tc>
                  <a:txBody>
                    <a:bodyPr/>
                    <a:lstStyle/>
                    <a:p>
                      <a:pPr algn="r" fontAlgn="b"/>
                      <a:r>
                        <a:rPr lang="en-US" sz="1100" b="0" i="0" u="none" strike="noStrike">
                          <a:solidFill>
                            <a:srgbClr val="000000"/>
                          </a:solidFill>
                          <a:effectLst/>
                          <a:latin typeface="Arial" panose="020B0604020202020204" pitchFamily="34" charset="0"/>
                        </a:rPr>
                        <a:t>0.00%</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90500">
                <a:tc>
                  <a:txBody>
                    <a:bodyPr/>
                    <a:lstStyle/>
                    <a:p>
                      <a:pPr algn="l" fontAlgn="b"/>
                      <a:r>
                        <a:rPr lang="en-US" sz="1100" b="0" i="0" u="none" strike="noStrike">
                          <a:solidFill>
                            <a:srgbClr val="000000"/>
                          </a:solidFill>
                          <a:effectLst/>
                          <a:latin typeface="Arial" panose="020B0604020202020204" pitchFamily="34" charset="0"/>
                        </a:rPr>
                        <a:t>General Liability</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en-US" sz="1100" b="1" i="0" u="none" strike="noStrike">
                          <a:solidFill>
                            <a:srgbClr val="000000"/>
                          </a:solidFill>
                          <a:effectLst/>
                          <a:latin typeface="Arial" panose="020B0604020202020204" pitchFamily="34" charset="0"/>
                        </a:rPr>
                        <a:t>6.25%</a:t>
                      </a:r>
                    </a:p>
                  </a:txBody>
                  <a:tcPr marL="9525" marR="9525" marT="952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EB84"/>
                    </a:solidFill>
                  </a:tcPr>
                </a:tc>
                <a:tc>
                  <a:txBody>
                    <a:bodyPr/>
                    <a:lstStyle/>
                    <a:p>
                      <a:pPr algn="r" fontAlgn="b"/>
                      <a:r>
                        <a:rPr lang="en-US" sz="1100" b="1" i="0" u="none" strike="noStrike">
                          <a:solidFill>
                            <a:srgbClr val="000000"/>
                          </a:solidFill>
                          <a:effectLst/>
                          <a:latin typeface="Arial" panose="020B0604020202020204" pitchFamily="34" charset="0"/>
                        </a:rPr>
                        <a:t>68.75%</a:t>
                      </a:r>
                    </a:p>
                  </a:txBody>
                  <a:tcPr marL="9525" marR="9525" marT="952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2816"/>
                    </a:solidFill>
                  </a:tcPr>
                </a:tc>
                <a:tc>
                  <a:txBody>
                    <a:bodyPr/>
                    <a:lstStyle/>
                    <a:p>
                      <a:pPr algn="r" fontAlgn="b"/>
                      <a:r>
                        <a:rPr lang="en-US" sz="1100" b="1" i="0" u="none" strike="noStrike">
                          <a:solidFill>
                            <a:srgbClr val="000000"/>
                          </a:solidFill>
                          <a:effectLst/>
                          <a:latin typeface="Arial" panose="020B0604020202020204" pitchFamily="34" charset="0"/>
                        </a:rPr>
                        <a:t>25.00%</a:t>
                      </a:r>
                    </a:p>
                  </a:txBody>
                  <a:tcPr marL="9525" marR="9525" marT="952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B163"/>
                    </a:solidFill>
                  </a:tcPr>
                </a:tc>
                <a:tc>
                  <a:txBody>
                    <a:bodyPr/>
                    <a:lstStyle/>
                    <a:p>
                      <a:pPr algn="r" fontAlgn="b"/>
                      <a:r>
                        <a:rPr lang="en-US" sz="1100" b="1" i="0" u="none" strike="noStrike">
                          <a:solidFill>
                            <a:srgbClr val="000000"/>
                          </a:solidFill>
                          <a:effectLst/>
                          <a:latin typeface="Arial" panose="020B0604020202020204" pitchFamily="34" charset="0"/>
                        </a:rPr>
                        <a:t>0.00%</a:t>
                      </a:r>
                    </a:p>
                  </a:txBody>
                  <a:tcPr marL="9525" marR="9525" marT="952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E7E6E6"/>
                    </a:solidFill>
                  </a:tcPr>
                </a:tc>
                <a:tc>
                  <a:txBody>
                    <a:bodyPr/>
                    <a:lstStyle/>
                    <a:p>
                      <a:pPr algn="r" fontAlgn="b"/>
                      <a:r>
                        <a:rPr lang="en-US" sz="1100" b="1" i="0" u="none" strike="noStrike">
                          <a:solidFill>
                            <a:srgbClr val="000000"/>
                          </a:solidFill>
                          <a:effectLst/>
                          <a:latin typeface="Arial" panose="020B0604020202020204" pitchFamily="34" charset="0"/>
                        </a:rPr>
                        <a:t>0.00%</a:t>
                      </a:r>
                    </a:p>
                  </a:txBody>
                  <a:tcPr marL="9525" marR="9525" marT="952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E7E6E6"/>
                    </a:solidFill>
                  </a:tcPr>
                </a:tc>
                <a:tc>
                  <a:txBody>
                    <a:bodyPr/>
                    <a:lstStyle/>
                    <a:p>
                      <a:pPr algn="r" fontAlgn="b"/>
                      <a:r>
                        <a:rPr lang="en-US" sz="1100" b="0" i="0" u="none" strike="noStrike">
                          <a:solidFill>
                            <a:srgbClr val="000000"/>
                          </a:solidFill>
                          <a:effectLst/>
                          <a:latin typeface="Arial" panose="020B0604020202020204" pitchFamily="34" charset="0"/>
                        </a:rPr>
                        <a:t>0.00%</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90500">
                <a:tc>
                  <a:txBody>
                    <a:bodyPr/>
                    <a:lstStyle/>
                    <a:p>
                      <a:pPr algn="l" fontAlgn="b"/>
                      <a:r>
                        <a:rPr lang="en-US" sz="1100" b="0" i="0" u="none" strike="noStrike">
                          <a:solidFill>
                            <a:srgbClr val="000000"/>
                          </a:solidFill>
                          <a:effectLst/>
                          <a:latin typeface="Arial" panose="020B0604020202020204" pitchFamily="34" charset="0"/>
                        </a:rPr>
                        <a:t>Terrorism</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en-US" sz="1100" b="1" i="0" u="none" strike="noStrike">
                          <a:solidFill>
                            <a:srgbClr val="000000"/>
                          </a:solidFill>
                          <a:effectLst/>
                          <a:latin typeface="Arial" panose="020B0604020202020204" pitchFamily="34" charset="0"/>
                        </a:rPr>
                        <a:t>0.00%</a:t>
                      </a:r>
                    </a:p>
                  </a:txBody>
                  <a:tcPr marL="9525" marR="9525" marT="952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E7E6E6"/>
                    </a:solidFill>
                  </a:tcPr>
                </a:tc>
                <a:tc>
                  <a:txBody>
                    <a:bodyPr/>
                    <a:lstStyle/>
                    <a:p>
                      <a:pPr algn="r" fontAlgn="b"/>
                      <a:r>
                        <a:rPr lang="en-US" sz="1100" b="1" i="0" u="none" strike="noStrike">
                          <a:solidFill>
                            <a:srgbClr val="000000"/>
                          </a:solidFill>
                          <a:effectLst/>
                          <a:latin typeface="Arial" panose="020B0604020202020204" pitchFamily="34" charset="0"/>
                        </a:rPr>
                        <a:t>12.50%</a:t>
                      </a:r>
                    </a:p>
                  </a:txBody>
                  <a:tcPr marL="9525" marR="9525" marT="952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D87A"/>
                    </a:solidFill>
                  </a:tcPr>
                </a:tc>
                <a:tc>
                  <a:txBody>
                    <a:bodyPr/>
                    <a:lstStyle/>
                    <a:p>
                      <a:pPr algn="r" fontAlgn="b"/>
                      <a:r>
                        <a:rPr lang="en-US" sz="1100" b="1" i="0" u="none" strike="noStrike">
                          <a:solidFill>
                            <a:srgbClr val="000000"/>
                          </a:solidFill>
                          <a:effectLst/>
                          <a:latin typeface="Arial" panose="020B0604020202020204" pitchFamily="34" charset="0"/>
                        </a:rPr>
                        <a:t>75.00%</a:t>
                      </a:r>
                    </a:p>
                  </a:txBody>
                  <a:tcPr marL="9525" marR="9525" marT="952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140C"/>
                    </a:solidFill>
                  </a:tcPr>
                </a:tc>
                <a:tc>
                  <a:txBody>
                    <a:bodyPr/>
                    <a:lstStyle/>
                    <a:p>
                      <a:pPr algn="r" fontAlgn="b"/>
                      <a:r>
                        <a:rPr lang="en-US" sz="1100" b="1" i="0" u="none" strike="noStrike">
                          <a:solidFill>
                            <a:srgbClr val="000000"/>
                          </a:solidFill>
                          <a:effectLst/>
                          <a:latin typeface="Arial" panose="020B0604020202020204" pitchFamily="34" charset="0"/>
                        </a:rPr>
                        <a:t>0.00%</a:t>
                      </a:r>
                    </a:p>
                  </a:txBody>
                  <a:tcPr marL="9525" marR="9525" marT="952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E7E6E6"/>
                    </a:solidFill>
                  </a:tcPr>
                </a:tc>
                <a:tc>
                  <a:txBody>
                    <a:bodyPr/>
                    <a:lstStyle/>
                    <a:p>
                      <a:pPr algn="r" fontAlgn="b"/>
                      <a:r>
                        <a:rPr lang="en-US" sz="1100" b="1" i="0" u="none" strike="noStrike">
                          <a:solidFill>
                            <a:srgbClr val="000000"/>
                          </a:solidFill>
                          <a:effectLst/>
                          <a:latin typeface="Arial" panose="020B0604020202020204" pitchFamily="34" charset="0"/>
                        </a:rPr>
                        <a:t>0.00%</a:t>
                      </a:r>
                    </a:p>
                  </a:txBody>
                  <a:tcPr marL="9525" marR="9525" marT="952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E7E6E6"/>
                    </a:solidFill>
                  </a:tcPr>
                </a:tc>
                <a:tc>
                  <a:txBody>
                    <a:bodyPr/>
                    <a:lstStyle/>
                    <a:p>
                      <a:pPr algn="r" fontAlgn="b"/>
                      <a:r>
                        <a:rPr lang="en-US" sz="1100" b="0" i="0" u="none" strike="noStrike">
                          <a:solidFill>
                            <a:srgbClr val="000000"/>
                          </a:solidFill>
                          <a:effectLst/>
                          <a:latin typeface="Arial" panose="020B0604020202020204" pitchFamily="34" charset="0"/>
                        </a:rPr>
                        <a:t>12.50%</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90500">
                <a:tc>
                  <a:txBody>
                    <a:bodyPr/>
                    <a:lstStyle/>
                    <a:p>
                      <a:pPr algn="l" fontAlgn="b"/>
                      <a:r>
                        <a:rPr lang="en-US" sz="1100" b="0" i="0" u="none" strike="noStrike">
                          <a:solidFill>
                            <a:srgbClr val="000000"/>
                          </a:solidFill>
                          <a:effectLst/>
                          <a:latin typeface="Arial" panose="020B0604020202020204" pitchFamily="34" charset="0"/>
                        </a:rPr>
                        <a:t>Umbrella</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en-US" sz="1100" b="1" i="0" u="none" strike="noStrike">
                          <a:solidFill>
                            <a:srgbClr val="000000"/>
                          </a:solidFill>
                          <a:effectLst/>
                          <a:latin typeface="Arial" panose="020B0604020202020204" pitchFamily="34" charset="0"/>
                        </a:rPr>
                        <a:t>0.00%</a:t>
                      </a:r>
                    </a:p>
                  </a:txBody>
                  <a:tcPr marL="9525" marR="9525" marT="952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E7E6E6"/>
                    </a:solidFill>
                  </a:tcPr>
                </a:tc>
                <a:tc>
                  <a:txBody>
                    <a:bodyPr/>
                    <a:lstStyle/>
                    <a:p>
                      <a:pPr algn="r" fontAlgn="b"/>
                      <a:r>
                        <a:rPr lang="en-US" sz="1100" b="1" i="0" u="none" strike="noStrike">
                          <a:solidFill>
                            <a:srgbClr val="000000"/>
                          </a:solidFill>
                          <a:effectLst/>
                          <a:latin typeface="Arial" panose="020B0604020202020204" pitchFamily="34" charset="0"/>
                        </a:rPr>
                        <a:t>62.50%</a:t>
                      </a:r>
                    </a:p>
                  </a:txBody>
                  <a:tcPr marL="9525" marR="9525" marT="952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3B21"/>
                    </a:solidFill>
                  </a:tcPr>
                </a:tc>
                <a:tc>
                  <a:txBody>
                    <a:bodyPr/>
                    <a:lstStyle/>
                    <a:p>
                      <a:pPr algn="r" fontAlgn="b"/>
                      <a:r>
                        <a:rPr lang="en-US" sz="1100" b="1" i="0" u="none" strike="noStrike">
                          <a:solidFill>
                            <a:srgbClr val="000000"/>
                          </a:solidFill>
                          <a:effectLst/>
                          <a:latin typeface="Arial" panose="020B0604020202020204" pitchFamily="34" charset="0"/>
                        </a:rPr>
                        <a:t>25.00%</a:t>
                      </a:r>
                    </a:p>
                  </a:txBody>
                  <a:tcPr marL="9525" marR="9525" marT="952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B163"/>
                    </a:solidFill>
                  </a:tcPr>
                </a:tc>
                <a:tc>
                  <a:txBody>
                    <a:bodyPr/>
                    <a:lstStyle/>
                    <a:p>
                      <a:pPr algn="r" fontAlgn="b"/>
                      <a:r>
                        <a:rPr lang="en-US" sz="1100" b="1" i="0" u="none" strike="noStrike">
                          <a:solidFill>
                            <a:srgbClr val="000000"/>
                          </a:solidFill>
                          <a:effectLst/>
                          <a:latin typeface="Arial" panose="020B0604020202020204" pitchFamily="34" charset="0"/>
                        </a:rPr>
                        <a:t>12.50%</a:t>
                      </a:r>
                    </a:p>
                  </a:txBody>
                  <a:tcPr marL="9525" marR="9525" marT="952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D87A"/>
                    </a:solidFill>
                  </a:tcPr>
                </a:tc>
                <a:tc>
                  <a:txBody>
                    <a:bodyPr/>
                    <a:lstStyle/>
                    <a:p>
                      <a:pPr algn="r" fontAlgn="b"/>
                      <a:r>
                        <a:rPr lang="en-US" sz="1100" b="1" i="0" u="none" strike="noStrike">
                          <a:solidFill>
                            <a:srgbClr val="000000"/>
                          </a:solidFill>
                          <a:effectLst/>
                          <a:latin typeface="Arial" panose="020B0604020202020204" pitchFamily="34" charset="0"/>
                        </a:rPr>
                        <a:t>0.00%</a:t>
                      </a:r>
                    </a:p>
                  </a:txBody>
                  <a:tcPr marL="9525" marR="9525" marT="952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E7E6E6"/>
                    </a:solidFill>
                  </a:tcPr>
                </a:tc>
                <a:tc>
                  <a:txBody>
                    <a:bodyPr/>
                    <a:lstStyle/>
                    <a:p>
                      <a:pPr algn="r" fontAlgn="b"/>
                      <a:r>
                        <a:rPr lang="en-US" sz="1100" b="0" i="0" u="none" strike="noStrike">
                          <a:solidFill>
                            <a:srgbClr val="000000"/>
                          </a:solidFill>
                          <a:effectLst/>
                          <a:latin typeface="Arial" panose="020B0604020202020204" pitchFamily="34" charset="0"/>
                        </a:rPr>
                        <a:t>0.00%</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90500">
                <a:tc>
                  <a:txBody>
                    <a:bodyPr/>
                    <a:lstStyle/>
                    <a:p>
                      <a:pPr algn="l" fontAlgn="b"/>
                      <a:r>
                        <a:rPr lang="en-US" sz="1100" b="0" i="0" u="none" strike="noStrike">
                          <a:solidFill>
                            <a:srgbClr val="000000"/>
                          </a:solidFill>
                          <a:effectLst/>
                          <a:latin typeface="Arial" panose="020B0604020202020204" pitchFamily="34" charset="0"/>
                        </a:rPr>
                        <a:t>Workers Compensation</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0000"/>
                          </a:solidFill>
                          <a:effectLst/>
                          <a:latin typeface="Arial" panose="020B0604020202020204" pitchFamily="34" charset="0"/>
                        </a:rPr>
                        <a:t>6.25%</a:t>
                      </a:r>
                    </a:p>
                  </a:txBody>
                  <a:tcPr marL="9525" marR="9525" marT="952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EB84"/>
                    </a:solidFill>
                  </a:tcPr>
                </a:tc>
                <a:tc>
                  <a:txBody>
                    <a:bodyPr/>
                    <a:lstStyle/>
                    <a:p>
                      <a:pPr algn="r" fontAlgn="b"/>
                      <a:r>
                        <a:rPr lang="en-US" sz="1100" b="1" i="0" u="none" strike="noStrike">
                          <a:solidFill>
                            <a:srgbClr val="000000"/>
                          </a:solidFill>
                          <a:effectLst/>
                          <a:latin typeface="Arial" panose="020B0604020202020204" pitchFamily="34" charset="0"/>
                        </a:rPr>
                        <a:t>62.50%</a:t>
                      </a:r>
                    </a:p>
                  </a:txBody>
                  <a:tcPr marL="9525" marR="9525" marT="952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3B21"/>
                    </a:solidFill>
                  </a:tcPr>
                </a:tc>
                <a:tc>
                  <a:txBody>
                    <a:bodyPr/>
                    <a:lstStyle/>
                    <a:p>
                      <a:pPr algn="r" fontAlgn="b"/>
                      <a:r>
                        <a:rPr lang="en-US" sz="1100" b="1" i="0" u="none" strike="noStrike">
                          <a:solidFill>
                            <a:srgbClr val="000000"/>
                          </a:solidFill>
                          <a:effectLst/>
                          <a:latin typeface="Arial" panose="020B0604020202020204" pitchFamily="34" charset="0"/>
                        </a:rPr>
                        <a:t>25.00%</a:t>
                      </a:r>
                    </a:p>
                  </a:txBody>
                  <a:tcPr marL="9525" marR="9525" marT="952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B163"/>
                    </a:solidFill>
                  </a:tcPr>
                </a:tc>
                <a:tc>
                  <a:txBody>
                    <a:bodyPr/>
                    <a:lstStyle/>
                    <a:p>
                      <a:pPr algn="r" fontAlgn="b"/>
                      <a:r>
                        <a:rPr lang="en-US" sz="1100" b="1" i="0" u="none" strike="noStrike">
                          <a:solidFill>
                            <a:srgbClr val="000000"/>
                          </a:solidFill>
                          <a:effectLst/>
                          <a:latin typeface="Arial" panose="020B0604020202020204" pitchFamily="34" charset="0"/>
                        </a:rPr>
                        <a:t>6.25%</a:t>
                      </a:r>
                    </a:p>
                  </a:txBody>
                  <a:tcPr marL="9525" marR="9525" marT="952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EB84"/>
                    </a:solidFill>
                  </a:tcPr>
                </a:tc>
                <a:tc>
                  <a:txBody>
                    <a:bodyPr/>
                    <a:lstStyle/>
                    <a:p>
                      <a:pPr algn="r" fontAlgn="b"/>
                      <a:r>
                        <a:rPr lang="en-US" sz="1100" b="1" i="0" u="none" strike="noStrike">
                          <a:solidFill>
                            <a:srgbClr val="000000"/>
                          </a:solidFill>
                          <a:effectLst/>
                          <a:latin typeface="Arial" panose="020B0604020202020204" pitchFamily="34" charset="0"/>
                        </a:rPr>
                        <a:t>0.00%</a:t>
                      </a:r>
                    </a:p>
                  </a:txBody>
                  <a:tcPr marL="9525" marR="9525" marT="952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r" fontAlgn="b"/>
                      <a:r>
                        <a:rPr lang="en-US" sz="1100" b="0" i="0" u="none" strike="noStrike" dirty="0">
                          <a:solidFill>
                            <a:srgbClr val="000000"/>
                          </a:solidFill>
                          <a:effectLst/>
                          <a:latin typeface="Arial" panose="020B0604020202020204" pitchFamily="34" charset="0"/>
                        </a:rPr>
                        <a:t>0.00%</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19" name="Table 18"/>
          <p:cNvGraphicFramePr>
            <a:graphicFrameLocks noGrp="1"/>
          </p:cNvGraphicFramePr>
          <p:nvPr/>
        </p:nvGraphicFramePr>
        <p:xfrm>
          <a:off x="468313" y="1701800"/>
          <a:ext cx="6743700" cy="762000"/>
        </p:xfrm>
        <a:graphic>
          <a:graphicData uri="http://schemas.openxmlformats.org/drawingml/2006/table">
            <a:tbl>
              <a:tblPr/>
              <a:tblGrid>
                <a:gridCol w="1574059"/>
                <a:gridCol w="952052"/>
                <a:gridCol w="952052"/>
                <a:gridCol w="952052"/>
                <a:gridCol w="875888"/>
                <a:gridCol w="761641"/>
                <a:gridCol w="675957"/>
              </a:tblGrid>
              <a:tr h="190500">
                <a:tc>
                  <a:txBody>
                    <a:bodyPr/>
                    <a:lstStyle/>
                    <a:p>
                      <a:pPr algn="ctr" fontAlgn="b"/>
                      <a:r>
                        <a:rPr lang="en-US" sz="1100" b="0" i="0" u="none" strike="noStrike">
                          <a:solidFill>
                            <a:srgbClr val="000000"/>
                          </a:solidFill>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1100" b="0" i="0" u="none" strike="noStrike">
                          <a:solidFill>
                            <a:srgbClr val="000000"/>
                          </a:solidFill>
                          <a:effectLst/>
                          <a:latin typeface="Arial" panose="020B0604020202020204" pitchFamily="34" charset="0"/>
                        </a:rPr>
                        <a:t>Down &gt; 10%</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1100" b="0" i="0" u="none" strike="noStrike">
                          <a:solidFill>
                            <a:srgbClr val="000000"/>
                          </a:solidFill>
                          <a:effectLst/>
                          <a:latin typeface="Arial" panose="020B0604020202020204" pitchFamily="34" charset="0"/>
                        </a:rPr>
                        <a:t>Down 1-10%</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1100" b="0" i="0" u="none" strike="noStrike">
                          <a:solidFill>
                            <a:srgbClr val="000000"/>
                          </a:solidFill>
                          <a:effectLst/>
                          <a:latin typeface="Arial" panose="020B0604020202020204" pitchFamily="34" charset="0"/>
                        </a:rPr>
                        <a:t>No Change</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1100" b="0" i="0" u="none" strike="noStrike">
                          <a:solidFill>
                            <a:srgbClr val="000000"/>
                          </a:solidFill>
                          <a:effectLst/>
                          <a:latin typeface="Arial" panose="020B0604020202020204" pitchFamily="34" charset="0"/>
                        </a:rPr>
                        <a:t>Up 1-10%</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1100" b="0" i="0" u="none" strike="noStrike">
                          <a:solidFill>
                            <a:srgbClr val="000000"/>
                          </a:solidFill>
                          <a:effectLst/>
                          <a:latin typeface="Arial" panose="020B0604020202020204" pitchFamily="34" charset="0"/>
                        </a:rPr>
                        <a:t>Up &gt; 10%</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1100" b="0" i="0" u="none" strike="noStrike">
                          <a:solidFill>
                            <a:srgbClr val="000000"/>
                          </a:solidFill>
                          <a:effectLst/>
                          <a:latin typeface="Arial" panose="020B0604020202020204" pitchFamily="34" charset="0"/>
                        </a:rPr>
                        <a:t>N/A</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r>
              <a:tr h="190500">
                <a:tc>
                  <a:txBody>
                    <a:bodyPr/>
                    <a:lstStyle/>
                    <a:p>
                      <a:pPr algn="l" fontAlgn="b"/>
                      <a:r>
                        <a:rPr lang="en-US" sz="1100" b="0" i="0" u="none" strike="noStrike">
                          <a:solidFill>
                            <a:srgbClr val="000000"/>
                          </a:solidFill>
                          <a:effectLst/>
                          <a:latin typeface="Arial" panose="020B0604020202020204" pitchFamily="34" charset="0"/>
                        </a:rPr>
                        <a:t>Small (&lt;25K)</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en-US" sz="1100" b="1" i="0" u="none" strike="noStrike">
                          <a:solidFill>
                            <a:srgbClr val="000000"/>
                          </a:solidFill>
                          <a:effectLst/>
                          <a:latin typeface="Arial" panose="020B0604020202020204" pitchFamily="34" charset="0"/>
                        </a:rPr>
                        <a:t>0.00%</a:t>
                      </a:r>
                    </a:p>
                  </a:txBody>
                  <a:tcPr marL="9525" marR="9525" marT="952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E7E6E6"/>
                    </a:solidFill>
                  </a:tcPr>
                </a:tc>
                <a:tc>
                  <a:txBody>
                    <a:bodyPr/>
                    <a:lstStyle/>
                    <a:p>
                      <a:pPr algn="r" fontAlgn="b"/>
                      <a:r>
                        <a:rPr lang="en-US" sz="1100" b="1" i="0" u="none" strike="noStrike">
                          <a:solidFill>
                            <a:srgbClr val="000000"/>
                          </a:solidFill>
                          <a:effectLst/>
                          <a:latin typeface="Arial" panose="020B0604020202020204" pitchFamily="34" charset="0"/>
                        </a:rPr>
                        <a:t>43.75%</a:t>
                      </a:r>
                    </a:p>
                  </a:txBody>
                  <a:tcPr marL="9525" marR="9525" marT="952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6B3C"/>
                    </a:solidFill>
                  </a:tcPr>
                </a:tc>
                <a:tc>
                  <a:txBody>
                    <a:bodyPr/>
                    <a:lstStyle/>
                    <a:p>
                      <a:pPr algn="r" fontAlgn="b"/>
                      <a:r>
                        <a:rPr lang="en-US" sz="1100" b="1" i="0" u="none" strike="noStrike">
                          <a:solidFill>
                            <a:srgbClr val="000000"/>
                          </a:solidFill>
                          <a:effectLst/>
                          <a:latin typeface="Arial" panose="020B0604020202020204" pitchFamily="34" charset="0"/>
                        </a:rPr>
                        <a:t>43.75%</a:t>
                      </a:r>
                    </a:p>
                  </a:txBody>
                  <a:tcPr marL="9525" marR="9525" marT="952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6B3C"/>
                    </a:solidFill>
                  </a:tcPr>
                </a:tc>
                <a:tc>
                  <a:txBody>
                    <a:bodyPr/>
                    <a:lstStyle/>
                    <a:p>
                      <a:pPr algn="r" fontAlgn="b"/>
                      <a:r>
                        <a:rPr lang="en-US" sz="1100" b="1" i="0" u="none" strike="noStrike">
                          <a:solidFill>
                            <a:srgbClr val="000000"/>
                          </a:solidFill>
                          <a:effectLst/>
                          <a:latin typeface="Arial" panose="020B0604020202020204" pitchFamily="34" charset="0"/>
                        </a:rPr>
                        <a:t>6.25%</a:t>
                      </a:r>
                    </a:p>
                  </a:txBody>
                  <a:tcPr marL="9525" marR="9525" marT="952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EB84"/>
                    </a:solidFill>
                  </a:tcPr>
                </a:tc>
                <a:tc>
                  <a:txBody>
                    <a:bodyPr/>
                    <a:lstStyle/>
                    <a:p>
                      <a:pPr algn="r" fontAlgn="b"/>
                      <a:r>
                        <a:rPr lang="en-US" sz="1100" b="1" i="0" u="none" strike="noStrike">
                          <a:solidFill>
                            <a:srgbClr val="000000"/>
                          </a:solidFill>
                          <a:effectLst/>
                          <a:latin typeface="Arial" panose="020B0604020202020204" pitchFamily="34" charset="0"/>
                        </a:rPr>
                        <a:t>0.00%</a:t>
                      </a:r>
                    </a:p>
                  </a:txBody>
                  <a:tcPr marL="9525" marR="9525" marT="952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E7E6E6"/>
                    </a:solidFill>
                  </a:tcPr>
                </a:tc>
                <a:tc>
                  <a:txBody>
                    <a:bodyPr/>
                    <a:lstStyle/>
                    <a:p>
                      <a:pPr algn="r" fontAlgn="b"/>
                      <a:r>
                        <a:rPr lang="en-US" sz="1100" b="0" i="0" u="none" strike="noStrike">
                          <a:solidFill>
                            <a:srgbClr val="000000"/>
                          </a:solidFill>
                          <a:effectLst/>
                          <a:latin typeface="Arial" panose="020B0604020202020204" pitchFamily="34" charset="0"/>
                        </a:rPr>
                        <a:t>6.25%</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90500">
                <a:tc>
                  <a:txBody>
                    <a:bodyPr/>
                    <a:lstStyle/>
                    <a:p>
                      <a:pPr algn="l" fontAlgn="b"/>
                      <a:r>
                        <a:rPr lang="en-US" sz="1100" b="0" i="0" u="none" strike="noStrike">
                          <a:solidFill>
                            <a:srgbClr val="000000"/>
                          </a:solidFill>
                          <a:effectLst/>
                          <a:latin typeface="Arial" panose="020B0604020202020204" pitchFamily="34" charset="0"/>
                        </a:rPr>
                        <a:t>Medium (25-100K)</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en-US" sz="1100" b="1" i="0" u="none" strike="noStrike">
                          <a:solidFill>
                            <a:srgbClr val="000000"/>
                          </a:solidFill>
                          <a:effectLst/>
                          <a:latin typeface="Arial" panose="020B0604020202020204" pitchFamily="34" charset="0"/>
                        </a:rPr>
                        <a:t>0.00%</a:t>
                      </a:r>
                    </a:p>
                  </a:txBody>
                  <a:tcPr marL="9525" marR="9525" marT="952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E7E6E6"/>
                    </a:solidFill>
                  </a:tcPr>
                </a:tc>
                <a:tc>
                  <a:txBody>
                    <a:bodyPr/>
                    <a:lstStyle/>
                    <a:p>
                      <a:pPr algn="r" fontAlgn="b"/>
                      <a:r>
                        <a:rPr lang="en-US" sz="1100" b="1" i="0" u="none" strike="noStrike">
                          <a:solidFill>
                            <a:srgbClr val="000000"/>
                          </a:solidFill>
                          <a:effectLst/>
                          <a:latin typeface="Arial" panose="020B0604020202020204" pitchFamily="34" charset="0"/>
                        </a:rPr>
                        <a:t>62.50%</a:t>
                      </a:r>
                    </a:p>
                  </a:txBody>
                  <a:tcPr marL="9525" marR="9525" marT="952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2B18"/>
                    </a:solidFill>
                  </a:tcPr>
                </a:tc>
                <a:tc>
                  <a:txBody>
                    <a:bodyPr/>
                    <a:lstStyle/>
                    <a:p>
                      <a:pPr algn="r" fontAlgn="b"/>
                      <a:r>
                        <a:rPr lang="en-US" sz="1100" b="1" i="0" u="none" strike="noStrike">
                          <a:solidFill>
                            <a:srgbClr val="000000"/>
                          </a:solidFill>
                          <a:effectLst/>
                          <a:latin typeface="Arial" panose="020B0604020202020204" pitchFamily="34" charset="0"/>
                        </a:rPr>
                        <a:t>18.75%</a:t>
                      </a:r>
                    </a:p>
                  </a:txBody>
                  <a:tcPr marL="9525" marR="9525" marT="952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C16C"/>
                    </a:solidFill>
                  </a:tcPr>
                </a:tc>
                <a:tc>
                  <a:txBody>
                    <a:bodyPr/>
                    <a:lstStyle/>
                    <a:p>
                      <a:pPr algn="r" fontAlgn="b"/>
                      <a:r>
                        <a:rPr lang="en-US" sz="1100" b="1" i="0" u="none" strike="noStrike">
                          <a:solidFill>
                            <a:srgbClr val="000000"/>
                          </a:solidFill>
                          <a:effectLst/>
                          <a:latin typeface="Arial" panose="020B0604020202020204" pitchFamily="34" charset="0"/>
                        </a:rPr>
                        <a:t>12.50%</a:t>
                      </a:r>
                    </a:p>
                  </a:txBody>
                  <a:tcPr marL="9525" marR="9525" marT="952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D679"/>
                    </a:solidFill>
                  </a:tcPr>
                </a:tc>
                <a:tc>
                  <a:txBody>
                    <a:bodyPr/>
                    <a:lstStyle/>
                    <a:p>
                      <a:pPr algn="r" fontAlgn="b"/>
                      <a:r>
                        <a:rPr lang="en-US" sz="1100" b="1" i="0" u="none" strike="noStrike">
                          <a:solidFill>
                            <a:srgbClr val="000000"/>
                          </a:solidFill>
                          <a:effectLst/>
                          <a:latin typeface="Arial" panose="020B0604020202020204" pitchFamily="34" charset="0"/>
                        </a:rPr>
                        <a:t>0.00%</a:t>
                      </a:r>
                    </a:p>
                  </a:txBody>
                  <a:tcPr marL="9525" marR="9525" marT="952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E7E6E6"/>
                    </a:solidFill>
                  </a:tcPr>
                </a:tc>
                <a:tc>
                  <a:txBody>
                    <a:bodyPr/>
                    <a:lstStyle/>
                    <a:p>
                      <a:pPr algn="r" fontAlgn="b"/>
                      <a:r>
                        <a:rPr lang="en-US" sz="1100" b="0" i="0" u="none" strike="noStrike">
                          <a:solidFill>
                            <a:srgbClr val="000000"/>
                          </a:solidFill>
                          <a:effectLst/>
                          <a:latin typeface="Arial" panose="020B0604020202020204" pitchFamily="34" charset="0"/>
                        </a:rPr>
                        <a:t>6.25%</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90500">
                <a:tc>
                  <a:txBody>
                    <a:bodyPr/>
                    <a:lstStyle/>
                    <a:p>
                      <a:pPr algn="l" fontAlgn="b"/>
                      <a:r>
                        <a:rPr lang="en-US" sz="1100" b="0" i="0" u="none" strike="noStrike">
                          <a:solidFill>
                            <a:srgbClr val="000000"/>
                          </a:solidFill>
                          <a:effectLst/>
                          <a:latin typeface="Arial" panose="020B0604020202020204" pitchFamily="34" charset="0"/>
                        </a:rPr>
                        <a:t>Large (100K+)</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0000"/>
                          </a:solidFill>
                          <a:effectLst/>
                          <a:latin typeface="Arial" panose="020B0604020202020204" pitchFamily="34" charset="0"/>
                        </a:rPr>
                        <a:t>0.00%</a:t>
                      </a:r>
                    </a:p>
                  </a:txBody>
                  <a:tcPr marL="9525" marR="9525" marT="952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r" fontAlgn="b"/>
                      <a:r>
                        <a:rPr lang="en-US" sz="1100" b="1" i="0" u="none" strike="noStrike">
                          <a:solidFill>
                            <a:srgbClr val="000000"/>
                          </a:solidFill>
                          <a:effectLst/>
                          <a:latin typeface="Arial" panose="020B0604020202020204" pitchFamily="34" charset="0"/>
                        </a:rPr>
                        <a:t>75.00%</a:t>
                      </a:r>
                    </a:p>
                  </a:txBody>
                  <a:tcPr marL="9525" marR="9525" marT="952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US" sz="1100" b="1" i="0" u="none" strike="noStrike">
                          <a:solidFill>
                            <a:srgbClr val="000000"/>
                          </a:solidFill>
                          <a:effectLst/>
                          <a:latin typeface="Arial" panose="020B0604020202020204" pitchFamily="34" charset="0"/>
                        </a:rPr>
                        <a:t>6.25%</a:t>
                      </a:r>
                    </a:p>
                  </a:txBody>
                  <a:tcPr marL="9525" marR="9525" marT="952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EB84"/>
                    </a:solidFill>
                  </a:tcPr>
                </a:tc>
                <a:tc>
                  <a:txBody>
                    <a:bodyPr/>
                    <a:lstStyle/>
                    <a:p>
                      <a:pPr algn="r" fontAlgn="b"/>
                      <a:r>
                        <a:rPr lang="en-US" sz="1100" b="1" i="0" u="none" strike="noStrike">
                          <a:solidFill>
                            <a:srgbClr val="000000"/>
                          </a:solidFill>
                          <a:effectLst/>
                          <a:latin typeface="Arial" panose="020B0604020202020204" pitchFamily="34" charset="0"/>
                        </a:rPr>
                        <a:t>12.50%</a:t>
                      </a:r>
                    </a:p>
                  </a:txBody>
                  <a:tcPr marL="9525" marR="9525" marT="952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D679"/>
                    </a:solidFill>
                  </a:tcPr>
                </a:tc>
                <a:tc>
                  <a:txBody>
                    <a:bodyPr/>
                    <a:lstStyle/>
                    <a:p>
                      <a:pPr algn="r" fontAlgn="b"/>
                      <a:r>
                        <a:rPr lang="en-US" sz="1100" b="1" i="0" u="none" strike="noStrike">
                          <a:solidFill>
                            <a:srgbClr val="000000"/>
                          </a:solidFill>
                          <a:effectLst/>
                          <a:latin typeface="Arial" panose="020B0604020202020204" pitchFamily="34" charset="0"/>
                        </a:rPr>
                        <a:t>0.00%</a:t>
                      </a:r>
                    </a:p>
                  </a:txBody>
                  <a:tcPr marL="9525" marR="9525" marT="952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r" fontAlgn="b"/>
                      <a:r>
                        <a:rPr lang="en-US" sz="1100" b="0" i="0" u="none" strike="noStrike" dirty="0">
                          <a:solidFill>
                            <a:srgbClr val="000000"/>
                          </a:solidFill>
                          <a:effectLst/>
                          <a:latin typeface="Arial" panose="020B0604020202020204" pitchFamily="34" charset="0"/>
                        </a:rPr>
                        <a:t>6.25%</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79994" name="AutoShape 14"/>
          <p:cNvSpPr>
            <a:spLocks noChangeArrowheads="1"/>
          </p:cNvSpPr>
          <p:nvPr/>
        </p:nvSpPr>
        <p:spPr bwMode="blackWhite">
          <a:xfrm>
            <a:off x="7343775" y="1117600"/>
            <a:ext cx="1590675" cy="1063625"/>
          </a:xfrm>
          <a:prstGeom prst="wedgeRectCallout">
            <a:avLst>
              <a:gd name="adj1" fmla="val 22574"/>
              <a:gd name="adj2" fmla="val 47958"/>
            </a:avLst>
          </a:prstGeom>
          <a:solidFill>
            <a:schemeClr val="accent1"/>
          </a:solidFill>
          <a:ln w="28575" algn="ctr">
            <a:solidFill>
              <a:schemeClr val="accent1"/>
            </a:solidFill>
            <a:miter lim="800000"/>
            <a:headEnd/>
            <a:tailEnd/>
          </a:ln>
        </p:spPr>
        <p:txBody>
          <a:bodyPr tIns="91440" bIns="9144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buClr>
                <a:srgbClr val="FFFFFF"/>
              </a:buClr>
              <a:buFont typeface="Wingdings" panose="05000000000000000000" pitchFamily="2" charset="2"/>
              <a:buNone/>
            </a:pPr>
            <a:r>
              <a:rPr lang="en-US" altLang="en-US" sz="1600" b="1">
                <a:solidFill>
                  <a:srgbClr val="FFFFFF"/>
                </a:solidFill>
              </a:rPr>
              <a:t>This Survey is Based on Agent Estimates.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4338" name="Object 2"/>
          <p:cNvGraphicFramePr>
            <a:graphicFrameLocks noChangeAspect="1"/>
          </p:cNvGraphicFramePr>
          <p:nvPr/>
        </p:nvGraphicFramePr>
        <p:xfrm>
          <a:off x="-30163" y="1192213"/>
          <a:ext cx="8915401" cy="5889625"/>
        </p:xfrm>
        <a:graphic>
          <a:graphicData uri="http://schemas.openxmlformats.org/presentationml/2006/ole">
            <mc:AlternateContent xmlns:mc="http://schemas.openxmlformats.org/markup-compatibility/2006">
              <mc:Choice xmlns:v="urn:schemas-microsoft-com:vml" Requires="v">
                <p:oleObj spid="_x0000_s14361" name="Chart" r:id="rId5" imgW="8258056" imgH="5495899" progId="MSGraph.Chart.8">
                  <p:embed followColorScheme="full"/>
                </p:oleObj>
              </mc:Choice>
              <mc:Fallback>
                <p:oleObj name="Chart" r:id="rId5" imgW="8258056" imgH="5495899" progId="MSGraph.Chart.8">
                  <p:embed followColorScheme="full"/>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163" y="1192213"/>
                        <a:ext cx="8915401" cy="588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4339" name="Rectangle 3"/>
          <p:cNvSpPr>
            <a:spLocks noGrp="1" noChangeArrowheads="1"/>
          </p:cNvSpPr>
          <p:nvPr>
            <p:ph type="title"/>
          </p:nvPr>
        </p:nvSpPr>
        <p:spPr>
          <a:xfrm>
            <a:off x="228600" y="0"/>
            <a:ext cx="7848600" cy="1143000"/>
          </a:xfrm>
        </p:spPr>
        <p:txBody>
          <a:bodyPr/>
          <a:lstStyle/>
          <a:p>
            <a:r>
              <a:rPr lang="en-US" altLang="en-US" smtClean="0">
                <a:latin typeface="Arial" panose="020B0604020202020204" pitchFamily="34" charset="0"/>
              </a:rPr>
              <a:t>Profitability Peaks &amp; Troughs in the P/C Insurance Industry, 1975 – 2015E</a:t>
            </a:r>
          </a:p>
        </p:txBody>
      </p:sp>
      <p:sp>
        <p:nvSpPr>
          <p:cNvPr id="14340" name="Rectangle 4"/>
          <p:cNvSpPr>
            <a:spLocks noChangeArrowheads="1"/>
          </p:cNvSpPr>
          <p:nvPr/>
        </p:nvSpPr>
        <p:spPr bwMode="auto">
          <a:xfrm>
            <a:off x="244475" y="6154738"/>
            <a:ext cx="824865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100000"/>
              </a:lnSpc>
              <a:spcBef>
                <a:spcPct val="0"/>
              </a:spcBef>
              <a:buClrTx/>
              <a:buFontTx/>
              <a:buNone/>
            </a:pPr>
            <a:r>
              <a:rPr lang="en-US" altLang="en-US" sz="1100">
                <a:solidFill>
                  <a:srgbClr val="000000"/>
                </a:solidFill>
              </a:rPr>
              <a:t>*Profitability =  P/C insurer ROEs. 2011-14 figures are estimates based on ROAS data.  Note:  Data for 2008-2014 exclude mortgage and financial guaranty insurers.</a:t>
            </a:r>
          </a:p>
          <a:p>
            <a:pPr>
              <a:lnSpc>
                <a:spcPct val="100000"/>
              </a:lnSpc>
              <a:spcBef>
                <a:spcPct val="0"/>
              </a:spcBef>
              <a:buClrTx/>
              <a:buFontTx/>
              <a:buNone/>
            </a:pPr>
            <a:r>
              <a:rPr lang="en-US" altLang="en-US" sz="1100">
                <a:solidFill>
                  <a:srgbClr val="000000"/>
                </a:solidFill>
              </a:rPr>
              <a:t>Source:  Insurance Information Institute; NAIC, ISO, A.M. Best, Conning</a:t>
            </a:r>
          </a:p>
        </p:txBody>
      </p:sp>
      <p:sp>
        <p:nvSpPr>
          <p:cNvPr id="14341" name="AutoShape 7"/>
          <p:cNvSpPr>
            <a:spLocks noChangeArrowheads="1"/>
          </p:cNvSpPr>
          <p:nvPr/>
        </p:nvSpPr>
        <p:spPr bwMode="auto">
          <a:xfrm>
            <a:off x="1209675" y="1200150"/>
            <a:ext cx="1425575" cy="381000"/>
          </a:xfrm>
          <a:prstGeom prst="wedgeRectCallout">
            <a:avLst>
              <a:gd name="adj1" fmla="val -41546"/>
              <a:gd name="adj2" fmla="val 216782"/>
            </a:avLst>
          </a:prstGeom>
          <a:solidFill>
            <a:srgbClr val="00FF00"/>
          </a:solidFill>
          <a:ln w="9525">
            <a:solidFill>
              <a:schemeClr val="tx1"/>
            </a:solidFill>
            <a:miter lim="800000"/>
            <a:headEnd/>
            <a:tailEnd/>
          </a:ln>
        </p:spPr>
        <p:txBody>
          <a:bodyPr lIns="92075" tIns="46038" rIns="92075" bIns="46038"/>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lnSpc>
                <a:spcPct val="100000"/>
              </a:lnSpc>
              <a:spcBef>
                <a:spcPct val="0"/>
              </a:spcBef>
              <a:buClrTx/>
              <a:buFontTx/>
              <a:buNone/>
            </a:pPr>
            <a:r>
              <a:rPr lang="en-US" altLang="en-US" sz="1800" b="1">
                <a:solidFill>
                  <a:srgbClr val="000000"/>
                </a:solidFill>
              </a:rPr>
              <a:t>1977:19.0%</a:t>
            </a:r>
            <a:endParaRPr lang="en-US" altLang="en-US" sz="1200">
              <a:solidFill>
                <a:srgbClr val="000000"/>
              </a:solidFill>
            </a:endParaRPr>
          </a:p>
        </p:txBody>
      </p:sp>
      <p:sp>
        <p:nvSpPr>
          <p:cNvPr id="14342" name="AutoShape 11"/>
          <p:cNvSpPr>
            <a:spLocks noChangeArrowheads="1"/>
          </p:cNvSpPr>
          <p:nvPr/>
        </p:nvSpPr>
        <p:spPr bwMode="auto">
          <a:xfrm>
            <a:off x="3135313" y="1344613"/>
            <a:ext cx="1479550" cy="381000"/>
          </a:xfrm>
          <a:prstGeom prst="wedgeRectCallout">
            <a:avLst>
              <a:gd name="adj1" fmla="val -47653"/>
              <a:gd name="adj2" fmla="val 260162"/>
            </a:avLst>
          </a:prstGeom>
          <a:solidFill>
            <a:srgbClr val="00FF00"/>
          </a:solidFill>
          <a:ln w="9525">
            <a:solidFill>
              <a:schemeClr val="tx1"/>
            </a:solidFill>
            <a:miter lim="800000"/>
            <a:headEnd/>
            <a:tailEnd/>
          </a:ln>
        </p:spPr>
        <p:txBody>
          <a:bodyPr lIns="92075" tIns="46038" rIns="92075" bIns="46038"/>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lnSpc>
                <a:spcPct val="100000"/>
              </a:lnSpc>
              <a:spcBef>
                <a:spcPct val="0"/>
              </a:spcBef>
              <a:buClrTx/>
              <a:buFontTx/>
              <a:buNone/>
            </a:pPr>
            <a:r>
              <a:rPr lang="en-US" altLang="en-US" sz="1800" b="1">
                <a:solidFill>
                  <a:srgbClr val="000000"/>
                </a:solidFill>
              </a:rPr>
              <a:t>1987:17.3%</a:t>
            </a:r>
            <a:endParaRPr lang="en-US" altLang="en-US" sz="1200">
              <a:solidFill>
                <a:srgbClr val="000000"/>
              </a:solidFill>
            </a:endParaRPr>
          </a:p>
        </p:txBody>
      </p:sp>
      <p:sp>
        <p:nvSpPr>
          <p:cNvPr id="14343" name="AutoShape 12"/>
          <p:cNvSpPr>
            <a:spLocks noChangeArrowheads="1"/>
          </p:cNvSpPr>
          <p:nvPr/>
        </p:nvSpPr>
        <p:spPr bwMode="auto">
          <a:xfrm>
            <a:off x="4375150" y="2147888"/>
            <a:ext cx="1677988" cy="381000"/>
          </a:xfrm>
          <a:prstGeom prst="wedgeRectCallout">
            <a:avLst>
              <a:gd name="adj1" fmla="val -10963"/>
              <a:gd name="adj2" fmla="val 224273"/>
            </a:avLst>
          </a:prstGeom>
          <a:solidFill>
            <a:srgbClr val="00FF00"/>
          </a:solidFill>
          <a:ln w="9525">
            <a:solidFill>
              <a:schemeClr val="tx1"/>
            </a:solidFill>
            <a:miter lim="800000"/>
            <a:headEnd/>
            <a:tailEnd/>
          </a:ln>
        </p:spPr>
        <p:txBody>
          <a:bodyPr lIns="92075" tIns="46038" rIns="92075" bIns="46038"/>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lnSpc>
                <a:spcPct val="100000"/>
              </a:lnSpc>
              <a:spcBef>
                <a:spcPct val="0"/>
              </a:spcBef>
              <a:buClrTx/>
              <a:buFontTx/>
              <a:buNone/>
            </a:pPr>
            <a:r>
              <a:rPr lang="en-US" altLang="en-US" sz="1800" b="1">
                <a:solidFill>
                  <a:srgbClr val="000000"/>
                </a:solidFill>
              </a:rPr>
              <a:t>1997:11.6%</a:t>
            </a:r>
            <a:endParaRPr lang="en-US" altLang="en-US" sz="1200">
              <a:solidFill>
                <a:srgbClr val="000000"/>
              </a:solidFill>
            </a:endParaRPr>
          </a:p>
        </p:txBody>
      </p:sp>
      <p:sp>
        <p:nvSpPr>
          <p:cNvPr id="14344" name="AutoShape 13"/>
          <p:cNvSpPr>
            <a:spLocks noChangeArrowheads="1"/>
          </p:cNvSpPr>
          <p:nvPr/>
        </p:nvSpPr>
        <p:spPr bwMode="auto">
          <a:xfrm>
            <a:off x="6175375" y="2136775"/>
            <a:ext cx="1422400" cy="381000"/>
          </a:xfrm>
          <a:prstGeom prst="wedgeRectCallout">
            <a:avLst>
              <a:gd name="adj1" fmla="val -5745"/>
              <a:gd name="adj2" fmla="val 187866"/>
            </a:avLst>
          </a:prstGeom>
          <a:solidFill>
            <a:srgbClr val="00FF00"/>
          </a:solidFill>
          <a:ln w="9525">
            <a:solidFill>
              <a:schemeClr val="tx1"/>
            </a:solidFill>
            <a:miter lim="800000"/>
            <a:headEnd/>
            <a:tailEnd/>
          </a:ln>
        </p:spPr>
        <p:txBody>
          <a:bodyPr lIns="92075" tIns="46038" rIns="92075" bIns="46038"/>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lnSpc>
                <a:spcPct val="100000"/>
              </a:lnSpc>
              <a:spcBef>
                <a:spcPct val="0"/>
              </a:spcBef>
              <a:buClrTx/>
              <a:buFontTx/>
              <a:buNone/>
            </a:pPr>
            <a:r>
              <a:rPr lang="en-US" altLang="en-US" sz="1800" b="1">
                <a:solidFill>
                  <a:srgbClr val="000000"/>
                </a:solidFill>
              </a:rPr>
              <a:t>2006:12.7%</a:t>
            </a:r>
            <a:endParaRPr lang="en-US" altLang="en-US" sz="1200">
              <a:solidFill>
                <a:srgbClr val="000000"/>
              </a:solidFill>
            </a:endParaRPr>
          </a:p>
        </p:txBody>
      </p:sp>
      <p:sp>
        <p:nvSpPr>
          <p:cNvPr id="14345" name="AutoShape 18"/>
          <p:cNvSpPr>
            <a:spLocks noChangeArrowheads="1"/>
          </p:cNvSpPr>
          <p:nvPr/>
        </p:nvSpPr>
        <p:spPr bwMode="auto">
          <a:xfrm>
            <a:off x="2635250" y="5006975"/>
            <a:ext cx="1447800" cy="381000"/>
          </a:xfrm>
          <a:prstGeom prst="wedgeRectCallout">
            <a:avLst>
              <a:gd name="adj1" fmla="val -48611"/>
              <a:gd name="adj2" fmla="val -129759"/>
            </a:avLst>
          </a:prstGeom>
          <a:solidFill>
            <a:srgbClr val="FF3300">
              <a:alpha val="83136"/>
            </a:srgbClr>
          </a:solidFill>
          <a:ln w="9525">
            <a:solidFill>
              <a:schemeClr val="tx1"/>
            </a:solidFill>
            <a:miter lim="800000"/>
            <a:headEnd/>
            <a:tailEnd/>
          </a:ln>
        </p:spPr>
        <p:txBody>
          <a:bodyPr lIns="92075" tIns="46038" rIns="92075" bIns="46038"/>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lnSpc>
                <a:spcPct val="100000"/>
              </a:lnSpc>
              <a:spcBef>
                <a:spcPct val="0"/>
              </a:spcBef>
              <a:buClrTx/>
              <a:buFontTx/>
              <a:buNone/>
            </a:pPr>
            <a:r>
              <a:rPr lang="en-US" altLang="en-US" sz="1800" b="1">
                <a:solidFill>
                  <a:srgbClr val="000000"/>
                </a:solidFill>
              </a:rPr>
              <a:t>1984: 1.8%</a:t>
            </a:r>
            <a:endParaRPr lang="en-US" altLang="en-US" sz="1200">
              <a:solidFill>
                <a:srgbClr val="000000"/>
              </a:solidFill>
            </a:endParaRPr>
          </a:p>
        </p:txBody>
      </p:sp>
      <p:sp>
        <p:nvSpPr>
          <p:cNvPr id="14346" name="AutoShape 19"/>
          <p:cNvSpPr>
            <a:spLocks noChangeArrowheads="1"/>
          </p:cNvSpPr>
          <p:nvPr/>
        </p:nvSpPr>
        <p:spPr bwMode="auto">
          <a:xfrm>
            <a:off x="4292600" y="5006975"/>
            <a:ext cx="1447800" cy="381000"/>
          </a:xfrm>
          <a:prstGeom prst="wedgeRectCallout">
            <a:avLst>
              <a:gd name="adj1" fmla="val -53620"/>
              <a:gd name="adj2" fmla="val -233611"/>
            </a:avLst>
          </a:prstGeom>
          <a:solidFill>
            <a:srgbClr val="FF3300">
              <a:alpha val="83136"/>
            </a:srgbClr>
          </a:solidFill>
          <a:ln w="9525">
            <a:solidFill>
              <a:schemeClr val="tx1"/>
            </a:solidFill>
            <a:miter lim="800000"/>
            <a:headEnd/>
            <a:tailEnd/>
          </a:ln>
        </p:spPr>
        <p:txBody>
          <a:bodyPr lIns="92075" tIns="46038" rIns="92075" bIns="46038"/>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lnSpc>
                <a:spcPct val="100000"/>
              </a:lnSpc>
              <a:spcBef>
                <a:spcPct val="0"/>
              </a:spcBef>
              <a:buClrTx/>
              <a:buFontTx/>
              <a:buNone/>
            </a:pPr>
            <a:r>
              <a:rPr lang="en-US" altLang="en-US" sz="1800" b="1">
                <a:solidFill>
                  <a:srgbClr val="000000"/>
                </a:solidFill>
              </a:rPr>
              <a:t>1992: 4.5%</a:t>
            </a:r>
            <a:endParaRPr lang="en-US" altLang="en-US" sz="1200">
              <a:solidFill>
                <a:srgbClr val="000000"/>
              </a:solidFill>
            </a:endParaRPr>
          </a:p>
        </p:txBody>
      </p:sp>
      <p:sp>
        <p:nvSpPr>
          <p:cNvPr id="14347" name="AutoShape 20"/>
          <p:cNvSpPr>
            <a:spLocks noChangeArrowheads="1"/>
          </p:cNvSpPr>
          <p:nvPr/>
        </p:nvSpPr>
        <p:spPr bwMode="auto">
          <a:xfrm>
            <a:off x="6137275" y="4910138"/>
            <a:ext cx="1600200" cy="381000"/>
          </a:xfrm>
          <a:prstGeom prst="wedgeRectCallout">
            <a:avLst>
              <a:gd name="adj1" fmla="val -60546"/>
              <a:gd name="adj2" fmla="val -32440"/>
            </a:avLst>
          </a:prstGeom>
          <a:solidFill>
            <a:srgbClr val="FF3300">
              <a:alpha val="83136"/>
            </a:srgbClr>
          </a:solidFill>
          <a:ln w="9525">
            <a:solidFill>
              <a:schemeClr val="tx1"/>
            </a:solidFill>
            <a:miter lim="800000"/>
            <a:headEnd/>
            <a:tailEnd/>
          </a:ln>
        </p:spPr>
        <p:txBody>
          <a:bodyPr lIns="92075" tIns="46038" rIns="92075" bIns="46038"/>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lnSpc>
                <a:spcPct val="100000"/>
              </a:lnSpc>
              <a:spcBef>
                <a:spcPct val="0"/>
              </a:spcBef>
              <a:buClrTx/>
              <a:buFontTx/>
              <a:buNone/>
            </a:pPr>
            <a:r>
              <a:rPr lang="en-US" altLang="en-US" sz="1800" b="1">
                <a:solidFill>
                  <a:srgbClr val="000000"/>
                </a:solidFill>
              </a:rPr>
              <a:t>2001: -1.2%</a:t>
            </a:r>
            <a:endParaRPr lang="en-US" altLang="en-US" sz="1200">
              <a:solidFill>
                <a:srgbClr val="000000"/>
              </a:solidFill>
            </a:endParaRPr>
          </a:p>
        </p:txBody>
      </p:sp>
      <p:sp>
        <p:nvSpPr>
          <p:cNvPr id="14348" name="AutoShape 21"/>
          <p:cNvSpPr>
            <a:spLocks noChangeArrowheads="1"/>
          </p:cNvSpPr>
          <p:nvPr/>
        </p:nvSpPr>
        <p:spPr bwMode="auto">
          <a:xfrm rot="511939">
            <a:off x="1493838" y="2070100"/>
            <a:ext cx="1603375" cy="612775"/>
          </a:xfrm>
          <a:prstGeom prst="rightArrow">
            <a:avLst>
              <a:gd name="adj1" fmla="val 50000"/>
              <a:gd name="adj2" fmla="val 93119"/>
            </a:avLst>
          </a:prstGeom>
          <a:solidFill>
            <a:srgbClr val="FF00FF"/>
          </a:solidFill>
          <a:ln w="9525">
            <a:solidFill>
              <a:schemeClr val="tx1"/>
            </a:solidFill>
            <a:miter lim="800000"/>
            <a:headEnd/>
            <a:tailEnd/>
          </a:ln>
        </p:spPr>
        <p:txBody>
          <a:bodyPr lIns="92075" tIns="46038" rIns="92075" bIns="46038" anchor="ct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lnSpc>
                <a:spcPct val="100000"/>
              </a:lnSpc>
              <a:spcBef>
                <a:spcPct val="0"/>
              </a:spcBef>
              <a:buClrTx/>
              <a:buFontTx/>
              <a:buNone/>
            </a:pPr>
            <a:r>
              <a:rPr lang="en-US" altLang="en-US" sz="1400" b="1">
                <a:solidFill>
                  <a:srgbClr val="FFFFFF"/>
                </a:solidFill>
              </a:rPr>
              <a:t>10 Years</a:t>
            </a:r>
          </a:p>
        </p:txBody>
      </p:sp>
      <p:sp>
        <p:nvSpPr>
          <p:cNvPr id="14349" name="AutoShape 22"/>
          <p:cNvSpPr>
            <a:spLocks noChangeArrowheads="1"/>
          </p:cNvSpPr>
          <p:nvPr/>
        </p:nvSpPr>
        <p:spPr bwMode="auto">
          <a:xfrm rot="1557988">
            <a:off x="3346450" y="2598738"/>
            <a:ext cx="1711325" cy="612775"/>
          </a:xfrm>
          <a:prstGeom prst="rightArrow">
            <a:avLst>
              <a:gd name="adj1" fmla="val 50000"/>
              <a:gd name="adj2" fmla="val 92949"/>
            </a:avLst>
          </a:prstGeom>
          <a:solidFill>
            <a:srgbClr val="FF00FF"/>
          </a:solidFill>
          <a:ln w="9525">
            <a:solidFill>
              <a:schemeClr val="tx1"/>
            </a:solidFill>
            <a:miter lim="800000"/>
            <a:headEnd/>
            <a:tailEnd/>
          </a:ln>
        </p:spPr>
        <p:txBody>
          <a:bodyPr lIns="92075" tIns="46038" rIns="92075" bIns="46038" anchor="ct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lnSpc>
                <a:spcPct val="100000"/>
              </a:lnSpc>
              <a:spcBef>
                <a:spcPct val="0"/>
              </a:spcBef>
              <a:buClrTx/>
              <a:buFontTx/>
              <a:buNone/>
            </a:pPr>
            <a:r>
              <a:rPr lang="en-US" altLang="en-US" sz="1400" b="1">
                <a:solidFill>
                  <a:srgbClr val="FFFFFF"/>
                </a:solidFill>
              </a:rPr>
              <a:t>10 Years</a:t>
            </a:r>
          </a:p>
        </p:txBody>
      </p:sp>
      <p:sp>
        <p:nvSpPr>
          <p:cNvPr id="14350" name="AutoShape 23"/>
          <p:cNvSpPr>
            <a:spLocks noChangeArrowheads="1"/>
          </p:cNvSpPr>
          <p:nvPr/>
        </p:nvSpPr>
        <p:spPr bwMode="auto">
          <a:xfrm>
            <a:off x="5329238" y="2906713"/>
            <a:ext cx="1447800" cy="612775"/>
          </a:xfrm>
          <a:prstGeom prst="rightArrow">
            <a:avLst>
              <a:gd name="adj1" fmla="val 50000"/>
              <a:gd name="adj2" fmla="val 82979"/>
            </a:avLst>
          </a:prstGeom>
          <a:solidFill>
            <a:srgbClr val="FF00FF"/>
          </a:solidFill>
          <a:ln w="9525">
            <a:solidFill>
              <a:schemeClr val="tx1"/>
            </a:solidFill>
            <a:miter lim="800000"/>
            <a:headEnd/>
            <a:tailEnd/>
          </a:ln>
        </p:spPr>
        <p:txBody>
          <a:bodyPr lIns="92075" tIns="46038" rIns="92075" bIns="46038" anchor="ct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lnSpc>
                <a:spcPct val="100000"/>
              </a:lnSpc>
              <a:spcBef>
                <a:spcPct val="0"/>
              </a:spcBef>
              <a:buClrTx/>
              <a:buFontTx/>
              <a:buNone/>
            </a:pPr>
            <a:r>
              <a:rPr lang="en-US" altLang="en-US" sz="1400" b="1">
                <a:solidFill>
                  <a:srgbClr val="FFFFFF"/>
                </a:solidFill>
              </a:rPr>
              <a:t>9 Years</a:t>
            </a:r>
          </a:p>
        </p:txBody>
      </p:sp>
      <p:sp>
        <p:nvSpPr>
          <p:cNvPr id="14351" name="Text Box 17"/>
          <p:cNvSpPr txBox="1">
            <a:spLocks noChangeArrowheads="1"/>
          </p:cNvSpPr>
          <p:nvPr/>
        </p:nvSpPr>
        <p:spPr bwMode="auto">
          <a:xfrm>
            <a:off x="5621338" y="1117600"/>
            <a:ext cx="3254375" cy="646113"/>
          </a:xfrm>
          <a:prstGeom prst="rect">
            <a:avLst/>
          </a:prstGeom>
          <a:solidFill>
            <a:srgbClr val="28688C"/>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lnSpc>
                <a:spcPct val="100000"/>
              </a:lnSpc>
              <a:spcBef>
                <a:spcPct val="0"/>
              </a:spcBef>
              <a:buClrTx/>
              <a:buFontTx/>
              <a:buNone/>
            </a:pPr>
            <a:r>
              <a:rPr lang="en-US" altLang="en-US" sz="1800" b="1">
                <a:solidFill>
                  <a:srgbClr val="FFFFFF"/>
                </a:solidFill>
              </a:rPr>
              <a:t>History suggests next ROE peak will be in 2016-2017</a:t>
            </a:r>
          </a:p>
        </p:txBody>
      </p:sp>
      <p:sp>
        <p:nvSpPr>
          <p:cNvPr id="14352" name="Rectangle 7"/>
          <p:cNvSpPr>
            <a:spLocks noChangeArrowheads="1"/>
          </p:cNvSpPr>
          <p:nvPr/>
        </p:nvSpPr>
        <p:spPr bwMode="black">
          <a:xfrm>
            <a:off x="185738" y="1155700"/>
            <a:ext cx="1023937"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spcBef>
                <a:spcPct val="20000"/>
              </a:spcBef>
              <a:buClrTx/>
              <a:buFontTx/>
              <a:buNone/>
            </a:pPr>
            <a:r>
              <a:rPr lang="en-US" altLang="en-US" sz="1600" b="1">
                <a:solidFill>
                  <a:srgbClr val="225A7A"/>
                </a:solidFill>
              </a:rPr>
              <a:t>ROE</a:t>
            </a:r>
          </a:p>
        </p:txBody>
      </p:sp>
      <p:sp>
        <p:nvSpPr>
          <p:cNvPr id="14353" name="AutoShape 6"/>
          <p:cNvSpPr>
            <a:spLocks noChangeArrowheads="1"/>
          </p:cNvSpPr>
          <p:nvPr/>
        </p:nvSpPr>
        <p:spPr bwMode="auto">
          <a:xfrm>
            <a:off x="903288" y="4954588"/>
            <a:ext cx="1447800" cy="381000"/>
          </a:xfrm>
          <a:prstGeom prst="wedgeRectCallout">
            <a:avLst>
              <a:gd name="adj1" fmla="val -43472"/>
              <a:gd name="adj2" fmla="val -143778"/>
            </a:avLst>
          </a:prstGeom>
          <a:solidFill>
            <a:srgbClr val="FF3300">
              <a:alpha val="83136"/>
            </a:srgbClr>
          </a:solidFill>
          <a:ln w="9525">
            <a:solidFill>
              <a:schemeClr val="tx1"/>
            </a:solidFill>
            <a:miter lim="800000"/>
            <a:headEnd/>
            <a:tailEnd/>
          </a:ln>
        </p:spPr>
        <p:txBody>
          <a:bodyPr lIns="92075" tIns="46038" rIns="92075" bIns="46038"/>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lnSpc>
                <a:spcPct val="100000"/>
              </a:lnSpc>
              <a:spcBef>
                <a:spcPct val="0"/>
              </a:spcBef>
              <a:buClrTx/>
              <a:buFontTx/>
              <a:buNone/>
            </a:pPr>
            <a:r>
              <a:rPr lang="en-US" altLang="en-US" sz="1800" b="1">
                <a:solidFill>
                  <a:srgbClr val="000000"/>
                </a:solidFill>
              </a:rPr>
              <a:t>1975: 2.4%</a:t>
            </a:r>
            <a:endParaRPr lang="en-US" altLang="en-US" sz="1200">
              <a:solidFill>
                <a:srgbClr val="000000"/>
              </a:solidFill>
            </a:endParaRPr>
          </a:p>
        </p:txBody>
      </p:sp>
      <p:sp>
        <p:nvSpPr>
          <p:cNvPr id="29" name="AutoShape 8"/>
          <p:cNvSpPr>
            <a:spLocks noChangeArrowheads="1"/>
          </p:cNvSpPr>
          <p:nvPr/>
        </p:nvSpPr>
        <p:spPr bwMode="blackWhite">
          <a:xfrm>
            <a:off x="7099300" y="2747963"/>
            <a:ext cx="879475" cy="660400"/>
          </a:xfrm>
          <a:prstGeom prst="wedgeRectCallout">
            <a:avLst>
              <a:gd name="adj1" fmla="val 64912"/>
              <a:gd name="adj2" fmla="val 6358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b="1" dirty="0">
                <a:solidFill>
                  <a:srgbClr val="FFFFFF"/>
                </a:solidFill>
              </a:rPr>
              <a:t>2013 9.8%</a:t>
            </a:r>
          </a:p>
        </p:txBody>
      </p:sp>
      <p:sp>
        <p:nvSpPr>
          <p:cNvPr id="19" name="AutoShape 8"/>
          <p:cNvSpPr>
            <a:spLocks noChangeArrowheads="1"/>
          </p:cNvSpPr>
          <p:nvPr/>
        </p:nvSpPr>
        <p:spPr bwMode="blackWhite">
          <a:xfrm>
            <a:off x="7940675" y="4395788"/>
            <a:ext cx="1106488" cy="611187"/>
          </a:xfrm>
          <a:prstGeom prst="wedgeRectCallout">
            <a:avLst>
              <a:gd name="adj1" fmla="val -9883"/>
              <a:gd name="adj2" fmla="val -12716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b="1" dirty="0">
                <a:solidFill>
                  <a:srgbClr val="FFFFFF"/>
                </a:solidFill>
              </a:rPr>
              <a:t>2014 8.2%</a:t>
            </a:r>
          </a:p>
        </p:txBody>
      </p:sp>
      <p:sp>
        <p:nvSpPr>
          <p:cNvPr id="20" name="AutoShape 8"/>
          <p:cNvSpPr>
            <a:spLocks noChangeArrowheads="1"/>
          </p:cNvSpPr>
          <p:nvPr/>
        </p:nvSpPr>
        <p:spPr bwMode="blackWhite">
          <a:xfrm>
            <a:off x="8026400" y="2622550"/>
            <a:ext cx="1106488" cy="612775"/>
          </a:xfrm>
          <a:prstGeom prst="wedgeRectCallout">
            <a:avLst>
              <a:gd name="adj1" fmla="val 725"/>
              <a:gd name="adj2" fmla="val 11946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b="1" dirty="0">
                <a:solidFill>
                  <a:srgbClr val="FFFFFF"/>
                </a:solidFill>
              </a:rPr>
              <a:t>2015E: 8.8%</a:t>
            </a:r>
          </a:p>
        </p:txBody>
      </p:sp>
    </p:spTree>
    <p:custDataLst>
      <p:tags r:id="rId2"/>
    </p:custData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0898" name="Rectangle 3"/>
          <p:cNvSpPr>
            <a:spLocks noChangeArrowheads="1"/>
          </p:cNvSpPr>
          <p:nvPr/>
        </p:nvSpPr>
        <p:spPr bwMode="auto">
          <a:xfrm>
            <a:off x="0" y="6556375"/>
            <a:ext cx="9144000" cy="301625"/>
          </a:xfrm>
          <a:prstGeom prst="rect">
            <a:avLst/>
          </a:prstGeom>
          <a:solidFill>
            <a:srgbClr val="225A7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endParaRPr lang="en-US" altLang="en-US" sz="1800"/>
          </a:p>
        </p:txBody>
      </p:sp>
      <p:sp>
        <p:nvSpPr>
          <p:cNvPr id="80899" name="Rectangle 4"/>
          <p:cNvSpPr>
            <a:spLocks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251B0EFF-2D6B-46FF-A6C6-F0C430A6B827}" type="slidenum">
              <a:rPr lang="en-US" altLang="en-US" sz="900">
                <a:solidFill>
                  <a:schemeClr val="bg1"/>
                </a:solidFill>
              </a:rPr>
              <a:pPr algn="r">
                <a:lnSpc>
                  <a:spcPct val="85000"/>
                </a:lnSpc>
                <a:spcBef>
                  <a:spcPct val="20000"/>
                </a:spcBef>
                <a:buClrTx/>
                <a:buFontTx/>
                <a:buNone/>
              </a:pPr>
              <a:t>40</a:t>
            </a:fld>
            <a:endParaRPr lang="en-US" altLang="en-US" sz="900">
              <a:solidFill>
                <a:schemeClr val="bg1"/>
              </a:solidFill>
            </a:endParaRPr>
          </a:p>
        </p:txBody>
      </p:sp>
      <p:pic>
        <p:nvPicPr>
          <p:cNvPr id="80900" name="Picture 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051175" y="838200"/>
            <a:ext cx="303212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2455" name="Rectangle 7"/>
          <p:cNvSpPr>
            <a:spLocks noChangeArrowheads="1"/>
          </p:cNvSpPr>
          <p:nvPr/>
        </p:nvSpPr>
        <p:spPr bwMode="blackWhite">
          <a:xfrm>
            <a:off x="828675" y="1949450"/>
            <a:ext cx="7686675" cy="185578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eaLnBrk="1" hangingPunct="1">
              <a:lnSpc>
                <a:spcPct val="95000"/>
              </a:lnSpc>
              <a:spcBef>
                <a:spcPct val="25000"/>
              </a:spcBef>
              <a:buClrTx/>
              <a:buFontTx/>
              <a:buNone/>
            </a:pPr>
            <a:r>
              <a:rPr lang="en-US" altLang="en-US" sz="4200" b="1">
                <a:solidFill>
                  <a:schemeClr val="bg1"/>
                </a:solidFill>
              </a:rPr>
              <a:t>Profitability and Growth in North Carolina P/C Insurance Markets</a:t>
            </a:r>
          </a:p>
        </p:txBody>
      </p:sp>
      <p:sp>
        <p:nvSpPr>
          <p:cNvPr id="2152456" name="Rectangle 8"/>
          <p:cNvSpPr>
            <a:spLocks noChangeArrowheads="1"/>
          </p:cNvSpPr>
          <p:nvPr/>
        </p:nvSpPr>
        <p:spPr bwMode="auto">
          <a:xfrm>
            <a:off x="854075" y="4362450"/>
            <a:ext cx="77089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45720" rIns="45720">
            <a:spAutoFit/>
          </a:bodyPr>
          <a:lstStyle>
            <a:lvl1pPr marL="292100" indent="-2921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25000"/>
              </a:spcBef>
              <a:buFont typeface="Wingdings" panose="05000000000000000000" pitchFamily="2" charset="2"/>
              <a:buNone/>
            </a:pPr>
            <a:r>
              <a:rPr lang="en-US" altLang="en-US" sz="4000" b="1">
                <a:solidFill>
                  <a:srgbClr val="225A7A"/>
                </a:solidFill>
              </a:rPr>
              <a:t> Analysis by Line and Nearby State Comparisons</a:t>
            </a: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6"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21BAD289-9C9E-4E0C-9563-4D1994B994E3}" type="slidenum">
              <a:rPr lang="en-US" altLang="en-US" sz="900"/>
              <a:pPr algn="r">
                <a:lnSpc>
                  <a:spcPct val="85000"/>
                </a:lnSpc>
                <a:spcBef>
                  <a:spcPct val="20000"/>
                </a:spcBef>
                <a:buClrTx/>
                <a:buFontTx/>
                <a:buNone/>
              </a:pPr>
              <a:t>41</a:t>
            </a:fld>
            <a:endParaRPr lang="en-US" altLang="en-US" sz="900"/>
          </a:p>
        </p:txBody>
      </p:sp>
      <p:sp>
        <p:nvSpPr>
          <p:cNvPr id="82947" name="Rectangle 2"/>
          <p:cNvSpPr>
            <a:spLocks noGrp="1" noChangeArrowheads="1"/>
          </p:cNvSpPr>
          <p:nvPr>
            <p:ph type="title" idx="4294967295"/>
          </p:nvPr>
        </p:nvSpPr>
        <p:spPr/>
        <p:txBody>
          <a:bodyPr/>
          <a:lstStyle/>
          <a:p>
            <a:r>
              <a:rPr lang="en-US" altLang="en-US" smtClean="0">
                <a:latin typeface="Arial" panose="020B0604020202020204" pitchFamily="34" charset="0"/>
              </a:rPr>
              <a:t>All Lines DWP Growth: NC vs. U.S., 2005-2014</a:t>
            </a:r>
          </a:p>
        </p:txBody>
      </p:sp>
      <p:sp>
        <p:nvSpPr>
          <p:cNvPr id="82948" name="Rectangle 3"/>
          <p:cNvSpPr>
            <a:spLocks noChangeArrowheads="1"/>
          </p:cNvSpPr>
          <p:nvPr/>
        </p:nvSpPr>
        <p:spPr bwMode="auto">
          <a:xfrm>
            <a:off x="0" y="6567488"/>
            <a:ext cx="7569200"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marL="133350" indent="-133350">
              <a:lnSpc>
                <a:spcPct val="90000"/>
              </a:lnSpc>
              <a:spcBef>
                <a:spcPct val="100000"/>
              </a:spcBef>
              <a:buClr>
                <a:schemeClr val="accent2"/>
              </a:buClr>
              <a:buFont typeface="Wingdings" panose="05000000000000000000" pitchFamily="2" charset="2"/>
              <a:buChar char="n"/>
              <a:tabLst>
                <a:tab pos="112713" algn="r"/>
              </a:tabLst>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tabLst>
                <a:tab pos="112713" algn="r"/>
              </a:tabLst>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tabLst>
                <a:tab pos="112713" algn="r"/>
              </a:tabLst>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tabLst>
                <a:tab pos="112713" algn="r"/>
              </a:tabLst>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tabLst>
                <a:tab pos="112713" algn="r"/>
              </a:tabLst>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9pPr>
          </a:lstStyle>
          <a:p>
            <a:pPr>
              <a:spcBef>
                <a:spcPct val="0"/>
              </a:spcBef>
              <a:buFont typeface="Wingdings" panose="05000000000000000000" pitchFamily="2" charset="2"/>
              <a:buNone/>
            </a:pPr>
            <a:r>
              <a:rPr lang="en-US" altLang="en-US" sz="1100"/>
              <a:t>	Source: SNL Financial.</a:t>
            </a:r>
          </a:p>
        </p:txBody>
      </p:sp>
      <p:graphicFrame>
        <p:nvGraphicFramePr>
          <p:cNvPr id="2026500" name="Object 2"/>
          <p:cNvGraphicFramePr>
            <a:graphicFrameLocks/>
          </p:cNvGraphicFramePr>
          <p:nvPr/>
        </p:nvGraphicFramePr>
        <p:xfrm>
          <a:off x="347663" y="1262063"/>
          <a:ext cx="8623300" cy="4994275"/>
        </p:xfrm>
        <a:graphic>
          <a:graphicData uri="http://schemas.openxmlformats.org/presentationml/2006/ole">
            <mc:AlternateContent xmlns:mc="http://schemas.openxmlformats.org/markup-compatibility/2006">
              <mc:Choice xmlns:v="urn:schemas-microsoft-com:vml" Requires="v">
                <p:oleObj spid="_x0000_s82957" name="Chart" r:id="rId4" imgW="5733942" imgH="3067101" progId="MSGraph.Chart.8">
                  <p:embed followColorScheme="full"/>
                </p:oleObj>
              </mc:Choice>
              <mc:Fallback>
                <p:oleObj name="Chart" r:id="rId4" imgW="5733942" imgH="3067101" progId="MSGraph.Chart.8">
                  <p:embed followColorScheme="full"/>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347663" y="1262063"/>
                        <a:ext cx="8623300" cy="4994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2950" name="Rectangle 31"/>
          <p:cNvSpPr>
            <a:spLocks noChangeArrowheads="1"/>
          </p:cNvSpPr>
          <p:nvPr/>
        </p:nvSpPr>
        <p:spPr bwMode="black">
          <a:xfrm>
            <a:off x="347663" y="1139825"/>
            <a:ext cx="8221662"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spcBef>
                <a:spcPct val="20000"/>
              </a:spcBef>
              <a:buClrTx/>
              <a:buFontTx/>
              <a:buNone/>
            </a:pPr>
            <a:r>
              <a:rPr lang="en-US" altLang="en-US" sz="1600" b="1">
                <a:solidFill>
                  <a:srgbClr val="225A7A"/>
                </a:solidFill>
              </a:rPr>
              <a:t>(Percent)</a:t>
            </a:r>
          </a:p>
        </p:txBody>
      </p:sp>
      <p:sp>
        <p:nvSpPr>
          <p:cNvPr id="7" name="Text Box 6"/>
          <p:cNvSpPr txBox="1">
            <a:spLocks noChangeArrowheads="1"/>
          </p:cNvSpPr>
          <p:nvPr/>
        </p:nvSpPr>
        <p:spPr bwMode="blackWhite">
          <a:xfrm>
            <a:off x="3221038" y="1125538"/>
            <a:ext cx="2474912" cy="1417637"/>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a:lnSpc>
                <a:spcPct val="85000"/>
              </a:lnSpc>
              <a:spcBef>
                <a:spcPct val="50000"/>
              </a:spcBef>
              <a:buClr>
                <a:schemeClr val="bg1"/>
              </a:buClr>
              <a:buFont typeface="Wingdings" pitchFamily="2" charset="2"/>
              <a:buNone/>
              <a:defRPr/>
            </a:pPr>
            <a:r>
              <a:rPr lang="en-US" b="1" u="sng" dirty="0">
                <a:solidFill>
                  <a:schemeClr val="bg1"/>
                </a:solidFill>
                <a:latin typeface="Arial" charset="0"/>
                <a:cs typeface="Arial" charset="0"/>
              </a:rPr>
              <a:t>Average 2005-2014</a:t>
            </a:r>
          </a:p>
          <a:p>
            <a:pPr algn="ctr">
              <a:lnSpc>
                <a:spcPct val="85000"/>
              </a:lnSpc>
              <a:spcBef>
                <a:spcPct val="50000"/>
              </a:spcBef>
              <a:buClr>
                <a:schemeClr val="bg1"/>
              </a:buClr>
              <a:buFont typeface="Wingdings" pitchFamily="2" charset="2"/>
              <a:buNone/>
              <a:defRPr/>
            </a:pPr>
            <a:r>
              <a:rPr lang="en-US" b="1" dirty="0">
                <a:solidFill>
                  <a:schemeClr val="bg1"/>
                </a:solidFill>
                <a:latin typeface="Arial" charset="0"/>
                <a:cs typeface="Arial" charset="0"/>
              </a:rPr>
              <a:t>US: 1.9%</a:t>
            </a:r>
          </a:p>
          <a:p>
            <a:pPr algn="ctr">
              <a:lnSpc>
                <a:spcPct val="85000"/>
              </a:lnSpc>
              <a:spcBef>
                <a:spcPct val="50000"/>
              </a:spcBef>
              <a:buClr>
                <a:schemeClr val="bg1"/>
              </a:buClr>
              <a:buFont typeface="Wingdings" pitchFamily="2" charset="2"/>
              <a:buNone/>
              <a:defRPr/>
            </a:pPr>
            <a:r>
              <a:rPr lang="en-US" b="1" dirty="0">
                <a:solidFill>
                  <a:schemeClr val="bg1"/>
                </a:solidFill>
                <a:latin typeface="Arial" charset="0"/>
                <a:cs typeface="Arial" charset="0"/>
              </a:rPr>
              <a:t>NC: 2.6%</a:t>
            </a:r>
          </a:p>
        </p:txBody>
      </p:sp>
      <p:sp>
        <p:nvSpPr>
          <p:cNvPr id="8" name="AutoShape 6"/>
          <p:cNvSpPr>
            <a:spLocks noChangeArrowheads="1"/>
          </p:cNvSpPr>
          <p:nvPr/>
        </p:nvSpPr>
        <p:spPr bwMode="blackWhite">
          <a:xfrm>
            <a:off x="5832475" y="4762500"/>
            <a:ext cx="1866900" cy="877888"/>
          </a:xfrm>
          <a:prstGeom prst="wedgeRectCallout">
            <a:avLst>
              <a:gd name="adj1" fmla="val 40667"/>
              <a:gd name="adj2" fmla="val -107454"/>
            </a:avLst>
          </a:prstGeom>
          <a:solidFill>
            <a:schemeClr val="accent2"/>
          </a:solidFill>
          <a:ln w="28575" algn="ctr">
            <a:solidFill>
              <a:schemeClr val="accent2"/>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Font typeface="Wingdings" panose="05000000000000000000" pitchFamily="2" charset="2"/>
              <a:buNone/>
            </a:pPr>
            <a:r>
              <a:rPr lang="en-US" altLang="en-US" sz="1600" b="1">
                <a:solidFill>
                  <a:schemeClr val="bg1"/>
                </a:solidFill>
              </a:rPr>
              <a:t>NC Has Lagged U.S. in Recent Years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700"/>
                                  </p:stCondLst>
                                  <p:childTnLst>
                                    <p:set>
                                      <p:cBhvr>
                                        <p:cTn id="6" dur="1" fill="hold">
                                          <p:stCondLst>
                                            <p:cond delay="0"/>
                                          </p:stCondLst>
                                        </p:cTn>
                                        <p:tgtEl>
                                          <p:spTgt spid="2026500">
                                            <p:oleChartEl type="series" lvl="1"/>
                                          </p:spTgt>
                                        </p:tgtEl>
                                        <p:attrNameLst>
                                          <p:attrName>style.visibility</p:attrName>
                                        </p:attrNameLst>
                                      </p:cBhvr>
                                      <p:to>
                                        <p:strVal val="visible"/>
                                      </p:to>
                                    </p:set>
                                    <p:animEffect transition="in" filter="wipe(left)">
                                      <p:cBhvr>
                                        <p:cTn id="7" dur="1000"/>
                                        <p:tgtEl>
                                          <p:spTgt spid="2026500">
                                            <p:oleChartEl type="series" lvl="1"/>
                                          </p:spTgt>
                                        </p:tgtEl>
                                      </p:cBhvr>
                                    </p:animEffect>
                                  </p:childTnLst>
                                </p:cTn>
                              </p:par>
                            </p:childTnLst>
                          </p:cTn>
                        </p:par>
                        <p:par>
                          <p:cTn id="8" fill="hold" nodeType="afterGroup">
                            <p:stCondLst>
                              <p:cond delay="1700"/>
                            </p:stCondLst>
                            <p:childTnLst>
                              <p:par>
                                <p:cTn id="9" presetID="22" presetClass="entr" presetSubtype="8" fill="hold" grpId="0" nodeType="afterEffect">
                                  <p:stCondLst>
                                    <p:cond delay="700"/>
                                  </p:stCondLst>
                                  <p:childTnLst>
                                    <p:set>
                                      <p:cBhvr>
                                        <p:cTn id="10" dur="1" fill="hold">
                                          <p:stCondLst>
                                            <p:cond delay="0"/>
                                          </p:stCondLst>
                                        </p:cTn>
                                        <p:tgtEl>
                                          <p:spTgt spid="2026500">
                                            <p:oleChartEl type="series" lvl="2"/>
                                          </p:spTgt>
                                        </p:tgtEl>
                                        <p:attrNameLst>
                                          <p:attrName>style.visibility</p:attrName>
                                        </p:attrNameLst>
                                      </p:cBhvr>
                                      <p:to>
                                        <p:strVal val="visible"/>
                                      </p:to>
                                    </p:set>
                                    <p:animEffect transition="in" filter="wipe(left)">
                                      <p:cBhvr>
                                        <p:cTn id="11" dur="1000"/>
                                        <p:tgtEl>
                                          <p:spTgt spid="2026500">
                                            <p:oleChartEl type="series" lvl="2"/>
                                          </p:spTgt>
                                        </p:tgtEl>
                                      </p:cBhvr>
                                    </p:animEffect>
                                  </p:childTnLst>
                                </p:cTn>
                              </p:par>
                            </p:childTnLst>
                          </p:cTn>
                        </p:par>
                        <p:par>
                          <p:cTn id="12" fill="hold" nodeType="afterGroup">
                            <p:stCondLst>
                              <p:cond delay="3400"/>
                            </p:stCondLst>
                            <p:childTnLst>
                              <p:par>
                                <p:cTn id="13" presetID="10" presetClass="entr" presetSubtype="0" fill="hold" grpId="0" nodeType="afterEffect">
                                  <p:stCondLst>
                                    <p:cond delay="70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nodeType="afterGroup">
                            <p:stCondLst>
                              <p:cond delay="4600"/>
                            </p:stCondLst>
                            <p:childTnLst>
                              <p:par>
                                <p:cTn id="17" presetID="22" presetClass="entr" presetSubtype="2" fill="hold" grpId="0" nodeType="afterEffect">
                                  <p:stCondLst>
                                    <p:cond delay="1000"/>
                                  </p:stCondLst>
                                  <p:childTnLst>
                                    <p:set>
                                      <p:cBhvr>
                                        <p:cTn id="18" dur="1" fill="hold">
                                          <p:stCondLst>
                                            <p:cond delay="0"/>
                                          </p:stCondLst>
                                        </p:cTn>
                                        <p:tgtEl>
                                          <p:spTgt spid="8"/>
                                        </p:tgtEl>
                                        <p:attrNameLst>
                                          <p:attrName>style.visibility</p:attrName>
                                        </p:attrNameLst>
                                      </p:cBhvr>
                                      <p:to>
                                        <p:strVal val="visible"/>
                                      </p:to>
                                    </p:set>
                                    <p:animEffect transition="in" filter="wipe(right)">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7" grpId="0" animBg="1"/>
      <p:bldP spid="8" grpId="0" animBg="1"/>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4994"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6981AA54-9B07-43CC-A0D4-85197C79FF59}" type="slidenum">
              <a:rPr lang="en-US" altLang="en-US" sz="900"/>
              <a:pPr algn="r">
                <a:lnSpc>
                  <a:spcPct val="85000"/>
                </a:lnSpc>
                <a:spcBef>
                  <a:spcPct val="20000"/>
                </a:spcBef>
                <a:buClrTx/>
                <a:buFontTx/>
                <a:buNone/>
              </a:pPr>
              <a:t>42</a:t>
            </a:fld>
            <a:endParaRPr lang="en-US" altLang="en-US" sz="900"/>
          </a:p>
        </p:txBody>
      </p:sp>
      <p:sp>
        <p:nvSpPr>
          <p:cNvPr id="84995" name="Rectangle 2"/>
          <p:cNvSpPr>
            <a:spLocks noGrp="1" noChangeArrowheads="1"/>
          </p:cNvSpPr>
          <p:nvPr>
            <p:ph type="title" idx="4294967295"/>
          </p:nvPr>
        </p:nvSpPr>
        <p:spPr/>
        <p:txBody>
          <a:bodyPr/>
          <a:lstStyle/>
          <a:p>
            <a:r>
              <a:rPr lang="en-US" altLang="en-US" smtClean="0">
                <a:latin typeface="Arial" panose="020B0604020202020204" pitchFamily="34" charset="0"/>
              </a:rPr>
              <a:t>Comm. Lines DWP Growth: </a:t>
            </a:r>
            <a:br>
              <a:rPr lang="en-US" altLang="en-US" smtClean="0">
                <a:latin typeface="Arial" panose="020B0604020202020204" pitchFamily="34" charset="0"/>
              </a:rPr>
            </a:br>
            <a:r>
              <a:rPr lang="en-US" altLang="en-US" smtClean="0">
                <a:latin typeface="Arial" panose="020B0604020202020204" pitchFamily="34" charset="0"/>
              </a:rPr>
              <a:t>NC vs. U.S., 2005-2014</a:t>
            </a:r>
          </a:p>
        </p:txBody>
      </p:sp>
      <p:sp>
        <p:nvSpPr>
          <p:cNvPr id="84996" name="Rectangle 3"/>
          <p:cNvSpPr>
            <a:spLocks noChangeArrowheads="1"/>
          </p:cNvSpPr>
          <p:nvPr/>
        </p:nvSpPr>
        <p:spPr bwMode="auto">
          <a:xfrm>
            <a:off x="0" y="6567488"/>
            <a:ext cx="7569200"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marL="133350" indent="-133350">
              <a:lnSpc>
                <a:spcPct val="90000"/>
              </a:lnSpc>
              <a:spcBef>
                <a:spcPct val="100000"/>
              </a:spcBef>
              <a:buClr>
                <a:schemeClr val="accent2"/>
              </a:buClr>
              <a:buFont typeface="Wingdings" panose="05000000000000000000" pitchFamily="2" charset="2"/>
              <a:buChar char="n"/>
              <a:tabLst>
                <a:tab pos="112713" algn="r"/>
              </a:tabLst>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tabLst>
                <a:tab pos="112713" algn="r"/>
              </a:tabLst>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tabLst>
                <a:tab pos="112713" algn="r"/>
              </a:tabLst>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tabLst>
                <a:tab pos="112713" algn="r"/>
              </a:tabLst>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tabLst>
                <a:tab pos="112713" algn="r"/>
              </a:tabLst>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9pPr>
          </a:lstStyle>
          <a:p>
            <a:pPr>
              <a:spcBef>
                <a:spcPct val="0"/>
              </a:spcBef>
              <a:buFont typeface="Wingdings" panose="05000000000000000000" pitchFamily="2" charset="2"/>
              <a:buNone/>
            </a:pPr>
            <a:r>
              <a:rPr lang="en-US" altLang="en-US" sz="1100"/>
              <a:t>	Source: SNL Financial.</a:t>
            </a:r>
          </a:p>
        </p:txBody>
      </p:sp>
      <p:graphicFrame>
        <p:nvGraphicFramePr>
          <p:cNvPr id="2026500" name="Object 2"/>
          <p:cNvGraphicFramePr>
            <a:graphicFrameLocks/>
          </p:cNvGraphicFramePr>
          <p:nvPr/>
        </p:nvGraphicFramePr>
        <p:xfrm>
          <a:off x="347663" y="1674813"/>
          <a:ext cx="8569325" cy="4578350"/>
        </p:xfrm>
        <a:graphic>
          <a:graphicData uri="http://schemas.openxmlformats.org/presentationml/2006/ole">
            <mc:AlternateContent xmlns:mc="http://schemas.openxmlformats.org/markup-compatibility/2006">
              <mc:Choice xmlns:v="urn:schemas-microsoft-com:vml" Requires="v">
                <p:oleObj spid="_x0000_s85004" name="Chart" r:id="rId4" imgW="5733942" imgH="3067101" progId="MSGraph.Chart.8">
                  <p:embed followColorScheme="full"/>
                </p:oleObj>
              </mc:Choice>
              <mc:Fallback>
                <p:oleObj name="Chart" r:id="rId4" imgW="5733942" imgH="3067101" progId="MSGraph.Chart.8">
                  <p:embed followColorScheme="full"/>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347663" y="1674813"/>
                        <a:ext cx="8569325" cy="4578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4998" name="Rectangle 31"/>
          <p:cNvSpPr>
            <a:spLocks noChangeArrowheads="1"/>
          </p:cNvSpPr>
          <p:nvPr/>
        </p:nvSpPr>
        <p:spPr bwMode="black">
          <a:xfrm>
            <a:off x="347663" y="1139825"/>
            <a:ext cx="8221662"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spcBef>
                <a:spcPct val="20000"/>
              </a:spcBef>
              <a:buClrTx/>
              <a:buFontTx/>
              <a:buNone/>
            </a:pPr>
            <a:r>
              <a:rPr lang="en-US" altLang="en-US" sz="1600" b="1">
                <a:solidFill>
                  <a:srgbClr val="225A7A"/>
                </a:solidFill>
              </a:rPr>
              <a:t>(Percent)</a:t>
            </a:r>
          </a:p>
        </p:txBody>
      </p:sp>
      <p:sp>
        <p:nvSpPr>
          <p:cNvPr id="7" name="Text Box 6"/>
          <p:cNvSpPr txBox="1">
            <a:spLocks noChangeArrowheads="1"/>
          </p:cNvSpPr>
          <p:nvPr/>
        </p:nvSpPr>
        <p:spPr bwMode="blackWhite">
          <a:xfrm>
            <a:off x="5994400" y="3756025"/>
            <a:ext cx="2474913" cy="1417638"/>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a:lnSpc>
                <a:spcPct val="85000"/>
              </a:lnSpc>
              <a:spcBef>
                <a:spcPct val="50000"/>
              </a:spcBef>
              <a:buClr>
                <a:schemeClr val="bg1"/>
              </a:buClr>
              <a:buFont typeface="Wingdings" pitchFamily="2" charset="2"/>
              <a:buNone/>
              <a:defRPr/>
            </a:pPr>
            <a:r>
              <a:rPr lang="en-US" b="1" u="sng" dirty="0">
                <a:solidFill>
                  <a:schemeClr val="bg1"/>
                </a:solidFill>
                <a:latin typeface="Arial" charset="0"/>
                <a:cs typeface="Arial" charset="0"/>
              </a:rPr>
              <a:t>Average 2005-2014</a:t>
            </a:r>
          </a:p>
          <a:p>
            <a:pPr algn="ctr">
              <a:lnSpc>
                <a:spcPct val="85000"/>
              </a:lnSpc>
              <a:spcBef>
                <a:spcPct val="50000"/>
              </a:spcBef>
              <a:buClr>
                <a:schemeClr val="bg1"/>
              </a:buClr>
              <a:buFont typeface="Wingdings" pitchFamily="2" charset="2"/>
              <a:buNone/>
              <a:defRPr/>
            </a:pPr>
            <a:r>
              <a:rPr lang="en-US" b="1" dirty="0">
                <a:solidFill>
                  <a:schemeClr val="bg1"/>
                </a:solidFill>
                <a:latin typeface="Arial" charset="0"/>
                <a:cs typeface="Arial" charset="0"/>
              </a:rPr>
              <a:t>US: 1.4%</a:t>
            </a:r>
          </a:p>
          <a:p>
            <a:pPr algn="ctr">
              <a:lnSpc>
                <a:spcPct val="85000"/>
              </a:lnSpc>
              <a:spcBef>
                <a:spcPct val="50000"/>
              </a:spcBef>
              <a:buClr>
                <a:schemeClr val="bg1"/>
              </a:buClr>
              <a:buFont typeface="Wingdings" pitchFamily="2" charset="2"/>
              <a:buNone/>
              <a:defRPr/>
            </a:pPr>
            <a:r>
              <a:rPr lang="en-US" b="1" dirty="0">
                <a:solidFill>
                  <a:schemeClr val="bg1"/>
                </a:solidFill>
                <a:latin typeface="Arial" charset="0"/>
                <a:cs typeface="Arial" charset="0"/>
              </a:rPr>
              <a:t>NC: 1.9%</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700"/>
                                  </p:stCondLst>
                                  <p:childTnLst>
                                    <p:set>
                                      <p:cBhvr>
                                        <p:cTn id="6" dur="1" fill="hold">
                                          <p:stCondLst>
                                            <p:cond delay="0"/>
                                          </p:stCondLst>
                                        </p:cTn>
                                        <p:tgtEl>
                                          <p:spTgt spid="2026500">
                                            <p:oleChartEl type="series" lvl="1"/>
                                          </p:spTgt>
                                        </p:tgtEl>
                                        <p:attrNameLst>
                                          <p:attrName>style.visibility</p:attrName>
                                        </p:attrNameLst>
                                      </p:cBhvr>
                                      <p:to>
                                        <p:strVal val="visible"/>
                                      </p:to>
                                    </p:set>
                                    <p:animEffect transition="in" filter="wipe(left)">
                                      <p:cBhvr>
                                        <p:cTn id="7" dur="1000"/>
                                        <p:tgtEl>
                                          <p:spTgt spid="2026500">
                                            <p:oleChartEl type="series" lvl="1"/>
                                          </p:spTgt>
                                        </p:tgtEl>
                                      </p:cBhvr>
                                    </p:animEffect>
                                  </p:childTnLst>
                                </p:cTn>
                              </p:par>
                            </p:childTnLst>
                          </p:cTn>
                        </p:par>
                        <p:par>
                          <p:cTn id="8" fill="hold" nodeType="afterGroup">
                            <p:stCondLst>
                              <p:cond delay="1700"/>
                            </p:stCondLst>
                            <p:childTnLst>
                              <p:par>
                                <p:cTn id="9" presetID="22" presetClass="entr" presetSubtype="8" fill="hold" grpId="0" nodeType="afterEffect">
                                  <p:stCondLst>
                                    <p:cond delay="700"/>
                                  </p:stCondLst>
                                  <p:childTnLst>
                                    <p:set>
                                      <p:cBhvr>
                                        <p:cTn id="10" dur="1" fill="hold">
                                          <p:stCondLst>
                                            <p:cond delay="0"/>
                                          </p:stCondLst>
                                        </p:cTn>
                                        <p:tgtEl>
                                          <p:spTgt spid="2026500">
                                            <p:oleChartEl type="series" lvl="2"/>
                                          </p:spTgt>
                                        </p:tgtEl>
                                        <p:attrNameLst>
                                          <p:attrName>style.visibility</p:attrName>
                                        </p:attrNameLst>
                                      </p:cBhvr>
                                      <p:to>
                                        <p:strVal val="visible"/>
                                      </p:to>
                                    </p:set>
                                    <p:animEffect transition="in" filter="wipe(left)">
                                      <p:cBhvr>
                                        <p:cTn id="11" dur="1000"/>
                                        <p:tgtEl>
                                          <p:spTgt spid="2026500">
                                            <p:oleChartEl type="series" lvl="2"/>
                                          </p:spTgt>
                                        </p:tgtEl>
                                      </p:cBhvr>
                                    </p:animEffect>
                                  </p:childTnLst>
                                </p:cTn>
                              </p:par>
                            </p:childTnLst>
                          </p:cTn>
                        </p:par>
                        <p:par>
                          <p:cTn id="12" fill="hold" nodeType="afterGroup">
                            <p:stCondLst>
                              <p:cond delay="3400"/>
                            </p:stCondLst>
                            <p:childTnLst>
                              <p:par>
                                <p:cTn id="13" presetID="10" presetClass="entr" presetSubtype="0" fill="hold" grpId="0" nodeType="afterEffect">
                                  <p:stCondLst>
                                    <p:cond delay="70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7" grpId="0" animBg="1"/>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7042"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E9D73F14-4BB5-4F68-A44A-DEFD940E8E2A}" type="slidenum">
              <a:rPr lang="en-US" altLang="en-US" sz="900"/>
              <a:pPr algn="r">
                <a:lnSpc>
                  <a:spcPct val="85000"/>
                </a:lnSpc>
                <a:spcBef>
                  <a:spcPct val="20000"/>
                </a:spcBef>
                <a:buClrTx/>
                <a:buFontTx/>
                <a:buNone/>
              </a:pPr>
              <a:t>43</a:t>
            </a:fld>
            <a:endParaRPr lang="en-US" altLang="en-US" sz="900"/>
          </a:p>
        </p:txBody>
      </p:sp>
      <p:sp>
        <p:nvSpPr>
          <p:cNvPr id="87043" name="Rectangle 2"/>
          <p:cNvSpPr>
            <a:spLocks noGrp="1" noChangeArrowheads="1"/>
          </p:cNvSpPr>
          <p:nvPr>
            <p:ph type="title" idx="4294967295"/>
          </p:nvPr>
        </p:nvSpPr>
        <p:spPr>
          <a:xfrm>
            <a:off x="298450" y="90488"/>
            <a:ext cx="7608888" cy="860425"/>
          </a:xfrm>
        </p:spPr>
        <p:txBody>
          <a:bodyPr/>
          <a:lstStyle/>
          <a:p>
            <a:r>
              <a:rPr lang="en-US" altLang="en-US" smtClean="0">
                <a:latin typeface="Arial" panose="020B0604020202020204" pitchFamily="34" charset="0"/>
              </a:rPr>
              <a:t>Personal Lines DWP Growth: </a:t>
            </a:r>
            <a:br>
              <a:rPr lang="en-US" altLang="en-US" smtClean="0">
                <a:latin typeface="Arial" panose="020B0604020202020204" pitchFamily="34" charset="0"/>
              </a:rPr>
            </a:br>
            <a:r>
              <a:rPr lang="en-US" altLang="en-US" smtClean="0">
                <a:latin typeface="Arial" panose="020B0604020202020204" pitchFamily="34" charset="0"/>
              </a:rPr>
              <a:t>NC vs. U.S., 2005-2014</a:t>
            </a:r>
          </a:p>
        </p:txBody>
      </p:sp>
      <p:sp>
        <p:nvSpPr>
          <p:cNvPr id="87044" name="Rectangle 3"/>
          <p:cNvSpPr>
            <a:spLocks noChangeArrowheads="1"/>
          </p:cNvSpPr>
          <p:nvPr/>
        </p:nvSpPr>
        <p:spPr bwMode="auto">
          <a:xfrm>
            <a:off x="0" y="6567488"/>
            <a:ext cx="7569200"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marL="133350" indent="-133350">
              <a:lnSpc>
                <a:spcPct val="90000"/>
              </a:lnSpc>
              <a:spcBef>
                <a:spcPct val="100000"/>
              </a:spcBef>
              <a:buClr>
                <a:schemeClr val="accent2"/>
              </a:buClr>
              <a:buFont typeface="Wingdings" panose="05000000000000000000" pitchFamily="2" charset="2"/>
              <a:buChar char="n"/>
              <a:tabLst>
                <a:tab pos="112713" algn="r"/>
              </a:tabLst>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tabLst>
                <a:tab pos="112713" algn="r"/>
              </a:tabLst>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tabLst>
                <a:tab pos="112713" algn="r"/>
              </a:tabLst>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tabLst>
                <a:tab pos="112713" algn="r"/>
              </a:tabLst>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tabLst>
                <a:tab pos="112713" algn="r"/>
              </a:tabLst>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9pPr>
          </a:lstStyle>
          <a:p>
            <a:pPr>
              <a:spcBef>
                <a:spcPct val="0"/>
              </a:spcBef>
              <a:buFont typeface="Wingdings" panose="05000000000000000000" pitchFamily="2" charset="2"/>
              <a:buNone/>
            </a:pPr>
            <a:r>
              <a:rPr lang="en-US" altLang="en-US" sz="1100"/>
              <a:t>	Source: SNL Financial.</a:t>
            </a:r>
          </a:p>
        </p:txBody>
      </p:sp>
      <p:graphicFrame>
        <p:nvGraphicFramePr>
          <p:cNvPr id="2026500" name="Object 2"/>
          <p:cNvGraphicFramePr>
            <a:graphicFrameLocks/>
          </p:cNvGraphicFramePr>
          <p:nvPr/>
        </p:nvGraphicFramePr>
        <p:xfrm>
          <a:off x="304800" y="1296988"/>
          <a:ext cx="8569325" cy="4579937"/>
        </p:xfrm>
        <a:graphic>
          <a:graphicData uri="http://schemas.openxmlformats.org/presentationml/2006/ole">
            <mc:AlternateContent xmlns:mc="http://schemas.openxmlformats.org/markup-compatibility/2006">
              <mc:Choice xmlns:v="urn:schemas-microsoft-com:vml" Requires="v">
                <p:oleObj spid="_x0000_s87052" name="Chart" r:id="rId4" imgW="5740419" imgH="3073357" progId="MSGraph.Chart.8">
                  <p:embed followColorScheme="full"/>
                </p:oleObj>
              </mc:Choice>
              <mc:Fallback>
                <p:oleObj name="Chart" r:id="rId4" imgW="5740419" imgH="3073357" progId="MSGraph.Chart.8">
                  <p:embed followColorScheme="full"/>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304800" y="1296988"/>
                        <a:ext cx="8569325" cy="4579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7046" name="Rectangle 31"/>
          <p:cNvSpPr>
            <a:spLocks noChangeArrowheads="1"/>
          </p:cNvSpPr>
          <p:nvPr/>
        </p:nvSpPr>
        <p:spPr bwMode="black">
          <a:xfrm>
            <a:off x="347663" y="1139825"/>
            <a:ext cx="8221662"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spcBef>
                <a:spcPct val="20000"/>
              </a:spcBef>
              <a:buClrTx/>
              <a:buFontTx/>
              <a:buNone/>
            </a:pPr>
            <a:r>
              <a:rPr lang="en-US" altLang="en-US" sz="1600" b="1">
                <a:solidFill>
                  <a:srgbClr val="225A7A"/>
                </a:solidFill>
              </a:rPr>
              <a:t>(Percent)</a:t>
            </a:r>
          </a:p>
        </p:txBody>
      </p:sp>
      <p:sp>
        <p:nvSpPr>
          <p:cNvPr id="7" name="Text Box 6"/>
          <p:cNvSpPr txBox="1">
            <a:spLocks noChangeArrowheads="1"/>
          </p:cNvSpPr>
          <p:nvPr/>
        </p:nvSpPr>
        <p:spPr bwMode="blackWhite">
          <a:xfrm>
            <a:off x="3430588" y="1296988"/>
            <a:ext cx="2474912" cy="1417637"/>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a:lnSpc>
                <a:spcPct val="85000"/>
              </a:lnSpc>
              <a:spcBef>
                <a:spcPct val="50000"/>
              </a:spcBef>
              <a:buClr>
                <a:schemeClr val="bg1"/>
              </a:buClr>
              <a:buFont typeface="Wingdings" pitchFamily="2" charset="2"/>
              <a:buNone/>
              <a:defRPr/>
            </a:pPr>
            <a:r>
              <a:rPr lang="en-US" b="1" u="sng" dirty="0">
                <a:solidFill>
                  <a:schemeClr val="bg1"/>
                </a:solidFill>
                <a:latin typeface="Arial" charset="0"/>
                <a:cs typeface="Arial" charset="0"/>
              </a:rPr>
              <a:t>Average 2005-2014</a:t>
            </a:r>
          </a:p>
          <a:p>
            <a:pPr algn="ctr">
              <a:lnSpc>
                <a:spcPct val="85000"/>
              </a:lnSpc>
              <a:spcBef>
                <a:spcPct val="50000"/>
              </a:spcBef>
              <a:buClr>
                <a:schemeClr val="bg1"/>
              </a:buClr>
              <a:buFont typeface="Wingdings" pitchFamily="2" charset="2"/>
              <a:buNone/>
              <a:defRPr/>
            </a:pPr>
            <a:r>
              <a:rPr lang="en-US" b="1" dirty="0">
                <a:solidFill>
                  <a:schemeClr val="bg1"/>
                </a:solidFill>
                <a:latin typeface="Arial" charset="0"/>
                <a:cs typeface="Arial" charset="0"/>
              </a:rPr>
              <a:t>US: 2.6%</a:t>
            </a:r>
          </a:p>
          <a:p>
            <a:pPr algn="ctr">
              <a:lnSpc>
                <a:spcPct val="85000"/>
              </a:lnSpc>
              <a:spcBef>
                <a:spcPct val="50000"/>
              </a:spcBef>
              <a:buClr>
                <a:schemeClr val="bg1"/>
              </a:buClr>
              <a:buFont typeface="Wingdings" pitchFamily="2" charset="2"/>
              <a:buNone/>
              <a:defRPr/>
            </a:pPr>
            <a:r>
              <a:rPr lang="en-US" b="1" dirty="0">
                <a:solidFill>
                  <a:schemeClr val="bg1"/>
                </a:solidFill>
                <a:latin typeface="Arial" charset="0"/>
                <a:cs typeface="Arial" charset="0"/>
              </a:rPr>
              <a:t>NC: 3.4%</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700"/>
                                  </p:stCondLst>
                                  <p:childTnLst>
                                    <p:set>
                                      <p:cBhvr>
                                        <p:cTn id="6" dur="1" fill="hold">
                                          <p:stCondLst>
                                            <p:cond delay="0"/>
                                          </p:stCondLst>
                                        </p:cTn>
                                        <p:tgtEl>
                                          <p:spTgt spid="2026500">
                                            <p:oleChartEl type="series" lvl="1"/>
                                          </p:spTgt>
                                        </p:tgtEl>
                                        <p:attrNameLst>
                                          <p:attrName>style.visibility</p:attrName>
                                        </p:attrNameLst>
                                      </p:cBhvr>
                                      <p:to>
                                        <p:strVal val="visible"/>
                                      </p:to>
                                    </p:set>
                                    <p:animEffect transition="in" filter="wipe(left)">
                                      <p:cBhvr>
                                        <p:cTn id="7" dur="1000"/>
                                        <p:tgtEl>
                                          <p:spTgt spid="2026500">
                                            <p:oleChartEl type="series" lvl="1"/>
                                          </p:spTgt>
                                        </p:tgtEl>
                                      </p:cBhvr>
                                    </p:animEffect>
                                  </p:childTnLst>
                                </p:cTn>
                              </p:par>
                            </p:childTnLst>
                          </p:cTn>
                        </p:par>
                        <p:par>
                          <p:cTn id="8" fill="hold" nodeType="afterGroup">
                            <p:stCondLst>
                              <p:cond delay="1700"/>
                            </p:stCondLst>
                            <p:childTnLst>
                              <p:par>
                                <p:cTn id="9" presetID="22" presetClass="entr" presetSubtype="8" fill="hold" grpId="0" nodeType="afterEffect">
                                  <p:stCondLst>
                                    <p:cond delay="700"/>
                                  </p:stCondLst>
                                  <p:childTnLst>
                                    <p:set>
                                      <p:cBhvr>
                                        <p:cTn id="10" dur="1" fill="hold">
                                          <p:stCondLst>
                                            <p:cond delay="0"/>
                                          </p:stCondLst>
                                        </p:cTn>
                                        <p:tgtEl>
                                          <p:spTgt spid="2026500">
                                            <p:oleChartEl type="series" lvl="2"/>
                                          </p:spTgt>
                                        </p:tgtEl>
                                        <p:attrNameLst>
                                          <p:attrName>style.visibility</p:attrName>
                                        </p:attrNameLst>
                                      </p:cBhvr>
                                      <p:to>
                                        <p:strVal val="visible"/>
                                      </p:to>
                                    </p:set>
                                    <p:animEffect transition="in" filter="wipe(left)">
                                      <p:cBhvr>
                                        <p:cTn id="11" dur="1000"/>
                                        <p:tgtEl>
                                          <p:spTgt spid="2026500">
                                            <p:oleChartEl type="series" lvl="2"/>
                                          </p:spTgt>
                                        </p:tgtEl>
                                      </p:cBhvr>
                                    </p:animEffect>
                                  </p:childTnLst>
                                </p:cTn>
                              </p:par>
                            </p:childTnLst>
                          </p:cTn>
                        </p:par>
                        <p:par>
                          <p:cTn id="12" fill="hold" nodeType="afterGroup">
                            <p:stCondLst>
                              <p:cond delay="3400"/>
                            </p:stCondLst>
                            <p:childTnLst>
                              <p:par>
                                <p:cTn id="13" presetID="10" presetClass="entr" presetSubtype="0" fill="hold" grpId="0" nodeType="afterEffect">
                                  <p:stCondLst>
                                    <p:cond delay="70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7" grpId="0" animBg="1"/>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89090"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38D5D5B7-053F-4F7D-8772-04D0AB499EEE}" type="slidenum">
              <a:rPr lang="en-US" altLang="en-US" sz="900"/>
              <a:pPr algn="r">
                <a:lnSpc>
                  <a:spcPct val="85000"/>
                </a:lnSpc>
                <a:spcBef>
                  <a:spcPct val="20000"/>
                </a:spcBef>
                <a:buClrTx/>
                <a:buFontTx/>
                <a:buNone/>
              </a:pPr>
              <a:t>44</a:t>
            </a:fld>
            <a:endParaRPr lang="en-US" altLang="en-US" sz="900"/>
          </a:p>
        </p:txBody>
      </p:sp>
      <p:sp>
        <p:nvSpPr>
          <p:cNvPr id="89091" name="Rectangle 2"/>
          <p:cNvSpPr>
            <a:spLocks noGrp="1" noChangeArrowheads="1"/>
          </p:cNvSpPr>
          <p:nvPr>
            <p:ph type="title" idx="4294967295"/>
          </p:nvPr>
        </p:nvSpPr>
        <p:spPr>
          <a:xfrm>
            <a:off x="298450" y="90488"/>
            <a:ext cx="7608888" cy="860425"/>
          </a:xfrm>
        </p:spPr>
        <p:txBody>
          <a:bodyPr/>
          <a:lstStyle/>
          <a:p>
            <a:r>
              <a:rPr lang="en-US" altLang="en-US" smtClean="0">
                <a:latin typeface="Arial" panose="020B0604020202020204" pitchFamily="34" charset="0"/>
              </a:rPr>
              <a:t>Private Passenger Auto DWP Growth: </a:t>
            </a:r>
            <a:br>
              <a:rPr lang="en-US" altLang="en-US" smtClean="0">
                <a:latin typeface="Arial" panose="020B0604020202020204" pitchFamily="34" charset="0"/>
              </a:rPr>
            </a:br>
            <a:r>
              <a:rPr lang="en-US" altLang="en-US" smtClean="0">
                <a:latin typeface="Arial" panose="020B0604020202020204" pitchFamily="34" charset="0"/>
              </a:rPr>
              <a:t>NC vs. U.S., 2005-2014</a:t>
            </a:r>
          </a:p>
        </p:txBody>
      </p:sp>
      <p:sp>
        <p:nvSpPr>
          <p:cNvPr id="89092" name="Rectangle 3"/>
          <p:cNvSpPr>
            <a:spLocks noChangeArrowheads="1"/>
          </p:cNvSpPr>
          <p:nvPr/>
        </p:nvSpPr>
        <p:spPr bwMode="auto">
          <a:xfrm>
            <a:off x="0" y="6567488"/>
            <a:ext cx="7569200"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marL="133350" indent="-133350">
              <a:lnSpc>
                <a:spcPct val="90000"/>
              </a:lnSpc>
              <a:spcBef>
                <a:spcPct val="100000"/>
              </a:spcBef>
              <a:buClr>
                <a:schemeClr val="accent2"/>
              </a:buClr>
              <a:buFont typeface="Wingdings" panose="05000000000000000000" pitchFamily="2" charset="2"/>
              <a:buChar char="n"/>
              <a:tabLst>
                <a:tab pos="112713" algn="r"/>
              </a:tabLst>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tabLst>
                <a:tab pos="112713" algn="r"/>
              </a:tabLst>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tabLst>
                <a:tab pos="112713" algn="r"/>
              </a:tabLst>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tabLst>
                <a:tab pos="112713" algn="r"/>
              </a:tabLst>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tabLst>
                <a:tab pos="112713" algn="r"/>
              </a:tabLst>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9pPr>
          </a:lstStyle>
          <a:p>
            <a:pPr>
              <a:spcBef>
                <a:spcPct val="0"/>
              </a:spcBef>
              <a:buFont typeface="Wingdings" panose="05000000000000000000" pitchFamily="2" charset="2"/>
              <a:buNone/>
            </a:pPr>
            <a:r>
              <a:rPr lang="en-US" altLang="en-US" sz="1100"/>
              <a:t>	Source: SNL Financial.</a:t>
            </a:r>
          </a:p>
        </p:txBody>
      </p:sp>
      <p:graphicFrame>
        <p:nvGraphicFramePr>
          <p:cNvPr id="2026500" name="Object 2"/>
          <p:cNvGraphicFramePr>
            <a:graphicFrameLocks/>
          </p:cNvGraphicFramePr>
          <p:nvPr/>
        </p:nvGraphicFramePr>
        <p:xfrm>
          <a:off x="298450" y="1287463"/>
          <a:ext cx="8569325" cy="4887912"/>
        </p:xfrm>
        <a:graphic>
          <a:graphicData uri="http://schemas.openxmlformats.org/presentationml/2006/ole">
            <mc:AlternateContent xmlns:mc="http://schemas.openxmlformats.org/markup-compatibility/2006">
              <mc:Choice xmlns:v="urn:schemas-microsoft-com:vml" Requires="v">
                <p:oleObj spid="_x0000_s89101" name="Chart" r:id="rId4" imgW="5740419" imgH="3073357" progId="MSGraph.Chart.8">
                  <p:embed followColorScheme="full"/>
                </p:oleObj>
              </mc:Choice>
              <mc:Fallback>
                <p:oleObj name="Chart" r:id="rId4" imgW="5740419" imgH="3073357" progId="MSGraph.Chart.8">
                  <p:embed followColorScheme="full"/>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298450" y="1287463"/>
                        <a:ext cx="8569325" cy="4887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9094" name="Rectangle 31"/>
          <p:cNvSpPr>
            <a:spLocks noChangeArrowheads="1"/>
          </p:cNvSpPr>
          <p:nvPr/>
        </p:nvSpPr>
        <p:spPr bwMode="black">
          <a:xfrm>
            <a:off x="347663" y="1139825"/>
            <a:ext cx="8221662"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spcBef>
                <a:spcPct val="20000"/>
              </a:spcBef>
              <a:buClrTx/>
              <a:buFontTx/>
              <a:buNone/>
            </a:pPr>
            <a:r>
              <a:rPr lang="en-US" altLang="en-US" sz="1600" b="1">
                <a:solidFill>
                  <a:srgbClr val="225A7A"/>
                </a:solidFill>
              </a:rPr>
              <a:t>(Percent)</a:t>
            </a:r>
          </a:p>
        </p:txBody>
      </p:sp>
      <p:sp>
        <p:nvSpPr>
          <p:cNvPr id="7" name="Text Box 6"/>
          <p:cNvSpPr txBox="1">
            <a:spLocks noChangeArrowheads="1"/>
          </p:cNvSpPr>
          <p:nvPr/>
        </p:nvSpPr>
        <p:spPr bwMode="blackWhite">
          <a:xfrm>
            <a:off x="4103688" y="1360488"/>
            <a:ext cx="2474912" cy="1387475"/>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a:lnSpc>
                <a:spcPct val="85000"/>
              </a:lnSpc>
              <a:spcBef>
                <a:spcPct val="50000"/>
              </a:spcBef>
              <a:buClr>
                <a:schemeClr val="bg1"/>
              </a:buClr>
              <a:buFont typeface="Wingdings" pitchFamily="2" charset="2"/>
              <a:buNone/>
              <a:defRPr/>
            </a:pPr>
            <a:r>
              <a:rPr lang="en-US" b="1" u="sng" dirty="0">
                <a:solidFill>
                  <a:schemeClr val="bg1"/>
                </a:solidFill>
                <a:latin typeface="Arial" charset="0"/>
                <a:cs typeface="Arial" charset="0"/>
              </a:rPr>
              <a:t>Average 2005-2014</a:t>
            </a:r>
          </a:p>
          <a:p>
            <a:pPr algn="ctr">
              <a:lnSpc>
                <a:spcPct val="85000"/>
              </a:lnSpc>
              <a:spcBef>
                <a:spcPct val="50000"/>
              </a:spcBef>
              <a:buClr>
                <a:schemeClr val="bg1"/>
              </a:buClr>
              <a:buFont typeface="Wingdings" pitchFamily="2" charset="2"/>
              <a:buNone/>
              <a:defRPr/>
            </a:pPr>
            <a:r>
              <a:rPr lang="en-US" b="1" dirty="0">
                <a:solidFill>
                  <a:schemeClr val="bg1"/>
                </a:solidFill>
                <a:latin typeface="Arial" charset="0"/>
                <a:cs typeface="Arial" charset="0"/>
              </a:rPr>
              <a:t>US: 1.6%</a:t>
            </a:r>
          </a:p>
          <a:p>
            <a:pPr algn="ctr">
              <a:lnSpc>
                <a:spcPct val="85000"/>
              </a:lnSpc>
              <a:spcBef>
                <a:spcPct val="50000"/>
              </a:spcBef>
              <a:buClr>
                <a:schemeClr val="bg1"/>
              </a:buClr>
              <a:buFont typeface="Wingdings" pitchFamily="2" charset="2"/>
              <a:buNone/>
              <a:defRPr/>
            </a:pPr>
            <a:r>
              <a:rPr lang="en-US" b="1" dirty="0">
                <a:solidFill>
                  <a:schemeClr val="bg1"/>
                </a:solidFill>
                <a:latin typeface="Arial" charset="0"/>
                <a:cs typeface="Arial" charset="0"/>
              </a:rPr>
              <a:t>NC: 2.5%</a:t>
            </a:r>
          </a:p>
        </p:txBody>
      </p:sp>
      <p:sp>
        <p:nvSpPr>
          <p:cNvPr id="8" name="Rectangular Callout 7"/>
          <p:cNvSpPr/>
          <p:nvPr/>
        </p:nvSpPr>
        <p:spPr>
          <a:xfrm>
            <a:off x="2235200" y="1508125"/>
            <a:ext cx="1746250" cy="703263"/>
          </a:xfrm>
          <a:prstGeom prst="wedgeRectCallout">
            <a:avLst>
              <a:gd name="adj1" fmla="val 53150"/>
              <a:gd name="adj2" fmla="val 238179"/>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b="1" dirty="0">
                <a:solidFill>
                  <a:srgbClr val="FFFFFF"/>
                </a:solidFill>
                <a:latin typeface="Arial" panose="020B0604020202020204" pitchFamily="34" charset="0"/>
                <a:cs typeface="Arial" panose="020B0604020202020204" pitchFamily="34" charset="0"/>
              </a:rPr>
              <a:t>Exposures Fall: Weak Economy</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700"/>
                                  </p:stCondLst>
                                  <p:childTnLst>
                                    <p:set>
                                      <p:cBhvr>
                                        <p:cTn id="6" dur="1" fill="hold">
                                          <p:stCondLst>
                                            <p:cond delay="0"/>
                                          </p:stCondLst>
                                        </p:cTn>
                                        <p:tgtEl>
                                          <p:spTgt spid="2026500">
                                            <p:oleChartEl type="series" lvl="1"/>
                                          </p:spTgt>
                                        </p:tgtEl>
                                        <p:attrNameLst>
                                          <p:attrName>style.visibility</p:attrName>
                                        </p:attrNameLst>
                                      </p:cBhvr>
                                      <p:to>
                                        <p:strVal val="visible"/>
                                      </p:to>
                                    </p:set>
                                    <p:animEffect transition="in" filter="wipe(left)">
                                      <p:cBhvr>
                                        <p:cTn id="7" dur="1000"/>
                                        <p:tgtEl>
                                          <p:spTgt spid="2026500">
                                            <p:oleChartEl type="series" lvl="1"/>
                                          </p:spTgt>
                                        </p:tgtEl>
                                      </p:cBhvr>
                                    </p:animEffect>
                                  </p:childTnLst>
                                </p:cTn>
                              </p:par>
                            </p:childTnLst>
                          </p:cTn>
                        </p:par>
                        <p:par>
                          <p:cTn id="8" fill="hold" nodeType="afterGroup">
                            <p:stCondLst>
                              <p:cond delay="1700"/>
                            </p:stCondLst>
                            <p:childTnLst>
                              <p:par>
                                <p:cTn id="9" presetID="22" presetClass="entr" presetSubtype="8" fill="hold" grpId="0" nodeType="afterEffect">
                                  <p:stCondLst>
                                    <p:cond delay="700"/>
                                  </p:stCondLst>
                                  <p:childTnLst>
                                    <p:set>
                                      <p:cBhvr>
                                        <p:cTn id="10" dur="1" fill="hold">
                                          <p:stCondLst>
                                            <p:cond delay="0"/>
                                          </p:stCondLst>
                                        </p:cTn>
                                        <p:tgtEl>
                                          <p:spTgt spid="2026500">
                                            <p:oleChartEl type="series" lvl="2"/>
                                          </p:spTgt>
                                        </p:tgtEl>
                                        <p:attrNameLst>
                                          <p:attrName>style.visibility</p:attrName>
                                        </p:attrNameLst>
                                      </p:cBhvr>
                                      <p:to>
                                        <p:strVal val="visible"/>
                                      </p:to>
                                    </p:set>
                                    <p:animEffect transition="in" filter="wipe(left)">
                                      <p:cBhvr>
                                        <p:cTn id="11" dur="1000"/>
                                        <p:tgtEl>
                                          <p:spTgt spid="2026500">
                                            <p:oleChartEl type="series" lvl="2"/>
                                          </p:spTgt>
                                        </p:tgtEl>
                                      </p:cBhvr>
                                    </p:animEffect>
                                  </p:childTnLst>
                                </p:cTn>
                              </p:par>
                            </p:childTnLst>
                          </p:cTn>
                        </p:par>
                        <p:par>
                          <p:cTn id="12" fill="hold" nodeType="afterGroup">
                            <p:stCondLst>
                              <p:cond delay="3400"/>
                            </p:stCondLst>
                            <p:childTnLst>
                              <p:par>
                                <p:cTn id="13" presetID="10" presetClass="entr" presetSubtype="0" fill="hold" grpId="0" nodeType="afterEffect">
                                  <p:stCondLst>
                                    <p:cond delay="70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7" grpId="0" animBg="1"/>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91138"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3566DADA-C2C4-4265-BF47-3AF9D8B1A755}" type="slidenum">
              <a:rPr lang="en-US" altLang="en-US" sz="900"/>
              <a:pPr algn="r">
                <a:lnSpc>
                  <a:spcPct val="85000"/>
                </a:lnSpc>
                <a:spcBef>
                  <a:spcPct val="20000"/>
                </a:spcBef>
                <a:buClrTx/>
                <a:buFontTx/>
                <a:buNone/>
              </a:pPr>
              <a:t>45</a:t>
            </a:fld>
            <a:endParaRPr lang="en-US" altLang="en-US" sz="900"/>
          </a:p>
        </p:txBody>
      </p:sp>
      <p:sp>
        <p:nvSpPr>
          <p:cNvPr id="91139" name="Rectangle 2"/>
          <p:cNvSpPr>
            <a:spLocks noGrp="1" noChangeArrowheads="1"/>
          </p:cNvSpPr>
          <p:nvPr>
            <p:ph type="title" idx="4294967295"/>
          </p:nvPr>
        </p:nvSpPr>
        <p:spPr>
          <a:xfrm>
            <a:off x="298450" y="90488"/>
            <a:ext cx="7608888" cy="860425"/>
          </a:xfrm>
        </p:spPr>
        <p:txBody>
          <a:bodyPr/>
          <a:lstStyle/>
          <a:p>
            <a:r>
              <a:rPr lang="en-US" altLang="en-US" smtClean="0">
                <a:latin typeface="Arial" panose="020B0604020202020204" pitchFamily="34" charset="0"/>
              </a:rPr>
              <a:t>Homeowner’s MP DWP Growth: NC vs. U.S., 2005-2014</a:t>
            </a:r>
          </a:p>
        </p:txBody>
      </p:sp>
      <p:sp>
        <p:nvSpPr>
          <p:cNvPr id="91140" name="Rectangle 3"/>
          <p:cNvSpPr>
            <a:spLocks noChangeArrowheads="1"/>
          </p:cNvSpPr>
          <p:nvPr/>
        </p:nvSpPr>
        <p:spPr bwMode="auto">
          <a:xfrm>
            <a:off x="0" y="6567488"/>
            <a:ext cx="7569200"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marL="133350" indent="-133350">
              <a:lnSpc>
                <a:spcPct val="90000"/>
              </a:lnSpc>
              <a:spcBef>
                <a:spcPct val="100000"/>
              </a:spcBef>
              <a:buClr>
                <a:schemeClr val="accent2"/>
              </a:buClr>
              <a:buFont typeface="Wingdings" panose="05000000000000000000" pitchFamily="2" charset="2"/>
              <a:buChar char="n"/>
              <a:tabLst>
                <a:tab pos="112713" algn="r"/>
              </a:tabLst>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tabLst>
                <a:tab pos="112713" algn="r"/>
              </a:tabLst>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tabLst>
                <a:tab pos="112713" algn="r"/>
              </a:tabLst>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tabLst>
                <a:tab pos="112713" algn="r"/>
              </a:tabLst>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tabLst>
                <a:tab pos="112713" algn="r"/>
              </a:tabLst>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9pPr>
          </a:lstStyle>
          <a:p>
            <a:pPr>
              <a:spcBef>
                <a:spcPct val="0"/>
              </a:spcBef>
              <a:buFont typeface="Wingdings" panose="05000000000000000000" pitchFamily="2" charset="2"/>
              <a:buNone/>
            </a:pPr>
            <a:r>
              <a:rPr lang="en-US" altLang="en-US" sz="1100"/>
              <a:t>	Source: SNL Financial.</a:t>
            </a:r>
          </a:p>
        </p:txBody>
      </p:sp>
      <p:graphicFrame>
        <p:nvGraphicFramePr>
          <p:cNvPr id="2026500" name="Object 2"/>
          <p:cNvGraphicFramePr>
            <a:graphicFrameLocks/>
          </p:cNvGraphicFramePr>
          <p:nvPr/>
        </p:nvGraphicFramePr>
        <p:xfrm>
          <a:off x="304800" y="1296988"/>
          <a:ext cx="8569325" cy="4579937"/>
        </p:xfrm>
        <a:graphic>
          <a:graphicData uri="http://schemas.openxmlformats.org/presentationml/2006/ole">
            <mc:AlternateContent xmlns:mc="http://schemas.openxmlformats.org/markup-compatibility/2006">
              <mc:Choice xmlns:v="urn:schemas-microsoft-com:vml" Requires="v">
                <p:oleObj spid="_x0000_s91149" name="Chart" r:id="rId4" imgW="5740419" imgH="3073357" progId="MSGraph.Chart.8">
                  <p:embed followColorScheme="full"/>
                </p:oleObj>
              </mc:Choice>
              <mc:Fallback>
                <p:oleObj name="Chart" r:id="rId4" imgW="5740419" imgH="3073357" progId="MSGraph.Chart.8">
                  <p:embed followColorScheme="full"/>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304800" y="1296988"/>
                        <a:ext cx="8569325" cy="4579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1142" name="Rectangle 31"/>
          <p:cNvSpPr>
            <a:spLocks noChangeArrowheads="1"/>
          </p:cNvSpPr>
          <p:nvPr/>
        </p:nvSpPr>
        <p:spPr bwMode="black">
          <a:xfrm>
            <a:off x="347663" y="1139825"/>
            <a:ext cx="8221662"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spcBef>
                <a:spcPct val="20000"/>
              </a:spcBef>
              <a:buClrTx/>
              <a:buFontTx/>
              <a:buNone/>
            </a:pPr>
            <a:r>
              <a:rPr lang="en-US" altLang="en-US" sz="1600" b="1">
                <a:solidFill>
                  <a:srgbClr val="225A7A"/>
                </a:solidFill>
              </a:rPr>
              <a:t>(Percent)</a:t>
            </a:r>
          </a:p>
        </p:txBody>
      </p:sp>
      <p:sp>
        <p:nvSpPr>
          <p:cNvPr id="7" name="Text Box 6"/>
          <p:cNvSpPr txBox="1">
            <a:spLocks noChangeArrowheads="1"/>
          </p:cNvSpPr>
          <p:nvPr/>
        </p:nvSpPr>
        <p:spPr bwMode="blackWhite">
          <a:xfrm>
            <a:off x="3784600" y="1139825"/>
            <a:ext cx="2474913" cy="1452563"/>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a:lnSpc>
                <a:spcPct val="85000"/>
              </a:lnSpc>
              <a:spcBef>
                <a:spcPct val="50000"/>
              </a:spcBef>
              <a:buClr>
                <a:schemeClr val="bg1"/>
              </a:buClr>
              <a:buFont typeface="Wingdings" pitchFamily="2" charset="2"/>
              <a:buNone/>
              <a:defRPr/>
            </a:pPr>
            <a:r>
              <a:rPr lang="en-US" b="1" u="sng" dirty="0">
                <a:solidFill>
                  <a:schemeClr val="bg1"/>
                </a:solidFill>
                <a:latin typeface="Arial" charset="0"/>
                <a:cs typeface="Arial" charset="0"/>
              </a:rPr>
              <a:t>Average 2005-2014</a:t>
            </a:r>
          </a:p>
          <a:p>
            <a:pPr algn="ctr">
              <a:lnSpc>
                <a:spcPct val="85000"/>
              </a:lnSpc>
              <a:spcBef>
                <a:spcPct val="50000"/>
              </a:spcBef>
              <a:buClr>
                <a:schemeClr val="bg1"/>
              </a:buClr>
              <a:buFont typeface="Wingdings" pitchFamily="2" charset="2"/>
              <a:buNone/>
              <a:defRPr/>
            </a:pPr>
            <a:r>
              <a:rPr lang="en-US" b="1" dirty="0">
                <a:solidFill>
                  <a:schemeClr val="bg1"/>
                </a:solidFill>
                <a:latin typeface="Arial" charset="0"/>
                <a:cs typeface="Arial" charset="0"/>
              </a:rPr>
              <a:t>US: 4.8%</a:t>
            </a:r>
          </a:p>
          <a:p>
            <a:pPr algn="ctr">
              <a:lnSpc>
                <a:spcPct val="85000"/>
              </a:lnSpc>
              <a:spcBef>
                <a:spcPct val="50000"/>
              </a:spcBef>
              <a:buClr>
                <a:schemeClr val="bg1"/>
              </a:buClr>
              <a:buFont typeface="Wingdings" pitchFamily="2" charset="2"/>
              <a:buNone/>
              <a:defRPr/>
            </a:pPr>
            <a:r>
              <a:rPr lang="en-US" b="1" dirty="0">
                <a:solidFill>
                  <a:schemeClr val="bg1"/>
                </a:solidFill>
                <a:latin typeface="Arial" charset="0"/>
                <a:cs typeface="Arial" charset="0"/>
              </a:rPr>
              <a:t>NC: 5.6%</a:t>
            </a:r>
          </a:p>
        </p:txBody>
      </p:sp>
      <p:sp>
        <p:nvSpPr>
          <p:cNvPr id="8" name="Rectangular Callout 7"/>
          <p:cNvSpPr/>
          <p:nvPr/>
        </p:nvSpPr>
        <p:spPr>
          <a:xfrm>
            <a:off x="6686550" y="757238"/>
            <a:ext cx="2138363" cy="701675"/>
          </a:xfrm>
          <a:prstGeom prst="wedgeRectCallout">
            <a:avLst>
              <a:gd name="adj1" fmla="val 5140"/>
              <a:gd name="adj2" fmla="val 68652"/>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b="1" dirty="0">
                <a:solidFill>
                  <a:srgbClr val="FFFFFF"/>
                </a:solidFill>
                <a:latin typeface="Arial" panose="020B0604020202020204" pitchFamily="34" charset="0"/>
                <a:cs typeface="Arial" panose="020B0604020202020204" pitchFamily="34" charset="0"/>
              </a:rPr>
              <a:t>Reaction to 2011 Catastrophes (filed, </a:t>
            </a:r>
            <a:r>
              <a:rPr lang="en-US" sz="1600" b="1" dirty="0" err="1">
                <a:solidFill>
                  <a:srgbClr val="FFFFFF"/>
                </a:solidFill>
                <a:latin typeface="Arial" panose="020B0604020202020204" pitchFamily="34" charset="0"/>
                <a:cs typeface="Arial" panose="020B0604020202020204" pitchFamily="34" charset="0"/>
              </a:rPr>
              <a:t>OKd</a:t>
            </a:r>
            <a:r>
              <a:rPr lang="en-US" sz="1600" b="1" dirty="0">
                <a:solidFill>
                  <a:srgbClr val="FFFFFF"/>
                </a:solidFill>
                <a:latin typeface="Arial" panose="020B0604020202020204" pitchFamily="34" charset="0"/>
                <a:cs typeface="Arial" panose="020B0604020202020204" pitchFamily="34" charset="0"/>
              </a:rPr>
              <a:t> in 2012)</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700"/>
                                  </p:stCondLst>
                                  <p:childTnLst>
                                    <p:set>
                                      <p:cBhvr>
                                        <p:cTn id="6" dur="1" fill="hold">
                                          <p:stCondLst>
                                            <p:cond delay="0"/>
                                          </p:stCondLst>
                                        </p:cTn>
                                        <p:tgtEl>
                                          <p:spTgt spid="2026500">
                                            <p:oleChartEl type="series" lvl="1"/>
                                          </p:spTgt>
                                        </p:tgtEl>
                                        <p:attrNameLst>
                                          <p:attrName>style.visibility</p:attrName>
                                        </p:attrNameLst>
                                      </p:cBhvr>
                                      <p:to>
                                        <p:strVal val="visible"/>
                                      </p:to>
                                    </p:set>
                                    <p:animEffect transition="in" filter="wipe(left)">
                                      <p:cBhvr>
                                        <p:cTn id="7" dur="1000"/>
                                        <p:tgtEl>
                                          <p:spTgt spid="2026500">
                                            <p:oleChartEl type="series" lvl="1"/>
                                          </p:spTgt>
                                        </p:tgtEl>
                                      </p:cBhvr>
                                    </p:animEffect>
                                  </p:childTnLst>
                                </p:cTn>
                              </p:par>
                            </p:childTnLst>
                          </p:cTn>
                        </p:par>
                        <p:par>
                          <p:cTn id="8" fill="hold" nodeType="afterGroup">
                            <p:stCondLst>
                              <p:cond delay="1700"/>
                            </p:stCondLst>
                            <p:childTnLst>
                              <p:par>
                                <p:cTn id="9" presetID="22" presetClass="entr" presetSubtype="8" fill="hold" grpId="0" nodeType="afterEffect">
                                  <p:stCondLst>
                                    <p:cond delay="700"/>
                                  </p:stCondLst>
                                  <p:childTnLst>
                                    <p:set>
                                      <p:cBhvr>
                                        <p:cTn id="10" dur="1" fill="hold">
                                          <p:stCondLst>
                                            <p:cond delay="0"/>
                                          </p:stCondLst>
                                        </p:cTn>
                                        <p:tgtEl>
                                          <p:spTgt spid="2026500">
                                            <p:oleChartEl type="series" lvl="2"/>
                                          </p:spTgt>
                                        </p:tgtEl>
                                        <p:attrNameLst>
                                          <p:attrName>style.visibility</p:attrName>
                                        </p:attrNameLst>
                                      </p:cBhvr>
                                      <p:to>
                                        <p:strVal val="visible"/>
                                      </p:to>
                                    </p:set>
                                    <p:animEffect transition="in" filter="wipe(left)">
                                      <p:cBhvr>
                                        <p:cTn id="11" dur="1000"/>
                                        <p:tgtEl>
                                          <p:spTgt spid="2026500">
                                            <p:oleChartEl type="series" lvl="2"/>
                                          </p:spTgt>
                                        </p:tgtEl>
                                      </p:cBhvr>
                                    </p:animEffect>
                                  </p:childTnLst>
                                </p:cTn>
                              </p:par>
                            </p:childTnLst>
                          </p:cTn>
                        </p:par>
                        <p:par>
                          <p:cTn id="12" fill="hold" nodeType="afterGroup">
                            <p:stCondLst>
                              <p:cond delay="3400"/>
                            </p:stCondLst>
                            <p:childTnLst>
                              <p:par>
                                <p:cTn id="13" presetID="10" presetClass="entr" presetSubtype="0" fill="hold" grpId="0" nodeType="afterEffect">
                                  <p:stCondLst>
                                    <p:cond delay="70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7" grpId="0" animBg="1"/>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3186"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9A60AA3A-CCC9-489B-B205-D4658A9E7DD7}" type="slidenum">
              <a:rPr lang="en-US" altLang="en-US" sz="900"/>
              <a:pPr algn="r">
                <a:lnSpc>
                  <a:spcPct val="85000"/>
                </a:lnSpc>
                <a:spcBef>
                  <a:spcPct val="20000"/>
                </a:spcBef>
                <a:buClrTx/>
                <a:buFontTx/>
                <a:buNone/>
              </a:pPr>
              <a:t>46</a:t>
            </a:fld>
            <a:endParaRPr lang="en-US" altLang="en-US" sz="900"/>
          </a:p>
        </p:txBody>
      </p:sp>
      <p:sp>
        <p:nvSpPr>
          <p:cNvPr id="93187" name="Rectangle 2"/>
          <p:cNvSpPr>
            <a:spLocks noGrp="1" noChangeArrowheads="1"/>
          </p:cNvSpPr>
          <p:nvPr>
            <p:ph type="title" idx="4294967295"/>
          </p:nvPr>
        </p:nvSpPr>
        <p:spPr/>
        <p:txBody>
          <a:bodyPr/>
          <a:lstStyle/>
          <a:p>
            <a:r>
              <a:rPr lang="en-US" altLang="en-US" smtClean="0">
                <a:latin typeface="Arial" panose="020B0604020202020204" pitchFamily="34" charset="0"/>
              </a:rPr>
              <a:t>RNW All Lines: NC vs. U.S., 2005-2014</a:t>
            </a:r>
          </a:p>
        </p:txBody>
      </p:sp>
      <p:sp>
        <p:nvSpPr>
          <p:cNvPr id="93188" name="Rectangle 3"/>
          <p:cNvSpPr>
            <a:spLocks noChangeArrowheads="1"/>
          </p:cNvSpPr>
          <p:nvPr/>
        </p:nvSpPr>
        <p:spPr bwMode="auto">
          <a:xfrm>
            <a:off x="0" y="6570663"/>
            <a:ext cx="7569200"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marL="133350" indent="-133350">
              <a:lnSpc>
                <a:spcPct val="90000"/>
              </a:lnSpc>
              <a:spcBef>
                <a:spcPct val="100000"/>
              </a:spcBef>
              <a:buClr>
                <a:schemeClr val="accent2"/>
              </a:buClr>
              <a:buFont typeface="Wingdings" panose="05000000000000000000" pitchFamily="2" charset="2"/>
              <a:buChar char="n"/>
              <a:tabLst>
                <a:tab pos="112713" algn="r"/>
              </a:tabLst>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tabLst>
                <a:tab pos="112713" algn="r"/>
              </a:tabLst>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tabLst>
                <a:tab pos="112713" algn="r"/>
              </a:tabLst>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tabLst>
                <a:tab pos="112713" algn="r"/>
              </a:tabLst>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tabLst>
                <a:tab pos="112713" algn="r"/>
              </a:tabLst>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9pPr>
          </a:lstStyle>
          <a:p>
            <a:pPr>
              <a:spcBef>
                <a:spcPct val="0"/>
              </a:spcBef>
              <a:buFont typeface="Wingdings" panose="05000000000000000000" pitchFamily="2" charset="2"/>
              <a:buNone/>
            </a:pPr>
            <a:r>
              <a:rPr lang="en-US" altLang="en-US" sz="1100"/>
              <a:t>	Sources: NAIC.</a:t>
            </a:r>
          </a:p>
        </p:txBody>
      </p:sp>
      <p:graphicFrame>
        <p:nvGraphicFramePr>
          <p:cNvPr id="93189" name="Object 2"/>
          <p:cNvGraphicFramePr>
            <a:graphicFrameLocks/>
          </p:cNvGraphicFramePr>
          <p:nvPr/>
        </p:nvGraphicFramePr>
        <p:xfrm>
          <a:off x="298450" y="1360488"/>
          <a:ext cx="8569325" cy="4579937"/>
        </p:xfrm>
        <a:graphic>
          <a:graphicData uri="http://schemas.openxmlformats.org/presentationml/2006/ole">
            <mc:AlternateContent xmlns:mc="http://schemas.openxmlformats.org/markup-compatibility/2006">
              <mc:Choice xmlns:v="urn:schemas-microsoft-com:vml" Requires="v">
                <p:oleObj spid="_x0000_s93199" name="Chart" r:id="rId4" imgW="5733942" imgH="3073357" progId="MSGraph.Chart.8">
                  <p:embed followColorScheme="full"/>
                </p:oleObj>
              </mc:Choice>
              <mc:Fallback>
                <p:oleObj name="Chart" r:id="rId4" imgW="5733942" imgH="3073357" progId="MSGraph.Chart.8">
                  <p:embed followColorScheme="full"/>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298450" y="1360488"/>
                        <a:ext cx="8569325" cy="4579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3190" name="Rectangle 5"/>
          <p:cNvSpPr>
            <a:spLocks noChangeArrowheads="1"/>
          </p:cNvSpPr>
          <p:nvPr/>
        </p:nvSpPr>
        <p:spPr bwMode="blackWhite">
          <a:xfrm>
            <a:off x="3425825" y="1027113"/>
            <a:ext cx="2998788" cy="16668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eaLnBrk="1" hangingPunct="1">
              <a:lnSpc>
                <a:spcPct val="95000"/>
              </a:lnSpc>
              <a:spcBef>
                <a:spcPct val="25000"/>
              </a:spcBef>
              <a:buClrTx/>
              <a:buFontTx/>
              <a:buNone/>
            </a:pPr>
            <a:r>
              <a:rPr lang="pt-BR" altLang="en-US" sz="1600" b="1">
                <a:solidFill>
                  <a:srgbClr val="FFFFFF"/>
                </a:solidFill>
              </a:rPr>
              <a:t>P/C Insurer profitability in NC is above that of the US overall over the past decade</a:t>
            </a:r>
          </a:p>
          <a:p>
            <a:pPr algn="ctr" eaLnBrk="1" hangingPunct="1">
              <a:lnSpc>
                <a:spcPct val="95000"/>
              </a:lnSpc>
              <a:spcBef>
                <a:spcPct val="25000"/>
              </a:spcBef>
              <a:buClrTx/>
              <a:buFontTx/>
              <a:buNone/>
            </a:pPr>
            <a:r>
              <a:rPr lang="pt-BR" altLang="en-US" sz="1600" b="1">
                <a:solidFill>
                  <a:srgbClr val="FFFFFF"/>
                </a:solidFill>
              </a:rPr>
              <a:t>US: 7.7%</a:t>
            </a:r>
          </a:p>
          <a:p>
            <a:pPr algn="ctr" eaLnBrk="1" hangingPunct="1">
              <a:lnSpc>
                <a:spcPct val="95000"/>
              </a:lnSpc>
              <a:spcBef>
                <a:spcPct val="25000"/>
              </a:spcBef>
              <a:buClrTx/>
              <a:buFontTx/>
              <a:buNone/>
            </a:pPr>
            <a:r>
              <a:rPr lang="pt-BR" altLang="en-US" sz="1600" b="1">
                <a:solidFill>
                  <a:srgbClr val="FFFFFF"/>
                </a:solidFill>
              </a:rPr>
              <a:t>NC: 11.1%</a:t>
            </a:r>
          </a:p>
        </p:txBody>
      </p:sp>
      <p:sp>
        <p:nvSpPr>
          <p:cNvPr id="93191" name="Rectangle 31"/>
          <p:cNvSpPr>
            <a:spLocks noChangeArrowheads="1"/>
          </p:cNvSpPr>
          <p:nvPr/>
        </p:nvSpPr>
        <p:spPr bwMode="black">
          <a:xfrm>
            <a:off x="347663" y="1139825"/>
            <a:ext cx="8221662"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spcBef>
                <a:spcPct val="20000"/>
              </a:spcBef>
              <a:buClrTx/>
              <a:buFontTx/>
              <a:buNone/>
            </a:pPr>
            <a:r>
              <a:rPr lang="en-US" altLang="en-US" sz="1600" b="1">
                <a:solidFill>
                  <a:srgbClr val="225A7A"/>
                </a:solidFill>
              </a:rPr>
              <a:t>(Percent)</a:t>
            </a:r>
          </a:p>
        </p:txBody>
      </p:sp>
      <p:sp>
        <p:nvSpPr>
          <p:cNvPr id="2" name="Rectangular Callout 1"/>
          <p:cNvSpPr/>
          <p:nvPr/>
        </p:nvSpPr>
        <p:spPr>
          <a:xfrm>
            <a:off x="6557963" y="4391025"/>
            <a:ext cx="1423987" cy="760413"/>
          </a:xfrm>
          <a:prstGeom prst="wedgeRectCallout">
            <a:avLst>
              <a:gd name="adj1" fmla="val -81163"/>
              <a:gd name="adj2" fmla="val 15172"/>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b="1" dirty="0">
                <a:solidFill>
                  <a:srgbClr val="FFFFFF"/>
                </a:solidFill>
                <a:latin typeface="Arial" panose="020B0604020202020204" pitchFamily="34" charset="0"/>
                <a:cs typeface="Arial" panose="020B0604020202020204" pitchFamily="34" charset="0"/>
              </a:rPr>
              <a:t>Hurricane </a:t>
            </a:r>
            <a:r>
              <a:rPr lang="en-US" sz="1600" b="1" dirty="0">
                <a:solidFill>
                  <a:srgbClr val="FFFFFF"/>
                </a:solidFill>
                <a:latin typeface="Arial" panose="020B0604020202020204" pitchFamily="34" charset="0"/>
                <a:cs typeface="Arial" panose="020B0604020202020204" pitchFamily="34" charset="0"/>
              </a:rPr>
              <a:t>Irene, Tornadoes</a:t>
            </a:r>
            <a:endParaRPr lang="en-US" sz="1600" b="1" dirty="0">
              <a:solidFill>
                <a:srgbClr val="FFFFFF"/>
              </a:solidFill>
              <a:latin typeface="Arial" panose="020B0604020202020204" pitchFamily="34" charset="0"/>
              <a:cs typeface="Arial" panose="020B0604020202020204" pitchFamily="34" charset="0"/>
            </a:endParaRPr>
          </a:p>
        </p:txBody>
      </p:sp>
      <p:pic>
        <p:nvPicPr>
          <p:cNvPr id="93193" name="Picture 2"/>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a:off x="2306638" y="4352925"/>
            <a:ext cx="2619375" cy="24193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93194" name="TextBox 3"/>
          <p:cNvSpPr txBox="1">
            <a:spLocks noChangeArrowheads="1"/>
          </p:cNvSpPr>
          <p:nvPr/>
        </p:nvSpPr>
        <p:spPr bwMode="auto">
          <a:xfrm>
            <a:off x="4926013" y="6350000"/>
            <a:ext cx="37560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600"/>
              <a:t>Hurricane Irene Over NC</a:t>
            </a:r>
            <a:r>
              <a:rPr lang="en-US" altLang="en-US"/>
              <a:t>.</a:t>
            </a:r>
          </a:p>
        </p:txBody>
      </p:sp>
    </p:spTree>
  </p:cSld>
  <p:clrMapOvr>
    <a:masterClrMapping/>
  </p:clrMapOvr>
  <p:transition>
    <p:wipe dir="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5234"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CF573930-0926-4BE1-A86F-22422A3A61DE}" type="slidenum">
              <a:rPr lang="en-US" altLang="en-US" sz="900"/>
              <a:pPr algn="r">
                <a:lnSpc>
                  <a:spcPct val="85000"/>
                </a:lnSpc>
                <a:spcBef>
                  <a:spcPct val="20000"/>
                </a:spcBef>
                <a:buClrTx/>
                <a:buFontTx/>
                <a:buNone/>
              </a:pPr>
              <a:t>47</a:t>
            </a:fld>
            <a:endParaRPr lang="en-US" altLang="en-US" sz="900"/>
          </a:p>
        </p:txBody>
      </p:sp>
      <p:sp>
        <p:nvSpPr>
          <p:cNvPr id="95235" name="Rectangle 2"/>
          <p:cNvSpPr>
            <a:spLocks noGrp="1" noChangeArrowheads="1"/>
          </p:cNvSpPr>
          <p:nvPr>
            <p:ph type="title" idx="4294967295"/>
          </p:nvPr>
        </p:nvSpPr>
        <p:spPr/>
        <p:txBody>
          <a:bodyPr/>
          <a:lstStyle/>
          <a:p>
            <a:r>
              <a:rPr lang="en-US" altLang="en-US" smtClean="0">
                <a:latin typeface="Arial" panose="020B0604020202020204" pitchFamily="34" charset="0"/>
              </a:rPr>
              <a:t>RNW Comm. Auto: NC vs. U.S.,</a:t>
            </a:r>
            <a:br>
              <a:rPr lang="en-US" altLang="en-US" smtClean="0">
                <a:latin typeface="Arial" panose="020B0604020202020204" pitchFamily="34" charset="0"/>
              </a:rPr>
            </a:br>
            <a:r>
              <a:rPr lang="en-US" altLang="en-US" smtClean="0">
                <a:latin typeface="Arial" panose="020B0604020202020204" pitchFamily="34" charset="0"/>
              </a:rPr>
              <a:t>2005-2014</a:t>
            </a:r>
          </a:p>
        </p:txBody>
      </p:sp>
      <p:sp>
        <p:nvSpPr>
          <p:cNvPr id="95236" name="Rectangle 3"/>
          <p:cNvSpPr>
            <a:spLocks noChangeArrowheads="1"/>
          </p:cNvSpPr>
          <p:nvPr/>
        </p:nvSpPr>
        <p:spPr bwMode="auto">
          <a:xfrm>
            <a:off x="0" y="6570663"/>
            <a:ext cx="7569200"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marL="133350" indent="-133350">
              <a:lnSpc>
                <a:spcPct val="90000"/>
              </a:lnSpc>
              <a:spcBef>
                <a:spcPct val="100000"/>
              </a:spcBef>
              <a:buClr>
                <a:schemeClr val="accent2"/>
              </a:buClr>
              <a:buFont typeface="Wingdings" panose="05000000000000000000" pitchFamily="2" charset="2"/>
              <a:buChar char="n"/>
              <a:tabLst>
                <a:tab pos="112713" algn="r"/>
              </a:tabLst>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tabLst>
                <a:tab pos="112713" algn="r"/>
              </a:tabLst>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tabLst>
                <a:tab pos="112713" algn="r"/>
              </a:tabLst>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tabLst>
                <a:tab pos="112713" algn="r"/>
              </a:tabLst>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tabLst>
                <a:tab pos="112713" algn="r"/>
              </a:tabLst>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9pPr>
          </a:lstStyle>
          <a:p>
            <a:pPr>
              <a:spcBef>
                <a:spcPct val="0"/>
              </a:spcBef>
              <a:buFont typeface="Wingdings" panose="05000000000000000000" pitchFamily="2" charset="2"/>
              <a:buNone/>
            </a:pPr>
            <a:r>
              <a:rPr lang="en-US" altLang="en-US" sz="1100"/>
              <a:t>	Sources: NAIC.</a:t>
            </a:r>
          </a:p>
        </p:txBody>
      </p:sp>
      <p:graphicFrame>
        <p:nvGraphicFramePr>
          <p:cNvPr id="2026500" name="Object 2"/>
          <p:cNvGraphicFramePr>
            <a:graphicFrameLocks/>
          </p:cNvGraphicFramePr>
          <p:nvPr/>
        </p:nvGraphicFramePr>
        <p:xfrm>
          <a:off x="347663" y="1471613"/>
          <a:ext cx="8569325" cy="4578350"/>
        </p:xfrm>
        <a:graphic>
          <a:graphicData uri="http://schemas.openxmlformats.org/presentationml/2006/ole">
            <mc:AlternateContent xmlns:mc="http://schemas.openxmlformats.org/markup-compatibility/2006">
              <mc:Choice xmlns:v="urn:schemas-microsoft-com:vml" Requires="v">
                <p:oleObj spid="_x0000_s95245" name="Chart" r:id="rId4" imgW="8610629" imgH="4610036" progId="MSGraph.Chart.8">
                  <p:embed followColorScheme="full"/>
                </p:oleObj>
              </mc:Choice>
              <mc:Fallback>
                <p:oleObj name="Chart" r:id="rId4" imgW="8610629" imgH="4610036" progId="MSGraph.Chart.8">
                  <p:embed followColorScheme="full"/>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347663" y="1471613"/>
                        <a:ext cx="8569325" cy="4578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5238" name="Rectangle 31"/>
          <p:cNvSpPr>
            <a:spLocks noChangeArrowheads="1"/>
          </p:cNvSpPr>
          <p:nvPr/>
        </p:nvSpPr>
        <p:spPr bwMode="black">
          <a:xfrm>
            <a:off x="347663" y="1139825"/>
            <a:ext cx="8221662"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spcBef>
                <a:spcPct val="20000"/>
              </a:spcBef>
              <a:buClrTx/>
              <a:buFontTx/>
              <a:buNone/>
            </a:pPr>
            <a:r>
              <a:rPr lang="en-US" altLang="en-US" sz="1600" b="1">
                <a:solidFill>
                  <a:srgbClr val="225A7A"/>
                </a:solidFill>
              </a:rPr>
              <a:t>(Percent)</a:t>
            </a:r>
          </a:p>
        </p:txBody>
      </p:sp>
      <p:sp>
        <p:nvSpPr>
          <p:cNvPr id="95239" name="Rectangle 5"/>
          <p:cNvSpPr>
            <a:spLocks noChangeArrowheads="1"/>
          </p:cNvSpPr>
          <p:nvPr/>
        </p:nvSpPr>
        <p:spPr bwMode="blackWhite">
          <a:xfrm>
            <a:off x="5637213" y="1352550"/>
            <a:ext cx="2843212" cy="10509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eaLnBrk="1" hangingPunct="1">
              <a:lnSpc>
                <a:spcPct val="95000"/>
              </a:lnSpc>
              <a:spcBef>
                <a:spcPct val="25000"/>
              </a:spcBef>
              <a:buClrTx/>
              <a:buFontTx/>
              <a:buNone/>
            </a:pPr>
            <a:r>
              <a:rPr lang="pt-BR" altLang="en-US" sz="1800" b="1">
                <a:solidFill>
                  <a:srgbClr val="FFFFFF"/>
                </a:solidFill>
              </a:rPr>
              <a:t>Commercial Auto profitability in NC is generally above the US average</a:t>
            </a:r>
          </a:p>
        </p:txBody>
      </p:sp>
      <p:sp>
        <p:nvSpPr>
          <p:cNvPr id="9" name="Text Box 6"/>
          <p:cNvSpPr txBox="1">
            <a:spLocks noChangeArrowheads="1"/>
          </p:cNvSpPr>
          <p:nvPr/>
        </p:nvSpPr>
        <p:spPr bwMode="blackWhite">
          <a:xfrm>
            <a:off x="1168400" y="3760788"/>
            <a:ext cx="2474913" cy="1417637"/>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a:lnSpc>
                <a:spcPct val="85000"/>
              </a:lnSpc>
              <a:spcBef>
                <a:spcPct val="50000"/>
              </a:spcBef>
              <a:buClr>
                <a:schemeClr val="bg1"/>
              </a:buClr>
              <a:buFont typeface="Wingdings" pitchFamily="2" charset="2"/>
              <a:buNone/>
              <a:defRPr/>
            </a:pPr>
            <a:r>
              <a:rPr lang="en-US" b="1" u="sng" dirty="0">
                <a:solidFill>
                  <a:schemeClr val="bg1"/>
                </a:solidFill>
                <a:latin typeface="Arial" charset="0"/>
                <a:cs typeface="Arial" charset="0"/>
              </a:rPr>
              <a:t>Average 2005-2014</a:t>
            </a:r>
          </a:p>
          <a:p>
            <a:pPr algn="ctr">
              <a:lnSpc>
                <a:spcPct val="85000"/>
              </a:lnSpc>
              <a:spcBef>
                <a:spcPct val="50000"/>
              </a:spcBef>
              <a:buClr>
                <a:schemeClr val="bg1"/>
              </a:buClr>
              <a:buFont typeface="Wingdings" pitchFamily="2" charset="2"/>
              <a:buNone/>
              <a:defRPr/>
            </a:pPr>
            <a:r>
              <a:rPr lang="en-US" b="1" dirty="0">
                <a:solidFill>
                  <a:schemeClr val="bg1"/>
                </a:solidFill>
                <a:latin typeface="Arial" charset="0"/>
                <a:cs typeface="Arial" charset="0"/>
              </a:rPr>
              <a:t>US: 8.1%</a:t>
            </a:r>
          </a:p>
          <a:p>
            <a:pPr algn="ctr">
              <a:lnSpc>
                <a:spcPct val="85000"/>
              </a:lnSpc>
              <a:spcBef>
                <a:spcPct val="50000"/>
              </a:spcBef>
              <a:buClr>
                <a:schemeClr val="bg1"/>
              </a:buClr>
              <a:buFont typeface="Wingdings" pitchFamily="2" charset="2"/>
              <a:buNone/>
              <a:defRPr/>
            </a:pPr>
            <a:r>
              <a:rPr lang="en-US" b="1" dirty="0">
                <a:solidFill>
                  <a:schemeClr val="bg1"/>
                </a:solidFill>
                <a:latin typeface="Arial" charset="0"/>
                <a:cs typeface="Arial" charset="0"/>
              </a:rPr>
              <a:t>NC: 11.4%</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26500">
                                            <p:oleChartEl type="series" lvl="1"/>
                                          </p:spTgt>
                                        </p:tgtEl>
                                        <p:attrNameLst>
                                          <p:attrName>style.visibility</p:attrName>
                                        </p:attrNameLst>
                                      </p:cBhvr>
                                      <p:to>
                                        <p:strVal val="visible"/>
                                      </p:to>
                                    </p:set>
                                    <p:animEffect transition="in" filter="wipe(left)">
                                      <p:cBhvr>
                                        <p:cTn id="7" dur="1000"/>
                                        <p:tgtEl>
                                          <p:spTgt spid="2026500">
                                            <p:oleChartEl type="series" lvl="1"/>
                                          </p:spTgt>
                                        </p:tgtEl>
                                      </p:cBhvr>
                                    </p:animEffect>
                                  </p:childTnLst>
                                </p:cTn>
                              </p:par>
                            </p:childTnLst>
                          </p:cTn>
                        </p:par>
                        <p:par>
                          <p:cTn id="8" fill="hold" nodeType="afterGroup">
                            <p:stCondLst>
                              <p:cond delay="1000"/>
                            </p:stCondLst>
                            <p:childTnLst>
                              <p:par>
                                <p:cTn id="9" presetID="22" presetClass="entr" presetSubtype="8" fill="hold" grpId="0" nodeType="afterEffect">
                                  <p:stCondLst>
                                    <p:cond delay="700"/>
                                  </p:stCondLst>
                                  <p:childTnLst>
                                    <p:set>
                                      <p:cBhvr>
                                        <p:cTn id="10" dur="1" fill="hold">
                                          <p:stCondLst>
                                            <p:cond delay="0"/>
                                          </p:stCondLst>
                                        </p:cTn>
                                        <p:tgtEl>
                                          <p:spTgt spid="2026500">
                                            <p:oleChartEl type="series" lvl="2"/>
                                          </p:spTgt>
                                        </p:tgtEl>
                                        <p:attrNameLst>
                                          <p:attrName>style.visibility</p:attrName>
                                        </p:attrNameLst>
                                      </p:cBhvr>
                                      <p:to>
                                        <p:strVal val="visible"/>
                                      </p:to>
                                    </p:set>
                                    <p:animEffect transition="in" filter="wipe(left)">
                                      <p:cBhvr>
                                        <p:cTn id="11" dur="1000"/>
                                        <p:tgtEl>
                                          <p:spTgt spid="2026500">
                                            <p:oleChartEl type="series" lvl="2"/>
                                          </p:spTgt>
                                        </p:tgtEl>
                                      </p:cBhvr>
                                    </p:animEffect>
                                  </p:childTnLst>
                                </p:cTn>
                              </p:par>
                            </p:childTnLst>
                          </p:cTn>
                        </p:par>
                        <p:par>
                          <p:cTn id="12" fill="hold" nodeType="afterGroup">
                            <p:stCondLst>
                              <p:cond delay="2700"/>
                            </p:stCondLst>
                            <p:childTnLst>
                              <p:par>
                                <p:cTn id="13" presetID="10" presetClass="entr" presetSubtype="0" fill="hold" grpId="0" nodeType="afterEffect">
                                  <p:stCondLst>
                                    <p:cond delay="70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 presetClass="entr" presetSubtype="0" fill="hold" grpId="0" nodeType="withEffect">
                                  <p:stCondLst>
                                    <p:cond delay="700"/>
                                  </p:stCondLst>
                                  <p:childTnLst>
                                    <p:set>
                                      <p:cBhvr>
                                        <p:cTn id="17" dur="1" fill="hold">
                                          <p:stCondLst>
                                            <p:cond delay="0"/>
                                          </p:stCondLst>
                                        </p:cTn>
                                        <p:tgtEl>
                                          <p:spTgt spid="952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95239" grpId="0" animBg="1"/>
      <p:bldP spid="9" grpId="0" animBg="1"/>
    </p:bld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7282"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1E2B3932-4995-466C-9702-36B93F807568}" type="slidenum">
              <a:rPr lang="en-US" altLang="en-US" sz="900"/>
              <a:pPr algn="r">
                <a:lnSpc>
                  <a:spcPct val="85000"/>
                </a:lnSpc>
                <a:spcBef>
                  <a:spcPct val="20000"/>
                </a:spcBef>
                <a:buClrTx/>
                <a:buFontTx/>
                <a:buNone/>
              </a:pPr>
              <a:t>48</a:t>
            </a:fld>
            <a:endParaRPr lang="en-US" altLang="en-US" sz="900"/>
          </a:p>
        </p:txBody>
      </p:sp>
      <p:sp>
        <p:nvSpPr>
          <p:cNvPr id="97283" name="Rectangle 2"/>
          <p:cNvSpPr>
            <a:spLocks noGrp="1" noChangeArrowheads="1"/>
          </p:cNvSpPr>
          <p:nvPr>
            <p:ph type="title" idx="4294967295"/>
          </p:nvPr>
        </p:nvSpPr>
        <p:spPr/>
        <p:txBody>
          <a:bodyPr/>
          <a:lstStyle/>
          <a:p>
            <a:r>
              <a:rPr lang="en-US" altLang="en-US" smtClean="0">
                <a:latin typeface="Arial" panose="020B0604020202020204" pitchFamily="34" charset="0"/>
              </a:rPr>
              <a:t>RNW Comm. Multi-Peril: NC vs. U.S.,</a:t>
            </a:r>
            <a:br>
              <a:rPr lang="en-US" altLang="en-US" smtClean="0">
                <a:latin typeface="Arial" panose="020B0604020202020204" pitchFamily="34" charset="0"/>
              </a:rPr>
            </a:br>
            <a:r>
              <a:rPr lang="en-US" altLang="en-US" smtClean="0">
                <a:latin typeface="Arial" panose="020B0604020202020204" pitchFamily="34" charset="0"/>
              </a:rPr>
              <a:t>2005-2014</a:t>
            </a:r>
          </a:p>
        </p:txBody>
      </p:sp>
      <p:sp>
        <p:nvSpPr>
          <p:cNvPr id="97284" name="Rectangle 3"/>
          <p:cNvSpPr>
            <a:spLocks noChangeArrowheads="1"/>
          </p:cNvSpPr>
          <p:nvPr/>
        </p:nvSpPr>
        <p:spPr bwMode="auto">
          <a:xfrm>
            <a:off x="0" y="6570663"/>
            <a:ext cx="7569200"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marL="133350" indent="-133350">
              <a:lnSpc>
                <a:spcPct val="90000"/>
              </a:lnSpc>
              <a:spcBef>
                <a:spcPct val="100000"/>
              </a:spcBef>
              <a:buClr>
                <a:schemeClr val="accent2"/>
              </a:buClr>
              <a:buFont typeface="Wingdings" panose="05000000000000000000" pitchFamily="2" charset="2"/>
              <a:buChar char="n"/>
              <a:tabLst>
                <a:tab pos="112713" algn="r"/>
              </a:tabLst>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tabLst>
                <a:tab pos="112713" algn="r"/>
              </a:tabLst>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tabLst>
                <a:tab pos="112713" algn="r"/>
              </a:tabLst>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tabLst>
                <a:tab pos="112713" algn="r"/>
              </a:tabLst>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tabLst>
                <a:tab pos="112713" algn="r"/>
              </a:tabLst>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9pPr>
          </a:lstStyle>
          <a:p>
            <a:pPr>
              <a:spcBef>
                <a:spcPct val="0"/>
              </a:spcBef>
              <a:buFont typeface="Wingdings" panose="05000000000000000000" pitchFamily="2" charset="2"/>
              <a:buNone/>
            </a:pPr>
            <a:r>
              <a:rPr lang="en-US" altLang="en-US" sz="1100"/>
              <a:t>	Sources: NAIC.</a:t>
            </a:r>
          </a:p>
        </p:txBody>
      </p:sp>
      <p:graphicFrame>
        <p:nvGraphicFramePr>
          <p:cNvPr id="2026500" name="Object 2"/>
          <p:cNvGraphicFramePr>
            <a:graphicFrameLocks/>
          </p:cNvGraphicFramePr>
          <p:nvPr/>
        </p:nvGraphicFramePr>
        <p:xfrm>
          <a:off x="333375" y="1296988"/>
          <a:ext cx="8569325" cy="4579937"/>
        </p:xfrm>
        <a:graphic>
          <a:graphicData uri="http://schemas.openxmlformats.org/presentationml/2006/ole">
            <mc:AlternateContent xmlns:mc="http://schemas.openxmlformats.org/markup-compatibility/2006">
              <mc:Choice xmlns:v="urn:schemas-microsoft-com:vml" Requires="v">
                <p:oleObj spid="_x0000_s97294" name="Chart" r:id="rId4" imgW="5733942" imgH="3073357" progId="MSGraph.Chart.8">
                  <p:embed followColorScheme="full"/>
                </p:oleObj>
              </mc:Choice>
              <mc:Fallback>
                <p:oleObj name="Chart" r:id="rId4" imgW="5733942" imgH="3073357" progId="MSGraph.Chart.8">
                  <p:embed followColorScheme="full"/>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333375" y="1296988"/>
                        <a:ext cx="8569325" cy="4579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7286" name="Rectangle 31"/>
          <p:cNvSpPr>
            <a:spLocks noChangeArrowheads="1"/>
          </p:cNvSpPr>
          <p:nvPr/>
        </p:nvSpPr>
        <p:spPr bwMode="black">
          <a:xfrm>
            <a:off x="347663" y="1139825"/>
            <a:ext cx="8221662"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spcBef>
                <a:spcPct val="20000"/>
              </a:spcBef>
              <a:buClrTx/>
              <a:buFontTx/>
              <a:buNone/>
            </a:pPr>
            <a:r>
              <a:rPr lang="en-US" altLang="en-US" sz="1600" b="1">
                <a:solidFill>
                  <a:srgbClr val="225A7A"/>
                </a:solidFill>
              </a:rPr>
              <a:t>(Percent)</a:t>
            </a:r>
          </a:p>
        </p:txBody>
      </p:sp>
      <p:sp>
        <p:nvSpPr>
          <p:cNvPr id="9" name="Text Box 6"/>
          <p:cNvSpPr txBox="1">
            <a:spLocks noChangeArrowheads="1"/>
          </p:cNvSpPr>
          <p:nvPr/>
        </p:nvSpPr>
        <p:spPr bwMode="blackWhite">
          <a:xfrm>
            <a:off x="1663700" y="3586163"/>
            <a:ext cx="2474913" cy="1417637"/>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a:lnSpc>
                <a:spcPct val="85000"/>
              </a:lnSpc>
              <a:spcBef>
                <a:spcPct val="50000"/>
              </a:spcBef>
              <a:buClr>
                <a:schemeClr val="bg1"/>
              </a:buClr>
              <a:buFont typeface="Wingdings" pitchFamily="2" charset="2"/>
              <a:buNone/>
              <a:defRPr/>
            </a:pPr>
            <a:r>
              <a:rPr lang="en-US" b="1" u="sng" dirty="0">
                <a:solidFill>
                  <a:schemeClr val="bg1"/>
                </a:solidFill>
                <a:latin typeface="Arial" charset="0"/>
                <a:cs typeface="Arial" charset="0"/>
              </a:rPr>
              <a:t>Average 2005-2014</a:t>
            </a:r>
          </a:p>
          <a:p>
            <a:pPr algn="ctr">
              <a:lnSpc>
                <a:spcPct val="85000"/>
              </a:lnSpc>
              <a:spcBef>
                <a:spcPct val="50000"/>
              </a:spcBef>
              <a:buClr>
                <a:schemeClr val="bg1"/>
              </a:buClr>
              <a:buFont typeface="Wingdings" pitchFamily="2" charset="2"/>
              <a:buNone/>
              <a:defRPr/>
            </a:pPr>
            <a:r>
              <a:rPr lang="en-US" b="1" dirty="0">
                <a:solidFill>
                  <a:schemeClr val="bg1"/>
                </a:solidFill>
                <a:latin typeface="Arial" charset="0"/>
                <a:cs typeface="Arial" charset="0"/>
              </a:rPr>
              <a:t>US: 8.9%</a:t>
            </a:r>
          </a:p>
          <a:p>
            <a:pPr algn="ctr">
              <a:lnSpc>
                <a:spcPct val="85000"/>
              </a:lnSpc>
              <a:spcBef>
                <a:spcPct val="50000"/>
              </a:spcBef>
              <a:buClr>
                <a:schemeClr val="bg1"/>
              </a:buClr>
              <a:buFont typeface="Wingdings" pitchFamily="2" charset="2"/>
              <a:buNone/>
              <a:defRPr/>
            </a:pPr>
            <a:r>
              <a:rPr lang="en-US" b="1" dirty="0">
                <a:solidFill>
                  <a:schemeClr val="bg1"/>
                </a:solidFill>
                <a:latin typeface="Arial" charset="0"/>
                <a:cs typeface="Arial" charset="0"/>
              </a:rPr>
              <a:t>NC: 15.4%</a:t>
            </a:r>
          </a:p>
        </p:txBody>
      </p:sp>
      <p:sp>
        <p:nvSpPr>
          <p:cNvPr id="8" name="Rectangular Callout 7"/>
          <p:cNvSpPr/>
          <p:nvPr/>
        </p:nvSpPr>
        <p:spPr>
          <a:xfrm>
            <a:off x="6557963" y="4202113"/>
            <a:ext cx="1746250" cy="703262"/>
          </a:xfrm>
          <a:prstGeom prst="wedgeRectCallout">
            <a:avLst>
              <a:gd name="adj1" fmla="val -77020"/>
              <a:gd name="adj2" fmla="val 38426"/>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b="1" dirty="0">
                <a:solidFill>
                  <a:srgbClr val="FFFFFF"/>
                </a:solidFill>
                <a:latin typeface="Arial" panose="020B0604020202020204" pitchFamily="34" charset="0"/>
                <a:cs typeface="Arial" panose="020B0604020202020204" pitchFamily="34" charset="0"/>
              </a:rPr>
              <a:t>Irene, 6 Tornadoes of EF-3 or Higher</a:t>
            </a:r>
          </a:p>
        </p:txBody>
      </p:sp>
      <p:pic>
        <p:nvPicPr>
          <p:cNvPr id="2" name="Picture 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505450" y="5053013"/>
            <a:ext cx="3397250" cy="1601787"/>
          </a:xfrm>
          <a:prstGeom prst="rect">
            <a:avLst/>
          </a:prstGeom>
          <a:ln>
            <a:solidFill>
              <a:schemeClr val="accent1">
                <a:shade val="50000"/>
              </a:schemeClr>
            </a:solidFill>
          </a:ln>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700"/>
                                  </p:stCondLst>
                                  <p:childTnLst>
                                    <p:set>
                                      <p:cBhvr>
                                        <p:cTn id="6" dur="1" fill="hold">
                                          <p:stCondLst>
                                            <p:cond delay="0"/>
                                          </p:stCondLst>
                                        </p:cTn>
                                        <p:tgtEl>
                                          <p:spTgt spid="2026500">
                                            <p:oleChartEl type="series" lvl="1"/>
                                          </p:spTgt>
                                        </p:tgtEl>
                                        <p:attrNameLst>
                                          <p:attrName>style.visibility</p:attrName>
                                        </p:attrNameLst>
                                      </p:cBhvr>
                                      <p:to>
                                        <p:strVal val="visible"/>
                                      </p:to>
                                    </p:set>
                                    <p:animEffect transition="in" filter="wipe(left)">
                                      <p:cBhvr>
                                        <p:cTn id="7" dur="1000"/>
                                        <p:tgtEl>
                                          <p:spTgt spid="2026500">
                                            <p:oleChartEl type="series" lvl="1"/>
                                          </p:spTgt>
                                        </p:tgtEl>
                                      </p:cBhvr>
                                    </p:animEffect>
                                  </p:childTnLst>
                                </p:cTn>
                              </p:par>
                            </p:childTnLst>
                          </p:cTn>
                        </p:par>
                        <p:par>
                          <p:cTn id="8" fill="hold" nodeType="afterGroup">
                            <p:stCondLst>
                              <p:cond delay="1700"/>
                            </p:stCondLst>
                            <p:childTnLst>
                              <p:par>
                                <p:cTn id="9" presetID="22" presetClass="entr" presetSubtype="8" fill="hold" grpId="0" nodeType="afterEffect">
                                  <p:stCondLst>
                                    <p:cond delay="0"/>
                                  </p:stCondLst>
                                  <p:childTnLst>
                                    <p:set>
                                      <p:cBhvr>
                                        <p:cTn id="10" dur="1" fill="hold">
                                          <p:stCondLst>
                                            <p:cond delay="0"/>
                                          </p:stCondLst>
                                        </p:cTn>
                                        <p:tgtEl>
                                          <p:spTgt spid="2026500">
                                            <p:oleChartEl type="series" lvl="2"/>
                                          </p:spTgt>
                                        </p:tgtEl>
                                        <p:attrNameLst>
                                          <p:attrName>style.visibility</p:attrName>
                                        </p:attrNameLst>
                                      </p:cBhvr>
                                      <p:to>
                                        <p:strVal val="visible"/>
                                      </p:to>
                                    </p:set>
                                    <p:animEffect transition="in" filter="wipe(left)">
                                      <p:cBhvr>
                                        <p:cTn id="11" dur="1000"/>
                                        <p:tgtEl>
                                          <p:spTgt spid="2026500">
                                            <p:oleChartEl type="series" lvl="2"/>
                                          </p:spTgt>
                                        </p:tgtEl>
                                      </p:cBhvr>
                                    </p:animEffect>
                                  </p:childTnLst>
                                </p:cTn>
                              </p:par>
                            </p:childTnLst>
                          </p:cTn>
                        </p:par>
                        <p:par>
                          <p:cTn id="12" fill="hold" nodeType="afterGroup">
                            <p:stCondLst>
                              <p:cond delay="2700"/>
                            </p:stCondLst>
                            <p:childTnLst>
                              <p:par>
                                <p:cTn id="13" presetID="10"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par>
                          <p:cTn id="16" fill="hold" nodeType="afterGroup">
                            <p:stCondLst>
                              <p:cond delay="3200"/>
                            </p:stCondLst>
                            <p:childTnLst>
                              <p:par>
                                <p:cTn id="17" presetID="1"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par>
                          <p:cTn id="19" fill="hold" nodeType="afterGroup">
                            <p:stCondLst>
                              <p:cond delay="3200"/>
                            </p:stCondLst>
                            <p:childTnLst>
                              <p:par>
                                <p:cTn id="20" presetID="1"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9" grpId="0" animBg="1"/>
      <p:bldP spid="8" grpId="0" animBg="1"/>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9330"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D350409F-D235-4DF7-893B-B61C68157BB6}" type="slidenum">
              <a:rPr lang="en-US" altLang="en-US" sz="900"/>
              <a:pPr algn="r">
                <a:lnSpc>
                  <a:spcPct val="85000"/>
                </a:lnSpc>
                <a:spcBef>
                  <a:spcPct val="20000"/>
                </a:spcBef>
                <a:buClrTx/>
                <a:buFontTx/>
                <a:buNone/>
              </a:pPr>
              <a:t>49</a:t>
            </a:fld>
            <a:endParaRPr lang="en-US" altLang="en-US" sz="900"/>
          </a:p>
        </p:txBody>
      </p:sp>
      <p:sp>
        <p:nvSpPr>
          <p:cNvPr id="99331" name="Rectangle 2"/>
          <p:cNvSpPr>
            <a:spLocks noGrp="1" noChangeArrowheads="1"/>
          </p:cNvSpPr>
          <p:nvPr>
            <p:ph type="title" idx="4294967295"/>
          </p:nvPr>
        </p:nvSpPr>
        <p:spPr/>
        <p:txBody>
          <a:bodyPr/>
          <a:lstStyle/>
          <a:p>
            <a:r>
              <a:rPr lang="en-US" altLang="en-US" smtClean="0">
                <a:latin typeface="Arial" panose="020B0604020202020204" pitchFamily="34" charset="0"/>
              </a:rPr>
              <a:t>RNW Homeowners: NC vs. U.S.,</a:t>
            </a:r>
            <a:br>
              <a:rPr lang="en-US" altLang="en-US" smtClean="0">
                <a:latin typeface="Arial" panose="020B0604020202020204" pitchFamily="34" charset="0"/>
              </a:rPr>
            </a:br>
            <a:r>
              <a:rPr lang="en-US" altLang="en-US" smtClean="0">
                <a:latin typeface="Arial" panose="020B0604020202020204" pitchFamily="34" charset="0"/>
              </a:rPr>
              <a:t>2005-2014</a:t>
            </a:r>
          </a:p>
        </p:txBody>
      </p:sp>
      <p:sp>
        <p:nvSpPr>
          <p:cNvPr id="99332" name="Rectangle 3"/>
          <p:cNvSpPr>
            <a:spLocks noChangeArrowheads="1"/>
          </p:cNvSpPr>
          <p:nvPr/>
        </p:nvSpPr>
        <p:spPr bwMode="auto">
          <a:xfrm>
            <a:off x="0" y="6570663"/>
            <a:ext cx="7569200"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marL="133350" indent="-133350">
              <a:lnSpc>
                <a:spcPct val="90000"/>
              </a:lnSpc>
              <a:spcBef>
                <a:spcPct val="100000"/>
              </a:spcBef>
              <a:buClr>
                <a:schemeClr val="accent2"/>
              </a:buClr>
              <a:buFont typeface="Wingdings" panose="05000000000000000000" pitchFamily="2" charset="2"/>
              <a:buChar char="n"/>
              <a:tabLst>
                <a:tab pos="112713" algn="r"/>
              </a:tabLst>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tabLst>
                <a:tab pos="112713" algn="r"/>
              </a:tabLst>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tabLst>
                <a:tab pos="112713" algn="r"/>
              </a:tabLst>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tabLst>
                <a:tab pos="112713" algn="r"/>
              </a:tabLst>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tabLst>
                <a:tab pos="112713" algn="r"/>
              </a:tabLst>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9pPr>
          </a:lstStyle>
          <a:p>
            <a:pPr>
              <a:spcBef>
                <a:spcPct val="0"/>
              </a:spcBef>
              <a:buFont typeface="Wingdings" panose="05000000000000000000" pitchFamily="2" charset="2"/>
              <a:buNone/>
            </a:pPr>
            <a:r>
              <a:rPr lang="en-US" altLang="en-US" sz="1100"/>
              <a:t>	Sources: NAIC.</a:t>
            </a:r>
          </a:p>
        </p:txBody>
      </p:sp>
      <p:graphicFrame>
        <p:nvGraphicFramePr>
          <p:cNvPr id="2026500" name="Object 2"/>
          <p:cNvGraphicFramePr>
            <a:graphicFrameLocks/>
          </p:cNvGraphicFramePr>
          <p:nvPr/>
        </p:nvGraphicFramePr>
        <p:xfrm>
          <a:off x="298450" y="1709738"/>
          <a:ext cx="8569325" cy="4579937"/>
        </p:xfrm>
        <a:graphic>
          <a:graphicData uri="http://schemas.openxmlformats.org/presentationml/2006/ole">
            <mc:AlternateContent xmlns:mc="http://schemas.openxmlformats.org/markup-compatibility/2006">
              <mc:Choice xmlns:v="urn:schemas-microsoft-com:vml" Requires="v">
                <p:oleObj spid="_x0000_s99345" name="Chart" r:id="rId4" imgW="5740419" imgH="3073357" progId="MSGraph.Chart.8">
                  <p:embed followColorScheme="full"/>
                </p:oleObj>
              </mc:Choice>
              <mc:Fallback>
                <p:oleObj name="Chart" r:id="rId4" imgW="5740419" imgH="3073357" progId="MSGraph.Chart.8">
                  <p:embed followColorScheme="full"/>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298450" y="1709738"/>
                        <a:ext cx="8569325" cy="4579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9334" name="Rectangle 31"/>
          <p:cNvSpPr>
            <a:spLocks noChangeArrowheads="1"/>
          </p:cNvSpPr>
          <p:nvPr/>
        </p:nvSpPr>
        <p:spPr bwMode="black">
          <a:xfrm>
            <a:off x="347663" y="1139825"/>
            <a:ext cx="8221662"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spcBef>
                <a:spcPct val="20000"/>
              </a:spcBef>
              <a:buClrTx/>
              <a:buFontTx/>
              <a:buNone/>
            </a:pPr>
            <a:r>
              <a:rPr lang="en-US" altLang="en-US" sz="1600" b="1">
                <a:solidFill>
                  <a:srgbClr val="225A7A"/>
                </a:solidFill>
              </a:rPr>
              <a:t>(Percent)</a:t>
            </a:r>
          </a:p>
        </p:txBody>
      </p:sp>
      <p:sp>
        <p:nvSpPr>
          <p:cNvPr id="9" name="Text Box 6"/>
          <p:cNvSpPr txBox="1">
            <a:spLocks noChangeArrowheads="1"/>
          </p:cNvSpPr>
          <p:nvPr/>
        </p:nvSpPr>
        <p:spPr bwMode="blackWhite">
          <a:xfrm>
            <a:off x="1387475" y="1052513"/>
            <a:ext cx="2474913" cy="1417637"/>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a:lnSpc>
                <a:spcPct val="85000"/>
              </a:lnSpc>
              <a:spcBef>
                <a:spcPct val="50000"/>
              </a:spcBef>
              <a:buClr>
                <a:schemeClr val="bg1"/>
              </a:buClr>
              <a:buFont typeface="Wingdings" pitchFamily="2" charset="2"/>
              <a:buNone/>
              <a:defRPr/>
            </a:pPr>
            <a:r>
              <a:rPr lang="en-US" b="1" u="sng" dirty="0">
                <a:solidFill>
                  <a:schemeClr val="bg1"/>
                </a:solidFill>
                <a:latin typeface="Arial" charset="0"/>
                <a:cs typeface="Arial" charset="0"/>
              </a:rPr>
              <a:t>Average 2005-2014</a:t>
            </a:r>
          </a:p>
          <a:p>
            <a:pPr algn="ctr">
              <a:lnSpc>
                <a:spcPct val="85000"/>
              </a:lnSpc>
              <a:spcBef>
                <a:spcPct val="50000"/>
              </a:spcBef>
              <a:buClr>
                <a:schemeClr val="bg1"/>
              </a:buClr>
              <a:buFont typeface="Wingdings" pitchFamily="2" charset="2"/>
              <a:buNone/>
              <a:defRPr/>
            </a:pPr>
            <a:r>
              <a:rPr lang="en-US" b="1" dirty="0">
                <a:solidFill>
                  <a:schemeClr val="bg1"/>
                </a:solidFill>
                <a:latin typeface="Arial" charset="0"/>
                <a:cs typeface="Arial" charset="0"/>
              </a:rPr>
              <a:t>US: 7.6%</a:t>
            </a:r>
          </a:p>
          <a:p>
            <a:pPr algn="ctr">
              <a:lnSpc>
                <a:spcPct val="85000"/>
              </a:lnSpc>
              <a:spcBef>
                <a:spcPct val="50000"/>
              </a:spcBef>
              <a:buClr>
                <a:schemeClr val="bg1"/>
              </a:buClr>
              <a:buFont typeface="Wingdings" pitchFamily="2" charset="2"/>
              <a:buNone/>
              <a:defRPr/>
            </a:pPr>
            <a:r>
              <a:rPr lang="en-US" b="1" dirty="0">
                <a:solidFill>
                  <a:schemeClr val="bg1"/>
                </a:solidFill>
                <a:latin typeface="Arial" charset="0"/>
                <a:cs typeface="Arial" charset="0"/>
              </a:rPr>
              <a:t>NC: 11.5%</a:t>
            </a:r>
          </a:p>
        </p:txBody>
      </p:sp>
      <p:sp>
        <p:nvSpPr>
          <p:cNvPr id="8" name="Rectangular Callout 7"/>
          <p:cNvSpPr/>
          <p:nvPr/>
        </p:nvSpPr>
        <p:spPr>
          <a:xfrm>
            <a:off x="3862388" y="2312988"/>
            <a:ext cx="1423987" cy="708025"/>
          </a:xfrm>
          <a:prstGeom prst="wedgeRectCallout">
            <a:avLst>
              <a:gd name="adj1" fmla="val 81789"/>
              <a:gd name="adj2" fmla="val 391153"/>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b="1" dirty="0">
                <a:solidFill>
                  <a:srgbClr val="FFFFFF"/>
                </a:solidFill>
                <a:latin typeface="Arial" panose="020B0604020202020204" pitchFamily="34" charset="0"/>
                <a:cs typeface="Arial" panose="020B0604020202020204" pitchFamily="34" charset="0"/>
              </a:rPr>
              <a:t>6 Tornadoes of EF-3 or Higher</a:t>
            </a:r>
          </a:p>
        </p:txBody>
      </p:sp>
      <p:sp>
        <p:nvSpPr>
          <p:cNvPr id="10" name="Rectangular Callout 9"/>
          <p:cNvSpPr/>
          <p:nvPr/>
        </p:nvSpPr>
        <p:spPr>
          <a:xfrm>
            <a:off x="1643063" y="5027613"/>
            <a:ext cx="1423987" cy="514350"/>
          </a:xfrm>
          <a:prstGeom prst="wedgeRectCallout">
            <a:avLst>
              <a:gd name="adj1" fmla="val -70331"/>
              <a:gd name="adj2" fmla="val -239352"/>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b="1" dirty="0">
                <a:solidFill>
                  <a:srgbClr val="FFFFFF"/>
                </a:solidFill>
                <a:latin typeface="Arial" panose="020B0604020202020204" pitchFamily="34" charset="0"/>
                <a:cs typeface="Arial" panose="020B0604020202020204" pitchFamily="34" charset="0"/>
              </a:rPr>
              <a:t>Katrina, Rita, Wilma</a:t>
            </a:r>
          </a:p>
        </p:txBody>
      </p:sp>
      <p:sp>
        <p:nvSpPr>
          <p:cNvPr id="11" name="Rectangular Callout 10"/>
          <p:cNvSpPr/>
          <p:nvPr/>
        </p:nvSpPr>
        <p:spPr>
          <a:xfrm>
            <a:off x="3998913" y="4876800"/>
            <a:ext cx="1423987" cy="655638"/>
          </a:xfrm>
          <a:prstGeom prst="wedgeRectCallout">
            <a:avLst>
              <a:gd name="adj1" fmla="val -71669"/>
              <a:gd name="adj2" fmla="val -181311"/>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b="1" dirty="0">
                <a:solidFill>
                  <a:srgbClr val="FFFFFF"/>
                </a:solidFill>
                <a:latin typeface="Arial" panose="020B0604020202020204" pitchFamily="34" charset="0"/>
                <a:cs typeface="Arial" panose="020B0604020202020204" pitchFamily="34" charset="0"/>
              </a:rPr>
              <a:t>Ike, Financial Crisis</a:t>
            </a:r>
          </a:p>
        </p:txBody>
      </p:sp>
      <p:pic>
        <p:nvPicPr>
          <p:cNvPr id="2" name="Picture 1"/>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a:off x="6283325" y="3551238"/>
            <a:ext cx="2814638" cy="279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340" name="TextBox 2"/>
          <p:cNvSpPr txBox="1">
            <a:spLocks noChangeArrowheads="1"/>
          </p:cNvSpPr>
          <p:nvPr/>
        </p:nvSpPr>
        <p:spPr bwMode="auto">
          <a:xfrm>
            <a:off x="6283325" y="6342063"/>
            <a:ext cx="28146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1400"/>
              <a:t>Tornado Approaches Raleigh.</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700"/>
                                  </p:stCondLst>
                                  <p:childTnLst>
                                    <p:set>
                                      <p:cBhvr>
                                        <p:cTn id="6" dur="1" fill="hold">
                                          <p:stCondLst>
                                            <p:cond delay="0"/>
                                          </p:stCondLst>
                                        </p:cTn>
                                        <p:tgtEl>
                                          <p:spTgt spid="2026500">
                                            <p:oleChartEl type="series" lvl="1"/>
                                          </p:spTgt>
                                        </p:tgtEl>
                                        <p:attrNameLst>
                                          <p:attrName>style.visibility</p:attrName>
                                        </p:attrNameLst>
                                      </p:cBhvr>
                                      <p:to>
                                        <p:strVal val="visible"/>
                                      </p:to>
                                    </p:set>
                                    <p:animEffect transition="in" filter="wipe(left)">
                                      <p:cBhvr>
                                        <p:cTn id="7" dur="1000"/>
                                        <p:tgtEl>
                                          <p:spTgt spid="2026500">
                                            <p:oleChartEl type="series" lvl="1"/>
                                          </p:spTgt>
                                        </p:tgtEl>
                                      </p:cBhvr>
                                    </p:animEffect>
                                  </p:childTnLst>
                                </p:cTn>
                              </p:par>
                            </p:childTnLst>
                          </p:cTn>
                        </p:par>
                        <p:par>
                          <p:cTn id="8" fill="hold" nodeType="afterGroup">
                            <p:stCondLst>
                              <p:cond delay="1700"/>
                            </p:stCondLst>
                            <p:childTnLst>
                              <p:par>
                                <p:cTn id="9" presetID="22" presetClass="entr" presetSubtype="8" fill="hold" grpId="0" nodeType="afterEffect">
                                  <p:stCondLst>
                                    <p:cond delay="700"/>
                                  </p:stCondLst>
                                  <p:childTnLst>
                                    <p:set>
                                      <p:cBhvr>
                                        <p:cTn id="10" dur="1" fill="hold">
                                          <p:stCondLst>
                                            <p:cond delay="0"/>
                                          </p:stCondLst>
                                        </p:cTn>
                                        <p:tgtEl>
                                          <p:spTgt spid="2026500">
                                            <p:oleChartEl type="series" lvl="2"/>
                                          </p:spTgt>
                                        </p:tgtEl>
                                        <p:attrNameLst>
                                          <p:attrName>style.visibility</p:attrName>
                                        </p:attrNameLst>
                                      </p:cBhvr>
                                      <p:to>
                                        <p:strVal val="visible"/>
                                      </p:to>
                                    </p:set>
                                    <p:animEffect transition="in" filter="wipe(left)">
                                      <p:cBhvr>
                                        <p:cTn id="11" dur="1000"/>
                                        <p:tgtEl>
                                          <p:spTgt spid="2026500">
                                            <p:oleChartEl type="series" lvl="2"/>
                                          </p:spTgt>
                                        </p:tgtEl>
                                      </p:cBhvr>
                                    </p:animEffect>
                                  </p:childTnLst>
                                </p:cTn>
                              </p:par>
                            </p:childTnLst>
                          </p:cTn>
                        </p:par>
                        <p:par>
                          <p:cTn id="12" fill="hold" nodeType="afterGroup">
                            <p:stCondLst>
                              <p:cond delay="3400"/>
                            </p:stCondLst>
                            <p:childTnLst>
                              <p:par>
                                <p:cTn id="13" presetID="10" presetClass="entr" presetSubtype="0" fill="hold" grpId="0" nodeType="afterEffect">
                                  <p:stCondLst>
                                    <p:cond delay="70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par>
                          <p:cTn id="16" fill="hold" nodeType="afterGroup">
                            <p:stCondLst>
                              <p:cond delay="4600"/>
                            </p:stCondLst>
                            <p:childTnLst>
                              <p:par>
                                <p:cTn id="17" presetID="1"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par>
                          <p:cTn id="23" fill="hold" nodeType="afterGroup">
                            <p:stCondLst>
                              <p:cond delay="4600"/>
                            </p:stCondLst>
                            <p:childTnLst>
                              <p:par>
                                <p:cTn id="24" presetID="1" presetClass="entr" presetSubtype="0" fill="hold" nodeType="afterEffect">
                                  <p:stCondLst>
                                    <p:cond delay="0"/>
                                  </p:stCondLst>
                                  <p:childTnLst>
                                    <p:set>
                                      <p:cBhvr>
                                        <p:cTn id="25"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9" grpId="0" animBg="1"/>
      <p:bldP spid="8" grpId="0" animBg="1"/>
      <p:bldP spid="10" grpId="0" animBg="1"/>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7" name="Rectangle 105"/>
          <p:cNvSpPr>
            <a:spLocks noGrp="1" noChangeArrowheads="1"/>
          </p:cNvSpPr>
          <p:nvPr>
            <p:ph type="dt" sz="quarter" idx="10"/>
          </p:nvPr>
        </p:nvSpPr>
        <p:spPr/>
        <p:txBody>
          <a:bodyPr/>
          <a:lstStyle/>
          <a:p>
            <a:pPr>
              <a:defRPr/>
            </a:pPr>
            <a:r>
              <a:rPr lang="en-US" smtClean="0"/>
              <a:t>12/01/09 - 9pm</a:t>
            </a:r>
          </a:p>
        </p:txBody>
      </p:sp>
      <p:sp>
        <p:nvSpPr>
          <p:cNvPr id="52228"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16388"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DE75EA3-8BF7-44D2-AEF1-CB040887F47E}" type="slidenum">
              <a:rPr lang="en-US" altLang="en-US" smtClean="0"/>
              <a:pPr/>
              <a:t>5</a:t>
            </a:fld>
            <a:endParaRPr lang="en-US" altLang="en-US" smtClean="0"/>
          </a:p>
        </p:txBody>
      </p:sp>
      <p:sp>
        <p:nvSpPr>
          <p:cNvPr id="16389" name="Rectangle 2"/>
          <p:cNvSpPr>
            <a:spLocks noGrp="1" noChangeArrowheads="1"/>
          </p:cNvSpPr>
          <p:nvPr>
            <p:ph type="title"/>
          </p:nvPr>
        </p:nvSpPr>
        <p:spPr/>
        <p:txBody>
          <a:bodyPr/>
          <a:lstStyle/>
          <a:p>
            <a:r>
              <a:rPr lang="en-US" altLang="en-US" smtClean="0">
                <a:latin typeface="Arial" panose="020B0604020202020204" pitchFamily="34" charset="0"/>
              </a:rPr>
              <a:t>ROE: Property/Casualty Insurance by Major Event, 1987–2015E</a:t>
            </a:r>
          </a:p>
        </p:txBody>
      </p:sp>
      <p:sp>
        <p:nvSpPr>
          <p:cNvPr id="16390" name="Rectangle 3"/>
          <p:cNvSpPr>
            <a:spLocks noChangeArrowheads="1"/>
          </p:cNvSpPr>
          <p:nvPr/>
        </p:nvSpPr>
        <p:spPr bwMode="auto">
          <a:xfrm>
            <a:off x="0" y="6415088"/>
            <a:ext cx="7569200" cy="44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marL="133350" indent="-133350">
              <a:tabLst>
                <a:tab pos="112713" algn="r"/>
              </a:tabLst>
              <a:defRPr>
                <a:solidFill>
                  <a:schemeClr val="tx1"/>
                </a:solidFill>
                <a:latin typeface="Arial" panose="020B0604020202020204" pitchFamily="34" charset="0"/>
                <a:cs typeface="Arial" panose="020B0604020202020204" pitchFamily="34" charset="0"/>
              </a:defRPr>
            </a:lvl1pPr>
            <a:lvl2pPr marL="742950" indent="-285750">
              <a:tabLst>
                <a:tab pos="112713" algn="r"/>
              </a:tabLst>
              <a:defRPr>
                <a:solidFill>
                  <a:schemeClr val="tx1"/>
                </a:solidFill>
                <a:latin typeface="Arial" panose="020B0604020202020204" pitchFamily="34" charset="0"/>
                <a:cs typeface="Arial" panose="020B0604020202020204" pitchFamily="34" charset="0"/>
              </a:defRPr>
            </a:lvl2pPr>
            <a:lvl3pPr marL="1143000" indent="-228600">
              <a:tabLst>
                <a:tab pos="112713" algn="r"/>
              </a:tabLst>
              <a:defRPr>
                <a:solidFill>
                  <a:schemeClr val="tx1"/>
                </a:solidFill>
                <a:latin typeface="Arial" panose="020B0604020202020204" pitchFamily="34" charset="0"/>
                <a:cs typeface="Arial" panose="020B0604020202020204" pitchFamily="34" charset="0"/>
              </a:defRPr>
            </a:lvl3pPr>
            <a:lvl4pPr marL="1600200" indent="-228600">
              <a:tabLst>
                <a:tab pos="112713" algn="r"/>
              </a:tabLst>
              <a:defRPr>
                <a:solidFill>
                  <a:schemeClr val="tx1"/>
                </a:solidFill>
                <a:latin typeface="Arial" panose="020B0604020202020204" pitchFamily="34" charset="0"/>
                <a:cs typeface="Arial" panose="020B0604020202020204" pitchFamily="34" charset="0"/>
              </a:defRPr>
            </a:lvl4pPr>
            <a:lvl5pPr marL="2057400" indent="-228600">
              <a:tabLst>
                <a:tab pos="112713" algn="r"/>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112713" algn="r"/>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112713" algn="r"/>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112713" algn="r"/>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112713" algn="r"/>
              </a:tabLst>
              <a:defRPr>
                <a:solidFill>
                  <a:schemeClr val="tx1"/>
                </a:solidFill>
                <a:latin typeface="Arial" panose="020B0604020202020204" pitchFamily="34" charset="0"/>
                <a:cs typeface="Arial" panose="020B0604020202020204" pitchFamily="34" charset="0"/>
              </a:defRPr>
            </a:lvl9pPr>
          </a:lstStyle>
          <a:p>
            <a:pPr>
              <a:lnSpc>
                <a:spcPct val="90000"/>
              </a:lnSpc>
              <a:buClr>
                <a:schemeClr val="accent2"/>
              </a:buClr>
              <a:buFont typeface="Wingdings" panose="05000000000000000000" pitchFamily="2" charset="2"/>
              <a:buNone/>
            </a:pPr>
            <a:r>
              <a:rPr lang="en-US" altLang="en-US" sz="1100"/>
              <a:t>* 	Excludes Mortgage &amp; Financial Guarantee in 2008 – 2014. </a:t>
            </a:r>
          </a:p>
          <a:p>
            <a:pPr>
              <a:lnSpc>
                <a:spcPct val="90000"/>
              </a:lnSpc>
              <a:buClr>
                <a:schemeClr val="accent2"/>
              </a:buClr>
              <a:buFont typeface="Wingdings" panose="05000000000000000000" pitchFamily="2" charset="2"/>
              <a:buNone/>
            </a:pPr>
            <a:r>
              <a:rPr lang="en-US" altLang="en-US" sz="1100"/>
              <a:t>	Sources: ISO, </a:t>
            </a:r>
            <a:r>
              <a:rPr lang="en-US" altLang="en-US" sz="1100" i="1"/>
              <a:t>Fortune</a:t>
            </a:r>
            <a:r>
              <a:rPr lang="en-US" altLang="en-US" sz="1100"/>
              <a:t>; Insurance Information Institute.</a:t>
            </a:r>
          </a:p>
        </p:txBody>
      </p:sp>
      <p:graphicFrame>
        <p:nvGraphicFramePr>
          <p:cNvPr id="2026500" name="Object 2"/>
          <p:cNvGraphicFramePr>
            <a:graphicFrameLocks/>
          </p:cNvGraphicFramePr>
          <p:nvPr/>
        </p:nvGraphicFramePr>
        <p:xfrm>
          <a:off x="287338" y="1476375"/>
          <a:ext cx="8569325" cy="4579938"/>
        </p:xfrm>
        <a:graphic>
          <a:graphicData uri="http://schemas.openxmlformats.org/presentationml/2006/ole">
            <mc:AlternateContent xmlns:mc="http://schemas.openxmlformats.org/markup-compatibility/2006">
              <mc:Choice xmlns:v="urn:schemas-microsoft-com:vml" Requires="v">
                <p:oleObj spid="_x0000_s16422" name="Chart" r:id="rId4" imgW="8600912" imgH="4610036" progId="MSGraph.Chart.8">
                  <p:embed followColorScheme="full"/>
                </p:oleObj>
              </mc:Choice>
              <mc:Fallback>
                <p:oleObj name="Chart" r:id="rId4" imgW="8600912" imgH="4610036" progId="MSGraph.Chart.8">
                  <p:embed followColorScheme="full"/>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287338" y="1476375"/>
                        <a:ext cx="8569325" cy="457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392" name="Rectangle 5"/>
          <p:cNvSpPr>
            <a:spLocks noChangeArrowheads="1"/>
          </p:cNvSpPr>
          <p:nvPr/>
        </p:nvSpPr>
        <p:spPr bwMode="blackWhite">
          <a:xfrm>
            <a:off x="1666875" y="1377950"/>
            <a:ext cx="3900488" cy="7286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5000"/>
              </a:lnSpc>
              <a:spcBef>
                <a:spcPct val="25000"/>
              </a:spcBef>
            </a:pPr>
            <a:r>
              <a:rPr lang="en-US" altLang="en-US" b="1">
                <a:solidFill>
                  <a:srgbClr val="FFFFFF"/>
                </a:solidFill>
              </a:rPr>
              <a:t>P/C Profitability Is Both by </a:t>
            </a:r>
            <a:br>
              <a:rPr lang="en-US" altLang="en-US" b="1">
                <a:solidFill>
                  <a:srgbClr val="FFFFFF"/>
                </a:solidFill>
              </a:rPr>
            </a:br>
            <a:r>
              <a:rPr lang="en-US" altLang="en-US" b="1">
                <a:solidFill>
                  <a:srgbClr val="FFFFFF"/>
                </a:solidFill>
              </a:rPr>
              <a:t> Cyclicality and Ordinary Volatility</a:t>
            </a:r>
            <a:endParaRPr lang="pt-BR" altLang="en-US" b="1">
              <a:solidFill>
                <a:srgbClr val="FFFFFF"/>
              </a:solidFill>
            </a:endParaRPr>
          </a:p>
        </p:txBody>
      </p:sp>
      <p:sp>
        <p:nvSpPr>
          <p:cNvPr id="2026503" name="Oval 7"/>
          <p:cNvSpPr>
            <a:spLocks noChangeArrowheads="1"/>
          </p:cNvSpPr>
          <p:nvPr/>
        </p:nvSpPr>
        <p:spPr bwMode="auto">
          <a:xfrm>
            <a:off x="1660525" y="3138488"/>
            <a:ext cx="307975" cy="533400"/>
          </a:xfrm>
          <a:prstGeom prst="ellipse">
            <a:avLst/>
          </a:prstGeom>
          <a:noFill/>
          <a:ln w="38100">
            <a:solidFill>
              <a:srgbClr val="FF680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p>
        </p:txBody>
      </p:sp>
      <p:sp>
        <p:nvSpPr>
          <p:cNvPr id="2026504" name="AutoShape 8"/>
          <p:cNvSpPr>
            <a:spLocks noChangeArrowheads="1"/>
          </p:cNvSpPr>
          <p:nvPr/>
        </p:nvSpPr>
        <p:spPr bwMode="blackWhite">
          <a:xfrm>
            <a:off x="1065213" y="3871913"/>
            <a:ext cx="754062" cy="292100"/>
          </a:xfrm>
          <a:prstGeom prst="wedgeRectCallout">
            <a:avLst>
              <a:gd name="adj1" fmla="val 46112"/>
              <a:gd name="adj2" fmla="val -12334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buFont typeface="Wingdings" pitchFamily="2" charset="2"/>
              <a:buNone/>
              <a:defRPr/>
            </a:pPr>
            <a:r>
              <a:rPr lang="en-US" sz="1400" b="1">
                <a:solidFill>
                  <a:schemeClr val="bg1"/>
                </a:solidFill>
              </a:rPr>
              <a:t>Hugo</a:t>
            </a:r>
          </a:p>
        </p:txBody>
      </p:sp>
      <p:sp>
        <p:nvSpPr>
          <p:cNvPr id="2026506" name="Oval 10"/>
          <p:cNvSpPr>
            <a:spLocks noChangeArrowheads="1"/>
          </p:cNvSpPr>
          <p:nvPr/>
        </p:nvSpPr>
        <p:spPr bwMode="auto">
          <a:xfrm>
            <a:off x="2224088" y="3763963"/>
            <a:ext cx="307975" cy="533400"/>
          </a:xfrm>
          <a:prstGeom prst="ellipse">
            <a:avLst/>
          </a:prstGeom>
          <a:noFill/>
          <a:ln w="38100">
            <a:solidFill>
              <a:srgbClr val="FF680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p>
        </p:txBody>
      </p:sp>
      <p:sp>
        <p:nvSpPr>
          <p:cNvPr id="2026507" name="AutoShape 11"/>
          <p:cNvSpPr>
            <a:spLocks noChangeArrowheads="1"/>
          </p:cNvSpPr>
          <p:nvPr/>
        </p:nvSpPr>
        <p:spPr bwMode="blackWhite">
          <a:xfrm>
            <a:off x="1169988" y="4464050"/>
            <a:ext cx="1085850" cy="292100"/>
          </a:xfrm>
          <a:prstGeom prst="wedgeRectCallout">
            <a:avLst>
              <a:gd name="adj1" fmla="val 46408"/>
              <a:gd name="adj2" fmla="val -12805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buFont typeface="Wingdings" pitchFamily="2" charset="2"/>
              <a:buNone/>
              <a:defRPr/>
            </a:pPr>
            <a:r>
              <a:rPr lang="en-US" sz="1400" b="1" dirty="0">
                <a:solidFill>
                  <a:schemeClr val="bg1"/>
                </a:solidFill>
              </a:rPr>
              <a:t>Andrew</a:t>
            </a:r>
          </a:p>
        </p:txBody>
      </p:sp>
      <p:sp>
        <p:nvSpPr>
          <p:cNvPr id="2026509" name="Oval 13"/>
          <p:cNvSpPr>
            <a:spLocks noChangeArrowheads="1"/>
          </p:cNvSpPr>
          <p:nvPr/>
        </p:nvSpPr>
        <p:spPr bwMode="auto">
          <a:xfrm>
            <a:off x="2759075" y="3635375"/>
            <a:ext cx="307975" cy="533400"/>
          </a:xfrm>
          <a:prstGeom prst="ellipse">
            <a:avLst/>
          </a:prstGeom>
          <a:noFill/>
          <a:ln w="38100">
            <a:solidFill>
              <a:srgbClr val="FF680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p>
        </p:txBody>
      </p:sp>
      <p:sp>
        <p:nvSpPr>
          <p:cNvPr id="2026510" name="AutoShape 14"/>
          <p:cNvSpPr>
            <a:spLocks noChangeArrowheads="1"/>
          </p:cNvSpPr>
          <p:nvPr/>
        </p:nvSpPr>
        <p:spPr bwMode="blackWhite">
          <a:xfrm>
            <a:off x="2295525" y="4781550"/>
            <a:ext cx="1162050" cy="292100"/>
          </a:xfrm>
          <a:prstGeom prst="wedgeRectCallout">
            <a:avLst>
              <a:gd name="adj1" fmla="val 12904"/>
              <a:gd name="adj2" fmla="val -24609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buFont typeface="Wingdings" pitchFamily="2" charset="2"/>
              <a:buNone/>
              <a:defRPr/>
            </a:pPr>
            <a:r>
              <a:rPr lang="en-US" sz="1400" b="1" dirty="0">
                <a:solidFill>
                  <a:schemeClr val="bg1"/>
                </a:solidFill>
              </a:rPr>
              <a:t>Northridge</a:t>
            </a:r>
          </a:p>
        </p:txBody>
      </p:sp>
      <p:sp>
        <p:nvSpPr>
          <p:cNvPr id="2026512" name="Oval 16"/>
          <p:cNvSpPr>
            <a:spLocks noChangeArrowheads="1"/>
          </p:cNvSpPr>
          <p:nvPr/>
        </p:nvSpPr>
        <p:spPr bwMode="auto">
          <a:xfrm>
            <a:off x="3597275" y="2746375"/>
            <a:ext cx="307975" cy="533400"/>
          </a:xfrm>
          <a:prstGeom prst="ellipse">
            <a:avLst/>
          </a:prstGeom>
          <a:noFill/>
          <a:ln w="38100">
            <a:solidFill>
              <a:srgbClr val="FF680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p>
        </p:txBody>
      </p:sp>
      <p:sp>
        <p:nvSpPr>
          <p:cNvPr id="2026513" name="AutoShape 17"/>
          <p:cNvSpPr>
            <a:spLocks noChangeArrowheads="1"/>
          </p:cNvSpPr>
          <p:nvPr/>
        </p:nvSpPr>
        <p:spPr bwMode="blackWhite">
          <a:xfrm>
            <a:off x="3328988" y="4017963"/>
            <a:ext cx="1265237" cy="711200"/>
          </a:xfrm>
          <a:prstGeom prst="wedgeRectCallout">
            <a:avLst>
              <a:gd name="adj1" fmla="val -15588"/>
              <a:gd name="adj2" fmla="val -14741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buFont typeface="Wingdings" pitchFamily="2" charset="2"/>
              <a:buNone/>
              <a:defRPr/>
            </a:pPr>
            <a:r>
              <a:rPr lang="en-US" sz="1400" b="1" dirty="0">
                <a:solidFill>
                  <a:schemeClr val="bg1"/>
                </a:solidFill>
              </a:rPr>
              <a:t>Lowest CAT Losses in </a:t>
            </a:r>
            <a:br>
              <a:rPr lang="en-US" sz="1400" b="1" dirty="0">
                <a:solidFill>
                  <a:schemeClr val="bg1"/>
                </a:solidFill>
              </a:rPr>
            </a:br>
            <a:r>
              <a:rPr lang="en-US" sz="1400" b="1" dirty="0">
                <a:solidFill>
                  <a:schemeClr val="bg1"/>
                </a:solidFill>
              </a:rPr>
              <a:t>15 Years</a:t>
            </a:r>
          </a:p>
        </p:txBody>
      </p:sp>
      <p:sp>
        <p:nvSpPr>
          <p:cNvPr id="2026515" name="Oval 19"/>
          <p:cNvSpPr>
            <a:spLocks noChangeArrowheads="1"/>
          </p:cNvSpPr>
          <p:nvPr/>
        </p:nvSpPr>
        <p:spPr bwMode="auto">
          <a:xfrm>
            <a:off x="4676775" y="4652963"/>
            <a:ext cx="307975" cy="533400"/>
          </a:xfrm>
          <a:prstGeom prst="ellipse">
            <a:avLst/>
          </a:prstGeom>
          <a:noFill/>
          <a:ln w="38100">
            <a:solidFill>
              <a:srgbClr val="FF680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p>
        </p:txBody>
      </p:sp>
      <p:sp>
        <p:nvSpPr>
          <p:cNvPr id="2026516" name="AutoShape 20"/>
          <p:cNvSpPr>
            <a:spLocks noChangeArrowheads="1"/>
          </p:cNvSpPr>
          <p:nvPr/>
        </p:nvSpPr>
        <p:spPr bwMode="blackWhite">
          <a:xfrm>
            <a:off x="4284663" y="3448050"/>
            <a:ext cx="958850" cy="292100"/>
          </a:xfrm>
          <a:prstGeom prst="wedgeRectCallout">
            <a:avLst>
              <a:gd name="adj1" fmla="val 8604"/>
              <a:gd name="adj2" fmla="val 33937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buFont typeface="Wingdings" pitchFamily="2" charset="2"/>
              <a:buNone/>
              <a:defRPr/>
            </a:pPr>
            <a:r>
              <a:rPr lang="en-US" sz="1400" b="1">
                <a:solidFill>
                  <a:schemeClr val="bg1"/>
                </a:solidFill>
              </a:rPr>
              <a:t>Sept. 11</a:t>
            </a:r>
          </a:p>
        </p:txBody>
      </p:sp>
      <p:sp>
        <p:nvSpPr>
          <p:cNvPr id="2026518" name="Oval 22"/>
          <p:cNvSpPr>
            <a:spLocks noChangeArrowheads="1"/>
          </p:cNvSpPr>
          <p:nvPr/>
        </p:nvSpPr>
        <p:spPr bwMode="auto">
          <a:xfrm>
            <a:off x="5800725" y="3038475"/>
            <a:ext cx="307975" cy="533400"/>
          </a:xfrm>
          <a:prstGeom prst="ellipse">
            <a:avLst/>
          </a:prstGeom>
          <a:noFill/>
          <a:ln w="38100">
            <a:solidFill>
              <a:srgbClr val="FF680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p>
        </p:txBody>
      </p:sp>
      <p:sp>
        <p:nvSpPr>
          <p:cNvPr id="2026519" name="AutoShape 23"/>
          <p:cNvSpPr>
            <a:spLocks noChangeArrowheads="1"/>
          </p:cNvSpPr>
          <p:nvPr/>
        </p:nvSpPr>
        <p:spPr bwMode="blackWhite">
          <a:xfrm>
            <a:off x="5729288" y="1792288"/>
            <a:ext cx="1174750" cy="508000"/>
          </a:xfrm>
          <a:prstGeom prst="wedgeRectCallout">
            <a:avLst>
              <a:gd name="adj1" fmla="val -33054"/>
              <a:gd name="adj2" fmla="val 18819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buFont typeface="Wingdings" pitchFamily="2" charset="2"/>
              <a:buNone/>
              <a:defRPr/>
            </a:pPr>
            <a:r>
              <a:rPr lang="en-US" sz="1400" b="1">
                <a:solidFill>
                  <a:schemeClr val="bg1"/>
                </a:solidFill>
              </a:rPr>
              <a:t>Katrina, Rita, Wilma</a:t>
            </a:r>
          </a:p>
        </p:txBody>
      </p:sp>
      <p:sp>
        <p:nvSpPr>
          <p:cNvPr id="2026521" name="Oval 25"/>
          <p:cNvSpPr>
            <a:spLocks noChangeArrowheads="1"/>
          </p:cNvSpPr>
          <p:nvPr/>
        </p:nvSpPr>
        <p:spPr bwMode="auto">
          <a:xfrm>
            <a:off x="5486400" y="3059113"/>
            <a:ext cx="307975" cy="533400"/>
          </a:xfrm>
          <a:prstGeom prst="ellipse">
            <a:avLst/>
          </a:prstGeom>
          <a:noFill/>
          <a:ln w="38100">
            <a:solidFill>
              <a:srgbClr val="FF680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p>
        </p:txBody>
      </p:sp>
      <p:sp>
        <p:nvSpPr>
          <p:cNvPr id="2026522" name="AutoShape 26"/>
          <p:cNvSpPr>
            <a:spLocks noChangeArrowheads="1"/>
          </p:cNvSpPr>
          <p:nvPr/>
        </p:nvSpPr>
        <p:spPr bwMode="blackWhite">
          <a:xfrm>
            <a:off x="5251450" y="4184650"/>
            <a:ext cx="1314450" cy="292100"/>
          </a:xfrm>
          <a:prstGeom prst="wedgeRectCallout">
            <a:avLst>
              <a:gd name="adj1" fmla="val -23583"/>
              <a:gd name="adj2" fmla="val -23153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buFont typeface="Wingdings" pitchFamily="2" charset="2"/>
              <a:buNone/>
              <a:defRPr/>
            </a:pPr>
            <a:r>
              <a:rPr lang="en-US" sz="1400" b="1">
                <a:solidFill>
                  <a:schemeClr val="bg1"/>
                </a:solidFill>
              </a:rPr>
              <a:t>4 Hurricanes</a:t>
            </a:r>
          </a:p>
        </p:txBody>
      </p:sp>
      <p:sp>
        <p:nvSpPr>
          <p:cNvPr id="2026524" name="Oval 28"/>
          <p:cNvSpPr>
            <a:spLocks noChangeArrowheads="1"/>
          </p:cNvSpPr>
          <p:nvPr/>
        </p:nvSpPr>
        <p:spPr bwMode="auto">
          <a:xfrm>
            <a:off x="6607175" y="3816350"/>
            <a:ext cx="307975" cy="533400"/>
          </a:xfrm>
          <a:prstGeom prst="ellipse">
            <a:avLst/>
          </a:prstGeom>
          <a:noFill/>
          <a:ln w="38100">
            <a:solidFill>
              <a:srgbClr val="FF680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p>
        </p:txBody>
      </p:sp>
      <p:sp>
        <p:nvSpPr>
          <p:cNvPr id="2026525" name="AutoShape 29"/>
          <p:cNvSpPr>
            <a:spLocks noChangeArrowheads="1"/>
          </p:cNvSpPr>
          <p:nvPr/>
        </p:nvSpPr>
        <p:spPr bwMode="blackWhite">
          <a:xfrm>
            <a:off x="6205538" y="4805363"/>
            <a:ext cx="1152525" cy="546100"/>
          </a:xfrm>
          <a:prstGeom prst="wedgeRectCallout">
            <a:avLst>
              <a:gd name="adj1" fmla="val -7287"/>
              <a:gd name="adj2" fmla="val -129514"/>
            </a:avLst>
          </a:prstGeom>
          <a:gradFill rotWithShape="1">
            <a:gsLst>
              <a:gs pos="0">
                <a:schemeClr val="tx2"/>
              </a:gs>
              <a:gs pos="100000">
                <a:srgbClr val="9E8000"/>
              </a:gs>
            </a:gsLst>
            <a:lin ang="5400000" scaled="1"/>
          </a:gradFill>
          <a:ln w="28575" algn="ctr">
            <a:solidFill>
              <a:schemeClr val="bg1"/>
            </a:solidFill>
            <a:miter lim="800000"/>
            <a:headEnd/>
            <a:tailEnd/>
          </a:ln>
        </p:spPr>
        <p:txBody>
          <a:bodyPr tIns="91440" bIns="9144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spcBef>
                <a:spcPct val="50000"/>
              </a:spcBef>
              <a:buClr>
                <a:schemeClr val="bg1"/>
              </a:buClr>
              <a:buFont typeface="Wingdings" panose="05000000000000000000" pitchFamily="2" charset="2"/>
              <a:buNone/>
            </a:pPr>
            <a:r>
              <a:rPr lang="en-US" altLang="en-US" sz="1400" b="1"/>
              <a:t>Financial Crisis*</a:t>
            </a:r>
          </a:p>
        </p:txBody>
      </p:sp>
      <p:sp>
        <p:nvSpPr>
          <p:cNvPr id="16409" name="Rectangle 31"/>
          <p:cNvSpPr>
            <a:spLocks noChangeArrowheads="1"/>
          </p:cNvSpPr>
          <p:nvPr/>
        </p:nvSpPr>
        <p:spPr bwMode="black">
          <a:xfrm>
            <a:off x="347663" y="1266825"/>
            <a:ext cx="8221662"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altLang="en-US" sz="1600" b="1">
                <a:solidFill>
                  <a:srgbClr val="225A7A"/>
                </a:solidFill>
              </a:rPr>
              <a:t>(Percent)</a:t>
            </a:r>
          </a:p>
        </p:txBody>
      </p:sp>
      <p:sp>
        <p:nvSpPr>
          <p:cNvPr id="26" name="AutoShape 26"/>
          <p:cNvSpPr>
            <a:spLocks noChangeArrowheads="1"/>
          </p:cNvSpPr>
          <p:nvPr/>
        </p:nvSpPr>
        <p:spPr bwMode="blackWhite">
          <a:xfrm>
            <a:off x="7358063" y="4632325"/>
            <a:ext cx="1098550" cy="679450"/>
          </a:xfrm>
          <a:prstGeom prst="wedgeRectCallout">
            <a:avLst>
              <a:gd name="adj1" fmla="val -26346"/>
              <a:gd name="adj2" fmla="val -9743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buFont typeface="Wingdings" pitchFamily="2" charset="2"/>
              <a:buNone/>
              <a:defRPr/>
            </a:pPr>
            <a:r>
              <a:rPr lang="en-US" sz="1400" b="1" dirty="0">
                <a:solidFill>
                  <a:schemeClr val="bg1"/>
                </a:solidFill>
              </a:rPr>
              <a:t>Record Tornado Losses</a:t>
            </a:r>
          </a:p>
        </p:txBody>
      </p:sp>
      <p:sp>
        <p:nvSpPr>
          <p:cNvPr id="27" name="Oval 28"/>
          <p:cNvSpPr>
            <a:spLocks noChangeArrowheads="1"/>
          </p:cNvSpPr>
          <p:nvPr/>
        </p:nvSpPr>
        <p:spPr bwMode="auto">
          <a:xfrm>
            <a:off x="7389813" y="3803650"/>
            <a:ext cx="307975" cy="533400"/>
          </a:xfrm>
          <a:prstGeom prst="ellipse">
            <a:avLst/>
          </a:prstGeom>
          <a:noFill/>
          <a:ln w="38100">
            <a:solidFill>
              <a:srgbClr val="FF680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p>
        </p:txBody>
      </p:sp>
      <p:sp>
        <p:nvSpPr>
          <p:cNvPr id="28" name="Oval 28"/>
          <p:cNvSpPr>
            <a:spLocks noChangeArrowheads="1"/>
          </p:cNvSpPr>
          <p:nvPr/>
        </p:nvSpPr>
        <p:spPr bwMode="auto">
          <a:xfrm>
            <a:off x="7696200" y="3516313"/>
            <a:ext cx="307975" cy="533400"/>
          </a:xfrm>
          <a:prstGeom prst="ellipse">
            <a:avLst/>
          </a:prstGeom>
          <a:noFill/>
          <a:ln w="38100">
            <a:solidFill>
              <a:srgbClr val="FF680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p>
        </p:txBody>
      </p:sp>
      <p:sp>
        <p:nvSpPr>
          <p:cNvPr id="29" name="AutoShape 26"/>
          <p:cNvSpPr>
            <a:spLocks noChangeArrowheads="1"/>
          </p:cNvSpPr>
          <p:nvPr/>
        </p:nvSpPr>
        <p:spPr bwMode="blackWhite">
          <a:xfrm>
            <a:off x="7954963" y="4244975"/>
            <a:ext cx="768350" cy="328613"/>
          </a:xfrm>
          <a:prstGeom prst="wedgeRectCallout">
            <a:avLst>
              <a:gd name="adj1" fmla="val -49371"/>
              <a:gd name="adj2" fmla="val -11101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buFont typeface="Wingdings" pitchFamily="2" charset="2"/>
              <a:buNone/>
              <a:defRPr/>
            </a:pPr>
            <a:r>
              <a:rPr lang="en-US" sz="1400" b="1" dirty="0">
                <a:solidFill>
                  <a:schemeClr val="bg1"/>
                </a:solidFill>
              </a:rPr>
              <a:t>Sandy</a:t>
            </a:r>
          </a:p>
        </p:txBody>
      </p:sp>
      <p:sp>
        <p:nvSpPr>
          <p:cNvPr id="30" name="Oval 28"/>
          <p:cNvSpPr>
            <a:spLocks noChangeArrowheads="1"/>
          </p:cNvSpPr>
          <p:nvPr/>
        </p:nvSpPr>
        <p:spPr bwMode="auto">
          <a:xfrm>
            <a:off x="7937500" y="2965450"/>
            <a:ext cx="307975" cy="533400"/>
          </a:xfrm>
          <a:prstGeom prst="ellipse">
            <a:avLst/>
          </a:prstGeom>
          <a:noFill/>
          <a:ln w="38100">
            <a:solidFill>
              <a:srgbClr val="FF680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p>
        </p:txBody>
      </p:sp>
      <p:sp>
        <p:nvSpPr>
          <p:cNvPr id="31" name="AutoShape 26"/>
          <p:cNvSpPr>
            <a:spLocks noChangeArrowheads="1"/>
          </p:cNvSpPr>
          <p:nvPr/>
        </p:nvSpPr>
        <p:spPr bwMode="blackWhite">
          <a:xfrm>
            <a:off x="7285038" y="2338388"/>
            <a:ext cx="766762" cy="401637"/>
          </a:xfrm>
          <a:prstGeom prst="wedgeRectCallout">
            <a:avLst>
              <a:gd name="adj1" fmla="val 43223"/>
              <a:gd name="adj2" fmla="val 11102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buFont typeface="Wingdings" pitchFamily="2" charset="2"/>
              <a:buNone/>
              <a:defRPr/>
            </a:pPr>
            <a:r>
              <a:rPr lang="en-US" sz="1400" b="1" dirty="0">
                <a:solidFill>
                  <a:schemeClr val="bg1"/>
                </a:solidFill>
              </a:rPr>
              <a:t>Low CATs</a:t>
            </a:r>
          </a:p>
        </p:txBody>
      </p:sp>
      <p:sp>
        <p:nvSpPr>
          <p:cNvPr id="32" name="AutoShape 26"/>
          <p:cNvSpPr>
            <a:spLocks noChangeArrowheads="1"/>
          </p:cNvSpPr>
          <p:nvPr/>
        </p:nvSpPr>
        <p:spPr bwMode="blackWhite">
          <a:xfrm>
            <a:off x="8051800" y="1549400"/>
            <a:ext cx="984250" cy="638175"/>
          </a:xfrm>
          <a:prstGeom prst="wedgeRectCallout">
            <a:avLst>
              <a:gd name="adj1" fmla="val -8621"/>
              <a:gd name="adj2" fmla="val 22369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buFont typeface="Wingdings" pitchFamily="2" charset="2"/>
              <a:buNone/>
              <a:defRPr/>
            </a:pPr>
            <a:r>
              <a:rPr lang="en-US" sz="1400" b="1" dirty="0">
                <a:solidFill>
                  <a:schemeClr val="bg1"/>
                </a:solidFill>
              </a:rPr>
              <a:t>Modestly higher CATs</a:t>
            </a:r>
          </a:p>
        </p:txBody>
      </p:sp>
      <p:sp>
        <p:nvSpPr>
          <p:cNvPr id="33" name="Oval 28"/>
          <p:cNvSpPr>
            <a:spLocks noChangeArrowheads="1"/>
          </p:cNvSpPr>
          <p:nvPr/>
        </p:nvSpPr>
        <p:spPr bwMode="auto">
          <a:xfrm>
            <a:off x="8234363" y="3249613"/>
            <a:ext cx="307975" cy="533400"/>
          </a:xfrm>
          <a:prstGeom prst="ellipse">
            <a:avLst/>
          </a:prstGeom>
          <a:noFill/>
          <a:ln w="38100">
            <a:solidFill>
              <a:srgbClr val="FF680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26500">
                                            <p:oleChartEl type="series" lvl="1"/>
                                          </p:spTgt>
                                        </p:tgtEl>
                                        <p:attrNameLst>
                                          <p:attrName>style.visibility</p:attrName>
                                        </p:attrNameLst>
                                      </p:cBhvr>
                                      <p:to>
                                        <p:strVal val="visible"/>
                                      </p:to>
                                    </p:set>
                                    <p:animEffect transition="in" filter="wipe(left)">
                                      <p:cBhvr>
                                        <p:cTn id="7" dur="500"/>
                                        <p:tgtEl>
                                          <p:spTgt spid="2026500">
                                            <p:oleChartEl type="series" lvl="1"/>
                                          </p:spTgt>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026503"/>
                                        </p:tgtEl>
                                        <p:attrNameLst>
                                          <p:attrName>style.visibility</p:attrName>
                                        </p:attrNameLst>
                                      </p:cBhvr>
                                      <p:to>
                                        <p:strVal val="visible"/>
                                      </p:to>
                                    </p:set>
                                    <p:animEffect transition="in" filter="fade">
                                      <p:cBhvr>
                                        <p:cTn id="11" dur="500"/>
                                        <p:tgtEl>
                                          <p:spTgt spid="2026503"/>
                                        </p:tgtEl>
                                      </p:cBhvr>
                                    </p:animEffect>
                                  </p:childTnLst>
                                </p:cTn>
                              </p:par>
                            </p:childTnLst>
                          </p:cTn>
                        </p:par>
                        <p:par>
                          <p:cTn id="12" fill="hold" nodeType="afterGroup">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026504"/>
                                        </p:tgtEl>
                                        <p:attrNameLst>
                                          <p:attrName>style.visibility</p:attrName>
                                        </p:attrNameLst>
                                      </p:cBhvr>
                                      <p:to>
                                        <p:strVal val="visible"/>
                                      </p:to>
                                    </p:set>
                                    <p:animEffect transition="in" filter="wipe(up)">
                                      <p:cBhvr>
                                        <p:cTn id="15" dur="500"/>
                                        <p:tgtEl>
                                          <p:spTgt spid="2026504"/>
                                        </p:tgtEl>
                                      </p:cBhvr>
                                    </p:animEffect>
                                  </p:childTnLst>
                                </p:cTn>
                              </p:par>
                            </p:childTnLst>
                          </p:cTn>
                        </p:par>
                        <p:par>
                          <p:cTn id="16" fill="hold" nodeType="afterGroup">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026506"/>
                                        </p:tgtEl>
                                        <p:attrNameLst>
                                          <p:attrName>style.visibility</p:attrName>
                                        </p:attrNameLst>
                                      </p:cBhvr>
                                      <p:to>
                                        <p:strVal val="visible"/>
                                      </p:to>
                                    </p:set>
                                    <p:animEffect transition="in" filter="fade">
                                      <p:cBhvr>
                                        <p:cTn id="19" dur="500"/>
                                        <p:tgtEl>
                                          <p:spTgt spid="2026506"/>
                                        </p:tgtEl>
                                      </p:cBhvr>
                                    </p:animEffect>
                                  </p:childTnLst>
                                </p:cTn>
                              </p:par>
                            </p:childTnLst>
                          </p:cTn>
                        </p:par>
                        <p:par>
                          <p:cTn id="20" fill="hold" nodeType="afterGroup">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026507"/>
                                        </p:tgtEl>
                                        <p:attrNameLst>
                                          <p:attrName>style.visibility</p:attrName>
                                        </p:attrNameLst>
                                      </p:cBhvr>
                                      <p:to>
                                        <p:strVal val="visible"/>
                                      </p:to>
                                    </p:set>
                                    <p:animEffect transition="in" filter="wipe(up)">
                                      <p:cBhvr>
                                        <p:cTn id="23" dur="500"/>
                                        <p:tgtEl>
                                          <p:spTgt spid="2026507"/>
                                        </p:tgtEl>
                                      </p:cBhvr>
                                    </p:animEffect>
                                  </p:childTnLst>
                                </p:cTn>
                              </p:par>
                            </p:childTnLst>
                          </p:cTn>
                        </p:par>
                        <p:par>
                          <p:cTn id="24" fill="hold" nodeType="afterGroup">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2026509"/>
                                        </p:tgtEl>
                                        <p:attrNameLst>
                                          <p:attrName>style.visibility</p:attrName>
                                        </p:attrNameLst>
                                      </p:cBhvr>
                                      <p:to>
                                        <p:strVal val="visible"/>
                                      </p:to>
                                    </p:set>
                                    <p:animEffect transition="in" filter="fade">
                                      <p:cBhvr>
                                        <p:cTn id="27" dur="500"/>
                                        <p:tgtEl>
                                          <p:spTgt spid="2026509"/>
                                        </p:tgtEl>
                                      </p:cBhvr>
                                    </p:animEffect>
                                  </p:childTnLst>
                                </p:cTn>
                              </p:par>
                            </p:childTnLst>
                          </p:cTn>
                        </p:par>
                        <p:par>
                          <p:cTn id="28" fill="hold" nodeType="afterGroup">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2026510"/>
                                        </p:tgtEl>
                                        <p:attrNameLst>
                                          <p:attrName>style.visibility</p:attrName>
                                        </p:attrNameLst>
                                      </p:cBhvr>
                                      <p:to>
                                        <p:strVal val="visible"/>
                                      </p:to>
                                    </p:set>
                                    <p:animEffect transition="in" filter="wipe(up)">
                                      <p:cBhvr>
                                        <p:cTn id="31" dur="500"/>
                                        <p:tgtEl>
                                          <p:spTgt spid="2026510"/>
                                        </p:tgtEl>
                                      </p:cBhvr>
                                    </p:animEffect>
                                  </p:childTnLst>
                                </p:cTn>
                              </p:par>
                            </p:childTnLst>
                          </p:cTn>
                        </p:par>
                        <p:par>
                          <p:cTn id="32" fill="hold" nodeType="afterGroup">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2026512"/>
                                        </p:tgtEl>
                                        <p:attrNameLst>
                                          <p:attrName>style.visibility</p:attrName>
                                        </p:attrNameLst>
                                      </p:cBhvr>
                                      <p:to>
                                        <p:strVal val="visible"/>
                                      </p:to>
                                    </p:set>
                                    <p:animEffect transition="in" filter="fade">
                                      <p:cBhvr>
                                        <p:cTn id="35" dur="500"/>
                                        <p:tgtEl>
                                          <p:spTgt spid="2026512"/>
                                        </p:tgtEl>
                                      </p:cBhvr>
                                    </p:animEffect>
                                  </p:childTnLst>
                                </p:cTn>
                              </p:par>
                            </p:childTnLst>
                          </p:cTn>
                        </p:par>
                        <p:par>
                          <p:cTn id="36" fill="hold" nodeType="afterGroup">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2026513"/>
                                        </p:tgtEl>
                                        <p:attrNameLst>
                                          <p:attrName>style.visibility</p:attrName>
                                        </p:attrNameLst>
                                      </p:cBhvr>
                                      <p:to>
                                        <p:strVal val="visible"/>
                                      </p:to>
                                    </p:set>
                                    <p:animEffect transition="in" filter="wipe(up)">
                                      <p:cBhvr>
                                        <p:cTn id="39" dur="500"/>
                                        <p:tgtEl>
                                          <p:spTgt spid="2026513"/>
                                        </p:tgtEl>
                                      </p:cBhvr>
                                    </p:animEffect>
                                  </p:childTnLst>
                                </p:cTn>
                              </p:par>
                            </p:childTnLst>
                          </p:cTn>
                        </p:par>
                        <p:par>
                          <p:cTn id="40" fill="hold" nodeType="afterGroup">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2026515"/>
                                        </p:tgtEl>
                                        <p:attrNameLst>
                                          <p:attrName>style.visibility</p:attrName>
                                        </p:attrNameLst>
                                      </p:cBhvr>
                                      <p:to>
                                        <p:strVal val="visible"/>
                                      </p:to>
                                    </p:set>
                                    <p:animEffect transition="in" filter="fade">
                                      <p:cBhvr>
                                        <p:cTn id="43" dur="500"/>
                                        <p:tgtEl>
                                          <p:spTgt spid="2026515"/>
                                        </p:tgtEl>
                                      </p:cBhvr>
                                    </p:animEffect>
                                  </p:childTnLst>
                                </p:cTn>
                              </p:par>
                            </p:childTnLst>
                          </p:cTn>
                        </p:par>
                        <p:par>
                          <p:cTn id="44" fill="hold" nodeType="afterGroup">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2026516"/>
                                        </p:tgtEl>
                                        <p:attrNameLst>
                                          <p:attrName>style.visibility</p:attrName>
                                        </p:attrNameLst>
                                      </p:cBhvr>
                                      <p:to>
                                        <p:strVal val="visible"/>
                                      </p:to>
                                    </p:set>
                                    <p:animEffect transition="in" filter="wipe(down)">
                                      <p:cBhvr>
                                        <p:cTn id="47" dur="500"/>
                                        <p:tgtEl>
                                          <p:spTgt spid="2026516"/>
                                        </p:tgtEl>
                                      </p:cBhvr>
                                    </p:animEffect>
                                  </p:childTnLst>
                                </p:cTn>
                              </p:par>
                            </p:childTnLst>
                          </p:cTn>
                        </p:par>
                        <p:par>
                          <p:cTn id="48" fill="hold" nodeType="afterGroup">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2026521"/>
                                        </p:tgtEl>
                                        <p:attrNameLst>
                                          <p:attrName>style.visibility</p:attrName>
                                        </p:attrNameLst>
                                      </p:cBhvr>
                                      <p:to>
                                        <p:strVal val="visible"/>
                                      </p:to>
                                    </p:set>
                                    <p:animEffect transition="in" filter="fade">
                                      <p:cBhvr>
                                        <p:cTn id="51" dur="500"/>
                                        <p:tgtEl>
                                          <p:spTgt spid="2026521"/>
                                        </p:tgtEl>
                                      </p:cBhvr>
                                    </p:animEffect>
                                  </p:childTnLst>
                                </p:cTn>
                              </p:par>
                            </p:childTnLst>
                          </p:cTn>
                        </p:par>
                        <p:par>
                          <p:cTn id="52" fill="hold" nodeType="afterGroup">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2026522"/>
                                        </p:tgtEl>
                                        <p:attrNameLst>
                                          <p:attrName>style.visibility</p:attrName>
                                        </p:attrNameLst>
                                      </p:cBhvr>
                                      <p:to>
                                        <p:strVal val="visible"/>
                                      </p:to>
                                    </p:set>
                                    <p:animEffect transition="in" filter="wipe(up)">
                                      <p:cBhvr>
                                        <p:cTn id="55" dur="500"/>
                                        <p:tgtEl>
                                          <p:spTgt spid="2026522"/>
                                        </p:tgtEl>
                                      </p:cBhvr>
                                    </p:animEffect>
                                  </p:childTnLst>
                                </p:cTn>
                              </p:par>
                            </p:childTnLst>
                          </p:cTn>
                        </p:par>
                        <p:par>
                          <p:cTn id="56" fill="hold" nodeType="afterGroup">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2026518"/>
                                        </p:tgtEl>
                                        <p:attrNameLst>
                                          <p:attrName>style.visibility</p:attrName>
                                        </p:attrNameLst>
                                      </p:cBhvr>
                                      <p:to>
                                        <p:strVal val="visible"/>
                                      </p:to>
                                    </p:set>
                                    <p:animEffect transition="in" filter="fade">
                                      <p:cBhvr>
                                        <p:cTn id="59" dur="500"/>
                                        <p:tgtEl>
                                          <p:spTgt spid="2026518"/>
                                        </p:tgtEl>
                                      </p:cBhvr>
                                    </p:animEffect>
                                  </p:childTnLst>
                                </p:cTn>
                              </p:par>
                            </p:childTnLst>
                          </p:cTn>
                        </p:par>
                        <p:par>
                          <p:cTn id="60" fill="hold" nodeType="afterGroup">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2026519"/>
                                        </p:tgtEl>
                                        <p:attrNameLst>
                                          <p:attrName>style.visibility</p:attrName>
                                        </p:attrNameLst>
                                      </p:cBhvr>
                                      <p:to>
                                        <p:strVal val="visible"/>
                                      </p:to>
                                    </p:set>
                                    <p:animEffect transition="in" filter="wipe(down)">
                                      <p:cBhvr>
                                        <p:cTn id="63" dur="500"/>
                                        <p:tgtEl>
                                          <p:spTgt spid="2026519"/>
                                        </p:tgtEl>
                                      </p:cBhvr>
                                    </p:animEffect>
                                  </p:childTnLst>
                                </p:cTn>
                              </p:par>
                            </p:childTnLst>
                          </p:cTn>
                        </p:par>
                        <p:par>
                          <p:cTn id="64" fill="hold" nodeType="afterGroup">
                            <p:stCondLst>
                              <p:cond delay="7500"/>
                            </p:stCondLst>
                            <p:childTnLst>
                              <p:par>
                                <p:cTn id="65" presetID="10" presetClass="entr" presetSubtype="0" fill="hold" grpId="0" nodeType="afterEffect">
                                  <p:stCondLst>
                                    <p:cond delay="0"/>
                                  </p:stCondLst>
                                  <p:childTnLst>
                                    <p:set>
                                      <p:cBhvr>
                                        <p:cTn id="66" dur="1" fill="hold">
                                          <p:stCondLst>
                                            <p:cond delay="0"/>
                                          </p:stCondLst>
                                        </p:cTn>
                                        <p:tgtEl>
                                          <p:spTgt spid="2026524"/>
                                        </p:tgtEl>
                                        <p:attrNameLst>
                                          <p:attrName>style.visibility</p:attrName>
                                        </p:attrNameLst>
                                      </p:cBhvr>
                                      <p:to>
                                        <p:strVal val="visible"/>
                                      </p:to>
                                    </p:set>
                                    <p:animEffect transition="in" filter="fade">
                                      <p:cBhvr>
                                        <p:cTn id="67" dur="500"/>
                                        <p:tgtEl>
                                          <p:spTgt spid="2026524"/>
                                        </p:tgtEl>
                                      </p:cBhvr>
                                    </p:animEffect>
                                  </p:childTnLst>
                                </p:cTn>
                              </p:par>
                            </p:childTnLst>
                          </p:cTn>
                        </p:par>
                        <p:par>
                          <p:cTn id="68" fill="hold" nodeType="afterGroup">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026525"/>
                                        </p:tgtEl>
                                        <p:attrNameLst>
                                          <p:attrName>style.visibility</p:attrName>
                                        </p:attrNameLst>
                                      </p:cBhvr>
                                      <p:to>
                                        <p:strVal val="visible"/>
                                      </p:to>
                                    </p:set>
                                    <p:animEffect transition="in" filter="wipe(up)">
                                      <p:cBhvr>
                                        <p:cTn id="71" dur="500"/>
                                        <p:tgtEl>
                                          <p:spTgt spid="2026525"/>
                                        </p:tgtEl>
                                      </p:cBhvr>
                                    </p:animEffect>
                                  </p:childTnLst>
                                </p:cTn>
                              </p:par>
                            </p:childTnLst>
                          </p:cTn>
                        </p:par>
                        <p:par>
                          <p:cTn id="72" fill="hold" nodeType="afterGroup">
                            <p:stCondLst>
                              <p:cond delay="8500"/>
                            </p:stCondLst>
                            <p:childTnLst>
                              <p:par>
                                <p:cTn id="73" presetID="22" presetClass="entr" presetSubtype="1"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wipe(up)">
                                      <p:cBhvr>
                                        <p:cTn id="75" dur="500"/>
                                        <p:tgtEl>
                                          <p:spTgt spid="26"/>
                                        </p:tgtEl>
                                      </p:cBhvr>
                                    </p:animEffect>
                                  </p:childTnLst>
                                </p:cTn>
                              </p:par>
                            </p:childTnLst>
                          </p:cTn>
                        </p:par>
                        <p:par>
                          <p:cTn id="76" fill="hold" nodeType="afterGroup">
                            <p:stCondLst>
                              <p:cond delay="9000"/>
                            </p:stCondLst>
                            <p:childTnLst>
                              <p:par>
                                <p:cTn id="77" presetID="10" presetClass="entr" presetSubtype="0" fill="hold" grpId="0"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fade">
                                      <p:cBhvr>
                                        <p:cTn id="79" dur="500"/>
                                        <p:tgtEl>
                                          <p:spTgt spid="27"/>
                                        </p:tgtEl>
                                      </p:cBhvr>
                                    </p:animEffect>
                                  </p:childTnLst>
                                </p:cTn>
                              </p:par>
                            </p:childTnLst>
                          </p:cTn>
                        </p:par>
                        <p:par>
                          <p:cTn id="80" fill="hold" nodeType="afterGroup">
                            <p:stCondLst>
                              <p:cond delay="9500"/>
                            </p:stCondLst>
                            <p:childTnLst>
                              <p:par>
                                <p:cTn id="81" presetID="10" presetClass="entr" presetSubtype="0" fill="hold" grpId="0" nodeType="afterEffect">
                                  <p:stCondLst>
                                    <p:cond delay="0"/>
                                  </p:stCondLst>
                                  <p:childTnLst>
                                    <p:set>
                                      <p:cBhvr>
                                        <p:cTn id="82" dur="1" fill="hold">
                                          <p:stCondLst>
                                            <p:cond delay="0"/>
                                          </p:stCondLst>
                                        </p:cTn>
                                        <p:tgtEl>
                                          <p:spTgt spid="28"/>
                                        </p:tgtEl>
                                        <p:attrNameLst>
                                          <p:attrName>style.visibility</p:attrName>
                                        </p:attrNameLst>
                                      </p:cBhvr>
                                      <p:to>
                                        <p:strVal val="visible"/>
                                      </p:to>
                                    </p:set>
                                    <p:animEffect transition="in" filter="fade">
                                      <p:cBhvr>
                                        <p:cTn id="83" dur="500"/>
                                        <p:tgtEl>
                                          <p:spTgt spid="28"/>
                                        </p:tgtEl>
                                      </p:cBhvr>
                                    </p:animEffect>
                                  </p:childTnLst>
                                </p:cTn>
                              </p:par>
                            </p:childTnLst>
                          </p:cTn>
                        </p:par>
                        <p:par>
                          <p:cTn id="84" fill="hold" nodeType="afterGroup">
                            <p:stCondLst>
                              <p:cond delay="10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par>
                          <p:cTn id="88" fill="hold" nodeType="afterGroup">
                            <p:stCondLst>
                              <p:cond delay="10500"/>
                            </p:stCondLst>
                            <p:childTnLst>
                              <p:par>
                                <p:cTn id="89" presetID="10" presetClass="entr" presetSubtype="0"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fade">
                                      <p:cBhvr>
                                        <p:cTn id="91" dur="500"/>
                                        <p:tgtEl>
                                          <p:spTgt spid="30"/>
                                        </p:tgtEl>
                                      </p:cBhvr>
                                    </p:animEffect>
                                  </p:childTnLst>
                                </p:cTn>
                              </p:par>
                            </p:childTnLst>
                          </p:cTn>
                        </p:par>
                        <p:par>
                          <p:cTn id="92" fill="hold" nodeType="afterGroup">
                            <p:stCondLst>
                              <p:cond delay="11000"/>
                            </p:stCondLst>
                            <p:childTnLst>
                              <p:par>
                                <p:cTn id="93" presetID="22" presetClass="entr" presetSubtype="1"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up)">
                                      <p:cBhvr>
                                        <p:cTn id="95" dur="500"/>
                                        <p:tgtEl>
                                          <p:spTgt spid="31"/>
                                        </p:tgtEl>
                                      </p:cBhvr>
                                    </p:animEffect>
                                  </p:childTnLst>
                                </p:cTn>
                              </p:par>
                            </p:childTnLst>
                          </p:cTn>
                        </p:par>
                        <p:par>
                          <p:cTn id="96" fill="hold" nodeType="afterGroup">
                            <p:stCondLst>
                              <p:cond delay="11500"/>
                            </p:stCondLst>
                            <p:childTnLst>
                              <p:par>
                                <p:cTn id="97" presetID="22" presetClass="entr" presetSubtype="1"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up)">
                                      <p:cBhvr>
                                        <p:cTn id="99" dur="500"/>
                                        <p:tgtEl>
                                          <p:spTgt spid="32"/>
                                        </p:tgtEl>
                                      </p:cBhvr>
                                    </p:animEffect>
                                  </p:childTnLst>
                                </p:cTn>
                              </p:par>
                            </p:childTnLst>
                          </p:cTn>
                        </p:par>
                        <p:par>
                          <p:cTn id="100" fill="hold" nodeType="afterGroup">
                            <p:stCondLst>
                              <p:cond delay="12000"/>
                            </p:stCondLst>
                            <p:childTnLst>
                              <p:par>
                                <p:cTn id="101" presetID="10" presetClass="entr" presetSubtype="0" fill="hold" grpId="0" nodeType="afterEffect">
                                  <p:stCondLst>
                                    <p:cond delay="0"/>
                                  </p:stCondLst>
                                  <p:childTnLst>
                                    <p:set>
                                      <p:cBhvr>
                                        <p:cTn id="102" dur="1" fill="hold">
                                          <p:stCondLst>
                                            <p:cond delay="0"/>
                                          </p:stCondLst>
                                        </p:cTn>
                                        <p:tgtEl>
                                          <p:spTgt spid="33"/>
                                        </p:tgtEl>
                                        <p:attrNameLst>
                                          <p:attrName>style.visibility</p:attrName>
                                        </p:attrNameLst>
                                      </p:cBhvr>
                                      <p:to>
                                        <p:strVal val="visible"/>
                                      </p:to>
                                    </p:set>
                                    <p:animEffect transition="in" filter="fade">
                                      <p:cBhvr>
                                        <p:cTn id="10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2026503" grpId="0" animBg="1"/>
      <p:bldP spid="2026504" grpId="0" animBg="1"/>
      <p:bldP spid="2026506" grpId="0" animBg="1"/>
      <p:bldP spid="2026507" grpId="0" animBg="1"/>
      <p:bldP spid="2026509" grpId="0" animBg="1"/>
      <p:bldP spid="2026510" grpId="0" animBg="1"/>
      <p:bldP spid="2026512" grpId="0" animBg="1"/>
      <p:bldP spid="2026513" grpId="0" animBg="1"/>
      <p:bldP spid="2026515" grpId="0" animBg="1"/>
      <p:bldP spid="2026516" grpId="0" animBg="1"/>
      <p:bldP spid="2026518" grpId="0" animBg="1"/>
      <p:bldP spid="2026519" grpId="0" animBg="1"/>
      <p:bldP spid="2026521" grpId="0" animBg="1"/>
      <p:bldP spid="2026522" grpId="0" animBg="1"/>
      <p:bldP spid="2026524" grpId="0" animBg="1"/>
      <p:bldP spid="2026525" grpId="0" animBg="1"/>
      <p:bldP spid="26" grpId="0" animBg="1"/>
      <p:bldP spid="27" grpId="0" animBg="1"/>
      <p:bldP spid="28" grpId="0" animBg="1"/>
      <p:bldP spid="29" grpId="0" animBg="1"/>
      <p:bldP spid="30" grpId="0" animBg="1"/>
      <p:bldP spid="31" grpId="0" animBg="1"/>
      <p:bldP spid="32" grpId="0" animBg="1"/>
      <p:bldP spid="33" grpId="0" animBg="1"/>
    </p:bld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1378"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9829307B-7AFC-4DB3-8F68-78EA39A82C8E}" type="slidenum">
              <a:rPr lang="en-US" altLang="en-US" sz="900"/>
              <a:pPr algn="r">
                <a:lnSpc>
                  <a:spcPct val="85000"/>
                </a:lnSpc>
                <a:spcBef>
                  <a:spcPct val="20000"/>
                </a:spcBef>
                <a:buClrTx/>
                <a:buFontTx/>
                <a:buNone/>
              </a:pPr>
              <a:t>50</a:t>
            </a:fld>
            <a:endParaRPr lang="en-US" altLang="en-US" sz="900"/>
          </a:p>
        </p:txBody>
      </p:sp>
      <p:sp>
        <p:nvSpPr>
          <p:cNvPr id="101379" name="Rectangle 2"/>
          <p:cNvSpPr>
            <a:spLocks noGrp="1" noChangeArrowheads="1"/>
          </p:cNvSpPr>
          <p:nvPr>
            <p:ph type="title" idx="4294967295"/>
          </p:nvPr>
        </p:nvSpPr>
        <p:spPr/>
        <p:txBody>
          <a:bodyPr/>
          <a:lstStyle/>
          <a:p>
            <a:r>
              <a:rPr lang="en-US" altLang="en-US" smtClean="0">
                <a:latin typeface="Arial" panose="020B0604020202020204" pitchFamily="34" charset="0"/>
              </a:rPr>
              <a:t>RNW Workers Comp: NC vs. U.S.,</a:t>
            </a:r>
            <a:br>
              <a:rPr lang="en-US" altLang="en-US" smtClean="0">
                <a:latin typeface="Arial" panose="020B0604020202020204" pitchFamily="34" charset="0"/>
              </a:rPr>
            </a:br>
            <a:r>
              <a:rPr lang="en-US" altLang="en-US" smtClean="0">
                <a:latin typeface="Arial" panose="020B0604020202020204" pitchFamily="34" charset="0"/>
              </a:rPr>
              <a:t>2005-2014</a:t>
            </a:r>
          </a:p>
        </p:txBody>
      </p:sp>
      <p:sp>
        <p:nvSpPr>
          <p:cNvPr id="101380" name="Rectangle 3"/>
          <p:cNvSpPr>
            <a:spLocks noChangeArrowheads="1"/>
          </p:cNvSpPr>
          <p:nvPr/>
        </p:nvSpPr>
        <p:spPr bwMode="auto">
          <a:xfrm>
            <a:off x="0" y="6570663"/>
            <a:ext cx="7569200"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marL="133350" indent="-133350">
              <a:lnSpc>
                <a:spcPct val="90000"/>
              </a:lnSpc>
              <a:spcBef>
                <a:spcPct val="100000"/>
              </a:spcBef>
              <a:buClr>
                <a:schemeClr val="accent2"/>
              </a:buClr>
              <a:buFont typeface="Wingdings" panose="05000000000000000000" pitchFamily="2" charset="2"/>
              <a:buChar char="n"/>
              <a:tabLst>
                <a:tab pos="112713" algn="r"/>
              </a:tabLst>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tabLst>
                <a:tab pos="112713" algn="r"/>
              </a:tabLst>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tabLst>
                <a:tab pos="112713" algn="r"/>
              </a:tabLst>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tabLst>
                <a:tab pos="112713" algn="r"/>
              </a:tabLst>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tabLst>
                <a:tab pos="112713" algn="r"/>
              </a:tabLst>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9pPr>
          </a:lstStyle>
          <a:p>
            <a:pPr>
              <a:spcBef>
                <a:spcPct val="0"/>
              </a:spcBef>
              <a:buFont typeface="Wingdings" panose="05000000000000000000" pitchFamily="2" charset="2"/>
              <a:buNone/>
            </a:pPr>
            <a:r>
              <a:rPr lang="en-US" altLang="en-US" sz="1100"/>
              <a:t>	Sources: NAIC.</a:t>
            </a:r>
          </a:p>
        </p:txBody>
      </p:sp>
      <p:graphicFrame>
        <p:nvGraphicFramePr>
          <p:cNvPr id="2026500" name="Object 2"/>
          <p:cNvGraphicFramePr>
            <a:graphicFrameLocks/>
          </p:cNvGraphicFramePr>
          <p:nvPr/>
        </p:nvGraphicFramePr>
        <p:xfrm>
          <a:off x="304800" y="1296988"/>
          <a:ext cx="8569325" cy="4579937"/>
        </p:xfrm>
        <a:graphic>
          <a:graphicData uri="http://schemas.openxmlformats.org/presentationml/2006/ole">
            <mc:AlternateContent xmlns:mc="http://schemas.openxmlformats.org/markup-compatibility/2006">
              <mc:Choice xmlns:v="urn:schemas-microsoft-com:vml" Requires="v">
                <p:oleObj spid="_x0000_s101390" name="Chart" r:id="rId4" imgW="8610629" imgH="4610036" progId="MSGraph.Chart.8">
                  <p:embed followColorScheme="full"/>
                </p:oleObj>
              </mc:Choice>
              <mc:Fallback>
                <p:oleObj name="Chart" r:id="rId4" imgW="8610629" imgH="4610036" progId="MSGraph.Chart.8">
                  <p:embed followColorScheme="full"/>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304800" y="1296988"/>
                        <a:ext cx="8569325" cy="4579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1382" name="Rectangle 31"/>
          <p:cNvSpPr>
            <a:spLocks noChangeArrowheads="1"/>
          </p:cNvSpPr>
          <p:nvPr/>
        </p:nvSpPr>
        <p:spPr bwMode="black">
          <a:xfrm>
            <a:off x="347663" y="1139825"/>
            <a:ext cx="8221662"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spcBef>
                <a:spcPct val="20000"/>
              </a:spcBef>
              <a:buClrTx/>
              <a:buFontTx/>
              <a:buNone/>
            </a:pPr>
            <a:r>
              <a:rPr lang="en-US" altLang="en-US" sz="1600" b="1">
                <a:solidFill>
                  <a:srgbClr val="225A7A"/>
                </a:solidFill>
              </a:rPr>
              <a:t>(Percent)</a:t>
            </a:r>
          </a:p>
        </p:txBody>
      </p:sp>
      <p:sp>
        <p:nvSpPr>
          <p:cNvPr id="9" name="Text Box 6"/>
          <p:cNvSpPr txBox="1">
            <a:spLocks noChangeArrowheads="1"/>
          </p:cNvSpPr>
          <p:nvPr/>
        </p:nvSpPr>
        <p:spPr bwMode="blackWhite">
          <a:xfrm>
            <a:off x="4459288" y="1296988"/>
            <a:ext cx="2473325" cy="1417637"/>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a:lnSpc>
                <a:spcPct val="85000"/>
              </a:lnSpc>
              <a:spcBef>
                <a:spcPct val="50000"/>
              </a:spcBef>
              <a:buClr>
                <a:schemeClr val="bg1"/>
              </a:buClr>
              <a:buFont typeface="Wingdings" pitchFamily="2" charset="2"/>
              <a:buNone/>
              <a:defRPr/>
            </a:pPr>
            <a:r>
              <a:rPr lang="en-US" b="1" u="sng" dirty="0">
                <a:solidFill>
                  <a:schemeClr val="bg1"/>
                </a:solidFill>
                <a:latin typeface="Arial" charset="0"/>
                <a:cs typeface="Arial" charset="0"/>
              </a:rPr>
              <a:t>Average 2005-2014</a:t>
            </a:r>
          </a:p>
          <a:p>
            <a:pPr algn="ctr">
              <a:lnSpc>
                <a:spcPct val="85000"/>
              </a:lnSpc>
              <a:spcBef>
                <a:spcPct val="50000"/>
              </a:spcBef>
              <a:buClr>
                <a:schemeClr val="bg1"/>
              </a:buClr>
              <a:buFont typeface="Wingdings" pitchFamily="2" charset="2"/>
              <a:buNone/>
              <a:defRPr/>
            </a:pPr>
            <a:r>
              <a:rPr lang="en-US" b="1" dirty="0">
                <a:solidFill>
                  <a:schemeClr val="bg1"/>
                </a:solidFill>
                <a:latin typeface="Arial" charset="0"/>
                <a:cs typeface="Arial" charset="0"/>
              </a:rPr>
              <a:t>US: 6.8%</a:t>
            </a:r>
          </a:p>
          <a:p>
            <a:pPr algn="ctr">
              <a:lnSpc>
                <a:spcPct val="85000"/>
              </a:lnSpc>
              <a:spcBef>
                <a:spcPct val="50000"/>
              </a:spcBef>
              <a:buClr>
                <a:schemeClr val="bg1"/>
              </a:buClr>
              <a:buFont typeface="Wingdings" pitchFamily="2" charset="2"/>
              <a:buNone/>
              <a:defRPr/>
            </a:pPr>
            <a:r>
              <a:rPr lang="en-US" b="1" dirty="0">
                <a:solidFill>
                  <a:schemeClr val="bg1"/>
                </a:solidFill>
                <a:latin typeface="Arial" charset="0"/>
                <a:cs typeface="Arial" charset="0"/>
              </a:rPr>
              <a:t>NC: 5.1%</a:t>
            </a:r>
          </a:p>
        </p:txBody>
      </p:sp>
      <p:sp>
        <p:nvSpPr>
          <p:cNvPr id="8" name="Rectangular Callout 7"/>
          <p:cNvSpPr/>
          <p:nvPr/>
        </p:nvSpPr>
        <p:spPr>
          <a:xfrm>
            <a:off x="6662738" y="4200525"/>
            <a:ext cx="2043112" cy="1408113"/>
          </a:xfrm>
          <a:prstGeom prst="wedgeRectCallout">
            <a:avLst>
              <a:gd name="adj1" fmla="val -78824"/>
              <a:gd name="adj2" fmla="val -51790"/>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b="1" dirty="0">
                <a:solidFill>
                  <a:srgbClr val="FFFFFF"/>
                </a:solidFill>
                <a:latin typeface="Arial" panose="020B0604020202020204" pitchFamily="34" charset="0"/>
                <a:cs typeface="Arial" panose="020B0604020202020204" pitchFamily="34" charset="0"/>
              </a:rPr>
              <a:t>HB79 passed--Caps TT Benefits at 500 Weeks, Tightens Def. of Suitable Employment</a:t>
            </a:r>
          </a:p>
        </p:txBody>
      </p:sp>
      <p:sp>
        <p:nvSpPr>
          <p:cNvPr id="10" name="Rectangular Callout 9"/>
          <p:cNvSpPr/>
          <p:nvPr/>
        </p:nvSpPr>
        <p:spPr>
          <a:xfrm>
            <a:off x="3143250" y="4476750"/>
            <a:ext cx="2286000" cy="733425"/>
          </a:xfrm>
          <a:prstGeom prst="wedgeRectCallout">
            <a:avLst>
              <a:gd name="adj1" fmla="val -28268"/>
              <a:gd name="adj2" fmla="val -133412"/>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b="1" dirty="0">
                <a:solidFill>
                  <a:srgbClr val="FFFFFF"/>
                </a:solidFill>
                <a:latin typeface="Arial" panose="020B0604020202020204" pitchFamily="34" charset="0"/>
                <a:cs typeface="Arial" panose="020B0604020202020204" pitchFamily="34" charset="0"/>
              </a:rPr>
              <a:t>Growing Hospital Costs Drive Profitability Down</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26500">
                                            <p:oleChartEl type="series" lvl="1"/>
                                          </p:spTgt>
                                        </p:tgtEl>
                                        <p:attrNameLst>
                                          <p:attrName>style.visibility</p:attrName>
                                        </p:attrNameLst>
                                      </p:cBhvr>
                                      <p:to>
                                        <p:strVal val="visible"/>
                                      </p:to>
                                    </p:set>
                                    <p:animEffect transition="in" filter="wipe(left)">
                                      <p:cBhvr>
                                        <p:cTn id="7" dur="1000"/>
                                        <p:tgtEl>
                                          <p:spTgt spid="2026500">
                                            <p:oleChartEl type="series" lvl="1"/>
                                          </p:spTgt>
                                        </p:tgtEl>
                                      </p:cBhvr>
                                    </p:animEffect>
                                  </p:childTnLst>
                                </p:cTn>
                              </p:par>
                            </p:childTnLst>
                          </p:cTn>
                        </p:par>
                        <p:par>
                          <p:cTn id="8" fill="hold" nodeType="afterGroup">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026500">
                                            <p:oleChartEl type="series" lvl="2"/>
                                          </p:spTgt>
                                        </p:tgtEl>
                                        <p:attrNameLst>
                                          <p:attrName>style.visibility</p:attrName>
                                        </p:attrNameLst>
                                      </p:cBhvr>
                                      <p:to>
                                        <p:strVal val="visible"/>
                                      </p:to>
                                    </p:set>
                                    <p:animEffect transition="in" filter="wipe(left)">
                                      <p:cBhvr>
                                        <p:cTn id="11" dur="1000"/>
                                        <p:tgtEl>
                                          <p:spTgt spid="2026500">
                                            <p:oleChartEl type="series" lvl="2"/>
                                          </p:spTgt>
                                        </p:tgtEl>
                                      </p:cBhvr>
                                    </p:animEffect>
                                  </p:childTnLst>
                                </p:cTn>
                              </p:par>
                            </p:childTnLst>
                          </p:cTn>
                        </p:par>
                        <p:par>
                          <p:cTn id="12" fill="hold" nodeType="afterGroup">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par>
                          <p:cTn id="16" fill="hold" nodeType="afterGroup">
                            <p:stCondLst>
                              <p:cond delay="2500"/>
                            </p:stCondLst>
                            <p:childTnLst>
                              <p:par>
                                <p:cTn id="17" presetID="1"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0"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9" grpId="0" animBg="1"/>
      <p:bldP spid="8" grpId="0" animBg="1"/>
      <p:bldP spid="10" grpId="0" animBg="1"/>
    </p:bld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3826" name="Rectangle 2"/>
          <p:cNvSpPr>
            <a:spLocks noGrp="1" noChangeArrowheads="1"/>
          </p:cNvSpPr>
          <p:nvPr>
            <p:ph type="title"/>
          </p:nvPr>
        </p:nvSpPr>
        <p:spPr>
          <a:xfrm>
            <a:off x="142875" y="117475"/>
            <a:ext cx="7769225" cy="762000"/>
          </a:xfrm>
        </p:spPr>
        <p:txBody>
          <a:bodyPr/>
          <a:lstStyle/>
          <a:p>
            <a:pPr>
              <a:lnSpc>
                <a:spcPct val="75000"/>
              </a:lnSpc>
            </a:pPr>
            <a:r>
              <a:rPr lang="en-US" altLang="en-US" smtClean="0">
                <a:latin typeface="Arial" panose="020B0604020202020204" pitchFamily="34" charset="0"/>
              </a:rPr>
              <a:t>All Lines: 10-Year Average RNW NC &amp; Nearby States</a:t>
            </a:r>
          </a:p>
        </p:txBody>
      </p:sp>
      <p:graphicFrame>
        <p:nvGraphicFramePr>
          <p:cNvPr id="103427" name="Object 3"/>
          <p:cNvGraphicFramePr>
            <a:graphicFrameLocks noChangeAspect="1"/>
          </p:cNvGraphicFramePr>
          <p:nvPr>
            <p:ph type="chart" idx="1"/>
          </p:nvPr>
        </p:nvGraphicFramePr>
        <p:xfrm>
          <a:off x="406400" y="1557338"/>
          <a:ext cx="8639175" cy="4613275"/>
        </p:xfrm>
        <a:graphic>
          <a:graphicData uri="http://schemas.openxmlformats.org/presentationml/2006/ole">
            <mc:AlternateContent xmlns:mc="http://schemas.openxmlformats.org/markup-compatibility/2006">
              <mc:Choice xmlns:v="urn:schemas-microsoft-com:vml" Requires="v">
                <p:oleObj spid="_x0000_s103435" name="Chart" r:id="rId4" imgW="5886399" imgH="3143327" progId="MSGraph.Chart.8">
                  <p:embed followColorScheme="full"/>
                </p:oleObj>
              </mc:Choice>
              <mc:Fallback>
                <p:oleObj name="Chart" r:id="rId4" imgW="5886399" imgH="3143327" progId="MSGraph.Chart.8">
                  <p:embed followColorScheme="full"/>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6400" y="1557338"/>
                        <a:ext cx="8639175" cy="461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3428" name="Rectangle 4"/>
          <p:cNvSpPr>
            <a:spLocks noChangeArrowheads="1"/>
          </p:cNvSpPr>
          <p:nvPr/>
        </p:nvSpPr>
        <p:spPr bwMode="auto">
          <a:xfrm>
            <a:off x="609600" y="6281738"/>
            <a:ext cx="38100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100000"/>
              </a:lnSpc>
              <a:spcBef>
                <a:spcPct val="0"/>
              </a:spcBef>
              <a:buClrTx/>
              <a:buFontTx/>
              <a:buNone/>
            </a:pPr>
            <a:r>
              <a:rPr lang="en-US" altLang="en-US" sz="1400" b="1"/>
              <a:t>Source: NAIC, Insurance Information Institute</a:t>
            </a:r>
          </a:p>
        </p:txBody>
      </p:sp>
      <p:sp>
        <p:nvSpPr>
          <p:cNvPr id="103429" name="Text Box 5"/>
          <p:cNvSpPr txBox="1">
            <a:spLocks noChangeArrowheads="1"/>
          </p:cNvSpPr>
          <p:nvPr/>
        </p:nvSpPr>
        <p:spPr bwMode="auto">
          <a:xfrm>
            <a:off x="609600" y="1447800"/>
            <a:ext cx="7848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lnSpc>
                <a:spcPct val="100000"/>
              </a:lnSpc>
              <a:spcBef>
                <a:spcPct val="50000"/>
              </a:spcBef>
              <a:buClrTx/>
              <a:buFontTx/>
              <a:buNone/>
            </a:pPr>
            <a:r>
              <a:rPr lang="en-US" altLang="en-US" sz="1800" b="1"/>
              <a:t>2005-2014</a:t>
            </a:r>
          </a:p>
        </p:txBody>
      </p:sp>
      <p:sp>
        <p:nvSpPr>
          <p:cNvPr id="6" name="AutoShape 6"/>
          <p:cNvSpPr>
            <a:spLocks noChangeArrowheads="1"/>
          </p:cNvSpPr>
          <p:nvPr/>
        </p:nvSpPr>
        <p:spPr bwMode="blackWhite">
          <a:xfrm>
            <a:off x="1042988" y="2627313"/>
            <a:ext cx="1866900" cy="1371600"/>
          </a:xfrm>
          <a:prstGeom prst="wedgeRectCallout">
            <a:avLst>
              <a:gd name="adj1" fmla="val 118519"/>
              <a:gd name="adj2" fmla="val -49824"/>
            </a:avLst>
          </a:prstGeom>
          <a:solidFill>
            <a:srgbClr val="C00000"/>
          </a:solidFill>
          <a:ln w="28575" algn="ctr">
            <a:solidFill>
              <a:schemeClr val="bg1"/>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Font typeface="Wingdings" panose="05000000000000000000" pitchFamily="2" charset="2"/>
              <a:buNone/>
            </a:pPr>
            <a:r>
              <a:rPr lang="en-US" altLang="en-US" sz="1600" b="1">
                <a:solidFill>
                  <a:schemeClr val="bg1"/>
                </a:solidFill>
              </a:rPr>
              <a:t>North Carolina All Lines profitability is above the US and regional averages</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2" fill="hold" grpId="0" nodeType="afterEffect">
                                  <p:stCondLst>
                                    <p:cond delay="0"/>
                                  </p:stCondLst>
                                  <p:childTnLst>
                                    <p:set>
                                      <p:cBhvr>
                                        <p:cTn id="6" dur="1" fill="hold">
                                          <p:stCondLst>
                                            <p:cond delay="0"/>
                                          </p:stCondLst>
                                        </p:cTn>
                                        <p:tgtEl>
                                          <p:spTgt spid="333826"/>
                                        </p:tgtEl>
                                        <p:attrNameLst>
                                          <p:attrName>style.visibility</p:attrName>
                                        </p:attrNameLst>
                                      </p:cBhvr>
                                      <p:to>
                                        <p:strVal val="visible"/>
                                      </p:to>
                                    </p:set>
                                    <p:anim calcmode="lin" valueType="num">
                                      <p:cBhvr>
                                        <p:cTn id="7" dur="500" fill="hold"/>
                                        <p:tgtEl>
                                          <p:spTgt spid="333826"/>
                                        </p:tgtEl>
                                        <p:attrNameLst>
                                          <p:attrName>ppt_x</p:attrName>
                                        </p:attrNameLst>
                                      </p:cBhvr>
                                      <p:tavLst>
                                        <p:tav tm="0">
                                          <p:val>
                                            <p:strVal val="#ppt_x+#ppt_w/2"/>
                                          </p:val>
                                        </p:tav>
                                        <p:tav tm="100000">
                                          <p:val>
                                            <p:strVal val="#ppt_x"/>
                                          </p:val>
                                        </p:tav>
                                      </p:tavLst>
                                    </p:anim>
                                    <p:anim calcmode="lin" valueType="num">
                                      <p:cBhvr>
                                        <p:cTn id="8" dur="500" fill="hold"/>
                                        <p:tgtEl>
                                          <p:spTgt spid="333826"/>
                                        </p:tgtEl>
                                        <p:attrNameLst>
                                          <p:attrName>ppt_y</p:attrName>
                                        </p:attrNameLst>
                                      </p:cBhvr>
                                      <p:tavLst>
                                        <p:tav tm="0">
                                          <p:val>
                                            <p:strVal val="#ppt_y"/>
                                          </p:val>
                                        </p:tav>
                                        <p:tav tm="100000">
                                          <p:val>
                                            <p:strVal val="#ppt_y"/>
                                          </p:val>
                                        </p:tav>
                                      </p:tavLst>
                                    </p:anim>
                                    <p:anim calcmode="lin" valueType="num">
                                      <p:cBhvr>
                                        <p:cTn id="9" dur="500" fill="hold"/>
                                        <p:tgtEl>
                                          <p:spTgt spid="333826"/>
                                        </p:tgtEl>
                                        <p:attrNameLst>
                                          <p:attrName>ppt_w</p:attrName>
                                        </p:attrNameLst>
                                      </p:cBhvr>
                                      <p:tavLst>
                                        <p:tav tm="0">
                                          <p:val>
                                            <p:fltVal val="0"/>
                                          </p:val>
                                        </p:tav>
                                        <p:tav tm="100000">
                                          <p:val>
                                            <p:strVal val="#ppt_w"/>
                                          </p:val>
                                        </p:tav>
                                      </p:tavLst>
                                    </p:anim>
                                    <p:anim calcmode="lin" valueType="num">
                                      <p:cBhvr>
                                        <p:cTn id="10" dur="500" fill="hold"/>
                                        <p:tgtEl>
                                          <p:spTgt spid="333826"/>
                                        </p:tgtEl>
                                        <p:attrNameLst>
                                          <p:attrName>ppt_h</p:attrName>
                                        </p:attrNameLst>
                                      </p:cBhvr>
                                      <p:tavLst>
                                        <p:tav tm="0">
                                          <p:val>
                                            <p:strVal val="#ppt_h"/>
                                          </p:val>
                                        </p:tav>
                                        <p:tav tm="100000">
                                          <p:val>
                                            <p:strVal val="#ppt_h"/>
                                          </p:val>
                                        </p:tav>
                                      </p:tavLst>
                                    </p:anim>
                                  </p:childTnLst>
                                </p:cTn>
                              </p:par>
                            </p:childTnLst>
                          </p:cTn>
                        </p:par>
                        <p:par>
                          <p:cTn id="11" fill="hold" nodeType="afterGroup">
                            <p:stCondLst>
                              <p:cond delay="500"/>
                            </p:stCondLst>
                            <p:childTnLst>
                              <p:par>
                                <p:cTn id="12" presetID="22" presetClass="entr" presetSubtype="2" fill="hold" grpId="0" nodeType="afterEffect">
                                  <p:stCondLst>
                                    <p:cond delay="1000"/>
                                  </p:stCondLst>
                                  <p:childTnLst>
                                    <p:set>
                                      <p:cBhvr>
                                        <p:cTn id="13" dur="1" fill="hold">
                                          <p:stCondLst>
                                            <p:cond delay="0"/>
                                          </p:stCondLst>
                                        </p:cTn>
                                        <p:tgtEl>
                                          <p:spTgt spid="6"/>
                                        </p:tgtEl>
                                        <p:attrNameLst>
                                          <p:attrName>style.visibility</p:attrName>
                                        </p:attrNameLst>
                                      </p:cBhvr>
                                      <p:to>
                                        <p:strVal val="visible"/>
                                      </p:to>
                                    </p:set>
                                    <p:animEffect transition="in" filter="wipe(right)">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3826" grpId="0" autoUpdateAnimBg="0"/>
      <p:bldP spid="6" grpId="0" animBg="1"/>
    </p:bld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3826" name="Rectangle 2"/>
          <p:cNvSpPr>
            <a:spLocks noGrp="1" noChangeArrowheads="1"/>
          </p:cNvSpPr>
          <p:nvPr>
            <p:ph type="title"/>
          </p:nvPr>
        </p:nvSpPr>
        <p:spPr>
          <a:xfrm>
            <a:off x="142875" y="117475"/>
            <a:ext cx="7769225" cy="762000"/>
          </a:xfrm>
        </p:spPr>
        <p:txBody>
          <a:bodyPr/>
          <a:lstStyle/>
          <a:p>
            <a:pPr>
              <a:lnSpc>
                <a:spcPct val="75000"/>
              </a:lnSpc>
            </a:pPr>
            <a:r>
              <a:rPr lang="en-US" altLang="en-US" smtClean="0">
                <a:latin typeface="Arial" panose="020B0604020202020204" pitchFamily="34" charset="0"/>
              </a:rPr>
              <a:t>Comm. Auto: 10-Year Average RNW NC &amp; Nearby States</a:t>
            </a:r>
          </a:p>
        </p:txBody>
      </p:sp>
      <p:graphicFrame>
        <p:nvGraphicFramePr>
          <p:cNvPr id="105475" name="Object 3"/>
          <p:cNvGraphicFramePr>
            <a:graphicFrameLocks noChangeAspect="1"/>
          </p:cNvGraphicFramePr>
          <p:nvPr>
            <p:ph type="chart" idx="1"/>
          </p:nvPr>
        </p:nvGraphicFramePr>
        <p:xfrm>
          <a:off x="396875" y="1527175"/>
          <a:ext cx="8639175" cy="4613275"/>
        </p:xfrm>
        <a:graphic>
          <a:graphicData uri="http://schemas.openxmlformats.org/presentationml/2006/ole">
            <mc:AlternateContent xmlns:mc="http://schemas.openxmlformats.org/markup-compatibility/2006">
              <mc:Choice xmlns:v="urn:schemas-microsoft-com:vml" Requires="v">
                <p:oleObj spid="_x0000_s105483" name="Chart" r:id="rId4" imgW="5886399" imgH="3143327" progId="MSGraph.Chart.8">
                  <p:embed followColorScheme="full"/>
                </p:oleObj>
              </mc:Choice>
              <mc:Fallback>
                <p:oleObj name="Chart" r:id="rId4" imgW="5886399" imgH="3143327" progId="MSGraph.Chart.8">
                  <p:embed followColorScheme="full"/>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875" y="1527175"/>
                        <a:ext cx="8639175" cy="461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5476" name="Rectangle 4"/>
          <p:cNvSpPr>
            <a:spLocks noChangeArrowheads="1"/>
          </p:cNvSpPr>
          <p:nvPr/>
        </p:nvSpPr>
        <p:spPr bwMode="auto">
          <a:xfrm>
            <a:off x="609600" y="6281738"/>
            <a:ext cx="38100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100000"/>
              </a:lnSpc>
              <a:spcBef>
                <a:spcPct val="0"/>
              </a:spcBef>
              <a:buClrTx/>
              <a:buFontTx/>
              <a:buNone/>
            </a:pPr>
            <a:r>
              <a:rPr lang="en-US" altLang="en-US" sz="1400" b="1"/>
              <a:t>Source: NAIC, Insurance Information Institute</a:t>
            </a:r>
          </a:p>
        </p:txBody>
      </p:sp>
      <p:sp>
        <p:nvSpPr>
          <p:cNvPr id="105477" name="Text Box 5"/>
          <p:cNvSpPr txBox="1">
            <a:spLocks noChangeArrowheads="1"/>
          </p:cNvSpPr>
          <p:nvPr/>
        </p:nvSpPr>
        <p:spPr bwMode="auto">
          <a:xfrm>
            <a:off x="609600" y="1447800"/>
            <a:ext cx="7848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lnSpc>
                <a:spcPct val="100000"/>
              </a:lnSpc>
              <a:spcBef>
                <a:spcPct val="50000"/>
              </a:spcBef>
              <a:buClrTx/>
              <a:buFontTx/>
              <a:buNone/>
            </a:pPr>
            <a:r>
              <a:rPr lang="en-US" altLang="en-US" sz="1800" b="1"/>
              <a:t>2005-2014</a:t>
            </a:r>
          </a:p>
        </p:txBody>
      </p:sp>
      <p:sp>
        <p:nvSpPr>
          <p:cNvPr id="6" name="AutoShape 6"/>
          <p:cNvSpPr>
            <a:spLocks noChangeArrowheads="1"/>
          </p:cNvSpPr>
          <p:nvPr/>
        </p:nvSpPr>
        <p:spPr bwMode="blackWhite">
          <a:xfrm>
            <a:off x="1042988" y="2627313"/>
            <a:ext cx="1866900" cy="1371600"/>
          </a:xfrm>
          <a:prstGeom prst="wedgeRectCallout">
            <a:avLst>
              <a:gd name="adj1" fmla="val 133759"/>
              <a:gd name="adj2" fmla="val -80194"/>
            </a:avLst>
          </a:prstGeom>
          <a:solidFill>
            <a:srgbClr val="C00000"/>
          </a:solidFill>
          <a:ln w="28575" algn="ctr">
            <a:solidFill>
              <a:schemeClr val="bg1"/>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Font typeface="Wingdings" panose="05000000000000000000" pitchFamily="2" charset="2"/>
              <a:buNone/>
            </a:pPr>
            <a:r>
              <a:rPr lang="en-US" altLang="en-US" sz="1600" b="1">
                <a:solidFill>
                  <a:schemeClr val="bg1"/>
                </a:solidFill>
              </a:rPr>
              <a:t>North Carolina Comm. Auto profitability is above the US and regional averages</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2" fill="hold" grpId="0" nodeType="afterEffect">
                                  <p:stCondLst>
                                    <p:cond delay="0"/>
                                  </p:stCondLst>
                                  <p:childTnLst>
                                    <p:set>
                                      <p:cBhvr>
                                        <p:cTn id="6" dur="1" fill="hold">
                                          <p:stCondLst>
                                            <p:cond delay="0"/>
                                          </p:stCondLst>
                                        </p:cTn>
                                        <p:tgtEl>
                                          <p:spTgt spid="333826"/>
                                        </p:tgtEl>
                                        <p:attrNameLst>
                                          <p:attrName>style.visibility</p:attrName>
                                        </p:attrNameLst>
                                      </p:cBhvr>
                                      <p:to>
                                        <p:strVal val="visible"/>
                                      </p:to>
                                    </p:set>
                                    <p:anim calcmode="lin" valueType="num">
                                      <p:cBhvr>
                                        <p:cTn id="7" dur="500" fill="hold"/>
                                        <p:tgtEl>
                                          <p:spTgt spid="333826"/>
                                        </p:tgtEl>
                                        <p:attrNameLst>
                                          <p:attrName>ppt_x</p:attrName>
                                        </p:attrNameLst>
                                      </p:cBhvr>
                                      <p:tavLst>
                                        <p:tav tm="0">
                                          <p:val>
                                            <p:strVal val="#ppt_x+#ppt_w/2"/>
                                          </p:val>
                                        </p:tav>
                                        <p:tav tm="100000">
                                          <p:val>
                                            <p:strVal val="#ppt_x"/>
                                          </p:val>
                                        </p:tav>
                                      </p:tavLst>
                                    </p:anim>
                                    <p:anim calcmode="lin" valueType="num">
                                      <p:cBhvr>
                                        <p:cTn id="8" dur="500" fill="hold"/>
                                        <p:tgtEl>
                                          <p:spTgt spid="333826"/>
                                        </p:tgtEl>
                                        <p:attrNameLst>
                                          <p:attrName>ppt_y</p:attrName>
                                        </p:attrNameLst>
                                      </p:cBhvr>
                                      <p:tavLst>
                                        <p:tav tm="0">
                                          <p:val>
                                            <p:strVal val="#ppt_y"/>
                                          </p:val>
                                        </p:tav>
                                        <p:tav tm="100000">
                                          <p:val>
                                            <p:strVal val="#ppt_y"/>
                                          </p:val>
                                        </p:tav>
                                      </p:tavLst>
                                    </p:anim>
                                    <p:anim calcmode="lin" valueType="num">
                                      <p:cBhvr>
                                        <p:cTn id="9" dur="500" fill="hold"/>
                                        <p:tgtEl>
                                          <p:spTgt spid="333826"/>
                                        </p:tgtEl>
                                        <p:attrNameLst>
                                          <p:attrName>ppt_w</p:attrName>
                                        </p:attrNameLst>
                                      </p:cBhvr>
                                      <p:tavLst>
                                        <p:tav tm="0">
                                          <p:val>
                                            <p:fltVal val="0"/>
                                          </p:val>
                                        </p:tav>
                                        <p:tav tm="100000">
                                          <p:val>
                                            <p:strVal val="#ppt_w"/>
                                          </p:val>
                                        </p:tav>
                                      </p:tavLst>
                                    </p:anim>
                                    <p:anim calcmode="lin" valueType="num">
                                      <p:cBhvr>
                                        <p:cTn id="10" dur="500" fill="hold"/>
                                        <p:tgtEl>
                                          <p:spTgt spid="333826"/>
                                        </p:tgtEl>
                                        <p:attrNameLst>
                                          <p:attrName>ppt_h</p:attrName>
                                        </p:attrNameLst>
                                      </p:cBhvr>
                                      <p:tavLst>
                                        <p:tav tm="0">
                                          <p:val>
                                            <p:strVal val="#ppt_h"/>
                                          </p:val>
                                        </p:tav>
                                        <p:tav tm="100000">
                                          <p:val>
                                            <p:strVal val="#ppt_h"/>
                                          </p:val>
                                        </p:tav>
                                      </p:tavLst>
                                    </p:anim>
                                  </p:childTnLst>
                                </p:cTn>
                              </p:par>
                            </p:childTnLst>
                          </p:cTn>
                        </p:par>
                        <p:par>
                          <p:cTn id="11" fill="hold" nodeType="afterGroup">
                            <p:stCondLst>
                              <p:cond delay="500"/>
                            </p:stCondLst>
                            <p:childTnLst>
                              <p:par>
                                <p:cTn id="12" presetID="22" presetClass="entr" presetSubtype="2" fill="hold" grpId="0" nodeType="afterEffect">
                                  <p:stCondLst>
                                    <p:cond delay="1000"/>
                                  </p:stCondLst>
                                  <p:childTnLst>
                                    <p:set>
                                      <p:cBhvr>
                                        <p:cTn id="13" dur="1" fill="hold">
                                          <p:stCondLst>
                                            <p:cond delay="0"/>
                                          </p:stCondLst>
                                        </p:cTn>
                                        <p:tgtEl>
                                          <p:spTgt spid="6"/>
                                        </p:tgtEl>
                                        <p:attrNameLst>
                                          <p:attrName>style.visibility</p:attrName>
                                        </p:attrNameLst>
                                      </p:cBhvr>
                                      <p:to>
                                        <p:strVal val="visible"/>
                                      </p:to>
                                    </p:set>
                                    <p:animEffect transition="in" filter="wipe(right)">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3826" grpId="0" autoUpdateAnimBg="0"/>
      <p:bldP spid="6" grpId="0" animBg="1"/>
    </p:bld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3826" name="Rectangle 2"/>
          <p:cNvSpPr>
            <a:spLocks noGrp="1" noChangeArrowheads="1"/>
          </p:cNvSpPr>
          <p:nvPr>
            <p:ph type="title"/>
          </p:nvPr>
        </p:nvSpPr>
        <p:spPr>
          <a:xfrm>
            <a:off x="142875" y="117475"/>
            <a:ext cx="7769225" cy="762000"/>
          </a:xfrm>
        </p:spPr>
        <p:txBody>
          <a:bodyPr/>
          <a:lstStyle/>
          <a:p>
            <a:pPr>
              <a:lnSpc>
                <a:spcPct val="75000"/>
              </a:lnSpc>
            </a:pPr>
            <a:r>
              <a:rPr lang="en-US" altLang="en-US" smtClean="0">
                <a:latin typeface="Arial" panose="020B0604020202020204" pitchFamily="34" charset="0"/>
              </a:rPr>
              <a:t>Comm. M-P: 10-Year Average RNW NC &amp; Nearby States</a:t>
            </a:r>
          </a:p>
        </p:txBody>
      </p:sp>
      <p:graphicFrame>
        <p:nvGraphicFramePr>
          <p:cNvPr id="107523" name="Object 3"/>
          <p:cNvGraphicFramePr>
            <a:graphicFrameLocks noChangeAspect="1"/>
          </p:cNvGraphicFramePr>
          <p:nvPr>
            <p:ph type="chart" idx="1"/>
          </p:nvPr>
        </p:nvGraphicFramePr>
        <p:xfrm>
          <a:off x="396875" y="1527175"/>
          <a:ext cx="8639175" cy="4613275"/>
        </p:xfrm>
        <a:graphic>
          <a:graphicData uri="http://schemas.openxmlformats.org/presentationml/2006/ole">
            <mc:AlternateContent xmlns:mc="http://schemas.openxmlformats.org/markup-compatibility/2006">
              <mc:Choice xmlns:v="urn:schemas-microsoft-com:vml" Requires="v">
                <p:oleObj spid="_x0000_s107531" name="Chart" r:id="rId4" imgW="5886399" imgH="3143327" progId="MSGraph.Chart.8">
                  <p:embed followColorScheme="full"/>
                </p:oleObj>
              </mc:Choice>
              <mc:Fallback>
                <p:oleObj name="Chart" r:id="rId4" imgW="5886399" imgH="3143327" progId="MSGraph.Chart.8">
                  <p:embed followColorScheme="full"/>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875" y="1527175"/>
                        <a:ext cx="8639175" cy="461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7524" name="Rectangle 4"/>
          <p:cNvSpPr>
            <a:spLocks noChangeArrowheads="1"/>
          </p:cNvSpPr>
          <p:nvPr/>
        </p:nvSpPr>
        <p:spPr bwMode="auto">
          <a:xfrm>
            <a:off x="609600" y="6281738"/>
            <a:ext cx="38100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100000"/>
              </a:lnSpc>
              <a:spcBef>
                <a:spcPct val="0"/>
              </a:spcBef>
              <a:buClrTx/>
              <a:buFontTx/>
              <a:buNone/>
            </a:pPr>
            <a:r>
              <a:rPr lang="en-US" altLang="en-US" sz="1400" b="1"/>
              <a:t>Source: NAIC, Insurance Information Institute</a:t>
            </a:r>
          </a:p>
        </p:txBody>
      </p:sp>
      <p:sp>
        <p:nvSpPr>
          <p:cNvPr id="107525" name="Text Box 5"/>
          <p:cNvSpPr txBox="1">
            <a:spLocks noChangeArrowheads="1"/>
          </p:cNvSpPr>
          <p:nvPr/>
        </p:nvSpPr>
        <p:spPr bwMode="auto">
          <a:xfrm>
            <a:off x="609600" y="1447800"/>
            <a:ext cx="7848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lnSpc>
                <a:spcPct val="100000"/>
              </a:lnSpc>
              <a:spcBef>
                <a:spcPct val="50000"/>
              </a:spcBef>
              <a:buClrTx/>
              <a:buFontTx/>
              <a:buNone/>
            </a:pPr>
            <a:r>
              <a:rPr lang="en-US" altLang="en-US" sz="1800" b="1"/>
              <a:t>2005-2014</a:t>
            </a:r>
          </a:p>
        </p:txBody>
      </p:sp>
      <p:sp>
        <p:nvSpPr>
          <p:cNvPr id="6" name="AutoShape 6"/>
          <p:cNvSpPr>
            <a:spLocks noChangeArrowheads="1"/>
          </p:cNvSpPr>
          <p:nvPr/>
        </p:nvSpPr>
        <p:spPr bwMode="blackWhite">
          <a:xfrm>
            <a:off x="4027488" y="3592513"/>
            <a:ext cx="1866900" cy="1371600"/>
          </a:xfrm>
          <a:prstGeom prst="wedgeRectCallout">
            <a:avLst>
              <a:gd name="adj1" fmla="val 2602"/>
              <a:gd name="adj2" fmla="val -116491"/>
            </a:avLst>
          </a:prstGeom>
          <a:solidFill>
            <a:srgbClr val="C00000"/>
          </a:solidFill>
          <a:ln w="28575" algn="ctr">
            <a:solidFill>
              <a:schemeClr val="bg1"/>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Font typeface="Wingdings" panose="05000000000000000000" pitchFamily="2" charset="2"/>
              <a:buNone/>
            </a:pPr>
            <a:r>
              <a:rPr lang="en-US" altLang="en-US" sz="1600" b="1">
                <a:solidFill>
                  <a:schemeClr val="bg1"/>
                </a:solidFill>
              </a:rPr>
              <a:t>North Carolina Comm. M-P profitability is above the US and regional averages</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2" fill="hold" grpId="0" nodeType="afterEffect">
                                  <p:stCondLst>
                                    <p:cond delay="0"/>
                                  </p:stCondLst>
                                  <p:childTnLst>
                                    <p:set>
                                      <p:cBhvr>
                                        <p:cTn id="6" dur="1" fill="hold">
                                          <p:stCondLst>
                                            <p:cond delay="0"/>
                                          </p:stCondLst>
                                        </p:cTn>
                                        <p:tgtEl>
                                          <p:spTgt spid="333826"/>
                                        </p:tgtEl>
                                        <p:attrNameLst>
                                          <p:attrName>style.visibility</p:attrName>
                                        </p:attrNameLst>
                                      </p:cBhvr>
                                      <p:to>
                                        <p:strVal val="visible"/>
                                      </p:to>
                                    </p:set>
                                    <p:anim calcmode="lin" valueType="num">
                                      <p:cBhvr>
                                        <p:cTn id="7" dur="500" fill="hold"/>
                                        <p:tgtEl>
                                          <p:spTgt spid="333826"/>
                                        </p:tgtEl>
                                        <p:attrNameLst>
                                          <p:attrName>ppt_x</p:attrName>
                                        </p:attrNameLst>
                                      </p:cBhvr>
                                      <p:tavLst>
                                        <p:tav tm="0">
                                          <p:val>
                                            <p:strVal val="#ppt_x+#ppt_w/2"/>
                                          </p:val>
                                        </p:tav>
                                        <p:tav tm="100000">
                                          <p:val>
                                            <p:strVal val="#ppt_x"/>
                                          </p:val>
                                        </p:tav>
                                      </p:tavLst>
                                    </p:anim>
                                    <p:anim calcmode="lin" valueType="num">
                                      <p:cBhvr>
                                        <p:cTn id="8" dur="500" fill="hold"/>
                                        <p:tgtEl>
                                          <p:spTgt spid="333826"/>
                                        </p:tgtEl>
                                        <p:attrNameLst>
                                          <p:attrName>ppt_y</p:attrName>
                                        </p:attrNameLst>
                                      </p:cBhvr>
                                      <p:tavLst>
                                        <p:tav tm="0">
                                          <p:val>
                                            <p:strVal val="#ppt_y"/>
                                          </p:val>
                                        </p:tav>
                                        <p:tav tm="100000">
                                          <p:val>
                                            <p:strVal val="#ppt_y"/>
                                          </p:val>
                                        </p:tav>
                                      </p:tavLst>
                                    </p:anim>
                                    <p:anim calcmode="lin" valueType="num">
                                      <p:cBhvr>
                                        <p:cTn id="9" dur="500" fill="hold"/>
                                        <p:tgtEl>
                                          <p:spTgt spid="333826"/>
                                        </p:tgtEl>
                                        <p:attrNameLst>
                                          <p:attrName>ppt_w</p:attrName>
                                        </p:attrNameLst>
                                      </p:cBhvr>
                                      <p:tavLst>
                                        <p:tav tm="0">
                                          <p:val>
                                            <p:fltVal val="0"/>
                                          </p:val>
                                        </p:tav>
                                        <p:tav tm="100000">
                                          <p:val>
                                            <p:strVal val="#ppt_w"/>
                                          </p:val>
                                        </p:tav>
                                      </p:tavLst>
                                    </p:anim>
                                    <p:anim calcmode="lin" valueType="num">
                                      <p:cBhvr>
                                        <p:cTn id="10" dur="500" fill="hold"/>
                                        <p:tgtEl>
                                          <p:spTgt spid="333826"/>
                                        </p:tgtEl>
                                        <p:attrNameLst>
                                          <p:attrName>ppt_h</p:attrName>
                                        </p:attrNameLst>
                                      </p:cBhvr>
                                      <p:tavLst>
                                        <p:tav tm="0">
                                          <p:val>
                                            <p:strVal val="#ppt_h"/>
                                          </p:val>
                                        </p:tav>
                                        <p:tav tm="100000">
                                          <p:val>
                                            <p:strVal val="#ppt_h"/>
                                          </p:val>
                                        </p:tav>
                                      </p:tavLst>
                                    </p:anim>
                                  </p:childTnLst>
                                </p:cTn>
                              </p:par>
                            </p:childTnLst>
                          </p:cTn>
                        </p:par>
                        <p:par>
                          <p:cTn id="11" fill="hold" nodeType="afterGroup">
                            <p:stCondLst>
                              <p:cond delay="500"/>
                            </p:stCondLst>
                            <p:childTnLst>
                              <p:par>
                                <p:cTn id="12" presetID="22" presetClass="entr" presetSubtype="2" fill="hold" grpId="0" nodeType="afterEffect">
                                  <p:stCondLst>
                                    <p:cond delay="1000"/>
                                  </p:stCondLst>
                                  <p:childTnLst>
                                    <p:set>
                                      <p:cBhvr>
                                        <p:cTn id="13" dur="1" fill="hold">
                                          <p:stCondLst>
                                            <p:cond delay="0"/>
                                          </p:stCondLst>
                                        </p:cTn>
                                        <p:tgtEl>
                                          <p:spTgt spid="6"/>
                                        </p:tgtEl>
                                        <p:attrNameLst>
                                          <p:attrName>style.visibility</p:attrName>
                                        </p:attrNameLst>
                                      </p:cBhvr>
                                      <p:to>
                                        <p:strVal val="visible"/>
                                      </p:to>
                                    </p:set>
                                    <p:animEffect transition="in" filter="wipe(right)">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3826" grpId="0" autoUpdateAnimBg="0"/>
      <p:bldP spid="6" grpId="0" animBg="1"/>
    </p:bld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3826" name="Rectangle 2"/>
          <p:cNvSpPr>
            <a:spLocks noGrp="1" noChangeArrowheads="1"/>
          </p:cNvSpPr>
          <p:nvPr>
            <p:ph type="title"/>
          </p:nvPr>
        </p:nvSpPr>
        <p:spPr>
          <a:xfrm>
            <a:off x="142875" y="117475"/>
            <a:ext cx="7769225" cy="762000"/>
          </a:xfrm>
        </p:spPr>
        <p:txBody>
          <a:bodyPr/>
          <a:lstStyle/>
          <a:p>
            <a:pPr>
              <a:lnSpc>
                <a:spcPct val="75000"/>
              </a:lnSpc>
            </a:pPr>
            <a:r>
              <a:rPr lang="en-US" altLang="en-US" smtClean="0">
                <a:latin typeface="Arial" panose="020B0604020202020204" pitchFamily="34" charset="0"/>
              </a:rPr>
              <a:t>Homeowners: 10-Year Average RNW NC &amp; Nearby States</a:t>
            </a:r>
          </a:p>
        </p:txBody>
      </p:sp>
      <p:graphicFrame>
        <p:nvGraphicFramePr>
          <p:cNvPr id="109571" name="Object 3"/>
          <p:cNvGraphicFramePr>
            <a:graphicFrameLocks noChangeAspect="1"/>
          </p:cNvGraphicFramePr>
          <p:nvPr>
            <p:ph type="chart" idx="1"/>
          </p:nvPr>
        </p:nvGraphicFramePr>
        <p:xfrm>
          <a:off x="396875" y="1527175"/>
          <a:ext cx="8639175" cy="4613275"/>
        </p:xfrm>
        <a:graphic>
          <a:graphicData uri="http://schemas.openxmlformats.org/presentationml/2006/ole">
            <mc:AlternateContent xmlns:mc="http://schemas.openxmlformats.org/markup-compatibility/2006">
              <mc:Choice xmlns:v="urn:schemas-microsoft-com:vml" Requires="v">
                <p:oleObj spid="_x0000_s109580" name="Chart" r:id="rId4" imgW="5886399" imgH="3143327" progId="MSGraph.Chart.8">
                  <p:embed followColorScheme="full"/>
                </p:oleObj>
              </mc:Choice>
              <mc:Fallback>
                <p:oleObj name="Chart" r:id="rId4" imgW="5886399" imgH="3143327" progId="MSGraph.Chart.8">
                  <p:embed followColorScheme="full"/>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875" y="1527175"/>
                        <a:ext cx="8639175" cy="461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9572" name="Rectangle 4"/>
          <p:cNvSpPr>
            <a:spLocks noChangeArrowheads="1"/>
          </p:cNvSpPr>
          <p:nvPr/>
        </p:nvSpPr>
        <p:spPr bwMode="auto">
          <a:xfrm>
            <a:off x="609600" y="6281738"/>
            <a:ext cx="38100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100000"/>
              </a:lnSpc>
              <a:spcBef>
                <a:spcPct val="0"/>
              </a:spcBef>
              <a:buClrTx/>
              <a:buFontTx/>
              <a:buNone/>
            </a:pPr>
            <a:r>
              <a:rPr lang="en-US" altLang="en-US" sz="1400" b="1"/>
              <a:t>Source: NAIC, Insurance Information Institute</a:t>
            </a:r>
          </a:p>
        </p:txBody>
      </p:sp>
      <p:sp>
        <p:nvSpPr>
          <p:cNvPr id="109573" name="Text Box 5"/>
          <p:cNvSpPr txBox="1">
            <a:spLocks noChangeArrowheads="1"/>
          </p:cNvSpPr>
          <p:nvPr/>
        </p:nvSpPr>
        <p:spPr bwMode="auto">
          <a:xfrm>
            <a:off x="609600" y="1447800"/>
            <a:ext cx="7848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lnSpc>
                <a:spcPct val="100000"/>
              </a:lnSpc>
              <a:spcBef>
                <a:spcPct val="50000"/>
              </a:spcBef>
              <a:buClrTx/>
              <a:buFontTx/>
              <a:buNone/>
            </a:pPr>
            <a:r>
              <a:rPr lang="en-US" altLang="en-US" sz="1800" b="1"/>
              <a:t>2005-2014</a:t>
            </a:r>
          </a:p>
        </p:txBody>
      </p:sp>
      <p:sp>
        <p:nvSpPr>
          <p:cNvPr id="6" name="AutoShape 6"/>
          <p:cNvSpPr>
            <a:spLocks noChangeArrowheads="1"/>
          </p:cNvSpPr>
          <p:nvPr/>
        </p:nvSpPr>
        <p:spPr bwMode="blackWhite">
          <a:xfrm>
            <a:off x="877888" y="2211388"/>
            <a:ext cx="1866900" cy="1371600"/>
          </a:xfrm>
          <a:prstGeom prst="wedgeRectCallout">
            <a:avLst>
              <a:gd name="adj1" fmla="val 121787"/>
              <a:gd name="adj2" fmla="val 6472"/>
            </a:avLst>
          </a:prstGeom>
          <a:solidFill>
            <a:srgbClr val="C00000"/>
          </a:solidFill>
          <a:ln w="28575" algn="ctr">
            <a:solidFill>
              <a:schemeClr val="bg1"/>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Font typeface="Wingdings" panose="05000000000000000000" pitchFamily="2" charset="2"/>
              <a:buNone/>
            </a:pPr>
            <a:r>
              <a:rPr lang="en-US" altLang="en-US" sz="1600" b="1">
                <a:solidFill>
                  <a:schemeClr val="bg1"/>
                </a:solidFill>
              </a:rPr>
              <a:t>North Carolina Homeowners profitability is above the US and regional averages</a:t>
            </a:r>
          </a:p>
        </p:txBody>
      </p:sp>
      <p:sp>
        <p:nvSpPr>
          <p:cNvPr id="7" name="AutoShape 6"/>
          <p:cNvSpPr>
            <a:spLocks noChangeArrowheads="1"/>
          </p:cNvSpPr>
          <p:nvPr/>
        </p:nvSpPr>
        <p:spPr bwMode="blackWhite">
          <a:xfrm>
            <a:off x="4419600" y="3697288"/>
            <a:ext cx="1866900" cy="1036637"/>
          </a:xfrm>
          <a:prstGeom prst="wedgeRectCallout">
            <a:avLst>
              <a:gd name="adj1" fmla="val -86375"/>
              <a:gd name="adj2" fmla="val -23389"/>
            </a:avLst>
          </a:prstGeom>
          <a:solidFill>
            <a:srgbClr val="C00000"/>
          </a:solidFill>
          <a:ln w="28575" algn="ctr">
            <a:solidFill>
              <a:schemeClr val="bg1"/>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Font typeface="Wingdings" panose="05000000000000000000" pitchFamily="2" charset="2"/>
              <a:buNone/>
            </a:pPr>
            <a:r>
              <a:rPr lang="en-US" altLang="en-US" sz="1600" b="1">
                <a:solidFill>
                  <a:schemeClr val="bg1"/>
                </a:solidFill>
              </a:rPr>
              <a:t>Mid-South States Hurt by Tornado/Hail 2008-2012</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2" fill="hold" grpId="0" nodeType="afterEffect">
                                  <p:stCondLst>
                                    <p:cond delay="0"/>
                                  </p:stCondLst>
                                  <p:childTnLst>
                                    <p:set>
                                      <p:cBhvr>
                                        <p:cTn id="6" dur="1" fill="hold">
                                          <p:stCondLst>
                                            <p:cond delay="0"/>
                                          </p:stCondLst>
                                        </p:cTn>
                                        <p:tgtEl>
                                          <p:spTgt spid="333826"/>
                                        </p:tgtEl>
                                        <p:attrNameLst>
                                          <p:attrName>style.visibility</p:attrName>
                                        </p:attrNameLst>
                                      </p:cBhvr>
                                      <p:to>
                                        <p:strVal val="visible"/>
                                      </p:to>
                                    </p:set>
                                    <p:anim calcmode="lin" valueType="num">
                                      <p:cBhvr>
                                        <p:cTn id="7" dur="500" fill="hold"/>
                                        <p:tgtEl>
                                          <p:spTgt spid="333826"/>
                                        </p:tgtEl>
                                        <p:attrNameLst>
                                          <p:attrName>ppt_x</p:attrName>
                                        </p:attrNameLst>
                                      </p:cBhvr>
                                      <p:tavLst>
                                        <p:tav tm="0">
                                          <p:val>
                                            <p:strVal val="#ppt_x+#ppt_w/2"/>
                                          </p:val>
                                        </p:tav>
                                        <p:tav tm="100000">
                                          <p:val>
                                            <p:strVal val="#ppt_x"/>
                                          </p:val>
                                        </p:tav>
                                      </p:tavLst>
                                    </p:anim>
                                    <p:anim calcmode="lin" valueType="num">
                                      <p:cBhvr>
                                        <p:cTn id="8" dur="500" fill="hold"/>
                                        <p:tgtEl>
                                          <p:spTgt spid="333826"/>
                                        </p:tgtEl>
                                        <p:attrNameLst>
                                          <p:attrName>ppt_y</p:attrName>
                                        </p:attrNameLst>
                                      </p:cBhvr>
                                      <p:tavLst>
                                        <p:tav tm="0">
                                          <p:val>
                                            <p:strVal val="#ppt_y"/>
                                          </p:val>
                                        </p:tav>
                                        <p:tav tm="100000">
                                          <p:val>
                                            <p:strVal val="#ppt_y"/>
                                          </p:val>
                                        </p:tav>
                                      </p:tavLst>
                                    </p:anim>
                                    <p:anim calcmode="lin" valueType="num">
                                      <p:cBhvr>
                                        <p:cTn id="9" dur="500" fill="hold"/>
                                        <p:tgtEl>
                                          <p:spTgt spid="333826"/>
                                        </p:tgtEl>
                                        <p:attrNameLst>
                                          <p:attrName>ppt_w</p:attrName>
                                        </p:attrNameLst>
                                      </p:cBhvr>
                                      <p:tavLst>
                                        <p:tav tm="0">
                                          <p:val>
                                            <p:fltVal val="0"/>
                                          </p:val>
                                        </p:tav>
                                        <p:tav tm="100000">
                                          <p:val>
                                            <p:strVal val="#ppt_w"/>
                                          </p:val>
                                        </p:tav>
                                      </p:tavLst>
                                    </p:anim>
                                    <p:anim calcmode="lin" valueType="num">
                                      <p:cBhvr>
                                        <p:cTn id="10" dur="500" fill="hold"/>
                                        <p:tgtEl>
                                          <p:spTgt spid="333826"/>
                                        </p:tgtEl>
                                        <p:attrNameLst>
                                          <p:attrName>ppt_h</p:attrName>
                                        </p:attrNameLst>
                                      </p:cBhvr>
                                      <p:tavLst>
                                        <p:tav tm="0">
                                          <p:val>
                                            <p:strVal val="#ppt_h"/>
                                          </p:val>
                                        </p:tav>
                                        <p:tav tm="100000">
                                          <p:val>
                                            <p:strVal val="#ppt_h"/>
                                          </p:val>
                                        </p:tav>
                                      </p:tavLst>
                                    </p:anim>
                                  </p:childTnLst>
                                </p:cTn>
                              </p:par>
                            </p:childTnLst>
                          </p:cTn>
                        </p:par>
                        <p:par>
                          <p:cTn id="11" fill="hold" nodeType="afterGroup">
                            <p:stCondLst>
                              <p:cond delay="500"/>
                            </p:stCondLst>
                            <p:childTnLst>
                              <p:par>
                                <p:cTn id="12" presetID="22" presetClass="entr" presetSubtype="2" fill="hold" grpId="0" nodeType="afterEffect">
                                  <p:stCondLst>
                                    <p:cond delay="1000"/>
                                  </p:stCondLst>
                                  <p:childTnLst>
                                    <p:set>
                                      <p:cBhvr>
                                        <p:cTn id="13" dur="1" fill="hold">
                                          <p:stCondLst>
                                            <p:cond delay="0"/>
                                          </p:stCondLst>
                                        </p:cTn>
                                        <p:tgtEl>
                                          <p:spTgt spid="6"/>
                                        </p:tgtEl>
                                        <p:attrNameLst>
                                          <p:attrName>style.visibility</p:attrName>
                                        </p:attrNameLst>
                                      </p:cBhvr>
                                      <p:to>
                                        <p:strVal val="visible"/>
                                      </p:to>
                                    </p:set>
                                    <p:animEffect transition="in" filter="wipe(right)">
                                      <p:cBhvr>
                                        <p:cTn id="14" dur="500"/>
                                        <p:tgtEl>
                                          <p:spTgt spid="6"/>
                                        </p:tgtEl>
                                      </p:cBhvr>
                                    </p:animEffect>
                                  </p:childTnLst>
                                </p:cTn>
                              </p:par>
                            </p:childTnLst>
                          </p:cTn>
                        </p:par>
                        <p:par>
                          <p:cTn id="15" fill="hold" nodeType="afterGroup">
                            <p:stCondLst>
                              <p:cond delay="2000"/>
                            </p:stCondLst>
                            <p:childTnLst>
                              <p:par>
                                <p:cTn id="16" presetID="22" presetClass="entr" presetSubtype="2" fill="hold" grpId="0" nodeType="afterEffect">
                                  <p:stCondLst>
                                    <p:cond delay="1000"/>
                                  </p:stCondLst>
                                  <p:childTnLst>
                                    <p:set>
                                      <p:cBhvr>
                                        <p:cTn id="17" dur="1" fill="hold">
                                          <p:stCondLst>
                                            <p:cond delay="0"/>
                                          </p:stCondLst>
                                        </p:cTn>
                                        <p:tgtEl>
                                          <p:spTgt spid="7"/>
                                        </p:tgtEl>
                                        <p:attrNameLst>
                                          <p:attrName>style.visibility</p:attrName>
                                        </p:attrNameLst>
                                      </p:cBhvr>
                                      <p:to>
                                        <p:strVal val="visible"/>
                                      </p:to>
                                    </p:set>
                                    <p:animEffect transition="in" filter="wipe(right)">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3826" grpId="0" autoUpdateAnimBg="0"/>
      <p:bldP spid="6" grpId="0" animBg="1"/>
      <p:bldP spid="7" grpId="0" animBg="1"/>
    </p:bldLst>
  </p:timing>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1618"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2C44DDE7-E13A-4022-BDF8-AC117D6E49A4}" type="slidenum">
              <a:rPr lang="en-US" altLang="en-US" sz="900" smtClean="0">
                <a:solidFill>
                  <a:srgbClr val="000000"/>
                </a:solidFill>
              </a:rPr>
              <a:pPr>
                <a:lnSpc>
                  <a:spcPct val="85000"/>
                </a:lnSpc>
                <a:spcBef>
                  <a:spcPct val="20000"/>
                </a:spcBef>
                <a:buClrTx/>
                <a:buFontTx/>
                <a:buNone/>
              </a:pPr>
              <a:t>55</a:t>
            </a:fld>
            <a:endParaRPr lang="en-US" altLang="en-US" sz="900" smtClean="0">
              <a:solidFill>
                <a:srgbClr val="000000"/>
              </a:solidFill>
            </a:endParaRPr>
          </a:p>
        </p:txBody>
      </p:sp>
      <p:sp>
        <p:nvSpPr>
          <p:cNvPr id="111619" name="Rectangle 191"/>
          <p:cNvSpPr>
            <a:spLocks noGrp="1" noChangeArrowheads="1"/>
          </p:cNvSpPr>
          <p:nvPr>
            <p:ph type="title"/>
          </p:nvPr>
        </p:nvSpPr>
        <p:spPr/>
        <p:txBody>
          <a:bodyPr/>
          <a:lstStyle/>
          <a:p>
            <a:r>
              <a:rPr lang="en-US" altLang="en-US" sz="2400" smtClean="0">
                <a:latin typeface="Arial" panose="020B0604020202020204" pitchFamily="34" charset="0"/>
              </a:rPr>
              <a:t>Top Ten Most Expensive And Least Expensive States For Homeowners Insurance, 2013 (1)</a:t>
            </a:r>
          </a:p>
        </p:txBody>
      </p:sp>
      <p:graphicFrame>
        <p:nvGraphicFramePr>
          <p:cNvPr id="2098375" name="Group 199"/>
          <p:cNvGraphicFramePr>
            <a:graphicFrameLocks noGrp="1"/>
          </p:cNvGraphicFramePr>
          <p:nvPr/>
        </p:nvGraphicFramePr>
        <p:xfrm>
          <a:off x="598488" y="1874838"/>
          <a:ext cx="7519987" cy="2943225"/>
        </p:xfrm>
        <a:graphic>
          <a:graphicData uri="http://schemas.openxmlformats.org/drawingml/2006/table">
            <a:tbl>
              <a:tblPr/>
              <a:tblGrid>
                <a:gridCol w="639027"/>
                <a:gridCol w="1691812"/>
                <a:gridCol w="1324027"/>
                <a:gridCol w="956242"/>
                <a:gridCol w="1618255"/>
                <a:gridCol w="1290624"/>
              </a:tblGrid>
              <a:tr h="445816">
                <a:tc>
                  <a:txBody>
                    <a:bodyPr/>
                    <a:lstStyle/>
                    <a:p>
                      <a:pPr marL="0" marR="0" algn="ctr">
                        <a:spcBef>
                          <a:spcPts val="0"/>
                        </a:spcBef>
                        <a:spcAft>
                          <a:spcPts val="0"/>
                        </a:spcAft>
                      </a:pPr>
                      <a:r>
                        <a:rPr lang="en-US" sz="1400" b="1" dirty="0" smtClean="0">
                          <a:solidFill>
                            <a:srgbClr val="FFFFFF"/>
                          </a:solidFill>
                          <a:latin typeface="Arial"/>
                          <a:ea typeface="Calibri"/>
                          <a:cs typeface="Times New Roman"/>
                        </a:rPr>
                        <a:t>Rank </a:t>
                      </a:r>
                      <a:endParaRPr lang="en-US" sz="1400" dirty="0">
                        <a:latin typeface="Calibri"/>
                        <a:ea typeface="Calibri"/>
                        <a:cs typeface="Times New Roman"/>
                      </a:endParaRPr>
                    </a:p>
                  </a:txBody>
                  <a:tcPr marL="9525" marR="9525" marT="9526" marB="9526" anchor="b">
                    <a:lnL cap="flat">
                      <a:noFill/>
                    </a:lnL>
                    <a:lnR w="57150" cap="flat" cmpd="sng" algn="ctr">
                      <a:solidFill>
                        <a:schemeClr val="bg1"/>
                      </a:solidFill>
                      <a:prstDash val="solid"/>
                      <a:round/>
                      <a:headEnd type="none" w="med" len="med"/>
                      <a:tailEnd type="none" w="med" len="med"/>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c>
                  <a:txBody>
                    <a:bodyPr/>
                    <a:lstStyle/>
                    <a:p>
                      <a:pPr marL="0" marR="0" algn="ctr">
                        <a:spcBef>
                          <a:spcPts val="0"/>
                        </a:spcBef>
                        <a:spcAft>
                          <a:spcPts val="0"/>
                        </a:spcAft>
                      </a:pPr>
                      <a:r>
                        <a:rPr lang="en-US" sz="1400" b="1" dirty="0">
                          <a:solidFill>
                            <a:srgbClr val="FFFFFF"/>
                          </a:solidFill>
                          <a:latin typeface="Arial"/>
                          <a:ea typeface="Calibri"/>
                          <a:cs typeface="Times New Roman"/>
                        </a:rPr>
                        <a:t>Most </a:t>
                      </a:r>
                      <a:endParaRPr lang="en-US" sz="1400" b="1" dirty="0" smtClean="0">
                        <a:solidFill>
                          <a:srgbClr val="FFFFFF"/>
                        </a:solidFill>
                        <a:latin typeface="Arial"/>
                        <a:ea typeface="Calibri"/>
                        <a:cs typeface="Times New Roman"/>
                      </a:endParaRPr>
                    </a:p>
                    <a:p>
                      <a:pPr marL="0" marR="0" algn="ctr">
                        <a:spcBef>
                          <a:spcPts val="0"/>
                        </a:spcBef>
                        <a:spcAft>
                          <a:spcPts val="0"/>
                        </a:spcAft>
                      </a:pPr>
                      <a:r>
                        <a:rPr lang="en-US" sz="1400" b="1" dirty="0" smtClean="0">
                          <a:solidFill>
                            <a:srgbClr val="FFFFFF"/>
                          </a:solidFill>
                          <a:latin typeface="Arial"/>
                          <a:ea typeface="Calibri"/>
                          <a:cs typeface="Times New Roman"/>
                        </a:rPr>
                        <a:t>expensive </a:t>
                      </a:r>
                      <a:r>
                        <a:rPr lang="en-US" sz="1400" b="1" dirty="0">
                          <a:solidFill>
                            <a:srgbClr val="FFFFFF"/>
                          </a:solidFill>
                          <a:latin typeface="Arial"/>
                          <a:ea typeface="Calibri"/>
                          <a:cs typeface="Times New Roman"/>
                        </a:rPr>
                        <a:t>states</a:t>
                      </a:r>
                      <a:endParaRPr lang="en-US" sz="1400" dirty="0">
                        <a:latin typeface="Calibri"/>
                        <a:ea typeface="Calibri"/>
                        <a:cs typeface="Times New Roman"/>
                      </a:endParaRPr>
                    </a:p>
                  </a:txBody>
                  <a:tcPr marL="9525" marR="9525" marT="9526" marB="9526" anchor="b">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c>
                  <a:txBody>
                    <a:bodyPr/>
                    <a:lstStyle/>
                    <a:p>
                      <a:pPr marL="0" marR="0" algn="ctr">
                        <a:spcBef>
                          <a:spcPts val="0"/>
                        </a:spcBef>
                        <a:spcAft>
                          <a:spcPts val="0"/>
                        </a:spcAft>
                      </a:pPr>
                      <a:r>
                        <a:rPr lang="en-US" sz="1400" b="1" dirty="0" smtClean="0">
                          <a:solidFill>
                            <a:srgbClr val="FFFFFF"/>
                          </a:solidFill>
                          <a:latin typeface="Arial"/>
                          <a:ea typeface="Calibri"/>
                          <a:cs typeface="Times New Roman"/>
                        </a:rPr>
                        <a:t>HO average</a:t>
                      </a:r>
                      <a:r>
                        <a:rPr lang="en-US" sz="1400" b="1" baseline="0" dirty="0" smtClean="0">
                          <a:solidFill>
                            <a:srgbClr val="FFFFFF"/>
                          </a:solidFill>
                          <a:latin typeface="Arial"/>
                          <a:ea typeface="Calibri"/>
                          <a:cs typeface="Times New Roman"/>
                        </a:rPr>
                        <a:t> premium</a:t>
                      </a:r>
                      <a:endParaRPr lang="en-US" sz="1400" dirty="0">
                        <a:latin typeface="Calibri"/>
                        <a:ea typeface="Calibri"/>
                        <a:cs typeface="Times New Roman"/>
                      </a:endParaRPr>
                    </a:p>
                  </a:txBody>
                  <a:tcPr marL="9525" marR="9525" marT="9526" marB="9526" anchor="b">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c>
                  <a:txBody>
                    <a:bodyPr/>
                    <a:lstStyle/>
                    <a:p>
                      <a:pPr marL="0" marR="0" algn="ctr">
                        <a:spcBef>
                          <a:spcPts val="0"/>
                        </a:spcBef>
                        <a:spcAft>
                          <a:spcPts val="0"/>
                        </a:spcAft>
                      </a:pPr>
                      <a:r>
                        <a:rPr lang="en-US" sz="1400" b="1" dirty="0">
                          <a:solidFill>
                            <a:srgbClr val="FFFFFF"/>
                          </a:solidFill>
                          <a:latin typeface="Arial"/>
                          <a:ea typeface="Calibri"/>
                          <a:cs typeface="Times New Roman"/>
                        </a:rPr>
                        <a:t>Rank</a:t>
                      </a:r>
                      <a:endParaRPr lang="en-US" sz="1400" dirty="0">
                        <a:latin typeface="Calibri"/>
                        <a:ea typeface="Calibri"/>
                        <a:cs typeface="Times New Roman"/>
                      </a:endParaRPr>
                    </a:p>
                  </a:txBody>
                  <a:tcPr marL="9525" marR="9525" marT="9526" marB="9526" anchor="b">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c>
                  <a:txBody>
                    <a:bodyPr/>
                    <a:lstStyle/>
                    <a:p>
                      <a:pPr marL="0" marR="0" algn="ctr">
                        <a:spcBef>
                          <a:spcPts val="0"/>
                        </a:spcBef>
                        <a:spcAft>
                          <a:spcPts val="0"/>
                        </a:spcAft>
                      </a:pPr>
                      <a:r>
                        <a:rPr lang="en-US" sz="1400" b="1" dirty="0">
                          <a:solidFill>
                            <a:srgbClr val="FFFFFF"/>
                          </a:solidFill>
                          <a:latin typeface="Arial"/>
                          <a:ea typeface="Calibri"/>
                          <a:cs typeface="Times New Roman"/>
                        </a:rPr>
                        <a:t>Least </a:t>
                      </a:r>
                      <a:endParaRPr lang="en-US" sz="1400" b="1" dirty="0" smtClean="0">
                        <a:solidFill>
                          <a:srgbClr val="FFFFFF"/>
                        </a:solidFill>
                        <a:latin typeface="Arial"/>
                        <a:ea typeface="Calibri"/>
                        <a:cs typeface="Times New Roman"/>
                      </a:endParaRPr>
                    </a:p>
                    <a:p>
                      <a:pPr marL="0" marR="0" algn="ctr">
                        <a:spcBef>
                          <a:spcPts val="0"/>
                        </a:spcBef>
                        <a:spcAft>
                          <a:spcPts val="0"/>
                        </a:spcAft>
                      </a:pPr>
                      <a:r>
                        <a:rPr lang="en-US" sz="1400" b="1" dirty="0" smtClean="0">
                          <a:solidFill>
                            <a:srgbClr val="FFFFFF"/>
                          </a:solidFill>
                          <a:latin typeface="Arial"/>
                          <a:ea typeface="Calibri"/>
                          <a:cs typeface="Times New Roman"/>
                        </a:rPr>
                        <a:t>expensive states</a:t>
                      </a:r>
                      <a:endParaRPr lang="en-US" sz="1400" dirty="0">
                        <a:latin typeface="Calibri"/>
                        <a:ea typeface="Calibri"/>
                        <a:cs typeface="Times New Roman"/>
                      </a:endParaRPr>
                    </a:p>
                  </a:txBody>
                  <a:tcPr marL="9525" marR="9525" marT="9526" marB="9526" anchor="b">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c>
                  <a:txBody>
                    <a:bodyPr/>
                    <a:lstStyle/>
                    <a:p>
                      <a:pPr marL="0" marR="0" algn="ctr">
                        <a:spcBef>
                          <a:spcPts val="0"/>
                        </a:spcBef>
                        <a:spcAft>
                          <a:spcPts val="0"/>
                        </a:spcAft>
                      </a:pPr>
                      <a:r>
                        <a:rPr lang="en-US" sz="1400" b="1" dirty="0" smtClean="0">
                          <a:solidFill>
                            <a:srgbClr val="FFFFFF"/>
                          </a:solidFill>
                          <a:latin typeface="Arial"/>
                          <a:ea typeface="Calibri"/>
                          <a:cs typeface="Times New Roman"/>
                        </a:rPr>
                        <a:t>HO average</a:t>
                      </a:r>
                      <a:r>
                        <a:rPr lang="en-US" sz="1400" b="1" baseline="0" dirty="0" smtClean="0">
                          <a:solidFill>
                            <a:srgbClr val="FFFFFF"/>
                          </a:solidFill>
                          <a:latin typeface="Arial"/>
                          <a:ea typeface="Calibri"/>
                          <a:cs typeface="Times New Roman"/>
                        </a:rPr>
                        <a:t> premium </a:t>
                      </a:r>
                      <a:endParaRPr lang="en-US" sz="1400" dirty="0">
                        <a:latin typeface="Calibri"/>
                        <a:ea typeface="Calibri"/>
                        <a:cs typeface="Times New Roman"/>
                      </a:endParaRPr>
                    </a:p>
                  </a:txBody>
                  <a:tcPr marL="9525" marR="9525" marT="9526" marB="9526" anchor="b">
                    <a:lnL w="57150" cap="flat" cmpd="sng" algn="ctr">
                      <a:solidFill>
                        <a:schemeClr val="bg1"/>
                      </a:solidFill>
                      <a:prstDash val="solid"/>
                      <a:round/>
                      <a:headEnd type="none" w="med" len="med"/>
                      <a:tailEnd type="none" w="med" len="med"/>
                    </a:lnL>
                    <a:lnR cap="flat">
                      <a:noFill/>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r>
              <a:tr h="249265">
                <a:tc>
                  <a:txBody>
                    <a:bodyPr/>
                    <a:lstStyle/>
                    <a:p>
                      <a:pPr algn="ctr" fontAlgn="b"/>
                      <a:r>
                        <a:rPr lang="en-US" sz="1200" b="0" i="0" u="none" strike="noStrike">
                          <a:solidFill>
                            <a:srgbClr val="000000"/>
                          </a:solidFill>
                          <a:latin typeface="Arial"/>
                        </a:rPr>
                        <a:t>1</a:t>
                      </a:r>
                    </a:p>
                  </a:txBody>
                  <a:tcPr marL="9525" marR="9525" marT="9526" marB="0" anchor="b">
                    <a:lnL cap="flat">
                      <a:noFill/>
                    </a:lnL>
                    <a:lnR w="12700" cap="flat" cmpd="sng" algn="ctr">
                      <a:solidFill>
                        <a:schemeClr val="accent1"/>
                      </a:solidFill>
                      <a:prstDash val="solid"/>
                      <a:round/>
                      <a:headEnd type="none" w="med" len="med"/>
                      <a:tailEnd type="none" w="med" len="med"/>
                    </a:lnR>
                    <a:lnT>
                      <a:noFill/>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l" fontAlgn="b"/>
                      <a:r>
                        <a:rPr lang="en-US" sz="1200" b="0" i="0" u="none" strike="noStrike" dirty="0">
                          <a:solidFill>
                            <a:srgbClr val="000000"/>
                          </a:solidFill>
                          <a:effectLst/>
                          <a:latin typeface="Arial" panose="020B0604020202020204" pitchFamily="34" charset="0"/>
                        </a:rPr>
                        <a:t>Florida</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a:noFill/>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algn="r" fontAlgn="b"/>
                      <a:r>
                        <a:rPr lang="en-US" sz="1200" b="0" i="0" u="none" strike="noStrike">
                          <a:solidFill>
                            <a:srgbClr val="000000"/>
                          </a:solidFill>
                          <a:effectLst/>
                          <a:latin typeface="Arial" panose="020B0604020202020204" pitchFamily="34" charset="0"/>
                        </a:rPr>
                        <a:t>$2,115</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a:noFill/>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1</a:t>
                      </a:r>
                      <a:endParaRPr lang="en-US" sz="1200" b="0" i="0" u="none" strike="noStrike" dirty="0">
                        <a:solidFill>
                          <a:srgbClr val="000000"/>
                        </a:solidFill>
                        <a:latin typeface="Arial"/>
                      </a:endParaRPr>
                    </a:p>
                  </a:txBody>
                  <a:tcPr marL="9525" marR="9525" marT="9526"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a:noFill/>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l" fontAlgn="b"/>
                      <a:r>
                        <a:rPr lang="en-US" sz="1200" b="0" i="0" u="none" strike="noStrike" dirty="0">
                          <a:solidFill>
                            <a:srgbClr val="000000"/>
                          </a:solidFill>
                          <a:effectLst/>
                          <a:latin typeface="Arial" panose="020B0604020202020204" pitchFamily="34" charset="0"/>
                        </a:rPr>
                        <a:t>Idaho</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a:noFill/>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r" fontAlgn="b"/>
                      <a:r>
                        <a:rPr lang="en-US" sz="1200" b="0" i="0" u="none" strike="noStrike">
                          <a:solidFill>
                            <a:srgbClr val="000000"/>
                          </a:solidFill>
                          <a:effectLst/>
                          <a:latin typeface="Arial" panose="020B0604020202020204" pitchFamily="34" charset="0"/>
                        </a:rPr>
                        <a:t>561</a:t>
                      </a:r>
                    </a:p>
                  </a:txBody>
                  <a:tcPr marL="6350" marR="6350" marT="6350" marB="0" anchor="b">
                    <a:lnL w="12700" cap="flat" cmpd="sng" algn="ctr">
                      <a:solidFill>
                        <a:schemeClr val="accent1"/>
                      </a:solidFill>
                      <a:prstDash val="solid"/>
                      <a:round/>
                      <a:headEnd type="none" w="med" len="med"/>
                      <a:tailEnd type="none" w="med" len="med"/>
                    </a:lnL>
                    <a:lnR cap="flat">
                      <a:noFill/>
                    </a:lnR>
                    <a:lnT>
                      <a:noFill/>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54027">
                <a:tc>
                  <a:txBody>
                    <a:bodyPr/>
                    <a:lstStyle/>
                    <a:p>
                      <a:pPr algn="ctr" fontAlgn="b"/>
                      <a:r>
                        <a:rPr lang="en-US" sz="1200" b="0" i="0" u="none" strike="noStrike">
                          <a:solidFill>
                            <a:srgbClr val="000000"/>
                          </a:solidFill>
                          <a:latin typeface="Arial"/>
                        </a:rPr>
                        <a:t>2</a:t>
                      </a:r>
                    </a:p>
                  </a:txBody>
                  <a:tcPr marL="9525" marR="9525" marT="9526"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l" fontAlgn="b"/>
                      <a:r>
                        <a:rPr lang="en-US" sz="1200" b="0" i="0" u="none" strike="noStrike" dirty="0">
                          <a:solidFill>
                            <a:srgbClr val="000000"/>
                          </a:solidFill>
                          <a:effectLst/>
                          <a:latin typeface="Arial" panose="020B0604020202020204" pitchFamily="34" charset="0"/>
                        </a:rPr>
                        <a:t>Texas </a:t>
                      </a:r>
                      <a:r>
                        <a:rPr lang="en-US" sz="1200" b="0" i="0" u="none" strike="noStrike" dirty="0" smtClean="0">
                          <a:solidFill>
                            <a:srgbClr val="000000"/>
                          </a:solidFill>
                          <a:effectLst/>
                          <a:latin typeface="Arial" panose="020B0604020202020204" pitchFamily="34" charset="0"/>
                        </a:rPr>
                        <a:t>(2)</a:t>
                      </a:r>
                      <a:endParaRPr lang="en-US" sz="1200" b="0" i="0" u="none" strike="noStrike" dirty="0">
                        <a:solidFill>
                          <a:srgbClr val="000000"/>
                        </a:solidFill>
                        <a:effectLst/>
                        <a:latin typeface="Arial" panose="020B0604020202020204" pitchFamily="34" charset="0"/>
                      </a:endParaRP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algn="r" fontAlgn="b"/>
                      <a:r>
                        <a:rPr lang="en-US" sz="1200" b="0" i="0" u="none" strike="noStrike">
                          <a:solidFill>
                            <a:srgbClr val="000000"/>
                          </a:solidFill>
                          <a:effectLst/>
                          <a:latin typeface="Arial" panose="020B0604020202020204" pitchFamily="34" charset="0"/>
                        </a:rPr>
                        <a:t>1,837</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2</a:t>
                      </a:r>
                      <a:endParaRPr lang="en-US" sz="1200" b="0" i="0" u="none" strike="noStrike" dirty="0">
                        <a:solidFill>
                          <a:srgbClr val="000000"/>
                        </a:solidFill>
                        <a:latin typeface="Arial"/>
                      </a:endParaRPr>
                    </a:p>
                  </a:txBody>
                  <a:tcPr marL="9525" marR="9525" marT="9526"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l" fontAlgn="b"/>
                      <a:r>
                        <a:rPr lang="en-US" sz="1200" b="0" i="0" u="none" strike="noStrike">
                          <a:solidFill>
                            <a:srgbClr val="000000"/>
                          </a:solidFill>
                          <a:effectLst/>
                          <a:latin typeface="Arial" panose="020B0604020202020204" pitchFamily="34" charset="0"/>
                        </a:rPr>
                        <a:t>Oregon</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r" fontAlgn="b"/>
                      <a:r>
                        <a:rPr lang="en-US" sz="1200" b="0" i="0" u="none" strike="noStrike">
                          <a:solidFill>
                            <a:srgbClr val="000000"/>
                          </a:solidFill>
                          <a:effectLst/>
                          <a:latin typeface="Arial" panose="020B0604020202020204" pitchFamily="34" charset="0"/>
                        </a:rPr>
                        <a:t>568</a:t>
                      </a:r>
                    </a:p>
                  </a:txBody>
                  <a:tcPr marL="6350" marR="6350" marT="6350"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65">
                <a:tc>
                  <a:txBody>
                    <a:bodyPr/>
                    <a:lstStyle/>
                    <a:p>
                      <a:pPr algn="ctr" fontAlgn="b"/>
                      <a:r>
                        <a:rPr lang="en-US" sz="1200" b="0" i="0" u="none" strike="noStrike">
                          <a:solidFill>
                            <a:srgbClr val="000000"/>
                          </a:solidFill>
                          <a:latin typeface="Arial"/>
                        </a:rPr>
                        <a:t>3</a:t>
                      </a:r>
                    </a:p>
                  </a:txBody>
                  <a:tcPr marL="9525" marR="9525" marT="9526"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l" fontAlgn="b"/>
                      <a:r>
                        <a:rPr lang="en-US" sz="1200" b="0" i="0" u="none" strike="noStrike">
                          <a:solidFill>
                            <a:srgbClr val="000000"/>
                          </a:solidFill>
                          <a:effectLst/>
                          <a:latin typeface="Arial" panose="020B0604020202020204" pitchFamily="34" charset="0"/>
                        </a:rPr>
                        <a:t>Louisiana</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0" i="0" u="none" strike="noStrike">
                          <a:solidFill>
                            <a:srgbClr val="000000"/>
                          </a:solidFill>
                          <a:effectLst/>
                          <a:latin typeface="Arial" panose="020B0604020202020204" pitchFamily="34" charset="0"/>
                        </a:rPr>
                        <a:t>1,822</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3</a:t>
                      </a:r>
                      <a:endParaRPr lang="en-US" sz="1200" b="0" i="0" u="none" strike="noStrike" dirty="0">
                        <a:solidFill>
                          <a:srgbClr val="000000"/>
                        </a:solidFill>
                        <a:latin typeface="Arial"/>
                      </a:endParaRPr>
                    </a:p>
                  </a:txBody>
                  <a:tcPr marL="9525" marR="9525" marT="9526"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l" fontAlgn="b"/>
                      <a:r>
                        <a:rPr lang="en-US" sz="1200" b="0" i="0" u="none" strike="noStrike">
                          <a:solidFill>
                            <a:srgbClr val="000000"/>
                          </a:solidFill>
                          <a:effectLst/>
                          <a:latin typeface="Arial" panose="020B0604020202020204" pitchFamily="34" charset="0"/>
                        </a:rPr>
                        <a:t>Utah</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r" fontAlgn="b"/>
                      <a:r>
                        <a:rPr lang="en-US" sz="1200" b="0" i="0" u="none" strike="noStrike">
                          <a:solidFill>
                            <a:srgbClr val="000000"/>
                          </a:solidFill>
                          <a:effectLst/>
                          <a:latin typeface="Arial" panose="020B0604020202020204" pitchFamily="34" charset="0"/>
                        </a:rPr>
                        <a:t>609</a:t>
                      </a:r>
                    </a:p>
                  </a:txBody>
                  <a:tcPr marL="6350" marR="6350" marT="6350"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65">
                <a:tc>
                  <a:txBody>
                    <a:bodyPr/>
                    <a:lstStyle/>
                    <a:p>
                      <a:pPr algn="ctr" fontAlgn="b"/>
                      <a:r>
                        <a:rPr lang="en-US" sz="1200" b="0" i="0" u="none" strike="noStrike">
                          <a:solidFill>
                            <a:srgbClr val="000000"/>
                          </a:solidFill>
                          <a:latin typeface="Arial"/>
                        </a:rPr>
                        <a:t>4</a:t>
                      </a:r>
                    </a:p>
                  </a:txBody>
                  <a:tcPr marL="9525" marR="9525" marT="9526"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l" fontAlgn="b"/>
                      <a:r>
                        <a:rPr lang="en-US" sz="1200" b="0" i="0" u="none" strike="noStrike">
                          <a:solidFill>
                            <a:srgbClr val="000000"/>
                          </a:solidFill>
                          <a:effectLst/>
                          <a:latin typeface="Arial" panose="020B0604020202020204" pitchFamily="34" charset="0"/>
                        </a:rPr>
                        <a:t>Oklahoma</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0" i="0" u="none" strike="noStrike">
                          <a:solidFill>
                            <a:srgbClr val="000000"/>
                          </a:solidFill>
                          <a:effectLst/>
                          <a:latin typeface="Arial" panose="020B0604020202020204" pitchFamily="34" charset="0"/>
                        </a:rPr>
                        <a:t>1,654</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4</a:t>
                      </a:r>
                      <a:endParaRPr lang="en-US" sz="1200" b="0" i="0" u="none" strike="noStrike" dirty="0">
                        <a:solidFill>
                          <a:srgbClr val="000000"/>
                        </a:solidFill>
                        <a:latin typeface="Arial"/>
                      </a:endParaRPr>
                    </a:p>
                  </a:txBody>
                  <a:tcPr marL="9525" marR="9525" marT="9526"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l" fontAlgn="b"/>
                      <a:r>
                        <a:rPr lang="en-US" sz="1200" b="0" i="0" u="none" strike="noStrike">
                          <a:solidFill>
                            <a:srgbClr val="000000"/>
                          </a:solidFill>
                          <a:effectLst/>
                          <a:latin typeface="Arial" panose="020B0604020202020204" pitchFamily="34" charset="0"/>
                        </a:rPr>
                        <a:t>Wisconsin</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r" fontAlgn="b"/>
                      <a:r>
                        <a:rPr lang="en-US" sz="1200" b="0" i="0" u="none" strike="noStrike">
                          <a:solidFill>
                            <a:srgbClr val="000000"/>
                          </a:solidFill>
                          <a:effectLst/>
                          <a:latin typeface="Arial" panose="020B0604020202020204" pitchFamily="34" charset="0"/>
                        </a:rPr>
                        <a:t>665</a:t>
                      </a:r>
                    </a:p>
                  </a:txBody>
                  <a:tcPr marL="6350" marR="6350" marT="6350"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65">
                <a:tc>
                  <a:txBody>
                    <a:bodyPr/>
                    <a:lstStyle/>
                    <a:p>
                      <a:pPr algn="ctr" fontAlgn="b"/>
                      <a:r>
                        <a:rPr lang="en-US" sz="1200" b="0" i="0" u="none" strike="noStrike">
                          <a:solidFill>
                            <a:srgbClr val="000000"/>
                          </a:solidFill>
                          <a:latin typeface="Arial"/>
                        </a:rPr>
                        <a:t>5</a:t>
                      </a:r>
                    </a:p>
                  </a:txBody>
                  <a:tcPr marL="9525" marR="9525" marT="9526"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l" fontAlgn="b"/>
                      <a:r>
                        <a:rPr lang="en-US" sz="1200" b="0" i="0" u="none" strike="noStrike">
                          <a:solidFill>
                            <a:srgbClr val="000000"/>
                          </a:solidFill>
                          <a:effectLst/>
                          <a:latin typeface="Arial" panose="020B0604020202020204" pitchFamily="34" charset="0"/>
                        </a:rPr>
                        <a:t>Mississippi</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0" i="0" u="none" strike="noStrike">
                          <a:solidFill>
                            <a:srgbClr val="000000"/>
                          </a:solidFill>
                          <a:effectLst/>
                          <a:latin typeface="Arial" panose="020B0604020202020204" pitchFamily="34" charset="0"/>
                        </a:rPr>
                        <a:t>1,395</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5</a:t>
                      </a:r>
                      <a:endParaRPr lang="en-US" sz="1200" b="0" i="0" u="none" strike="noStrike" dirty="0">
                        <a:solidFill>
                          <a:srgbClr val="000000"/>
                        </a:solidFill>
                        <a:latin typeface="Arial"/>
                      </a:endParaRPr>
                    </a:p>
                  </a:txBody>
                  <a:tcPr marL="9525" marR="9525" marT="9526"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l" fontAlgn="b"/>
                      <a:r>
                        <a:rPr lang="en-US" sz="1200" b="0" i="0" u="none" strike="noStrike">
                          <a:solidFill>
                            <a:srgbClr val="000000"/>
                          </a:solidFill>
                          <a:effectLst/>
                          <a:latin typeface="Arial" panose="020B0604020202020204" pitchFamily="34" charset="0"/>
                        </a:rPr>
                        <a:t>Washington</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r" fontAlgn="b"/>
                      <a:r>
                        <a:rPr lang="en-US" sz="1200" b="0" i="0" u="none" strike="noStrike">
                          <a:solidFill>
                            <a:srgbClr val="000000"/>
                          </a:solidFill>
                          <a:effectLst/>
                          <a:latin typeface="Arial" panose="020B0604020202020204" pitchFamily="34" charset="0"/>
                        </a:rPr>
                        <a:t>676</a:t>
                      </a:r>
                    </a:p>
                  </a:txBody>
                  <a:tcPr marL="6350" marR="6350" marT="6350"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65">
                <a:tc>
                  <a:txBody>
                    <a:bodyPr/>
                    <a:lstStyle/>
                    <a:p>
                      <a:pPr algn="ctr" fontAlgn="b"/>
                      <a:r>
                        <a:rPr lang="en-US" sz="1200" b="0" i="0" u="none" strike="noStrike">
                          <a:solidFill>
                            <a:srgbClr val="000000"/>
                          </a:solidFill>
                          <a:latin typeface="Arial"/>
                        </a:rPr>
                        <a:t>6</a:t>
                      </a:r>
                    </a:p>
                  </a:txBody>
                  <a:tcPr marL="9525" marR="9525" marT="9526"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l" fontAlgn="b"/>
                      <a:r>
                        <a:rPr lang="en-US" sz="1200" b="0" i="0" u="none" strike="noStrike">
                          <a:solidFill>
                            <a:srgbClr val="000000"/>
                          </a:solidFill>
                          <a:effectLst/>
                          <a:latin typeface="Arial" panose="020B0604020202020204" pitchFamily="34" charset="0"/>
                        </a:rPr>
                        <a:t>Kansas</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0" i="0" u="none" strike="noStrike">
                          <a:solidFill>
                            <a:srgbClr val="000000"/>
                          </a:solidFill>
                          <a:effectLst/>
                          <a:latin typeface="Arial" panose="020B0604020202020204" pitchFamily="34" charset="0"/>
                        </a:rPr>
                        <a:t>1,343</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6</a:t>
                      </a:r>
                      <a:endParaRPr lang="en-US" sz="1200" b="0" i="0" u="none" strike="noStrike" dirty="0">
                        <a:solidFill>
                          <a:srgbClr val="000000"/>
                        </a:solidFill>
                        <a:latin typeface="Arial"/>
                      </a:endParaRPr>
                    </a:p>
                  </a:txBody>
                  <a:tcPr marL="9525" marR="9525" marT="9526"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l" fontAlgn="b"/>
                      <a:r>
                        <a:rPr lang="en-US" sz="1200" b="0" i="0" u="none" strike="noStrike">
                          <a:solidFill>
                            <a:srgbClr val="000000"/>
                          </a:solidFill>
                          <a:effectLst/>
                          <a:latin typeface="Arial" panose="020B0604020202020204" pitchFamily="34" charset="0"/>
                        </a:rPr>
                        <a:t>Nevada</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r" fontAlgn="b"/>
                      <a:r>
                        <a:rPr lang="en-US" sz="1200" b="0" i="0" u="none" strike="noStrike">
                          <a:solidFill>
                            <a:srgbClr val="000000"/>
                          </a:solidFill>
                          <a:effectLst/>
                          <a:latin typeface="Arial" panose="020B0604020202020204" pitchFamily="34" charset="0"/>
                        </a:rPr>
                        <a:t>687</a:t>
                      </a:r>
                    </a:p>
                  </a:txBody>
                  <a:tcPr marL="6350" marR="6350" marT="6350"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65">
                <a:tc>
                  <a:txBody>
                    <a:bodyPr/>
                    <a:lstStyle/>
                    <a:p>
                      <a:pPr algn="ctr" fontAlgn="b"/>
                      <a:r>
                        <a:rPr lang="en-US" sz="1200" b="0" i="0" u="none" strike="noStrike">
                          <a:solidFill>
                            <a:srgbClr val="000000"/>
                          </a:solidFill>
                          <a:latin typeface="Arial"/>
                        </a:rPr>
                        <a:t>7</a:t>
                      </a:r>
                    </a:p>
                  </a:txBody>
                  <a:tcPr marL="9525" marR="9525" marT="9526"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l" fontAlgn="b"/>
                      <a:r>
                        <a:rPr lang="en-US" sz="1200" b="0" i="0" u="none" strike="noStrike">
                          <a:solidFill>
                            <a:srgbClr val="000000"/>
                          </a:solidFill>
                          <a:effectLst/>
                          <a:latin typeface="Arial" panose="020B0604020202020204" pitchFamily="34" charset="0"/>
                        </a:rPr>
                        <a:t>Rhode Island</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0" i="0" u="none" strike="noStrike">
                          <a:solidFill>
                            <a:srgbClr val="000000"/>
                          </a:solidFill>
                          <a:effectLst/>
                          <a:latin typeface="Arial" panose="020B0604020202020204" pitchFamily="34" charset="0"/>
                        </a:rPr>
                        <a:t>1,334</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7</a:t>
                      </a:r>
                      <a:endParaRPr lang="en-US" sz="1200" b="0" i="0" u="none" strike="noStrike" dirty="0">
                        <a:solidFill>
                          <a:srgbClr val="000000"/>
                        </a:solidFill>
                        <a:latin typeface="Arial"/>
                      </a:endParaRPr>
                    </a:p>
                  </a:txBody>
                  <a:tcPr marL="9525" marR="9525" marT="9526"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l" fontAlgn="b"/>
                      <a:r>
                        <a:rPr lang="en-US" sz="1200" b="0" i="0" u="none" strike="noStrike">
                          <a:solidFill>
                            <a:srgbClr val="000000"/>
                          </a:solidFill>
                          <a:effectLst/>
                          <a:latin typeface="Arial" panose="020B0604020202020204" pitchFamily="34" charset="0"/>
                        </a:rPr>
                        <a:t>Delaware</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r" fontAlgn="b"/>
                      <a:r>
                        <a:rPr lang="en-US" sz="1200" b="0" i="0" u="none" strike="noStrike">
                          <a:solidFill>
                            <a:srgbClr val="000000"/>
                          </a:solidFill>
                          <a:effectLst/>
                          <a:latin typeface="Arial" panose="020B0604020202020204" pitchFamily="34" charset="0"/>
                        </a:rPr>
                        <a:t>709</a:t>
                      </a:r>
                    </a:p>
                  </a:txBody>
                  <a:tcPr marL="6350" marR="6350" marT="6350"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65">
                <a:tc>
                  <a:txBody>
                    <a:bodyPr/>
                    <a:lstStyle/>
                    <a:p>
                      <a:pPr algn="ctr" fontAlgn="b"/>
                      <a:r>
                        <a:rPr lang="en-US" sz="1200" b="0" i="0" u="none" strike="noStrike">
                          <a:solidFill>
                            <a:srgbClr val="000000"/>
                          </a:solidFill>
                          <a:latin typeface="Arial"/>
                        </a:rPr>
                        <a:t>8</a:t>
                      </a:r>
                    </a:p>
                  </a:txBody>
                  <a:tcPr marL="9525" marR="9525" marT="9526"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l" fontAlgn="b"/>
                      <a:r>
                        <a:rPr lang="en-US" sz="1200" b="0" i="0" u="none" strike="noStrike">
                          <a:solidFill>
                            <a:srgbClr val="000000"/>
                          </a:solidFill>
                          <a:effectLst/>
                          <a:latin typeface="Arial" panose="020B0604020202020204" pitchFamily="34" charset="0"/>
                        </a:rPr>
                        <a:t>Alabama</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0" i="0" u="none" strike="noStrike">
                          <a:solidFill>
                            <a:srgbClr val="000000"/>
                          </a:solidFill>
                          <a:effectLst/>
                          <a:latin typeface="Arial" panose="020B0604020202020204" pitchFamily="34" charset="0"/>
                        </a:rPr>
                        <a:t>1,323</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8</a:t>
                      </a:r>
                      <a:endParaRPr lang="en-US" sz="1200" b="0" i="0" u="none" strike="noStrike" dirty="0">
                        <a:solidFill>
                          <a:srgbClr val="000000"/>
                        </a:solidFill>
                        <a:latin typeface="Arial"/>
                      </a:endParaRPr>
                    </a:p>
                  </a:txBody>
                  <a:tcPr marL="9525" marR="9525" marT="9526"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l" fontAlgn="b"/>
                      <a:r>
                        <a:rPr lang="en-US" sz="1200" b="0" i="0" u="none" strike="noStrike">
                          <a:solidFill>
                            <a:srgbClr val="000000"/>
                          </a:solidFill>
                          <a:effectLst/>
                          <a:latin typeface="Arial" panose="020B0604020202020204" pitchFamily="34" charset="0"/>
                        </a:rPr>
                        <a:t>Arizona </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r" fontAlgn="b"/>
                      <a:r>
                        <a:rPr lang="en-US" sz="1200" b="0" i="0" u="none" strike="noStrike">
                          <a:solidFill>
                            <a:srgbClr val="000000"/>
                          </a:solidFill>
                          <a:effectLst/>
                          <a:latin typeface="Arial" panose="020B0604020202020204" pitchFamily="34" charset="0"/>
                        </a:rPr>
                        <a:t>724</a:t>
                      </a:r>
                    </a:p>
                  </a:txBody>
                  <a:tcPr marL="6350" marR="6350" marT="6350"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65">
                <a:tc>
                  <a:txBody>
                    <a:bodyPr/>
                    <a:lstStyle/>
                    <a:p>
                      <a:pPr algn="ctr" fontAlgn="b"/>
                      <a:r>
                        <a:rPr lang="en-US" sz="1200" b="0" i="0" u="none" strike="noStrike">
                          <a:solidFill>
                            <a:srgbClr val="000000"/>
                          </a:solidFill>
                          <a:latin typeface="Arial"/>
                        </a:rPr>
                        <a:t>9</a:t>
                      </a:r>
                    </a:p>
                  </a:txBody>
                  <a:tcPr marL="9525" marR="9525" marT="9526"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l" fontAlgn="b"/>
                      <a:r>
                        <a:rPr lang="en-US" sz="1200" b="0" i="0" u="none" strike="noStrike">
                          <a:solidFill>
                            <a:srgbClr val="000000"/>
                          </a:solidFill>
                          <a:effectLst/>
                          <a:latin typeface="Arial" panose="020B0604020202020204" pitchFamily="34" charset="0"/>
                        </a:rPr>
                        <a:t>Connecticut</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0" i="0" u="none" strike="noStrike">
                          <a:solidFill>
                            <a:srgbClr val="000000"/>
                          </a:solidFill>
                          <a:effectLst/>
                          <a:latin typeface="Arial" panose="020B0604020202020204" pitchFamily="34" charset="0"/>
                        </a:rPr>
                        <a:t>1,274</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9</a:t>
                      </a:r>
                      <a:endParaRPr lang="en-US" sz="1200" b="0" i="0" u="none" strike="noStrike" dirty="0">
                        <a:solidFill>
                          <a:srgbClr val="000000"/>
                        </a:solidFill>
                        <a:latin typeface="Arial"/>
                      </a:endParaRPr>
                    </a:p>
                  </a:txBody>
                  <a:tcPr marL="9525" marR="9525" marT="9526"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algn="l" fontAlgn="b"/>
                      <a:r>
                        <a:rPr lang="en-US" sz="1200" b="0" i="0" u="none" strike="noStrike">
                          <a:solidFill>
                            <a:srgbClr val="000000"/>
                          </a:solidFill>
                          <a:effectLst/>
                          <a:latin typeface="Arial" panose="020B0604020202020204" pitchFamily="34" charset="0"/>
                        </a:rPr>
                        <a:t>Ohio</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r" fontAlgn="b"/>
                      <a:r>
                        <a:rPr lang="en-US" sz="1200" b="0" i="0" u="none" strike="noStrike">
                          <a:solidFill>
                            <a:srgbClr val="000000"/>
                          </a:solidFill>
                          <a:effectLst/>
                          <a:latin typeface="Arial" panose="020B0604020202020204" pitchFamily="34" charset="0"/>
                        </a:rPr>
                        <a:t>763</a:t>
                      </a:r>
                    </a:p>
                  </a:txBody>
                  <a:tcPr marL="6350" marR="6350" marT="6350"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r>
              <a:tr h="249265">
                <a:tc>
                  <a:txBody>
                    <a:bodyPr/>
                    <a:lstStyle/>
                    <a:p>
                      <a:pPr algn="ctr" fontAlgn="b"/>
                      <a:r>
                        <a:rPr lang="en-US" sz="1200" b="0" i="0" u="none" strike="noStrike">
                          <a:solidFill>
                            <a:srgbClr val="000000"/>
                          </a:solidFill>
                          <a:latin typeface="Arial"/>
                        </a:rPr>
                        <a:t>10</a:t>
                      </a:r>
                    </a:p>
                  </a:txBody>
                  <a:tcPr marL="9525" marR="9525" marT="9526"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l" fontAlgn="b"/>
                      <a:r>
                        <a:rPr lang="en-US" sz="1200" b="0" i="0" u="none" strike="noStrike">
                          <a:solidFill>
                            <a:srgbClr val="000000"/>
                          </a:solidFill>
                          <a:effectLst/>
                          <a:latin typeface="Arial" panose="020B0604020202020204" pitchFamily="34" charset="0"/>
                        </a:rPr>
                        <a:t>Massachusetts</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0" i="0" u="none" strike="noStrike" dirty="0">
                          <a:solidFill>
                            <a:srgbClr val="000000"/>
                          </a:solidFill>
                          <a:effectLst/>
                          <a:latin typeface="Arial" panose="020B0604020202020204" pitchFamily="34" charset="0"/>
                        </a:rPr>
                        <a:t>1,263</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10</a:t>
                      </a:r>
                      <a:endParaRPr lang="en-US" sz="1200" b="0" i="0" u="none" strike="noStrike" dirty="0">
                        <a:solidFill>
                          <a:srgbClr val="000000"/>
                        </a:solidFill>
                        <a:latin typeface="Arial"/>
                      </a:endParaRPr>
                    </a:p>
                  </a:txBody>
                  <a:tcPr marL="9525" marR="9525" marT="9526"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l" fontAlgn="b"/>
                      <a:r>
                        <a:rPr lang="en-US" sz="1200" b="0" i="0" u="none" strike="noStrike">
                          <a:solidFill>
                            <a:srgbClr val="000000"/>
                          </a:solidFill>
                          <a:effectLst/>
                          <a:latin typeface="Arial" panose="020B0604020202020204" pitchFamily="34" charset="0"/>
                        </a:rPr>
                        <a:t>Maine</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r" fontAlgn="b"/>
                      <a:r>
                        <a:rPr lang="en-US" sz="1200" b="0" i="0" u="none" strike="noStrike" dirty="0">
                          <a:solidFill>
                            <a:srgbClr val="000000"/>
                          </a:solidFill>
                          <a:effectLst/>
                          <a:latin typeface="Arial" panose="020B0604020202020204" pitchFamily="34" charset="0"/>
                        </a:rPr>
                        <a:t>776</a:t>
                      </a:r>
                    </a:p>
                  </a:txBody>
                  <a:tcPr marL="6350" marR="6350" marT="6350"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bl>
          </a:graphicData>
        </a:graphic>
      </p:graphicFrame>
      <p:sp>
        <p:nvSpPr>
          <p:cNvPr id="22619" name="Text Box 537"/>
          <p:cNvSpPr txBox="1">
            <a:spLocks noChangeArrowheads="1"/>
          </p:cNvSpPr>
          <p:nvPr/>
        </p:nvSpPr>
        <p:spPr bwMode="auto">
          <a:xfrm>
            <a:off x="0" y="4873625"/>
            <a:ext cx="8763000" cy="1984375"/>
          </a:xfrm>
          <a:prstGeom prst="rect">
            <a:avLst/>
          </a:prstGeom>
          <a:noFill/>
          <a:ln w="9525" algn="ctr">
            <a:noFill/>
            <a:miter lim="800000"/>
            <a:headEnd/>
            <a:tailEnd/>
          </a:ln>
        </p:spPr>
        <p:txBody>
          <a:bodyPr lIns="365760" tIns="0" rIns="0" bIns="137160" anchor="b">
            <a:spAutoFit/>
          </a:bodyPr>
          <a:lstStyle/>
          <a:p>
            <a:pPr marL="228600" indent="-228600" eaLnBrk="1" hangingPunct="1">
              <a:buFontTx/>
              <a:buAutoNum type="arabicParenBoth"/>
              <a:defRPr/>
            </a:pPr>
            <a:r>
              <a:rPr lang="en-US" sz="1000" dirty="0">
                <a:solidFill>
                  <a:srgbClr val="000000"/>
                </a:solidFill>
                <a:latin typeface="Arial" charset="0"/>
                <a:cs typeface="Arial" charset="0"/>
              </a:rPr>
              <a:t>Includes policies written by Citizens Property Insurance Corp. (Florida) and Citizens Property Insurance Corp. (Louisiana), Alabama Insurance Underwriting Association, Mississippi Windstorm Underwriting Association, North Carolina Joint Underwriting Association and South Carolina Wind and Hail Underwriting Association. Other southeastern states have wind pools in operation and their data may not be included in this chart. Based on the HO-3 homeowner package policy for owner-occupied dwellings, 1 to 4 family units. Provides “all risks” coverage (except those specifically excluded in the policy) on buildings and broad named-peril coverage on personal property, and is the most common package written.</a:t>
            </a:r>
          </a:p>
          <a:p>
            <a:pPr marL="228600" indent="-228600" eaLnBrk="1" hangingPunct="1">
              <a:buFontTx/>
              <a:buAutoNum type="arabicParenBoth"/>
              <a:defRPr/>
            </a:pPr>
            <a:r>
              <a:rPr lang="en-US" sz="1000" dirty="0">
                <a:solidFill>
                  <a:srgbClr val="000000"/>
                </a:solidFill>
                <a:latin typeface="Arial" charset="0"/>
                <a:cs typeface="Arial" charset="0"/>
              </a:rPr>
              <a:t>The Texas Department of Insurance developed home insurance policy forms that are similar but not identical to the standard forms. In addition, due to the Texas Windstorm Association (which writes wind-only policies) classifying HO-1, 2 and 5 premiums as HO-3, the average premium for homeowners insurance is artificially high.</a:t>
            </a:r>
          </a:p>
          <a:p>
            <a:pPr eaLnBrk="1" hangingPunct="1">
              <a:defRPr/>
            </a:pPr>
            <a:r>
              <a:rPr lang="en-US" sz="1000" dirty="0">
                <a:solidFill>
                  <a:srgbClr val="000000"/>
                </a:solidFill>
                <a:latin typeface="Arial" charset="0"/>
                <a:cs typeface="Arial" charset="0"/>
              </a:rPr>
              <a:t>Note: Average premium=Premiums/exposure per house years. A house year is equal to 365 days of insured coverage for a single dwelling. The NAIC does not rank state average expenditures and does not endorse any conclusions drawn from this data.</a:t>
            </a:r>
          </a:p>
          <a:p>
            <a:pPr eaLnBrk="1" hangingPunct="1">
              <a:defRPr/>
            </a:pPr>
            <a:r>
              <a:rPr lang="en-US" sz="1000" dirty="0">
                <a:solidFill>
                  <a:srgbClr val="000000"/>
                </a:solidFill>
                <a:latin typeface="Arial" charset="0"/>
                <a:cs typeface="Arial" charset="0"/>
              </a:rPr>
              <a:t>Source: ©2016 National Association of Insurance Commissioners (NAIC). Reprinted with permission. Further reprint or distribution strictly prohibited without written permission of NAIC.</a:t>
            </a:r>
          </a:p>
        </p:txBody>
      </p:sp>
      <p:sp>
        <p:nvSpPr>
          <p:cNvPr id="111708" name="Rectangle 5"/>
          <p:cNvSpPr>
            <a:spLocks noChangeArrowheads="1"/>
          </p:cNvSpPr>
          <p:nvPr/>
        </p:nvSpPr>
        <p:spPr bwMode="blackWhite">
          <a:xfrm>
            <a:off x="381000" y="1047750"/>
            <a:ext cx="8140700" cy="7286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eaLnBrk="1" hangingPunct="1">
              <a:lnSpc>
                <a:spcPct val="95000"/>
              </a:lnSpc>
              <a:spcBef>
                <a:spcPct val="25000"/>
              </a:spcBef>
              <a:buClrTx/>
              <a:buFontTx/>
              <a:buNone/>
            </a:pPr>
            <a:r>
              <a:rPr lang="pt-BR" altLang="en-US" sz="1800" b="1">
                <a:solidFill>
                  <a:srgbClr val="FFFFFF"/>
                </a:solidFill>
              </a:rPr>
              <a:t>North Carolina ranked as the 23rd most expensive state for homeowners insurance in 2013, with an average expenditure of $1,008.</a:t>
            </a:r>
          </a:p>
        </p:txBody>
      </p:sp>
    </p:spTree>
  </p:cSld>
  <p:clrMapOvr>
    <a:masterClrMapping/>
  </p:clrMapOvr>
  <p:transition>
    <p:wipe dir="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3826" name="Rectangle 2"/>
          <p:cNvSpPr>
            <a:spLocks noGrp="1" noChangeArrowheads="1"/>
          </p:cNvSpPr>
          <p:nvPr>
            <p:ph type="title"/>
          </p:nvPr>
        </p:nvSpPr>
        <p:spPr>
          <a:xfrm>
            <a:off x="142875" y="117475"/>
            <a:ext cx="7769225" cy="762000"/>
          </a:xfrm>
        </p:spPr>
        <p:txBody>
          <a:bodyPr/>
          <a:lstStyle/>
          <a:p>
            <a:pPr>
              <a:lnSpc>
                <a:spcPct val="75000"/>
              </a:lnSpc>
            </a:pPr>
            <a:r>
              <a:rPr lang="en-US" altLang="en-US" smtClean="0">
                <a:latin typeface="Arial" panose="020B0604020202020204" pitchFamily="34" charset="0"/>
              </a:rPr>
              <a:t>Workers Comp.: 10-Year Average RNW NC &amp; Nearby States</a:t>
            </a:r>
          </a:p>
        </p:txBody>
      </p:sp>
      <p:graphicFrame>
        <p:nvGraphicFramePr>
          <p:cNvPr id="113667" name="Object 3"/>
          <p:cNvGraphicFramePr>
            <a:graphicFrameLocks noChangeAspect="1"/>
          </p:cNvGraphicFramePr>
          <p:nvPr>
            <p:ph type="chart" idx="1"/>
          </p:nvPr>
        </p:nvGraphicFramePr>
        <p:xfrm>
          <a:off x="396875" y="1527175"/>
          <a:ext cx="8639175" cy="4613275"/>
        </p:xfrm>
        <a:graphic>
          <a:graphicData uri="http://schemas.openxmlformats.org/presentationml/2006/ole">
            <mc:AlternateContent xmlns:mc="http://schemas.openxmlformats.org/markup-compatibility/2006">
              <mc:Choice xmlns:v="urn:schemas-microsoft-com:vml" Requires="v">
                <p:oleObj spid="_x0000_s113675" name="Chart" r:id="rId4" imgW="5886399" imgH="3143327" progId="MSGraph.Chart.8">
                  <p:embed followColorScheme="full"/>
                </p:oleObj>
              </mc:Choice>
              <mc:Fallback>
                <p:oleObj name="Chart" r:id="rId4" imgW="5886399" imgH="3143327" progId="MSGraph.Chart.8">
                  <p:embed followColorScheme="full"/>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875" y="1527175"/>
                        <a:ext cx="8639175" cy="461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3668" name="Rectangle 4"/>
          <p:cNvSpPr>
            <a:spLocks noChangeArrowheads="1"/>
          </p:cNvSpPr>
          <p:nvPr/>
        </p:nvSpPr>
        <p:spPr bwMode="auto">
          <a:xfrm>
            <a:off x="609600" y="6281738"/>
            <a:ext cx="38100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100000"/>
              </a:lnSpc>
              <a:spcBef>
                <a:spcPct val="0"/>
              </a:spcBef>
              <a:buClrTx/>
              <a:buFontTx/>
              <a:buNone/>
            </a:pPr>
            <a:r>
              <a:rPr lang="en-US" altLang="en-US" sz="1400" b="1"/>
              <a:t>Source: NAIC, Insurance Information Institute</a:t>
            </a:r>
          </a:p>
        </p:txBody>
      </p:sp>
      <p:sp>
        <p:nvSpPr>
          <p:cNvPr id="113669" name="Text Box 5"/>
          <p:cNvSpPr txBox="1">
            <a:spLocks noChangeArrowheads="1"/>
          </p:cNvSpPr>
          <p:nvPr/>
        </p:nvSpPr>
        <p:spPr bwMode="auto">
          <a:xfrm>
            <a:off x="609600" y="1447800"/>
            <a:ext cx="7848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lnSpc>
                <a:spcPct val="100000"/>
              </a:lnSpc>
              <a:spcBef>
                <a:spcPct val="50000"/>
              </a:spcBef>
              <a:buClrTx/>
              <a:buFontTx/>
              <a:buNone/>
            </a:pPr>
            <a:r>
              <a:rPr lang="en-US" altLang="en-US" sz="1800" b="1"/>
              <a:t>2005-2014</a:t>
            </a:r>
          </a:p>
        </p:txBody>
      </p:sp>
      <p:sp>
        <p:nvSpPr>
          <p:cNvPr id="6" name="AutoShape 6"/>
          <p:cNvSpPr>
            <a:spLocks noChangeArrowheads="1"/>
          </p:cNvSpPr>
          <p:nvPr/>
        </p:nvSpPr>
        <p:spPr bwMode="blackWhite">
          <a:xfrm>
            <a:off x="877888" y="1527175"/>
            <a:ext cx="1866900" cy="1371600"/>
          </a:xfrm>
          <a:prstGeom prst="wedgeRectCallout">
            <a:avLst>
              <a:gd name="adj1" fmla="val 111991"/>
              <a:gd name="adj2" fmla="val 122028"/>
            </a:avLst>
          </a:prstGeom>
          <a:solidFill>
            <a:srgbClr val="C00000"/>
          </a:solidFill>
          <a:ln w="28575" algn="ctr">
            <a:solidFill>
              <a:schemeClr val="bg1"/>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Font typeface="Wingdings" panose="05000000000000000000" pitchFamily="2" charset="2"/>
              <a:buNone/>
            </a:pPr>
            <a:r>
              <a:rPr lang="en-US" altLang="en-US" sz="1600" b="1">
                <a:solidFill>
                  <a:schemeClr val="bg1"/>
                </a:solidFill>
              </a:rPr>
              <a:t>North Carolina Workers Comp profitability is below the US and regional averages</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2" fill="hold" grpId="0" nodeType="afterEffect">
                                  <p:stCondLst>
                                    <p:cond delay="0"/>
                                  </p:stCondLst>
                                  <p:childTnLst>
                                    <p:set>
                                      <p:cBhvr>
                                        <p:cTn id="6" dur="1" fill="hold">
                                          <p:stCondLst>
                                            <p:cond delay="0"/>
                                          </p:stCondLst>
                                        </p:cTn>
                                        <p:tgtEl>
                                          <p:spTgt spid="333826"/>
                                        </p:tgtEl>
                                        <p:attrNameLst>
                                          <p:attrName>style.visibility</p:attrName>
                                        </p:attrNameLst>
                                      </p:cBhvr>
                                      <p:to>
                                        <p:strVal val="visible"/>
                                      </p:to>
                                    </p:set>
                                    <p:anim calcmode="lin" valueType="num">
                                      <p:cBhvr>
                                        <p:cTn id="7" dur="500" fill="hold"/>
                                        <p:tgtEl>
                                          <p:spTgt spid="333826"/>
                                        </p:tgtEl>
                                        <p:attrNameLst>
                                          <p:attrName>ppt_x</p:attrName>
                                        </p:attrNameLst>
                                      </p:cBhvr>
                                      <p:tavLst>
                                        <p:tav tm="0">
                                          <p:val>
                                            <p:strVal val="#ppt_x+#ppt_w/2"/>
                                          </p:val>
                                        </p:tav>
                                        <p:tav tm="100000">
                                          <p:val>
                                            <p:strVal val="#ppt_x"/>
                                          </p:val>
                                        </p:tav>
                                      </p:tavLst>
                                    </p:anim>
                                    <p:anim calcmode="lin" valueType="num">
                                      <p:cBhvr>
                                        <p:cTn id="8" dur="500" fill="hold"/>
                                        <p:tgtEl>
                                          <p:spTgt spid="333826"/>
                                        </p:tgtEl>
                                        <p:attrNameLst>
                                          <p:attrName>ppt_y</p:attrName>
                                        </p:attrNameLst>
                                      </p:cBhvr>
                                      <p:tavLst>
                                        <p:tav tm="0">
                                          <p:val>
                                            <p:strVal val="#ppt_y"/>
                                          </p:val>
                                        </p:tav>
                                        <p:tav tm="100000">
                                          <p:val>
                                            <p:strVal val="#ppt_y"/>
                                          </p:val>
                                        </p:tav>
                                      </p:tavLst>
                                    </p:anim>
                                    <p:anim calcmode="lin" valueType="num">
                                      <p:cBhvr>
                                        <p:cTn id="9" dur="500" fill="hold"/>
                                        <p:tgtEl>
                                          <p:spTgt spid="333826"/>
                                        </p:tgtEl>
                                        <p:attrNameLst>
                                          <p:attrName>ppt_w</p:attrName>
                                        </p:attrNameLst>
                                      </p:cBhvr>
                                      <p:tavLst>
                                        <p:tav tm="0">
                                          <p:val>
                                            <p:fltVal val="0"/>
                                          </p:val>
                                        </p:tav>
                                        <p:tav tm="100000">
                                          <p:val>
                                            <p:strVal val="#ppt_w"/>
                                          </p:val>
                                        </p:tav>
                                      </p:tavLst>
                                    </p:anim>
                                    <p:anim calcmode="lin" valueType="num">
                                      <p:cBhvr>
                                        <p:cTn id="10" dur="500" fill="hold"/>
                                        <p:tgtEl>
                                          <p:spTgt spid="333826"/>
                                        </p:tgtEl>
                                        <p:attrNameLst>
                                          <p:attrName>ppt_h</p:attrName>
                                        </p:attrNameLst>
                                      </p:cBhvr>
                                      <p:tavLst>
                                        <p:tav tm="0">
                                          <p:val>
                                            <p:strVal val="#ppt_h"/>
                                          </p:val>
                                        </p:tav>
                                        <p:tav tm="100000">
                                          <p:val>
                                            <p:strVal val="#ppt_h"/>
                                          </p:val>
                                        </p:tav>
                                      </p:tavLst>
                                    </p:anim>
                                  </p:childTnLst>
                                </p:cTn>
                              </p:par>
                            </p:childTnLst>
                          </p:cTn>
                        </p:par>
                        <p:par>
                          <p:cTn id="11" fill="hold" nodeType="afterGroup">
                            <p:stCondLst>
                              <p:cond delay="500"/>
                            </p:stCondLst>
                            <p:childTnLst>
                              <p:par>
                                <p:cTn id="12" presetID="22" presetClass="entr" presetSubtype="2" fill="hold" grpId="0" nodeType="afterEffect">
                                  <p:stCondLst>
                                    <p:cond delay="1000"/>
                                  </p:stCondLst>
                                  <p:childTnLst>
                                    <p:set>
                                      <p:cBhvr>
                                        <p:cTn id="13" dur="1" fill="hold">
                                          <p:stCondLst>
                                            <p:cond delay="0"/>
                                          </p:stCondLst>
                                        </p:cTn>
                                        <p:tgtEl>
                                          <p:spTgt spid="6"/>
                                        </p:tgtEl>
                                        <p:attrNameLst>
                                          <p:attrName>style.visibility</p:attrName>
                                        </p:attrNameLst>
                                      </p:cBhvr>
                                      <p:to>
                                        <p:strVal val="visible"/>
                                      </p:to>
                                    </p:set>
                                    <p:animEffect transition="in" filter="wipe(right)">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3826" grpId="0" autoUpdateAnimBg="0"/>
      <p:bldP spid="6"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ext Box 4"/>
          <p:cNvSpPr txBox="1">
            <a:spLocks noChangeArrowheads="1"/>
          </p:cNvSpPr>
          <p:nvPr/>
        </p:nvSpPr>
        <p:spPr bwMode="auto">
          <a:xfrm>
            <a:off x="2800350" y="4838700"/>
            <a:ext cx="42989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 typeface="Wingdings" panose="05000000000000000000" pitchFamily="2" charset="2"/>
              <a:buNone/>
            </a:pPr>
            <a:r>
              <a:rPr lang="en-US" altLang="en-US" sz="1400">
                <a:latin typeface="Calibri" panose="020F0502020204030204" pitchFamily="34" charset="0"/>
              </a:rPr>
              <a:t>Source: James Madison Institute, February 2008.</a:t>
            </a:r>
          </a:p>
        </p:txBody>
      </p:sp>
      <p:sp>
        <p:nvSpPr>
          <p:cNvPr id="115715" name="Freeform 5"/>
          <p:cNvSpPr>
            <a:spLocks/>
          </p:cNvSpPr>
          <p:nvPr/>
        </p:nvSpPr>
        <p:spPr bwMode="auto">
          <a:xfrm>
            <a:off x="6946900" y="3813175"/>
            <a:ext cx="1028700" cy="619125"/>
          </a:xfrm>
          <a:custGeom>
            <a:avLst/>
            <a:gdLst>
              <a:gd name="T0" fmla="*/ 2147483646 w 413"/>
              <a:gd name="T1" fmla="*/ 2147483646 h 257"/>
              <a:gd name="T2" fmla="*/ 2147483646 w 413"/>
              <a:gd name="T3" fmla="*/ 2147483646 h 257"/>
              <a:gd name="T4" fmla="*/ 2147483646 w 413"/>
              <a:gd name="T5" fmla="*/ 2147483646 h 257"/>
              <a:gd name="T6" fmla="*/ 2147483646 w 413"/>
              <a:gd name="T7" fmla="*/ 2147483646 h 257"/>
              <a:gd name="T8" fmla="*/ 2147483646 w 413"/>
              <a:gd name="T9" fmla="*/ 2147483646 h 257"/>
              <a:gd name="T10" fmla="*/ 0 w 413"/>
              <a:gd name="T11" fmla="*/ 2147483646 h 257"/>
              <a:gd name="T12" fmla="*/ 2147483646 w 413"/>
              <a:gd name="T13" fmla="*/ 2147483646 h 257"/>
              <a:gd name="T14" fmla="*/ 2147483646 w 413"/>
              <a:gd name="T15" fmla="*/ 2147483646 h 257"/>
              <a:gd name="T16" fmla="*/ 2147483646 w 413"/>
              <a:gd name="T17" fmla="*/ 2147483646 h 257"/>
              <a:gd name="T18" fmla="*/ 2147483646 w 413"/>
              <a:gd name="T19" fmla="*/ 2147483646 h 257"/>
              <a:gd name="T20" fmla="*/ 2147483646 w 413"/>
              <a:gd name="T21" fmla="*/ 2147483646 h 257"/>
              <a:gd name="T22" fmla="*/ 2147483646 w 413"/>
              <a:gd name="T23" fmla="*/ 2147483646 h 257"/>
              <a:gd name="T24" fmla="*/ 2147483646 w 413"/>
              <a:gd name="T25" fmla="*/ 2147483646 h 257"/>
              <a:gd name="T26" fmla="*/ 2147483646 w 413"/>
              <a:gd name="T27" fmla="*/ 2147483646 h 257"/>
              <a:gd name="T28" fmla="*/ 2147483646 w 413"/>
              <a:gd name="T29" fmla="*/ 2147483646 h 257"/>
              <a:gd name="T30" fmla="*/ 2147483646 w 413"/>
              <a:gd name="T31" fmla="*/ 2147483646 h 257"/>
              <a:gd name="T32" fmla="*/ 2147483646 w 413"/>
              <a:gd name="T33" fmla="*/ 2147483646 h 257"/>
              <a:gd name="T34" fmla="*/ 2147483646 w 413"/>
              <a:gd name="T35" fmla="*/ 0 h 257"/>
              <a:gd name="T36" fmla="*/ 2147483646 w 413"/>
              <a:gd name="T37" fmla="*/ 2147483646 h 257"/>
              <a:gd name="T38" fmla="*/ 2147483646 w 413"/>
              <a:gd name="T39" fmla="*/ 2147483646 h 257"/>
              <a:gd name="T40" fmla="*/ 2147483646 w 413"/>
              <a:gd name="T41" fmla="*/ 2147483646 h 257"/>
              <a:gd name="T42" fmla="*/ 2147483646 w 413"/>
              <a:gd name="T43" fmla="*/ 2147483646 h 257"/>
              <a:gd name="T44" fmla="*/ 2147483646 w 413"/>
              <a:gd name="T45" fmla="*/ 2147483646 h 257"/>
              <a:gd name="T46" fmla="*/ 2147483646 w 413"/>
              <a:gd name="T47" fmla="*/ 2147483646 h 257"/>
              <a:gd name="T48" fmla="*/ 2147483646 w 413"/>
              <a:gd name="T49" fmla="*/ 2147483646 h 25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13"/>
              <a:gd name="T76" fmla="*/ 0 h 257"/>
              <a:gd name="T77" fmla="*/ 413 w 413"/>
              <a:gd name="T78" fmla="*/ 257 h 25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13" h="257">
                <a:moveTo>
                  <a:pt x="68" y="180"/>
                </a:moveTo>
                <a:lnTo>
                  <a:pt x="56" y="206"/>
                </a:lnTo>
                <a:lnTo>
                  <a:pt x="39" y="213"/>
                </a:lnTo>
                <a:lnTo>
                  <a:pt x="38" y="230"/>
                </a:lnTo>
                <a:lnTo>
                  <a:pt x="2" y="243"/>
                </a:lnTo>
                <a:lnTo>
                  <a:pt x="0" y="257"/>
                </a:lnTo>
                <a:lnTo>
                  <a:pt x="98" y="240"/>
                </a:lnTo>
                <a:lnTo>
                  <a:pt x="276" y="203"/>
                </a:lnTo>
                <a:lnTo>
                  <a:pt x="413" y="170"/>
                </a:lnTo>
                <a:lnTo>
                  <a:pt x="413" y="144"/>
                </a:lnTo>
                <a:lnTo>
                  <a:pt x="398" y="136"/>
                </a:lnTo>
                <a:lnTo>
                  <a:pt x="386" y="149"/>
                </a:lnTo>
                <a:lnTo>
                  <a:pt x="379" y="114"/>
                </a:lnTo>
                <a:lnTo>
                  <a:pt x="386" y="83"/>
                </a:lnTo>
                <a:lnTo>
                  <a:pt x="335" y="60"/>
                </a:lnTo>
                <a:lnTo>
                  <a:pt x="300" y="66"/>
                </a:lnTo>
                <a:lnTo>
                  <a:pt x="299" y="18"/>
                </a:lnTo>
                <a:lnTo>
                  <a:pt x="263" y="0"/>
                </a:lnTo>
                <a:lnTo>
                  <a:pt x="236" y="11"/>
                </a:lnTo>
                <a:lnTo>
                  <a:pt x="218" y="56"/>
                </a:lnTo>
                <a:lnTo>
                  <a:pt x="186" y="74"/>
                </a:lnTo>
                <a:lnTo>
                  <a:pt x="173" y="145"/>
                </a:lnTo>
                <a:lnTo>
                  <a:pt x="121" y="180"/>
                </a:lnTo>
                <a:lnTo>
                  <a:pt x="79" y="194"/>
                </a:lnTo>
                <a:lnTo>
                  <a:pt x="68" y="180"/>
                </a:lnTo>
                <a:close/>
              </a:path>
            </a:pathLst>
          </a:custGeom>
          <a:solidFill>
            <a:schemeClr val="tx2"/>
          </a:solidFill>
          <a:ln w="12700">
            <a:solidFill>
              <a:srgbClr val="000000"/>
            </a:solidFill>
            <a:round/>
            <a:headEnd/>
            <a:tailEnd/>
          </a:ln>
        </p:spPr>
        <p:txBody>
          <a:bodyPr/>
          <a:lstStyle/>
          <a:p>
            <a:endParaRPr lang="en-US"/>
          </a:p>
        </p:txBody>
      </p:sp>
      <p:sp>
        <p:nvSpPr>
          <p:cNvPr id="115716" name="Freeform 6"/>
          <p:cNvSpPr>
            <a:spLocks/>
          </p:cNvSpPr>
          <p:nvPr/>
        </p:nvSpPr>
        <p:spPr bwMode="auto">
          <a:xfrm>
            <a:off x="6357938" y="2900363"/>
            <a:ext cx="533400" cy="703262"/>
          </a:xfrm>
          <a:custGeom>
            <a:avLst/>
            <a:gdLst>
              <a:gd name="T0" fmla="*/ 2147483646 w 214"/>
              <a:gd name="T1" fmla="*/ 2147483646 h 290"/>
              <a:gd name="T2" fmla="*/ 2147483646 w 214"/>
              <a:gd name="T3" fmla="*/ 2147483646 h 290"/>
              <a:gd name="T4" fmla="*/ 2147483646 w 214"/>
              <a:gd name="T5" fmla="*/ 2147483646 h 290"/>
              <a:gd name="T6" fmla="*/ 2147483646 w 214"/>
              <a:gd name="T7" fmla="*/ 2147483646 h 290"/>
              <a:gd name="T8" fmla="*/ 2147483646 w 214"/>
              <a:gd name="T9" fmla="*/ 2147483646 h 290"/>
              <a:gd name="T10" fmla="*/ 2147483646 w 214"/>
              <a:gd name="T11" fmla="*/ 2147483646 h 290"/>
              <a:gd name="T12" fmla="*/ 0 w 214"/>
              <a:gd name="T13" fmla="*/ 2147483646 h 290"/>
              <a:gd name="T14" fmla="*/ 2147483646 w 214"/>
              <a:gd name="T15" fmla="*/ 2147483646 h 290"/>
              <a:gd name="T16" fmla="*/ 2147483646 w 214"/>
              <a:gd name="T17" fmla="*/ 2147483646 h 290"/>
              <a:gd name="T18" fmla="*/ 2147483646 w 214"/>
              <a:gd name="T19" fmla="*/ 2147483646 h 290"/>
              <a:gd name="T20" fmla="*/ 2147483646 w 214"/>
              <a:gd name="T21" fmla="*/ 2147483646 h 290"/>
              <a:gd name="T22" fmla="*/ 2147483646 w 214"/>
              <a:gd name="T23" fmla="*/ 2147483646 h 290"/>
              <a:gd name="T24" fmla="*/ 2147483646 w 214"/>
              <a:gd name="T25" fmla="*/ 2147483646 h 290"/>
              <a:gd name="T26" fmla="*/ 2147483646 w 214"/>
              <a:gd name="T27" fmla="*/ 2147483646 h 290"/>
              <a:gd name="T28" fmla="*/ 2147483646 w 214"/>
              <a:gd name="T29" fmla="*/ 2147483646 h 290"/>
              <a:gd name="T30" fmla="*/ 2147483646 w 214"/>
              <a:gd name="T31" fmla="*/ 2147483646 h 290"/>
              <a:gd name="T32" fmla="*/ 2147483646 w 214"/>
              <a:gd name="T33" fmla="*/ 2147483646 h 290"/>
              <a:gd name="T34" fmla="*/ 2147483646 w 214"/>
              <a:gd name="T35" fmla="*/ 2147483646 h 290"/>
              <a:gd name="T36" fmla="*/ 2147483646 w 214"/>
              <a:gd name="T37" fmla="*/ 2147483646 h 290"/>
              <a:gd name="T38" fmla="*/ 2147483646 w 214"/>
              <a:gd name="T39" fmla="*/ 2147483646 h 290"/>
              <a:gd name="T40" fmla="*/ 2147483646 w 214"/>
              <a:gd name="T41" fmla="*/ 2147483646 h 290"/>
              <a:gd name="T42" fmla="*/ 2147483646 w 214"/>
              <a:gd name="T43" fmla="*/ 2147483646 h 290"/>
              <a:gd name="T44" fmla="*/ 2147483646 w 214"/>
              <a:gd name="T45" fmla="*/ 2147483646 h 290"/>
              <a:gd name="T46" fmla="*/ 2147483646 w 214"/>
              <a:gd name="T47" fmla="*/ 2147483646 h 290"/>
              <a:gd name="T48" fmla="*/ 2147483646 w 214"/>
              <a:gd name="T49" fmla="*/ 2147483646 h 290"/>
              <a:gd name="T50" fmla="*/ 2147483646 w 214"/>
              <a:gd name="T51" fmla="*/ 2147483646 h 290"/>
              <a:gd name="T52" fmla="*/ 2147483646 w 214"/>
              <a:gd name="T53" fmla="*/ 2147483646 h 290"/>
              <a:gd name="T54" fmla="*/ 2147483646 w 214"/>
              <a:gd name="T55" fmla="*/ 2147483646 h 290"/>
              <a:gd name="T56" fmla="*/ 2147483646 w 214"/>
              <a:gd name="T57" fmla="*/ 2147483646 h 290"/>
              <a:gd name="T58" fmla="*/ 2147483646 w 214"/>
              <a:gd name="T59" fmla="*/ 2147483646 h 290"/>
              <a:gd name="T60" fmla="*/ 2147483646 w 214"/>
              <a:gd name="T61" fmla="*/ 2147483646 h 290"/>
              <a:gd name="T62" fmla="*/ 2147483646 w 214"/>
              <a:gd name="T63" fmla="*/ 2147483646 h 290"/>
              <a:gd name="T64" fmla="*/ 2147483646 w 214"/>
              <a:gd name="T65" fmla="*/ 2147483646 h 290"/>
              <a:gd name="T66" fmla="*/ 2147483646 w 214"/>
              <a:gd name="T67" fmla="*/ 2147483646 h 290"/>
              <a:gd name="T68" fmla="*/ 2147483646 w 214"/>
              <a:gd name="T69" fmla="*/ 2147483646 h 290"/>
              <a:gd name="T70" fmla="*/ 2147483646 w 214"/>
              <a:gd name="T71" fmla="*/ 2147483646 h 290"/>
              <a:gd name="T72" fmla="*/ 2147483646 w 214"/>
              <a:gd name="T73" fmla="*/ 2147483646 h 290"/>
              <a:gd name="T74" fmla="*/ 2147483646 w 214"/>
              <a:gd name="T75" fmla="*/ 2147483646 h 290"/>
              <a:gd name="T76" fmla="*/ 2147483646 w 214"/>
              <a:gd name="T77" fmla="*/ 2147483646 h 290"/>
              <a:gd name="T78" fmla="*/ 2147483646 w 214"/>
              <a:gd name="T79" fmla="*/ 2147483646 h 290"/>
              <a:gd name="T80" fmla="*/ 2147483646 w 214"/>
              <a:gd name="T81" fmla="*/ 2147483646 h 290"/>
              <a:gd name="T82" fmla="*/ 2147483646 w 214"/>
              <a:gd name="T83" fmla="*/ 0 h 290"/>
              <a:gd name="T84" fmla="*/ 2147483646 w 214"/>
              <a:gd name="T85" fmla="*/ 2147483646 h 29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14"/>
              <a:gd name="T130" fmla="*/ 0 h 290"/>
              <a:gd name="T131" fmla="*/ 214 w 214"/>
              <a:gd name="T132" fmla="*/ 290 h 29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14" h="290">
                <a:moveTo>
                  <a:pt x="54" y="12"/>
                </a:moveTo>
                <a:lnTo>
                  <a:pt x="62" y="30"/>
                </a:lnTo>
                <a:lnTo>
                  <a:pt x="47" y="41"/>
                </a:lnTo>
                <a:lnTo>
                  <a:pt x="46" y="87"/>
                </a:lnTo>
                <a:lnTo>
                  <a:pt x="38" y="57"/>
                </a:lnTo>
                <a:lnTo>
                  <a:pt x="7" y="86"/>
                </a:lnTo>
                <a:lnTo>
                  <a:pt x="0" y="169"/>
                </a:lnTo>
                <a:lnTo>
                  <a:pt x="20" y="210"/>
                </a:lnTo>
                <a:lnTo>
                  <a:pt x="22" y="231"/>
                </a:lnTo>
                <a:lnTo>
                  <a:pt x="23" y="248"/>
                </a:lnTo>
                <a:lnTo>
                  <a:pt x="22" y="263"/>
                </a:lnTo>
                <a:lnTo>
                  <a:pt x="18" y="290"/>
                </a:lnTo>
                <a:lnTo>
                  <a:pt x="102" y="285"/>
                </a:lnTo>
                <a:lnTo>
                  <a:pt x="213" y="275"/>
                </a:lnTo>
                <a:lnTo>
                  <a:pt x="193" y="269"/>
                </a:lnTo>
                <a:lnTo>
                  <a:pt x="182" y="254"/>
                </a:lnTo>
                <a:lnTo>
                  <a:pt x="199" y="241"/>
                </a:lnTo>
                <a:lnTo>
                  <a:pt x="199" y="225"/>
                </a:lnTo>
                <a:lnTo>
                  <a:pt x="191" y="211"/>
                </a:lnTo>
                <a:lnTo>
                  <a:pt x="199" y="201"/>
                </a:lnTo>
                <a:lnTo>
                  <a:pt x="214" y="202"/>
                </a:lnTo>
                <a:lnTo>
                  <a:pt x="211" y="162"/>
                </a:lnTo>
                <a:lnTo>
                  <a:pt x="207" y="138"/>
                </a:lnTo>
                <a:lnTo>
                  <a:pt x="198" y="123"/>
                </a:lnTo>
                <a:lnTo>
                  <a:pt x="189" y="114"/>
                </a:lnTo>
                <a:lnTo>
                  <a:pt x="175" y="111"/>
                </a:lnTo>
                <a:lnTo>
                  <a:pt x="162" y="111"/>
                </a:lnTo>
                <a:lnTo>
                  <a:pt x="148" y="130"/>
                </a:lnTo>
                <a:lnTo>
                  <a:pt x="139" y="136"/>
                </a:lnTo>
                <a:lnTo>
                  <a:pt x="133" y="138"/>
                </a:lnTo>
                <a:lnTo>
                  <a:pt x="126" y="135"/>
                </a:lnTo>
                <a:lnTo>
                  <a:pt x="124" y="126"/>
                </a:lnTo>
                <a:lnTo>
                  <a:pt x="126" y="120"/>
                </a:lnTo>
                <a:lnTo>
                  <a:pt x="132" y="114"/>
                </a:lnTo>
                <a:lnTo>
                  <a:pt x="138" y="111"/>
                </a:lnTo>
                <a:lnTo>
                  <a:pt x="144" y="110"/>
                </a:lnTo>
                <a:lnTo>
                  <a:pt x="144" y="99"/>
                </a:lnTo>
                <a:lnTo>
                  <a:pt x="160" y="87"/>
                </a:lnTo>
                <a:lnTo>
                  <a:pt x="144" y="49"/>
                </a:lnTo>
                <a:lnTo>
                  <a:pt x="144" y="31"/>
                </a:lnTo>
                <a:lnTo>
                  <a:pt x="117" y="24"/>
                </a:lnTo>
                <a:lnTo>
                  <a:pt x="78" y="0"/>
                </a:lnTo>
                <a:lnTo>
                  <a:pt x="54" y="12"/>
                </a:lnTo>
                <a:close/>
              </a:path>
            </a:pathLst>
          </a:custGeom>
          <a:solidFill>
            <a:srgbClr val="E75E01"/>
          </a:solidFill>
          <a:ln w="12700">
            <a:solidFill>
              <a:srgbClr val="000000"/>
            </a:solidFill>
            <a:round/>
            <a:headEnd/>
            <a:tailEnd/>
          </a:ln>
        </p:spPr>
        <p:txBody>
          <a:bodyPr/>
          <a:lstStyle/>
          <a:p>
            <a:endParaRPr lang="en-US"/>
          </a:p>
        </p:txBody>
      </p:sp>
      <p:sp>
        <p:nvSpPr>
          <p:cNvPr id="115717" name="Freeform 7"/>
          <p:cNvSpPr>
            <a:spLocks/>
          </p:cNvSpPr>
          <p:nvPr/>
        </p:nvSpPr>
        <p:spPr bwMode="auto">
          <a:xfrm>
            <a:off x="2566988" y="4343400"/>
            <a:ext cx="893762" cy="962025"/>
          </a:xfrm>
          <a:custGeom>
            <a:avLst/>
            <a:gdLst>
              <a:gd name="T0" fmla="*/ 2147483646 w 359"/>
              <a:gd name="T1" fmla="*/ 0 h 399"/>
              <a:gd name="T2" fmla="*/ 2147483646 w 359"/>
              <a:gd name="T3" fmla="*/ 2147483646 h 399"/>
              <a:gd name="T4" fmla="*/ 2147483646 w 359"/>
              <a:gd name="T5" fmla="*/ 2147483646 h 399"/>
              <a:gd name="T6" fmla="*/ 2147483646 w 359"/>
              <a:gd name="T7" fmla="*/ 2147483646 h 399"/>
              <a:gd name="T8" fmla="*/ 2147483646 w 359"/>
              <a:gd name="T9" fmla="*/ 2147483646 h 399"/>
              <a:gd name="T10" fmla="*/ 2147483646 w 359"/>
              <a:gd name="T11" fmla="*/ 2147483646 h 399"/>
              <a:gd name="T12" fmla="*/ 2147483646 w 359"/>
              <a:gd name="T13" fmla="*/ 2147483646 h 399"/>
              <a:gd name="T14" fmla="*/ 2147483646 w 359"/>
              <a:gd name="T15" fmla="*/ 2147483646 h 399"/>
              <a:gd name="T16" fmla="*/ 2147483646 w 359"/>
              <a:gd name="T17" fmla="*/ 2147483646 h 399"/>
              <a:gd name="T18" fmla="*/ 2147483646 w 359"/>
              <a:gd name="T19" fmla="*/ 2147483646 h 399"/>
              <a:gd name="T20" fmla="*/ 2147483646 w 359"/>
              <a:gd name="T21" fmla="*/ 2147483646 h 399"/>
              <a:gd name="T22" fmla="*/ 0 w 359"/>
              <a:gd name="T23" fmla="*/ 2147483646 h 399"/>
              <a:gd name="T24" fmla="*/ 2147483646 w 359"/>
              <a:gd name="T25" fmla="*/ 2147483646 h 399"/>
              <a:gd name="T26" fmla="*/ 2147483646 w 359"/>
              <a:gd name="T27" fmla="*/ 2147483646 h 399"/>
              <a:gd name="T28" fmla="*/ 2147483646 w 359"/>
              <a:gd name="T29" fmla="*/ 2147483646 h 399"/>
              <a:gd name="T30" fmla="*/ 2147483646 w 359"/>
              <a:gd name="T31" fmla="*/ 0 h 39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59"/>
              <a:gd name="T49" fmla="*/ 0 h 399"/>
              <a:gd name="T50" fmla="*/ 359 w 359"/>
              <a:gd name="T51" fmla="*/ 399 h 39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59" h="399">
                <a:moveTo>
                  <a:pt x="91" y="0"/>
                </a:moveTo>
                <a:lnTo>
                  <a:pt x="84" y="52"/>
                </a:lnTo>
                <a:lnTo>
                  <a:pt x="53" y="46"/>
                </a:lnTo>
                <a:lnTo>
                  <a:pt x="55" y="113"/>
                </a:lnTo>
                <a:lnTo>
                  <a:pt x="40" y="126"/>
                </a:lnTo>
                <a:lnTo>
                  <a:pt x="62" y="167"/>
                </a:lnTo>
                <a:lnTo>
                  <a:pt x="40" y="185"/>
                </a:lnTo>
                <a:lnTo>
                  <a:pt x="28" y="215"/>
                </a:lnTo>
                <a:lnTo>
                  <a:pt x="11" y="244"/>
                </a:lnTo>
                <a:lnTo>
                  <a:pt x="23" y="261"/>
                </a:lnTo>
                <a:lnTo>
                  <a:pt x="2" y="268"/>
                </a:lnTo>
                <a:lnTo>
                  <a:pt x="0" y="295"/>
                </a:lnTo>
                <a:lnTo>
                  <a:pt x="202" y="397"/>
                </a:lnTo>
                <a:lnTo>
                  <a:pt x="316" y="399"/>
                </a:lnTo>
                <a:lnTo>
                  <a:pt x="359" y="31"/>
                </a:lnTo>
                <a:lnTo>
                  <a:pt x="91" y="0"/>
                </a:lnTo>
                <a:close/>
              </a:path>
            </a:pathLst>
          </a:custGeom>
          <a:solidFill>
            <a:srgbClr val="4B9FCD"/>
          </a:solidFill>
          <a:ln w="12700">
            <a:solidFill>
              <a:srgbClr val="000000"/>
            </a:solidFill>
            <a:round/>
            <a:headEnd/>
            <a:tailEnd/>
          </a:ln>
        </p:spPr>
        <p:txBody>
          <a:bodyPr/>
          <a:lstStyle/>
          <a:p>
            <a:endParaRPr lang="en-US"/>
          </a:p>
        </p:txBody>
      </p:sp>
      <p:sp>
        <p:nvSpPr>
          <p:cNvPr id="115718" name="Freeform 8"/>
          <p:cNvSpPr>
            <a:spLocks/>
          </p:cNvSpPr>
          <p:nvPr/>
        </p:nvSpPr>
        <p:spPr bwMode="auto">
          <a:xfrm>
            <a:off x="1858963" y="2227263"/>
            <a:ext cx="911225" cy="628650"/>
          </a:xfrm>
          <a:custGeom>
            <a:avLst/>
            <a:gdLst>
              <a:gd name="T0" fmla="*/ 2147483646 w 356"/>
              <a:gd name="T1" fmla="*/ 0 h 261"/>
              <a:gd name="T2" fmla="*/ 2147483646 w 356"/>
              <a:gd name="T3" fmla="*/ 2147483646 h 261"/>
              <a:gd name="T4" fmla="*/ 2147483646 w 356"/>
              <a:gd name="T5" fmla="*/ 2147483646 h 261"/>
              <a:gd name="T6" fmla="*/ 2147483646 w 356"/>
              <a:gd name="T7" fmla="*/ 2147483646 h 261"/>
              <a:gd name="T8" fmla="*/ 2147483646 w 356"/>
              <a:gd name="T9" fmla="*/ 2147483646 h 261"/>
              <a:gd name="T10" fmla="*/ 2147483646 w 356"/>
              <a:gd name="T11" fmla="*/ 2147483646 h 261"/>
              <a:gd name="T12" fmla="*/ 2147483646 w 356"/>
              <a:gd name="T13" fmla="*/ 2147483646 h 261"/>
              <a:gd name="T14" fmla="*/ 2147483646 w 356"/>
              <a:gd name="T15" fmla="*/ 2147483646 h 261"/>
              <a:gd name="T16" fmla="*/ 2147483646 w 356"/>
              <a:gd name="T17" fmla="*/ 2147483646 h 261"/>
              <a:gd name="T18" fmla="*/ 2147483646 w 356"/>
              <a:gd name="T19" fmla="*/ 2147483646 h 261"/>
              <a:gd name="T20" fmla="*/ 2147483646 w 356"/>
              <a:gd name="T21" fmla="*/ 2147483646 h 261"/>
              <a:gd name="T22" fmla="*/ 2147483646 w 356"/>
              <a:gd name="T23" fmla="*/ 2147483646 h 261"/>
              <a:gd name="T24" fmla="*/ 2147483646 w 356"/>
              <a:gd name="T25" fmla="*/ 2147483646 h 261"/>
              <a:gd name="T26" fmla="*/ 2147483646 w 356"/>
              <a:gd name="T27" fmla="*/ 2147483646 h 261"/>
              <a:gd name="T28" fmla="*/ 2147483646 w 356"/>
              <a:gd name="T29" fmla="*/ 2147483646 h 261"/>
              <a:gd name="T30" fmla="*/ 2147483646 w 356"/>
              <a:gd name="T31" fmla="*/ 2147483646 h 261"/>
              <a:gd name="T32" fmla="*/ 2147483646 w 356"/>
              <a:gd name="T33" fmla="*/ 2147483646 h 261"/>
              <a:gd name="T34" fmla="*/ 2147483646 w 356"/>
              <a:gd name="T35" fmla="*/ 2147483646 h 261"/>
              <a:gd name="T36" fmla="*/ 2147483646 w 356"/>
              <a:gd name="T37" fmla="*/ 2147483646 h 261"/>
              <a:gd name="T38" fmla="*/ 2147483646 w 356"/>
              <a:gd name="T39" fmla="*/ 2147483646 h 261"/>
              <a:gd name="T40" fmla="*/ 0 w 356"/>
              <a:gd name="T41" fmla="*/ 2147483646 h 261"/>
              <a:gd name="T42" fmla="*/ 2147483646 w 356"/>
              <a:gd name="T43" fmla="*/ 2147483646 h 261"/>
              <a:gd name="T44" fmla="*/ 2147483646 w 356"/>
              <a:gd name="T45" fmla="*/ 2147483646 h 261"/>
              <a:gd name="T46" fmla="*/ 2147483646 w 356"/>
              <a:gd name="T47" fmla="*/ 2147483646 h 261"/>
              <a:gd name="T48" fmla="*/ 2147483646 w 356"/>
              <a:gd name="T49" fmla="*/ 2147483646 h 261"/>
              <a:gd name="T50" fmla="*/ 2147483646 w 356"/>
              <a:gd name="T51" fmla="*/ 2147483646 h 261"/>
              <a:gd name="T52" fmla="*/ 2147483646 w 356"/>
              <a:gd name="T53" fmla="*/ 2147483646 h 261"/>
              <a:gd name="T54" fmla="*/ 2147483646 w 356"/>
              <a:gd name="T55" fmla="*/ 2147483646 h 261"/>
              <a:gd name="T56" fmla="*/ 2147483646 w 356"/>
              <a:gd name="T57" fmla="*/ 2147483646 h 261"/>
              <a:gd name="T58" fmla="*/ 2147483646 w 356"/>
              <a:gd name="T59" fmla="*/ 2147483646 h 261"/>
              <a:gd name="T60" fmla="*/ 2147483646 w 356"/>
              <a:gd name="T61" fmla="*/ 2147483646 h 261"/>
              <a:gd name="T62" fmla="*/ 2147483646 w 356"/>
              <a:gd name="T63" fmla="*/ 2147483646 h 261"/>
              <a:gd name="T64" fmla="*/ 2147483646 w 356"/>
              <a:gd name="T65" fmla="*/ 2147483646 h 261"/>
              <a:gd name="T66" fmla="*/ 2147483646 w 356"/>
              <a:gd name="T67" fmla="*/ 2147483646 h 261"/>
              <a:gd name="T68" fmla="*/ 2147483646 w 356"/>
              <a:gd name="T69" fmla="*/ 2147483646 h 261"/>
              <a:gd name="T70" fmla="*/ 2147483646 w 356"/>
              <a:gd name="T71" fmla="*/ 2147483646 h 261"/>
              <a:gd name="T72" fmla="*/ 2147483646 w 356"/>
              <a:gd name="T73" fmla="*/ 2147483646 h 261"/>
              <a:gd name="T74" fmla="*/ 2147483646 w 356"/>
              <a:gd name="T75" fmla="*/ 0 h 26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56"/>
              <a:gd name="T115" fmla="*/ 0 h 261"/>
              <a:gd name="T116" fmla="*/ 356 w 356"/>
              <a:gd name="T117" fmla="*/ 261 h 26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56" h="261">
                <a:moveTo>
                  <a:pt x="90" y="0"/>
                </a:moveTo>
                <a:lnTo>
                  <a:pt x="163" y="20"/>
                </a:lnTo>
                <a:lnTo>
                  <a:pt x="219" y="33"/>
                </a:lnTo>
                <a:lnTo>
                  <a:pt x="246" y="39"/>
                </a:lnTo>
                <a:lnTo>
                  <a:pt x="274" y="43"/>
                </a:lnTo>
                <a:lnTo>
                  <a:pt x="311" y="50"/>
                </a:lnTo>
                <a:lnTo>
                  <a:pt x="356" y="58"/>
                </a:lnTo>
                <a:lnTo>
                  <a:pt x="327" y="261"/>
                </a:lnTo>
                <a:lnTo>
                  <a:pt x="189" y="232"/>
                </a:lnTo>
                <a:lnTo>
                  <a:pt x="170" y="245"/>
                </a:lnTo>
                <a:lnTo>
                  <a:pt x="145" y="225"/>
                </a:lnTo>
                <a:lnTo>
                  <a:pt x="123" y="245"/>
                </a:lnTo>
                <a:lnTo>
                  <a:pt x="103" y="228"/>
                </a:lnTo>
                <a:lnTo>
                  <a:pt x="46" y="225"/>
                </a:lnTo>
                <a:lnTo>
                  <a:pt x="54" y="192"/>
                </a:lnTo>
                <a:lnTo>
                  <a:pt x="13" y="189"/>
                </a:lnTo>
                <a:lnTo>
                  <a:pt x="9" y="170"/>
                </a:lnTo>
                <a:lnTo>
                  <a:pt x="17" y="150"/>
                </a:lnTo>
                <a:lnTo>
                  <a:pt x="7" y="132"/>
                </a:lnTo>
                <a:lnTo>
                  <a:pt x="8" y="81"/>
                </a:lnTo>
                <a:lnTo>
                  <a:pt x="0" y="42"/>
                </a:lnTo>
                <a:lnTo>
                  <a:pt x="5" y="27"/>
                </a:lnTo>
                <a:lnTo>
                  <a:pt x="23" y="33"/>
                </a:lnTo>
                <a:lnTo>
                  <a:pt x="42" y="56"/>
                </a:lnTo>
                <a:lnTo>
                  <a:pt x="77" y="61"/>
                </a:lnTo>
                <a:lnTo>
                  <a:pt x="86" y="80"/>
                </a:lnTo>
                <a:lnTo>
                  <a:pt x="69" y="80"/>
                </a:lnTo>
                <a:lnTo>
                  <a:pt x="67" y="96"/>
                </a:lnTo>
                <a:lnTo>
                  <a:pt x="77" y="98"/>
                </a:lnTo>
                <a:lnTo>
                  <a:pt x="81" y="114"/>
                </a:lnTo>
                <a:lnTo>
                  <a:pt x="60" y="126"/>
                </a:lnTo>
                <a:lnTo>
                  <a:pt x="60" y="137"/>
                </a:lnTo>
                <a:lnTo>
                  <a:pt x="84" y="137"/>
                </a:lnTo>
                <a:lnTo>
                  <a:pt x="90" y="109"/>
                </a:lnTo>
                <a:lnTo>
                  <a:pt x="108" y="92"/>
                </a:lnTo>
                <a:lnTo>
                  <a:pt x="86" y="48"/>
                </a:lnTo>
                <a:lnTo>
                  <a:pt x="100" y="34"/>
                </a:lnTo>
                <a:lnTo>
                  <a:pt x="90" y="0"/>
                </a:lnTo>
                <a:close/>
              </a:path>
            </a:pathLst>
          </a:custGeom>
          <a:solidFill>
            <a:srgbClr val="E75E01"/>
          </a:solidFill>
          <a:ln w="12700">
            <a:solidFill>
              <a:srgbClr val="000000"/>
            </a:solidFill>
            <a:round/>
            <a:headEnd/>
            <a:tailEnd/>
          </a:ln>
        </p:spPr>
        <p:txBody>
          <a:bodyPr/>
          <a:lstStyle/>
          <a:p>
            <a:endParaRPr lang="en-US"/>
          </a:p>
        </p:txBody>
      </p:sp>
      <p:sp>
        <p:nvSpPr>
          <p:cNvPr id="115719" name="Freeform 9"/>
          <p:cNvSpPr>
            <a:spLocks/>
          </p:cNvSpPr>
          <p:nvPr/>
        </p:nvSpPr>
        <p:spPr bwMode="auto">
          <a:xfrm>
            <a:off x="1649413" y="2686050"/>
            <a:ext cx="1103312" cy="815975"/>
          </a:xfrm>
          <a:custGeom>
            <a:avLst/>
            <a:gdLst>
              <a:gd name="T0" fmla="*/ 2147483646 w 444"/>
              <a:gd name="T1" fmla="*/ 0 h 339"/>
              <a:gd name="T2" fmla="*/ 2147483646 w 444"/>
              <a:gd name="T3" fmla="*/ 2147483646 h 339"/>
              <a:gd name="T4" fmla="*/ 2147483646 w 444"/>
              <a:gd name="T5" fmla="*/ 2147483646 h 339"/>
              <a:gd name="T6" fmla="*/ 2147483646 w 444"/>
              <a:gd name="T7" fmla="*/ 2147483646 h 339"/>
              <a:gd name="T8" fmla="*/ 2147483646 w 444"/>
              <a:gd name="T9" fmla="*/ 2147483646 h 339"/>
              <a:gd name="T10" fmla="*/ 2147483646 w 444"/>
              <a:gd name="T11" fmla="*/ 2147483646 h 339"/>
              <a:gd name="T12" fmla="*/ 2147483646 w 444"/>
              <a:gd name="T13" fmla="*/ 2147483646 h 339"/>
              <a:gd name="T14" fmla="*/ 2147483646 w 444"/>
              <a:gd name="T15" fmla="*/ 2147483646 h 339"/>
              <a:gd name="T16" fmla="*/ 2147483646 w 444"/>
              <a:gd name="T17" fmla="*/ 2147483646 h 339"/>
              <a:gd name="T18" fmla="*/ 0 w 444"/>
              <a:gd name="T19" fmla="*/ 2147483646 h 339"/>
              <a:gd name="T20" fmla="*/ 0 w 444"/>
              <a:gd name="T21" fmla="*/ 2147483646 h 339"/>
              <a:gd name="T22" fmla="*/ 2147483646 w 444"/>
              <a:gd name="T23" fmla="*/ 2147483646 h 339"/>
              <a:gd name="T24" fmla="*/ 2147483646 w 444"/>
              <a:gd name="T25" fmla="*/ 2147483646 h 339"/>
              <a:gd name="T26" fmla="*/ 2147483646 w 444"/>
              <a:gd name="T27" fmla="*/ 2147483646 h 339"/>
              <a:gd name="T28" fmla="*/ 2147483646 w 444"/>
              <a:gd name="T29" fmla="*/ 2147483646 h 339"/>
              <a:gd name="T30" fmla="*/ 2147483646 w 444"/>
              <a:gd name="T31" fmla="*/ 2147483646 h 339"/>
              <a:gd name="T32" fmla="*/ 2147483646 w 444"/>
              <a:gd name="T33" fmla="*/ 2147483646 h 339"/>
              <a:gd name="T34" fmla="*/ 2147483646 w 444"/>
              <a:gd name="T35" fmla="*/ 2147483646 h 339"/>
              <a:gd name="T36" fmla="*/ 2147483646 w 444"/>
              <a:gd name="T37" fmla="*/ 2147483646 h 339"/>
              <a:gd name="T38" fmla="*/ 2147483646 w 444"/>
              <a:gd name="T39" fmla="*/ 2147483646 h 339"/>
              <a:gd name="T40" fmla="*/ 2147483646 w 444"/>
              <a:gd name="T41" fmla="*/ 2147483646 h 339"/>
              <a:gd name="T42" fmla="*/ 2147483646 w 444"/>
              <a:gd name="T43" fmla="*/ 2147483646 h 339"/>
              <a:gd name="T44" fmla="*/ 2147483646 w 444"/>
              <a:gd name="T45" fmla="*/ 2147483646 h 339"/>
              <a:gd name="T46" fmla="*/ 2147483646 w 444"/>
              <a:gd name="T47" fmla="*/ 2147483646 h 339"/>
              <a:gd name="T48" fmla="*/ 2147483646 w 444"/>
              <a:gd name="T49" fmla="*/ 2147483646 h 339"/>
              <a:gd name="T50" fmla="*/ 2147483646 w 444"/>
              <a:gd name="T51" fmla="*/ 2147483646 h 339"/>
              <a:gd name="T52" fmla="*/ 2147483646 w 444"/>
              <a:gd name="T53" fmla="*/ 0 h 33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444"/>
              <a:gd name="T82" fmla="*/ 0 h 339"/>
              <a:gd name="T83" fmla="*/ 444 w 444"/>
              <a:gd name="T84" fmla="*/ 339 h 33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444" h="339">
                <a:moveTo>
                  <a:pt x="97" y="0"/>
                </a:moveTo>
                <a:lnTo>
                  <a:pt x="84" y="7"/>
                </a:lnTo>
                <a:lnTo>
                  <a:pt x="76" y="37"/>
                </a:lnTo>
                <a:lnTo>
                  <a:pt x="68" y="62"/>
                </a:lnTo>
                <a:lnTo>
                  <a:pt x="62" y="82"/>
                </a:lnTo>
                <a:lnTo>
                  <a:pt x="54" y="104"/>
                </a:lnTo>
                <a:lnTo>
                  <a:pt x="45" y="126"/>
                </a:lnTo>
                <a:lnTo>
                  <a:pt x="33" y="150"/>
                </a:lnTo>
                <a:lnTo>
                  <a:pt x="17" y="178"/>
                </a:lnTo>
                <a:lnTo>
                  <a:pt x="0" y="205"/>
                </a:lnTo>
                <a:lnTo>
                  <a:pt x="0" y="264"/>
                </a:lnTo>
                <a:lnTo>
                  <a:pt x="249" y="315"/>
                </a:lnTo>
                <a:lnTo>
                  <a:pt x="364" y="339"/>
                </a:lnTo>
                <a:lnTo>
                  <a:pt x="388" y="221"/>
                </a:lnTo>
                <a:lnTo>
                  <a:pt x="403" y="211"/>
                </a:lnTo>
                <a:lnTo>
                  <a:pt x="389" y="185"/>
                </a:lnTo>
                <a:lnTo>
                  <a:pt x="396" y="158"/>
                </a:lnTo>
                <a:lnTo>
                  <a:pt x="444" y="113"/>
                </a:lnTo>
                <a:lnTo>
                  <a:pt x="411" y="72"/>
                </a:lnTo>
                <a:lnTo>
                  <a:pt x="273" y="43"/>
                </a:lnTo>
                <a:lnTo>
                  <a:pt x="254" y="55"/>
                </a:lnTo>
                <a:lnTo>
                  <a:pt x="229" y="35"/>
                </a:lnTo>
                <a:lnTo>
                  <a:pt x="207" y="56"/>
                </a:lnTo>
                <a:lnTo>
                  <a:pt x="186" y="35"/>
                </a:lnTo>
                <a:lnTo>
                  <a:pt x="131" y="36"/>
                </a:lnTo>
                <a:lnTo>
                  <a:pt x="138" y="3"/>
                </a:lnTo>
                <a:lnTo>
                  <a:pt x="97" y="0"/>
                </a:lnTo>
                <a:close/>
              </a:path>
            </a:pathLst>
          </a:custGeom>
          <a:solidFill>
            <a:srgbClr val="4B9FCD"/>
          </a:solidFill>
          <a:ln w="12700">
            <a:solidFill>
              <a:schemeClr val="tx1"/>
            </a:solidFill>
            <a:round/>
            <a:headEnd/>
            <a:tailEnd/>
          </a:ln>
        </p:spPr>
        <p:txBody>
          <a:bodyPr/>
          <a:lstStyle/>
          <a:p>
            <a:endParaRPr lang="en-US"/>
          </a:p>
        </p:txBody>
      </p:sp>
      <p:sp>
        <p:nvSpPr>
          <p:cNvPr id="115720" name="Freeform 10"/>
          <p:cNvSpPr>
            <a:spLocks/>
          </p:cNvSpPr>
          <p:nvPr/>
        </p:nvSpPr>
        <p:spPr bwMode="auto">
          <a:xfrm>
            <a:off x="2552700" y="2362200"/>
            <a:ext cx="795338" cy="1249363"/>
          </a:xfrm>
          <a:custGeom>
            <a:avLst/>
            <a:gdLst>
              <a:gd name="T0" fmla="*/ 2147483646 w 319"/>
              <a:gd name="T1" fmla="*/ 0 h 517"/>
              <a:gd name="T2" fmla="*/ 2147483646 w 319"/>
              <a:gd name="T3" fmla="*/ 2147483646 h 517"/>
              <a:gd name="T4" fmla="*/ 2147483646 w 319"/>
              <a:gd name="T5" fmla="*/ 2147483646 h 517"/>
              <a:gd name="T6" fmla="*/ 2147483646 w 319"/>
              <a:gd name="T7" fmla="*/ 2147483646 h 517"/>
              <a:gd name="T8" fmla="*/ 2147483646 w 319"/>
              <a:gd name="T9" fmla="*/ 2147483646 h 517"/>
              <a:gd name="T10" fmla="*/ 2147483646 w 319"/>
              <a:gd name="T11" fmla="*/ 2147483646 h 517"/>
              <a:gd name="T12" fmla="*/ 2147483646 w 319"/>
              <a:gd name="T13" fmla="*/ 2147483646 h 517"/>
              <a:gd name="T14" fmla="*/ 0 w 319"/>
              <a:gd name="T15" fmla="*/ 2147483646 h 517"/>
              <a:gd name="T16" fmla="*/ 2147483646 w 319"/>
              <a:gd name="T17" fmla="*/ 2147483646 h 517"/>
              <a:gd name="T18" fmla="*/ 2147483646 w 319"/>
              <a:gd name="T19" fmla="*/ 2147483646 h 517"/>
              <a:gd name="T20" fmla="*/ 2147483646 w 319"/>
              <a:gd name="T21" fmla="*/ 2147483646 h 517"/>
              <a:gd name="T22" fmla="*/ 2147483646 w 319"/>
              <a:gd name="T23" fmla="*/ 2147483646 h 517"/>
              <a:gd name="T24" fmla="*/ 2147483646 w 319"/>
              <a:gd name="T25" fmla="*/ 2147483646 h 517"/>
              <a:gd name="T26" fmla="*/ 2147483646 w 319"/>
              <a:gd name="T27" fmla="*/ 2147483646 h 517"/>
              <a:gd name="T28" fmla="*/ 2147483646 w 319"/>
              <a:gd name="T29" fmla="*/ 2147483646 h 517"/>
              <a:gd name="T30" fmla="*/ 2147483646 w 319"/>
              <a:gd name="T31" fmla="*/ 2147483646 h 517"/>
              <a:gd name="T32" fmla="*/ 2147483646 w 319"/>
              <a:gd name="T33" fmla="*/ 2147483646 h 517"/>
              <a:gd name="T34" fmla="*/ 2147483646 w 319"/>
              <a:gd name="T35" fmla="*/ 2147483646 h 517"/>
              <a:gd name="T36" fmla="*/ 2147483646 w 319"/>
              <a:gd name="T37" fmla="*/ 2147483646 h 517"/>
              <a:gd name="T38" fmla="*/ 2147483646 w 319"/>
              <a:gd name="T39" fmla="*/ 2147483646 h 517"/>
              <a:gd name="T40" fmla="*/ 2147483646 w 319"/>
              <a:gd name="T41" fmla="*/ 2147483646 h 517"/>
              <a:gd name="T42" fmla="*/ 2147483646 w 319"/>
              <a:gd name="T43" fmla="*/ 0 h 5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19"/>
              <a:gd name="T67" fmla="*/ 0 h 517"/>
              <a:gd name="T68" fmla="*/ 319 w 319"/>
              <a:gd name="T69" fmla="*/ 517 h 51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19" h="517">
                <a:moveTo>
                  <a:pt x="77" y="0"/>
                </a:moveTo>
                <a:lnTo>
                  <a:pt x="48" y="202"/>
                </a:lnTo>
                <a:lnTo>
                  <a:pt x="78" y="245"/>
                </a:lnTo>
                <a:lnTo>
                  <a:pt x="31" y="290"/>
                </a:lnTo>
                <a:lnTo>
                  <a:pt x="25" y="321"/>
                </a:lnTo>
                <a:lnTo>
                  <a:pt x="38" y="343"/>
                </a:lnTo>
                <a:lnTo>
                  <a:pt x="25" y="354"/>
                </a:lnTo>
                <a:lnTo>
                  <a:pt x="0" y="471"/>
                </a:lnTo>
                <a:lnTo>
                  <a:pt x="152" y="498"/>
                </a:lnTo>
                <a:lnTo>
                  <a:pt x="296" y="517"/>
                </a:lnTo>
                <a:lnTo>
                  <a:pt x="311" y="410"/>
                </a:lnTo>
                <a:lnTo>
                  <a:pt x="319" y="351"/>
                </a:lnTo>
                <a:lnTo>
                  <a:pt x="305" y="330"/>
                </a:lnTo>
                <a:lnTo>
                  <a:pt x="272" y="336"/>
                </a:lnTo>
                <a:lnTo>
                  <a:pt x="229" y="341"/>
                </a:lnTo>
                <a:lnTo>
                  <a:pt x="221" y="293"/>
                </a:lnTo>
                <a:lnTo>
                  <a:pt x="169" y="254"/>
                </a:lnTo>
                <a:lnTo>
                  <a:pt x="176" y="229"/>
                </a:lnTo>
                <a:lnTo>
                  <a:pt x="181" y="185"/>
                </a:lnTo>
                <a:lnTo>
                  <a:pt x="114" y="90"/>
                </a:lnTo>
                <a:lnTo>
                  <a:pt x="123" y="6"/>
                </a:lnTo>
                <a:lnTo>
                  <a:pt x="77" y="0"/>
                </a:lnTo>
                <a:close/>
              </a:path>
            </a:pathLst>
          </a:custGeom>
          <a:solidFill>
            <a:srgbClr val="4B9FCD"/>
          </a:solidFill>
          <a:ln w="12700">
            <a:solidFill>
              <a:srgbClr val="000000"/>
            </a:solidFill>
            <a:round/>
            <a:headEnd/>
            <a:tailEnd/>
          </a:ln>
        </p:spPr>
        <p:txBody>
          <a:bodyPr/>
          <a:lstStyle/>
          <a:p>
            <a:endParaRPr lang="en-US"/>
          </a:p>
        </p:txBody>
      </p:sp>
      <p:sp>
        <p:nvSpPr>
          <p:cNvPr id="115721" name="Freeform 11"/>
          <p:cNvSpPr>
            <a:spLocks/>
          </p:cNvSpPr>
          <p:nvPr/>
        </p:nvSpPr>
        <p:spPr bwMode="auto">
          <a:xfrm>
            <a:off x="3733800" y="4572000"/>
            <a:ext cx="1922463" cy="1725613"/>
          </a:xfrm>
          <a:custGeom>
            <a:avLst/>
            <a:gdLst>
              <a:gd name="T0" fmla="*/ 2147483646 w 773"/>
              <a:gd name="T1" fmla="*/ 0 h 716"/>
              <a:gd name="T2" fmla="*/ 2147483646 w 773"/>
              <a:gd name="T3" fmla="*/ 2147483646 h 716"/>
              <a:gd name="T4" fmla="*/ 2147483646 w 773"/>
              <a:gd name="T5" fmla="*/ 2147483646 h 716"/>
              <a:gd name="T6" fmla="*/ 2147483646 w 773"/>
              <a:gd name="T7" fmla="*/ 2147483646 h 716"/>
              <a:gd name="T8" fmla="*/ 2147483646 w 773"/>
              <a:gd name="T9" fmla="*/ 2147483646 h 716"/>
              <a:gd name="T10" fmla="*/ 2147483646 w 773"/>
              <a:gd name="T11" fmla="*/ 2147483646 h 716"/>
              <a:gd name="T12" fmla="*/ 2147483646 w 773"/>
              <a:gd name="T13" fmla="*/ 2147483646 h 716"/>
              <a:gd name="T14" fmla="*/ 2147483646 w 773"/>
              <a:gd name="T15" fmla="*/ 2147483646 h 716"/>
              <a:gd name="T16" fmla="*/ 2147483646 w 773"/>
              <a:gd name="T17" fmla="*/ 2147483646 h 716"/>
              <a:gd name="T18" fmla="*/ 2147483646 w 773"/>
              <a:gd name="T19" fmla="*/ 2147483646 h 716"/>
              <a:gd name="T20" fmla="*/ 2147483646 w 773"/>
              <a:gd name="T21" fmla="*/ 2147483646 h 716"/>
              <a:gd name="T22" fmla="*/ 2147483646 w 773"/>
              <a:gd name="T23" fmla="*/ 2147483646 h 716"/>
              <a:gd name="T24" fmla="*/ 2147483646 w 773"/>
              <a:gd name="T25" fmla="*/ 2147483646 h 716"/>
              <a:gd name="T26" fmla="*/ 2147483646 w 773"/>
              <a:gd name="T27" fmla="*/ 2147483646 h 716"/>
              <a:gd name="T28" fmla="*/ 2147483646 w 773"/>
              <a:gd name="T29" fmla="*/ 2147483646 h 716"/>
              <a:gd name="T30" fmla="*/ 2147483646 w 773"/>
              <a:gd name="T31" fmla="*/ 2147483646 h 716"/>
              <a:gd name="T32" fmla="*/ 2147483646 w 773"/>
              <a:gd name="T33" fmla="*/ 2147483646 h 716"/>
              <a:gd name="T34" fmla="*/ 2147483646 w 773"/>
              <a:gd name="T35" fmla="*/ 2147483646 h 716"/>
              <a:gd name="T36" fmla="*/ 2147483646 w 773"/>
              <a:gd name="T37" fmla="*/ 2147483646 h 716"/>
              <a:gd name="T38" fmla="*/ 2147483646 w 773"/>
              <a:gd name="T39" fmla="*/ 2147483646 h 716"/>
              <a:gd name="T40" fmla="*/ 2147483646 w 773"/>
              <a:gd name="T41" fmla="*/ 2147483646 h 716"/>
              <a:gd name="T42" fmla="*/ 2147483646 w 773"/>
              <a:gd name="T43" fmla="*/ 2147483646 h 716"/>
              <a:gd name="T44" fmla="*/ 2147483646 w 773"/>
              <a:gd name="T45" fmla="*/ 2147483646 h 716"/>
              <a:gd name="T46" fmla="*/ 2147483646 w 773"/>
              <a:gd name="T47" fmla="*/ 2147483646 h 716"/>
              <a:gd name="T48" fmla="*/ 2147483646 w 773"/>
              <a:gd name="T49" fmla="*/ 2147483646 h 716"/>
              <a:gd name="T50" fmla="*/ 2147483646 w 773"/>
              <a:gd name="T51" fmla="*/ 2147483646 h 716"/>
              <a:gd name="T52" fmla="*/ 2147483646 w 773"/>
              <a:gd name="T53" fmla="*/ 2147483646 h 716"/>
              <a:gd name="T54" fmla="*/ 2147483646 w 773"/>
              <a:gd name="T55" fmla="*/ 2147483646 h 716"/>
              <a:gd name="T56" fmla="*/ 2147483646 w 773"/>
              <a:gd name="T57" fmla="*/ 2147483646 h 716"/>
              <a:gd name="T58" fmla="*/ 2147483646 w 773"/>
              <a:gd name="T59" fmla="*/ 2147483646 h 716"/>
              <a:gd name="T60" fmla="*/ 2147483646 w 773"/>
              <a:gd name="T61" fmla="*/ 2147483646 h 716"/>
              <a:gd name="T62" fmla="*/ 2147483646 w 773"/>
              <a:gd name="T63" fmla="*/ 2147483646 h 716"/>
              <a:gd name="T64" fmla="*/ 2147483646 w 773"/>
              <a:gd name="T65" fmla="*/ 2147483646 h 716"/>
              <a:gd name="T66" fmla="*/ 2147483646 w 773"/>
              <a:gd name="T67" fmla="*/ 2147483646 h 716"/>
              <a:gd name="T68" fmla="*/ 2147483646 w 773"/>
              <a:gd name="T69" fmla="*/ 2147483646 h 716"/>
              <a:gd name="T70" fmla="*/ 2147483646 w 773"/>
              <a:gd name="T71" fmla="*/ 2147483646 h 716"/>
              <a:gd name="T72" fmla="*/ 2147483646 w 773"/>
              <a:gd name="T73" fmla="*/ 2147483646 h 716"/>
              <a:gd name="T74" fmla="*/ 2147483646 w 773"/>
              <a:gd name="T75" fmla="*/ 2147483646 h 716"/>
              <a:gd name="T76" fmla="*/ 2147483646 w 773"/>
              <a:gd name="T77" fmla="*/ 2147483646 h 716"/>
              <a:gd name="T78" fmla="*/ 2147483646 w 773"/>
              <a:gd name="T79" fmla="*/ 2147483646 h 716"/>
              <a:gd name="T80" fmla="*/ 2147483646 w 773"/>
              <a:gd name="T81" fmla="*/ 2147483646 h 716"/>
              <a:gd name="T82" fmla="*/ 2147483646 w 773"/>
              <a:gd name="T83" fmla="*/ 2147483646 h 716"/>
              <a:gd name="T84" fmla="*/ 2147483646 w 773"/>
              <a:gd name="T85" fmla="*/ 2147483646 h 716"/>
              <a:gd name="T86" fmla="*/ 2147483646 w 773"/>
              <a:gd name="T87" fmla="*/ 2147483646 h 716"/>
              <a:gd name="T88" fmla="*/ 2147483646 w 773"/>
              <a:gd name="T89" fmla="*/ 2147483646 h 716"/>
              <a:gd name="T90" fmla="*/ 2147483646 w 773"/>
              <a:gd name="T91" fmla="*/ 2147483646 h 716"/>
              <a:gd name="T92" fmla="*/ 0 w 773"/>
              <a:gd name="T93" fmla="*/ 2147483646 h 716"/>
              <a:gd name="T94" fmla="*/ 0 w 773"/>
              <a:gd name="T95" fmla="*/ 2147483646 h 716"/>
              <a:gd name="T96" fmla="*/ 2147483646 w 773"/>
              <a:gd name="T97" fmla="*/ 2147483646 h 716"/>
              <a:gd name="T98" fmla="*/ 2147483646 w 773"/>
              <a:gd name="T99" fmla="*/ 2147483646 h 716"/>
              <a:gd name="T100" fmla="*/ 2147483646 w 773"/>
              <a:gd name="T101" fmla="*/ 0 h 71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773"/>
              <a:gd name="T154" fmla="*/ 0 h 716"/>
              <a:gd name="T155" fmla="*/ 773 w 773"/>
              <a:gd name="T156" fmla="*/ 716 h 71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773" h="716">
                <a:moveTo>
                  <a:pt x="224" y="0"/>
                </a:moveTo>
                <a:lnTo>
                  <a:pt x="395" y="6"/>
                </a:lnTo>
                <a:lnTo>
                  <a:pt x="395" y="136"/>
                </a:lnTo>
                <a:lnTo>
                  <a:pt x="482" y="172"/>
                </a:lnTo>
                <a:lnTo>
                  <a:pt x="506" y="160"/>
                </a:lnTo>
                <a:lnTo>
                  <a:pt x="563" y="188"/>
                </a:lnTo>
                <a:lnTo>
                  <a:pt x="597" y="186"/>
                </a:lnTo>
                <a:lnTo>
                  <a:pt x="663" y="158"/>
                </a:lnTo>
                <a:lnTo>
                  <a:pt x="701" y="185"/>
                </a:lnTo>
                <a:lnTo>
                  <a:pt x="734" y="192"/>
                </a:lnTo>
                <a:lnTo>
                  <a:pt x="734" y="298"/>
                </a:lnTo>
                <a:lnTo>
                  <a:pt x="773" y="364"/>
                </a:lnTo>
                <a:lnTo>
                  <a:pt x="764" y="454"/>
                </a:lnTo>
                <a:lnTo>
                  <a:pt x="722" y="490"/>
                </a:lnTo>
                <a:lnTo>
                  <a:pt x="713" y="457"/>
                </a:lnTo>
                <a:lnTo>
                  <a:pt x="701" y="472"/>
                </a:lnTo>
                <a:lnTo>
                  <a:pt x="710" y="493"/>
                </a:lnTo>
                <a:lnTo>
                  <a:pt x="635" y="547"/>
                </a:lnTo>
                <a:lnTo>
                  <a:pt x="617" y="550"/>
                </a:lnTo>
                <a:lnTo>
                  <a:pt x="578" y="577"/>
                </a:lnTo>
                <a:lnTo>
                  <a:pt x="578" y="592"/>
                </a:lnTo>
                <a:lnTo>
                  <a:pt x="566" y="595"/>
                </a:lnTo>
                <a:lnTo>
                  <a:pt x="575" y="613"/>
                </a:lnTo>
                <a:lnTo>
                  <a:pt x="554" y="640"/>
                </a:lnTo>
                <a:lnTo>
                  <a:pt x="566" y="679"/>
                </a:lnTo>
                <a:lnTo>
                  <a:pt x="578" y="692"/>
                </a:lnTo>
                <a:lnTo>
                  <a:pt x="575" y="716"/>
                </a:lnTo>
                <a:lnTo>
                  <a:pt x="545" y="716"/>
                </a:lnTo>
                <a:lnTo>
                  <a:pt x="518" y="704"/>
                </a:lnTo>
                <a:lnTo>
                  <a:pt x="500" y="707"/>
                </a:lnTo>
                <a:lnTo>
                  <a:pt x="440" y="686"/>
                </a:lnTo>
                <a:lnTo>
                  <a:pt x="413" y="604"/>
                </a:lnTo>
                <a:lnTo>
                  <a:pt x="371" y="565"/>
                </a:lnTo>
                <a:lnTo>
                  <a:pt x="334" y="493"/>
                </a:lnTo>
                <a:lnTo>
                  <a:pt x="317" y="486"/>
                </a:lnTo>
                <a:lnTo>
                  <a:pt x="297" y="468"/>
                </a:lnTo>
                <a:lnTo>
                  <a:pt x="278" y="468"/>
                </a:lnTo>
                <a:lnTo>
                  <a:pt x="249" y="462"/>
                </a:lnTo>
                <a:lnTo>
                  <a:pt x="227" y="468"/>
                </a:lnTo>
                <a:lnTo>
                  <a:pt x="212" y="504"/>
                </a:lnTo>
                <a:lnTo>
                  <a:pt x="189" y="510"/>
                </a:lnTo>
                <a:lnTo>
                  <a:pt x="140" y="482"/>
                </a:lnTo>
                <a:lnTo>
                  <a:pt x="111" y="448"/>
                </a:lnTo>
                <a:lnTo>
                  <a:pt x="106" y="407"/>
                </a:lnTo>
                <a:lnTo>
                  <a:pt x="85" y="379"/>
                </a:lnTo>
                <a:lnTo>
                  <a:pt x="36" y="340"/>
                </a:lnTo>
                <a:lnTo>
                  <a:pt x="0" y="299"/>
                </a:lnTo>
                <a:lnTo>
                  <a:pt x="0" y="282"/>
                </a:lnTo>
                <a:lnTo>
                  <a:pt x="117" y="283"/>
                </a:lnTo>
                <a:lnTo>
                  <a:pt x="212" y="291"/>
                </a:lnTo>
                <a:lnTo>
                  <a:pt x="224" y="0"/>
                </a:lnTo>
                <a:close/>
              </a:path>
            </a:pathLst>
          </a:custGeom>
          <a:solidFill>
            <a:srgbClr val="538022"/>
          </a:solidFill>
          <a:ln w="12700">
            <a:solidFill>
              <a:srgbClr val="000000"/>
            </a:solidFill>
            <a:round/>
            <a:headEnd/>
            <a:tailEnd/>
          </a:ln>
        </p:spPr>
        <p:txBody>
          <a:bodyPr/>
          <a:lstStyle/>
          <a:p>
            <a:endParaRPr lang="en-US"/>
          </a:p>
        </p:txBody>
      </p:sp>
      <p:sp>
        <p:nvSpPr>
          <p:cNvPr id="2058" name="Freeform 12"/>
          <p:cNvSpPr>
            <a:spLocks/>
          </p:cNvSpPr>
          <p:nvPr/>
        </p:nvSpPr>
        <p:spPr bwMode="auto">
          <a:xfrm>
            <a:off x="4278313" y="4495800"/>
            <a:ext cx="1190625" cy="555625"/>
          </a:xfrm>
          <a:custGeom>
            <a:avLst/>
            <a:gdLst>
              <a:gd name="T0" fmla="*/ 2147483647 w 478"/>
              <a:gd name="T1" fmla="*/ 0 h 230"/>
              <a:gd name="T2" fmla="*/ 0 w 478"/>
              <a:gd name="T3" fmla="*/ 2147483647 h 230"/>
              <a:gd name="T4" fmla="*/ 2147483647 w 478"/>
              <a:gd name="T5" fmla="*/ 2147483647 h 230"/>
              <a:gd name="T6" fmla="*/ 2147483647 w 478"/>
              <a:gd name="T7" fmla="*/ 2147483647 h 230"/>
              <a:gd name="T8" fmla="*/ 2147483647 w 478"/>
              <a:gd name="T9" fmla="*/ 2147483647 h 230"/>
              <a:gd name="T10" fmla="*/ 2147483647 w 478"/>
              <a:gd name="T11" fmla="*/ 2147483647 h 230"/>
              <a:gd name="T12" fmla="*/ 2147483647 w 478"/>
              <a:gd name="T13" fmla="*/ 2147483647 h 230"/>
              <a:gd name="T14" fmla="*/ 2147483647 w 478"/>
              <a:gd name="T15" fmla="*/ 2147483647 h 230"/>
              <a:gd name="T16" fmla="*/ 2147483647 w 478"/>
              <a:gd name="T17" fmla="*/ 2147483647 h 230"/>
              <a:gd name="T18" fmla="*/ 2147483647 w 478"/>
              <a:gd name="T19" fmla="*/ 2147483647 h 230"/>
              <a:gd name="T20" fmla="*/ 2147483647 w 478"/>
              <a:gd name="T21" fmla="*/ 2147483647 h 230"/>
              <a:gd name="T22" fmla="*/ 2147483647 w 478"/>
              <a:gd name="T23" fmla="*/ 2147483647 h 230"/>
              <a:gd name="T24" fmla="*/ 2147483647 w 478"/>
              <a:gd name="T25" fmla="*/ 0 h 23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78"/>
              <a:gd name="T40" fmla="*/ 0 h 230"/>
              <a:gd name="T41" fmla="*/ 478 w 478"/>
              <a:gd name="T42" fmla="*/ 230 h 23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78" h="230">
                <a:moveTo>
                  <a:pt x="3" y="0"/>
                </a:moveTo>
                <a:lnTo>
                  <a:pt x="0" y="41"/>
                </a:lnTo>
                <a:lnTo>
                  <a:pt x="170" y="47"/>
                </a:lnTo>
                <a:lnTo>
                  <a:pt x="171" y="178"/>
                </a:lnTo>
                <a:lnTo>
                  <a:pt x="258" y="214"/>
                </a:lnTo>
                <a:lnTo>
                  <a:pt x="282" y="201"/>
                </a:lnTo>
                <a:lnTo>
                  <a:pt x="337" y="230"/>
                </a:lnTo>
                <a:lnTo>
                  <a:pt x="373" y="229"/>
                </a:lnTo>
                <a:lnTo>
                  <a:pt x="439" y="201"/>
                </a:lnTo>
                <a:lnTo>
                  <a:pt x="478" y="228"/>
                </a:lnTo>
                <a:lnTo>
                  <a:pt x="478" y="86"/>
                </a:lnTo>
                <a:lnTo>
                  <a:pt x="466" y="3"/>
                </a:lnTo>
                <a:lnTo>
                  <a:pt x="3" y="0"/>
                </a:lnTo>
                <a:close/>
              </a:path>
            </a:pathLst>
          </a:custGeom>
          <a:solidFill>
            <a:schemeClr val="accent6"/>
          </a:solidFill>
          <a:ln w="12700">
            <a:solidFill>
              <a:srgbClr val="000000"/>
            </a:solidFill>
            <a:round/>
            <a:headEnd/>
            <a:tailEnd/>
          </a:ln>
        </p:spPr>
        <p:txBody>
          <a:bodyPr/>
          <a:lstStyle/>
          <a:p>
            <a:pPr eaLnBrk="1" hangingPunct="1">
              <a:defRPr/>
            </a:pPr>
            <a:endParaRPr lang="en-US">
              <a:latin typeface="Arial" charset="0"/>
            </a:endParaRPr>
          </a:p>
        </p:txBody>
      </p:sp>
      <p:sp>
        <p:nvSpPr>
          <p:cNvPr id="115723" name="Freeform 13"/>
          <p:cNvSpPr>
            <a:spLocks/>
          </p:cNvSpPr>
          <p:nvPr/>
        </p:nvSpPr>
        <p:spPr bwMode="auto">
          <a:xfrm>
            <a:off x="5776913" y="3517900"/>
            <a:ext cx="579437" cy="925513"/>
          </a:xfrm>
          <a:custGeom>
            <a:avLst/>
            <a:gdLst>
              <a:gd name="T0" fmla="*/ 2147483646 w 232"/>
              <a:gd name="T1" fmla="*/ 2147483646 h 383"/>
              <a:gd name="T2" fmla="*/ 2147483646 w 232"/>
              <a:gd name="T3" fmla="*/ 0 h 383"/>
              <a:gd name="T4" fmla="*/ 2147483646 w 232"/>
              <a:gd name="T5" fmla="*/ 2147483646 h 383"/>
              <a:gd name="T6" fmla="*/ 2147483646 w 232"/>
              <a:gd name="T7" fmla="*/ 2147483646 h 383"/>
              <a:gd name="T8" fmla="*/ 2147483646 w 232"/>
              <a:gd name="T9" fmla="*/ 2147483646 h 383"/>
              <a:gd name="T10" fmla="*/ 2147483646 w 232"/>
              <a:gd name="T11" fmla="*/ 2147483646 h 383"/>
              <a:gd name="T12" fmla="*/ 2147483646 w 232"/>
              <a:gd name="T13" fmla="*/ 2147483646 h 383"/>
              <a:gd name="T14" fmla="*/ 2147483646 w 232"/>
              <a:gd name="T15" fmla="*/ 2147483646 h 383"/>
              <a:gd name="T16" fmla="*/ 2147483646 w 232"/>
              <a:gd name="T17" fmla="*/ 2147483646 h 383"/>
              <a:gd name="T18" fmla="*/ 2147483646 w 232"/>
              <a:gd name="T19" fmla="*/ 2147483646 h 383"/>
              <a:gd name="T20" fmla="*/ 2147483646 w 232"/>
              <a:gd name="T21" fmla="*/ 2147483646 h 383"/>
              <a:gd name="T22" fmla="*/ 2147483646 w 232"/>
              <a:gd name="T23" fmla="*/ 2147483646 h 383"/>
              <a:gd name="T24" fmla="*/ 2147483646 w 232"/>
              <a:gd name="T25" fmla="*/ 2147483646 h 383"/>
              <a:gd name="T26" fmla="*/ 2147483646 w 232"/>
              <a:gd name="T27" fmla="*/ 2147483646 h 383"/>
              <a:gd name="T28" fmla="*/ 2147483646 w 232"/>
              <a:gd name="T29" fmla="*/ 2147483646 h 383"/>
              <a:gd name="T30" fmla="*/ 2147483646 w 232"/>
              <a:gd name="T31" fmla="*/ 2147483646 h 383"/>
              <a:gd name="T32" fmla="*/ 2147483646 w 232"/>
              <a:gd name="T33" fmla="*/ 2147483646 h 383"/>
              <a:gd name="T34" fmla="*/ 0 w 232"/>
              <a:gd name="T35" fmla="*/ 2147483646 h 383"/>
              <a:gd name="T36" fmla="*/ 2147483646 w 232"/>
              <a:gd name="T37" fmla="*/ 2147483646 h 383"/>
              <a:gd name="T38" fmla="*/ 2147483646 w 232"/>
              <a:gd name="T39" fmla="*/ 2147483646 h 383"/>
              <a:gd name="T40" fmla="*/ 2147483646 w 232"/>
              <a:gd name="T41" fmla="*/ 2147483646 h 383"/>
              <a:gd name="T42" fmla="*/ 2147483646 w 232"/>
              <a:gd name="T43" fmla="*/ 2147483646 h 383"/>
              <a:gd name="T44" fmla="*/ 2147483646 w 232"/>
              <a:gd name="T45" fmla="*/ 2147483646 h 38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32"/>
              <a:gd name="T70" fmla="*/ 0 h 383"/>
              <a:gd name="T71" fmla="*/ 232 w 232"/>
              <a:gd name="T72" fmla="*/ 383 h 38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32" h="383">
                <a:moveTo>
                  <a:pt x="43" y="22"/>
                </a:moveTo>
                <a:lnTo>
                  <a:pt x="176" y="0"/>
                </a:lnTo>
                <a:lnTo>
                  <a:pt x="197" y="47"/>
                </a:lnTo>
                <a:lnTo>
                  <a:pt x="224" y="243"/>
                </a:lnTo>
                <a:lnTo>
                  <a:pt x="232" y="269"/>
                </a:lnTo>
                <a:lnTo>
                  <a:pt x="211" y="321"/>
                </a:lnTo>
                <a:lnTo>
                  <a:pt x="211" y="357"/>
                </a:lnTo>
                <a:lnTo>
                  <a:pt x="187" y="353"/>
                </a:lnTo>
                <a:lnTo>
                  <a:pt x="188" y="383"/>
                </a:lnTo>
                <a:lnTo>
                  <a:pt x="163" y="371"/>
                </a:lnTo>
                <a:lnTo>
                  <a:pt x="150" y="375"/>
                </a:lnTo>
                <a:lnTo>
                  <a:pt x="131" y="372"/>
                </a:lnTo>
                <a:lnTo>
                  <a:pt x="117" y="326"/>
                </a:lnTo>
                <a:lnTo>
                  <a:pt x="90" y="312"/>
                </a:lnTo>
                <a:lnTo>
                  <a:pt x="90" y="263"/>
                </a:lnTo>
                <a:lnTo>
                  <a:pt x="63" y="269"/>
                </a:lnTo>
                <a:lnTo>
                  <a:pt x="48" y="233"/>
                </a:lnTo>
                <a:lnTo>
                  <a:pt x="0" y="191"/>
                </a:lnTo>
                <a:lnTo>
                  <a:pt x="35" y="125"/>
                </a:lnTo>
                <a:lnTo>
                  <a:pt x="25" y="94"/>
                </a:lnTo>
                <a:lnTo>
                  <a:pt x="60" y="88"/>
                </a:lnTo>
                <a:lnTo>
                  <a:pt x="63" y="45"/>
                </a:lnTo>
                <a:lnTo>
                  <a:pt x="43" y="22"/>
                </a:lnTo>
                <a:close/>
              </a:path>
            </a:pathLst>
          </a:custGeom>
          <a:solidFill>
            <a:srgbClr val="4B9FCD"/>
          </a:solidFill>
          <a:ln w="12700">
            <a:solidFill>
              <a:srgbClr val="000000"/>
            </a:solidFill>
            <a:round/>
            <a:headEnd/>
            <a:tailEnd/>
          </a:ln>
        </p:spPr>
        <p:txBody>
          <a:bodyPr/>
          <a:lstStyle/>
          <a:p>
            <a:endParaRPr lang="en-US"/>
          </a:p>
        </p:txBody>
      </p:sp>
      <p:sp>
        <p:nvSpPr>
          <p:cNvPr id="115724" name="Freeform 14"/>
          <p:cNvSpPr>
            <a:spLocks/>
          </p:cNvSpPr>
          <p:nvPr/>
        </p:nvSpPr>
        <p:spPr bwMode="auto">
          <a:xfrm>
            <a:off x="4210050" y="2508250"/>
            <a:ext cx="925513" cy="528638"/>
          </a:xfrm>
          <a:custGeom>
            <a:avLst/>
            <a:gdLst>
              <a:gd name="T0" fmla="*/ 2147483646 w 372"/>
              <a:gd name="T1" fmla="*/ 0 h 218"/>
              <a:gd name="T2" fmla="*/ 2147483646 w 372"/>
              <a:gd name="T3" fmla="*/ 2147483646 h 218"/>
              <a:gd name="T4" fmla="*/ 2147483646 w 372"/>
              <a:gd name="T5" fmla="*/ 2147483646 h 218"/>
              <a:gd name="T6" fmla="*/ 2147483646 w 372"/>
              <a:gd name="T7" fmla="*/ 2147483646 h 218"/>
              <a:gd name="T8" fmla="*/ 2147483646 w 372"/>
              <a:gd name="T9" fmla="*/ 2147483646 h 218"/>
              <a:gd name="T10" fmla="*/ 2147483646 w 372"/>
              <a:gd name="T11" fmla="*/ 2147483646 h 218"/>
              <a:gd name="T12" fmla="*/ 2147483646 w 372"/>
              <a:gd name="T13" fmla="*/ 2147483646 h 218"/>
              <a:gd name="T14" fmla="*/ 0 w 372"/>
              <a:gd name="T15" fmla="*/ 2147483646 h 218"/>
              <a:gd name="T16" fmla="*/ 2147483646 w 372"/>
              <a:gd name="T17" fmla="*/ 0 h 2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72"/>
              <a:gd name="T28" fmla="*/ 0 h 218"/>
              <a:gd name="T29" fmla="*/ 372 w 372"/>
              <a:gd name="T30" fmla="*/ 218 h 21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72" h="218">
                <a:moveTo>
                  <a:pt x="1" y="0"/>
                </a:moveTo>
                <a:lnTo>
                  <a:pt x="312" y="7"/>
                </a:lnTo>
                <a:lnTo>
                  <a:pt x="335" y="71"/>
                </a:lnTo>
                <a:lnTo>
                  <a:pt x="357" y="120"/>
                </a:lnTo>
                <a:lnTo>
                  <a:pt x="372" y="200"/>
                </a:lnTo>
                <a:lnTo>
                  <a:pt x="363" y="218"/>
                </a:lnTo>
                <a:lnTo>
                  <a:pt x="248" y="215"/>
                </a:lnTo>
                <a:lnTo>
                  <a:pt x="0" y="211"/>
                </a:lnTo>
                <a:lnTo>
                  <a:pt x="1" y="0"/>
                </a:lnTo>
                <a:close/>
              </a:path>
            </a:pathLst>
          </a:custGeom>
          <a:solidFill>
            <a:srgbClr val="E75E01"/>
          </a:solidFill>
          <a:ln w="12700">
            <a:solidFill>
              <a:srgbClr val="000000"/>
            </a:solidFill>
            <a:round/>
            <a:headEnd/>
            <a:tailEnd/>
          </a:ln>
        </p:spPr>
        <p:txBody>
          <a:bodyPr/>
          <a:lstStyle/>
          <a:p>
            <a:endParaRPr lang="en-US"/>
          </a:p>
        </p:txBody>
      </p:sp>
      <p:sp>
        <p:nvSpPr>
          <p:cNvPr id="115725" name="Freeform 15"/>
          <p:cNvSpPr>
            <a:spLocks/>
          </p:cNvSpPr>
          <p:nvPr/>
        </p:nvSpPr>
        <p:spPr bwMode="auto">
          <a:xfrm>
            <a:off x="4168775" y="3525838"/>
            <a:ext cx="1160463" cy="508000"/>
          </a:xfrm>
          <a:custGeom>
            <a:avLst/>
            <a:gdLst>
              <a:gd name="T0" fmla="*/ 2147483646 w 466"/>
              <a:gd name="T1" fmla="*/ 0 h 210"/>
              <a:gd name="T2" fmla="*/ 0 w 466"/>
              <a:gd name="T3" fmla="*/ 2147483646 h 210"/>
              <a:gd name="T4" fmla="*/ 2147483646 w 466"/>
              <a:gd name="T5" fmla="*/ 2147483646 h 210"/>
              <a:gd name="T6" fmla="*/ 2147483646 w 466"/>
              <a:gd name="T7" fmla="*/ 2147483646 h 210"/>
              <a:gd name="T8" fmla="*/ 2147483646 w 466"/>
              <a:gd name="T9" fmla="*/ 2147483646 h 210"/>
              <a:gd name="T10" fmla="*/ 2147483646 w 466"/>
              <a:gd name="T11" fmla="*/ 2147483646 h 210"/>
              <a:gd name="T12" fmla="*/ 2147483646 w 466"/>
              <a:gd name="T13" fmla="*/ 2147483646 h 210"/>
              <a:gd name="T14" fmla="*/ 2147483646 w 466"/>
              <a:gd name="T15" fmla="*/ 2147483646 h 210"/>
              <a:gd name="T16" fmla="*/ 2147483646 w 466"/>
              <a:gd name="T17" fmla="*/ 2147483646 h 210"/>
              <a:gd name="T18" fmla="*/ 2147483646 w 466"/>
              <a:gd name="T19" fmla="*/ 2147483646 h 210"/>
              <a:gd name="T20" fmla="*/ 2147483646 w 466"/>
              <a:gd name="T21" fmla="*/ 2147483646 h 210"/>
              <a:gd name="T22" fmla="*/ 2147483646 w 466"/>
              <a:gd name="T23" fmla="*/ 2147483646 h 210"/>
              <a:gd name="T24" fmla="*/ 2147483646 w 466"/>
              <a:gd name="T25" fmla="*/ 2147483646 h 210"/>
              <a:gd name="T26" fmla="*/ 2147483646 w 466"/>
              <a:gd name="T27" fmla="*/ 2147483646 h 210"/>
              <a:gd name="T28" fmla="*/ 2147483646 w 466"/>
              <a:gd name="T29" fmla="*/ 0 h 21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66"/>
              <a:gd name="T46" fmla="*/ 0 h 210"/>
              <a:gd name="T47" fmla="*/ 466 w 466"/>
              <a:gd name="T48" fmla="*/ 210 h 21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66" h="210">
                <a:moveTo>
                  <a:pt x="5" y="0"/>
                </a:moveTo>
                <a:lnTo>
                  <a:pt x="0" y="139"/>
                </a:lnTo>
                <a:lnTo>
                  <a:pt x="105" y="142"/>
                </a:lnTo>
                <a:lnTo>
                  <a:pt x="104" y="210"/>
                </a:lnTo>
                <a:lnTo>
                  <a:pt x="246" y="208"/>
                </a:lnTo>
                <a:lnTo>
                  <a:pt x="373" y="206"/>
                </a:lnTo>
                <a:lnTo>
                  <a:pt x="466" y="208"/>
                </a:lnTo>
                <a:lnTo>
                  <a:pt x="437" y="149"/>
                </a:lnTo>
                <a:lnTo>
                  <a:pt x="417" y="94"/>
                </a:lnTo>
                <a:lnTo>
                  <a:pt x="395" y="37"/>
                </a:lnTo>
                <a:lnTo>
                  <a:pt x="342" y="1"/>
                </a:lnTo>
                <a:lnTo>
                  <a:pt x="318" y="22"/>
                </a:lnTo>
                <a:lnTo>
                  <a:pt x="289" y="7"/>
                </a:lnTo>
                <a:lnTo>
                  <a:pt x="162" y="3"/>
                </a:lnTo>
                <a:lnTo>
                  <a:pt x="5" y="0"/>
                </a:lnTo>
                <a:close/>
              </a:path>
            </a:pathLst>
          </a:custGeom>
          <a:solidFill>
            <a:srgbClr val="EEC100"/>
          </a:solidFill>
          <a:ln w="12700">
            <a:solidFill>
              <a:srgbClr val="000000"/>
            </a:solidFill>
            <a:round/>
            <a:headEnd/>
            <a:tailEnd/>
          </a:ln>
        </p:spPr>
        <p:txBody>
          <a:bodyPr/>
          <a:lstStyle/>
          <a:p>
            <a:endParaRPr lang="en-US"/>
          </a:p>
        </p:txBody>
      </p:sp>
      <p:sp>
        <p:nvSpPr>
          <p:cNvPr id="2062" name="Freeform 16"/>
          <p:cNvSpPr>
            <a:spLocks/>
          </p:cNvSpPr>
          <p:nvPr/>
        </p:nvSpPr>
        <p:spPr bwMode="auto">
          <a:xfrm>
            <a:off x="4981575" y="2447925"/>
            <a:ext cx="911225" cy="993775"/>
          </a:xfrm>
          <a:custGeom>
            <a:avLst/>
            <a:gdLst>
              <a:gd name="T0" fmla="*/ 0 w 366"/>
              <a:gd name="T1" fmla="*/ 2147483647 h 412"/>
              <a:gd name="T2" fmla="*/ 2147483647 w 366"/>
              <a:gd name="T3" fmla="*/ 2147483647 h 412"/>
              <a:gd name="T4" fmla="*/ 2147483647 w 366"/>
              <a:gd name="T5" fmla="*/ 0 h 412"/>
              <a:gd name="T6" fmla="*/ 2147483647 w 366"/>
              <a:gd name="T7" fmla="*/ 2147483647 h 412"/>
              <a:gd name="T8" fmla="*/ 2147483647 w 366"/>
              <a:gd name="T9" fmla="*/ 2147483647 h 412"/>
              <a:gd name="T10" fmla="*/ 2147483647 w 366"/>
              <a:gd name="T11" fmla="*/ 2147483647 h 412"/>
              <a:gd name="T12" fmla="*/ 2147483647 w 366"/>
              <a:gd name="T13" fmla="*/ 2147483647 h 412"/>
              <a:gd name="T14" fmla="*/ 2147483647 w 366"/>
              <a:gd name="T15" fmla="*/ 2147483647 h 412"/>
              <a:gd name="T16" fmla="*/ 2147483647 w 366"/>
              <a:gd name="T17" fmla="*/ 2147483647 h 412"/>
              <a:gd name="T18" fmla="*/ 2147483647 w 366"/>
              <a:gd name="T19" fmla="*/ 2147483647 h 412"/>
              <a:gd name="T20" fmla="*/ 2147483647 w 366"/>
              <a:gd name="T21" fmla="*/ 2147483647 h 412"/>
              <a:gd name="T22" fmla="*/ 2147483647 w 366"/>
              <a:gd name="T23" fmla="*/ 2147483647 h 412"/>
              <a:gd name="T24" fmla="*/ 2147483647 w 366"/>
              <a:gd name="T25" fmla="*/ 2147483647 h 412"/>
              <a:gd name="T26" fmla="*/ 2147483647 w 366"/>
              <a:gd name="T27" fmla="*/ 2147483647 h 412"/>
              <a:gd name="T28" fmla="*/ 2147483647 w 366"/>
              <a:gd name="T29" fmla="*/ 2147483647 h 412"/>
              <a:gd name="T30" fmla="*/ 2147483647 w 366"/>
              <a:gd name="T31" fmla="*/ 2147483647 h 412"/>
              <a:gd name="T32" fmla="*/ 2147483647 w 366"/>
              <a:gd name="T33" fmla="*/ 2147483647 h 412"/>
              <a:gd name="T34" fmla="*/ 2147483647 w 366"/>
              <a:gd name="T35" fmla="*/ 2147483647 h 412"/>
              <a:gd name="T36" fmla="*/ 2147483647 w 366"/>
              <a:gd name="T37" fmla="*/ 2147483647 h 412"/>
              <a:gd name="T38" fmla="*/ 2147483647 w 366"/>
              <a:gd name="T39" fmla="*/ 2147483647 h 412"/>
              <a:gd name="T40" fmla="*/ 2147483647 w 366"/>
              <a:gd name="T41" fmla="*/ 2147483647 h 412"/>
              <a:gd name="T42" fmla="*/ 2147483647 w 366"/>
              <a:gd name="T43" fmla="*/ 2147483647 h 412"/>
              <a:gd name="T44" fmla="*/ 2147483647 w 366"/>
              <a:gd name="T45" fmla="*/ 2147483647 h 412"/>
              <a:gd name="T46" fmla="*/ 2147483647 w 366"/>
              <a:gd name="T47" fmla="*/ 2147483647 h 412"/>
              <a:gd name="T48" fmla="*/ 2147483647 w 366"/>
              <a:gd name="T49" fmla="*/ 2147483647 h 412"/>
              <a:gd name="T50" fmla="*/ 2147483647 w 366"/>
              <a:gd name="T51" fmla="*/ 2147483647 h 412"/>
              <a:gd name="T52" fmla="*/ 2147483647 w 366"/>
              <a:gd name="T53" fmla="*/ 2147483647 h 412"/>
              <a:gd name="T54" fmla="*/ 2147483647 w 366"/>
              <a:gd name="T55" fmla="*/ 2147483647 h 412"/>
              <a:gd name="T56" fmla="*/ 2147483647 w 366"/>
              <a:gd name="T57" fmla="*/ 2147483647 h 412"/>
              <a:gd name="T58" fmla="*/ 2147483647 w 366"/>
              <a:gd name="T59" fmla="*/ 2147483647 h 412"/>
              <a:gd name="T60" fmla="*/ 0 w 366"/>
              <a:gd name="T61" fmla="*/ 2147483647 h 41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66"/>
              <a:gd name="T94" fmla="*/ 0 h 412"/>
              <a:gd name="T95" fmla="*/ 366 w 366"/>
              <a:gd name="T96" fmla="*/ 412 h 41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66" h="412">
                <a:moveTo>
                  <a:pt x="0" y="32"/>
                </a:moveTo>
                <a:lnTo>
                  <a:pt x="96" y="32"/>
                </a:lnTo>
                <a:lnTo>
                  <a:pt x="95" y="0"/>
                </a:lnTo>
                <a:lnTo>
                  <a:pt x="116" y="9"/>
                </a:lnTo>
                <a:lnTo>
                  <a:pt x="120" y="34"/>
                </a:lnTo>
                <a:lnTo>
                  <a:pt x="166" y="61"/>
                </a:lnTo>
                <a:lnTo>
                  <a:pt x="180" y="49"/>
                </a:lnTo>
                <a:lnTo>
                  <a:pt x="207" y="49"/>
                </a:lnTo>
                <a:lnTo>
                  <a:pt x="228" y="73"/>
                </a:lnTo>
                <a:lnTo>
                  <a:pt x="242" y="64"/>
                </a:lnTo>
                <a:lnTo>
                  <a:pt x="282" y="74"/>
                </a:lnTo>
                <a:lnTo>
                  <a:pt x="296" y="56"/>
                </a:lnTo>
                <a:lnTo>
                  <a:pt x="321" y="70"/>
                </a:lnTo>
                <a:lnTo>
                  <a:pt x="366" y="68"/>
                </a:lnTo>
                <a:lnTo>
                  <a:pt x="293" y="119"/>
                </a:lnTo>
                <a:lnTo>
                  <a:pt x="257" y="164"/>
                </a:lnTo>
                <a:lnTo>
                  <a:pt x="264" y="229"/>
                </a:lnTo>
                <a:lnTo>
                  <a:pt x="239" y="256"/>
                </a:lnTo>
                <a:lnTo>
                  <a:pt x="249" y="275"/>
                </a:lnTo>
                <a:lnTo>
                  <a:pt x="249" y="323"/>
                </a:lnTo>
                <a:lnTo>
                  <a:pt x="274" y="323"/>
                </a:lnTo>
                <a:lnTo>
                  <a:pt x="311" y="358"/>
                </a:lnTo>
                <a:lnTo>
                  <a:pt x="326" y="400"/>
                </a:lnTo>
                <a:lnTo>
                  <a:pt x="67" y="412"/>
                </a:lnTo>
                <a:lnTo>
                  <a:pt x="68" y="298"/>
                </a:lnTo>
                <a:lnTo>
                  <a:pt x="45" y="273"/>
                </a:lnTo>
                <a:lnTo>
                  <a:pt x="53" y="243"/>
                </a:lnTo>
                <a:lnTo>
                  <a:pt x="61" y="226"/>
                </a:lnTo>
                <a:lnTo>
                  <a:pt x="45" y="147"/>
                </a:lnTo>
                <a:lnTo>
                  <a:pt x="23" y="95"/>
                </a:lnTo>
                <a:lnTo>
                  <a:pt x="0" y="32"/>
                </a:lnTo>
                <a:close/>
              </a:path>
            </a:pathLst>
          </a:custGeom>
          <a:solidFill>
            <a:schemeClr val="accent6"/>
          </a:solidFill>
          <a:ln w="12700">
            <a:solidFill>
              <a:srgbClr val="000000"/>
            </a:solidFill>
            <a:round/>
            <a:headEnd/>
            <a:tailEnd/>
          </a:ln>
        </p:spPr>
        <p:txBody>
          <a:bodyPr/>
          <a:lstStyle/>
          <a:p>
            <a:pPr eaLnBrk="1" hangingPunct="1">
              <a:defRPr/>
            </a:pPr>
            <a:endParaRPr lang="en-US">
              <a:latin typeface="Arial" charset="0"/>
            </a:endParaRPr>
          </a:p>
        </p:txBody>
      </p:sp>
      <p:sp>
        <p:nvSpPr>
          <p:cNvPr id="115727" name="Freeform 17"/>
          <p:cNvSpPr>
            <a:spLocks/>
          </p:cNvSpPr>
          <p:nvPr/>
        </p:nvSpPr>
        <p:spPr bwMode="auto">
          <a:xfrm>
            <a:off x="5135563" y="3408363"/>
            <a:ext cx="803275" cy="508000"/>
          </a:xfrm>
          <a:custGeom>
            <a:avLst/>
            <a:gdLst>
              <a:gd name="T0" fmla="*/ 2147483646 w 323"/>
              <a:gd name="T1" fmla="*/ 2147483646 h 210"/>
              <a:gd name="T2" fmla="*/ 0 w 323"/>
              <a:gd name="T3" fmla="*/ 2147483646 h 210"/>
              <a:gd name="T4" fmla="*/ 2147483646 w 323"/>
              <a:gd name="T5" fmla="*/ 2147483646 h 210"/>
              <a:gd name="T6" fmla="*/ 2147483646 w 323"/>
              <a:gd name="T7" fmla="*/ 2147483646 h 210"/>
              <a:gd name="T8" fmla="*/ 2147483646 w 323"/>
              <a:gd name="T9" fmla="*/ 2147483646 h 210"/>
              <a:gd name="T10" fmla="*/ 2147483646 w 323"/>
              <a:gd name="T11" fmla="*/ 2147483646 h 210"/>
              <a:gd name="T12" fmla="*/ 2147483646 w 323"/>
              <a:gd name="T13" fmla="*/ 2147483646 h 210"/>
              <a:gd name="T14" fmla="*/ 2147483646 w 323"/>
              <a:gd name="T15" fmla="*/ 2147483646 h 210"/>
              <a:gd name="T16" fmla="*/ 2147483646 w 323"/>
              <a:gd name="T17" fmla="*/ 2147483646 h 210"/>
              <a:gd name="T18" fmla="*/ 2147483646 w 323"/>
              <a:gd name="T19" fmla="*/ 2147483646 h 210"/>
              <a:gd name="T20" fmla="*/ 2147483646 w 323"/>
              <a:gd name="T21" fmla="*/ 2147483646 h 210"/>
              <a:gd name="T22" fmla="*/ 2147483646 w 323"/>
              <a:gd name="T23" fmla="*/ 2147483646 h 210"/>
              <a:gd name="T24" fmla="*/ 2147483646 w 323"/>
              <a:gd name="T25" fmla="*/ 2147483646 h 210"/>
              <a:gd name="T26" fmla="*/ 2147483646 w 323"/>
              <a:gd name="T27" fmla="*/ 2147483646 h 210"/>
              <a:gd name="T28" fmla="*/ 2147483646 w 323"/>
              <a:gd name="T29" fmla="*/ 0 h 210"/>
              <a:gd name="T30" fmla="*/ 2147483646 w 323"/>
              <a:gd name="T31" fmla="*/ 2147483646 h 210"/>
              <a:gd name="T32" fmla="*/ 2147483646 w 323"/>
              <a:gd name="T33" fmla="*/ 2147483646 h 210"/>
              <a:gd name="T34" fmla="*/ 2147483646 w 323"/>
              <a:gd name="T35" fmla="*/ 2147483646 h 21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23"/>
              <a:gd name="T55" fmla="*/ 0 h 210"/>
              <a:gd name="T56" fmla="*/ 323 w 323"/>
              <a:gd name="T57" fmla="*/ 210 h 21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23" h="210">
                <a:moveTo>
                  <a:pt x="5" y="11"/>
                </a:moveTo>
                <a:lnTo>
                  <a:pt x="0" y="48"/>
                </a:lnTo>
                <a:lnTo>
                  <a:pt x="7" y="87"/>
                </a:lnTo>
                <a:lnTo>
                  <a:pt x="37" y="167"/>
                </a:lnTo>
                <a:lnTo>
                  <a:pt x="54" y="210"/>
                </a:lnTo>
                <a:lnTo>
                  <a:pt x="244" y="200"/>
                </a:lnTo>
                <a:lnTo>
                  <a:pt x="275" y="210"/>
                </a:lnTo>
                <a:lnTo>
                  <a:pt x="294" y="169"/>
                </a:lnTo>
                <a:lnTo>
                  <a:pt x="287" y="140"/>
                </a:lnTo>
                <a:lnTo>
                  <a:pt x="319" y="134"/>
                </a:lnTo>
                <a:lnTo>
                  <a:pt x="323" y="88"/>
                </a:lnTo>
                <a:lnTo>
                  <a:pt x="304" y="68"/>
                </a:lnTo>
                <a:lnTo>
                  <a:pt x="271" y="48"/>
                </a:lnTo>
                <a:lnTo>
                  <a:pt x="278" y="20"/>
                </a:lnTo>
                <a:lnTo>
                  <a:pt x="264" y="0"/>
                </a:lnTo>
                <a:lnTo>
                  <a:pt x="193" y="3"/>
                </a:lnTo>
                <a:lnTo>
                  <a:pt x="121" y="6"/>
                </a:lnTo>
                <a:lnTo>
                  <a:pt x="5" y="11"/>
                </a:lnTo>
                <a:close/>
              </a:path>
            </a:pathLst>
          </a:custGeom>
          <a:solidFill>
            <a:srgbClr val="EEC100"/>
          </a:solidFill>
          <a:ln w="12700">
            <a:solidFill>
              <a:srgbClr val="000000"/>
            </a:solidFill>
            <a:round/>
            <a:headEnd/>
            <a:tailEnd/>
          </a:ln>
        </p:spPr>
        <p:txBody>
          <a:bodyPr/>
          <a:lstStyle/>
          <a:p>
            <a:endParaRPr lang="en-US"/>
          </a:p>
        </p:txBody>
      </p:sp>
      <p:sp>
        <p:nvSpPr>
          <p:cNvPr id="4" name="Freeform 18"/>
          <p:cNvSpPr>
            <a:spLocks/>
          </p:cNvSpPr>
          <p:nvPr/>
        </p:nvSpPr>
        <p:spPr bwMode="auto">
          <a:xfrm>
            <a:off x="7146925" y="3302000"/>
            <a:ext cx="788988" cy="503238"/>
          </a:xfrm>
          <a:custGeom>
            <a:avLst/>
            <a:gdLst>
              <a:gd name="T0" fmla="*/ 2147483647 w 317"/>
              <a:gd name="T1" fmla="*/ 2147483647 h 208"/>
              <a:gd name="T2" fmla="*/ 0 w 317"/>
              <a:gd name="T3" fmla="*/ 2147483647 h 208"/>
              <a:gd name="T4" fmla="*/ 2147483647 w 317"/>
              <a:gd name="T5" fmla="*/ 2147483647 h 208"/>
              <a:gd name="T6" fmla="*/ 2147483647 w 317"/>
              <a:gd name="T7" fmla="*/ 2147483647 h 208"/>
              <a:gd name="T8" fmla="*/ 2147483647 w 317"/>
              <a:gd name="T9" fmla="*/ 2147483647 h 208"/>
              <a:gd name="T10" fmla="*/ 2147483647 w 317"/>
              <a:gd name="T11" fmla="*/ 2147483647 h 208"/>
              <a:gd name="T12" fmla="*/ 2147483647 w 317"/>
              <a:gd name="T13" fmla="*/ 2147483647 h 208"/>
              <a:gd name="T14" fmla="*/ 2147483647 w 317"/>
              <a:gd name="T15" fmla="*/ 2147483647 h 208"/>
              <a:gd name="T16" fmla="*/ 2147483647 w 317"/>
              <a:gd name="T17" fmla="*/ 2147483647 h 208"/>
              <a:gd name="T18" fmla="*/ 2147483647 w 317"/>
              <a:gd name="T19" fmla="*/ 2147483647 h 208"/>
              <a:gd name="T20" fmla="*/ 2147483647 w 317"/>
              <a:gd name="T21" fmla="*/ 2147483647 h 208"/>
              <a:gd name="T22" fmla="*/ 2147483647 w 317"/>
              <a:gd name="T23" fmla="*/ 2147483647 h 208"/>
              <a:gd name="T24" fmla="*/ 2147483647 w 317"/>
              <a:gd name="T25" fmla="*/ 0 h 208"/>
              <a:gd name="T26" fmla="*/ 2147483647 w 317"/>
              <a:gd name="T27" fmla="*/ 2147483647 h 208"/>
              <a:gd name="T28" fmla="*/ 2147483647 w 317"/>
              <a:gd name="T29" fmla="*/ 2147483647 h 20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17"/>
              <a:gd name="T46" fmla="*/ 0 h 208"/>
              <a:gd name="T47" fmla="*/ 317 w 317"/>
              <a:gd name="T48" fmla="*/ 208 h 20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17" h="208">
                <a:moveTo>
                  <a:pt x="29" y="30"/>
                </a:moveTo>
                <a:lnTo>
                  <a:pt x="0" y="58"/>
                </a:lnTo>
                <a:lnTo>
                  <a:pt x="16" y="159"/>
                </a:lnTo>
                <a:lnTo>
                  <a:pt x="29" y="208"/>
                </a:lnTo>
                <a:lnTo>
                  <a:pt x="83" y="204"/>
                </a:lnTo>
                <a:lnTo>
                  <a:pt x="283" y="166"/>
                </a:lnTo>
                <a:lnTo>
                  <a:pt x="297" y="160"/>
                </a:lnTo>
                <a:lnTo>
                  <a:pt x="317" y="113"/>
                </a:lnTo>
                <a:lnTo>
                  <a:pt x="287" y="87"/>
                </a:lnTo>
                <a:lnTo>
                  <a:pt x="303" y="27"/>
                </a:lnTo>
                <a:lnTo>
                  <a:pt x="280" y="21"/>
                </a:lnTo>
                <a:lnTo>
                  <a:pt x="280" y="6"/>
                </a:lnTo>
                <a:lnTo>
                  <a:pt x="270" y="0"/>
                </a:lnTo>
                <a:lnTo>
                  <a:pt x="38" y="43"/>
                </a:lnTo>
                <a:lnTo>
                  <a:pt x="29" y="30"/>
                </a:lnTo>
                <a:close/>
              </a:path>
            </a:pathLst>
          </a:custGeom>
          <a:solidFill>
            <a:schemeClr val="accent6"/>
          </a:solidFill>
          <a:ln w="12700">
            <a:solidFill>
              <a:srgbClr val="000000"/>
            </a:solidFill>
            <a:round/>
            <a:headEnd/>
            <a:tailEnd/>
          </a:ln>
        </p:spPr>
        <p:txBody>
          <a:bodyPr/>
          <a:lstStyle/>
          <a:p>
            <a:pPr eaLnBrk="1" hangingPunct="1">
              <a:defRPr/>
            </a:pPr>
            <a:endParaRPr lang="en-US">
              <a:latin typeface="Arial" charset="0"/>
            </a:endParaRPr>
          </a:p>
        </p:txBody>
      </p:sp>
      <p:sp>
        <p:nvSpPr>
          <p:cNvPr id="115729" name="Freeform 19"/>
          <p:cNvSpPr>
            <a:spLocks/>
          </p:cNvSpPr>
          <p:nvPr/>
        </p:nvSpPr>
        <p:spPr bwMode="auto">
          <a:xfrm>
            <a:off x="7861300" y="3360738"/>
            <a:ext cx="209550" cy="398462"/>
          </a:xfrm>
          <a:custGeom>
            <a:avLst/>
            <a:gdLst>
              <a:gd name="T0" fmla="*/ 2147483646 w 84"/>
              <a:gd name="T1" fmla="*/ 2147483646 h 166"/>
              <a:gd name="T2" fmla="*/ 2147483646 w 84"/>
              <a:gd name="T3" fmla="*/ 0 h 166"/>
              <a:gd name="T4" fmla="*/ 2147483646 w 84"/>
              <a:gd name="T5" fmla="*/ 2147483646 h 166"/>
              <a:gd name="T6" fmla="*/ 2147483646 w 84"/>
              <a:gd name="T7" fmla="*/ 2147483646 h 166"/>
              <a:gd name="T8" fmla="*/ 2147483646 w 84"/>
              <a:gd name="T9" fmla="*/ 2147483646 h 166"/>
              <a:gd name="T10" fmla="*/ 2147483646 w 84"/>
              <a:gd name="T11" fmla="*/ 2147483646 h 166"/>
              <a:gd name="T12" fmla="*/ 2147483646 w 84"/>
              <a:gd name="T13" fmla="*/ 2147483646 h 166"/>
              <a:gd name="T14" fmla="*/ 2147483646 w 84"/>
              <a:gd name="T15" fmla="*/ 2147483646 h 166"/>
              <a:gd name="T16" fmla="*/ 2147483646 w 84"/>
              <a:gd name="T17" fmla="*/ 2147483646 h 166"/>
              <a:gd name="T18" fmla="*/ 2147483646 w 84"/>
              <a:gd name="T19" fmla="*/ 2147483646 h 166"/>
              <a:gd name="T20" fmla="*/ 2147483646 w 84"/>
              <a:gd name="T21" fmla="*/ 2147483646 h 166"/>
              <a:gd name="T22" fmla="*/ 0 w 84"/>
              <a:gd name="T23" fmla="*/ 2147483646 h 166"/>
              <a:gd name="T24" fmla="*/ 2147483646 w 84"/>
              <a:gd name="T25" fmla="*/ 2147483646 h 1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4"/>
              <a:gd name="T40" fmla="*/ 0 h 166"/>
              <a:gd name="T41" fmla="*/ 84 w 84"/>
              <a:gd name="T42" fmla="*/ 166 h 16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4" h="166">
                <a:moveTo>
                  <a:pt x="15" y="1"/>
                </a:moveTo>
                <a:lnTo>
                  <a:pt x="35" y="0"/>
                </a:lnTo>
                <a:lnTo>
                  <a:pt x="75" y="25"/>
                </a:lnTo>
                <a:lnTo>
                  <a:pt x="69" y="45"/>
                </a:lnTo>
                <a:lnTo>
                  <a:pt x="83" y="58"/>
                </a:lnTo>
                <a:lnTo>
                  <a:pt x="84" y="136"/>
                </a:lnTo>
                <a:lnTo>
                  <a:pt x="70" y="166"/>
                </a:lnTo>
                <a:lnTo>
                  <a:pt x="54" y="155"/>
                </a:lnTo>
                <a:lnTo>
                  <a:pt x="37" y="154"/>
                </a:lnTo>
                <a:lnTo>
                  <a:pt x="8" y="138"/>
                </a:lnTo>
                <a:lnTo>
                  <a:pt x="30" y="89"/>
                </a:lnTo>
                <a:lnTo>
                  <a:pt x="0" y="63"/>
                </a:lnTo>
                <a:lnTo>
                  <a:pt x="15" y="1"/>
                </a:lnTo>
                <a:close/>
              </a:path>
            </a:pathLst>
          </a:custGeom>
          <a:solidFill>
            <a:srgbClr val="418AB2"/>
          </a:solidFill>
          <a:ln w="12700">
            <a:solidFill>
              <a:srgbClr val="000000"/>
            </a:solidFill>
            <a:round/>
            <a:headEnd/>
            <a:tailEnd/>
          </a:ln>
        </p:spPr>
        <p:txBody>
          <a:bodyPr/>
          <a:lstStyle/>
          <a:p>
            <a:endParaRPr lang="en-US"/>
          </a:p>
        </p:txBody>
      </p:sp>
      <p:sp>
        <p:nvSpPr>
          <p:cNvPr id="115730" name="Freeform 20"/>
          <p:cNvSpPr>
            <a:spLocks/>
          </p:cNvSpPr>
          <p:nvPr/>
        </p:nvSpPr>
        <p:spPr bwMode="auto">
          <a:xfrm>
            <a:off x="7019925" y="3681413"/>
            <a:ext cx="581025" cy="592137"/>
          </a:xfrm>
          <a:custGeom>
            <a:avLst/>
            <a:gdLst>
              <a:gd name="T0" fmla="*/ 2147483646 w 234"/>
              <a:gd name="T1" fmla="*/ 2147483646 h 245"/>
              <a:gd name="T2" fmla="*/ 2147483646 w 234"/>
              <a:gd name="T3" fmla="*/ 2147483646 h 245"/>
              <a:gd name="T4" fmla="*/ 0 w 234"/>
              <a:gd name="T5" fmla="*/ 2147483646 h 245"/>
              <a:gd name="T6" fmla="*/ 2147483646 w 234"/>
              <a:gd name="T7" fmla="*/ 2147483646 h 245"/>
              <a:gd name="T8" fmla="*/ 2147483646 w 234"/>
              <a:gd name="T9" fmla="*/ 2147483646 h 245"/>
              <a:gd name="T10" fmla="*/ 2147483646 w 234"/>
              <a:gd name="T11" fmla="*/ 2147483646 h 245"/>
              <a:gd name="T12" fmla="*/ 2147483646 w 234"/>
              <a:gd name="T13" fmla="*/ 2147483646 h 245"/>
              <a:gd name="T14" fmla="*/ 2147483646 w 234"/>
              <a:gd name="T15" fmla="*/ 2147483646 h 245"/>
              <a:gd name="T16" fmla="*/ 2147483646 w 234"/>
              <a:gd name="T17" fmla="*/ 2147483646 h 245"/>
              <a:gd name="T18" fmla="*/ 2147483646 w 234"/>
              <a:gd name="T19" fmla="*/ 2147483646 h 245"/>
              <a:gd name="T20" fmla="*/ 2147483646 w 234"/>
              <a:gd name="T21" fmla="*/ 2147483646 h 245"/>
              <a:gd name="T22" fmla="*/ 2147483646 w 234"/>
              <a:gd name="T23" fmla="*/ 2147483646 h 245"/>
              <a:gd name="T24" fmla="*/ 2147483646 w 234"/>
              <a:gd name="T25" fmla="*/ 2147483646 h 245"/>
              <a:gd name="T26" fmla="*/ 2147483646 w 234"/>
              <a:gd name="T27" fmla="*/ 2147483646 h 245"/>
              <a:gd name="T28" fmla="*/ 2147483646 w 234"/>
              <a:gd name="T29" fmla="*/ 2147483646 h 245"/>
              <a:gd name="T30" fmla="*/ 2147483646 w 234"/>
              <a:gd name="T31" fmla="*/ 2147483646 h 245"/>
              <a:gd name="T32" fmla="*/ 2147483646 w 234"/>
              <a:gd name="T33" fmla="*/ 0 h 245"/>
              <a:gd name="T34" fmla="*/ 2147483646 w 234"/>
              <a:gd name="T35" fmla="*/ 2147483646 h 245"/>
              <a:gd name="T36" fmla="*/ 2147483646 w 234"/>
              <a:gd name="T37" fmla="*/ 2147483646 h 245"/>
              <a:gd name="T38" fmla="*/ 2147483646 w 234"/>
              <a:gd name="T39" fmla="*/ 2147483646 h 245"/>
              <a:gd name="T40" fmla="*/ 2147483646 w 234"/>
              <a:gd name="T41" fmla="*/ 2147483646 h 24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34"/>
              <a:gd name="T64" fmla="*/ 0 h 245"/>
              <a:gd name="T65" fmla="*/ 234 w 234"/>
              <a:gd name="T66" fmla="*/ 245 h 24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34" h="245">
                <a:moveTo>
                  <a:pt x="24" y="128"/>
                </a:moveTo>
                <a:lnTo>
                  <a:pt x="6" y="123"/>
                </a:lnTo>
                <a:lnTo>
                  <a:pt x="0" y="162"/>
                </a:lnTo>
                <a:lnTo>
                  <a:pt x="6" y="203"/>
                </a:lnTo>
                <a:lnTo>
                  <a:pt x="40" y="231"/>
                </a:lnTo>
                <a:lnTo>
                  <a:pt x="48" y="245"/>
                </a:lnTo>
                <a:lnTo>
                  <a:pt x="91" y="231"/>
                </a:lnTo>
                <a:lnTo>
                  <a:pt x="142" y="198"/>
                </a:lnTo>
                <a:lnTo>
                  <a:pt x="157" y="126"/>
                </a:lnTo>
                <a:lnTo>
                  <a:pt x="190" y="107"/>
                </a:lnTo>
                <a:lnTo>
                  <a:pt x="208" y="63"/>
                </a:lnTo>
                <a:lnTo>
                  <a:pt x="234" y="51"/>
                </a:lnTo>
                <a:lnTo>
                  <a:pt x="200" y="45"/>
                </a:lnTo>
                <a:lnTo>
                  <a:pt x="141" y="77"/>
                </a:lnTo>
                <a:lnTo>
                  <a:pt x="132" y="46"/>
                </a:lnTo>
                <a:lnTo>
                  <a:pt x="81" y="49"/>
                </a:lnTo>
                <a:lnTo>
                  <a:pt x="69" y="0"/>
                </a:lnTo>
                <a:lnTo>
                  <a:pt x="56" y="13"/>
                </a:lnTo>
                <a:lnTo>
                  <a:pt x="60" y="83"/>
                </a:lnTo>
                <a:lnTo>
                  <a:pt x="37" y="89"/>
                </a:lnTo>
                <a:lnTo>
                  <a:pt x="24" y="128"/>
                </a:lnTo>
                <a:close/>
              </a:path>
            </a:pathLst>
          </a:custGeom>
          <a:solidFill>
            <a:srgbClr val="E75E01"/>
          </a:solidFill>
          <a:ln w="12700">
            <a:solidFill>
              <a:srgbClr val="000000"/>
            </a:solidFill>
            <a:round/>
            <a:headEnd/>
            <a:tailEnd/>
          </a:ln>
        </p:spPr>
        <p:txBody>
          <a:bodyPr/>
          <a:lstStyle/>
          <a:p>
            <a:endParaRPr lang="en-US"/>
          </a:p>
        </p:txBody>
      </p:sp>
      <p:sp>
        <p:nvSpPr>
          <p:cNvPr id="115731" name="Freeform 21"/>
          <p:cNvSpPr>
            <a:spLocks/>
          </p:cNvSpPr>
          <p:nvPr/>
        </p:nvSpPr>
        <p:spPr bwMode="auto">
          <a:xfrm>
            <a:off x="8005763" y="3014663"/>
            <a:ext cx="492125" cy="219075"/>
          </a:xfrm>
          <a:custGeom>
            <a:avLst/>
            <a:gdLst>
              <a:gd name="T0" fmla="*/ 0 w 198"/>
              <a:gd name="T1" fmla="*/ 2147483646 h 90"/>
              <a:gd name="T2" fmla="*/ 2147483646 w 198"/>
              <a:gd name="T3" fmla="*/ 2147483646 h 90"/>
              <a:gd name="T4" fmla="*/ 2147483646 w 198"/>
              <a:gd name="T5" fmla="*/ 2147483646 h 90"/>
              <a:gd name="T6" fmla="*/ 2147483646 w 198"/>
              <a:gd name="T7" fmla="*/ 0 h 90"/>
              <a:gd name="T8" fmla="*/ 2147483646 w 198"/>
              <a:gd name="T9" fmla="*/ 2147483646 h 90"/>
              <a:gd name="T10" fmla="*/ 2147483646 w 198"/>
              <a:gd name="T11" fmla="*/ 2147483646 h 90"/>
              <a:gd name="T12" fmla="*/ 2147483646 w 198"/>
              <a:gd name="T13" fmla="*/ 2147483646 h 90"/>
              <a:gd name="T14" fmla="*/ 2147483646 w 198"/>
              <a:gd name="T15" fmla="*/ 2147483646 h 90"/>
              <a:gd name="T16" fmla="*/ 2147483646 w 198"/>
              <a:gd name="T17" fmla="*/ 2147483646 h 90"/>
              <a:gd name="T18" fmla="*/ 2147483646 w 198"/>
              <a:gd name="T19" fmla="*/ 2147483646 h 90"/>
              <a:gd name="T20" fmla="*/ 2147483646 w 198"/>
              <a:gd name="T21" fmla="*/ 2147483646 h 90"/>
              <a:gd name="T22" fmla="*/ 2147483646 w 198"/>
              <a:gd name="T23" fmla="*/ 2147483646 h 90"/>
              <a:gd name="T24" fmla="*/ 2147483646 w 198"/>
              <a:gd name="T25" fmla="*/ 2147483646 h 90"/>
              <a:gd name="T26" fmla="*/ 2147483646 w 198"/>
              <a:gd name="T27" fmla="*/ 2147483646 h 90"/>
              <a:gd name="T28" fmla="*/ 2147483646 w 198"/>
              <a:gd name="T29" fmla="*/ 2147483646 h 90"/>
              <a:gd name="T30" fmla="*/ 2147483646 w 198"/>
              <a:gd name="T31" fmla="*/ 2147483646 h 90"/>
              <a:gd name="T32" fmla="*/ 2147483646 w 198"/>
              <a:gd name="T33" fmla="*/ 2147483646 h 90"/>
              <a:gd name="T34" fmla="*/ 2147483646 w 198"/>
              <a:gd name="T35" fmla="*/ 2147483646 h 90"/>
              <a:gd name="T36" fmla="*/ 2147483646 w 198"/>
              <a:gd name="T37" fmla="*/ 2147483646 h 90"/>
              <a:gd name="T38" fmla="*/ 0 w 198"/>
              <a:gd name="T39" fmla="*/ 2147483646 h 9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98"/>
              <a:gd name="T61" fmla="*/ 0 h 90"/>
              <a:gd name="T62" fmla="*/ 198 w 198"/>
              <a:gd name="T63" fmla="*/ 90 h 9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98" h="90">
                <a:moveTo>
                  <a:pt x="0" y="36"/>
                </a:moveTo>
                <a:lnTo>
                  <a:pt x="101" y="11"/>
                </a:lnTo>
                <a:lnTo>
                  <a:pt x="113" y="12"/>
                </a:lnTo>
                <a:lnTo>
                  <a:pt x="125" y="0"/>
                </a:lnTo>
                <a:lnTo>
                  <a:pt x="135" y="6"/>
                </a:lnTo>
                <a:lnTo>
                  <a:pt x="123" y="32"/>
                </a:lnTo>
                <a:lnTo>
                  <a:pt x="144" y="30"/>
                </a:lnTo>
                <a:lnTo>
                  <a:pt x="156" y="50"/>
                </a:lnTo>
                <a:lnTo>
                  <a:pt x="170" y="52"/>
                </a:lnTo>
                <a:lnTo>
                  <a:pt x="180" y="49"/>
                </a:lnTo>
                <a:lnTo>
                  <a:pt x="180" y="38"/>
                </a:lnTo>
                <a:lnTo>
                  <a:pt x="163" y="24"/>
                </a:lnTo>
                <a:lnTo>
                  <a:pt x="176" y="23"/>
                </a:lnTo>
                <a:lnTo>
                  <a:pt x="198" y="53"/>
                </a:lnTo>
                <a:lnTo>
                  <a:pt x="177" y="71"/>
                </a:lnTo>
                <a:lnTo>
                  <a:pt x="153" y="62"/>
                </a:lnTo>
                <a:lnTo>
                  <a:pt x="138" y="84"/>
                </a:lnTo>
                <a:lnTo>
                  <a:pt x="108" y="62"/>
                </a:lnTo>
                <a:lnTo>
                  <a:pt x="8" y="90"/>
                </a:lnTo>
                <a:lnTo>
                  <a:pt x="0" y="36"/>
                </a:lnTo>
                <a:close/>
              </a:path>
            </a:pathLst>
          </a:custGeom>
          <a:solidFill>
            <a:schemeClr val="accent2"/>
          </a:solidFill>
          <a:ln w="12700">
            <a:solidFill>
              <a:srgbClr val="000000"/>
            </a:solidFill>
            <a:round/>
            <a:headEnd/>
            <a:tailEnd/>
          </a:ln>
        </p:spPr>
        <p:txBody>
          <a:bodyPr/>
          <a:lstStyle/>
          <a:p>
            <a:endParaRPr lang="en-US"/>
          </a:p>
        </p:txBody>
      </p:sp>
      <p:sp>
        <p:nvSpPr>
          <p:cNvPr id="115732" name="Freeform 22"/>
          <p:cNvSpPr>
            <a:spLocks/>
          </p:cNvSpPr>
          <p:nvPr/>
        </p:nvSpPr>
        <p:spPr bwMode="auto">
          <a:xfrm>
            <a:off x="8023225" y="3178175"/>
            <a:ext cx="255588" cy="192088"/>
          </a:xfrm>
          <a:custGeom>
            <a:avLst/>
            <a:gdLst>
              <a:gd name="T0" fmla="*/ 0 w 103"/>
              <a:gd name="T1" fmla="*/ 2147483646 h 79"/>
              <a:gd name="T2" fmla="*/ 2147483646 w 103"/>
              <a:gd name="T3" fmla="*/ 0 h 79"/>
              <a:gd name="T4" fmla="*/ 2147483646 w 103"/>
              <a:gd name="T5" fmla="*/ 2147483646 h 79"/>
              <a:gd name="T6" fmla="*/ 2147483646 w 103"/>
              <a:gd name="T7" fmla="*/ 2147483646 h 79"/>
              <a:gd name="T8" fmla="*/ 2147483646 w 103"/>
              <a:gd name="T9" fmla="*/ 2147483646 h 79"/>
              <a:gd name="T10" fmla="*/ 2147483646 w 103"/>
              <a:gd name="T11" fmla="*/ 2147483646 h 79"/>
              <a:gd name="T12" fmla="*/ 2147483646 w 103"/>
              <a:gd name="T13" fmla="*/ 2147483646 h 79"/>
              <a:gd name="T14" fmla="*/ 0 w 103"/>
              <a:gd name="T15" fmla="*/ 2147483646 h 79"/>
              <a:gd name="T16" fmla="*/ 0 60000 65536"/>
              <a:gd name="T17" fmla="*/ 0 60000 65536"/>
              <a:gd name="T18" fmla="*/ 0 60000 65536"/>
              <a:gd name="T19" fmla="*/ 0 60000 65536"/>
              <a:gd name="T20" fmla="*/ 0 60000 65536"/>
              <a:gd name="T21" fmla="*/ 0 60000 65536"/>
              <a:gd name="T22" fmla="*/ 0 60000 65536"/>
              <a:gd name="T23" fmla="*/ 0 60000 65536"/>
              <a:gd name="T24" fmla="*/ 0 w 103"/>
              <a:gd name="T25" fmla="*/ 0 h 79"/>
              <a:gd name="T26" fmla="*/ 103 w 103"/>
              <a:gd name="T27" fmla="*/ 79 h 7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3" h="79">
                <a:moveTo>
                  <a:pt x="0" y="20"/>
                </a:moveTo>
                <a:lnTo>
                  <a:pt x="79" y="0"/>
                </a:lnTo>
                <a:lnTo>
                  <a:pt x="103" y="36"/>
                </a:lnTo>
                <a:lnTo>
                  <a:pt x="89" y="52"/>
                </a:lnTo>
                <a:lnTo>
                  <a:pt x="64" y="46"/>
                </a:lnTo>
                <a:lnTo>
                  <a:pt x="25" y="79"/>
                </a:lnTo>
                <a:lnTo>
                  <a:pt x="4" y="62"/>
                </a:lnTo>
                <a:lnTo>
                  <a:pt x="0" y="20"/>
                </a:lnTo>
                <a:close/>
              </a:path>
            </a:pathLst>
          </a:custGeom>
          <a:solidFill>
            <a:srgbClr val="4B9FCD"/>
          </a:solidFill>
          <a:ln w="12700">
            <a:solidFill>
              <a:srgbClr val="000000"/>
            </a:solidFill>
            <a:round/>
            <a:headEnd/>
            <a:tailEnd/>
          </a:ln>
        </p:spPr>
        <p:txBody>
          <a:bodyPr/>
          <a:lstStyle/>
          <a:p>
            <a:endParaRPr lang="en-US"/>
          </a:p>
        </p:txBody>
      </p:sp>
      <p:sp>
        <p:nvSpPr>
          <p:cNvPr id="115733" name="Freeform 23"/>
          <p:cNvSpPr>
            <a:spLocks/>
          </p:cNvSpPr>
          <p:nvPr/>
        </p:nvSpPr>
        <p:spPr bwMode="auto">
          <a:xfrm>
            <a:off x="8153400" y="2195513"/>
            <a:ext cx="522288" cy="776287"/>
          </a:xfrm>
          <a:custGeom>
            <a:avLst/>
            <a:gdLst>
              <a:gd name="T0" fmla="*/ 2147483646 w 210"/>
              <a:gd name="T1" fmla="*/ 2147483646 h 321"/>
              <a:gd name="T2" fmla="*/ 2147483646 w 210"/>
              <a:gd name="T3" fmla="*/ 2147483646 h 321"/>
              <a:gd name="T4" fmla="*/ 2147483646 w 210"/>
              <a:gd name="T5" fmla="*/ 2147483646 h 321"/>
              <a:gd name="T6" fmla="*/ 2147483646 w 210"/>
              <a:gd name="T7" fmla="*/ 2147483646 h 321"/>
              <a:gd name="T8" fmla="*/ 2147483646 w 210"/>
              <a:gd name="T9" fmla="*/ 2147483646 h 321"/>
              <a:gd name="T10" fmla="*/ 2147483646 w 210"/>
              <a:gd name="T11" fmla="*/ 2147483646 h 321"/>
              <a:gd name="T12" fmla="*/ 2147483646 w 210"/>
              <a:gd name="T13" fmla="*/ 2147483646 h 321"/>
              <a:gd name="T14" fmla="*/ 0 w 210"/>
              <a:gd name="T15" fmla="*/ 2147483646 h 321"/>
              <a:gd name="T16" fmla="*/ 2147483646 w 210"/>
              <a:gd name="T17" fmla="*/ 2147483646 h 321"/>
              <a:gd name="T18" fmla="*/ 2147483646 w 210"/>
              <a:gd name="T19" fmla="*/ 2147483646 h 321"/>
              <a:gd name="T20" fmla="*/ 2147483646 w 210"/>
              <a:gd name="T21" fmla="*/ 2147483646 h 321"/>
              <a:gd name="T22" fmla="*/ 2147483646 w 210"/>
              <a:gd name="T23" fmla="*/ 2147483646 h 321"/>
              <a:gd name="T24" fmla="*/ 2147483646 w 210"/>
              <a:gd name="T25" fmla="*/ 2147483646 h 321"/>
              <a:gd name="T26" fmla="*/ 2147483646 w 210"/>
              <a:gd name="T27" fmla="*/ 2147483646 h 321"/>
              <a:gd name="T28" fmla="*/ 2147483646 w 210"/>
              <a:gd name="T29" fmla="*/ 2147483646 h 321"/>
              <a:gd name="T30" fmla="*/ 2147483646 w 210"/>
              <a:gd name="T31" fmla="*/ 2147483646 h 321"/>
              <a:gd name="T32" fmla="*/ 2147483646 w 210"/>
              <a:gd name="T33" fmla="*/ 2147483646 h 321"/>
              <a:gd name="T34" fmla="*/ 2147483646 w 210"/>
              <a:gd name="T35" fmla="*/ 2147483646 h 321"/>
              <a:gd name="T36" fmla="*/ 2147483646 w 210"/>
              <a:gd name="T37" fmla="*/ 2147483646 h 321"/>
              <a:gd name="T38" fmla="*/ 2147483646 w 210"/>
              <a:gd name="T39" fmla="*/ 2147483646 h 321"/>
              <a:gd name="T40" fmla="*/ 2147483646 w 210"/>
              <a:gd name="T41" fmla="*/ 2147483646 h 321"/>
              <a:gd name="T42" fmla="*/ 2147483646 w 210"/>
              <a:gd name="T43" fmla="*/ 2147483646 h 321"/>
              <a:gd name="T44" fmla="*/ 2147483646 w 210"/>
              <a:gd name="T45" fmla="*/ 2147483646 h 321"/>
              <a:gd name="T46" fmla="*/ 2147483646 w 210"/>
              <a:gd name="T47" fmla="*/ 2147483646 h 321"/>
              <a:gd name="T48" fmla="*/ 2147483646 w 210"/>
              <a:gd name="T49" fmla="*/ 0 h 321"/>
              <a:gd name="T50" fmla="*/ 2147483646 w 210"/>
              <a:gd name="T51" fmla="*/ 2147483646 h 321"/>
              <a:gd name="T52" fmla="*/ 2147483646 w 210"/>
              <a:gd name="T53" fmla="*/ 2147483646 h 321"/>
              <a:gd name="T54" fmla="*/ 2147483646 w 210"/>
              <a:gd name="T55" fmla="*/ 2147483646 h 32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10"/>
              <a:gd name="T85" fmla="*/ 0 h 321"/>
              <a:gd name="T86" fmla="*/ 210 w 210"/>
              <a:gd name="T87" fmla="*/ 321 h 321"/>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10" h="321">
                <a:moveTo>
                  <a:pt x="49" y="10"/>
                </a:moveTo>
                <a:lnTo>
                  <a:pt x="18" y="69"/>
                </a:lnTo>
                <a:lnTo>
                  <a:pt x="33" y="91"/>
                </a:lnTo>
                <a:lnTo>
                  <a:pt x="18" y="118"/>
                </a:lnTo>
                <a:lnTo>
                  <a:pt x="27" y="127"/>
                </a:lnTo>
                <a:lnTo>
                  <a:pt x="21" y="145"/>
                </a:lnTo>
                <a:lnTo>
                  <a:pt x="21" y="175"/>
                </a:lnTo>
                <a:lnTo>
                  <a:pt x="0" y="186"/>
                </a:lnTo>
                <a:lnTo>
                  <a:pt x="8" y="195"/>
                </a:lnTo>
                <a:lnTo>
                  <a:pt x="52" y="307"/>
                </a:lnTo>
                <a:lnTo>
                  <a:pt x="87" y="321"/>
                </a:lnTo>
                <a:lnTo>
                  <a:pt x="85" y="298"/>
                </a:lnTo>
                <a:lnTo>
                  <a:pt x="102" y="280"/>
                </a:lnTo>
                <a:lnTo>
                  <a:pt x="96" y="261"/>
                </a:lnTo>
                <a:lnTo>
                  <a:pt x="139" y="238"/>
                </a:lnTo>
                <a:lnTo>
                  <a:pt x="141" y="207"/>
                </a:lnTo>
                <a:lnTo>
                  <a:pt x="166" y="205"/>
                </a:lnTo>
                <a:lnTo>
                  <a:pt x="186" y="181"/>
                </a:lnTo>
                <a:lnTo>
                  <a:pt x="210" y="165"/>
                </a:lnTo>
                <a:lnTo>
                  <a:pt x="210" y="145"/>
                </a:lnTo>
                <a:lnTo>
                  <a:pt x="177" y="139"/>
                </a:lnTo>
                <a:lnTo>
                  <a:pt x="171" y="117"/>
                </a:lnTo>
                <a:lnTo>
                  <a:pt x="138" y="114"/>
                </a:lnTo>
                <a:lnTo>
                  <a:pt x="111" y="19"/>
                </a:lnTo>
                <a:lnTo>
                  <a:pt x="99" y="0"/>
                </a:lnTo>
                <a:lnTo>
                  <a:pt x="66" y="8"/>
                </a:lnTo>
                <a:lnTo>
                  <a:pt x="60" y="17"/>
                </a:lnTo>
                <a:lnTo>
                  <a:pt x="49" y="10"/>
                </a:lnTo>
                <a:close/>
              </a:path>
            </a:pathLst>
          </a:custGeom>
          <a:solidFill>
            <a:srgbClr val="4B9FCD"/>
          </a:solidFill>
          <a:ln w="12700">
            <a:solidFill>
              <a:srgbClr val="000000"/>
            </a:solidFill>
            <a:round/>
            <a:headEnd/>
            <a:tailEnd/>
          </a:ln>
        </p:spPr>
        <p:txBody>
          <a:bodyPr/>
          <a:lstStyle/>
          <a:p>
            <a:endParaRPr lang="en-US"/>
          </a:p>
        </p:txBody>
      </p:sp>
      <p:sp>
        <p:nvSpPr>
          <p:cNvPr id="115734" name="Freeform 24"/>
          <p:cNvSpPr>
            <a:spLocks/>
          </p:cNvSpPr>
          <p:nvPr/>
        </p:nvSpPr>
        <p:spPr bwMode="auto">
          <a:xfrm>
            <a:off x="8077200" y="2590800"/>
            <a:ext cx="304800" cy="466725"/>
          </a:xfrm>
          <a:custGeom>
            <a:avLst/>
            <a:gdLst>
              <a:gd name="T0" fmla="*/ 2147483646 w 109"/>
              <a:gd name="T1" fmla="*/ 0 h 194"/>
              <a:gd name="T2" fmla="*/ 0 w 109"/>
              <a:gd name="T3" fmla="*/ 2147483646 h 194"/>
              <a:gd name="T4" fmla="*/ 2147483646 w 109"/>
              <a:gd name="T5" fmla="*/ 2147483646 h 194"/>
              <a:gd name="T6" fmla="*/ 2147483646 w 109"/>
              <a:gd name="T7" fmla="*/ 2147483646 h 194"/>
              <a:gd name="T8" fmla="*/ 2147483646 w 109"/>
              <a:gd name="T9" fmla="*/ 2147483646 h 194"/>
              <a:gd name="T10" fmla="*/ 2147483646 w 109"/>
              <a:gd name="T11" fmla="*/ 2147483646 h 194"/>
              <a:gd name="T12" fmla="*/ 2147483646 w 109"/>
              <a:gd name="T13" fmla="*/ 2147483646 h 194"/>
              <a:gd name="T14" fmla="*/ 2147483646 w 109"/>
              <a:gd name="T15" fmla="*/ 2147483646 h 194"/>
              <a:gd name="T16" fmla="*/ 2147483646 w 109"/>
              <a:gd name="T17" fmla="*/ 2147483646 h 194"/>
              <a:gd name="T18" fmla="*/ 2147483646 w 109"/>
              <a:gd name="T19" fmla="*/ 2147483646 h 194"/>
              <a:gd name="T20" fmla="*/ 2147483646 w 109"/>
              <a:gd name="T21" fmla="*/ 2147483646 h 194"/>
              <a:gd name="T22" fmla="*/ 2147483646 w 109"/>
              <a:gd name="T23" fmla="*/ 2147483646 h 194"/>
              <a:gd name="T24" fmla="*/ 2147483646 w 109"/>
              <a:gd name="T25" fmla="*/ 0 h 1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9"/>
              <a:gd name="T40" fmla="*/ 0 h 194"/>
              <a:gd name="T41" fmla="*/ 109 w 109"/>
              <a:gd name="T42" fmla="*/ 194 h 19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9" h="194">
                <a:moveTo>
                  <a:pt x="23" y="0"/>
                </a:moveTo>
                <a:lnTo>
                  <a:pt x="0" y="34"/>
                </a:lnTo>
                <a:lnTo>
                  <a:pt x="25" y="79"/>
                </a:lnTo>
                <a:lnTo>
                  <a:pt x="10" y="91"/>
                </a:lnTo>
                <a:lnTo>
                  <a:pt x="16" y="194"/>
                </a:lnTo>
                <a:lnTo>
                  <a:pt x="77" y="179"/>
                </a:lnTo>
                <a:lnTo>
                  <a:pt x="93" y="179"/>
                </a:lnTo>
                <a:lnTo>
                  <a:pt x="102" y="168"/>
                </a:lnTo>
                <a:lnTo>
                  <a:pt x="102" y="149"/>
                </a:lnTo>
                <a:lnTo>
                  <a:pt x="109" y="137"/>
                </a:lnTo>
                <a:lnTo>
                  <a:pt x="75" y="122"/>
                </a:lnTo>
                <a:lnTo>
                  <a:pt x="31" y="9"/>
                </a:lnTo>
                <a:lnTo>
                  <a:pt x="23" y="0"/>
                </a:lnTo>
                <a:close/>
              </a:path>
            </a:pathLst>
          </a:custGeom>
          <a:solidFill>
            <a:srgbClr val="4B9FCD"/>
          </a:solidFill>
          <a:ln w="12700">
            <a:solidFill>
              <a:srgbClr val="000000"/>
            </a:solidFill>
            <a:round/>
            <a:headEnd/>
            <a:tailEnd/>
          </a:ln>
        </p:spPr>
        <p:txBody>
          <a:bodyPr/>
          <a:lstStyle/>
          <a:p>
            <a:endParaRPr lang="en-US"/>
          </a:p>
        </p:txBody>
      </p:sp>
      <p:sp>
        <p:nvSpPr>
          <p:cNvPr id="115735" name="Freeform 25"/>
          <p:cNvSpPr>
            <a:spLocks/>
          </p:cNvSpPr>
          <p:nvPr/>
        </p:nvSpPr>
        <p:spPr bwMode="auto">
          <a:xfrm>
            <a:off x="8220075" y="3160713"/>
            <a:ext cx="130175" cy="107950"/>
          </a:xfrm>
          <a:custGeom>
            <a:avLst/>
            <a:gdLst>
              <a:gd name="T0" fmla="*/ 0 w 52"/>
              <a:gd name="T1" fmla="*/ 2147483646 h 43"/>
              <a:gd name="T2" fmla="*/ 2147483646 w 52"/>
              <a:gd name="T3" fmla="*/ 0 h 43"/>
              <a:gd name="T4" fmla="*/ 2147483646 w 52"/>
              <a:gd name="T5" fmla="*/ 2147483646 h 43"/>
              <a:gd name="T6" fmla="*/ 2147483646 w 52"/>
              <a:gd name="T7" fmla="*/ 2147483646 h 43"/>
              <a:gd name="T8" fmla="*/ 2147483646 w 52"/>
              <a:gd name="T9" fmla="*/ 2147483646 h 43"/>
              <a:gd name="T10" fmla="*/ 2147483646 w 52"/>
              <a:gd name="T11" fmla="*/ 2147483646 h 43"/>
              <a:gd name="T12" fmla="*/ 0 w 52"/>
              <a:gd name="T13" fmla="*/ 2147483646 h 43"/>
              <a:gd name="T14" fmla="*/ 0 60000 65536"/>
              <a:gd name="T15" fmla="*/ 0 60000 65536"/>
              <a:gd name="T16" fmla="*/ 0 60000 65536"/>
              <a:gd name="T17" fmla="*/ 0 60000 65536"/>
              <a:gd name="T18" fmla="*/ 0 60000 65536"/>
              <a:gd name="T19" fmla="*/ 0 60000 65536"/>
              <a:gd name="T20" fmla="*/ 0 60000 65536"/>
              <a:gd name="T21" fmla="*/ 0 w 52"/>
              <a:gd name="T22" fmla="*/ 0 h 43"/>
              <a:gd name="T23" fmla="*/ 52 w 52"/>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2" h="43">
                <a:moveTo>
                  <a:pt x="0" y="7"/>
                </a:moveTo>
                <a:lnTo>
                  <a:pt x="22" y="0"/>
                </a:lnTo>
                <a:lnTo>
                  <a:pt x="52" y="22"/>
                </a:lnTo>
                <a:lnTo>
                  <a:pt x="46" y="28"/>
                </a:lnTo>
                <a:lnTo>
                  <a:pt x="31" y="28"/>
                </a:lnTo>
                <a:lnTo>
                  <a:pt x="24" y="43"/>
                </a:lnTo>
                <a:lnTo>
                  <a:pt x="0" y="7"/>
                </a:lnTo>
                <a:close/>
              </a:path>
            </a:pathLst>
          </a:custGeom>
          <a:solidFill>
            <a:schemeClr val="accent1"/>
          </a:solidFill>
          <a:ln w="12700">
            <a:solidFill>
              <a:srgbClr val="000000"/>
            </a:solidFill>
            <a:round/>
            <a:headEnd/>
            <a:tailEnd/>
          </a:ln>
        </p:spPr>
        <p:txBody>
          <a:bodyPr/>
          <a:lstStyle/>
          <a:p>
            <a:endParaRPr lang="en-US"/>
          </a:p>
        </p:txBody>
      </p:sp>
      <p:grpSp>
        <p:nvGrpSpPr>
          <p:cNvPr id="5144" name="Group 26"/>
          <p:cNvGrpSpPr>
            <a:grpSpLocks/>
          </p:cNvGrpSpPr>
          <p:nvPr/>
        </p:nvGrpSpPr>
        <p:grpSpPr bwMode="auto">
          <a:xfrm>
            <a:off x="596900" y="4510088"/>
            <a:ext cx="981075" cy="731837"/>
            <a:chOff x="376" y="2697"/>
            <a:chExt cx="618" cy="461"/>
          </a:xfrm>
          <a:solidFill>
            <a:srgbClr val="538022"/>
          </a:solidFill>
        </p:grpSpPr>
        <p:grpSp>
          <p:nvGrpSpPr>
            <p:cNvPr id="5299" name="Group 27"/>
            <p:cNvGrpSpPr>
              <a:grpSpLocks/>
            </p:cNvGrpSpPr>
            <p:nvPr/>
          </p:nvGrpSpPr>
          <p:grpSpPr bwMode="auto">
            <a:xfrm>
              <a:off x="376" y="2697"/>
              <a:ext cx="618" cy="461"/>
              <a:chOff x="376" y="2697"/>
              <a:chExt cx="618" cy="461"/>
            </a:xfrm>
            <a:grpFill/>
          </p:grpSpPr>
          <p:sp>
            <p:nvSpPr>
              <p:cNvPr id="5301" name="Freeform 28"/>
              <p:cNvSpPr>
                <a:spLocks/>
              </p:cNvSpPr>
              <p:nvPr/>
            </p:nvSpPr>
            <p:spPr bwMode="auto">
              <a:xfrm>
                <a:off x="376" y="2755"/>
                <a:ext cx="47" cy="67"/>
              </a:xfrm>
              <a:custGeom>
                <a:avLst/>
                <a:gdLst>
                  <a:gd name="T0" fmla="*/ 0 w 44"/>
                  <a:gd name="T1" fmla="*/ 566 h 64"/>
                  <a:gd name="T2" fmla="*/ 0 w 44"/>
                  <a:gd name="T3" fmla="*/ 394 h 64"/>
                  <a:gd name="T4" fmla="*/ 595 w 44"/>
                  <a:gd name="T5" fmla="*/ 0 h 64"/>
                  <a:gd name="T6" fmla="*/ 1041 w 44"/>
                  <a:gd name="T7" fmla="*/ 125 h 64"/>
                  <a:gd name="T8" fmla="*/ 557 w 44"/>
                  <a:gd name="T9" fmla="*/ 566 h 64"/>
                  <a:gd name="T10" fmla="*/ 0 w 44"/>
                  <a:gd name="T11" fmla="*/ 566 h 64"/>
                  <a:gd name="T12" fmla="*/ 0 60000 65536"/>
                  <a:gd name="T13" fmla="*/ 0 60000 65536"/>
                  <a:gd name="T14" fmla="*/ 0 60000 65536"/>
                  <a:gd name="T15" fmla="*/ 0 60000 65536"/>
                  <a:gd name="T16" fmla="*/ 0 60000 65536"/>
                  <a:gd name="T17" fmla="*/ 0 60000 65536"/>
                  <a:gd name="T18" fmla="*/ 0 w 44"/>
                  <a:gd name="T19" fmla="*/ 0 h 64"/>
                  <a:gd name="T20" fmla="*/ 44 w 44"/>
                  <a:gd name="T21" fmla="*/ 64 h 64"/>
                </a:gdLst>
                <a:ahLst/>
                <a:cxnLst>
                  <a:cxn ang="T12">
                    <a:pos x="T0" y="T1"/>
                  </a:cxn>
                  <a:cxn ang="T13">
                    <a:pos x="T2" y="T3"/>
                  </a:cxn>
                  <a:cxn ang="T14">
                    <a:pos x="T4" y="T5"/>
                  </a:cxn>
                  <a:cxn ang="T15">
                    <a:pos x="T6" y="T7"/>
                  </a:cxn>
                  <a:cxn ang="T16">
                    <a:pos x="T8" y="T9"/>
                  </a:cxn>
                  <a:cxn ang="T17">
                    <a:pos x="T10" y="T11"/>
                  </a:cxn>
                </a:cxnLst>
                <a:rect l="T18" t="T19" r="T20" b="T21"/>
                <a:pathLst>
                  <a:path w="44" h="64">
                    <a:moveTo>
                      <a:pt x="0" y="64"/>
                    </a:moveTo>
                    <a:lnTo>
                      <a:pt x="0" y="45"/>
                    </a:lnTo>
                    <a:lnTo>
                      <a:pt x="25" y="0"/>
                    </a:lnTo>
                    <a:lnTo>
                      <a:pt x="44" y="13"/>
                    </a:lnTo>
                    <a:lnTo>
                      <a:pt x="23" y="64"/>
                    </a:lnTo>
                    <a:lnTo>
                      <a:pt x="0" y="64"/>
                    </a:lnTo>
                    <a:close/>
                  </a:path>
                </a:pathLst>
              </a:custGeom>
              <a:grpFill/>
              <a:ln w="12700">
                <a:solidFill>
                  <a:srgbClr val="000000"/>
                </a:solidFill>
                <a:round/>
                <a:headEnd/>
                <a:tailEnd/>
              </a:ln>
            </p:spPr>
            <p:txBody>
              <a:bodyPr/>
              <a:lstStyle/>
              <a:p>
                <a:pPr>
                  <a:defRPr/>
                </a:pPr>
                <a:endParaRPr lang="en-US"/>
              </a:p>
            </p:txBody>
          </p:sp>
          <p:sp>
            <p:nvSpPr>
              <p:cNvPr id="5302" name="Freeform 29"/>
              <p:cNvSpPr>
                <a:spLocks/>
              </p:cNvSpPr>
              <p:nvPr/>
            </p:nvSpPr>
            <p:spPr bwMode="auto">
              <a:xfrm>
                <a:off x="443" y="2697"/>
                <a:ext cx="89" cy="84"/>
              </a:xfrm>
              <a:custGeom>
                <a:avLst/>
                <a:gdLst>
                  <a:gd name="T0" fmla="*/ 502 w 83"/>
                  <a:gd name="T1" fmla="*/ 9 h 81"/>
                  <a:gd name="T2" fmla="*/ 0 w 83"/>
                  <a:gd name="T3" fmla="*/ 274 h 81"/>
                  <a:gd name="T4" fmla="*/ 902 w 83"/>
                  <a:gd name="T5" fmla="*/ 425 h 81"/>
                  <a:gd name="T6" fmla="*/ 1976 w 83"/>
                  <a:gd name="T7" fmla="*/ 461 h 81"/>
                  <a:gd name="T8" fmla="*/ 2355 w 83"/>
                  <a:gd name="T9" fmla="*/ 278 h 81"/>
                  <a:gd name="T10" fmla="*/ 2119 w 83"/>
                  <a:gd name="T11" fmla="*/ 0 h 81"/>
                  <a:gd name="T12" fmla="*/ 502 w 83"/>
                  <a:gd name="T13" fmla="*/ 9 h 81"/>
                  <a:gd name="T14" fmla="*/ 0 60000 65536"/>
                  <a:gd name="T15" fmla="*/ 0 60000 65536"/>
                  <a:gd name="T16" fmla="*/ 0 60000 65536"/>
                  <a:gd name="T17" fmla="*/ 0 60000 65536"/>
                  <a:gd name="T18" fmla="*/ 0 60000 65536"/>
                  <a:gd name="T19" fmla="*/ 0 60000 65536"/>
                  <a:gd name="T20" fmla="*/ 0 60000 65536"/>
                  <a:gd name="T21" fmla="*/ 0 w 83"/>
                  <a:gd name="T22" fmla="*/ 0 h 81"/>
                  <a:gd name="T23" fmla="*/ 83 w 83"/>
                  <a:gd name="T24" fmla="*/ 81 h 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3" h="81">
                    <a:moveTo>
                      <a:pt x="18" y="9"/>
                    </a:moveTo>
                    <a:lnTo>
                      <a:pt x="0" y="48"/>
                    </a:lnTo>
                    <a:lnTo>
                      <a:pt x="32" y="74"/>
                    </a:lnTo>
                    <a:lnTo>
                      <a:pt x="69" y="81"/>
                    </a:lnTo>
                    <a:lnTo>
                      <a:pt x="83" y="49"/>
                    </a:lnTo>
                    <a:lnTo>
                      <a:pt x="74" y="0"/>
                    </a:lnTo>
                    <a:lnTo>
                      <a:pt x="18" y="9"/>
                    </a:lnTo>
                    <a:close/>
                  </a:path>
                </a:pathLst>
              </a:custGeom>
              <a:grpFill/>
              <a:ln w="12700">
                <a:solidFill>
                  <a:srgbClr val="000000"/>
                </a:solidFill>
                <a:round/>
                <a:headEnd/>
                <a:tailEnd/>
              </a:ln>
            </p:spPr>
            <p:txBody>
              <a:bodyPr/>
              <a:lstStyle/>
              <a:p>
                <a:pPr>
                  <a:defRPr/>
                </a:pPr>
                <a:endParaRPr lang="en-US"/>
              </a:p>
            </p:txBody>
          </p:sp>
          <p:sp>
            <p:nvSpPr>
              <p:cNvPr id="5303" name="Freeform 30"/>
              <p:cNvSpPr>
                <a:spLocks/>
              </p:cNvSpPr>
              <p:nvPr/>
            </p:nvSpPr>
            <p:spPr bwMode="auto">
              <a:xfrm>
                <a:off x="527" y="2755"/>
                <a:ext cx="132" cy="95"/>
              </a:xfrm>
              <a:custGeom>
                <a:avLst/>
                <a:gdLst>
                  <a:gd name="T0" fmla="*/ 0 w 123"/>
                  <a:gd name="T1" fmla="*/ 248 h 91"/>
                  <a:gd name="T2" fmla="*/ 2494 w 123"/>
                  <a:gd name="T3" fmla="*/ 0 h 91"/>
                  <a:gd name="T4" fmla="*/ 2965 w 123"/>
                  <a:gd name="T5" fmla="*/ 307 h 91"/>
                  <a:gd name="T6" fmla="*/ 3416 w 123"/>
                  <a:gd name="T7" fmla="*/ 373 h 91"/>
                  <a:gd name="T8" fmla="*/ 3665 w 123"/>
                  <a:gd name="T9" fmla="*/ 631 h 91"/>
                  <a:gd name="T10" fmla="*/ 2399 w 123"/>
                  <a:gd name="T11" fmla="*/ 667 h 91"/>
                  <a:gd name="T12" fmla="*/ 1522 w 123"/>
                  <a:gd name="T13" fmla="*/ 717 h 91"/>
                  <a:gd name="T14" fmla="*/ 0 w 123"/>
                  <a:gd name="T15" fmla="*/ 248 h 91"/>
                  <a:gd name="T16" fmla="*/ 0 60000 65536"/>
                  <a:gd name="T17" fmla="*/ 0 60000 65536"/>
                  <a:gd name="T18" fmla="*/ 0 60000 65536"/>
                  <a:gd name="T19" fmla="*/ 0 60000 65536"/>
                  <a:gd name="T20" fmla="*/ 0 60000 65536"/>
                  <a:gd name="T21" fmla="*/ 0 60000 65536"/>
                  <a:gd name="T22" fmla="*/ 0 60000 65536"/>
                  <a:gd name="T23" fmla="*/ 0 60000 65536"/>
                  <a:gd name="T24" fmla="*/ 0 w 123"/>
                  <a:gd name="T25" fmla="*/ 0 h 91"/>
                  <a:gd name="T26" fmla="*/ 123 w 123"/>
                  <a:gd name="T27" fmla="*/ 91 h 9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3" h="91">
                    <a:moveTo>
                      <a:pt x="0" y="32"/>
                    </a:moveTo>
                    <a:lnTo>
                      <a:pt x="84" y="0"/>
                    </a:lnTo>
                    <a:lnTo>
                      <a:pt x="100" y="39"/>
                    </a:lnTo>
                    <a:lnTo>
                      <a:pt x="116" y="48"/>
                    </a:lnTo>
                    <a:lnTo>
                      <a:pt x="123" y="80"/>
                    </a:lnTo>
                    <a:lnTo>
                      <a:pt x="81" y="85"/>
                    </a:lnTo>
                    <a:lnTo>
                      <a:pt x="51" y="91"/>
                    </a:lnTo>
                    <a:lnTo>
                      <a:pt x="0" y="32"/>
                    </a:lnTo>
                    <a:close/>
                  </a:path>
                </a:pathLst>
              </a:custGeom>
              <a:grpFill/>
              <a:ln w="12700">
                <a:solidFill>
                  <a:srgbClr val="000000"/>
                </a:solidFill>
                <a:round/>
                <a:headEnd/>
                <a:tailEnd/>
              </a:ln>
            </p:spPr>
            <p:txBody>
              <a:bodyPr/>
              <a:lstStyle/>
              <a:p>
                <a:pPr>
                  <a:defRPr/>
                </a:pPr>
                <a:endParaRPr lang="en-US"/>
              </a:p>
            </p:txBody>
          </p:sp>
          <p:sp>
            <p:nvSpPr>
              <p:cNvPr id="5304" name="Freeform 31"/>
              <p:cNvSpPr>
                <a:spLocks/>
              </p:cNvSpPr>
              <p:nvPr/>
            </p:nvSpPr>
            <p:spPr bwMode="auto">
              <a:xfrm>
                <a:off x="663" y="2827"/>
                <a:ext cx="105" cy="50"/>
              </a:xfrm>
              <a:custGeom>
                <a:avLst/>
                <a:gdLst>
                  <a:gd name="T0" fmla="*/ 395 w 98"/>
                  <a:gd name="T1" fmla="*/ 2 h 48"/>
                  <a:gd name="T2" fmla="*/ 0 w 98"/>
                  <a:gd name="T3" fmla="*/ 316 h 48"/>
                  <a:gd name="T4" fmla="*/ 707 w 98"/>
                  <a:gd name="T5" fmla="*/ 332 h 48"/>
                  <a:gd name="T6" fmla="*/ 1146 w 98"/>
                  <a:gd name="T7" fmla="*/ 271 h 48"/>
                  <a:gd name="T8" fmla="*/ 1992 w 98"/>
                  <a:gd name="T9" fmla="*/ 279 h 48"/>
                  <a:gd name="T10" fmla="*/ 2684 w 98"/>
                  <a:gd name="T11" fmla="*/ 135 h 48"/>
                  <a:gd name="T12" fmla="*/ 2217 w 98"/>
                  <a:gd name="T13" fmla="*/ 102 h 48"/>
                  <a:gd name="T14" fmla="*/ 1865 w 98"/>
                  <a:gd name="T15" fmla="*/ 0 h 48"/>
                  <a:gd name="T16" fmla="*/ 395 w 98"/>
                  <a:gd name="T17" fmla="*/ 2 h 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8"/>
                  <a:gd name="T28" fmla="*/ 0 h 48"/>
                  <a:gd name="T29" fmla="*/ 98 w 98"/>
                  <a:gd name="T30" fmla="*/ 48 h 4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8" h="48">
                    <a:moveTo>
                      <a:pt x="15" y="2"/>
                    </a:moveTo>
                    <a:lnTo>
                      <a:pt x="0" y="45"/>
                    </a:lnTo>
                    <a:lnTo>
                      <a:pt x="26" y="48"/>
                    </a:lnTo>
                    <a:lnTo>
                      <a:pt x="42" y="38"/>
                    </a:lnTo>
                    <a:lnTo>
                      <a:pt x="72" y="39"/>
                    </a:lnTo>
                    <a:lnTo>
                      <a:pt x="98" y="20"/>
                    </a:lnTo>
                    <a:lnTo>
                      <a:pt x="81" y="13"/>
                    </a:lnTo>
                    <a:lnTo>
                      <a:pt x="68" y="0"/>
                    </a:lnTo>
                    <a:lnTo>
                      <a:pt x="15" y="2"/>
                    </a:lnTo>
                    <a:close/>
                  </a:path>
                </a:pathLst>
              </a:custGeom>
              <a:grpFill/>
              <a:ln w="12700">
                <a:solidFill>
                  <a:srgbClr val="000000"/>
                </a:solidFill>
                <a:round/>
                <a:headEnd/>
                <a:tailEnd/>
              </a:ln>
            </p:spPr>
            <p:txBody>
              <a:bodyPr/>
              <a:lstStyle/>
              <a:p>
                <a:pPr>
                  <a:defRPr/>
                </a:pPr>
                <a:endParaRPr lang="en-US"/>
              </a:p>
            </p:txBody>
          </p:sp>
          <p:sp>
            <p:nvSpPr>
              <p:cNvPr id="5305" name="Freeform 32"/>
              <p:cNvSpPr>
                <a:spLocks/>
              </p:cNvSpPr>
              <p:nvPr/>
            </p:nvSpPr>
            <p:spPr bwMode="auto">
              <a:xfrm>
                <a:off x="694" y="2897"/>
                <a:ext cx="43" cy="37"/>
              </a:xfrm>
              <a:custGeom>
                <a:avLst/>
                <a:gdLst>
                  <a:gd name="T0" fmla="*/ 1131 w 40"/>
                  <a:gd name="T1" fmla="*/ 0 h 35"/>
                  <a:gd name="T2" fmla="*/ 0 w 40"/>
                  <a:gd name="T3" fmla="*/ 3 h 35"/>
                  <a:gd name="T4" fmla="*/ 6 w 40"/>
                  <a:gd name="T5" fmla="*/ 494 h 35"/>
                  <a:gd name="T6" fmla="*/ 1292 w 40"/>
                  <a:gd name="T7" fmla="*/ 395 h 35"/>
                  <a:gd name="T8" fmla="*/ 1131 w 40"/>
                  <a:gd name="T9" fmla="*/ 0 h 35"/>
                  <a:gd name="T10" fmla="*/ 0 60000 65536"/>
                  <a:gd name="T11" fmla="*/ 0 60000 65536"/>
                  <a:gd name="T12" fmla="*/ 0 60000 65536"/>
                  <a:gd name="T13" fmla="*/ 0 60000 65536"/>
                  <a:gd name="T14" fmla="*/ 0 60000 65536"/>
                  <a:gd name="T15" fmla="*/ 0 w 40"/>
                  <a:gd name="T16" fmla="*/ 0 h 35"/>
                  <a:gd name="T17" fmla="*/ 40 w 40"/>
                  <a:gd name="T18" fmla="*/ 35 h 35"/>
                </a:gdLst>
                <a:ahLst/>
                <a:cxnLst>
                  <a:cxn ang="T10">
                    <a:pos x="T0" y="T1"/>
                  </a:cxn>
                  <a:cxn ang="T11">
                    <a:pos x="T2" y="T3"/>
                  </a:cxn>
                  <a:cxn ang="T12">
                    <a:pos x="T4" y="T5"/>
                  </a:cxn>
                  <a:cxn ang="T13">
                    <a:pos x="T6" y="T7"/>
                  </a:cxn>
                  <a:cxn ang="T14">
                    <a:pos x="T8" y="T9"/>
                  </a:cxn>
                </a:cxnLst>
                <a:rect l="T15" t="T16" r="T17" b="T18"/>
                <a:pathLst>
                  <a:path w="40" h="35">
                    <a:moveTo>
                      <a:pt x="35" y="0"/>
                    </a:moveTo>
                    <a:lnTo>
                      <a:pt x="0" y="3"/>
                    </a:lnTo>
                    <a:lnTo>
                      <a:pt x="6" y="35"/>
                    </a:lnTo>
                    <a:lnTo>
                      <a:pt x="40" y="27"/>
                    </a:lnTo>
                    <a:lnTo>
                      <a:pt x="35" y="0"/>
                    </a:lnTo>
                    <a:close/>
                  </a:path>
                </a:pathLst>
              </a:custGeom>
              <a:grpFill/>
              <a:ln w="12700">
                <a:solidFill>
                  <a:srgbClr val="000000"/>
                </a:solidFill>
                <a:round/>
                <a:headEnd/>
                <a:tailEnd/>
              </a:ln>
            </p:spPr>
            <p:txBody>
              <a:bodyPr/>
              <a:lstStyle/>
              <a:p>
                <a:pPr>
                  <a:defRPr/>
                </a:pPr>
                <a:endParaRPr lang="en-US"/>
              </a:p>
            </p:txBody>
          </p:sp>
          <p:sp>
            <p:nvSpPr>
              <p:cNvPr id="5306" name="Freeform 33"/>
              <p:cNvSpPr>
                <a:spLocks/>
              </p:cNvSpPr>
              <p:nvPr/>
            </p:nvSpPr>
            <p:spPr bwMode="auto">
              <a:xfrm>
                <a:off x="741" y="2937"/>
                <a:ext cx="29" cy="35"/>
              </a:xfrm>
              <a:custGeom>
                <a:avLst/>
                <a:gdLst>
                  <a:gd name="T0" fmla="*/ 0 w 27"/>
                  <a:gd name="T1" fmla="*/ 13 h 34"/>
                  <a:gd name="T2" fmla="*/ 824 w 27"/>
                  <a:gd name="T3" fmla="*/ 0 h 34"/>
                  <a:gd name="T4" fmla="*/ 824 w 27"/>
                  <a:gd name="T5" fmla="*/ 113 h 34"/>
                  <a:gd name="T6" fmla="*/ 282 w 27"/>
                  <a:gd name="T7" fmla="*/ 126 h 34"/>
                  <a:gd name="T8" fmla="*/ 0 w 27"/>
                  <a:gd name="T9" fmla="*/ 13 h 34"/>
                  <a:gd name="T10" fmla="*/ 0 60000 65536"/>
                  <a:gd name="T11" fmla="*/ 0 60000 65536"/>
                  <a:gd name="T12" fmla="*/ 0 60000 65536"/>
                  <a:gd name="T13" fmla="*/ 0 60000 65536"/>
                  <a:gd name="T14" fmla="*/ 0 60000 65536"/>
                  <a:gd name="T15" fmla="*/ 0 w 27"/>
                  <a:gd name="T16" fmla="*/ 0 h 34"/>
                  <a:gd name="T17" fmla="*/ 27 w 27"/>
                  <a:gd name="T18" fmla="*/ 34 h 34"/>
                </a:gdLst>
                <a:ahLst/>
                <a:cxnLst>
                  <a:cxn ang="T10">
                    <a:pos x="T0" y="T1"/>
                  </a:cxn>
                  <a:cxn ang="T11">
                    <a:pos x="T2" y="T3"/>
                  </a:cxn>
                  <a:cxn ang="T12">
                    <a:pos x="T4" y="T5"/>
                  </a:cxn>
                  <a:cxn ang="T13">
                    <a:pos x="T6" y="T7"/>
                  </a:cxn>
                  <a:cxn ang="T14">
                    <a:pos x="T8" y="T9"/>
                  </a:cxn>
                </a:cxnLst>
                <a:rect l="T15" t="T16" r="T17" b="T18"/>
                <a:pathLst>
                  <a:path w="27" h="34">
                    <a:moveTo>
                      <a:pt x="0" y="13"/>
                    </a:moveTo>
                    <a:lnTo>
                      <a:pt x="27" y="0"/>
                    </a:lnTo>
                    <a:lnTo>
                      <a:pt x="27" y="30"/>
                    </a:lnTo>
                    <a:lnTo>
                      <a:pt x="9" y="34"/>
                    </a:lnTo>
                    <a:lnTo>
                      <a:pt x="0" y="13"/>
                    </a:lnTo>
                    <a:close/>
                  </a:path>
                </a:pathLst>
              </a:custGeom>
              <a:grpFill/>
              <a:ln w="12700">
                <a:solidFill>
                  <a:srgbClr val="000000"/>
                </a:solidFill>
                <a:round/>
                <a:headEnd/>
                <a:tailEnd/>
              </a:ln>
            </p:spPr>
            <p:txBody>
              <a:bodyPr/>
              <a:lstStyle/>
              <a:p>
                <a:pPr>
                  <a:defRPr/>
                </a:pPr>
                <a:endParaRPr lang="en-US"/>
              </a:p>
            </p:txBody>
          </p:sp>
          <p:sp>
            <p:nvSpPr>
              <p:cNvPr id="5307" name="Freeform 34"/>
              <p:cNvSpPr>
                <a:spLocks/>
              </p:cNvSpPr>
              <p:nvPr/>
            </p:nvSpPr>
            <p:spPr bwMode="auto">
              <a:xfrm>
                <a:off x="815" y="2953"/>
                <a:ext cx="179" cy="205"/>
              </a:xfrm>
              <a:custGeom>
                <a:avLst/>
                <a:gdLst>
                  <a:gd name="T0" fmla="*/ 769 w 167"/>
                  <a:gd name="T1" fmla="*/ 0 h 197"/>
                  <a:gd name="T2" fmla="*/ 0 w 167"/>
                  <a:gd name="T3" fmla="*/ 507 h 197"/>
                  <a:gd name="T4" fmla="*/ 565 w 167"/>
                  <a:gd name="T5" fmla="*/ 758 h 197"/>
                  <a:gd name="T6" fmla="*/ 565 w 167"/>
                  <a:gd name="T7" fmla="*/ 1212 h 197"/>
                  <a:gd name="T8" fmla="*/ 1682 w 167"/>
                  <a:gd name="T9" fmla="*/ 1325 h 197"/>
                  <a:gd name="T10" fmla="*/ 2176 w 167"/>
                  <a:gd name="T11" fmla="*/ 1070 h 197"/>
                  <a:gd name="T12" fmla="*/ 3582 w 167"/>
                  <a:gd name="T13" fmla="*/ 1002 h 197"/>
                  <a:gd name="T14" fmla="*/ 4683 w 167"/>
                  <a:gd name="T15" fmla="*/ 714 h 197"/>
                  <a:gd name="T16" fmla="*/ 3548 w 167"/>
                  <a:gd name="T17" fmla="*/ 268 h 197"/>
                  <a:gd name="T18" fmla="*/ 769 w 167"/>
                  <a:gd name="T19" fmla="*/ 0 h 1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7"/>
                  <a:gd name="T31" fmla="*/ 0 h 197"/>
                  <a:gd name="T32" fmla="*/ 167 w 167"/>
                  <a:gd name="T33" fmla="*/ 197 h 19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7" h="197">
                    <a:moveTo>
                      <a:pt x="28" y="0"/>
                    </a:moveTo>
                    <a:lnTo>
                      <a:pt x="0" y="75"/>
                    </a:lnTo>
                    <a:lnTo>
                      <a:pt x="20" y="112"/>
                    </a:lnTo>
                    <a:lnTo>
                      <a:pt x="20" y="179"/>
                    </a:lnTo>
                    <a:lnTo>
                      <a:pt x="60" y="197"/>
                    </a:lnTo>
                    <a:lnTo>
                      <a:pt x="78" y="158"/>
                    </a:lnTo>
                    <a:lnTo>
                      <a:pt x="129" y="149"/>
                    </a:lnTo>
                    <a:lnTo>
                      <a:pt x="167" y="106"/>
                    </a:lnTo>
                    <a:lnTo>
                      <a:pt x="127" y="39"/>
                    </a:lnTo>
                    <a:lnTo>
                      <a:pt x="28" y="0"/>
                    </a:lnTo>
                    <a:close/>
                  </a:path>
                </a:pathLst>
              </a:custGeom>
              <a:grpFill/>
              <a:ln w="12700">
                <a:solidFill>
                  <a:srgbClr val="000000"/>
                </a:solidFill>
                <a:round/>
                <a:headEnd/>
                <a:tailEnd/>
              </a:ln>
            </p:spPr>
            <p:txBody>
              <a:bodyPr/>
              <a:lstStyle/>
              <a:p>
                <a:pPr>
                  <a:defRPr/>
                </a:pPr>
                <a:endParaRPr lang="en-US"/>
              </a:p>
            </p:txBody>
          </p:sp>
        </p:grpSp>
        <p:sp>
          <p:nvSpPr>
            <p:cNvPr id="5300" name="Freeform 35"/>
            <p:cNvSpPr>
              <a:spLocks/>
            </p:cNvSpPr>
            <p:nvPr/>
          </p:nvSpPr>
          <p:spPr bwMode="auto">
            <a:xfrm>
              <a:off x="752" y="2858"/>
              <a:ext cx="98" cy="80"/>
            </a:xfrm>
            <a:custGeom>
              <a:avLst/>
              <a:gdLst>
                <a:gd name="T0" fmla="*/ 390 w 92"/>
                <a:gd name="T1" fmla="*/ 0 h 77"/>
                <a:gd name="T2" fmla="*/ 0 w 92"/>
                <a:gd name="T3" fmla="*/ 136 h 77"/>
                <a:gd name="T4" fmla="*/ 184 w 92"/>
                <a:gd name="T5" fmla="*/ 259 h 77"/>
                <a:gd name="T6" fmla="*/ 535 w 92"/>
                <a:gd name="T7" fmla="*/ 290 h 77"/>
                <a:gd name="T8" fmla="*/ 901 w 92"/>
                <a:gd name="T9" fmla="*/ 477 h 77"/>
                <a:gd name="T10" fmla="*/ 1895 w 92"/>
                <a:gd name="T11" fmla="*/ 409 h 77"/>
                <a:gd name="T12" fmla="*/ 1927 w 92"/>
                <a:gd name="T13" fmla="*/ 198 h 77"/>
                <a:gd name="T14" fmla="*/ 1183 w 92"/>
                <a:gd name="T15" fmla="*/ 6 h 77"/>
                <a:gd name="T16" fmla="*/ 390 w 92"/>
                <a:gd name="T17" fmla="*/ 0 h 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2"/>
                <a:gd name="T28" fmla="*/ 0 h 77"/>
                <a:gd name="T29" fmla="*/ 92 w 92"/>
                <a:gd name="T30" fmla="*/ 77 h 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2" h="77">
                  <a:moveTo>
                    <a:pt x="19" y="0"/>
                  </a:moveTo>
                  <a:lnTo>
                    <a:pt x="0" y="23"/>
                  </a:lnTo>
                  <a:lnTo>
                    <a:pt x="8" y="41"/>
                  </a:lnTo>
                  <a:lnTo>
                    <a:pt x="25" y="47"/>
                  </a:lnTo>
                  <a:lnTo>
                    <a:pt x="43" y="77"/>
                  </a:lnTo>
                  <a:lnTo>
                    <a:pt x="91" y="65"/>
                  </a:lnTo>
                  <a:lnTo>
                    <a:pt x="92" y="33"/>
                  </a:lnTo>
                  <a:lnTo>
                    <a:pt x="57" y="6"/>
                  </a:lnTo>
                  <a:lnTo>
                    <a:pt x="19" y="0"/>
                  </a:lnTo>
                  <a:close/>
                </a:path>
              </a:pathLst>
            </a:custGeom>
            <a:grpFill/>
            <a:ln w="12700">
              <a:solidFill>
                <a:srgbClr val="000000"/>
              </a:solidFill>
              <a:round/>
              <a:headEnd/>
              <a:tailEnd/>
            </a:ln>
          </p:spPr>
          <p:txBody>
            <a:bodyPr/>
            <a:lstStyle/>
            <a:p>
              <a:pPr>
                <a:defRPr/>
              </a:pPr>
              <a:endParaRPr lang="en-US"/>
            </a:p>
          </p:txBody>
        </p:sp>
      </p:grpSp>
      <p:sp>
        <p:nvSpPr>
          <p:cNvPr id="115737" name="Freeform 36"/>
          <p:cNvSpPr>
            <a:spLocks/>
          </p:cNvSpPr>
          <p:nvPr/>
        </p:nvSpPr>
        <p:spPr bwMode="auto">
          <a:xfrm>
            <a:off x="6899275" y="4222750"/>
            <a:ext cx="1173163" cy="500063"/>
          </a:xfrm>
          <a:custGeom>
            <a:avLst/>
            <a:gdLst>
              <a:gd name="T0" fmla="*/ 2147483646 w 472"/>
              <a:gd name="T1" fmla="*/ 2147483646 h 207"/>
              <a:gd name="T2" fmla="*/ 0 w 472"/>
              <a:gd name="T3" fmla="*/ 2147483646 h 207"/>
              <a:gd name="T4" fmla="*/ 2147483646 w 472"/>
              <a:gd name="T5" fmla="*/ 2147483646 h 207"/>
              <a:gd name="T6" fmla="*/ 2147483646 w 472"/>
              <a:gd name="T7" fmla="*/ 2147483646 h 207"/>
              <a:gd name="T8" fmla="*/ 2147483646 w 472"/>
              <a:gd name="T9" fmla="*/ 2147483646 h 207"/>
              <a:gd name="T10" fmla="*/ 2147483646 w 472"/>
              <a:gd name="T11" fmla="*/ 2147483646 h 207"/>
              <a:gd name="T12" fmla="*/ 2147483646 w 472"/>
              <a:gd name="T13" fmla="*/ 2147483646 h 207"/>
              <a:gd name="T14" fmla="*/ 2147483646 w 472"/>
              <a:gd name="T15" fmla="*/ 2147483646 h 207"/>
              <a:gd name="T16" fmla="*/ 2147483646 w 472"/>
              <a:gd name="T17" fmla="*/ 2147483646 h 207"/>
              <a:gd name="T18" fmla="*/ 2147483646 w 472"/>
              <a:gd name="T19" fmla="*/ 2147483646 h 207"/>
              <a:gd name="T20" fmla="*/ 2147483646 w 472"/>
              <a:gd name="T21" fmla="*/ 2147483646 h 207"/>
              <a:gd name="T22" fmla="*/ 2147483646 w 472"/>
              <a:gd name="T23" fmla="*/ 2147483646 h 207"/>
              <a:gd name="T24" fmla="*/ 2147483646 w 472"/>
              <a:gd name="T25" fmla="*/ 2147483646 h 207"/>
              <a:gd name="T26" fmla="*/ 2147483646 w 472"/>
              <a:gd name="T27" fmla="*/ 2147483646 h 207"/>
              <a:gd name="T28" fmla="*/ 2147483646 w 472"/>
              <a:gd name="T29" fmla="*/ 2147483646 h 207"/>
              <a:gd name="T30" fmla="*/ 2147483646 w 472"/>
              <a:gd name="T31" fmla="*/ 2147483646 h 207"/>
              <a:gd name="T32" fmla="*/ 2147483646 w 472"/>
              <a:gd name="T33" fmla="*/ 2147483646 h 207"/>
              <a:gd name="T34" fmla="*/ 2147483646 w 472"/>
              <a:gd name="T35" fmla="*/ 2147483646 h 207"/>
              <a:gd name="T36" fmla="*/ 2147483646 w 472"/>
              <a:gd name="T37" fmla="*/ 2147483646 h 207"/>
              <a:gd name="T38" fmla="*/ 2147483646 w 472"/>
              <a:gd name="T39" fmla="*/ 2147483646 h 207"/>
              <a:gd name="T40" fmla="*/ 2147483646 w 472"/>
              <a:gd name="T41" fmla="*/ 2147483646 h 207"/>
              <a:gd name="T42" fmla="*/ 2147483646 w 472"/>
              <a:gd name="T43" fmla="*/ 2147483646 h 207"/>
              <a:gd name="T44" fmla="*/ 2147483646 w 472"/>
              <a:gd name="T45" fmla="*/ 2147483646 h 207"/>
              <a:gd name="T46" fmla="*/ 2147483646 w 472"/>
              <a:gd name="T47" fmla="*/ 2147483646 h 207"/>
              <a:gd name="T48" fmla="*/ 2147483646 w 472"/>
              <a:gd name="T49" fmla="*/ 2147483646 h 207"/>
              <a:gd name="T50" fmla="*/ 2147483646 w 472"/>
              <a:gd name="T51" fmla="*/ 2147483646 h 207"/>
              <a:gd name="T52" fmla="*/ 2147483646 w 472"/>
              <a:gd name="T53" fmla="*/ 2147483646 h 207"/>
              <a:gd name="T54" fmla="*/ 2147483646 w 472"/>
              <a:gd name="T55" fmla="*/ 2147483646 h 207"/>
              <a:gd name="T56" fmla="*/ 2147483646 w 472"/>
              <a:gd name="T57" fmla="*/ 2147483646 h 207"/>
              <a:gd name="T58" fmla="*/ 2147483646 w 472"/>
              <a:gd name="T59" fmla="*/ 0 h 207"/>
              <a:gd name="T60" fmla="*/ 2147483646 w 472"/>
              <a:gd name="T61" fmla="*/ 2147483646 h 207"/>
              <a:gd name="T62" fmla="*/ 2147483646 w 472"/>
              <a:gd name="T63" fmla="*/ 2147483646 h 207"/>
              <a:gd name="T64" fmla="*/ 2147483646 w 472"/>
              <a:gd name="T65" fmla="*/ 2147483646 h 207"/>
              <a:gd name="T66" fmla="*/ 2147483646 w 472"/>
              <a:gd name="T67" fmla="*/ 2147483646 h 20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72"/>
              <a:gd name="T103" fmla="*/ 0 h 207"/>
              <a:gd name="T104" fmla="*/ 472 w 472"/>
              <a:gd name="T105" fmla="*/ 207 h 20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72" h="207">
                <a:moveTo>
                  <a:pt x="16" y="153"/>
                </a:moveTo>
                <a:lnTo>
                  <a:pt x="0" y="197"/>
                </a:lnTo>
                <a:lnTo>
                  <a:pt x="61" y="191"/>
                </a:lnTo>
                <a:lnTo>
                  <a:pt x="85" y="171"/>
                </a:lnTo>
                <a:lnTo>
                  <a:pt x="168" y="149"/>
                </a:lnTo>
                <a:lnTo>
                  <a:pt x="191" y="161"/>
                </a:lnTo>
                <a:lnTo>
                  <a:pt x="246" y="153"/>
                </a:lnTo>
                <a:lnTo>
                  <a:pt x="246" y="156"/>
                </a:lnTo>
                <a:lnTo>
                  <a:pt x="328" y="207"/>
                </a:lnTo>
                <a:lnTo>
                  <a:pt x="376" y="192"/>
                </a:lnTo>
                <a:lnTo>
                  <a:pt x="403" y="135"/>
                </a:lnTo>
                <a:lnTo>
                  <a:pt x="450" y="119"/>
                </a:lnTo>
                <a:lnTo>
                  <a:pt x="472" y="77"/>
                </a:lnTo>
                <a:lnTo>
                  <a:pt x="471" y="26"/>
                </a:lnTo>
                <a:lnTo>
                  <a:pt x="465" y="68"/>
                </a:lnTo>
                <a:lnTo>
                  <a:pt x="439" y="104"/>
                </a:lnTo>
                <a:lnTo>
                  <a:pt x="429" y="101"/>
                </a:lnTo>
                <a:lnTo>
                  <a:pt x="394" y="111"/>
                </a:lnTo>
                <a:lnTo>
                  <a:pt x="394" y="99"/>
                </a:lnTo>
                <a:lnTo>
                  <a:pt x="429" y="87"/>
                </a:lnTo>
                <a:lnTo>
                  <a:pt x="397" y="83"/>
                </a:lnTo>
                <a:lnTo>
                  <a:pt x="433" y="72"/>
                </a:lnTo>
                <a:lnTo>
                  <a:pt x="447" y="78"/>
                </a:lnTo>
                <a:lnTo>
                  <a:pt x="454" y="38"/>
                </a:lnTo>
                <a:lnTo>
                  <a:pt x="445" y="29"/>
                </a:lnTo>
                <a:lnTo>
                  <a:pt x="402" y="45"/>
                </a:lnTo>
                <a:lnTo>
                  <a:pt x="403" y="21"/>
                </a:lnTo>
                <a:lnTo>
                  <a:pt x="421" y="27"/>
                </a:lnTo>
                <a:lnTo>
                  <a:pt x="445" y="9"/>
                </a:lnTo>
                <a:lnTo>
                  <a:pt x="432" y="0"/>
                </a:lnTo>
                <a:lnTo>
                  <a:pt x="291" y="32"/>
                </a:lnTo>
                <a:lnTo>
                  <a:pt x="118" y="67"/>
                </a:lnTo>
                <a:lnTo>
                  <a:pt x="39" y="152"/>
                </a:lnTo>
                <a:lnTo>
                  <a:pt x="16" y="153"/>
                </a:lnTo>
                <a:close/>
              </a:path>
            </a:pathLst>
          </a:custGeom>
          <a:solidFill>
            <a:srgbClr val="C00000"/>
          </a:solidFill>
          <a:ln w="12700">
            <a:solidFill>
              <a:srgbClr val="000000"/>
            </a:solidFill>
            <a:round/>
            <a:headEnd/>
            <a:tailEnd/>
          </a:ln>
        </p:spPr>
        <p:txBody>
          <a:bodyPr/>
          <a:lstStyle/>
          <a:p>
            <a:endParaRPr lang="en-US"/>
          </a:p>
        </p:txBody>
      </p:sp>
      <p:sp>
        <p:nvSpPr>
          <p:cNvPr id="115738" name="Freeform 37"/>
          <p:cNvSpPr>
            <a:spLocks/>
          </p:cNvSpPr>
          <p:nvPr/>
        </p:nvSpPr>
        <p:spPr bwMode="auto">
          <a:xfrm>
            <a:off x="5540375" y="5135563"/>
            <a:ext cx="819150" cy="633412"/>
          </a:xfrm>
          <a:custGeom>
            <a:avLst/>
            <a:gdLst>
              <a:gd name="T0" fmla="*/ 0 w 328"/>
              <a:gd name="T1" fmla="*/ 2147483646 h 263"/>
              <a:gd name="T2" fmla="*/ 2147483646 w 328"/>
              <a:gd name="T3" fmla="*/ 0 h 263"/>
              <a:gd name="T4" fmla="*/ 2147483646 w 328"/>
              <a:gd name="T5" fmla="*/ 2147483646 h 263"/>
              <a:gd name="T6" fmla="*/ 2147483646 w 328"/>
              <a:gd name="T7" fmla="*/ 2147483646 h 263"/>
              <a:gd name="T8" fmla="*/ 2147483646 w 328"/>
              <a:gd name="T9" fmla="*/ 2147483646 h 263"/>
              <a:gd name="T10" fmla="*/ 2147483646 w 328"/>
              <a:gd name="T11" fmla="*/ 2147483646 h 263"/>
              <a:gd name="T12" fmla="*/ 2147483646 w 328"/>
              <a:gd name="T13" fmla="*/ 2147483646 h 263"/>
              <a:gd name="T14" fmla="*/ 2147483646 w 328"/>
              <a:gd name="T15" fmla="*/ 2147483646 h 263"/>
              <a:gd name="T16" fmla="*/ 2147483646 w 328"/>
              <a:gd name="T17" fmla="*/ 2147483646 h 263"/>
              <a:gd name="T18" fmla="*/ 2147483646 w 328"/>
              <a:gd name="T19" fmla="*/ 2147483646 h 263"/>
              <a:gd name="T20" fmla="*/ 2147483646 w 328"/>
              <a:gd name="T21" fmla="*/ 2147483646 h 263"/>
              <a:gd name="T22" fmla="*/ 2147483646 w 328"/>
              <a:gd name="T23" fmla="*/ 2147483646 h 263"/>
              <a:gd name="T24" fmla="*/ 2147483646 w 328"/>
              <a:gd name="T25" fmla="*/ 2147483646 h 263"/>
              <a:gd name="T26" fmla="*/ 2147483646 w 328"/>
              <a:gd name="T27" fmla="*/ 2147483646 h 263"/>
              <a:gd name="T28" fmla="*/ 2147483646 w 328"/>
              <a:gd name="T29" fmla="*/ 2147483646 h 263"/>
              <a:gd name="T30" fmla="*/ 2147483646 w 328"/>
              <a:gd name="T31" fmla="*/ 2147483646 h 263"/>
              <a:gd name="T32" fmla="*/ 2147483646 w 328"/>
              <a:gd name="T33" fmla="*/ 2147483646 h 263"/>
              <a:gd name="T34" fmla="*/ 2147483646 w 328"/>
              <a:gd name="T35" fmla="*/ 2147483646 h 263"/>
              <a:gd name="T36" fmla="*/ 2147483646 w 328"/>
              <a:gd name="T37" fmla="*/ 2147483646 h 263"/>
              <a:gd name="T38" fmla="*/ 2147483646 w 328"/>
              <a:gd name="T39" fmla="*/ 2147483646 h 263"/>
              <a:gd name="T40" fmla="*/ 2147483646 w 328"/>
              <a:gd name="T41" fmla="*/ 2147483646 h 263"/>
              <a:gd name="T42" fmla="*/ 2147483646 w 328"/>
              <a:gd name="T43" fmla="*/ 2147483646 h 263"/>
              <a:gd name="T44" fmla="*/ 2147483646 w 328"/>
              <a:gd name="T45" fmla="*/ 2147483646 h 263"/>
              <a:gd name="T46" fmla="*/ 2147483646 w 328"/>
              <a:gd name="T47" fmla="*/ 2147483646 h 263"/>
              <a:gd name="T48" fmla="*/ 2147483646 w 328"/>
              <a:gd name="T49" fmla="*/ 2147483646 h 263"/>
              <a:gd name="T50" fmla="*/ 2147483646 w 328"/>
              <a:gd name="T51" fmla="*/ 2147483646 h 263"/>
              <a:gd name="T52" fmla="*/ 2147483646 w 328"/>
              <a:gd name="T53" fmla="*/ 2147483646 h 263"/>
              <a:gd name="T54" fmla="*/ 2147483646 w 328"/>
              <a:gd name="T55" fmla="*/ 2147483646 h 263"/>
              <a:gd name="T56" fmla="*/ 2147483646 w 328"/>
              <a:gd name="T57" fmla="*/ 2147483646 h 263"/>
              <a:gd name="T58" fmla="*/ 2147483646 w 328"/>
              <a:gd name="T59" fmla="*/ 2147483646 h 263"/>
              <a:gd name="T60" fmla="*/ 2147483646 w 328"/>
              <a:gd name="T61" fmla="*/ 2147483646 h 263"/>
              <a:gd name="T62" fmla="*/ 2147483646 w 328"/>
              <a:gd name="T63" fmla="*/ 2147483646 h 263"/>
              <a:gd name="T64" fmla="*/ 2147483646 w 328"/>
              <a:gd name="T65" fmla="*/ 2147483646 h 263"/>
              <a:gd name="T66" fmla="*/ 2147483646 w 328"/>
              <a:gd name="T67" fmla="*/ 2147483646 h 263"/>
              <a:gd name="T68" fmla="*/ 0 w 328"/>
              <a:gd name="T69" fmla="*/ 2147483646 h 26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28"/>
              <a:gd name="T106" fmla="*/ 0 h 263"/>
              <a:gd name="T107" fmla="*/ 328 w 328"/>
              <a:gd name="T108" fmla="*/ 263 h 26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28" h="263">
                <a:moveTo>
                  <a:pt x="0" y="6"/>
                </a:moveTo>
                <a:lnTo>
                  <a:pt x="164" y="0"/>
                </a:lnTo>
                <a:lnTo>
                  <a:pt x="193" y="54"/>
                </a:lnTo>
                <a:lnTo>
                  <a:pt x="168" y="118"/>
                </a:lnTo>
                <a:lnTo>
                  <a:pt x="160" y="147"/>
                </a:lnTo>
                <a:lnTo>
                  <a:pt x="270" y="135"/>
                </a:lnTo>
                <a:lnTo>
                  <a:pt x="277" y="177"/>
                </a:lnTo>
                <a:lnTo>
                  <a:pt x="244" y="173"/>
                </a:lnTo>
                <a:lnTo>
                  <a:pt x="229" y="191"/>
                </a:lnTo>
                <a:lnTo>
                  <a:pt x="246" y="203"/>
                </a:lnTo>
                <a:lnTo>
                  <a:pt x="276" y="189"/>
                </a:lnTo>
                <a:lnTo>
                  <a:pt x="277" y="209"/>
                </a:lnTo>
                <a:lnTo>
                  <a:pt x="295" y="192"/>
                </a:lnTo>
                <a:lnTo>
                  <a:pt x="307" y="192"/>
                </a:lnTo>
                <a:lnTo>
                  <a:pt x="293" y="227"/>
                </a:lnTo>
                <a:lnTo>
                  <a:pt x="320" y="233"/>
                </a:lnTo>
                <a:lnTo>
                  <a:pt x="328" y="252"/>
                </a:lnTo>
                <a:lnTo>
                  <a:pt x="316" y="258"/>
                </a:lnTo>
                <a:lnTo>
                  <a:pt x="299" y="246"/>
                </a:lnTo>
                <a:lnTo>
                  <a:pt x="267" y="237"/>
                </a:lnTo>
                <a:lnTo>
                  <a:pt x="274" y="260"/>
                </a:lnTo>
                <a:lnTo>
                  <a:pt x="258" y="263"/>
                </a:lnTo>
                <a:lnTo>
                  <a:pt x="245" y="242"/>
                </a:lnTo>
                <a:lnTo>
                  <a:pt x="237" y="255"/>
                </a:lnTo>
                <a:lnTo>
                  <a:pt x="189" y="255"/>
                </a:lnTo>
                <a:lnTo>
                  <a:pt x="189" y="242"/>
                </a:lnTo>
                <a:lnTo>
                  <a:pt x="171" y="227"/>
                </a:lnTo>
                <a:lnTo>
                  <a:pt x="135" y="225"/>
                </a:lnTo>
                <a:lnTo>
                  <a:pt x="165" y="242"/>
                </a:lnTo>
                <a:lnTo>
                  <a:pt x="123" y="251"/>
                </a:lnTo>
                <a:lnTo>
                  <a:pt x="57" y="239"/>
                </a:lnTo>
                <a:lnTo>
                  <a:pt x="32" y="242"/>
                </a:lnTo>
                <a:lnTo>
                  <a:pt x="41" y="154"/>
                </a:lnTo>
                <a:lnTo>
                  <a:pt x="1" y="84"/>
                </a:lnTo>
                <a:lnTo>
                  <a:pt x="0" y="6"/>
                </a:lnTo>
                <a:close/>
              </a:path>
            </a:pathLst>
          </a:custGeom>
          <a:solidFill>
            <a:srgbClr val="538022"/>
          </a:solidFill>
          <a:ln w="12700">
            <a:solidFill>
              <a:srgbClr val="000000"/>
            </a:solidFill>
            <a:round/>
            <a:headEnd/>
            <a:tailEnd/>
          </a:ln>
        </p:spPr>
        <p:txBody>
          <a:bodyPr/>
          <a:lstStyle/>
          <a:p>
            <a:endParaRPr lang="en-US"/>
          </a:p>
        </p:txBody>
      </p:sp>
      <p:sp>
        <p:nvSpPr>
          <p:cNvPr id="115739" name="Freeform 38"/>
          <p:cNvSpPr>
            <a:spLocks/>
          </p:cNvSpPr>
          <p:nvPr/>
        </p:nvSpPr>
        <p:spPr bwMode="auto">
          <a:xfrm>
            <a:off x="8220075" y="3167063"/>
            <a:ext cx="130175" cy="107950"/>
          </a:xfrm>
          <a:custGeom>
            <a:avLst/>
            <a:gdLst>
              <a:gd name="T0" fmla="*/ 0 w 52"/>
              <a:gd name="T1" fmla="*/ 2147483646 h 43"/>
              <a:gd name="T2" fmla="*/ 2147483646 w 52"/>
              <a:gd name="T3" fmla="*/ 0 h 43"/>
              <a:gd name="T4" fmla="*/ 2147483646 w 52"/>
              <a:gd name="T5" fmla="*/ 2147483646 h 43"/>
              <a:gd name="T6" fmla="*/ 2147483646 w 52"/>
              <a:gd name="T7" fmla="*/ 2147483646 h 43"/>
              <a:gd name="T8" fmla="*/ 2147483646 w 52"/>
              <a:gd name="T9" fmla="*/ 2147483646 h 43"/>
              <a:gd name="T10" fmla="*/ 2147483646 w 52"/>
              <a:gd name="T11" fmla="*/ 2147483646 h 43"/>
              <a:gd name="T12" fmla="*/ 0 w 52"/>
              <a:gd name="T13" fmla="*/ 2147483646 h 43"/>
              <a:gd name="T14" fmla="*/ 0 60000 65536"/>
              <a:gd name="T15" fmla="*/ 0 60000 65536"/>
              <a:gd name="T16" fmla="*/ 0 60000 65536"/>
              <a:gd name="T17" fmla="*/ 0 60000 65536"/>
              <a:gd name="T18" fmla="*/ 0 60000 65536"/>
              <a:gd name="T19" fmla="*/ 0 60000 65536"/>
              <a:gd name="T20" fmla="*/ 0 60000 65536"/>
              <a:gd name="T21" fmla="*/ 0 w 52"/>
              <a:gd name="T22" fmla="*/ 0 h 43"/>
              <a:gd name="T23" fmla="*/ 52 w 52"/>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2" h="43">
                <a:moveTo>
                  <a:pt x="0" y="7"/>
                </a:moveTo>
                <a:lnTo>
                  <a:pt x="22" y="0"/>
                </a:lnTo>
                <a:lnTo>
                  <a:pt x="52" y="22"/>
                </a:lnTo>
                <a:lnTo>
                  <a:pt x="46" y="28"/>
                </a:lnTo>
                <a:lnTo>
                  <a:pt x="31" y="28"/>
                </a:lnTo>
                <a:lnTo>
                  <a:pt x="24" y="43"/>
                </a:lnTo>
                <a:lnTo>
                  <a:pt x="0" y="7"/>
                </a:lnTo>
                <a:close/>
              </a:path>
            </a:pathLst>
          </a:custGeom>
          <a:solidFill>
            <a:schemeClr val="accent2"/>
          </a:solidFill>
          <a:ln w="12700">
            <a:solidFill>
              <a:srgbClr val="000000"/>
            </a:solidFill>
            <a:round/>
            <a:headEnd/>
            <a:tailEnd/>
          </a:ln>
        </p:spPr>
        <p:txBody>
          <a:bodyPr/>
          <a:lstStyle/>
          <a:p>
            <a:endParaRPr lang="en-US"/>
          </a:p>
        </p:txBody>
      </p:sp>
      <p:sp>
        <p:nvSpPr>
          <p:cNvPr id="115740" name="Line 39"/>
          <p:cNvSpPr>
            <a:spLocks noChangeShapeType="1"/>
          </p:cNvSpPr>
          <p:nvPr/>
        </p:nvSpPr>
        <p:spPr bwMode="auto">
          <a:xfrm flipH="1" flipV="1">
            <a:off x="8299450" y="3233738"/>
            <a:ext cx="79375" cy="80962"/>
          </a:xfrm>
          <a:prstGeom prst="line">
            <a:avLst/>
          </a:prstGeom>
          <a:noFill/>
          <a:ln w="6350">
            <a:solidFill>
              <a:srgbClr val="000000"/>
            </a:solidFill>
            <a:round/>
            <a:headEnd/>
            <a:tailEnd type="triangle" w="sm" len="sm"/>
          </a:ln>
          <a:extLst>
            <a:ext uri="{909E8E84-426E-40DD-AFC4-6F175D3DCCD1}">
              <a14:hiddenFill xmlns:a14="http://schemas.microsoft.com/office/drawing/2010/main">
                <a:noFill/>
              </a14:hiddenFill>
            </a:ext>
          </a:extLst>
        </p:spPr>
        <p:txBody>
          <a:bodyPr wrap="none" anchor="ctr"/>
          <a:lstStyle/>
          <a:p>
            <a:endParaRPr lang="en-US"/>
          </a:p>
        </p:txBody>
      </p:sp>
      <p:sp>
        <p:nvSpPr>
          <p:cNvPr id="115741" name="Line 40"/>
          <p:cNvSpPr>
            <a:spLocks noChangeShapeType="1"/>
          </p:cNvSpPr>
          <p:nvPr/>
        </p:nvSpPr>
        <p:spPr bwMode="auto">
          <a:xfrm flipH="1" flipV="1">
            <a:off x="8010525" y="3846513"/>
            <a:ext cx="123825" cy="1587"/>
          </a:xfrm>
          <a:prstGeom prst="line">
            <a:avLst/>
          </a:prstGeom>
          <a:noFill/>
          <a:ln w="6350">
            <a:solidFill>
              <a:srgbClr val="000000"/>
            </a:solidFill>
            <a:round/>
            <a:headEnd/>
            <a:tailEnd type="triangle" w="sm" len="sm"/>
          </a:ln>
          <a:extLst>
            <a:ext uri="{909E8E84-426E-40DD-AFC4-6F175D3DCCD1}">
              <a14:hiddenFill xmlns:a14="http://schemas.microsoft.com/office/drawing/2010/main">
                <a:noFill/>
              </a14:hiddenFill>
            </a:ext>
          </a:extLst>
        </p:spPr>
        <p:txBody>
          <a:bodyPr wrap="none" anchor="ctr"/>
          <a:lstStyle/>
          <a:p>
            <a:endParaRPr lang="en-US"/>
          </a:p>
        </p:txBody>
      </p:sp>
      <p:sp>
        <p:nvSpPr>
          <p:cNvPr id="115742" name="Freeform 42"/>
          <p:cNvSpPr>
            <a:spLocks/>
          </p:cNvSpPr>
          <p:nvPr/>
        </p:nvSpPr>
        <p:spPr bwMode="auto">
          <a:xfrm>
            <a:off x="5921375" y="4764088"/>
            <a:ext cx="477838" cy="808037"/>
          </a:xfrm>
          <a:custGeom>
            <a:avLst/>
            <a:gdLst>
              <a:gd name="T0" fmla="*/ 2147483646 w 192"/>
              <a:gd name="T1" fmla="*/ 2147483646 h 335"/>
              <a:gd name="T2" fmla="*/ 2147483646 w 192"/>
              <a:gd name="T3" fmla="*/ 2147483646 h 335"/>
              <a:gd name="T4" fmla="*/ 0 w 192"/>
              <a:gd name="T5" fmla="*/ 2147483646 h 335"/>
              <a:gd name="T6" fmla="*/ 2147483646 w 192"/>
              <a:gd name="T7" fmla="*/ 2147483646 h 335"/>
              <a:gd name="T8" fmla="*/ 2147483646 w 192"/>
              <a:gd name="T9" fmla="*/ 2147483646 h 335"/>
              <a:gd name="T10" fmla="*/ 2147483646 w 192"/>
              <a:gd name="T11" fmla="*/ 2147483646 h 335"/>
              <a:gd name="T12" fmla="*/ 2147483646 w 192"/>
              <a:gd name="T13" fmla="*/ 2147483646 h 335"/>
              <a:gd name="T14" fmla="*/ 2147483646 w 192"/>
              <a:gd name="T15" fmla="*/ 2147483646 h 335"/>
              <a:gd name="T16" fmla="*/ 2147483646 w 192"/>
              <a:gd name="T17" fmla="*/ 2147483646 h 335"/>
              <a:gd name="T18" fmla="*/ 2147483646 w 192"/>
              <a:gd name="T19" fmla="*/ 2147483646 h 335"/>
              <a:gd name="T20" fmla="*/ 2147483646 w 192"/>
              <a:gd name="T21" fmla="*/ 2147483646 h 335"/>
              <a:gd name="T22" fmla="*/ 2147483646 w 192"/>
              <a:gd name="T23" fmla="*/ 2147483646 h 335"/>
              <a:gd name="T24" fmla="*/ 2147483646 w 192"/>
              <a:gd name="T25" fmla="*/ 2147483646 h 335"/>
              <a:gd name="T26" fmla="*/ 2147483646 w 192"/>
              <a:gd name="T27" fmla="*/ 0 h 335"/>
              <a:gd name="T28" fmla="*/ 2147483646 w 192"/>
              <a:gd name="T29" fmla="*/ 2147483646 h 33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2"/>
              <a:gd name="T46" fmla="*/ 0 h 335"/>
              <a:gd name="T47" fmla="*/ 192 w 192"/>
              <a:gd name="T48" fmla="*/ 335 h 33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2" h="335">
                <a:moveTo>
                  <a:pt x="54" y="11"/>
                </a:moveTo>
                <a:lnTo>
                  <a:pt x="25" y="68"/>
                </a:lnTo>
                <a:lnTo>
                  <a:pt x="0" y="105"/>
                </a:lnTo>
                <a:lnTo>
                  <a:pt x="8" y="149"/>
                </a:lnTo>
                <a:lnTo>
                  <a:pt x="38" y="209"/>
                </a:lnTo>
                <a:lnTo>
                  <a:pt x="15" y="270"/>
                </a:lnTo>
                <a:lnTo>
                  <a:pt x="5" y="302"/>
                </a:lnTo>
                <a:lnTo>
                  <a:pt x="117" y="289"/>
                </a:lnTo>
                <a:lnTo>
                  <a:pt x="122" y="330"/>
                </a:lnTo>
                <a:lnTo>
                  <a:pt x="145" y="335"/>
                </a:lnTo>
                <a:lnTo>
                  <a:pt x="151" y="314"/>
                </a:lnTo>
                <a:lnTo>
                  <a:pt x="192" y="308"/>
                </a:lnTo>
                <a:lnTo>
                  <a:pt x="183" y="240"/>
                </a:lnTo>
                <a:lnTo>
                  <a:pt x="181" y="0"/>
                </a:lnTo>
                <a:lnTo>
                  <a:pt x="54" y="11"/>
                </a:lnTo>
                <a:close/>
              </a:path>
            </a:pathLst>
          </a:custGeom>
          <a:solidFill>
            <a:srgbClr val="538022"/>
          </a:solidFill>
          <a:ln w="12700">
            <a:solidFill>
              <a:srgbClr val="000000"/>
            </a:solidFill>
            <a:round/>
            <a:headEnd/>
            <a:tailEnd/>
          </a:ln>
        </p:spPr>
        <p:txBody>
          <a:bodyPr/>
          <a:lstStyle/>
          <a:p>
            <a:endParaRPr lang="en-US"/>
          </a:p>
        </p:txBody>
      </p:sp>
      <p:sp>
        <p:nvSpPr>
          <p:cNvPr id="115743" name="Text Box 43"/>
          <p:cNvSpPr txBox="1">
            <a:spLocks noChangeArrowheads="1"/>
          </p:cNvSpPr>
          <p:nvPr/>
        </p:nvSpPr>
        <p:spPr bwMode="auto">
          <a:xfrm>
            <a:off x="8207375" y="2438400"/>
            <a:ext cx="327025"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solidFill>
                  <a:srgbClr val="000000"/>
                </a:solidFill>
                <a:latin typeface="Times New Roman" panose="02020603050405020304" pitchFamily="18" charset="0"/>
              </a:rPr>
              <a:t>ME</a:t>
            </a:r>
          </a:p>
        </p:txBody>
      </p:sp>
      <p:sp>
        <p:nvSpPr>
          <p:cNvPr id="115744" name="Text Box 44"/>
          <p:cNvSpPr txBox="1">
            <a:spLocks noChangeArrowheads="1"/>
          </p:cNvSpPr>
          <p:nvPr/>
        </p:nvSpPr>
        <p:spPr bwMode="auto">
          <a:xfrm>
            <a:off x="8077200" y="2849563"/>
            <a:ext cx="317500"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solidFill>
                  <a:srgbClr val="000000"/>
                </a:solidFill>
                <a:latin typeface="Times New Roman" panose="02020603050405020304" pitchFamily="18" charset="0"/>
              </a:rPr>
              <a:t>NH</a:t>
            </a:r>
          </a:p>
        </p:txBody>
      </p:sp>
      <p:sp>
        <p:nvSpPr>
          <p:cNvPr id="115745" name="Text Box 45"/>
          <p:cNvSpPr txBox="1">
            <a:spLocks noChangeArrowheads="1"/>
          </p:cNvSpPr>
          <p:nvPr/>
        </p:nvSpPr>
        <p:spPr bwMode="auto">
          <a:xfrm>
            <a:off x="8077200" y="3001963"/>
            <a:ext cx="331788"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solidFill>
                  <a:srgbClr val="000000"/>
                </a:solidFill>
                <a:latin typeface="Times New Roman" panose="02020603050405020304" pitchFamily="18" charset="0"/>
              </a:rPr>
              <a:t>MA</a:t>
            </a:r>
          </a:p>
        </p:txBody>
      </p:sp>
      <p:sp>
        <p:nvSpPr>
          <p:cNvPr id="115746" name="Text Box 46"/>
          <p:cNvSpPr txBox="1">
            <a:spLocks noChangeArrowheads="1"/>
          </p:cNvSpPr>
          <p:nvPr/>
        </p:nvSpPr>
        <p:spPr bwMode="auto">
          <a:xfrm>
            <a:off x="7999413" y="3154363"/>
            <a:ext cx="306387"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solidFill>
                  <a:srgbClr val="000000"/>
                </a:solidFill>
                <a:latin typeface="Times New Roman" panose="02020603050405020304" pitchFamily="18" charset="0"/>
              </a:rPr>
              <a:t>CT</a:t>
            </a:r>
          </a:p>
        </p:txBody>
      </p:sp>
      <p:sp>
        <p:nvSpPr>
          <p:cNvPr id="115747" name="Text Box 47"/>
          <p:cNvSpPr txBox="1">
            <a:spLocks noChangeArrowheads="1"/>
          </p:cNvSpPr>
          <p:nvPr/>
        </p:nvSpPr>
        <p:spPr bwMode="auto">
          <a:xfrm>
            <a:off x="7346950" y="3441700"/>
            <a:ext cx="306388"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solidFill>
                  <a:srgbClr val="000000"/>
                </a:solidFill>
                <a:latin typeface="Times New Roman" panose="02020603050405020304" pitchFamily="18" charset="0"/>
              </a:rPr>
              <a:t>PA</a:t>
            </a:r>
          </a:p>
        </p:txBody>
      </p:sp>
      <p:sp>
        <p:nvSpPr>
          <p:cNvPr id="115748" name="Text Box 48"/>
          <p:cNvSpPr txBox="1">
            <a:spLocks noChangeArrowheads="1"/>
          </p:cNvSpPr>
          <p:nvPr/>
        </p:nvSpPr>
        <p:spPr bwMode="auto">
          <a:xfrm>
            <a:off x="7086600" y="3886200"/>
            <a:ext cx="369888"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solidFill>
                  <a:srgbClr val="000000"/>
                </a:solidFill>
                <a:latin typeface="Times New Roman" panose="02020603050405020304" pitchFamily="18" charset="0"/>
              </a:rPr>
              <a:t>WV</a:t>
            </a:r>
          </a:p>
        </p:txBody>
      </p:sp>
      <p:sp>
        <p:nvSpPr>
          <p:cNvPr id="115749" name="Text Box 49"/>
          <p:cNvSpPr txBox="1">
            <a:spLocks noChangeArrowheads="1"/>
          </p:cNvSpPr>
          <p:nvPr/>
        </p:nvSpPr>
        <p:spPr bwMode="auto">
          <a:xfrm>
            <a:off x="7488238" y="4025900"/>
            <a:ext cx="369887"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solidFill>
                  <a:srgbClr val="000000"/>
                </a:solidFill>
                <a:latin typeface="Times New Roman" panose="02020603050405020304" pitchFamily="18" charset="0"/>
              </a:rPr>
              <a:t>VA</a:t>
            </a:r>
          </a:p>
        </p:txBody>
      </p:sp>
      <p:sp>
        <p:nvSpPr>
          <p:cNvPr id="115750" name="Text Box 50"/>
          <p:cNvSpPr txBox="1">
            <a:spLocks noChangeArrowheads="1"/>
          </p:cNvSpPr>
          <p:nvPr/>
        </p:nvSpPr>
        <p:spPr bwMode="auto">
          <a:xfrm>
            <a:off x="7472363" y="4387850"/>
            <a:ext cx="371475"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solidFill>
                  <a:srgbClr val="000000"/>
                </a:solidFill>
                <a:latin typeface="Times New Roman" panose="02020603050405020304" pitchFamily="18" charset="0"/>
              </a:rPr>
              <a:t>NC</a:t>
            </a:r>
          </a:p>
        </p:txBody>
      </p:sp>
      <p:sp>
        <p:nvSpPr>
          <p:cNvPr id="115751" name="Text Box 51"/>
          <p:cNvSpPr txBox="1">
            <a:spLocks noChangeArrowheads="1"/>
          </p:cNvSpPr>
          <p:nvPr/>
        </p:nvSpPr>
        <p:spPr bwMode="auto">
          <a:xfrm>
            <a:off x="5629275" y="5289550"/>
            <a:ext cx="369888"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solidFill>
                  <a:srgbClr val="000000"/>
                </a:solidFill>
                <a:latin typeface="Times New Roman" panose="02020603050405020304" pitchFamily="18" charset="0"/>
              </a:rPr>
              <a:t>LA</a:t>
            </a:r>
          </a:p>
        </p:txBody>
      </p:sp>
      <p:sp>
        <p:nvSpPr>
          <p:cNvPr id="115752" name="Text Box 52"/>
          <p:cNvSpPr txBox="1">
            <a:spLocks noChangeArrowheads="1"/>
          </p:cNvSpPr>
          <p:nvPr/>
        </p:nvSpPr>
        <p:spPr bwMode="auto">
          <a:xfrm>
            <a:off x="4729163" y="5426075"/>
            <a:ext cx="369887"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latin typeface="Times New Roman" panose="02020603050405020304" pitchFamily="18" charset="0"/>
              </a:rPr>
              <a:t>TX</a:t>
            </a:r>
          </a:p>
        </p:txBody>
      </p:sp>
      <p:sp>
        <p:nvSpPr>
          <p:cNvPr id="115753" name="Text Box 53"/>
          <p:cNvSpPr txBox="1">
            <a:spLocks noChangeArrowheads="1"/>
          </p:cNvSpPr>
          <p:nvPr/>
        </p:nvSpPr>
        <p:spPr bwMode="auto">
          <a:xfrm>
            <a:off x="4892675" y="4697413"/>
            <a:ext cx="369888"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solidFill>
                  <a:srgbClr val="000000"/>
                </a:solidFill>
                <a:latin typeface="Times New Roman" panose="02020603050405020304" pitchFamily="18" charset="0"/>
              </a:rPr>
              <a:t>OK</a:t>
            </a:r>
          </a:p>
        </p:txBody>
      </p:sp>
      <p:sp>
        <p:nvSpPr>
          <p:cNvPr id="115754" name="Text Box 54"/>
          <p:cNvSpPr txBox="1">
            <a:spLocks noChangeArrowheads="1"/>
          </p:cNvSpPr>
          <p:nvPr/>
        </p:nvSpPr>
        <p:spPr bwMode="auto">
          <a:xfrm>
            <a:off x="4603750" y="3725863"/>
            <a:ext cx="369888"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solidFill>
                  <a:srgbClr val="000000"/>
                </a:solidFill>
                <a:latin typeface="Times New Roman" panose="02020603050405020304" pitchFamily="18" charset="0"/>
              </a:rPr>
              <a:t>NE</a:t>
            </a:r>
          </a:p>
        </p:txBody>
      </p:sp>
      <p:sp>
        <p:nvSpPr>
          <p:cNvPr id="115755" name="Text Box 55"/>
          <p:cNvSpPr txBox="1">
            <a:spLocks noChangeArrowheads="1"/>
          </p:cNvSpPr>
          <p:nvPr/>
        </p:nvSpPr>
        <p:spPr bwMode="auto">
          <a:xfrm>
            <a:off x="4433888" y="2663825"/>
            <a:ext cx="369887"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solidFill>
                  <a:srgbClr val="000000"/>
                </a:solidFill>
                <a:latin typeface="Times New Roman" panose="02020603050405020304" pitchFamily="18" charset="0"/>
              </a:rPr>
              <a:t>ND</a:t>
            </a:r>
          </a:p>
        </p:txBody>
      </p:sp>
      <p:sp>
        <p:nvSpPr>
          <p:cNvPr id="115756" name="Text Box 56"/>
          <p:cNvSpPr txBox="1">
            <a:spLocks noChangeArrowheads="1"/>
          </p:cNvSpPr>
          <p:nvPr/>
        </p:nvSpPr>
        <p:spPr bwMode="auto">
          <a:xfrm>
            <a:off x="5173663" y="2857500"/>
            <a:ext cx="369887"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solidFill>
                  <a:srgbClr val="000000"/>
                </a:solidFill>
                <a:latin typeface="Times New Roman" panose="02020603050405020304" pitchFamily="18" charset="0"/>
              </a:rPr>
              <a:t>MN</a:t>
            </a:r>
          </a:p>
        </p:txBody>
      </p:sp>
      <p:sp>
        <p:nvSpPr>
          <p:cNvPr id="115757" name="Text Box 57"/>
          <p:cNvSpPr txBox="1">
            <a:spLocks noChangeArrowheads="1"/>
          </p:cNvSpPr>
          <p:nvPr/>
        </p:nvSpPr>
        <p:spPr bwMode="auto">
          <a:xfrm>
            <a:off x="6410325" y="3249613"/>
            <a:ext cx="369888"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solidFill>
                  <a:srgbClr val="000000"/>
                </a:solidFill>
                <a:latin typeface="Times New Roman" panose="02020603050405020304" pitchFamily="18" charset="0"/>
              </a:rPr>
              <a:t>MI</a:t>
            </a:r>
          </a:p>
        </p:txBody>
      </p:sp>
      <p:sp>
        <p:nvSpPr>
          <p:cNvPr id="115758" name="Text Box 58"/>
          <p:cNvSpPr txBox="1">
            <a:spLocks noChangeArrowheads="1"/>
          </p:cNvSpPr>
          <p:nvPr/>
        </p:nvSpPr>
        <p:spPr bwMode="auto">
          <a:xfrm>
            <a:off x="5907088" y="3833813"/>
            <a:ext cx="369887"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solidFill>
                  <a:srgbClr val="000000"/>
                </a:solidFill>
                <a:latin typeface="Times New Roman" panose="02020603050405020304" pitchFamily="18" charset="0"/>
              </a:rPr>
              <a:t>IL</a:t>
            </a:r>
          </a:p>
        </p:txBody>
      </p:sp>
      <p:sp>
        <p:nvSpPr>
          <p:cNvPr id="115759" name="Text Box 59"/>
          <p:cNvSpPr txBox="1">
            <a:spLocks noChangeArrowheads="1"/>
          </p:cNvSpPr>
          <p:nvPr/>
        </p:nvSpPr>
        <p:spPr bwMode="auto">
          <a:xfrm>
            <a:off x="5378450" y="3579813"/>
            <a:ext cx="369888"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solidFill>
                  <a:srgbClr val="000000"/>
                </a:solidFill>
                <a:latin typeface="Times New Roman" panose="02020603050405020304" pitchFamily="18" charset="0"/>
              </a:rPr>
              <a:t>IA</a:t>
            </a:r>
          </a:p>
        </p:txBody>
      </p:sp>
      <p:sp>
        <p:nvSpPr>
          <p:cNvPr id="115760" name="Text Box 60"/>
          <p:cNvSpPr txBox="1">
            <a:spLocks noChangeArrowheads="1"/>
          </p:cNvSpPr>
          <p:nvPr/>
        </p:nvSpPr>
        <p:spPr bwMode="auto">
          <a:xfrm>
            <a:off x="2819400" y="3048000"/>
            <a:ext cx="341313"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solidFill>
                  <a:srgbClr val="000000"/>
                </a:solidFill>
                <a:latin typeface="Times New Roman" panose="02020603050405020304" pitchFamily="18" charset="0"/>
              </a:rPr>
              <a:t>ID</a:t>
            </a:r>
          </a:p>
        </p:txBody>
      </p:sp>
      <p:sp>
        <p:nvSpPr>
          <p:cNvPr id="115761" name="Text Box 61"/>
          <p:cNvSpPr txBox="1">
            <a:spLocks noChangeArrowheads="1"/>
          </p:cNvSpPr>
          <p:nvPr/>
        </p:nvSpPr>
        <p:spPr bwMode="auto">
          <a:xfrm>
            <a:off x="2179638" y="2405063"/>
            <a:ext cx="369887"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solidFill>
                  <a:srgbClr val="000000"/>
                </a:solidFill>
                <a:latin typeface="Times New Roman" panose="02020603050405020304" pitchFamily="18" charset="0"/>
              </a:rPr>
              <a:t>WA</a:t>
            </a:r>
          </a:p>
        </p:txBody>
      </p:sp>
      <p:sp>
        <p:nvSpPr>
          <p:cNvPr id="115762" name="Text Box 62"/>
          <p:cNvSpPr txBox="1">
            <a:spLocks noChangeArrowheads="1"/>
          </p:cNvSpPr>
          <p:nvPr/>
        </p:nvSpPr>
        <p:spPr bwMode="auto">
          <a:xfrm>
            <a:off x="1927225" y="3030538"/>
            <a:ext cx="371475"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solidFill>
                  <a:srgbClr val="000000"/>
                </a:solidFill>
                <a:latin typeface="Times New Roman" panose="02020603050405020304" pitchFamily="18" charset="0"/>
              </a:rPr>
              <a:t>OR</a:t>
            </a:r>
          </a:p>
        </p:txBody>
      </p:sp>
      <p:sp>
        <p:nvSpPr>
          <p:cNvPr id="115763" name="Text Box 63"/>
          <p:cNvSpPr txBox="1">
            <a:spLocks noChangeArrowheads="1"/>
          </p:cNvSpPr>
          <p:nvPr/>
        </p:nvSpPr>
        <p:spPr bwMode="auto">
          <a:xfrm>
            <a:off x="2871788" y="4762500"/>
            <a:ext cx="369887"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solidFill>
                  <a:srgbClr val="000000"/>
                </a:solidFill>
                <a:latin typeface="Times New Roman" panose="02020603050405020304" pitchFamily="18" charset="0"/>
              </a:rPr>
              <a:t>AZ</a:t>
            </a:r>
          </a:p>
        </p:txBody>
      </p:sp>
      <p:sp>
        <p:nvSpPr>
          <p:cNvPr id="115764" name="Text Box 64"/>
          <p:cNvSpPr txBox="1">
            <a:spLocks noChangeArrowheads="1"/>
          </p:cNvSpPr>
          <p:nvPr/>
        </p:nvSpPr>
        <p:spPr bwMode="auto">
          <a:xfrm>
            <a:off x="1303338" y="4979988"/>
            <a:ext cx="369887"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solidFill>
                  <a:srgbClr val="000000"/>
                </a:solidFill>
                <a:latin typeface="Times New Roman" panose="02020603050405020304" pitchFamily="18" charset="0"/>
              </a:rPr>
              <a:t>HI</a:t>
            </a:r>
          </a:p>
        </p:txBody>
      </p:sp>
      <p:sp>
        <p:nvSpPr>
          <p:cNvPr id="115765" name="Text Box 65"/>
          <p:cNvSpPr txBox="1">
            <a:spLocks noChangeArrowheads="1"/>
          </p:cNvSpPr>
          <p:nvPr/>
        </p:nvSpPr>
        <p:spPr bwMode="auto">
          <a:xfrm>
            <a:off x="7808913" y="3403600"/>
            <a:ext cx="292100"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solidFill>
                  <a:srgbClr val="000000"/>
                </a:solidFill>
                <a:latin typeface="Times New Roman" panose="02020603050405020304" pitchFamily="18" charset="0"/>
              </a:rPr>
              <a:t>NJ</a:t>
            </a:r>
          </a:p>
        </p:txBody>
      </p:sp>
      <p:sp>
        <p:nvSpPr>
          <p:cNvPr id="115766" name="Text Box 66"/>
          <p:cNvSpPr txBox="1">
            <a:spLocks noChangeArrowheads="1"/>
          </p:cNvSpPr>
          <p:nvPr/>
        </p:nvSpPr>
        <p:spPr bwMode="auto">
          <a:xfrm>
            <a:off x="8305800" y="3200400"/>
            <a:ext cx="685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solidFill>
                  <a:srgbClr val="000000"/>
                </a:solidFill>
                <a:latin typeface="Times New Roman" panose="02020603050405020304" pitchFamily="18" charset="0"/>
              </a:rPr>
              <a:t>RI        </a:t>
            </a:r>
            <a:r>
              <a:rPr lang="en-US" altLang="en-US" sz="1400" b="1">
                <a:solidFill>
                  <a:srgbClr val="000000"/>
                </a:solidFill>
              </a:rPr>
              <a:t>C+</a:t>
            </a:r>
          </a:p>
        </p:txBody>
      </p:sp>
      <p:sp>
        <p:nvSpPr>
          <p:cNvPr id="115767" name="Text Box 68"/>
          <p:cNvSpPr txBox="1">
            <a:spLocks noChangeArrowheads="1"/>
          </p:cNvSpPr>
          <p:nvPr/>
        </p:nvSpPr>
        <p:spPr bwMode="auto">
          <a:xfrm>
            <a:off x="8047038" y="3743325"/>
            <a:ext cx="306387"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solidFill>
                  <a:srgbClr val="000000"/>
                </a:solidFill>
                <a:latin typeface="Times New Roman" panose="02020603050405020304" pitchFamily="18" charset="0"/>
              </a:rPr>
              <a:t>DE</a:t>
            </a:r>
          </a:p>
        </p:txBody>
      </p:sp>
      <p:sp>
        <p:nvSpPr>
          <p:cNvPr id="115768" name="Text Box 69"/>
          <p:cNvSpPr txBox="1">
            <a:spLocks noChangeArrowheads="1"/>
          </p:cNvSpPr>
          <p:nvPr/>
        </p:nvSpPr>
        <p:spPr bwMode="auto">
          <a:xfrm>
            <a:off x="1074738" y="2197100"/>
            <a:ext cx="369887"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solidFill>
                  <a:srgbClr val="F8F8F8"/>
                </a:solidFill>
                <a:latin typeface="Times New Roman" panose="02020603050405020304" pitchFamily="18" charset="0"/>
              </a:rPr>
              <a:t>AL</a:t>
            </a:r>
          </a:p>
        </p:txBody>
      </p:sp>
      <p:grpSp>
        <p:nvGrpSpPr>
          <p:cNvPr id="115769" name="Group 70"/>
          <p:cNvGrpSpPr>
            <a:grpSpLocks/>
          </p:cNvGrpSpPr>
          <p:nvPr/>
        </p:nvGrpSpPr>
        <p:grpSpPr bwMode="auto">
          <a:xfrm>
            <a:off x="1558925" y="2735263"/>
            <a:ext cx="6759575" cy="3435350"/>
            <a:chOff x="982" y="1579"/>
            <a:chExt cx="4258" cy="2164"/>
          </a:xfrm>
        </p:grpSpPr>
        <p:sp>
          <p:nvSpPr>
            <p:cNvPr id="5294" name="Freeform 71"/>
            <p:cNvSpPr>
              <a:spLocks/>
            </p:cNvSpPr>
            <p:nvPr/>
          </p:nvSpPr>
          <p:spPr bwMode="auto">
            <a:xfrm>
              <a:off x="4233" y="2807"/>
              <a:ext cx="471" cy="472"/>
            </a:xfrm>
            <a:custGeom>
              <a:avLst/>
              <a:gdLst>
                <a:gd name="T0" fmla="*/ 0 w 300"/>
                <a:gd name="T1" fmla="*/ 2147483646 h 311"/>
                <a:gd name="T2" fmla="*/ 2143296211 w 300"/>
                <a:gd name="T3" fmla="*/ 2147483646 h 311"/>
                <a:gd name="T4" fmla="*/ 2147483646 w 300"/>
                <a:gd name="T5" fmla="*/ 859916686 h 311"/>
                <a:gd name="T6" fmla="*/ 2147483646 w 300"/>
                <a:gd name="T7" fmla="*/ 0 h 311"/>
                <a:gd name="T8" fmla="*/ 2147483646 w 300"/>
                <a:gd name="T9" fmla="*/ 2147483646 h 311"/>
                <a:gd name="T10" fmla="*/ 2147483646 w 300"/>
                <a:gd name="T11" fmla="*/ 2147483646 h 311"/>
                <a:gd name="T12" fmla="*/ 2147483646 w 300"/>
                <a:gd name="T13" fmla="*/ 2147483646 h 311"/>
                <a:gd name="T14" fmla="*/ 2147483646 w 300"/>
                <a:gd name="T15" fmla="*/ 2147483646 h 311"/>
                <a:gd name="T16" fmla="*/ 2147483646 w 300"/>
                <a:gd name="T17" fmla="*/ 2147483646 h 311"/>
                <a:gd name="T18" fmla="*/ 2147483646 w 300"/>
                <a:gd name="T19" fmla="*/ 2147483646 h 311"/>
                <a:gd name="T20" fmla="*/ 2147483646 w 300"/>
                <a:gd name="T21" fmla="*/ 2147483646 h 311"/>
                <a:gd name="T22" fmla="*/ 2147483646 w 300"/>
                <a:gd name="T23" fmla="*/ 2147483646 h 311"/>
                <a:gd name="T24" fmla="*/ 2147483646 w 300"/>
                <a:gd name="T25" fmla="*/ 2147483646 h 311"/>
                <a:gd name="T26" fmla="*/ 2147483646 w 300"/>
                <a:gd name="T27" fmla="*/ 2147483646 h 311"/>
                <a:gd name="T28" fmla="*/ 2147483646 w 300"/>
                <a:gd name="T29" fmla="*/ 2147483646 h 311"/>
                <a:gd name="T30" fmla="*/ 2147483646 w 300"/>
                <a:gd name="T31" fmla="*/ 2147483646 h 311"/>
                <a:gd name="T32" fmla="*/ 2147483646 w 300"/>
                <a:gd name="T33" fmla="*/ 2147483646 h 311"/>
                <a:gd name="T34" fmla="*/ 2147483646 w 300"/>
                <a:gd name="T35" fmla="*/ 2147483646 h 311"/>
                <a:gd name="T36" fmla="*/ 0 w 300"/>
                <a:gd name="T37" fmla="*/ 2147483646 h 31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00"/>
                <a:gd name="T58" fmla="*/ 0 h 311"/>
                <a:gd name="T59" fmla="*/ 300 w 300"/>
                <a:gd name="T60" fmla="*/ 311 h 31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00" h="311">
                  <a:moveTo>
                    <a:pt x="0" y="19"/>
                  </a:moveTo>
                  <a:lnTo>
                    <a:pt x="3" y="19"/>
                  </a:lnTo>
                  <a:lnTo>
                    <a:pt x="73" y="6"/>
                  </a:lnTo>
                  <a:lnTo>
                    <a:pt x="135" y="0"/>
                  </a:lnTo>
                  <a:lnTo>
                    <a:pt x="126" y="16"/>
                  </a:lnTo>
                  <a:lnTo>
                    <a:pt x="145" y="16"/>
                  </a:lnTo>
                  <a:lnTo>
                    <a:pt x="252" y="112"/>
                  </a:lnTo>
                  <a:lnTo>
                    <a:pt x="294" y="174"/>
                  </a:lnTo>
                  <a:lnTo>
                    <a:pt x="300" y="216"/>
                  </a:lnTo>
                  <a:lnTo>
                    <a:pt x="286" y="226"/>
                  </a:lnTo>
                  <a:lnTo>
                    <a:pt x="294" y="268"/>
                  </a:lnTo>
                  <a:lnTo>
                    <a:pt x="264" y="270"/>
                  </a:lnTo>
                  <a:lnTo>
                    <a:pt x="264" y="306"/>
                  </a:lnTo>
                  <a:lnTo>
                    <a:pt x="240" y="288"/>
                  </a:lnTo>
                  <a:lnTo>
                    <a:pt x="86" y="311"/>
                  </a:lnTo>
                  <a:lnTo>
                    <a:pt x="51" y="244"/>
                  </a:lnTo>
                  <a:lnTo>
                    <a:pt x="76" y="198"/>
                  </a:lnTo>
                  <a:lnTo>
                    <a:pt x="43" y="175"/>
                  </a:lnTo>
                  <a:lnTo>
                    <a:pt x="0" y="19"/>
                  </a:lnTo>
                  <a:close/>
                </a:path>
              </a:pathLst>
            </a:custGeom>
            <a:solidFill>
              <a:schemeClr val="accent6"/>
            </a:solidFill>
            <a:ln w="12700">
              <a:solidFill>
                <a:srgbClr val="000000"/>
              </a:solidFill>
              <a:round/>
              <a:headEnd/>
              <a:tailEnd/>
            </a:ln>
          </p:spPr>
          <p:txBody>
            <a:bodyPr/>
            <a:lstStyle/>
            <a:p>
              <a:pPr>
                <a:defRPr/>
              </a:pPr>
              <a:endParaRPr lang="en-US"/>
            </a:p>
          </p:txBody>
        </p:sp>
        <p:sp>
          <p:nvSpPr>
            <p:cNvPr id="115889" name="Freeform 72"/>
            <p:cNvSpPr>
              <a:spLocks/>
            </p:cNvSpPr>
            <p:nvPr/>
          </p:nvSpPr>
          <p:spPr bwMode="auto">
            <a:xfrm>
              <a:off x="982" y="1949"/>
              <a:ext cx="733" cy="1099"/>
            </a:xfrm>
            <a:custGeom>
              <a:avLst/>
              <a:gdLst>
                <a:gd name="T0" fmla="*/ 2147483646 w 468"/>
                <a:gd name="T1" fmla="*/ 0 h 723"/>
                <a:gd name="T2" fmla="*/ 2147483646 w 468"/>
                <a:gd name="T3" fmla="*/ 2147483646 h 723"/>
                <a:gd name="T4" fmla="*/ 2147483646 w 468"/>
                <a:gd name="T5" fmla="*/ 2147483646 h 723"/>
                <a:gd name="T6" fmla="*/ 2147483646 w 468"/>
                <a:gd name="T7" fmla="*/ 2147483646 h 723"/>
                <a:gd name="T8" fmla="*/ 2147483646 w 468"/>
                <a:gd name="T9" fmla="*/ 2147483646 h 723"/>
                <a:gd name="T10" fmla="*/ 2147483646 w 468"/>
                <a:gd name="T11" fmla="*/ 2147483646 h 723"/>
                <a:gd name="T12" fmla="*/ 2147483646 w 468"/>
                <a:gd name="T13" fmla="*/ 2147483646 h 723"/>
                <a:gd name="T14" fmla="*/ 2147483646 w 468"/>
                <a:gd name="T15" fmla="*/ 2147483646 h 723"/>
                <a:gd name="T16" fmla="*/ 2147483646 w 468"/>
                <a:gd name="T17" fmla="*/ 2147483646 h 723"/>
                <a:gd name="T18" fmla="*/ 2147483646 w 468"/>
                <a:gd name="T19" fmla="*/ 2147483646 h 723"/>
                <a:gd name="T20" fmla="*/ 2147483646 w 468"/>
                <a:gd name="T21" fmla="*/ 2147483646 h 723"/>
                <a:gd name="T22" fmla="*/ 2147483646 w 468"/>
                <a:gd name="T23" fmla="*/ 2147483646 h 723"/>
                <a:gd name="T24" fmla="*/ 2147483646 w 468"/>
                <a:gd name="T25" fmla="*/ 2147483646 h 723"/>
                <a:gd name="T26" fmla="*/ 2147483646 w 468"/>
                <a:gd name="T27" fmla="*/ 2147483646 h 723"/>
                <a:gd name="T28" fmla="*/ 2147483646 w 468"/>
                <a:gd name="T29" fmla="*/ 2147483646 h 723"/>
                <a:gd name="T30" fmla="*/ 2147483646 w 468"/>
                <a:gd name="T31" fmla="*/ 2147483646 h 723"/>
                <a:gd name="T32" fmla="*/ 2147483646 w 468"/>
                <a:gd name="T33" fmla="*/ 2147483646 h 723"/>
                <a:gd name="T34" fmla="*/ 2147483646 w 468"/>
                <a:gd name="T35" fmla="*/ 2147483646 h 723"/>
                <a:gd name="T36" fmla="*/ 2147483646 w 468"/>
                <a:gd name="T37" fmla="*/ 2147483646 h 723"/>
                <a:gd name="T38" fmla="*/ 2147483646 w 468"/>
                <a:gd name="T39" fmla="*/ 2147483646 h 723"/>
                <a:gd name="T40" fmla="*/ 2147483646 w 468"/>
                <a:gd name="T41" fmla="*/ 2147483646 h 723"/>
                <a:gd name="T42" fmla="*/ 2147483646 w 468"/>
                <a:gd name="T43" fmla="*/ 2147483646 h 723"/>
                <a:gd name="T44" fmla="*/ 2147483646 w 468"/>
                <a:gd name="T45" fmla="*/ 2147483646 h 723"/>
                <a:gd name="T46" fmla="*/ 2147483646 w 468"/>
                <a:gd name="T47" fmla="*/ 2147483646 h 723"/>
                <a:gd name="T48" fmla="*/ 2147483646 w 468"/>
                <a:gd name="T49" fmla="*/ 2147483646 h 723"/>
                <a:gd name="T50" fmla="*/ 2147483646 w 468"/>
                <a:gd name="T51" fmla="*/ 2147483646 h 723"/>
                <a:gd name="T52" fmla="*/ 2147483646 w 468"/>
                <a:gd name="T53" fmla="*/ 2147483646 h 723"/>
                <a:gd name="T54" fmla="*/ 2147483646 w 468"/>
                <a:gd name="T55" fmla="*/ 2147483646 h 723"/>
                <a:gd name="T56" fmla="*/ 2147483646 w 468"/>
                <a:gd name="T57" fmla="*/ 2147483646 h 723"/>
                <a:gd name="T58" fmla="*/ 2147483646 w 468"/>
                <a:gd name="T59" fmla="*/ 2147483646 h 723"/>
                <a:gd name="T60" fmla="*/ 2147483646 w 468"/>
                <a:gd name="T61" fmla="*/ 2147483646 h 723"/>
                <a:gd name="T62" fmla="*/ 2147483646 w 468"/>
                <a:gd name="T63" fmla="*/ 2147483646 h 723"/>
                <a:gd name="T64" fmla="*/ 2147483646 w 468"/>
                <a:gd name="T65" fmla="*/ 2147483646 h 723"/>
                <a:gd name="T66" fmla="*/ 2147483646 w 468"/>
                <a:gd name="T67" fmla="*/ 2147483646 h 723"/>
                <a:gd name="T68" fmla="*/ 2147483646 w 468"/>
                <a:gd name="T69" fmla="*/ 2147483646 h 723"/>
                <a:gd name="T70" fmla="*/ 2147483646 w 468"/>
                <a:gd name="T71" fmla="*/ 2147483646 h 723"/>
                <a:gd name="T72" fmla="*/ 2147483646 w 468"/>
                <a:gd name="T73" fmla="*/ 2147483646 h 723"/>
                <a:gd name="T74" fmla="*/ 2147483646 w 468"/>
                <a:gd name="T75" fmla="*/ 2147483646 h 723"/>
                <a:gd name="T76" fmla="*/ 2147483646 w 468"/>
                <a:gd name="T77" fmla="*/ 2147483646 h 723"/>
                <a:gd name="T78" fmla="*/ 2147483646 w 468"/>
                <a:gd name="T79" fmla="*/ 2147483646 h 723"/>
                <a:gd name="T80" fmla="*/ 2147483646 w 468"/>
                <a:gd name="T81" fmla="*/ 2147483646 h 723"/>
                <a:gd name="T82" fmla="*/ 2147483646 w 468"/>
                <a:gd name="T83" fmla="*/ 2147483646 h 723"/>
                <a:gd name="T84" fmla="*/ 2147483646 w 468"/>
                <a:gd name="T85" fmla="*/ 2147483646 h 723"/>
                <a:gd name="T86" fmla="*/ 0 w 468"/>
                <a:gd name="T87" fmla="*/ 2147483646 h 723"/>
                <a:gd name="T88" fmla="*/ 2147483646 w 468"/>
                <a:gd name="T89" fmla="*/ 2147483646 h 723"/>
                <a:gd name="T90" fmla="*/ 2147483646 w 468"/>
                <a:gd name="T91" fmla="*/ 2147483646 h 723"/>
                <a:gd name="T92" fmla="*/ 2147483646 w 468"/>
                <a:gd name="T93" fmla="*/ 2147483646 h 723"/>
                <a:gd name="T94" fmla="*/ 2147483646 w 468"/>
                <a:gd name="T95" fmla="*/ 0 h 72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68"/>
                <a:gd name="T145" fmla="*/ 0 h 723"/>
                <a:gd name="T146" fmla="*/ 468 w 468"/>
                <a:gd name="T147" fmla="*/ 723 h 72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68" h="723">
                  <a:moveTo>
                    <a:pt x="36" y="0"/>
                  </a:moveTo>
                  <a:lnTo>
                    <a:pt x="251" y="43"/>
                  </a:lnTo>
                  <a:lnTo>
                    <a:pt x="204" y="256"/>
                  </a:lnTo>
                  <a:lnTo>
                    <a:pt x="446" y="580"/>
                  </a:lnTo>
                  <a:lnTo>
                    <a:pt x="468" y="621"/>
                  </a:lnTo>
                  <a:lnTo>
                    <a:pt x="445" y="641"/>
                  </a:lnTo>
                  <a:lnTo>
                    <a:pt x="430" y="677"/>
                  </a:lnTo>
                  <a:lnTo>
                    <a:pt x="416" y="698"/>
                  </a:lnTo>
                  <a:lnTo>
                    <a:pt x="431" y="717"/>
                  </a:lnTo>
                  <a:lnTo>
                    <a:pt x="406" y="723"/>
                  </a:lnTo>
                  <a:lnTo>
                    <a:pt x="264" y="718"/>
                  </a:lnTo>
                  <a:lnTo>
                    <a:pt x="255" y="676"/>
                  </a:lnTo>
                  <a:lnTo>
                    <a:pt x="230" y="645"/>
                  </a:lnTo>
                  <a:lnTo>
                    <a:pt x="212" y="634"/>
                  </a:lnTo>
                  <a:lnTo>
                    <a:pt x="207" y="612"/>
                  </a:lnTo>
                  <a:lnTo>
                    <a:pt x="192" y="600"/>
                  </a:lnTo>
                  <a:lnTo>
                    <a:pt x="177" y="585"/>
                  </a:lnTo>
                  <a:lnTo>
                    <a:pt x="172" y="568"/>
                  </a:lnTo>
                  <a:lnTo>
                    <a:pt x="158" y="557"/>
                  </a:lnTo>
                  <a:lnTo>
                    <a:pt x="136" y="563"/>
                  </a:lnTo>
                  <a:lnTo>
                    <a:pt x="111" y="554"/>
                  </a:lnTo>
                  <a:lnTo>
                    <a:pt x="111" y="545"/>
                  </a:lnTo>
                  <a:lnTo>
                    <a:pt x="110" y="525"/>
                  </a:lnTo>
                  <a:lnTo>
                    <a:pt x="100" y="503"/>
                  </a:lnTo>
                  <a:lnTo>
                    <a:pt x="99" y="485"/>
                  </a:lnTo>
                  <a:lnTo>
                    <a:pt x="88" y="469"/>
                  </a:lnTo>
                  <a:lnTo>
                    <a:pt x="91" y="454"/>
                  </a:lnTo>
                  <a:lnTo>
                    <a:pt x="60" y="417"/>
                  </a:lnTo>
                  <a:lnTo>
                    <a:pt x="60" y="396"/>
                  </a:lnTo>
                  <a:lnTo>
                    <a:pt x="76" y="388"/>
                  </a:lnTo>
                  <a:lnTo>
                    <a:pt x="76" y="375"/>
                  </a:lnTo>
                  <a:lnTo>
                    <a:pt x="60" y="371"/>
                  </a:lnTo>
                  <a:lnTo>
                    <a:pt x="53" y="351"/>
                  </a:lnTo>
                  <a:lnTo>
                    <a:pt x="45" y="316"/>
                  </a:lnTo>
                  <a:lnTo>
                    <a:pt x="68" y="335"/>
                  </a:lnTo>
                  <a:lnTo>
                    <a:pt x="59" y="310"/>
                  </a:lnTo>
                  <a:lnTo>
                    <a:pt x="76" y="310"/>
                  </a:lnTo>
                  <a:lnTo>
                    <a:pt x="76" y="292"/>
                  </a:lnTo>
                  <a:lnTo>
                    <a:pt x="59" y="280"/>
                  </a:lnTo>
                  <a:lnTo>
                    <a:pt x="51" y="297"/>
                  </a:lnTo>
                  <a:lnTo>
                    <a:pt x="36" y="291"/>
                  </a:lnTo>
                  <a:lnTo>
                    <a:pt x="6" y="210"/>
                  </a:lnTo>
                  <a:lnTo>
                    <a:pt x="14" y="152"/>
                  </a:lnTo>
                  <a:lnTo>
                    <a:pt x="0" y="119"/>
                  </a:lnTo>
                  <a:lnTo>
                    <a:pt x="7" y="94"/>
                  </a:lnTo>
                  <a:lnTo>
                    <a:pt x="22" y="89"/>
                  </a:lnTo>
                  <a:lnTo>
                    <a:pt x="36" y="49"/>
                  </a:lnTo>
                  <a:lnTo>
                    <a:pt x="36" y="0"/>
                  </a:lnTo>
                  <a:close/>
                </a:path>
              </a:pathLst>
            </a:custGeom>
            <a:solidFill>
              <a:srgbClr val="538022"/>
            </a:solidFill>
            <a:ln w="12700">
              <a:solidFill>
                <a:srgbClr val="000000"/>
              </a:solidFill>
              <a:round/>
              <a:headEnd/>
              <a:tailEnd/>
            </a:ln>
          </p:spPr>
          <p:txBody>
            <a:bodyPr/>
            <a:lstStyle/>
            <a:p>
              <a:endParaRPr lang="en-US"/>
            </a:p>
          </p:txBody>
        </p:sp>
        <p:sp>
          <p:nvSpPr>
            <p:cNvPr id="115890" name="Freeform 73"/>
            <p:cNvSpPr>
              <a:spLocks/>
            </p:cNvSpPr>
            <p:nvPr/>
          </p:nvSpPr>
          <p:spPr bwMode="auto">
            <a:xfrm>
              <a:off x="4545" y="1579"/>
              <a:ext cx="550" cy="436"/>
            </a:xfrm>
            <a:custGeom>
              <a:avLst/>
              <a:gdLst>
                <a:gd name="T0" fmla="*/ 2147483646 w 351"/>
                <a:gd name="T1" fmla="*/ 2147483646 h 286"/>
                <a:gd name="T2" fmla="*/ 2147483646 w 351"/>
                <a:gd name="T3" fmla="*/ 2147483646 h 286"/>
                <a:gd name="T4" fmla="*/ 2147483646 w 351"/>
                <a:gd name="T5" fmla="*/ 2147483646 h 286"/>
                <a:gd name="T6" fmla="*/ 2147483646 w 351"/>
                <a:gd name="T7" fmla="*/ 2147483646 h 286"/>
                <a:gd name="T8" fmla="*/ 2147483646 w 351"/>
                <a:gd name="T9" fmla="*/ 2147483646 h 286"/>
                <a:gd name="T10" fmla="*/ 2147483646 w 351"/>
                <a:gd name="T11" fmla="*/ 2147483646 h 286"/>
                <a:gd name="T12" fmla="*/ 2147483646 w 351"/>
                <a:gd name="T13" fmla="*/ 2147483646 h 286"/>
                <a:gd name="T14" fmla="*/ 2147483646 w 351"/>
                <a:gd name="T15" fmla="*/ 2147483646 h 286"/>
                <a:gd name="T16" fmla="*/ 2147483646 w 351"/>
                <a:gd name="T17" fmla="*/ 2147483646 h 286"/>
                <a:gd name="T18" fmla="*/ 2147483646 w 351"/>
                <a:gd name="T19" fmla="*/ 2147483646 h 286"/>
                <a:gd name="T20" fmla="*/ 2147483646 w 351"/>
                <a:gd name="T21" fmla="*/ 2147483646 h 286"/>
                <a:gd name="T22" fmla="*/ 2147483646 w 351"/>
                <a:gd name="T23" fmla="*/ 2147483646 h 286"/>
                <a:gd name="T24" fmla="*/ 2147483646 w 351"/>
                <a:gd name="T25" fmla="*/ 0 h 286"/>
                <a:gd name="T26" fmla="*/ 2147483646 w 351"/>
                <a:gd name="T27" fmla="*/ 2147483646 h 286"/>
                <a:gd name="T28" fmla="*/ 2147483646 w 351"/>
                <a:gd name="T29" fmla="*/ 2147483646 h 286"/>
                <a:gd name="T30" fmla="*/ 2147483646 w 351"/>
                <a:gd name="T31" fmla="*/ 2147483646 h 286"/>
                <a:gd name="T32" fmla="*/ 2147483646 w 351"/>
                <a:gd name="T33" fmla="*/ 2147483646 h 286"/>
                <a:gd name="T34" fmla="*/ 2147483646 w 351"/>
                <a:gd name="T35" fmla="*/ 2147483646 h 286"/>
                <a:gd name="T36" fmla="*/ 2147483646 w 351"/>
                <a:gd name="T37" fmla="*/ 2147483646 h 286"/>
                <a:gd name="T38" fmla="*/ 2147483646 w 351"/>
                <a:gd name="T39" fmla="*/ 2147483646 h 286"/>
                <a:gd name="T40" fmla="*/ 2147483646 w 351"/>
                <a:gd name="T41" fmla="*/ 2147483646 h 286"/>
                <a:gd name="T42" fmla="*/ 2147483646 w 351"/>
                <a:gd name="T43" fmla="*/ 2147483646 h 286"/>
                <a:gd name="T44" fmla="*/ 2147483646 w 351"/>
                <a:gd name="T45" fmla="*/ 2147483646 h 286"/>
                <a:gd name="T46" fmla="*/ 2147483646 w 351"/>
                <a:gd name="T47" fmla="*/ 2147483646 h 286"/>
                <a:gd name="T48" fmla="*/ 2147483646 w 351"/>
                <a:gd name="T49" fmla="*/ 2147483646 h 286"/>
                <a:gd name="T50" fmla="*/ 2147483646 w 351"/>
                <a:gd name="T51" fmla="*/ 2147483646 h 286"/>
                <a:gd name="T52" fmla="*/ 2147483646 w 351"/>
                <a:gd name="T53" fmla="*/ 2147483646 h 286"/>
                <a:gd name="T54" fmla="*/ 2147483646 w 351"/>
                <a:gd name="T55" fmla="*/ 2147483646 h 286"/>
                <a:gd name="T56" fmla="*/ 0 w 351"/>
                <a:gd name="T57" fmla="*/ 2147483646 h 286"/>
                <a:gd name="T58" fmla="*/ 2147483646 w 351"/>
                <a:gd name="T59" fmla="*/ 2147483646 h 286"/>
                <a:gd name="T60" fmla="*/ 2147483646 w 351"/>
                <a:gd name="T61" fmla="*/ 2147483646 h 28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51"/>
                <a:gd name="T94" fmla="*/ 0 h 286"/>
                <a:gd name="T95" fmla="*/ 351 w 351"/>
                <a:gd name="T96" fmla="*/ 286 h 28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51" h="286">
                  <a:moveTo>
                    <a:pt x="27" y="192"/>
                  </a:moveTo>
                  <a:lnTo>
                    <a:pt x="60" y="175"/>
                  </a:lnTo>
                  <a:lnTo>
                    <a:pt x="105" y="171"/>
                  </a:lnTo>
                  <a:lnTo>
                    <a:pt x="116" y="156"/>
                  </a:lnTo>
                  <a:lnTo>
                    <a:pt x="132" y="154"/>
                  </a:lnTo>
                  <a:lnTo>
                    <a:pt x="141" y="138"/>
                  </a:lnTo>
                  <a:lnTo>
                    <a:pt x="156" y="132"/>
                  </a:lnTo>
                  <a:lnTo>
                    <a:pt x="149" y="102"/>
                  </a:lnTo>
                  <a:lnTo>
                    <a:pt x="140" y="94"/>
                  </a:lnTo>
                  <a:lnTo>
                    <a:pt x="159" y="70"/>
                  </a:lnTo>
                  <a:lnTo>
                    <a:pt x="171" y="70"/>
                  </a:lnTo>
                  <a:lnTo>
                    <a:pt x="212" y="19"/>
                  </a:lnTo>
                  <a:lnTo>
                    <a:pt x="275" y="0"/>
                  </a:lnTo>
                  <a:lnTo>
                    <a:pt x="282" y="48"/>
                  </a:lnTo>
                  <a:lnTo>
                    <a:pt x="285" y="46"/>
                  </a:lnTo>
                  <a:lnTo>
                    <a:pt x="300" y="63"/>
                  </a:lnTo>
                  <a:lnTo>
                    <a:pt x="301" y="112"/>
                  </a:lnTo>
                  <a:lnTo>
                    <a:pt x="320" y="152"/>
                  </a:lnTo>
                  <a:lnTo>
                    <a:pt x="327" y="204"/>
                  </a:lnTo>
                  <a:lnTo>
                    <a:pt x="329" y="249"/>
                  </a:lnTo>
                  <a:lnTo>
                    <a:pt x="351" y="264"/>
                  </a:lnTo>
                  <a:lnTo>
                    <a:pt x="335" y="286"/>
                  </a:lnTo>
                  <a:lnTo>
                    <a:pt x="294" y="260"/>
                  </a:lnTo>
                  <a:lnTo>
                    <a:pt x="273" y="262"/>
                  </a:lnTo>
                  <a:lnTo>
                    <a:pt x="252" y="256"/>
                  </a:lnTo>
                  <a:lnTo>
                    <a:pt x="253" y="241"/>
                  </a:lnTo>
                  <a:lnTo>
                    <a:pt x="240" y="236"/>
                  </a:lnTo>
                  <a:lnTo>
                    <a:pt x="10" y="280"/>
                  </a:lnTo>
                  <a:lnTo>
                    <a:pt x="0" y="267"/>
                  </a:lnTo>
                  <a:lnTo>
                    <a:pt x="35" y="216"/>
                  </a:lnTo>
                  <a:lnTo>
                    <a:pt x="27" y="192"/>
                  </a:lnTo>
                  <a:close/>
                </a:path>
              </a:pathLst>
            </a:custGeom>
            <a:solidFill>
              <a:srgbClr val="538022"/>
            </a:solidFill>
            <a:ln w="12700">
              <a:solidFill>
                <a:srgbClr val="000000"/>
              </a:solidFill>
              <a:round/>
              <a:headEnd/>
              <a:tailEnd/>
            </a:ln>
          </p:spPr>
          <p:txBody>
            <a:bodyPr/>
            <a:lstStyle/>
            <a:p>
              <a:endParaRPr lang="en-US"/>
            </a:p>
          </p:txBody>
        </p:sp>
        <p:sp>
          <p:nvSpPr>
            <p:cNvPr id="115891" name="Freeform 74"/>
            <p:cNvSpPr>
              <a:spLocks/>
            </p:cNvSpPr>
            <p:nvPr/>
          </p:nvSpPr>
          <p:spPr bwMode="auto">
            <a:xfrm>
              <a:off x="5082" y="1944"/>
              <a:ext cx="158" cy="94"/>
            </a:xfrm>
            <a:custGeom>
              <a:avLst/>
              <a:gdLst>
                <a:gd name="T0" fmla="*/ 0 w 102"/>
                <a:gd name="T1" fmla="*/ 2147483646 h 61"/>
                <a:gd name="T2" fmla="*/ 2147483646 w 102"/>
                <a:gd name="T3" fmla="*/ 2147483646 h 61"/>
                <a:gd name="T4" fmla="*/ 2147483646 w 102"/>
                <a:gd name="T5" fmla="*/ 0 h 61"/>
                <a:gd name="T6" fmla="*/ 2147483646 w 102"/>
                <a:gd name="T7" fmla="*/ 2147483646 h 61"/>
                <a:gd name="T8" fmla="*/ 2147483646 w 102"/>
                <a:gd name="T9" fmla="*/ 2147483646 h 61"/>
                <a:gd name="T10" fmla="*/ 2147483646 w 102"/>
                <a:gd name="T11" fmla="*/ 2147483646 h 61"/>
                <a:gd name="T12" fmla="*/ 2147483646 w 102"/>
                <a:gd name="T13" fmla="*/ 2147483646 h 61"/>
                <a:gd name="T14" fmla="*/ 0 w 102"/>
                <a:gd name="T15" fmla="*/ 2147483646 h 61"/>
                <a:gd name="T16" fmla="*/ 0 60000 65536"/>
                <a:gd name="T17" fmla="*/ 0 60000 65536"/>
                <a:gd name="T18" fmla="*/ 0 60000 65536"/>
                <a:gd name="T19" fmla="*/ 0 60000 65536"/>
                <a:gd name="T20" fmla="*/ 0 60000 65536"/>
                <a:gd name="T21" fmla="*/ 0 60000 65536"/>
                <a:gd name="T22" fmla="*/ 0 60000 65536"/>
                <a:gd name="T23" fmla="*/ 0 60000 65536"/>
                <a:gd name="T24" fmla="*/ 0 w 102"/>
                <a:gd name="T25" fmla="*/ 0 h 61"/>
                <a:gd name="T26" fmla="*/ 102 w 102"/>
                <a:gd name="T27" fmla="*/ 61 h 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2" h="61">
                  <a:moveTo>
                    <a:pt x="0" y="45"/>
                  </a:moveTo>
                  <a:lnTo>
                    <a:pt x="42" y="25"/>
                  </a:lnTo>
                  <a:lnTo>
                    <a:pt x="83" y="0"/>
                  </a:lnTo>
                  <a:lnTo>
                    <a:pt x="90" y="1"/>
                  </a:lnTo>
                  <a:lnTo>
                    <a:pt x="102" y="2"/>
                  </a:lnTo>
                  <a:lnTo>
                    <a:pt x="62" y="34"/>
                  </a:lnTo>
                  <a:lnTo>
                    <a:pt x="12" y="61"/>
                  </a:lnTo>
                  <a:lnTo>
                    <a:pt x="0" y="45"/>
                  </a:lnTo>
                  <a:close/>
                </a:path>
              </a:pathLst>
            </a:custGeom>
            <a:solidFill>
              <a:srgbClr val="ADADAD"/>
            </a:solidFill>
            <a:ln w="12700">
              <a:solidFill>
                <a:srgbClr val="000000"/>
              </a:solidFill>
              <a:round/>
              <a:headEnd/>
              <a:tailEnd/>
            </a:ln>
          </p:spPr>
          <p:txBody>
            <a:bodyPr/>
            <a:lstStyle/>
            <a:p>
              <a:endParaRPr lang="en-US"/>
            </a:p>
          </p:txBody>
        </p:sp>
        <p:sp>
          <p:nvSpPr>
            <p:cNvPr id="115892" name="Freeform 75"/>
            <p:cNvSpPr>
              <a:spLocks/>
            </p:cNvSpPr>
            <p:nvPr/>
          </p:nvSpPr>
          <p:spPr bwMode="auto">
            <a:xfrm>
              <a:off x="4125" y="3215"/>
              <a:ext cx="804" cy="528"/>
            </a:xfrm>
            <a:custGeom>
              <a:avLst/>
              <a:gdLst>
                <a:gd name="T0" fmla="*/ 0 w 513"/>
                <a:gd name="T1" fmla="*/ 2147483646 h 348"/>
                <a:gd name="T2" fmla="*/ 2147483646 w 513"/>
                <a:gd name="T3" fmla="*/ 2147483646 h 348"/>
                <a:gd name="T4" fmla="*/ 2147483646 w 513"/>
                <a:gd name="T5" fmla="*/ 2147483646 h 348"/>
                <a:gd name="T6" fmla="*/ 2147483646 w 513"/>
                <a:gd name="T7" fmla="*/ 2147483646 h 348"/>
                <a:gd name="T8" fmla="*/ 2147483646 w 513"/>
                <a:gd name="T9" fmla="*/ 2147483646 h 348"/>
                <a:gd name="T10" fmla="*/ 2147483646 w 513"/>
                <a:gd name="T11" fmla="*/ 2147483646 h 348"/>
                <a:gd name="T12" fmla="*/ 2147483646 w 513"/>
                <a:gd name="T13" fmla="*/ 0 h 348"/>
                <a:gd name="T14" fmla="*/ 2147483646 w 513"/>
                <a:gd name="T15" fmla="*/ 2147483646 h 348"/>
                <a:gd name="T16" fmla="*/ 2147483646 w 513"/>
                <a:gd name="T17" fmla="*/ 2147483646 h 348"/>
                <a:gd name="T18" fmla="*/ 2147483646 w 513"/>
                <a:gd name="T19" fmla="*/ 2147483646 h 348"/>
                <a:gd name="T20" fmla="*/ 2147483646 w 513"/>
                <a:gd name="T21" fmla="*/ 2147483646 h 348"/>
                <a:gd name="T22" fmla="*/ 2147483646 w 513"/>
                <a:gd name="T23" fmla="*/ 2147483646 h 348"/>
                <a:gd name="T24" fmla="*/ 2147483646 w 513"/>
                <a:gd name="T25" fmla="*/ 2147483646 h 348"/>
                <a:gd name="T26" fmla="*/ 2147483646 w 513"/>
                <a:gd name="T27" fmla="*/ 2147483646 h 348"/>
                <a:gd name="T28" fmla="*/ 2147483646 w 513"/>
                <a:gd name="T29" fmla="*/ 2147483646 h 348"/>
                <a:gd name="T30" fmla="*/ 2147483646 w 513"/>
                <a:gd name="T31" fmla="*/ 2147483646 h 348"/>
                <a:gd name="T32" fmla="*/ 2147483646 w 513"/>
                <a:gd name="T33" fmla="*/ 2147483646 h 348"/>
                <a:gd name="T34" fmla="*/ 2147483646 w 513"/>
                <a:gd name="T35" fmla="*/ 2147483646 h 348"/>
                <a:gd name="T36" fmla="*/ 2147483646 w 513"/>
                <a:gd name="T37" fmla="*/ 2147483646 h 348"/>
                <a:gd name="T38" fmla="*/ 2147483646 w 513"/>
                <a:gd name="T39" fmla="*/ 2147483646 h 348"/>
                <a:gd name="T40" fmla="*/ 2147483646 w 513"/>
                <a:gd name="T41" fmla="*/ 2147483646 h 348"/>
                <a:gd name="T42" fmla="*/ 2147483646 w 513"/>
                <a:gd name="T43" fmla="*/ 2147483646 h 348"/>
                <a:gd name="T44" fmla="*/ 2147483646 w 513"/>
                <a:gd name="T45" fmla="*/ 2147483646 h 348"/>
                <a:gd name="T46" fmla="*/ 2147483646 w 513"/>
                <a:gd name="T47" fmla="*/ 2147483646 h 348"/>
                <a:gd name="T48" fmla="*/ 2147483646 w 513"/>
                <a:gd name="T49" fmla="*/ 2147483646 h 348"/>
                <a:gd name="T50" fmla="*/ 2147483646 w 513"/>
                <a:gd name="T51" fmla="*/ 2147483646 h 348"/>
                <a:gd name="T52" fmla="*/ 2147483646 w 513"/>
                <a:gd name="T53" fmla="*/ 2147483646 h 348"/>
                <a:gd name="T54" fmla="*/ 2147483646 w 513"/>
                <a:gd name="T55" fmla="*/ 2147483646 h 348"/>
                <a:gd name="T56" fmla="*/ 2147483646 w 513"/>
                <a:gd name="T57" fmla="*/ 2147483646 h 348"/>
                <a:gd name="T58" fmla="*/ 2147483646 w 513"/>
                <a:gd name="T59" fmla="*/ 2147483646 h 348"/>
                <a:gd name="T60" fmla="*/ 2147483646 w 513"/>
                <a:gd name="T61" fmla="*/ 2147483646 h 348"/>
                <a:gd name="T62" fmla="*/ 2147483646 w 513"/>
                <a:gd name="T63" fmla="*/ 2147483646 h 348"/>
                <a:gd name="T64" fmla="*/ 2147483646 w 513"/>
                <a:gd name="T65" fmla="*/ 2147483646 h 348"/>
                <a:gd name="T66" fmla="*/ 2147483646 w 513"/>
                <a:gd name="T67" fmla="*/ 2147483646 h 348"/>
                <a:gd name="T68" fmla="*/ 2147483646 w 513"/>
                <a:gd name="T69" fmla="*/ 2147483646 h 348"/>
                <a:gd name="T70" fmla="*/ 2147483646 w 513"/>
                <a:gd name="T71" fmla="*/ 2147483646 h 348"/>
                <a:gd name="T72" fmla="*/ 2147483646 w 513"/>
                <a:gd name="T73" fmla="*/ 2147483646 h 348"/>
                <a:gd name="T74" fmla="*/ 2147483646 w 513"/>
                <a:gd name="T75" fmla="*/ 2147483646 h 348"/>
                <a:gd name="T76" fmla="*/ 2147483646 w 513"/>
                <a:gd name="T77" fmla="*/ 2147483646 h 348"/>
                <a:gd name="T78" fmla="*/ 0 w 513"/>
                <a:gd name="T79" fmla="*/ 2147483646 h 34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13"/>
                <a:gd name="T121" fmla="*/ 0 h 348"/>
                <a:gd name="T122" fmla="*/ 513 w 513"/>
                <a:gd name="T123" fmla="*/ 348 h 34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13" h="348">
                  <a:moveTo>
                    <a:pt x="0" y="34"/>
                  </a:moveTo>
                  <a:lnTo>
                    <a:pt x="141" y="20"/>
                  </a:lnTo>
                  <a:lnTo>
                    <a:pt x="156" y="43"/>
                  </a:lnTo>
                  <a:lnTo>
                    <a:pt x="307" y="20"/>
                  </a:lnTo>
                  <a:lnTo>
                    <a:pt x="333" y="39"/>
                  </a:lnTo>
                  <a:lnTo>
                    <a:pt x="333" y="3"/>
                  </a:lnTo>
                  <a:lnTo>
                    <a:pt x="331" y="0"/>
                  </a:lnTo>
                  <a:lnTo>
                    <a:pt x="361" y="2"/>
                  </a:lnTo>
                  <a:lnTo>
                    <a:pt x="393" y="56"/>
                  </a:lnTo>
                  <a:lnTo>
                    <a:pt x="444" y="129"/>
                  </a:lnTo>
                  <a:lnTo>
                    <a:pt x="469" y="192"/>
                  </a:lnTo>
                  <a:lnTo>
                    <a:pt x="507" y="236"/>
                  </a:lnTo>
                  <a:lnTo>
                    <a:pt x="513" y="300"/>
                  </a:lnTo>
                  <a:lnTo>
                    <a:pt x="501" y="338"/>
                  </a:lnTo>
                  <a:lnTo>
                    <a:pt x="447" y="348"/>
                  </a:lnTo>
                  <a:lnTo>
                    <a:pt x="438" y="332"/>
                  </a:lnTo>
                  <a:lnTo>
                    <a:pt x="400" y="309"/>
                  </a:lnTo>
                  <a:lnTo>
                    <a:pt x="388" y="285"/>
                  </a:lnTo>
                  <a:lnTo>
                    <a:pt x="378" y="276"/>
                  </a:lnTo>
                  <a:lnTo>
                    <a:pt x="372" y="254"/>
                  </a:lnTo>
                  <a:lnTo>
                    <a:pt x="363" y="260"/>
                  </a:lnTo>
                  <a:lnTo>
                    <a:pt x="333" y="231"/>
                  </a:lnTo>
                  <a:lnTo>
                    <a:pt x="340" y="204"/>
                  </a:lnTo>
                  <a:lnTo>
                    <a:pt x="333" y="189"/>
                  </a:lnTo>
                  <a:lnTo>
                    <a:pt x="324" y="194"/>
                  </a:lnTo>
                  <a:lnTo>
                    <a:pt x="325" y="210"/>
                  </a:lnTo>
                  <a:lnTo>
                    <a:pt x="315" y="189"/>
                  </a:lnTo>
                  <a:lnTo>
                    <a:pt x="316" y="140"/>
                  </a:lnTo>
                  <a:lnTo>
                    <a:pt x="297" y="111"/>
                  </a:lnTo>
                  <a:lnTo>
                    <a:pt x="249" y="87"/>
                  </a:lnTo>
                  <a:lnTo>
                    <a:pt x="225" y="60"/>
                  </a:lnTo>
                  <a:lnTo>
                    <a:pt x="198" y="57"/>
                  </a:lnTo>
                  <a:lnTo>
                    <a:pt x="187" y="74"/>
                  </a:lnTo>
                  <a:lnTo>
                    <a:pt x="147" y="86"/>
                  </a:lnTo>
                  <a:lnTo>
                    <a:pt x="124" y="74"/>
                  </a:lnTo>
                  <a:lnTo>
                    <a:pt x="112" y="56"/>
                  </a:lnTo>
                  <a:lnTo>
                    <a:pt x="37" y="72"/>
                  </a:lnTo>
                  <a:lnTo>
                    <a:pt x="21" y="59"/>
                  </a:lnTo>
                  <a:lnTo>
                    <a:pt x="4" y="73"/>
                  </a:lnTo>
                  <a:lnTo>
                    <a:pt x="0" y="34"/>
                  </a:lnTo>
                  <a:close/>
                </a:path>
              </a:pathLst>
            </a:custGeom>
            <a:solidFill>
              <a:srgbClr val="538022"/>
            </a:solidFill>
            <a:ln w="12700">
              <a:solidFill>
                <a:srgbClr val="000000"/>
              </a:solidFill>
              <a:round/>
              <a:headEnd/>
              <a:tailEnd/>
            </a:ln>
          </p:spPr>
          <p:txBody>
            <a:bodyPr/>
            <a:lstStyle/>
            <a:p>
              <a:endParaRPr lang="en-US"/>
            </a:p>
          </p:txBody>
        </p:sp>
      </p:grpSp>
      <p:sp>
        <p:nvSpPr>
          <p:cNvPr id="2108" name="Freeform 76"/>
          <p:cNvSpPr>
            <a:spLocks/>
          </p:cNvSpPr>
          <p:nvPr/>
        </p:nvSpPr>
        <p:spPr bwMode="auto">
          <a:xfrm rot="3260751">
            <a:off x="745332" y="1754981"/>
            <a:ext cx="1011238" cy="1228725"/>
          </a:xfrm>
          <a:custGeom>
            <a:avLst/>
            <a:gdLst>
              <a:gd name="T0" fmla="*/ 2147483647 w 1054"/>
              <a:gd name="T1" fmla="*/ 2147483647 h 1029"/>
              <a:gd name="T2" fmla="*/ 2147483647 w 1054"/>
              <a:gd name="T3" fmla="*/ 0 h 1029"/>
              <a:gd name="T4" fmla="*/ 2147483647 w 1054"/>
              <a:gd name="T5" fmla="*/ 2147483647 h 1029"/>
              <a:gd name="T6" fmla="*/ 2147483647 w 1054"/>
              <a:gd name="T7" fmla="*/ 2147483647 h 1029"/>
              <a:gd name="T8" fmla="*/ 2147483647 w 1054"/>
              <a:gd name="T9" fmla="*/ 2147483647 h 1029"/>
              <a:gd name="T10" fmla="*/ 2147483647 w 1054"/>
              <a:gd name="T11" fmla="*/ 2147483647 h 1029"/>
              <a:gd name="T12" fmla="*/ 2147483647 w 1054"/>
              <a:gd name="T13" fmla="*/ 2147483647 h 1029"/>
              <a:gd name="T14" fmla="*/ 2147483647 w 1054"/>
              <a:gd name="T15" fmla="*/ 2147483647 h 1029"/>
              <a:gd name="T16" fmla="*/ 2147483647 w 1054"/>
              <a:gd name="T17" fmla="*/ 2147483647 h 1029"/>
              <a:gd name="T18" fmla="*/ 2147483647 w 1054"/>
              <a:gd name="T19" fmla="*/ 2147483647 h 1029"/>
              <a:gd name="T20" fmla="*/ 2147483647 w 1054"/>
              <a:gd name="T21" fmla="*/ 2147483647 h 1029"/>
              <a:gd name="T22" fmla="*/ 2147483647 w 1054"/>
              <a:gd name="T23" fmla="*/ 2147483647 h 1029"/>
              <a:gd name="T24" fmla="*/ 2147483647 w 1054"/>
              <a:gd name="T25" fmla="*/ 2147483647 h 1029"/>
              <a:gd name="T26" fmla="*/ 2147483647 w 1054"/>
              <a:gd name="T27" fmla="*/ 2147483647 h 1029"/>
              <a:gd name="T28" fmla="*/ 2147483647 w 1054"/>
              <a:gd name="T29" fmla="*/ 2147483647 h 1029"/>
              <a:gd name="T30" fmla="*/ 2147483647 w 1054"/>
              <a:gd name="T31" fmla="*/ 2147483647 h 1029"/>
              <a:gd name="T32" fmla="*/ 2147483647 w 1054"/>
              <a:gd name="T33" fmla="*/ 2147483647 h 1029"/>
              <a:gd name="T34" fmla="*/ 2147483647 w 1054"/>
              <a:gd name="T35" fmla="*/ 2147483647 h 1029"/>
              <a:gd name="T36" fmla="*/ 2147483647 w 1054"/>
              <a:gd name="T37" fmla="*/ 2147483647 h 1029"/>
              <a:gd name="T38" fmla="*/ 2147483647 w 1054"/>
              <a:gd name="T39" fmla="*/ 2147483647 h 1029"/>
              <a:gd name="T40" fmla="*/ 2147483647 w 1054"/>
              <a:gd name="T41" fmla="*/ 2147483647 h 1029"/>
              <a:gd name="T42" fmla="*/ 2147483647 w 1054"/>
              <a:gd name="T43" fmla="*/ 2147483647 h 1029"/>
              <a:gd name="T44" fmla="*/ 0 w 1054"/>
              <a:gd name="T45" fmla="*/ 2147483647 h 1029"/>
              <a:gd name="T46" fmla="*/ 2147483647 w 1054"/>
              <a:gd name="T47" fmla="*/ 2147483647 h 1029"/>
              <a:gd name="T48" fmla="*/ 2147483647 w 1054"/>
              <a:gd name="T49" fmla="*/ 2147483647 h 1029"/>
              <a:gd name="T50" fmla="*/ 2147483647 w 1054"/>
              <a:gd name="T51" fmla="*/ 2147483647 h 1029"/>
              <a:gd name="T52" fmla="*/ 2147483647 w 1054"/>
              <a:gd name="T53" fmla="*/ 2147483647 h 1029"/>
              <a:gd name="T54" fmla="*/ 2147483647 w 1054"/>
              <a:gd name="T55" fmla="*/ 2147483647 h 1029"/>
              <a:gd name="T56" fmla="*/ 2147483647 w 1054"/>
              <a:gd name="T57" fmla="*/ 2147483647 h 1029"/>
              <a:gd name="T58" fmla="*/ 2147483647 w 1054"/>
              <a:gd name="T59" fmla="*/ 2147483647 h 1029"/>
              <a:gd name="T60" fmla="*/ 2147483647 w 1054"/>
              <a:gd name="T61" fmla="*/ 2147483647 h 1029"/>
              <a:gd name="T62" fmla="*/ 2147483647 w 1054"/>
              <a:gd name="T63" fmla="*/ 2147483647 h 1029"/>
              <a:gd name="T64" fmla="*/ 2147483647 w 1054"/>
              <a:gd name="T65" fmla="*/ 2147483647 h 1029"/>
              <a:gd name="T66" fmla="*/ 2147483647 w 1054"/>
              <a:gd name="T67" fmla="*/ 2147483647 h 1029"/>
              <a:gd name="T68" fmla="*/ 2147483647 w 1054"/>
              <a:gd name="T69" fmla="*/ 2147483647 h 1029"/>
              <a:gd name="T70" fmla="*/ 2147483647 w 1054"/>
              <a:gd name="T71" fmla="*/ 2147483647 h 1029"/>
              <a:gd name="T72" fmla="*/ 2147483647 w 1054"/>
              <a:gd name="T73" fmla="*/ 2147483647 h 1029"/>
              <a:gd name="T74" fmla="*/ 2147483647 w 1054"/>
              <a:gd name="T75" fmla="*/ 2147483647 h 1029"/>
              <a:gd name="T76" fmla="*/ 2147483647 w 1054"/>
              <a:gd name="T77" fmla="*/ 2147483647 h 1029"/>
              <a:gd name="T78" fmla="*/ 2147483647 w 1054"/>
              <a:gd name="T79" fmla="*/ 2147483647 h 1029"/>
              <a:gd name="T80" fmla="*/ 2147483647 w 1054"/>
              <a:gd name="T81" fmla="*/ 2147483647 h 1029"/>
              <a:gd name="T82" fmla="*/ 2147483647 w 1054"/>
              <a:gd name="T83" fmla="*/ 2147483647 h 102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54"/>
              <a:gd name="T127" fmla="*/ 0 h 1029"/>
              <a:gd name="T128" fmla="*/ 1054 w 1054"/>
              <a:gd name="T129" fmla="*/ 1029 h 102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54" h="1029">
                <a:moveTo>
                  <a:pt x="168" y="153"/>
                </a:moveTo>
                <a:lnTo>
                  <a:pt x="380" y="0"/>
                </a:lnTo>
                <a:lnTo>
                  <a:pt x="481" y="27"/>
                </a:lnTo>
                <a:lnTo>
                  <a:pt x="530" y="76"/>
                </a:lnTo>
                <a:lnTo>
                  <a:pt x="729" y="95"/>
                </a:lnTo>
                <a:lnTo>
                  <a:pt x="735" y="604"/>
                </a:lnTo>
                <a:lnTo>
                  <a:pt x="800" y="619"/>
                </a:lnTo>
                <a:lnTo>
                  <a:pt x="830" y="680"/>
                </a:lnTo>
                <a:lnTo>
                  <a:pt x="876" y="659"/>
                </a:lnTo>
                <a:lnTo>
                  <a:pt x="972" y="797"/>
                </a:lnTo>
                <a:lnTo>
                  <a:pt x="1054" y="861"/>
                </a:lnTo>
                <a:lnTo>
                  <a:pt x="1051" y="916"/>
                </a:lnTo>
                <a:lnTo>
                  <a:pt x="947" y="923"/>
                </a:lnTo>
                <a:lnTo>
                  <a:pt x="901" y="754"/>
                </a:lnTo>
                <a:lnTo>
                  <a:pt x="573" y="588"/>
                </a:lnTo>
                <a:lnTo>
                  <a:pt x="582" y="640"/>
                </a:lnTo>
                <a:lnTo>
                  <a:pt x="508" y="708"/>
                </a:lnTo>
                <a:lnTo>
                  <a:pt x="496" y="683"/>
                </a:lnTo>
                <a:lnTo>
                  <a:pt x="475" y="683"/>
                </a:lnTo>
                <a:lnTo>
                  <a:pt x="416" y="824"/>
                </a:lnTo>
                <a:lnTo>
                  <a:pt x="233" y="963"/>
                </a:lnTo>
                <a:lnTo>
                  <a:pt x="52" y="1029"/>
                </a:lnTo>
                <a:lnTo>
                  <a:pt x="0" y="1020"/>
                </a:lnTo>
                <a:lnTo>
                  <a:pt x="208" y="901"/>
                </a:lnTo>
                <a:lnTo>
                  <a:pt x="233" y="901"/>
                </a:lnTo>
                <a:lnTo>
                  <a:pt x="309" y="809"/>
                </a:lnTo>
                <a:lnTo>
                  <a:pt x="343" y="806"/>
                </a:lnTo>
                <a:lnTo>
                  <a:pt x="395" y="736"/>
                </a:lnTo>
                <a:lnTo>
                  <a:pt x="377" y="705"/>
                </a:lnTo>
                <a:lnTo>
                  <a:pt x="266" y="720"/>
                </a:lnTo>
                <a:lnTo>
                  <a:pt x="190" y="545"/>
                </a:lnTo>
                <a:lnTo>
                  <a:pt x="233" y="466"/>
                </a:lnTo>
                <a:lnTo>
                  <a:pt x="303" y="438"/>
                </a:lnTo>
                <a:lnTo>
                  <a:pt x="278" y="368"/>
                </a:lnTo>
                <a:lnTo>
                  <a:pt x="205" y="401"/>
                </a:lnTo>
                <a:lnTo>
                  <a:pt x="150" y="300"/>
                </a:lnTo>
                <a:lnTo>
                  <a:pt x="211" y="276"/>
                </a:lnTo>
                <a:lnTo>
                  <a:pt x="266" y="303"/>
                </a:lnTo>
                <a:lnTo>
                  <a:pt x="291" y="288"/>
                </a:lnTo>
                <a:lnTo>
                  <a:pt x="245" y="202"/>
                </a:lnTo>
                <a:lnTo>
                  <a:pt x="165" y="196"/>
                </a:lnTo>
                <a:lnTo>
                  <a:pt x="168" y="153"/>
                </a:lnTo>
                <a:close/>
              </a:path>
            </a:pathLst>
          </a:custGeom>
          <a:solidFill>
            <a:schemeClr val="accent6"/>
          </a:solidFill>
          <a:ln w="12700">
            <a:solidFill>
              <a:srgbClr val="000000"/>
            </a:solidFill>
            <a:round/>
            <a:headEnd/>
            <a:tailEnd/>
          </a:ln>
        </p:spPr>
        <p:txBody>
          <a:bodyPr/>
          <a:lstStyle/>
          <a:p>
            <a:pPr eaLnBrk="1" hangingPunct="1">
              <a:defRPr/>
            </a:pPr>
            <a:endParaRPr lang="en-US">
              <a:latin typeface="Arial" charset="0"/>
            </a:endParaRPr>
          </a:p>
        </p:txBody>
      </p:sp>
      <p:sp>
        <p:nvSpPr>
          <p:cNvPr id="115771" name="Freeform 77"/>
          <p:cNvSpPr>
            <a:spLocks/>
          </p:cNvSpPr>
          <p:nvPr/>
        </p:nvSpPr>
        <p:spPr bwMode="auto">
          <a:xfrm>
            <a:off x="3260725" y="3100388"/>
            <a:ext cx="946150" cy="752475"/>
          </a:xfrm>
          <a:custGeom>
            <a:avLst/>
            <a:gdLst>
              <a:gd name="T0" fmla="*/ 2147483646 w 380"/>
              <a:gd name="T1" fmla="*/ 0 h 311"/>
              <a:gd name="T2" fmla="*/ 2147483646 w 380"/>
              <a:gd name="T3" fmla="*/ 2147483646 h 311"/>
              <a:gd name="T4" fmla="*/ 0 w 380"/>
              <a:gd name="T5" fmla="*/ 2147483646 h 311"/>
              <a:gd name="T6" fmla="*/ 2147483646 w 380"/>
              <a:gd name="T7" fmla="*/ 2147483646 h 311"/>
              <a:gd name="T8" fmla="*/ 2147483646 w 380"/>
              <a:gd name="T9" fmla="*/ 2147483646 h 311"/>
              <a:gd name="T10" fmla="*/ 2147483646 w 380"/>
              <a:gd name="T11" fmla="*/ 2147483646 h 311"/>
              <a:gd name="T12" fmla="*/ 2147483646 w 380"/>
              <a:gd name="T13" fmla="*/ 0 h 311"/>
              <a:gd name="T14" fmla="*/ 0 60000 65536"/>
              <a:gd name="T15" fmla="*/ 0 60000 65536"/>
              <a:gd name="T16" fmla="*/ 0 60000 65536"/>
              <a:gd name="T17" fmla="*/ 0 60000 65536"/>
              <a:gd name="T18" fmla="*/ 0 60000 65536"/>
              <a:gd name="T19" fmla="*/ 0 60000 65536"/>
              <a:gd name="T20" fmla="*/ 0 60000 65536"/>
              <a:gd name="T21" fmla="*/ 0 w 380"/>
              <a:gd name="T22" fmla="*/ 0 h 311"/>
              <a:gd name="T23" fmla="*/ 380 w 380"/>
              <a:gd name="T24" fmla="*/ 311 h 3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0" h="311">
                <a:moveTo>
                  <a:pt x="37" y="0"/>
                </a:moveTo>
                <a:lnTo>
                  <a:pt x="23" y="116"/>
                </a:lnTo>
                <a:lnTo>
                  <a:pt x="0" y="282"/>
                </a:lnTo>
                <a:lnTo>
                  <a:pt x="110" y="291"/>
                </a:lnTo>
                <a:lnTo>
                  <a:pt x="367" y="311"/>
                </a:lnTo>
                <a:lnTo>
                  <a:pt x="380" y="32"/>
                </a:lnTo>
                <a:lnTo>
                  <a:pt x="37" y="0"/>
                </a:lnTo>
                <a:close/>
              </a:path>
            </a:pathLst>
          </a:custGeom>
          <a:solidFill>
            <a:srgbClr val="4B9FCD"/>
          </a:solidFill>
          <a:ln w="12700">
            <a:solidFill>
              <a:srgbClr val="000000"/>
            </a:solidFill>
            <a:round/>
            <a:headEnd/>
            <a:tailEnd/>
          </a:ln>
        </p:spPr>
        <p:txBody>
          <a:bodyPr/>
          <a:lstStyle/>
          <a:p>
            <a:endParaRPr lang="en-US"/>
          </a:p>
        </p:txBody>
      </p:sp>
      <p:sp>
        <p:nvSpPr>
          <p:cNvPr id="115772" name="Freeform 78"/>
          <p:cNvSpPr>
            <a:spLocks/>
          </p:cNvSpPr>
          <p:nvPr/>
        </p:nvSpPr>
        <p:spPr bwMode="auto">
          <a:xfrm>
            <a:off x="5842000" y="2662238"/>
            <a:ext cx="744538" cy="309562"/>
          </a:xfrm>
          <a:custGeom>
            <a:avLst/>
            <a:gdLst>
              <a:gd name="T0" fmla="*/ 0 w 299"/>
              <a:gd name="T1" fmla="*/ 2147483646 h 129"/>
              <a:gd name="T2" fmla="*/ 2147483646 w 299"/>
              <a:gd name="T3" fmla="*/ 0 h 129"/>
              <a:gd name="T4" fmla="*/ 2147483646 w 299"/>
              <a:gd name="T5" fmla="*/ 2147483646 h 129"/>
              <a:gd name="T6" fmla="*/ 2147483646 w 299"/>
              <a:gd name="T7" fmla="*/ 2147483646 h 129"/>
              <a:gd name="T8" fmla="*/ 2147483646 w 299"/>
              <a:gd name="T9" fmla="*/ 2147483646 h 129"/>
              <a:gd name="T10" fmla="*/ 2147483646 w 299"/>
              <a:gd name="T11" fmla="*/ 2147483646 h 129"/>
              <a:gd name="T12" fmla="*/ 2147483646 w 299"/>
              <a:gd name="T13" fmla="*/ 2147483646 h 129"/>
              <a:gd name="T14" fmla="*/ 2147483646 w 299"/>
              <a:gd name="T15" fmla="*/ 2147483646 h 129"/>
              <a:gd name="T16" fmla="*/ 2147483646 w 299"/>
              <a:gd name="T17" fmla="*/ 2147483646 h 129"/>
              <a:gd name="T18" fmla="*/ 2147483646 w 299"/>
              <a:gd name="T19" fmla="*/ 2147483646 h 129"/>
              <a:gd name="T20" fmla="*/ 2147483646 w 299"/>
              <a:gd name="T21" fmla="*/ 2147483646 h 129"/>
              <a:gd name="T22" fmla="*/ 2147483646 w 299"/>
              <a:gd name="T23" fmla="*/ 2147483646 h 129"/>
              <a:gd name="T24" fmla="*/ 2147483646 w 299"/>
              <a:gd name="T25" fmla="*/ 2147483646 h 129"/>
              <a:gd name="T26" fmla="*/ 2147483646 w 299"/>
              <a:gd name="T27" fmla="*/ 2147483646 h 129"/>
              <a:gd name="T28" fmla="*/ 2147483646 w 299"/>
              <a:gd name="T29" fmla="*/ 2147483646 h 129"/>
              <a:gd name="T30" fmla="*/ 2147483646 w 299"/>
              <a:gd name="T31" fmla="*/ 2147483646 h 129"/>
              <a:gd name="T32" fmla="*/ 2147483646 w 299"/>
              <a:gd name="T33" fmla="*/ 2147483646 h 129"/>
              <a:gd name="T34" fmla="*/ 2147483646 w 299"/>
              <a:gd name="T35" fmla="*/ 2147483646 h 129"/>
              <a:gd name="T36" fmla="*/ 2147483646 w 299"/>
              <a:gd name="T37" fmla="*/ 2147483646 h 129"/>
              <a:gd name="T38" fmla="*/ 2147483646 w 299"/>
              <a:gd name="T39" fmla="*/ 2147483646 h 129"/>
              <a:gd name="T40" fmla="*/ 2147483646 w 299"/>
              <a:gd name="T41" fmla="*/ 2147483646 h 129"/>
              <a:gd name="T42" fmla="*/ 2147483646 w 299"/>
              <a:gd name="T43" fmla="*/ 2147483646 h 129"/>
              <a:gd name="T44" fmla="*/ 2147483646 w 299"/>
              <a:gd name="T45" fmla="*/ 2147483646 h 129"/>
              <a:gd name="T46" fmla="*/ 2147483646 w 299"/>
              <a:gd name="T47" fmla="*/ 2147483646 h 129"/>
              <a:gd name="T48" fmla="*/ 0 w 299"/>
              <a:gd name="T49" fmla="*/ 2147483646 h 12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99"/>
              <a:gd name="T76" fmla="*/ 0 h 129"/>
              <a:gd name="T77" fmla="*/ 299 w 299"/>
              <a:gd name="T78" fmla="*/ 129 h 12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99" h="129">
                <a:moveTo>
                  <a:pt x="0" y="71"/>
                </a:moveTo>
                <a:lnTo>
                  <a:pt x="67" y="0"/>
                </a:lnTo>
                <a:lnTo>
                  <a:pt x="55" y="29"/>
                </a:lnTo>
                <a:lnTo>
                  <a:pt x="64" y="38"/>
                </a:lnTo>
                <a:lnTo>
                  <a:pt x="85" y="26"/>
                </a:lnTo>
                <a:lnTo>
                  <a:pt x="131" y="44"/>
                </a:lnTo>
                <a:lnTo>
                  <a:pt x="151" y="29"/>
                </a:lnTo>
                <a:lnTo>
                  <a:pt x="213" y="21"/>
                </a:lnTo>
                <a:lnTo>
                  <a:pt x="225" y="39"/>
                </a:lnTo>
                <a:lnTo>
                  <a:pt x="249" y="35"/>
                </a:lnTo>
                <a:lnTo>
                  <a:pt x="296" y="54"/>
                </a:lnTo>
                <a:lnTo>
                  <a:pt x="299" y="68"/>
                </a:lnTo>
                <a:lnTo>
                  <a:pt x="248" y="80"/>
                </a:lnTo>
                <a:lnTo>
                  <a:pt x="233" y="71"/>
                </a:lnTo>
                <a:lnTo>
                  <a:pt x="207" y="74"/>
                </a:lnTo>
                <a:lnTo>
                  <a:pt x="177" y="92"/>
                </a:lnTo>
                <a:lnTo>
                  <a:pt x="163" y="93"/>
                </a:lnTo>
                <a:lnTo>
                  <a:pt x="152" y="80"/>
                </a:lnTo>
                <a:lnTo>
                  <a:pt x="135" y="128"/>
                </a:lnTo>
                <a:lnTo>
                  <a:pt x="116" y="129"/>
                </a:lnTo>
                <a:lnTo>
                  <a:pt x="108" y="110"/>
                </a:lnTo>
                <a:lnTo>
                  <a:pt x="68" y="101"/>
                </a:lnTo>
                <a:lnTo>
                  <a:pt x="49" y="87"/>
                </a:lnTo>
                <a:lnTo>
                  <a:pt x="16" y="92"/>
                </a:lnTo>
                <a:lnTo>
                  <a:pt x="0" y="71"/>
                </a:lnTo>
                <a:close/>
              </a:path>
            </a:pathLst>
          </a:custGeom>
          <a:solidFill>
            <a:srgbClr val="4B9FCD"/>
          </a:solidFill>
          <a:ln w="12700">
            <a:solidFill>
              <a:srgbClr val="000000"/>
            </a:solidFill>
            <a:round/>
            <a:headEnd/>
            <a:tailEnd/>
          </a:ln>
        </p:spPr>
        <p:txBody>
          <a:bodyPr/>
          <a:lstStyle/>
          <a:p>
            <a:endParaRPr lang="en-US"/>
          </a:p>
        </p:txBody>
      </p:sp>
      <p:sp>
        <p:nvSpPr>
          <p:cNvPr id="115773" name="Freeform 79"/>
          <p:cNvSpPr>
            <a:spLocks/>
          </p:cNvSpPr>
          <p:nvPr/>
        </p:nvSpPr>
        <p:spPr bwMode="auto">
          <a:xfrm>
            <a:off x="7342188" y="3686175"/>
            <a:ext cx="501650" cy="257175"/>
          </a:xfrm>
          <a:custGeom>
            <a:avLst/>
            <a:gdLst>
              <a:gd name="T0" fmla="*/ 0 w 316"/>
              <a:gd name="T1" fmla="*/ 2147483646 h 162"/>
              <a:gd name="T2" fmla="*/ 2147483646 w 316"/>
              <a:gd name="T3" fmla="*/ 0 h 162"/>
              <a:gd name="T4" fmla="*/ 2147483646 w 316"/>
              <a:gd name="T5" fmla="*/ 2147483646 h 162"/>
              <a:gd name="T6" fmla="*/ 2147483646 w 316"/>
              <a:gd name="T7" fmla="*/ 2147483646 h 162"/>
              <a:gd name="T8" fmla="*/ 2147483646 w 316"/>
              <a:gd name="T9" fmla="*/ 2147483646 h 162"/>
              <a:gd name="T10" fmla="*/ 2147483646 w 316"/>
              <a:gd name="T11" fmla="*/ 2147483646 h 162"/>
              <a:gd name="T12" fmla="*/ 2147483646 w 316"/>
              <a:gd name="T13" fmla="*/ 2147483646 h 162"/>
              <a:gd name="T14" fmla="*/ 2147483646 w 316"/>
              <a:gd name="T15" fmla="*/ 2147483646 h 162"/>
              <a:gd name="T16" fmla="*/ 2147483646 w 316"/>
              <a:gd name="T17" fmla="*/ 2147483646 h 162"/>
              <a:gd name="T18" fmla="*/ 2147483646 w 316"/>
              <a:gd name="T19" fmla="*/ 2147483646 h 162"/>
              <a:gd name="T20" fmla="*/ 0 w 316"/>
              <a:gd name="T21" fmla="*/ 2147483646 h 1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16"/>
              <a:gd name="T34" fmla="*/ 0 h 162"/>
              <a:gd name="T35" fmla="*/ 316 w 316"/>
              <a:gd name="T36" fmla="*/ 162 h 16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16" h="162">
                <a:moveTo>
                  <a:pt x="0" y="58"/>
                </a:moveTo>
                <a:lnTo>
                  <a:pt x="316" y="0"/>
                </a:lnTo>
                <a:lnTo>
                  <a:pt x="311" y="21"/>
                </a:lnTo>
                <a:lnTo>
                  <a:pt x="292" y="53"/>
                </a:lnTo>
                <a:lnTo>
                  <a:pt x="314" y="148"/>
                </a:lnTo>
                <a:lnTo>
                  <a:pt x="221" y="162"/>
                </a:lnTo>
                <a:lnTo>
                  <a:pt x="218" y="92"/>
                </a:lnTo>
                <a:lnTo>
                  <a:pt x="162" y="62"/>
                </a:lnTo>
                <a:lnTo>
                  <a:pt x="113" y="54"/>
                </a:lnTo>
                <a:lnTo>
                  <a:pt x="13" y="103"/>
                </a:lnTo>
                <a:lnTo>
                  <a:pt x="0" y="58"/>
                </a:lnTo>
                <a:close/>
              </a:path>
            </a:pathLst>
          </a:custGeom>
          <a:solidFill>
            <a:srgbClr val="4B9FCD"/>
          </a:solidFill>
          <a:ln w="12700">
            <a:solidFill>
              <a:srgbClr val="000000"/>
            </a:solidFill>
            <a:round/>
            <a:headEnd/>
            <a:tailEnd/>
          </a:ln>
        </p:spPr>
        <p:txBody>
          <a:bodyPr/>
          <a:lstStyle/>
          <a:p>
            <a:endParaRPr lang="en-US"/>
          </a:p>
        </p:txBody>
      </p:sp>
      <p:sp>
        <p:nvSpPr>
          <p:cNvPr id="115774" name="Freeform 80"/>
          <p:cNvSpPr>
            <a:spLocks/>
          </p:cNvSpPr>
          <p:nvPr/>
        </p:nvSpPr>
        <p:spPr bwMode="auto">
          <a:xfrm>
            <a:off x="2830513" y="2360613"/>
            <a:ext cx="1381125" cy="833437"/>
          </a:xfrm>
          <a:custGeom>
            <a:avLst/>
            <a:gdLst>
              <a:gd name="T0" fmla="*/ 2147483646 w 555"/>
              <a:gd name="T1" fmla="*/ 0 h 346"/>
              <a:gd name="T2" fmla="*/ 2147483646 w 555"/>
              <a:gd name="T3" fmla="*/ 2147483646 h 346"/>
              <a:gd name="T4" fmla="*/ 2147483646 w 555"/>
              <a:gd name="T5" fmla="*/ 2147483646 h 346"/>
              <a:gd name="T6" fmla="*/ 2147483646 w 555"/>
              <a:gd name="T7" fmla="*/ 2147483646 h 346"/>
              <a:gd name="T8" fmla="*/ 2147483646 w 555"/>
              <a:gd name="T9" fmla="*/ 2147483646 h 346"/>
              <a:gd name="T10" fmla="*/ 2147483646 w 555"/>
              <a:gd name="T11" fmla="*/ 2147483646 h 346"/>
              <a:gd name="T12" fmla="*/ 2147483646 w 555"/>
              <a:gd name="T13" fmla="*/ 2147483646 h 346"/>
              <a:gd name="T14" fmla="*/ 2147483646 w 555"/>
              <a:gd name="T15" fmla="*/ 2147483646 h 346"/>
              <a:gd name="T16" fmla="*/ 2147483646 w 555"/>
              <a:gd name="T17" fmla="*/ 2147483646 h 346"/>
              <a:gd name="T18" fmla="*/ 2147483646 w 555"/>
              <a:gd name="T19" fmla="*/ 2147483646 h 346"/>
              <a:gd name="T20" fmla="*/ 2147483646 w 555"/>
              <a:gd name="T21" fmla="*/ 2147483646 h 346"/>
              <a:gd name="T22" fmla="*/ 2147483646 w 555"/>
              <a:gd name="T23" fmla="*/ 2147483646 h 346"/>
              <a:gd name="T24" fmla="*/ 2147483646 w 555"/>
              <a:gd name="T25" fmla="*/ 2147483646 h 346"/>
              <a:gd name="T26" fmla="*/ 2147483646 w 555"/>
              <a:gd name="T27" fmla="*/ 2147483646 h 346"/>
              <a:gd name="T28" fmla="*/ 2147483646 w 555"/>
              <a:gd name="T29" fmla="*/ 2147483646 h 346"/>
              <a:gd name="T30" fmla="*/ 2147483646 w 555"/>
              <a:gd name="T31" fmla="*/ 2147483646 h 346"/>
              <a:gd name="T32" fmla="*/ 2147483646 w 555"/>
              <a:gd name="T33" fmla="*/ 2147483646 h 346"/>
              <a:gd name="T34" fmla="*/ 0 w 555"/>
              <a:gd name="T35" fmla="*/ 2147483646 h 346"/>
              <a:gd name="T36" fmla="*/ 2147483646 w 555"/>
              <a:gd name="T37" fmla="*/ 0 h 3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5"/>
              <a:gd name="T58" fmla="*/ 0 h 346"/>
              <a:gd name="T59" fmla="*/ 555 w 555"/>
              <a:gd name="T60" fmla="*/ 346 h 34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5" h="346">
                <a:moveTo>
                  <a:pt x="9" y="0"/>
                </a:moveTo>
                <a:lnTo>
                  <a:pt x="118" y="14"/>
                </a:lnTo>
                <a:lnTo>
                  <a:pt x="184" y="23"/>
                </a:lnTo>
                <a:lnTo>
                  <a:pt x="271" y="32"/>
                </a:lnTo>
                <a:lnTo>
                  <a:pt x="351" y="40"/>
                </a:lnTo>
                <a:lnTo>
                  <a:pt x="490" y="50"/>
                </a:lnTo>
                <a:lnTo>
                  <a:pt x="555" y="55"/>
                </a:lnTo>
                <a:lnTo>
                  <a:pt x="553" y="337"/>
                </a:lnTo>
                <a:lnTo>
                  <a:pt x="213" y="308"/>
                </a:lnTo>
                <a:lnTo>
                  <a:pt x="206" y="346"/>
                </a:lnTo>
                <a:lnTo>
                  <a:pt x="193" y="328"/>
                </a:lnTo>
                <a:lnTo>
                  <a:pt x="162" y="331"/>
                </a:lnTo>
                <a:lnTo>
                  <a:pt x="117" y="338"/>
                </a:lnTo>
                <a:lnTo>
                  <a:pt x="109" y="289"/>
                </a:lnTo>
                <a:lnTo>
                  <a:pt x="56" y="250"/>
                </a:lnTo>
                <a:lnTo>
                  <a:pt x="64" y="213"/>
                </a:lnTo>
                <a:lnTo>
                  <a:pt x="69" y="183"/>
                </a:lnTo>
                <a:lnTo>
                  <a:pt x="0" y="86"/>
                </a:lnTo>
                <a:lnTo>
                  <a:pt x="9" y="0"/>
                </a:lnTo>
                <a:close/>
              </a:path>
            </a:pathLst>
          </a:custGeom>
          <a:solidFill>
            <a:srgbClr val="538022"/>
          </a:solidFill>
          <a:ln w="12700">
            <a:solidFill>
              <a:srgbClr val="000000"/>
            </a:solidFill>
            <a:round/>
            <a:headEnd/>
            <a:tailEnd/>
          </a:ln>
        </p:spPr>
        <p:txBody>
          <a:bodyPr/>
          <a:lstStyle/>
          <a:p>
            <a:endParaRPr lang="en-US"/>
          </a:p>
        </p:txBody>
      </p:sp>
      <p:sp>
        <p:nvSpPr>
          <p:cNvPr id="5183" name="Freeform 81"/>
          <p:cNvSpPr>
            <a:spLocks/>
          </p:cNvSpPr>
          <p:nvPr/>
        </p:nvSpPr>
        <p:spPr bwMode="auto">
          <a:xfrm>
            <a:off x="6369050" y="4708525"/>
            <a:ext cx="539750" cy="817563"/>
          </a:xfrm>
          <a:custGeom>
            <a:avLst/>
            <a:gdLst>
              <a:gd name="T0" fmla="*/ 0 w 217"/>
              <a:gd name="T1" fmla="*/ 2147483646 h 338"/>
              <a:gd name="T2" fmla="*/ 2147483646 w 217"/>
              <a:gd name="T3" fmla="*/ 0 h 338"/>
              <a:gd name="T4" fmla="*/ 2147483646 w 217"/>
              <a:gd name="T5" fmla="*/ 2147483646 h 338"/>
              <a:gd name="T6" fmla="*/ 2147483646 w 217"/>
              <a:gd name="T7" fmla="*/ 2147483646 h 338"/>
              <a:gd name="T8" fmla="*/ 2147483646 w 217"/>
              <a:gd name="T9" fmla="*/ 2147483646 h 338"/>
              <a:gd name="T10" fmla="*/ 2147483646 w 217"/>
              <a:gd name="T11" fmla="*/ 2147483646 h 338"/>
              <a:gd name="T12" fmla="*/ 2147483646 w 217"/>
              <a:gd name="T13" fmla="*/ 2147483646 h 338"/>
              <a:gd name="T14" fmla="*/ 2147483646 w 217"/>
              <a:gd name="T15" fmla="*/ 2147483646 h 338"/>
              <a:gd name="T16" fmla="*/ 2147483646 w 217"/>
              <a:gd name="T17" fmla="*/ 2147483646 h 338"/>
              <a:gd name="T18" fmla="*/ 2147483646 w 217"/>
              <a:gd name="T19" fmla="*/ 2147483646 h 338"/>
              <a:gd name="T20" fmla="*/ 2147483646 w 217"/>
              <a:gd name="T21" fmla="*/ 2147483646 h 338"/>
              <a:gd name="T22" fmla="*/ 2147483646 w 217"/>
              <a:gd name="T23" fmla="*/ 2147483646 h 338"/>
              <a:gd name="T24" fmla="*/ 2147483646 w 217"/>
              <a:gd name="T25" fmla="*/ 2147483646 h 338"/>
              <a:gd name="T26" fmla="*/ 2147483646 w 217"/>
              <a:gd name="T27" fmla="*/ 2147483646 h 338"/>
              <a:gd name="T28" fmla="*/ 0 w 217"/>
              <a:gd name="T29" fmla="*/ 2147483646 h 3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17"/>
              <a:gd name="T46" fmla="*/ 0 h 338"/>
              <a:gd name="T47" fmla="*/ 217 w 217"/>
              <a:gd name="T48" fmla="*/ 338 h 33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17" h="338">
                <a:moveTo>
                  <a:pt x="0" y="17"/>
                </a:moveTo>
                <a:lnTo>
                  <a:pt x="141" y="0"/>
                </a:lnTo>
                <a:lnTo>
                  <a:pt x="186" y="156"/>
                </a:lnTo>
                <a:lnTo>
                  <a:pt x="217" y="181"/>
                </a:lnTo>
                <a:lnTo>
                  <a:pt x="192" y="227"/>
                </a:lnTo>
                <a:lnTo>
                  <a:pt x="216" y="271"/>
                </a:lnTo>
                <a:lnTo>
                  <a:pt x="72" y="287"/>
                </a:lnTo>
                <a:lnTo>
                  <a:pt x="78" y="325"/>
                </a:lnTo>
                <a:lnTo>
                  <a:pt x="57" y="338"/>
                </a:lnTo>
                <a:lnTo>
                  <a:pt x="40" y="290"/>
                </a:lnTo>
                <a:lnTo>
                  <a:pt x="30" y="329"/>
                </a:lnTo>
                <a:lnTo>
                  <a:pt x="12" y="325"/>
                </a:lnTo>
                <a:lnTo>
                  <a:pt x="6" y="286"/>
                </a:lnTo>
                <a:lnTo>
                  <a:pt x="1" y="252"/>
                </a:lnTo>
                <a:lnTo>
                  <a:pt x="0" y="17"/>
                </a:lnTo>
                <a:close/>
              </a:path>
            </a:pathLst>
          </a:custGeom>
          <a:solidFill>
            <a:schemeClr val="accent6"/>
          </a:solidFill>
          <a:ln w="12700">
            <a:solidFill>
              <a:srgbClr val="000000"/>
            </a:solidFill>
            <a:round/>
            <a:headEnd/>
            <a:tailEnd/>
          </a:ln>
        </p:spPr>
        <p:txBody>
          <a:bodyPr/>
          <a:lstStyle/>
          <a:p>
            <a:pPr>
              <a:defRPr/>
            </a:pPr>
            <a:endParaRPr lang="en-US"/>
          </a:p>
        </p:txBody>
      </p:sp>
      <p:sp>
        <p:nvSpPr>
          <p:cNvPr id="115776" name="Freeform 82"/>
          <p:cNvSpPr>
            <a:spLocks/>
          </p:cNvSpPr>
          <p:nvPr/>
        </p:nvSpPr>
        <p:spPr bwMode="auto">
          <a:xfrm>
            <a:off x="7034213" y="4567238"/>
            <a:ext cx="681037" cy="523875"/>
          </a:xfrm>
          <a:custGeom>
            <a:avLst/>
            <a:gdLst>
              <a:gd name="T0" fmla="*/ 2147483646 w 274"/>
              <a:gd name="T1" fmla="*/ 2147483646 h 217"/>
              <a:gd name="T2" fmla="*/ 2147483646 w 274"/>
              <a:gd name="T3" fmla="*/ 2147483646 h 217"/>
              <a:gd name="T4" fmla="*/ 2147483646 w 274"/>
              <a:gd name="T5" fmla="*/ 0 h 217"/>
              <a:gd name="T6" fmla="*/ 2147483646 w 274"/>
              <a:gd name="T7" fmla="*/ 2147483646 h 217"/>
              <a:gd name="T8" fmla="*/ 2147483646 w 274"/>
              <a:gd name="T9" fmla="*/ 2147483646 h 217"/>
              <a:gd name="T10" fmla="*/ 2147483646 w 274"/>
              <a:gd name="T11" fmla="*/ 2147483646 h 217"/>
              <a:gd name="T12" fmla="*/ 2147483646 w 274"/>
              <a:gd name="T13" fmla="*/ 2147483646 h 217"/>
              <a:gd name="T14" fmla="*/ 2147483646 w 274"/>
              <a:gd name="T15" fmla="*/ 2147483646 h 217"/>
              <a:gd name="T16" fmla="*/ 2147483646 w 274"/>
              <a:gd name="T17" fmla="*/ 2147483646 h 217"/>
              <a:gd name="T18" fmla="*/ 2147483646 w 274"/>
              <a:gd name="T19" fmla="*/ 2147483646 h 217"/>
              <a:gd name="T20" fmla="*/ 2147483646 w 274"/>
              <a:gd name="T21" fmla="*/ 2147483646 h 217"/>
              <a:gd name="T22" fmla="*/ 2147483646 w 274"/>
              <a:gd name="T23" fmla="*/ 2147483646 h 217"/>
              <a:gd name="T24" fmla="*/ 2147483646 w 274"/>
              <a:gd name="T25" fmla="*/ 2147483646 h 217"/>
              <a:gd name="T26" fmla="*/ 2147483646 w 274"/>
              <a:gd name="T27" fmla="*/ 2147483646 h 217"/>
              <a:gd name="T28" fmla="*/ 0 w 274"/>
              <a:gd name="T29" fmla="*/ 2147483646 h 217"/>
              <a:gd name="T30" fmla="*/ 2147483646 w 274"/>
              <a:gd name="T31" fmla="*/ 2147483646 h 21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74"/>
              <a:gd name="T49" fmla="*/ 0 h 217"/>
              <a:gd name="T50" fmla="*/ 274 w 274"/>
              <a:gd name="T51" fmla="*/ 217 h 21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74" h="217">
                <a:moveTo>
                  <a:pt x="10" y="39"/>
                </a:moveTo>
                <a:lnTo>
                  <a:pt x="32" y="18"/>
                </a:lnTo>
                <a:lnTo>
                  <a:pt x="114" y="0"/>
                </a:lnTo>
                <a:lnTo>
                  <a:pt x="139" y="12"/>
                </a:lnTo>
                <a:lnTo>
                  <a:pt x="192" y="3"/>
                </a:lnTo>
                <a:lnTo>
                  <a:pt x="235" y="34"/>
                </a:lnTo>
                <a:lnTo>
                  <a:pt x="274" y="58"/>
                </a:lnTo>
                <a:lnTo>
                  <a:pt x="252" y="123"/>
                </a:lnTo>
                <a:lnTo>
                  <a:pt x="219" y="156"/>
                </a:lnTo>
                <a:lnTo>
                  <a:pt x="183" y="166"/>
                </a:lnTo>
                <a:lnTo>
                  <a:pt x="190" y="192"/>
                </a:lnTo>
                <a:lnTo>
                  <a:pt x="168" y="217"/>
                </a:lnTo>
                <a:lnTo>
                  <a:pt x="126" y="156"/>
                </a:lnTo>
                <a:lnTo>
                  <a:pt x="18" y="58"/>
                </a:lnTo>
                <a:lnTo>
                  <a:pt x="0" y="58"/>
                </a:lnTo>
                <a:lnTo>
                  <a:pt x="10" y="39"/>
                </a:lnTo>
                <a:close/>
              </a:path>
            </a:pathLst>
          </a:custGeom>
          <a:solidFill>
            <a:srgbClr val="EEC100"/>
          </a:solidFill>
          <a:ln w="12700">
            <a:solidFill>
              <a:srgbClr val="000000"/>
            </a:solidFill>
            <a:round/>
            <a:headEnd/>
            <a:tailEnd/>
          </a:ln>
        </p:spPr>
        <p:txBody>
          <a:bodyPr/>
          <a:lstStyle/>
          <a:p>
            <a:endParaRPr lang="en-US"/>
          </a:p>
        </p:txBody>
      </p:sp>
      <p:sp>
        <p:nvSpPr>
          <p:cNvPr id="115777" name="Freeform 83"/>
          <p:cNvSpPr>
            <a:spLocks/>
          </p:cNvSpPr>
          <p:nvPr/>
        </p:nvSpPr>
        <p:spPr bwMode="auto">
          <a:xfrm>
            <a:off x="6102350" y="4014788"/>
            <a:ext cx="1012825" cy="544512"/>
          </a:xfrm>
          <a:custGeom>
            <a:avLst/>
            <a:gdLst>
              <a:gd name="T0" fmla="*/ 0 w 407"/>
              <a:gd name="T1" fmla="*/ 2147483646 h 226"/>
              <a:gd name="T2" fmla="*/ 2147483646 w 407"/>
              <a:gd name="T3" fmla="*/ 2147483646 h 226"/>
              <a:gd name="T4" fmla="*/ 2147483646 w 407"/>
              <a:gd name="T5" fmla="*/ 2147483646 h 226"/>
              <a:gd name="T6" fmla="*/ 2147483646 w 407"/>
              <a:gd name="T7" fmla="*/ 2147483646 h 226"/>
              <a:gd name="T8" fmla="*/ 2147483646 w 407"/>
              <a:gd name="T9" fmla="*/ 2147483646 h 226"/>
              <a:gd name="T10" fmla="*/ 2147483646 w 407"/>
              <a:gd name="T11" fmla="*/ 2147483646 h 226"/>
              <a:gd name="T12" fmla="*/ 2147483646 w 407"/>
              <a:gd name="T13" fmla="*/ 2147483646 h 226"/>
              <a:gd name="T14" fmla="*/ 2147483646 w 407"/>
              <a:gd name="T15" fmla="*/ 2147483646 h 226"/>
              <a:gd name="T16" fmla="*/ 2147483646 w 407"/>
              <a:gd name="T17" fmla="*/ 2147483646 h 226"/>
              <a:gd name="T18" fmla="*/ 2147483646 w 407"/>
              <a:gd name="T19" fmla="*/ 2147483646 h 226"/>
              <a:gd name="T20" fmla="*/ 2147483646 w 407"/>
              <a:gd name="T21" fmla="*/ 2147483646 h 226"/>
              <a:gd name="T22" fmla="*/ 2147483646 w 407"/>
              <a:gd name="T23" fmla="*/ 2147483646 h 226"/>
              <a:gd name="T24" fmla="*/ 2147483646 w 407"/>
              <a:gd name="T25" fmla="*/ 2147483646 h 226"/>
              <a:gd name="T26" fmla="*/ 2147483646 w 407"/>
              <a:gd name="T27" fmla="*/ 2147483646 h 226"/>
              <a:gd name="T28" fmla="*/ 2147483646 w 407"/>
              <a:gd name="T29" fmla="*/ 0 h 226"/>
              <a:gd name="T30" fmla="*/ 2147483646 w 407"/>
              <a:gd name="T31" fmla="*/ 2147483646 h 226"/>
              <a:gd name="T32" fmla="*/ 2147483646 w 407"/>
              <a:gd name="T33" fmla="*/ 2147483646 h 226"/>
              <a:gd name="T34" fmla="*/ 2147483646 w 407"/>
              <a:gd name="T35" fmla="*/ 2147483646 h 226"/>
              <a:gd name="T36" fmla="*/ 2147483646 w 407"/>
              <a:gd name="T37" fmla="*/ 2147483646 h 226"/>
              <a:gd name="T38" fmla="*/ 2147483646 w 407"/>
              <a:gd name="T39" fmla="*/ 2147483646 h 226"/>
              <a:gd name="T40" fmla="*/ 2147483646 w 407"/>
              <a:gd name="T41" fmla="*/ 2147483646 h 226"/>
              <a:gd name="T42" fmla="*/ 2147483646 w 407"/>
              <a:gd name="T43" fmla="*/ 2147483646 h 226"/>
              <a:gd name="T44" fmla="*/ 2147483646 w 407"/>
              <a:gd name="T45" fmla="*/ 2147483646 h 226"/>
              <a:gd name="T46" fmla="*/ 2147483646 w 407"/>
              <a:gd name="T47" fmla="*/ 2147483646 h 226"/>
              <a:gd name="T48" fmla="*/ 2147483646 w 407"/>
              <a:gd name="T49" fmla="*/ 2147483646 h 226"/>
              <a:gd name="T50" fmla="*/ 2147483646 w 407"/>
              <a:gd name="T51" fmla="*/ 2147483646 h 226"/>
              <a:gd name="T52" fmla="*/ 2147483646 w 407"/>
              <a:gd name="T53" fmla="*/ 2147483646 h 226"/>
              <a:gd name="T54" fmla="*/ 2147483646 w 407"/>
              <a:gd name="T55" fmla="*/ 2147483646 h 226"/>
              <a:gd name="T56" fmla="*/ 0 w 407"/>
              <a:gd name="T57" fmla="*/ 2147483646 h 22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07"/>
              <a:gd name="T88" fmla="*/ 0 h 226"/>
              <a:gd name="T89" fmla="*/ 407 w 407"/>
              <a:gd name="T90" fmla="*/ 226 h 22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07" h="226">
                <a:moveTo>
                  <a:pt x="0" y="226"/>
                </a:moveTo>
                <a:lnTo>
                  <a:pt x="99" y="212"/>
                </a:lnTo>
                <a:lnTo>
                  <a:pt x="99" y="202"/>
                </a:lnTo>
                <a:lnTo>
                  <a:pt x="338" y="169"/>
                </a:lnTo>
                <a:lnTo>
                  <a:pt x="342" y="152"/>
                </a:lnTo>
                <a:lnTo>
                  <a:pt x="377" y="139"/>
                </a:lnTo>
                <a:lnTo>
                  <a:pt x="381" y="121"/>
                </a:lnTo>
                <a:lnTo>
                  <a:pt x="396" y="115"/>
                </a:lnTo>
                <a:lnTo>
                  <a:pt x="407" y="88"/>
                </a:lnTo>
                <a:lnTo>
                  <a:pt x="374" y="61"/>
                </a:lnTo>
                <a:lnTo>
                  <a:pt x="368" y="25"/>
                </a:lnTo>
                <a:lnTo>
                  <a:pt x="342" y="7"/>
                </a:lnTo>
                <a:lnTo>
                  <a:pt x="289" y="17"/>
                </a:lnTo>
                <a:lnTo>
                  <a:pt x="264" y="1"/>
                </a:lnTo>
                <a:lnTo>
                  <a:pt x="240" y="0"/>
                </a:lnTo>
                <a:lnTo>
                  <a:pt x="245" y="25"/>
                </a:lnTo>
                <a:lnTo>
                  <a:pt x="212" y="38"/>
                </a:lnTo>
                <a:lnTo>
                  <a:pt x="190" y="94"/>
                </a:lnTo>
                <a:lnTo>
                  <a:pt x="160" y="85"/>
                </a:lnTo>
                <a:lnTo>
                  <a:pt x="124" y="106"/>
                </a:lnTo>
                <a:lnTo>
                  <a:pt x="78" y="114"/>
                </a:lnTo>
                <a:lnTo>
                  <a:pt x="78" y="146"/>
                </a:lnTo>
                <a:lnTo>
                  <a:pt x="55" y="145"/>
                </a:lnTo>
                <a:lnTo>
                  <a:pt x="56" y="173"/>
                </a:lnTo>
                <a:lnTo>
                  <a:pt x="32" y="162"/>
                </a:lnTo>
                <a:lnTo>
                  <a:pt x="18" y="167"/>
                </a:lnTo>
                <a:lnTo>
                  <a:pt x="30" y="186"/>
                </a:lnTo>
                <a:lnTo>
                  <a:pt x="5" y="211"/>
                </a:lnTo>
                <a:lnTo>
                  <a:pt x="0" y="226"/>
                </a:lnTo>
                <a:close/>
              </a:path>
            </a:pathLst>
          </a:custGeom>
          <a:solidFill>
            <a:srgbClr val="EEC100"/>
          </a:solidFill>
          <a:ln w="12700">
            <a:solidFill>
              <a:srgbClr val="000000"/>
            </a:solidFill>
            <a:round/>
            <a:headEnd/>
            <a:tailEnd/>
          </a:ln>
        </p:spPr>
        <p:txBody>
          <a:bodyPr/>
          <a:lstStyle/>
          <a:p>
            <a:endParaRPr lang="en-US"/>
          </a:p>
        </p:txBody>
      </p:sp>
      <p:sp>
        <p:nvSpPr>
          <p:cNvPr id="115778" name="Freeform 84"/>
          <p:cNvSpPr>
            <a:spLocks/>
          </p:cNvSpPr>
          <p:nvPr/>
        </p:nvSpPr>
        <p:spPr bwMode="auto">
          <a:xfrm>
            <a:off x="6035675" y="4365625"/>
            <a:ext cx="1166813" cy="412750"/>
          </a:xfrm>
          <a:custGeom>
            <a:avLst/>
            <a:gdLst>
              <a:gd name="T0" fmla="*/ 2147483646 w 469"/>
              <a:gd name="T1" fmla="*/ 2147483646 h 171"/>
              <a:gd name="T2" fmla="*/ 2147483646 w 469"/>
              <a:gd name="T3" fmla="*/ 2147483646 h 171"/>
              <a:gd name="T4" fmla="*/ 2147483646 w 469"/>
              <a:gd name="T5" fmla="*/ 2147483646 h 171"/>
              <a:gd name="T6" fmla="*/ 2147483646 w 469"/>
              <a:gd name="T7" fmla="*/ 2147483646 h 171"/>
              <a:gd name="T8" fmla="*/ 0 w 469"/>
              <a:gd name="T9" fmla="*/ 2147483646 h 171"/>
              <a:gd name="T10" fmla="*/ 2147483646 w 469"/>
              <a:gd name="T11" fmla="*/ 2147483646 h 171"/>
              <a:gd name="T12" fmla="*/ 2147483646 w 469"/>
              <a:gd name="T13" fmla="*/ 2147483646 h 171"/>
              <a:gd name="T14" fmla="*/ 2147483646 w 469"/>
              <a:gd name="T15" fmla="*/ 2147483646 h 171"/>
              <a:gd name="T16" fmla="*/ 2147483646 w 469"/>
              <a:gd name="T17" fmla="*/ 2147483646 h 171"/>
              <a:gd name="T18" fmla="*/ 2147483646 w 469"/>
              <a:gd name="T19" fmla="*/ 2147483646 h 171"/>
              <a:gd name="T20" fmla="*/ 2147483646 w 469"/>
              <a:gd name="T21" fmla="*/ 2147483646 h 171"/>
              <a:gd name="T22" fmla="*/ 2147483646 w 469"/>
              <a:gd name="T23" fmla="*/ 0 h 171"/>
              <a:gd name="T24" fmla="*/ 2147483646 w 469"/>
              <a:gd name="T25" fmla="*/ 2147483646 h 171"/>
              <a:gd name="T26" fmla="*/ 2147483646 w 469"/>
              <a:gd name="T27" fmla="*/ 2147483646 h 171"/>
              <a:gd name="T28" fmla="*/ 2147483646 w 469"/>
              <a:gd name="T29" fmla="*/ 2147483646 h 171"/>
              <a:gd name="T30" fmla="*/ 2147483646 w 469"/>
              <a:gd name="T31" fmla="*/ 2147483646 h 17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69"/>
              <a:gd name="T49" fmla="*/ 0 h 171"/>
              <a:gd name="T50" fmla="*/ 469 w 469"/>
              <a:gd name="T51" fmla="*/ 171 h 17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69" h="171">
                <a:moveTo>
                  <a:pt x="28" y="78"/>
                </a:moveTo>
                <a:lnTo>
                  <a:pt x="28" y="81"/>
                </a:lnTo>
                <a:lnTo>
                  <a:pt x="20" y="97"/>
                </a:lnTo>
                <a:lnTo>
                  <a:pt x="29" y="119"/>
                </a:lnTo>
                <a:lnTo>
                  <a:pt x="0" y="138"/>
                </a:lnTo>
                <a:lnTo>
                  <a:pt x="6" y="171"/>
                </a:lnTo>
                <a:lnTo>
                  <a:pt x="129" y="161"/>
                </a:lnTo>
                <a:lnTo>
                  <a:pt x="275" y="144"/>
                </a:lnTo>
                <a:lnTo>
                  <a:pt x="348" y="131"/>
                </a:lnTo>
                <a:lnTo>
                  <a:pt x="363" y="87"/>
                </a:lnTo>
                <a:lnTo>
                  <a:pt x="389" y="85"/>
                </a:lnTo>
                <a:lnTo>
                  <a:pt x="469" y="0"/>
                </a:lnTo>
                <a:lnTo>
                  <a:pt x="365" y="21"/>
                </a:lnTo>
                <a:lnTo>
                  <a:pt x="123" y="56"/>
                </a:lnTo>
                <a:lnTo>
                  <a:pt x="125" y="66"/>
                </a:lnTo>
                <a:lnTo>
                  <a:pt x="28" y="78"/>
                </a:lnTo>
                <a:close/>
              </a:path>
            </a:pathLst>
          </a:custGeom>
          <a:solidFill>
            <a:srgbClr val="EEC100"/>
          </a:solidFill>
          <a:ln w="12700">
            <a:solidFill>
              <a:srgbClr val="000000"/>
            </a:solidFill>
            <a:round/>
            <a:headEnd/>
            <a:tailEnd/>
          </a:ln>
        </p:spPr>
        <p:txBody>
          <a:bodyPr/>
          <a:lstStyle/>
          <a:p>
            <a:endParaRPr lang="en-US"/>
          </a:p>
        </p:txBody>
      </p:sp>
      <p:sp>
        <p:nvSpPr>
          <p:cNvPr id="2118" name="Freeform 85"/>
          <p:cNvSpPr>
            <a:spLocks/>
          </p:cNvSpPr>
          <p:nvPr/>
        </p:nvSpPr>
        <p:spPr bwMode="auto">
          <a:xfrm>
            <a:off x="2066925" y="3416300"/>
            <a:ext cx="881063" cy="1290638"/>
          </a:xfrm>
          <a:custGeom>
            <a:avLst/>
            <a:gdLst>
              <a:gd name="T0" fmla="*/ 2147483647 w 354"/>
              <a:gd name="T1" fmla="*/ 0 h 535"/>
              <a:gd name="T2" fmla="*/ 0 w 354"/>
              <a:gd name="T3" fmla="*/ 2147483647 h 535"/>
              <a:gd name="T4" fmla="*/ 2147483647 w 354"/>
              <a:gd name="T5" fmla="*/ 2147483647 h 535"/>
              <a:gd name="T6" fmla="*/ 2147483647 w 354"/>
              <a:gd name="T7" fmla="*/ 2147483647 h 535"/>
              <a:gd name="T8" fmla="*/ 2147483647 w 354"/>
              <a:gd name="T9" fmla="*/ 2147483647 h 535"/>
              <a:gd name="T10" fmla="*/ 2147483647 w 354"/>
              <a:gd name="T11" fmla="*/ 2147483647 h 535"/>
              <a:gd name="T12" fmla="*/ 2147483647 w 354"/>
              <a:gd name="T13" fmla="*/ 2147483647 h 535"/>
              <a:gd name="T14" fmla="*/ 2147483647 w 354"/>
              <a:gd name="T15" fmla="*/ 2147483647 h 535"/>
              <a:gd name="T16" fmla="*/ 2147483647 w 354"/>
              <a:gd name="T17" fmla="*/ 2147483647 h 535"/>
              <a:gd name="T18" fmla="*/ 2147483647 w 354"/>
              <a:gd name="T19" fmla="*/ 2147483647 h 535"/>
              <a:gd name="T20" fmla="*/ 2147483647 w 354"/>
              <a:gd name="T21" fmla="*/ 2147483647 h 535"/>
              <a:gd name="T22" fmla="*/ 2147483647 w 354"/>
              <a:gd name="T23" fmla="*/ 0 h 53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54"/>
              <a:gd name="T37" fmla="*/ 0 h 535"/>
              <a:gd name="T38" fmla="*/ 354 w 354"/>
              <a:gd name="T39" fmla="*/ 535 h 53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54" h="535">
                <a:moveTo>
                  <a:pt x="45" y="0"/>
                </a:moveTo>
                <a:lnTo>
                  <a:pt x="0" y="212"/>
                </a:lnTo>
                <a:lnTo>
                  <a:pt x="241" y="535"/>
                </a:lnTo>
                <a:lnTo>
                  <a:pt x="256" y="521"/>
                </a:lnTo>
                <a:lnTo>
                  <a:pt x="255" y="457"/>
                </a:lnTo>
                <a:lnTo>
                  <a:pt x="285" y="462"/>
                </a:lnTo>
                <a:lnTo>
                  <a:pt x="316" y="266"/>
                </a:lnTo>
                <a:lnTo>
                  <a:pt x="337" y="133"/>
                </a:lnTo>
                <a:lnTo>
                  <a:pt x="343" y="93"/>
                </a:lnTo>
                <a:lnTo>
                  <a:pt x="354" y="57"/>
                </a:lnTo>
                <a:lnTo>
                  <a:pt x="195" y="32"/>
                </a:lnTo>
                <a:lnTo>
                  <a:pt x="45" y="0"/>
                </a:lnTo>
                <a:close/>
              </a:path>
            </a:pathLst>
          </a:custGeom>
          <a:solidFill>
            <a:srgbClr val="4B9FCD"/>
          </a:solidFill>
          <a:ln w="12700">
            <a:solidFill>
              <a:srgbClr val="000000"/>
            </a:solidFill>
            <a:round/>
            <a:headEnd/>
            <a:tailEnd/>
          </a:ln>
        </p:spPr>
        <p:txBody>
          <a:bodyPr/>
          <a:lstStyle/>
          <a:p>
            <a:pPr eaLnBrk="1" hangingPunct="1">
              <a:defRPr/>
            </a:pPr>
            <a:endParaRPr 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endParaRPr>
          </a:p>
        </p:txBody>
      </p:sp>
      <p:sp>
        <p:nvSpPr>
          <p:cNvPr id="115780" name="Freeform 86"/>
          <p:cNvSpPr>
            <a:spLocks/>
          </p:cNvSpPr>
          <p:nvPr/>
        </p:nvSpPr>
        <p:spPr bwMode="auto">
          <a:xfrm>
            <a:off x="3452813" y="3806825"/>
            <a:ext cx="984250" cy="711200"/>
          </a:xfrm>
          <a:custGeom>
            <a:avLst/>
            <a:gdLst>
              <a:gd name="T0" fmla="*/ 2147483646 w 396"/>
              <a:gd name="T1" fmla="*/ 0 h 295"/>
              <a:gd name="T2" fmla="*/ 2147483646 w 396"/>
              <a:gd name="T3" fmla="*/ 2147483646 h 295"/>
              <a:gd name="T4" fmla="*/ 0 w 396"/>
              <a:gd name="T5" fmla="*/ 2147483646 h 295"/>
              <a:gd name="T6" fmla="*/ 2147483646 w 396"/>
              <a:gd name="T7" fmla="*/ 2147483646 h 295"/>
              <a:gd name="T8" fmla="*/ 2147483646 w 396"/>
              <a:gd name="T9" fmla="*/ 2147483646 h 295"/>
              <a:gd name="T10" fmla="*/ 2147483646 w 396"/>
              <a:gd name="T11" fmla="*/ 2147483646 h 295"/>
              <a:gd name="T12" fmla="*/ 2147483646 w 396"/>
              <a:gd name="T13" fmla="*/ 2147483646 h 295"/>
              <a:gd name="T14" fmla="*/ 2147483646 w 396"/>
              <a:gd name="T15" fmla="*/ 2147483646 h 295"/>
              <a:gd name="T16" fmla="*/ 2147483646 w 396"/>
              <a:gd name="T17" fmla="*/ 0 h 2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96"/>
              <a:gd name="T28" fmla="*/ 0 h 295"/>
              <a:gd name="T29" fmla="*/ 396 w 396"/>
              <a:gd name="T30" fmla="*/ 295 h 29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96" h="295">
                <a:moveTo>
                  <a:pt x="33" y="0"/>
                </a:moveTo>
                <a:lnTo>
                  <a:pt x="13" y="177"/>
                </a:lnTo>
                <a:lnTo>
                  <a:pt x="0" y="279"/>
                </a:lnTo>
                <a:lnTo>
                  <a:pt x="198" y="289"/>
                </a:lnTo>
                <a:lnTo>
                  <a:pt x="387" y="295"/>
                </a:lnTo>
                <a:lnTo>
                  <a:pt x="393" y="157"/>
                </a:lnTo>
                <a:lnTo>
                  <a:pt x="396" y="22"/>
                </a:lnTo>
                <a:lnTo>
                  <a:pt x="288" y="20"/>
                </a:lnTo>
                <a:lnTo>
                  <a:pt x="33" y="0"/>
                </a:lnTo>
                <a:close/>
              </a:path>
            </a:pathLst>
          </a:custGeom>
          <a:solidFill>
            <a:srgbClr val="4B9FCD"/>
          </a:solidFill>
          <a:ln w="12700">
            <a:solidFill>
              <a:srgbClr val="000000"/>
            </a:solidFill>
            <a:round/>
            <a:headEnd/>
            <a:tailEnd/>
          </a:ln>
        </p:spPr>
        <p:txBody>
          <a:bodyPr/>
          <a:lstStyle/>
          <a:p>
            <a:endParaRPr lang="en-US"/>
          </a:p>
        </p:txBody>
      </p:sp>
      <p:sp>
        <p:nvSpPr>
          <p:cNvPr id="115781" name="Freeform 87"/>
          <p:cNvSpPr>
            <a:spLocks/>
          </p:cNvSpPr>
          <p:nvPr/>
        </p:nvSpPr>
        <p:spPr bwMode="auto">
          <a:xfrm>
            <a:off x="2797175" y="3556000"/>
            <a:ext cx="733425" cy="923925"/>
          </a:xfrm>
          <a:custGeom>
            <a:avLst/>
            <a:gdLst>
              <a:gd name="T0" fmla="*/ 2147483646 w 296"/>
              <a:gd name="T1" fmla="*/ 0 h 382"/>
              <a:gd name="T2" fmla="*/ 2147483646 w 296"/>
              <a:gd name="T3" fmla="*/ 2147483646 h 382"/>
              <a:gd name="T4" fmla="*/ 2147483646 w 296"/>
              <a:gd name="T5" fmla="*/ 2147483646 h 382"/>
              <a:gd name="T6" fmla="*/ 2147483646 w 296"/>
              <a:gd name="T7" fmla="*/ 2147483646 h 382"/>
              <a:gd name="T8" fmla="*/ 2147483646 w 296"/>
              <a:gd name="T9" fmla="*/ 2147483646 h 382"/>
              <a:gd name="T10" fmla="*/ 0 w 296"/>
              <a:gd name="T11" fmla="*/ 2147483646 h 382"/>
              <a:gd name="T12" fmla="*/ 2147483646 w 296"/>
              <a:gd name="T13" fmla="*/ 2147483646 h 382"/>
              <a:gd name="T14" fmla="*/ 2147483646 w 296"/>
              <a:gd name="T15" fmla="*/ 0 h 382"/>
              <a:gd name="T16" fmla="*/ 0 60000 65536"/>
              <a:gd name="T17" fmla="*/ 0 60000 65536"/>
              <a:gd name="T18" fmla="*/ 0 60000 65536"/>
              <a:gd name="T19" fmla="*/ 0 60000 65536"/>
              <a:gd name="T20" fmla="*/ 0 60000 65536"/>
              <a:gd name="T21" fmla="*/ 0 60000 65536"/>
              <a:gd name="T22" fmla="*/ 0 60000 65536"/>
              <a:gd name="T23" fmla="*/ 0 60000 65536"/>
              <a:gd name="T24" fmla="*/ 0 w 296"/>
              <a:gd name="T25" fmla="*/ 0 h 382"/>
              <a:gd name="T26" fmla="*/ 296 w 296"/>
              <a:gd name="T27" fmla="*/ 382 h 38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96" h="382">
                <a:moveTo>
                  <a:pt x="55" y="0"/>
                </a:moveTo>
                <a:lnTo>
                  <a:pt x="200" y="20"/>
                </a:lnTo>
                <a:lnTo>
                  <a:pt x="190" y="93"/>
                </a:lnTo>
                <a:lnTo>
                  <a:pt x="296" y="103"/>
                </a:lnTo>
                <a:lnTo>
                  <a:pt x="267" y="382"/>
                </a:lnTo>
                <a:lnTo>
                  <a:pt x="0" y="353"/>
                </a:lnTo>
                <a:lnTo>
                  <a:pt x="27" y="175"/>
                </a:lnTo>
                <a:lnTo>
                  <a:pt x="55" y="0"/>
                </a:lnTo>
                <a:close/>
              </a:path>
            </a:pathLst>
          </a:custGeom>
          <a:solidFill>
            <a:schemeClr val="tx2"/>
          </a:solidFill>
          <a:ln w="12700">
            <a:solidFill>
              <a:srgbClr val="000000"/>
            </a:solidFill>
            <a:round/>
            <a:headEnd/>
            <a:tailEnd/>
          </a:ln>
        </p:spPr>
        <p:txBody>
          <a:bodyPr/>
          <a:lstStyle/>
          <a:p>
            <a:endParaRPr lang="en-US"/>
          </a:p>
        </p:txBody>
      </p:sp>
      <p:sp>
        <p:nvSpPr>
          <p:cNvPr id="115782" name="Freeform 88"/>
          <p:cNvSpPr>
            <a:spLocks/>
          </p:cNvSpPr>
          <p:nvPr/>
        </p:nvSpPr>
        <p:spPr bwMode="auto">
          <a:xfrm>
            <a:off x="3348038" y="4478338"/>
            <a:ext cx="946150" cy="911225"/>
          </a:xfrm>
          <a:custGeom>
            <a:avLst/>
            <a:gdLst>
              <a:gd name="T0" fmla="*/ 2147483646 w 381"/>
              <a:gd name="T1" fmla="*/ 0 h 378"/>
              <a:gd name="T2" fmla="*/ 2147483646 w 381"/>
              <a:gd name="T3" fmla="*/ 2147483646 h 378"/>
              <a:gd name="T4" fmla="*/ 2147483646 w 381"/>
              <a:gd name="T5" fmla="*/ 2147483646 h 378"/>
              <a:gd name="T6" fmla="*/ 2147483646 w 381"/>
              <a:gd name="T7" fmla="*/ 2147483646 h 378"/>
              <a:gd name="T8" fmla="*/ 2147483646 w 381"/>
              <a:gd name="T9" fmla="*/ 2147483646 h 378"/>
              <a:gd name="T10" fmla="*/ 2147483646 w 381"/>
              <a:gd name="T11" fmla="*/ 2147483646 h 378"/>
              <a:gd name="T12" fmla="*/ 2147483646 w 381"/>
              <a:gd name="T13" fmla="*/ 2147483646 h 378"/>
              <a:gd name="T14" fmla="*/ 2147483646 w 381"/>
              <a:gd name="T15" fmla="*/ 2147483646 h 378"/>
              <a:gd name="T16" fmla="*/ 0 w 381"/>
              <a:gd name="T17" fmla="*/ 2147483646 h 378"/>
              <a:gd name="T18" fmla="*/ 2147483646 w 381"/>
              <a:gd name="T19" fmla="*/ 2147483646 h 378"/>
              <a:gd name="T20" fmla="*/ 2147483646 w 381"/>
              <a:gd name="T21" fmla="*/ 0 h 37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81"/>
              <a:gd name="T34" fmla="*/ 0 h 378"/>
              <a:gd name="T35" fmla="*/ 381 w 381"/>
              <a:gd name="T36" fmla="*/ 378 h 37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81" h="378">
                <a:moveTo>
                  <a:pt x="46" y="0"/>
                </a:moveTo>
                <a:lnTo>
                  <a:pt x="381" y="15"/>
                </a:lnTo>
                <a:lnTo>
                  <a:pt x="365" y="349"/>
                </a:lnTo>
                <a:lnTo>
                  <a:pt x="256" y="343"/>
                </a:lnTo>
                <a:lnTo>
                  <a:pt x="154" y="340"/>
                </a:lnTo>
                <a:lnTo>
                  <a:pt x="154" y="353"/>
                </a:lnTo>
                <a:lnTo>
                  <a:pt x="69" y="353"/>
                </a:lnTo>
                <a:lnTo>
                  <a:pt x="64" y="378"/>
                </a:lnTo>
                <a:lnTo>
                  <a:pt x="0" y="370"/>
                </a:lnTo>
                <a:lnTo>
                  <a:pt x="36" y="87"/>
                </a:lnTo>
                <a:lnTo>
                  <a:pt x="46" y="0"/>
                </a:lnTo>
                <a:close/>
              </a:path>
            </a:pathLst>
          </a:custGeom>
          <a:solidFill>
            <a:srgbClr val="4B9FCD"/>
          </a:solidFill>
          <a:ln w="12700">
            <a:solidFill>
              <a:srgbClr val="000000"/>
            </a:solidFill>
            <a:round/>
            <a:headEnd/>
            <a:tailEnd/>
          </a:ln>
        </p:spPr>
        <p:txBody>
          <a:bodyPr/>
          <a:lstStyle/>
          <a:p>
            <a:endParaRPr lang="en-US"/>
          </a:p>
        </p:txBody>
      </p:sp>
      <p:sp>
        <p:nvSpPr>
          <p:cNvPr id="115783" name="Freeform 89"/>
          <p:cNvSpPr>
            <a:spLocks/>
          </p:cNvSpPr>
          <p:nvPr/>
        </p:nvSpPr>
        <p:spPr bwMode="auto">
          <a:xfrm>
            <a:off x="5446713" y="4537075"/>
            <a:ext cx="666750" cy="606425"/>
          </a:xfrm>
          <a:custGeom>
            <a:avLst/>
            <a:gdLst>
              <a:gd name="T0" fmla="*/ 0 w 269"/>
              <a:gd name="T1" fmla="*/ 2147483646 h 251"/>
              <a:gd name="T2" fmla="*/ 2147483646 w 269"/>
              <a:gd name="T3" fmla="*/ 2147483646 h 251"/>
              <a:gd name="T4" fmla="*/ 2147483646 w 269"/>
              <a:gd name="T5" fmla="*/ 0 h 251"/>
              <a:gd name="T6" fmla="*/ 2147483646 w 269"/>
              <a:gd name="T7" fmla="*/ 2147483646 h 251"/>
              <a:gd name="T8" fmla="*/ 2147483646 w 269"/>
              <a:gd name="T9" fmla="*/ 2147483646 h 251"/>
              <a:gd name="T10" fmla="*/ 2147483646 w 269"/>
              <a:gd name="T11" fmla="*/ 2147483646 h 251"/>
              <a:gd name="T12" fmla="*/ 2147483646 w 269"/>
              <a:gd name="T13" fmla="*/ 2147483646 h 251"/>
              <a:gd name="T14" fmla="*/ 2147483646 w 269"/>
              <a:gd name="T15" fmla="*/ 2147483646 h 251"/>
              <a:gd name="T16" fmla="*/ 2147483646 w 269"/>
              <a:gd name="T17" fmla="*/ 2147483646 h 251"/>
              <a:gd name="T18" fmla="*/ 2147483646 w 269"/>
              <a:gd name="T19" fmla="*/ 2147483646 h 251"/>
              <a:gd name="T20" fmla="*/ 2147483646 w 269"/>
              <a:gd name="T21" fmla="*/ 2147483646 h 251"/>
              <a:gd name="T22" fmla="*/ 2147483646 w 269"/>
              <a:gd name="T23" fmla="*/ 2147483646 h 251"/>
              <a:gd name="T24" fmla="*/ 2147483646 w 269"/>
              <a:gd name="T25" fmla="*/ 2147483646 h 251"/>
              <a:gd name="T26" fmla="*/ 2147483646 w 269"/>
              <a:gd name="T27" fmla="*/ 2147483646 h 251"/>
              <a:gd name="T28" fmla="*/ 2147483646 w 269"/>
              <a:gd name="T29" fmla="*/ 2147483646 h 251"/>
              <a:gd name="T30" fmla="*/ 0 w 269"/>
              <a:gd name="T31" fmla="*/ 2147483646 h 25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69"/>
              <a:gd name="T49" fmla="*/ 0 h 251"/>
              <a:gd name="T50" fmla="*/ 269 w 269"/>
              <a:gd name="T51" fmla="*/ 251 h 25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69" h="251">
                <a:moveTo>
                  <a:pt x="0" y="23"/>
                </a:moveTo>
                <a:lnTo>
                  <a:pt x="106" y="10"/>
                </a:lnTo>
                <a:lnTo>
                  <a:pt x="237" y="0"/>
                </a:lnTo>
                <a:lnTo>
                  <a:pt x="230" y="33"/>
                </a:lnTo>
                <a:lnTo>
                  <a:pt x="259" y="26"/>
                </a:lnTo>
                <a:lnTo>
                  <a:pt x="269" y="48"/>
                </a:lnTo>
                <a:lnTo>
                  <a:pt x="239" y="68"/>
                </a:lnTo>
                <a:lnTo>
                  <a:pt x="246" y="103"/>
                </a:lnTo>
                <a:lnTo>
                  <a:pt x="215" y="161"/>
                </a:lnTo>
                <a:lnTo>
                  <a:pt x="192" y="197"/>
                </a:lnTo>
                <a:lnTo>
                  <a:pt x="205" y="243"/>
                </a:lnTo>
                <a:lnTo>
                  <a:pt x="39" y="251"/>
                </a:lnTo>
                <a:lnTo>
                  <a:pt x="38" y="223"/>
                </a:lnTo>
                <a:lnTo>
                  <a:pt x="5" y="217"/>
                </a:lnTo>
                <a:lnTo>
                  <a:pt x="5" y="68"/>
                </a:lnTo>
                <a:lnTo>
                  <a:pt x="0" y="23"/>
                </a:lnTo>
                <a:close/>
              </a:path>
            </a:pathLst>
          </a:custGeom>
          <a:solidFill>
            <a:srgbClr val="4B9FCD"/>
          </a:solidFill>
          <a:ln w="12700">
            <a:solidFill>
              <a:srgbClr val="000000"/>
            </a:solidFill>
            <a:round/>
            <a:headEnd/>
            <a:tailEnd/>
          </a:ln>
        </p:spPr>
        <p:txBody>
          <a:bodyPr/>
          <a:lstStyle/>
          <a:p>
            <a:endParaRPr lang="en-US"/>
          </a:p>
        </p:txBody>
      </p:sp>
      <p:sp>
        <p:nvSpPr>
          <p:cNvPr id="115784" name="Freeform 90"/>
          <p:cNvSpPr>
            <a:spLocks/>
          </p:cNvSpPr>
          <p:nvPr/>
        </p:nvSpPr>
        <p:spPr bwMode="auto">
          <a:xfrm>
            <a:off x="5265738" y="3887788"/>
            <a:ext cx="915987" cy="733425"/>
          </a:xfrm>
          <a:custGeom>
            <a:avLst/>
            <a:gdLst>
              <a:gd name="T0" fmla="*/ 0 w 368"/>
              <a:gd name="T1" fmla="*/ 2147483646 h 303"/>
              <a:gd name="T2" fmla="*/ 2147483646 w 368"/>
              <a:gd name="T3" fmla="*/ 0 h 303"/>
              <a:gd name="T4" fmla="*/ 2147483646 w 368"/>
              <a:gd name="T5" fmla="*/ 0 h 303"/>
              <a:gd name="T6" fmla="*/ 2147483646 w 368"/>
              <a:gd name="T7" fmla="*/ 2147483646 h 303"/>
              <a:gd name="T8" fmla="*/ 2147483646 w 368"/>
              <a:gd name="T9" fmla="*/ 2147483646 h 303"/>
              <a:gd name="T10" fmla="*/ 2147483646 w 368"/>
              <a:gd name="T11" fmla="*/ 2147483646 h 303"/>
              <a:gd name="T12" fmla="*/ 2147483646 w 368"/>
              <a:gd name="T13" fmla="*/ 2147483646 h 303"/>
              <a:gd name="T14" fmla="*/ 2147483646 w 368"/>
              <a:gd name="T15" fmla="*/ 2147483646 h 303"/>
              <a:gd name="T16" fmla="*/ 2147483646 w 368"/>
              <a:gd name="T17" fmla="*/ 2147483646 h 303"/>
              <a:gd name="T18" fmla="*/ 2147483646 w 368"/>
              <a:gd name="T19" fmla="*/ 2147483646 h 303"/>
              <a:gd name="T20" fmla="*/ 2147483646 w 368"/>
              <a:gd name="T21" fmla="*/ 2147483646 h 303"/>
              <a:gd name="T22" fmla="*/ 2147483646 w 368"/>
              <a:gd name="T23" fmla="*/ 2147483646 h 303"/>
              <a:gd name="T24" fmla="*/ 2147483646 w 368"/>
              <a:gd name="T25" fmla="*/ 2147483646 h 303"/>
              <a:gd name="T26" fmla="*/ 2147483646 w 368"/>
              <a:gd name="T27" fmla="*/ 2147483646 h 303"/>
              <a:gd name="T28" fmla="*/ 2147483646 w 368"/>
              <a:gd name="T29" fmla="*/ 2147483646 h 303"/>
              <a:gd name="T30" fmla="*/ 2147483646 w 368"/>
              <a:gd name="T31" fmla="*/ 2147483646 h 303"/>
              <a:gd name="T32" fmla="*/ 2147483646 w 368"/>
              <a:gd name="T33" fmla="*/ 2147483646 h 303"/>
              <a:gd name="T34" fmla="*/ 2147483646 w 368"/>
              <a:gd name="T35" fmla="*/ 2147483646 h 303"/>
              <a:gd name="T36" fmla="*/ 2147483646 w 368"/>
              <a:gd name="T37" fmla="*/ 2147483646 h 303"/>
              <a:gd name="T38" fmla="*/ 2147483646 w 368"/>
              <a:gd name="T39" fmla="*/ 2147483646 h 303"/>
              <a:gd name="T40" fmla="*/ 2147483646 w 368"/>
              <a:gd name="T41" fmla="*/ 2147483646 h 303"/>
              <a:gd name="T42" fmla="*/ 2147483646 w 368"/>
              <a:gd name="T43" fmla="*/ 2147483646 h 303"/>
              <a:gd name="T44" fmla="*/ 2147483646 w 368"/>
              <a:gd name="T45" fmla="*/ 2147483646 h 303"/>
              <a:gd name="T46" fmla="*/ 2147483646 w 368"/>
              <a:gd name="T47" fmla="*/ 2147483646 h 303"/>
              <a:gd name="T48" fmla="*/ 2147483646 w 368"/>
              <a:gd name="T49" fmla="*/ 2147483646 h 303"/>
              <a:gd name="T50" fmla="*/ 0 w 368"/>
              <a:gd name="T51" fmla="*/ 2147483646 h 30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68"/>
              <a:gd name="T79" fmla="*/ 0 h 303"/>
              <a:gd name="T80" fmla="*/ 368 w 368"/>
              <a:gd name="T81" fmla="*/ 303 h 30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68" h="303">
                <a:moveTo>
                  <a:pt x="0" y="10"/>
                </a:moveTo>
                <a:lnTo>
                  <a:pt x="161" y="0"/>
                </a:lnTo>
                <a:lnTo>
                  <a:pt x="195" y="0"/>
                </a:lnTo>
                <a:lnTo>
                  <a:pt x="221" y="9"/>
                </a:lnTo>
                <a:lnTo>
                  <a:pt x="207" y="35"/>
                </a:lnTo>
                <a:lnTo>
                  <a:pt x="254" y="78"/>
                </a:lnTo>
                <a:lnTo>
                  <a:pt x="269" y="114"/>
                </a:lnTo>
                <a:lnTo>
                  <a:pt x="297" y="105"/>
                </a:lnTo>
                <a:lnTo>
                  <a:pt x="296" y="156"/>
                </a:lnTo>
                <a:lnTo>
                  <a:pt x="324" y="171"/>
                </a:lnTo>
                <a:lnTo>
                  <a:pt x="337" y="216"/>
                </a:lnTo>
                <a:lnTo>
                  <a:pt x="357" y="220"/>
                </a:lnTo>
                <a:lnTo>
                  <a:pt x="368" y="239"/>
                </a:lnTo>
                <a:lnTo>
                  <a:pt x="343" y="265"/>
                </a:lnTo>
                <a:lnTo>
                  <a:pt x="335" y="295"/>
                </a:lnTo>
                <a:lnTo>
                  <a:pt x="300" y="303"/>
                </a:lnTo>
                <a:lnTo>
                  <a:pt x="309" y="270"/>
                </a:lnTo>
                <a:lnTo>
                  <a:pt x="171" y="282"/>
                </a:lnTo>
                <a:lnTo>
                  <a:pt x="72" y="294"/>
                </a:lnTo>
                <a:lnTo>
                  <a:pt x="66" y="262"/>
                </a:lnTo>
                <a:lnTo>
                  <a:pt x="59" y="165"/>
                </a:lnTo>
                <a:lnTo>
                  <a:pt x="58" y="112"/>
                </a:lnTo>
                <a:lnTo>
                  <a:pt x="25" y="88"/>
                </a:lnTo>
                <a:lnTo>
                  <a:pt x="37" y="66"/>
                </a:lnTo>
                <a:lnTo>
                  <a:pt x="21" y="54"/>
                </a:lnTo>
                <a:lnTo>
                  <a:pt x="0" y="10"/>
                </a:lnTo>
                <a:close/>
              </a:path>
            </a:pathLst>
          </a:custGeom>
          <a:solidFill>
            <a:srgbClr val="4B9FCD"/>
          </a:solidFill>
          <a:ln w="12700">
            <a:solidFill>
              <a:srgbClr val="000000"/>
            </a:solidFill>
            <a:round/>
            <a:headEnd/>
            <a:tailEnd/>
          </a:ln>
        </p:spPr>
        <p:txBody>
          <a:bodyPr/>
          <a:lstStyle/>
          <a:p>
            <a:endParaRPr lang="en-US"/>
          </a:p>
        </p:txBody>
      </p:sp>
      <p:sp>
        <p:nvSpPr>
          <p:cNvPr id="115785" name="Freeform 91"/>
          <p:cNvSpPr>
            <a:spLocks/>
          </p:cNvSpPr>
          <p:nvPr/>
        </p:nvSpPr>
        <p:spPr bwMode="auto">
          <a:xfrm>
            <a:off x="5572125" y="2774950"/>
            <a:ext cx="692150" cy="784225"/>
          </a:xfrm>
          <a:custGeom>
            <a:avLst/>
            <a:gdLst>
              <a:gd name="T0" fmla="*/ 2147483646 w 278"/>
              <a:gd name="T1" fmla="*/ 2147483646 h 325"/>
              <a:gd name="T2" fmla="*/ 2147483646 w 278"/>
              <a:gd name="T3" fmla="*/ 2147483646 h 325"/>
              <a:gd name="T4" fmla="*/ 2147483646 w 278"/>
              <a:gd name="T5" fmla="*/ 2147483646 h 325"/>
              <a:gd name="T6" fmla="*/ 2147483646 w 278"/>
              <a:gd name="T7" fmla="*/ 0 h 325"/>
              <a:gd name="T8" fmla="*/ 2147483646 w 278"/>
              <a:gd name="T9" fmla="*/ 2147483646 h 325"/>
              <a:gd name="T10" fmla="*/ 2147483646 w 278"/>
              <a:gd name="T11" fmla="*/ 2147483646 h 325"/>
              <a:gd name="T12" fmla="*/ 2147483646 w 278"/>
              <a:gd name="T13" fmla="*/ 2147483646 h 325"/>
              <a:gd name="T14" fmla="*/ 2147483646 w 278"/>
              <a:gd name="T15" fmla="*/ 2147483646 h 325"/>
              <a:gd name="T16" fmla="*/ 2147483646 w 278"/>
              <a:gd name="T17" fmla="*/ 2147483646 h 325"/>
              <a:gd name="T18" fmla="*/ 2147483646 w 278"/>
              <a:gd name="T19" fmla="*/ 2147483646 h 325"/>
              <a:gd name="T20" fmla="*/ 2147483646 w 278"/>
              <a:gd name="T21" fmla="*/ 2147483646 h 325"/>
              <a:gd name="T22" fmla="*/ 2147483646 w 278"/>
              <a:gd name="T23" fmla="*/ 2147483646 h 325"/>
              <a:gd name="T24" fmla="*/ 2147483646 w 278"/>
              <a:gd name="T25" fmla="*/ 2147483646 h 325"/>
              <a:gd name="T26" fmla="*/ 2147483646 w 278"/>
              <a:gd name="T27" fmla="*/ 2147483646 h 325"/>
              <a:gd name="T28" fmla="*/ 2147483646 w 278"/>
              <a:gd name="T29" fmla="*/ 2147483646 h 325"/>
              <a:gd name="T30" fmla="*/ 2147483646 w 278"/>
              <a:gd name="T31" fmla="*/ 2147483646 h 325"/>
              <a:gd name="T32" fmla="*/ 2147483646 w 278"/>
              <a:gd name="T33" fmla="*/ 2147483646 h 325"/>
              <a:gd name="T34" fmla="*/ 2147483646 w 278"/>
              <a:gd name="T35" fmla="*/ 2147483646 h 325"/>
              <a:gd name="T36" fmla="*/ 2147483646 w 278"/>
              <a:gd name="T37" fmla="*/ 2147483646 h 325"/>
              <a:gd name="T38" fmla="*/ 2147483646 w 278"/>
              <a:gd name="T39" fmla="*/ 2147483646 h 325"/>
              <a:gd name="T40" fmla="*/ 2147483646 w 278"/>
              <a:gd name="T41" fmla="*/ 2147483646 h 325"/>
              <a:gd name="T42" fmla="*/ 2147483646 w 278"/>
              <a:gd name="T43" fmla="*/ 2147483646 h 325"/>
              <a:gd name="T44" fmla="*/ 2147483646 w 278"/>
              <a:gd name="T45" fmla="*/ 2147483646 h 325"/>
              <a:gd name="T46" fmla="*/ 2147483646 w 278"/>
              <a:gd name="T47" fmla="*/ 2147483646 h 325"/>
              <a:gd name="T48" fmla="*/ 2147483646 w 278"/>
              <a:gd name="T49" fmla="*/ 2147483646 h 325"/>
              <a:gd name="T50" fmla="*/ 2147483646 w 278"/>
              <a:gd name="T51" fmla="*/ 2147483646 h 325"/>
              <a:gd name="T52" fmla="*/ 2147483646 w 278"/>
              <a:gd name="T53" fmla="*/ 2147483646 h 325"/>
              <a:gd name="T54" fmla="*/ 2147483646 w 278"/>
              <a:gd name="T55" fmla="*/ 2147483646 h 325"/>
              <a:gd name="T56" fmla="*/ 2147483646 w 278"/>
              <a:gd name="T57" fmla="*/ 2147483646 h 325"/>
              <a:gd name="T58" fmla="*/ 2147483646 w 278"/>
              <a:gd name="T59" fmla="*/ 2147483646 h 325"/>
              <a:gd name="T60" fmla="*/ 2147483646 w 278"/>
              <a:gd name="T61" fmla="*/ 2147483646 h 325"/>
              <a:gd name="T62" fmla="*/ 2147483646 w 278"/>
              <a:gd name="T63" fmla="*/ 2147483646 h 325"/>
              <a:gd name="T64" fmla="*/ 2147483646 w 278"/>
              <a:gd name="T65" fmla="*/ 2147483646 h 325"/>
              <a:gd name="T66" fmla="*/ 0 w 278"/>
              <a:gd name="T67" fmla="*/ 2147483646 h 325"/>
              <a:gd name="T68" fmla="*/ 2147483646 w 278"/>
              <a:gd name="T69" fmla="*/ 2147483646 h 325"/>
              <a:gd name="T70" fmla="*/ 2147483646 w 278"/>
              <a:gd name="T71" fmla="*/ 2147483646 h 32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78"/>
              <a:gd name="T109" fmla="*/ 0 h 325"/>
              <a:gd name="T110" fmla="*/ 278 w 278"/>
              <a:gd name="T111" fmla="*/ 325 h 32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78" h="325">
                <a:moveTo>
                  <a:pt x="20" y="22"/>
                </a:moveTo>
                <a:lnTo>
                  <a:pt x="41" y="19"/>
                </a:lnTo>
                <a:lnTo>
                  <a:pt x="60" y="19"/>
                </a:lnTo>
                <a:lnTo>
                  <a:pt x="72" y="0"/>
                </a:lnTo>
                <a:lnTo>
                  <a:pt x="81" y="24"/>
                </a:lnTo>
                <a:lnTo>
                  <a:pt x="111" y="24"/>
                </a:lnTo>
                <a:lnTo>
                  <a:pt x="127" y="46"/>
                </a:lnTo>
                <a:lnTo>
                  <a:pt x="158" y="40"/>
                </a:lnTo>
                <a:lnTo>
                  <a:pt x="179" y="54"/>
                </a:lnTo>
                <a:lnTo>
                  <a:pt x="218" y="64"/>
                </a:lnTo>
                <a:lnTo>
                  <a:pt x="225" y="81"/>
                </a:lnTo>
                <a:lnTo>
                  <a:pt x="245" y="82"/>
                </a:lnTo>
                <a:lnTo>
                  <a:pt x="239" y="99"/>
                </a:lnTo>
                <a:lnTo>
                  <a:pt x="246" y="118"/>
                </a:lnTo>
                <a:lnTo>
                  <a:pt x="233" y="142"/>
                </a:lnTo>
                <a:lnTo>
                  <a:pt x="242" y="147"/>
                </a:lnTo>
                <a:lnTo>
                  <a:pt x="264" y="121"/>
                </a:lnTo>
                <a:lnTo>
                  <a:pt x="263" y="112"/>
                </a:lnTo>
                <a:lnTo>
                  <a:pt x="272" y="108"/>
                </a:lnTo>
                <a:lnTo>
                  <a:pt x="278" y="121"/>
                </a:lnTo>
                <a:lnTo>
                  <a:pt x="261" y="139"/>
                </a:lnTo>
                <a:lnTo>
                  <a:pt x="254" y="180"/>
                </a:lnTo>
                <a:lnTo>
                  <a:pt x="254" y="249"/>
                </a:lnTo>
                <a:lnTo>
                  <a:pt x="264" y="261"/>
                </a:lnTo>
                <a:lnTo>
                  <a:pt x="260" y="304"/>
                </a:lnTo>
                <a:lnTo>
                  <a:pt x="128" y="325"/>
                </a:lnTo>
                <a:lnTo>
                  <a:pt x="95" y="305"/>
                </a:lnTo>
                <a:lnTo>
                  <a:pt x="102" y="279"/>
                </a:lnTo>
                <a:lnTo>
                  <a:pt x="86" y="251"/>
                </a:lnTo>
                <a:lnTo>
                  <a:pt x="72" y="216"/>
                </a:lnTo>
                <a:lnTo>
                  <a:pt x="35" y="181"/>
                </a:lnTo>
                <a:lnTo>
                  <a:pt x="12" y="181"/>
                </a:lnTo>
                <a:lnTo>
                  <a:pt x="12" y="133"/>
                </a:lnTo>
                <a:lnTo>
                  <a:pt x="0" y="115"/>
                </a:lnTo>
                <a:lnTo>
                  <a:pt x="26" y="87"/>
                </a:lnTo>
                <a:lnTo>
                  <a:pt x="20" y="22"/>
                </a:lnTo>
                <a:close/>
              </a:path>
            </a:pathLst>
          </a:custGeom>
          <a:solidFill>
            <a:srgbClr val="4B9FCD"/>
          </a:solidFill>
          <a:ln w="12700">
            <a:solidFill>
              <a:srgbClr val="000000"/>
            </a:solidFill>
            <a:round/>
            <a:headEnd/>
            <a:tailEnd/>
          </a:ln>
        </p:spPr>
        <p:txBody>
          <a:bodyPr/>
          <a:lstStyle/>
          <a:p>
            <a:endParaRPr lang="en-US"/>
          </a:p>
        </p:txBody>
      </p:sp>
      <p:sp>
        <p:nvSpPr>
          <p:cNvPr id="5194" name="Freeform 92"/>
          <p:cNvSpPr>
            <a:spLocks/>
          </p:cNvSpPr>
          <p:nvPr/>
        </p:nvSpPr>
        <p:spPr bwMode="auto">
          <a:xfrm>
            <a:off x="6267450" y="3567113"/>
            <a:ext cx="447675" cy="714375"/>
          </a:xfrm>
          <a:custGeom>
            <a:avLst/>
            <a:gdLst>
              <a:gd name="T0" fmla="*/ 0 w 180"/>
              <a:gd name="T1" fmla="*/ 2147483646 h 296"/>
              <a:gd name="T2" fmla="*/ 2147483646 w 180"/>
              <a:gd name="T3" fmla="*/ 2147483646 h 296"/>
              <a:gd name="T4" fmla="*/ 2147483646 w 180"/>
              <a:gd name="T5" fmla="*/ 2147483646 h 296"/>
              <a:gd name="T6" fmla="*/ 2147483646 w 180"/>
              <a:gd name="T7" fmla="*/ 2147483646 h 296"/>
              <a:gd name="T8" fmla="*/ 2147483646 w 180"/>
              <a:gd name="T9" fmla="*/ 2147483646 h 296"/>
              <a:gd name="T10" fmla="*/ 2147483646 w 180"/>
              <a:gd name="T11" fmla="*/ 0 h 296"/>
              <a:gd name="T12" fmla="*/ 2147483646 w 180"/>
              <a:gd name="T13" fmla="*/ 2147483646 h 296"/>
              <a:gd name="T14" fmla="*/ 2147483646 w 180"/>
              <a:gd name="T15" fmla="*/ 2147483646 h 296"/>
              <a:gd name="T16" fmla="*/ 2147483646 w 180"/>
              <a:gd name="T17" fmla="*/ 2147483646 h 296"/>
              <a:gd name="T18" fmla="*/ 2147483646 w 180"/>
              <a:gd name="T19" fmla="*/ 2147483646 h 296"/>
              <a:gd name="T20" fmla="*/ 2147483646 w 180"/>
              <a:gd name="T21" fmla="*/ 2147483646 h 296"/>
              <a:gd name="T22" fmla="*/ 2147483646 w 180"/>
              <a:gd name="T23" fmla="*/ 2147483646 h 296"/>
              <a:gd name="T24" fmla="*/ 2147483646 w 180"/>
              <a:gd name="T25" fmla="*/ 2147483646 h 296"/>
              <a:gd name="T26" fmla="*/ 2147483646 w 180"/>
              <a:gd name="T27" fmla="*/ 2147483646 h 296"/>
              <a:gd name="T28" fmla="*/ 2147483646 w 180"/>
              <a:gd name="T29" fmla="*/ 2147483646 h 296"/>
              <a:gd name="T30" fmla="*/ 0 w 180"/>
              <a:gd name="T31" fmla="*/ 2147483646 h 2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0"/>
              <a:gd name="T49" fmla="*/ 0 h 296"/>
              <a:gd name="T50" fmla="*/ 180 w 180"/>
              <a:gd name="T51" fmla="*/ 296 h 29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0" h="296">
                <a:moveTo>
                  <a:pt x="0" y="21"/>
                </a:moveTo>
                <a:lnTo>
                  <a:pt x="21" y="32"/>
                </a:lnTo>
                <a:lnTo>
                  <a:pt x="41" y="30"/>
                </a:lnTo>
                <a:lnTo>
                  <a:pt x="48" y="24"/>
                </a:lnTo>
                <a:lnTo>
                  <a:pt x="53" y="6"/>
                </a:lnTo>
                <a:lnTo>
                  <a:pt x="140" y="0"/>
                </a:lnTo>
                <a:lnTo>
                  <a:pt x="180" y="209"/>
                </a:lnTo>
                <a:lnTo>
                  <a:pt x="177" y="207"/>
                </a:lnTo>
                <a:lnTo>
                  <a:pt x="147" y="219"/>
                </a:lnTo>
                <a:lnTo>
                  <a:pt x="126" y="275"/>
                </a:lnTo>
                <a:lnTo>
                  <a:pt x="95" y="267"/>
                </a:lnTo>
                <a:lnTo>
                  <a:pt x="59" y="288"/>
                </a:lnTo>
                <a:lnTo>
                  <a:pt x="12" y="296"/>
                </a:lnTo>
                <a:lnTo>
                  <a:pt x="33" y="241"/>
                </a:lnTo>
                <a:lnTo>
                  <a:pt x="24" y="210"/>
                </a:lnTo>
                <a:lnTo>
                  <a:pt x="0" y="21"/>
                </a:lnTo>
                <a:close/>
              </a:path>
            </a:pathLst>
          </a:custGeom>
          <a:solidFill>
            <a:schemeClr val="accent6"/>
          </a:solidFill>
          <a:ln w="12700">
            <a:solidFill>
              <a:srgbClr val="000000"/>
            </a:solidFill>
            <a:round/>
            <a:headEnd/>
            <a:tailEnd/>
          </a:ln>
        </p:spPr>
        <p:txBody>
          <a:bodyPr/>
          <a:lstStyle/>
          <a:p>
            <a:pPr>
              <a:defRPr/>
            </a:pPr>
            <a:endParaRPr lang="en-US"/>
          </a:p>
        </p:txBody>
      </p:sp>
      <p:sp>
        <p:nvSpPr>
          <p:cNvPr id="115787" name="Freeform 93"/>
          <p:cNvSpPr>
            <a:spLocks/>
          </p:cNvSpPr>
          <p:nvPr/>
        </p:nvSpPr>
        <p:spPr bwMode="auto">
          <a:xfrm>
            <a:off x="6616700" y="3422650"/>
            <a:ext cx="576263" cy="644525"/>
          </a:xfrm>
          <a:custGeom>
            <a:avLst/>
            <a:gdLst>
              <a:gd name="T0" fmla="*/ 0 w 231"/>
              <a:gd name="T1" fmla="*/ 2147483646 h 267"/>
              <a:gd name="T2" fmla="*/ 2147483646 w 231"/>
              <a:gd name="T3" fmla="*/ 2147483646 h 267"/>
              <a:gd name="T4" fmla="*/ 2147483646 w 231"/>
              <a:gd name="T5" fmla="*/ 2147483646 h 267"/>
              <a:gd name="T6" fmla="*/ 2147483646 w 231"/>
              <a:gd name="T7" fmla="*/ 2147483646 h 267"/>
              <a:gd name="T8" fmla="*/ 2147483646 w 231"/>
              <a:gd name="T9" fmla="*/ 2147483646 h 267"/>
              <a:gd name="T10" fmla="*/ 2147483646 w 231"/>
              <a:gd name="T11" fmla="*/ 0 h 267"/>
              <a:gd name="T12" fmla="*/ 2147483646 w 231"/>
              <a:gd name="T13" fmla="*/ 2147483646 h 267"/>
              <a:gd name="T14" fmla="*/ 2147483646 w 231"/>
              <a:gd name="T15" fmla="*/ 2147483646 h 267"/>
              <a:gd name="T16" fmla="*/ 2147483646 w 231"/>
              <a:gd name="T17" fmla="*/ 2147483646 h 267"/>
              <a:gd name="T18" fmla="*/ 2147483646 w 231"/>
              <a:gd name="T19" fmla="*/ 2147483646 h 267"/>
              <a:gd name="T20" fmla="*/ 2147483646 w 231"/>
              <a:gd name="T21" fmla="*/ 2147483646 h 267"/>
              <a:gd name="T22" fmla="*/ 2147483646 w 231"/>
              <a:gd name="T23" fmla="*/ 2147483646 h 267"/>
              <a:gd name="T24" fmla="*/ 2147483646 w 231"/>
              <a:gd name="T25" fmla="*/ 2147483646 h 267"/>
              <a:gd name="T26" fmla="*/ 2147483646 w 231"/>
              <a:gd name="T27" fmla="*/ 2147483646 h 267"/>
              <a:gd name="T28" fmla="*/ 2147483646 w 231"/>
              <a:gd name="T29" fmla="*/ 2147483646 h 267"/>
              <a:gd name="T30" fmla="*/ 2147483646 w 231"/>
              <a:gd name="T31" fmla="*/ 2147483646 h 267"/>
              <a:gd name="T32" fmla="*/ 2147483646 w 231"/>
              <a:gd name="T33" fmla="*/ 2147483646 h 267"/>
              <a:gd name="T34" fmla="*/ 2147483646 w 231"/>
              <a:gd name="T35" fmla="*/ 2147483646 h 267"/>
              <a:gd name="T36" fmla="*/ 0 w 231"/>
              <a:gd name="T37" fmla="*/ 2147483646 h 26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1"/>
              <a:gd name="T58" fmla="*/ 0 h 267"/>
              <a:gd name="T59" fmla="*/ 231 w 231"/>
              <a:gd name="T60" fmla="*/ 267 h 26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1" h="267">
                <a:moveTo>
                  <a:pt x="0" y="60"/>
                </a:moveTo>
                <a:lnTo>
                  <a:pt x="104" y="50"/>
                </a:lnTo>
                <a:lnTo>
                  <a:pt x="126" y="54"/>
                </a:lnTo>
                <a:lnTo>
                  <a:pt x="175" y="31"/>
                </a:lnTo>
                <a:lnTo>
                  <a:pt x="186" y="10"/>
                </a:lnTo>
                <a:lnTo>
                  <a:pt x="215" y="0"/>
                </a:lnTo>
                <a:lnTo>
                  <a:pt x="231" y="101"/>
                </a:lnTo>
                <a:lnTo>
                  <a:pt x="219" y="112"/>
                </a:lnTo>
                <a:lnTo>
                  <a:pt x="222" y="182"/>
                </a:lnTo>
                <a:lnTo>
                  <a:pt x="199" y="188"/>
                </a:lnTo>
                <a:lnTo>
                  <a:pt x="186" y="227"/>
                </a:lnTo>
                <a:lnTo>
                  <a:pt x="168" y="222"/>
                </a:lnTo>
                <a:lnTo>
                  <a:pt x="162" y="267"/>
                </a:lnTo>
                <a:lnTo>
                  <a:pt x="136" y="248"/>
                </a:lnTo>
                <a:lnTo>
                  <a:pt x="85" y="260"/>
                </a:lnTo>
                <a:lnTo>
                  <a:pt x="63" y="243"/>
                </a:lnTo>
                <a:lnTo>
                  <a:pt x="34" y="242"/>
                </a:lnTo>
                <a:lnTo>
                  <a:pt x="19" y="167"/>
                </a:lnTo>
                <a:lnTo>
                  <a:pt x="0" y="60"/>
                </a:lnTo>
                <a:close/>
              </a:path>
            </a:pathLst>
          </a:custGeom>
          <a:solidFill>
            <a:srgbClr val="4B9FCD"/>
          </a:solidFill>
          <a:ln w="12700">
            <a:solidFill>
              <a:srgbClr val="000000"/>
            </a:solidFill>
            <a:round/>
            <a:headEnd/>
            <a:tailEnd/>
          </a:ln>
        </p:spPr>
        <p:txBody>
          <a:bodyPr/>
          <a:lstStyle/>
          <a:p>
            <a:endParaRPr lang="en-US"/>
          </a:p>
        </p:txBody>
      </p:sp>
      <p:sp>
        <p:nvSpPr>
          <p:cNvPr id="115788" name="Freeform 94"/>
          <p:cNvSpPr>
            <a:spLocks/>
          </p:cNvSpPr>
          <p:nvPr/>
        </p:nvSpPr>
        <p:spPr bwMode="auto">
          <a:xfrm>
            <a:off x="4183063" y="3000375"/>
            <a:ext cx="974725" cy="614363"/>
          </a:xfrm>
          <a:custGeom>
            <a:avLst/>
            <a:gdLst>
              <a:gd name="T0" fmla="*/ 2147483646 w 391"/>
              <a:gd name="T1" fmla="*/ 0 h 255"/>
              <a:gd name="T2" fmla="*/ 2147483646 w 391"/>
              <a:gd name="T3" fmla="*/ 2147483646 h 255"/>
              <a:gd name="T4" fmla="*/ 0 w 391"/>
              <a:gd name="T5" fmla="*/ 2147483646 h 255"/>
              <a:gd name="T6" fmla="*/ 2147483646 w 391"/>
              <a:gd name="T7" fmla="*/ 2147483646 h 255"/>
              <a:gd name="T8" fmla="*/ 2147483646 w 391"/>
              <a:gd name="T9" fmla="*/ 2147483646 h 255"/>
              <a:gd name="T10" fmla="*/ 2147483646 w 391"/>
              <a:gd name="T11" fmla="*/ 2147483646 h 255"/>
              <a:gd name="T12" fmla="*/ 2147483646 w 391"/>
              <a:gd name="T13" fmla="*/ 2147483646 h 255"/>
              <a:gd name="T14" fmla="*/ 2147483646 w 391"/>
              <a:gd name="T15" fmla="*/ 2147483646 h 255"/>
              <a:gd name="T16" fmla="*/ 2147483646 w 391"/>
              <a:gd name="T17" fmla="*/ 2147483646 h 255"/>
              <a:gd name="T18" fmla="*/ 2147483646 w 391"/>
              <a:gd name="T19" fmla="*/ 2147483646 h 255"/>
              <a:gd name="T20" fmla="*/ 2147483646 w 391"/>
              <a:gd name="T21" fmla="*/ 2147483646 h 255"/>
              <a:gd name="T22" fmla="*/ 2147483646 w 391"/>
              <a:gd name="T23" fmla="*/ 2147483646 h 255"/>
              <a:gd name="T24" fmla="*/ 2147483646 w 391"/>
              <a:gd name="T25" fmla="*/ 2147483646 h 255"/>
              <a:gd name="T26" fmla="*/ 2147483646 w 391"/>
              <a:gd name="T27" fmla="*/ 0 h 25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91"/>
              <a:gd name="T43" fmla="*/ 0 h 255"/>
              <a:gd name="T44" fmla="*/ 391 w 391"/>
              <a:gd name="T45" fmla="*/ 255 h 25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91" h="255">
                <a:moveTo>
                  <a:pt x="7" y="0"/>
                </a:moveTo>
                <a:lnTo>
                  <a:pt x="6" y="99"/>
                </a:lnTo>
                <a:lnTo>
                  <a:pt x="0" y="215"/>
                </a:lnTo>
                <a:lnTo>
                  <a:pt x="284" y="219"/>
                </a:lnTo>
                <a:lnTo>
                  <a:pt x="314" y="235"/>
                </a:lnTo>
                <a:lnTo>
                  <a:pt x="335" y="213"/>
                </a:lnTo>
                <a:lnTo>
                  <a:pt x="391" y="255"/>
                </a:lnTo>
                <a:lnTo>
                  <a:pt x="383" y="211"/>
                </a:lnTo>
                <a:lnTo>
                  <a:pt x="388" y="177"/>
                </a:lnTo>
                <a:lnTo>
                  <a:pt x="391" y="61"/>
                </a:lnTo>
                <a:lnTo>
                  <a:pt x="366" y="36"/>
                </a:lnTo>
                <a:lnTo>
                  <a:pt x="376" y="4"/>
                </a:lnTo>
                <a:lnTo>
                  <a:pt x="190" y="3"/>
                </a:lnTo>
                <a:lnTo>
                  <a:pt x="7" y="0"/>
                </a:lnTo>
                <a:close/>
              </a:path>
            </a:pathLst>
          </a:custGeom>
          <a:solidFill>
            <a:srgbClr val="4B9FCD"/>
          </a:solidFill>
          <a:ln w="12700">
            <a:solidFill>
              <a:srgbClr val="000000"/>
            </a:solidFill>
            <a:round/>
            <a:headEnd/>
            <a:tailEnd/>
          </a:ln>
        </p:spPr>
        <p:txBody>
          <a:bodyPr/>
          <a:lstStyle/>
          <a:p>
            <a:endParaRPr lang="en-US"/>
          </a:p>
        </p:txBody>
      </p:sp>
      <p:sp>
        <p:nvSpPr>
          <p:cNvPr id="115789" name="Freeform 95"/>
          <p:cNvSpPr>
            <a:spLocks/>
          </p:cNvSpPr>
          <p:nvPr/>
        </p:nvSpPr>
        <p:spPr bwMode="auto">
          <a:xfrm>
            <a:off x="4414838" y="4005263"/>
            <a:ext cx="1020762" cy="504825"/>
          </a:xfrm>
          <a:custGeom>
            <a:avLst/>
            <a:gdLst>
              <a:gd name="T0" fmla="*/ 2147483646 w 410"/>
              <a:gd name="T1" fmla="*/ 2147483646 h 209"/>
              <a:gd name="T2" fmla="*/ 2147483646 w 410"/>
              <a:gd name="T3" fmla="*/ 2147483646 h 209"/>
              <a:gd name="T4" fmla="*/ 0 w 410"/>
              <a:gd name="T5" fmla="*/ 2147483646 h 209"/>
              <a:gd name="T6" fmla="*/ 2147483646 w 410"/>
              <a:gd name="T7" fmla="*/ 2147483646 h 209"/>
              <a:gd name="T8" fmla="*/ 2147483646 w 410"/>
              <a:gd name="T9" fmla="*/ 2147483646 h 209"/>
              <a:gd name="T10" fmla="*/ 2147483646 w 410"/>
              <a:gd name="T11" fmla="*/ 2147483646 h 209"/>
              <a:gd name="T12" fmla="*/ 2147483646 w 410"/>
              <a:gd name="T13" fmla="*/ 2147483646 h 209"/>
              <a:gd name="T14" fmla="*/ 2147483646 w 410"/>
              <a:gd name="T15" fmla="*/ 2147483646 h 209"/>
              <a:gd name="T16" fmla="*/ 2147483646 w 410"/>
              <a:gd name="T17" fmla="*/ 0 h 209"/>
              <a:gd name="T18" fmla="*/ 2147483646 w 410"/>
              <a:gd name="T19" fmla="*/ 2147483646 h 209"/>
              <a:gd name="T20" fmla="*/ 2147483646 w 410"/>
              <a:gd name="T21" fmla="*/ 2147483646 h 2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10"/>
              <a:gd name="T34" fmla="*/ 0 h 209"/>
              <a:gd name="T35" fmla="*/ 410 w 410"/>
              <a:gd name="T36" fmla="*/ 209 h 20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10" h="209">
                <a:moveTo>
                  <a:pt x="4" y="2"/>
                </a:moveTo>
                <a:lnTo>
                  <a:pt x="3" y="122"/>
                </a:lnTo>
                <a:lnTo>
                  <a:pt x="0" y="207"/>
                </a:lnTo>
                <a:lnTo>
                  <a:pt x="410" y="209"/>
                </a:lnTo>
                <a:lnTo>
                  <a:pt x="402" y="100"/>
                </a:lnTo>
                <a:lnTo>
                  <a:pt x="402" y="59"/>
                </a:lnTo>
                <a:lnTo>
                  <a:pt x="369" y="34"/>
                </a:lnTo>
                <a:lnTo>
                  <a:pt x="379" y="12"/>
                </a:lnTo>
                <a:lnTo>
                  <a:pt x="365" y="0"/>
                </a:lnTo>
                <a:lnTo>
                  <a:pt x="179" y="2"/>
                </a:lnTo>
                <a:lnTo>
                  <a:pt x="4" y="2"/>
                </a:lnTo>
                <a:close/>
              </a:path>
            </a:pathLst>
          </a:custGeom>
          <a:solidFill>
            <a:srgbClr val="E75E01"/>
          </a:solidFill>
          <a:ln w="12700">
            <a:solidFill>
              <a:srgbClr val="000000"/>
            </a:solidFill>
            <a:round/>
            <a:headEnd/>
            <a:tailEnd/>
          </a:ln>
        </p:spPr>
        <p:txBody>
          <a:bodyPr/>
          <a:lstStyle/>
          <a:p>
            <a:endParaRPr lang="en-US"/>
          </a:p>
        </p:txBody>
      </p:sp>
      <p:sp>
        <p:nvSpPr>
          <p:cNvPr id="5198" name="Freeform 96"/>
          <p:cNvSpPr>
            <a:spLocks/>
          </p:cNvSpPr>
          <p:nvPr/>
        </p:nvSpPr>
        <p:spPr bwMode="auto">
          <a:xfrm>
            <a:off x="7847013" y="3675063"/>
            <a:ext cx="166687" cy="196850"/>
          </a:xfrm>
          <a:custGeom>
            <a:avLst/>
            <a:gdLst>
              <a:gd name="T0" fmla="*/ 0 w 66"/>
              <a:gd name="T1" fmla="*/ 2147483646 h 82"/>
              <a:gd name="T2" fmla="*/ 2147483646 w 66"/>
              <a:gd name="T3" fmla="*/ 0 h 82"/>
              <a:gd name="T4" fmla="*/ 2147483646 w 66"/>
              <a:gd name="T5" fmla="*/ 2147483646 h 82"/>
              <a:gd name="T6" fmla="*/ 2147483646 w 66"/>
              <a:gd name="T7" fmla="*/ 2147483646 h 82"/>
              <a:gd name="T8" fmla="*/ 2147483646 w 66"/>
              <a:gd name="T9" fmla="*/ 2147483646 h 82"/>
              <a:gd name="T10" fmla="*/ 2147483646 w 66"/>
              <a:gd name="T11" fmla="*/ 2147483646 h 82"/>
              <a:gd name="T12" fmla="*/ 2147483646 w 66"/>
              <a:gd name="T13" fmla="*/ 2147483646 h 82"/>
              <a:gd name="T14" fmla="*/ 0 w 66"/>
              <a:gd name="T15" fmla="*/ 2147483646 h 82"/>
              <a:gd name="T16" fmla="*/ 0 60000 65536"/>
              <a:gd name="T17" fmla="*/ 0 60000 65536"/>
              <a:gd name="T18" fmla="*/ 0 60000 65536"/>
              <a:gd name="T19" fmla="*/ 0 60000 65536"/>
              <a:gd name="T20" fmla="*/ 0 60000 65536"/>
              <a:gd name="T21" fmla="*/ 0 60000 65536"/>
              <a:gd name="T22" fmla="*/ 0 60000 65536"/>
              <a:gd name="T23" fmla="*/ 0 60000 65536"/>
              <a:gd name="T24" fmla="*/ 0 w 66"/>
              <a:gd name="T25" fmla="*/ 0 h 82"/>
              <a:gd name="T26" fmla="*/ 66 w 66"/>
              <a:gd name="T27" fmla="*/ 82 h 8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6" h="82">
                <a:moveTo>
                  <a:pt x="0" y="5"/>
                </a:moveTo>
                <a:lnTo>
                  <a:pt x="14" y="0"/>
                </a:lnTo>
                <a:lnTo>
                  <a:pt x="44" y="18"/>
                </a:lnTo>
                <a:lnTo>
                  <a:pt x="44" y="36"/>
                </a:lnTo>
                <a:lnTo>
                  <a:pt x="65" y="49"/>
                </a:lnTo>
                <a:lnTo>
                  <a:pt x="66" y="73"/>
                </a:lnTo>
                <a:lnTo>
                  <a:pt x="32" y="82"/>
                </a:lnTo>
                <a:lnTo>
                  <a:pt x="0" y="5"/>
                </a:lnTo>
                <a:close/>
              </a:path>
            </a:pathLst>
          </a:custGeom>
          <a:solidFill>
            <a:schemeClr val="accent6"/>
          </a:solidFill>
          <a:ln w="12700">
            <a:solidFill>
              <a:srgbClr val="000000"/>
            </a:solidFill>
            <a:round/>
            <a:headEnd/>
            <a:tailEnd/>
          </a:ln>
        </p:spPr>
        <p:txBody>
          <a:bodyPr/>
          <a:lstStyle/>
          <a:p>
            <a:pPr>
              <a:defRPr/>
            </a:pPr>
            <a:endParaRPr lang="en-US"/>
          </a:p>
        </p:txBody>
      </p:sp>
      <p:sp>
        <p:nvSpPr>
          <p:cNvPr id="115791" name="Freeform 97"/>
          <p:cNvSpPr>
            <a:spLocks/>
          </p:cNvSpPr>
          <p:nvPr/>
        </p:nvSpPr>
        <p:spPr bwMode="auto">
          <a:xfrm>
            <a:off x="7848600" y="2667000"/>
            <a:ext cx="304800" cy="457200"/>
          </a:xfrm>
          <a:custGeom>
            <a:avLst/>
            <a:gdLst>
              <a:gd name="T0" fmla="*/ 0 w 93"/>
              <a:gd name="T1" fmla="*/ 2147483646 h 172"/>
              <a:gd name="T2" fmla="*/ 2147483646 w 93"/>
              <a:gd name="T3" fmla="*/ 0 h 172"/>
              <a:gd name="T4" fmla="*/ 2147483646 w 93"/>
              <a:gd name="T5" fmla="*/ 2147483646 h 172"/>
              <a:gd name="T6" fmla="*/ 2147483646 w 93"/>
              <a:gd name="T7" fmla="*/ 2147483646 h 172"/>
              <a:gd name="T8" fmla="*/ 2147483646 w 93"/>
              <a:gd name="T9" fmla="*/ 2147483646 h 172"/>
              <a:gd name="T10" fmla="*/ 2147483646 w 93"/>
              <a:gd name="T11" fmla="*/ 2147483646 h 172"/>
              <a:gd name="T12" fmla="*/ 2147483646 w 93"/>
              <a:gd name="T13" fmla="*/ 2147483646 h 172"/>
              <a:gd name="T14" fmla="*/ 2147483646 w 93"/>
              <a:gd name="T15" fmla="*/ 2147483646 h 172"/>
              <a:gd name="T16" fmla="*/ 2147483646 w 93"/>
              <a:gd name="T17" fmla="*/ 2147483646 h 172"/>
              <a:gd name="T18" fmla="*/ 0 w 93"/>
              <a:gd name="T19" fmla="*/ 2147483646 h 1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3"/>
              <a:gd name="T31" fmla="*/ 0 h 172"/>
              <a:gd name="T32" fmla="*/ 93 w 93"/>
              <a:gd name="T33" fmla="*/ 172 h 17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3" h="172">
                <a:moveTo>
                  <a:pt x="0" y="18"/>
                </a:moveTo>
                <a:lnTo>
                  <a:pt x="68" y="0"/>
                </a:lnTo>
                <a:lnTo>
                  <a:pt x="93" y="47"/>
                </a:lnTo>
                <a:lnTo>
                  <a:pt x="80" y="59"/>
                </a:lnTo>
                <a:lnTo>
                  <a:pt x="85" y="163"/>
                </a:lnTo>
                <a:lnTo>
                  <a:pt x="46" y="172"/>
                </a:lnTo>
                <a:lnTo>
                  <a:pt x="27" y="129"/>
                </a:lnTo>
                <a:lnTo>
                  <a:pt x="26" y="78"/>
                </a:lnTo>
                <a:lnTo>
                  <a:pt x="9" y="63"/>
                </a:lnTo>
                <a:lnTo>
                  <a:pt x="0" y="18"/>
                </a:lnTo>
                <a:close/>
              </a:path>
            </a:pathLst>
          </a:custGeom>
          <a:solidFill>
            <a:schemeClr val="tx2"/>
          </a:solidFill>
          <a:ln w="12700">
            <a:solidFill>
              <a:srgbClr val="000000"/>
            </a:solidFill>
            <a:round/>
            <a:headEnd/>
            <a:tailEnd/>
          </a:ln>
        </p:spPr>
        <p:txBody>
          <a:bodyPr/>
          <a:lstStyle/>
          <a:p>
            <a:endParaRPr lang="en-US"/>
          </a:p>
        </p:txBody>
      </p:sp>
      <p:sp>
        <p:nvSpPr>
          <p:cNvPr id="5200" name="Freeform 98"/>
          <p:cNvSpPr>
            <a:spLocks/>
          </p:cNvSpPr>
          <p:nvPr/>
        </p:nvSpPr>
        <p:spPr bwMode="auto">
          <a:xfrm>
            <a:off x="7840663" y="3686175"/>
            <a:ext cx="179387" cy="266700"/>
          </a:xfrm>
          <a:custGeom>
            <a:avLst/>
            <a:gdLst>
              <a:gd name="T0" fmla="*/ 2147483646 w 113"/>
              <a:gd name="T1" fmla="*/ 0 h 168"/>
              <a:gd name="T2" fmla="*/ 2147483646 w 113"/>
              <a:gd name="T3" fmla="*/ 2147483646 h 168"/>
              <a:gd name="T4" fmla="*/ 2147483646 w 113"/>
              <a:gd name="T5" fmla="*/ 2147483646 h 168"/>
              <a:gd name="T6" fmla="*/ 2147483646 w 113"/>
              <a:gd name="T7" fmla="*/ 2147483646 h 168"/>
              <a:gd name="T8" fmla="*/ 2147483646 w 113"/>
              <a:gd name="T9" fmla="*/ 2147483646 h 168"/>
              <a:gd name="T10" fmla="*/ 2147483646 w 113"/>
              <a:gd name="T11" fmla="*/ 2147483646 h 168"/>
              <a:gd name="T12" fmla="*/ 2147483646 w 113"/>
              <a:gd name="T13" fmla="*/ 2147483646 h 168"/>
              <a:gd name="T14" fmla="*/ 0 w 113"/>
              <a:gd name="T15" fmla="*/ 2147483646 h 168"/>
              <a:gd name="T16" fmla="*/ 2147483646 w 113"/>
              <a:gd name="T17" fmla="*/ 0 h 1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3"/>
              <a:gd name="T28" fmla="*/ 0 h 168"/>
              <a:gd name="T29" fmla="*/ 113 w 113"/>
              <a:gd name="T30" fmla="*/ 168 h 16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3" h="168">
                <a:moveTo>
                  <a:pt x="5" y="0"/>
                </a:moveTo>
                <a:lnTo>
                  <a:pt x="56" y="115"/>
                </a:lnTo>
                <a:lnTo>
                  <a:pt x="111" y="103"/>
                </a:lnTo>
                <a:lnTo>
                  <a:pt x="113" y="160"/>
                </a:lnTo>
                <a:lnTo>
                  <a:pt x="69" y="168"/>
                </a:lnTo>
                <a:lnTo>
                  <a:pt x="30" y="130"/>
                </a:lnTo>
                <a:lnTo>
                  <a:pt x="5" y="85"/>
                </a:lnTo>
                <a:lnTo>
                  <a:pt x="0" y="21"/>
                </a:lnTo>
                <a:lnTo>
                  <a:pt x="5" y="0"/>
                </a:lnTo>
                <a:close/>
              </a:path>
            </a:pathLst>
          </a:custGeom>
          <a:solidFill>
            <a:schemeClr val="accent6"/>
          </a:solidFill>
          <a:ln w="12700">
            <a:solidFill>
              <a:schemeClr val="accent2"/>
            </a:solidFill>
            <a:round/>
            <a:headEnd/>
            <a:tailEnd/>
          </a:ln>
        </p:spPr>
        <p:txBody>
          <a:bodyPr/>
          <a:lstStyle/>
          <a:p>
            <a:pPr>
              <a:defRPr/>
            </a:pPr>
            <a:endParaRPr lang="en-US"/>
          </a:p>
        </p:txBody>
      </p:sp>
      <p:sp>
        <p:nvSpPr>
          <p:cNvPr id="115793" name="Text Box 99"/>
          <p:cNvSpPr txBox="1">
            <a:spLocks noChangeArrowheads="1"/>
          </p:cNvSpPr>
          <p:nvPr/>
        </p:nvSpPr>
        <p:spPr bwMode="auto">
          <a:xfrm>
            <a:off x="7848600" y="2667000"/>
            <a:ext cx="306388"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latin typeface="Times New Roman" panose="02020603050405020304" pitchFamily="18" charset="0"/>
              </a:rPr>
              <a:t>VT</a:t>
            </a:r>
          </a:p>
        </p:txBody>
      </p:sp>
      <p:sp>
        <p:nvSpPr>
          <p:cNvPr id="115794" name="Text Box 100"/>
          <p:cNvSpPr txBox="1">
            <a:spLocks noChangeArrowheads="1"/>
          </p:cNvSpPr>
          <p:nvPr/>
        </p:nvSpPr>
        <p:spPr bwMode="auto">
          <a:xfrm>
            <a:off x="7607300" y="3070225"/>
            <a:ext cx="311150"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latin typeface="Times New Roman" panose="02020603050405020304" pitchFamily="18" charset="0"/>
              </a:rPr>
              <a:t>NY</a:t>
            </a:r>
          </a:p>
        </p:txBody>
      </p:sp>
      <p:sp>
        <p:nvSpPr>
          <p:cNvPr id="115795" name="Text Box 101"/>
          <p:cNvSpPr txBox="1">
            <a:spLocks noChangeArrowheads="1"/>
          </p:cNvSpPr>
          <p:nvPr/>
        </p:nvSpPr>
        <p:spPr bwMode="auto">
          <a:xfrm>
            <a:off x="7572375" y="3694113"/>
            <a:ext cx="328613"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latin typeface="Times New Roman" panose="02020603050405020304" pitchFamily="18" charset="0"/>
              </a:rPr>
              <a:t>MD</a:t>
            </a:r>
          </a:p>
        </p:txBody>
      </p:sp>
      <p:sp>
        <p:nvSpPr>
          <p:cNvPr id="115796" name="Text Box 102"/>
          <p:cNvSpPr txBox="1">
            <a:spLocks noChangeArrowheads="1"/>
          </p:cNvSpPr>
          <p:nvPr/>
        </p:nvSpPr>
        <p:spPr bwMode="auto">
          <a:xfrm>
            <a:off x="7259638" y="4697413"/>
            <a:ext cx="369887"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latin typeface="Times New Roman" panose="02020603050405020304" pitchFamily="18" charset="0"/>
              </a:rPr>
              <a:t>SC</a:t>
            </a:r>
          </a:p>
        </p:txBody>
      </p:sp>
      <p:sp>
        <p:nvSpPr>
          <p:cNvPr id="5205" name="Text Box 103"/>
          <p:cNvSpPr txBox="1">
            <a:spLocks noChangeArrowheads="1"/>
          </p:cNvSpPr>
          <p:nvPr/>
        </p:nvSpPr>
        <p:spPr bwMode="auto">
          <a:xfrm>
            <a:off x="6953250" y="5021263"/>
            <a:ext cx="369888" cy="198437"/>
          </a:xfrm>
          <a:prstGeom prst="rect">
            <a:avLst/>
          </a:prstGeom>
          <a:solidFill>
            <a:schemeClr val="accent6"/>
          </a:solidFill>
          <a:ln>
            <a:noFill/>
          </a:ln>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defRPr/>
            </a:pPr>
            <a:r>
              <a:rPr lang="en-US" altLang="en-US" sz="700" dirty="0">
                <a:latin typeface="Times New Roman" panose="02020603050405020304" pitchFamily="18" charset="0"/>
              </a:rPr>
              <a:t>GA</a:t>
            </a:r>
          </a:p>
        </p:txBody>
      </p:sp>
      <p:sp>
        <p:nvSpPr>
          <p:cNvPr id="115798" name="Text Box 104"/>
          <p:cNvSpPr txBox="1">
            <a:spLocks noChangeArrowheads="1"/>
          </p:cNvSpPr>
          <p:nvPr/>
        </p:nvSpPr>
        <p:spPr bwMode="auto">
          <a:xfrm>
            <a:off x="6464300" y="4494213"/>
            <a:ext cx="369888"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latin typeface="Times New Roman" panose="02020603050405020304" pitchFamily="18" charset="0"/>
              </a:rPr>
              <a:t>TN</a:t>
            </a:r>
          </a:p>
        </p:txBody>
      </p:sp>
      <p:sp>
        <p:nvSpPr>
          <p:cNvPr id="115799" name="Text Box 105"/>
          <p:cNvSpPr txBox="1">
            <a:spLocks noChangeArrowheads="1"/>
          </p:cNvSpPr>
          <p:nvPr/>
        </p:nvSpPr>
        <p:spPr bwMode="auto">
          <a:xfrm>
            <a:off x="6423025" y="4991100"/>
            <a:ext cx="371475"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latin typeface="Times New Roman" panose="02020603050405020304" pitchFamily="18" charset="0"/>
              </a:rPr>
              <a:t>AL</a:t>
            </a:r>
          </a:p>
        </p:txBody>
      </p:sp>
      <p:sp>
        <p:nvSpPr>
          <p:cNvPr id="115800" name="Text Box 106"/>
          <p:cNvSpPr txBox="1">
            <a:spLocks noChangeArrowheads="1"/>
          </p:cNvSpPr>
          <p:nvPr/>
        </p:nvSpPr>
        <p:spPr bwMode="auto">
          <a:xfrm>
            <a:off x="7340600" y="5640388"/>
            <a:ext cx="369888"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latin typeface="Times New Roman" panose="02020603050405020304" pitchFamily="18" charset="0"/>
              </a:rPr>
              <a:t>FL</a:t>
            </a:r>
          </a:p>
        </p:txBody>
      </p:sp>
      <p:sp>
        <p:nvSpPr>
          <p:cNvPr id="115801" name="Text Box 107"/>
          <p:cNvSpPr txBox="1">
            <a:spLocks noChangeArrowheads="1"/>
          </p:cNvSpPr>
          <p:nvPr/>
        </p:nvSpPr>
        <p:spPr bwMode="auto">
          <a:xfrm>
            <a:off x="6005513" y="5027613"/>
            <a:ext cx="371475"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latin typeface="Times New Roman" panose="02020603050405020304" pitchFamily="18" charset="0"/>
              </a:rPr>
              <a:t>MS</a:t>
            </a:r>
          </a:p>
        </p:txBody>
      </p:sp>
      <p:sp>
        <p:nvSpPr>
          <p:cNvPr id="115802" name="Text Box 108"/>
          <p:cNvSpPr txBox="1">
            <a:spLocks noChangeArrowheads="1"/>
          </p:cNvSpPr>
          <p:nvPr/>
        </p:nvSpPr>
        <p:spPr bwMode="auto">
          <a:xfrm>
            <a:off x="5543550" y="4752975"/>
            <a:ext cx="371475"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latin typeface="Times New Roman" panose="02020603050405020304" pitchFamily="18" charset="0"/>
              </a:rPr>
              <a:t>AR</a:t>
            </a:r>
          </a:p>
        </p:txBody>
      </p:sp>
      <p:sp>
        <p:nvSpPr>
          <p:cNvPr id="115803" name="Text Box 109"/>
          <p:cNvSpPr txBox="1">
            <a:spLocks noChangeArrowheads="1"/>
          </p:cNvSpPr>
          <p:nvPr/>
        </p:nvSpPr>
        <p:spPr bwMode="auto">
          <a:xfrm>
            <a:off x="3598863" y="4783138"/>
            <a:ext cx="369887"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latin typeface="Times New Roman" panose="02020603050405020304" pitchFamily="18" charset="0"/>
              </a:rPr>
              <a:t>NM</a:t>
            </a:r>
          </a:p>
        </p:txBody>
      </p:sp>
      <p:sp>
        <p:nvSpPr>
          <p:cNvPr id="115804" name="Text Box 110"/>
          <p:cNvSpPr txBox="1">
            <a:spLocks noChangeArrowheads="1"/>
          </p:cNvSpPr>
          <p:nvPr/>
        </p:nvSpPr>
        <p:spPr bwMode="auto">
          <a:xfrm>
            <a:off x="6591300" y="4189413"/>
            <a:ext cx="369888" cy="198437"/>
          </a:xfrm>
          <a:prstGeom prst="rect">
            <a:avLst/>
          </a:prstGeom>
          <a:solidFill>
            <a:srgbClr val="EEC1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latin typeface="Times New Roman" panose="02020603050405020304" pitchFamily="18" charset="0"/>
              </a:rPr>
              <a:t>KY</a:t>
            </a:r>
          </a:p>
        </p:txBody>
      </p:sp>
      <p:sp>
        <p:nvSpPr>
          <p:cNvPr id="115805" name="Text Box 111"/>
          <p:cNvSpPr txBox="1">
            <a:spLocks noChangeArrowheads="1"/>
          </p:cNvSpPr>
          <p:nvPr/>
        </p:nvSpPr>
        <p:spPr bwMode="auto">
          <a:xfrm>
            <a:off x="5499100" y="4184650"/>
            <a:ext cx="369888"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latin typeface="Times New Roman" panose="02020603050405020304" pitchFamily="18" charset="0"/>
              </a:rPr>
              <a:t>MO</a:t>
            </a:r>
          </a:p>
        </p:txBody>
      </p:sp>
      <p:sp>
        <p:nvSpPr>
          <p:cNvPr id="115806" name="Text Box 112"/>
          <p:cNvSpPr txBox="1">
            <a:spLocks noChangeArrowheads="1"/>
          </p:cNvSpPr>
          <p:nvPr/>
        </p:nvSpPr>
        <p:spPr bwMode="auto">
          <a:xfrm>
            <a:off x="4719638" y="4205288"/>
            <a:ext cx="369887"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latin typeface="Times New Roman" panose="02020603050405020304" pitchFamily="18" charset="0"/>
              </a:rPr>
              <a:t>KS</a:t>
            </a:r>
          </a:p>
        </p:txBody>
      </p:sp>
      <p:sp>
        <p:nvSpPr>
          <p:cNvPr id="115807" name="Text Box 113"/>
          <p:cNvSpPr txBox="1">
            <a:spLocks noChangeArrowheads="1"/>
          </p:cNvSpPr>
          <p:nvPr/>
        </p:nvSpPr>
        <p:spPr bwMode="auto">
          <a:xfrm>
            <a:off x="4522788" y="3176588"/>
            <a:ext cx="369887"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latin typeface="Times New Roman" panose="02020603050405020304" pitchFamily="18" charset="0"/>
              </a:rPr>
              <a:t>SD</a:t>
            </a:r>
          </a:p>
        </p:txBody>
      </p:sp>
      <p:sp>
        <p:nvSpPr>
          <p:cNvPr id="115808" name="Text Box 114"/>
          <p:cNvSpPr txBox="1">
            <a:spLocks noChangeArrowheads="1"/>
          </p:cNvSpPr>
          <p:nvPr/>
        </p:nvSpPr>
        <p:spPr bwMode="auto">
          <a:xfrm>
            <a:off x="5764213" y="3122613"/>
            <a:ext cx="371475"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latin typeface="Times New Roman" panose="02020603050405020304" pitchFamily="18" charset="0"/>
              </a:rPr>
              <a:t>WI</a:t>
            </a:r>
          </a:p>
        </p:txBody>
      </p:sp>
      <p:sp>
        <p:nvSpPr>
          <p:cNvPr id="115809" name="Text Box 115"/>
          <p:cNvSpPr txBox="1">
            <a:spLocks noChangeArrowheads="1"/>
          </p:cNvSpPr>
          <p:nvPr/>
        </p:nvSpPr>
        <p:spPr bwMode="auto">
          <a:xfrm>
            <a:off x="6308725" y="3833813"/>
            <a:ext cx="369888"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latin typeface="Times New Roman" panose="02020603050405020304" pitchFamily="18" charset="0"/>
              </a:rPr>
              <a:t>IN</a:t>
            </a:r>
          </a:p>
        </p:txBody>
      </p:sp>
      <p:sp>
        <p:nvSpPr>
          <p:cNvPr id="115810" name="Text Box 116"/>
          <p:cNvSpPr txBox="1">
            <a:spLocks noChangeArrowheads="1"/>
          </p:cNvSpPr>
          <p:nvPr/>
        </p:nvSpPr>
        <p:spPr bwMode="auto">
          <a:xfrm>
            <a:off x="6729413" y="3700463"/>
            <a:ext cx="369887"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latin typeface="Times New Roman" panose="02020603050405020304" pitchFamily="18" charset="0"/>
              </a:rPr>
              <a:t>OH</a:t>
            </a:r>
          </a:p>
        </p:txBody>
      </p:sp>
      <p:sp>
        <p:nvSpPr>
          <p:cNvPr id="115811" name="Text Box 117"/>
          <p:cNvSpPr txBox="1">
            <a:spLocks noChangeArrowheads="1"/>
          </p:cNvSpPr>
          <p:nvPr/>
        </p:nvSpPr>
        <p:spPr bwMode="auto">
          <a:xfrm>
            <a:off x="3476625" y="2651125"/>
            <a:ext cx="369888"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latin typeface="Times New Roman" panose="02020603050405020304" pitchFamily="18" charset="0"/>
              </a:rPr>
              <a:t>MT</a:t>
            </a:r>
          </a:p>
        </p:txBody>
      </p:sp>
      <p:sp>
        <p:nvSpPr>
          <p:cNvPr id="115812" name="Text Box 118"/>
          <p:cNvSpPr txBox="1">
            <a:spLocks noChangeArrowheads="1"/>
          </p:cNvSpPr>
          <p:nvPr/>
        </p:nvSpPr>
        <p:spPr bwMode="auto">
          <a:xfrm>
            <a:off x="1908175" y="4344988"/>
            <a:ext cx="369888"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latin typeface="Times New Roman" panose="02020603050405020304" pitchFamily="18" charset="0"/>
              </a:rPr>
              <a:t>CA</a:t>
            </a:r>
          </a:p>
        </p:txBody>
      </p:sp>
      <p:sp>
        <p:nvSpPr>
          <p:cNvPr id="115813" name="Text Box 119"/>
          <p:cNvSpPr txBox="1">
            <a:spLocks noChangeArrowheads="1"/>
          </p:cNvSpPr>
          <p:nvPr/>
        </p:nvSpPr>
        <p:spPr bwMode="auto">
          <a:xfrm>
            <a:off x="2281238" y="3810000"/>
            <a:ext cx="766762"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latin typeface="Times New Roman" panose="02020603050405020304" pitchFamily="18" charset="0"/>
              </a:rPr>
              <a:t>NV</a:t>
            </a:r>
          </a:p>
        </p:txBody>
      </p:sp>
      <p:sp>
        <p:nvSpPr>
          <p:cNvPr id="115814" name="Text Box 120"/>
          <p:cNvSpPr txBox="1">
            <a:spLocks noChangeArrowheads="1"/>
          </p:cNvSpPr>
          <p:nvPr/>
        </p:nvSpPr>
        <p:spPr bwMode="auto">
          <a:xfrm>
            <a:off x="3021013" y="3986213"/>
            <a:ext cx="369887"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latin typeface="Times New Roman" panose="02020603050405020304" pitchFamily="18" charset="0"/>
              </a:rPr>
              <a:t>UT</a:t>
            </a:r>
          </a:p>
        </p:txBody>
      </p:sp>
      <p:sp>
        <p:nvSpPr>
          <p:cNvPr id="115815" name="Text Box 121"/>
          <p:cNvSpPr txBox="1">
            <a:spLocks noChangeArrowheads="1"/>
          </p:cNvSpPr>
          <p:nvPr/>
        </p:nvSpPr>
        <p:spPr bwMode="auto">
          <a:xfrm>
            <a:off x="3536950" y="3427413"/>
            <a:ext cx="369888"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latin typeface="Times New Roman" panose="02020603050405020304" pitchFamily="18" charset="0"/>
              </a:rPr>
              <a:t>WY</a:t>
            </a:r>
          </a:p>
        </p:txBody>
      </p:sp>
      <p:sp>
        <p:nvSpPr>
          <p:cNvPr id="115816" name="Text Box 122"/>
          <p:cNvSpPr txBox="1">
            <a:spLocks noChangeArrowheads="1"/>
          </p:cNvSpPr>
          <p:nvPr/>
        </p:nvSpPr>
        <p:spPr bwMode="auto">
          <a:xfrm>
            <a:off x="3789363" y="4111625"/>
            <a:ext cx="369887"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latin typeface="Times New Roman" panose="02020603050405020304" pitchFamily="18" charset="0"/>
              </a:rPr>
              <a:t>CO</a:t>
            </a:r>
          </a:p>
        </p:txBody>
      </p:sp>
      <p:sp>
        <p:nvSpPr>
          <p:cNvPr id="115817" name="Text Box 123"/>
          <p:cNvSpPr txBox="1">
            <a:spLocks noChangeArrowheads="1"/>
          </p:cNvSpPr>
          <p:nvPr/>
        </p:nvSpPr>
        <p:spPr bwMode="auto">
          <a:xfrm>
            <a:off x="1050925" y="2160588"/>
            <a:ext cx="317500"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 typeface="Wingdings" panose="05000000000000000000" pitchFamily="2" charset="2"/>
              <a:buNone/>
            </a:pPr>
            <a:r>
              <a:rPr lang="en-US" altLang="en-US" sz="700">
                <a:latin typeface="Times New Roman" panose="02020603050405020304" pitchFamily="18" charset="0"/>
              </a:rPr>
              <a:t>AK</a:t>
            </a:r>
          </a:p>
        </p:txBody>
      </p:sp>
      <p:grpSp>
        <p:nvGrpSpPr>
          <p:cNvPr id="115818" name="Group 124"/>
          <p:cNvGrpSpPr>
            <a:grpSpLocks/>
          </p:cNvGrpSpPr>
          <p:nvPr/>
        </p:nvGrpSpPr>
        <p:grpSpPr bwMode="auto">
          <a:xfrm>
            <a:off x="673100" y="3276600"/>
            <a:ext cx="165100" cy="869950"/>
            <a:chOff x="380" y="3552"/>
            <a:chExt cx="104" cy="548"/>
          </a:xfrm>
        </p:grpSpPr>
        <p:sp>
          <p:nvSpPr>
            <p:cNvPr id="115883" name="Rectangle 125"/>
            <p:cNvSpPr>
              <a:spLocks noChangeArrowheads="1"/>
            </p:cNvSpPr>
            <p:nvPr/>
          </p:nvSpPr>
          <p:spPr bwMode="auto">
            <a:xfrm>
              <a:off x="380" y="3552"/>
              <a:ext cx="100" cy="81"/>
            </a:xfrm>
            <a:prstGeom prst="rect">
              <a:avLst/>
            </a:prstGeom>
            <a:solidFill>
              <a:schemeClr val="tx2"/>
            </a:solidFill>
            <a:ln w="9525">
              <a:solidFill>
                <a:schemeClr val="tx1"/>
              </a:solidFill>
              <a:miter lim="800000"/>
              <a:headEnd/>
              <a:tailEnd/>
            </a:ln>
          </p:spPr>
          <p:txBody>
            <a:bodyPr wrap="none"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 typeface="Wingdings" panose="05000000000000000000" pitchFamily="2" charset="2"/>
                <a:buNone/>
              </a:pPr>
              <a:endParaRPr lang="en-US" altLang="en-US" sz="1000">
                <a:latin typeface="Times New Roman" panose="02020603050405020304" pitchFamily="18" charset="0"/>
              </a:endParaRPr>
            </a:p>
          </p:txBody>
        </p:sp>
        <p:sp>
          <p:nvSpPr>
            <p:cNvPr id="2225" name="Rectangle 126"/>
            <p:cNvSpPr>
              <a:spLocks noChangeArrowheads="1"/>
            </p:cNvSpPr>
            <p:nvPr/>
          </p:nvSpPr>
          <p:spPr bwMode="auto">
            <a:xfrm>
              <a:off x="384" y="3792"/>
              <a:ext cx="100" cy="81"/>
            </a:xfrm>
            <a:prstGeom prst="rect">
              <a:avLst/>
            </a:prstGeom>
            <a:solidFill>
              <a:schemeClr val="accent6"/>
            </a:solidFill>
            <a:ln w="9525">
              <a:solidFill>
                <a:schemeClr val="tx1"/>
              </a:solidFill>
              <a:miter lim="800000"/>
              <a:headEnd/>
              <a:tailEnd/>
            </a:ln>
          </p:spPr>
          <p:txBody>
            <a:bodyPr wrap="none" anchor="ctr"/>
            <a:lstStyle/>
            <a:p>
              <a:pPr eaLnBrk="1" hangingPunct="1">
                <a:buFont typeface="Wingdings" pitchFamily="2" charset="2"/>
                <a:buNone/>
                <a:defRPr/>
              </a:pPr>
              <a:endParaRPr lang="en-US" sz="1000">
                <a:latin typeface="Times New Roman" pitchFamily="18" charset="0"/>
              </a:endParaRPr>
            </a:p>
          </p:txBody>
        </p:sp>
        <p:sp>
          <p:nvSpPr>
            <p:cNvPr id="115885" name="Rectangle 127"/>
            <p:cNvSpPr>
              <a:spLocks noChangeArrowheads="1"/>
            </p:cNvSpPr>
            <p:nvPr/>
          </p:nvSpPr>
          <p:spPr bwMode="auto">
            <a:xfrm>
              <a:off x="384" y="3663"/>
              <a:ext cx="100" cy="81"/>
            </a:xfrm>
            <a:prstGeom prst="rect">
              <a:avLst/>
            </a:prstGeom>
            <a:solidFill>
              <a:srgbClr val="4B9FCD"/>
            </a:solidFill>
            <a:ln w="9525">
              <a:solidFill>
                <a:schemeClr val="tx1"/>
              </a:solidFill>
              <a:miter lim="800000"/>
              <a:headEnd/>
              <a:tailEnd/>
            </a:ln>
          </p:spPr>
          <p:txBody>
            <a:bodyPr wrap="none"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 typeface="Wingdings" panose="05000000000000000000" pitchFamily="2" charset="2"/>
                <a:buNone/>
              </a:pPr>
              <a:endParaRPr lang="en-US" altLang="en-US" sz="1000">
                <a:latin typeface="Times New Roman" panose="02020603050405020304" pitchFamily="18" charset="0"/>
              </a:endParaRPr>
            </a:p>
          </p:txBody>
        </p:sp>
        <p:sp>
          <p:nvSpPr>
            <p:cNvPr id="115886" name="Rectangle 128"/>
            <p:cNvSpPr>
              <a:spLocks noChangeArrowheads="1"/>
            </p:cNvSpPr>
            <p:nvPr/>
          </p:nvSpPr>
          <p:spPr bwMode="auto">
            <a:xfrm>
              <a:off x="380" y="3903"/>
              <a:ext cx="100" cy="81"/>
            </a:xfrm>
            <a:prstGeom prst="rect">
              <a:avLst/>
            </a:prstGeom>
            <a:solidFill>
              <a:srgbClr val="538022"/>
            </a:solidFill>
            <a:ln w="9525">
              <a:solidFill>
                <a:schemeClr val="tx1"/>
              </a:solidFill>
              <a:miter lim="800000"/>
              <a:headEnd/>
              <a:tailEnd/>
            </a:ln>
          </p:spPr>
          <p:txBody>
            <a:bodyPr wrap="none"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 typeface="Wingdings" panose="05000000000000000000" pitchFamily="2" charset="2"/>
                <a:buNone/>
              </a:pPr>
              <a:endParaRPr lang="en-US" altLang="en-US" sz="1000">
                <a:latin typeface="Times New Roman" panose="02020603050405020304" pitchFamily="18" charset="0"/>
              </a:endParaRPr>
            </a:p>
          </p:txBody>
        </p:sp>
        <p:sp>
          <p:nvSpPr>
            <p:cNvPr id="115887" name="Rectangle 129"/>
            <p:cNvSpPr>
              <a:spLocks noChangeArrowheads="1"/>
            </p:cNvSpPr>
            <p:nvPr/>
          </p:nvSpPr>
          <p:spPr bwMode="auto">
            <a:xfrm>
              <a:off x="384" y="4019"/>
              <a:ext cx="100" cy="81"/>
            </a:xfrm>
            <a:prstGeom prst="rect">
              <a:avLst/>
            </a:prstGeom>
            <a:solidFill>
              <a:srgbClr val="C00000"/>
            </a:solidFill>
            <a:ln w="9525">
              <a:solidFill>
                <a:schemeClr val="tx1"/>
              </a:solidFill>
              <a:miter lim="800000"/>
              <a:headEnd/>
              <a:tailEnd/>
            </a:ln>
          </p:spPr>
          <p:txBody>
            <a:bodyPr wrap="none"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 typeface="Wingdings" panose="05000000000000000000" pitchFamily="2" charset="2"/>
                <a:buNone/>
              </a:pPr>
              <a:endParaRPr lang="en-US" altLang="en-US" sz="1000">
                <a:latin typeface="Times New Roman" panose="02020603050405020304" pitchFamily="18" charset="0"/>
              </a:endParaRPr>
            </a:p>
          </p:txBody>
        </p:sp>
      </p:grpSp>
      <p:sp>
        <p:nvSpPr>
          <p:cNvPr id="115819" name="Text Box 132"/>
          <p:cNvSpPr txBox="1">
            <a:spLocks noChangeArrowheads="1"/>
          </p:cNvSpPr>
          <p:nvPr/>
        </p:nvSpPr>
        <p:spPr bwMode="auto">
          <a:xfrm>
            <a:off x="808038" y="3200400"/>
            <a:ext cx="56356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200">
                <a:latin typeface="Calibri" panose="020F0502020204030204" pitchFamily="34" charset="0"/>
              </a:rPr>
              <a:t>= A</a:t>
            </a:r>
          </a:p>
          <a:p>
            <a:pPr eaLnBrk="1" hangingPunct="1">
              <a:lnSpc>
                <a:spcPct val="100000"/>
              </a:lnSpc>
              <a:spcBef>
                <a:spcPct val="0"/>
              </a:spcBef>
              <a:buClrTx/>
              <a:buFontTx/>
              <a:buNone/>
            </a:pPr>
            <a:r>
              <a:rPr lang="en-US" altLang="en-US" sz="1200">
                <a:latin typeface="Calibri" panose="020F0502020204030204" pitchFamily="34" charset="0"/>
              </a:rPr>
              <a:t>= B</a:t>
            </a:r>
          </a:p>
          <a:p>
            <a:pPr eaLnBrk="1" hangingPunct="1">
              <a:lnSpc>
                <a:spcPct val="100000"/>
              </a:lnSpc>
              <a:spcBef>
                <a:spcPct val="0"/>
              </a:spcBef>
              <a:buClrTx/>
              <a:buFontTx/>
              <a:buNone/>
            </a:pPr>
            <a:r>
              <a:rPr lang="en-US" altLang="en-US" sz="1200">
                <a:latin typeface="Calibri" panose="020F0502020204030204" pitchFamily="34" charset="0"/>
              </a:rPr>
              <a:t>= C</a:t>
            </a:r>
          </a:p>
          <a:p>
            <a:pPr eaLnBrk="1" hangingPunct="1">
              <a:lnSpc>
                <a:spcPct val="100000"/>
              </a:lnSpc>
              <a:spcBef>
                <a:spcPct val="0"/>
              </a:spcBef>
              <a:buClrTx/>
              <a:buFontTx/>
              <a:buNone/>
            </a:pPr>
            <a:r>
              <a:rPr lang="en-US" altLang="en-US" sz="1200">
                <a:latin typeface="Calibri" panose="020F0502020204030204" pitchFamily="34" charset="0"/>
              </a:rPr>
              <a:t>= D</a:t>
            </a:r>
          </a:p>
          <a:p>
            <a:pPr eaLnBrk="1" hangingPunct="1">
              <a:lnSpc>
                <a:spcPct val="100000"/>
              </a:lnSpc>
              <a:spcBef>
                <a:spcPct val="0"/>
              </a:spcBef>
              <a:buClrTx/>
              <a:buFontTx/>
              <a:buNone/>
            </a:pPr>
            <a:r>
              <a:rPr lang="en-US" altLang="en-US" sz="1200">
                <a:latin typeface="Calibri" panose="020F0502020204030204" pitchFamily="34" charset="0"/>
              </a:rPr>
              <a:t>= F</a:t>
            </a:r>
          </a:p>
          <a:p>
            <a:pPr eaLnBrk="1" hangingPunct="1">
              <a:lnSpc>
                <a:spcPct val="100000"/>
              </a:lnSpc>
              <a:spcBef>
                <a:spcPct val="0"/>
              </a:spcBef>
              <a:buClrTx/>
              <a:buFontTx/>
              <a:buNone/>
            </a:pPr>
            <a:r>
              <a:rPr lang="en-US" altLang="en-US" sz="1200">
                <a:latin typeface="Calibri" panose="020F0502020204030204" pitchFamily="34" charset="0"/>
              </a:rPr>
              <a:t>= NG</a:t>
            </a:r>
          </a:p>
        </p:txBody>
      </p:sp>
      <p:sp>
        <p:nvSpPr>
          <p:cNvPr id="115820" name="Text Box 133"/>
          <p:cNvSpPr txBox="1">
            <a:spLocks noChangeArrowheads="1"/>
          </p:cNvSpPr>
          <p:nvPr/>
        </p:nvSpPr>
        <p:spPr bwMode="auto">
          <a:xfrm>
            <a:off x="5051425" y="6323013"/>
            <a:ext cx="40703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 typeface="Wingdings" panose="05000000000000000000" pitchFamily="2" charset="2"/>
              <a:buNone/>
            </a:pPr>
            <a:r>
              <a:rPr lang="en-US" altLang="en-US" sz="1400">
                <a:latin typeface="Calibri" panose="020F0502020204030204" pitchFamily="34" charset="0"/>
              </a:rPr>
              <a:t>Source: R Street Insurance Regulation Report Card,  December 2015</a:t>
            </a:r>
          </a:p>
        </p:txBody>
      </p:sp>
      <p:sp>
        <p:nvSpPr>
          <p:cNvPr id="115821" name="TextBox 137"/>
          <p:cNvSpPr txBox="1">
            <a:spLocks noChangeArrowheads="1"/>
          </p:cNvSpPr>
          <p:nvPr/>
        </p:nvSpPr>
        <p:spPr bwMode="auto">
          <a:xfrm>
            <a:off x="2286000" y="3962400"/>
            <a:ext cx="533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a:t>B+</a:t>
            </a:r>
          </a:p>
        </p:txBody>
      </p:sp>
      <p:sp>
        <p:nvSpPr>
          <p:cNvPr id="115822" name="TextBox 142"/>
          <p:cNvSpPr txBox="1">
            <a:spLocks noChangeArrowheads="1"/>
          </p:cNvSpPr>
          <p:nvPr/>
        </p:nvSpPr>
        <p:spPr bwMode="auto">
          <a:xfrm>
            <a:off x="7315200" y="4038600"/>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a:t>A</a:t>
            </a:r>
          </a:p>
        </p:txBody>
      </p:sp>
      <p:sp>
        <p:nvSpPr>
          <p:cNvPr id="115823" name="TextBox 145"/>
          <p:cNvSpPr txBox="1">
            <a:spLocks noChangeArrowheads="1"/>
          </p:cNvSpPr>
          <p:nvPr/>
        </p:nvSpPr>
        <p:spPr bwMode="auto">
          <a:xfrm>
            <a:off x="8610600" y="2895600"/>
            <a:ext cx="381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a:t>B</a:t>
            </a:r>
          </a:p>
        </p:txBody>
      </p:sp>
      <p:cxnSp>
        <p:nvCxnSpPr>
          <p:cNvPr id="149" name="Straight Arrow Connector 148"/>
          <p:cNvCxnSpPr/>
          <p:nvPr/>
        </p:nvCxnSpPr>
        <p:spPr>
          <a:xfrm rot="10800000">
            <a:off x="8229600" y="2895600"/>
            <a:ext cx="374650" cy="2000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5825" name="TextBox 149"/>
          <p:cNvSpPr txBox="1">
            <a:spLocks noChangeArrowheads="1"/>
          </p:cNvSpPr>
          <p:nvPr/>
        </p:nvSpPr>
        <p:spPr bwMode="auto">
          <a:xfrm>
            <a:off x="6172200" y="4495800"/>
            <a:ext cx="381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a:t>A-</a:t>
            </a:r>
          </a:p>
        </p:txBody>
      </p:sp>
      <p:sp>
        <p:nvSpPr>
          <p:cNvPr id="115826" name="TextBox 150"/>
          <p:cNvSpPr txBox="1">
            <a:spLocks noChangeArrowheads="1"/>
          </p:cNvSpPr>
          <p:nvPr/>
        </p:nvSpPr>
        <p:spPr bwMode="auto">
          <a:xfrm>
            <a:off x="3429000" y="3505200"/>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a:t>B+</a:t>
            </a:r>
          </a:p>
        </p:txBody>
      </p:sp>
      <p:sp>
        <p:nvSpPr>
          <p:cNvPr id="115827" name="TextBox 151"/>
          <p:cNvSpPr txBox="1">
            <a:spLocks noChangeArrowheads="1"/>
          </p:cNvSpPr>
          <p:nvPr/>
        </p:nvSpPr>
        <p:spPr bwMode="auto">
          <a:xfrm>
            <a:off x="5562600" y="4876800"/>
            <a:ext cx="381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a:t>B</a:t>
            </a:r>
          </a:p>
        </p:txBody>
      </p:sp>
      <p:sp>
        <p:nvSpPr>
          <p:cNvPr id="115828" name="TextBox 152"/>
          <p:cNvSpPr txBox="1">
            <a:spLocks noChangeArrowheads="1"/>
          </p:cNvSpPr>
          <p:nvPr/>
        </p:nvSpPr>
        <p:spPr bwMode="auto">
          <a:xfrm>
            <a:off x="6400800" y="4267200"/>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a:t>A</a:t>
            </a:r>
          </a:p>
        </p:txBody>
      </p:sp>
      <p:sp>
        <p:nvSpPr>
          <p:cNvPr id="115829" name="TextBox 153"/>
          <p:cNvSpPr txBox="1">
            <a:spLocks noChangeArrowheads="1"/>
          </p:cNvSpPr>
          <p:nvPr/>
        </p:nvSpPr>
        <p:spPr bwMode="auto">
          <a:xfrm>
            <a:off x="7315200" y="4800600"/>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a:t>A-</a:t>
            </a:r>
          </a:p>
        </p:txBody>
      </p:sp>
      <p:sp>
        <p:nvSpPr>
          <p:cNvPr id="115830" name="TextBox 154"/>
          <p:cNvSpPr txBox="1">
            <a:spLocks noChangeArrowheads="1"/>
          </p:cNvSpPr>
          <p:nvPr/>
        </p:nvSpPr>
        <p:spPr bwMode="auto">
          <a:xfrm>
            <a:off x="4648200" y="2743200"/>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a:t>C</a:t>
            </a:r>
          </a:p>
        </p:txBody>
      </p:sp>
      <p:sp>
        <p:nvSpPr>
          <p:cNvPr id="115831" name="TextBox 155"/>
          <p:cNvSpPr txBox="1">
            <a:spLocks noChangeArrowheads="1"/>
          </p:cNvSpPr>
          <p:nvPr/>
        </p:nvSpPr>
        <p:spPr bwMode="auto">
          <a:xfrm>
            <a:off x="2209800" y="2514600"/>
            <a:ext cx="609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a:t>C</a:t>
            </a:r>
          </a:p>
        </p:txBody>
      </p:sp>
      <p:sp>
        <p:nvSpPr>
          <p:cNvPr id="115832" name="TextBox 156"/>
          <p:cNvSpPr txBox="1">
            <a:spLocks noChangeArrowheads="1"/>
          </p:cNvSpPr>
          <p:nvPr/>
        </p:nvSpPr>
        <p:spPr bwMode="auto">
          <a:xfrm>
            <a:off x="5943600" y="3276600"/>
            <a:ext cx="381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a:t>B</a:t>
            </a:r>
          </a:p>
        </p:txBody>
      </p:sp>
      <p:sp>
        <p:nvSpPr>
          <p:cNvPr id="115833" name="TextBox 157"/>
          <p:cNvSpPr txBox="1">
            <a:spLocks noChangeArrowheads="1"/>
          </p:cNvSpPr>
          <p:nvPr/>
        </p:nvSpPr>
        <p:spPr bwMode="auto">
          <a:xfrm>
            <a:off x="2209800" y="3124200"/>
            <a:ext cx="533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a:t>B</a:t>
            </a:r>
          </a:p>
        </p:txBody>
      </p:sp>
      <p:sp>
        <p:nvSpPr>
          <p:cNvPr id="115834" name="TextBox 158"/>
          <p:cNvSpPr txBox="1">
            <a:spLocks noChangeArrowheads="1"/>
          </p:cNvSpPr>
          <p:nvPr/>
        </p:nvSpPr>
        <p:spPr bwMode="auto">
          <a:xfrm>
            <a:off x="3429000" y="2819400"/>
            <a:ext cx="685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a:t>D</a:t>
            </a:r>
          </a:p>
        </p:txBody>
      </p:sp>
      <p:sp>
        <p:nvSpPr>
          <p:cNvPr id="115835" name="Rectangle 129"/>
          <p:cNvSpPr>
            <a:spLocks noChangeArrowheads="1"/>
          </p:cNvSpPr>
          <p:nvPr/>
        </p:nvSpPr>
        <p:spPr bwMode="auto">
          <a:xfrm>
            <a:off x="685800" y="4191000"/>
            <a:ext cx="152400" cy="152400"/>
          </a:xfrm>
          <a:prstGeom prst="rect">
            <a:avLst/>
          </a:prstGeom>
          <a:solidFill>
            <a:schemeClr val="bg1"/>
          </a:solidFill>
          <a:ln w="9525">
            <a:solidFill>
              <a:schemeClr val="tx1"/>
            </a:solidFill>
            <a:miter lim="800000"/>
            <a:headEnd/>
            <a:tailEnd/>
          </a:ln>
        </p:spPr>
        <p:txBody>
          <a:bodyPr wrap="none"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 typeface="Wingdings" panose="05000000000000000000" pitchFamily="2" charset="2"/>
              <a:buNone/>
            </a:pPr>
            <a:endParaRPr lang="en-US" altLang="en-US" sz="1000">
              <a:latin typeface="Times New Roman" panose="02020603050405020304" pitchFamily="18" charset="0"/>
            </a:endParaRPr>
          </a:p>
        </p:txBody>
      </p:sp>
      <p:sp>
        <p:nvSpPr>
          <p:cNvPr id="115836" name="TextBox 161"/>
          <p:cNvSpPr txBox="1">
            <a:spLocks noChangeArrowheads="1"/>
          </p:cNvSpPr>
          <p:nvPr/>
        </p:nvSpPr>
        <p:spPr bwMode="auto">
          <a:xfrm>
            <a:off x="7162800" y="4343400"/>
            <a:ext cx="533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a:t>F</a:t>
            </a:r>
          </a:p>
        </p:txBody>
      </p:sp>
      <p:sp>
        <p:nvSpPr>
          <p:cNvPr id="5245" name="TextBox 162"/>
          <p:cNvSpPr txBox="1">
            <a:spLocks noChangeArrowheads="1"/>
          </p:cNvSpPr>
          <p:nvPr/>
        </p:nvSpPr>
        <p:spPr bwMode="auto">
          <a:xfrm>
            <a:off x="6781800" y="4724400"/>
            <a:ext cx="381000" cy="307975"/>
          </a:xfrm>
          <a:prstGeom prst="rect">
            <a:avLst/>
          </a:prstGeom>
          <a:solidFill>
            <a:schemeClr val="accent6"/>
          </a:solidFill>
          <a:ln>
            <a:noFill/>
          </a:ln>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defRPr/>
            </a:pPr>
            <a:r>
              <a:rPr lang="en-US" altLang="en-US" sz="1400" b="1" dirty="0" smtClean="0"/>
              <a:t>C</a:t>
            </a:r>
            <a:endParaRPr lang="en-US" altLang="en-US" sz="1400" b="1" dirty="0"/>
          </a:p>
        </p:txBody>
      </p:sp>
      <p:sp>
        <p:nvSpPr>
          <p:cNvPr id="115838" name="TextBox 163"/>
          <p:cNvSpPr txBox="1">
            <a:spLocks noChangeArrowheads="1"/>
          </p:cNvSpPr>
          <p:nvPr/>
        </p:nvSpPr>
        <p:spPr bwMode="auto">
          <a:xfrm>
            <a:off x="4495800" y="4114800"/>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a:t>C+</a:t>
            </a:r>
          </a:p>
        </p:txBody>
      </p:sp>
      <p:sp>
        <p:nvSpPr>
          <p:cNvPr id="115839" name="TextBox 164"/>
          <p:cNvSpPr txBox="1">
            <a:spLocks noChangeArrowheads="1"/>
          </p:cNvSpPr>
          <p:nvPr/>
        </p:nvSpPr>
        <p:spPr bwMode="auto">
          <a:xfrm>
            <a:off x="5181600" y="3581400"/>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a:t>A</a:t>
            </a:r>
          </a:p>
        </p:txBody>
      </p:sp>
      <p:sp>
        <p:nvSpPr>
          <p:cNvPr id="115840" name="TextBox 165"/>
          <p:cNvSpPr txBox="1">
            <a:spLocks noChangeArrowheads="1"/>
          </p:cNvSpPr>
          <p:nvPr/>
        </p:nvSpPr>
        <p:spPr bwMode="auto">
          <a:xfrm>
            <a:off x="8610600" y="3505200"/>
            <a:ext cx="533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a:t>C-</a:t>
            </a:r>
          </a:p>
        </p:txBody>
      </p:sp>
      <p:cxnSp>
        <p:nvCxnSpPr>
          <p:cNvPr id="168" name="Straight Arrow Connector 167"/>
          <p:cNvCxnSpPr/>
          <p:nvPr/>
        </p:nvCxnSpPr>
        <p:spPr>
          <a:xfrm rot="16200000" flipV="1">
            <a:off x="8229600" y="3200400"/>
            <a:ext cx="4572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5842" name="TextBox 169"/>
          <p:cNvSpPr txBox="1">
            <a:spLocks noChangeArrowheads="1"/>
          </p:cNvSpPr>
          <p:nvPr/>
        </p:nvSpPr>
        <p:spPr bwMode="auto">
          <a:xfrm>
            <a:off x="8458200" y="3886200"/>
            <a:ext cx="381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a:t>B</a:t>
            </a:r>
          </a:p>
        </p:txBody>
      </p:sp>
      <p:cxnSp>
        <p:nvCxnSpPr>
          <p:cNvPr id="172" name="Straight Arrow Connector 171"/>
          <p:cNvCxnSpPr/>
          <p:nvPr/>
        </p:nvCxnSpPr>
        <p:spPr>
          <a:xfrm rot="10800000">
            <a:off x="8001000" y="3581400"/>
            <a:ext cx="60960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5844" name="TextBox 172"/>
          <p:cNvSpPr txBox="1">
            <a:spLocks noChangeArrowheads="1"/>
          </p:cNvSpPr>
          <p:nvPr/>
        </p:nvSpPr>
        <p:spPr bwMode="auto">
          <a:xfrm>
            <a:off x="762000" y="4953000"/>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a:t>D</a:t>
            </a:r>
          </a:p>
        </p:txBody>
      </p:sp>
      <p:sp>
        <p:nvSpPr>
          <p:cNvPr id="115845" name="TextBox 177"/>
          <p:cNvSpPr txBox="1">
            <a:spLocks noChangeArrowheads="1"/>
          </p:cNvSpPr>
          <p:nvPr/>
        </p:nvSpPr>
        <p:spPr bwMode="auto">
          <a:xfrm>
            <a:off x="1219200" y="2022475"/>
            <a:ext cx="5207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a:t>C </a:t>
            </a:r>
          </a:p>
        </p:txBody>
      </p:sp>
      <p:sp>
        <p:nvSpPr>
          <p:cNvPr id="115846" name="TextBox 178"/>
          <p:cNvSpPr txBox="1">
            <a:spLocks noChangeArrowheads="1"/>
          </p:cNvSpPr>
          <p:nvPr/>
        </p:nvSpPr>
        <p:spPr bwMode="auto">
          <a:xfrm>
            <a:off x="5105400" y="4724400"/>
            <a:ext cx="381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a:t>C</a:t>
            </a:r>
          </a:p>
        </p:txBody>
      </p:sp>
      <p:sp>
        <p:nvSpPr>
          <p:cNvPr id="115847" name="TextBox 162"/>
          <p:cNvSpPr txBox="1">
            <a:spLocks noChangeArrowheads="1"/>
          </p:cNvSpPr>
          <p:nvPr/>
        </p:nvSpPr>
        <p:spPr bwMode="auto">
          <a:xfrm>
            <a:off x="8077200" y="4114800"/>
            <a:ext cx="609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a:t>B</a:t>
            </a:r>
          </a:p>
        </p:txBody>
      </p:sp>
      <p:sp>
        <p:nvSpPr>
          <p:cNvPr id="115848" name="TextBox 165"/>
          <p:cNvSpPr txBox="1">
            <a:spLocks noChangeArrowheads="1"/>
          </p:cNvSpPr>
          <p:nvPr/>
        </p:nvSpPr>
        <p:spPr bwMode="auto">
          <a:xfrm>
            <a:off x="7010400" y="3962400"/>
            <a:ext cx="381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a:t>C</a:t>
            </a:r>
          </a:p>
        </p:txBody>
      </p:sp>
      <p:sp>
        <p:nvSpPr>
          <p:cNvPr id="115849" name="TextBox 166"/>
          <p:cNvSpPr txBox="1">
            <a:spLocks noChangeArrowheads="1"/>
          </p:cNvSpPr>
          <p:nvPr/>
        </p:nvSpPr>
        <p:spPr bwMode="auto">
          <a:xfrm>
            <a:off x="2971800" y="4191000"/>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a:t>A</a:t>
            </a:r>
          </a:p>
        </p:txBody>
      </p:sp>
      <p:sp>
        <p:nvSpPr>
          <p:cNvPr id="115850" name="TextBox 168"/>
          <p:cNvSpPr txBox="1">
            <a:spLocks noChangeArrowheads="1"/>
          </p:cNvSpPr>
          <p:nvPr/>
        </p:nvSpPr>
        <p:spPr bwMode="auto">
          <a:xfrm>
            <a:off x="2667000" y="3276600"/>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a:t>B</a:t>
            </a:r>
          </a:p>
        </p:txBody>
      </p:sp>
      <p:sp>
        <p:nvSpPr>
          <p:cNvPr id="115851" name="TextBox 169"/>
          <p:cNvSpPr txBox="1">
            <a:spLocks noChangeArrowheads="1"/>
          </p:cNvSpPr>
          <p:nvPr/>
        </p:nvSpPr>
        <p:spPr bwMode="auto">
          <a:xfrm>
            <a:off x="2819400" y="4953000"/>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a:t>B</a:t>
            </a:r>
          </a:p>
        </p:txBody>
      </p:sp>
      <p:sp>
        <p:nvSpPr>
          <p:cNvPr id="115852" name="TextBox 170"/>
          <p:cNvSpPr txBox="1">
            <a:spLocks noChangeArrowheads="1"/>
          </p:cNvSpPr>
          <p:nvPr/>
        </p:nvSpPr>
        <p:spPr bwMode="auto">
          <a:xfrm>
            <a:off x="7620000" y="2286000"/>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a:t>A</a:t>
            </a:r>
          </a:p>
        </p:txBody>
      </p:sp>
      <p:cxnSp>
        <p:nvCxnSpPr>
          <p:cNvPr id="174" name="Straight Arrow Connector 173"/>
          <p:cNvCxnSpPr>
            <a:endCxn id="115793" idx="0"/>
          </p:cNvCxnSpPr>
          <p:nvPr/>
        </p:nvCxnSpPr>
        <p:spPr>
          <a:xfrm rot="16200000" flipH="1">
            <a:off x="7811294" y="2475706"/>
            <a:ext cx="228600" cy="1539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5854" name="TextBox 175"/>
          <p:cNvSpPr txBox="1">
            <a:spLocks noChangeArrowheads="1"/>
          </p:cNvSpPr>
          <p:nvPr/>
        </p:nvSpPr>
        <p:spPr bwMode="auto">
          <a:xfrm>
            <a:off x="6781800" y="3505200"/>
            <a:ext cx="533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a:t>B</a:t>
            </a:r>
          </a:p>
        </p:txBody>
      </p:sp>
      <p:sp>
        <p:nvSpPr>
          <p:cNvPr id="115855" name="TextBox 177"/>
          <p:cNvSpPr txBox="1">
            <a:spLocks noChangeArrowheads="1"/>
          </p:cNvSpPr>
          <p:nvPr/>
        </p:nvSpPr>
        <p:spPr bwMode="auto">
          <a:xfrm>
            <a:off x="3657600" y="5029200"/>
            <a:ext cx="685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a:t>B</a:t>
            </a:r>
          </a:p>
        </p:txBody>
      </p:sp>
      <p:sp>
        <p:nvSpPr>
          <p:cNvPr id="115856" name="TextBox 178"/>
          <p:cNvSpPr txBox="1">
            <a:spLocks noChangeArrowheads="1"/>
          </p:cNvSpPr>
          <p:nvPr/>
        </p:nvSpPr>
        <p:spPr bwMode="auto">
          <a:xfrm>
            <a:off x="6324600" y="3581400"/>
            <a:ext cx="533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a:t>C+</a:t>
            </a:r>
          </a:p>
        </p:txBody>
      </p:sp>
      <p:sp>
        <p:nvSpPr>
          <p:cNvPr id="115857" name="TextBox 179"/>
          <p:cNvSpPr txBox="1">
            <a:spLocks noChangeArrowheads="1"/>
          </p:cNvSpPr>
          <p:nvPr/>
        </p:nvSpPr>
        <p:spPr bwMode="auto">
          <a:xfrm>
            <a:off x="8229600" y="2514600"/>
            <a:ext cx="304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a:t>B</a:t>
            </a:r>
          </a:p>
        </p:txBody>
      </p:sp>
      <p:sp>
        <p:nvSpPr>
          <p:cNvPr id="115858" name="TextBox 180"/>
          <p:cNvSpPr txBox="1">
            <a:spLocks noChangeArrowheads="1"/>
          </p:cNvSpPr>
          <p:nvPr/>
        </p:nvSpPr>
        <p:spPr bwMode="auto">
          <a:xfrm>
            <a:off x="6019800" y="4038600"/>
            <a:ext cx="304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a:t>B</a:t>
            </a:r>
          </a:p>
        </p:txBody>
      </p:sp>
      <p:sp>
        <p:nvSpPr>
          <p:cNvPr id="115859" name="TextBox 181"/>
          <p:cNvSpPr txBox="1">
            <a:spLocks noChangeArrowheads="1"/>
          </p:cNvSpPr>
          <p:nvPr/>
        </p:nvSpPr>
        <p:spPr bwMode="auto">
          <a:xfrm>
            <a:off x="4724400" y="3200400"/>
            <a:ext cx="5857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a:t>B+</a:t>
            </a:r>
          </a:p>
        </p:txBody>
      </p:sp>
      <p:sp>
        <p:nvSpPr>
          <p:cNvPr id="115860" name="TextBox 182"/>
          <p:cNvSpPr txBox="1">
            <a:spLocks noChangeArrowheads="1"/>
          </p:cNvSpPr>
          <p:nvPr/>
        </p:nvSpPr>
        <p:spPr bwMode="auto">
          <a:xfrm>
            <a:off x="6477000" y="5105400"/>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a:t>C</a:t>
            </a:r>
          </a:p>
        </p:txBody>
      </p:sp>
      <p:sp>
        <p:nvSpPr>
          <p:cNvPr id="115861" name="TextBox 183"/>
          <p:cNvSpPr txBox="1">
            <a:spLocks noChangeArrowheads="1"/>
          </p:cNvSpPr>
          <p:nvPr/>
        </p:nvSpPr>
        <p:spPr bwMode="auto">
          <a:xfrm>
            <a:off x="8229600" y="3429000"/>
            <a:ext cx="304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a:t>B</a:t>
            </a:r>
          </a:p>
        </p:txBody>
      </p:sp>
      <p:cxnSp>
        <p:nvCxnSpPr>
          <p:cNvPr id="186" name="Straight Arrow Connector 185"/>
          <p:cNvCxnSpPr/>
          <p:nvPr/>
        </p:nvCxnSpPr>
        <p:spPr>
          <a:xfrm rot="16200000" flipV="1">
            <a:off x="8115300" y="3314700"/>
            <a:ext cx="3048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5863" name="TextBox 187"/>
          <p:cNvSpPr txBox="1">
            <a:spLocks noChangeArrowheads="1"/>
          </p:cNvSpPr>
          <p:nvPr/>
        </p:nvSpPr>
        <p:spPr bwMode="auto">
          <a:xfrm>
            <a:off x="5638800" y="4267200"/>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a:t>B</a:t>
            </a:r>
          </a:p>
        </p:txBody>
      </p:sp>
      <p:sp>
        <p:nvSpPr>
          <p:cNvPr id="115864" name="TextBox 193"/>
          <p:cNvSpPr txBox="1">
            <a:spLocks noChangeArrowheads="1"/>
          </p:cNvSpPr>
          <p:nvPr/>
        </p:nvSpPr>
        <p:spPr bwMode="auto">
          <a:xfrm>
            <a:off x="4876800" y="3733800"/>
            <a:ext cx="609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a:t>A-</a:t>
            </a:r>
          </a:p>
        </p:txBody>
      </p:sp>
      <p:sp>
        <p:nvSpPr>
          <p:cNvPr id="115865" name="TextBox 194"/>
          <p:cNvSpPr txBox="1">
            <a:spLocks noChangeArrowheads="1"/>
          </p:cNvSpPr>
          <p:nvPr/>
        </p:nvSpPr>
        <p:spPr bwMode="auto">
          <a:xfrm>
            <a:off x="5257800" y="3048000"/>
            <a:ext cx="533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a:t>C+</a:t>
            </a:r>
          </a:p>
        </p:txBody>
      </p:sp>
      <p:cxnSp>
        <p:nvCxnSpPr>
          <p:cNvPr id="197" name="Straight Arrow Connector 196"/>
          <p:cNvCxnSpPr/>
          <p:nvPr/>
        </p:nvCxnSpPr>
        <p:spPr>
          <a:xfrm rot="10800000">
            <a:off x="8305800" y="3276600"/>
            <a:ext cx="307975" cy="381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5867" name="TextBox 199"/>
          <p:cNvSpPr txBox="1">
            <a:spLocks noChangeArrowheads="1"/>
          </p:cNvSpPr>
          <p:nvPr/>
        </p:nvSpPr>
        <p:spPr bwMode="auto">
          <a:xfrm>
            <a:off x="7543800" y="3429000"/>
            <a:ext cx="228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a:t>C</a:t>
            </a:r>
          </a:p>
        </p:txBody>
      </p:sp>
      <p:sp>
        <p:nvSpPr>
          <p:cNvPr id="115868" name="TextBox 200"/>
          <p:cNvSpPr txBox="1">
            <a:spLocks noChangeArrowheads="1"/>
          </p:cNvSpPr>
          <p:nvPr/>
        </p:nvSpPr>
        <p:spPr bwMode="auto">
          <a:xfrm>
            <a:off x="6400800" y="2971800"/>
            <a:ext cx="609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a:t>C</a:t>
            </a:r>
          </a:p>
        </p:txBody>
      </p:sp>
      <p:sp>
        <p:nvSpPr>
          <p:cNvPr id="115869" name="TextBox 201"/>
          <p:cNvSpPr txBox="1">
            <a:spLocks noChangeArrowheads="1"/>
          </p:cNvSpPr>
          <p:nvPr/>
        </p:nvSpPr>
        <p:spPr bwMode="auto">
          <a:xfrm>
            <a:off x="8534400" y="4419600"/>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a:t>C</a:t>
            </a:r>
          </a:p>
        </p:txBody>
      </p:sp>
      <p:cxnSp>
        <p:nvCxnSpPr>
          <p:cNvPr id="204" name="Straight Arrow Connector 203"/>
          <p:cNvCxnSpPr/>
          <p:nvPr/>
        </p:nvCxnSpPr>
        <p:spPr>
          <a:xfrm flipH="1" flipV="1">
            <a:off x="7951788" y="3863975"/>
            <a:ext cx="735012" cy="784225"/>
          </a:xfrm>
          <a:prstGeom prst="straightConnector1">
            <a:avLst/>
          </a:prstGeom>
          <a:ln>
            <a:solidFill>
              <a:srgbClr val="4B9FCD"/>
            </a:solidFill>
            <a:tailEnd type="arrow"/>
          </a:ln>
        </p:spPr>
        <p:style>
          <a:lnRef idx="1">
            <a:schemeClr val="accent1"/>
          </a:lnRef>
          <a:fillRef idx="0">
            <a:schemeClr val="accent1"/>
          </a:fillRef>
          <a:effectRef idx="0">
            <a:schemeClr val="accent1"/>
          </a:effectRef>
          <a:fontRef idx="minor">
            <a:schemeClr val="tx1"/>
          </a:fontRef>
        </p:style>
      </p:cxnSp>
      <p:sp>
        <p:nvSpPr>
          <p:cNvPr id="115871" name="TextBox 204"/>
          <p:cNvSpPr txBox="1">
            <a:spLocks noChangeArrowheads="1"/>
          </p:cNvSpPr>
          <p:nvPr/>
        </p:nvSpPr>
        <p:spPr bwMode="auto">
          <a:xfrm>
            <a:off x="2057400" y="4495800"/>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a:t>D</a:t>
            </a:r>
          </a:p>
        </p:txBody>
      </p:sp>
      <p:sp>
        <p:nvSpPr>
          <p:cNvPr id="115872" name="TextBox 205"/>
          <p:cNvSpPr txBox="1">
            <a:spLocks noChangeArrowheads="1"/>
          </p:cNvSpPr>
          <p:nvPr/>
        </p:nvSpPr>
        <p:spPr bwMode="auto">
          <a:xfrm>
            <a:off x="3886200" y="4191000"/>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a:t>B</a:t>
            </a:r>
          </a:p>
        </p:txBody>
      </p:sp>
      <p:sp>
        <p:nvSpPr>
          <p:cNvPr id="115873" name="TextBox 206"/>
          <p:cNvSpPr txBox="1">
            <a:spLocks noChangeArrowheads="1"/>
          </p:cNvSpPr>
          <p:nvPr/>
        </p:nvSpPr>
        <p:spPr bwMode="auto">
          <a:xfrm>
            <a:off x="5943600" y="5181600"/>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a:t>D+</a:t>
            </a:r>
          </a:p>
        </p:txBody>
      </p:sp>
      <p:sp>
        <p:nvSpPr>
          <p:cNvPr id="115874" name="TextBox 210"/>
          <p:cNvSpPr txBox="1">
            <a:spLocks noChangeArrowheads="1"/>
          </p:cNvSpPr>
          <p:nvPr/>
        </p:nvSpPr>
        <p:spPr bwMode="auto">
          <a:xfrm>
            <a:off x="5638800" y="5486400"/>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a:t>D</a:t>
            </a:r>
          </a:p>
        </p:txBody>
      </p:sp>
      <p:sp>
        <p:nvSpPr>
          <p:cNvPr id="115875" name="TextBox 211"/>
          <p:cNvSpPr txBox="1">
            <a:spLocks noChangeArrowheads="1"/>
          </p:cNvSpPr>
          <p:nvPr/>
        </p:nvSpPr>
        <p:spPr bwMode="auto">
          <a:xfrm>
            <a:off x="4800600" y="5791200"/>
            <a:ext cx="381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a:t>D</a:t>
            </a:r>
          </a:p>
        </p:txBody>
      </p:sp>
      <p:sp>
        <p:nvSpPr>
          <p:cNvPr id="115876" name="TextBox 212"/>
          <p:cNvSpPr txBox="1">
            <a:spLocks noChangeArrowheads="1"/>
          </p:cNvSpPr>
          <p:nvPr/>
        </p:nvSpPr>
        <p:spPr bwMode="auto">
          <a:xfrm>
            <a:off x="7035800" y="5414963"/>
            <a:ext cx="304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a:t>D</a:t>
            </a:r>
          </a:p>
        </p:txBody>
      </p:sp>
      <p:sp>
        <p:nvSpPr>
          <p:cNvPr id="115877" name="TextBox 213"/>
          <p:cNvSpPr txBox="1">
            <a:spLocks noChangeArrowheads="1"/>
          </p:cNvSpPr>
          <p:nvPr/>
        </p:nvSpPr>
        <p:spPr bwMode="auto">
          <a:xfrm>
            <a:off x="7620000" y="2819400"/>
            <a:ext cx="304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a:t>D</a:t>
            </a:r>
          </a:p>
        </p:txBody>
      </p:sp>
      <p:sp>
        <p:nvSpPr>
          <p:cNvPr id="115878" name="Rectangle 2"/>
          <p:cNvSpPr>
            <a:spLocks noGrp="1" noChangeArrowheads="1"/>
          </p:cNvSpPr>
          <p:nvPr>
            <p:ph type="title" idx="4294967295"/>
          </p:nvPr>
        </p:nvSpPr>
        <p:spPr/>
        <p:txBody>
          <a:bodyPr/>
          <a:lstStyle/>
          <a:p>
            <a:r>
              <a:rPr lang="en-US" altLang="en-US" smtClean="0">
                <a:latin typeface="Arial" panose="020B0604020202020204" pitchFamily="34" charset="0"/>
              </a:rPr>
              <a:t>2015 Property and Casualty Insurance</a:t>
            </a:r>
            <a:br>
              <a:rPr lang="en-US" altLang="en-US" smtClean="0">
                <a:latin typeface="Arial" panose="020B0604020202020204" pitchFamily="34" charset="0"/>
              </a:rPr>
            </a:br>
            <a:r>
              <a:rPr lang="en-US" altLang="en-US" smtClean="0">
                <a:latin typeface="Arial" panose="020B0604020202020204" pitchFamily="34" charset="0"/>
              </a:rPr>
              <a:t>Regulatory Report Card</a:t>
            </a:r>
          </a:p>
        </p:txBody>
      </p:sp>
      <p:sp>
        <p:nvSpPr>
          <p:cNvPr id="115879" name="TextBox 194"/>
          <p:cNvSpPr txBox="1">
            <a:spLocks noChangeArrowheads="1"/>
          </p:cNvSpPr>
          <p:nvPr/>
        </p:nvSpPr>
        <p:spPr bwMode="auto">
          <a:xfrm>
            <a:off x="327025" y="5759450"/>
            <a:ext cx="2644775" cy="3079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a:latin typeface="Calibri" panose="020F0502020204030204" pitchFamily="34" charset="0"/>
              </a:rPr>
              <a:t>Not Graded: District of Columbia</a:t>
            </a:r>
          </a:p>
        </p:txBody>
      </p:sp>
      <p:cxnSp>
        <p:nvCxnSpPr>
          <p:cNvPr id="196" name="Straight Arrow Connector 195"/>
          <p:cNvCxnSpPr/>
          <p:nvPr/>
        </p:nvCxnSpPr>
        <p:spPr>
          <a:xfrm rot="16200000" flipV="1">
            <a:off x="7806532" y="3925093"/>
            <a:ext cx="311150" cy="3095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8" name="AutoShape 9"/>
          <p:cNvSpPr>
            <a:spLocks noChangeArrowheads="1"/>
          </p:cNvSpPr>
          <p:nvPr/>
        </p:nvSpPr>
        <p:spPr bwMode="blackWhite">
          <a:xfrm>
            <a:off x="7512050" y="5170488"/>
            <a:ext cx="1593850" cy="982662"/>
          </a:xfrm>
          <a:prstGeom prst="wedgeRectCallout">
            <a:avLst>
              <a:gd name="adj1" fmla="val -31981"/>
              <a:gd name="adj2" fmla="val -102875"/>
            </a:avLst>
          </a:prstGeom>
          <a:solidFill>
            <a:srgbClr val="225A7A"/>
          </a:solidFill>
          <a:ln w="28575" algn="ctr">
            <a:solidFill>
              <a:schemeClr val="bg1"/>
            </a:solidFill>
            <a:miter lim="800000"/>
            <a:headEnd/>
            <a:tailEnd/>
          </a:ln>
        </p:spPr>
        <p:txBody>
          <a:bodyPr tIns="91440" bIns="9144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spcBef>
                <a:spcPct val="50000"/>
              </a:spcBef>
              <a:buClr>
                <a:srgbClr val="FFFFFF"/>
              </a:buClr>
              <a:buFont typeface="Wingdings" panose="05000000000000000000" pitchFamily="2" charset="2"/>
              <a:buNone/>
            </a:pPr>
            <a:r>
              <a:rPr lang="en-US" altLang="en-US" b="1">
                <a:solidFill>
                  <a:srgbClr val="FFFFFF"/>
                </a:solidFill>
              </a:rPr>
              <a:t>Rated Worst Regulatory Environment</a:t>
            </a:r>
          </a:p>
        </p:txBody>
      </p:sp>
      <p:sp>
        <p:nvSpPr>
          <p:cNvPr id="189" name="AutoShape 9"/>
          <p:cNvSpPr>
            <a:spLocks noChangeArrowheads="1"/>
          </p:cNvSpPr>
          <p:nvPr/>
        </p:nvSpPr>
        <p:spPr bwMode="blackWhite">
          <a:xfrm>
            <a:off x="2830513" y="1331913"/>
            <a:ext cx="4683125" cy="773112"/>
          </a:xfrm>
          <a:prstGeom prst="wedgeRectCallout">
            <a:avLst>
              <a:gd name="adj1" fmla="val -27125"/>
              <a:gd name="adj2" fmla="val -47435"/>
            </a:avLst>
          </a:prstGeom>
          <a:solidFill>
            <a:schemeClr val="accent2"/>
          </a:solidFill>
          <a:ln w="28575" algn="ctr">
            <a:solidFill>
              <a:schemeClr val="bg1"/>
            </a:solidFill>
            <a:miter lim="800000"/>
            <a:headEnd/>
            <a:tailEnd/>
          </a:ln>
        </p:spPr>
        <p:txBody>
          <a:bodyPr tIns="91440" bIns="9144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spcBef>
                <a:spcPct val="50000"/>
              </a:spcBef>
              <a:buClr>
                <a:srgbClr val="FFFFFF"/>
              </a:buClr>
              <a:buFont typeface="Wingdings" panose="05000000000000000000" pitchFamily="2" charset="2"/>
              <a:buNone/>
            </a:pPr>
            <a:r>
              <a:rPr lang="en-US" altLang="en-US" b="1">
                <a:solidFill>
                  <a:srgbClr val="FFFFFF"/>
                </a:solidFill>
              </a:rPr>
              <a:t>R Street Institute is “A Free-Market Think Tank” on the Political Right.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188"/>
                                        </p:tgtEl>
                                        <p:attrNameLst>
                                          <p:attrName>style.visibility</p:attrName>
                                        </p:attrNameLst>
                                      </p:cBhvr>
                                      <p:to>
                                        <p:strVal val="visible"/>
                                      </p:to>
                                    </p:set>
                                    <p:animEffect transition="in" filter="wipe(down)">
                                      <p:cBhvr>
                                        <p:cTn id="7" dur="500"/>
                                        <p:tgtEl>
                                          <p:spTgt spid="188"/>
                                        </p:tgtEl>
                                      </p:cBhvr>
                                    </p:animEffect>
                                  </p:childTnLst>
                                </p:cTn>
                              </p:par>
                            </p:childTnLst>
                          </p:cTn>
                        </p:par>
                        <p:par>
                          <p:cTn id="8" fill="hold" nodeType="afterGroup">
                            <p:stCondLst>
                              <p:cond delay="1000"/>
                            </p:stCondLst>
                            <p:childTnLst>
                              <p:par>
                                <p:cTn id="9" presetID="22" presetClass="entr" presetSubtype="4" fill="hold" grpId="0" nodeType="afterEffect">
                                  <p:stCondLst>
                                    <p:cond delay="500"/>
                                  </p:stCondLst>
                                  <p:childTnLst>
                                    <p:set>
                                      <p:cBhvr>
                                        <p:cTn id="10" dur="1" fill="hold">
                                          <p:stCondLst>
                                            <p:cond delay="0"/>
                                          </p:stCondLst>
                                        </p:cTn>
                                        <p:tgtEl>
                                          <p:spTgt spid="189"/>
                                        </p:tgtEl>
                                        <p:attrNameLst>
                                          <p:attrName>style.visibility</p:attrName>
                                        </p:attrNameLst>
                                      </p:cBhvr>
                                      <p:to>
                                        <p:strVal val="visible"/>
                                      </p:to>
                                    </p:set>
                                    <p:animEffect transition="in" filter="wipe(down)">
                                      <p:cBhvr>
                                        <p:cTn id="11" dur="500"/>
                                        <p:tgtEl>
                                          <p:spTgt spid="1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8" grpId="0" animBg="1"/>
      <p:bldP spid="189"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Title 1"/>
          <p:cNvSpPr>
            <a:spLocks noGrp="1"/>
          </p:cNvSpPr>
          <p:nvPr>
            <p:ph type="title"/>
          </p:nvPr>
        </p:nvSpPr>
        <p:spPr/>
        <p:txBody>
          <a:bodyPr/>
          <a:lstStyle/>
          <a:p>
            <a:r>
              <a:rPr lang="en-US" altLang="en-US" smtClean="0">
                <a:latin typeface="Arial" panose="020B0604020202020204" pitchFamily="34" charset="0"/>
              </a:rPr>
              <a:t>About North Carolina’s Regulatory Grade</a:t>
            </a:r>
          </a:p>
        </p:txBody>
      </p:sp>
      <p:sp>
        <p:nvSpPr>
          <p:cNvPr id="117763" name="Content Placeholder 3"/>
          <p:cNvSpPr>
            <a:spLocks noGrp="1"/>
          </p:cNvSpPr>
          <p:nvPr>
            <p:ph sz="half" idx="2"/>
          </p:nvPr>
        </p:nvSpPr>
        <p:spPr/>
        <p:txBody>
          <a:bodyPr/>
          <a:lstStyle/>
          <a:p>
            <a:r>
              <a:rPr lang="en-US" altLang="en-US" smtClean="0">
                <a:latin typeface="Arial" panose="020B0604020202020204" pitchFamily="34" charset="0"/>
              </a:rPr>
              <a:t>Cons</a:t>
            </a:r>
          </a:p>
          <a:p>
            <a:pPr lvl="1"/>
            <a:r>
              <a:rPr lang="en-US" altLang="en-US" smtClean="0">
                <a:latin typeface="Arial" panose="020B0604020202020204" pitchFamily="34" charset="0"/>
              </a:rPr>
              <a:t>Elected Insurance Commissioner</a:t>
            </a:r>
          </a:p>
          <a:p>
            <a:pPr lvl="1"/>
            <a:r>
              <a:rPr lang="en-US" altLang="en-US" smtClean="0">
                <a:latin typeface="Arial" panose="020B0604020202020204" pitchFamily="34" charset="0"/>
              </a:rPr>
              <a:t>Huge Auto Residual Market</a:t>
            </a:r>
          </a:p>
          <a:p>
            <a:pPr lvl="1"/>
            <a:r>
              <a:rPr lang="en-US" altLang="en-US" smtClean="0">
                <a:latin typeface="Arial" panose="020B0604020202020204" pitchFamily="34" charset="0"/>
              </a:rPr>
              <a:t>Growing Property Residual Market</a:t>
            </a:r>
          </a:p>
          <a:p>
            <a:pPr lvl="1"/>
            <a:r>
              <a:rPr lang="en-US" altLang="en-US" smtClean="0">
                <a:latin typeface="Arial" panose="020B0604020202020204" pitchFamily="34" charset="0"/>
              </a:rPr>
              <a:t>Lack of Flexibility</a:t>
            </a:r>
          </a:p>
          <a:p>
            <a:pPr lvl="2"/>
            <a:r>
              <a:rPr lang="en-US" altLang="en-US" smtClean="0">
                <a:latin typeface="Arial" panose="020B0604020202020204" pitchFamily="34" charset="0"/>
              </a:rPr>
              <a:t>Regulatory</a:t>
            </a:r>
          </a:p>
          <a:p>
            <a:pPr lvl="2"/>
            <a:r>
              <a:rPr lang="en-US" altLang="en-US" smtClean="0">
                <a:latin typeface="Arial" panose="020B0604020202020204" pitchFamily="34" charset="0"/>
              </a:rPr>
              <a:t>Ratemaking</a:t>
            </a:r>
          </a:p>
          <a:p>
            <a:pPr lvl="2"/>
            <a:r>
              <a:rPr lang="en-US" altLang="en-US" smtClean="0">
                <a:latin typeface="Arial" panose="020B0604020202020204" pitchFamily="34" charset="0"/>
              </a:rPr>
              <a:t>Product Design</a:t>
            </a:r>
          </a:p>
        </p:txBody>
      </p:sp>
      <p:sp>
        <p:nvSpPr>
          <p:cNvPr id="5" name="Date Placeholder 4"/>
          <p:cNvSpPr>
            <a:spLocks noGrp="1"/>
          </p:cNvSpPr>
          <p:nvPr>
            <p:ph type="dt" sz="quarter" idx="10"/>
          </p:nvPr>
        </p:nvSpPr>
        <p:spPr/>
        <p:txBody>
          <a:bodyPr/>
          <a:lstStyle/>
          <a:p>
            <a:pPr>
              <a:defRPr/>
            </a:pPr>
            <a:r>
              <a:rPr lang="en-US" smtClean="0"/>
              <a:t>12/01/09 - 9pm</a:t>
            </a:r>
            <a:endParaRPr lang="en-US"/>
          </a:p>
        </p:txBody>
      </p:sp>
      <p:sp>
        <p:nvSpPr>
          <p:cNvPr id="6" name="Footer Placeholder 5"/>
          <p:cNvSpPr>
            <a:spLocks noGrp="1"/>
          </p:cNvSpPr>
          <p:nvPr>
            <p:ph type="ftr" sz="quarter" idx="11"/>
          </p:nvPr>
        </p:nvSpPr>
        <p:spPr/>
        <p:txBody>
          <a:bodyPr/>
          <a:lstStyle/>
          <a:p>
            <a:pPr>
              <a:defRPr/>
            </a:pPr>
            <a:r>
              <a:rPr lang="en-US" smtClean="0"/>
              <a:t>eSlide – P6466 – The Financial Crisis and the Future of the P/C</a:t>
            </a:r>
            <a:endParaRPr lang="en-US"/>
          </a:p>
        </p:txBody>
      </p:sp>
      <p:sp>
        <p:nvSpPr>
          <p:cNvPr id="117766"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2AFAC76-EAB2-4CAA-B0D5-8F1492789E05}" type="slidenum">
              <a:rPr lang="en-US" altLang="en-US" smtClean="0"/>
              <a:pPr/>
              <a:t>58</a:t>
            </a:fld>
            <a:endParaRPr lang="en-US" altLang="en-US" smtClean="0"/>
          </a:p>
        </p:txBody>
      </p:sp>
      <p:pic>
        <p:nvPicPr>
          <p:cNvPr id="117767" name="Picture 7"/>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520700" y="1525588"/>
            <a:ext cx="3949700" cy="226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7768" name="Content Placeholder 3"/>
          <p:cNvSpPr>
            <a:spLocks noGrp="1"/>
          </p:cNvSpPr>
          <p:nvPr>
            <p:ph sz="half" idx="2"/>
          </p:nvPr>
        </p:nvSpPr>
        <p:spPr>
          <a:xfrm>
            <a:off x="476250" y="3879850"/>
            <a:ext cx="4038600" cy="2246313"/>
          </a:xfrm>
        </p:spPr>
        <p:txBody>
          <a:bodyPr/>
          <a:lstStyle/>
          <a:p>
            <a:r>
              <a:rPr lang="en-US" altLang="en-US" smtClean="0">
                <a:latin typeface="Arial" panose="020B0604020202020204" pitchFamily="34" charset="0"/>
              </a:rPr>
              <a:t>Pros</a:t>
            </a:r>
          </a:p>
          <a:p>
            <a:pPr lvl="1"/>
            <a:r>
              <a:rPr lang="en-US" altLang="en-US" smtClean="0">
                <a:latin typeface="Arial" panose="020B0604020202020204" pitchFamily="34" charset="0"/>
              </a:rPr>
              <a:t>Competitive Workers Comp Market</a:t>
            </a:r>
          </a:p>
          <a:p>
            <a:pPr lvl="1"/>
            <a:r>
              <a:rPr lang="en-US" altLang="en-US" smtClean="0">
                <a:latin typeface="Arial" panose="020B0604020202020204" pitchFamily="34" charset="0"/>
              </a:rPr>
              <a:t>Transparent Rule-Making Process</a:t>
            </a:r>
          </a:p>
        </p:txBody>
      </p:sp>
      <p:sp>
        <p:nvSpPr>
          <p:cNvPr id="117769" name="Text Box 133"/>
          <p:cNvSpPr txBox="1">
            <a:spLocks noChangeArrowheads="1"/>
          </p:cNvSpPr>
          <p:nvPr/>
        </p:nvSpPr>
        <p:spPr bwMode="auto">
          <a:xfrm>
            <a:off x="520700" y="6215063"/>
            <a:ext cx="5178425" cy="30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 typeface="Wingdings" panose="05000000000000000000" pitchFamily="2" charset="2"/>
              <a:buNone/>
            </a:pPr>
            <a:r>
              <a:rPr lang="en-US" altLang="en-US" sz="1400">
                <a:latin typeface="Calibri" panose="020F0502020204030204" pitchFamily="34" charset="0"/>
              </a:rPr>
              <a:t>Source: R Street Insurance Regulation Report Card,  December 2015</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4498" name="Rectangle 2"/>
          <p:cNvSpPr>
            <a:spLocks noGrp="1" noChangeArrowheads="1"/>
          </p:cNvSpPr>
          <p:nvPr>
            <p:ph type="ctrTitle" idx="4294967295"/>
          </p:nvPr>
        </p:nvSpPr>
        <p:spPr bwMode="blackWhite">
          <a:xfrm>
            <a:off x="550863" y="2232025"/>
            <a:ext cx="7981950" cy="1470025"/>
          </a:xfrm>
          <a:gradFill rotWithShape="1">
            <a:gsLst>
              <a:gs pos="0">
                <a:srgbClr val="FF6801"/>
              </a:gs>
              <a:gs pos="100000">
                <a:srgbClr val="DC5A01"/>
              </a:gs>
            </a:gsLst>
            <a:lin ang="5400000" scaled="1"/>
          </a:gradFill>
          <a:ln w="12700" cap="flat" algn="ctr">
            <a:solidFill>
              <a:srgbClr val="FF6801"/>
            </a:solidFill>
            <a:miter lim="800000"/>
            <a:headEnd/>
            <a:tailEnd/>
          </a:ln>
        </p:spPr>
        <p:txBody>
          <a:bodyPr/>
          <a:lstStyle/>
          <a:p>
            <a:pPr algn="ctr" defTabSz="914400" eaLnBrk="1" hangingPunct="1">
              <a:lnSpc>
                <a:spcPct val="95000"/>
              </a:lnSpc>
              <a:spcBef>
                <a:spcPct val="25000"/>
              </a:spcBef>
            </a:pPr>
            <a:r>
              <a:rPr lang="en-US" altLang="en-US" sz="3800" smtClean="0">
                <a:solidFill>
                  <a:schemeClr val="bg1"/>
                </a:solidFill>
                <a:latin typeface="Arial" panose="020B0604020202020204" pitchFamily="34" charset="0"/>
              </a:rPr>
              <a:t>NORTH CAROLINA AUTO INSURANCE</a:t>
            </a:r>
          </a:p>
        </p:txBody>
      </p:sp>
      <p:sp>
        <p:nvSpPr>
          <p:cNvPr id="118787" name="Rectangle 3"/>
          <p:cNvSpPr>
            <a:spLocks noChangeArrowheads="1"/>
          </p:cNvSpPr>
          <p:nvPr/>
        </p:nvSpPr>
        <p:spPr bwMode="auto">
          <a:xfrm>
            <a:off x="0" y="6556375"/>
            <a:ext cx="9144000" cy="301625"/>
          </a:xfrm>
          <a:prstGeom prst="rect">
            <a:avLst/>
          </a:prstGeom>
          <a:solidFill>
            <a:srgbClr val="225A7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p>
        </p:txBody>
      </p:sp>
      <p:sp>
        <p:nvSpPr>
          <p:cNvPr id="118788" name="Rectangle 4"/>
          <p:cNvSpPr>
            <a:spLocks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lnSpc>
                <a:spcPct val="85000"/>
              </a:lnSpc>
              <a:spcBef>
                <a:spcPct val="20000"/>
              </a:spcBef>
            </a:pPr>
            <a:fld id="{882C8229-5C7F-4E30-A793-ABB2BA4E204B}" type="slidenum">
              <a:rPr lang="en-US" altLang="en-US" sz="900">
                <a:solidFill>
                  <a:schemeClr val="bg1"/>
                </a:solidFill>
              </a:rPr>
              <a:pPr algn="r">
                <a:lnSpc>
                  <a:spcPct val="85000"/>
                </a:lnSpc>
                <a:spcBef>
                  <a:spcPct val="20000"/>
                </a:spcBef>
              </a:pPr>
              <a:t>59</a:t>
            </a:fld>
            <a:endParaRPr lang="en-US" altLang="en-US" sz="900">
              <a:solidFill>
                <a:schemeClr val="bg1"/>
              </a:solidFill>
            </a:endParaRPr>
          </a:p>
        </p:txBody>
      </p:sp>
      <p:pic>
        <p:nvPicPr>
          <p:cNvPr id="118789" name="Picture 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051175" y="838200"/>
            <a:ext cx="303212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8"/>
          <p:cNvSpPr>
            <a:spLocks noChangeArrowheads="1"/>
          </p:cNvSpPr>
          <p:nvPr/>
        </p:nvSpPr>
        <p:spPr bwMode="auto">
          <a:xfrm>
            <a:off x="339725" y="4005263"/>
            <a:ext cx="8450263" cy="246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45720" rIns="45720">
            <a:spAutoFit/>
          </a:bodyPr>
          <a:lstStyle>
            <a:lvl1pPr marL="292100" indent="-2921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25000"/>
              </a:spcBef>
              <a:buFont typeface="Wingdings" panose="05000000000000000000" pitchFamily="2" charset="2"/>
              <a:buNone/>
            </a:pPr>
            <a:r>
              <a:rPr lang="en-US" altLang="en-US" sz="4000" b="1">
                <a:solidFill>
                  <a:srgbClr val="225A7A"/>
                </a:solidFill>
              </a:rPr>
              <a:t>A Look at the State and Its Reinsurance Facility, the Nation’s Largest Residual Market</a:t>
            </a:r>
          </a:p>
          <a:p>
            <a:pPr algn="ctr">
              <a:spcBef>
                <a:spcPct val="25000"/>
              </a:spcBef>
              <a:buFont typeface="Wingdings" panose="05000000000000000000" pitchFamily="2" charset="2"/>
              <a:buNone/>
            </a:pPr>
            <a:r>
              <a:rPr lang="en-US" altLang="en-US" sz="4000" b="1">
                <a:solidFill>
                  <a:srgbClr val="225A7A"/>
                </a:solidFill>
              </a:rPr>
              <a:t> </a:t>
            </a:r>
            <a:endParaRPr lang="en-US" altLang="en-US" sz="4000" b="1" i="1">
              <a:solidFill>
                <a:srgbClr val="225A7A"/>
              </a:solidFill>
            </a:endParaRPr>
          </a:p>
        </p:txBody>
      </p:sp>
      <p:sp>
        <p:nvSpPr>
          <p:cNvPr id="7" name="Date Placeholder 6"/>
          <p:cNvSpPr>
            <a:spLocks noGrp="1"/>
          </p:cNvSpPr>
          <p:nvPr>
            <p:ph type="dt" sz="quarter" idx="10"/>
          </p:nvPr>
        </p:nvSpPr>
        <p:spPr/>
        <p:txBody>
          <a:bodyPr/>
          <a:lstStyle/>
          <a:p>
            <a:pPr>
              <a:defRPr/>
            </a:pPr>
            <a:r>
              <a:rPr lang="en-US" smtClean="0"/>
              <a:t>12/01/09 - 9pm</a:t>
            </a:r>
            <a:endParaRPr lang="en-US"/>
          </a:p>
        </p:txBody>
      </p:sp>
      <p:sp>
        <p:nvSpPr>
          <p:cNvPr id="118792" name="Slide Number Placeholder 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F0F3107-D1DD-4AF0-828B-C1AEEF6719DF}" type="slidenum">
              <a:rPr lang="en-US" altLang="en-US" smtClean="0"/>
              <a:pPr/>
              <a:t>59</a:t>
            </a:fld>
            <a:endParaRPr lang="en-US" altLang="en-US" smtClean="0"/>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4498"/>
                                        </p:tgtEl>
                                        <p:attrNameLst>
                                          <p:attrName>style.visibility</p:attrName>
                                        </p:attrNameLst>
                                      </p:cBhvr>
                                      <p:to>
                                        <p:strVal val="visible"/>
                                      </p:to>
                                    </p:set>
                                    <p:animEffect transition="in" filter="barn(outVertical)">
                                      <p:cBhvr>
                                        <p:cTn id="7" dur="1000"/>
                                        <p:tgtEl>
                                          <p:spTgt spid="215449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4498" grpId="0" animBg="1"/>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434" name="Rectangle 3"/>
          <p:cNvSpPr>
            <a:spLocks noChangeArrowheads="1"/>
          </p:cNvSpPr>
          <p:nvPr/>
        </p:nvSpPr>
        <p:spPr bwMode="auto">
          <a:xfrm>
            <a:off x="0" y="6556375"/>
            <a:ext cx="9144000" cy="301625"/>
          </a:xfrm>
          <a:prstGeom prst="rect">
            <a:avLst/>
          </a:prstGeom>
          <a:solidFill>
            <a:srgbClr val="225A7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p>
        </p:txBody>
      </p:sp>
      <p:sp>
        <p:nvSpPr>
          <p:cNvPr id="18435" name="Rectangle 4"/>
          <p:cNvSpPr>
            <a:spLocks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lnSpc>
                <a:spcPct val="85000"/>
              </a:lnSpc>
              <a:spcBef>
                <a:spcPct val="20000"/>
              </a:spcBef>
            </a:pPr>
            <a:fld id="{5702485E-CED6-4256-B0A7-B0253192B7A4}" type="slidenum">
              <a:rPr lang="en-US" altLang="en-US" sz="900">
                <a:solidFill>
                  <a:schemeClr val="bg1"/>
                </a:solidFill>
              </a:rPr>
              <a:pPr algn="r">
                <a:lnSpc>
                  <a:spcPct val="85000"/>
                </a:lnSpc>
                <a:spcBef>
                  <a:spcPct val="20000"/>
                </a:spcBef>
              </a:pPr>
              <a:t>6</a:t>
            </a:fld>
            <a:endParaRPr lang="en-US" altLang="en-US" sz="900">
              <a:solidFill>
                <a:schemeClr val="bg1"/>
              </a:solidFill>
            </a:endParaRPr>
          </a:p>
        </p:txBody>
      </p:sp>
      <p:pic>
        <p:nvPicPr>
          <p:cNvPr id="18436" name="Picture 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051175" y="838200"/>
            <a:ext cx="303212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24102" name="Rectangle 6"/>
          <p:cNvSpPr>
            <a:spLocks noChangeArrowheads="1"/>
          </p:cNvSpPr>
          <p:nvPr/>
        </p:nvSpPr>
        <p:spPr bwMode="blackWhite">
          <a:xfrm>
            <a:off x="585788" y="1824038"/>
            <a:ext cx="8239125" cy="207645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5000"/>
              </a:lnSpc>
              <a:spcBef>
                <a:spcPct val="25000"/>
              </a:spcBef>
            </a:pPr>
            <a:r>
              <a:rPr lang="en-US" altLang="en-US" sz="4400" b="1">
                <a:solidFill>
                  <a:srgbClr val="FFFFFF"/>
                </a:solidFill>
              </a:rPr>
              <a:t>Insured Catastrophe Losses</a:t>
            </a:r>
          </a:p>
        </p:txBody>
      </p:sp>
      <p:sp>
        <p:nvSpPr>
          <p:cNvPr id="18438" name="TextBox 5"/>
          <p:cNvSpPr txBox="1">
            <a:spLocks noChangeArrowheads="1"/>
          </p:cNvSpPr>
          <p:nvPr/>
        </p:nvSpPr>
        <p:spPr bwMode="auto">
          <a:xfrm>
            <a:off x="246063" y="4000500"/>
            <a:ext cx="8642350"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3200" b="1">
                <a:solidFill>
                  <a:srgbClr val="225A7A"/>
                </a:solidFill>
              </a:rPr>
              <a:t>2013/14 and 2015 Experienced Below Average CAT Activity After Very High CAT Losses in 2011/12</a:t>
            </a:r>
          </a:p>
          <a:p>
            <a:pPr algn="ctr"/>
            <a:r>
              <a:rPr lang="en-US" altLang="en-US" sz="3200" b="1" i="1">
                <a:solidFill>
                  <a:srgbClr val="FF0000"/>
                </a:solidFill>
              </a:rPr>
              <a:t>Winter Storm Losses Far Above Average in 2014 and 2015</a:t>
            </a:r>
          </a:p>
        </p:txBody>
      </p:sp>
      <p:sp>
        <p:nvSpPr>
          <p:cNvPr id="8" name="Date Placeholder 7"/>
          <p:cNvSpPr>
            <a:spLocks noGrp="1"/>
          </p:cNvSpPr>
          <p:nvPr>
            <p:ph type="dt" sz="quarter" idx="10"/>
          </p:nvPr>
        </p:nvSpPr>
        <p:spPr/>
        <p:txBody>
          <a:bodyPr/>
          <a:lstStyle/>
          <a:p>
            <a:pPr>
              <a:defRPr/>
            </a:pPr>
            <a:r>
              <a:rPr lang="en-US" smtClean="0"/>
              <a:t>12/01/09 - 9pm</a:t>
            </a:r>
            <a:endParaRPr lang="en-US"/>
          </a:p>
        </p:txBody>
      </p:sp>
      <p:sp>
        <p:nvSpPr>
          <p:cNvPr id="18440" name="Slide Number Placeholder 8"/>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FCC4298-F328-4B3C-93AC-025ADDFCA1F2}" type="slidenum">
              <a:rPr lang="en-US" altLang="en-US" smtClean="0">
                <a:solidFill>
                  <a:srgbClr val="000000"/>
                </a:solidFill>
              </a:rPr>
              <a:pPr/>
              <a:t>6</a:t>
            </a:fld>
            <a:endParaRPr lang="en-US" altLang="en-US" smtClean="0">
              <a:solidFill>
                <a:srgbClr val="000000"/>
              </a:solidFill>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24102"/>
                                        </p:tgtEl>
                                        <p:attrNameLst>
                                          <p:attrName>style.visibility</p:attrName>
                                        </p:attrNameLst>
                                      </p:cBhvr>
                                      <p:to>
                                        <p:strVal val="visible"/>
                                      </p:to>
                                    </p:set>
                                    <p:animEffect transition="in" filter="barn(outVertical)">
                                      <p:cBhvr>
                                        <p:cTn id="7" dur="1000"/>
                                        <p:tgtEl>
                                          <p:spTgt spid="192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4102"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105"/>
          <p:cNvSpPr>
            <a:spLocks noGrp="1" noChangeArrowheads="1"/>
          </p:cNvSpPr>
          <p:nvPr>
            <p:ph type="dt" sz="quarter" idx="10"/>
          </p:nvPr>
        </p:nvSpPr>
        <p:spPr/>
        <p:txBody>
          <a:bodyPr/>
          <a:lstStyle/>
          <a:p>
            <a:pPr>
              <a:defRPr/>
            </a:pPr>
            <a:r>
              <a:rPr lang="en-US" smtClean="0"/>
              <a:t>12/01/09 - 9pm</a:t>
            </a:r>
          </a:p>
        </p:txBody>
      </p:sp>
      <p:sp>
        <p:nvSpPr>
          <p:cNvPr id="14340"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120836"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4DEF0A0-3D31-4089-A14A-46CCDDF3EA50}" type="slidenum">
              <a:rPr lang="en-US" altLang="en-US" smtClean="0"/>
              <a:pPr/>
              <a:t>60</a:t>
            </a:fld>
            <a:endParaRPr lang="en-US" altLang="en-US" smtClean="0"/>
          </a:p>
        </p:txBody>
      </p:sp>
      <p:sp>
        <p:nvSpPr>
          <p:cNvPr id="120837" name="Rectangle 2"/>
          <p:cNvSpPr>
            <a:spLocks noGrp="1" noChangeArrowheads="1"/>
          </p:cNvSpPr>
          <p:nvPr>
            <p:ph type="title"/>
          </p:nvPr>
        </p:nvSpPr>
        <p:spPr/>
        <p:txBody>
          <a:bodyPr/>
          <a:lstStyle/>
          <a:p>
            <a:r>
              <a:rPr lang="en-US" altLang="en-US" smtClean="0">
                <a:latin typeface="Arial" panose="020B0604020202020204" pitchFamily="34" charset="0"/>
              </a:rPr>
              <a:t>How Big Is NC Personal Auto </a:t>
            </a:r>
            <a:br>
              <a:rPr lang="en-US" altLang="en-US" smtClean="0">
                <a:latin typeface="Arial" panose="020B0604020202020204" pitchFamily="34" charset="0"/>
              </a:rPr>
            </a:br>
            <a:r>
              <a:rPr lang="en-US" altLang="en-US" smtClean="0">
                <a:latin typeface="Arial" panose="020B0604020202020204" pitchFamily="34" charset="0"/>
              </a:rPr>
              <a:t>Residual Market?</a:t>
            </a:r>
          </a:p>
        </p:txBody>
      </p:sp>
      <p:sp>
        <p:nvSpPr>
          <p:cNvPr id="120838" name="Rectangle 4"/>
          <p:cNvSpPr>
            <a:spLocks noChangeArrowheads="1"/>
          </p:cNvSpPr>
          <p:nvPr/>
        </p:nvSpPr>
        <p:spPr bwMode="auto">
          <a:xfrm>
            <a:off x="0" y="6200775"/>
            <a:ext cx="7569200"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85000"/>
              </a:lnSpc>
              <a:spcBef>
                <a:spcPct val="25000"/>
              </a:spcBef>
              <a:buClr>
                <a:schemeClr val="accent2"/>
              </a:buClr>
              <a:buFont typeface="Wingdings" panose="05000000000000000000" pitchFamily="2" charset="2"/>
              <a:buNone/>
            </a:pPr>
            <a:r>
              <a:rPr lang="en-US" altLang="en-US" sz="1100"/>
              <a:t>All data as of 2012, excludes commercial exposures.</a:t>
            </a:r>
            <a:br>
              <a:rPr lang="en-US" altLang="en-US" sz="1100"/>
            </a:br>
            <a:r>
              <a:rPr lang="en-US" altLang="en-US" sz="1100"/>
              <a:t>Source: AIPSO.</a:t>
            </a:r>
          </a:p>
        </p:txBody>
      </p:sp>
      <p:sp>
        <p:nvSpPr>
          <p:cNvPr id="2069509" name="Text Box 5"/>
          <p:cNvSpPr txBox="1">
            <a:spLocks noChangeArrowheads="1"/>
          </p:cNvSpPr>
          <p:nvPr/>
        </p:nvSpPr>
        <p:spPr bwMode="blackWhite">
          <a:xfrm>
            <a:off x="312738" y="5141913"/>
            <a:ext cx="8518525" cy="942975"/>
          </a:xfrm>
          <a:prstGeom prst="rect">
            <a:avLst/>
          </a:prstGeom>
          <a:gradFill rotWithShape="0">
            <a:gsLst>
              <a:gs pos="0">
                <a:schemeClr val="accent2"/>
              </a:gs>
              <a:gs pos="100000">
                <a:srgbClr val="DC5A01"/>
              </a:gs>
            </a:gsLst>
            <a:lin ang="5400000" scaled="1"/>
          </a:gradFill>
          <a:ln w="12700" algn="ctr">
            <a:solidFill>
              <a:srgbClr val="FF6801"/>
            </a:solidFill>
            <a:miter lim="800000"/>
            <a:headEnd type="none" w="sm" len="sm"/>
            <a:tailEnd type="none" w="sm" len="sm"/>
          </a:ln>
        </p:spPr>
        <p:txBody>
          <a:bodyPr bIns="64008"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5000"/>
              </a:lnSpc>
              <a:spcBef>
                <a:spcPct val="25000"/>
              </a:spcBef>
            </a:pPr>
            <a:r>
              <a:rPr lang="en-US" altLang="en-US" sz="2000" b="1">
                <a:solidFill>
                  <a:srgbClr val="FFFFFF"/>
                </a:solidFill>
              </a:rPr>
              <a:t>North Carolina Has More Autos and A Greater Percentage of Autos in Residual Market Than Any Other State.</a:t>
            </a:r>
          </a:p>
        </p:txBody>
      </p:sp>
      <p:graphicFrame>
        <p:nvGraphicFramePr>
          <p:cNvPr id="120840" name="Object 2"/>
          <p:cNvGraphicFramePr>
            <a:graphicFrameLocks/>
          </p:cNvGraphicFramePr>
          <p:nvPr/>
        </p:nvGraphicFramePr>
        <p:xfrm>
          <a:off x="79375" y="1122363"/>
          <a:ext cx="3041650" cy="3848100"/>
        </p:xfrm>
        <a:graphic>
          <a:graphicData uri="http://schemas.openxmlformats.org/presentationml/2006/ole">
            <mc:AlternateContent xmlns:mc="http://schemas.openxmlformats.org/markup-compatibility/2006">
              <mc:Choice xmlns:v="urn:schemas-microsoft-com:vml" Requires="v">
                <p:oleObj spid="_x0000_s120855" name="Chart" r:id="rId4" imgW="3048264" imgH="3853006" progId="Excel.Chart.8">
                  <p:embed/>
                </p:oleObj>
              </mc:Choice>
              <mc:Fallback>
                <p:oleObj name="Chart" r:id="rId4" imgW="3048264" imgH="3853006" progId="Excel.Chart.8">
                  <p:embed/>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375" y="1122363"/>
                        <a:ext cx="3041650" cy="384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20841" name="Chart 4"/>
          <p:cNvGraphicFramePr>
            <a:graphicFrameLocks/>
          </p:cNvGraphicFramePr>
          <p:nvPr/>
        </p:nvGraphicFramePr>
        <p:xfrm>
          <a:off x="2946400" y="1223963"/>
          <a:ext cx="2711450" cy="3759200"/>
        </p:xfrm>
        <a:graphic>
          <a:graphicData uri="http://schemas.openxmlformats.org/presentationml/2006/ole">
            <mc:AlternateContent xmlns:mc="http://schemas.openxmlformats.org/markup-compatibility/2006">
              <mc:Choice xmlns:v="urn:schemas-microsoft-com:vml" Requires="v">
                <p:oleObj spid="_x0000_s120856" name="Chart" r:id="rId6" imgW="2719052" imgH="3767655" progId="Excel.Chart.8">
                  <p:embed/>
                </p:oleObj>
              </mc:Choice>
              <mc:Fallback>
                <p:oleObj name="Chart" r:id="rId6" imgW="2719052" imgH="3767655" progId="Excel.Chart.8">
                  <p:embed/>
                  <p:pic>
                    <p:nvPicPr>
                      <p:cNvPr id="0" name="Chart 4"/>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46400" y="1223963"/>
                        <a:ext cx="2711450" cy="3759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0842" name="Chart 17"/>
          <p:cNvGraphicFramePr>
            <a:graphicFrameLocks/>
          </p:cNvGraphicFramePr>
          <p:nvPr/>
        </p:nvGraphicFramePr>
        <p:xfrm>
          <a:off x="5624513" y="1262063"/>
          <a:ext cx="3251200" cy="3721100"/>
        </p:xfrm>
        <a:graphic>
          <a:graphicData uri="http://schemas.openxmlformats.org/presentationml/2006/ole">
            <mc:AlternateContent xmlns:mc="http://schemas.openxmlformats.org/markup-compatibility/2006">
              <mc:Choice xmlns:v="urn:schemas-microsoft-com:vml" Requires="v">
                <p:oleObj spid="_x0000_s120857" name="Chart" r:id="rId8" imgW="3255546" imgH="3724979" progId="Excel.Chart.8">
                  <p:embed/>
                </p:oleObj>
              </mc:Choice>
              <mc:Fallback>
                <p:oleObj name="Chart" r:id="rId8" imgW="3255546" imgH="3724979" progId="Excel.Chart.8">
                  <p:embed/>
                  <p:pic>
                    <p:nvPicPr>
                      <p:cNvPr id="0" name="Chart 17"/>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24513" y="1262063"/>
                        <a:ext cx="3251200" cy="3721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2069509"/>
                                        </p:tgtEl>
                                        <p:attrNameLst>
                                          <p:attrName>style.visibility</p:attrName>
                                        </p:attrNameLst>
                                      </p:cBhvr>
                                      <p:to>
                                        <p:strVal val="visible"/>
                                      </p:to>
                                    </p:set>
                                    <p:anim calcmode="lin" valueType="num">
                                      <p:cBhvr>
                                        <p:cTn id="7" dur="500" fill="hold"/>
                                        <p:tgtEl>
                                          <p:spTgt spid="2069509"/>
                                        </p:tgtEl>
                                        <p:attrNameLst>
                                          <p:attrName>ppt_w</p:attrName>
                                        </p:attrNameLst>
                                      </p:cBhvr>
                                      <p:tavLst>
                                        <p:tav tm="0">
                                          <p:val>
                                            <p:fltVal val="0"/>
                                          </p:val>
                                        </p:tav>
                                        <p:tav tm="100000">
                                          <p:val>
                                            <p:strVal val="#ppt_w"/>
                                          </p:val>
                                        </p:tav>
                                      </p:tavLst>
                                    </p:anim>
                                    <p:anim calcmode="lin" valueType="num">
                                      <p:cBhvr>
                                        <p:cTn id="8" dur="500" fill="hold"/>
                                        <p:tgtEl>
                                          <p:spTgt spid="206950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9509" grpId="0" animBg="1"/>
    </p:bldLst>
  </p:timing>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882"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0083B7E7-8EC7-4B21-930E-24B9E257C8BA}" type="slidenum">
              <a:rPr lang="en-US" altLang="en-US" sz="900"/>
              <a:pPr algn="r">
                <a:lnSpc>
                  <a:spcPct val="85000"/>
                </a:lnSpc>
                <a:spcBef>
                  <a:spcPct val="20000"/>
                </a:spcBef>
                <a:buClrTx/>
                <a:buFontTx/>
                <a:buNone/>
              </a:pPr>
              <a:t>61</a:t>
            </a:fld>
            <a:endParaRPr lang="en-US" altLang="en-US" sz="900"/>
          </a:p>
        </p:txBody>
      </p:sp>
      <p:sp>
        <p:nvSpPr>
          <p:cNvPr id="122883" name="Rectangle 2"/>
          <p:cNvSpPr>
            <a:spLocks noGrp="1" noChangeArrowheads="1"/>
          </p:cNvSpPr>
          <p:nvPr>
            <p:ph type="title" idx="4294967295"/>
          </p:nvPr>
        </p:nvSpPr>
        <p:spPr/>
        <p:txBody>
          <a:bodyPr/>
          <a:lstStyle/>
          <a:p>
            <a:r>
              <a:rPr lang="en-US" altLang="en-US" smtClean="0">
                <a:latin typeface="Arial" panose="020B0604020202020204" pitchFamily="34" charset="0"/>
              </a:rPr>
              <a:t>Personal Auto: Size of Residual Market</a:t>
            </a:r>
          </a:p>
        </p:txBody>
      </p:sp>
      <p:sp>
        <p:nvSpPr>
          <p:cNvPr id="122884" name="Rectangle 3"/>
          <p:cNvSpPr>
            <a:spLocks noChangeArrowheads="1"/>
          </p:cNvSpPr>
          <p:nvPr/>
        </p:nvSpPr>
        <p:spPr bwMode="auto">
          <a:xfrm>
            <a:off x="0" y="6415088"/>
            <a:ext cx="7569200" cy="44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marL="133350" indent="-133350">
              <a:lnSpc>
                <a:spcPct val="90000"/>
              </a:lnSpc>
              <a:spcBef>
                <a:spcPct val="100000"/>
              </a:spcBef>
              <a:buClr>
                <a:schemeClr val="accent2"/>
              </a:buClr>
              <a:buFont typeface="Wingdings" panose="05000000000000000000" pitchFamily="2" charset="2"/>
              <a:buChar char="n"/>
              <a:tabLst>
                <a:tab pos="112713" algn="r"/>
              </a:tabLst>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tabLst>
                <a:tab pos="112713" algn="r"/>
              </a:tabLst>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tabLst>
                <a:tab pos="112713" algn="r"/>
              </a:tabLst>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tabLst>
                <a:tab pos="112713" algn="r"/>
              </a:tabLst>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tabLst>
                <a:tab pos="112713" algn="r"/>
              </a:tabLst>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9pPr>
          </a:lstStyle>
          <a:p>
            <a:pPr>
              <a:spcBef>
                <a:spcPct val="0"/>
              </a:spcBef>
              <a:buFont typeface="Wingdings" panose="05000000000000000000" pitchFamily="2" charset="2"/>
              <a:buNone/>
            </a:pPr>
            <a:r>
              <a:rPr lang="en-US" altLang="en-US" sz="1100"/>
              <a:t>	Liability coverage only.</a:t>
            </a:r>
          </a:p>
          <a:p>
            <a:pPr>
              <a:spcBef>
                <a:spcPct val="0"/>
              </a:spcBef>
              <a:buFont typeface="Wingdings" panose="05000000000000000000" pitchFamily="2" charset="2"/>
              <a:buNone/>
            </a:pPr>
            <a:r>
              <a:rPr lang="en-US" altLang="en-US" sz="1100"/>
              <a:t>Source: AIPSO.</a:t>
            </a:r>
          </a:p>
        </p:txBody>
      </p:sp>
      <p:sp>
        <p:nvSpPr>
          <p:cNvPr id="122885" name="Rectangle 31"/>
          <p:cNvSpPr>
            <a:spLocks noChangeArrowheads="1"/>
          </p:cNvSpPr>
          <p:nvPr/>
        </p:nvSpPr>
        <p:spPr bwMode="black">
          <a:xfrm>
            <a:off x="347663" y="1139825"/>
            <a:ext cx="8221662"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spcBef>
                <a:spcPct val="20000"/>
              </a:spcBef>
              <a:buClrTx/>
              <a:buFontTx/>
              <a:buNone/>
            </a:pPr>
            <a:r>
              <a:rPr lang="en-US" altLang="en-US" sz="1600" b="1">
                <a:solidFill>
                  <a:srgbClr val="225A7A"/>
                </a:solidFill>
              </a:rPr>
              <a:t>(Written Car Years)</a:t>
            </a:r>
          </a:p>
        </p:txBody>
      </p:sp>
      <p:graphicFrame>
        <p:nvGraphicFramePr>
          <p:cNvPr id="122886" name="Chart 3"/>
          <p:cNvGraphicFramePr>
            <a:graphicFrameLocks/>
          </p:cNvGraphicFramePr>
          <p:nvPr/>
        </p:nvGraphicFramePr>
        <p:xfrm>
          <a:off x="549275" y="1347788"/>
          <a:ext cx="7737475" cy="4244975"/>
        </p:xfrm>
        <a:graphic>
          <a:graphicData uri="http://schemas.openxmlformats.org/presentationml/2006/ole">
            <mc:AlternateContent xmlns:mc="http://schemas.openxmlformats.org/markup-compatibility/2006">
              <mc:Choice xmlns:v="urn:schemas-microsoft-com:vml" Requires="v">
                <p:oleObj spid="_x0000_s122892" name="Chart" r:id="rId4" imgW="7742591" imgH="4249280" progId="Excel.Chart.8">
                  <p:embed/>
                </p:oleObj>
              </mc:Choice>
              <mc:Fallback>
                <p:oleObj name="Chart" r:id="rId4" imgW="7742591" imgH="4249280" progId="Excel.Chart.8">
                  <p:embed/>
                  <p:pic>
                    <p:nvPicPr>
                      <p:cNvPr id="0" name="Char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9275" y="1347788"/>
                        <a:ext cx="7737475" cy="4244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2887" name="Rectangle 5"/>
          <p:cNvSpPr>
            <a:spLocks noChangeArrowheads="1"/>
          </p:cNvSpPr>
          <p:nvPr/>
        </p:nvSpPr>
        <p:spPr bwMode="blackWhite">
          <a:xfrm>
            <a:off x="666750" y="5472113"/>
            <a:ext cx="7369175" cy="8350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eaLnBrk="1" hangingPunct="1">
              <a:lnSpc>
                <a:spcPct val="95000"/>
              </a:lnSpc>
              <a:spcBef>
                <a:spcPct val="25000"/>
              </a:spcBef>
              <a:buClrTx/>
              <a:buFontTx/>
              <a:buNone/>
            </a:pPr>
            <a:r>
              <a:rPr lang="pt-BR" altLang="en-US" sz="1800" b="1">
                <a:solidFill>
                  <a:srgbClr val="FFFFFF"/>
                </a:solidFill>
              </a:rPr>
              <a:t>North Carolina’s Residual Market is </a:t>
            </a:r>
            <a:r>
              <a:rPr lang="pt-BR" altLang="en-US" sz="1800" b="1" u="sng">
                <a:solidFill>
                  <a:srgbClr val="FFFFFF"/>
                </a:solidFill>
              </a:rPr>
              <a:t>2,000 Times </a:t>
            </a:r>
            <a:r>
              <a:rPr lang="pt-BR" altLang="en-US" sz="1800" b="1">
                <a:solidFill>
                  <a:srgbClr val="FFFFFF"/>
                </a:solidFill>
              </a:rPr>
              <a:t>Larger Than All Surrounding States </a:t>
            </a:r>
            <a:r>
              <a:rPr lang="pt-BR" altLang="en-US" sz="1800" b="1" i="1">
                <a:solidFill>
                  <a:srgbClr val="FFFFFF"/>
                </a:solidFill>
              </a:rPr>
              <a:t>Combined</a:t>
            </a:r>
            <a:r>
              <a:rPr lang="pt-BR" altLang="en-US" sz="1800" b="1">
                <a:solidFill>
                  <a:srgbClr val="FFFFFF"/>
                </a:solidFill>
              </a:rPr>
              <a:t>.</a:t>
            </a:r>
            <a:endParaRPr lang="pt-BR" altLang="en-US" sz="1800" b="1" i="1">
              <a:solidFill>
                <a:srgbClr val="FFFFFF"/>
              </a:solidFill>
            </a:endParaRPr>
          </a:p>
        </p:txBody>
      </p:sp>
    </p:spTree>
  </p:cSld>
  <p:clrMapOvr>
    <a:masterClrMapping/>
  </p:clrMapOvr>
  <p:transition>
    <p:wipe dir="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4930"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7A4B74D6-31A4-41E4-BE23-BFA7C06F0333}" type="slidenum">
              <a:rPr lang="en-US" altLang="en-US" sz="900"/>
              <a:pPr algn="r">
                <a:lnSpc>
                  <a:spcPct val="85000"/>
                </a:lnSpc>
                <a:spcBef>
                  <a:spcPct val="20000"/>
                </a:spcBef>
                <a:buClrTx/>
                <a:buFontTx/>
                <a:buNone/>
              </a:pPr>
              <a:t>62</a:t>
            </a:fld>
            <a:endParaRPr lang="en-US" altLang="en-US" sz="900"/>
          </a:p>
        </p:txBody>
      </p:sp>
      <p:sp>
        <p:nvSpPr>
          <p:cNvPr id="124931" name="Rectangle 2"/>
          <p:cNvSpPr>
            <a:spLocks noGrp="1" noChangeArrowheads="1"/>
          </p:cNvSpPr>
          <p:nvPr>
            <p:ph type="title" idx="4294967295"/>
          </p:nvPr>
        </p:nvSpPr>
        <p:spPr>
          <a:xfrm>
            <a:off x="298450" y="90488"/>
            <a:ext cx="7608888" cy="860425"/>
          </a:xfrm>
        </p:spPr>
        <p:txBody>
          <a:bodyPr/>
          <a:lstStyle/>
          <a:p>
            <a:r>
              <a:rPr lang="en-US" altLang="en-US" smtClean="0">
                <a:latin typeface="Arial" panose="020B0604020202020204" pitchFamily="34" charset="0"/>
              </a:rPr>
              <a:t>Number of Autos in Residual Market, 1994-2012</a:t>
            </a:r>
          </a:p>
        </p:txBody>
      </p:sp>
      <p:sp>
        <p:nvSpPr>
          <p:cNvPr id="124932" name="Rectangle 3"/>
          <p:cNvSpPr>
            <a:spLocks noChangeArrowheads="1"/>
          </p:cNvSpPr>
          <p:nvPr/>
        </p:nvSpPr>
        <p:spPr bwMode="auto">
          <a:xfrm>
            <a:off x="120650" y="6308725"/>
            <a:ext cx="7569200"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marL="133350" indent="-133350">
              <a:lnSpc>
                <a:spcPct val="90000"/>
              </a:lnSpc>
              <a:spcBef>
                <a:spcPct val="100000"/>
              </a:spcBef>
              <a:buClr>
                <a:schemeClr val="accent2"/>
              </a:buClr>
              <a:buFont typeface="Wingdings" panose="05000000000000000000" pitchFamily="2" charset="2"/>
              <a:buChar char="n"/>
              <a:tabLst>
                <a:tab pos="112713" algn="r"/>
              </a:tabLst>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tabLst>
                <a:tab pos="112713" algn="r"/>
              </a:tabLst>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tabLst>
                <a:tab pos="112713" algn="r"/>
              </a:tabLst>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tabLst>
                <a:tab pos="112713" algn="r"/>
              </a:tabLst>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tabLst>
                <a:tab pos="112713" algn="r"/>
              </a:tabLst>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9pPr>
          </a:lstStyle>
          <a:p>
            <a:pPr>
              <a:spcBef>
                <a:spcPct val="0"/>
              </a:spcBef>
              <a:buFont typeface="Wingdings" panose="05000000000000000000" pitchFamily="2" charset="2"/>
              <a:buNone/>
            </a:pPr>
            <a:r>
              <a:rPr lang="en-US" altLang="en-US" sz="1100"/>
              <a:t>	Source: AIPSO.</a:t>
            </a:r>
          </a:p>
        </p:txBody>
      </p:sp>
      <p:graphicFrame>
        <p:nvGraphicFramePr>
          <p:cNvPr id="124933" name="Object 2"/>
          <p:cNvGraphicFramePr>
            <a:graphicFrameLocks/>
          </p:cNvGraphicFramePr>
          <p:nvPr/>
        </p:nvGraphicFramePr>
        <p:xfrm>
          <a:off x="304800" y="1296988"/>
          <a:ext cx="8569325" cy="4087812"/>
        </p:xfrm>
        <a:graphic>
          <a:graphicData uri="http://schemas.openxmlformats.org/presentationml/2006/ole">
            <mc:AlternateContent xmlns:mc="http://schemas.openxmlformats.org/markup-compatibility/2006">
              <mc:Choice xmlns:v="urn:schemas-microsoft-com:vml" Requires="v">
                <p:oleObj spid="_x0000_s124941" name="Chart" r:id="rId4" imgW="5733942" imgH="3073357" progId="MSGraph.Chart.8">
                  <p:embed followColorScheme="full"/>
                </p:oleObj>
              </mc:Choice>
              <mc:Fallback>
                <p:oleObj name="Chart" r:id="rId4" imgW="5733942" imgH="3073357" progId="MSGraph.Chart.8">
                  <p:embed followColorScheme="full"/>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304800" y="1296988"/>
                        <a:ext cx="8569325" cy="408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4934" name="Rectangle 31"/>
          <p:cNvSpPr>
            <a:spLocks noChangeArrowheads="1"/>
          </p:cNvSpPr>
          <p:nvPr/>
        </p:nvSpPr>
        <p:spPr bwMode="black">
          <a:xfrm>
            <a:off x="347663" y="1139825"/>
            <a:ext cx="8221662"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spcBef>
                <a:spcPct val="20000"/>
              </a:spcBef>
              <a:buClrTx/>
              <a:buFontTx/>
              <a:buNone/>
            </a:pPr>
            <a:r>
              <a:rPr lang="en-US" altLang="en-US" sz="1600" b="1">
                <a:solidFill>
                  <a:srgbClr val="225A7A"/>
                </a:solidFill>
              </a:rPr>
              <a:t>(Thousands of Written Car-Years)</a:t>
            </a:r>
          </a:p>
        </p:txBody>
      </p:sp>
      <p:sp>
        <p:nvSpPr>
          <p:cNvPr id="8" name="Rectangular Callout 7"/>
          <p:cNvSpPr/>
          <p:nvPr/>
        </p:nvSpPr>
        <p:spPr>
          <a:xfrm>
            <a:off x="4589463" y="1792288"/>
            <a:ext cx="3603625" cy="866775"/>
          </a:xfrm>
          <a:prstGeom prst="wedgeRectCallout">
            <a:avLst>
              <a:gd name="adj1" fmla="val -89240"/>
              <a:gd name="adj2" fmla="val 124376"/>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b="1" dirty="0">
                <a:solidFill>
                  <a:srgbClr val="FFFFFF"/>
                </a:solidFill>
                <a:latin typeface="Arial" panose="020B0604020202020204" pitchFamily="34" charset="0"/>
                <a:cs typeface="Arial" panose="020B0604020202020204" pitchFamily="34" charset="0"/>
              </a:rPr>
              <a:t>U.S. Residual Market Has Shrunk As Regulators Remove Subsidies, Allow More Dynamic Pricing</a:t>
            </a:r>
          </a:p>
        </p:txBody>
      </p:sp>
      <p:sp>
        <p:nvSpPr>
          <p:cNvPr id="124936" name="Rectangle 5"/>
          <p:cNvSpPr>
            <a:spLocks noChangeArrowheads="1"/>
          </p:cNvSpPr>
          <p:nvPr/>
        </p:nvSpPr>
        <p:spPr bwMode="blackWhite">
          <a:xfrm>
            <a:off x="666750" y="5472113"/>
            <a:ext cx="7369175" cy="8350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eaLnBrk="1" hangingPunct="1">
              <a:lnSpc>
                <a:spcPct val="95000"/>
              </a:lnSpc>
              <a:spcBef>
                <a:spcPct val="25000"/>
              </a:spcBef>
              <a:buClrTx/>
              <a:buFontTx/>
              <a:buNone/>
            </a:pPr>
            <a:r>
              <a:rPr lang="pt-BR" altLang="en-US" sz="1800" b="1">
                <a:solidFill>
                  <a:srgbClr val="FFFFFF"/>
                </a:solidFill>
              </a:rPr>
              <a:t>Rest of Nation is Shrinking Their Residual Markets. NC Market is Slowly Growing.</a:t>
            </a:r>
            <a:endParaRPr lang="pt-BR" altLang="en-US" sz="1800" b="1" i="1">
              <a:solidFill>
                <a:srgbClr val="FFFFFF"/>
              </a:solidFill>
            </a:endParaRPr>
          </a:p>
        </p:txBody>
      </p:sp>
    </p:spTree>
  </p:cSld>
  <p:clrMapOvr>
    <a:masterClrMapping/>
  </p:clrMapOvr>
  <p:transition>
    <p:wipe dir="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AE2C7A85-00E8-4FCF-9085-A1E1492C74AB}" type="slidenum">
              <a:rPr lang="en-US" altLang="en-US" sz="900" smtClean="0">
                <a:solidFill>
                  <a:srgbClr val="000000"/>
                </a:solidFill>
              </a:rPr>
              <a:pPr>
                <a:lnSpc>
                  <a:spcPct val="85000"/>
                </a:lnSpc>
                <a:spcBef>
                  <a:spcPct val="20000"/>
                </a:spcBef>
                <a:buClrTx/>
                <a:buFontTx/>
                <a:buNone/>
              </a:pPr>
              <a:t>63</a:t>
            </a:fld>
            <a:endParaRPr lang="en-US" altLang="en-US" sz="900" smtClean="0">
              <a:solidFill>
                <a:srgbClr val="000000"/>
              </a:solidFill>
            </a:endParaRPr>
          </a:p>
        </p:txBody>
      </p:sp>
      <p:sp>
        <p:nvSpPr>
          <p:cNvPr id="126979" name="Rectangle 191"/>
          <p:cNvSpPr>
            <a:spLocks noGrp="1" noChangeArrowheads="1"/>
          </p:cNvSpPr>
          <p:nvPr>
            <p:ph type="title"/>
          </p:nvPr>
        </p:nvSpPr>
        <p:spPr/>
        <p:txBody>
          <a:bodyPr/>
          <a:lstStyle/>
          <a:p>
            <a:r>
              <a:rPr lang="en-US" altLang="en-US" sz="2400" smtClean="0">
                <a:latin typeface="Arial" panose="020B0604020202020204" pitchFamily="34" charset="0"/>
              </a:rPr>
              <a:t>Top Ten Most Expensive And Least Expensive States For Automobile Insurance, 2013 (1)</a:t>
            </a:r>
          </a:p>
        </p:txBody>
      </p:sp>
      <p:graphicFrame>
        <p:nvGraphicFramePr>
          <p:cNvPr id="2098375" name="Group 199"/>
          <p:cNvGraphicFramePr>
            <a:graphicFrameLocks noGrp="1"/>
          </p:cNvGraphicFramePr>
          <p:nvPr/>
        </p:nvGraphicFramePr>
        <p:xfrm>
          <a:off x="609600" y="1524000"/>
          <a:ext cx="7519988" cy="2943225"/>
        </p:xfrm>
        <a:graphic>
          <a:graphicData uri="http://schemas.openxmlformats.org/drawingml/2006/table">
            <a:tbl>
              <a:tblPr/>
              <a:tblGrid>
                <a:gridCol w="639027"/>
                <a:gridCol w="1691812"/>
                <a:gridCol w="1324027"/>
                <a:gridCol w="956242"/>
                <a:gridCol w="1618255"/>
                <a:gridCol w="1290624"/>
              </a:tblGrid>
              <a:tr h="445816">
                <a:tc>
                  <a:txBody>
                    <a:bodyPr/>
                    <a:lstStyle/>
                    <a:p>
                      <a:pPr marL="0" marR="0" algn="ctr">
                        <a:spcBef>
                          <a:spcPts val="0"/>
                        </a:spcBef>
                        <a:spcAft>
                          <a:spcPts val="0"/>
                        </a:spcAft>
                      </a:pPr>
                      <a:r>
                        <a:rPr lang="en-US" sz="1400" b="1" dirty="0">
                          <a:solidFill>
                            <a:srgbClr val="FFFFFF"/>
                          </a:solidFill>
                          <a:latin typeface="Arial"/>
                          <a:ea typeface="Calibri"/>
                          <a:cs typeface="Times New Roman"/>
                        </a:rPr>
                        <a:t>Rank</a:t>
                      </a:r>
                      <a:endParaRPr lang="en-US" sz="1400" dirty="0">
                        <a:latin typeface="Calibri"/>
                        <a:ea typeface="Calibri"/>
                        <a:cs typeface="Times New Roman"/>
                      </a:endParaRPr>
                    </a:p>
                  </a:txBody>
                  <a:tcPr marL="9525" marR="9525" marT="9526" marB="9526" anchor="b">
                    <a:lnL cap="flat">
                      <a:noFill/>
                    </a:lnL>
                    <a:lnR w="57150" cap="flat" cmpd="sng" algn="ctr">
                      <a:solidFill>
                        <a:schemeClr val="bg1"/>
                      </a:solidFill>
                      <a:prstDash val="solid"/>
                      <a:round/>
                      <a:headEnd type="none" w="med" len="med"/>
                      <a:tailEnd type="none" w="med" len="med"/>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c>
                  <a:txBody>
                    <a:bodyPr/>
                    <a:lstStyle/>
                    <a:p>
                      <a:pPr marL="0" marR="0" algn="ctr">
                        <a:spcBef>
                          <a:spcPts val="0"/>
                        </a:spcBef>
                        <a:spcAft>
                          <a:spcPts val="0"/>
                        </a:spcAft>
                      </a:pPr>
                      <a:r>
                        <a:rPr lang="en-US" sz="1400" b="1" dirty="0">
                          <a:solidFill>
                            <a:srgbClr val="FFFFFF"/>
                          </a:solidFill>
                          <a:latin typeface="Arial"/>
                          <a:ea typeface="Calibri"/>
                          <a:cs typeface="Times New Roman"/>
                        </a:rPr>
                        <a:t>Most </a:t>
                      </a:r>
                      <a:endParaRPr lang="en-US" sz="1400" b="1" dirty="0" smtClean="0">
                        <a:solidFill>
                          <a:srgbClr val="FFFFFF"/>
                        </a:solidFill>
                        <a:latin typeface="Arial"/>
                        <a:ea typeface="Calibri"/>
                        <a:cs typeface="Times New Roman"/>
                      </a:endParaRPr>
                    </a:p>
                    <a:p>
                      <a:pPr marL="0" marR="0" algn="ctr">
                        <a:spcBef>
                          <a:spcPts val="0"/>
                        </a:spcBef>
                        <a:spcAft>
                          <a:spcPts val="0"/>
                        </a:spcAft>
                      </a:pPr>
                      <a:r>
                        <a:rPr lang="en-US" sz="1400" b="1" dirty="0" smtClean="0">
                          <a:solidFill>
                            <a:srgbClr val="FFFFFF"/>
                          </a:solidFill>
                          <a:latin typeface="Arial"/>
                          <a:ea typeface="Calibri"/>
                          <a:cs typeface="Times New Roman"/>
                        </a:rPr>
                        <a:t>expensive </a:t>
                      </a:r>
                      <a:r>
                        <a:rPr lang="en-US" sz="1400" b="1" dirty="0">
                          <a:solidFill>
                            <a:srgbClr val="FFFFFF"/>
                          </a:solidFill>
                          <a:latin typeface="Arial"/>
                          <a:ea typeface="Calibri"/>
                          <a:cs typeface="Times New Roman"/>
                        </a:rPr>
                        <a:t>states</a:t>
                      </a:r>
                      <a:endParaRPr lang="en-US" sz="1400" dirty="0">
                        <a:latin typeface="Calibri"/>
                        <a:ea typeface="Calibri"/>
                        <a:cs typeface="Times New Roman"/>
                      </a:endParaRPr>
                    </a:p>
                  </a:txBody>
                  <a:tcPr marL="9525" marR="9525" marT="9526" marB="9526" anchor="b">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c>
                  <a:txBody>
                    <a:bodyPr/>
                    <a:lstStyle/>
                    <a:p>
                      <a:pPr marL="0" marR="0" algn="ctr">
                        <a:spcBef>
                          <a:spcPts val="0"/>
                        </a:spcBef>
                        <a:spcAft>
                          <a:spcPts val="0"/>
                        </a:spcAft>
                      </a:pPr>
                      <a:r>
                        <a:rPr lang="en-US" sz="1400" b="1" dirty="0">
                          <a:solidFill>
                            <a:srgbClr val="FFFFFF"/>
                          </a:solidFill>
                          <a:latin typeface="Arial"/>
                          <a:ea typeface="Calibri"/>
                          <a:cs typeface="Times New Roman"/>
                        </a:rPr>
                        <a:t>Average expenditure</a:t>
                      </a:r>
                      <a:endParaRPr lang="en-US" sz="1400" dirty="0">
                        <a:latin typeface="Calibri"/>
                        <a:ea typeface="Calibri"/>
                        <a:cs typeface="Times New Roman"/>
                      </a:endParaRPr>
                    </a:p>
                  </a:txBody>
                  <a:tcPr marL="9525" marR="9525" marT="9526" marB="9526" anchor="b">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c>
                  <a:txBody>
                    <a:bodyPr/>
                    <a:lstStyle/>
                    <a:p>
                      <a:pPr marL="0" marR="0" algn="ctr">
                        <a:spcBef>
                          <a:spcPts val="0"/>
                        </a:spcBef>
                        <a:spcAft>
                          <a:spcPts val="0"/>
                        </a:spcAft>
                      </a:pPr>
                      <a:r>
                        <a:rPr lang="en-US" sz="1400" b="1" dirty="0">
                          <a:solidFill>
                            <a:srgbClr val="FFFFFF"/>
                          </a:solidFill>
                          <a:latin typeface="Arial"/>
                          <a:ea typeface="Calibri"/>
                          <a:cs typeface="Times New Roman"/>
                        </a:rPr>
                        <a:t>Rank</a:t>
                      </a:r>
                      <a:endParaRPr lang="en-US" sz="1400" dirty="0">
                        <a:latin typeface="Calibri"/>
                        <a:ea typeface="Calibri"/>
                        <a:cs typeface="Times New Roman"/>
                      </a:endParaRPr>
                    </a:p>
                  </a:txBody>
                  <a:tcPr marL="9525" marR="9525" marT="9526" marB="9526" anchor="b">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c>
                  <a:txBody>
                    <a:bodyPr/>
                    <a:lstStyle/>
                    <a:p>
                      <a:pPr marL="0" marR="0" algn="ctr">
                        <a:spcBef>
                          <a:spcPts val="0"/>
                        </a:spcBef>
                        <a:spcAft>
                          <a:spcPts val="0"/>
                        </a:spcAft>
                      </a:pPr>
                      <a:r>
                        <a:rPr lang="en-US" sz="1400" b="1" dirty="0">
                          <a:solidFill>
                            <a:srgbClr val="FFFFFF"/>
                          </a:solidFill>
                          <a:latin typeface="Arial"/>
                          <a:ea typeface="Calibri"/>
                          <a:cs typeface="Times New Roman"/>
                        </a:rPr>
                        <a:t>Least </a:t>
                      </a:r>
                      <a:endParaRPr lang="en-US" sz="1400" b="1" dirty="0" smtClean="0">
                        <a:solidFill>
                          <a:srgbClr val="FFFFFF"/>
                        </a:solidFill>
                        <a:latin typeface="Arial"/>
                        <a:ea typeface="Calibri"/>
                        <a:cs typeface="Times New Roman"/>
                      </a:endParaRPr>
                    </a:p>
                    <a:p>
                      <a:pPr marL="0" marR="0" algn="ctr">
                        <a:spcBef>
                          <a:spcPts val="0"/>
                        </a:spcBef>
                        <a:spcAft>
                          <a:spcPts val="0"/>
                        </a:spcAft>
                      </a:pPr>
                      <a:r>
                        <a:rPr lang="en-US" sz="1400" b="1" dirty="0" smtClean="0">
                          <a:solidFill>
                            <a:srgbClr val="FFFFFF"/>
                          </a:solidFill>
                          <a:latin typeface="Arial"/>
                          <a:ea typeface="Calibri"/>
                          <a:cs typeface="Times New Roman"/>
                        </a:rPr>
                        <a:t>expensive states</a:t>
                      </a:r>
                      <a:endParaRPr lang="en-US" sz="1400" dirty="0">
                        <a:latin typeface="Calibri"/>
                        <a:ea typeface="Calibri"/>
                        <a:cs typeface="Times New Roman"/>
                      </a:endParaRPr>
                    </a:p>
                  </a:txBody>
                  <a:tcPr marL="9525" marR="9525" marT="9526" marB="9526" anchor="b">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c>
                  <a:txBody>
                    <a:bodyPr/>
                    <a:lstStyle/>
                    <a:p>
                      <a:pPr marL="0" marR="0" algn="ctr">
                        <a:spcBef>
                          <a:spcPts val="0"/>
                        </a:spcBef>
                        <a:spcAft>
                          <a:spcPts val="0"/>
                        </a:spcAft>
                      </a:pPr>
                      <a:r>
                        <a:rPr lang="en-US" sz="1400" b="1" dirty="0">
                          <a:solidFill>
                            <a:srgbClr val="FFFFFF"/>
                          </a:solidFill>
                          <a:latin typeface="Arial"/>
                          <a:ea typeface="Calibri"/>
                          <a:cs typeface="Times New Roman"/>
                        </a:rPr>
                        <a:t>Average </a:t>
                      </a:r>
                      <a:endParaRPr lang="en-US" sz="1400" b="1" dirty="0" smtClean="0">
                        <a:solidFill>
                          <a:srgbClr val="FFFFFF"/>
                        </a:solidFill>
                        <a:latin typeface="Arial"/>
                        <a:ea typeface="Calibri"/>
                        <a:cs typeface="Times New Roman"/>
                      </a:endParaRPr>
                    </a:p>
                    <a:p>
                      <a:pPr marL="0" marR="0" algn="ctr">
                        <a:spcBef>
                          <a:spcPts val="0"/>
                        </a:spcBef>
                        <a:spcAft>
                          <a:spcPts val="0"/>
                        </a:spcAft>
                      </a:pPr>
                      <a:r>
                        <a:rPr lang="en-US" sz="1400" b="1" dirty="0" smtClean="0">
                          <a:solidFill>
                            <a:srgbClr val="FFFFFF"/>
                          </a:solidFill>
                          <a:latin typeface="Arial"/>
                          <a:ea typeface="Calibri"/>
                          <a:cs typeface="Times New Roman"/>
                        </a:rPr>
                        <a:t>expenditure</a:t>
                      </a:r>
                      <a:endParaRPr lang="en-US" sz="1400" dirty="0">
                        <a:latin typeface="Calibri"/>
                        <a:ea typeface="Calibri"/>
                        <a:cs typeface="Times New Roman"/>
                      </a:endParaRPr>
                    </a:p>
                  </a:txBody>
                  <a:tcPr marL="9525" marR="9525" marT="9526" marB="9526" anchor="b">
                    <a:lnL w="57150" cap="flat" cmpd="sng" algn="ctr">
                      <a:solidFill>
                        <a:schemeClr val="bg1"/>
                      </a:solidFill>
                      <a:prstDash val="solid"/>
                      <a:round/>
                      <a:headEnd type="none" w="med" len="med"/>
                      <a:tailEnd type="none" w="med" len="med"/>
                    </a:lnL>
                    <a:lnR cap="flat">
                      <a:noFill/>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r>
              <a:tr h="249265">
                <a:tc>
                  <a:txBody>
                    <a:bodyPr/>
                    <a:lstStyle/>
                    <a:p>
                      <a:pPr algn="ctr" fontAlgn="b"/>
                      <a:r>
                        <a:rPr lang="en-US" sz="1200" b="0" i="0" u="none" strike="noStrike" dirty="0">
                          <a:solidFill>
                            <a:srgbClr val="000000"/>
                          </a:solidFill>
                          <a:effectLst/>
                          <a:latin typeface="Arial" panose="020B0604020202020204" pitchFamily="34" charset="0"/>
                        </a:rPr>
                        <a:t>1</a:t>
                      </a:r>
                    </a:p>
                  </a:txBody>
                  <a:tcPr marL="6350" marR="6350" marT="6350" marB="0" anchor="b">
                    <a:lnL cap="flat">
                      <a:noFill/>
                    </a:lnL>
                    <a:lnR w="12700" cap="flat" cmpd="sng" algn="ctr">
                      <a:solidFill>
                        <a:schemeClr val="accent1"/>
                      </a:solidFill>
                      <a:prstDash val="solid"/>
                      <a:round/>
                      <a:headEnd type="none" w="med" len="med"/>
                      <a:tailEnd type="none" w="med" len="med"/>
                    </a:lnR>
                    <a:lnT>
                      <a:noFill/>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l" fontAlgn="ctr"/>
                      <a:r>
                        <a:rPr lang="en-US" sz="1200" b="0" i="0" u="none" strike="noStrike">
                          <a:solidFill>
                            <a:srgbClr val="000000"/>
                          </a:solidFill>
                          <a:effectLst/>
                          <a:latin typeface="Arial" panose="020B0604020202020204" pitchFamily="34" charset="0"/>
                        </a:rPr>
                        <a:t>New Jersey </a:t>
                      </a:r>
                    </a:p>
                  </a:txBody>
                  <a:tcPr marL="6350" marR="6350"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a:noFill/>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0" i="0" u="none" strike="noStrike">
                          <a:solidFill>
                            <a:srgbClr val="000000"/>
                          </a:solidFill>
                          <a:effectLst/>
                          <a:latin typeface="Arial" panose="020B0604020202020204" pitchFamily="34" charset="0"/>
                        </a:rPr>
                        <a:t>$1,254.10</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a:noFill/>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effectLst/>
                          <a:latin typeface="Arial" panose="020B0604020202020204" pitchFamily="34" charset="0"/>
                        </a:rPr>
                        <a:t>1</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a:noFill/>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l" fontAlgn="ctr"/>
                      <a:r>
                        <a:rPr lang="en-US" sz="1200" b="0" i="0" u="none" strike="noStrike">
                          <a:solidFill>
                            <a:srgbClr val="000000"/>
                          </a:solidFill>
                          <a:effectLst/>
                          <a:latin typeface="Arial" panose="020B0604020202020204" pitchFamily="34" charset="0"/>
                        </a:rPr>
                        <a:t>Idaho </a:t>
                      </a:r>
                    </a:p>
                  </a:txBody>
                  <a:tcPr marL="6350" marR="6350"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a:noFill/>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r" fontAlgn="b"/>
                      <a:r>
                        <a:rPr lang="en-US" sz="1200" b="0" i="0" u="none" strike="noStrike">
                          <a:solidFill>
                            <a:srgbClr val="000000"/>
                          </a:solidFill>
                          <a:effectLst/>
                          <a:latin typeface="Arial" panose="020B0604020202020204" pitchFamily="34" charset="0"/>
                        </a:rPr>
                        <a:t>$553.38</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54027">
                <a:tc>
                  <a:txBody>
                    <a:bodyPr/>
                    <a:lstStyle/>
                    <a:p>
                      <a:pPr algn="ctr" fontAlgn="b"/>
                      <a:r>
                        <a:rPr lang="en-US" sz="1200" b="0" i="0" u="none" strike="noStrike" dirty="0">
                          <a:solidFill>
                            <a:srgbClr val="000000"/>
                          </a:solidFill>
                          <a:effectLst/>
                          <a:latin typeface="Arial" panose="020B0604020202020204" pitchFamily="34" charset="0"/>
                        </a:rPr>
                        <a:t>2</a:t>
                      </a:r>
                    </a:p>
                  </a:txBody>
                  <a:tcPr marL="6350" marR="6350" marT="6350"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l" fontAlgn="ctr"/>
                      <a:r>
                        <a:rPr lang="en-US" sz="1200" b="0" i="0" u="none" strike="noStrike">
                          <a:solidFill>
                            <a:srgbClr val="000000"/>
                          </a:solidFill>
                          <a:effectLst/>
                          <a:latin typeface="Arial" panose="020B0604020202020204" pitchFamily="34" charset="0"/>
                        </a:rPr>
                        <a:t>D.C.</a:t>
                      </a:r>
                    </a:p>
                  </a:txBody>
                  <a:tcPr marL="6350" marR="6350"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0" i="0" u="none" strike="noStrike">
                          <a:solidFill>
                            <a:srgbClr val="000000"/>
                          </a:solidFill>
                          <a:effectLst/>
                          <a:latin typeface="Arial" panose="020B0604020202020204" pitchFamily="34" charset="0"/>
                        </a:rPr>
                        <a:t>1,187.49</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effectLst/>
                          <a:latin typeface="Arial" panose="020B0604020202020204" pitchFamily="34" charset="0"/>
                        </a:rPr>
                        <a:t>2</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l" fontAlgn="ctr"/>
                      <a:r>
                        <a:rPr lang="en-US" sz="1200" b="0" i="0" u="none" strike="noStrike">
                          <a:solidFill>
                            <a:srgbClr val="000000"/>
                          </a:solidFill>
                          <a:effectLst/>
                          <a:latin typeface="Arial" panose="020B0604020202020204" pitchFamily="34" charset="0"/>
                        </a:rPr>
                        <a:t>Iowa </a:t>
                      </a:r>
                    </a:p>
                  </a:txBody>
                  <a:tcPr marL="6350" marR="6350"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r" fontAlgn="b"/>
                      <a:r>
                        <a:rPr lang="en-US" sz="1200" b="0" i="0" u="none" strike="noStrike">
                          <a:solidFill>
                            <a:srgbClr val="000000"/>
                          </a:solidFill>
                          <a:effectLst/>
                          <a:latin typeface="Arial" panose="020B0604020202020204" pitchFamily="34" charset="0"/>
                        </a:rPr>
                        <a:t>572.14</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65">
                <a:tc>
                  <a:txBody>
                    <a:bodyPr/>
                    <a:lstStyle/>
                    <a:p>
                      <a:pPr algn="ctr" fontAlgn="b"/>
                      <a:r>
                        <a:rPr lang="en-US" sz="1200" b="0" i="0" u="none" strike="noStrike" dirty="0">
                          <a:solidFill>
                            <a:srgbClr val="000000"/>
                          </a:solidFill>
                          <a:effectLst/>
                          <a:latin typeface="Arial" panose="020B0604020202020204" pitchFamily="34" charset="0"/>
                        </a:rPr>
                        <a:t>3</a:t>
                      </a:r>
                    </a:p>
                  </a:txBody>
                  <a:tcPr marL="6350" marR="6350" marT="6350"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l" fontAlgn="ctr"/>
                      <a:r>
                        <a:rPr lang="en-US" sz="1200" b="0" i="0" u="none" strike="noStrike" dirty="0">
                          <a:solidFill>
                            <a:srgbClr val="000000"/>
                          </a:solidFill>
                          <a:effectLst/>
                          <a:latin typeface="Arial" panose="020B0604020202020204" pitchFamily="34" charset="0"/>
                        </a:rPr>
                        <a:t>New York </a:t>
                      </a:r>
                    </a:p>
                  </a:txBody>
                  <a:tcPr marL="6350" marR="6350"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0" i="0" u="none" strike="noStrike">
                          <a:solidFill>
                            <a:srgbClr val="000000"/>
                          </a:solidFill>
                          <a:effectLst/>
                          <a:latin typeface="Arial" panose="020B0604020202020204" pitchFamily="34" charset="0"/>
                        </a:rPr>
                        <a:t>1,181.86</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effectLst/>
                          <a:latin typeface="Arial" panose="020B0604020202020204" pitchFamily="34" charset="0"/>
                        </a:rPr>
                        <a:t>3</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l" fontAlgn="ctr"/>
                      <a:r>
                        <a:rPr lang="en-US" sz="1200" b="0" i="0" u="none" strike="noStrike">
                          <a:solidFill>
                            <a:srgbClr val="000000"/>
                          </a:solidFill>
                          <a:effectLst/>
                          <a:latin typeface="Arial" panose="020B0604020202020204" pitchFamily="34" charset="0"/>
                        </a:rPr>
                        <a:t>South Dakota </a:t>
                      </a:r>
                    </a:p>
                  </a:txBody>
                  <a:tcPr marL="6350" marR="6350"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r" fontAlgn="b"/>
                      <a:r>
                        <a:rPr lang="en-US" sz="1200" b="0" i="0" u="none" strike="noStrike">
                          <a:solidFill>
                            <a:srgbClr val="000000"/>
                          </a:solidFill>
                          <a:effectLst/>
                          <a:latin typeface="Arial" panose="020B0604020202020204" pitchFamily="34" charset="0"/>
                        </a:rPr>
                        <a:t>580.99</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65">
                <a:tc>
                  <a:txBody>
                    <a:bodyPr/>
                    <a:lstStyle/>
                    <a:p>
                      <a:pPr algn="ctr" fontAlgn="b"/>
                      <a:r>
                        <a:rPr lang="en-US" sz="1200" b="0" i="0" u="none" strike="noStrike" dirty="0">
                          <a:solidFill>
                            <a:srgbClr val="000000"/>
                          </a:solidFill>
                          <a:effectLst/>
                          <a:latin typeface="Arial" panose="020B0604020202020204" pitchFamily="34" charset="0"/>
                        </a:rPr>
                        <a:t>4</a:t>
                      </a:r>
                    </a:p>
                  </a:txBody>
                  <a:tcPr marL="6350" marR="6350" marT="6350"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l" fontAlgn="ctr"/>
                      <a:r>
                        <a:rPr lang="en-US" sz="1200" b="0" i="0" u="none" strike="noStrike" dirty="0">
                          <a:solidFill>
                            <a:srgbClr val="000000"/>
                          </a:solidFill>
                          <a:effectLst/>
                          <a:latin typeface="Arial" panose="020B0604020202020204" pitchFamily="34" charset="0"/>
                        </a:rPr>
                        <a:t>Louisiana </a:t>
                      </a:r>
                    </a:p>
                  </a:txBody>
                  <a:tcPr marL="6350" marR="6350"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0" i="0" u="none" strike="noStrike">
                          <a:solidFill>
                            <a:srgbClr val="000000"/>
                          </a:solidFill>
                          <a:effectLst/>
                          <a:latin typeface="Arial" panose="020B0604020202020204" pitchFamily="34" charset="0"/>
                        </a:rPr>
                        <a:t>1,146.29</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effectLst/>
                          <a:latin typeface="Arial" panose="020B0604020202020204" pitchFamily="34" charset="0"/>
                        </a:rPr>
                        <a:t>4</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l" fontAlgn="ctr"/>
                      <a:r>
                        <a:rPr lang="en-US" sz="1200" b="0" i="0" u="none" strike="noStrike">
                          <a:solidFill>
                            <a:srgbClr val="000000"/>
                          </a:solidFill>
                          <a:effectLst/>
                          <a:latin typeface="Arial" panose="020B0604020202020204" pitchFamily="34" charset="0"/>
                        </a:rPr>
                        <a:t>Maine </a:t>
                      </a:r>
                    </a:p>
                  </a:txBody>
                  <a:tcPr marL="6350" marR="6350"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r" fontAlgn="b"/>
                      <a:r>
                        <a:rPr lang="en-US" sz="1200" b="0" i="0" u="none" strike="noStrike">
                          <a:solidFill>
                            <a:srgbClr val="000000"/>
                          </a:solidFill>
                          <a:effectLst/>
                          <a:latin typeface="Arial" panose="020B0604020202020204" pitchFamily="34" charset="0"/>
                        </a:rPr>
                        <a:t>592.82</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65">
                <a:tc>
                  <a:txBody>
                    <a:bodyPr/>
                    <a:lstStyle/>
                    <a:p>
                      <a:pPr algn="ctr" fontAlgn="b"/>
                      <a:r>
                        <a:rPr lang="en-US" sz="1200" b="0" i="0" u="none" strike="noStrike" dirty="0">
                          <a:solidFill>
                            <a:srgbClr val="000000"/>
                          </a:solidFill>
                          <a:effectLst/>
                          <a:latin typeface="Arial" panose="020B0604020202020204" pitchFamily="34" charset="0"/>
                        </a:rPr>
                        <a:t>5</a:t>
                      </a:r>
                    </a:p>
                  </a:txBody>
                  <a:tcPr marL="6350" marR="6350" marT="6350"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l" fontAlgn="ctr"/>
                      <a:r>
                        <a:rPr lang="en-US" sz="1200" b="0" i="0" u="none" strike="noStrike" dirty="0">
                          <a:solidFill>
                            <a:srgbClr val="000000"/>
                          </a:solidFill>
                          <a:effectLst/>
                          <a:latin typeface="Arial" panose="020B0604020202020204" pitchFamily="34" charset="0"/>
                        </a:rPr>
                        <a:t>Florida </a:t>
                      </a:r>
                    </a:p>
                  </a:txBody>
                  <a:tcPr marL="6350" marR="6350"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0" i="0" u="none" strike="noStrike">
                          <a:solidFill>
                            <a:srgbClr val="000000"/>
                          </a:solidFill>
                          <a:effectLst/>
                          <a:latin typeface="Arial" panose="020B0604020202020204" pitchFamily="34" charset="0"/>
                        </a:rPr>
                        <a:t>1,143.83</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effectLst/>
                          <a:latin typeface="Arial" panose="020B0604020202020204" pitchFamily="34" charset="0"/>
                        </a:rPr>
                        <a:t>5</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l" fontAlgn="ctr"/>
                      <a:r>
                        <a:rPr lang="en-US" sz="1200" b="0" i="0" u="none" strike="noStrike">
                          <a:solidFill>
                            <a:srgbClr val="000000"/>
                          </a:solidFill>
                          <a:effectLst/>
                          <a:latin typeface="Arial" panose="020B0604020202020204" pitchFamily="34" charset="0"/>
                        </a:rPr>
                        <a:t>North Dakota </a:t>
                      </a:r>
                    </a:p>
                  </a:txBody>
                  <a:tcPr marL="6350" marR="6350"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r" fontAlgn="b"/>
                      <a:r>
                        <a:rPr lang="en-US" sz="1200" b="0" i="0" u="none" strike="noStrike">
                          <a:solidFill>
                            <a:srgbClr val="000000"/>
                          </a:solidFill>
                          <a:effectLst/>
                          <a:latin typeface="Arial" panose="020B0604020202020204" pitchFamily="34" charset="0"/>
                        </a:rPr>
                        <a:t>604.58</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65">
                <a:tc>
                  <a:txBody>
                    <a:bodyPr/>
                    <a:lstStyle/>
                    <a:p>
                      <a:pPr algn="ctr" fontAlgn="b"/>
                      <a:r>
                        <a:rPr lang="en-US" sz="1200" b="0" i="0" u="none" strike="noStrike" dirty="0">
                          <a:solidFill>
                            <a:srgbClr val="000000"/>
                          </a:solidFill>
                          <a:effectLst/>
                          <a:latin typeface="Arial" panose="020B0604020202020204" pitchFamily="34" charset="0"/>
                        </a:rPr>
                        <a:t>6</a:t>
                      </a:r>
                    </a:p>
                  </a:txBody>
                  <a:tcPr marL="6350" marR="6350" marT="6350"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l" fontAlgn="ctr"/>
                      <a:r>
                        <a:rPr lang="en-US" sz="1200" b="0" i="0" u="none" strike="noStrike" dirty="0">
                          <a:solidFill>
                            <a:srgbClr val="000000"/>
                          </a:solidFill>
                          <a:effectLst/>
                          <a:latin typeface="Arial" panose="020B0604020202020204" pitchFamily="34" charset="0"/>
                        </a:rPr>
                        <a:t>Michigan </a:t>
                      </a:r>
                    </a:p>
                  </a:txBody>
                  <a:tcPr marL="6350" marR="6350"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0" i="0" u="none" strike="noStrike">
                          <a:solidFill>
                            <a:srgbClr val="000000"/>
                          </a:solidFill>
                          <a:effectLst/>
                          <a:latin typeface="Arial" panose="020B0604020202020204" pitchFamily="34" charset="0"/>
                        </a:rPr>
                        <a:t>1,131.40</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effectLst/>
                          <a:latin typeface="Arial" panose="020B0604020202020204" pitchFamily="34" charset="0"/>
                        </a:rPr>
                        <a:t>6</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l" fontAlgn="ctr"/>
                      <a:r>
                        <a:rPr lang="en-US" sz="1200" b="0" i="0" u="none" strike="noStrike">
                          <a:solidFill>
                            <a:srgbClr val="000000"/>
                          </a:solidFill>
                          <a:effectLst/>
                          <a:latin typeface="Arial" panose="020B0604020202020204" pitchFamily="34" charset="0"/>
                        </a:rPr>
                        <a:t>Wisconsin </a:t>
                      </a:r>
                    </a:p>
                  </a:txBody>
                  <a:tcPr marL="6350" marR="6350"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r" fontAlgn="b"/>
                      <a:r>
                        <a:rPr lang="en-US" sz="1200" b="0" i="0" u="none" strike="noStrike">
                          <a:solidFill>
                            <a:srgbClr val="000000"/>
                          </a:solidFill>
                          <a:effectLst/>
                          <a:latin typeface="Arial" panose="020B0604020202020204" pitchFamily="34" charset="0"/>
                        </a:rPr>
                        <a:t>621.05</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65">
                <a:tc>
                  <a:txBody>
                    <a:bodyPr/>
                    <a:lstStyle/>
                    <a:p>
                      <a:pPr algn="ctr" fontAlgn="b"/>
                      <a:r>
                        <a:rPr lang="en-US" sz="1200" b="0" i="0" u="none" strike="noStrike" dirty="0">
                          <a:solidFill>
                            <a:srgbClr val="000000"/>
                          </a:solidFill>
                          <a:effectLst/>
                          <a:latin typeface="Arial" panose="020B0604020202020204" pitchFamily="34" charset="0"/>
                        </a:rPr>
                        <a:t>7</a:t>
                      </a:r>
                    </a:p>
                  </a:txBody>
                  <a:tcPr marL="6350" marR="6350" marT="6350"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l" fontAlgn="ctr"/>
                      <a:r>
                        <a:rPr lang="en-US" sz="1200" b="0" i="0" u="none" strike="noStrike">
                          <a:solidFill>
                            <a:srgbClr val="000000"/>
                          </a:solidFill>
                          <a:effectLst/>
                          <a:latin typeface="Arial" panose="020B0604020202020204" pitchFamily="34" charset="0"/>
                        </a:rPr>
                        <a:t>Delaware </a:t>
                      </a:r>
                    </a:p>
                  </a:txBody>
                  <a:tcPr marL="6350" marR="6350"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0" i="0" u="none" strike="noStrike" dirty="0">
                          <a:solidFill>
                            <a:srgbClr val="000000"/>
                          </a:solidFill>
                          <a:effectLst/>
                          <a:latin typeface="Arial" panose="020B0604020202020204" pitchFamily="34" charset="0"/>
                        </a:rPr>
                        <a:t>1,101.12</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effectLst/>
                          <a:latin typeface="Arial" panose="020B0604020202020204" pitchFamily="34" charset="0"/>
                        </a:rPr>
                        <a:t>7</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l" fontAlgn="ctr"/>
                      <a:r>
                        <a:rPr lang="en-US" sz="1200" b="0" i="0" u="none" strike="noStrike">
                          <a:solidFill>
                            <a:srgbClr val="000000"/>
                          </a:solidFill>
                          <a:effectLst/>
                          <a:latin typeface="Arial" panose="020B0604020202020204" pitchFamily="34" charset="0"/>
                        </a:rPr>
                        <a:t>Indiana </a:t>
                      </a:r>
                    </a:p>
                  </a:txBody>
                  <a:tcPr marL="6350" marR="6350"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r" fontAlgn="b"/>
                      <a:r>
                        <a:rPr lang="en-US" sz="1200" b="0" i="0" u="none" strike="noStrike">
                          <a:solidFill>
                            <a:srgbClr val="000000"/>
                          </a:solidFill>
                          <a:effectLst/>
                          <a:latin typeface="Arial" panose="020B0604020202020204" pitchFamily="34" charset="0"/>
                        </a:rPr>
                        <a:t>621.71</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65">
                <a:tc>
                  <a:txBody>
                    <a:bodyPr/>
                    <a:lstStyle/>
                    <a:p>
                      <a:pPr algn="ctr" fontAlgn="b"/>
                      <a:r>
                        <a:rPr lang="en-US" sz="1200" b="0" i="0" u="none" strike="noStrike" dirty="0">
                          <a:solidFill>
                            <a:srgbClr val="000000"/>
                          </a:solidFill>
                          <a:effectLst/>
                          <a:latin typeface="Arial" panose="020B0604020202020204" pitchFamily="34" charset="0"/>
                        </a:rPr>
                        <a:t>8</a:t>
                      </a:r>
                    </a:p>
                  </a:txBody>
                  <a:tcPr marL="6350" marR="6350" marT="6350"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l" fontAlgn="ctr"/>
                      <a:r>
                        <a:rPr lang="en-US" sz="1200" b="0" i="0" u="none" strike="noStrike">
                          <a:solidFill>
                            <a:srgbClr val="000000"/>
                          </a:solidFill>
                          <a:effectLst/>
                          <a:latin typeface="Arial" panose="020B0604020202020204" pitchFamily="34" charset="0"/>
                        </a:rPr>
                        <a:t>Rhode Island </a:t>
                      </a:r>
                    </a:p>
                  </a:txBody>
                  <a:tcPr marL="6350" marR="6350"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0" i="0" u="none" strike="noStrike">
                          <a:solidFill>
                            <a:srgbClr val="000000"/>
                          </a:solidFill>
                          <a:effectLst/>
                          <a:latin typeface="Arial" panose="020B0604020202020204" pitchFamily="34" charset="0"/>
                        </a:rPr>
                        <a:t>1,066.25</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effectLst/>
                          <a:latin typeface="Arial" panose="020B0604020202020204" pitchFamily="34" charset="0"/>
                        </a:rPr>
                        <a:t>8</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l" fontAlgn="ctr"/>
                      <a:r>
                        <a:rPr lang="en-US" sz="1200" b="1" i="0" u="none" strike="noStrike" dirty="0">
                          <a:solidFill>
                            <a:schemeClr val="accent6"/>
                          </a:solidFill>
                          <a:effectLst/>
                          <a:latin typeface="Arial" panose="020B0604020202020204" pitchFamily="34" charset="0"/>
                        </a:rPr>
                        <a:t>North Carolina </a:t>
                      </a:r>
                    </a:p>
                  </a:txBody>
                  <a:tcPr marL="6350" marR="6350"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r" fontAlgn="b"/>
                      <a:r>
                        <a:rPr lang="en-US" sz="1200" b="0" i="0" u="none" strike="noStrike">
                          <a:solidFill>
                            <a:srgbClr val="000000"/>
                          </a:solidFill>
                          <a:effectLst/>
                          <a:latin typeface="Arial" panose="020B0604020202020204" pitchFamily="34" charset="0"/>
                        </a:rPr>
                        <a:t>624.76</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65">
                <a:tc>
                  <a:txBody>
                    <a:bodyPr/>
                    <a:lstStyle/>
                    <a:p>
                      <a:pPr algn="ctr" fontAlgn="b"/>
                      <a:r>
                        <a:rPr lang="en-US" sz="1200" b="0" i="0" u="none" strike="noStrike" dirty="0">
                          <a:solidFill>
                            <a:srgbClr val="000000"/>
                          </a:solidFill>
                          <a:effectLst/>
                          <a:latin typeface="Arial" panose="020B0604020202020204" pitchFamily="34" charset="0"/>
                        </a:rPr>
                        <a:t>9</a:t>
                      </a:r>
                    </a:p>
                  </a:txBody>
                  <a:tcPr marL="6350" marR="6350" marT="6350"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l" fontAlgn="ctr"/>
                      <a:r>
                        <a:rPr lang="en-US" sz="1200" b="0" i="0" u="none" strike="noStrike">
                          <a:solidFill>
                            <a:srgbClr val="000000"/>
                          </a:solidFill>
                          <a:effectLst/>
                          <a:latin typeface="Arial" panose="020B0604020202020204" pitchFamily="34" charset="0"/>
                        </a:rPr>
                        <a:t>Connecticut </a:t>
                      </a:r>
                    </a:p>
                  </a:txBody>
                  <a:tcPr marL="6350" marR="6350"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0" i="0" u="none" strike="noStrike">
                          <a:solidFill>
                            <a:srgbClr val="000000"/>
                          </a:solidFill>
                          <a:effectLst/>
                          <a:latin typeface="Arial" panose="020B0604020202020204" pitchFamily="34" charset="0"/>
                        </a:rPr>
                        <a:t>1,011.27</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effectLst/>
                          <a:latin typeface="Arial" panose="020B0604020202020204" pitchFamily="34" charset="0"/>
                        </a:rPr>
                        <a:t>9</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l" fontAlgn="ctr"/>
                      <a:r>
                        <a:rPr lang="en-US" sz="1200" b="0" i="0" u="none" strike="noStrike" dirty="0">
                          <a:solidFill>
                            <a:srgbClr val="000000"/>
                          </a:solidFill>
                          <a:effectLst/>
                          <a:latin typeface="Arial" panose="020B0604020202020204" pitchFamily="34" charset="0"/>
                        </a:rPr>
                        <a:t>Nebraska </a:t>
                      </a:r>
                    </a:p>
                  </a:txBody>
                  <a:tcPr marL="6350" marR="6350"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r" fontAlgn="b"/>
                      <a:r>
                        <a:rPr lang="en-US" sz="1200" b="0" i="0" u="none" strike="noStrike" dirty="0">
                          <a:solidFill>
                            <a:srgbClr val="000000"/>
                          </a:solidFill>
                          <a:effectLst/>
                          <a:latin typeface="Arial" panose="020B0604020202020204" pitchFamily="34" charset="0"/>
                        </a:rPr>
                        <a:t>638.74</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65">
                <a:tc>
                  <a:txBody>
                    <a:bodyPr/>
                    <a:lstStyle/>
                    <a:p>
                      <a:pPr algn="ctr" fontAlgn="b"/>
                      <a:r>
                        <a:rPr lang="en-US" sz="1200" b="0" i="0" u="none" strike="noStrike" dirty="0">
                          <a:solidFill>
                            <a:srgbClr val="000000"/>
                          </a:solidFill>
                          <a:effectLst/>
                          <a:latin typeface="Arial" panose="020B0604020202020204" pitchFamily="34" charset="0"/>
                        </a:rPr>
                        <a:t>10</a:t>
                      </a:r>
                    </a:p>
                  </a:txBody>
                  <a:tcPr marL="6350" marR="6350" marT="6350"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l" fontAlgn="ctr"/>
                      <a:r>
                        <a:rPr lang="en-US" sz="1200" b="0" i="0" u="none" strike="noStrike" dirty="0">
                          <a:solidFill>
                            <a:srgbClr val="000000"/>
                          </a:solidFill>
                          <a:effectLst/>
                          <a:latin typeface="Arial" panose="020B0604020202020204" pitchFamily="34" charset="0"/>
                        </a:rPr>
                        <a:t>Massachusetts </a:t>
                      </a:r>
                    </a:p>
                  </a:txBody>
                  <a:tcPr marL="6350" marR="6350"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0" i="0" u="none" strike="noStrike" dirty="0">
                          <a:solidFill>
                            <a:srgbClr val="000000"/>
                          </a:solidFill>
                          <a:effectLst/>
                          <a:latin typeface="Arial" panose="020B0604020202020204" pitchFamily="34" charset="0"/>
                        </a:rPr>
                        <a:t>1,007.98</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effectLst/>
                          <a:latin typeface="Arial" panose="020B0604020202020204" pitchFamily="34" charset="0"/>
                        </a:rPr>
                        <a:t>10</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l" fontAlgn="ctr"/>
                      <a:r>
                        <a:rPr lang="en-US" sz="1200" b="0" i="0" u="none" strike="noStrike" dirty="0">
                          <a:solidFill>
                            <a:srgbClr val="000000"/>
                          </a:solidFill>
                          <a:effectLst/>
                          <a:latin typeface="Arial" panose="020B0604020202020204" pitchFamily="34" charset="0"/>
                        </a:rPr>
                        <a:t>Wyoming </a:t>
                      </a:r>
                    </a:p>
                  </a:txBody>
                  <a:tcPr marL="6350" marR="6350"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r" fontAlgn="b"/>
                      <a:r>
                        <a:rPr lang="en-US" sz="1200" b="0" i="0" u="none" strike="noStrike" dirty="0">
                          <a:solidFill>
                            <a:srgbClr val="000000"/>
                          </a:solidFill>
                          <a:effectLst/>
                          <a:latin typeface="Arial" panose="020B0604020202020204" pitchFamily="34" charset="0"/>
                        </a:rPr>
                        <a:t>639.71</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bl>
          </a:graphicData>
        </a:graphic>
      </p:graphicFrame>
      <p:sp>
        <p:nvSpPr>
          <p:cNvPr id="2098368" name="Text Box 537"/>
          <p:cNvSpPr txBox="1">
            <a:spLocks noChangeArrowheads="1"/>
          </p:cNvSpPr>
          <p:nvPr/>
        </p:nvSpPr>
        <p:spPr bwMode="auto">
          <a:xfrm>
            <a:off x="0" y="6216650"/>
            <a:ext cx="7612063" cy="646113"/>
          </a:xfrm>
          <a:prstGeom prst="rect">
            <a:avLst/>
          </a:prstGeom>
          <a:noFill/>
          <a:ln w="9525" algn="ctr">
            <a:noFill/>
            <a:miter lim="800000"/>
            <a:headEnd/>
            <a:tailEnd/>
          </a:ln>
          <a:effectLst/>
        </p:spPr>
        <p:txBody>
          <a:bodyPr lIns="365760" tIns="0" rIns="0" bIns="137160" anchor="b">
            <a:spAutoFit/>
          </a:bodyPr>
          <a:lstStyle/>
          <a:p>
            <a:pPr marL="228600" indent="-228600" eaLnBrk="1" hangingPunct="1">
              <a:buFontTx/>
              <a:buAutoNum type="arabicParenBoth"/>
              <a:defRPr/>
            </a:pPr>
            <a:r>
              <a:rPr lang="en-US" sz="1100" dirty="0">
                <a:solidFill>
                  <a:srgbClr val="000000"/>
                </a:solidFill>
              </a:rPr>
              <a:t>Based on average automobile insurance expenditures.</a:t>
            </a:r>
          </a:p>
          <a:p>
            <a:pPr marL="228600" indent="-228600" eaLnBrk="1" hangingPunct="1">
              <a:buFontTx/>
              <a:buAutoNum type="arabicParenBoth"/>
              <a:defRPr/>
            </a:pPr>
            <a:endParaRPr lang="en-US" sz="1100" dirty="0">
              <a:solidFill>
                <a:srgbClr val="000000"/>
              </a:solidFill>
            </a:endParaRPr>
          </a:p>
          <a:p>
            <a:pPr eaLnBrk="1" hangingPunct="1">
              <a:defRPr/>
            </a:pPr>
            <a:r>
              <a:rPr lang="en-US" sz="1100" dirty="0">
                <a:solidFill>
                  <a:srgbClr val="000000"/>
                </a:solidFill>
              </a:rPr>
              <a:t>Source: © 2016 National Association of Insurance Commissioners.</a:t>
            </a:r>
          </a:p>
        </p:txBody>
      </p:sp>
      <p:sp>
        <p:nvSpPr>
          <p:cNvPr id="127069" name="Rectangle 5"/>
          <p:cNvSpPr>
            <a:spLocks noChangeArrowheads="1"/>
          </p:cNvSpPr>
          <p:nvPr/>
        </p:nvSpPr>
        <p:spPr bwMode="blackWhite">
          <a:xfrm>
            <a:off x="712788" y="4800600"/>
            <a:ext cx="7369175" cy="8334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eaLnBrk="1" hangingPunct="1">
              <a:lnSpc>
                <a:spcPct val="95000"/>
              </a:lnSpc>
              <a:spcBef>
                <a:spcPct val="25000"/>
              </a:spcBef>
              <a:buClrTx/>
              <a:buFontTx/>
              <a:buNone/>
            </a:pPr>
            <a:r>
              <a:rPr lang="pt-BR" altLang="en-US" sz="1800" b="1">
                <a:solidFill>
                  <a:srgbClr val="FFFFFF"/>
                </a:solidFill>
              </a:rPr>
              <a:t>North Carolina ranked 8th as the least expensive state in 2013, with an average expenditure for auto insurance of $624.76.</a:t>
            </a:r>
            <a:endParaRPr lang="pt-BR" altLang="en-US" sz="1800" b="1" i="1">
              <a:solidFill>
                <a:srgbClr val="FFFFFF"/>
              </a:solidFill>
            </a:endParaRPr>
          </a:p>
        </p:txBody>
      </p:sp>
    </p:spTree>
  </p:cSld>
  <p:clrMapOvr>
    <a:masterClrMapping/>
  </p:clrMapOvr>
  <p:transition>
    <p:wipe dir="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9026"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2D0E357A-228A-446C-818B-B4D3600C4CF7}" type="slidenum">
              <a:rPr lang="en-US" altLang="en-US" sz="900"/>
              <a:pPr algn="r">
                <a:lnSpc>
                  <a:spcPct val="85000"/>
                </a:lnSpc>
                <a:spcBef>
                  <a:spcPct val="20000"/>
                </a:spcBef>
                <a:buClrTx/>
                <a:buFontTx/>
                <a:buNone/>
              </a:pPr>
              <a:t>64</a:t>
            </a:fld>
            <a:endParaRPr lang="en-US" altLang="en-US" sz="900"/>
          </a:p>
        </p:txBody>
      </p:sp>
      <p:sp>
        <p:nvSpPr>
          <p:cNvPr id="129027" name="Rectangle 2"/>
          <p:cNvSpPr>
            <a:spLocks noGrp="1" noChangeArrowheads="1"/>
          </p:cNvSpPr>
          <p:nvPr>
            <p:ph type="title" idx="4294967295"/>
          </p:nvPr>
        </p:nvSpPr>
        <p:spPr/>
        <p:txBody>
          <a:bodyPr/>
          <a:lstStyle/>
          <a:p>
            <a:r>
              <a:rPr lang="en-US" altLang="en-US" smtClean="0">
                <a:latin typeface="Arial" panose="020B0604020202020204" pitchFamily="34" charset="0"/>
              </a:rPr>
              <a:t>Personal Auto Premiums, 2013</a:t>
            </a:r>
          </a:p>
        </p:txBody>
      </p:sp>
      <p:sp>
        <p:nvSpPr>
          <p:cNvPr id="129028" name="Rectangle 3"/>
          <p:cNvSpPr>
            <a:spLocks noChangeArrowheads="1"/>
          </p:cNvSpPr>
          <p:nvPr/>
        </p:nvSpPr>
        <p:spPr bwMode="auto">
          <a:xfrm>
            <a:off x="0" y="6567488"/>
            <a:ext cx="7569200"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marL="133350" indent="-133350">
              <a:lnSpc>
                <a:spcPct val="90000"/>
              </a:lnSpc>
              <a:spcBef>
                <a:spcPct val="100000"/>
              </a:spcBef>
              <a:buClr>
                <a:schemeClr val="accent2"/>
              </a:buClr>
              <a:buFont typeface="Wingdings" panose="05000000000000000000" pitchFamily="2" charset="2"/>
              <a:buChar char="n"/>
              <a:tabLst>
                <a:tab pos="112713" algn="r"/>
              </a:tabLst>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tabLst>
                <a:tab pos="112713" algn="r"/>
              </a:tabLst>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tabLst>
                <a:tab pos="112713" algn="r"/>
              </a:tabLst>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tabLst>
                <a:tab pos="112713" algn="r"/>
              </a:tabLst>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tabLst>
                <a:tab pos="112713" algn="r"/>
              </a:tabLst>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9pPr>
          </a:lstStyle>
          <a:p>
            <a:pPr>
              <a:spcBef>
                <a:spcPct val="0"/>
              </a:spcBef>
              <a:buFont typeface="Wingdings" panose="05000000000000000000" pitchFamily="2" charset="2"/>
              <a:buNone/>
            </a:pPr>
            <a:r>
              <a:rPr lang="en-US" altLang="en-US" sz="1100"/>
              <a:t>	Source: National Association of Insurance Commissioners, Insurance Information Institute.</a:t>
            </a:r>
          </a:p>
        </p:txBody>
      </p:sp>
      <p:sp>
        <p:nvSpPr>
          <p:cNvPr id="129029" name="Rectangle 31"/>
          <p:cNvSpPr>
            <a:spLocks noChangeArrowheads="1"/>
          </p:cNvSpPr>
          <p:nvPr/>
        </p:nvSpPr>
        <p:spPr bwMode="black">
          <a:xfrm>
            <a:off x="347663" y="1139825"/>
            <a:ext cx="8221662"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spcBef>
                <a:spcPct val="20000"/>
              </a:spcBef>
              <a:buClrTx/>
              <a:buFontTx/>
              <a:buNone/>
            </a:pPr>
            <a:r>
              <a:rPr lang="en-US" altLang="en-US" sz="1600" b="1">
                <a:solidFill>
                  <a:srgbClr val="225A7A"/>
                </a:solidFill>
              </a:rPr>
              <a:t>(</a:t>
            </a:r>
            <a:r>
              <a:rPr lang="en-US" altLang="en-US" sz="1400" b="1">
                <a:solidFill>
                  <a:srgbClr val="225A7A"/>
                </a:solidFill>
              </a:rPr>
              <a:t>Average Expenditure</a:t>
            </a:r>
            <a:r>
              <a:rPr lang="en-US" altLang="en-US" sz="1600" b="1">
                <a:solidFill>
                  <a:srgbClr val="225A7A"/>
                </a:solidFill>
              </a:rPr>
              <a:t>)</a:t>
            </a:r>
          </a:p>
        </p:txBody>
      </p:sp>
      <p:graphicFrame>
        <p:nvGraphicFramePr>
          <p:cNvPr id="129030" name="Chart 3"/>
          <p:cNvGraphicFramePr>
            <a:graphicFrameLocks/>
          </p:cNvGraphicFramePr>
          <p:nvPr/>
        </p:nvGraphicFramePr>
        <p:xfrm>
          <a:off x="519113" y="1360488"/>
          <a:ext cx="8296275" cy="4203700"/>
        </p:xfrm>
        <a:graphic>
          <a:graphicData uri="http://schemas.openxmlformats.org/presentationml/2006/ole">
            <mc:AlternateContent xmlns:mc="http://schemas.openxmlformats.org/markup-compatibility/2006">
              <mc:Choice xmlns:v="urn:schemas-microsoft-com:vml" Requires="v">
                <p:oleObj spid="_x0000_s129037" name="Chart" r:id="rId4" imgW="8303472" imgH="4206605" progId="Excel.Chart.8">
                  <p:embed/>
                </p:oleObj>
              </mc:Choice>
              <mc:Fallback>
                <p:oleObj name="Chart" r:id="rId4" imgW="8303472" imgH="4206605" progId="Excel.Chart.8">
                  <p:embed/>
                  <p:pic>
                    <p:nvPicPr>
                      <p:cNvPr id="0" name="Char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9113" y="1360488"/>
                        <a:ext cx="8296275" cy="4203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9031" name="Rectangle 5"/>
          <p:cNvSpPr>
            <a:spLocks noChangeArrowheads="1"/>
          </p:cNvSpPr>
          <p:nvPr/>
        </p:nvSpPr>
        <p:spPr bwMode="blackWhite">
          <a:xfrm>
            <a:off x="666750" y="5472113"/>
            <a:ext cx="7369175" cy="8350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eaLnBrk="1" hangingPunct="1">
              <a:lnSpc>
                <a:spcPct val="95000"/>
              </a:lnSpc>
              <a:spcBef>
                <a:spcPct val="25000"/>
              </a:spcBef>
              <a:buClrTx/>
              <a:buFontTx/>
              <a:buNone/>
            </a:pPr>
            <a:r>
              <a:rPr lang="pt-BR" altLang="en-US" sz="1800" b="1">
                <a:solidFill>
                  <a:srgbClr val="FFFFFF"/>
                </a:solidFill>
              </a:rPr>
              <a:t>North Carolina’s Has Lowest Expenditure of Surrounding States, About 11 Percent Lower Than Any Other.</a:t>
            </a:r>
            <a:endParaRPr lang="pt-BR" altLang="en-US" sz="1800" b="1" i="1">
              <a:solidFill>
                <a:srgbClr val="FFFFFF"/>
              </a:solidFill>
            </a:endParaRPr>
          </a:p>
        </p:txBody>
      </p:sp>
      <p:sp>
        <p:nvSpPr>
          <p:cNvPr id="8" name="AutoShape 6"/>
          <p:cNvSpPr>
            <a:spLocks noChangeArrowheads="1"/>
          </p:cNvSpPr>
          <p:nvPr/>
        </p:nvSpPr>
        <p:spPr bwMode="blackWhite">
          <a:xfrm>
            <a:off x="5414963" y="922338"/>
            <a:ext cx="2065337" cy="877887"/>
          </a:xfrm>
          <a:prstGeom prst="wedgeRectCallout">
            <a:avLst>
              <a:gd name="adj1" fmla="val -48560"/>
              <a:gd name="adj2" fmla="val 19986"/>
            </a:avLst>
          </a:prstGeom>
          <a:solidFill>
            <a:schemeClr val="accent2"/>
          </a:solidFill>
          <a:ln w="28575" algn="ctr">
            <a:solidFill>
              <a:schemeClr val="accent2"/>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Font typeface="Wingdings" panose="05000000000000000000" pitchFamily="2" charset="2"/>
              <a:buNone/>
            </a:pPr>
            <a:r>
              <a:rPr lang="en-US" altLang="en-US" sz="1600" b="1">
                <a:solidFill>
                  <a:schemeClr val="bg1"/>
                </a:solidFill>
              </a:rPr>
              <a:t>Does Regulatory Market Keep Rates Lower?</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1074"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7D33FCA1-5EFE-4AD7-83F2-958A42E13B4E}" type="slidenum">
              <a:rPr lang="en-US" altLang="en-US" sz="900"/>
              <a:pPr algn="r">
                <a:lnSpc>
                  <a:spcPct val="85000"/>
                </a:lnSpc>
                <a:spcBef>
                  <a:spcPct val="20000"/>
                </a:spcBef>
                <a:buClrTx/>
                <a:buFontTx/>
                <a:buNone/>
              </a:pPr>
              <a:t>65</a:t>
            </a:fld>
            <a:endParaRPr lang="en-US" altLang="en-US" sz="900"/>
          </a:p>
        </p:txBody>
      </p:sp>
      <p:sp>
        <p:nvSpPr>
          <p:cNvPr id="131075" name="Rectangle 2"/>
          <p:cNvSpPr>
            <a:spLocks noGrp="1" noChangeArrowheads="1"/>
          </p:cNvSpPr>
          <p:nvPr>
            <p:ph type="title" idx="4294967295"/>
          </p:nvPr>
        </p:nvSpPr>
        <p:spPr/>
        <p:txBody>
          <a:bodyPr/>
          <a:lstStyle/>
          <a:p>
            <a:r>
              <a:rPr lang="en-US" altLang="en-US" smtClean="0">
                <a:latin typeface="Arial" panose="020B0604020202020204" pitchFamily="34" charset="0"/>
              </a:rPr>
              <a:t>Personal Auto: Average Premium </a:t>
            </a:r>
            <a:br>
              <a:rPr lang="en-US" altLang="en-US" smtClean="0">
                <a:latin typeface="Arial" panose="020B0604020202020204" pitchFamily="34" charset="0"/>
              </a:rPr>
            </a:br>
            <a:r>
              <a:rPr lang="en-US" altLang="en-US" smtClean="0">
                <a:latin typeface="Arial" panose="020B0604020202020204" pitchFamily="34" charset="0"/>
              </a:rPr>
              <a:t>by Coverage, 2013</a:t>
            </a:r>
          </a:p>
        </p:txBody>
      </p:sp>
      <p:sp>
        <p:nvSpPr>
          <p:cNvPr id="131076" name="Rectangle 3"/>
          <p:cNvSpPr>
            <a:spLocks noChangeArrowheads="1"/>
          </p:cNvSpPr>
          <p:nvPr/>
        </p:nvSpPr>
        <p:spPr bwMode="auto">
          <a:xfrm>
            <a:off x="0" y="6567488"/>
            <a:ext cx="7569200"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marL="133350" indent="-133350">
              <a:lnSpc>
                <a:spcPct val="90000"/>
              </a:lnSpc>
              <a:spcBef>
                <a:spcPct val="100000"/>
              </a:spcBef>
              <a:buClr>
                <a:schemeClr val="accent2"/>
              </a:buClr>
              <a:buFont typeface="Wingdings" panose="05000000000000000000" pitchFamily="2" charset="2"/>
              <a:buChar char="n"/>
              <a:tabLst>
                <a:tab pos="112713" algn="r"/>
              </a:tabLst>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tabLst>
                <a:tab pos="112713" algn="r"/>
              </a:tabLst>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tabLst>
                <a:tab pos="112713" algn="r"/>
              </a:tabLst>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tabLst>
                <a:tab pos="112713" algn="r"/>
              </a:tabLst>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tabLst>
                <a:tab pos="112713" algn="r"/>
              </a:tabLst>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9pPr>
          </a:lstStyle>
          <a:p>
            <a:pPr>
              <a:spcBef>
                <a:spcPct val="0"/>
              </a:spcBef>
              <a:buFont typeface="Wingdings" panose="05000000000000000000" pitchFamily="2" charset="2"/>
              <a:buNone/>
            </a:pPr>
            <a:r>
              <a:rPr lang="en-US" altLang="en-US" sz="1100"/>
              <a:t>	Source: National Association of Insurance Commissioners.</a:t>
            </a:r>
          </a:p>
        </p:txBody>
      </p:sp>
      <p:sp>
        <p:nvSpPr>
          <p:cNvPr id="131077" name="Rectangle 31"/>
          <p:cNvSpPr>
            <a:spLocks noChangeArrowheads="1"/>
          </p:cNvSpPr>
          <p:nvPr/>
        </p:nvSpPr>
        <p:spPr bwMode="black">
          <a:xfrm>
            <a:off x="347663" y="1139825"/>
            <a:ext cx="8221662"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spcBef>
                <a:spcPct val="20000"/>
              </a:spcBef>
              <a:buClrTx/>
              <a:buFontTx/>
              <a:buNone/>
            </a:pPr>
            <a:r>
              <a:rPr lang="en-US" altLang="en-US" sz="1600" b="1">
                <a:solidFill>
                  <a:srgbClr val="225A7A"/>
                </a:solidFill>
              </a:rPr>
              <a:t>(Average Premium)</a:t>
            </a:r>
          </a:p>
        </p:txBody>
      </p:sp>
      <p:graphicFrame>
        <p:nvGraphicFramePr>
          <p:cNvPr id="131078" name="Chart 3"/>
          <p:cNvGraphicFramePr>
            <a:graphicFrameLocks/>
          </p:cNvGraphicFramePr>
          <p:nvPr/>
        </p:nvGraphicFramePr>
        <p:xfrm>
          <a:off x="544513" y="1346200"/>
          <a:ext cx="7685087" cy="4305300"/>
        </p:xfrm>
        <a:graphic>
          <a:graphicData uri="http://schemas.openxmlformats.org/presentationml/2006/ole">
            <mc:AlternateContent xmlns:mc="http://schemas.openxmlformats.org/markup-compatibility/2006">
              <mc:Choice xmlns:v="urn:schemas-microsoft-com:vml" Requires="v">
                <p:oleObj spid="_x0000_s131085" name="Chart" r:id="rId4" imgW="7687722" imgH="4316342" progId="Excel.Chart.8">
                  <p:embed/>
                </p:oleObj>
              </mc:Choice>
              <mc:Fallback>
                <p:oleObj name="Chart" r:id="rId4" imgW="7687722" imgH="4316342" progId="Excel.Chart.8">
                  <p:embed/>
                  <p:pic>
                    <p:nvPicPr>
                      <p:cNvPr id="0" name="Char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4513" y="1346200"/>
                        <a:ext cx="7685087" cy="4305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AutoShape 6"/>
          <p:cNvSpPr>
            <a:spLocks noChangeArrowheads="1"/>
          </p:cNvSpPr>
          <p:nvPr/>
        </p:nvSpPr>
        <p:spPr bwMode="blackWhite">
          <a:xfrm>
            <a:off x="4519613" y="1685925"/>
            <a:ext cx="2065337" cy="877888"/>
          </a:xfrm>
          <a:prstGeom prst="wedgeRectCallout">
            <a:avLst>
              <a:gd name="adj1" fmla="val -156782"/>
              <a:gd name="adj2" fmla="val 174644"/>
            </a:avLst>
          </a:prstGeom>
          <a:solidFill>
            <a:schemeClr val="accent2"/>
          </a:solidFill>
          <a:ln w="28575" algn="ctr">
            <a:solidFill>
              <a:schemeClr val="accent2"/>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Font typeface="Wingdings" panose="05000000000000000000" pitchFamily="2" charset="2"/>
              <a:buNone/>
            </a:pPr>
            <a:r>
              <a:rPr lang="en-US" altLang="en-US" sz="1600" b="1">
                <a:solidFill>
                  <a:schemeClr val="bg1"/>
                </a:solidFill>
              </a:rPr>
              <a:t>Strong Rate Regulation or Contributory Negligence Rule?</a:t>
            </a:r>
          </a:p>
        </p:txBody>
      </p:sp>
      <p:sp>
        <p:nvSpPr>
          <p:cNvPr id="131080" name="Rectangle 5"/>
          <p:cNvSpPr>
            <a:spLocks noChangeArrowheads="1"/>
          </p:cNvSpPr>
          <p:nvPr/>
        </p:nvSpPr>
        <p:spPr bwMode="blackWhite">
          <a:xfrm>
            <a:off x="701675" y="5600700"/>
            <a:ext cx="7369175" cy="8350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eaLnBrk="1" hangingPunct="1">
              <a:lnSpc>
                <a:spcPct val="95000"/>
              </a:lnSpc>
              <a:spcBef>
                <a:spcPct val="25000"/>
              </a:spcBef>
              <a:buClrTx/>
              <a:buFontTx/>
              <a:buNone/>
            </a:pPr>
            <a:r>
              <a:rPr lang="pt-BR" altLang="en-US" sz="1800" b="1">
                <a:solidFill>
                  <a:srgbClr val="FFFFFF"/>
                </a:solidFill>
              </a:rPr>
              <a:t>North Carolina’s Liability Rates, Based on State’s Rates, Are Much Lower Than Neighboring States. (NCRF Only Covers Liability.)</a:t>
            </a:r>
            <a:endParaRPr lang="pt-BR" altLang="en-US" sz="1800" b="1" i="1">
              <a:solidFill>
                <a:srgbClr val="FFFFFF"/>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12"/>
                                        </p:tgtEl>
                                        <p:attrNameLst>
                                          <p:attrName>style.visibility</p:attrName>
                                        </p:attrNameLst>
                                      </p:cBhvr>
                                      <p:to>
                                        <p:strVal val="visible"/>
                                      </p:to>
                                    </p:set>
                                    <p:animEffect transition="in" filter="wipe(right)">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22"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C7BBA6CD-3496-4F8B-A394-53D831C8F954}" type="slidenum">
              <a:rPr lang="en-US" altLang="en-US" sz="900"/>
              <a:pPr algn="r">
                <a:lnSpc>
                  <a:spcPct val="85000"/>
                </a:lnSpc>
                <a:spcBef>
                  <a:spcPct val="20000"/>
                </a:spcBef>
                <a:buClrTx/>
                <a:buFontTx/>
                <a:buNone/>
              </a:pPr>
              <a:t>66</a:t>
            </a:fld>
            <a:endParaRPr lang="en-US" altLang="en-US" sz="900"/>
          </a:p>
        </p:txBody>
      </p:sp>
      <p:sp>
        <p:nvSpPr>
          <p:cNvPr id="133123" name="Rectangle 2"/>
          <p:cNvSpPr>
            <a:spLocks noGrp="1" noChangeArrowheads="1"/>
          </p:cNvSpPr>
          <p:nvPr>
            <p:ph type="title" idx="4294967295"/>
          </p:nvPr>
        </p:nvSpPr>
        <p:spPr/>
        <p:txBody>
          <a:bodyPr/>
          <a:lstStyle/>
          <a:p>
            <a:r>
              <a:rPr lang="en-US" altLang="en-US" smtClean="0">
                <a:latin typeface="Arial" panose="020B0604020202020204" pitchFamily="34" charset="0"/>
              </a:rPr>
              <a:t>RNW PP Auto: NC vs. U.S., 2005-2014</a:t>
            </a:r>
          </a:p>
        </p:txBody>
      </p:sp>
      <p:sp>
        <p:nvSpPr>
          <p:cNvPr id="133124" name="Rectangle 3"/>
          <p:cNvSpPr>
            <a:spLocks noChangeArrowheads="1"/>
          </p:cNvSpPr>
          <p:nvPr/>
        </p:nvSpPr>
        <p:spPr bwMode="auto">
          <a:xfrm>
            <a:off x="0" y="6567488"/>
            <a:ext cx="7569200"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marL="133350" indent="-133350">
              <a:lnSpc>
                <a:spcPct val="90000"/>
              </a:lnSpc>
              <a:spcBef>
                <a:spcPct val="100000"/>
              </a:spcBef>
              <a:buClr>
                <a:schemeClr val="accent2"/>
              </a:buClr>
              <a:buFont typeface="Wingdings" panose="05000000000000000000" pitchFamily="2" charset="2"/>
              <a:buChar char="n"/>
              <a:tabLst>
                <a:tab pos="112713" algn="r"/>
              </a:tabLst>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tabLst>
                <a:tab pos="112713" algn="r"/>
              </a:tabLst>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tabLst>
                <a:tab pos="112713" algn="r"/>
              </a:tabLst>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tabLst>
                <a:tab pos="112713" algn="r"/>
              </a:tabLst>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tabLst>
                <a:tab pos="112713" algn="r"/>
              </a:tabLst>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9pPr>
          </a:lstStyle>
          <a:p>
            <a:pPr>
              <a:spcBef>
                <a:spcPct val="0"/>
              </a:spcBef>
              <a:buFont typeface="Wingdings" panose="05000000000000000000" pitchFamily="2" charset="2"/>
              <a:buNone/>
            </a:pPr>
            <a:r>
              <a:rPr lang="en-US" altLang="en-US" sz="1100"/>
              <a:t>	Source: National Association of Insurance Commissioners.</a:t>
            </a:r>
          </a:p>
        </p:txBody>
      </p:sp>
      <p:graphicFrame>
        <p:nvGraphicFramePr>
          <p:cNvPr id="2026500" name="Object 2"/>
          <p:cNvGraphicFramePr>
            <a:graphicFrameLocks/>
          </p:cNvGraphicFramePr>
          <p:nvPr/>
        </p:nvGraphicFramePr>
        <p:xfrm>
          <a:off x="276225" y="1296988"/>
          <a:ext cx="8569325" cy="4579937"/>
        </p:xfrm>
        <a:graphic>
          <a:graphicData uri="http://schemas.openxmlformats.org/presentationml/2006/ole">
            <mc:AlternateContent xmlns:mc="http://schemas.openxmlformats.org/markup-compatibility/2006">
              <mc:Choice xmlns:v="urn:schemas-microsoft-com:vml" Requires="v">
                <p:oleObj spid="_x0000_s133133" name="Chart" r:id="rId4" imgW="8600912" imgH="4600652" progId="MSGraph.Chart.8">
                  <p:embed followColorScheme="full"/>
                </p:oleObj>
              </mc:Choice>
              <mc:Fallback>
                <p:oleObj name="Chart" r:id="rId4" imgW="8600912" imgH="4600652" progId="MSGraph.Chart.8">
                  <p:embed followColorScheme="full"/>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276225" y="1296988"/>
                        <a:ext cx="8569325" cy="4579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 name="Text Box 6"/>
          <p:cNvSpPr txBox="1">
            <a:spLocks noChangeArrowheads="1"/>
          </p:cNvSpPr>
          <p:nvPr/>
        </p:nvSpPr>
        <p:spPr bwMode="blackWhite">
          <a:xfrm>
            <a:off x="5575300" y="1296988"/>
            <a:ext cx="2474913" cy="1417637"/>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a:lnSpc>
                <a:spcPct val="85000"/>
              </a:lnSpc>
              <a:spcBef>
                <a:spcPct val="50000"/>
              </a:spcBef>
              <a:buClr>
                <a:schemeClr val="bg1"/>
              </a:buClr>
              <a:buFont typeface="Wingdings" pitchFamily="2" charset="2"/>
              <a:buNone/>
              <a:defRPr/>
            </a:pPr>
            <a:r>
              <a:rPr lang="en-US" b="1" u="sng" dirty="0">
                <a:solidFill>
                  <a:schemeClr val="bg1"/>
                </a:solidFill>
                <a:latin typeface="Arial" charset="0"/>
                <a:cs typeface="Arial" charset="0"/>
              </a:rPr>
              <a:t>Average 2005-2014</a:t>
            </a:r>
          </a:p>
          <a:p>
            <a:pPr algn="ctr">
              <a:lnSpc>
                <a:spcPct val="85000"/>
              </a:lnSpc>
              <a:spcBef>
                <a:spcPct val="50000"/>
              </a:spcBef>
              <a:buClr>
                <a:schemeClr val="bg1"/>
              </a:buClr>
              <a:buFont typeface="Wingdings" pitchFamily="2" charset="2"/>
              <a:buNone/>
              <a:defRPr/>
            </a:pPr>
            <a:r>
              <a:rPr lang="en-US" b="1" dirty="0">
                <a:solidFill>
                  <a:schemeClr val="bg1"/>
                </a:solidFill>
                <a:latin typeface="Arial" charset="0"/>
                <a:cs typeface="Arial" charset="0"/>
              </a:rPr>
              <a:t>US: 6.2%</a:t>
            </a:r>
          </a:p>
          <a:p>
            <a:pPr algn="ctr">
              <a:lnSpc>
                <a:spcPct val="85000"/>
              </a:lnSpc>
              <a:spcBef>
                <a:spcPct val="50000"/>
              </a:spcBef>
              <a:buClr>
                <a:schemeClr val="bg1"/>
              </a:buClr>
              <a:buFont typeface="Wingdings" pitchFamily="2" charset="2"/>
              <a:buNone/>
              <a:defRPr/>
            </a:pPr>
            <a:r>
              <a:rPr lang="en-US" b="1" dirty="0">
                <a:solidFill>
                  <a:schemeClr val="bg1"/>
                </a:solidFill>
                <a:latin typeface="Arial" charset="0"/>
                <a:cs typeface="Arial" charset="0"/>
              </a:rPr>
              <a:t>NC: 6.4%</a:t>
            </a:r>
          </a:p>
        </p:txBody>
      </p:sp>
      <p:sp>
        <p:nvSpPr>
          <p:cNvPr id="7" name="Rectangular Callout 6"/>
          <p:cNvSpPr/>
          <p:nvPr/>
        </p:nvSpPr>
        <p:spPr>
          <a:xfrm>
            <a:off x="6811963" y="4433888"/>
            <a:ext cx="1746250" cy="701675"/>
          </a:xfrm>
          <a:prstGeom prst="wedgeRectCallout">
            <a:avLst>
              <a:gd name="adj1" fmla="val -92365"/>
              <a:gd name="adj2" fmla="val 16085"/>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b="1" dirty="0">
                <a:solidFill>
                  <a:srgbClr val="FFFFFF"/>
                </a:solidFill>
                <a:latin typeface="Arial" panose="020B0604020202020204" pitchFamily="34" charset="0"/>
                <a:cs typeface="Arial" panose="020B0604020202020204" pitchFamily="34" charset="0"/>
              </a:rPr>
              <a:t>Irene, 6 Tornadoes of EF-3 or Higher</a:t>
            </a:r>
          </a:p>
        </p:txBody>
      </p:sp>
      <p:sp>
        <p:nvSpPr>
          <p:cNvPr id="8" name="Rectangular Callout 7"/>
          <p:cNvSpPr/>
          <p:nvPr/>
        </p:nvSpPr>
        <p:spPr>
          <a:xfrm>
            <a:off x="3395663" y="1422400"/>
            <a:ext cx="1744662" cy="925513"/>
          </a:xfrm>
          <a:prstGeom prst="wedgeRectCallout">
            <a:avLst>
              <a:gd name="adj1" fmla="val 71670"/>
              <a:gd name="adj2" fmla="val 22656"/>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b="1" dirty="0">
                <a:solidFill>
                  <a:srgbClr val="FFFFFF"/>
                </a:solidFill>
                <a:latin typeface="Arial" panose="020B0604020202020204" pitchFamily="34" charset="0"/>
                <a:cs typeface="Arial" panose="020B0604020202020204" pitchFamily="34" charset="0"/>
              </a:rPr>
              <a:t>NC Slightly More Profitable Than Rest of USA</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700"/>
                                  </p:stCondLst>
                                  <p:childTnLst>
                                    <p:set>
                                      <p:cBhvr>
                                        <p:cTn id="6" dur="1" fill="hold">
                                          <p:stCondLst>
                                            <p:cond delay="0"/>
                                          </p:stCondLst>
                                        </p:cTn>
                                        <p:tgtEl>
                                          <p:spTgt spid="2026500">
                                            <p:oleChartEl type="series" lvl="1"/>
                                          </p:spTgt>
                                        </p:tgtEl>
                                        <p:attrNameLst>
                                          <p:attrName>style.visibility</p:attrName>
                                        </p:attrNameLst>
                                      </p:cBhvr>
                                      <p:to>
                                        <p:strVal val="visible"/>
                                      </p:to>
                                    </p:set>
                                    <p:animEffect transition="in" filter="wipe(left)">
                                      <p:cBhvr>
                                        <p:cTn id="7" dur="1000"/>
                                        <p:tgtEl>
                                          <p:spTgt spid="2026500">
                                            <p:oleChartEl type="series" lvl="1"/>
                                          </p:spTgt>
                                        </p:tgtEl>
                                      </p:cBhvr>
                                    </p:animEffect>
                                  </p:childTnLst>
                                </p:cTn>
                              </p:par>
                            </p:childTnLst>
                          </p:cTn>
                        </p:par>
                        <p:par>
                          <p:cTn id="8" fill="hold" nodeType="afterGroup">
                            <p:stCondLst>
                              <p:cond delay="1700"/>
                            </p:stCondLst>
                            <p:childTnLst>
                              <p:par>
                                <p:cTn id="9" presetID="22" presetClass="entr" presetSubtype="8" fill="hold" grpId="0" nodeType="afterEffect">
                                  <p:stCondLst>
                                    <p:cond delay="700"/>
                                  </p:stCondLst>
                                  <p:childTnLst>
                                    <p:set>
                                      <p:cBhvr>
                                        <p:cTn id="10" dur="1" fill="hold">
                                          <p:stCondLst>
                                            <p:cond delay="0"/>
                                          </p:stCondLst>
                                        </p:cTn>
                                        <p:tgtEl>
                                          <p:spTgt spid="2026500">
                                            <p:oleChartEl type="series" lvl="2"/>
                                          </p:spTgt>
                                        </p:tgtEl>
                                        <p:attrNameLst>
                                          <p:attrName>style.visibility</p:attrName>
                                        </p:attrNameLst>
                                      </p:cBhvr>
                                      <p:to>
                                        <p:strVal val="visible"/>
                                      </p:to>
                                    </p:set>
                                    <p:animEffect transition="in" filter="wipe(left)">
                                      <p:cBhvr>
                                        <p:cTn id="11" dur="1000"/>
                                        <p:tgtEl>
                                          <p:spTgt spid="2026500">
                                            <p:oleChartEl type="series" lvl="2"/>
                                          </p:spTgt>
                                        </p:tgtEl>
                                      </p:cBhvr>
                                    </p:animEffect>
                                  </p:childTnLst>
                                </p:cTn>
                              </p:par>
                            </p:childTnLst>
                          </p:cTn>
                        </p:par>
                        <p:par>
                          <p:cTn id="12" fill="hold" nodeType="afterGroup">
                            <p:stCondLst>
                              <p:cond delay="3400"/>
                            </p:stCondLst>
                            <p:childTnLst>
                              <p:par>
                                <p:cTn id="13" presetID="10" presetClass="entr" presetSubtype="0" fill="hold" grpId="0" nodeType="afterEffect">
                                  <p:stCondLst>
                                    <p:cond delay="70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9" grpId="0" animBg="1"/>
    </p:bldLst>
  </p:timing>
</p:sld>
</file>

<file path=ppt/slides/slide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3826" name="Rectangle 2"/>
          <p:cNvSpPr>
            <a:spLocks noGrp="1" noChangeArrowheads="1"/>
          </p:cNvSpPr>
          <p:nvPr>
            <p:ph type="title"/>
          </p:nvPr>
        </p:nvSpPr>
        <p:spPr>
          <a:xfrm>
            <a:off x="142875" y="117475"/>
            <a:ext cx="7769225" cy="762000"/>
          </a:xfrm>
        </p:spPr>
        <p:txBody>
          <a:bodyPr/>
          <a:lstStyle/>
          <a:p>
            <a:pPr>
              <a:lnSpc>
                <a:spcPct val="75000"/>
              </a:lnSpc>
            </a:pPr>
            <a:r>
              <a:rPr lang="en-US" altLang="en-US" smtClean="0">
                <a:latin typeface="Arial" panose="020B0604020202020204" pitchFamily="34" charset="0"/>
              </a:rPr>
              <a:t>PP Auto: 10-Year Average RNW NC &amp; Nearby States</a:t>
            </a:r>
          </a:p>
        </p:txBody>
      </p:sp>
      <p:graphicFrame>
        <p:nvGraphicFramePr>
          <p:cNvPr id="135171" name="Object 3"/>
          <p:cNvGraphicFramePr>
            <a:graphicFrameLocks noChangeAspect="1"/>
          </p:cNvGraphicFramePr>
          <p:nvPr>
            <p:ph type="chart" idx="1"/>
          </p:nvPr>
        </p:nvGraphicFramePr>
        <p:xfrm>
          <a:off x="406400" y="1557338"/>
          <a:ext cx="8639175" cy="3789362"/>
        </p:xfrm>
        <a:graphic>
          <a:graphicData uri="http://schemas.openxmlformats.org/presentationml/2006/ole">
            <mc:AlternateContent xmlns:mc="http://schemas.openxmlformats.org/markup-compatibility/2006">
              <mc:Choice xmlns:v="urn:schemas-microsoft-com:vml" Requires="v">
                <p:oleObj spid="_x0000_s135180" name="Chart" r:id="rId4" imgW="5886399" imgH="3143327" progId="MSGraph.Chart.8">
                  <p:embed followColorScheme="full"/>
                </p:oleObj>
              </mc:Choice>
              <mc:Fallback>
                <p:oleObj name="Chart" r:id="rId4" imgW="5886399" imgH="3143327" progId="MSGraph.Chart.8">
                  <p:embed followColorScheme="full"/>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6400" y="1557338"/>
                        <a:ext cx="8639175" cy="378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35172" name="Rectangle 4"/>
          <p:cNvSpPr>
            <a:spLocks noChangeArrowheads="1"/>
          </p:cNvSpPr>
          <p:nvPr/>
        </p:nvSpPr>
        <p:spPr bwMode="auto">
          <a:xfrm>
            <a:off x="609600" y="6281738"/>
            <a:ext cx="38100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100000"/>
              </a:lnSpc>
              <a:spcBef>
                <a:spcPct val="0"/>
              </a:spcBef>
              <a:buClrTx/>
              <a:buFontTx/>
              <a:buNone/>
            </a:pPr>
            <a:r>
              <a:rPr lang="en-US" altLang="en-US" sz="1100"/>
              <a:t>Source: NAIC, Insurance Information Institute</a:t>
            </a:r>
          </a:p>
        </p:txBody>
      </p:sp>
      <p:sp>
        <p:nvSpPr>
          <p:cNvPr id="135173" name="Text Box 5"/>
          <p:cNvSpPr txBox="1">
            <a:spLocks noChangeArrowheads="1"/>
          </p:cNvSpPr>
          <p:nvPr/>
        </p:nvSpPr>
        <p:spPr bwMode="auto">
          <a:xfrm>
            <a:off x="609600" y="1447800"/>
            <a:ext cx="7848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lnSpc>
                <a:spcPct val="100000"/>
              </a:lnSpc>
              <a:spcBef>
                <a:spcPct val="50000"/>
              </a:spcBef>
              <a:buClrTx/>
              <a:buFontTx/>
              <a:buNone/>
            </a:pPr>
            <a:r>
              <a:rPr lang="en-US" altLang="en-US" sz="1800" b="1"/>
              <a:t>2005-2014</a:t>
            </a:r>
          </a:p>
        </p:txBody>
      </p:sp>
      <p:sp>
        <p:nvSpPr>
          <p:cNvPr id="6" name="AutoShape 6"/>
          <p:cNvSpPr>
            <a:spLocks noChangeArrowheads="1"/>
          </p:cNvSpPr>
          <p:nvPr/>
        </p:nvSpPr>
        <p:spPr bwMode="blackWhite">
          <a:xfrm>
            <a:off x="1042988" y="2627313"/>
            <a:ext cx="1866900" cy="1371600"/>
          </a:xfrm>
          <a:prstGeom prst="wedgeRectCallout">
            <a:avLst>
              <a:gd name="adj1" fmla="val 118519"/>
              <a:gd name="adj2" fmla="val -49824"/>
            </a:avLst>
          </a:prstGeom>
          <a:solidFill>
            <a:srgbClr val="C00000"/>
          </a:solidFill>
          <a:ln w="28575" algn="ctr">
            <a:solidFill>
              <a:schemeClr val="bg1"/>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Font typeface="Wingdings" panose="05000000000000000000" pitchFamily="2" charset="2"/>
              <a:buNone/>
            </a:pPr>
            <a:r>
              <a:rPr lang="en-US" altLang="en-US" sz="1600" b="1">
                <a:solidFill>
                  <a:schemeClr val="bg1"/>
                </a:solidFill>
              </a:rPr>
              <a:t>North Carolina PP Auto profitability is above the US and regional averages</a:t>
            </a:r>
          </a:p>
        </p:txBody>
      </p:sp>
      <p:sp>
        <p:nvSpPr>
          <p:cNvPr id="135175" name="Rectangle 5"/>
          <p:cNvSpPr>
            <a:spLocks noChangeArrowheads="1"/>
          </p:cNvSpPr>
          <p:nvPr/>
        </p:nvSpPr>
        <p:spPr bwMode="blackWhite">
          <a:xfrm>
            <a:off x="609600" y="5187950"/>
            <a:ext cx="7369175" cy="8334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eaLnBrk="1" hangingPunct="1">
              <a:lnSpc>
                <a:spcPct val="95000"/>
              </a:lnSpc>
              <a:spcBef>
                <a:spcPct val="25000"/>
              </a:spcBef>
              <a:buClrTx/>
              <a:buFontTx/>
              <a:buNone/>
            </a:pPr>
            <a:r>
              <a:rPr lang="pt-BR" altLang="en-US" sz="1800" b="1">
                <a:solidFill>
                  <a:srgbClr val="FFFFFF"/>
                </a:solidFill>
              </a:rPr>
              <a:t>Reinsurance Facility Doesn’t Appear to Reduce Profitability.</a:t>
            </a:r>
            <a:endParaRPr lang="pt-BR" altLang="en-US" sz="1800" b="1" i="1">
              <a:solidFill>
                <a:srgbClr val="FFFFFF"/>
              </a:solidFill>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2" fill="hold" grpId="0" nodeType="afterEffect">
                                  <p:stCondLst>
                                    <p:cond delay="0"/>
                                  </p:stCondLst>
                                  <p:childTnLst>
                                    <p:set>
                                      <p:cBhvr>
                                        <p:cTn id="6" dur="1" fill="hold">
                                          <p:stCondLst>
                                            <p:cond delay="0"/>
                                          </p:stCondLst>
                                        </p:cTn>
                                        <p:tgtEl>
                                          <p:spTgt spid="333826"/>
                                        </p:tgtEl>
                                        <p:attrNameLst>
                                          <p:attrName>style.visibility</p:attrName>
                                        </p:attrNameLst>
                                      </p:cBhvr>
                                      <p:to>
                                        <p:strVal val="visible"/>
                                      </p:to>
                                    </p:set>
                                    <p:anim calcmode="lin" valueType="num">
                                      <p:cBhvr>
                                        <p:cTn id="7" dur="500" fill="hold"/>
                                        <p:tgtEl>
                                          <p:spTgt spid="333826"/>
                                        </p:tgtEl>
                                        <p:attrNameLst>
                                          <p:attrName>ppt_x</p:attrName>
                                        </p:attrNameLst>
                                      </p:cBhvr>
                                      <p:tavLst>
                                        <p:tav tm="0">
                                          <p:val>
                                            <p:strVal val="#ppt_x+#ppt_w/2"/>
                                          </p:val>
                                        </p:tav>
                                        <p:tav tm="100000">
                                          <p:val>
                                            <p:strVal val="#ppt_x"/>
                                          </p:val>
                                        </p:tav>
                                      </p:tavLst>
                                    </p:anim>
                                    <p:anim calcmode="lin" valueType="num">
                                      <p:cBhvr>
                                        <p:cTn id="8" dur="500" fill="hold"/>
                                        <p:tgtEl>
                                          <p:spTgt spid="333826"/>
                                        </p:tgtEl>
                                        <p:attrNameLst>
                                          <p:attrName>ppt_y</p:attrName>
                                        </p:attrNameLst>
                                      </p:cBhvr>
                                      <p:tavLst>
                                        <p:tav tm="0">
                                          <p:val>
                                            <p:strVal val="#ppt_y"/>
                                          </p:val>
                                        </p:tav>
                                        <p:tav tm="100000">
                                          <p:val>
                                            <p:strVal val="#ppt_y"/>
                                          </p:val>
                                        </p:tav>
                                      </p:tavLst>
                                    </p:anim>
                                    <p:anim calcmode="lin" valueType="num">
                                      <p:cBhvr>
                                        <p:cTn id="9" dur="500" fill="hold"/>
                                        <p:tgtEl>
                                          <p:spTgt spid="333826"/>
                                        </p:tgtEl>
                                        <p:attrNameLst>
                                          <p:attrName>ppt_w</p:attrName>
                                        </p:attrNameLst>
                                      </p:cBhvr>
                                      <p:tavLst>
                                        <p:tav tm="0">
                                          <p:val>
                                            <p:fltVal val="0"/>
                                          </p:val>
                                        </p:tav>
                                        <p:tav tm="100000">
                                          <p:val>
                                            <p:strVal val="#ppt_w"/>
                                          </p:val>
                                        </p:tav>
                                      </p:tavLst>
                                    </p:anim>
                                    <p:anim calcmode="lin" valueType="num">
                                      <p:cBhvr>
                                        <p:cTn id="10" dur="500" fill="hold"/>
                                        <p:tgtEl>
                                          <p:spTgt spid="333826"/>
                                        </p:tgtEl>
                                        <p:attrNameLst>
                                          <p:attrName>ppt_h</p:attrName>
                                        </p:attrNameLst>
                                      </p:cBhvr>
                                      <p:tavLst>
                                        <p:tav tm="0">
                                          <p:val>
                                            <p:strVal val="#ppt_h"/>
                                          </p:val>
                                        </p:tav>
                                        <p:tav tm="100000">
                                          <p:val>
                                            <p:strVal val="#ppt_h"/>
                                          </p:val>
                                        </p:tav>
                                      </p:tavLst>
                                    </p:anim>
                                  </p:childTnLst>
                                </p:cTn>
                              </p:par>
                            </p:childTnLst>
                          </p:cTn>
                        </p:par>
                        <p:par>
                          <p:cTn id="11" fill="hold" nodeType="afterGroup">
                            <p:stCondLst>
                              <p:cond delay="500"/>
                            </p:stCondLst>
                            <p:childTnLst>
                              <p:par>
                                <p:cTn id="12" presetID="22" presetClass="entr" presetSubtype="2" fill="hold" grpId="0" nodeType="afterEffect">
                                  <p:stCondLst>
                                    <p:cond delay="1000"/>
                                  </p:stCondLst>
                                  <p:childTnLst>
                                    <p:set>
                                      <p:cBhvr>
                                        <p:cTn id="13" dur="1" fill="hold">
                                          <p:stCondLst>
                                            <p:cond delay="0"/>
                                          </p:stCondLst>
                                        </p:cTn>
                                        <p:tgtEl>
                                          <p:spTgt spid="6"/>
                                        </p:tgtEl>
                                        <p:attrNameLst>
                                          <p:attrName>style.visibility</p:attrName>
                                        </p:attrNameLst>
                                      </p:cBhvr>
                                      <p:to>
                                        <p:strVal val="visible"/>
                                      </p:to>
                                    </p:set>
                                    <p:animEffect transition="in" filter="wipe(right)">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3826" grpId="0" autoUpdateAnimBg="0"/>
      <p:bldP spid="6" grpId="0" animBg="1"/>
    </p:bldLst>
  </p:timing>
</p:sld>
</file>

<file path=ppt/slides/slide68.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37218"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D4BA5209-A2AC-4C06-A56E-F698716F71DF}" type="slidenum">
              <a:rPr lang="en-US" altLang="en-US" sz="900"/>
              <a:pPr algn="r">
                <a:lnSpc>
                  <a:spcPct val="85000"/>
                </a:lnSpc>
                <a:spcBef>
                  <a:spcPct val="20000"/>
                </a:spcBef>
                <a:buClrTx/>
                <a:buFontTx/>
                <a:buNone/>
              </a:pPr>
              <a:t>68</a:t>
            </a:fld>
            <a:endParaRPr lang="en-US" altLang="en-US" sz="900"/>
          </a:p>
        </p:txBody>
      </p:sp>
      <p:sp>
        <p:nvSpPr>
          <p:cNvPr id="137219" name="Rectangle 2"/>
          <p:cNvSpPr>
            <a:spLocks noGrp="1" noChangeArrowheads="1"/>
          </p:cNvSpPr>
          <p:nvPr>
            <p:ph type="title" idx="4294967295"/>
          </p:nvPr>
        </p:nvSpPr>
        <p:spPr/>
        <p:txBody>
          <a:bodyPr/>
          <a:lstStyle/>
          <a:p>
            <a:r>
              <a:rPr lang="en-US" altLang="en-US" smtClean="0">
                <a:latin typeface="Arial" panose="020B0604020202020204" pitchFamily="34" charset="0"/>
              </a:rPr>
              <a:t>RNW PP Auto Liability: NC vs. U.S., 2005-2014</a:t>
            </a:r>
          </a:p>
        </p:txBody>
      </p:sp>
      <p:sp>
        <p:nvSpPr>
          <p:cNvPr id="137220" name="Rectangle 3"/>
          <p:cNvSpPr>
            <a:spLocks noChangeArrowheads="1"/>
          </p:cNvSpPr>
          <p:nvPr/>
        </p:nvSpPr>
        <p:spPr bwMode="auto">
          <a:xfrm>
            <a:off x="0" y="6567488"/>
            <a:ext cx="7569200"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marL="133350" indent="-133350">
              <a:lnSpc>
                <a:spcPct val="90000"/>
              </a:lnSpc>
              <a:spcBef>
                <a:spcPct val="100000"/>
              </a:spcBef>
              <a:buClr>
                <a:schemeClr val="accent2"/>
              </a:buClr>
              <a:buFont typeface="Wingdings" panose="05000000000000000000" pitchFamily="2" charset="2"/>
              <a:buChar char="n"/>
              <a:tabLst>
                <a:tab pos="112713" algn="r"/>
              </a:tabLst>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tabLst>
                <a:tab pos="112713" algn="r"/>
              </a:tabLst>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tabLst>
                <a:tab pos="112713" algn="r"/>
              </a:tabLst>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tabLst>
                <a:tab pos="112713" algn="r"/>
              </a:tabLst>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tabLst>
                <a:tab pos="112713" algn="r"/>
              </a:tabLst>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9pPr>
          </a:lstStyle>
          <a:p>
            <a:pPr>
              <a:spcBef>
                <a:spcPct val="0"/>
              </a:spcBef>
              <a:buFont typeface="Wingdings" panose="05000000000000000000" pitchFamily="2" charset="2"/>
              <a:buNone/>
            </a:pPr>
            <a:r>
              <a:rPr lang="en-US" altLang="en-US" sz="1100"/>
              <a:t>		Source: National Association of Insurance Commissioners.</a:t>
            </a:r>
          </a:p>
        </p:txBody>
      </p:sp>
      <p:graphicFrame>
        <p:nvGraphicFramePr>
          <p:cNvPr id="2026500" name="Object 2"/>
          <p:cNvGraphicFramePr>
            <a:graphicFrameLocks/>
          </p:cNvGraphicFramePr>
          <p:nvPr/>
        </p:nvGraphicFramePr>
        <p:xfrm>
          <a:off x="276225" y="1296988"/>
          <a:ext cx="8569325" cy="4579937"/>
        </p:xfrm>
        <a:graphic>
          <a:graphicData uri="http://schemas.openxmlformats.org/presentationml/2006/ole">
            <mc:AlternateContent xmlns:mc="http://schemas.openxmlformats.org/markup-compatibility/2006">
              <mc:Choice xmlns:v="urn:schemas-microsoft-com:vml" Requires="v">
                <p:oleObj spid="_x0000_s137228" name="Chart" r:id="rId4" imgW="8600912" imgH="4600652" progId="MSGraph.Chart.8">
                  <p:embed followColorScheme="full"/>
                </p:oleObj>
              </mc:Choice>
              <mc:Fallback>
                <p:oleObj name="Chart" r:id="rId4" imgW="8600912" imgH="4600652" progId="MSGraph.Chart.8">
                  <p:embed followColorScheme="full"/>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276225" y="1296988"/>
                        <a:ext cx="8569325" cy="4579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 name="Text Box 6"/>
          <p:cNvSpPr txBox="1">
            <a:spLocks noChangeArrowheads="1"/>
          </p:cNvSpPr>
          <p:nvPr/>
        </p:nvSpPr>
        <p:spPr bwMode="blackWhite">
          <a:xfrm>
            <a:off x="5575300" y="1296988"/>
            <a:ext cx="2474913" cy="1417637"/>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a:lnSpc>
                <a:spcPct val="85000"/>
              </a:lnSpc>
              <a:spcBef>
                <a:spcPct val="50000"/>
              </a:spcBef>
              <a:buClr>
                <a:schemeClr val="bg1"/>
              </a:buClr>
              <a:buFont typeface="Wingdings" pitchFamily="2" charset="2"/>
              <a:buNone/>
              <a:defRPr/>
            </a:pPr>
            <a:r>
              <a:rPr lang="en-US" b="1" u="sng" dirty="0">
                <a:solidFill>
                  <a:schemeClr val="bg1"/>
                </a:solidFill>
                <a:latin typeface="Arial" charset="0"/>
                <a:cs typeface="Arial" charset="0"/>
              </a:rPr>
              <a:t>Average 2005-2014</a:t>
            </a:r>
          </a:p>
          <a:p>
            <a:pPr algn="ctr">
              <a:lnSpc>
                <a:spcPct val="85000"/>
              </a:lnSpc>
              <a:spcBef>
                <a:spcPct val="50000"/>
              </a:spcBef>
              <a:buClr>
                <a:schemeClr val="bg1"/>
              </a:buClr>
              <a:buFont typeface="Wingdings" pitchFamily="2" charset="2"/>
              <a:buNone/>
              <a:defRPr/>
            </a:pPr>
            <a:r>
              <a:rPr lang="en-US" b="1" dirty="0">
                <a:solidFill>
                  <a:schemeClr val="bg1"/>
                </a:solidFill>
                <a:latin typeface="Arial" charset="0"/>
                <a:cs typeface="Arial" charset="0"/>
              </a:rPr>
              <a:t>US: 4.9%</a:t>
            </a:r>
          </a:p>
          <a:p>
            <a:pPr algn="ctr">
              <a:lnSpc>
                <a:spcPct val="85000"/>
              </a:lnSpc>
              <a:spcBef>
                <a:spcPct val="50000"/>
              </a:spcBef>
              <a:buClr>
                <a:schemeClr val="bg1"/>
              </a:buClr>
              <a:buFont typeface="Wingdings" pitchFamily="2" charset="2"/>
              <a:buNone/>
              <a:defRPr/>
            </a:pPr>
            <a:r>
              <a:rPr lang="en-US" b="1" dirty="0">
                <a:solidFill>
                  <a:schemeClr val="bg1"/>
                </a:solidFill>
                <a:latin typeface="Arial" charset="0"/>
                <a:cs typeface="Arial" charset="0"/>
              </a:rPr>
              <a:t>NC: 3.7%</a:t>
            </a:r>
          </a:p>
        </p:txBody>
      </p:sp>
      <p:sp>
        <p:nvSpPr>
          <p:cNvPr id="7" name="Rectangular Callout 6"/>
          <p:cNvSpPr/>
          <p:nvPr/>
        </p:nvSpPr>
        <p:spPr>
          <a:xfrm>
            <a:off x="3395663" y="1644650"/>
            <a:ext cx="1744662" cy="703263"/>
          </a:xfrm>
          <a:prstGeom prst="wedgeRectCallout">
            <a:avLst>
              <a:gd name="adj1" fmla="val 71670"/>
              <a:gd name="adj2" fmla="val 22656"/>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b="1" dirty="0">
                <a:solidFill>
                  <a:srgbClr val="FFFFFF"/>
                </a:solidFill>
                <a:latin typeface="Arial" panose="020B0604020202020204" pitchFamily="34" charset="0"/>
                <a:cs typeface="Arial" panose="020B0604020202020204" pitchFamily="34" charset="0"/>
              </a:rPr>
              <a:t>Liability Less Profitable Than Rest of USA</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700"/>
                                  </p:stCondLst>
                                  <p:childTnLst>
                                    <p:set>
                                      <p:cBhvr>
                                        <p:cTn id="6" dur="1" fill="hold">
                                          <p:stCondLst>
                                            <p:cond delay="0"/>
                                          </p:stCondLst>
                                        </p:cTn>
                                        <p:tgtEl>
                                          <p:spTgt spid="2026500">
                                            <p:oleChartEl type="series" lvl="1"/>
                                          </p:spTgt>
                                        </p:tgtEl>
                                        <p:attrNameLst>
                                          <p:attrName>style.visibility</p:attrName>
                                        </p:attrNameLst>
                                      </p:cBhvr>
                                      <p:to>
                                        <p:strVal val="visible"/>
                                      </p:to>
                                    </p:set>
                                    <p:animEffect transition="in" filter="wipe(left)">
                                      <p:cBhvr>
                                        <p:cTn id="7" dur="1000"/>
                                        <p:tgtEl>
                                          <p:spTgt spid="2026500">
                                            <p:oleChartEl type="series" lvl="1"/>
                                          </p:spTgt>
                                        </p:tgtEl>
                                      </p:cBhvr>
                                    </p:animEffect>
                                  </p:childTnLst>
                                </p:cTn>
                              </p:par>
                            </p:childTnLst>
                          </p:cTn>
                        </p:par>
                        <p:par>
                          <p:cTn id="8" fill="hold" nodeType="afterGroup">
                            <p:stCondLst>
                              <p:cond delay="1700"/>
                            </p:stCondLst>
                            <p:childTnLst>
                              <p:par>
                                <p:cTn id="9" presetID="22" presetClass="entr" presetSubtype="8" fill="hold" grpId="0" nodeType="afterEffect">
                                  <p:stCondLst>
                                    <p:cond delay="700"/>
                                  </p:stCondLst>
                                  <p:childTnLst>
                                    <p:set>
                                      <p:cBhvr>
                                        <p:cTn id="10" dur="1" fill="hold">
                                          <p:stCondLst>
                                            <p:cond delay="0"/>
                                          </p:stCondLst>
                                        </p:cTn>
                                        <p:tgtEl>
                                          <p:spTgt spid="2026500">
                                            <p:oleChartEl type="series" lvl="2"/>
                                          </p:spTgt>
                                        </p:tgtEl>
                                        <p:attrNameLst>
                                          <p:attrName>style.visibility</p:attrName>
                                        </p:attrNameLst>
                                      </p:cBhvr>
                                      <p:to>
                                        <p:strVal val="visible"/>
                                      </p:to>
                                    </p:set>
                                    <p:animEffect transition="in" filter="wipe(left)">
                                      <p:cBhvr>
                                        <p:cTn id="11" dur="1000"/>
                                        <p:tgtEl>
                                          <p:spTgt spid="2026500">
                                            <p:oleChartEl type="series" lvl="2"/>
                                          </p:spTgt>
                                        </p:tgtEl>
                                      </p:cBhvr>
                                    </p:animEffect>
                                  </p:childTnLst>
                                </p:cTn>
                              </p:par>
                            </p:childTnLst>
                          </p:cTn>
                        </p:par>
                        <p:par>
                          <p:cTn id="12" fill="hold" nodeType="afterGroup">
                            <p:stCondLst>
                              <p:cond delay="3400"/>
                            </p:stCondLst>
                            <p:childTnLst>
                              <p:par>
                                <p:cTn id="13" presetID="10" presetClass="entr" presetSubtype="0" fill="hold" grpId="0" nodeType="afterEffect">
                                  <p:stCondLst>
                                    <p:cond delay="70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9" grpId="0" animBg="1"/>
    </p:bldLst>
  </p:timing>
</p:sld>
</file>

<file path=ppt/slides/slide69.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39266"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7A164777-F988-4199-B2B2-17C1F675E9EB}" type="slidenum">
              <a:rPr lang="en-US" altLang="en-US" sz="900"/>
              <a:pPr algn="r">
                <a:lnSpc>
                  <a:spcPct val="85000"/>
                </a:lnSpc>
                <a:spcBef>
                  <a:spcPct val="20000"/>
                </a:spcBef>
                <a:buClrTx/>
                <a:buFontTx/>
                <a:buNone/>
              </a:pPr>
              <a:t>69</a:t>
            </a:fld>
            <a:endParaRPr lang="en-US" altLang="en-US" sz="900"/>
          </a:p>
        </p:txBody>
      </p:sp>
      <p:sp>
        <p:nvSpPr>
          <p:cNvPr id="139267" name="Rectangle 2"/>
          <p:cNvSpPr>
            <a:spLocks noGrp="1" noChangeArrowheads="1"/>
          </p:cNvSpPr>
          <p:nvPr>
            <p:ph type="title" idx="4294967295"/>
          </p:nvPr>
        </p:nvSpPr>
        <p:spPr/>
        <p:txBody>
          <a:bodyPr/>
          <a:lstStyle/>
          <a:p>
            <a:r>
              <a:rPr lang="en-US" altLang="en-US" smtClean="0">
                <a:latin typeface="Arial" panose="020B0604020202020204" pitchFamily="34" charset="0"/>
              </a:rPr>
              <a:t>RNW PP Auto PhysDam: NC vs. U.S., 2005-2014</a:t>
            </a:r>
          </a:p>
        </p:txBody>
      </p:sp>
      <p:sp>
        <p:nvSpPr>
          <p:cNvPr id="139268" name="Rectangle 3"/>
          <p:cNvSpPr>
            <a:spLocks noChangeArrowheads="1"/>
          </p:cNvSpPr>
          <p:nvPr/>
        </p:nvSpPr>
        <p:spPr bwMode="auto">
          <a:xfrm>
            <a:off x="0" y="6567488"/>
            <a:ext cx="7569200"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marL="133350" indent="-133350">
              <a:lnSpc>
                <a:spcPct val="90000"/>
              </a:lnSpc>
              <a:spcBef>
                <a:spcPct val="100000"/>
              </a:spcBef>
              <a:buClr>
                <a:schemeClr val="accent2"/>
              </a:buClr>
              <a:buFont typeface="Wingdings" panose="05000000000000000000" pitchFamily="2" charset="2"/>
              <a:buChar char="n"/>
              <a:tabLst>
                <a:tab pos="112713" algn="r"/>
              </a:tabLst>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tabLst>
                <a:tab pos="112713" algn="r"/>
              </a:tabLst>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tabLst>
                <a:tab pos="112713" algn="r"/>
              </a:tabLst>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tabLst>
                <a:tab pos="112713" algn="r"/>
              </a:tabLst>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tabLst>
                <a:tab pos="112713" algn="r"/>
              </a:tabLst>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9pPr>
          </a:lstStyle>
          <a:p>
            <a:pPr>
              <a:spcBef>
                <a:spcPct val="0"/>
              </a:spcBef>
              <a:buFont typeface="Wingdings" panose="05000000000000000000" pitchFamily="2" charset="2"/>
              <a:buNone/>
            </a:pPr>
            <a:r>
              <a:rPr lang="en-US" altLang="en-US" sz="1100"/>
              <a:t>		Source: National Association of Insurance Commissioners.</a:t>
            </a:r>
          </a:p>
        </p:txBody>
      </p:sp>
      <p:graphicFrame>
        <p:nvGraphicFramePr>
          <p:cNvPr id="2026500" name="Object 2"/>
          <p:cNvGraphicFramePr>
            <a:graphicFrameLocks/>
          </p:cNvGraphicFramePr>
          <p:nvPr/>
        </p:nvGraphicFramePr>
        <p:xfrm>
          <a:off x="276225" y="1296988"/>
          <a:ext cx="8569325" cy="4078287"/>
        </p:xfrm>
        <a:graphic>
          <a:graphicData uri="http://schemas.openxmlformats.org/presentationml/2006/ole">
            <mc:AlternateContent xmlns:mc="http://schemas.openxmlformats.org/markup-compatibility/2006">
              <mc:Choice xmlns:v="urn:schemas-microsoft-com:vml" Requires="v">
                <p:oleObj spid="_x0000_s139277" name="Chart" r:id="rId4" imgW="8600912" imgH="4600652" progId="MSGraph.Chart.8">
                  <p:embed followColorScheme="full"/>
                </p:oleObj>
              </mc:Choice>
              <mc:Fallback>
                <p:oleObj name="Chart" r:id="rId4" imgW="8600912" imgH="4600652" progId="MSGraph.Chart.8">
                  <p:embed followColorScheme="full"/>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276225" y="1296988"/>
                        <a:ext cx="8569325" cy="407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Text Box 6"/>
          <p:cNvSpPr txBox="1">
            <a:spLocks noChangeArrowheads="1"/>
          </p:cNvSpPr>
          <p:nvPr/>
        </p:nvSpPr>
        <p:spPr bwMode="blackWhite">
          <a:xfrm>
            <a:off x="5575300" y="1296988"/>
            <a:ext cx="2474913" cy="1417637"/>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a:lnSpc>
                <a:spcPct val="85000"/>
              </a:lnSpc>
              <a:spcBef>
                <a:spcPct val="50000"/>
              </a:spcBef>
              <a:buClr>
                <a:schemeClr val="bg1"/>
              </a:buClr>
              <a:buFont typeface="Wingdings" pitchFamily="2" charset="2"/>
              <a:buNone/>
              <a:defRPr/>
            </a:pPr>
            <a:r>
              <a:rPr lang="en-US" b="1" u="sng" dirty="0">
                <a:solidFill>
                  <a:schemeClr val="bg1"/>
                </a:solidFill>
                <a:latin typeface="Arial" charset="0"/>
                <a:cs typeface="Arial" charset="0"/>
              </a:rPr>
              <a:t>Average 2005-2014</a:t>
            </a:r>
          </a:p>
          <a:p>
            <a:pPr algn="ctr">
              <a:lnSpc>
                <a:spcPct val="85000"/>
              </a:lnSpc>
              <a:spcBef>
                <a:spcPct val="50000"/>
              </a:spcBef>
              <a:buClr>
                <a:schemeClr val="bg1"/>
              </a:buClr>
              <a:buFont typeface="Wingdings" pitchFamily="2" charset="2"/>
              <a:buNone/>
              <a:defRPr/>
            </a:pPr>
            <a:r>
              <a:rPr lang="en-US" b="1" dirty="0">
                <a:solidFill>
                  <a:schemeClr val="bg1"/>
                </a:solidFill>
                <a:latin typeface="Arial" charset="0"/>
                <a:cs typeface="Arial" charset="0"/>
              </a:rPr>
              <a:t>US: 9.5%</a:t>
            </a:r>
          </a:p>
          <a:p>
            <a:pPr algn="ctr">
              <a:lnSpc>
                <a:spcPct val="85000"/>
              </a:lnSpc>
              <a:spcBef>
                <a:spcPct val="50000"/>
              </a:spcBef>
              <a:buClr>
                <a:schemeClr val="bg1"/>
              </a:buClr>
              <a:buFont typeface="Wingdings" pitchFamily="2" charset="2"/>
              <a:buNone/>
              <a:defRPr/>
            </a:pPr>
            <a:r>
              <a:rPr lang="en-US" b="1" dirty="0">
                <a:solidFill>
                  <a:schemeClr val="bg1"/>
                </a:solidFill>
                <a:latin typeface="Arial" charset="0"/>
                <a:cs typeface="Arial" charset="0"/>
              </a:rPr>
              <a:t>NC: 11.4%</a:t>
            </a:r>
          </a:p>
        </p:txBody>
      </p:sp>
      <p:sp>
        <p:nvSpPr>
          <p:cNvPr id="7" name="Rectangular Callout 6"/>
          <p:cNvSpPr/>
          <p:nvPr/>
        </p:nvSpPr>
        <p:spPr>
          <a:xfrm>
            <a:off x="3395663" y="1403350"/>
            <a:ext cx="1744662" cy="944563"/>
          </a:xfrm>
          <a:prstGeom prst="wedgeRectCallout">
            <a:avLst>
              <a:gd name="adj1" fmla="val 71670"/>
              <a:gd name="adj2" fmla="val 22656"/>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b="1" dirty="0">
                <a:solidFill>
                  <a:srgbClr val="FFFFFF"/>
                </a:solidFill>
                <a:latin typeface="Arial" panose="020B0604020202020204" pitchFamily="34" charset="0"/>
                <a:cs typeface="Arial" panose="020B0604020202020204" pitchFamily="34" charset="0"/>
              </a:rPr>
              <a:t>Physical Damage More Profitable Than Rest of USA</a:t>
            </a:r>
          </a:p>
        </p:txBody>
      </p:sp>
      <p:sp>
        <p:nvSpPr>
          <p:cNvPr id="139272" name="Rectangle 5"/>
          <p:cNvSpPr>
            <a:spLocks noChangeArrowheads="1"/>
          </p:cNvSpPr>
          <p:nvPr/>
        </p:nvSpPr>
        <p:spPr bwMode="blackWhite">
          <a:xfrm>
            <a:off x="763588" y="5516563"/>
            <a:ext cx="7369175" cy="83343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eaLnBrk="1" hangingPunct="1">
              <a:lnSpc>
                <a:spcPct val="95000"/>
              </a:lnSpc>
              <a:spcBef>
                <a:spcPct val="25000"/>
              </a:spcBef>
              <a:buClrTx/>
              <a:buFontTx/>
              <a:buNone/>
            </a:pPr>
            <a:r>
              <a:rPr lang="pt-BR" altLang="en-US" sz="1800" b="1">
                <a:solidFill>
                  <a:srgbClr val="FFFFFF"/>
                </a:solidFill>
              </a:rPr>
              <a:t>Physical Damage Tends to Be More Profitable Everywhere Because of Catastrophe Risk. More Risk</a:t>
            </a:r>
            <a:r>
              <a:rPr lang="pt-BR" altLang="en-US" b="1">
                <a:solidFill>
                  <a:srgbClr val="FFFFFF"/>
                </a:solidFill>
              </a:rPr>
              <a:t>→</a:t>
            </a:r>
            <a:r>
              <a:rPr lang="pt-BR" altLang="en-US" sz="1800" b="1">
                <a:solidFill>
                  <a:srgbClr val="FFFFFF"/>
                </a:solidFill>
              </a:rPr>
              <a:t>Greater Return.</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700"/>
                                  </p:stCondLst>
                                  <p:childTnLst>
                                    <p:set>
                                      <p:cBhvr>
                                        <p:cTn id="6" dur="1" fill="hold">
                                          <p:stCondLst>
                                            <p:cond delay="0"/>
                                          </p:stCondLst>
                                        </p:cTn>
                                        <p:tgtEl>
                                          <p:spTgt spid="2026500">
                                            <p:oleChartEl type="series" lvl="1"/>
                                          </p:spTgt>
                                        </p:tgtEl>
                                        <p:attrNameLst>
                                          <p:attrName>style.visibility</p:attrName>
                                        </p:attrNameLst>
                                      </p:cBhvr>
                                      <p:to>
                                        <p:strVal val="visible"/>
                                      </p:to>
                                    </p:set>
                                    <p:animEffect transition="in" filter="wipe(left)">
                                      <p:cBhvr>
                                        <p:cTn id="7" dur="1000"/>
                                        <p:tgtEl>
                                          <p:spTgt spid="2026500">
                                            <p:oleChartEl type="series" lvl="1"/>
                                          </p:spTgt>
                                        </p:tgtEl>
                                      </p:cBhvr>
                                    </p:animEffect>
                                  </p:childTnLst>
                                </p:cTn>
                              </p:par>
                            </p:childTnLst>
                          </p:cTn>
                        </p:par>
                        <p:par>
                          <p:cTn id="8" fill="hold" nodeType="afterGroup">
                            <p:stCondLst>
                              <p:cond delay="1700"/>
                            </p:stCondLst>
                            <p:childTnLst>
                              <p:par>
                                <p:cTn id="9" presetID="22" presetClass="entr" presetSubtype="8" fill="hold" grpId="0" nodeType="afterEffect">
                                  <p:stCondLst>
                                    <p:cond delay="700"/>
                                  </p:stCondLst>
                                  <p:childTnLst>
                                    <p:set>
                                      <p:cBhvr>
                                        <p:cTn id="10" dur="1" fill="hold">
                                          <p:stCondLst>
                                            <p:cond delay="0"/>
                                          </p:stCondLst>
                                        </p:cTn>
                                        <p:tgtEl>
                                          <p:spTgt spid="2026500">
                                            <p:oleChartEl type="series" lvl="2"/>
                                          </p:spTgt>
                                        </p:tgtEl>
                                        <p:attrNameLst>
                                          <p:attrName>style.visibility</p:attrName>
                                        </p:attrNameLst>
                                      </p:cBhvr>
                                      <p:to>
                                        <p:strVal val="visible"/>
                                      </p:to>
                                    </p:set>
                                    <p:animEffect transition="in" filter="wipe(left)">
                                      <p:cBhvr>
                                        <p:cTn id="11" dur="1000"/>
                                        <p:tgtEl>
                                          <p:spTgt spid="2026500">
                                            <p:oleChartEl type="series" lvl="2"/>
                                          </p:spTgt>
                                        </p:tgtEl>
                                      </p:cBhvr>
                                    </p:animEffect>
                                  </p:childTnLst>
                                </p:cTn>
                              </p:par>
                            </p:childTnLst>
                          </p:cTn>
                        </p:par>
                        <p:par>
                          <p:cTn id="12" fill="hold" nodeType="afterGroup">
                            <p:stCondLst>
                              <p:cond delay="3400"/>
                            </p:stCondLst>
                            <p:childTnLst>
                              <p:par>
                                <p:cTn id="13" presetID="10" presetClass="entr" presetSubtype="0" fill="hold" grpId="0" nodeType="afterEffect">
                                  <p:stCondLst>
                                    <p:cond delay="70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482" name="Rectangle 105"/>
          <p:cNvSpPr txBox="1">
            <a:spLocks noGrp="1" noChangeArrowheads="1"/>
          </p:cNvSpPr>
          <p:nvPr/>
        </p:nvSpPr>
        <p:spPr bwMode="auto">
          <a:xfrm>
            <a:off x="85725" y="6961188"/>
            <a:ext cx="1352550"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85000"/>
              </a:lnSpc>
              <a:spcBef>
                <a:spcPct val="20000"/>
              </a:spcBef>
            </a:pPr>
            <a:r>
              <a:rPr lang="en-US" altLang="en-US" sz="900">
                <a:solidFill>
                  <a:srgbClr val="FFFFFF"/>
                </a:solidFill>
                <a:latin typeface="Times New Roman" panose="02020603050405020304" pitchFamily="18" charset="0"/>
              </a:rPr>
              <a:t>12/01/09 - 9pm</a:t>
            </a:r>
          </a:p>
        </p:txBody>
      </p:sp>
      <p:sp>
        <p:nvSpPr>
          <p:cNvPr id="20483" name="Rectangle 106"/>
          <p:cNvSpPr txBox="1">
            <a:spLocks noGrp="1" noChangeArrowheads="1"/>
          </p:cNvSpPr>
          <p:nvPr/>
        </p:nvSpPr>
        <p:spPr bwMode="auto">
          <a:xfrm>
            <a:off x="2695575" y="6961188"/>
            <a:ext cx="3752850"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85000"/>
              </a:lnSpc>
              <a:spcBef>
                <a:spcPct val="20000"/>
              </a:spcBef>
            </a:pPr>
            <a:r>
              <a:rPr lang="en-US" altLang="en-US" sz="900">
                <a:solidFill>
                  <a:srgbClr val="FFFFFF"/>
                </a:solidFill>
                <a:latin typeface="Times New Roman" panose="02020603050405020304" pitchFamily="18" charset="0"/>
              </a:rPr>
              <a:t>eSlide – P6466 – The Financial Crisis and the Future of the P/C</a:t>
            </a:r>
          </a:p>
        </p:txBody>
      </p:sp>
      <p:sp>
        <p:nvSpPr>
          <p:cNvPr id="20484"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lnSpc>
                <a:spcPct val="85000"/>
              </a:lnSpc>
              <a:spcBef>
                <a:spcPct val="20000"/>
              </a:spcBef>
            </a:pPr>
            <a:fld id="{F1FC4851-7FAA-431C-BB16-DC82817D7BE9}" type="slidenum">
              <a:rPr lang="en-US" altLang="en-US" sz="900">
                <a:solidFill>
                  <a:srgbClr val="000000"/>
                </a:solidFill>
                <a:latin typeface="Times New Roman" panose="02020603050405020304" pitchFamily="18" charset="0"/>
              </a:rPr>
              <a:pPr algn="r">
                <a:lnSpc>
                  <a:spcPct val="85000"/>
                </a:lnSpc>
                <a:spcBef>
                  <a:spcPct val="20000"/>
                </a:spcBef>
              </a:pPr>
              <a:t>7</a:t>
            </a:fld>
            <a:endParaRPr lang="en-US" altLang="en-US" sz="900">
              <a:solidFill>
                <a:srgbClr val="000000"/>
              </a:solidFill>
              <a:latin typeface="Times New Roman" panose="02020603050405020304" pitchFamily="18" charset="0"/>
            </a:endParaRPr>
          </a:p>
        </p:txBody>
      </p:sp>
      <p:graphicFrame>
        <p:nvGraphicFramePr>
          <p:cNvPr id="20485" name="Object 2"/>
          <p:cNvGraphicFramePr>
            <a:graphicFrameLocks noChangeAspect="1"/>
          </p:cNvGraphicFramePr>
          <p:nvPr/>
        </p:nvGraphicFramePr>
        <p:xfrm>
          <a:off x="215900" y="1371600"/>
          <a:ext cx="8661400" cy="3594100"/>
        </p:xfrm>
        <a:graphic>
          <a:graphicData uri="http://schemas.openxmlformats.org/presentationml/2006/ole">
            <mc:AlternateContent xmlns:mc="http://schemas.openxmlformats.org/markup-compatibility/2006">
              <mc:Choice xmlns:v="urn:schemas-microsoft-com:vml" Requires="v">
                <p:oleObj spid="_x0000_s20498" name="Chart" r:id="rId4" imgW="8534284" imgH="3552838" progId="MSGraph.Chart.8">
                  <p:embed followColorScheme="full"/>
                </p:oleObj>
              </mc:Choice>
              <mc:Fallback>
                <p:oleObj name="Chart" r:id="rId4" imgW="8534284" imgH="3552838" progId="MSGraph.Chart.8">
                  <p:embed followColorScheme="full"/>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215900" y="1371600"/>
                        <a:ext cx="8661400" cy="359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486" name="Rectangle 3"/>
          <p:cNvSpPr>
            <a:spLocks noGrp="1" noChangeArrowheads="1"/>
          </p:cNvSpPr>
          <p:nvPr>
            <p:ph type="title" idx="4294967295"/>
          </p:nvPr>
        </p:nvSpPr>
        <p:spPr/>
        <p:txBody>
          <a:bodyPr/>
          <a:lstStyle/>
          <a:p>
            <a:r>
              <a:rPr lang="en-US" altLang="en-US" smtClean="0">
                <a:latin typeface="Arial" panose="020B0604020202020204" pitchFamily="34" charset="0"/>
              </a:rPr>
              <a:t>U.S. Insured Catastrophe Losses</a:t>
            </a:r>
          </a:p>
        </p:txBody>
      </p:sp>
      <p:sp>
        <p:nvSpPr>
          <p:cNvPr id="1929223" name="Rectangle 4"/>
          <p:cNvSpPr>
            <a:spLocks noChangeArrowheads="1"/>
          </p:cNvSpPr>
          <p:nvPr/>
        </p:nvSpPr>
        <p:spPr bwMode="auto">
          <a:xfrm>
            <a:off x="0" y="5734050"/>
            <a:ext cx="9144000" cy="1123950"/>
          </a:xfrm>
          <a:prstGeom prst="rect">
            <a:avLst/>
          </a:prstGeom>
          <a:noFill/>
          <a:ln w="9525" algn="ctr">
            <a:noFill/>
            <a:miter lim="800000"/>
            <a:headEnd/>
            <a:tailEnd/>
          </a:ln>
        </p:spPr>
        <p:txBody>
          <a:bodyPr lIns="365760" tIns="0" rIns="0" bIns="137160" anchor="b">
            <a:spAutoFit/>
          </a:bodyPr>
          <a:lstStyle/>
          <a:p>
            <a:pPr>
              <a:lnSpc>
                <a:spcPct val="85000"/>
              </a:lnSpc>
              <a:spcBef>
                <a:spcPct val="25000"/>
              </a:spcBef>
              <a:buClr>
                <a:srgbClr val="FF6801"/>
              </a:buClr>
              <a:buFont typeface="Wingdings" pitchFamily="2" charset="2"/>
              <a:buNone/>
              <a:defRPr/>
            </a:pPr>
            <a:endParaRPr lang="en-US" sz="1050" dirty="0">
              <a:solidFill>
                <a:srgbClr val="000000"/>
              </a:solidFill>
            </a:endParaRPr>
          </a:p>
          <a:p>
            <a:pPr>
              <a:lnSpc>
                <a:spcPct val="85000"/>
              </a:lnSpc>
              <a:spcBef>
                <a:spcPct val="25000"/>
              </a:spcBef>
              <a:buClr>
                <a:srgbClr val="FF6801"/>
              </a:buClr>
              <a:buFont typeface="Wingdings" pitchFamily="2" charset="2"/>
              <a:buNone/>
              <a:defRPr/>
            </a:pPr>
            <a:endParaRPr lang="en-US" sz="1050" dirty="0">
              <a:solidFill>
                <a:srgbClr val="000000"/>
              </a:solidFill>
            </a:endParaRPr>
          </a:p>
          <a:p>
            <a:pPr>
              <a:lnSpc>
                <a:spcPct val="85000"/>
              </a:lnSpc>
              <a:spcBef>
                <a:spcPct val="25000"/>
              </a:spcBef>
              <a:buClr>
                <a:srgbClr val="FF6801"/>
              </a:buClr>
              <a:buFont typeface="Wingdings" pitchFamily="2" charset="2"/>
              <a:buNone/>
              <a:defRPr/>
            </a:pPr>
            <a:r>
              <a:rPr lang="en-US" sz="1050" dirty="0">
                <a:solidFill>
                  <a:srgbClr val="000000"/>
                </a:solidFill>
              </a:rPr>
              <a:t>*Estimate through 12/31/15 in 2015 dollars.</a:t>
            </a:r>
          </a:p>
          <a:p>
            <a:pPr>
              <a:lnSpc>
                <a:spcPct val="85000"/>
              </a:lnSpc>
              <a:spcBef>
                <a:spcPct val="25000"/>
              </a:spcBef>
              <a:buClr>
                <a:srgbClr val="FF6801"/>
              </a:buClr>
              <a:buFont typeface="Wingdings" pitchFamily="2" charset="2"/>
              <a:buNone/>
              <a:defRPr/>
            </a:pPr>
            <a:r>
              <a:rPr lang="en-US" sz="1050" dirty="0">
                <a:solidFill>
                  <a:srgbClr val="000000"/>
                </a:solidFill>
              </a:rPr>
              <a:t>Note: 2001 figure includes $20.3B for 9/11 losses reported through 12/31/01 ($25.9B 2011 dollars). Includes only business and personal property claims, business interruption and auto claims. Non-prop/BI losses = $12.2B ($15.6B in 2011 dollars.)  </a:t>
            </a:r>
          </a:p>
          <a:p>
            <a:pPr>
              <a:lnSpc>
                <a:spcPct val="85000"/>
              </a:lnSpc>
              <a:spcBef>
                <a:spcPct val="25000"/>
              </a:spcBef>
              <a:buClr>
                <a:srgbClr val="FF6801"/>
              </a:buClr>
              <a:buFont typeface="Wingdings" pitchFamily="2" charset="2"/>
              <a:buNone/>
              <a:defRPr/>
            </a:pPr>
            <a:r>
              <a:rPr lang="en-US" sz="1050" dirty="0">
                <a:solidFill>
                  <a:srgbClr val="000000"/>
                </a:solidFill>
              </a:rPr>
              <a:t>Sources: Property Claims Service/ISO;  Insurance Information Institute.</a:t>
            </a:r>
          </a:p>
        </p:txBody>
      </p:sp>
      <p:sp>
        <p:nvSpPr>
          <p:cNvPr id="2120710" name="Rectangle 6"/>
          <p:cNvSpPr>
            <a:spLocks noChangeArrowheads="1"/>
          </p:cNvSpPr>
          <p:nvPr/>
        </p:nvSpPr>
        <p:spPr bwMode="blackWhite">
          <a:xfrm>
            <a:off x="206375" y="4872038"/>
            <a:ext cx="6465888" cy="117951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5000"/>
              </a:lnSpc>
              <a:spcBef>
                <a:spcPct val="25000"/>
              </a:spcBef>
            </a:pPr>
            <a:r>
              <a:rPr lang="en-US" altLang="en-US" sz="2000" b="1">
                <a:solidFill>
                  <a:srgbClr val="FFFFFF"/>
                </a:solidFill>
              </a:rPr>
              <a:t>2013/14/15 Were Welcome Respites from 2011/12, among the Costliest Years for Insured Disaster Losses in US History.  Longer-term Trend is for more—not fewer—Costly Events</a:t>
            </a:r>
            <a:endParaRPr lang="en-US" altLang="en-US" sz="2000" b="1" i="1">
              <a:solidFill>
                <a:srgbClr val="FFFFFF"/>
              </a:solidFill>
            </a:endParaRPr>
          </a:p>
        </p:txBody>
      </p:sp>
      <p:sp>
        <p:nvSpPr>
          <p:cNvPr id="2120711" name="AutoShape 7"/>
          <p:cNvSpPr>
            <a:spLocks noChangeArrowheads="1"/>
          </p:cNvSpPr>
          <p:nvPr/>
        </p:nvSpPr>
        <p:spPr bwMode="blackWhite">
          <a:xfrm>
            <a:off x="6191250" y="1371600"/>
            <a:ext cx="2271713" cy="965200"/>
          </a:xfrm>
          <a:prstGeom prst="wedgeRectCallout">
            <a:avLst>
              <a:gd name="adj1" fmla="val 19280"/>
              <a:gd name="adj2" fmla="val 8020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1400" b="1" dirty="0">
                <a:solidFill>
                  <a:srgbClr val="FFFFFF"/>
                </a:solidFill>
              </a:rPr>
              <a:t> 2012  was the 3</a:t>
            </a:r>
            <a:r>
              <a:rPr lang="en-US" sz="1400" b="1" baseline="30000" dirty="0">
                <a:solidFill>
                  <a:srgbClr val="FFFFFF"/>
                </a:solidFill>
              </a:rPr>
              <a:t>rd</a:t>
            </a:r>
            <a:r>
              <a:rPr lang="en-US" sz="1400" b="1" dirty="0">
                <a:solidFill>
                  <a:srgbClr val="FFFFFF"/>
                </a:solidFill>
              </a:rPr>
              <a:t> most expensive year ever for insured CAT losses</a:t>
            </a:r>
          </a:p>
        </p:txBody>
      </p:sp>
      <p:sp>
        <p:nvSpPr>
          <p:cNvPr id="2120712" name="AutoShape 8"/>
          <p:cNvSpPr>
            <a:spLocks noChangeArrowheads="1"/>
          </p:cNvSpPr>
          <p:nvPr/>
        </p:nvSpPr>
        <p:spPr bwMode="blackWhite">
          <a:xfrm>
            <a:off x="7062788" y="5060950"/>
            <a:ext cx="1844675" cy="1004888"/>
          </a:xfrm>
          <a:prstGeom prst="wedgeRectCallout">
            <a:avLst>
              <a:gd name="adj1" fmla="val 33248"/>
              <a:gd name="adj2" fmla="val -6847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1400" b="1" dirty="0">
                <a:solidFill>
                  <a:srgbClr val="FFFFFF"/>
                </a:solidFill>
              </a:rPr>
              <a:t>$15B in insured CAT losses though 12/31/15 (est.)</a:t>
            </a:r>
          </a:p>
        </p:txBody>
      </p:sp>
      <p:sp>
        <p:nvSpPr>
          <p:cNvPr id="20491" name="Rectangle 9"/>
          <p:cNvSpPr>
            <a:spLocks noChangeArrowheads="1"/>
          </p:cNvSpPr>
          <p:nvPr/>
        </p:nvSpPr>
        <p:spPr bwMode="black">
          <a:xfrm>
            <a:off x="111125" y="1162050"/>
            <a:ext cx="8534400"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altLang="en-US" sz="1600" b="1">
                <a:solidFill>
                  <a:srgbClr val="225A7A"/>
                </a:solidFill>
              </a:rPr>
              <a:t>($ Billions, $ 2015)</a:t>
            </a:r>
          </a:p>
        </p:txBody>
      </p:sp>
      <p:sp>
        <p:nvSpPr>
          <p:cNvPr id="12" name="Date Placeholder 11"/>
          <p:cNvSpPr>
            <a:spLocks noGrp="1"/>
          </p:cNvSpPr>
          <p:nvPr>
            <p:ph type="dt" sz="quarter" idx="10"/>
          </p:nvPr>
        </p:nvSpPr>
        <p:spPr/>
        <p:txBody>
          <a:bodyPr/>
          <a:lstStyle/>
          <a:p>
            <a:pPr>
              <a:defRPr/>
            </a:pPr>
            <a:r>
              <a:rPr lang="en-US" smtClean="0"/>
              <a:t>12/01/09 - 9pm</a:t>
            </a:r>
            <a:endParaRPr lang="en-US"/>
          </a:p>
        </p:txBody>
      </p:sp>
      <p:sp>
        <p:nvSpPr>
          <p:cNvPr id="20493" name="Slide Number Placeholder 1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33733E4-4298-494E-91DE-781069BCB316}" type="slidenum">
              <a:rPr lang="en-US" altLang="en-US" smtClean="0">
                <a:solidFill>
                  <a:srgbClr val="000000"/>
                </a:solidFill>
              </a:rPr>
              <a:pPr/>
              <a:t>7</a:t>
            </a:fld>
            <a:endParaRPr lang="en-US" altLang="en-US" smtClean="0">
              <a:solidFill>
                <a:srgbClr val="0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2120712"/>
                                        </p:tgtEl>
                                        <p:attrNameLst>
                                          <p:attrName>style.visibility</p:attrName>
                                        </p:attrNameLst>
                                      </p:cBhvr>
                                      <p:to>
                                        <p:strVal val="visible"/>
                                      </p:to>
                                    </p:set>
                                    <p:animEffect transition="in" filter="wipe(down)">
                                      <p:cBhvr>
                                        <p:cTn id="7" dur="500"/>
                                        <p:tgtEl>
                                          <p:spTgt spid="2120712"/>
                                        </p:tgtEl>
                                      </p:cBhvr>
                                    </p:animEffect>
                                  </p:childTnLst>
                                </p:cTn>
                              </p:par>
                            </p:childTnLst>
                          </p:cTn>
                        </p:par>
                        <p:par>
                          <p:cTn id="8" fill="hold" nodeType="afterGroup">
                            <p:stCondLst>
                              <p:cond delay="1200"/>
                            </p:stCondLst>
                            <p:childTnLst>
                              <p:par>
                                <p:cTn id="9" presetID="22" presetClass="entr" presetSubtype="2" fill="hold" grpId="0" nodeType="afterEffect">
                                  <p:stCondLst>
                                    <p:cond delay="700"/>
                                  </p:stCondLst>
                                  <p:childTnLst>
                                    <p:set>
                                      <p:cBhvr>
                                        <p:cTn id="10" dur="1" fill="hold">
                                          <p:stCondLst>
                                            <p:cond delay="0"/>
                                          </p:stCondLst>
                                        </p:cTn>
                                        <p:tgtEl>
                                          <p:spTgt spid="2120711"/>
                                        </p:tgtEl>
                                        <p:attrNameLst>
                                          <p:attrName>style.visibility</p:attrName>
                                        </p:attrNameLst>
                                      </p:cBhvr>
                                      <p:to>
                                        <p:strVal val="visible"/>
                                      </p:to>
                                    </p:set>
                                    <p:animEffect transition="in" filter="wipe(right)">
                                      <p:cBhvr>
                                        <p:cTn id="11" dur="500"/>
                                        <p:tgtEl>
                                          <p:spTgt spid="2120711"/>
                                        </p:tgtEl>
                                      </p:cBhvr>
                                    </p:animEffect>
                                  </p:childTnLst>
                                </p:cTn>
                              </p:par>
                            </p:childTnLst>
                          </p:cTn>
                        </p:par>
                        <p:par>
                          <p:cTn id="12" fill="hold" nodeType="afterGroup">
                            <p:stCondLst>
                              <p:cond delay="2400"/>
                            </p:stCondLst>
                            <p:childTnLst>
                              <p:par>
                                <p:cTn id="13" presetID="53" presetClass="entr" presetSubtype="0" fill="hold" grpId="0" nodeType="afterEffect">
                                  <p:stCondLst>
                                    <p:cond delay="700"/>
                                  </p:stCondLst>
                                  <p:childTnLst>
                                    <p:set>
                                      <p:cBhvr>
                                        <p:cTn id="14" dur="1" fill="hold">
                                          <p:stCondLst>
                                            <p:cond delay="0"/>
                                          </p:stCondLst>
                                        </p:cTn>
                                        <p:tgtEl>
                                          <p:spTgt spid="2120710"/>
                                        </p:tgtEl>
                                        <p:attrNameLst>
                                          <p:attrName>style.visibility</p:attrName>
                                        </p:attrNameLst>
                                      </p:cBhvr>
                                      <p:to>
                                        <p:strVal val="visible"/>
                                      </p:to>
                                    </p:set>
                                    <p:anim calcmode="lin" valueType="num">
                                      <p:cBhvr>
                                        <p:cTn id="15" dur="500" fill="hold"/>
                                        <p:tgtEl>
                                          <p:spTgt spid="2120710"/>
                                        </p:tgtEl>
                                        <p:attrNameLst>
                                          <p:attrName>ppt_w</p:attrName>
                                        </p:attrNameLst>
                                      </p:cBhvr>
                                      <p:tavLst>
                                        <p:tav tm="0">
                                          <p:val>
                                            <p:fltVal val="0"/>
                                          </p:val>
                                        </p:tav>
                                        <p:tav tm="100000">
                                          <p:val>
                                            <p:strVal val="#ppt_w"/>
                                          </p:val>
                                        </p:tav>
                                      </p:tavLst>
                                    </p:anim>
                                    <p:anim calcmode="lin" valueType="num">
                                      <p:cBhvr>
                                        <p:cTn id="16" dur="500" fill="hold"/>
                                        <p:tgtEl>
                                          <p:spTgt spid="2120710"/>
                                        </p:tgtEl>
                                        <p:attrNameLst>
                                          <p:attrName>ppt_h</p:attrName>
                                        </p:attrNameLst>
                                      </p:cBhvr>
                                      <p:tavLst>
                                        <p:tav tm="0">
                                          <p:val>
                                            <p:fltVal val="0"/>
                                          </p:val>
                                        </p:tav>
                                        <p:tav tm="100000">
                                          <p:val>
                                            <p:strVal val="#ppt_h"/>
                                          </p:val>
                                        </p:tav>
                                      </p:tavLst>
                                    </p:anim>
                                    <p:animEffect transition="in" filter="fade">
                                      <p:cBhvr>
                                        <p:cTn id="17" dur="500"/>
                                        <p:tgtEl>
                                          <p:spTgt spid="21207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0710" grpId="0" animBg="1"/>
      <p:bldP spid="2120711" grpId="0" animBg="1"/>
      <p:bldP spid="2120712" grpId="0" animBg="1"/>
    </p:bldLst>
  </p:timing>
</p:sld>
</file>

<file path=ppt/slides/slide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1314"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E17B2C4F-A1F0-4AC7-9458-67D4CB67EFEA}" type="slidenum">
              <a:rPr lang="en-US" altLang="en-US" sz="900"/>
              <a:pPr algn="r">
                <a:lnSpc>
                  <a:spcPct val="85000"/>
                </a:lnSpc>
                <a:spcBef>
                  <a:spcPct val="20000"/>
                </a:spcBef>
                <a:buClrTx/>
                <a:buFontTx/>
                <a:buNone/>
              </a:pPr>
              <a:t>70</a:t>
            </a:fld>
            <a:endParaRPr lang="en-US" altLang="en-US" sz="900"/>
          </a:p>
        </p:txBody>
      </p:sp>
      <p:sp>
        <p:nvSpPr>
          <p:cNvPr id="141315" name="Rectangle 2"/>
          <p:cNvSpPr>
            <a:spLocks noGrp="1" noChangeArrowheads="1"/>
          </p:cNvSpPr>
          <p:nvPr>
            <p:ph type="title" idx="4294967295"/>
          </p:nvPr>
        </p:nvSpPr>
        <p:spPr/>
        <p:txBody>
          <a:bodyPr/>
          <a:lstStyle/>
          <a:p>
            <a:r>
              <a:rPr lang="en-US" altLang="en-US" smtClean="0">
                <a:latin typeface="Arial" panose="020B0604020202020204" pitchFamily="34" charset="0"/>
              </a:rPr>
              <a:t>Personal Auto: Property Damage, 2012</a:t>
            </a:r>
          </a:p>
        </p:txBody>
      </p:sp>
      <p:sp>
        <p:nvSpPr>
          <p:cNvPr id="141316" name="Rectangle 3"/>
          <p:cNvSpPr>
            <a:spLocks noChangeArrowheads="1"/>
          </p:cNvSpPr>
          <p:nvPr/>
        </p:nvSpPr>
        <p:spPr bwMode="auto">
          <a:xfrm>
            <a:off x="0" y="6567488"/>
            <a:ext cx="7569200"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marL="133350" indent="-133350">
              <a:lnSpc>
                <a:spcPct val="90000"/>
              </a:lnSpc>
              <a:spcBef>
                <a:spcPct val="100000"/>
              </a:spcBef>
              <a:buClr>
                <a:schemeClr val="accent2"/>
              </a:buClr>
              <a:buFont typeface="Wingdings" panose="05000000000000000000" pitchFamily="2" charset="2"/>
              <a:buChar char="n"/>
              <a:tabLst>
                <a:tab pos="112713" algn="r"/>
              </a:tabLst>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tabLst>
                <a:tab pos="112713" algn="r"/>
              </a:tabLst>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tabLst>
                <a:tab pos="112713" algn="r"/>
              </a:tabLst>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tabLst>
                <a:tab pos="112713" algn="r"/>
              </a:tabLst>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tabLst>
                <a:tab pos="112713" algn="r"/>
              </a:tabLst>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9pPr>
          </a:lstStyle>
          <a:p>
            <a:pPr>
              <a:spcBef>
                <a:spcPct val="0"/>
              </a:spcBef>
              <a:buFont typeface="Wingdings" panose="05000000000000000000" pitchFamily="2" charset="2"/>
              <a:buNone/>
            </a:pPr>
            <a:r>
              <a:rPr lang="en-US" altLang="en-US" sz="1100"/>
              <a:t>	Source: National Association of Insurance Commissioners.</a:t>
            </a:r>
          </a:p>
        </p:txBody>
      </p:sp>
      <p:sp>
        <p:nvSpPr>
          <p:cNvPr id="141317" name="Rectangle 31"/>
          <p:cNvSpPr>
            <a:spLocks noChangeArrowheads="1"/>
          </p:cNvSpPr>
          <p:nvPr/>
        </p:nvSpPr>
        <p:spPr bwMode="black">
          <a:xfrm>
            <a:off x="347663" y="1139825"/>
            <a:ext cx="283845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spcBef>
                <a:spcPct val="20000"/>
              </a:spcBef>
              <a:buClrTx/>
              <a:buFontTx/>
              <a:buNone/>
            </a:pPr>
            <a:r>
              <a:rPr lang="en-US" altLang="en-US" sz="1600" b="1">
                <a:solidFill>
                  <a:srgbClr val="225A7A"/>
                </a:solidFill>
              </a:rPr>
              <a:t>(Severity [Claim Size] $$$)</a:t>
            </a:r>
          </a:p>
        </p:txBody>
      </p:sp>
      <p:graphicFrame>
        <p:nvGraphicFramePr>
          <p:cNvPr id="141318" name="Chart 3"/>
          <p:cNvGraphicFramePr>
            <a:graphicFrameLocks/>
          </p:cNvGraphicFramePr>
          <p:nvPr/>
        </p:nvGraphicFramePr>
        <p:xfrm>
          <a:off x="539750" y="1346200"/>
          <a:ext cx="7959725" cy="3968750"/>
        </p:xfrm>
        <a:graphic>
          <a:graphicData uri="http://schemas.openxmlformats.org/presentationml/2006/ole">
            <mc:AlternateContent xmlns:mc="http://schemas.openxmlformats.org/markup-compatibility/2006">
              <mc:Choice xmlns:v="urn:schemas-microsoft-com:vml" Requires="v">
                <p:oleObj spid="_x0000_s141326" name="Chart" r:id="rId4" imgW="7968163" imgH="3974936" progId="Excel.Chart.8">
                  <p:embed/>
                </p:oleObj>
              </mc:Choice>
              <mc:Fallback>
                <p:oleObj name="Chart" r:id="rId4" imgW="7968163" imgH="3974936" progId="Excel.Chart.8">
                  <p:embed/>
                  <p:pic>
                    <p:nvPicPr>
                      <p:cNvPr id="0" name="Char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750" y="1346200"/>
                        <a:ext cx="7959725" cy="396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1319" name="Rectangle 31"/>
          <p:cNvSpPr>
            <a:spLocks noChangeArrowheads="1"/>
          </p:cNvSpPr>
          <p:nvPr/>
        </p:nvSpPr>
        <p:spPr bwMode="black">
          <a:xfrm>
            <a:off x="5237163" y="1139825"/>
            <a:ext cx="3211512"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spcBef>
                <a:spcPct val="20000"/>
              </a:spcBef>
              <a:buClrTx/>
              <a:buFontTx/>
              <a:buNone/>
            </a:pPr>
            <a:r>
              <a:rPr lang="en-US" altLang="en-US" sz="1600" b="1">
                <a:solidFill>
                  <a:srgbClr val="225A7A"/>
                </a:solidFill>
              </a:rPr>
              <a:t>(Frequency [Claim/100 Car-Yr])</a:t>
            </a:r>
          </a:p>
        </p:txBody>
      </p:sp>
      <p:sp>
        <p:nvSpPr>
          <p:cNvPr id="141320" name="Rectangle 5"/>
          <p:cNvSpPr>
            <a:spLocks noChangeArrowheads="1"/>
          </p:cNvSpPr>
          <p:nvPr/>
        </p:nvSpPr>
        <p:spPr bwMode="blackWhite">
          <a:xfrm>
            <a:off x="763588" y="5516563"/>
            <a:ext cx="7369175" cy="83343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eaLnBrk="1" hangingPunct="1">
              <a:lnSpc>
                <a:spcPct val="95000"/>
              </a:lnSpc>
              <a:spcBef>
                <a:spcPct val="25000"/>
              </a:spcBef>
              <a:buClrTx/>
              <a:buFontTx/>
              <a:buNone/>
            </a:pPr>
            <a:r>
              <a:rPr lang="pt-BR" altLang="en-US" sz="1800" b="1">
                <a:solidFill>
                  <a:srgbClr val="FFFFFF"/>
                </a:solidFill>
              </a:rPr>
              <a:t>NC Property Damage Liability Is Similar to Nearby States in Claim Size and Claim Frequency. System Doesn’t Prevent Accidents or Make Them Less Severe.</a:t>
            </a:r>
          </a:p>
        </p:txBody>
      </p:sp>
      <p:sp>
        <p:nvSpPr>
          <p:cNvPr id="10" name="Text Box 6"/>
          <p:cNvSpPr txBox="1">
            <a:spLocks noChangeArrowheads="1"/>
          </p:cNvSpPr>
          <p:nvPr/>
        </p:nvSpPr>
        <p:spPr bwMode="blackWhite">
          <a:xfrm>
            <a:off x="4886325" y="3505200"/>
            <a:ext cx="2943225" cy="1054100"/>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a:lnSpc>
                <a:spcPct val="85000"/>
              </a:lnSpc>
              <a:spcBef>
                <a:spcPct val="50000"/>
              </a:spcBef>
              <a:buClr>
                <a:schemeClr val="bg1"/>
              </a:buClr>
              <a:buFont typeface="Wingdings" pitchFamily="2" charset="2"/>
              <a:buNone/>
              <a:defRPr/>
            </a:pPr>
            <a:r>
              <a:rPr lang="en-US" b="1" u="sng" dirty="0">
                <a:solidFill>
                  <a:schemeClr val="bg1"/>
                </a:solidFill>
                <a:latin typeface="Arial" charset="0"/>
                <a:cs typeface="Arial" charset="0"/>
              </a:rPr>
              <a:t>Average of Neighbors</a:t>
            </a:r>
          </a:p>
          <a:p>
            <a:pPr algn="ctr">
              <a:lnSpc>
                <a:spcPct val="85000"/>
              </a:lnSpc>
              <a:spcBef>
                <a:spcPct val="50000"/>
              </a:spcBef>
              <a:buClr>
                <a:schemeClr val="bg1"/>
              </a:buClr>
              <a:buFont typeface="Wingdings" pitchFamily="2" charset="2"/>
              <a:buNone/>
              <a:defRPr/>
            </a:pPr>
            <a:r>
              <a:rPr lang="en-US" b="1" dirty="0" err="1">
                <a:solidFill>
                  <a:schemeClr val="bg1"/>
                </a:solidFill>
                <a:latin typeface="Arial" charset="0"/>
                <a:cs typeface="Arial" charset="0"/>
              </a:rPr>
              <a:t>Freq</a:t>
            </a:r>
            <a:r>
              <a:rPr lang="en-US" b="1" dirty="0">
                <a:solidFill>
                  <a:schemeClr val="bg1"/>
                </a:solidFill>
                <a:latin typeface="Arial" charset="0"/>
                <a:cs typeface="Arial" charset="0"/>
              </a:rPr>
              <a:t>: 3.77</a:t>
            </a:r>
          </a:p>
          <a:p>
            <a:pPr algn="ctr">
              <a:lnSpc>
                <a:spcPct val="85000"/>
              </a:lnSpc>
              <a:spcBef>
                <a:spcPct val="50000"/>
              </a:spcBef>
              <a:buClr>
                <a:schemeClr val="bg1"/>
              </a:buClr>
              <a:buFont typeface="Wingdings" pitchFamily="2" charset="2"/>
              <a:buNone/>
              <a:defRPr/>
            </a:pPr>
            <a:r>
              <a:rPr lang="en-US" b="1" dirty="0">
                <a:solidFill>
                  <a:schemeClr val="bg1"/>
                </a:solidFill>
                <a:latin typeface="Arial" charset="0"/>
                <a:cs typeface="Arial" charset="0"/>
              </a:rPr>
              <a:t>Severity: $3,019</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7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7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62"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6818E258-C32F-40B7-AEED-F8E5A7E6386D}" type="slidenum">
              <a:rPr lang="en-US" altLang="en-US" sz="900"/>
              <a:pPr algn="r">
                <a:lnSpc>
                  <a:spcPct val="85000"/>
                </a:lnSpc>
                <a:spcBef>
                  <a:spcPct val="20000"/>
                </a:spcBef>
                <a:buClrTx/>
                <a:buFontTx/>
                <a:buNone/>
              </a:pPr>
              <a:t>71</a:t>
            </a:fld>
            <a:endParaRPr lang="en-US" altLang="en-US" sz="900"/>
          </a:p>
        </p:txBody>
      </p:sp>
      <p:sp>
        <p:nvSpPr>
          <p:cNvPr id="143363" name="Rectangle 2"/>
          <p:cNvSpPr>
            <a:spLocks noGrp="1" noChangeArrowheads="1"/>
          </p:cNvSpPr>
          <p:nvPr>
            <p:ph type="title" idx="4294967295"/>
          </p:nvPr>
        </p:nvSpPr>
        <p:spPr/>
        <p:txBody>
          <a:bodyPr/>
          <a:lstStyle/>
          <a:p>
            <a:r>
              <a:rPr lang="en-US" altLang="en-US" smtClean="0">
                <a:latin typeface="Arial" panose="020B0604020202020204" pitchFamily="34" charset="0"/>
              </a:rPr>
              <a:t>Personal Auto: Bodily Injury, 2012</a:t>
            </a:r>
          </a:p>
        </p:txBody>
      </p:sp>
      <p:sp>
        <p:nvSpPr>
          <p:cNvPr id="143364" name="Rectangle 3"/>
          <p:cNvSpPr>
            <a:spLocks noChangeArrowheads="1"/>
          </p:cNvSpPr>
          <p:nvPr/>
        </p:nvSpPr>
        <p:spPr bwMode="auto">
          <a:xfrm>
            <a:off x="0" y="6567488"/>
            <a:ext cx="7569200"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marL="133350" indent="-133350">
              <a:lnSpc>
                <a:spcPct val="90000"/>
              </a:lnSpc>
              <a:spcBef>
                <a:spcPct val="100000"/>
              </a:spcBef>
              <a:buClr>
                <a:schemeClr val="accent2"/>
              </a:buClr>
              <a:buFont typeface="Wingdings" panose="05000000000000000000" pitchFamily="2" charset="2"/>
              <a:buChar char="n"/>
              <a:tabLst>
                <a:tab pos="112713" algn="r"/>
              </a:tabLst>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tabLst>
                <a:tab pos="112713" algn="r"/>
              </a:tabLst>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tabLst>
                <a:tab pos="112713" algn="r"/>
              </a:tabLst>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tabLst>
                <a:tab pos="112713" algn="r"/>
              </a:tabLst>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tabLst>
                <a:tab pos="112713" algn="r"/>
              </a:tabLst>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9pPr>
          </a:lstStyle>
          <a:p>
            <a:pPr>
              <a:spcBef>
                <a:spcPct val="0"/>
              </a:spcBef>
              <a:buFont typeface="Wingdings" panose="05000000000000000000" pitchFamily="2" charset="2"/>
              <a:buNone/>
            </a:pPr>
            <a:r>
              <a:rPr lang="en-US" altLang="en-US" sz="1100"/>
              <a:t>	Source: National Association of Insurance Commissioners.</a:t>
            </a:r>
          </a:p>
        </p:txBody>
      </p:sp>
      <p:sp>
        <p:nvSpPr>
          <p:cNvPr id="143365" name="Rectangle 31"/>
          <p:cNvSpPr>
            <a:spLocks noChangeArrowheads="1"/>
          </p:cNvSpPr>
          <p:nvPr/>
        </p:nvSpPr>
        <p:spPr bwMode="black">
          <a:xfrm>
            <a:off x="347663" y="1139825"/>
            <a:ext cx="283845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spcBef>
                <a:spcPct val="20000"/>
              </a:spcBef>
              <a:buClrTx/>
              <a:buFontTx/>
              <a:buNone/>
            </a:pPr>
            <a:r>
              <a:rPr lang="en-US" altLang="en-US" sz="1600" b="1">
                <a:solidFill>
                  <a:srgbClr val="225A7A"/>
                </a:solidFill>
              </a:rPr>
              <a:t>(Severity [Claim Size] $$$)</a:t>
            </a:r>
          </a:p>
        </p:txBody>
      </p:sp>
      <p:graphicFrame>
        <p:nvGraphicFramePr>
          <p:cNvPr id="143366" name="Chart 3"/>
          <p:cNvGraphicFramePr>
            <a:graphicFrameLocks/>
          </p:cNvGraphicFramePr>
          <p:nvPr/>
        </p:nvGraphicFramePr>
        <p:xfrm>
          <a:off x="539750" y="1346200"/>
          <a:ext cx="7959725" cy="3968750"/>
        </p:xfrm>
        <a:graphic>
          <a:graphicData uri="http://schemas.openxmlformats.org/presentationml/2006/ole">
            <mc:AlternateContent xmlns:mc="http://schemas.openxmlformats.org/markup-compatibility/2006">
              <mc:Choice xmlns:v="urn:schemas-microsoft-com:vml" Requires="v">
                <p:oleObj spid="_x0000_s143373" name="Chart" r:id="rId4" imgW="7968163" imgH="3974936" progId="Excel.Chart.8">
                  <p:embed/>
                </p:oleObj>
              </mc:Choice>
              <mc:Fallback>
                <p:oleObj name="Chart" r:id="rId4" imgW="7968163" imgH="3974936" progId="Excel.Chart.8">
                  <p:embed/>
                  <p:pic>
                    <p:nvPicPr>
                      <p:cNvPr id="0" name="Char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750" y="1346200"/>
                        <a:ext cx="7959725" cy="396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3367" name="Rectangle 31"/>
          <p:cNvSpPr>
            <a:spLocks noChangeArrowheads="1"/>
          </p:cNvSpPr>
          <p:nvPr/>
        </p:nvSpPr>
        <p:spPr bwMode="black">
          <a:xfrm>
            <a:off x="5237163" y="1139825"/>
            <a:ext cx="3211512"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spcBef>
                <a:spcPct val="20000"/>
              </a:spcBef>
              <a:buClrTx/>
              <a:buFontTx/>
              <a:buNone/>
            </a:pPr>
            <a:r>
              <a:rPr lang="en-US" altLang="en-US" sz="1600" b="1">
                <a:solidFill>
                  <a:srgbClr val="225A7A"/>
                </a:solidFill>
              </a:rPr>
              <a:t>(Frequency [Claim/100 Car-Yr])</a:t>
            </a:r>
          </a:p>
        </p:txBody>
      </p:sp>
      <p:sp>
        <p:nvSpPr>
          <p:cNvPr id="143368" name="Rectangle 5"/>
          <p:cNvSpPr>
            <a:spLocks noChangeArrowheads="1"/>
          </p:cNvSpPr>
          <p:nvPr/>
        </p:nvSpPr>
        <p:spPr bwMode="blackWhite">
          <a:xfrm>
            <a:off x="590550" y="5516563"/>
            <a:ext cx="7686675" cy="83343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eaLnBrk="1" hangingPunct="1">
              <a:lnSpc>
                <a:spcPct val="95000"/>
              </a:lnSpc>
              <a:spcBef>
                <a:spcPct val="25000"/>
              </a:spcBef>
              <a:buClrTx/>
              <a:buFontTx/>
              <a:buNone/>
            </a:pPr>
            <a:r>
              <a:rPr lang="pt-BR" altLang="en-US" sz="1800" b="1">
                <a:solidFill>
                  <a:srgbClr val="FFFFFF"/>
                </a:solidFill>
              </a:rPr>
              <a:t>NC Bodily Injury Frequency is Close to That of Neighbors, But It Has Lowest Claim Size.</a:t>
            </a:r>
          </a:p>
        </p:txBody>
      </p:sp>
    </p:spTree>
  </p:cSld>
  <p:clrMapOvr>
    <a:masterClrMapping/>
  </p:clrMapOvr>
  <p:transition>
    <p:wipe dir="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154498" name="Rectangle 2"/>
          <p:cNvSpPr>
            <a:spLocks noGrp="1" noChangeArrowheads="1"/>
          </p:cNvSpPr>
          <p:nvPr>
            <p:ph type="ctrTitle" idx="4294967295"/>
          </p:nvPr>
        </p:nvSpPr>
        <p:spPr bwMode="blackWhite">
          <a:xfrm>
            <a:off x="550863" y="2232025"/>
            <a:ext cx="7981950" cy="1470025"/>
          </a:xfrm>
          <a:gradFill rotWithShape="1">
            <a:gsLst>
              <a:gs pos="0">
                <a:srgbClr val="FF6801"/>
              </a:gs>
              <a:gs pos="100000">
                <a:srgbClr val="DC5A01"/>
              </a:gs>
            </a:gsLst>
            <a:lin ang="5400000" scaled="1"/>
          </a:gradFill>
          <a:ln w="12700" cap="flat" algn="ctr">
            <a:solidFill>
              <a:srgbClr val="FF6801"/>
            </a:solidFill>
            <a:miter lim="800000"/>
            <a:headEnd/>
            <a:tailEnd/>
          </a:ln>
        </p:spPr>
        <p:txBody>
          <a:bodyPr/>
          <a:lstStyle/>
          <a:p>
            <a:pPr algn="ctr" defTabSz="914400" eaLnBrk="1" hangingPunct="1">
              <a:lnSpc>
                <a:spcPct val="95000"/>
              </a:lnSpc>
              <a:spcBef>
                <a:spcPct val="25000"/>
              </a:spcBef>
            </a:pPr>
            <a:r>
              <a:rPr lang="en-US" altLang="en-US" sz="3800" smtClean="0">
                <a:solidFill>
                  <a:schemeClr val="bg1"/>
                </a:solidFill>
                <a:latin typeface="Arial" panose="020B0604020202020204" pitchFamily="34" charset="0"/>
              </a:rPr>
              <a:t>FLOOD INSURANCE</a:t>
            </a:r>
          </a:p>
        </p:txBody>
      </p:sp>
      <p:sp>
        <p:nvSpPr>
          <p:cNvPr id="145411" name="Rectangle 3"/>
          <p:cNvSpPr>
            <a:spLocks noChangeArrowheads="1"/>
          </p:cNvSpPr>
          <p:nvPr/>
        </p:nvSpPr>
        <p:spPr bwMode="auto">
          <a:xfrm>
            <a:off x="0" y="6556375"/>
            <a:ext cx="9144000" cy="301625"/>
          </a:xfrm>
          <a:prstGeom prst="rect">
            <a:avLst/>
          </a:prstGeom>
          <a:solidFill>
            <a:srgbClr val="225A7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p>
        </p:txBody>
      </p:sp>
      <p:sp>
        <p:nvSpPr>
          <p:cNvPr id="145412" name="Rectangle 4"/>
          <p:cNvSpPr>
            <a:spLocks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lnSpc>
                <a:spcPct val="85000"/>
              </a:lnSpc>
              <a:spcBef>
                <a:spcPct val="20000"/>
              </a:spcBef>
            </a:pPr>
            <a:fld id="{13B4B2AB-8AA1-49E1-88D3-7CABD2B37F8F}" type="slidenum">
              <a:rPr lang="en-US" altLang="en-US" sz="900">
                <a:solidFill>
                  <a:schemeClr val="bg1"/>
                </a:solidFill>
              </a:rPr>
              <a:pPr algn="r">
                <a:lnSpc>
                  <a:spcPct val="85000"/>
                </a:lnSpc>
                <a:spcBef>
                  <a:spcPct val="20000"/>
                </a:spcBef>
              </a:pPr>
              <a:t>72</a:t>
            </a:fld>
            <a:endParaRPr lang="en-US" altLang="en-US" sz="900">
              <a:solidFill>
                <a:schemeClr val="bg1"/>
              </a:solidFill>
            </a:endParaRPr>
          </a:p>
        </p:txBody>
      </p:sp>
      <p:pic>
        <p:nvPicPr>
          <p:cNvPr id="145413" name="Picture 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051175" y="838200"/>
            <a:ext cx="303212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8"/>
          <p:cNvSpPr>
            <a:spLocks noChangeArrowheads="1"/>
          </p:cNvSpPr>
          <p:nvPr/>
        </p:nvSpPr>
        <p:spPr bwMode="auto">
          <a:xfrm>
            <a:off x="339725" y="4005263"/>
            <a:ext cx="845026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45720" rIns="45720">
            <a:spAutoFit/>
          </a:bodyPr>
          <a:lstStyle>
            <a:lvl1pPr marL="292100" indent="-2921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25000"/>
              </a:spcBef>
              <a:buFont typeface="Wingdings" panose="05000000000000000000" pitchFamily="2" charset="2"/>
              <a:buNone/>
            </a:pPr>
            <a:r>
              <a:rPr lang="en-US" altLang="en-US" sz="4000" b="1">
                <a:solidFill>
                  <a:srgbClr val="225A7A"/>
                </a:solidFill>
              </a:rPr>
              <a:t>The South Carolina Deluge; Is Anyone Buying? </a:t>
            </a:r>
            <a:endParaRPr lang="en-US" altLang="en-US" sz="4000" b="1" i="1">
              <a:solidFill>
                <a:srgbClr val="225A7A"/>
              </a:solidFill>
            </a:endParaRPr>
          </a:p>
        </p:txBody>
      </p:sp>
      <p:sp>
        <p:nvSpPr>
          <p:cNvPr id="7" name="Date Placeholder 6"/>
          <p:cNvSpPr>
            <a:spLocks noGrp="1"/>
          </p:cNvSpPr>
          <p:nvPr>
            <p:ph type="dt" sz="quarter" idx="10"/>
          </p:nvPr>
        </p:nvSpPr>
        <p:spPr/>
        <p:txBody>
          <a:bodyPr/>
          <a:lstStyle/>
          <a:p>
            <a:pPr>
              <a:defRPr/>
            </a:pPr>
            <a:r>
              <a:rPr lang="en-US" smtClean="0"/>
              <a:t>12/01/09 - 9pm</a:t>
            </a:r>
            <a:endParaRPr lang="en-US"/>
          </a:p>
        </p:txBody>
      </p:sp>
      <p:sp>
        <p:nvSpPr>
          <p:cNvPr id="145416" name="Slide Number Placeholder 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0AA4DD9-3204-4231-AFF7-2597A3BD81D9}" type="slidenum">
              <a:rPr lang="en-US" altLang="en-US" smtClean="0"/>
              <a:pPr/>
              <a:t>72</a:t>
            </a:fld>
            <a:endParaRPr lang="en-US" altLang="en-US" smtClean="0"/>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4498"/>
                                        </p:tgtEl>
                                        <p:attrNameLst>
                                          <p:attrName>style.visibility</p:attrName>
                                        </p:attrNameLst>
                                      </p:cBhvr>
                                      <p:to>
                                        <p:strVal val="visible"/>
                                      </p:to>
                                    </p:set>
                                    <p:animEffect transition="in" filter="barn(outVertical)">
                                      <p:cBhvr>
                                        <p:cTn id="7" dur="500"/>
                                        <p:tgtEl>
                                          <p:spTgt spid="2154498"/>
                                        </p:tgtEl>
                                      </p:cBhvr>
                                    </p:animEffect>
                                  </p:childTnLst>
                                </p:cTn>
                              </p:par>
                            </p:childTnLst>
                          </p:cTn>
                        </p:par>
                        <p:par>
                          <p:cTn id="8" fill="hold" nodeType="afterGroup">
                            <p:stCondLst>
                              <p:cond delay="800"/>
                            </p:stCondLst>
                            <p:childTnLst>
                              <p:par>
                                <p:cTn id="9" presetID="16" presetClass="entr" presetSubtype="37" fill="hold" grpId="0" nodeType="afterEffect">
                                  <p:stCondLst>
                                    <p:cond delay="300"/>
                                  </p:stCondLst>
                                  <p:childTnLst>
                                    <p:set>
                                      <p:cBhvr>
                                        <p:cTn id="10" dur="1" fill="hold">
                                          <p:stCondLst>
                                            <p:cond delay="0"/>
                                          </p:stCondLst>
                                        </p:cTn>
                                        <p:tgtEl>
                                          <p:spTgt spid="6"/>
                                        </p:tgtEl>
                                        <p:attrNameLst>
                                          <p:attrName>style.visibility</p:attrName>
                                        </p:attrNameLst>
                                      </p:cBhvr>
                                      <p:to>
                                        <p:strVal val="visible"/>
                                      </p:to>
                                    </p:set>
                                    <p:animEffect transition="in" filter="barn(outVertical)">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4498" grpId="0" animBg="1" autoUpdateAnimBg="0"/>
      <p:bldP spid="6" grpId="0" autoUpdateAnimBg="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Title 1"/>
          <p:cNvSpPr>
            <a:spLocks noGrp="1"/>
          </p:cNvSpPr>
          <p:nvPr>
            <p:ph type="title"/>
          </p:nvPr>
        </p:nvSpPr>
        <p:spPr/>
        <p:txBody>
          <a:bodyPr/>
          <a:lstStyle/>
          <a:p>
            <a:r>
              <a:rPr lang="en-US" altLang="en-US" smtClean="0">
                <a:latin typeface="Arial" panose="020B0604020202020204" pitchFamily="34" charset="0"/>
              </a:rPr>
              <a:t>Flood Insurance Claims by State, FY2015</a:t>
            </a:r>
          </a:p>
        </p:txBody>
      </p:sp>
      <p:sp>
        <p:nvSpPr>
          <p:cNvPr id="3" name="Date Placeholder 2"/>
          <p:cNvSpPr>
            <a:spLocks noGrp="1"/>
          </p:cNvSpPr>
          <p:nvPr>
            <p:ph type="dt" sz="quarter" idx="10"/>
          </p:nvPr>
        </p:nvSpPr>
        <p:spPr/>
        <p:txBody>
          <a:bodyPr/>
          <a:lstStyle/>
          <a:p>
            <a:pPr>
              <a:defRPr/>
            </a:pPr>
            <a:r>
              <a:rPr lang="en-US" smtClean="0"/>
              <a:t>12/01/09 - 9pm</a:t>
            </a:r>
            <a:endParaRPr lang="en-US"/>
          </a:p>
        </p:txBody>
      </p:sp>
      <p:sp>
        <p:nvSpPr>
          <p:cNvPr id="4" name="Footer Placeholder 3"/>
          <p:cNvSpPr>
            <a:spLocks noGrp="1"/>
          </p:cNvSpPr>
          <p:nvPr>
            <p:ph type="ftr" sz="quarter" idx="11"/>
          </p:nvPr>
        </p:nvSpPr>
        <p:spPr/>
        <p:txBody>
          <a:bodyPr/>
          <a:lstStyle/>
          <a:p>
            <a:pPr>
              <a:defRPr/>
            </a:pPr>
            <a:r>
              <a:rPr lang="en-US" smtClean="0"/>
              <a:t>eSlide – P6466 – The Financial Crisis and the Future of the P/C</a:t>
            </a:r>
            <a:endParaRPr lang="en-US"/>
          </a:p>
        </p:txBody>
      </p:sp>
      <p:sp>
        <p:nvSpPr>
          <p:cNvPr id="14746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F119AD5-7E9C-4B82-B2EC-D2177AD2CF1A}" type="slidenum">
              <a:rPr lang="en-US" altLang="en-US" smtClean="0">
                <a:solidFill>
                  <a:srgbClr val="000000"/>
                </a:solidFill>
              </a:rPr>
              <a:pPr/>
              <a:t>73</a:t>
            </a:fld>
            <a:endParaRPr lang="en-US" altLang="en-US" smtClean="0">
              <a:solidFill>
                <a:srgbClr val="000000"/>
              </a:solidFill>
            </a:endParaRPr>
          </a:p>
        </p:txBody>
      </p:sp>
      <p:pic>
        <p:nvPicPr>
          <p:cNvPr id="147462" name="Picture 5"/>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766763" y="1027113"/>
            <a:ext cx="7046912" cy="533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7463" name="TextBox 6"/>
          <p:cNvSpPr txBox="1">
            <a:spLocks noChangeArrowheads="1"/>
          </p:cNvSpPr>
          <p:nvPr/>
        </p:nvSpPr>
        <p:spPr bwMode="auto">
          <a:xfrm>
            <a:off x="762000" y="6365875"/>
            <a:ext cx="44577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100"/>
              <a:t>SOURCE: National Flood Insurance Program.</a:t>
            </a:r>
          </a:p>
        </p:txBody>
      </p:sp>
      <p:sp>
        <p:nvSpPr>
          <p:cNvPr id="8" name="Oval 7"/>
          <p:cNvSpPr/>
          <p:nvPr/>
        </p:nvSpPr>
        <p:spPr>
          <a:xfrm>
            <a:off x="5819775" y="3914775"/>
            <a:ext cx="561975" cy="4000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Oval 8"/>
          <p:cNvSpPr/>
          <p:nvPr/>
        </p:nvSpPr>
        <p:spPr>
          <a:xfrm>
            <a:off x="4448175" y="1562100"/>
            <a:ext cx="1652588" cy="3016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500"/>
                                        <p:tgtEl>
                                          <p:spTgt spid="8"/>
                                        </p:tgtEl>
                                      </p:cBhvr>
                                    </p:animEffect>
                                  </p:childTnLst>
                                </p:cTn>
                              </p:par>
                            </p:childTnLst>
                          </p:cTn>
                        </p:par>
                        <p:par>
                          <p:cTn id="8" fill="hold" nodeType="afterGroup">
                            <p:stCondLst>
                              <p:cond delay="1500"/>
                            </p:stCondLst>
                            <p:childTnLst>
                              <p:par>
                                <p:cTn id="9" presetID="10" presetClass="entr" presetSubtype="0" fill="hold" grpId="0" nodeType="afterEffect">
                                  <p:stCondLst>
                                    <p:cond delay="100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Title 1"/>
          <p:cNvSpPr>
            <a:spLocks noGrp="1"/>
          </p:cNvSpPr>
          <p:nvPr>
            <p:ph type="title"/>
          </p:nvPr>
        </p:nvSpPr>
        <p:spPr/>
        <p:txBody>
          <a:bodyPr/>
          <a:lstStyle/>
          <a:p>
            <a:r>
              <a:rPr lang="en-US" altLang="en-US" smtClean="0">
                <a:latin typeface="Arial" panose="020B0604020202020204" pitchFamily="34" charset="0"/>
              </a:rPr>
              <a:t>‘An Atmospheric River’</a:t>
            </a:r>
          </a:p>
        </p:txBody>
      </p:sp>
      <p:sp>
        <p:nvSpPr>
          <p:cNvPr id="3" name="Date Placeholder 2"/>
          <p:cNvSpPr>
            <a:spLocks noGrp="1"/>
          </p:cNvSpPr>
          <p:nvPr>
            <p:ph type="dt" sz="quarter" idx="10"/>
          </p:nvPr>
        </p:nvSpPr>
        <p:spPr/>
        <p:txBody>
          <a:bodyPr/>
          <a:lstStyle/>
          <a:p>
            <a:pPr>
              <a:defRPr/>
            </a:pPr>
            <a:r>
              <a:rPr lang="en-US" smtClean="0"/>
              <a:t>12/01/09 - 9pm</a:t>
            </a:r>
            <a:endParaRPr lang="en-US"/>
          </a:p>
        </p:txBody>
      </p:sp>
      <p:sp>
        <p:nvSpPr>
          <p:cNvPr id="4" name="Footer Placeholder 3"/>
          <p:cNvSpPr>
            <a:spLocks noGrp="1"/>
          </p:cNvSpPr>
          <p:nvPr>
            <p:ph type="ftr" sz="quarter" idx="11"/>
          </p:nvPr>
        </p:nvSpPr>
        <p:spPr/>
        <p:txBody>
          <a:bodyPr/>
          <a:lstStyle/>
          <a:p>
            <a:pPr>
              <a:defRPr/>
            </a:pPr>
            <a:r>
              <a:rPr lang="en-US" smtClean="0"/>
              <a:t>eSlide – P6466 – The Financial Crisis and the Future of the P/C</a:t>
            </a:r>
            <a:endParaRPr lang="en-US"/>
          </a:p>
        </p:txBody>
      </p:sp>
      <p:sp>
        <p:nvSpPr>
          <p:cNvPr id="14848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FE2E5FA-62CE-4A96-9EE2-D119E224379A}" type="slidenum">
              <a:rPr lang="en-US" altLang="en-US" smtClean="0">
                <a:solidFill>
                  <a:srgbClr val="000000"/>
                </a:solidFill>
              </a:rPr>
              <a:pPr/>
              <a:t>74</a:t>
            </a:fld>
            <a:endParaRPr lang="en-US" altLang="en-US" smtClean="0">
              <a:solidFill>
                <a:srgbClr val="000000"/>
              </a:solidFill>
            </a:endParaRPr>
          </a:p>
        </p:txBody>
      </p:sp>
      <p:pic>
        <p:nvPicPr>
          <p:cNvPr id="148486" name="Picture 5"/>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581025" y="1181100"/>
            <a:ext cx="798195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8487" name="Rectangle 5"/>
          <p:cNvSpPr>
            <a:spLocks noChangeArrowheads="1"/>
          </p:cNvSpPr>
          <p:nvPr/>
        </p:nvSpPr>
        <p:spPr bwMode="blackWhite">
          <a:xfrm>
            <a:off x="581025" y="5822950"/>
            <a:ext cx="7686675" cy="8334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eaLnBrk="1" hangingPunct="1">
              <a:lnSpc>
                <a:spcPct val="95000"/>
              </a:lnSpc>
              <a:spcBef>
                <a:spcPct val="25000"/>
              </a:spcBef>
              <a:buClrTx/>
              <a:buFontTx/>
              <a:buNone/>
            </a:pPr>
            <a:r>
              <a:rPr lang="pt-BR" altLang="en-US" sz="1800" b="1">
                <a:solidFill>
                  <a:srgbClr val="FFFFFF"/>
                </a:solidFill>
              </a:rPr>
              <a:t>Low Pressure Over Florida Got Stuck, Funneling Incredibly Moist Air Over South Carolina—Again and Again.</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9506" name="Title 5"/>
          <p:cNvSpPr>
            <a:spLocks noGrp="1"/>
          </p:cNvSpPr>
          <p:nvPr>
            <p:ph type="title"/>
          </p:nvPr>
        </p:nvSpPr>
        <p:spPr>
          <a:xfrm>
            <a:off x="298450" y="0"/>
            <a:ext cx="5878513" cy="847725"/>
          </a:xfrm>
        </p:spPr>
        <p:txBody>
          <a:bodyPr/>
          <a:lstStyle/>
          <a:p>
            <a:r>
              <a:rPr lang="en-US" altLang="en-US" sz="3000" smtClean="0">
                <a:latin typeface="Arial" panose="020B0604020202020204" pitchFamily="34" charset="0"/>
              </a:rPr>
              <a:t>Epic Rains Cause Epic Floods</a:t>
            </a:r>
          </a:p>
        </p:txBody>
      </p:sp>
      <p:sp>
        <p:nvSpPr>
          <p:cNvPr id="149507" name="Content Placeholder 3"/>
          <p:cNvSpPr>
            <a:spLocks noGrp="1"/>
          </p:cNvSpPr>
          <p:nvPr>
            <p:ph idx="1"/>
          </p:nvPr>
        </p:nvSpPr>
        <p:spPr>
          <a:xfrm>
            <a:off x="5449888" y="1192213"/>
            <a:ext cx="3236912" cy="4933950"/>
          </a:xfrm>
        </p:spPr>
        <p:txBody>
          <a:bodyPr/>
          <a:lstStyle/>
          <a:p>
            <a:endParaRPr lang="en-US" altLang="en-US" sz="2000" smtClean="0">
              <a:latin typeface="Arial" panose="020B0604020202020204" pitchFamily="34" charset="0"/>
            </a:endParaRPr>
          </a:p>
        </p:txBody>
      </p:sp>
      <p:sp>
        <p:nvSpPr>
          <p:cNvPr id="2" name="Date Placeholder 1"/>
          <p:cNvSpPr>
            <a:spLocks noGrp="1"/>
          </p:cNvSpPr>
          <p:nvPr>
            <p:ph type="dt" sz="quarter" idx="10"/>
          </p:nvPr>
        </p:nvSpPr>
        <p:spPr/>
        <p:txBody>
          <a:bodyPr/>
          <a:lstStyle/>
          <a:p>
            <a:pPr>
              <a:defRPr/>
            </a:pPr>
            <a:r>
              <a:rPr lang="en-US" smtClean="0"/>
              <a:t>12/01/09 - 9pm</a:t>
            </a:r>
            <a:endParaRPr lang="en-US"/>
          </a:p>
        </p:txBody>
      </p:sp>
      <p:sp>
        <p:nvSpPr>
          <p:cNvPr id="3" name="Footer Placeholder 2"/>
          <p:cNvSpPr>
            <a:spLocks noGrp="1"/>
          </p:cNvSpPr>
          <p:nvPr>
            <p:ph type="ftr" sz="quarter" idx="11"/>
          </p:nvPr>
        </p:nvSpPr>
        <p:spPr/>
        <p:txBody>
          <a:bodyPr/>
          <a:lstStyle/>
          <a:p>
            <a:pPr>
              <a:defRPr/>
            </a:pPr>
            <a:r>
              <a:rPr lang="en-US" smtClean="0"/>
              <a:t>eSlide – P6466 – The Financial Crisis and the Future of the P/C</a:t>
            </a:r>
            <a:endParaRPr lang="en-US"/>
          </a:p>
        </p:txBody>
      </p:sp>
      <p:sp>
        <p:nvSpPr>
          <p:cNvPr id="14951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9143451-17AB-49D8-9E0D-BEF8A4E47103}" type="slidenum">
              <a:rPr lang="en-US" altLang="en-US" smtClean="0">
                <a:solidFill>
                  <a:srgbClr val="000000"/>
                </a:solidFill>
              </a:rPr>
              <a:pPr/>
              <a:t>75</a:t>
            </a:fld>
            <a:endParaRPr lang="en-US" altLang="en-US" smtClean="0">
              <a:solidFill>
                <a:srgbClr val="000000"/>
              </a:solidFill>
            </a:endParaRPr>
          </a:p>
        </p:txBody>
      </p:sp>
      <p:sp>
        <p:nvSpPr>
          <p:cNvPr id="149511" name="TextBox 6"/>
          <p:cNvSpPr txBox="1">
            <a:spLocks noChangeArrowheads="1"/>
          </p:cNvSpPr>
          <p:nvPr/>
        </p:nvSpPr>
        <p:spPr bwMode="auto">
          <a:xfrm>
            <a:off x="85725" y="5726113"/>
            <a:ext cx="448627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100"/>
              <a:t>SOURCE: NASA, via The Washington Post.</a:t>
            </a:r>
          </a:p>
        </p:txBody>
      </p:sp>
      <p:pic>
        <p:nvPicPr>
          <p:cNvPr id="149512" name="Picture 4"/>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298450" y="1192213"/>
            <a:ext cx="4965700" cy="372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Title 5"/>
          <p:cNvSpPr>
            <a:spLocks noGrp="1"/>
          </p:cNvSpPr>
          <p:nvPr>
            <p:ph type="title"/>
          </p:nvPr>
        </p:nvSpPr>
        <p:spPr>
          <a:xfrm>
            <a:off x="298450" y="0"/>
            <a:ext cx="5878513" cy="847725"/>
          </a:xfrm>
        </p:spPr>
        <p:txBody>
          <a:bodyPr/>
          <a:lstStyle/>
          <a:p>
            <a:r>
              <a:rPr lang="en-US" altLang="en-US" sz="3000" smtClean="0">
                <a:latin typeface="Arial" panose="020B0604020202020204" pitchFamily="34" charset="0"/>
              </a:rPr>
              <a:t>Epic Rains Cause Epic Floods</a:t>
            </a:r>
          </a:p>
        </p:txBody>
      </p:sp>
      <p:sp>
        <p:nvSpPr>
          <p:cNvPr id="150531" name="Content Placeholder 3"/>
          <p:cNvSpPr>
            <a:spLocks noGrp="1"/>
          </p:cNvSpPr>
          <p:nvPr>
            <p:ph idx="1"/>
          </p:nvPr>
        </p:nvSpPr>
        <p:spPr>
          <a:xfrm>
            <a:off x="6161088" y="1192213"/>
            <a:ext cx="2525712" cy="4933950"/>
          </a:xfrm>
        </p:spPr>
        <p:txBody>
          <a:bodyPr/>
          <a:lstStyle/>
          <a:p>
            <a:r>
              <a:rPr lang="en-US" altLang="en-US" sz="2000" smtClean="0">
                <a:latin typeface="Arial" panose="020B0604020202020204" pitchFamily="34" charset="0"/>
              </a:rPr>
              <a:t>A 1,000-Year Event</a:t>
            </a:r>
          </a:p>
          <a:p>
            <a:pPr lvl="1"/>
            <a:r>
              <a:rPr lang="en-US" altLang="en-US" sz="1600" smtClean="0">
                <a:latin typeface="Arial" panose="020B0604020202020204" pitchFamily="34" charset="0"/>
              </a:rPr>
              <a:t>(Katrina was a 500-Year Event)</a:t>
            </a:r>
          </a:p>
          <a:p>
            <a:r>
              <a:rPr lang="en-US" altLang="en-US" sz="2000" smtClean="0">
                <a:latin typeface="Arial" panose="020B0604020202020204" pitchFamily="34" charset="0"/>
              </a:rPr>
              <a:t>$1.5 billion total damages</a:t>
            </a:r>
          </a:p>
          <a:p>
            <a:r>
              <a:rPr lang="en-US" altLang="en-US" sz="2000" smtClean="0">
                <a:latin typeface="Arial" panose="020B0604020202020204" pitchFamily="34" charset="0"/>
              </a:rPr>
              <a:t>$300 million insured loss, including</a:t>
            </a:r>
          </a:p>
          <a:p>
            <a:pPr lvl="1"/>
            <a:r>
              <a:rPr lang="en-US" altLang="en-US" sz="1600" smtClean="0">
                <a:latin typeface="Arial" panose="020B0604020202020204" pitchFamily="34" charset="0"/>
              </a:rPr>
              <a:t>3,521 Flood Claims</a:t>
            </a:r>
          </a:p>
          <a:p>
            <a:pPr lvl="1"/>
            <a:r>
              <a:rPr lang="en-US" altLang="en-US" sz="1600" smtClean="0">
                <a:latin typeface="Arial" panose="020B0604020202020204" pitchFamily="34" charset="0"/>
              </a:rPr>
              <a:t>$115.0 Million in Paid Flood Losses</a:t>
            </a:r>
          </a:p>
          <a:p>
            <a:pPr lvl="1"/>
            <a:r>
              <a:rPr lang="en-US" altLang="en-US" sz="1600" smtClean="0">
                <a:latin typeface="Arial" panose="020B0604020202020204" pitchFamily="34" charset="0"/>
              </a:rPr>
              <a:t>$32,676 per Claim</a:t>
            </a:r>
          </a:p>
          <a:p>
            <a:endParaRPr lang="en-US" altLang="en-US" sz="2000" smtClean="0">
              <a:latin typeface="Arial" panose="020B0604020202020204" pitchFamily="34" charset="0"/>
            </a:endParaRPr>
          </a:p>
        </p:txBody>
      </p:sp>
      <p:sp>
        <p:nvSpPr>
          <p:cNvPr id="2" name="Date Placeholder 1"/>
          <p:cNvSpPr>
            <a:spLocks noGrp="1"/>
          </p:cNvSpPr>
          <p:nvPr>
            <p:ph type="dt" sz="quarter" idx="10"/>
          </p:nvPr>
        </p:nvSpPr>
        <p:spPr/>
        <p:txBody>
          <a:bodyPr/>
          <a:lstStyle/>
          <a:p>
            <a:pPr>
              <a:defRPr/>
            </a:pPr>
            <a:r>
              <a:rPr lang="en-US" smtClean="0"/>
              <a:t>12/01/09 - 9pm</a:t>
            </a:r>
            <a:endParaRPr lang="en-US"/>
          </a:p>
        </p:txBody>
      </p:sp>
      <p:sp>
        <p:nvSpPr>
          <p:cNvPr id="3" name="Footer Placeholder 2"/>
          <p:cNvSpPr>
            <a:spLocks noGrp="1"/>
          </p:cNvSpPr>
          <p:nvPr>
            <p:ph type="ftr" sz="quarter" idx="11"/>
          </p:nvPr>
        </p:nvSpPr>
        <p:spPr/>
        <p:txBody>
          <a:bodyPr/>
          <a:lstStyle/>
          <a:p>
            <a:pPr>
              <a:defRPr/>
            </a:pPr>
            <a:r>
              <a:rPr lang="en-US" smtClean="0"/>
              <a:t>eSlide – P6466 – The Financial Crisis and the Future of the P/C</a:t>
            </a:r>
            <a:endParaRPr lang="en-US"/>
          </a:p>
        </p:txBody>
      </p:sp>
      <p:sp>
        <p:nvSpPr>
          <p:cNvPr id="15053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2D08D83-BAAC-4295-BCB5-AD1B91A9A1BF}" type="slidenum">
              <a:rPr lang="en-US" altLang="en-US" smtClean="0">
                <a:solidFill>
                  <a:srgbClr val="000000"/>
                </a:solidFill>
              </a:rPr>
              <a:pPr/>
              <a:t>76</a:t>
            </a:fld>
            <a:endParaRPr lang="en-US" altLang="en-US" smtClean="0">
              <a:solidFill>
                <a:srgbClr val="000000"/>
              </a:solidFill>
            </a:endParaRPr>
          </a:p>
        </p:txBody>
      </p:sp>
      <p:pic>
        <p:nvPicPr>
          <p:cNvPr id="150535" name="Picture 5"/>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85725" y="1192213"/>
            <a:ext cx="5978525" cy="444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0536" name="TextBox 6"/>
          <p:cNvSpPr txBox="1">
            <a:spLocks noChangeArrowheads="1"/>
          </p:cNvSpPr>
          <p:nvPr/>
        </p:nvSpPr>
        <p:spPr bwMode="auto">
          <a:xfrm>
            <a:off x="85725" y="5726113"/>
            <a:ext cx="85153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100"/>
              <a:t>SOURCES: Image--National Weather Service, via blog.weatherflow.com. Likelihood of event from NWS and nola.com. Flood loss statistics from National Flood Insurance Program. Other data from Swiss Re sigma 1/2016.</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1554"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BE626B90-2853-47F1-B737-BC8055E39688}" type="slidenum">
              <a:rPr lang="en-US" altLang="en-US" sz="900"/>
              <a:pPr algn="r">
                <a:lnSpc>
                  <a:spcPct val="85000"/>
                </a:lnSpc>
                <a:spcBef>
                  <a:spcPct val="20000"/>
                </a:spcBef>
                <a:buClrTx/>
                <a:buFontTx/>
                <a:buNone/>
              </a:pPr>
              <a:t>77</a:t>
            </a:fld>
            <a:endParaRPr lang="en-US" altLang="en-US" sz="900"/>
          </a:p>
        </p:txBody>
      </p:sp>
      <p:sp>
        <p:nvSpPr>
          <p:cNvPr id="151555" name="Rectangle 2"/>
          <p:cNvSpPr>
            <a:spLocks noGrp="1" noChangeArrowheads="1"/>
          </p:cNvSpPr>
          <p:nvPr>
            <p:ph type="title" idx="4294967295"/>
          </p:nvPr>
        </p:nvSpPr>
        <p:spPr/>
        <p:txBody>
          <a:bodyPr/>
          <a:lstStyle/>
          <a:p>
            <a:r>
              <a:rPr lang="en-US" altLang="en-US" smtClean="0">
                <a:latin typeface="Arial" panose="020B0604020202020204" pitchFamily="34" charset="0"/>
              </a:rPr>
              <a:t>Flood Insurance Exposures, by Year</a:t>
            </a:r>
          </a:p>
        </p:txBody>
      </p:sp>
      <p:sp>
        <p:nvSpPr>
          <p:cNvPr id="151556" name="Rectangle 3"/>
          <p:cNvSpPr>
            <a:spLocks noChangeArrowheads="1"/>
          </p:cNvSpPr>
          <p:nvPr/>
        </p:nvSpPr>
        <p:spPr bwMode="auto">
          <a:xfrm>
            <a:off x="0" y="6567488"/>
            <a:ext cx="7569200"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marL="133350" indent="-133350">
              <a:lnSpc>
                <a:spcPct val="90000"/>
              </a:lnSpc>
              <a:spcBef>
                <a:spcPct val="100000"/>
              </a:spcBef>
              <a:buClr>
                <a:schemeClr val="accent2"/>
              </a:buClr>
              <a:buFont typeface="Wingdings" panose="05000000000000000000" pitchFamily="2" charset="2"/>
              <a:buChar char="n"/>
              <a:tabLst>
                <a:tab pos="112713" algn="r"/>
              </a:tabLst>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tabLst>
                <a:tab pos="112713" algn="r"/>
              </a:tabLst>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tabLst>
                <a:tab pos="112713" algn="r"/>
              </a:tabLst>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tabLst>
                <a:tab pos="112713" algn="r"/>
              </a:tabLst>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tabLst>
                <a:tab pos="112713" algn="r"/>
              </a:tabLst>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9pPr>
          </a:lstStyle>
          <a:p>
            <a:pPr>
              <a:spcBef>
                <a:spcPct val="0"/>
              </a:spcBef>
              <a:buFont typeface="Wingdings" panose="05000000000000000000" pitchFamily="2" charset="2"/>
              <a:buNone/>
            </a:pPr>
            <a:r>
              <a:rPr lang="en-US" altLang="en-US" sz="1100"/>
              <a:t>	Source: National Flood Insurance Program, Insurance Information Institute.</a:t>
            </a:r>
          </a:p>
        </p:txBody>
      </p:sp>
      <p:sp>
        <p:nvSpPr>
          <p:cNvPr id="151557" name="Rectangle 5"/>
          <p:cNvSpPr>
            <a:spLocks noChangeArrowheads="1"/>
          </p:cNvSpPr>
          <p:nvPr/>
        </p:nvSpPr>
        <p:spPr bwMode="blackWhite">
          <a:xfrm>
            <a:off x="590550" y="5516563"/>
            <a:ext cx="7686675" cy="83343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eaLnBrk="1" hangingPunct="1">
              <a:lnSpc>
                <a:spcPct val="95000"/>
              </a:lnSpc>
              <a:spcBef>
                <a:spcPct val="25000"/>
              </a:spcBef>
              <a:buClrTx/>
              <a:buFontTx/>
              <a:buNone/>
            </a:pPr>
            <a:r>
              <a:rPr lang="pt-BR" altLang="en-US" sz="1800" b="1">
                <a:solidFill>
                  <a:srgbClr val="FFFFFF"/>
                </a:solidFill>
              </a:rPr>
              <a:t>Changes to Flood Insurance Program Have Driven Policy Counts Down, Both in Carolinas and Rest of USA.</a:t>
            </a:r>
          </a:p>
        </p:txBody>
      </p:sp>
      <p:graphicFrame>
        <p:nvGraphicFramePr>
          <p:cNvPr id="151558" name="Chart 5"/>
          <p:cNvGraphicFramePr>
            <a:graphicFrameLocks/>
          </p:cNvGraphicFramePr>
          <p:nvPr/>
        </p:nvGraphicFramePr>
        <p:xfrm>
          <a:off x="415925" y="1346200"/>
          <a:ext cx="3762375" cy="4165600"/>
        </p:xfrm>
        <a:graphic>
          <a:graphicData uri="http://schemas.openxmlformats.org/presentationml/2006/ole">
            <mc:AlternateContent xmlns:mc="http://schemas.openxmlformats.org/markup-compatibility/2006">
              <mc:Choice xmlns:v="urn:schemas-microsoft-com:vml" Requires="v">
                <p:oleObj spid="_x0000_s151570" name="Chart" r:id="rId4" imgW="3767655" imgH="4176122" progId="Excel.Chart.8">
                  <p:embed/>
                </p:oleObj>
              </mc:Choice>
              <mc:Fallback>
                <p:oleObj name="Chart" r:id="rId4" imgW="3767655" imgH="4176122" progId="Excel.Chart.8">
                  <p:embed/>
                  <p:pic>
                    <p:nvPicPr>
                      <p:cNvPr id="0" name="Chart 5"/>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5925" y="1346200"/>
                        <a:ext cx="3762375" cy="416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51559" name="Chart 13"/>
          <p:cNvGraphicFramePr>
            <a:graphicFrameLocks/>
          </p:cNvGraphicFramePr>
          <p:nvPr/>
        </p:nvGraphicFramePr>
        <p:xfrm>
          <a:off x="4340225" y="1346200"/>
          <a:ext cx="3987800" cy="4165600"/>
        </p:xfrm>
        <a:graphic>
          <a:graphicData uri="http://schemas.openxmlformats.org/presentationml/2006/ole">
            <mc:AlternateContent xmlns:mc="http://schemas.openxmlformats.org/markup-compatibility/2006">
              <mc:Choice xmlns:v="urn:schemas-microsoft-com:vml" Requires="v">
                <p:oleObj spid="_x0000_s151571" name="Chart" r:id="rId6" imgW="3999323" imgH="4176122" progId="Excel.Chart.8">
                  <p:embed/>
                </p:oleObj>
              </mc:Choice>
              <mc:Fallback>
                <p:oleObj name="Chart" r:id="rId6" imgW="3999323" imgH="4176122" progId="Excel.Chart.8">
                  <p:embed/>
                  <p:pic>
                    <p:nvPicPr>
                      <p:cNvPr id="0" name="Chart 13"/>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40225" y="1346200"/>
                        <a:ext cx="3987800" cy="416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51560" name="Rectangle 31"/>
          <p:cNvSpPr>
            <a:spLocks noChangeArrowheads="1"/>
          </p:cNvSpPr>
          <p:nvPr/>
        </p:nvSpPr>
        <p:spPr bwMode="black">
          <a:xfrm>
            <a:off x="466725" y="1125538"/>
            <a:ext cx="6805613"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20000"/>
              </a:spcBef>
              <a:buClrTx/>
              <a:buFontTx/>
              <a:buNone/>
            </a:pPr>
            <a:r>
              <a:rPr lang="en-US" altLang="en-US" sz="1600" b="1">
                <a:solidFill>
                  <a:srgbClr val="225A7A"/>
                </a:solidFill>
              </a:rPr>
              <a:t>(Thousands of Policies in Force)</a:t>
            </a:r>
          </a:p>
        </p:txBody>
      </p:sp>
      <p:sp>
        <p:nvSpPr>
          <p:cNvPr id="151561" name="AutoShape 6"/>
          <p:cNvSpPr>
            <a:spLocks noChangeArrowheads="1"/>
          </p:cNvSpPr>
          <p:nvPr/>
        </p:nvSpPr>
        <p:spPr bwMode="blackWhite">
          <a:xfrm>
            <a:off x="7086600" y="1001713"/>
            <a:ext cx="1738313" cy="877887"/>
          </a:xfrm>
          <a:prstGeom prst="wedgeRectCallout">
            <a:avLst>
              <a:gd name="adj1" fmla="val 10315"/>
              <a:gd name="adj2" fmla="val 232644"/>
            </a:avLst>
          </a:prstGeom>
          <a:solidFill>
            <a:schemeClr val="accent2"/>
          </a:solidFill>
          <a:ln w="28575" algn="ctr">
            <a:solidFill>
              <a:schemeClr val="accent2"/>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Font typeface="Wingdings" panose="05000000000000000000" pitchFamily="2" charset="2"/>
              <a:buNone/>
            </a:pPr>
            <a:r>
              <a:rPr lang="en-US" altLang="en-US" sz="1600" b="1">
                <a:solidFill>
                  <a:schemeClr val="bg1"/>
                </a:solidFill>
              </a:rPr>
              <a:t>Slight Spike: El Niño Initiative in CA</a:t>
            </a:r>
          </a:p>
        </p:txBody>
      </p:sp>
    </p:spTree>
  </p:cSld>
  <p:clrMapOvr>
    <a:masterClrMapping/>
  </p:clrMapOvr>
  <p:transition>
    <p:wipe dir="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Title 1"/>
          <p:cNvSpPr>
            <a:spLocks noGrp="1"/>
          </p:cNvSpPr>
          <p:nvPr>
            <p:ph type="title"/>
          </p:nvPr>
        </p:nvSpPr>
        <p:spPr>
          <a:xfrm>
            <a:off x="450850" y="277813"/>
            <a:ext cx="7894638" cy="609600"/>
          </a:xfrm>
        </p:spPr>
        <p:txBody>
          <a:bodyPr/>
          <a:lstStyle/>
          <a:p>
            <a:r>
              <a:rPr lang="en-US" altLang="en-US" smtClean="0">
                <a:solidFill>
                  <a:schemeClr val="accent1"/>
                </a:solidFill>
                <a:latin typeface="Arial" panose="020B0604020202020204" pitchFamily="34" charset="0"/>
              </a:rPr>
              <a:t>Public Understanding</a:t>
            </a:r>
            <a:br>
              <a:rPr lang="en-US" altLang="en-US" smtClean="0">
                <a:solidFill>
                  <a:schemeClr val="accent1"/>
                </a:solidFill>
                <a:latin typeface="Arial" panose="020B0604020202020204" pitchFamily="34" charset="0"/>
              </a:rPr>
            </a:br>
            <a:r>
              <a:rPr lang="en-US" altLang="en-US" smtClean="0">
                <a:solidFill>
                  <a:schemeClr val="accent1"/>
                </a:solidFill>
                <a:latin typeface="Arial" panose="020B0604020202020204" pitchFamily="34" charset="0"/>
              </a:rPr>
              <a:t>of Flood Insurance</a:t>
            </a:r>
          </a:p>
        </p:txBody>
      </p:sp>
      <p:pic>
        <p:nvPicPr>
          <p:cNvPr id="153603" name="Content Placeholder 6"/>
          <p:cNvPicPr>
            <a:picLocks noGrp="1" noChangeAspect="1"/>
          </p:cNvPicPr>
          <p:nvPr>
            <p:ph idx="1"/>
          </p:nvPr>
        </p:nvPicPr>
        <p:blipFill>
          <a:blip r:embed="rId2">
            <a:extLst>
              <a:ext uri="{28A0092B-C50C-407E-A947-70E740481C1C}">
                <a14:useLocalDpi xmlns:a14="http://schemas.microsoft.com/office/drawing/2010/main"/>
              </a:ext>
            </a:extLst>
          </a:blip>
          <a:srcRect/>
          <a:stretch>
            <a:fillRect/>
          </a:stretch>
        </p:blipFill>
        <p:spPr>
          <a:xfrm>
            <a:off x="1096963" y="2200275"/>
            <a:ext cx="7134225" cy="3886200"/>
          </a:xfrm>
        </p:spPr>
      </p:pic>
      <p:sp>
        <p:nvSpPr>
          <p:cNvPr id="15360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A3F1CD4-2EB8-4F41-8509-4513BAB71E8C}" type="slidenum">
              <a:rPr lang="en-US" altLang="en-US" smtClean="0">
                <a:solidFill>
                  <a:srgbClr val="000000"/>
                </a:solidFill>
              </a:rPr>
              <a:pPr/>
              <a:t>78</a:t>
            </a:fld>
            <a:endParaRPr lang="en-US" altLang="en-US" smtClean="0">
              <a:solidFill>
                <a:srgbClr val="000000"/>
              </a:solidFill>
            </a:endParaRPr>
          </a:p>
        </p:txBody>
      </p:sp>
      <p:sp>
        <p:nvSpPr>
          <p:cNvPr id="5" name="Date Placeholder 4"/>
          <p:cNvSpPr>
            <a:spLocks noGrp="1"/>
          </p:cNvSpPr>
          <p:nvPr>
            <p:ph type="dt" sz="quarter" idx="10"/>
          </p:nvPr>
        </p:nvSpPr>
        <p:spPr>
          <a:xfrm>
            <a:off x="85725" y="6961188"/>
            <a:ext cx="1352550" cy="120650"/>
          </a:xfrm>
        </p:spPr>
        <p:txBody>
          <a:bodyPr/>
          <a:lstStyle/>
          <a:p>
            <a:pPr>
              <a:defRPr/>
            </a:pPr>
            <a:r>
              <a:rPr lang="en-US" dirty="0" smtClean="0"/>
              <a:t>010816</a:t>
            </a:r>
            <a:endParaRPr lang="en-US" dirty="0"/>
          </a:p>
        </p:txBody>
      </p:sp>
      <p:sp>
        <p:nvSpPr>
          <p:cNvPr id="6" name="Footer Placeholder 5"/>
          <p:cNvSpPr>
            <a:spLocks noGrp="1"/>
          </p:cNvSpPr>
          <p:nvPr>
            <p:ph type="ftr" sz="quarter" idx="11"/>
          </p:nvPr>
        </p:nvSpPr>
        <p:spPr>
          <a:xfrm>
            <a:off x="2695575" y="6961188"/>
            <a:ext cx="3752850" cy="120650"/>
          </a:xfrm>
        </p:spPr>
        <p:txBody>
          <a:bodyPr/>
          <a:lstStyle/>
          <a:p>
            <a:pPr>
              <a:defRPr/>
            </a:pPr>
            <a:r>
              <a:rPr lang="en-US" dirty="0" smtClean="0"/>
              <a:t>III Member Benefits and Services</a:t>
            </a:r>
            <a:endParaRPr lang="en-US" dirty="0"/>
          </a:p>
        </p:txBody>
      </p:sp>
      <p:sp>
        <p:nvSpPr>
          <p:cNvPr id="153607" name="TextBox 9"/>
          <p:cNvSpPr txBox="1">
            <a:spLocks noChangeArrowheads="1"/>
          </p:cNvSpPr>
          <p:nvPr/>
        </p:nvSpPr>
        <p:spPr bwMode="auto">
          <a:xfrm>
            <a:off x="1096963" y="1365250"/>
            <a:ext cx="7134225" cy="647700"/>
          </a:xfrm>
          <a:prstGeom prst="rect">
            <a:avLst/>
          </a:prstGeom>
          <a:solidFill>
            <a:schemeClr val="accent1"/>
          </a:solidFill>
          <a:ln w="38100">
            <a:solidFill>
              <a:schemeClr val="accent1"/>
            </a:solidFill>
            <a:miter lim="800000"/>
            <a:headEnd/>
            <a:tailEnd/>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b="1">
                <a:solidFill>
                  <a:schemeClr val="bg1"/>
                </a:solidFill>
              </a:rPr>
              <a:t>Nearly One Quarter of Homeowners Incorrectly Thought Homeowners Policy Covers Flood Damage.</a:t>
            </a:r>
          </a:p>
        </p:txBody>
      </p:sp>
      <p:sp>
        <p:nvSpPr>
          <p:cNvPr id="153608" name="TextBox 2"/>
          <p:cNvSpPr txBox="1">
            <a:spLocks noChangeArrowheads="1"/>
          </p:cNvSpPr>
          <p:nvPr/>
        </p:nvSpPr>
        <p:spPr bwMode="auto">
          <a:xfrm>
            <a:off x="1096963" y="6235700"/>
            <a:ext cx="6027737"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100"/>
              <a:t>SOURCE: Insurance Information Institute.</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4626" name="Title 11"/>
          <p:cNvSpPr>
            <a:spLocks noGrp="1"/>
          </p:cNvSpPr>
          <p:nvPr>
            <p:ph type="title"/>
          </p:nvPr>
        </p:nvSpPr>
        <p:spPr>
          <a:xfrm>
            <a:off x="449263" y="338138"/>
            <a:ext cx="7400925" cy="377825"/>
          </a:xfrm>
        </p:spPr>
        <p:txBody>
          <a:bodyPr/>
          <a:lstStyle/>
          <a:p>
            <a:r>
              <a:rPr lang="en-US" altLang="en-US" smtClean="0">
                <a:solidFill>
                  <a:schemeClr val="accent1"/>
                </a:solidFill>
                <a:latin typeface="Arial" panose="020B0604020202020204" pitchFamily="34" charset="0"/>
              </a:rPr>
              <a:t>Flood Insurance Take-up Rates</a:t>
            </a:r>
          </a:p>
        </p:txBody>
      </p:sp>
      <p:sp>
        <p:nvSpPr>
          <p:cNvPr id="154627"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FBB8AD6-3B2B-4292-ACC3-0C2914FC6AE6}" type="slidenum">
              <a:rPr lang="en-US" altLang="en-US" smtClean="0">
                <a:solidFill>
                  <a:srgbClr val="000000"/>
                </a:solidFill>
              </a:rPr>
              <a:pPr/>
              <a:t>79</a:t>
            </a:fld>
            <a:endParaRPr lang="en-US" altLang="en-US" smtClean="0">
              <a:solidFill>
                <a:srgbClr val="000000"/>
              </a:solidFill>
            </a:endParaRPr>
          </a:p>
        </p:txBody>
      </p:sp>
      <p:sp>
        <p:nvSpPr>
          <p:cNvPr id="5" name="Date Placeholder 4"/>
          <p:cNvSpPr>
            <a:spLocks noGrp="1"/>
          </p:cNvSpPr>
          <p:nvPr>
            <p:ph type="dt" sz="quarter" idx="10"/>
          </p:nvPr>
        </p:nvSpPr>
        <p:spPr>
          <a:xfrm>
            <a:off x="85725" y="6961188"/>
            <a:ext cx="1352550" cy="120650"/>
          </a:xfrm>
        </p:spPr>
        <p:txBody>
          <a:bodyPr/>
          <a:lstStyle/>
          <a:p>
            <a:pPr>
              <a:defRPr/>
            </a:pPr>
            <a:r>
              <a:rPr lang="en-US" dirty="0" smtClean="0"/>
              <a:t>010816</a:t>
            </a:r>
            <a:endParaRPr lang="en-US" dirty="0"/>
          </a:p>
        </p:txBody>
      </p:sp>
      <p:sp>
        <p:nvSpPr>
          <p:cNvPr id="6" name="Footer Placeholder 5"/>
          <p:cNvSpPr>
            <a:spLocks noGrp="1"/>
          </p:cNvSpPr>
          <p:nvPr>
            <p:ph type="ftr" sz="quarter" idx="11"/>
          </p:nvPr>
        </p:nvSpPr>
        <p:spPr>
          <a:xfrm>
            <a:off x="2695575" y="6961188"/>
            <a:ext cx="3752850" cy="120650"/>
          </a:xfrm>
        </p:spPr>
        <p:txBody>
          <a:bodyPr/>
          <a:lstStyle/>
          <a:p>
            <a:pPr>
              <a:defRPr/>
            </a:pPr>
            <a:r>
              <a:rPr lang="en-US" dirty="0" smtClean="0"/>
              <a:t>III Member Benefits and Services</a:t>
            </a:r>
            <a:endParaRPr lang="en-US" dirty="0"/>
          </a:p>
        </p:txBody>
      </p:sp>
      <p:sp>
        <p:nvSpPr>
          <p:cNvPr id="154630" name="Text Placeholder 12"/>
          <p:cNvSpPr txBox="1">
            <a:spLocks/>
          </p:cNvSpPr>
          <p:nvPr/>
        </p:nvSpPr>
        <p:spPr bwMode="auto">
          <a:xfrm>
            <a:off x="374650" y="1109663"/>
            <a:ext cx="4040188" cy="957262"/>
          </a:xfrm>
          <a:prstGeom prst="rect">
            <a:avLst/>
          </a:prstGeom>
          <a:solidFill>
            <a:schemeClr val="accent1"/>
          </a:solidFill>
          <a:ln w="38100">
            <a:solidFill>
              <a:schemeClr val="accent1"/>
            </a:solidFill>
            <a:miter lim="800000"/>
            <a:headEnd/>
            <a:tailEnd/>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b="1">
                <a:solidFill>
                  <a:schemeClr val="bg1"/>
                </a:solidFill>
              </a:rPr>
              <a:t>The percentage of homeowners purchasing Flood insurance has remained consistent</a:t>
            </a:r>
          </a:p>
        </p:txBody>
      </p:sp>
      <p:pic>
        <p:nvPicPr>
          <p:cNvPr id="154631" name="Content Placeholder 6"/>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374650" y="2298700"/>
            <a:ext cx="4040188" cy="3763963"/>
          </a:xfrm>
          <a:prstGeom prst="rect">
            <a:avLst/>
          </a:prstGeom>
          <a:noFill/>
          <a:ln w="3810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154632" name="Text Placeholder 13"/>
          <p:cNvSpPr txBox="1">
            <a:spLocks/>
          </p:cNvSpPr>
          <p:nvPr/>
        </p:nvSpPr>
        <p:spPr bwMode="auto">
          <a:xfrm>
            <a:off x="4654550" y="1149350"/>
            <a:ext cx="4041775" cy="923925"/>
          </a:xfrm>
          <a:prstGeom prst="rect">
            <a:avLst/>
          </a:prstGeom>
          <a:solidFill>
            <a:schemeClr val="accent1"/>
          </a:solidFill>
          <a:ln w="38100">
            <a:solidFill>
              <a:schemeClr val="accent1"/>
            </a:solidFill>
            <a:miter lim="800000"/>
            <a:headEnd/>
            <a:tailEnd/>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b="1">
                <a:solidFill>
                  <a:schemeClr val="bg1"/>
                </a:solidFill>
              </a:rPr>
              <a:t>The South Has the Highest Proportion of Homeowners with Flood Insurance</a:t>
            </a:r>
          </a:p>
        </p:txBody>
      </p:sp>
      <p:pic>
        <p:nvPicPr>
          <p:cNvPr id="154633" name="Content Placeholder 6"/>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4654550" y="2317750"/>
            <a:ext cx="4041775" cy="3038475"/>
          </a:xfrm>
          <a:prstGeom prst="rect">
            <a:avLst/>
          </a:prstGeom>
          <a:noFill/>
          <a:ln w="3810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154634" name="TextBox 17"/>
          <p:cNvSpPr txBox="1">
            <a:spLocks noChangeArrowheads="1"/>
          </p:cNvSpPr>
          <p:nvPr/>
        </p:nvSpPr>
        <p:spPr bwMode="auto">
          <a:xfrm>
            <a:off x="374650" y="6249988"/>
            <a:ext cx="60293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100"/>
              <a:t>SOURCE: Insurance Information Institute.</a:t>
            </a:r>
          </a:p>
        </p:txBody>
      </p:sp>
    </p:spTree>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0355" name="Rectangle 105"/>
          <p:cNvSpPr>
            <a:spLocks noGrp="1" noChangeArrowheads="1"/>
          </p:cNvSpPr>
          <p:nvPr>
            <p:ph type="dt" sz="quarter" idx="10"/>
          </p:nvPr>
        </p:nvSpPr>
        <p:spPr/>
        <p:txBody>
          <a:bodyPr/>
          <a:lstStyle/>
          <a:p>
            <a:pPr>
              <a:defRPr/>
            </a:pPr>
            <a:r>
              <a:rPr lang="en-US" smtClean="0"/>
              <a:t>12/01/09 - 9pm</a:t>
            </a:r>
          </a:p>
        </p:txBody>
      </p:sp>
      <p:sp>
        <p:nvSpPr>
          <p:cNvPr id="22531"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A36FAB2-BE6E-42AA-9736-281B86A28304}" type="slidenum">
              <a:rPr lang="en-US" altLang="en-US" smtClean="0">
                <a:solidFill>
                  <a:srgbClr val="000000"/>
                </a:solidFill>
              </a:rPr>
              <a:pPr/>
              <a:t>8</a:t>
            </a:fld>
            <a:endParaRPr lang="en-US" altLang="en-US" smtClean="0">
              <a:solidFill>
                <a:srgbClr val="000000"/>
              </a:solidFill>
            </a:endParaRPr>
          </a:p>
        </p:txBody>
      </p:sp>
      <p:sp>
        <p:nvSpPr>
          <p:cNvPr id="22532" name="Rectangle 2"/>
          <p:cNvSpPr>
            <a:spLocks noGrp="1" noChangeArrowheads="1"/>
          </p:cNvSpPr>
          <p:nvPr>
            <p:ph type="title"/>
          </p:nvPr>
        </p:nvSpPr>
        <p:spPr/>
        <p:txBody>
          <a:bodyPr/>
          <a:lstStyle/>
          <a:p>
            <a:r>
              <a:rPr lang="en-US" altLang="en-US" smtClean="0">
                <a:latin typeface="Arial" panose="020B0604020202020204" pitchFamily="34" charset="0"/>
              </a:rPr>
              <a:t>Combined Ratio Points Associated with Catastrophe Losses: 1960 – 2015E*</a:t>
            </a:r>
          </a:p>
        </p:txBody>
      </p:sp>
      <p:sp>
        <p:nvSpPr>
          <p:cNvPr id="22533" name="Rectangle 3"/>
          <p:cNvSpPr>
            <a:spLocks noChangeArrowheads="1"/>
          </p:cNvSpPr>
          <p:nvPr/>
        </p:nvSpPr>
        <p:spPr bwMode="auto">
          <a:xfrm>
            <a:off x="0" y="6094413"/>
            <a:ext cx="8888413" cy="79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85000"/>
              </a:lnSpc>
              <a:spcBef>
                <a:spcPct val="25000"/>
              </a:spcBef>
              <a:buClr>
                <a:srgbClr val="FF6801"/>
              </a:buClr>
              <a:buFont typeface="Wingdings" panose="05000000000000000000" pitchFamily="2" charset="2"/>
              <a:buNone/>
            </a:pPr>
            <a:r>
              <a:rPr lang="en-US" altLang="en-US" sz="1100">
                <a:solidFill>
                  <a:srgbClr val="000000"/>
                </a:solidFill>
              </a:rPr>
              <a:t>*2010s represent 2010-2015E.</a:t>
            </a:r>
          </a:p>
          <a:p>
            <a:pPr>
              <a:lnSpc>
                <a:spcPct val="85000"/>
              </a:lnSpc>
              <a:spcBef>
                <a:spcPct val="25000"/>
              </a:spcBef>
              <a:buClr>
                <a:srgbClr val="FF6801"/>
              </a:buClr>
              <a:buFont typeface="Wingdings" panose="05000000000000000000" pitchFamily="2" charset="2"/>
              <a:buNone/>
            </a:pPr>
            <a:r>
              <a:rPr lang="en-US" altLang="en-US" sz="1100">
                <a:solidFill>
                  <a:srgbClr val="000000"/>
                </a:solidFill>
              </a:rPr>
              <a:t>Notes: Private carrier losses only.  Excludes loss adjustment expenses and reinsurance reinstatement premiums. Figures are adjusted for losses ultimately paid by foreign insurers and reinsurers.</a:t>
            </a:r>
          </a:p>
          <a:p>
            <a:pPr>
              <a:lnSpc>
                <a:spcPct val="85000"/>
              </a:lnSpc>
              <a:spcBef>
                <a:spcPct val="25000"/>
              </a:spcBef>
              <a:buClr>
                <a:srgbClr val="FF6801"/>
              </a:buClr>
              <a:buFont typeface="Wingdings" panose="05000000000000000000" pitchFamily="2" charset="2"/>
              <a:buNone/>
            </a:pPr>
            <a:r>
              <a:rPr lang="en-US" altLang="en-US" sz="1100">
                <a:solidFill>
                  <a:srgbClr val="000000"/>
                </a:solidFill>
              </a:rPr>
              <a:t>Source: ISO (1960-2009); A.M. Best (2010-15E) Insurance Information Institute.				</a:t>
            </a:r>
          </a:p>
        </p:txBody>
      </p:sp>
      <p:graphicFrame>
        <p:nvGraphicFramePr>
          <p:cNvPr id="22534" name="Object 2"/>
          <p:cNvGraphicFramePr>
            <a:graphicFrameLocks noChangeAspect="1"/>
          </p:cNvGraphicFramePr>
          <p:nvPr/>
        </p:nvGraphicFramePr>
        <p:xfrm>
          <a:off x="271463" y="1301750"/>
          <a:ext cx="8670925" cy="4243388"/>
        </p:xfrm>
        <a:graphic>
          <a:graphicData uri="http://schemas.openxmlformats.org/presentationml/2006/ole">
            <mc:AlternateContent xmlns:mc="http://schemas.openxmlformats.org/markup-compatibility/2006">
              <mc:Choice xmlns:v="urn:schemas-microsoft-com:vml" Requires="v">
                <p:oleObj spid="_x0000_s22543" name="Chart" r:id="rId4" imgW="8572457" imgH="3743286" progId="MSGraph.Chart.8">
                  <p:embed followColorScheme="full"/>
                </p:oleObj>
              </mc:Choice>
              <mc:Fallback>
                <p:oleObj name="Chart" r:id="rId4" imgW="8572457" imgH="3743286" progId="MSGraph.Chart.8">
                  <p:embed followColorScheme="full"/>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271463" y="1301750"/>
                        <a:ext cx="8670925" cy="424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 name="Rectangle 6"/>
          <p:cNvSpPr>
            <a:spLocks noChangeArrowheads="1"/>
          </p:cNvSpPr>
          <p:nvPr/>
        </p:nvSpPr>
        <p:spPr bwMode="blackWhite">
          <a:xfrm>
            <a:off x="700088" y="5392738"/>
            <a:ext cx="7834312" cy="64293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5000"/>
              </a:lnSpc>
              <a:spcBef>
                <a:spcPct val="25000"/>
              </a:spcBef>
            </a:pPr>
            <a:r>
              <a:rPr lang="en-US" altLang="en-US" b="1">
                <a:solidFill>
                  <a:srgbClr val="FFFFFF"/>
                </a:solidFill>
              </a:rPr>
              <a:t>The Catastrophe Loss Component of Private Insurer Losses Has Increased Sharply in Recent Decades</a:t>
            </a:r>
            <a:endParaRPr lang="en-US" altLang="en-US" b="1" i="1">
              <a:solidFill>
                <a:srgbClr val="FFFFFF"/>
              </a:solidFill>
            </a:endParaRPr>
          </a:p>
        </p:txBody>
      </p:sp>
      <p:sp>
        <p:nvSpPr>
          <p:cNvPr id="11" name="AutoShape 38"/>
          <p:cNvSpPr>
            <a:spLocks noChangeArrowheads="1"/>
          </p:cNvSpPr>
          <p:nvPr/>
        </p:nvSpPr>
        <p:spPr bwMode="blackWhite">
          <a:xfrm>
            <a:off x="2789238" y="1063625"/>
            <a:ext cx="2130425" cy="2668588"/>
          </a:xfrm>
          <a:prstGeom prst="wedgeRectCallout">
            <a:avLst>
              <a:gd name="adj1" fmla="val 42806"/>
              <a:gd name="adj2" fmla="val -4505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spcBef>
                <a:spcPct val="100000"/>
              </a:spcBef>
              <a:buClr>
                <a:schemeClr val="accent2"/>
              </a:buClr>
              <a:buFont typeface="Wingdings" panose="05000000000000000000" pitchFamily="2" charset="2"/>
              <a:buNone/>
            </a:pPr>
            <a:r>
              <a:rPr lang="en-US" altLang="en-US" sz="1600" b="1">
                <a:solidFill>
                  <a:schemeClr val="bg1"/>
                </a:solidFill>
              </a:rPr>
              <a:t>Avg. CAT  Loss Component of the</a:t>
            </a:r>
            <a:r>
              <a:rPr lang="en-US" altLang="en-US" sz="1600" b="1" u="sng">
                <a:solidFill>
                  <a:schemeClr val="bg1"/>
                </a:solidFill>
              </a:rPr>
              <a:t> </a:t>
            </a:r>
            <a:r>
              <a:rPr lang="en-US" altLang="en-US" sz="1600" b="1">
                <a:solidFill>
                  <a:schemeClr val="bg1"/>
                </a:solidFill>
              </a:rPr>
              <a:t>Combined Ratio  </a:t>
            </a:r>
            <a:r>
              <a:rPr lang="en-US" altLang="en-US" sz="1600" b="1" u="sng">
                <a:solidFill>
                  <a:schemeClr val="bg1"/>
                </a:solidFill>
              </a:rPr>
              <a:t> by Decade</a:t>
            </a:r>
          </a:p>
          <a:p>
            <a:pPr algn="ctr">
              <a:lnSpc>
                <a:spcPct val="90000"/>
              </a:lnSpc>
              <a:spcBef>
                <a:spcPct val="100000"/>
              </a:spcBef>
              <a:buClr>
                <a:schemeClr val="accent2"/>
              </a:buClr>
              <a:buFont typeface="Wingdings" panose="05000000000000000000" pitchFamily="2" charset="2"/>
              <a:buNone/>
            </a:pPr>
            <a:r>
              <a:rPr lang="en-US" altLang="en-US" sz="1600" b="1">
                <a:solidFill>
                  <a:schemeClr val="bg1"/>
                </a:solidFill>
              </a:rPr>
              <a:t>1960s: 1.04       1970s: 0.85     1980s: 1.31     1990s: 3.39     2000s: 3.52     2010s: 5.46*</a:t>
            </a:r>
          </a:p>
        </p:txBody>
      </p:sp>
      <p:sp>
        <p:nvSpPr>
          <p:cNvPr id="22537" name="Rectangle 6"/>
          <p:cNvSpPr>
            <a:spLocks noChangeArrowheads="1"/>
          </p:cNvSpPr>
          <p:nvPr/>
        </p:nvSpPr>
        <p:spPr bwMode="black">
          <a:xfrm>
            <a:off x="201613" y="1131888"/>
            <a:ext cx="8221662" cy="22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altLang="en-US" sz="1600" b="1">
                <a:solidFill>
                  <a:srgbClr val="225A7A"/>
                </a:solidFill>
              </a:rPr>
              <a:t>Combined Ratio Points</a:t>
            </a:r>
          </a:p>
        </p:txBody>
      </p:sp>
      <p:sp>
        <p:nvSpPr>
          <p:cNvPr id="12" name="AutoShape 7"/>
          <p:cNvSpPr>
            <a:spLocks noChangeArrowheads="1"/>
          </p:cNvSpPr>
          <p:nvPr/>
        </p:nvSpPr>
        <p:spPr bwMode="blackWhite">
          <a:xfrm>
            <a:off x="5516563" y="1090613"/>
            <a:ext cx="2335212" cy="911225"/>
          </a:xfrm>
          <a:prstGeom prst="wedgeRectCallout">
            <a:avLst>
              <a:gd name="adj1" fmla="val 60455"/>
              <a:gd name="adj2" fmla="val 3734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1600" b="1" dirty="0">
                <a:solidFill>
                  <a:srgbClr val="FFFFFF"/>
                </a:solidFill>
              </a:rPr>
              <a:t>Catastrophe losses as a share of all losses reached a record high in 2011</a:t>
            </a:r>
            <a:endParaRPr lang="en-US" sz="1600" b="1" dirty="0">
              <a:solidFill>
                <a:srgbClr val="FFFFFF"/>
              </a:solidFill>
              <a:latin typeface="Arial" charset="0"/>
              <a:cs typeface="Arial"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nodeType="afterGroup">
                            <p:stCondLst>
                              <p:cond delay="1200"/>
                            </p:stCondLst>
                            <p:childTnLst>
                              <p:par>
                                <p:cTn id="11" presetID="22" presetClass="entr" presetSubtype="8" fill="hold" grpId="0" nodeType="afterEffect">
                                  <p:stCondLst>
                                    <p:cond delay="50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childTnLst>
                          </p:cTn>
                        </p:par>
                        <p:par>
                          <p:cTn id="14" fill="hold" nodeType="afterGroup">
                            <p:stCondLst>
                              <p:cond delay="2200"/>
                            </p:stCondLst>
                            <p:childTnLst>
                              <p:par>
                                <p:cTn id="15" presetID="22" presetClass="entr" presetSubtype="4" fill="hold" grpId="0" nodeType="afterEffect">
                                  <p:stCondLst>
                                    <p:cond delay="70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Title 1"/>
          <p:cNvSpPr>
            <a:spLocks noGrp="1"/>
          </p:cNvSpPr>
          <p:nvPr>
            <p:ph type="title"/>
          </p:nvPr>
        </p:nvSpPr>
        <p:spPr/>
        <p:txBody>
          <a:bodyPr/>
          <a:lstStyle/>
          <a:p>
            <a:r>
              <a:rPr lang="en-US" altLang="en-US" smtClean="0">
                <a:latin typeface="Arial" panose="020B0604020202020204" pitchFamily="34" charset="0"/>
              </a:rPr>
              <a:t>National Flood Insurance Reforms</a:t>
            </a:r>
          </a:p>
        </p:txBody>
      </p:sp>
      <p:sp>
        <p:nvSpPr>
          <p:cNvPr id="155651" name="Content Placeholder 2"/>
          <p:cNvSpPr>
            <a:spLocks noGrp="1"/>
          </p:cNvSpPr>
          <p:nvPr>
            <p:ph idx="1"/>
          </p:nvPr>
        </p:nvSpPr>
        <p:spPr/>
        <p:txBody>
          <a:bodyPr/>
          <a:lstStyle/>
          <a:p>
            <a:r>
              <a:rPr lang="en-US" altLang="en-US" smtClean="0">
                <a:latin typeface="Arial" panose="020B0604020202020204" pitchFamily="34" charset="0"/>
              </a:rPr>
              <a:t>2012: Biggert-Waters Flood Insurance Reform Act: </a:t>
            </a:r>
          </a:p>
          <a:p>
            <a:pPr lvl="1"/>
            <a:r>
              <a:rPr lang="en-US" altLang="en-US" smtClean="0">
                <a:latin typeface="Arial" panose="020B0604020202020204" pitchFamily="34" charset="0"/>
              </a:rPr>
              <a:t>Eliminated Many Rate Subsidies (Discounts) that Many Property-Owners in High-Risk Areas Receive</a:t>
            </a:r>
          </a:p>
          <a:p>
            <a:pPr lvl="1"/>
            <a:r>
              <a:rPr lang="en-US" altLang="en-US" smtClean="0">
                <a:latin typeface="Arial" panose="020B0604020202020204" pitchFamily="34" charset="0"/>
              </a:rPr>
              <a:t>Attempted to Make Program Self-Sufficient</a:t>
            </a:r>
          </a:p>
          <a:p>
            <a:r>
              <a:rPr lang="en-US" altLang="en-US" smtClean="0">
                <a:latin typeface="Arial" panose="020B0604020202020204" pitchFamily="34" charset="0"/>
              </a:rPr>
              <a:t>2014: Bigger-Waters Recalibrated: </a:t>
            </a:r>
          </a:p>
          <a:p>
            <a:pPr lvl="1"/>
            <a:r>
              <a:rPr lang="en-US" altLang="en-US" smtClean="0">
                <a:latin typeface="Arial" panose="020B0604020202020204" pitchFamily="34" charset="0"/>
              </a:rPr>
              <a:t>Many Rate Increases Rescinded.</a:t>
            </a:r>
          </a:p>
          <a:p>
            <a:pPr lvl="1"/>
            <a:r>
              <a:rPr lang="en-US" altLang="en-US" smtClean="0">
                <a:latin typeface="Arial" panose="020B0604020202020204" pitchFamily="34" charset="0"/>
              </a:rPr>
              <a:t>Annual Increases Capped: 25% (subsidized) 18% (other).</a:t>
            </a:r>
          </a:p>
          <a:p>
            <a:pPr lvl="1"/>
            <a:r>
              <a:rPr lang="en-US" altLang="en-US" smtClean="0">
                <a:latin typeface="Arial" panose="020B0604020202020204" pitchFamily="34" charset="0"/>
              </a:rPr>
              <a:t>Surcharges Policyholders to Help Pay for Subsidies</a:t>
            </a:r>
          </a:p>
          <a:p>
            <a:pPr lvl="2"/>
            <a:r>
              <a:rPr lang="en-US" altLang="en-US" smtClean="0">
                <a:latin typeface="Arial" panose="020B0604020202020204" pitchFamily="34" charset="0"/>
              </a:rPr>
              <a:t>$25 Primary homeowners</a:t>
            </a:r>
          </a:p>
          <a:p>
            <a:pPr lvl="2"/>
            <a:r>
              <a:rPr lang="en-US" altLang="en-US" smtClean="0">
                <a:latin typeface="Arial" panose="020B0604020202020204" pitchFamily="34" charset="0"/>
              </a:rPr>
              <a:t>$250 Vacation homes and nonresidential property </a:t>
            </a:r>
          </a:p>
        </p:txBody>
      </p:sp>
      <p:sp>
        <p:nvSpPr>
          <p:cNvPr id="15565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61252BD-5197-4069-9211-FBEC44883AC9}" type="slidenum">
              <a:rPr lang="en-US" altLang="en-US" smtClean="0">
                <a:solidFill>
                  <a:srgbClr val="000000"/>
                </a:solidFill>
              </a:rPr>
              <a:pPr/>
              <a:t>80</a:t>
            </a:fld>
            <a:endParaRPr lang="en-US" altLang="en-US" smtClean="0">
              <a:solidFill>
                <a:srgbClr val="000000"/>
              </a:solidFill>
            </a:endParaRPr>
          </a:p>
        </p:txBody>
      </p:sp>
      <p:sp>
        <p:nvSpPr>
          <p:cNvPr id="5" name="Date Placeholder 4"/>
          <p:cNvSpPr>
            <a:spLocks noGrp="1"/>
          </p:cNvSpPr>
          <p:nvPr>
            <p:ph type="dt" sz="quarter" idx="10"/>
          </p:nvPr>
        </p:nvSpPr>
        <p:spPr>
          <a:xfrm>
            <a:off x="85725" y="6961188"/>
            <a:ext cx="1352550" cy="120650"/>
          </a:xfrm>
        </p:spPr>
        <p:txBody>
          <a:bodyPr/>
          <a:lstStyle/>
          <a:p>
            <a:pPr>
              <a:defRPr/>
            </a:pPr>
            <a:r>
              <a:rPr lang="en-US" dirty="0" smtClean="0"/>
              <a:t>010816</a:t>
            </a:r>
            <a:endParaRPr lang="en-US" dirty="0"/>
          </a:p>
        </p:txBody>
      </p:sp>
      <p:sp>
        <p:nvSpPr>
          <p:cNvPr id="6" name="Footer Placeholder 5"/>
          <p:cNvSpPr>
            <a:spLocks noGrp="1"/>
          </p:cNvSpPr>
          <p:nvPr>
            <p:ph type="ftr" sz="quarter" idx="11"/>
          </p:nvPr>
        </p:nvSpPr>
        <p:spPr>
          <a:xfrm>
            <a:off x="2695575" y="6961188"/>
            <a:ext cx="3752850" cy="120650"/>
          </a:xfrm>
        </p:spPr>
        <p:txBody>
          <a:bodyPr/>
          <a:lstStyle/>
          <a:p>
            <a:pPr>
              <a:defRPr/>
            </a:pPr>
            <a:r>
              <a:rPr lang="en-US" dirty="0" smtClean="0"/>
              <a:t>III Member Benefits and Services</a:t>
            </a:r>
            <a:endParaRPr lang="en-US" dirty="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Title 5"/>
          <p:cNvSpPr>
            <a:spLocks noGrp="1"/>
          </p:cNvSpPr>
          <p:nvPr>
            <p:ph type="title"/>
          </p:nvPr>
        </p:nvSpPr>
        <p:spPr/>
        <p:txBody>
          <a:bodyPr/>
          <a:lstStyle/>
          <a:p>
            <a:r>
              <a:rPr lang="en-US" altLang="en-US" smtClean="0">
                <a:latin typeface="Arial" panose="020B0604020202020204" pitchFamily="34" charset="0"/>
              </a:rPr>
              <a:t>April 2016 Changes</a:t>
            </a:r>
          </a:p>
        </p:txBody>
      </p:sp>
      <p:sp>
        <p:nvSpPr>
          <p:cNvPr id="156675" name="Content Placeholder 6"/>
          <p:cNvSpPr>
            <a:spLocks noGrp="1"/>
          </p:cNvSpPr>
          <p:nvPr>
            <p:ph idx="1"/>
          </p:nvPr>
        </p:nvSpPr>
        <p:spPr/>
        <p:txBody>
          <a:bodyPr/>
          <a:lstStyle/>
          <a:p>
            <a:r>
              <a:rPr lang="en-US" altLang="en-US" smtClean="0">
                <a:latin typeface="Arial" panose="020B0604020202020204" pitchFamily="34" charset="0"/>
              </a:rPr>
              <a:t>Updated Premium Rates (Year 2 of Increases) – 9% on Average (excluding surcharges)</a:t>
            </a:r>
          </a:p>
          <a:p>
            <a:r>
              <a:rPr lang="en-US" altLang="en-US" smtClean="0">
                <a:latin typeface="Arial" panose="020B0604020202020204" pitchFamily="34" charset="0"/>
              </a:rPr>
              <a:t>25% Increase for subsidized non-residential businesses in many high-risk areas</a:t>
            </a:r>
          </a:p>
          <a:p>
            <a:r>
              <a:rPr lang="en-US" altLang="en-US" smtClean="0">
                <a:latin typeface="Arial" panose="020B0604020202020204" pitchFamily="34" charset="0"/>
              </a:rPr>
              <a:t>Eliminate subsidy for certain policies that lapsed and are reinstated in many high-risk areas</a:t>
            </a:r>
          </a:p>
          <a:p>
            <a:r>
              <a:rPr lang="en-US" altLang="en-US" smtClean="0">
                <a:latin typeface="Arial" panose="020B0604020202020204" pitchFamily="34" charset="0"/>
              </a:rPr>
              <a:t>Details at: </a:t>
            </a:r>
            <a:r>
              <a:rPr lang="en-US" altLang="en-US" smtClean="0">
                <a:latin typeface="Arial" panose="020B0604020202020204" pitchFamily="34" charset="0"/>
                <a:hlinkClick r:id="rId2"/>
              </a:rPr>
              <a:t>http://nfipiservice.com/Stakeholder/FEMA7/W-15046.html</a:t>
            </a:r>
            <a:r>
              <a:rPr lang="en-US" altLang="en-US" smtClean="0">
                <a:latin typeface="Arial" panose="020B0604020202020204" pitchFamily="34" charset="0"/>
              </a:rPr>
              <a:t> </a:t>
            </a:r>
          </a:p>
        </p:txBody>
      </p:sp>
      <p:sp>
        <p:nvSpPr>
          <p:cNvPr id="3" name="Date Placeholder 2"/>
          <p:cNvSpPr>
            <a:spLocks noGrp="1"/>
          </p:cNvSpPr>
          <p:nvPr>
            <p:ph type="dt" sz="quarter" idx="10"/>
          </p:nvPr>
        </p:nvSpPr>
        <p:spPr/>
        <p:txBody>
          <a:bodyPr/>
          <a:lstStyle/>
          <a:p>
            <a:pPr>
              <a:defRPr/>
            </a:pPr>
            <a:r>
              <a:rPr lang="en-US" smtClean="0"/>
              <a:t>12/01/09 - 9pm</a:t>
            </a:r>
            <a:endParaRPr lang="en-US"/>
          </a:p>
        </p:txBody>
      </p:sp>
      <p:sp>
        <p:nvSpPr>
          <p:cNvPr id="4" name="Footer Placeholder 3"/>
          <p:cNvSpPr>
            <a:spLocks noGrp="1"/>
          </p:cNvSpPr>
          <p:nvPr>
            <p:ph type="ftr" sz="quarter" idx="11"/>
          </p:nvPr>
        </p:nvSpPr>
        <p:spPr/>
        <p:txBody>
          <a:bodyPr/>
          <a:lstStyle/>
          <a:p>
            <a:pPr>
              <a:defRPr/>
            </a:pPr>
            <a:r>
              <a:rPr lang="en-US" smtClean="0"/>
              <a:t>eSlide – P6466 – The Financial Crisis and the Future of the P/C</a:t>
            </a:r>
            <a:endParaRPr lang="en-US"/>
          </a:p>
        </p:txBody>
      </p:sp>
      <p:sp>
        <p:nvSpPr>
          <p:cNvPr id="156678"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8B63E48-7471-4069-ACFB-F3C4B6594516}" type="slidenum">
              <a:rPr lang="en-US" altLang="en-US" smtClean="0">
                <a:solidFill>
                  <a:srgbClr val="000000"/>
                </a:solidFill>
              </a:rPr>
              <a:pPr/>
              <a:t>81</a:t>
            </a:fld>
            <a:endParaRPr lang="en-US" altLang="en-US" smtClean="0">
              <a:solidFill>
                <a:srgbClr val="000000"/>
              </a:solidFill>
            </a:endParaRP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Title 5"/>
          <p:cNvSpPr>
            <a:spLocks noGrp="1"/>
          </p:cNvSpPr>
          <p:nvPr>
            <p:ph type="title"/>
          </p:nvPr>
        </p:nvSpPr>
        <p:spPr/>
        <p:txBody>
          <a:bodyPr/>
          <a:lstStyle/>
          <a:p>
            <a:r>
              <a:rPr lang="en-US" altLang="en-US" smtClean="0">
                <a:latin typeface="Arial" panose="020B0604020202020204" pitchFamily="34" charset="0"/>
              </a:rPr>
              <a:t>On the Horizon</a:t>
            </a:r>
          </a:p>
        </p:txBody>
      </p:sp>
      <p:sp>
        <p:nvSpPr>
          <p:cNvPr id="123907" name="Content Placeholder 6"/>
          <p:cNvSpPr>
            <a:spLocks noGrp="1"/>
          </p:cNvSpPr>
          <p:nvPr>
            <p:ph idx="1"/>
          </p:nvPr>
        </p:nvSpPr>
        <p:spPr/>
        <p:txBody>
          <a:bodyPr/>
          <a:lstStyle/>
          <a:p>
            <a:pPr>
              <a:defRPr/>
            </a:pPr>
            <a:r>
              <a:rPr lang="en-US" altLang="en-US" dirty="0" smtClean="0">
                <a:latin typeface="Arial" panose="020B0604020202020204" pitchFamily="34" charset="0"/>
              </a:rPr>
              <a:t>Current Authorization Expires in 2017</a:t>
            </a:r>
          </a:p>
          <a:p>
            <a:pPr lvl="1">
              <a:defRPr/>
            </a:pPr>
            <a:r>
              <a:rPr lang="en-US" altLang="en-US" dirty="0" smtClean="0">
                <a:latin typeface="Arial" panose="020B0604020202020204" pitchFamily="34" charset="0"/>
              </a:rPr>
              <a:t>Last Time: 17 Extensions, 4 Lapses, Took 4 Years</a:t>
            </a:r>
          </a:p>
          <a:p>
            <a:pPr lvl="1">
              <a:defRPr/>
            </a:pPr>
            <a:r>
              <a:rPr lang="en-US" altLang="en-US" dirty="0" smtClean="0">
                <a:latin typeface="Arial" panose="020B0604020202020204" pitchFamily="34" charset="0"/>
              </a:rPr>
              <a:t>This Time: Smoother Sailing?</a:t>
            </a:r>
          </a:p>
          <a:p>
            <a:pPr>
              <a:defRPr/>
            </a:pPr>
            <a:r>
              <a:rPr lang="en-US" altLang="en-US" dirty="0" smtClean="0">
                <a:latin typeface="Arial" panose="020B0604020202020204" pitchFamily="34" charset="0"/>
              </a:rPr>
              <a:t>Proposals</a:t>
            </a:r>
          </a:p>
          <a:p>
            <a:pPr lvl="1">
              <a:defRPr/>
            </a:pPr>
            <a:r>
              <a:rPr lang="en-US" altLang="en-US" dirty="0" smtClean="0">
                <a:latin typeface="Arial" panose="020B0604020202020204" pitchFamily="34" charset="0"/>
              </a:rPr>
              <a:t>Flood Insurance Market Parity and Modernization Act (HR 2901) </a:t>
            </a:r>
          </a:p>
          <a:p>
            <a:pPr lvl="2">
              <a:defRPr/>
            </a:pPr>
            <a:r>
              <a:rPr lang="en-US" altLang="en-US" dirty="0" smtClean="0">
                <a:latin typeface="Arial" panose="020B0604020202020204" pitchFamily="34" charset="0"/>
              </a:rPr>
              <a:t>Encourages Private Market (Lets Lenders Recognize Private Insurance for Mortgages)</a:t>
            </a:r>
          </a:p>
          <a:p>
            <a:pPr lvl="2">
              <a:defRPr/>
            </a:pPr>
            <a:r>
              <a:rPr lang="en-US" altLang="en-US" dirty="0" smtClean="0">
                <a:latin typeface="Arial" panose="020B0604020202020204" pitchFamily="34" charset="0"/>
              </a:rPr>
              <a:t>Passed Financial Services Committee</a:t>
            </a:r>
          </a:p>
          <a:p>
            <a:pPr lvl="1">
              <a:defRPr/>
            </a:pPr>
            <a:r>
              <a:rPr lang="en-US" altLang="en-US" dirty="0" smtClean="0">
                <a:latin typeface="Arial" panose="020B0604020202020204" pitchFamily="34" charset="0"/>
              </a:rPr>
              <a:t>Are Private Insurers Entering the Market</a:t>
            </a:r>
          </a:p>
          <a:p>
            <a:pPr marL="0" indent="0">
              <a:buFont typeface="Wingdings" panose="05000000000000000000" pitchFamily="2" charset="2"/>
              <a:buNone/>
              <a:defRPr/>
            </a:pPr>
            <a:endParaRPr lang="en-US" altLang="en-US" dirty="0" smtClean="0">
              <a:latin typeface="Arial" panose="020B0604020202020204" pitchFamily="34" charset="0"/>
            </a:endParaRPr>
          </a:p>
        </p:txBody>
      </p:sp>
      <p:sp>
        <p:nvSpPr>
          <p:cNvPr id="3" name="Date Placeholder 2"/>
          <p:cNvSpPr>
            <a:spLocks noGrp="1"/>
          </p:cNvSpPr>
          <p:nvPr>
            <p:ph type="dt" sz="quarter" idx="10"/>
          </p:nvPr>
        </p:nvSpPr>
        <p:spPr/>
        <p:txBody>
          <a:bodyPr/>
          <a:lstStyle/>
          <a:p>
            <a:pPr>
              <a:defRPr/>
            </a:pPr>
            <a:r>
              <a:rPr lang="en-US" smtClean="0"/>
              <a:t>12/01/09 - 9pm</a:t>
            </a:r>
            <a:endParaRPr lang="en-US"/>
          </a:p>
        </p:txBody>
      </p:sp>
      <p:sp>
        <p:nvSpPr>
          <p:cNvPr id="4" name="Footer Placeholder 3"/>
          <p:cNvSpPr>
            <a:spLocks noGrp="1"/>
          </p:cNvSpPr>
          <p:nvPr>
            <p:ph type="ftr" sz="quarter" idx="11"/>
          </p:nvPr>
        </p:nvSpPr>
        <p:spPr/>
        <p:txBody>
          <a:bodyPr/>
          <a:lstStyle/>
          <a:p>
            <a:pPr>
              <a:defRPr/>
            </a:pPr>
            <a:r>
              <a:rPr lang="en-US" smtClean="0"/>
              <a:t>eSlide – P6466 – The Financial Crisis and the Future of the P/C</a:t>
            </a:r>
            <a:endParaRPr lang="en-US"/>
          </a:p>
        </p:txBody>
      </p:sp>
      <p:sp>
        <p:nvSpPr>
          <p:cNvPr id="157702"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B967D6E-B937-4E54-99DE-61222EDED15C}" type="slidenum">
              <a:rPr lang="en-US" altLang="en-US" smtClean="0">
                <a:solidFill>
                  <a:srgbClr val="000000"/>
                </a:solidFill>
              </a:rPr>
              <a:pPr/>
              <a:t>82</a:t>
            </a:fld>
            <a:endParaRPr lang="en-US" altLang="en-US" smtClean="0">
              <a:solidFill>
                <a:srgbClr val="000000"/>
              </a:solidFill>
            </a:endParaRP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8594" name="Rectangle 2"/>
          <p:cNvSpPr>
            <a:spLocks noGrp="1" noChangeArrowheads="1"/>
          </p:cNvSpPr>
          <p:nvPr>
            <p:ph type="ctrTitle" idx="4294967295"/>
          </p:nvPr>
        </p:nvSpPr>
        <p:spPr bwMode="blackWhite">
          <a:xfrm>
            <a:off x="561975" y="2070100"/>
            <a:ext cx="7981950" cy="1485900"/>
          </a:xfrm>
          <a:gradFill rotWithShape="1">
            <a:gsLst>
              <a:gs pos="0">
                <a:srgbClr val="FF6801"/>
              </a:gs>
              <a:gs pos="100000">
                <a:srgbClr val="DC5A01"/>
              </a:gs>
            </a:gsLst>
            <a:lin ang="5400000" scaled="1"/>
          </a:gradFill>
          <a:ln w="12700" cap="flat" algn="ctr">
            <a:solidFill>
              <a:srgbClr val="FF6801"/>
            </a:solidFill>
            <a:miter lim="800000"/>
            <a:headEnd/>
            <a:tailEnd/>
          </a:ln>
        </p:spPr>
        <p:txBody>
          <a:bodyPr/>
          <a:lstStyle/>
          <a:p>
            <a:pPr algn="ctr" defTabSz="914400" eaLnBrk="1" hangingPunct="1">
              <a:lnSpc>
                <a:spcPct val="95000"/>
              </a:lnSpc>
              <a:spcBef>
                <a:spcPct val="25000"/>
              </a:spcBef>
            </a:pPr>
            <a:r>
              <a:rPr lang="en-US" altLang="en-US" sz="3800" smtClean="0">
                <a:solidFill>
                  <a:schemeClr val="bg1"/>
                </a:solidFill>
                <a:latin typeface="Arial" panose="020B0604020202020204" pitchFamily="34" charset="0"/>
              </a:rPr>
              <a:t>TECHNOLOGY, DISRPTORS   AND INSURANCE</a:t>
            </a:r>
          </a:p>
        </p:txBody>
      </p:sp>
      <p:sp>
        <p:nvSpPr>
          <p:cNvPr id="158723" name="Rectangle 3"/>
          <p:cNvSpPr>
            <a:spLocks noChangeArrowheads="1"/>
          </p:cNvSpPr>
          <p:nvPr/>
        </p:nvSpPr>
        <p:spPr bwMode="auto">
          <a:xfrm>
            <a:off x="0" y="6556375"/>
            <a:ext cx="9144000" cy="301625"/>
          </a:xfrm>
          <a:prstGeom prst="rect">
            <a:avLst/>
          </a:prstGeom>
          <a:solidFill>
            <a:srgbClr val="225A7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p>
        </p:txBody>
      </p:sp>
      <p:sp>
        <p:nvSpPr>
          <p:cNvPr id="158724" name="Rectangle 4"/>
          <p:cNvSpPr>
            <a:spLocks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lnSpc>
                <a:spcPct val="85000"/>
              </a:lnSpc>
              <a:spcBef>
                <a:spcPct val="20000"/>
              </a:spcBef>
            </a:pPr>
            <a:fld id="{DDE59EF2-C8B5-4DB9-A229-7FD91C340A8B}" type="slidenum">
              <a:rPr lang="en-US" altLang="en-US" sz="900">
                <a:solidFill>
                  <a:schemeClr val="bg1"/>
                </a:solidFill>
              </a:rPr>
              <a:pPr algn="r">
                <a:lnSpc>
                  <a:spcPct val="85000"/>
                </a:lnSpc>
                <a:spcBef>
                  <a:spcPct val="20000"/>
                </a:spcBef>
              </a:pPr>
              <a:t>83</a:t>
            </a:fld>
            <a:endParaRPr lang="en-US" altLang="en-US" sz="900">
              <a:solidFill>
                <a:schemeClr val="bg1"/>
              </a:solidFill>
            </a:endParaRPr>
          </a:p>
        </p:txBody>
      </p:sp>
      <p:pic>
        <p:nvPicPr>
          <p:cNvPr id="158725" name="Picture 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051175" y="838200"/>
            <a:ext cx="303212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8598" name="Rectangle 6"/>
          <p:cNvSpPr>
            <a:spLocks noChangeArrowheads="1"/>
          </p:cNvSpPr>
          <p:nvPr/>
        </p:nvSpPr>
        <p:spPr bwMode="auto">
          <a:xfrm>
            <a:off x="219075" y="3865563"/>
            <a:ext cx="8667750" cy="158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45720" rIns="45720">
            <a:spAutoFit/>
          </a:bodyPr>
          <a:lstStyle>
            <a:lvl1pPr marL="292100" indent="-2921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25000"/>
              </a:spcBef>
              <a:buFont typeface="Wingdings" panose="05000000000000000000" pitchFamily="2" charset="2"/>
              <a:buNone/>
            </a:pPr>
            <a:r>
              <a:rPr lang="en-US" altLang="en-US" sz="3600" b="1">
                <a:solidFill>
                  <a:srgbClr val="225A7A"/>
                </a:solidFill>
                <a:latin typeface="Arial "/>
              </a:rPr>
              <a:t>Applications of Technology in P/C Insurance Have Gripped the Media as Have Industry Solutions</a:t>
            </a:r>
            <a:endParaRPr lang="en-US" altLang="en-US" sz="3200" b="1" i="1">
              <a:solidFill>
                <a:srgbClr val="C00000"/>
              </a:solidFill>
              <a:latin typeface="Arial "/>
            </a:endParaRPr>
          </a:p>
        </p:txBody>
      </p:sp>
      <p:sp>
        <p:nvSpPr>
          <p:cNvPr id="7" name="Date Placeholder 6"/>
          <p:cNvSpPr>
            <a:spLocks noGrp="1"/>
          </p:cNvSpPr>
          <p:nvPr>
            <p:ph type="dt" sz="quarter" idx="10"/>
          </p:nvPr>
        </p:nvSpPr>
        <p:spPr/>
        <p:txBody>
          <a:bodyPr/>
          <a:lstStyle/>
          <a:p>
            <a:pPr>
              <a:defRPr/>
            </a:pPr>
            <a:r>
              <a:rPr lang="en-US" smtClean="0"/>
              <a:t>12/01/09 - 9pm</a:t>
            </a:r>
            <a:endParaRPr lang="en-US"/>
          </a:p>
        </p:txBody>
      </p:sp>
      <p:sp>
        <p:nvSpPr>
          <p:cNvPr id="158728" name="Slide Number Placeholder 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A30DDBF-5018-4737-949F-014D3333AE48}" type="slidenum">
              <a:rPr lang="en-US" altLang="en-US" smtClean="0">
                <a:solidFill>
                  <a:srgbClr val="000000"/>
                </a:solidFill>
              </a:rPr>
              <a:pPr/>
              <a:t>83</a:t>
            </a:fld>
            <a:endParaRPr lang="en-US" altLang="en-US" smtClean="0">
              <a:solidFill>
                <a:srgbClr val="000000"/>
              </a:solidFill>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8594"/>
                                        </p:tgtEl>
                                        <p:attrNameLst>
                                          <p:attrName>style.visibility</p:attrName>
                                        </p:attrNameLst>
                                      </p:cBhvr>
                                      <p:to>
                                        <p:strVal val="visible"/>
                                      </p:to>
                                    </p:set>
                                    <p:animEffect transition="in" filter="barn(outVertical)">
                                      <p:cBhvr>
                                        <p:cTn id="7" dur="1000"/>
                                        <p:tgtEl>
                                          <p:spTgt spid="2158594"/>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8598"/>
                                        </p:tgtEl>
                                        <p:attrNameLst>
                                          <p:attrName>style.visibility</p:attrName>
                                        </p:attrNameLst>
                                      </p:cBhvr>
                                      <p:to>
                                        <p:strVal val="visible"/>
                                      </p:to>
                                    </p:set>
                                    <p:animEffect transition="in" filter="barn(outVertical)">
                                      <p:cBhvr>
                                        <p:cTn id="10" dur="1000"/>
                                        <p:tgtEl>
                                          <p:spTgt spid="21585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8594" grpId="0" animBg="1"/>
      <p:bldP spid="2158598" grpId="0"/>
    </p:bldLst>
  </p:timing>
</p:sld>
</file>

<file path=ppt/slides/slide8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0770" name="Rectangle 105"/>
          <p:cNvSpPr txBox="1">
            <a:spLocks noGrp="1" noChangeArrowheads="1"/>
          </p:cNvSpPr>
          <p:nvPr/>
        </p:nvSpPr>
        <p:spPr bwMode="auto">
          <a:xfrm>
            <a:off x="85725" y="6961188"/>
            <a:ext cx="1352550"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85000"/>
              </a:lnSpc>
              <a:spcBef>
                <a:spcPct val="20000"/>
              </a:spcBef>
            </a:pPr>
            <a:r>
              <a:rPr lang="en-US" altLang="en-US" sz="900">
                <a:solidFill>
                  <a:schemeClr val="bg1"/>
                </a:solidFill>
              </a:rPr>
              <a:t>12/01/09 - 9pm</a:t>
            </a:r>
          </a:p>
        </p:txBody>
      </p:sp>
      <p:sp>
        <p:nvSpPr>
          <p:cNvPr id="160771" name="Rectangle 106"/>
          <p:cNvSpPr txBox="1">
            <a:spLocks noGrp="1" noChangeArrowheads="1"/>
          </p:cNvSpPr>
          <p:nvPr/>
        </p:nvSpPr>
        <p:spPr bwMode="auto">
          <a:xfrm>
            <a:off x="2695575" y="6961188"/>
            <a:ext cx="3752850"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85000"/>
              </a:lnSpc>
              <a:spcBef>
                <a:spcPct val="20000"/>
              </a:spcBef>
            </a:pPr>
            <a:r>
              <a:rPr lang="en-US" altLang="en-US" sz="900">
                <a:solidFill>
                  <a:schemeClr val="bg1"/>
                </a:solidFill>
              </a:rPr>
              <a:t>eSlide – P6466 – The Financial Crisis and the Future of the P/C</a:t>
            </a:r>
          </a:p>
        </p:txBody>
      </p:sp>
      <p:sp>
        <p:nvSpPr>
          <p:cNvPr id="160772"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lnSpc>
                <a:spcPct val="85000"/>
              </a:lnSpc>
              <a:spcBef>
                <a:spcPct val="20000"/>
              </a:spcBef>
            </a:pPr>
            <a:fld id="{1BF4B675-0DE4-4E12-9EE1-7FDC9F963C73}" type="slidenum">
              <a:rPr lang="en-US" altLang="en-US" sz="900"/>
              <a:pPr algn="r">
                <a:lnSpc>
                  <a:spcPct val="85000"/>
                </a:lnSpc>
                <a:spcBef>
                  <a:spcPct val="20000"/>
                </a:spcBef>
              </a:pPr>
              <a:t>84</a:t>
            </a:fld>
            <a:endParaRPr lang="en-US" altLang="en-US" sz="900"/>
          </a:p>
        </p:txBody>
      </p:sp>
      <p:sp>
        <p:nvSpPr>
          <p:cNvPr id="160773" name="Rectangle 2"/>
          <p:cNvSpPr>
            <a:spLocks noGrp="1" noChangeArrowheads="1"/>
          </p:cNvSpPr>
          <p:nvPr>
            <p:ph type="title" idx="4294967295"/>
          </p:nvPr>
        </p:nvSpPr>
        <p:spPr>
          <a:xfrm>
            <a:off x="85725" y="92075"/>
            <a:ext cx="7991475" cy="860425"/>
          </a:xfrm>
        </p:spPr>
        <p:txBody>
          <a:bodyPr/>
          <a:lstStyle/>
          <a:p>
            <a:r>
              <a:rPr lang="en-US" altLang="en-US" sz="2800" smtClean="0">
                <a:latin typeface="Arial" panose="020B0604020202020204" pitchFamily="34" charset="0"/>
              </a:rPr>
              <a:t>Interest in Technology Issues and Insurance Is Surging: Presents Opportunity</a:t>
            </a:r>
          </a:p>
        </p:txBody>
      </p:sp>
      <p:sp>
        <p:nvSpPr>
          <p:cNvPr id="1922051" name="Rectangle 3"/>
          <p:cNvSpPr>
            <a:spLocks noGrp="1" noChangeArrowheads="1"/>
          </p:cNvSpPr>
          <p:nvPr>
            <p:ph type="body" idx="4294967295"/>
          </p:nvPr>
        </p:nvSpPr>
        <p:spPr>
          <a:xfrm>
            <a:off x="158750" y="1057275"/>
            <a:ext cx="8624888" cy="4652963"/>
          </a:xfrm>
        </p:spPr>
        <p:txBody>
          <a:bodyPr/>
          <a:lstStyle/>
          <a:p>
            <a:pPr>
              <a:lnSpc>
                <a:spcPts val="2400"/>
              </a:lnSpc>
              <a:buClr>
                <a:srgbClr val="FF6801"/>
              </a:buClr>
            </a:pPr>
            <a:r>
              <a:rPr lang="en-US" altLang="en-US" smtClean="0">
                <a:solidFill>
                  <a:srgbClr val="000000"/>
                </a:solidFill>
                <a:latin typeface="Arial" panose="020B0604020202020204" pitchFamily="34" charset="0"/>
              </a:rPr>
              <a:t>Insurers are at the intersection of many of the most important technological innovations of the early 21</a:t>
            </a:r>
            <a:r>
              <a:rPr lang="en-US" altLang="en-US" baseline="30000" smtClean="0">
                <a:solidFill>
                  <a:srgbClr val="000000"/>
                </a:solidFill>
                <a:latin typeface="Arial" panose="020B0604020202020204" pitchFamily="34" charset="0"/>
              </a:rPr>
              <a:t>st</a:t>
            </a:r>
            <a:r>
              <a:rPr lang="en-US" altLang="en-US" smtClean="0">
                <a:solidFill>
                  <a:srgbClr val="000000"/>
                </a:solidFill>
                <a:latin typeface="Arial" panose="020B0604020202020204" pitchFamily="34" charset="0"/>
              </a:rPr>
              <a:t> century</a:t>
            </a:r>
          </a:p>
          <a:p>
            <a:pPr lvl="1">
              <a:lnSpc>
                <a:spcPts val="2400"/>
              </a:lnSpc>
              <a:buClr>
                <a:srgbClr val="FF6801"/>
              </a:buClr>
            </a:pPr>
            <a:r>
              <a:rPr lang="en-US" altLang="en-US" smtClean="0">
                <a:solidFill>
                  <a:srgbClr val="000000"/>
                </a:solidFill>
                <a:latin typeface="Arial" panose="020B0604020202020204" pitchFamily="34" charset="0"/>
              </a:rPr>
              <a:t>Problem</a:t>
            </a:r>
            <a:r>
              <a:rPr lang="en-US" altLang="en-US" smtClean="0">
                <a:solidFill>
                  <a:srgbClr val="000000"/>
                </a:solidFill>
                <a:latin typeface="Arial" panose="020B0604020202020204" pitchFamily="34" charset="0"/>
                <a:sym typeface="Wingdings" panose="05000000000000000000" pitchFamily="2" charset="2"/>
              </a:rPr>
              <a:t>SolutionOpportunity</a:t>
            </a:r>
            <a:endParaRPr lang="en-US" altLang="en-US" smtClean="0">
              <a:solidFill>
                <a:srgbClr val="000000"/>
              </a:solidFill>
              <a:latin typeface="Arial" panose="020B0604020202020204" pitchFamily="34" charset="0"/>
            </a:endParaRPr>
          </a:p>
          <a:p>
            <a:pPr>
              <a:lnSpc>
                <a:spcPts val="2400"/>
              </a:lnSpc>
              <a:buClr>
                <a:srgbClr val="FF6801"/>
              </a:buClr>
            </a:pPr>
            <a:r>
              <a:rPr lang="en-US" altLang="en-US" smtClean="0">
                <a:solidFill>
                  <a:srgbClr val="000000"/>
                </a:solidFill>
                <a:latin typeface="Arial" panose="020B0604020202020204" pitchFamily="34" charset="0"/>
              </a:rPr>
              <a:t>Industry is too often depicted as a technology laggard</a:t>
            </a:r>
          </a:p>
          <a:p>
            <a:pPr>
              <a:lnSpc>
                <a:spcPts val="2400"/>
              </a:lnSpc>
              <a:buClr>
                <a:srgbClr val="FF6801"/>
              </a:buClr>
            </a:pPr>
            <a:r>
              <a:rPr lang="en-US" altLang="en-US" smtClean="0">
                <a:solidFill>
                  <a:srgbClr val="000000"/>
                </a:solidFill>
                <a:latin typeface="Arial" panose="020B0604020202020204" pitchFamily="34" charset="0"/>
              </a:rPr>
              <a:t>I.I.I. is highlighting the industry as being on the technological cutting edge—an innovative, nimble industry with solutions for managing countless new risks of the current era:</a:t>
            </a:r>
          </a:p>
          <a:p>
            <a:pPr lvl="1">
              <a:lnSpc>
                <a:spcPts val="2400"/>
              </a:lnSpc>
              <a:buClr>
                <a:srgbClr val="FF6801"/>
              </a:buClr>
            </a:pPr>
            <a:r>
              <a:rPr lang="en-US" altLang="en-US" smtClean="0">
                <a:solidFill>
                  <a:srgbClr val="000000"/>
                </a:solidFill>
                <a:latin typeface="Arial" panose="020B0604020202020204" pitchFamily="34" charset="0"/>
              </a:rPr>
              <a:t>Sharing economy	Cyber		Auto Technology</a:t>
            </a:r>
          </a:p>
          <a:p>
            <a:pPr lvl="1">
              <a:lnSpc>
                <a:spcPts val="2400"/>
              </a:lnSpc>
              <a:buClr>
                <a:srgbClr val="FF6801"/>
              </a:buClr>
            </a:pPr>
            <a:r>
              <a:rPr lang="en-US" altLang="en-US" smtClean="0">
                <a:solidFill>
                  <a:srgbClr val="000000"/>
                </a:solidFill>
                <a:latin typeface="Arial" panose="020B0604020202020204" pitchFamily="34" charset="0"/>
              </a:rPr>
              <a:t>Supply Chain		Climate Risk	Drones</a:t>
            </a:r>
          </a:p>
          <a:p>
            <a:pPr lvl="1">
              <a:lnSpc>
                <a:spcPts val="2400"/>
              </a:lnSpc>
              <a:buClr>
                <a:srgbClr val="FF6801"/>
              </a:buClr>
            </a:pPr>
            <a:r>
              <a:rPr lang="en-US" altLang="en-US" smtClean="0">
                <a:solidFill>
                  <a:srgbClr val="000000"/>
                </a:solidFill>
                <a:latin typeface="Arial" panose="020B0604020202020204" pitchFamily="34" charset="0"/>
              </a:rPr>
              <a:t>Wearable devices	The “Internet of Things”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22051">
                                            <p:txEl>
                                              <p:pRg st="1" end="1"/>
                                            </p:txEl>
                                          </p:spTgt>
                                        </p:tgtEl>
                                        <p:attrNameLst>
                                          <p:attrName>style.visibility</p:attrName>
                                        </p:attrNameLst>
                                      </p:cBhvr>
                                      <p:to>
                                        <p:strVal val="visible"/>
                                      </p:to>
                                    </p:set>
                                    <p:animEffect transition="in" filter="wipe(left)">
                                      <p:cBhvr>
                                        <p:cTn id="10" dur="500"/>
                                        <p:tgtEl>
                                          <p:spTgt spid="1922051">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922051">
                                            <p:txEl>
                                              <p:pRg st="2" end="2"/>
                                            </p:txEl>
                                          </p:spTgt>
                                        </p:tgtEl>
                                        <p:attrNameLst>
                                          <p:attrName>style.visibility</p:attrName>
                                        </p:attrNameLst>
                                      </p:cBhvr>
                                      <p:to>
                                        <p:strVal val="visible"/>
                                      </p:to>
                                    </p:set>
                                    <p:animEffect transition="in" filter="wipe(left)">
                                      <p:cBhvr>
                                        <p:cTn id="15" dur="500"/>
                                        <p:tgtEl>
                                          <p:spTgt spid="1922051">
                                            <p:txEl>
                                              <p:pRg st="2" end="2"/>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922051">
                                            <p:txEl>
                                              <p:pRg st="3" end="3"/>
                                            </p:txEl>
                                          </p:spTgt>
                                        </p:tgtEl>
                                        <p:attrNameLst>
                                          <p:attrName>style.visibility</p:attrName>
                                        </p:attrNameLst>
                                      </p:cBhvr>
                                      <p:to>
                                        <p:strVal val="visible"/>
                                      </p:to>
                                    </p:set>
                                    <p:animEffect transition="in" filter="wipe(left)">
                                      <p:cBhvr>
                                        <p:cTn id="20" dur="500"/>
                                        <p:tgtEl>
                                          <p:spTgt spid="1922051">
                                            <p:txEl>
                                              <p:pRg st="3" end="3"/>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1922051">
                                            <p:txEl>
                                              <p:pRg st="4" end="4"/>
                                            </p:txEl>
                                          </p:spTgt>
                                        </p:tgtEl>
                                        <p:attrNameLst>
                                          <p:attrName>style.visibility</p:attrName>
                                        </p:attrNameLst>
                                      </p:cBhvr>
                                      <p:to>
                                        <p:strVal val="visible"/>
                                      </p:to>
                                    </p:set>
                                    <p:animEffect transition="in" filter="wipe(left)">
                                      <p:cBhvr>
                                        <p:cTn id="23" dur="500"/>
                                        <p:tgtEl>
                                          <p:spTgt spid="1922051">
                                            <p:txEl>
                                              <p:pRg st="4" end="4"/>
                                            </p:txEl>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1922051">
                                            <p:txEl>
                                              <p:pRg st="5" end="5"/>
                                            </p:txEl>
                                          </p:spTgt>
                                        </p:tgtEl>
                                        <p:attrNameLst>
                                          <p:attrName>style.visibility</p:attrName>
                                        </p:attrNameLst>
                                      </p:cBhvr>
                                      <p:to>
                                        <p:strVal val="visible"/>
                                      </p:to>
                                    </p:set>
                                    <p:animEffect transition="in" filter="wipe(left)">
                                      <p:cBhvr>
                                        <p:cTn id="26" dur="500"/>
                                        <p:tgtEl>
                                          <p:spTgt spid="1922051">
                                            <p:txEl>
                                              <p:pRg st="5" end="5"/>
                                            </p:txEl>
                                          </p:spTgt>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1922051">
                                            <p:txEl>
                                              <p:pRg st="6" end="6"/>
                                            </p:txEl>
                                          </p:spTgt>
                                        </p:tgtEl>
                                        <p:attrNameLst>
                                          <p:attrName>style.visibility</p:attrName>
                                        </p:attrNameLst>
                                      </p:cBhvr>
                                      <p:to>
                                        <p:strVal val="visible"/>
                                      </p:to>
                                    </p:set>
                                    <p:animEffect transition="in" filter="wipe(left)">
                                      <p:cBhvr>
                                        <p:cTn id="29" dur="500"/>
                                        <p:tgtEl>
                                          <p:spTgt spid="192205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2818" name="Rectangle 3"/>
          <p:cNvSpPr>
            <a:spLocks noChangeArrowheads="1"/>
          </p:cNvSpPr>
          <p:nvPr/>
        </p:nvSpPr>
        <p:spPr bwMode="auto">
          <a:xfrm>
            <a:off x="0" y="6556375"/>
            <a:ext cx="9144000" cy="301625"/>
          </a:xfrm>
          <a:prstGeom prst="rect">
            <a:avLst/>
          </a:prstGeom>
          <a:solidFill>
            <a:srgbClr val="225A7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solidFill>
                <a:srgbClr val="000000"/>
              </a:solidFill>
            </a:endParaRPr>
          </a:p>
        </p:txBody>
      </p:sp>
      <p:sp>
        <p:nvSpPr>
          <p:cNvPr id="162819" name="Rectangle 4"/>
          <p:cNvSpPr>
            <a:spLocks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lnSpc>
                <a:spcPct val="85000"/>
              </a:lnSpc>
              <a:spcBef>
                <a:spcPct val="20000"/>
              </a:spcBef>
            </a:pPr>
            <a:fld id="{3C7AF2A7-94BB-4443-AF0A-729CF9A1BD72}" type="slidenum">
              <a:rPr lang="en-US" altLang="en-US" sz="900">
                <a:solidFill>
                  <a:srgbClr val="FFFFFF"/>
                </a:solidFill>
              </a:rPr>
              <a:pPr algn="r">
                <a:lnSpc>
                  <a:spcPct val="85000"/>
                </a:lnSpc>
                <a:spcBef>
                  <a:spcPct val="20000"/>
                </a:spcBef>
              </a:pPr>
              <a:t>85</a:t>
            </a:fld>
            <a:endParaRPr lang="en-US" altLang="en-US" sz="900">
              <a:solidFill>
                <a:srgbClr val="FFFFFF"/>
              </a:solidFill>
            </a:endParaRPr>
          </a:p>
        </p:txBody>
      </p:sp>
      <p:pic>
        <p:nvPicPr>
          <p:cNvPr id="162820" name="Picture 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051175" y="838200"/>
            <a:ext cx="303212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0"/>
          <p:cNvSpPr>
            <a:spLocks noChangeArrowheads="1"/>
          </p:cNvSpPr>
          <p:nvPr/>
        </p:nvSpPr>
        <p:spPr bwMode="blackWhite">
          <a:xfrm>
            <a:off x="377825" y="2724150"/>
            <a:ext cx="8424863" cy="1133475"/>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85000"/>
              </a:lnSpc>
              <a:spcBef>
                <a:spcPct val="25000"/>
              </a:spcBef>
              <a:defRPr/>
            </a:pPr>
            <a:r>
              <a:rPr lang="en-US" sz="3200" b="1" dirty="0">
                <a:solidFill>
                  <a:srgbClr val="FFFFFF"/>
                </a:solidFill>
              </a:rPr>
              <a:t>CYBER RISK AND INSURANCE</a:t>
            </a:r>
          </a:p>
        </p:txBody>
      </p:sp>
      <p:sp>
        <p:nvSpPr>
          <p:cNvPr id="7" name="Rectangle 6"/>
          <p:cNvSpPr>
            <a:spLocks noChangeArrowheads="1"/>
          </p:cNvSpPr>
          <p:nvPr/>
        </p:nvSpPr>
        <p:spPr bwMode="auto">
          <a:xfrm>
            <a:off x="157163" y="4224338"/>
            <a:ext cx="8667750" cy="158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45720" rIns="45720">
            <a:spAutoFit/>
          </a:bodyPr>
          <a:lstStyle>
            <a:lvl1pPr marL="292100" indent="-2921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25000"/>
              </a:spcBef>
              <a:buFont typeface="Wingdings" panose="05000000000000000000" pitchFamily="2" charset="2"/>
              <a:buNone/>
            </a:pPr>
            <a:r>
              <a:rPr lang="en-US" altLang="en-US" sz="3600" b="1">
                <a:solidFill>
                  <a:srgbClr val="225A7A"/>
                </a:solidFill>
                <a:latin typeface="Arial "/>
              </a:rPr>
              <a:t>Cyber Risk is a Rapidly Emerging Exposure for Businesses Large and Small in Every Industry</a:t>
            </a:r>
            <a:endParaRPr lang="en-US" altLang="en-US" sz="3200" b="1" i="1">
              <a:solidFill>
                <a:srgbClr val="C00000"/>
              </a:solidFill>
              <a:latin typeface="Arial "/>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grpId="0" nodeType="withEffect">
                                  <p:stCondLst>
                                    <p:cond delay="30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a:xfrm>
            <a:off x="260350" y="90488"/>
            <a:ext cx="7550150" cy="860425"/>
          </a:xfrm>
        </p:spPr>
        <p:txBody>
          <a:bodyPr/>
          <a:lstStyle/>
          <a:p>
            <a:r>
              <a:rPr lang="en-US" altLang="en-US" smtClean="0">
                <a:latin typeface="Arial" panose="020B0604020202020204" pitchFamily="34" charset="0"/>
              </a:rPr>
              <a:t>Data Breaches 2005-2015, by Number of Breaches and Records Exposed</a:t>
            </a:r>
          </a:p>
        </p:txBody>
      </p:sp>
      <p:sp>
        <p:nvSpPr>
          <p:cNvPr id="164867" name="Rectangle 3"/>
          <p:cNvSpPr>
            <a:spLocks noChangeArrowheads="1"/>
          </p:cNvSpPr>
          <p:nvPr/>
        </p:nvSpPr>
        <p:spPr bwMode="black">
          <a:xfrm>
            <a:off x="347663" y="1139825"/>
            <a:ext cx="8221662"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altLang="en-US" sz="1600" b="1">
                <a:solidFill>
                  <a:srgbClr val="225A7A"/>
                </a:solidFill>
                <a:latin typeface="Arial "/>
              </a:rPr>
              <a:t># Data Breaches/Millions of Records Exposed</a:t>
            </a:r>
          </a:p>
        </p:txBody>
      </p:sp>
      <p:sp>
        <p:nvSpPr>
          <p:cNvPr id="164868" name="Rectangle 4"/>
          <p:cNvSpPr>
            <a:spLocks noChangeArrowheads="1"/>
          </p:cNvSpPr>
          <p:nvPr/>
        </p:nvSpPr>
        <p:spPr bwMode="auto">
          <a:xfrm>
            <a:off x="0" y="6415088"/>
            <a:ext cx="9144000" cy="44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marL="133350" indent="-133350">
              <a:tabLst>
                <a:tab pos="112713" algn="r"/>
              </a:tabLst>
              <a:defRPr>
                <a:solidFill>
                  <a:schemeClr val="tx1"/>
                </a:solidFill>
                <a:latin typeface="Arial" panose="020B0604020202020204" pitchFamily="34" charset="0"/>
                <a:cs typeface="Arial" panose="020B0604020202020204" pitchFamily="34" charset="0"/>
              </a:defRPr>
            </a:lvl1pPr>
            <a:lvl2pPr marL="742950" indent="-285750">
              <a:tabLst>
                <a:tab pos="112713" algn="r"/>
              </a:tabLst>
              <a:defRPr>
                <a:solidFill>
                  <a:schemeClr val="tx1"/>
                </a:solidFill>
                <a:latin typeface="Arial" panose="020B0604020202020204" pitchFamily="34" charset="0"/>
                <a:cs typeface="Arial" panose="020B0604020202020204" pitchFamily="34" charset="0"/>
              </a:defRPr>
            </a:lvl2pPr>
            <a:lvl3pPr marL="1143000" indent="-228600">
              <a:tabLst>
                <a:tab pos="112713" algn="r"/>
              </a:tabLst>
              <a:defRPr>
                <a:solidFill>
                  <a:schemeClr val="tx1"/>
                </a:solidFill>
                <a:latin typeface="Arial" panose="020B0604020202020204" pitchFamily="34" charset="0"/>
                <a:cs typeface="Arial" panose="020B0604020202020204" pitchFamily="34" charset="0"/>
              </a:defRPr>
            </a:lvl3pPr>
            <a:lvl4pPr marL="1600200" indent="-228600">
              <a:tabLst>
                <a:tab pos="112713" algn="r"/>
              </a:tabLst>
              <a:defRPr>
                <a:solidFill>
                  <a:schemeClr val="tx1"/>
                </a:solidFill>
                <a:latin typeface="Arial" panose="020B0604020202020204" pitchFamily="34" charset="0"/>
                <a:cs typeface="Arial" panose="020B0604020202020204" pitchFamily="34" charset="0"/>
              </a:defRPr>
            </a:lvl4pPr>
            <a:lvl5pPr marL="2057400" indent="-228600">
              <a:tabLst>
                <a:tab pos="112713" algn="r"/>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112713" algn="r"/>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112713" algn="r"/>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112713" algn="r"/>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112713" algn="r"/>
              </a:tabLst>
              <a:defRPr>
                <a:solidFill>
                  <a:schemeClr val="tx1"/>
                </a:solidFill>
                <a:latin typeface="Arial" panose="020B0604020202020204" pitchFamily="34" charset="0"/>
                <a:cs typeface="Arial" panose="020B0604020202020204" pitchFamily="34" charset="0"/>
              </a:defRPr>
            </a:lvl9pPr>
          </a:lstStyle>
          <a:p>
            <a:pPr>
              <a:lnSpc>
                <a:spcPct val="90000"/>
              </a:lnSpc>
              <a:buClr>
                <a:srgbClr val="FF6801"/>
              </a:buClr>
            </a:pPr>
            <a:r>
              <a:rPr lang="en-US" altLang="en-US" sz="1100">
                <a:solidFill>
                  <a:srgbClr val="000000"/>
                </a:solidFill>
                <a:latin typeface="Arial "/>
              </a:rPr>
              <a:t>Source: Identity Theft Resource Center (updated as of Jan. 6, 2016);</a:t>
            </a:r>
          </a:p>
          <a:p>
            <a:pPr>
              <a:lnSpc>
                <a:spcPct val="90000"/>
              </a:lnSpc>
              <a:buClr>
                <a:srgbClr val="FF6801"/>
              </a:buClr>
            </a:pPr>
            <a:r>
              <a:rPr lang="en-US" altLang="en-US" sz="1100">
                <a:solidFill>
                  <a:srgbClr val="000000"/>
                </a:solidFill>
                <a:latin typeface="Arial "/>
                <a:hlinkClick r:id="rId4"/>
              </a:rPr>
              <a:t>http://www.idtheftcenter.org/images/breach/ITRCBreachReport2015.pdf</a:t>
            </a:r>
            <a:r>
              <a:rPr lang="en-US" altLang="en-US" sz="1100">
                <a:solidFill>
                  <a:srgbClr val="000000"/>
                </a:solidFill>
                <a:latin typeface="Arial "/>
              </a:rPr>
              <a:t> </a:t>
            </a:r>
          </a:p>
        </p:txBody>
      </p:sp>
      <p:graphicFrame>
        <p:nvGraphicFramePr>
          <p:cNvPr id="164869" name="Object 2"/>
          <p:cNvGraphicFramePr>
            <a:graphicFrameLocks/>
          </p:cNvGraphicFramePr>
          <p:nvPr/>
        </p:nvGraphicFramePr>
        <p:xfrm>
          <a:off x="273050" y="1376363"/>
          <a:ext cx="8597900" cy="4203700"/>
        </p:xfrm>
        <a:graphic>
          <a:graphicData uri="http://schemas.openxmlformats.org/presentationml/2006/ole">
            <mc:AlternateContent xmlns:mc="http://schemas.openxmlformats.org/markup-compatibility/2006">
              <mc:Choice xmlns:v="urn:schemas-microsoft-com:vml" Requires="v">
                <p:oleObj spid="_x0000_s164887" name="Chart" r:id="rId5" imgW="8600912" imgH="4114800" progId="MSGraph.Chart.8">
                  <p:embed followColorScheme="full"/>
                </p:oleObj>
              </mc:Choice>
              <mc:Fallback>
                <p:oleObj name="Chart" r:id="rId5" imgW="8600912" imgH="4114800" progId="MSGraph.Chart.8">
                  <p:embed followColorScheme="full"/>
                  <p:pic>
                    <p:nvPicPr>
                      <p:cNvPr id="0" name="Object 2"/>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3050" y="1376363"/>
                        <a:ext cx="8597900" cy="4203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307206" name="Rectangle 6"/>
          <p:cNvSpPr>
            <a:spLocks noChangeArrowheads="1"/>
          </p:cNvSpPr>
          <p:nvPr/>
        </p:nvSpPr>
        <p:spPr bwMode="blackWhite">
          <a:xfrm>
            <a:off x="414338" y="5537200"/>
            <a:ext cx="7967662" cy="76358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5000"/>
              </a:lnSpc>
              <a:spcBef>
                <a:spcPct val="25000"/>
              </a:spcBef>
            </a:pPr>
            <a:r>
              <a:rPr lang="en-US" altLang="en-US" b="1">
                <a:solidFill>
                  <a:srgbClr val="FFFFFF"/>
                </a:solidFill>
                <a:latin typeface="Arial "/>
              </a:rPr>
              <a:t>The 781 reported data breaches in 2015 was virtually unchanged form the record 783 reported in 2014. The number of exposed records soared to 169.1 million, and increase of 97.5%.</a:t>
            </a:r>
          </a:p>
        </p:txBody>
      </p:sp>
      <p:sp>
        <p:nvSpPr>
          <p:cNvPr id="164871" name="Rectangle 3"/>
          <p:cNvSpPr>
            <a:spLocks noChangeArrowheads="1"/>
          </p:cNvSpPr>
          <p:nvPr/>
        </p:nvSpPr>
        <p:spPr bwMode="black">
          <a:xfrm>
            <a:off x="8050213" y="1228725"/>
            <a:ext cx="769937"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altLang="en-US" sz="1600" b="1">
                <a:solidFill>
                  <a:srgbClr val="225A7A"/>
                </a:solidFill>
                <a:latin typeface="Arial "/>
              </a:rPr>
              <a:t>Millions</a:t>
            </a:r>
          </a:p>
        </p:txBody>
      </p:sp>
      <p:pic>
        <p:nvPicPr>
          <p:cNvPr id="164872" name="Picture 4" descr="https://encrypted-tbn0.gstatic.com/images?q=tbn:ANd9GcSh6ORZLNYgoUo4jcSKlBVamg_OKlcLZwHcqkIqZ8NpxyY1NNE7Tg"/>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4746625" y="1122363"/>
            <a:ext cx="1049338"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873" name="Picture 8"/>
          <p:cNvPicPr>
            <a:picLocks noChangeAspect="1"/>
          </p:cNvPicPr>
          <p:nvPr/>
        </p:nvPicPr>
        <p:blipFill>
          <a:blip r:embed="rId8" cstate="screen">
            <a:extLst>
              <a:ext uri="{28A0092B-C50C-407E-A947-70E740481C1C}">
                <a14:useLocalDpi xmlns:a14="http://schemas.microsoft.com/office/drawing/2010/main"/>
              </a:ext>
            </a:extLst>
          </a:blip>
          <a:srcRect l="-2" t="36630" r="-9370" b="38519"/>
          <a:stretch>
            <a:fillRect/>
          </a:stretch>
        </p:blipFill>
        <p:spPr bwMode="auto">
          <a:xfrm>
            <a:off x="5740400" y="1233488"/>
            <a:ext cx="1036638"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874" name="Picture 1"/>
          <p:cNvPicPr>
            <a:picLocks noChangeAspect="1"/>
          </p:cNvPicPr>
          <p:nvPr/>
        </p:nvPicPr>
        <p:blipFill>
          <a:blip r:embed="rId9">
            <a:extLst>
              <a:ext uri="{28A0092B-C50C-407E-A947-70E740481C1C}">
                <a14:useLocalDpi xmlns:a14="http://schemas.microsoft.com/office/drawing/2010/main"/>
              </a:ext>
            </a:extLst>
          </a:blip>
          <a:srcRect/>
          <a:stretch>
            <a:fillRect/>
          </a:stretch>
        </p:blipFill>
        <p:spPr bwMode="auto">
          <a:xfrm>
            <a:off x="6853238" y="1133475"/>
            <a:ext cx="1101725"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875" name="Picture 2"/>
          <p:cNvPicPr>
            <a:picLocks noChangeAspect="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1773238" y="1516063"/>
            <a:ext cx="1801812"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876" name="Picture 1"/>
          <p:cNvPicPr>
            <a:picLocks noChangeAspect="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5078413" y="2097088"/>
            <a:ext cx="661987" cy="66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877" name="AutoShape 4" descr="Image result for office of personnel management logo"/>
          <p:cNvSpPr>
            <a:spLocks noChangeAspect="1" noChangeArrowheads="1"/>
          </p:cNvSpPr>
          <p:nvPr/>
        </p:nvSpPr>
        <p:spPr bwMode="auto">
          <a:xfrm>
            <a:off x="-31750" y="-136525"/>
            <a:ext cx="1209675"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p>
        </p:txBody>
      </p:sp>
      <p:sp>
        <p:nvSpPr>
          <p:cNvPr id="164878" name="AutoShape 6" descr="Image result for office of personnel management logo"/>
          <p:cNvSpPr>
            <a:spLocks noChangeAspect="1" noChangeArrowheads="1"/>
          </p:cNvSpPr>
          <p:nvPr/>
        </p:nvSpPr>
        <p:spPr bwMode="auto">
          <a:xfrm>
            <a:off x="120650" y="15875"/>
            <a:ext cx="1209675"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p>
        </p:txBody>
      </p:sp>
      <p:pic>
        <p:nvPicPr>
          <p:cNvPr id="164879" name="Picture 5"/>
          <p:cNvPicPr>
            <a:picLocks noChangeAspect="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1023938" y="1682750"/>
            <a:ext cx="868362"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880" name="Picture 6"/>
          <p:cNvPicPr>
            <a:picLocks noChangeAspect="1"/>
          </p:cNvPicPr>
          <p:nvPr/>
        </p:nvPicPr>
        <p:blipFill>
          <a:blip r:embed="rId13">
            <a:extLst>
              <a:ext uri="{28A0092B-C50C-407E-A947-70E740481C1C}">
                <a14:useLocalDpi xmlns:a14="http://schemas.microsoft.com/office/drawing/2010/main"/>
              </a:ext>
            </a:extLst>
          </a:blip>
          <a:srcRect/>
          <a:stretch>
            <a:fillRect/>
          </a:stretch>
        </p:blipFill>
        <p:spPr bwMode="auto">
          <a:xfrm>
            <a:off x="5872163" y="1549400"/>
            <a:ext cx="958850" cy="48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881" name="Picture 9"/>
          <p:cNvPicPr>
            <a:picLocks noChangeAspect="1"/>
          </p:cNvPicPr>
          <p:nvPr/>
        </p:nvPicPr>
        <p:blipFill>
          <a:blip r:embed="rId14">
            <a:extLst>
              <a:ext uri="{28A0092B-C50C-407E-A947-70E740481C1C}">
                <a14:useLocalDpi xmlns:a14="http://schemas.microsoft.com/office/drawing/2010/main"/>
              </a:ext>
            </a:extLst>
          </a:blip>
          <a:srcRect/>
          <a:stretch>
            <a:fillRect/>
          </a:stretch>
        </p:blipFill>
        <p:spPr bwMode="auto">
          <a:xfrm>
            <a:off x="1938338" y="1755775"/>
            <a:ext cx="966787" cy="65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882" name="Picture 12"/>
          <p:cNvPicPr>
            <a:picLocks noChangeAspect="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1016000" y="2633663"/>
            <a:ext cx="1069975" cy="69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307206"/>
                                        </p:tgtEl>
                                        <p:attrNameLst>
                                          <p:attrName>style.visibility</p:attrName>
                                        </p:attrNameLst>
                                      </p:cBhvr>
                                      <p:to>
                                        <p:strVal val="visible"/>
                                      </p:to>
                                    </p:set>
                                    <p:anim calcmode="lin" valueType="num">
                                      <p:cBhvr>
                                        <p:cTn id="7" dur="500" fill="hold"/>
                                        <p:tgtEl>
                                          <p:spTgt spid="307206"/>
                                        </p:tgtEl>
                                        <p:attrNameLst>
                                          <p:attrName>ppt_w</p:attrName>
                                        </p:attrNameLst>
                                      </p:cBhvr>
                                      <p:tavLst>
                                        <p:tav tm="0">
                                          <p:val>
                                            <p:fltVal val="0"/>
                                          </p:val>
                                        </p:tav>
                                        <p:tav tm="100000">
                                          <p:val>
                                            <p:strVal val="#ppt_w"/>
                                          </p:val>
                                        </p:tav>
                                      </p:tavLst>
                                    </p:anim>
                                    <p:anim calcmode="lin" valueType="num">
                                      <p:cBhvr>
                                        <p:cTn id="8" dur="500" fill="hold"/>
                                        <p:tgtEl>
                                          <p:spTgt spid="30720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06"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105"/>
          <p:cNvSpPr>
            <a:spLocks noGrp="1" noChangeArrowheads="1"/>
          </p:cNvSpPr>
          <p:nvPr>
            <p:ph type="dt"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defRPr/>
            </a:pPr>
            <a:r>
              <a:rPr lang="en-US" altLang="en-US" sz="900" smtClean="0">
                <a:solidFill>
                  <a:srgbClr val="FFFFFF"/>
                </a:solidFill>
              </a:rPr>
              <a:t>12/01/09 - 9pm</a:t>
            </a:r>
          </a:p>
        </p:txBody>
      </p:sp>
      <p:sp>
        <p:nvSpPr>
          <p:cNvPr id="68611" name="Rectangle 106"/>
          <p:cNvSpPr>
            <a:spLocks noGrp="1" noChangeArrowheads="1"/>
          </p:cNvSpPr>
          <p:nvPr>
            <p:ph type="ftr" sz="quarter" idx="1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defRPr/>
            </a:pPr>
            <a:r>
              <a:rPr lang="en-US" altLang="en-US" sz="900">
                <a:solidFill>
                  <a:srgbClr val="FFFFFF"/>
                </a:solidFill>
              </a:rPr>
              <a:t>eSlide – P6466 – The Financial Crisis and the Future of the P/C</a:t>
            </a:r>
          </a:p>
        </p:txBody>
      </p:sp>
      <p:sp>
        <p:nvSpPr>
          <p:cNvPr id="166916" name="Rectangle 2"/>
          <p:cNvSpPr>
            <a:spLocks noGrp="1" noChangeArrowheads="1"/>
          </p:cNvSpPr>
          <p:nvPr>
            <p:ph type="title"/>
          </p:nvPr>
        </p:nvSpPr>
        <p:spPr/>
        <p:txBody>
          <a:bodyPr/>
          <a:lstStyle/>
          <a:p>
            <a:r>
              <a:rPr lang="en-US" altLang="en-US" smtClean="0">
                <a:latin typeface="Arial" panose="020B0604020202020204" pitchFamily="34" charset="0"/>
                <a:ea typeface="MS PGothic" panose="020B0600070205080204" pitchFamily="34" charset="-128"/>
              </a:rPr>
              <a:t>Data/Privacy Breach:</a:t>
            </a:r>
            <a:br>
              <a:rPr lang="en-US" altLang="en-US" smtClean="0">
                <a:latin typeface="Arial" panose="020B0604020202020204" pitchFamily="34" charset="0"/>
                <a:ea typeface="MS PGothic" panose="020B0600070205080204" pitchFamily="34" charset="-128"/>
              </a:rPr>
            </a:br>
            <a:r>
              <a:rPr lang="en-US" altLang="en-US" smtClean="0">
                <a:latin typeface="Arial" panose="020B0604020202020204" pitchFamily="34" charset="0"/>
                <a:ea typeface="MS PGothic" panose="020B0600070205080204" pitchFamily="34" charset="-128"/>
              </a:rPr>
              <a:t>Many Potential Costs Can Be Insured</a:t>
            </a:r>
          </a:p>
        </p:txBody>
      </p:sp>
      <p:sp>
        <p:nvSpPr>
          <p:cNvPr id="166917" name="Rectangle 6"/>
          <p:cNvSpPr>
            <a:spLocks noChangeArrowheads="1"/>
          </p:cNvSpPr>
          <p:nvPr/>
        </p:nvSpPr>
        <p:spPr bwMode="auto">
          <a:xfrm>
            <a:off x="-201613" y="6429375"/>
            <a:ext cx="7569201"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85000"/>
              </a:lnSpc>
              <a:spcBef>
                <a:spcPct val="25000"/>
              </a:spcBef>
              <a:buClr>
                <a:srgbClr val="FF6801"/>
              </a:buClr>
              <a:buFont typeface="Wingdings" panose="05000000000000000000" pitchFamily="2" charset="2"/>
              <a:buNone/>
            </a:pPr>
            <a:endParaRPr lang="en-US" altLang="en-US" sz="1100">
              <a:solidFill>
                <a:srgbClr val="000000"/>
              </a:solidFill>
            </a:endParaRPr>
          </a:p>
          <a:p>
            <a:pPr>
              <a:lnSpc>
                <a:spcPct val="85000"/>
              </a:lnSpc>
              <a:spcBef>
                <a:spcPct val="25000"/>
              </a:spcBef>
              <a:buClr>
                <a:srgbClr val="FF6801"/>
              </a:buClr>
              <a:buFont typeface="Wingdings" panose="05000000000000000000" pitchFamily="2" charset="2"/>
              <a:buNone/>
            </a:pPr>
            <a:r>
              <a:rPr lang="en-US" altLang="en-US" sz="1100">
                <a:solidFill>
                  <a:srgbClr val="000000"/>
                </a:solidFill>
              </a:rPr>
              <a:t>Source: Zurich Insurance;  Insurance Information Institute</a:t>
            </a:r>
          </a:p>
        </p:txBody>
      </p:sp>
      <p:sp>
        <p:nvSpPr>
          <p:cNvPr id="6" name="Freeform 5"/>
          <p:cNvSpPr/>
          <p:nvPr/>
        </p:nvSpPr>
        <p:spPr>
          <a:xfrm>
            <a:off x="3690938" y="3128963"/>
            <a:ext cx="1493837" cy="1493837"/>
          </a:xfrm>
          <a:custGeom>
            <a:avLst/>
            <a:gdLst>
              <a:gd name="connsiteX0" fmla="*/ 0 w 1494246"/>
              <a:gd name="connsiteY0" fmla="*/ 249046 h 1494246"/>
              <a:gd name="connsiteX1" fmla="*/ 249046 w 1494246"/>
              <a:gd name="connsiteY1" fmla="*/ 0 h 1494246"/>
              <a:gd name="connsiteX2" fmla="*/ 1245200 w 1494246"/>
              <a:gd name="connsiteY2" fmla="*/ 0 h 1494246"/>
              <a:gd name="connsiteX3" fmla="*/ 1494246 w 1494246"/>
              <a:gd name="connsiteY3" fmla="*/ 249046 h 1494246"/>
              <a:gd name="connsiteX4" fmla="*/ 1494246 w 1494246"/>
              <a:gd name="connsiteY4" fmla="*/ 1245200 h 1494246"/>
              <a:gd name="connsiteX5" fmla="*/ 1245200 w 1494246"/>
              <a:gd name="connsiteY5" fmla="*/ 1494246 h 1494246"/>
              <a:gd name="connsiteX6" fmla="*/ 249046 w 1494246"/>
              <a:gd name="connsiteY6" fmla="*/ 1494246 h 1494246"/>
              <a:gd name="connsiteX7" fmla="*/ 0 w 1494246"/>
              <a:gd name="connsiteY7" fmla="*/ 1245200 h 1494246"/>
              <a:gd name="connsiteX8" fmla="*/ 0 w 1494246"/>
              <a:gd name="connsiteY8" fmla="*/ 249046 h 1494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94246" h="1494246">
                <a:moveTo>
                  <a:pt x="0" y="249046"/>
                </a:moveTo>
                <a:cubicBezTo>
                  <a:pt x="0" y="111502"/>
                  <a:pt x="111502" y="0"/>
                  <a:pt x="249046" y="0"/>
                </a:cubicBezTo>
                <a:lnTo>
                  <a:pt x="1245200" y="0"/>
                </a:lnTo>
                <a:cubicBezTo>
                  <a:pt x="1382744" y="0"/>
                  <a:pt x="1494246" y="111502"/>
                  <a:pt x="1494246" y="249046"/>
                </a:cubicBezTo>
                <a:lnTo>
                  <a:pt x="1494246" y="1245200"/>
                </a:lnTo>
                <a:cubicBezTo>
                  <a:pt x="1494246" y="1382744"/>
                  <a:pt x="1382744" y="1494246"/>
                  <a:pt x="1245200" y="1494246"/>
                </a:cubicBezTo>
                <a:lnTo>
                  <a:pt x="249046" y="1494246"/>
                </a:lnTo>
                <a:cubicBezTo>
                  <a:pt x="111502" y="1494246"/>
                  <a:pt x="0" y="1382744"/>
                  <a:pt x="0" y="1245200"/>
                </a:cubicBezTo>
                <a:lnTo>
                  <a:pt x="0" y="249046"/>
                </a:lnTo>
                <a:close/>
              </a:path>
            </a:pathLst>
          </a:custGeom>
          <a:solidFill>
            <a:srgbClr val="C00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141523" tIns="141523" rIns="141523" bIns="141523" spcCol="1270" anchor="ctr"/>
          <a:lstStyle/>
          <a:p>
            <a:pPr algn="ctr" defTabSz="1200150">
              <a:lnSpc>
                <a:spcPct val="90000"/>
              </a:lnSpc>
              <a:spcAft>
                <a:spcPct val="35000"/>
              </a:spcAft>
              <a:defRPr/>
            </a:pPr>
            <a:r>
              <a:rPr lang="en-US" sz="2700" dirty="0">
                <a:solidFill>
                  <a:schemeClr val="bg1"/>
                </a:solidFill>
              </a:rPr>
              <a:t>Data Breach Event</a:t>
            </a:r>
          </a:p>
        </p:txBody>
      </p:sp>
      <p:sp>
        <p:nvSpPr>
          <p:cNvPr id="7" name="Freeform 6"/>
          <p:cNvSpPr/>
          <p:nvPr/>
        </p:nvSpPr>
        <p:spPr>
          <a:xfrm rot="16119972">
            <a:off x="4025106" y="2742407"/>
            <a:ext cx="773113" cy="0"/>
          </a:xfrm>
          <a:custGeom>
            <a:avLst/>
            <a:gdLst/>
            <a:ahLst/>
            <a:cxnLst/>
            <a:rect l="0" t="0" r="0" b="0"/>
            <a:pathLst>
              <a:path>
                <a:moveTo>
                  <a:pt x="0" y="0"/>
                </a:moveTo>
                <a:lnTo>
                  <a:pt x="772819" y="0"/>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8" name="Freeform 7"/>
          <p:cNvSpPr/>
          <p:nvPr/>
        </p:nvSpPr>
        <p:spPr>
          <a:xfrm>
            <a:off x="3605213" y="1354138"/>
            <a:ext cx="1571625" cy="1001712"/>
          </a:xfrm>
          <a:custGeom>
            <a:avLst/>
            <a:gdLst>
              <a:gd name="connsiteX0" fmla="*/ 0 w 1571627"/>
              <a:gd name="connsiteY0" fmla="*/ 166861 h 1001145"/>
              <a:gd name="connsiteX1" fmla="*/ 166861 w 1571627"/>
              <a:gd name="connsiteY1" fmla="*/ 0 h 1001145"/>
              <a:gd name="connsiteX2" fmla="*/ 1404766 w 1571627"/>
              <a:gd name="connsiteY2" fmla="*/ 0 h 1001145"/>
              <a:gd name="connsiteX3" fmla="*/ 1571627 w 1571627"/>
              <a:gd name="connsiteY3" fmla="*/ 166861 h 1001145"/>
              <a:gd name="connsiteX4" fmla="*/ 1571627 w 1571627"/>
              <a:gd name="connsiteY4" fmla="*/ 834284 h 1001145"/>
              <a:gd name="connsiteX5" fmla="*/ 1404766 w 1571627"/>
              <a:gd name="connsiteY5" fmla="*/ 1001145 h 1001145"/>
              <a:gd name="connsiteX6" fmla="*/ 166861 w 1571627"/>
              <a:gd name="connsiteY6" fmla="*/ 1001145 h 1001145"/>
              <a:gd name="connsiteX7" fmla="*/ 0 w 1571627"/>
              <a:gd name="connsiteY7" fmla="*/ 834284 h 1001145"/>
              <a:gd name="connsiteX8" fmla="*/ 0 w 1571627"/>
              <a:gd name="connsiteY8" fmla="*/ 166861 h 1001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7" h="1001145">
                <a:moveTo>
                  <a:pt x="0" y="166861"/>
                </a:moveTo>
                <a:cubicBezTo>
                  <a:pt x="0" y="74706"/>
                  <a:pt x="74706" y="0"/>
                  <a:pt x="166861" y="0"/>
                </a:cubicBezTo>
                <a:lnTo>
                  <a:pt x="1404766" y="0"/>
                </a:lnTo>
                <a:cubicBezTo>
                  <a:pt x="1496921" y="0"/>
                  <a:pt x="1571627" y="74706"/>
                  <a:pt x="1571627" y="166861"/>
                </a:cubicBezTo>
                <a:lnTo>
                  <a:pt x="1571627" y="834284"/>
                </a:lnTo>
                <a:cubicBezTo>
                  <a:pt x="1571627" y="926439"/>
                  <a:pt x="1496921" y="1001145"/>
                  <a:pt x="1404766" y="1001145"/>
                </a:cubicBezTo>
                <a:lnTo>
                  <a:pt x="166861" y="1001145"/>
                </a:lnTo>
                <a:cubicBezTo>
                  <a:pt x="74706" y="1001145"/>
                  <a:pt x="0" y="926439"/>
                  <a:pt x="0" y="834284"/>
                </a:cubicBezTo>
                <a:lnTo>
                  <a:pt x="0" y="16686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89512" tIns="89512" rIns="89512" bIns="89512" spcCol="1270" anchor="ctr"/>
          <a:lstStyle/>
          <a:p>
            <a:pPr algn="ctr" defTabSz="711200">
              <a:lnSpc>
                <a:spcPct val="90000"/>
              </a:lnSpc>
              <a:spcAft>
                <a:spcPct val="35000"/>
              </a:spcAft>
              <a:defRPr/>
            </a:pPr>
            <a:r>
              <a:rPr lang="en-US" sz="1600" dirty="0"/>
              <a:t>Costs of notifying affecting individuals </a:t>
            </a:r>
          </a:p>
        </p:txBody>
      </p:sp>
      <p:sp>
        <p:nvSpPr>
          <p:cNvPr id="9" name="Freeform 8"/>
          <p:cNvSpPr/>
          <p:nvPr/>
        </p:nvSpPr>
        <p:spPr>
          <a:xfrm rot="19738080">
            <a:off x="5140325" y="3262313"/>
            <a:ext cx="633413" cy="0"/>
          </a:xfrm>
          <a:custGeom>
            <a:avLst/>
            <a:gdLst/>
            <a:ahLst/>
            <a:cxnLst/>
            <a:rect l="0" t="0" r="0" b="0"/>
            <a:pathLst>
              <a:path>
                <a:moveTo>
                  <a:pt x="0" y="0"/>
                </a:moveTo>
                <a:lnTo>
                  <a:pt x="634198" y="0"/>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0" name="Freeform 9"/>
          <p:cNvSpPr/>
          <p:nvPr/>
        </p:nvSpPr>
        <p:spPr>
          <a:xfrm>
            <a:off x="5729288" y="2057400"/>
            <a:ext cx="1695450" cy="1063625"/>
          </a:xfrm>
          <a:custGeom>
            <a:avLst/>
            <a:gdLst>
              <a:gd name="connsiteX0" fmla="*/ 0 w 1695699"/>
              <a:gd name="connsiteY0" fmla="*/ 177436 h 1064597"/>
              <a:gd name="connsiteX1" fmla="*/ 177436 w 1695699"/>
              <a:gd name="connsiteY1" fmla="*/ 0 h 1064597"/>
              <a:gd name="connsiteX2" fmla="*/ 1518263 w 1695699"/>
              <a:gd name="connsiteY2" fmla="*/ 0 h 1064597"/>
              <a:gd name="connsiteX3" fmla="*/ 1695699 w 1695699"/>
              <a:gd name="connsiteY3" fmla="*/ 177436 h 1064597"/>
              <a:gd name="connsiteX4" fmla="*/ 1695699 w 1695699"/>
              <a:gd name="connsiteY4" fmla="*/ 887161 h 1064597"/>
              <a:gd name="connsiteX5" fmla="*/ 1518263 w 1695699"/>
              <a:gd name="connsiteY5" fmla="*/ 1064597 h 1064597"/>
              <a:gd name="connsiteX6" fmla="*/ 177436 w 1695699"/>
              <a:gd name="connsiteY6" fmla="*/ 1064597 h 1064597"/>
              <a:gd name="connsiteX7" fmla="*/ 0 w 1695699"/>
              <a:gd name="connsiteY7" fmla="*/ 887161 h 1064597"/>
              <a:gd name="connsiteX8" fmla="*/ 0 w 1695699"/>
              <a:gd name="connsiteY8" fmla="*/ 177436 h 1064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95699" h="1064597">
                <a:moveTo>
                  <a:pt x="0" y="177436"/>
                </a:moveTo>
                <a:cubicBezTo>
                  <a:pt x="0" y="79441"/>
                  <a:pt x="79441" y="0"/>
                  <a:pt x="177436" y="0"/>
                </a:cubicBezTo>
                <a:lnTo>
                  <a:pt x="1518263" y="0"/>
                </a:lnTo>
                <a:cubicBezTo>
                  <a:pt x="1616258" y="0"/>
                  <a:pt x="1695699" y="79441"/>
                  <a:pt x="1695699" y="177436"/>
                </a:cubicBezTo>
                <a:lnTo>
                  <a:pt x="1695699" y="887161"/>
                </a:lnTo>
                <a:cubicBezTo>
                  <a:pt x="1695699" y="985156"/>
                  <a:pt x="1616258" y="1064597"/>
                  <a:pt x="1518263" y="1064597"/>
                </a:cubicBezTo>
                <a:lnTo>
                  <a:pt x="177436" y="1064597"/>
                </a:lnTo>
                <a:cubicBezTo>
                  <a:pt x="79441" y="1064597"/>
                  <a:pt x="0" y="985156"/>
                  <a:pt x="0" y="887161"/>
                </a:cubicBezTo>
                <a:lnTo>
                  <a:pt x="0" y="17743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95149" tIns="95149" rIns="95149" bIns="95149" spcCol="1270" anchor="ctr"/>
          <a:lstStyle/>
          <a:p>
            <a:pPr algn="ctr" defTabSz="755650">
              <a:lnSpc>
                <a:spcPct val="90000"/>
              </a:lnSpc>
              <a:spcAft>
                <a:spcPct val="35000"/>
              </a:spcAft>
              <a:defRPr/>
            </a:pPr>
            <a:r>
              <a:rPr lang="en-US" sz="1700" dirty="0"/>
              <a:t>Defense and settlement costs</a:t>
            </a:r>
          </a:p>
        </p:txBody>
      </p:sp>
      <p:sp>
        <p:nvSpPr>
          <p:cNvPr id="12" name="Freeform 11"/>
          <p:cNvSpPr/>
          <p:nvPr/>
        </p:nvSpPr>
        <p:spPr>
          <a:xfrm rot="21530463">
            <a:off x="5184775" y="3854450"/>
            <a:ext cx="617538" cy="0"/>
          </a:xfrm>
          <a:custGeom>
            <a:avLst/>
            <a:gdLst/>
            <a:ahLst/>
            <a:cxnLst/>
            <a:rect l="0" t="0" r="0" b="0"/>
            <a:pathLst>
              <a:path>
                <a:moveTo>
                  <a:pt x="0" y="0"/>
                </a:moveTo>
                <a:lnTo>
                  <a:pt x="617047" y="0"/>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3" name="Freeform 12"/>
          <p:cNvSpPr/>
          <p:nvPr/>
        </p:nvSpPr>
        <p:spPr>
          <a:xfrm>
            <a:off x="5802313" y="3416300"/>
            <a:ext cx="1820862" cy="827088"/>
          </a:xfrm>
          <a:custGeom>
            <a:avLst/>
            <a:gdLst>
              <a:gd name="connsiteX0" fmla="*/ 0 w 1820482"/>
              <a:gd name="connsiteY0" fmla="*/ 137732 h 826375"/>
              <a:gd name="connsiteX1" fmla="*/ 137732 w 1820482"/>
              <a:gd name="connsiteY1" fmla="*/ 0 h 826375"/>
              <a:gd name="connsiteX2" fmla="*/ 1682750 w 1820482"/>
              <a:gd name="connsiteY2" fmla="*/ 0 h 826375"/>
              <a:gd name="connsiteX3" fmla="*/ 1820482 w 1820482"/>
              <a:gd name="connsiteY3" fmla="*/ 137732 h 826375"/>
              <a:gd name="connsiteX4" fmla="*/ 1820482 w 1820482"/>
              <a:gd name="connsiteY4" fmla="*/ 688643 h 826375"/>
              <a:gd name="connsiteX5" fmla="*/ 1682750 w 1820482"/>
              <a:gd name="connsiteY5" fmla="*/ 826375 h 826375"/>
              <a:gd name="connsiteX6" fmla="*/ 137732 w 1820482"/>
              <a:gd name="connsiteY6" fmla="*/ 826375 h 826375"/>
              <a:gd name="connsiteX7" fmla="*/ 0 w 1820482"/>
              <a:gd name="connsiteY7" fmla="*/ 688643 h 826375"/>
              <a:gd name="connsiteX8" fmla="*/ 0 w 1820482"/>
              <a:gd name="connsiteY8" fmla="*/ 137732 h 826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0482" h="826375">
                <a:moveTo>
                  <a:pt x="0" y="137732"/>
                </a:moveTo>
                <a:cubicBezTo>
                  <a:pt x="0" y="61665"/>
                  <a:pt x="61665" y="0"/>
                  <a:pt x="137732" y="0"/>
                </a:cubicBezTo>
                <a:lnTo>
                  <a:pt x="1682750" y="0"/>
                </a:lnTo>
                <a:cubicBezTo>
                  <a:pt x="1758817" y="0"/>
                  <a:pt x="1820482" y="61665"/>
                  <a:pt x="1820482" y="137732"/>
                </a:cubicBezTo>
                <a:lnTo>
                  <a:pt x="1820482" y="688643"/>
                </a:lnTo>
                <a:cubicBezTo>
                  <a:pt x="1820482" y="764710"/>
                  <a:pt x="1758817" y="826375"/>
                  <a:pt x="1682750" y="826375"/>
                </a:cubicBezTo>
                <a:lnTo>
                  <a:pt x="137732" y="826375"/>
                </a:lnTo>
                <a:cubicBezTo>
                  <a:pt x="61665" y="826375"/>
                  <a:pt x="0" y="764710"/>
                  <a:pt x="0" y="688643"/>
                </a:cubicBezTo>
                <a:lnTo>
                  <a:pt x="0" y="13773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80980" tIns="80980" rIns="80980" bIns="80980" spcCol="1270" anchor="ctr"/>
          <a:lstStyle/>
          <a:p>
            <a:pPr algn="ctr" defTabSz="711200">
              <a:lnSpc>
                <a:spcPct val="90000"/>
              </a:lnSpc>
              <a:spcAft>
                <a:spcPct val="35000"/>
              </a:spcAft>
              <a:defRPr/>
            </a:pPr>
            <a:r>
              <a:rPr lang="en-US" sz="1600" dirty="0"/>
              <a:t>Lost customers and damaged reputation</a:t>
            </a:r>
          </a:p>
        </p:txBody>
      </p:sp>
      <p:sp>
        <p:nvSpPr>
          <p:cNvPr id="14" name="Freeform 13"/>
          <p:cNvSpPr/>
          <p:nvPr/>
        </p:nvSpPr>
        <p:spPr>
          <a:xfrm rot="1826943">
            <a:off x="5108575" y="4597400"/>
            <a:ext cx="1114425" cy="0"/>
          </a:xfrm>
          <a:custGeom>
            <a:avLst/>
            <a:gdLst/>
            <a:ahLst/>
            <a:cxnLst/>
            <a:rect l="0" t="0" r="0" b="0"/>
            <a:pathLst>
              <a:path>
                <a:moveTo>
                  <a:pt x="0" y="0"/>
                </a:moveTo>
                <a:lnTo>
                  <a:pt x="1113957" y="0"/>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5" name="Freeform 14"/>
          <p:cNvSpPr/>
          <p:nvPr/>
        </p:nvSpPr>
        <p:spPr>
          <a:xfrm>
            <a:off x="5886450" y="4879975"/>
            <a:ext cx="1838325" cy="774700"/>
          </a:xfrm>
          <a:custGeom>
            <a:avLst/>
            <a:gdLst>
              <a:gd name="connsiteX0" fmla="*/ 0 w 1838322"/>
              <a:gd name="connsiteY0" fmla="*/ 129244 h 775446"/>
              <a:gd name="connsiteX1" fmla="*/ 129244 w 1838322"/>
              <a:gd name="connsiteY1" fmla="*/ 0 h 775446"/>
              <a:gd name="connsiteX2" fmla="*/ 1709078 w 1838322"/>
              <a:gd name="connsiteY2" fmla="*/ 0 h 775446"/>
              <a:gd name="connsiteX3" fmla="*/ 1838322 w 1838322"/>
              <a:gd name="connsiteY3" fmla="*/ 129244 h 775446"/>
              <a:gd name="connsiteX4" fmla="*/ 1838322 w 1838322"/>
              <a:gd name="connsiteY4" fmla="*/ 646202 h 775446"/>
              <a:gd name="connsiteX5" fmla="*/ 1709078 w 1838322"/>
              <a:gd name="connsiteY5" fmla="*/ 775446 h 775446"/>
              <a:gd name="connsiteX6" fmla="*/ 129244 w 1838322"/>
              <a:gd name="connsiteY6" fmla="*/ 775446 h 775446"/>
              <a:gd name="connsiteX7" fmla="*/ 0 w 1838322"/>
              <a:gd name="connsiteY7" fmla="*/ 646202 h 775446"/>
              <a:gd name="connsiteX8" fmla="*/ 0 w 1838322"/>
              <a:gd name="connsiteY8" fmla="*/ 129244 h 775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38322" h="775446">
                <a:moveTo>
                  <a:pt x="0" y="129244"/>
                </a:moveTo>
                <a:cubicBezTo>
                  <a:pt x="0" y="57865"/>
                  <a:pt x="57865" y="0"/>
                  <a:pt x="129244" y="0"/>
                </a:cubicBezTo>
                <a:lnTo>
                  <a:pt x="1709078" y="0"/>
                </a:lnTo>
                <a:cubicBezTo>
                  <a:pt x="1780457" y="0"/>
                  <a:pt x="1838322" y="57865"/>
                  <a:pt x="1838322" y="129244"/>
                </a:cubicBezTo>
                <a:lnTo>
                  <a:pt x="1838322" y="646202"/>
                </a:lnTo>
                <a:cubicBezTo>
                  <a:pt x="1838322" y="717581"/>
                  <a:pt x="1780457" y="775446"/>
                  <a:pt x="1709078" y="775446"/>
                </a:cubicBezTo>
                <a:lnTo>
                  <a:pt x="129244" y="775446"/>
                </a:lnTo>
                <a:cubicBezTo>
                  <a:pt x="57865" y="775446"/>
                  <a:pt x="0" y="717581"/>
                  <a:pt x="0" y="646202"/>
                </a:cubicBezTo>
                <a:lnTo>
                  <a:pt x="0" y="129244"/>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78494" tIns="78494" rIns="78494" bIns="78494" spcCol="1270" anchor="ctr"/>
          <a:lstStyle/>
          <a:p>
            <a:pPr algn="ctr" defTabSz="711200">
              <a:lnSpc>
                <a:spcPct val="90000"/>
              </a:lnSpc>
              <a:spcAft>
                <a:spcPct val="35000"/>
              </a:spcAft>
              <a:defRPr/>
            </a:pPr>
            <a:r>
              <a:rPr lang="en-US" sz="1600" dirty="0"/>
              <a:t>Cyber extortion payments</a:t>
            </a:r>
          </a:p>
        </p:txBody>
      </p:sp>
      <p:sp>
        <p:nvSpPr>
          <p:cNvPr id="16" name="Freeform 15"/>
          <p:cNvSpPr/>
          <p:nvPr/>
        </p:nvSpPr>
        <p:spPr>
          <a:xfrm rot="5396405">
            <a:off x="3980656" y="5080794"/>
            <a:ext cx="915988" cy="0"/>
          </a:xfrm>
          <a:custGeom>
            <a:avLst/>
            <a:gdLst/>
            <a:ahLst/>
            <a:cxnLst/>
            <a:rect l="0" t="0" r="0" b="0"/>
            <a:pathLst>
              <a:path>
                <a:moveTo>
                  <a:pt x="0" y="0"/>
                </a:moveTo>
                <a:lnTo>
                  <a:pt x="916635" y="0"/>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7" name="Freeform 16"/>
          <p:cNvSpPr/>
          <p:nvPr/>
        </p:nvSpPr>
        <p:spPr>
          <a:xfrm>
            <a:off x="3582988" y="5538788"/>
            <a:ext cx="1714500" cy="658812"/>
          </a:xfrm>
          <a:custGeom>
            <a:avLst/>
            <a:gdLst>
              <a:gd name="connsiteX0" fmla="*/ 0 w 1714370"/>
              <a:gd name="connsiteY0" fmla="*/ 109668 h 657992"/>
              <a:gd name="connsiteX1" fmla="*/ 109668 w 1714370"/>
              <a:gd name="connsiteY1" fmla="*/ 0 h 657992"/>
              <a:gd name="connsiteX2" fmla="*/ 1604702 w 1714370"/>
              <a:gd name="connsiteY2" fmla="*/ 0 h 657992"/>
              <a:gd name="connsiteX3" fmla="*/ 1714370 w 1714370"/>
              <a:gd name="connsiteY3" fmla="*/ 109668 h 657992"/>
              <a:gd name="connsiteX4" fmla="*/ 1714370 w 1714370"/>
              <a:gd name="connsiteY4" fmla="*/ 548324 h 657992"/>
              <a:gd name="connsiteX5" fmla="*/ 1604702 w 1714370"/>
              <a:gd name="connsiteY5" fmla="*/ 657992 h 657992"/>
              <a:gd name="connsiteX6" fmla="*/ 109668 w 1714370"/>
              <a:gd name="connsiteY6" fmla="*/ 657992 h 657992"/>
              <a:gd name="connsiteX7" fmla="*/ 0 w 1714370"/>
              <a:gd name="connsiteY7" fmla="*/ 548324 h 657992"/>
              <a:gd name="connsiteX8" fmla="*/ 0 w 1714370"/>
              <a:gd name="connsiteY8" fmla="*/ 109668 h 657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4370" h="657992">
                <a:moveTo>
                  <a:pt x="0" y="109668"/>
                </a:moveTo>
                <a:cubicBezTo>
                  <a:pt x="0" y="49100"/>
                  <a:pt x="49100" y="0"/>
                  <a:pt x="109668" y="0"/>
                </a:cubicBezTo>
                <a:lnTo>
                  <a:pt x="1604702" y="0"/>
                </a:lnTo>
                <a:cubicBezTo>
                  <a:pt x="1665270" y="0"/>
                  <a:pt x="1714370" y="49100"/>
                  <a:pt x="1714370" y="109668"/>
                </a:cubicBezTo>
                <a:lnTo>
                  <a:pt x="1714370" y="548324"/>
                </a:lnTo>
                <a:cubicBezTo>
                  <a:pt x="1714370" y="608892"/>
                  <a:pt x="1665270" y="657992"/>
                  <a:pt x="1604702" y="657992"/>
                </a:cubicBezTo>
                <a:lnTo>
                  <a:pt x="109668" y="657992"/>
                </a:lnTo>
                <a:cubicBezTo>
                  <a:pt x="49100" y="657992"/>
                  <a:pt x="0" y="608892"/>
                  <a:pt x="0" y="548324"/>
                </a:cubicBezTo>
                <a:lnTo>
                  <a:pt x="0" y="109668"/>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72761" tIns="72761" rIns="72761" bIns="72761" spcCol="1270" anchor="ctr"/>
          <a:lstStyle/>
          <a:p>
            <a:pPr algn="ctr" defTabSz="711200">
              <a:lnSpc>
                <a:spcPct val="90000"/>
              </a:lnSpc>
              <a:spcAft>
                <a:spcPct val="35000"/>
              </a:spcAft>
              <a:defRPr/>
            </a:pPr>
            <a:r>
              <a:rPr lang="en-US" sz="1600" dirty="0"/>
              <a:t>Business Income Loss</a:t>
            </a:r>
          </a:p>
        </p:txBody>
      </p:sp>
      <p:sp>
        <p:nvSpPr>
          <p:cNvPr id="18" name="Freeform 17"/>
          <p:cNvSpPr/>
          <p:nvPr/>
        </p:nvSpPr>
        <p:spPr>
          <a:xfrm rot="10796698">
            <a:off x="2951163" y="3876675"/>
            <a:ext cx="739775" cy="0"/>
          </a:xfrm>
          <a:custGeom>
            <a:avLst/>
            <a:gdLst/>
            <a:ahLst/>
            <a:cxnLst/>
            <a:rect l="0" t="0" r="0" b="0"/>
            <a:pathLst>
              <a:path>
                <a:moveTo>
                  <a:pt x="0" y="0"/>
                </a:moveTo>
                <a:lnTo>
                  <a:pt x="739253" y="0"/>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9" name="Freeform 18"/>
          <p:cNvSpPr/>
          <p:nvPr/>
        </p:nvSpPr>
        <p:spPr>
          <a:xfrm>
            <a:off x="1438275" y="3376613"/>
            <a:ext cx="1512888" cy="1001712"/>
          </a:xfrm>
          <a:custGeom>
            <a:avLst/>
            <a:gdLst>
              <a:gd name="connsiteX0" fmla="*/ 0 w 1513450"/>
              <a:gd name="connsiteY0" fmla="*/ 166861 h 1001145"/>
              <a:gd name="connsiteX1" fmla="*/ 166861 w 1513450"/>
              <a:gd name="connsiteY1" fmla="*/ 0 h 1001145"/>
              <a:gd name="connsiteX2" fmla="*/ 1346589 w 1513450"/>
              <a:gd name="connsiteY2" fmla="*/ 0 h 1001145"/>
              <a:gd name="connsiteX3" fmla="*/ 1513450 w 1513450"/>
              <a:gd name="connsiteY3" fmla="*/ 166861 h 1001145"/>
              <a:gd name="connsiteX4" fmla="*/ 1513450 w 1513450"/>
              <a:gd name="connsiteY4" fmla="*/ 834284 h 1001145"/>
              <a:gd name="connsiteX5" fmla="*/ 1346589 w 1513450"/>
              <a:gd name="connsiteY5" fmla="*/ 1001145 h 1001145"/>
              <a:gd name="connsiteX6" fmla="*/ 166861 w 1513450"/>
              <a:gd name="connsiteY6" fmla="*/ 1001145 h 1001145"/>
              <a:gd name="connsiteX7" fmla="*/ 0 w 1513450"/>
              <a:gd name="connsiteY7" fmla="*/ 834284 h 1001145"/>
              <a:gd name="connsiteX8" fmla="*/ 0 w 1513450"/>
              <a:gd name="connsiteY8" fmla="*/ 166861 h 1001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13450" h="1001145">
                <a:moveTo>
                  <a:pt x="0" y="166861"/>
                </a:moveTo>
                <a:cubicBezTo>
                  <a:pt x="0" y="74706"/>
                  <a:pt x="74706" y="0"/>
                  <a:pt x="166861" y="0"/>
                </a:cubicBezTo>
                <a:lnTo>
                  <a:pt x="1346589" y="0"/>
                </a:lnTo>
                <a:cubicBezTo>
                  <a:pt x="1438744" y="0"/>
                  <a:pt x="1513450" y="74706"/>
                  <a:pt x="1513450" y="166861"/>
                </a:cubicBezTo>
                <a:lnTo>
                  <a:pt x="1513450" y="834284"/>
                </a:lnTo>
                <a:cubicBezTo>
                  <a:pt x="1513450" y="926439"/>
                  <a:pt x="1438744" y="1001145"/>
                  <a:pt x="1346589" y="1001145"/>
                </a:cubicBezTo>
                <a:lnTo>
                  <a:pt x="166861" y="1001145"/>
                </a:lnTo>
                <a:cubicBezTo>
                  <a:pt x="74706" y="1001145"/>
                  <a:pt x="0" y="926439"/>
                  <a:pt x="0" y="834284"/>
                </a:cubicBezTo>
                <a:lnTo>
                  <a:pt x="0" y="16686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89512" tIns="89512" rIns="89512" bIns="89512" spcCol="1270" anchor="ctr"/>
          <a:lstStyle/>
          <a:p>
            <a:pPr algn="ctr" defTabSz="711200">
              <a:lnSpc>
                <a:spcPct val="90000"/>
              </a:lnSpc>
              <a:spcAft>
                <a:spcPct val="35000"/>
              </a:spcAft>
              <a:defRPr/>
            </a:pPr>
            <a:r>
              <a:rPr lang="en-US" sz="1600" dirty="0"/>
              <a:t>Regulatory fines at home &amp; abroad</a:t>
            </a:r>
          </a:p>
        </p:txBody>
      </p:sp>
      <p:sp>
        <p:nvSpPr>
          <p:cNvPr id="20" name="Freeform 19"/>
          <p:cNvSpPr/>
          <p:nvPr/>
        </p:nvSpPr>
        <p:spPr>
          <a:xfrm rot="12802382">
            <a:off x="3057525" y="3194050"/>
            <a:ext cx="690563" cy="0"/>
          </a:xfrm>
          <a:custGeom>
            <a:avLst/>
            <a:gdLst/>
            <a:ahLst/>
            <a:cxnLst/>
            <a:rect l="0" t="0" r="0" b="0"/>
            <a:pathLst>
              <a:path>
                <a:moveTo>
                  <a:pt x="0" y="0"/>
                </a:moveTo>
                <a:lnTo>
                  <a:pt x="689941" y="0"/>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1" name="Freeform 20"/>
          <p:cNvSpPr/>
          <p:nvPr/>
        </p:nvSpPr>
        <p:spPr>
          <a:xfrm>
            <a:off x="1482725" y="2003425"/>
            <a:ext cx="1743075" cy="1000125"/>
          </a:xfrm>
          <a:custGeom>
            <a:avLst/>
            <a:gdLst>
              <a:gd name="connsiteX0" fmla="*/ 0 w 1743223"/>
              <a:gd name="connsiteY0" fmla="*/ 166861 h 1001145"/>
              <a:gd name="connsiteX1" fmla="*/ 166861 w 1743223"/>
              <a:gd name="connsiteY1" fmla="*/ 0 h 1001145"/>
              <a:gd name="connsiteX2" fmla="*/ 1576362 w 1743223"/>
              <a:gd name="connsiteY2" fmla="*/ 0 h 1001145"/>
              <a:gd name="connsiteX3" fmla="*/ 1743223 w 1743223"/>
              <a:gd name="connsiteY3" fmla="*/ 166861 h 1001145"/>
              <a:gd name="connsiteX4" fmla="*/ 1743223 w 1743223"/>
              <a:gd name="connsiteY4" fmla="*/ 834284 h 1001145"/>
              <a:gd name="connsiteX5" fmla="*/ 1576362 w 1743223"/>
              <a:gd name="connsiteY5" fmla="*/ 1001145 h 1001145"/>
              <a:gd name="connsiteX6" fmla="*/ 166861 w 1743223"/>
              <a:gd name="connsiteY6" fmla="*/ 1001145 h 1001145"/>
              <a:gd name="connsiteX7" fmla="*/ 0 w 1743223"/>
              <a:gd name="connsiteY7" fmla="*/ 834284 h 1001145"/>
              <a:gd name="connsiteX8" fmla="*/ 0 w 1743223"/>
              <a:gd name="connsiteY8" fmla="*/ 166861 h 1001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3223" h="1001145">
                <a:moveTo>
                  <a:pt x="0" y="166861"/>
                </a:moveTo>
                <a:cubicBezTo>
                  <a:pt x="0" y="74706"/>
                  <a:pt x="74706" y="0"/>
                  <a:pt x="166861" y="0"/>
                </a:cubicBezTo>
                <a:lnTo>
                  <a:pt x="1576362" y="0"/>
                </a:lnTo>
                <a:cubicBezTo>
                  <a:pt x="1668517" y="0"/>
                  <a:pt x="1743223" y="74706"/>
                  <a:pt x="1743223" y="166861"/>
                </a:cubicBezTo>
                <a:lnTo>
                  <a:pt x="1743223" y="834284"/>
                </a:lnTo>
                <a:cubicBezTo>
                  <a:pt x="1743223" y="926439"/>
                  <a:pt x="1668517" y="1001145"/>
                  <a:pt x="1576362" y="1001145"/>
                </a:cubicBezTo>
                <a:lnTo>
                  <a:pt x="166861" y="1001145"/>
                </a:lnTo>
                <a:cubicBezTo>
                  <a:pt x="74706" y="1001145"/>
                  <a:pt x="0" y="926439"/>
                  <a:pt x="0" y="834284"/>
                </a:cubicBezTo>
                <a:lnTo>
                  <a:pt x="0" y="16686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89512" tIns="89512" rIns="89512" bIns="89512" spcCol="1270" anchor="ctr"/>
          <a:lstStyle/>
          <a:p>
            <a:pPr algn="ctr" defTabSz="711200">
              <a:lnSpc>
                <a:spcPct val="90000"/>
              </a:lnSpc>
              <a:spcAft>
                <a:spcPct val="35000"/>
              </a:spcAft>
              <a:defRPr/>
            </a:pPr>
            <a:r>
              <a:rPr lang="en-US" sz="1600" dirty="0"/>
              <a:t>Costs of notifying regulatory authorities</a:t>
            </a:r>
          </a:p>
        </p:txBody>
      </p:sp>
      <p:sp>
        <p:nvSpPr>
          <p:cNvPr id="2" name="Rounded Rectangle 1"/>
          <p:cNvSpPr/>
          <p:nvPr/>
        </p:nvSpPr>
        <p:spPr>
          <a:xfrm>
            <a:off x="1143000" y="4786313"/>
            <a:ext cx="1824038" cy="88265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600" dirty="0">
                <a:solidFill>
                  <a:srgbClr val="FFFFFF"/>
                </a:solidFill>
              </a:rPr>
              <a:t>Forensic costs to discover cause</a:t>
            </a:r>
          </a:p>
        </p:txBody>
      </p:sp>
      <p:cxnSp>
        <p:nvCxnSpPr>
          <p:cNvPr id="5" name="Straight Connector 4"/>
          <p:cNvCxnSpPr/>
          <p:nvPr/>
        </p:nvCxnSpPr>
        <p:spPr>
          <a:xfrm flipV="1">
            <a:off x="2843213" y="4357688"/>
            <a:ext cx="885825" cy="428625"/>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166935" name="TextBox 4"/>
          <p:cNvSpPr txBox="1">
            <a:spLocks noChangeArrowheads="1"/>
          </p:cNvSpPr>
          <p:nvPr/>
        </p:nvSpPr>
        <p:spPr bwMode="auto">
          <a:xfrm>
            <a:off x="8596313" y="6477000"/>
            <a:ext cx="533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100000"/>
              </a:lnSpc>
              <a:spcBef>
                <a:spcPct val="0"/>
              </a:spcBef>
              <a:buClrTx/>
              <a:buFontTx/>
              <a:buNone/>
            </a:pPr>
            <a:fld id="{A4E44A0D-4851-4254-8852-7DEFB0DF1744}" type="slidenum">
              <a:rPr lang="en-US" altLang="en-US" sz="1200">
                <a:ea typeface="MS PGothic" panose="020B0600070205080204" pitchFamily="34" charset="-128"/>
              </a:rPr>
              <a:pPr algn="r">
                <a:lnSpc>
                  <a:spcPct val="100000"/>
                </a:lnSpc>
                <a:spcBef>
                  <a:spcPct val="0"/>
                </a:spcBef>
                <a:buClrTx/>
                <a:buFontTx/>
                <a:buNone/>
              </a:pPr>
              <a:t>87</a:t>
            </a:fld>
            <a:endParaRPr lang="en-US" altLang="en-US" sz="1800">
              <a:ea typeface="MS PGothic" panose="020B0600070205080204" pitchFamily="34" charset="-128"/>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nodeType="clickEffect">
                                  <p:stCondLst>
                                    <p:cond delay="0"/>
                                  </p:stCondLst>
                                  <p:childTnLst>
                                    <p:set>
                                      <p:cBhvr>
                                        <p:cTn id="40" dur="1" fill="hold">
                                          <p:stCondLst>
                                            <p:cond delay="0"/>
                                          </p:stCondLst>
                                        </p:cTn>
                                        <p:tgtEl>
                                          <p:spTgt spid="1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16"/>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7"/>
                                        </p:tgtEl>
                                        <p:attrNameLst>
                                          <p:attrName>style.visibility</p:attrName>
                                        </p:attrNameLst>
                                      </p:cBhvr>
                                      <p:to>
                                        <p:strVal val="visible"/>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nodeType="clickEffect">
                                  <p:stCondLst>
                                    <p:cond delay="0"/>
                                  </p:stCondLst>
                                  <p:childTnLst>
                                    <p:set>
                                      <p:cBhvr>
                                        <p:cTn id="52" dur="1" fill="hold">
                                          <p:stCondLst>
                                            <p:cond delay="0"/>
                                          </p:stCondLst>
                                        </p:cTn>
                                        <p:tgtEl>
                                          <p:spTgt spid="18"/>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animBg="1"/>
      <p:bldP spid="13" grpId="0" animBg="1"/>
      <p:bldP spid="15" grpId="0" animBg="1"/>
      <p:bldP spid="17" grpId="0" animBg="1"/>
      <p:bldP spid="19" grpId="0" animBg="1"/>
      <p:bldP spid="21" grpId="0" animBg="1"/>
      <p:bldP spid="2"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DDB32C5-4DC1-4025-9060-303A90A00D1B}" type="slidenum">
              <a:rPr lang="en-US" altLang="en-US" smtClean="0">
                <a:solidFill>
                  <a:srgbClr val="000000"/>
                </a:solidFill>
              </a:rPr>
              <a:pPr/>
              <a:t>88</a:t>
            </a:fld>
            <a:endParaRPr lang="en-US" altLang="en-US" smtClean="0">
              <a:solidFill>
                <a:srgbClr val="000000"/>
              </a:solidFill>
            </a:endParaRPr>
          </a:p>
        </p:txBody>
      </p:sp>
      <p:graphicFrame>
        <p:nvGraphicFramePr>
          <p:cNvPr id="168963" name="Object 2"/>
          <p:cNvGraphicFramePr>
            <a:graphicFrameLocks/>
          </p:cNvGraphicFramePr>
          <p:nvPr/>
        </p:nvGraphicFramePr>
        <p:xfrm>
          <a:off x="215900" y="1673225"/>
          <a:ext cx="8926513" cy="4676775"/>
        </p:xfrm>
        <a:graphic>
          <a:graphicData uri="http://schemas.openxmlformats.org/presentationml/2006/ole">
            <mc:AlternateContent xmlns:mc="http://schemas.openxmlformats.org/markup-compatibility/2006">
              <mc:Choice xmlns:v="urn:schemas-microsoft-com:vml" Requires="v">
                <p:oleObj spid="_x0000_s168974" name="Chart" r:id="rId4" imgW="8715429" imgH="4600652" progId="MSGraph.Chart.8">
                  <p:embed followColorScheme="full"/>
                </p:oleObj>
              </mc:Choice>
              <mc:Fallback>
                <p:oleObj name="Chart" r:id="rId4" imgW="8715429" imgH="4600652" progId="MSGraph.Chart.8">
                  <p:embed followColorScheme="full"/>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900" y="1673225"/>
                        <a:ext cx="8926513" cy="467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8964" name="Rectangle 3"/>
          <p:cNvSpPr>
            <a:spLocks noGrp="1" noChangeArrowheads="1"/>
          </p:cNvSpPr>
          <p:nvPr>
            <p:ph type="title"/>
          </p:nvPr>
        </p:nvSpPr>
        <p:spPr>
          <a:xfrm>
            <a:off x="30163" y="20638"/>
            <a:ext cx="8054975" cy="860425"/>
          </a:xfrm>
        </p:spPr>
        <p:txBody>
          <a:bodyPr/>
          <a:lstStyle/>
          <a:p>
            <a:r>
              <a:rPr lang="en-US" altLang="en-US" smtClean="0">
                <a:latin typeface="Arial" panose="020B0604020202020204" pitchFamily="34" charset="0"/>
              </a:rPr>
              <a:t>Estimated Cyber Insurance Premiums Written, 2014 – 2020F</a:t>
            </a:r>
          </a:p>
        </p:txBody>
      </p:sp>
      <p:sp>
        <p:nvSpPr>
          <p:cNvPr id="1969158" name="AutoShape 6"/>
          <p:cNvSpPr>
            <a:spLocks noChangeArrowheads="1"/>
          </p:cNvSpPr>
          <p:nvPr/>
        </p:nvSpPr>
        <p:spPr bwMode="blackWhite">
          <a:xfrm>
            <a:off x="4167188" y="1220788"/>
            <a:ext cx="2403475" cy="1474787"/>
          </a:xfrm>
          <a:prstGeom prst="wedgeRectCallout">
            <a:avLst>
              <a:gd name="adj1" fmla="val 79445"/>
              <a:gd name="adj2" fmla="val 5983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buFont typeface="Wingdings" pitchFamily="2" charset="2"/>
              <a:buNone/>
              <a:defRPr/>
            </a:pPr>
            <a:r>
              <a:rPr lang="en-US" sz="2000" b="1" dirty="0">
                <a:solidFill>
                  <a:schemeClr val="bg1"/>
                </a:solidFill>
                <a:latin typeface="Arial "/>
              </a:rPr>
              <a:t>Cyber insurance premiums written could more than triple to $7.5 billion by 2020</a:t>
            </a:r>
          </a:p>
        </p:txBody>
      </p:sp>
      <p:sp>
        <p:nvSpPr>
          <p:cNvPr id="168966" name="Rectangle 6"/>
          <p:cNvSpPr>
            <a:spLocks noChangeArrowheads="1"/>
          </p:cNvSpPr>
          <p:nvPr/>
        </p:nvSpPr>
        <p:spPr bwMode="auto">
          <a:xfrm>
            <a:off x="215900" y="6486525"/>
            <a:ext cx="5599113"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200">
                <a:latin typeface="Arial "/>
              </a:rPr>
              <a:t>Source: Advisen (2014 est.); PwC (2015, 2020); Insurance Information Institute.</a:t>
            </a:r>
          </a:p>
        </p:txBody>
      </p:sp>
      <p:sp>
        <p:nvSpPr>
          <p:cNvPr id="168967" name="Rectangle 8"/>
          <p:cNvSpPr>
            <a:spLocks noChangeArrowheads="1"/>
          </p:cNvSpPr>
          <p:nvPr/>
        </p:nvSpPr>
        <p:spPr bwMode="black">
          <a:xfrm>
            <a:off x="215900" y="1920875"/>
            <a:ext cx="8221663"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altLang="en-US" sz="1600" b="1">
                <a:solidFill>
                  <a:srgbClr val="225A7A"/>
                </a:solidFill>
              </a:rPr>
              <a:t>$ Billions</a:t>
            </a:r>
          </a:p>
        </p:txBody>
      </p:sp>
      <p:pic>
        <p:nvPicPr>
          <p:cNvPr id="9" name="Picture 8"/>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363663" y="1220788"/>
            <a:ext cx="2649537" cy="342582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10" name="AutoShape 6"/>
          <p:cNvSpPr>
            <a:spLocks noChangeArrowheads="1"/>
          </p:cNvSpPr>
          <p:nvPr/>
        </p:nvSpPr>
        <p:spPr bwMode="blackWhite">
          <a:xfrm>
            <a:off x="4167188" y="3357563"/>
            <a:ext cx="2403475" cy="1017587"/>
          </a:xfrm>
          <a:prstGeom prst="wedgeRectCallout">
            <a:avLst>
              <a:gd name="adj1" fmla="val -72772"/>
              <a:gd name="adj2" fmla="val -3558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buFont typeface="Wingdings" pitchFamily="2" charset="2"/>
              <a:buNone/>
              <a:defRPr/>
            </a:pPr>
            <a:r>
              <a:rPr lang="en-US" sz="2000" b="1" dirty="0">
                <a:solidFill>
                  <a:schemeClr val="bg1"/>
                </a:solidFill>
                <a:latin typeface="Arial "/>
              </a:rPr>
              <a:t>I.I.I.’s Cyber Risk paper issued   Oct. 2015</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969158"/>
                                        </p:tgtEl>
                                        <p:attrNameLst>
                                          <p:attrName>style.visibility</p:attrName>
                                        </p:attrNameLst>
                                      </p:cBhvr>
                                      <p:to>
                                        <p:strVal val="visible"/>
                                      </p:to>
                                    </p:set>
                                    <p:animEffect transition="in" filter="wipe(right)">
                                      <p:cBhvr>
                                        <p:cTn id="7" dur="500"/>
                                        <p:tgtEl>
                                          <p:spTgt spid="1969158"/>
                                        </p:tgtEl>
                                      </p:cBhvr>
                                    </p:animEffect>
                                  </p:childTnLst>
                                </p:cTn>
                              </p:par>
                            </p:childTnLst>
                          </p:cTn>
                        </p:par>
                        <p:par>
                          <p:cTn id="8" fill="hold" nodeType="afterGroup">
                            <p:stCondLst>
                              <p:cond delay="1200"/>
                            </p:stCondLst>
                            <p:childTnLst>
                              <p:par>
                                <p:cTn id="9" presetID="10" presetClass="entr" presetSubtype="0" fill="hold" nodeType="afterEffect">
                                  <p:stCondLst>
                                    <p:cond delay="50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nodeType="afterGroup">
                            <p:stCondLst>
                              <p:cond delay="2200"/>
                            </p:stCondLst>
                            <p:childTnLst>
                              <p:par>
                                <p:cTn id="13" presetID="22" presetClass="entr" presetSubtype="2" fill="hold" grpId="0" nodeType="afterEffect">
                                  <p:stCondLst>
                                    <p:cond delay="70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9158" grpId="0" animBg="1"/>
      <p:bldP spid="10" grpId="0" animBg="1"/>
    </p:bldLst>
  </p:timing>
</p:sld>
</file>

<file path=ppt/slides/slide8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1010" name="Rectangle 3"/>
          <p:cNvSpPr>
            <a:spLocks noChangeArrowheads="1"/>
          </p:cNvSpPr>
          <p:nvPr/>
        </p:nvSpPr>
        <p:spPr bwMode="auto">
          <a:xfrm>
            <a:off x="0" y="6556375"/>
            <a:ext cx="9144000" cy="301625"/>
          </a:xfrm>
          <a:prstGeom prst="rect">
            <a:avLst/>
          </a:prstGeom>
          <a:solidFill>
            <a:srgbClr val="225A7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solidFill>
                <a:srgbClr val="000000"/>
              </a:solidFill>
            </a:endParaRPr>
          </a:p>
        </p:txBody>
      </p:sp>
      <p:sp>
        <p:nvSpPr>
          <p:cNvPr id="171011" name="Rectangle 4"/>
          <p:cNvSpPr>
            <a:spLocks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lnSpc>
                <a:spcPct val="85000"/>
              </a:lnSpc>
              <a:spcBef>
                <a:spcPct val="20000"/>
              </a:spcBef>
            </a:pPr>
            <a:fld id="{9F9DF4A2-CFE4-4CA3-9B9B-7F8C13E45C60}" type="slidenum">
              <a:rPr lang="en-US" altLang="en-US" sz="900">
                <a:solidFill>
                  <a:srgbClr val="FFFFFF"/>
                </a:solidFill>
              </a:rPr>
              <a:pPr algn="r">
                <a:lnSpc>
                  <a:spcPct val="85000"/>
                </a:lnSpc>
                <a:spcBef>
                  <a:spcPct val="20000"/>
                </a:spcBef>
              </a:pPr>
              <a:t>89</a:t>
            </a:fld>
            <a:endParaRPr lang="en-US" altLang="en-US" sz="900">
              <a:solidFill>
                <a:srgbClr val="FFFFFF"/>
              </a:solidFill>
            </a:endParaRPr>
          </a:p>
        </p:txBody>
      </p:sp>
      <p:pic>
        <p:nvPicPr>
          <p:cNvPr id="171012" name="Picture 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051175" y="838200"/>
            <a:ext cx="303212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0"/>
          <p:cNvSpPr>
            <a:spLocks noChangeArrowheads="1"/>
          </p:cNvSpPr>
          <p:nvPr/>
        </p:nvSpPr>
        <p:spPr bwMode="blackWhite">
          <a:xfrm>
            <a:off x="377825" y="2724150"/>
            <a:ext cx="8424863" cy="1133475"/>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85000"/>
              </a:lnSpc>
              <a:spcBef>
                <a:spcPct val="25000"/>
              </a:spcBef>
              <a:defRPr/>
            </a:pPr>
            <a:r>
              <a:rPr lang="en-US" sz="3200" b="1" dirty="0">
                <a:solidFill>
                  <a:srgbClr val="FFFFFF"/>
                </a:solidFill>
              </a:rPr>
              <a:t>THE SHARING (ON-DEMAND) ECONOMY</a:t>
            </a:r>
          </a:p>
        </p:txBody>
      </p:sp>
      <p:sp>
        <p:nvSpPr>
          <p:cNvPr id="7" name="Rectangle 6"/>
          <p:cNvSpPr>
            <a:spLocks noChangeArrowheads="1"/>
          </p:cNvSpPr>
          <p:nvPr/>
        </p:nvSpPr>
        <p:spPr bwMode="auto">
          <a:xfrm>
            <a:off x="157163" y="4224338"/>
            <a:ext cx="8667750" cy="158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45720" rIns="45720">
            <a:spAutoFit/>
          </a:bodyPr>
          <a:lstStyle>
            <a:lvl1pPr marL="292100" indent="-2921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25000"/>
              </a:spcBef>
              <a:buFont typeface="Wingdings" panose="05000000000000000000" pitchFamily="2" charset="2"/>
              <a:buNone/>
            </a:pPr>
            <a:r>
              <a:rPr lang="en-US" altLang="en-US" sz="3600" b="1">
                <a:solidFill>
                  <a:srgbClr val="225A7A"/>
                </a:solidFill>
                <a:latin typeface="Arial "/>
              </a:rPr>
              <a:t>Area of Extreme Interest—And Insurers Are Providing Solutions for this Dynamic Economic Segment</a:t>
            </a:r>
            <a:endParaRPr lang="en-US" altLang="en-US" sz="3200" b="1" i="1">
              <a:solidFill>
                <a:srgbClr val="C00000"/>
              </a:solidFill>
              <a:latin typeface="Arial "/>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grpId="0" nodeType="withEffect">
                                  <p:stCondLst>
                                    <p:cond delay="30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02403" name="Rectangle 105"/>
          <p:cNvSpPr>
            <a:spLocks noGrp="1" noChangeArrowheads="1"/>
          </p:cNvSpPr>
          <p:nvPr>
            <p:ph type="dt" sz="quarter" idx="10"/>
          </p:nvPr>
        </p:nvSpPr>
        <p:spPr/>
        <p:txBody>
          <a:bodyPr/>
          <a:lstStyle/>
          <a:p>
            <a:pPr>
              <a:defRPr/>
            </a:pPr>
            <a:r>
              <a:rPr lang="en-US" smtClean="0"/>
              <a:t>12/01/09 - 9pm</a:t>
            </a:r>
          </a:p>
        </p:txBody>
      </p:sp>
      <p:sp>
        <p:nvSpPr>
          <p:cNvPr id="24579"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F699400-6A15-4F43-A0BB-CA410D2F82FB}" type="slidenum">
              <a:rPr lang="en-US" altLang="en-US" smtClean="0">
                <a:solidFill>
                  <a:srgbClr val="000000"/>
                </a:solidFill>
              </a:rPr>
              <a:pPr/>
              <a:t>9</a:t>
            </a:fld>
            <a:endParaRPr lang="en-US" altLang="en-US" smtClean="0">
              <a:solidFill>
                <a:srgbClr val="000000"/>
              </a:solidFill>
            </a:endParaRPr>
          </a:p>
        </p:txBody>
      </p:sp>
      <p:sp>
        <p:nvSpPr>
          <p:cNvPr id="24580" name="Rectangle 2"/>
          <p:cNvSpPr>
            <a:spLocks noGrp="1" noChangeArrowheads="1"/>
          </p:cNvSpPr>
          <p:nvPr>
            <p:ph type="title"/>
          </p:nvPr>
        </p:nvSpPr>
        <p:spPr>
          <a:xfrm>
            <a:off x="228600" y="90488"/>
            <a:ext cx="7400925" cy="860425"/>
          </a:xfrm>
        </p:spPr>
        <p:txBody>
          <a:bodyPr/>
          <a:lstStyle/>
          <a:p>
            <a:r>
              <a:rPr lang="en-US" altLang="en-US" smtClean="0">
                <a:latin typeface="Arial" panose="020B0604020202020204" pitchFamily="34" charset="0"/>
              </a:rPr>
              <a:t>Top 16 Most Costly Disasters</a:t>
            </a:r>
            <a:br>
              <a:rPr lang="en-US" altLang="en-US" smtClean="0">
                <a:latin typeface="Arial" panose="020B0604020202020204" pitchFamily="34" charset="0"/>
              </a:rPr>
            </a:br>
            <a:r>
              <a:rPr lang="en-US" altLang="en-US" smtClean="0">
                <a:latin typeface="Arial" panose="020B0604020202020204" pitchFamily="34" charset="0"/>
              </a:rPr>
              <a:t>in U.S. History—Katrina Still Ranks #1</a:t>
            </a:r>
          </a:p>
        </p:txBody>
      </p:sp>
      <p:sp>
        <p:nvSpPr>
          <p:cNvPr id="24581" name="Rectangle 3"/>
          <p:cNvSpPr>
            <a:spLocks noChangeArrowheads="1"/>
          </p:cNvSpPr>
          <p:nvPr/>
        </p:nvSpPr>
        <p:spPr bwMode="black">
          <a:xfrm>
            <a:off x="347663" y="1365250"/>
            <a:ext cx="8534400"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altLang="en-US" sz="1600" b="1">
                <a:solidFill>
                  <a:srgbClr val="225A7A"/>
                </a:solidFill>
              </a:rPr>
              <a:t>(Insured Losses, 2014 Dollars, $ Billions)</a:t>
            </a:r>
          </a:p>
        </p:txBody>
      </p:sp>
      <p:graphicFrame>
        <p:nvGraphicFramePr>
          <p:cNvPr id="24582" name="Object 5"/>
          <p:cNvGraphicFramePr>
            <a:graphicFrameLocks noChangeAspect="1"/>
          </p:cNvGraphicFramePr>
          <p:nvPr/>
        </p:nvGraphicFramePr>
        <p:xfrm>
          <a:off x="39688" y="2176463"/>
          <a:ext cx="8964612" cy="3348037"/>
        </p:xfrm>
        <a:graphic>
          <a:graphicData uri="http://schemas.openxmlformats.org/presentationml/2006/ole">
            <mc:AlternateContent xmlns:mc="http://schemas.openxmlformats.org/markup-compatibility/2006">
              <mc:Choice xmlns:v="urn:schemas-microsoft-com:vml" Requires="v">
                <p:oleObj spid="_x0000_s24592" name="Chart" r:id="rId4" imgW="8420114" imgH="3371773" progId="MSGraph.Chart.8">
                  <p:embed followColorScheme="full"/>
                </p:oleObj>
              </mc:Choice>
              <mc:Fallback>
                <p:oleObj name="Chart" r:id="rId4" imgW="8420114" imgH="3371773" progId="MSGraph.Chart.8">
                  <p:embed followColorScheme="full"/>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39688" y="2176463"/>
                        <a:ext cx="8964612" cy="334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67463" name="AutoShape 7"/>
          <p:cNvSpPr>
            <a:spLocks noChangeArrowheads="1"/>
          </p:cNvSpPr>
          <p:nvPr/>
        </p:nvSpPr>
        <p:spPr bwMode="blackWhite">
          <a:xfrm>
            <a:off x="3894138" y="1681163"/>
            <a:ext cx="3500437" cy="1487487"/>
          </a:xfrm>
          <a:prstGeom prst="wedgeRectCallout">
            <a:avLst>
              <a:gd name="adj1" fmla="val 25165"/>
              <a:gd name="adj2" fmla="val 8104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2400" b="1" dirty="0">
                <a:solidFill>
                  <a:srgbClr val="FFFFFF"/>
                </a:solidFill>
              </a:rPr>
              <a:t>Storm Sandy in 2012 was the last mega-CAT to hit the US</a:t>
            </a:r>
            <a:endParaRPr lang="en-US" sz="2400" b="1" dirty="0">
              <a:solidFill>
                <a:srgbClr val="FFFFFF"/>
              </a:solidFill>
              <a:latin typeface="Arial" charset="0"/>
              <a:cs typeface="Arial" charset="0"/>
            </a:endParaRPr>
          </a:p>
        </p:txBody>
      </p:sp>
      <p:sp>
        <p:nvSpPr>
          <p:cNvPr id="11" name="AutoShape 17"/>
          <p:cNvSpPr>
            <a:spLocks noChangeArrowheads="1"/>
          </p:cNvSpPr>
          <p:nvPr/>
        </p:nvSpPr>
        <p:spPr bwMode="blackWhite">
          <a:xfrm>
            <a:off x="869950" y="3278188"/>
            <a:ext cx="1589088" cy="711200"/>
          </a:xfrm>
          <a:prstGeom prst="wedgeRectCallout">
            <a:avLst>
              <a:gd name="adj1" fmla="val 79786"/>
              <a:gd name="adj2" fmla="val 7253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buFont typeface="Wingdings" pitchFamily="2" charset="2"/>
              <a:buNone/>
              <a:defRPr/>
            </a:pPr>
            <a:r>
              <a:rPr lang="en-US" sz="1400" b="1" dirty="0">
                <a:solidFill>
                  <a:schemeClr val="bg1"/>
                </a:solidFill>
              </a:rPr>
              <a:t>Includes Tuscaloosa, AL, tornado</a:t>
            </a:r>
          </a:p>
        </p:txBody>
      </p:sp>
      <p:sp>
        <p:nvSpPr>
          <p:cNvPr id="12" name="AutoShape 17"/>
          <p:cNvSpPr>
            <a:spLocks noChangeArrowheads="1"/>
          </p:cNvSpPr>
          <p:nvPr/>
        </p:nvSpPr>
        <p:spPr bwMode="blackWhite">
          <a:xfrm>
            <a:off x="3146425" y="3254375"/>
            <a:ext cx="1265238" cy="711200"/>
          </a:xfrm>
          <a:prstGeom prst="wedgeRectCallout">
            <a:avLst>
              <a:gd name="adj1" fmla="val -23514"/>
              <a:gd name="adj2" fmla="val 7875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nSpc>
                <a:spcPct val="90000"/>
              </a:lnSpc>
              <a:spcBef>
                <a:spcPct val="50000"/>
              </a:spcBef>
              <a:buClr>
                <a:schemeClr val="bg1"/>
              </a:buClr>
              <a:defRPr/>
            </a:pPr>
            <a:r>
              <a:rPr lang="en-US" sz="1400" b="1" dirty="0">
                <a:solidFill>
                  <a:schemeClr val="bg1"/>
                </a:solidFill>
              </a:rPr>
              <a:t>Includes Joplin, MO, tornado</a:t>
            </a:r>
          </a:p>
        </p:txBody>
      </p:sp>
      <p:sp>
        <p:nvSpPr>
          <p:cNvPr id="14" name="Rectangle 5"/>
          <p:cNvSpPr>
            <a:spLocks noChangeArrowheads="1"/>
          </p:cNvSpPr>
          <p:nvPr/>
        </p:nvSpPr>
        <p:spPr bwMode="blackWhite">
          <a:xfrm>
            <a:off x="1249363" y="5380038"/>
            <a:ext cx="6731000" cy="9112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5000"/>
              </a:lnSpc>
              <a:spcBef>
                <a:spcPct val="25000"/>
              </a:spcBef>
            </a:pPr>
            <a:r>
              <a:rPr lang="en-US" altLang="en-US" sz="2000" b="1">
                <a:solidFill>
                  <a:srgbClr val="FFFFFF"/>
                </a:solidFill>
              </a:rPr>
              <a:t>12 of the 16 Most Expensive Events in US History Have Occurred Since 2004</a:t>
            </a:r>
          </a:p>
        </p:txBody>
      </p:sp>
      <p:sp>
        <p:nvSpPr>
          <p:cNvPr id="24587" name="Rectangle 4"/>
          <p:cNvSpPr>
            <a:spLocks noChangeArrowheads="1"/>
          </p:cNvSpPr>
          <p:nvPr/>
        </p:nvSpPr>
        <p:spPr bwMode="auto">
          <a:xfrm>
            <a:off x="-104775" y="6434138"/>
            <a:ext cx="914400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85000"/>
              </a:lnSpc>
              <a:spcBef>
                <a:spcPct val="25000"/>
              </a:spcBef>
              <a:buClr>
                <a:srgbClr val="FF6801"/>
              </a:buClr>
              <a:buFont typeface="Wingdings" panose="05000000000000000000" pitchFamily="2" charset="2"/>
              <a:buNone/>
            </a:pPr>
            <a:endParaRPr lang="en-US" altLang="en-US" sz="1100">
              <a:solidFill>
                <a:srgbClr val="000000"/>
              </a:solidFill>
            </a:endParaRPr>
          </a:p>
          <a:p>
            <a:pPr>
              <a:lnSpc>
                <a:spcPct val="85000"/>
              </a:lnSpc>
              <a:spcBef>
                <a:spcPct val="25000"/>
              </a:spcBef>
              <a:buClr>
                <a:srgbClr val="FF6801"/>
              </a:buClr>
              <a:buFont typeface="Wingdings" panose="05000000000000000000" pitchFamily="2" charset="2"/>
              <a:buNone/>
            </a:pPr>
            <a:r>
              <a:rPr lang="en-US" altLang="en-US" sz="1100">
                <a:solidFill>
                  <a:srgbClr val="000000"/>
                </a:solidFill>
              </a:rPr>
              <a:t>Sources: PCS; Insurance Information Institute inflation adjustments to 2014 dollars using the CPI.</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2067463"/>
                                        </p:tgtEl>
                                        <p:attrNameLst>
                                          <p:attrName>style.visibility</p:attrName>
                                        </p:attrNameLst>
                                      </p:cBhvr>
                                      <p:to>
                                        <p:strVal val="visible"/>
                                      </p:to>
                                    </p:set>
                                    <p:animEffect transition="in" filter="wipe(down)">
                                      <p:cBhvr>
                                        <p:cTn id="7" dur="500"/>
                                        <p:tgtEl>
                                          <p:spTgt spid="2067463"/>
                                        </p:tgtEl>
                                      </p:cBhvr>
                                    </p:animEffect>
                                  </p:childTnLst>
                                </p:cTn>
                              </p:par>
                            </p:childTnLst>
                          </p:cTn>
                        </p:par>
                        <p:par>
                          <p:cTn id="8" fill="hold" nodeType="afterGroup">
                            <p:stCondLst>
                              <p:cond delay="1200"/>
                            </p:stCondLst>
                            <p:childTnLst>
                              <p:par>
                                <p:cTn id="9" presetID="2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up)">
                                      <p:cBhvr>
                                        <p:cTn id="11" dur="500"/>
                                        <p:tgtEl>
                                          <p:spTgt spid="11"/>
                                        </p:tgtEl>
                                      </p:cBhvr>
                                    </p:animEffect>
                                  </p:childTnLst>
                                </p:cTn>
                              </p:par>
                            </p:childTnLst>
                          </p:cTn>
                        </p:par>
                        <p:par>
                          <p:cTn id="12" fill="hold" nodeType="afterGroup">
                            <p:stCondLst>
                              <p:cond delay="17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500"/>
                                        <p:tgtEl>
                                          <p:spTgt spid="12"/>
                                        </p:tgtEl>
                                      </p:cBhvr>
                                    </p:animEffect>
                                  </p:childTnLst>
                                </p:cTn>
                              </p:par>
                            </p:childTnLst>
                          </p:cTn>
                        </p:par>
                        <p:par>
                          <p:cTn id="16" fill="hold" nodeType="afterGroup">
                            <p:stCondLst>
                              <p:cond delay="2200"/>
                            </p:stCondLst>
                            <p:childTnLst>
                              <p:par>
                                <p:cTn id="17" presetID="23" presetClass="entr" presetSubtype="16" fill="hold" grpId="0" nodeType="afterEffect">
                                  <p:stCondLst>
                                    <p:cond delay="70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463" grpId="0" animBg="1"/>
      <p:bldP spid="11" grpId="0" animBg="1"/>
      <p:bldP spid="12" grpId="0" animBg="1"/>
      <p:bldP spid="14" grpId="0"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Title 1"/>
          <p:cNvSpPr>
            <a:spLocks noGrp="1"/>
          </p:cNvSpPr>
          <p:nvPr>
            <p:ph type="title"/>
          </p:nvPr>
        </p:nvSpPr>
        <p:spPr/>
        <p:txBody>
          <a:bodyPr/>
          <a:lstStyle/>
          <a:p>
            <a:r>
              <a:rPr lang="en-US" altLang="en-US" smtClean="0">
                <a:latin typeface="Arial" panose="020B0604020202020204" pitchFamily="34" charset="0"/>
              </a:rPr>
              <a:t>Tiny, but Growing</a:t>
            </a:r>
          </a:p>
        </p:txBody>
      </p:sp>
      <p:sp>
        <p:nvSpPr>
          <p:cNvPr id="3" name="Date Placeholder 2"/>
          <p:cNvSpPr>
            <a:spLocks noGrp="1"/>
          </p:cNvSpPr>
          <p:nvPr>
            <p:ph type="dt" sz="quarter" idx="10"/>
          </p:nvPr>
        </p:nvSpPr>
        <p:spPr/>
        <p:txBody>
          <a:bodyPr/>
          <a:lstStyle/>
          <a:p>
            <a:pPr>
              <a:defRPr/>
            </a:pPr>
            <a:r>
              <a:rPr lang="en-US" smtClean="0"/>
              <a:t>12/01/09 - 9pm</a:t>
            </a:r>
            <a:endParaRPr lang="en-US"/>
          </a:p>
        </p:txBody>
      </p:sp>
      <p:sp>
        <p:nvSpPr>
          <p:cNvPr id="4" name="Footer Placeholder 3"/>
          <p:cNvSpPr>
            <a:spLocks noGrp="1"/>
          </p:cNvSpPr>
          <p:nvPr>
            <p:ph type="ftr" sz="quarter" idx="11"/>
          </p:nvPr>
        </p:nvSpPr>
        <p:spPr/>
        <p:txBody>
          <a:bodyPr/>
          <a:lstStyle/>
          <a:p>
            <a:pPr>
              <a:defRPr/>
            </a:pPr>
            <a:r>
              <a:rPr lang="en-US" smtClean="0"/>
              <a:t>eSlide – P6466 – The Financial Crisis and the Future of the P/C</a:t>
            </a:r>
            <a:endParaRPr lang="en-US"/>
          </a:p>
        </p:txBody>
      </p:sp>
      <p:sp>
        <p:nvSpPr>
          <p:cNvPr id="17306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C6DC25D-04AD-4625-9C89-CB36274D5DD7}" type="slidenum">
              <a:rPr lang="en-US" altLang="en-US" smtClean="0">
                <a:solidFill>
                  <a:srgbClr val="000000"/>
                </a:solidFill>
              </a:rPr>
              <a:pPr/>
              <a:t>90</a:t>
            </a:fld>
            <a:endParaRPr lang="en-US" altLang="en-US" smtClean="0">
              <a:solidFill>
                <a:srgbClr val="000000"/>
              </a:solidFill>
            </a:endParaRPr>
          </a:p>
        </p:txBody>
      </p:sp>
      <p:pic>
        <p:nvPicPr>
          <p:cNvPr id="173062" name="Picture 9"/>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381000" y="1171575"/>
            <a:ext cx="813435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082" name="Rectangle 105"/>
          <p:cNvSpPr txBox="1">
            <a:spLocks noGrp="1" noChangeArrowheads="1"/>
          </p:cNvSpPr>
          <p:nvPr/>
        </p:nvSpPr>
        <p:spPr bwMode="auto">
          <a:xfrm>
            <a:off x="85725" y="6961188"/>
            <a:ext cx="1352550"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85000"/>
              </a:lnSpc>
              <a:spcBef>
                <a:spcPct val="20000"/>
              </a:spcBef>
            </a:pPr>
            <a:r>
              <a:rPr lang="en-US" altLang="en-US" sz="900">
                <a:solidFill>
                  <a:schemeClr val="bg1"/>
                </a:solidFill>
              </a:rPr>
              <a:t>12/01/09 - 9pm</a:t>
            </a:r>
          </a:p>
        </p:txBody>
      </p:sp>
      <p:sp>
        <p:nvSpPr>
          <p:cNvPr id="174083" name="Rectangle 106"/>
          <p:cNvSpPr txBox="1">
            <a:spLocks noGrp="1" noChangeArrowheads="1"/>
          </p:cNvSpPr>
          <p:nvPr/>
        </p:nvSpPr>
        <p:spPr bwMode="auto">
          <a:xfrm>
            <a:off x="2695575" y="6961188"/>
            <a:ext cx="3752850"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85000"/>
              </a:lnSpc>
              <a:spcBef>
                <a:spcPct val="20000"/>
              </a:spcBef>
            </a:pPr>
            <a:r>
              <a:rPr lang="en-US" altLang="en-US" sz="900">
                <a:solidFill>
                  <a:schemeClr val="bg1"/>
                </a:solidFill>
              </a:rPr>
              <a:t>eSlide – P6466 – The Financial Crisis and the Future of the P/C</a:t>
            </a:r>
          </a:p>
        </p:txBody>
      </p:sp>
      <p:sp>
        <p:nvSpPr>
          <p:cNvPr id="174084"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lnSpc>
                <a:spcPct val="85000"/>
              </a:lnSpc>
              <a:spcBef>
                <a:spcPct val="20000"/>
              </a:spcBef>
            </a:pPr>
            <a:fld id="{A161DFC6-FB53-4FE5-9E9A-2C7981D3DD1A}" type="slidenum">
              <a:rPr lang="en-US" altLang="en-US" sz="900"/>
              <a:pPr algn="r">
                <a:lnSpc>
                  <a:spcPct val="85000"/>
                </a:lnSpc>
                <a:spcBef>
                  <a:spcPct val="20000"/>
                </a:spcBef>
              </a:pPr>
              <a:t>91</a:t>
            </a:fld>
            <a:endParaRPr lang="en-US" altLang="en-US" sz="900"/>
          </a:p>
        </p:txBody>
      </p:sp>
      <p:sp>
        <p:nvSpPr>
          <p:cNvPr id="174085" name="Rectangle 2"/>
          <p:cNvSpPr>
            <a:spLocks noGrp="1" noChangeArrowheads="1"/>
          </p:cNvSpPr>
          <p:nvPr>
            <p:ph type="title" idx="4294967295"/>
          </p:nvPr>
        </p:nvSpPr>
        <p:spPr>
          <a:xfrm>
            <a:off x="33338" y="130175"/>
            <a:ext cx="7950200" cy="860425"/>
          </a:xfrm>
        </p:spPr>
        <p:txBody>
          <a:bodyPr/>
          <a:lstStyle/>
          <a:p>
            <a:r>
              <a:rPr lang="en-US" altLang="en-US" smtClean="0">
                <a:latin typeface="Arial" panose="020B0604020202020204" pitchFamily="34" charset="0"/>
              </a:rPr>
              <a:t>Sharing/On-Demand/Peer-to-Peer Economy Impacts Many Lines of Insurance</a:t>
            </a:r>
          </a:p>
        </p:txBody>
      </p:sp>
      <p:sp>
        <p:nvSpPr>
          <p:cNvPr id="174086" name="Rectangle 3"/>
          <p:cNvSpPr>
            <a:spLocks noGrp="1" noChangeArrowheads="1"/>
          </p:cNvSpPr>
          <p:nvPr>
            <p:ph type="body" idx="4294967295"/>
          </p:nvPr>
        </p:nvSpPr>
        <p:spPr>
          <a:xfrm>
            <a:off x="160338" y="1103313"/>
            <a:ext cx="5089525" cy="4652962"/>
          </a:xfrm>
        </p:spPr>
        <p:txBody>
          <a:bodyPr/>
          <a:lstStyle/>
          <a:p>
            <a:pPr>
              <a:lnSpc>
                <a:spcPts val="2400"/>
              </a:lnSpc>
              <a:spcBef>
                <a:spcPct val="50000"/>
              </a:spcBef>
            </a:pPr>
            <a:r>
              <a:rPr lang="en-US" altLang="en-US" sz="2100" b="1" smtClean="0">
                <a:latin typeface="Arial" panose="020B0604020202020204" pitchFamily="34" charset="0"/>
              </a:rPr>
              <a:t>The “On-Demand” Economy is or will impact many segments of the economy important to P/C insurers</a:t>
            </a:r>
          </a:p>
          <a:p>
            <a:pPr lvl="1">
              <a:lnSpc>
                <a:spcPts val="2400"/>
              </a:lnSpc>
            </a:pPr>
            <a:r>
              <a:rPr lang="en-US" altLang="en-US" sz="1900" b="1" smtClean="0">
                <a:latin typeface="Arial" panose="020B0604020202020204" pitchFamily="34" charset="0"/>
              </a:rPr>
              <a:t>Auto (personal and commercial)</a:t>
            </a:r>
          </a:p>
          <a:p>
            <a:pPr lvl="1">
              <a:lnSpc>
                <a:spcPts val="2400"/>
              </a:lnSpc>
            </a:pPr>
            <a:r>
              <a:rPr lang="en-US" altLang="en-US" sz="1900" b="1" smtClean="0">
                <a:latin typeface="Arial" panose="020B0604020202020204" pitchFamily="34" charset="0"/>
              </a:rPr>
              <a:t>Homeowners/Renters</a:t>
            </a:r>
          </a:p>
          <a:p>
            <a:pPr lvl="1">
              <a:lnSpc>
                <a:spcPts val="2400"/>
              </a:lnSpc>
            </a:pPr>
            <a:r>
              <a:rPr lang="en-US" altLang="en-US" sz="1900" b="1" smtClean="0">
                <a:latin typeface="Arial" panose="020B0604020202020204" pitchFamily="34" charset="0"/>
              </a:rPr>
              <a:t>Many Liability Coverages</a:t>
            </a:r>
          </a:p>
          <a:p>
            <a:pPr lvl="1">
              <a:lnSpc>
                <a:spcPts val="2400"/>
              </a:lnSpc>
            </a:pPr>
            <a:r>
              <a:rPr lang="en-US" altLang="en-US" sz="1900" b="1" smtClean="0">
                <a:latin typeface="Arial" panose="020B0604020202020204" pitchFamily="34" charset="0"/>
              </a:rPr>
              <a:t>Professional Liability</a:t>
            </a:r>
          </a:p>
          <a:p>
            <a:pPr lvl="1">
              <a:lnSpc>
                <a:spcPts val="2400"/>
              </a:lnSpc>
            </a:pPr>
            <a:r>
              <a:rPr lang="en-US" altLang="en-US" sz="2000" b="1" smtClean="0">
                <a:latin typeface="Arial" panose="020B0604020202020204" pitchFamily="34" charset="0"/>
              </a:rPr>
              <a:t>Workers Comp</a:t>
            </a:r>
          </a:p>
          <a:p>
            <a:pPr>
              <a:lnSpc>
                <a:spcPts val="2400"/>
              </a:lnSpc>
              <a:spcBef>
                <a:spcPct val="50000"/>
              </a:spcBef>
            </a:pPr>
            <a:r>
              <a:rPr lang="en-US" altLang="en-US" sz="2100" b="1" smtClean="0">
                <a:latin typeface="Arial" panose="020B0604020202020204" pitchFamily="34" charset="0"/>
              </a:rPr>
              <a:t>Many insurance questions have arisen</a:t>
            </a:r>
          </a:p>
          <a:p>
            <a:pPr>
              <a:lnSpc>
                <a:spcPts val="2400"/>
              </a:lnSpc>
              <a:spcBef>
                <a:spcPct val="50000"/>
              </a:spcBef>
            </a:pPr>
            <a:r>
              <a:rPr lang="en-US" altLang="en-US" sz="2100" b="1" smtClean="0">
                <a:latin typeface="Arial" panose="020B0604020202020204" pitchFamily="34" charset="0"/>
              </a:rPr>
              <a:t>Insurance solutions are increasingly available to fill the many insurance gaps that arise</a:t>
            </a:r>
          </a:p>
        </p:txBody>
      </p:sp>
      <p:pic>
        <p:nvPicPr>
          <p:cNvPr id="174087" name="Picture 1"/>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5113338" y="1201738"/>
            <a:ext cx="2962275"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088" name="AutoShape 2"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31750" y="-1365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p>
        </p:txBody>
      </p:sp>
      <p:sp>
        <p:nvSpPr>
          <p:cNvPr id="174089" name="AutoShape 4"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120650" y="1587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p>
        </p:txBody>
      </p:sp>
      <p:sp>
        <p:nvSpPr>
          <p:cNvPr id="174090" name="AutoShape 6"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273050" y="16827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p>
        </p:txBody>
      </p:sp>
      <p:sp>
        <p:nvSpPr>
          <p:cNvPr id="174091" name="AutoShape 8"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425450" y="32067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p>
        </p:txBody>
      </p:sp>
      <p:sp>
        <p:nvSpPr>
          <p:cNvPr id="174092" name="AutoShape 10"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577850" y="47307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p>
        </p:txBody>
      </p:sp>
      <p:sp>
        <p:nvSpPr>
          <p:cNvPr id="174093" name="AutoShape 12"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730250" y="62547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p>
        </p:txBody>
      </p:sp>
      <p:pic>
        <p:nvPicPr>
          <p:cNvPr id="174094" name="Picture 9"/>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5481638" y="2744788"/>
            <a:ext cx="2593975"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095" name="Picture 10"/>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5313363" y="3905250"/>
            <a:ext cx="2827337" cy="282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096" name="AutoShape 16" descr="data:image/jpeg;base64,/9j/4AAQSkZJRgABAQAAAQABAAD/2wCEAAkGBxMSEhUSExQWFRUXGBwbGRgXGSAYGhggGxweHRkeIB8gHCsgIRolHR0UITEhJSkrLy4uHR8zODM1NygtLiwBCgoKDg0OGxAQGiwkICYsLC0sLCwsLCwsLCwsLCwsLCwsLSwsLCwsLCwsLCwsLCwsLCwsLCwsLCwsLCwsLCwsLP/AABEIAEwBQAMBEQACEQEDEQH/xAAbAAEAAwEBAQEAAAAAAAAAAAAABQYHBAIDAf/EAEAQAAEDAgMFBAYHBwQDAAAAAAEAAgMEEQUGEgchMVFhEyJBcRQygZGxwTRCUnOhstEjJDVicoLhF0OS8BUzU//EABoBAQADAQEBAAAAAAAAAAAAAAABAgMEBQb/xAAyEQACAgECBQIDBwQDAAAAAAAAAQIDEQQhEhMxQVEFMiJhgRUzQnGhseEUNJHBI9Hw/9oADAMBAAIRAxEAPwDcUAQBAEBQp8110zJXUtM0sa5zA6+p4t46VjxyfRHlS1d84ydcdunzOPB8drHXMM7ah49eCVgjkHPTbioUpdnkzp1Fz3jLifhrDLhl7McVWCG3ZK3143bnN/UdVpGakejRqY27LZ90TKudAQBAEAQBAEAQBAEAQBAEAQBAEAQBAEAQBAEAQBAEAQBAEAQBAEAQBAEAQHl7w0EkgAcSdwCENpbsg6rOFFGbGdpP8t3fBV44+TmnraI9ZFPZmWnpax00D+0gnN5WWILHfaF+N7n8VlxJSyuh5v8AV1U3ccHmMuq8fMteM4BBXMbNE4MkteOaPj0vbiFpKKluehbp6748UXv2aK3JTyTydlL+74jELxSt3NnA+PXzWfV4ezORxlOXDL4bF0fktOVcf9Ja6OQaKiI2kZ8x0K0hLPXqdum1HMWJbSXVE8rnUEAQBAEAQBAEAQBAEAQBAEAQBAEAQBAEAQBAEAQBAEAQBAEAQBAEAQEDmrM8VEy7u9I4dxgNr9Tyb1VJzUTl1WrjRHfd9kUZmEYjih7SV3Zx/V1XDf7WePmVlwymeVyNTq/im8Ik49lrbd6pdfowAfEq3K+ZsvSI43l+hHYls1nYLxSNl/lI0O+JB/BQ62jC30maWYPJEYFj9Rh0hYWnTfvxP3e0cj1VVJxZz0am3Sy4WtvBorailxWEaH6ZGd5p4SRO8CP+2K12mj21OrVw+F7/AKoh8aMsWiv02npzoqGt4SMP1h08R/hVllfF46nPdxRxd+KO0vmi8UVYyZgfG4OaRe4N1qnk9KE4zWYs+6kuEAQBAEAQBAEAQBAEAQBAEAQBAEAQBAEAQBAEAQBAEAQBAEAQBAVnNGKziaKkpSGyyAuc87wxo8bc+Kzm3nCOLU2z41VX1ffwcuGZItUekVU3pLgBp1NtvHPebgeARV75byZ16D/k47ZcTLbNK1gLnENaOJJsAtD0G0lllenzzQtNu2B8gSFTmR8nI9fQn7iVwvGYKgXhka/mAd49nFWUk+hvXfXZ7Hk+eN4DBVt0zMuRwcNzm+RUSin1K3aeu5YmiIwDIsFLL22p8jh6uqwDfdxKrGtJ5OfT+n10y4s5ZZ3xggggEEWN/EclodzSfUoWL4RQQVLIYp30lRJvboJ079wuOG83sLrPlrtscE9HWpfA3F/IlMHxmeGcUdbYucP2Uw3CS3EEfaSMmnwyLVXzhZyrfo/JZMRrGwxPldfSxpcbcdy0O1vCyZFNtRrHElrImNPBpBcQOp5qDm58jx/qdXcov+J/VCOdInck54qqqrZBKI9Ba4nS0g7rW8VJeu1ylhmlodAQBAEAQFK2j5onoTT9jo/adpq1C/q6LW3/AMxQxtm44wSmSMyen05kLdD2O0PANxcAG46EEIXrnxLJYULkdmGsdDTSystqYwkX4XUSeFkxvm4VykuyMz/1GrOUX/H/ACseZI8L7Wu+R6ZtIqxxbEfYR805kiV6tb3SLvlLN0dbduns5Wi5be4I5g8lpGfEerpNbHULHRlkVztCAICLzLjApIHTFuojcBwuTw9irJ4WTDU3qmtzZW8jZsnrJ3slDA0M1DSOvO6pCbbwzi0OtnfNqXQvC1PUCAoedM7yU03YQtbdoBc52/jwACynNp4R5Ot9QlTPggi15erXTU0Ur7antBNuC0i8rJ6Gnm51qT7kipNiOzHXup6WaZoBcxhcAeFx8kKyeE2Z1s/zlVz1jYZX9qx7XeAGiwvqFvDw9oQwrsk5YZ2Zk2hTRzvjga0NjcWkuFy4g2PkLrGVjzsebqfU5RscILpsaPA67Wk+IB/BbHtReVkqOcA5lbQyRG0rnOZY8CzcXfErOfuTR5+rzG6tx6vb6FxWh6JQIaZ2LzOkkcW0cTi1jBu7UjiT0/7zWOOY/keUovWTcn7F0+Za4Mu0rG6RBHbq0FacK8HctNUlhRRV8yZN7L96obxyM3lo4OA5fp4rOVeN4nDqNFwf8lOzXYs2V8ZFXTsm4Hg4cnDitIy4lk7dNfzq1IllY6AgIvEsvU88sc0sYdJEbtd7bi/Ox3oVcE3lkZtDptVI6UevC4SNPIg7/eFnb7c+Dl10M1cXdbk0GNqaezxdsrN44bnDetEdMXxwT8lGzfkijp6OWWOMh7W3adRNkM51xUcozvLNGyargikF2PeA4cLixUGEFmSRpOMU+H4MWzxxl07gRGzUd/DUTyHDepN5cNe/cqNTtIr3G4exg5Btx7yoM3dIlIdqkwgLXRMM9xpd9QjxJHEEfihbnvBP5DzrLVmo9IEbGRMa7U24te9738gpL12OWclaxzafUPeRTBscd+6XDU9w5kcBfkoM5XN9D8wXafURuHpIbLHfvFo0vaOYHA25KRG5rqd+2WUPFE5pu1wlIPMHsiEJv7HRsdmaynq3uIa1sgJJ4ABguUJo6Mjq3ajUulcKeJhjLrRhwJe7wHDxPJQQ73nYuuLmc4ZMajT2piJcGCwbfw38SOaiftZGqzyJZ8GVZdpWy1MMbxdrngEdFgll4PmtLBTujGXTJoGZMhU7YHyQ3Y9jS7ebg2FyCtJVpLY9rU+nVctuOzRRco1DmVlO5u68jWnyduPxWceqPH0c3G+OPJomcM7ild2MLQ+X6xPqs5eZ6LWU8bI9vWeoKl8Md3+xTW7QK0OvrYemncs+OR5i9UvzklazaZKWs7OJodbv6rkX6dFZ2PsdE/V3hcK/M+2YMWfVYSJpAA4ygd3huKN5hll9Tc7tHxvyVTLGPGifJI1gc5zNIubAb73Konh5PN0mq/p23jJ3jP8AW3vrZ5aRZTxyNvtS8vGUM6Nqz2UjezltcAG7Xc7dei0jPOzPW0evjf8AC9mULaH9Pl8m/BZz9zPH9S/uGfePPU8cMcMIawMaAXHvFx+ACcbSwi69SnGChBdDowzaNUscO1DZW+Nhpd7DwUqxovV6rYn8ayjRzjUL6V1SDri0EkW39QRz8LLXiWMnt/1EHVzF0KFkrHWOrQyKmhhbJe5aLusATa/ms4zbZ52k1ztu4VFJFSzB9KqPvpPzlZvqzx9T99P83+5omRM2zVUxhkawNay403vuIC1hNt4Pc0OtndLhkux15j3YnQk8LPA89ymXuRpqP7mv6lmxIEwyBvHQ63nY2V30O2z2PHhkTkNjRQU+nxYCfM8fxVKvYjHRpKmOCfWh0hAU7IEYbJWtb6gn7vuN/ks6+552hWJWJdMk3mHFPRmNkcCYr6ZCOLARud7/AIq0pY3Oq+3lpSfTuVTBM+6dUcrJJWtNmysaSXDw1N8DZZqzHU8+j1Fe2Sbx3RKnPkP1Yah3lGVbmI6H6hDtF/4OOvlq8Sb2DYHU8DiNb5PWcOQCh8U9sbGc5XalcKjwx7t9S6wxhrQ0cAAB7FqeklhYRX9of8PqP6fmhWz2sx/JX0+m+8HwKg5a/cjo2iV5kr5y7hH3B0DRv/G6C15kzRclZKpo6dkkrGyyyNDnFwuBcX0gcgpOiutJblY2oZWiptFRA3Q17tL2DgCd7SPcd3koMroJbo4dnlC6ePEIWes+BoF+d3KSKlnKK9hVa+jqWvdGC+Mm8cgt0I8+qgzT4WXajxjCKyUuqYOxkfa5cToJ4cRuHghspVye6PO1ymZEyhjjFmNbKGi9937KykXLGMFIjxV7aZ9K3cx8gkeRxdZoaGn+XdfzUGOdsGh7JsuRlprXlr3XLYx/87esT/Md3kPNSb0w/EXPOP0Ko+7KrP2sjV/cS/IxXC60wSsmaASw3APArBPG58rTY65qa7E/jmeqipiMRa2NrvW03JI5eSlzbR3X+pWWx4cYPeRsFe5/pb2kRQgvBP1nAbreXG6QWXknQad55slstyv0cT6qdrSe/M/eTzcd6qtzjjF3W4fVs2SlyjRsj7PsWuFt5cLuPW66FCJ9NHR0xjw8Jlmc8FFJUmNvqOGpt/AHw9ixksPB8/rtOqbMLoyYk/gjfvfmp/AdUv7D6kZkbAmVdQWyX0MbqcB9bfYDyURXEzn9P00brPi6I0vEsn0ksZjETWG3dc0WIPzWrgme7boqZx4cYMdpZnU87XA96KT8psffvWB8zCTptz4ZL7QHXrpT0b+UK0/czp9R3vZdckZTgFOyaVgkkkF+9vDQeAAV4QWMs9XQ6KuNalJZbITaNliKBrZ4W6Gk6XNHC54EfionHG6OT1LSQrSsgseTgynVn0LEITw7MPHS9w73933KsXs0Y6Sb/p7Y/I5dnv0+H+78pSHuRT0379EVmH6VUffSfnKrLuc2p+/l+b/c3TD6SNjWuaxrSWjeAB4LpSPrK4RSTSK9tDgcIoqpgu6mkD7c2nc75KlnTPg5NfFqKsj1i8/QstFVNljbIw3a4Ag+aunk7YTU4qS7nLguG+jtfGCDHrLox4tDt5b5A3t0PRIrBnTVy04rp2/6JFSbEHmzGzTRfs2OfK+4Y1oJ9psOAVJywjl1V/Khsst9DMqrHZYI44Ymvh0u1ue8WfI/xPLT0WOcLB4dmpnXFQgmu+/VstmD7QoJWdnVt0EixNtTHfotFYu56FPqddi4bFj9iLxd1JTFs+Hz2l1gdixxcJATvFvBUlwreLMreTW1OiW/hdzT2G4BIsbcOS6D2l0PSEhAVzaH/D6j+n5oUs9rMfyV9PpvvB8CoOWv3I79peGGGukJHdm77Tz8HD2H4oTasSLTlDaLCyBsNTqY6NoaHgag8Dhw4FSaQuWMMr+0LODa0siiBELDqudxe61gbeAAv71BSyzi2R9tmGIej+mzFrnhkTHFrbXIBde11IpeMsmpM54bXPEdTTloP+5Jps32g3F0L8yEtmih5npKaOdzKWTtIrDfxsTxF/FQYzST2JHMkj3Yfhhf9mcNv9kGMN/CyFp+2J1ZVy76bQVLWgdtHMHxnxP7MXYT9k/HehMIcUWcOSs1voJHXaXxv3PZexaRuuAfrDeCD8kK12cJoVbm6nrqOqZFr1NhLnBzbWF7ceCiftZOpsUqZ48Gc4DRtmqIonX0vdY24i6wSy8HzemrVlqi+56xnDJKOcxP9Zpu1w4OHg4fojWHgm+menswy64btBErWU8sJu+0bnNIt3t17W68FdWdmj1avU1YlCUeuxRnxyUlRp4SQv4/0ncfIix9qzW23g8mSlRb80zTqXaLSmMOfqa+29lr7+h5LZWI96HqlLjl9TOcy40ayd0xGkWs1t72A+ayby8nh6vUO+ziLBJ/BG/e/NW/Ad0v7D6kLlHHvQp+0LdTXDS4DjbmOoUReHk5NFqeRPL6F9xPaNTtjJh1PkI3NIsAepWjsXY9i31SpRzHdmb4NROqahkY3l77uPS93H4rFLLweHRW7rUvJJ7QR+/Sjo38qtP3M39S+/ZYsnZ6iihbBUXaWCzXAXBHhfkQrRnhYZ3aP1GEYKFnYic85tFZpiiBETTck8XHw3eAG/3qJy4jl1+uV2IQ6H0yth5bh9dORuezS3qG31HyuQPYkVs2X0tTWlsm+6I/Z79Ph/u/KVEPcjH0379HLnGhdFWTtd9Z5eDzDzcfEj2KJLdoy1tbrvlnu8/5NDyTm81ZEDo9LmMuXA3BtYcPBawnnY9rQ63nfC1ukW2oha9rmOF2uBBHMHitD0ZRUlhmfYViTsJnNJUEup3G8Un2R+nPl7VinwPD6HkVWvST5VntfRmhRStcA5pDmneCDcFbHrpprKPaEhAUjPWboo2OgjDJZDuN7Oazz5u6LKc+yPL12thCPAt3+xmWHUL55GxRi7nGw6cyegWXyR4FVUrZqMTbMDy3BTMYGsaXtG+S3eJ8SuiMUj6ujTV1RSS38kwrHQEAQHwraVssbo3i7XggjoUIazsUfCNmbaeojnbUuIjdqDCwXPTVq/GyGMacPOS1Zjy/DWxdnMOG9rhucw8x+iGsoqSwzO5tk04J0VMZb4FzCD+BIQw5D8knTbKYxC5r5yZiQRIG7m28A2+8HxJKFlQsdSZydkkUDpXGbthK0NILNNrX/mN73QtCvh7kBjOyoOeXU0wY0/7b2khvk4G9uhCFJUeGeMK2UWeDUzhzAfUjaRq6FxO4eQQKjyyyZvyW2uEDWy9g2EOAAZqBDtNvrC1tP4oXnXxYOjJeVf8Ax7JGdr2vaODr6dFrC1vWN0JrhwHzzHkalrHF7gY5DxfHuJ8xax+KCVUZEZg2zoU7ahoqC7touz3x207739bf5blDWVgylp8wlHPVYGD7O+wmjm9I1aHX09na/t1lUVeHnJw0el8qxT484+X8lnx3AYatmmVtyPVcNzm+RVpRT6noX6eFyxNFTp9mgZK2QVJs1wcAYxfcb2vq+Spy/medH0lRmpKfT5fyTmacoRVtn37OUbtYF7jk4X3hWlBM69VooX79H5KiNmE1988duek393+VTlvyed9jyz7kStZszic1gjmcwtFnEt1a+ttQsp5R0WekwaSjLH0zn9USDsmXoRR9twfq16Ot7adXzVuD4cGz0GdPyeLv1x/rP+yNp9mUYY8OmLnOA0ODNOgi9/rG4O7d0VeV8znh6RFRalLPjbGP1I0bMJr/APvjtz0m/u/yo5b8mP2PLPuRccr5VhogS275CO893HyA8Arxgonp6XRwoW278kTmHIPpU75/SNGq3d7PVawtx1hQ68vOTm1PpvOs4+LH0/k4MR2Zg6TDMAQAHBzdxPMWO6/LeodXhmVvpKeOBnnDNmNnAzzBzR9VgIv/AHE7vYEVXlkVekJPM5fRF1r8Ja+mdTMtG0s0CwvpHldaNbYPUspUqnWtljBW8vZB9FnZP6Rr037vZ6b3FuOsqirw8nDpvTeTZx8Wfp/JYMey/BWNDZW7x6rhuc2/I/JWlFPqdt+mruWJoicr5MFFM6UTF4LdOkttbfzv8lWMMPJzaXQKibkpZ+ha1oegcOMYTFVRmOVtx4HxaeYPgVDSfUyuphbHhmjO58AxHDiTSvdJFxs0X97N+/q3iseGUeh48tPqdM81PK/92Ob/AFGrG91zY9XVpBHsuo5jM/tW5bNIisUzhV1A0ul0tP1Yxpv7t/4qHNvuc9uvvsWM4XyP3BMo1VSRpjMbPtvBaPYOJ9iKLfQijQXWvpheWanljLMVEzu96QjvPPE9ByHRbxion0Gm0kKI4XXyTisdQQBAEAQBAEAQBAEAQBAEAQBAEAQBAEAQBAEAQBAEAQBAEAQBAEAQBAEAQBAfKemY/wBdjXf1AH4oVlCMuqPMNFGw3bGxp5hoHwCjBCriuiR91JcIAgCAIAgCAIAgCAIAgCAIAgCAIAgCAIAgCAIAgCAIAgCAIAgCAIAgCAID/9k="/>
          <p:cNvSpPr>
            <a:spLocks noChangeAspect="1" noChangeArrowheads="1"/>
          </p:cNvSpPr>
          <p:nvPr/>
        </p:nvSpPr>
        <p:spPr bwMode="auto">
          <a:xfrm>
            <a:off x="882650" y="77787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p>
        </p:txBody>
      </p:sp>
      <p:pic>
        <p:nvPicPr>
          <p:cNvPr id="174097" name="Picture 12"/>
          <p:cNvPicPr>
            <a:picLocks noChangeAspect="1"/>
          </p:cNvPicPr>
          <p:nvPr/>
        </p:nvPicPr>
        <p:blipFill>
          <a:blip r:embed="rId6">
            <a:extLst>
              <a:ext uri="{28A0092B-C50C-407E-A947-70E740481C1C}">
                <a14:useLocalDpi xmlns:a14="http://schemas.microsoft.com/office/drawing/2010/main"/>
              </a:ext>
            </a:extLst>
          </a:blip>
          <a:srcRect/>
          <a:stretch>
            <a:fillRect/>
          </a:stretch>
        </p:blipFill>
        <p:spPr bwMode="auto">
          <a:xfrm>
            <a:off x="5322888" y="5989638"/>
            <a:ext cx="304800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r"/>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6130"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01FD5D2-39ED-463F-A235-A6504DDE9045}" type="slidenum">
              <a:rPr lang="en-US" altLang="en-US" smtClean="0">
                <a:solidFill>
                  <a:srgbClr val="000000"/>
                </a:solidFill>
              </a:rPr>
              <a:pPr/>
              <a:t>92</a:t>
            </a:fld>
            <a:endParaRPr lang="en-US" altLang="en-US" smtClean="0">
              <a:solidFill>
                <a:srgbClr val="000000"/>
              </a:solidFill>
            </a:endParaRPr>
          </a:p>
        </p:txBody>
      </p:sp>
      <p:sp>
        <p:nvSpPr>
          <p:cNvPr id="176131" name="Rectangle 3"/>
          <p:cNvSpPr>
            <a:spLocks noGrp="1" noChangeArrowheads="1"/>
          </p:cNvSpPr>
          <p:nvPr>
            <p:ph type="title"/>
          </p:nvPr>
        </p:nvSpPr>
        <p:spPr>
          <a:xfrm>
            <a:off x="128588" y="92075"/>
            <a:ext cx="8396287" cy="860425"/>
          </a:xfrm>
        </p:spPr>
        <p:txBody>
          <a:bodyPr/>
          <a:lstStyle/>
          <a:p>
            <a:r>
              <a:rPr lang="en-US" altLang="en-US" smtClean="0">
                <a:latin typeface="Arial" panose="020B0604020202020204" pitchFamily="34" charset="0"/>
              </a:rPr>
              <a:t>Labor on Demand: Huge Implications for    the US Economy, Workers &amp; Insurers</a:t>
            </a:r>
          </a:p>
        </p:txBody>
      </p:sp>
      <p:pic>
        <p:nvPicPr>
          <p:cNvPr id="2" name="Picture 1"/>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rot="-416200">
            <a:off x="412750" y="3698875"/>
            <a:ext cx="4603750" cy="25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6207125" y="4086225"/>
            <a:ext cx="1881188" cy="247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AutoShape 6"/>
          <p:cNvSpPr>
            <a:spLocks noChangeArrowheads="1"/>
          </p:cNvSpPr>
          <p:nvPr/>
        </p:nvSpPr>
        <p:spPr bwMode="blackWhite">
          <a:xfrm rot="1063534">
            <a:off x="233363" y="2019300"/>
            <a:ext cx="1785937" cy="969963"/>
          </a:xfrm>
          <a:prstGeom prst="wedgeRectCallout">
            <a:avLst>
              <a:gd name="adj1" fmla="val 84947"/>
              <a:gd name="adj2" fmla="val 12645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b="1" dirty="0">
                <a:solidFill>
                  <a:srgbClr val="FFFFFF"/>
                </a:solidFill>
                <a:latin typeface="Arial "/>
              </a:rPr>
              <a:t>Will </a:t>
            </a:r>
            <a:r>
              <a:rPr lang="en-US" b="1" i="1" dirty="0">
                <a:solidFill>
                  <a:srgbClr val="FFFFFF"/>
                </a:solidFill>
                <a:latin typeface="Arial "/>
              </a:rPr>
              <a:t>YOUR</a:t>
            </a:r>
            <a:r>
              <a:rPr lang="en-US" b="1" dirty="0">
                <a:solidFill>
                  <a:srgbClr val="FFFFFF"/>
                </a:solidFill>
                <a:latin typeface="Arial "/>
              </a:rPr>
              <a:t> job be reduced to an app?</a:t>
            </a:r>
            <a:endParaRPr lang="en-US" b="1" dirty="0">
              <a:solidFill>
                <a:srgbClr val="FFFFFF"/>
              </a:solidFill>
              <a:latin typeface="Arial "/>
              <a:cs typeface="Arial" charset="0"/>
            </a:endParaRPr>
          </a:p>
        </p:txBody>
      </p:sp>
      <p:pic>
        <p:nvPicPr>
          <p:cNvPr id="15" name="Picture 14" descr="WSJGraphic.png"/>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rot="370675">
            <a:off x="1874838" y="1409700"/>
            <a:ext cx="7200900" cy="311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par>
                          <p:cTn id="8" fill="hold" nodeType="afterGroup">
                            <p:stCondLst>
                              <p:cond delay="500"/>
                            </p:stCondLst>
                            <p:childTnLst>
                              <p:par>
                                <p:cTn id="9" presetID="22" presetClass="entr" presetSubtype="4" fill="hold" nodeType="afterEffect">
                                  <p:stCondLst>
                                    <p:cond delay="50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1000"/>
                                        <p:tgtEl>
                                          <p:spTgt spid="12"/>
                                        </p:tgtEl>
                                      </p:cBhvr>
                                    </p:animEffect>
                                  </p:childTnLst>
                                </p:cTn>
                              </p:par>
                            </p:childTnLst>
                          </p:cTn>
                        </p:par>
                        <p:par>
                          <p:cTn id="12" fill="hold" nodeType="afterGroup">
                            <p:stCondLst>
                              <p:cond delay="2000"/>
                            </p:stCondLst>
                            <p:childTnLst>
                              <p:par>
                                <p:cTn id="13" presetID="22" presetClass="entr" presetSubtype="4" fill="hold" nodeType="afterEffect">
                                  <p:stCondLst>
                                    <p:cond delay="50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1000"/>
                                        <p:tgtEl>
                                          <p:spTgt spid="2"/>
                                        </p:tgtEl>
                                      </p:cBhvr>
                                    </p:animEffect>
                                  </p:childTnLst>
                                </p:cTn>
                              </p:par>
                            </p:childTnLst>
                          </p:cTn>
                        </p:par>
                        <p:par>
                          <p:cTn id="16" fill="hold" nodeType="afterGroup">
                            <p:stCondLst>
                              <p:cond delay="3500"/>
                            </p:stCondLst>
                            <p:childTnLst>
                              <p:par>
                                <p:cTn id="17" presetID="22" presetClass="entr" presetSubtype="2"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right)">
                                      <p:cBhvr>
                                        <p:cTn id="1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3"/>
          <p:cNvSpPr>
            <a:spLocks noChangeArrowheads="1"/>
          </p:cNvSpPr>
          <p:nvPr/>
        </p:nvSpPr>
        <p:spPr bwMode="auto">
          <a:xfrm>
            <a:off x="241300" y="6353175"/>
            <a:ext cx="2625725" cy="207963"/>
          </a:xfrm>
          <a:prstGeom prst="rect">
            <a:avLst/>
          </a:prstGeom>
          <a:noFill/>
          <a:ln w="9525" algn="ctr">
            <a:noFill/>
            <a:miter lim="800000"/>
            <a:headEnd/>
            <a:tailEnd/>
          </a:ln>
        </p:spPr>
        <p:txBody>
          <a:bodyPr anchor="ctr">
            <a:spAutoFit/>
          </a:bodyPr>
          <a:lstStyle/>
          <a:p>
            <a:pPr eaLnBrk="1" hangingPunct="1">
              <a:defRPr/>
            </a:pPr>
            <a:r>
              <a:rPr lang="en-US" sz="750" dirty="0">
                <a:solidFill>
                  <a:srgbClr val="000000">
                    <a:lumMod val="75000"/>
                  </a:srgbClr>
                </a:solidFill>
              </a:rPr>
              <a:t>Source: ISO.</a:t>
            </a:r>
            <a:endParaRPr lang="en-US" sz="750" i="1" dirty="0">
              <a:solidFill>
                <a:srgbClr val="000000">
                  <a:lumMod val="75000"/>
                </a:srgbClr>
              </a:solidFill>
            </a:endParaRPr>
          </a:p>
        </p:txBody>
      </p:sp>
      <p:sp>
        <p:nvSpPr>
          <p:cNvPr id="178179" name="Title 1"/>
          <p:cNvSpPr>
            <a:spLocks noGrp="1"/>
          </p:cNvSpPr>
          <p:nvPr>
            <p:ph type="title"/>
          </p:nvPr>
        </p:nvSpPr>
        <p:spPr>
          <a:xfrm>
            <a:off x="171450" y="153988"/>
            <a:ext cx="7000875" cy="644525"/>
          </a:xfrm>
        </p:spPr>
        <p:txBody>
          <a:bodyPr/>
          <a:lstStyle/>
          <a:p>
            <a:r>
              <a:rPr lang="en-US" altLang="en-US" smtClean="0">
                <a:latin typeface="Arial" panose="020B0604020202020204" pitchFamily="34" charset="0"/>
                <a:ea typeface="MS PGothic" panose="020B0600070205080204" pitchFamily="34" charset="-128"/>
              </a:rPr>
              <a:t>Ridesharing Regulation/Legislation and Status of ISO Filings as of 9/30/15</a:t>
            </a:r>
          </a:p>
        </p:txBody>
      </p:sp>
      <p:sp>
        <p:nvSpPr>
          <p:cNvPr id="62470" name="TextBox 4"/>
          <p:cNvSpPr txBox="1">
            <a:spLocks noChangeArrowheads="1"/>
          </p:cNvSpPr>
          <p:nvPr/>
        </p:nvSpPr>
        <p:spPr bwMode="auto">
          <a:xfrm>
            <a:off x="7543800" y="5715000"/>
            <a:ext cx="40005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defRPr/>
            </a:pPr>
            <a:fld id="{6BF8C88D-68AD-4250-88B9-4958EF3B8769}" type="slidenum">
              <a:rPr lang="en-US" altLang="en-US" sz="900"/>
              <a:pPr algn="r">
                <a:defRPr/>
              </a:pPr>
              <a:t>93</a:t>
            </a:fld>
            <a:endParaRPr lang="en-US" altLang="en-US" sz="1350"/>
          </a:p>
        </p:txBody>
      </p:sp>
      <p:pic>
        <p:nvPicPr>
          <p:cNvPr id="178181" name="Picture 1"/>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171450" y="2322513"/>
            <a:ext cx="4505325" cy="286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8182" name="Picture 2"/>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4338638" y="2363788"/>
            <a:ext cx="4805362"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8183" name="Rectangle 3"/>
          <p:cNvSpPr>
            <a:spLocks noChangeArrowheads="1"/>
          </p:cNvSpPr>
          <p:nvPr/>
        </p:nvSpPr>
        <p:spPr bwMode="black">
          <a:xfrm>
            <a:off x="5584825" y="1935163"/>
            <a:ext cx="2562225" cy="24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85725">
              <a:defRPr>
                <a:solidFill>
                  <a:schemeClr val="tx1"/>
                </a:solidFill>
                <a:latin typeface="Arial" panose="020B0604020202020204" pitchFamily="34" charset="0"/>
                <a:cs typeface="Arial" panose="020B0604020202020204" pitchFamily="34" charset="0"/>
              </a:defRPr>
            </a:lvl1pPr>
            <a:lvl2pPr marL="742950" indent="-285750" defTabSz="85725">
              <a:defRPr>
                <a:solidFill>
                  <a:schemeClr val="tx1"/>
                </a:solidFill>
                <a:latin typeface="Arial" panose="020B0604020202020204" pitchFamily="34" charset="0"/>
                <a:cs typeface="Arial" panose="020B0604020202020204" pitchFamily="34" charset="0"/>
              </a:defRPr>
            </a:lvl2pPr>
            <a:lvl3pPr marL="1143000" indent="-228600" defTabSz="85725">
              <a:defRPr>
                <a:solidFill>
                  <a:schemeClr val="tx1"/>
                </a:solidFill>
                <a:latin typeface="Arial" panose="020B0604020202020204" pitchFamily="34" charset="0"/>
                <a:cs typeface="Arial" panose="020B0604020202020204" pitchFamily="34" charset="0"/>
              </a:defRPr>
            </a:lvl3pPr>
            <a:lvl4pPr marL="1600200" indent="-228600" defTabSz="85725">
              <a:defRPr>
                <a:solidFill>
                  <a:schemeClr val="tx1"/>
                </a:solidFill>
                <a:latin typeface="Arial" panose="020B0604020202020204" pitchFamily="34" charset="0"/>
                <a:cs typeface="Arial" panose="020B0604020202020204" pitchFamily="34" charset="0"/>
              </a:defRPr>
            </a:lvl4pPr>
            <a:lvl5pPr marL="2057400" indent="-228600" defTabSz="85725">
              <a:defRPr>
                <a:solidFill>
                  <a:schemeClr val="tx1"/>
                </a:solidFill>
                <a:latin typeface="Arial" panose="020B0604020202020204" pitchFamily="34" charset="0"/>
                <a:cs typeface="Arial" panose="020B0604020202020204" pitchFamily="34" charset="0"/>
              </a:defRPr>
            </a:lvl5pPr>
            <a:lvl6pPr marL="2514600" indent="-228600" defTabSz="857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57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57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57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spcBef>
                <a:spcPct val="20000"/>
              </a:spcBef>
            </a:pPr>
            <a:r>
              <a:rPr lang="en-US" altLang="en-US" b="1" u="sng">
                <a:solidFill>
                  <a:srgbClr val="225A7A"/>
                </a:solidFill>
              </a:rPr>
              <a:t>Status of ISO Filings</a:t>
            </a:r>
          </a:p>
        </p:txBody>
      </p:sp>
      <p:sp>
        <p:nvSpPr>
          <p:cNvPr id="178184" name="Rectangle 3"/>
          <p:cNvSpPr>
            <a:spLocks noChangeArrowheads="1"/>
          </p:cNvSpPr>
          <p:nvPr/>
        </p:nvSpPr>
        <p:spPr bwMode="black">
          <a:xfrm>
            <a:off x="561975" y="1685925"/>
            <a:ext cx="2560638"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85725">
              <a:defRPr>
                <a:solidFill>
                  <a:schemeClr val="tx1"/>
                </a:solidFill>
                <a:latin typeface="Arial" panose="020B0604020202020204" pitchFamily="34" charset="0"/>
                <a:cs typeface="Arial" panose="020B0604020202020204" pitchFamily="34" charset="0"/>
              </a:defRPr>
            </a:lvl1pPr>
            <a:lvl2pPr marL="742950" indent="-285750" defTabSz="85725">
              <a:defRPr>
                <a:solidFill>
                  <a:schemeClr val="tx1"/>
                </a:solidFill>
                <a:latin typeface="Arial" panose="020B0604020202020204" pitchFamily="34" charset="0"/>
                <a:cs typeface="Arial" panose="020B0604020202020204" pitchFamily="34" charset="0"/>
              </a:defRPr>
            </a:lvl2pPr>
            <a:lvl3pPr marL="1143000" indent="-228600" defTabSz="85725">
              <a:defRPr>
                <a:solidFill>
                  <a:schemeClr val="tx1"/>
                </a:solidFill>
                <a:latin typeface="Arial" panose="020B0604020202020204" pitchFamily="34" charset="0"/>
                <a:cs typeface="Arial" panose="020B0604020202020204" pitchFamily="34" charset="0"/>
              </a:defRPr>
            </a:lvl3pPr>
            <a:lvl4pPr marL="1600200" indent="-228600" defTabSz="85725">
              <a:defRPr>
                <a:solidFill>
                  <a:schemeClr val="tx1"/>
                </a:solidFill>
                <a:latin typeface="Arial" panose="020B0604020202020204" pitchFamily="34" charset="0"/>
                <a:cs typeface="Arial" panose="020B0604020202020204" pitchFamily="34" charset="0"/>
              </a:defRPr>
            </a:lvl4pPr>
            <a:lvl5pPr marL="2057400" indent="-228600" defTabSz="85725">
              <a:defRPr>
                <a:solidFill>
                  <a:schemeClr val="tx1"/>
                </a:solidFill>
                <a:latin typeface="Arial" panose="020B0604020202020204" pitchFamily="34" charset="0"/>
                <a:cs typeface="Arial" panose="020B0604020202020204" pitchFamily="34" charset="0"/>
              </a:defRPr>
            </a:lvl5pPr>
            <a:lvl6pPr marL="2514600" indent="-228600" defTabSz="857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57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57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57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spcBef>
                <a:spcPct val="20000"/>
              </a:spcBef>
            </a:pPr>
            <a:r>
              <a:rPr lang="en-US" altLang="en-US" b="1">
                <a:solidFill>
                  <a:srgbClr val="225A7A"/>
                </a:solidFill>
              </a:rPr>
              <a:t>Status Ride Sharing </a:t>
            </a:r>
            <a:r>
              <a:rPr lang="en-US" altLang="en-US" b="1" u="sng">
                <a:solidFill>
                  <a:srgbClr val="225A7A"/>
                </a:solidFill>
              </a:rPr>
              <a:t>Legislation/Regulation</a:t>
            </a:r>
          </a:p>
        </p:txBody>
      </p:sp>
      <p:sp>
        <p:nvSpPr>
          <p:cNvPr id="178185" name="TextBox 1"/>
          <p:cNvSpPr txBox="1">
            <a:spLocks noChangeArrowheads="1"/>
          </p:cNvSpPr>
          <p:nvPr/>
        </p:nvSpPr>
        <p:spPr bwMode="auto">
          <a:xfrm>
            <a:off x="427038" y="5414963"/>
            <a:ext cx="495776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600"/>
              <a:t>TNC: Transportation Network Companies.</a:t>
            </a:r>
          </a:p>
        </p:txBody>
      </p:sp>
    </p:spTree>
    <p:custDataLst>
      <p:tags r:id="rId1"/>
    </p:custDataLst>
  </p:cSld>
  <p:clrMapOvr>
    <a:masterClrMapping/>
  </p:clrMapOvr>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0226" name="Rectangle 3"/>
          <p:cNvSpPr>
            <a:spLocks noChangeArrowheads="1"/>
          </p:cNvSpPr>
          <p:nvPr/>
        </p:nvSpPr>
        <p:spPr bwMode="auto">
          <a:xfrm>
            <a:off x="0" y="6556375"/>
            <a:ext cx="9144000" cy="301625"/>
          </a:xfrm>
          <a:prstGeom prst="rect">
            <a:avLst/>
          </a:prstGeom>
          <a:solidFill>
            <a:srgbClr val="225A7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solidFill>
                <a:srgbClr val="000000"/>
              </a:solidFill>
            </a:endParaRPr>
          </a:p>
        </p:txBody>
      </p:sp>
      <p:sp>
        <p:nvSpPr>
          <p:cNvPr id="180227" name="Rectangle 4"/>
          <p:cNvSpPr>
            <a:spLocks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lnSpc>
                <a:spcPct val="85000"/>
              </a:lnSpc>
              <a:spcBef>
                <a:spcPct val="20000"/>
              </a:spcBef>
            </a:pPr>
            <a:fld id="{272F01F0-EDF5-4C4D-8307-DB7418CEB5F1}" type="slidenum">
              <a:rPr lang="en-US" altLang="en-US" sz="900">
                <a:solidFill>
                  <a:srgbClr val="FFFFFF"/>
                </a:solidFill>
              </a:rPr>
              <a:pPr algn="r">
                <a:lnSpc>
                  <a:spcPct val="85000"/>
                </a:lnSpc>
                <a:spcBef>
                  <a:spcPct val="20000"/>
                </a:spcBef>
              </a:pPr>
              <a:t>94</a:t>
            </a:fld>
            <a:endParaRPr lang="en-US" altLang="en-US" sz="900">
              <a:solidFill>
                <a:srgbClr val="FFFFFF"/>
              </a:solidFill>
            </a:endParaRPr>
          </a:p>
        </p:txBody>
      </p:sp>
      <p:pic>
        <p:nvPicPr>
          <p:cNvPr id="180228" name="Picture 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051175" y="838200"/>
            <a:ext cx="303212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0"/>
          <p:cNvSpPr>
            <a:spLocks noChangeArrowheads="1"/>
          </p:cNvSpPr>
          <p:nvPr/>
        </p:nvSpPr>
        <p:spPr bwMode="blackWhite">
          <a:xfrm>
            <a:off x="377825" y="2724150"/>
            <a:ext cx="8424863" cy="1133475"/>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85000"/>
              </a:lnSpc>
              <a:spcBef>
                <a:spcPct val="25000"/>
              </a:spcBef>
              <a:defRPr/>
            </a:pPr>
            <a:r>
              <a:rPr lang="en-US" sz="3200" b="1" dirty="0">
                <a:solidFill>
                  <a:srgbClr val="FFFFFF"/>
                </a:solidFill>
              </a:rPr>
              <a:t>AUTO TECHNOLOGY &amp; </a:t>
            </a:r>
          </a:p>
          <a:p>
            <a:pPr algn="ctr">
              <a:lnSpc>
                <a:spcPct val="85000"/>
              </a:lnSpc>
              <a:spcBef>
                <a:spcPct val="25000"/>
              </a:spcBef>
              <a:defRPr/>
            </a:pPr>
            <a:r>
              <a:rPr lang="en-US" sz="3200" b="1" dirty="0">
                <a:solidFill>
                  <a:srgbClr val="FFFFFF"/>
                </a:solidFill>
              </a:rPr>
              <a:t>THE FUTURE OF AUTO INSURANCE</a:t>
            </a:r>
          </a:p>
        </p:txBody>
      </p:sp>
      <p:sp>
        <p:nvSpPr>
          <p:cNvPr id="7" name="Rectangle 6"/>
          <p:cNvSpPr>
            <a:spLocks noChangeArrowheads="1"/>
          </p:cNvSpPr>
          <p:nvPr/>
        </p:nvSpPr>
        <p:spPr bwMode="auto">
          <a:xfrm>
            <a:off x="157163" y="4224338"/>
            <a:ext cx="8667750" cy="208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45720" rIns="45720">
            <a:spAutoFit/>
          </a:bodyPr>
          <a:lstStyle>
            <a:lvl1pPr marL="292100" indent="-2921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25000"/>
              </a:spcBef>
              <a:buFont typeface="Wingdings" panose="05000000000000000000" pitchFamily="2" charset="2"/>
              <a:buNone/>
            </a:pPr>
            <a:r>
              <a:rPr lang="en-US" altLang="en-US" sz="3600" b="1">
                <a:solidFill>
                  <a:srgbClr val="225A7A"/>
                </a:solidFill>
                <a:latin typeface="Arial "/>
              </a:rPr>
              <a:t>Technology Promises Safer Cars and Highways,</a:t>
            </a:r>
            <a:r>
              <a:rPr lang="en-US" altLang="en-US" sz="3600" b="1" i="1">
                <a:solidFill>
                  <a:srgbClr val="225A7A"/>
                </a:solidFill>
                <a:latin typeface="Arial "/>
              </a:rPr>
              <a:t> BUT </a:t>
            </a:r>
            <a:r>
              <a:rPr lang="en-US" altLang="en-US" sz="3600" b="1">
                <a:solidFill>
                  <a:srgbClr val="225A7A"/>
                </a:solidFill>
                <a:latin typeface="Arial "/>
              </a:rPr>
              <a:t>Some Analysts, Media  and Many in Silicon Valley Are Predicting Doom for Auto Insurers</a:t>
            </a:r>
            <a:endParaRPr lang="en-US" altLang="en-US" sz="3200" b="1" i="1">
              <a:solidFill>
                <a:srgbClr val="C00000"/>
              </a:solidFill>
              <a:latin typeface="Arial "/>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grpId="0" nodeType="withEffect">
                                  <p:stCondLst>
                                    <p:cond delay="30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Date Placeholder 1"/>
          <p:cNvSpPr>
            <a:spLocks noGrp="1"/>
          </p:cNvSpPr>
          <p:nvPr>
            <p:ph type="dt" sz="quarter" idx="10"/>
          </p:nvPr>
        </p:nvSpPr>
        <p:spPr/>
        <p:txBody>
          <a:bodyPr/>
          <a:lstStyle/>
          <a:p>
            <a:pPr>
              <a:defRPr/>
            </a:pPr>
            <a:r>
              <a:rPr lang="en-US" smtClean="0"/>
              <a:t>12/01/09 - 9pm</a:t>
            </a:r>
            <a:endParaRPr lang="en-US"/>
          </a:p>
        </p:txBody>
      </p:sp>
      <p:sp>
        <p:nvSpPr>
          <p:cNvPr id="182275"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3C96F21-F4F5-4E00-B411-9367EB13CA80}" type="slidenum">
              <a:rPr lang="en-US" altLang="en-US" smtClean="0">
                <a:solidFill>
                  <a:srgbClr val="000000"/>
                </a:solidFill>
              </a:rPr>
              <a:pPr/>
              <a:t>95</a:t>
            </a:fld>
            <a:endParaRPr lang="en-US" altLang="en-US" smtClean="0">
              <a:solidFill>
                <a:srgbClr val="000000"/>
              </a:solidFill>
            </a:endParaRPr>
          </a:p>
        </p:txBody>
      </p:sp>
      <p:pic>
        <p:nvPicPr>
          <p:cNvPr id="182276" name="Picture 3"/>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438275" y="2887663"/>
            <a:ext cx="6248400" cy="340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2277" name="Picture 4"/>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438275" y="1068388"/>
            <a:ext cx="600075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p:cNvSpPr txBox="1">
            <a:spLocks noChangeArrowheads="1"/>
          </p:cNvSpPr>
          <p:nvPr/>
        </p:nvSpPr>
        <p:spPr bwMode="black">
          <a:xfrm>
            <a:off x="0" y="-123825"/>
            <a:ext cx="8686800" cy="1143000"/>
          </a:xfrm>
          <a:prstGeom prst="rect">
            <a:avLst/>
          </a:prstGeom>
          <a:noFill/>
          <a:ln w="9525">
            <a:noFill/>
            <a:miter lim="800000"/>
            <a:headEnd/>
            <a:tailEnd/>
          </a:ln>
        </p:spPr>
        <p:txBody>
          <a:bodyPr lIns="92075" tIns="46038" rIns="92075" bIns="46038" anchor="b"/>
          <a:lst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a:lstStyle>
          <a:p>
            <a:pPr>
              <a:defRPr/>
            </a:pPr>
            <a:r>
              <a:rPr lang="en-US" kern="0" dirty="0" smtClean="0"/>
              <a:t>When Computers Take the Wheel . . .</a:t>
            </a:r>
          </a:p>
        </p:txBody>
      </p:sp>
    </p:spTree>
  </p:cSld>
  <p:clrMapOvr>
    <a:masterClrMapping/>
  </p:clrMapOvr>
  <p:transition spd="slow"/>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quarter" idx="10"/>
          </p:nvPr>
        </p:nvSpPr>
        <p:spPr/>
        <p:txBody>
          <a:bodyPr/>
          <a:lstStyle/>
          <a:p>
            <a:pPr>
              <a:defRPr/>
            </a:pPr>
            <a:r>
              <a:rPr lang="en-US" smtClean="0"/>
              <a:t>12/01/09 - 9pm</a:t>
            </a:r>
            <a:endParaRPr lang="en-US"/>
          </a:p>
        </p:txBody>
      </p:sp>
      <p:sp>
        <p:nvSpPr>
          <p:cNvPr id="183299"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21BA6E2-E9FB-454D-ADC8-259E9E177DBE}" type="slidenum">
              <a:rPr lang="en-US" altLang="en-US" smtClean="0">
                <a:solidFill>
                  <a:srgbClr val="000000"/>
                </a:solidFill>
              </a:rPr>
              <a:pPr/>
              <a:t>96</a:t>
            </a:fld>
            <a:endParaRPr lang="en-US" altLang="en-US" smtClean="0">
              <a:solidFill>
                <a:srgbClr val="000000"/>
              </a:solidFill>
            </a:endParaRPr>
          </a:p>
        </p:txBody>
      </p:sp>
      <p:pic>
        <p:nvPicPr>
          <p:cNvPr id="183300" name="Picture 3"/>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52400" y="1219200"/>
            <a:ext cx="6578600" cy="411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p:cNvSpPr txBox="1">
            <a:spLocks noChangeArrowheads="1"/>
          </p:cNvSpPr>
          <p:nvPr/>
        </p:nvSpPr>
        <p:spPr bwMode="black">
          <a:xfrm>
            <a:off x="0" y="-123825"/>
            <a:ext cx="8686800" cy="1143000"/>
          </a:xfrm>
          <a:prstGeom prst="rect">
            <a:avLst/>
          </a:prstGeom>
          <a:noFill/>
          <a:ln w="9525">
            <a:noFill/>
            <a:miter lim="800000"/>
            <a:headEnd/>
            <a:tailEnd/>
          </a:ln>
        </p:spPr>
        <p:txBody>
          <a:bodyPr lIns="92075" tIns="46038" rIns="92075" bIns="46038" anchor="b"/>
          <a:lst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a:lstStyle>
          <a:p>
            <a:pPr>
              <a:defRPr/>
            </a:pPr>
            <a:r>
              <a:rPr lang="en-US" kern="0" dirty="0" smtClean="0"/>
              <a:t>This is a Test . . . On the Street</a:t>
            </a:r>
          </a:p>
        </p:txBody>
      </p:sp>
      <p:sp>
        <p:nvSpPr>
          <p:cNvPr id="7" name="Rectangle 6"/>
          <p:cNvSpPr/>
          <p:nvPr/>
        </p:nvSpPr>
        <p:spPr>
          <a:xfrm>
            <a:off x="6821488" y="1219200"/>
            <a:ext cx="1943100" cy="766763"/>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b="1" dirty="0">
                <a:latin typeface="Arial" panose="020B0604020202020204" pitchFamily="34" charset="0"/>
                <a:cs typeface="Arial" panose="020B0604020202020204" pitchFamily="34" charset="0"/>
              </a:rPr>
              <a:t>Delphi prototype “Road-runner”</a:t>
            </a:r>
          </a:p>
        </p:txBody>
      </p:sp>
      <p:sp>
        <p:nvSpPr>
          <p:cNvPr id="8" name="Rectangle 7"/>
          <p:cNvSpPr/>
          <p:nvPr/>
        </p:nvSpPr>
        <p:spPr>
          <a:xfrm>
            <a:off x="6821488" y="2114550"/>
            <a:ext cx="1943100" cy="765175"/>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b="1" dirty="0">
                <a:latin typeface="Arial" panose="020B0604020202020204" pitchFamily="34" charset="0"/>
                <a:cs typeface="Arial" panose="020B0604020202020204" pitchFamily="34" charset="0"/>
              </a:rPr>
              <a:t>SF to NYC in Nine Days (4/2015)</a:t>
            </a:r>
          </a:p>
        </p:txBody>
      </p:sp>
      <p:sp>
        <p:nvSpPr>
          <p:cNvPr id="9" name="Rectangle 8"/>
          <p:cNvSpPr/>
          <p:nvPr/>
        </p:nvSpPr>
        <p:spPr>
          <a:xfrm>
            <a:off x="6821488" y="3008313"/>
            <a:ext cx="1943100" cy="765175"/>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b="1" dirty="0">
                <a:latin typeface="Arial" panose="020B0604020202020204" pitchFamily="34" charset="0"/>
                <a:cs typeface="Arial" panose="020B0604020202020204" pitchFamily="34" charset="0"/>
              </a:rPr>
              <a:t>3,400 Miles – All but 50 Autonomous</a:t>
            </a:r>
          </a:p>
        </p:txBody>
      </p:sp>
      <p:sp>
        <p:nvSpPr>
          <p:cNvPr id="10" name="Rectangle 9"/>
          <p:cNvSpPr/>
          <p:nvPr/>
        </p:nvSpPr>
        <p:spPr>
          <a:xfrm>
            <a:off x="6821488" y="3902075"/>
            <a:ext cx="1943100" cy="1436688"/>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b="1" dirty="0">
                <a:latin typeface="Arial" panose="020B0604020202020204" pitchFamily="34" charset="0"/>
                <a:cs typeface="Arial" panose="020B0604020202020204" pitchFamily="34" charset="0"/>
              </a:rPr>
              <a:t>Issues: ‘Unmarked Lanes, Heavy </a:t>
            </a:r>
            <a:r>
              <a:rPr lang="en-US" sz="1600" b="1" dirty="0" err="1">
                <a:latin typeface="Arial" panose="020B0604020202020204" pitchFamily="34" charset="0"/>
                <a:cs typeface="Arial" panose="020B0604020202020204" pitchFamily="34" charset="0"/>
              </a:rPr>
              <a:t>Roadworks</a:t>
            </a:r>
            <a:r>
              <a:rPr lang="en-US" sz="1600" b="1" dirty="0">
                <a:latin typeface="Arial" panose="020B0604020202020204" pitchFamily="34" charset="0"/>
                <a:cs typeface="Arial" panose="020B0604020202020204" pitchFamily="34" charset="0"/>
              </a:rPr>
              <a:t>,’ When Sun Was Low in Sky</a:t>
            </a:r>
          </a:p>
        </p:txBody>
      </p:sp>
      <p:sp>
        <p:nvSpPr>
          <p:cNvPr id="11" name="Rectangle 2"/>
          <p:cNvSpPr txBox="1">
            <a:spLocks noChangeArrowheads="1"/>
          </p:cNvSpPr>
          <p:nvPr/>
        </p:nvSpPr>
        <p:spPr bwMode="blackWhite">
          <a:xfrm>
            <a:off x="152400" y="5451475"/>
            <a:ext cx="8612188" cy="1092200"/>
          </a:xfrm>
          <a:prstGeom prst="rect">
            <a:avLst/>
          </a:prstGeom>
          <a:gradFill rotWithShape="1">
            <a:gsLst>
              <a:gs pos="0">
                <a:srgbClr val="FF6801"/>
              </a:gs>
              <a:gs pos="100000">
                <a:srgbClr val="DC5A01"/>
              </a:gs>
            </a:gsLst>
            <a:lin ang="5400000" scaled="1"/>
          </a:gradFill>
          <a:ln w="12700" cap="flat" algn="ctr">
            <a:solidFill>
              <a:srgbClr val="FF6801"/>
            </a:solidFill>
            <a:miter lim="800000"/>
            <a:headEnd/>
            <a:tailEnd/>
          </a:ln>
        </p:spPr>
        <p:txBody>
          <a:bodyPr lIns="45720" rIns="45720" anchor="ctr"/>
          <a:lst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a:lstStyle>
          <a:p>
            <a:pPr algn="ctr" defTabSz="914400" eaLnBrk="1" hangingPunct="1">
              <a:lnSpc>
                <a:spcPct val="95000"/>
              </a:lnSpc>
              <a:spcBef>
                <a:spcPct val="25000"/>
              </a:spcBef>
              <a:defRPr/>
            </a:pPr>
            <a:r>
              <a:rPr lang="en-US" altLang="en-US" sz="2400" kern="0" dirty="0" smtClean="0">
                <a:solidFill>
                  <a:schemeClr val="bg1"/>
                </a:solidFill>
                <a:latin typeface="Arial" panose="020B0604020202020204" pitchFamily="34" charset="0"/>
              </a:rPr>
              <a:t>All Major Manufacturers Are Developing These Safety Devices. Autopilot Features Are Imminent.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nodeType="afterGroup">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nodeType="afterGroup">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childTnLst>
                          </p:cTn>
                        </p:par>
                        <p:par>
                          <p:cTn id="16" fill="hold" nodeType="afterGroup">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down)">
                                      <p:cBhvr>
                                        <p:cTn id="19" dur="500"/>
                                        <p:tgtEl>
                                          <p:spTgt spid="10"/>
                                        </p:tgtEl>
                                      </p:cBhvr>
                                    </p:animEffect>
                                  </p:childTnLst>
                                </p:cTn>
                              </p:par>
                            </p:childTnLst>
                          </p:cTn>
                        </p:par>
                        <p:par>
                          <p:cTn id="20" fill="hold" nodeType="afterGroup">
                            <p:stCondLst>
                              <p:cond delay="2000"/>
                            </p:stCondLst>
                            <p:childTnLst>
                              <p:par>
                                <p:cTn id="21" presetID="16" presetClass="entr" presetSubtype="37" fill="hold" grpId="0" nodeType="afterEffect">
                                  <p:stCondLst>
                                    <p:cond delay="300"/>
                                  </p:stCondLst>
                                  <p:childTnLst>
                                    <p:set>
                                      <p:cBhvr>
                                        <p:cTn id="22" dur="1" fill="hold">
                                          <p:stCondLst>
                                            <p:cond delay="0"/>
                                          </p:stCondLst>
                                        </p:cTn>
                                        <p:tgtEl>
                                          <p:spTgt spid="11"/>
                                        </p:tgtEl>
                                        <p:attrNameLst>
                                          <p:attrName>style.visibility</p:attrName>
                                        </p:attrNameLst>
                                      </p:cBhvr>
                                      <p:to>
                                        <p:strVal val="visible"/>
                                      </p:to>
                                    </p:set>
                                    <p:animEffect transition="in" filter="barn(outVertical)">
                                      <p:cBhvr>
                                        <p:cTn id="23"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Title 1"/>
          <p:cNvSpPr>
            <a:spLocks noGrp="1"/>
          </p:cNvSpPr>
          <p:nvPr>
            <p:ph type="title"/>
          </p:nvPr>
        </p:nvSpPr>
        <p:spPr/>
        <p:txBody>
          <a:bodyPr/>
          <a:lstStyle/>
          <a:p>
            <a:r>
              <a:rPr lang="en-US" altLang="en-US" smtClean="0">
                <a:latin typeface="Arial" panose="020B0604020202020204" pitchFamily="34" charset="0"/>
              </a:rPr>
              <a:t>When Will This Happen?</a:t>
            </a:r>
          </a:p>
        </p:txBody>
      </p:sp>
      <p:graphicFrame>
        <p:nvGraphicFramePr>
          <p:cNvPr id="184323" name="Content Placeholder 8"/>
          <p:cNvGraphicFramePr>
            <a:graphicFrameLocks noGrp="1"/>
          </p:cNvGraphicFramePr>
          <p:nvPr>
            <p:ph sz="half" idx="1"/>
          </p:nvPr>
        </p:nvGraphicFramePr>
        <p:xfrm>
          <a:off x="406400" y="1549400"/>
          <a:ext cx="4140200" cy="4627563"/>
        </p:xfrm>
        <a:graphic>
          <a:graphicData uri="http://schemas.openxmlformats.org/presentationml/2006/ole">
            <mc:AlternateContent xmlns:mc="http://schemas.openxmlformats.org/markup-compatibility/2006">
              <mc:Choice xmlns:v="urn:schemas-microsoft-com:vml" Requires="v">
                <p:oleObj spid="_x0000_s184336" name="Chart" r:id="rId3" imgW="4145639" imgH="4633362" progId="Excel.Chart.8">
                  <p:embed/>
                </p:oleObj>
              </mc:Choice>
              <mc:Fallback>
                <p:oleObj name="Chart" r:id="rId3" imgW="4145639" imgH="4633362" progId="Excel.Chart.8">
                  <p:embed/>
                  <p:pic>
                    <p:nvPicPr>
                      <p:cNvPr id="0" name="Content Placeholder 8"/>
                      <p:cNvPicPr>
                        <a:picLocks noGrp="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400" y="1549400"/>
                        <a:ext cx="4140200" cy="462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4" name="Content Placeholder 13"/>
          <p:cNvGraphicFramePr>
            <a:graphicFrameLocks noGrp="1"/>
          </p:cNvGraphicFramePr>
          <p:nvPr>
            <p:ph sz="half" idx="2"/>
          </p:nvPr>
        </p:nvGraphicFramePr>
        <p:xfrm>
          <a:off x="4394200" y="1346200"/>
          <a:ext cx="4546600" cy="5033963"/>
        </p:xfrm>
        <a:graphic>
          <a:graphicData uri="http://schemas.openxmlformats.org/drawingml/2006/chart">
            <c:chart xmlns:c="http://schemas.openxmlformats.org/drawingml/2006/chart" xmlns:r="http://schemas.openxmlformats.org/officeDocument/2006/relationships" r:id="rId5"/>
          </a:graphicData>
        </a:graphic>
      </p:graphicFrame>
      <p:sp>
        <p:nvSpPr>
          <p:cNvPr id="4" name="Date Placeholder 3"/>
          <p:cNvSpPr>
            <a:spLocks noGrp="1"/>
          </p:cNvSpPr>
          <p:nvPr>
            <p:ph type="dt" sz="quarter" idx="10"/>
          </p:nvPr>
        </p:nvSpPr>
        <p:spPr/>
        <p:txBody>
          <a:bodyPr/>
          <a:lstStyle/>
          <a:p>
            <a:pPr>
              <a:defRPr/>
            </a:pPr>
            <a:r>
              <a:rPr lang="en-US" smtClean="0"/>
              <a:t>12/01/09 - 9pm</a:t>
            </a:r>
            <a:endParaRPr lang="en-US"/>
          </a:p>
        </p:txBody>
      </p:sp>
      <p:sp>
        <p:nvSpPr>
          <p:cNvPr id="184326"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B6834D7-6E1B-4FD6-99FF-571159FFA40F}" type="slidenum">
              <a:rPr lang="en-US" altLang="en-US" smtClean="0">
                <a:solidFill>
                  <a:srgbClr val="000000"/>
                </a:solidFill>
              </a:rPr>
              <a:pPr/>
              <a:t>97</a:t>
            </a:fld>
            <a:endParaRPr lang="en-US" altLang="en-US" smtClean="0">
              <a:solidFill>
                <a:srgbClr val="000000"/>
              </a:solidFill>
            </a:endParaRPr>
          </a:p>
        </p:txBody>
      </p:sp>
      <p:sp>
        <p:nvSpPr>
          <p:cNvPr id="15" name="Rectangular Callout 14"/>
          <p:cNvSpPr/>
          <p:nvPr/>
        </p:nvSpPr>
        <p:spPr>
          <a:xfrm>
            <a:off x="928688" y="4087813"/>
            <a:ext cx="1219200" cy="436562"/>
          </a:xfrm>
          <a:prstGeom prst="wedgeRectCallout">
            <a:avLst>
              <a:gd name="adj1" fmla="val -14858"/>
              <a:gd name="adj2" fmla="val 258018"/>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b="1" dirty="0">
                <a:latin typeface="Arial" panose="020B0604020202020204" pitchFamily="34" charset="0"/>
                <a:cs typeface="Arial" panose="020B0604020202020204" pitchFamily="34" charset="0"/>
              </a:rPr>
              <a:t>Expensive</a:t>
            </a:r>
          </a:p>
        </p:txBody>
      </p:sp>
      <p:sp>
        <p:nvSpPr>
          <p:cNvPr id="184328" name="TextBox 15"/>
          <p:cNvSpPr txBox="1">
            <a:spLocks noChangeArrowheads="1"/>
          </p:cNvSpPr>
          <p:nvPr/>
        </p:nvSpPr>
        <p:spPr bwMode="auto">
          <a:xfrm>
            <a:off x="298450" y="6191250"/>
            <a:ext cx="781685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100"/>
              <a:t>SOURCE: </a:t>
            </a:r>
            <a:r>
              <a:rPr lang="en-US" altLang="en-US" sz="1100" i="1"/>
              <a:t>Autonomous Vehicle Implementation Predictions</a:t>
            </a:r>
            <a:r>
              <a:rPr lang="en-US" altLang="en-US" sz="1100"/>
              <a:t>, Victoria Transport Policy Institute, 2015.</a:t>
            </a:r>
          </a:p>
        </p:txBody>
      </p:sp>
      <p:sp>
        <p:nvSpPr>
          <p:cNvPr id="18" name="Rectangular Callout 17"/>
          <p:cNvSpPr/>
          <p:nvPr/>
        </p:nvSpPr>
        <p:spPr>
          <a:xfrm>
            <a:off x="1771650" y="3030538"/>
            <a:ext cx="1219200" cy="436562"/>
          </a:xfrm>
          <a:prstGeom prst="wedgeRectCallout">
            <a:avLst>
              <a:gd name="adj1" fmla="val -5205"/>
              <a:gd name="adj2" fmla="val 332667"/>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b="1" dirty="0">
                <a:latin typeface="Arial" panose="020B0604020202020204" pitchFamily="34" charset="0"/>
                <a:cs typeface="Arial" panose="020B0604020202020204" pitchFamily="34" charset="0"/>
              </a:rPr>
              <a:t>Expensive</a:t>
            </a:r>
          </a:p>
        </p:txBody>
      </p:sp>
      <p:sp>
        <p:nvSpPr>
          <p:cNvPr id="19" name="Rectangular Callout 18"/>
          <p:cNvSpPr/>
          <p:nvPr/>
        </p:nvSpPr>
        <p:spPr>
          <a:xfrm>
            <a:off x="2317750" y="2520950"/>
            <a:ext cx="1219200" cy="436563"/>
          </a:xfrm>
          <a:prstGeom prst="wedgeRectCallout">
            <a:avLst>
              <a:gd name="adj1" fmla="val 11875"/>
              <a:gd name="adj2" fmla="val 258018"/>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b="1" dirty="0">
                <a:latin typeface="Arial" panose="020B0604020202020204" pitchFamily="34" charset="0"/>
                <a:cs typeface="Arial" panose="020B0604020202020204" pitchFamily="34" charset="0"/>
              </a:rPr>
              <a:t>Minimal Price</a:t>
            </a:r>
          </a:p>
        </p:txBody>
      </p:sp>
      <p:sp>
        <p:nvSpPr>
          <p:cNvPr id="20" name="Rectangular Callout 19"/>
          <p:cNvSpPr/>
          <p:nvPr/>
        </p:nvSpPr>
        <p:spPr>
          <a:xfrm>
            <a:off x="3228975" y="1952625"/>
            <a:ext cx="1312863" cy="468313"/>
          </a:xfrm>
          <a:prstGeom prst="wedgeRectCallout">
            <a:avLst>
              <a:gd name="adj1" fmla="val 4272"/>
              <a:gd name="adj2" fmla="val 193736"/>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b="1" dirty="0">
                <a:latin typeface="Arial" panose="020B0604020202020204" pitchFamily="34" charset="0"/>
                <a:cs typeface="Arial" panose="020B0604020202020204" pitchFamily="34" charset="0"/>
              </a:rPr>
              <a:t>Standard Equipment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additive="base">
                                        <p:cTn id="12" dur="500" fill="hold"/>
                                        <p:tgtEl>
                                          <p:spTgt spid="18"/>
                                        </p:tgtEl>
                                        <p:attrNameLst>
                                          <p:attrName>ppt_x</p:attrName>
                                        </p:attrNameLst>
                                      </p:cBhvr>
                                      <p:tavLst>
                                        <p:tav tm="0">
                                          <p:val>
                                            <p:strVal val="#ppt_x"/>
                                          </p:val>
                                        </p:tav>
                                        <p:tav tm="100000">
                                          <p:val>
                                            <p:strVal val="#ppt_x"/>
                                          </p:val>
                                        </p:tav>
                                      </p:tavLst>
                                    </p:anim>
                                    <p:anim calcmode="lin" valueType="num">
                                      <p:cBhvr additive="base">
                                        <p:cTn id="13" dur="500" fill="hold"/>
                                        <p:tgtEl>
                                          <p:spTgt spid="18"/>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ppt_x"/>
                                          </p:val>
                                        </p:tav>
                                        <p:tav tm="100000">
                                          <p:val>
                                            <p:strVal val="#ppt_x"/>
                                          </p:val>
                                        </p:tav>
                                      </p:tavLst>
                                    </p:anim>
                                    <p:anim calcmode="lin" valueType="num">
                                      <p:cBhvr additive="base">
                                        <p:cTn id="18" dur="500" fill="hold"/>
                                        <p:tgtEl>
                                          <p:spTgt spid="19"/>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0"/>
                                        </p:tgtEl>
                                        <p:attrNameLst>
                                          <p:attrName>style.visibility</p:attrName>
                                        </p:attrNameLst>
                                      </p:cBhvr>
                                      <p:to>
                                        <p:strVal val="visible"/>
                                      </p:to>
                                    </p:set>
                                    <p:anim calcmode="lin" valueType="num">
                                      <p:cBhvr additive="base">
                                        <p:cTn id="22" dur="500" fill="hold"/>
                                        <p:tgtEl>
                                          <p:spTgt spid="20"/>
                                        </p:tgtEl>
                                        <p:attrNameLst>
                                          <p:attrName>ppt_x</p:attrName>
                                        </p:attrNameLst>
                                      </p:cBhvr>
                                      <p:tavLst>
                                        <p:tav tm="0">
                                          <p:val>
                                            <p:strVal val="#ppt_x"/>
                                          </p:val>
                                        </p:tav>
                                        <p:tav tm="100000">
                                          <p:val>
                                            <p:strVal val="#ppt_x"/>
                                          </p:val>
                                        </p:tav>
                                      </p:tavLst>
                                    </p:anim>
                                    <p:anim calcmode="lin" valueType="num">
                                      <p:cBhvr additive="base">
                                        <p:cTn id="23" dur="500" fill="hold"/>
                                        <p:tgtEl>
                                          <p:spTgt spid="20"/>
                                        </p:tgtEl>
                                        <p:attrNameLst>
                                          <p:attrName>ppt_y</p:attrName>
                                        </p:attrNameLst>
                                      </p:cBhvr>
                                      <p:tavLst>
                                        <p:tav tm="0">
                                          <p:val>
                                            <p:strVal val="1+#ppt_h/2"/>
                                          </p:val>
                                        </p:tav>
                                        <p:tav tm="100000">
                                          <p:val>
                                            <p:strVal val="#ppt_y"/>
                                          </p:val>
                                        </p:tav>
                                      </p:tavLst>
                                    </p:anim>
                                  </p:childTnLst>
                                </p:cTn>
                              </p:par>
                            </p:childTnLst>
                          </p:cTn>
                        </p:par>
                        <p:par>
                          <p:cTn id="24" fill="hold" nodeType="afterGroup">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ppt_x"/>
                                          </p:val>
                                        </p:tav>
                                        <p:tav tm="100000">
                                          <p:val>
                                            <p:strVal val="#ppt_x"/>
                                          </p:val>
                                        </p:tav>
                                      </p:tavLst>
                                    </p:anim>
                                    <p:anim calcmode="lin" valueType="num">
                                      <p:cBhvr additive="base">
                                        <p:cTn id="2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4" grpId="0">
        <p:bldAsOne/>
      </p:bldGraphic>
      <p:bldP spid="15" grpId="0" animBg="1"/>
      <p:bldP spid="18" grpId="0" animBg="1"/>
      <p:bldP spid="19" grpId="0" animBg="1"/>
      <p:bldP spid="20" grpId="0" animBg="1"/>
    </p:bldLst>
  </p:timing>
</p:sld>
</file>

<file path=ppt/slides/slide9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5346" name="Rectangle 105"/>
          <p:cNvSpPr txBox="1">
            <a:spLocks noGrp="1" noChangeArrowheads="1"/>
          </p:cNvSpPr>
          <p:nvPr/>
        </p:nvSpPr>
        <p:spPr bwMode="auto">
          <a:xfrm>
            <a:off x="85725" y="6961188"/>
            <a:ext cx="1352550"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85000"/>
              </a:lnSpc>
              <a:spcBef>
                <a:spcPct val="20000"/>
              </a:spcBef>
            </a:pPr>
            <a:r>
              <a:rPr lang="en-US" altLang="en-US" sz="900">
                <a:solidFill>
                  <a:schemeClr val="bg1"/>
                </a:solidFill>
              </a:rPr>
              <a:t>12/01/09 - 9pm</a:t>
            </a:r>
          </a:p>
        </p:txBody>
      </p:sp>
      <p:sp>
        <p:nvSpPr>
          <p:cNvPr id="185347" name="Rectangle 106"/>
          <p:cNvSpPr txBox="1">
            <a:spLocks noGrp="1" noChangeArrowheads="1"/>
          </p:cNvSpPr>
          <p:nvPr/>
        </p:nvSpPr>
        <p:spPr bwMode="auto">
          <a:xfrm>
            <a:off x="2695575" y="6961188"/>
            <a:ext cx="3752850"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85000"/>
              </a:lnSpc>
              <a:spcBef>
                <a:spcPct val="20000"/>
              </a:spcBef>
            </a:pPr>
            <a:r>
              <a:rPr lang="en-US" altLang="en-US" sz="900">
                <a:solidFill>
                  <a:schemeClr val="bg1"/>
                </a:solidFill>
              </a:rPr>
              <a:t>eSlide – P6466 – The Financial Crisis and the Future of the P/C</a:t>
            </a:r>
          </a:p>
        </p:txBody>
      </p:sp>
      <p:sp>
        <p:nvSpPr>
          <p:cNvPr id="185348"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lnSpc>
                <a:spcPct val="85000"/>
              </a:lnSpc>
              <a:spcBef>
                <a:spcPct val="20000"/>
              </a:spcBef>
            </a:pPr>
            <a:fld id="{F829A9B4-572C-4A67-9DF3-17117C1B36D1}" type="slidenum">
              <a:rPr lang="en-US" altLang="en-US" sz="900"/>
              <a:pPr algn="r">
                <a:lnSpc>
                  <a:spcPct val="85000"/>
                </a:lnSpc>
                <a:spcBef>
                  <a:spcPct val="20000"/>
                </a:spcBef>
              </a:pPr>
              <a:t>98</a:t>
            </a:fld>
            <a:endParaRPr lang="en-US" altLang="en-US" sz="900"/>
          </a:p>
        </p:txBody>
      </p:sp>
      <p:sp>
        <p:nvSpPr>
          <p:cNvPr id="185349" name="Rectangle 2"/>
          <p:cNvSpPr>
            <a:spLocks noGrp="1" noChangeArrowheads="1"/>
          </p:cNvSpPr>
          <p:nvPr>
            <p:ph type="title" idx="4294967295"/>
          </p:nvPr>
        </p:nvSpPr>
        <p:spPr>
          <a:xfrm>
            <a:off x="93663" y="90488"/>
            <a:ext cx="7867650" cy="860425"/>
          </a:xfrm>
        </p:spPr>
        <p:txBody>
          <a:bodyPr/>
          <a:lstStyle/>
          <a:p>
            <a:r>
              <a:rPr lang="en-US" altLang="en-US" smtClean="0">
                <a:latin typeface="Arial" panose="020B0604020202020204" pitchFamily="34" charset="0"/>
              </a:rPr>
              <a:t>Why Will It Take So Long?</a:t>
            </a:r>
          </a:p>
        </p:txBody>
      </p:sp>
      <p:graphicFrame>
        <p:nvGraphicFramePr>
          <p:cNvPr id="185350" name="Object 3"/>
          <p:cNvGraphicFramePr>
            <a:graphicFrameLocks noChangeAspect="1"/>
          </p:cNvGraphicFramePr>
          <p:nvPr/>
        </p:nvGraphicFramePr>
        <p:xfrm>
          <a:off x="0" y="1177925"/>
          <a:ext cx="8445500" cy="4670425"/>
        </p:xfrm>
        <a:graphic>
          <a:graphicData uri="http://schemas.openxmlformats.org/presentationml/2006/ole">
            <mc:AlternateContent xmlns:mc="http://schemas.openxmlformats.org/markup-compatibility/2006">
              <mc:Choice xmlns:v="urn:schemas-microsoft-com:vml" Requires="v">
                <p:oleObj spid="_x0000_s185360" name="Chart" r:id="rId4" imgW="8544001" imgH="3524340" progId="MSGraph.Chart.8">
                  <p:embed followColorScheme="full"/>
                </p:oleObj>
              </mc:Choice>
              <mc:Fallback>
                <p:oleObj name="Chart" r:id="rId4" imgW="8544001" imgH="3524340" progId="MSGraph.Chart.8">
                  <p:embed followColorScheme="full"/>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0" y="1177925"/>
                        <a:ext cx="8445500" cy="467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85351" name="Rectangle 4"/>
          <p:cNvSpPr>
            <a:spLocks noChangeArrowheads="1"/>
          </p:cNvSpPr>
          <p:nvPr/>
        </p:nvSpPr>
        <p:spPr bwMode="auto">
          <a:xfrm>
            <a:off x="0" y="6302375"/>
            <a:ext cx="7616825"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85000"/>
              </a:lnSpc>
              <a:spcBef>
                <a:spcPct val="25000"/>
              </a:spcBef>
              <a:buClr>
                <a:schemeClr val="accent2"/>
              </a:buClr>
              <a:buFont typeface="Wingdings" panose="05000000000000000000" pitchFamily="2" charset="2"/>
              <a:buNone/>
            </a:pPr>
            <a:endParaRPr lang="en-US" altLang="en-US" sz="1100"/>
          </a:p>
          <a:p>
            <a:pPr>
              <a:lnSpc>
                <a:spcPct val="85000"/>
              </a:lnSpc>
              <a:spcBef>
                <a:spcPct val="25000"/>
              </a:spcBef>
              <a:buClr>
                <a:schemeClr val="accent2"/>
              </a:buClr>
              <a:buFont typeface="Wingdings" panose="05000000000000000000" pitchFamily="2" charset="2"/>
              <a:buNone/>
            </a:pPr>
            <a:r>
              <a:rPr lang="en-US" altLang="en-US" sz="1100"/>
              <a:t>Sources: </a:t>
            </a:r>
            <a:r>
              <a:rPr lang="en-US" altLang="en-US" sz="1100">
                <a:hlinkClick r:id="rId6"/>
              </a:rPr>
              <a:t>U.S. Department of Transportation</a:t>
            </a:r>
            <a:r>
              <a:rPr lang="en-US" altLang="en-US" sz="1100"/>
              <a:t>, </a:t>
            </a:r>
            <a:r>
              <a:rPr lang="en-US" altLang="en-US" sz="1100">
                <a:hlinkClick r:id="rId7"/>
              </a:rPr>
              <a:t>Polk, January 2015 Survey, IHS Automotive July 2015</a:t>
            </a:r>
            <a:r>
              <a:rPr lang="en-US" altLang="en-US" sz="1100"/>
              <a:t>; Insurance Information Institute.</a:t>
            </a:r>
          </a:p>
        </p:txBody>
      </p:sp>
      <p:sp>
        <p:nvSpPr>
          <p:cNvPr id="185352" name="Rectangle 5"/>
          <p:cNvSpPr>
            <a:spLocks noChangeArrowheads="1"/>
          </p:cNvSpPr>
          <p:nvPr/>
        </p:nvSpPr>
        <p:spPr bwMode="black">
          <a:xfrm>
            <a:off x="1176338" y="1203325"/>
            <a:ext cx="4065587"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altLang="en-US" sz="1600" b="1">
                <a:solidFill>
                  <a:srgbClr val="225A7A"/>
                </a:solidFill>
              </a:rPr>
              <a:t>Average Light Vehicle</a:t>
            </a:r>
          </a:p>
          <a:p>
            <a:pPr>
              <a:lnSpc>
                <a:spcPct val="90000"/>
              </a:lnSpc>
              <a:spcBef>
                <a:spcPct val="20000"/>
              </a:spcBef>
            </a:pPr>
            <a:r>
              <a:rPr lang="en-US" altLang="en-US" sz="1600" b="1">
                <a:solidFill>
                  <a:srgbClr val="225A7A"/>
                </a:solidFill>
              </a:rPr>
              <a:t>Age (Years)</a:t>
            </a:r>
          </a:p>
        </p:txBody>
      </p:sp>
      <p:sp>
        <p:nvSpPr>
          <p:cNvPr id="12" name="Date Placeholder 11"/>
          <p:cNvSpPr>
            <a:spLocks noGrp="1"/>
          </p:cNvSpPr>
          <p:nvPr>
            <p:ph type="dt" sz="quarter" idx="10"/>
          </p:nvPr>
        </p:nvSpPr>
        <p:spPr/>
        <p:txBody>
          <a:bodyPr/>
          <a:lstStyle/>
          <a:p>
            <a:pPr>
              <a:defRPr/>
            </a:pPr>
            <a:r>
              <a:rPr lang="en-US" smtClean="0"/>
              <a:t>12/01/09 - 9pm</a:t>
            </a:r>
            <a:endParaRPr lang="en-US"/>
          </a:p>
        </p:txBody>
      </p:sp>
      <p:sp>
        <p:nvSpPr>
          <p:cNvPr id="185354" name="Slide Number Placeholder 1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0A0E1C7-E9B6-44A8-85CE-E7E81109F4FE}" type="slidenum">
              <a:rPr lang="en-US" altLang="en-US" smtClean="0">
                <a:solidFill>
                  <a:srgbClr val="000000"/>
                </a:solidFill>
              </a:rPr>
              <a:pPr/>
              <a:t>98</a:t>
            </a:fld>
            <a:endParaRPr lang="en-US" altLang="en-US" smtClean="0">
              <a:solidFill>
                <a:srgbClr val="000000"/>
              </a:solidFill>
            </a:endParaRPr>
          </a:p>
        </p:txBody>
      </p:sp>
      <p:sp>
        <p:nvSpPr>
          <p:cNvPr id="14" name="Rectangle 2"/>
          <p:cNvSpPr txBox="1">
            <a:spLocks noChangeArrowheads="1"/>
          </p:cNvSpPr>
          <p:nvPr/>
        </p:nvSpPr>
        <p:spPr bwMode="blackWhite">
          <a:xfrm>
            <a:off x="93663" y="5210175"/>
            <a:ext cx="8612187" cy="1092200"/>
          </a:xfrm>
          <a:prstGeom prst="rect">
            <a:avLst/>
          </a:prstGeom>
          <a:gradFill rotWithShape="1">
            <a:gsLst>
              <a:gs pos="0">
                <a:srgbClr val="FF6801"/>
              </a:gs>
              <a:gs pos="100000">
                <a:srgbClr val="DC5A01"/>
              </a:gs>
            </a:gsLst>
            <a:lin ang="5400000" scaled="1"/>
          </a:gradFill>
          <a:ln w="12700" cap="flat" algn="ctr">
            <a:solidFill>
              <a:srgbClr val="FF6801"/>
            </a:solidFill>
            <a:miter lim="800000"/>
            <a:headEnd/>
            <a:tailEnd/>
          </a:ln>
        </p:spPr>
        <p:txBody>
          <a:bodyPr lIns="45720" rIns="45720" anchor="ctr"/>
          <a:lst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a:lstStyle>
          <a:p>
            <a:pPr algn="ctr" defTabSz="914400" eaLnBrk="1" hangingPunct="1">
              <a:lnSpc>
                <a:spcPct val="95000"/>
              </a:lnSpc>
              <a:spcBef>
                <a:spcPct val="25000"/>
              </a:spcBef>
              <a:defRPr/>
            </a:pPr>
            <a:r>
              <a:rPr lang="en-US" altLang="en-US" sz="2400" kern="0" dirty="0" smtClean="0">
                <a:solidFill>
                  <a:schemeClr val="bg1"/>
                </a:solidFill>
                <a:latin typeface="Arial" panose="020B0604020202020204" pitchFamily="34" charset="0"/>
              </a:rPr>
              <a:t>Recession Hangover – People Struggling to Afford Major Purchase; Cars Are Built Better, Last Longer.</a:t>
            </a:r>
          </a:p>
        </p:txBody>
      </p:sp>
    </p:spTree>
  </p:cSld>
  <p:clrMapOvr>
    <a:masterClrMapping/>
  </p:clrMapOvr>
  <p:transition>
    <p:wipe dir="r"/>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ChangeArrowheads="1"/>
          </p:cNvSpPr>
          <p:nvPr>
            <p:ph type="title"/>
          </p:nvPr>
        </p:nvSpPr>
        <p:spPr/>
        <p:txBody>
          <a:bodyPr/>
          <a:lstStyle/>
          <a:p>
            <a:r>
              <a:rPr lang="en-US" altLang="en-US" smtClean="0">
                <a:latin typeface="Arial" panose="020B0604020202020204" pitchFamily="34" charset="0"/>
              </a:rPr>
              <a:t>Why Will It Take So Long?</a:t>
            </a:r>
          </a:p>
        </p:txBody>
      </p:sp>
      <p:sp>
        <p:nvSpPr>
          <p:cNvPr id="14339" name="Rectangle 105"/>
          <p:cNvSpPr>
            <a:spLocks noGrp="1" noChangeArrowheads="1"/>
          </p:cNvSpPr>
          <p:nvPr>
            <p:ph type="dt" sz="quarter" idx="10"/>
          </p:nvPr>
        </p:nvSpPr>
        <p:spPr/>
        <p:txBody>
          <a:bodyPr/>
          <a:lstStyle/>
          <a:p>
            <a:pPr>
              <a:defRPr/>
            </a:pPr>
            <a:r>
              <a:rPr lang="en-US" smtClean="0"/>
              <a:t>12/01/09 - 9pm</a:t>
            </a:r>
          </a:p>
        </p:txBody>
      </p:sp>
      <p:sp>
        <p:nvSpPr>
          <p:cNvPr id="14340"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187397"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79CC615-EE93-4D8A-94F3-CFF02BAC91ED}" type="slidenum">
              <a:rPr lang="en-US" altLang="en-US" smtClean="0">
                <a:solidFill>
                  <a:srgbClr val="000000"/>
                </a:solidFill>
              </a:rPr>
              <a:pPr/>
              <a:t>99</a:t>
            </a:fld>
            <a:endParaRPr lang="en-US" altLang="en-US" smtClean="0">
              <a:solidFill>
                <a:srgbClr val="000000"/>
              </a:solidFill>
            </a:endParaRPr>
          </a:p>
        </p:txBody>
      </p:sp>
      <p:sp>
        <p:nvSpPr>
          <p:cNvPr id="187398" name="Rectangle 3"/>
          <p:cNvSpPr>
            <a:spLocks noChangeArrowheads="1"/>
          </p:cNvSpPr>
          <p:nvPr/>
        </p:nvSpPr>
        <p:spPr bwMode="black">
          <a:xfrm>
            <a:off x="347663" y="1266825"/>
            <a:ext cx="8534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spcBef>
                <a:spcPct val="20000"/>
              </a:spcBef>
              <a:buClrTx/>
              <a:buFontTx/>
              <a:buNone/>
            </a:pPr>
            <a:r>
              <a:rPr lang="en-US" altLang="en-US" sz="2000" b="1">
                <a:solidFill>
                  <a:srgbClr val="225A7A"/>
                </a:solidFill>
              </a:rPr>
              <a:t>Q. Would you be willing to ride in a driverless car?</a:t>
            </a:r>
            <a:endParaRPr lang="en-US" altLang="en-US" sz="2000" b="1" baseline="30000">
              <a:solidFill>
                <a:srgbClr val="225A7A"/>
              </a:solidFill>
            </a:endParaRPr>
          </a:p>
        </p:txBody>
      </p:sp>
      <p:sp>
        <p:nvSpPr>
          <p:cNvPr id="187399" name="Rectangle 4"/>
          <p:cNvSpPr>
            <a:spLocks noChangeArrowheads="1"/>
          </p:cNvSpPr>
          <p:nvPr/>
        </p:nvSpPr>
        <p:spPr bwMode="auto">
          <a:xfrm>
            <a:off x="0" y="6389688"/>
            <a:ext cx="756920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5000"/>
              </a:spcBef>
              <a:buFont typeface="Wingdings" panose="05000000000000000000" pitchFamily="2" charset="2"/>
              <a:buNone/>
            </a:pPr>
            <a:endParaRPr lang="en-US" altLang="en-US" sz="1100"/>
          </a:p>
          <a:p>
            <a:pPr>
              <a:lnSpc>
                <a:spcPct val="85000"/>
              </a:lnSpc>
              <a:spcBef>
                <a:spcPct val="25000"/>
              </a:spcBef>
              <a:buFont typeface="Wingdings" panose="05000000000000000000" pitchFamily="2" charset="2"/>
              <a:buNone/>
            </a:pPr>
            <a:r>
              <a:rPr lang="en-US" altLang="en-US" sz="1100"/>
              <a:t>Source: Insurance Information Institute Annual </a:t>
            </a:r>
            <a:r>
              <a:rPr lang="en-US" altLang="en-US" sz="1100" i="1"/>
              <a:t>Pulse</a:t>
            </a:r>
            <a:r>
              <a:rPr lang="en-US" altLang="en-US" sz="1100"/>
              <a:t> Survey.</a:t>
            </a:r>
          </a:p>
        </p:txBody>
      </p:sp>
      <p:sp>
        <p:nvSpPr>
          <p:cNvPr id="2069509" name="Text Box 5"/>
          <p:cNvSpPr txBox="1">
            <a:spLocks noChangeArrowheads="1"/>
          </p:cNvSpPr>
          <p:nvPr/>
        </p:nvSpPr>
        <p:spPr bwMode="blackWhite">
          <a:xfrm>
            <a:off x="312738" y="5141913"/>
            <a:ext cx="8518525" cy="942975"/>
          </a:xfrm>
          <a:prstGeom prst="rect">
            <a:avLst/>
          </a:prstGeom>
          <a:gradFill rotWithShape="0">
            <a:gsLst>
              <a:gs pos="0">
                <a:schemeClr val="accent2"/>
              </a:gs>
              <a:gs pos="100000">
                <a:srgbClr val="DC5A01"/>
              </a:gs>
            </a:gsLst>
            <a:lin ang="5400000" scaled="1"/>
          </a:gradFill>
          <a:ln w="12700" algn="ctr">
            <a:solidFill>
              <a:srgbClr val="FF6801"/>
            </a:solidFill>
            <a:miter lim="800000"/>
            <a:headEnd type="none" w="sm" len="sm"/>
            <a:tailEnd type="none" w="sm" len="sm"/>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eaLnBrk="1" hangingPunct="1">
              <a:lnSpc>
                <a:spcPct val="95000"/>
              </a:lnSpc>
              <a:spcBef>
                <a:spcPct val="25000"/>
              </a:spcBef>
              <a:buClrTx/>
              <a:buFontTx/>
              <a:buNone/>
            </a:pPr>
            <a:r>
              <a:rPr lang="en-US" altLang="en-US" sz="2000" b="1">
                <a:solidFill>
                  <a:srgbClr val="FFFFFF"/>
                </a:solidFill>
              </a:rPr>
              <a:t>The Percentage Willing to Ride in a Driverless Car Rose Slightly. 69 Percent of People Over 64 Were Unwilling to Ride.</a:t>
            </a:r>
          </a:p>
        </p:txBody>
      </p:sp>
      <p:grpSp>
        <p:nvGrpSpPr>
          <p:cNvPr id="187401" name="Group 3"/>
          <p:cNvGrpSpPr>
            <a:grpSpLocks/>
          </p:cNvGrpSpPr>
          <p:nvPr/>
        </p:nvGrpSpPr>
        <p:grpSpPr bwMode="auto">
          <a:xfrm>
            <a:off x="398463" y="1585913"/>
            <a:ext cx="4597400" cy="3454400"/>
            <a:chOff x="398463" y="1585119"/>
            <a:chExt cx="4597400" cy="3454400"/>
          </a:xfrm>
        </p:grpSpPr>
        <p:graphicFrame>
          <p:nvGraphicFramePr>
            <p:cNvPr id="187405" name="Object 2"/>
            <p:cNvGraphicFramePr>
              <a:graphicFrameLocks/>
            </p:cNvGraphicFramePr>
            <p:nvPr/>
          </p:nvGraphicFramePr>
          <p:xfrm>
            <a:off x="347663" y="1534319"/>
            <a:ext cx="4699000" cy="3556000"/>
          </p:xfrm>
          <a:graphic>
            <a:graphicData uri="http://schemas.openxmlformats.org/presentationml/2006/ole">
              <mc:AlternateContent xmlns:mc="http://schemas.openxmlformats.org/markup-compatibility/2006">
                <mc:Choice xmlns:v="urn:schemas-microsoft-com:vml" Requires="v">
                  <p:oleObj spid="_x0000_s187415" name="Chart" r:id="rId4" imgW="4700423" imgH="3566469" progId="Excel.Chart.8">
                    <p:embed/>
                  </p:oleObj>
                </mc:Choice>
                <mc:Fallback>
                  <p:oleObj name="Chart" r:id="rId4" imgW="4700423" imgH="3566469" progId="Excel.Chart.8">
                    <p:embed/>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7663" y="1534319"/>
                          <a:ext cx="4699000" cy="355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87406" name="TextBox 2"/>
            <p:cNvSpPr txBox="1">
              <a:spLocks noChangeArrowheads="1"/>
            </p:cNvSpPr>
            <p:nvPr/>
          </p:nvSpPr>
          <p:spPr bwMode="auto">
            <a:xfrm>
              <a:off x="405007" y="1656843"/>
              <a:ext cx="116977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600" b="1"/>
                <a:t>May 2015</a:t>
              </a:r>
            </a:p>
          </p:txBody>
        </p:sp>
      </p:grpSp>
      <p:grpSp>
        <p:nvGrpSpPr>
          <p:cNvPr id="187402" name="Group 12"/>
          <p:cNvGrpSpPr>
            <a:grpSpLocks/>
          </p:cNvGrpSpPr>
          <p:nvPr/>
        </p:nvGrpSpPr>
        <p:grpSpPr bwMode="auto">
          <a:xfrm>
            <a:off x="4149725" y="1441450"/>
            <a:ext cx="4597400" cy="3509963"/>
            <a:chOff x="398463" y="1528820"/>
            <a:chExt cx="4597400" cy="3510699"/>
          </a:xfrm>
        </p:grpSpPr>
        <p:graphicFrame>
          <p:nvGraphicFramePr>
            <p:cNvPr id="187403" name="Object 2"/>
            <p:cNvGraphicFramePr>
              <a:graphicFrameLocks/>
            </p:cNvGraphicFramePr>
            <p:nvPr/>
          </p:nvGraphicFramePr>
          <p:xfrm>
            <a:off x="347663" y="1534319"/>
            <a:ext cx="4699000" cy="3556000"/>
          </p:xfrm>
          <a:graphic>
            <a:graphicData uri="http://schemas.openxmlformats.org/presentationml/2006/ole">
              <mc:AlternateContent xmlns:mc="http://schemas.openxmlformats.org/markup-compatibility/2006">
                <mc:Choice xmlns:v="urn:schemas-microsoft-com:vml" Requires="v">
                  <p:oleObj spid="_x0000_s187416" name="Chart" r:id="rId6" imgW="4706520" imgH="3560373" progId="Excel.Chart.8">
                    <p:embed/>
                  </p:oleObj>
                </mc:Choice>
                <mc:Fallback>
                  <p:oleObj name="Chart" r:id="rId6" imgW="4706520" imgH="3560373" progId="Excel.Chart.8">
                    <p:embed/>
                    <p:pic>
                      <p:nvPicPr>
                        <p:cNvPr id="0" name="Object 2"/>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7663" y="1534319"/>
                          <a:ext cx="4699000" cy="355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87404" name="TextBox 14"/>
            <p:cNvSpPr txBox="1">
              <a:spLocks noChangeArrowheads="1"/>
            </p:cNvSpPr>
            <p:nvPr/>
          </p:nvSpPr>
          <p:spPr bwMode="auto">
            <a:xfrm>
              <a:off x="3619922" y="1528820"/>
              <a:ext cx="122989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1600" b="1"/>
                <a:t>November 2015</a:t>
              </a:r>
            </a:p>
          </p:txBody>
        </p:sp>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2069509"/>
                                        </p:tgtEl>
                                        <p:attrNameLst>
                                          <p:attrName>style.visibility</p:attrName>
                                        </p:attrNameLst>
                                      </p:cBhvr>
                                      <p:to>
                                        <p:strVal val="visible"/>
                                      </p:to>
                                    </p:set>
                                    <p:anim calcmode="lin" valueType="num">
                                      <p:cBhvr>
                                        <p:cTn id="7" dur="500" fill="hold"/>
                                        <p:tgtEl>
                                          <p:spTgt spid="2069509"/>
                                        </p:tgtEl>
                                        <p:attrNameLst>
                                          <p:attrName>ppt_w</p:attrName>
                                        </p:attrNameLst>
                                      </p:cBhvr>
                                      <p:tavLst>
                                        <p:tav tm="0">
                                          <p:val>
                                            <p:fltVal val="0"/>
                                          </p:val>
                                        </p:tav>
                                        <p:tav tm="100000">
                                          <p:val>
                                            <p:strVal val="#ppt_w"/>
                                          </p:val>
                                        </p:tav>
                                      </p:tavLst>
                                    </p:anim>
                                    <p:anim calcmode="lin" valueType="num">
                                      <p:cBhvr>
                                        <p:cTn id="8" dur="500" fill="hold"/>
                                        <p:tgtEl>
                                          <p:spTgt spid="206950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9509"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TITLE_TAG" val="P/C Net Income After Taxes"/>
  <p:tag name="ARTICULATE_SLIDE_GUID" val="b36d2394-cab0-4993-8a78-0afe809536e5"/>
  <p:tag name="ARTICULATE_SLIDE_NAV" val="43"/>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2.xml><?xml version="1.0" encoding="utf-8"?>
<p:tagLst xmlns:a="http://schemas.openxmlformats.org/drawingml/2006/main" xmlns:r="http://schemas.openxmlformats.org/officeDocument/2006/relationships" xmlns:p="http://schemas.openxmlformats.org/presentationml/2006/main">
  <p:tag name="ARTICULATE_TITLE_TAG" val="Profitability Peaks &amp; Troughs in the P/C Insurance Industry"/>
  <p:tag name="ARTICULATE_SLIDE_GUID" val="5f352899-b35e-44e4-b252-7ee23066d223"/>
  <p:tag name="ARTICULATE_SLIDE_NAV" val="44"/>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3.xml><?xml version="1.0" encoding="utf-8"?>
<p:tagLst xmlns:a="http://schemas.openxmlformats.org/drawingml/2006/main" xmlns:r="http://schemas.openxmlformats.org/officeDocument/2006/relationships" xmlns:p="http://schemas.openxmlformats.org/presentationml/2006/main">
  <p:tag name="ARTICULATE_SLIDE_GUID" val="8d816a7d-974e-4f1a-9550-52aea7948b6c"/>
  <p:tag name="ARTICULATE_SLIDE_NAV" val="48"/>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4.xml><?xml version="1.0" encoding="utf-8"?>
<p:tagLst xmlns:a="http://schemas.openxmlformats.org/drawingml/2006/main" xmlns:r="http://schemas.openxmlformats.org/officeDocument/2006/relationships" xmlns:p="http://schemas.openxmlformats.org/presentationml/2006/main">
  <p:tag name="ARTICULATE_TITLE_TAG" val="P/C Insurance Industry Combined Ratio"/>
  <p:tag name="ARTICULATE_SLIDE_GUID" val="d597db85-55e1-4188-b89d-d656c2dd132a"/>
  <p:tag name="ARTICULATE_SLIDE_NAV" val="52"/>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5.xml><?xml version="1.0" encoding="utf-8"?>
<p:tagLst xmlns:a="http://schemas.openxmlformats.org/drawingml/2006/main" xmlns:r="http://schemas.openxmlformats.org/officeDocument/2006/relationships" xmlns:p="http://schemas.openxmlformats.org/presentationml/2006/main">
  <p:tag name="ARTICULATE_TITLE_TAG" val="Profitability Peaks &amp; Troughs in the P/C Insurance Industry"/>
  <p:tag name="ARTICULATE_SLIDE_GUID" val="5f352899-b35e-44e4-b252-7ee23066d223"/>
  <p:tag name="ARTICULATE_SLIDE_NAV" val="44"/>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6.xml><?xml version="1.0" encoding="utf-8"?>
<p:tagLst xmlns:a="http://schemas.openxmlformats.org/drawingml/2006/main" xmlns:r="http://schemas.openxmlformats.org/officeDocument/2006/relationships" xmlns:p="http://schemas.openxmlformats.org/presentationml/2006/main">
  <p:tag name="ARTICULATE_SLIDE_GUID" val="d1b25dd7-2819-40d4-857e-0586fe15f666"/>
  <p:tag name="ARTICULATE_TITLE_TAG" val="P/C Net Premiums Written: % Change"/>
  <p:tag name="ARTICULATE_SLIDE_NAV" val="57"/>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7.xml><?xml version="1.0" encoding="utf-8"?>
<p:tagLst xmlns:a="http://schemas.openxmlformats.org/drawingml/2006/main" xmlns:r="http://schemas.openxmlformats.org/officeDocument/2006/relationships" xmlns:p="http://schemas.openxmlformats.org/presentationml/2006/main">
  <p:tag name="ARTICULATE_TITLE_TAG" val="Significant Natural Catastrophes, 2012"/>
  <p:tag name="ARTICULATE_SLIDE_GUID" val="22a4f984-038d-4267-a427-6d11375750eb"/>
  <p:tag name="ARTICULATE_SLIDE_NAV" val="10"/>
  <p:tag name="ARTICULATE_SLIDE_PAUSE" val="0"/>
  <p:tag name="ARTICULATE_NAV_LEVEL" val="2"/>
  <p:tag name="ARTICULATE_SLIDE_PRESENTER" val="Carl Hedde, CPCU"/>
  <p:tag name="ARTICULATE_SLIDE_PRESENTER_GUID" val="5AFE23B0F3CC"/>
  <p:tag name="ARTICULATE_PLAYLIST_ID" val="-1"/>
  <p:tag name="ARTICULATE_LOCK_SLIDE" val="0"/>
</p:tagLst>
</file>

<file path=ppt/theme/theme1.xml><?xml version="1.0" encoding="utf-8"?>
<a:theme xmlns:a="http://schemas.openxmlformats.org/drawingml/2006/main" name="Default Design">
  <a:themeElements>
    <a:clrScheme name="">
      <a:dk1>
        <a:srgbClr val="000000"/>
      </a:dk1>
      <a:lt1>
        <a:srgbClr val="FFFFFF"/>
      </a:lt1>
      <a:dk2>
        <a:srgbClr val="EEC100"/>
      </a:dk2>
      <a:lt2>
        <a:srgbClr val="6FCAEF"/>
      </a:lt2>
      <a:accent1>
        <a:srgbClr val="225A7A"/>
      </a:accent1>
      <a:accent2>
        <a:srgbClr val="FF6801"/>
      </a:accent2>
      <a:accent3>
        <a:srgbClr val="FFFFFF"/>
      </a:accent3>
      <a:accent4>
        <a:srgbClr val="000000"/>
      </a:accent4>
      <a:accent5>
        <a:srgbClr val="ABB5BE"/>
      </a:accent5>
      <a:accent6>
        <a:srgbClr val="E75E01"/>
      </a:accent6>
      <a:hlink>
        <a:srgbClr val="339966"/>
      </a:hlink>
      <a:folHlink>
        <a:srgbClr val="A50021"/>
      </a:folHlink>
    </a:clrScheme>
    <a:fontScheme name="Aspect">
      <a:majorFont>
        <a:latin typeface="Verdana"/>
        <a:ea typeface=""/>
        <a:cs typeface=""/>
        <a:font script="Jpan" typeface="ＭＳ ゴシック"/>
        <a:font script="Hang" typeface="굴림"/>
        <a:font script="Hans" typeface="黑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宋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336699"/>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2376BD"/>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6">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66CCFF"/>
        </a:hlink>
        <a:folHlink>
          <a:srgbClr val="FF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Default Design">
  <a:themeElements>
    <a:clrScheme name="">
      <a:dk1>
        <a:srgbClr val="000000"/>
      </a:dk1>
      <a:lt1>
        <a:srgbClr val="FFFFFF"/>
      </a:lt1>
      <a:dk2>
        <a:srgbClr val="EEC100"/>
      </a:dk2>
      <a:lt2>
        <a:srgbClr val="6FCAEF"/>
      </a:lt2>
      <a:accent1>
        <a:srgbClr val="225A7A"/>
      </a:accent1>
      <a:accent2>
        <a:srgbClr val="FF6801"/>
      </a:accent2>
      <a:accent3>
        <a:srgbClr val="FFFFFF"/>
      </a:accent3>
      <a:accent4>
        <a:srgbClr val="000000"/>
      </a:accent4>
      <a:accent5>
        <a:srgbClr val="ABB5BE"/>
      </a:accent5>
      <a:accent6>
        <a:srgbClr val="E75E01"/>
      </a:accent6>
      <a:hlink>
        <a:srgbClr val="339966"/>
      </a:hlink>
      <a:folHlink>
        <a:srgbClr val="A50021"/>
      </a:folHlink>
    </a:clrScheme>
    <a:fontScheme name="Aspect">
      <a:majorFont>
        <a:latin typeface="Verdana"/>
        <a:ea typeface=""/>
        <a:cs typeface=""/>
        <a:font script="Jpan" typeface="ＭＳ ゴシック"/>
        <a:font script="Hang" typeface="굴림"/>
        <a:font script="Hans" typeface="黑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宋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336699"/>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2376BD"/>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6">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66CCFF"/>
        </a:hlink>
        <a:folHlink>
          <a:srgbClr val="FF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7DC3"/>
      </a:dk2>
      <a:lt2>
        <a:srgbClr val="808080"/>
      </a:lt2>
      <a:accent1>
        <a:srgbClr val="0A2E4E"/>
      </a:accent1>
      <a:accent2>
        <a:srgbClr val="99CC00"/>
      </a:accent2>
      <a:accent3>
        <a:srgbClr val="FFFFFF"/>
      </a:accent3>
      <a:accent4>
        <a:srgbClr val="000000"/>
      </a:accent4>
      <a:accent5>
        <a:srgbClr val="AAADB2"/>
      </a:accent5>
      <a:accent6>
        <a:srgbClr val="8AB900"/>
      </a:accent6>
      <a:hlink>
        <a:srgbClr val="007DC3"/>
      </a:hlink>
      <a:folHlink>
        <a:srgbClr val="FF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60313</TotalTime>
  <Words>6712</Words>
  <Application>Microsoft Office PowerPoint</Application>
  <PresentationFormat>On-screen Show (4:3)</PresentationFormat>
  <Paragraphs>1285</Paragraphs>
  <Slides>109</Slides>
  <Notes>85</Notes>
  <HiddenSlides>30</HiddenSlides>
  <MMClips>0</MMClips>
  <ScaleCrop>false</ScaleCrop>
  <HeadingPairs>
    <vt:vector size="8" baseType="variant">
      <vt:variant>
        <vt:lpstr>Fonts Used</vt:lpstr>
      </vt:variant>
      <vt:variant>
        <vt:i4>9</vt:i4>
      </vt:variant>
      <vt:variant>
        <vt:lpstr>Theme</vt:lpstr>
      </vt:variant>
      <vt:variant>
        <vt:i4>2</vt:i4>
      </vt:variant>
      <vt:variant>
        <vt:lpstr>Embedded OLE Servers</vt:lpstr>
      </vt:variant>
      <vt:variant>
        <vt:i4>3</vt:i4>
      </vt:variant>
      <vt:variant>
        <vt:lpstr>Slide Titles</vt:lpstr>
      </vt:variant>
      <vt:variant>
        <vt:i4>109</vt:i4>
      </vt:variant>
    </vt:vector>
  </HeadingPairs>
  <TitlesOfParts>
    <vt:vector size="123" baseType="lpstr">
      <vt:lpstr>Arial</vt:lpstr>
      <vt:lpstr>Wingdings</vt:lpstr>
      <vt:lpstr>Symbol</vt:lpstr>
      <vt:lpstr>Times New Roman</vt:lpstr>
      <vt:lpstr>Arial </vt:lpstr>
      <vt:lpstr>Verdana</vt:lpstr>
      <vt:lpstr>Calibri</vt:lpstr>
      <vt:lpstr>MS PGothic</vt:lpstr>
      <vt:lpstr>Arial Unicode MS</vt:lpstr>
      <vt:lpstr>Default Design</vt:lpstr>
      <vt:lpstr>3_Default Design</vt:lpstr>
      <vt:lpstr>Chart</vt:lpstr>
      <vt:lpstr>Microsoft Graph Chart</vt:lpstr>
      <vt:lpstr>Microsoft Excel Chart</vt:lpstr>
      <vt:lpstr>Insurance Industry Overview and Outlook: Trends, Challenges and Opportunities</vt:lpstr>
      <vt:lpstr>PowerPoint Presentation</vt:lpstr>
      <vt:lpstr>P/C Industry Net Income After Taxes 1991–2015E</vt:lpstr>
      <vt:lpstr>Profitability Peaks &amp; Troughs in the P/C Insurance Industry, 1975 – 2015E</vt:lpstr>
      <vt:lpstr>ROE: Property/Casualty Insurance by Major Event, 1987–2015E</vt:lpstr>
      <vt:lpstr>PowerPoint Presentation</vt:lpstr>
      <vt:lpstr>U.S. Insured Catastrophe Losses</vt:lpstr>
      <vt:lpstr>Combined Ratio Points Associated with Catastrophe Losses: 1960 – 2015E*</vt:lpstr>
      <vt:lpstr>Top 16 Most Costly Disasters in U.S. History—Katrina Still Ranks #1</vt:lpstr>
      <vt:lpstr>Inflation Adjusted U.S. Catastrophe Losses by Cause of Loss, 1995–20141</vt:lpstr>
      <vt:lpstr>PowerPoint Presentation</vt:lpstr>
      <vt:lpstr>PowerPoint Presentation</vt:lpstr>
      <vt:lpstr>Policyholder Surplus,  2006:Q4–2015:Q4E</vt:lpstr>
      <vt:lpstr>Net Premium Growth (All P/C Lines): Annual Change, 1971-2016</vt:lpstr>
      <vt:lpstr>P/C Insurance Industry  Combined Ratio, 2001–2015  (Est.)*</vt:lpstr>
      <vt:lpstr>A 100 Combined Ratio Isn’t What It Once Was: Investment Impact on ROEs</vt:lpstr>
      <vt:lpstr>RNW All Lines, 2005-2014 Average: Highest 25 States</vt:lpstr>
      <vt:lpstr>PowerPoint Presentation</vt:lpstr>
      <vt:lpstr>INVESTMENTS:  THE NEW REALITY</vt:lpstr>
      <vt:lpstr>PowerPoint Presentation</vt:lpstr>
      <vt:lpstr>Property/Casualty Insurance Industry Investment Income: 2000-2015E1</vt:lpstr>
      <vt:lpstr>Distribution of Invested Assets: P/C Insurance Industry, 2014</vt:lpstr>
      <vt:lpstr>U.S. Treasury Security Yields: A Long Downward Trend, 1990-2016*</vt:lpstr>
      <vt:lpstr>Interest Rate Forecasts: 2015-2021</vt:lpstr>
      <vt:lpstr>The Falling Investment Curve</vt:lpstr>
      <vt:lpstr>PowerPoint Presentation</vt:lpstr>
      <vt:lpstr>The Norm in Auto Insurance:  Frequency Falls, Severity Rises</vt:lpstr>
      <vt:lpstr>Collision Coverage: Severity &amp; Frequency Trends Are Both Higher in 2015*</vt:lpstr>
      <vt:lpstr>Frequency: Miles Driven is Climbing</vt:lpstr>
      <vt:lpstr>Frequency: As More People Work,  They Get in More Accidents</vt:lpstr>
      <vt:lpstr>Severity: Driving Fatalities Are Rising</vt:lpstr>
      <vt:lpstr>Severity: Chg in Auto Fatalities by State</vt:lpstr>
      <vt:lpstr>Severity: Driving Fatalities Are Rising</vt:lpstr>
      <vt:lpstr>Severity: Loss Trend vs. Inflation</vt:lpstr>
      <vt:lpstr>Loss Trends vs. CPI: Not Just Auto</vt:lpstr>
      <vt:lpstr>RATES &amp; LOSS TRENDS</vt:lpstr>
      <vt:lpstr>Commercial Lines Rate Change by Qtr (vs. Year Earlier)</vt:lpstr>
      <vt:lpstr>Commercial Lines Rate Change by Month (vs. Year Earlier) Since 6/09</vt:lpstr>
      <vt:lpstr>Rates in The Southeast, Q4 2015*</vt:lpstr>
      <vt:lpstr>PowerPoint Presentation</vt:lpstr>
      <vt:lpstr>All Lines DWP Growth: NC vs. U.S., 2005-2014</vt:lpstr>
      <vt:lpstr>Comm. Lines DWP Growth:  NC vs. U.S., 2005-2014</vt:lpstr>
      <vt:lpstr>Personal Lines DWP Growth:  NC vs. U.S., 2005-2014</vt:lpstr>
      <vt:lpstr>Private Passenger Auto DWP Growth:  NC vs. U.S., 2005-2014</vt:lpstr>
      <vt:lpstr>Homeowner’s MP DWP Growth: NC vs. U.S., 2005-2014</vt:lpstr>
      <vt:lpstr>RNW All Lines: NC vs. U.S., 2005-2014</vt:lpstr>
      <vt:lpstr>RNW Comm. Auto: NC vs. U.S., 2005-2014</vt:lpstr>
      <vt:lpstr>RNW Comm. Multi-Peril: NC vs. U.S., 2005-2014</vt:lpstr>
      <vt:lpstr>RNW Homeowners: NC vs. U.S., 2005-2014</vt:lpstr>
      <vt:lpstr>RNW Workers Comp: NC vs. U.S., 2005-2014</vt:lpstr>
      <vt:lpstr>All Lines: 10-Year Average RNW NC &amp; Nearby States</vt:lpstr>
      <vt:lpstr>Comm. Auto: 10-Year Average RNW NC &amp; Nearby States</vt:lpstr>
      <vt:lpstr>Comm. M-P: 10-Year Average RNW NC &amp; Nearby States</vt:lpstr>
      <vt:lpstr>Homeowners: 10-Year Average RNW NC &amp; Nearby States</vt:lpstr>
      <vt:lpstr>Top Ten Most Expensive And Least Expensive States For Homeowners Insurance, 2013 (1)</vt:lpstr>
      <vt:lpstr>Workers Comp.: 10-Year Average RNW NC &amp; Nearby States</vt:lpstr>
      <vt:lpstr>2015 Property and Casualty Insurance Regulatory Report Card</vt:lpstr>
      <vt:lpstr>About North Carolina’s Regulatory Grade</vt:lpstr>
      <vt:lpstr>NORTH CAROLINA AUTO INSURANCE</vt:lpstr>
      <vt:lpstr>How Big Is NC Personal Auto  Residual Market?</vt:lpstr>
      <vt:lpstr>Personal Auto: Size of Residual Market</vt:lpstr>
      <vt:lpstr>Number of Autos in Residual Market, 1994-2012</vt:lpstr>
      <vt:lpstr>Top Ten Most Expensive And Least Expensive States For Automobile Insurance, 2013 (1)</vt:lpstr>
      <vt:lpstr>Personal Auto Premiums, 2013</vt:lpstr>
      <vt:lpstr>Personal Auto: Average Premium  by Coverage, 2013</vt:lpstr>
      <vt:lpstr>RNW PP Auto: NC vs. U.S., 2005-2014</vt:lpstr>
      <vt:lpstr>PP Auto: 10-Year Average RNW NC &amp; Nearby States</vt:lpstr>
      <vt:lpstr>RNW PP Auto Liability: NC vs. U.S., 2005-2014</vt:lpstr>
      <vt:lpstr>RNW PP Auto PhysDam: NC vs. U.S., 2005-2014</vt:lpstr>
      <vt:lpstr>Personal Auto: Property Damage, 2012</vt:lpstr>
      <vt:lpstr>Personal Auto: Bodily Injury, 2012</vt:lpstr>
      <vt:lpstr>FLOOD INSURANCE</vt:lpstr>
      <vt:lpstr>Flood Insurance Claims by State, FY2015</vt:lpstr>
      <vt:lpstr>‘An Atmospheric River’</vt:lpstr>
      <vt:lpstr>Epic Rains Cause Epic Floods</vt:lpstr>
      <vt:lpstr>Epic Rains Cause Epic Floods</vt:lpstr>
      <vt:lpstr>Flood Insurance Exposures, by Year</vt:lpstr>
      <vt:lpstr>Public Understanding of Flood Insurance</vt:lpstr>
      <vt:lpstr>Flood Insurance Take-up Rates</vt:lpstr>
      <vt:lpstr>National Flood Insurance Reforms</vt:lpstr>
      <vt:lpstr>April 2016 Changes</vt:lpstr>
      <vt:lpstr>On the Horizon</vt:lpstr>
      <vt:lpstr>TECHNOLOGY, DISRPTORS   AND INSURANCE</vt:lpstr>
      <vt:lpstr>Interest in Technology Issues and Insurance Is Surging: Presents Opportunity</vt:lpstr>
      <vt:lpstr>PowerPoint Presentation</vt:lpstr>
      <vt:lpstr>Data Breaches 2005-2015, by Number of Breaches and Records Exposed</vt:lpstr>
      <vt:lpstr>Data/Privacy Breach: Many Potential Costs Can Be Insured</vt:lpstr>
      <vt:lpstr>Estimated Cyber Insurance Premiums Written, 2014 – 2020F</vt:lpstr>
      <vt:lpstr>PowerPoint Presentation</vt:lpstr>
      <vt:lpstr>Tiny, but Growing</vt:lpstr>
      <vt:lpstr>Sharing/On-Demand/Peer-to-Peer Economy Impacts Many Lines of Insurance</vt:lpstr>
      <vt:lpstr>Labor on Demand: Huge Implications for    the US Economy, Workers &amp; Insurers</vt:lpstr>
      <vt:lpstr>Ridesharing Regulation/Legislation and Status of ISO Filings as of 9/30/15</vt:lpstr>
      <vt:lpstr>PowerPoint Presentation</vt:lpstr>
      <vt:lpstr>PowerPoint Presentation</vt:lpstr>
      <vt:lpstr>PowerPoint Presentation</vt:lpstr>
      <vt:lpstr>When Will This Happen?</vt:lpstr>
      <vt:lpstr>Why Will It Take So Long?</vt:lpstr>
      <vt:lpstr>Why Will It Take So Long?</vt:lpstr>
      <vt:lpstr>Meanwhile, Other Important Tech Improvements Are Coming to Autos</vt:lpstr>
      <vt:lpstr>Auto Insurance: Frequency vs. Severity</vt:lpstr>
      <vt:lpstr>Auto Claims Have Grown Faster Than Inflation for 50 Years</vt:lpstr>
      <vt:lpstr>Who Is Responsible?</vt:lpstr>
      <vt:lpstr>Who Is Responsible?</vt:lpstr>
      <vt:lpstr>Media is Obsessed with Driverless Vehicles: Often Predicting the Demise of Auto Insurance</vt:lpstr>
      <vt:lpstr>I.I.I. Poll: Telematics</vt:lpstr>
      <vt:lpstr>Send in the Drones: Potential Rapid  Adoption in Industry; Media Loves It</vt:lpstr>
      <vt:lpstr>Summary</vt:lpstr>
      <vt:lpstr>PowerPoint Presentation</vt:lpstr>
    </vt:vector>
  </TitlesOfParts>
  <Company>insurance information institute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P6466 - iii Template</dc:title>
  <dc:creator>Call @ 866-2-eSlide</dc:creator>
  <cp:lastModifiedBy>Rodriguez, Marielle</cp:lastModifiedBy>
  <cp:revision>1874</cp:revision>
  <dcterms:modified xsi:type="dcterms:W3CDTF">2016-04-06T18:15:41Z</dcterms:modified>
</cp:coreProperties>
</file>