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tags/tag9.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36.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drawings/drawing3.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0.xml" ContentType="application/vnd.openxmlformats-officedocument.presentationml.tags+xml"/>
  <Override PartName="/ppt/notesSlides/notesSlide40.xml" ContentType="application/vnd.openxmlformats-officedocument.presentationml.notesSlide+xml"/>
  <Override PartName="/ppt/tags/tag11.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2.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4.xml" ContentType="application/vnd.openxmlformats-officedocument.drawingml.chartshape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5.xml" ContentType="application/vnd.openxmlformats-officedocument.drawingml.chartshape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13.xml" ContentType="application/vnd.openxmlformats-officedocument.presentationml.tags+xml"/>
  <Override PartName="/ppt/notesSlides/notesSlide70.xml" ContentType="application/vnd.openxmlformats-officedocument.presentationml.notesSlide+xml"/>
  <Override PartName="/ppt/tags/tag14.xml" ContentType="application/vnd.openxmlformats-officedocument.presentationml.tags+xml"/>
  <Override PartName="/ppt/notesSlides/notesSlide71.xml" ContentType="application/vnd.openxmlformats-officedocument.presentationml.notesSlide+xml"/>
  <Override PartName="/ppt/tags/tag15.xml" ContentType="application/vnd.openxmlformats-officedocument.presentationml.tags+xml"/>
  <Override PartName="/ppt/notesSlides/notesSlide72.xml" ContentType="application/vnd.openxmlformats-officedocument.presentationml.notesSlide+xml"/>
  <Override PartName="/ppt/tags/tag16.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17.xml" ContentType="application/vnd.openxmlformats-officedocument.presentationml.tags+xml"/>
  <Override PartName="/ppt/notesSlides/notesSlide80.xml" ContentType="application/vnd.openxmlformats-officedocument.presentationml.notesSlide+xml"/>
  <Override PartName="/ppt/tags/tag18.xml" ContentType="application/vnd.openxmlformats-officedocument.presentationml.tags+xml"/>
  <Override PartName="/ppt/notesSlides/notesSlide81.xml" ContentType="application/vnd.openxmlformats-officedocument.presentationml.notesSlide+xml"/>
  <Override PartName="/ppt/tags/tag19.xml" ContentType="application/vnd.openxmlformats-officedocument.presentationml.tag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tags/tag20.xml" ContentType="application/vnd.openxmlformats-officedocument.presentationml.tags+xml"/>
  <Override PartName="/ppt/notesSlides/notesSlide85.xml" ContentType="application/vnd.openxmlformats-officedocument.presentationml.notesSlide+xml"/>
  <Override PartName="/ppt/tags/tag21.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harts/chart8.xml" ContentType="application/vnd.openxmlformats-officedocument.drawingml.chart+xml"/>
  <Override PartName="/ppt/drawings/drawing6.xml" ContentType="application/vnd.openxmlformats-officedocument.drawingml.chartshape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drawings/drawing7.xml" ContentType="application/vnd.openxmlformats-officedocument.drawingml.chartshapes+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harts/chart10.xml" ContentType="application/vnd.openxmlformats-officedocument.drawingml.chart+xml"/>
  <Override PartName="/ppt/notesSlides/notesSlide108.xml" ContentType="application/vnd.openxmlformats-officedocument.presentationml.notesSlide+xml"/>
  <Override PartName="/ppt/charts/chart11.xml" ContentType="application/vnd.openxmlformats-officedocument.drawingml.chart+xml"/>
  <Override PartName="/ppt/tags/tag22.xml" ContentType="application/vnd.openxmlformats-officedocument.presentationml.tags+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charts/chart12.xml" ContentType="application/vnd.openxmlformats-officedocument.drawingml.chart+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charts/chart13.xml" ContentType="application/vnd.openxmlformats-officedocument.drawingml.chart+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3.xml" ContentType="application/vnd.openxmlformats-officedocument.presentationml.tags+xml"/>
  <Override PartName="/ppt/notesSlides/notesSlide15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tags/tag24.xml" ContentType="application/vnd.openxmlformats-officedocument.presentationml.tags+xml"/>
  <Override PartName="/ppt/notesSlides/notesSlide170.xml" ContentType="application/vnd.openxmlformats-officedocument.presentationml.notesSlide+xml"/>
  <Override PartName="/ppt/tags/tag25.xml" ContentType="application/vnd.openxmlformats-officedocument.presentationml.tags+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4"/>
  </p:notesMasterIdLst>
  <p:handoutMasterIdLst>
    <p:handoutMasterId r:id="rId205"/>
  </p:handoutMasterIdLst>
  <p:sldIdLst>
    <p:sldId id="4301" r:id="rId2"/>
    <p:sldId id="4635" r:id="rId3"/>
    <p:sldId id="4818" r:id="rId4"/>
    <p:sldId id="4828" r:id="rId5"/>
    <p:sldId id="4829" r:id="rId6"/>
    <p:sldId id="4519" r:id="rId7"/>
    <p:sldId id="4758" r:id="rId8"/>
    <p:sldId id="4830" r:id="rId9"/>
    <p:sldId id="4979" r:id="rId10"/>
    <p:sldId id="4450" r:id="rId11"/>
    <p:sldId id="4390" r:id="rId12"/>
    <p:sldId id="4908" r:id="rId13"/>
    <p:sldId id="4446" r:id="rId14"/>
    <p:sldId id="4447" r:id="rId15"/>
    <p:sldId id="4442" r:id="rId16"/>
    <p:sldId id="4852" r:id="rId17"/>
    <p:sldId id="4853" r:id="rId18"/>
    <p:sldId id="4854" r:id="rId19"/>
    <p:sldId id="4396" r:id="rId20"/>
    <p:sldId id="4630" r:id="rId21"/>
    <p:sldId id="4510" r:id="rId22"/>
    <p:sldId id="4833" r:id="rId23"/>
    <p:sldId id="4682" r:id="rId24"/>
    <p:sldId id="4834" r:id="rId25"/>
    <p:sldId id="4963" r:id="rId26"/>
    <p:sldId id="4685" r:id="rId27"/>
    <p:sldId id="4402" r:id="rId28"/>
    <p:sldId id="4632" r:id="rId29"/>
    <p:sldId id="4404" r:id="rId30"/>
    <p:sldId id="4441" r:id="rId31"/>
    <p:sldId id="4383" r:id="rId32"/>
    <p:sldId id="4384" r:id="rId33"/>
    <p:sldId id="4836" r:id="rId34"/>
    <p:sldId id="4251" r:id="rId35"/>
    <p:sldId id="4444" r:id="rId36"/>
    <p:sldId id="4443" r:id="rId37"/>
    <p:sldId id="4445" r:id="rId38"/>
    <p:sldId id="4406" r:id="rId39"/>
    <p:sldId id="4407" r:id="rId40"/>
    <p:sldId id="4408" r:id="rId41"/>
    <p:sldId id="4409" r:id="rId42"/>
    <p:sldId id="4980" r:id="rId43"/>
    <p:sldId id="4411" r:id="rId44"/>
    <p:sldId id="4412" r:id="rId45"/>
    <p:sldId id="4413" r:id="rId46"/>
    <p:sldId id="4293" r:id="rId47"/>
    <p:sldId id="4804" r:id="rId48"/>
    <p:sldId id="4805" r:id="rId49"/>
    <p:sldId id="4806" r:id="rId50"/>
    <p:sldId id="4807" r:id="rId51"/>
    <p:sldId id="4877" r:id="rId52"/>
    <p:sldId id="4258" r:id="rId53"/>
    <p:sldId id="4693" r:id="rId54"/>
    <p:sldId id="4984" r:id="rId55"/>
    <p:sldId id="4790" r:id="rId56"/>
    <p:sldId id="4791" r:id="rId57"/>
    <p:sldId id="4796" r:id="rId58"/>
    <p:sldId id="4797" r:id="rId59"/>
    <p:sldId id="4798" r:id="rId60"/>
    <p:sldId id="4799" r:id="rId61"/>
    <p:sldId id="4496" r:id="rId62"/>
    <p:sldId id="4988" r:id="rId63"/>
    <p:sldId id="4981" r:id="rId64"/>
    <p:sldId id="4659" r:id="rId65"/>
    <p:sldId id="4982" r:id="rId66"/>
    <p:sldId id="4937" r:id="rId67"/>
    <p:sldId id="4909" r:id="rId68"/>
    <p:sldId id="4511" r:id="rId69"/>
    <p:sldId id="4686" r:id="rId70"/>
    <p:sldId id="4906" r:id="rId71"/>
    <p:sldId id="4989" r:id="rId72"/>
    <p:sldId id="4907" r:id="rId73"/>
    <p:sldId id="4687" r:id="rId74"/>
    <p:sldId id="4688" r:id="rId75"/>
    <p:sldId id="4689" r:id="rId76"/>
    <p:sldId id="4690" r:id="rId77"/>
    <p:sldId id="4691" r:id="rId78"/>
    <p:sldId id="4692" r:id="rId79"/>
    <p:sldId id="4469" r:id="rId80"/>
    <p:sldId id="4694" r:id="rId81"/>
    <p:sldId id="4940" r:id="rId82"/>
    <p:sldId id="4965" r:id="rId83"/>
    <p:sldId id="4964" r:id="rId84"/>
    <p:sldId id="4841" r:id="rId85"/>
    <p:sldId id="4941" r:id="rId86"/>
    <p:sldId id="4942" r:id="rId87"/>
    <p:sldId id="4817" r:id="rId88"/>
    <p:sldId id="4839" r:id="rId89"/>
    <p:sldId id="4623" r:id="rId90"/>
    <p:sldId id="4695" r:id="rId91"/>
    <p:sldId id="4696" r:id="rId92"/>
    <p:sldId id="4842" r:id="rId93"/>
    <p:sldId id="4550" r:id="rId94"/>
    <p:sldId id="4843" r:id="rId95"/>
    <p:sldId id="4698" r:id="rId96"/>
    <p:sldId id="4757" r:id="rId97"/>
    <p:sldId id="4840" r:id="rId98"/>
    <p:sldId id="4844" r:id="rId99"/>
    <p:sldId id="4477" r:id="rId100"/>
    <p:sldId id="4939" r:id="rId101"/>
    <p:sldId id="4625" r:id="rId102"/>
    <p:sldId id="4626" r:id="rId103"/>
    <p:sldId id="4481" r:id="rId104"/>
    <p:sldId id="4482" r:id="rId105"/>
    <p:sldId id="4252" r:id="rId106"/>
    <p:sldId id="4808" r:id="rId107"/>
    <p:sldId id="4731" r:id="rId108"/>
    <p:sldId id="4734" r:id="rId109"/>
    <p:sldId id="4735" r:id="rId110"/>
    <p:sldId id="4736" r:id="rId111"/>
    <p:sldId id="4737" r:id="rId112"/>
    <p:sldId id="4738" r:id="rId113"/>
    <p:sldId id="4741" r:id="rId114"/>
    <p:sldId id="4739" r:id="rId115"/>
    <p:sldId id="4740" r:id="rId116"/>
    <p:sldId id="4742" r:id="rId117"/>
    <p:sldId id="4743" r:id="rId118"/>
    <p:sldId id="4744" r:id="rId119"/>
    <p:sldId id="4745" r:id="rId120"/>
    <p:sldId id="4746" r:id="rId121"/>
    <p:sldId id="4747" r:id="rId122"/>
    <p:sldId id="4748" r:id="rId123"/>
    <p:sldId id="4749" r:id="rId124"/>
    <p:sldId id="4750" r:id="rId125"/>
    <p:sldId id="4330" r:id="rId126"/>
    <p:sldId id="4331" r:id="rId127"/>
    <p:sldId id="3433" r:id="rId128"/>
    <p:sldId id="4966" r:id="rId129"/>
    <p:sldId id="4619" r:id="rId130"/>
    <p:sldId id="4699" r:id="rId131"/>
    <p:sldId id="4700" r:id="rId132"/>
    <p:sldId id="4095" r:id="rId133"/>
    <p:sldId id="2680" r:id="rId134"/>
    <p:sldId id="4725" r:id="rId135"/>
    <p:sldId id="4729" r:id="rId136"/>
    <p:sldId id="4967" r:id="rId137"/>
    <p:sldId id="4968" r:id="rId138"/>
    <p:sldId id="4969" r:id="rId139"/>
    <p:sldId id="4880" r:id="rId140"/>
    <p:sldId id="4876" r:id="rId141"/>
    <p:sldId id="4882" r:id="rId142"/>
    <p:sldId id="4883" r:id="rId143"/>
    <p:sldId id="4884" r:id="rId144"/>
    <p:sldId id="4885" r:id="rId145"/>
    <p:sldId id="4891" r:id="rId146"/>
    <p:sldId id="4970" r:id="rId147"/>
    <p:sldId id="4887" r:id="rId148"/>
    <p:sldId id="4888" r:id="rId149"/>
    <p:sldId id="4983" r:id="rId150"/>
    <p:sldId id="4889" r:id="rId151"/>
    <p:sldId id="4892" r:id="rId152"/>
    <p:sldId id="4893" r:id="rId153"/>
    <p:sldId id="4894" r:id="rId154"/>
    <p:sldId id="4895" r:id="rId155"/>
    <p:sldId id="4896" r:id="rId156"/>
    <p:sldId id="4897" r:id="rId157"/>
    <p:sldId id="4898" r:id="rId158"/>
    <p:sldId id="4899" r:id="rId159"/>
    <p:sldId id="4900" r:id="rId160"/>
    <p:sldId id="4901" r:id="rId161"/>
    <p:sldId id="4902" r:id="rId162"/>
    <p:sldId id="4903" r:id="rId163"/>
    <p:sldId id="4904" r:id="rId164"/>
    <p:sldId id="4905" r:id="rId165"/>
    <p:sldId id="4488" r:id="rId166"/>
    <p:sldId id="4858" r:id="rId167"/>
    <p:sldId id="4859" r:id="rId168"/>
    <p:sldId id="4860" r:id="rId169"/>
    <p:sldId id="4861" r:id="rId170"/>
    <p:sldId id="4862" r:id="rId171"/>
    <p:sldId id="4863" r:id="rId172"/>
    <p:sldId id="4864" r:id="rId173"/>
    <p:sldId id="4865" r:id="rId174"/>
    <p:sldId id="4866" r:id="rId175"/>
    <p:sldId id="4872" r:id="rId176"/>
    <p:sldId id="4873" r:id="rId177"/>
    <p:sldId id="4874" r:id="rId178"/>
    <p:sldId id="4867" r:id="rId179"/>
    <p:sldId id="4868" r:id="rId180"/>
    <p:sldId id="4869" r:id="rId181"/>
    <p:sldId id="4870" r:id="rId182"/>
    <p:sldId id="4871" r:id="rId183"/>
    <p:sldId id="4557" r:id="rId184"/>
    <p:sldId id="4580" r:id="rId185"/>
    <p:sldId id="4752" r:id="rId186"/>
    <p:sldId id="4753" r:id="rId187"/>
    <p:sldId id="4934" r:id="rId188"/>
    <p:sldId id="4754" r:id="rId189"/>
    <p:sldId id="4985" r:id="rId190"/>
    <p:sldId id="4986" r:id="rId191"/>
    <p:sldId id="4987" r:id="rId192"/>
    <p:sldId id="1445" r:id="rId193"/>
    <p:sldId id="4971" r:id="rId194"/>
    <p:sldId id="2652" r:id="rId195"/>
    <p:sldId id="2655" r:id="rId196"/>
    <p:sldId id="4972" r:id="rId197"/>
    <p:sldId id="4975" r:id="rId198"/>
    <p:sldId id="4973" r:id="rId199"/>
    <p:sldId id="4974" r:id="rId200"/>
    <p:sldId id="4977" r:id="rId201"/>
    <p:sldId id="4978" r:id="rId202"/>
    <p:sldId id="1136" r:id="rId20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225A7A"/>
    <a:srgbClr val="3691C4"/>
    <a:srgbClr val="2B7299"/>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4" d="100"/>
          <a:sy n="104" d="100"/>
        </p:scale>
        <p:origin x="1572"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presProps" Target="presProp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5.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9.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159621560"/>
        <c:axId val="159625872"/>
      </c:barChart>
      <c:catAx>
        <c:axId val="159621560"/>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159625872"/>
        <c:crossesAt val="0"/>
        <c:auto val="1"/>
        <c:lblAlgn val="ctr"/>
        <c:lblOffset val="20"/>
        <c:tickLblSkip val="1"/>
        <c:tickMarkSkip val="1"/>
        <c:noMultiLvlLbl val="0"/>
      </c:catAx>
      <c:valAx>
        <c:axId val="159625872"/>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159621560"/>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55087838382721E-2"/>
          <c:y val="2.5555555555555581E-2"/>
          <c:w val="0.90569614524577624"/>
          <c:h val="0.84163836198353248"/>
        </c:manualLayout>
      </c:layout>
      <c:barChart>
        <c:barDir val="col"/>
        <c:grouping val="clustered"/>
        <c:varyColors val="0"/>
        <c:ser>
          <c:idx val="0"/>
          <c:order val="0"/>
          <c:tx>
            <c:strRef>
              <c:f>Chart!$B$1</c:f>
              <c:strCache>
                <c:ptCount val="1"/>
                <c:pt idx="0">
                  <c:v>Change in Lost-Time Medical Claim Severity</c:v>
                </c:pt>
              </c:strCache>
            </c:strRef>
          </c:tx>
          <c:spPr>
            <a:ln w="6350">
              <a:solidFill>
                <a:srgbClr val="225A7A"/>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rgbClr val="225A7A"/>
              </a:solidFill>
              <a:ln w="6350">
                <a:solidFill>
                  <a:srgbClr val="225A7A"/>
                </a:solidFill>
              </a:ln>
            </c:spPr>
          </c:dPt>
          <c:dPt>
            <c:idx val="19"/>
            <c:invertIfNegative val="0"/>
            <c:bubble3D val="0"/>
            <c:spPr>
              <a:solidFill>
                <a:srgbClr val="00B0F0"/>
              </a:solidFill>
              <a:ln w="6350">
                <a:solidFill>
                  <a:srgbClr val="225A7A"/>
                </a:solidFill>
              </a:ln>
            </c:spPr>
          </c:dPt>
          <c:dLbls>
            <c:dLbl>
              <c:idx val="6"/>
              <c:layout>
                <c:manualLayout>
                  <c:x val="-1.424501424501460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49002849002849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13"/>
              <c:numFmt formatCode="#,##0.0" sourceLinked="0"/>
              <c:spPr/>
              <c:txPr>
                <a:bodyPr/>
                <a:lstStyle/>
                <a:p>
                  <a:pPr>
                    <a:defRPr sz="1000" b="1" baseline="0">
                      <a:latin typeface="Arial" pitchFamily="34" charset="0"/>
                      <a:cs typeface="Arial" pitchFamily="34" charset="0"/>
                    </a:defRPr>
                  </a:pPr>
                  <a:endParaRPr lang="en-US"/>
                </a:p>
              </c:txPr>
              <c:showLegendKey val="0"/>
              <c:showVal val="1"/>
              <c:showCatName val="0"/>
              <c:showSerName val="0"/>
              <c:showPercent val="0"/>
              <c:showBubbleSize val="0"/>
            </c:dLbl>
            <c:dLbl>
              <c:idx val="15"/>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4.273227712453722E-3"/>
                  <c:y val="0"/>
                </c:manualLayout>
              </c:layout>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Chart!$B$2:$B$21</c:f>
              <c:numCache>
                <c:formatCode>General</c:formatCode>
                <c:ptCount val="20"/>
                <c:pt idx="0">
                  <c:v>5.0999999999999996</c:v>
                </c:pt>
                <c:pt idx="1">
                  <c:v>7.3999999999999995</c:v>
                </c:pt>
                <c:pt idx="2">
                  <c:v>10.100000000000001</c:v>
                </c:pt>
                <c:pt idx="3">
                  <c:v>8.3000000000000007</c:v>
                </c:pt>
                <c:pt idx="4">
                  <c:v>10.6</c:v>
                </c:pt>
                <c:pt idx="5">
                  <c:v>7.3</c:v>
                </c:pt>
                <c:pt idx="6">
                  <c:v>13.5</c:v>
                </c:pt>
                <c:pt idx="7">
                  <c:v>8.7999999999999989</c:v>
                </c:pt>
                <c:pt idx="8">
                  <c:v>7.7</c:v>
                </c:pt>
                <c:pt idx="9">
                  <c:v>5.4</c:v>
                </c:pt>
                <c:pt idx="10">
                  <c:v>7.8</c:v>
                </c:pt>
                <c:pt idx="11">
                  <c:v>5.8000000000000007</c:v>
                </c:pt>
                <c:pt idx="12">
                  <c:v>5.9</c:v>
                </c:pt>
                <c:pt idx="13">
                  <c:v>6.9</c:v>
                </c:pt>
                <c:pt idx="14">
                  <c:v>4</c:v>
                </c:pt>
                <c:pt idx="15">
                  <c:v>0.5</c:v>
                </c:pt>
                <c:pt idx="16">
                  <c:v>2.4</c:v>
                </c:pt>
                <c:pt idx="17">
                  <c:v>2.4</c:v>
                </c:pt>
                <c:pt idx="18">
                  <c:v>3.2</c:v>
                </c:pt>
                <c:pt idx="19">
                  <c:v>4</c:v>
                </c:pt>
              </c:numCache>
            </c:numRef>
          </c:val>
        </c:ser>
        <c:ser>
          <c:idx val="1"/>
          <c:order val="1"/>
          <c:tx>
            <c:strRef>
              <c:f>Chart!$C$1</c:f>
              <c:strCache>
                <c:ptCount val="1"/>
                <c:pt idx="0">
                  <c:v>Change in US Medical CPI</c:v>
                </c:pt>
              </c:strCache>
            </c:strRef>
          </c:tx>
          <c:spPr>
            <a:solidFill>
              <a:schemeClr val="accent6"/>
            </a:solidFill>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spPr>
              <a:solidFill>
                <a:schemeClr val="accent6">
                  <a:lumMod val="40000"/>
                  <a:lumOff val="60000"/>
                </a:schemeClr>
              </a:solidFill>
              <a:ln w="6350">
                <a:solidFill>
                  <a:srgbClr val="0F5173"/>
                </a:solidFill>
              </a:ln>
            </c:spPr>
          </c:dPt>
          <c:dLbls>
            <c:dLbl>
              <c:idx val="0"/>
              <c:layout>
                <c:manualLayout>
                  <c:x val="7.1220461874228706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244092374845741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4.27322771245377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7.1220461874228706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4.273227712453826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lgn="ctr">
                    <a:defRPr lang="en-US" sz="12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 sourceLinked="0"/>
            <c:spPr>
              <a:noFill/>
              <a:ln>
                <a:noFill/>
              </a:ln>
              <a:effectLst/>
            </c:spPr>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Chart!$C$2:$C$21</c:f>
              <c:numCache>
                <c:formatCode>0.0</c:formatCode>
                <c:ptCount val="20"/>
                <c:pt idx="0">
                  <c:v>4.4783196783691803</c:v>
                </c:pt>
                <c:pt idx="1">
                  <c:v>3.5190512682153674</c:v>
                </c:pt>
                <c:pt idx="2">
                  <c:v>2.7859918837916053</c:v>
                </c:pt>
                <c:pt idx="3">
                  <c:v>3.2184732136959937</c:v>
                </c:pt>
                <c:pt idx="4">
                  <c:v>3.4898138198300455</c:v>
                </c:pt>
                <c:pt idx="5">
                  <c:v>4.057199507434639</c:v>
                </c:pt>
                <c:pt idx="6">
                  <c:v>4.6053039162502252</c:v>
                </c:pt>
                <c:pt idx="7">
                  <c:v>4.7080774010089366</c:v>
                </c:pt>
                <c:pt idx="8">
                  <c:v>4.0178565006731892</c:v>
                </c:pt>
                <c:pt idx="9">
                  <c:v>4.3956340621422729</c:v>
                </c:pt>
                <c:pt idx="10">
                  <c:v>4.2213032142661921</c:v>
                </c:pt>
                <c:pt idx="11">
                  <c:v>4.0090757109106923</c:v>
                </c:pt>
                <c:pt idx="12">
                  <c:v>4.4232568705820929</c:v>
                </c:pt>
                <c:pt idx="13">
                  <c:v>3.7063420227205102</c:v>
                </c:pt>
                <c:pt idx="14">
                  <c:v>3.1720760213859833</c:v>
                </c:pt>
                <c:pt idx="15">
                  <c:v>3.4137294296448184</c:v>
                </c:pt>
                <c:pt idx="16">
                  <c:v>3.0434460487946735</c:v>
                </c:pt>
                <c:pt idx="17">
                  <c:v>3.6642459486049272</c:v>
                </c:pt>
                <c:pt idx="18">
                  <c:v>2.5</c:v>
                </c:pt>
                <c:pt idx="19">
                  <c:v>2.4</c:v>
                </c:pt>
              </c:numCache>
            </c:numRef>
          </c:val>
        </c:ser>
        <c:dLbls>
          <c:showLegendKey val="0"/>
          <c:showVal val="0"/>
          <c:showCatName val="0"/>
          <c:showSerName val="0"/>
          <c:showPercent val="0"/>
          <c:showBubbleSize val="0"/>
        </c:dLbls>
        <c:gapWidth val="70"/>
        <c:axId val="162294360"/>
        <c:axId val="162294752"/>
      </c:barChart>
      <c:catAx>
        <c:axId val="162294360"/>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62294752"/>
        <c:crosses val="autoZero"/>
        <c:auto val="0"/>
        <c:lblAlgn val="ctr"/>
        <c:lblOffset val="100"/>
        <c:tickLblSkip val="1"/>
        <c:noMultiLvlLbl val="0"/>
      </c:catAx>
      <c:valAx>
        <c:axId val="162294752"/>
        <c:scaling>
          <c:orientation val="minMax"/>
          <c:max val="16"/>
          <c:min val="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62294360"/>
        <c:crosses val="autoZero"/>
        <c:crossBetween val="between"/>
        <c:majorUnit val="2"/>
      </c:valAx>
    </c:plotArea>
    <c:legend>
      <c:legendPos val="b"/>
      <c:layout>
        <c:manualLayout>
          <c:xMode val="edge"/>
          <c:yMode val="edge"/>
          <c:x val="0.52353197837449805"/>
          <c:y val="2.7754971464866919E-2"/>
          <c:w val="0.47572806604302681"/>
          <c:h val="0.13369224087203424"/>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166768808"/>
        <c:axId val="166776256"/>
      </c:barChart>
      <c:catAx>
        <c:axId val="166768808"/>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166776256"/>
        <c:crosses val="autoZero"/>
        <c:auto val="0"/>
        <c:lblAlgn val="ctr"/>
        <c:lblOffset val="0"/>
        <c:tickLblSkip val="1"/>
        <c:tickMarkSkip val="1"/>
        <c:noMultiLvlLbl val="0"/>
      </c:catAx>
      <c:valAx>
        <c:axId val="166776256"/>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166768808"/>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8530478633991E-2"/>
          <c:y val="2.8490356769756781E-2"/>
          <c:w val="0.93710118505013662"/>
          <c:h val="0.7430830039525691"/>
        </c:manualLayout>
      </c:layout>
      <c:barChart>
        <c:barDir val="col"/>
        <c:grouping val="clustered"/>
        <c:varyColors val="0"/>
        <c:ser>
          <c:idx val="0"/>
          <c:order val="0"/>
          <c:tx>
            <c:strRef>
              <c:f>Sheet1!$A$2</c:f>
              <c:strCache>
                <c:ptCount val="1"/>
              </c:strCache>
            </c:strRef>
          </c:tx>
          <c:invertIfNegative val="0"/>
          <c:dPt>
            <c:idx val="2"/>
            <c:invertIfNegative val="0"/>
            <c:bubble3D val="0"/>
          </c:dPt>
          <c:dPt>
            <c:idx val="3"/>
            <c:invertIfNegative val="0"/>
            <c:bubble3D val="0"/>
          </c:dPt>
          <c:dPt>
            <c:idx val="4"/>
            <c:invertIfNegative val="0"/>
            <c:bubble3D val="0"/>
            <c:spPr>
              <a:solidFill>
                <a:schemeClr val="accent6"/>
              </a:solidFill>
            </c:spPr>
          </c:dPt>
          <c:dLbls>
            <c:dLbl>
              <c:idx val="0"/>
              <c:layout>
                <c:manualLayout>
                  <c:x val="-1.4808849281389147E-3"/>
                  <c:y val="-1.5483153506801989E-2"/>
                </c:manualLayout>
              </c:layout>
              <c:numFmt formatCode="0%" sourceLinked="0"/>
              <c:spPr>
                <a:noFill/>
                <a:ln w="24128">
                  <a:noFill/>
                </a:ln>
              </c:spPr>
              <c:txPr>
                <a:bodyPr/>
                <a:lstStyle/>
                <a:p>
                  <a:pPr>
                    <a:defRPr sz="133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4128">
                <a:noFill/>
              </a:ln>
            </c:spPr>
            <c:txPr>
              <a:bodyPr wrap="square" lIns="38100" tIns="19050" rIns="38100" bIns="19050" anchor="ctr">
                <a:spAutoFit/>
              </a:bodyPr>
              <a:lstStyle/>
              <a:p>
                <a:pPr>
                  <a:defRPr sz="133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5"/>
                <c:pt idx="0">
                  <c:v>2011</c:v>
                </c:pt>
                <c:pt idx="1">
                  <c:v>2012</c:v>
                </c:pt>
                <c:pt idx="2">
                  <c:v>2013</c:v>
                </c:pt>
                <c:pt idx="3">
                  <c:v>2014</c:v>
                </c:pt>
                <c:pt idx="4">
                  <c:v>2015</c:v>
                </c:pt>
              </c:numCache>
            </c:numRef>
          </c:cat>
          <c:val>
            <c:numRef>
              <c:f>Sheet1!$B$2:$K$2</c:f>
              <c:numCache>
                <c:formatCode>0%</c:formatCode>
                <c:ptCount val="5"/>
                <c:pt idx="0">
                  <c:v>0.28999999999999998</c:v>
                </c:pt>
                <c:pt idx="1">
                  <c:v>0.31</c:v>
                </c:pt>
                <c:pt idx="2">
                  <c:v>0.35</c:v>
                </c:pt>
                <c:pt idx="3">
                  <c:v>0.37</c:v>
                </c:pt>
                <c:pt idx="4">
                  <c:v>0.4</c:v>
                </c:pt>
              </c:numCache>
            </c:numRef>
          </c:val>
          <c:extLst/>
        </c:ser>
        <c:dLbls>
          <c:showLegendKey val="0"/>
          <c:showVal val="0"/>
          <c:showCatName val="0"/>
          <c:showSerName val="0"/>
          <c:showPercent val="0"/>
          <c:showBubbleSize val="0"/>
        </c:dLbls>
        <c:gapWidth val="60"/>
        <c:axId val="166770768"/>
        <c:axId val="166771552"/>
      </c:barChart>
      <c:catAx>
        <c:axId val="166770768"/>
        <c:scaling>
          <c:orientation val="minMax"/>
        </c:scaling>
        <c:delete val="0"/>
        <c:axPos val="b"/>
        <c:numFmt formatCode="General" sourceLinked="1"/>
        <c:majorTickMark val="out"/>
        <c:minorTickMark val="none"/>
        <c:tickLblPos val="nextTo"/>
        <c:spPr>
          <a:ln w="12064">
            <a:solidFill>
              <a:schemeClr val="tx1"/>
            </a:solidFill>
            <a:prstDash val="solid"/>
          </a:ln>
        </c:spPr>
        <c:txPr>
          <a:bodyPr rot="0" vert="horz"/>
          <a:lstStyle/>
          <a:p>
            <a:pPr rtl="0">
              <a:defRPr sz="997" b="0" i="0" u="none" strike="noStrike" baseline="0">
                <a:solidFill>
                  <a:schemeClr val="tx1"/>
                </a:solidFill>
                <a:latin typeface="Arial"/>
                <a:ea typeface="Arial"/>
                <a:cs typeface="Arial"/>
              </a:defRPr>
            </a:pPr>
            <a:endParaRPr lang="en-US"/>
          </a:p>
        </c:txPr>
        <c:crossAx val="166771552"/>
        <c:crossesAt val="0"/>
        <c:auto val="1"/>
        <c:lblAlgn val="ctr"/>
        <c:lblOffset val="0"/>
        <c:tickLblSkip val="1"/>
        <c:tickMarkSkip val="1"/>
        <c:noMultiLvlLbl val="0"/>
      </c:catAx>
      <c:valAx>
        <c:axId val="166771552"/>
        <c:scaling>
          <c:orientation val="minMax"/>
          <c:max val="0.7"/>
          <c:min val="0.1"/>
        </c:scaling>
        <c:delete val="0"/>
        <c:axPos val="l"/>
        <c:numFmt formatCode="0%" sourceLinked="0"/>
        <c:majorTickMark val="out"/>
        <c:minorTickMark val="none"/>
        <c:tickLblPos val="nextTo"/>
        <c:spPr>
          <a:ln w="3016">
            <a:solidFill>
              <a:schemeClr val="tx1"/>
            </a:solidFill>
            <a:prstDash val="solid"/>
          </a:ln>
        </c:spPr>
        <c:txPr>
          <a:bodyPr rot="0" vert="horz"/>
          <a:lstStyle/>
          <a:p>
            <a:pPr>
              <a:defRPr sz="1330" b="0" i="0" u="none" strike="noStrike" baseline="0">
                <a:solidFill>
                  <a:schemeClr val="tx1"/>
                </a:solidFill>
                <a:latin typeface="Arial"/>
                <a:ea typeface="Arial"/>
                <a:cs typeface="Arial"/>
              </a:defRPr>
            </a:pPr>
            <a:endParaRPr lang="en-US"/>
          </a:p>
        </c:txPr>
        <c:crossAx val="166770768"/>
        <c:crossesAt val="1"/>
        <c:crossBetween val="between"/>
        <c:majorUnit val="0.1"/>
        <c:minorUnit val="0.1"/>
      </c:valAx>
      <c:spPr>
        <a:noFill/>
        <a:ln w="24128">
          <a:noFill/>
        </a:ln>
      </c:spPr>
    </c:plotArea>
    <c:plotVisOnly val="1"/>
    <c:dispBlanksAs val="gap"/>
    <c:showDLblsOverMax val="0"/>
  </c:chart>
  <c:spPr>
    <a:noFill/>
    <a:ln>
      <a:noFill/>
    </a:ln>
  </c:spPr>
  <c:txPr>
    <a:bodyPr/>
    <a:lstStyle/>
    <a:p>
      <a:pPr>
        <a:defRPr sz="1330" b="0"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19817573708167E-2"/>
          <c:y val="2.1353781849654852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Sheet1!$A$4:$A$70</c:f>
              <c:numCache>
                <c:formatCode>[$-409]mmm\-yy;@</c:formatCode>
                <c:ptCount val="67"/>
                <c:pt idx="0">
                  <c:v>40268</c:v>
                </c:pt>
                <c:pt idx="1">
                  <c:v>40296</c:v>
                </c:pt>
                <c:pt idx="2">
                  <c:v>40329</c:v>
                </c:pt>
                <c:pt idx="3">
                  <c:v>40359</c:v>
                </c:pt>
                <c:pt idx="4">
                  <c:v>40390</c:v>
                </c:pt>
                <c:pt idx="5">
                  <c:v>40421</c:v>
                </c:pt>
                <c:pt idx="6">
                  <c:v>40451</c:v>
                </c:pt>
                <c:pt idx="7">
                  <c:v>40482</c:v>
                </c:pt>
                <c:pt idx="8">
                  <c:v>40512</c:v>
                </c:pt>
                <c:pt idx="9">
                  <c:v>40543</c:v>
                </c:pt>
                <c:pt idx="10">
                  <c:v>40574</c:v>
                </c:pt>
                <c:pt idx="11">
                  <c:v>40602</c:v>
                </c:pt>
                <c:pt idx="12">
                  <c:v>40633</c:v>
                </c:pt>
                <c:pt idx="13">
                  <c:v>40661</c:v>
                </c:pt>
                <c:pt idx="14">
                  <c:v>40694</c:v>
                </c:pt>
                <c:pt idx="15">
                  <c:v>40724</c:v>
                </c:pt>
                <c:pt idx="16">
                  <c:v>40755</c:v>
                </c:pt>
                <c:pt idx="17">
                  <c:v>40786</c:v>
                </c:pt>
                <c:pt idx="18">
                  <c:v>40816</c:v>
                </c:pt>
                <c:pt idx="19">
                  <c:v>40846</c:v>
                </c:pt>
                <c:pt idx="20">
                  <c:v>40877</c:v>
                </c:pt>
                <c:pt idx="21">
                  <c:v>40907</c:v>
                </c:pt>
                <c:pt idx="22">
                  <c:v>40938</c:v>
                </c:pt>
                <c:pt idx="23">
                  <c:v>40968</c:v>
                </c:pt>
                <c:pt idx="24">
                  <c:v>40998</c:v>
                </c:pt>
                <c:pt idx="25">
                  <c:v>41029</c:v>
                </c:pt>
                <c:pt idx="26">
                  <c:v>41059</c:v>
                </c:pt>
                <c:pt idx="27">
                  <c:v>41090</c:v>
                </c:pt>
                <c:pt idx="28">
                  <c:v>41120</c:v>
                </c:pt>
                <c:pt idx="29">
                  <c:v>41151</c:v>
                </c:pt>
                <c:pt idx="30">
                  <c:v>41182</c:v>
                </c:pt>
                <c:pt idx="31">
                  <c:v>41212</c:v>
                </c:pt>
                <c:pt idx="32">
                  <c:v>41243</c:v>
                </c:pt>
                <c:pt idx="33">
                  <c:v>41273</c:v>
                </c:pt>
                <c:pt idx="34">
                  <c:v>41304</c:v>
                </c:pt>
                <c:pt idx="35">
                  <c:v>41333</c:v>
                </c:pt>
                <c:pt idx="36">
                  <c:v>41361</c:v>
                </c:pt>
                <c:pt idx="37">
                  <c:v>41392</c:v>
                </c:pt>
                <c:pt idx="38">
                  <c:v>41422</c:v>
                </c:pt>
                <c:pt idx="39">
                  <c:v>41453</c:v>
                </c:pt>
                <c:pt idx="40">
                  <c:v>41483</c:v>
                </c:pt>
                <c:pt idx="41">
                  <c:v>41514</c:v>
                </c:pt>
                <c:pt idx="42">
                  <c:v>41545</c:v>
                </c:pt>
                <c:pt idx="43">
                  <c:v>41575</c:v>
                </c:pt>
                <c:pt idx="44">
                  <c:v>41606</c:v>
                </c:pt>
                <c:pt idx="45">
                  <c:v>41636</c:v>
                </c:pt>
                <c:pt idx="46">
                  <c:v>41669</c:v>
                </c:pt>
                <c:pt idx="47">
                  <c:v>41698</c:v>
                </c:pt>
                <c:pt idx="48">
                  <c:v>41729</c:v>
                </c:pt>
                <c:pt idx="49">
                  <c:v>41759</c:v>
                </c:pt>
                <c:pt idx="50">
                  <c:v>41790</c:v>
                </c:pt>
                <c:pt idx="51">
                  <c:v>41820</c:v>
                </c:pt>
                <c:pt idx="52">
                  <c:v>41851</c:v>
                </c:pt>
                <c:pt idx="53">
                  <c:v>41882</c:v>
                </c:pt>
                <c:pt idx="54">
                  <c:v>41912</c:v>
                </c:pt>
                <c:pt idx="55">
                  <c:v>41943</c:v>
                </c:pt>
                <c:pt idx="56">
                  <c:v>41973</c:v>
                </c:pt>
                <c:pt idx="57">
                  <c:v>42004</c:v>
                </c:pt>
                <c:pt idx="58">
                  <c:v>42035</c:v>
                </c:pt>
                <c:pt idx="59">
                  <c:v>42063</c:v>
                </c:pt>
                <c:pt idx="60">
                  <c:v>42094</c:v>
                </c:pt>
                <c:pt idx="61">
                  <c:v>42124</c:v>
                </c:pt>
                <c:pt idx="62">
                  <c:v>42155</c:v>
                </c:pt>
                <c:pt idx="63">
                  <c:v>42185</c:v>
                </c:pt>
                <c:pt idx="64">
                  <c:v>42215</c:v>
                </c:pt>
                <c:pt idx="65">
                  <c:v>42246</c:v>
                </c:pt>
                <c:pt idx="66">
                  <c:v>42277</c:v>
                </c:pt>
              </c:numCache>
            </c:numRef>
          </c:cat>
          <c:val>
            <c:numRef>
              <c:f>Sheet1!$B$4:$B$70</c:f>
              <c:numCache>
                <c:formatCode>#0.0</c:formatCode>
                <c:ptCount val="67"/>
                <c:pt idx="0">
                  <c:v>156.69999999999999</c:v>
                </c:pt>
                <c:pt idx="1">
                  <c:v>157.6</c:v>
                </c:pt>
                <c:pt idx="2">
                  <c:v>158.69999999999999</c:v>
                </c:pt>
                <c:pt idx="3">
                  <c:v>158.1</c:v>
                </c:pt>
                <c:pt idx="4">
                  <c:v>158.4</c:v>
                </c:pt>
                <c:pt idx="5">
                  <c:v>159.69999999999999</c:v>
                </c:pt>
                <c:pt idx="6">
                  <c:v>160.19999999999999</c:v>
                </c:pt>
                <c:pt idx="7">
                  <c:v>161.5</c:v>
                </c:pt>
                <c:pt idx="8">
                  <c:v>161.4</c:v>
                </c:pt>
                <c:pt idx="9">
                  <c:v>161</c:v>
                </c:pt>
                <c:pt idx="10">
                  <c:v>162.69999999999999</c:v>
                </c:pt>
                <c:pt idx="11">
                  <c:v>164.3</c:v>
                </c:pt>
                <c:pt idx="12">
                  <c:v>166.6</c:v>
                </c:pt>
                <c:pt idx="13">
                  <c:v>169.2</c:v>
                </c:pt>
                <c:pt idx="14">
                  <c:v>170.1</c:v>
                </c:pt>
                <c:pt idx="15">
                  <c:v>171.2</c:v>
                </c:pt>
                <c:pt idx="16">
                  <c:v>172.6</c:v>
                </c:pt>
                <c:pt idx="17">
                  <c:v>174</c:v>
                </c:pt>
                <c:pt idx="18">
                  <c:v>176.6</c:v>
                </c:pt>
                <c:pt idx="19">
                  <c:v>178.2</c:v>
                </c:pt>
                <c:pt idx="20">
                  <c:v>178.7</c:v>
                </c:pt>
                <c:pt idx="21">
                  <c:v>180.6</c:v>
                </c:pt>
                <c:pt idx="22">
                  <c:v>181.3</c:v>
                </c:pt>
                <c:pt idx="23">
                  <c:v>182.3</c:v>
                </c:pt>
                <c:pt idx="24">
                  <c:v>184.7</c:v>
                </c:pt>
                <c:pt idx="25">
                  <c:v>185.2</c:v>
                </c:pt>
                <c:pt idx="26">
                  <c:v>186.2</c:v>
                </c:pt>
                <c:pt idx="27">
                  <c:v>187.8</c:v>
                </c:pt>
                <c:pt idx="28">
                  <c:v>188.6</c:v>
                </c:pt>
                <c:pt idx="29">
                  <c:v>189.3</c:v>
                </c:pt>
                <c:pt idx="30">
                  <c:v>189.4</c:v>
                </c:pt>
                <c:pt idx="31">
                  <c:v>189.4</c:v>
                </c:pt>
                <c:pt idx="32">
                  <c:v>190.5</c:v>
                </c:pt>
                <c:pt idx="33">
                  <c:v>192.2</c:v>
                </c:pt>
                <c:pt idx="34">
                  <c:v>193.1</c:v>
                </c:pt>
                <c:pt idx="35">
                  <c:v>194.6</c:v>
                </c:pt>
                <c:pt idx="36">
                  <c:v>194</c:v>
                </c:pt>
                <c:pt idx="37">
                  <c:v>193.8</c:v>
                </c:pt>
                <c:pt idx="38">
                  <c:v>193.1</c:v>
                </c:pt>
                <c:pt idx="39">
                  <c:v>192.5</c:v>
                </c:pt>
                <c:pt idx="40">
                  <c:v>193</c:v>
                </c:pt>
                <c:pt idx="41">
                  <c:v>193.4</c:v>
                </c:pt>
                <c:pt idx="42">
                  <c:v>193.3</c:v>
                </c:pt>
                <c:pt idx="43">
                  <c:v>193.1</c:v>
                </c:pt>
                <c:pt idx="44">
                  <c:v>194</c:v>
                </c:pt>
                <c:pt idx="45">
                  <c:v>194</c:v>
                </c:pt>
                <c:pt idx="46">
                  <c:v>194</c:v>
                </c:pt>
                <c:pt idx="47">
                  <c:v>195.4</c:v>
                </c:pt>
                <c:pt idx="48">
                  <c:v>193.7</c:v>
                </c:pt>
                <c:pt idx="49">
                  <c:v>194.6</c:v>
                </c:pt>
                <c:pt idx="50">
                  <c:v>196.4</c:v>
                </c:pt>
                <c:pt idx="51">
                  <c:v>197.6</c:v>
                </c:pt>
                <c:pt idx="52">
                  <c:v>198.6</c:v>
                </c:pt>
                <c:pt idx="53">
                  <c:v>198.4</c:v>
                </c:pt>
                <c:pt idx="54">
                  <c:v>199.4</c:v>
                </c:pt>
                <c:pt idx="55">
                  <c:v>201.5</c:v>
                </c:pt>
                <c:pt idx="56">
                  <c:v>201</c:v>
                </c:pt>
                <c:pt idx="57">
                  <c:v>201.2</c:v>
                </c:pt>
                <c:pt idx="58">
                  <c:v>199.4</c:v>
                </c:pt>
                <c:pt idx="59">
                  <c:v>197.6</c:v>
                </c:pt>
                <c:pt idx="60">
                  <c:v>197.7</c:v>
                </c:pt>
                <c:pt idx="61">
                  <c:v>194.4</c:v>
                </c:pt>
                <c:pt idx="62">
                  <c:v>194.2</c:v>
                </c:pt>
                <c:pt idx="63">
                  <c:v>193.2</c:v>
                </c:pt>
                <c:pt idx="64">
                  <c:v>193.6</c:v>
                </c:pt>
                <c:pt idx="65">
                  <c:v>192.1</c:v>
                </c:pt>
                <c:pt idx="66">
                  <c:v>191</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Sheet1!$A$4:$A$70</c:f>
              <c:numCache>
                <c:formatCode>[$-409]mmm\-yy;@</c:formatCode>
                <c:ptCount val="67"/>
                <c:pt idx="0">
                  <c:v>40268</c:v>
                </c:pt>
                <c:pt idx="1">
                  <c:v>40296</c:v>
                </c:pt>
                <c:pt idx="2">
                  <c:v>40329</c:v>
                </c:pt>
                <c:pt idx="3">
                  <c:v>40359</c:v>
                </c:pt>
                <c:pt idx="4">
                  <c:v>40390</c:v>
                </c:pt>
                <c:pt idx="5">
                  <c:v>40421</c:v>
                </c:pt>
                <c:pt idx="6">
                  <c:v>40451</c:v>
                </c:pt>
                <c:pt idx="7">
                  <c:v>40482</c:v>
                </c:pt>
                <c:pt idx="8">
                  <c:v>40512</c:v>
                </c:pt>
                <c:pt idx="9">
                  <c:v>40543</c:v>
                </c:pt>
                <c:pt idx="10">
                  <c:v>40574</c:v>
                </c:pt>
                <c:pt idx="11">
                  <c:v>40602</c:v>
                </c:pt>
                <c:pt idx="12">
                  <c:v>40633</c:v>
                </c:pt>
                <c:pt idx="13">
                  <c:v>40661</c:v>
                </c:pt>
                <c:pt idx="14">
                  <c:v>40694</c:v>
                </c:pt>
                <c:pt idx="15">
                  <c:v>40724</c:v>
                </c:pt>
                <c:pt idx="16">
                  <c:v>40755</c:v>
                </c:pt>
                <c:pt idx="17">
                  <c:v>40786</c:v>
                </c:pt>
                <c:pt idx="18">
                  <c:v>40816</c:v>
                </c:pt>
                <c:pt idx="19">
                  <c:v>40846</c:v>
                </c:pt>
                <c:pt idx="20">
                  <c:v>40877</c:v>
                </c:pt>
                <c:pt idx="21">
                  <c:v>40907</c:v>
                </c:pt>
                <c:pt idx="22">
                  <c:v>40938</c:v>
                </c:pt>
                <c:pt idx="23">
                  <c:v>40968</c:v>
                </c:pt>
                <c:pt idx="24">
                  <c:v>40998</c:v>
                </c:pt>
                <c:pt idx="25">
                  <c:v>41029</c:v>
                </c:pt>
                <c:pt idx="26">
                  <c:v>41059</c:v>
                </c:pt>
                <c:pt idx="27">
                  <c:v>41090</c:v>
                </c:pt>
                <c:pt idx="28">
                  <c:v>41120</c:v>
                </c:pt>
                <c:pt idx="29">
                  <c:v>41151</c:v>
                </c:pt>
                <c:pt idx="30">
                  <c:v>41182</c:v>
                </c:pt>
                <c:pt idx="31">
                  <c:v>41212</c:v>
                </c:pt>
                <c:pt idx="32">
                  <c:v>41243</c:v>
                </c:pt>
                <c:pt idx="33">
                  <c:v>41273</c:v>
                </c:pt>
                <c:pt idx="34">
                  <c:v>41304</c:v>
                </c:pt>
                <c:pt idx="35">
                  <c:v>41333</c:v>
                </c:pt>
                <c:pt idx="36">
                  <c:v>41361</c:v>
                </c:pt>
                <c:pt idx="37">
                  <c:v>41392</c:v>
                </c:pt>
                <c:pt idx="38">
                  <c:v>41422</c:v>
                </c:pt>
                <c:pt idx="39">
                  <c:v>41453</c:v>
                </c:pt>
                <c:pt idx="40">
                  <c:v>41483</c:v>
                </c:pt>
                <c:pt idx="41">
                  <c:v>41514</c:v>
                </c:pt>
                <c:pt idx="42">
                  <c:v>41545</c:v>
                </c:pt>
                <c:pt idx="43">
                  <c:v>41575</c:v>
                </c:pt>
                <c:pt idx="44">
                  <c:v>41606</c:v>
                </c:pt>
                <c:pt idx="45">
                  <c:v>41636</c:v>
                </c:pt>
                <c:pt idx="46">
                  <c:v>41669</c:v>
                </c:pt>
                <c:pt idx="47">
                  <c:v>41698</c:v>
                </c:pt>
                <c:pt idx="48">
                  <c:v>41729</c:v>
                </c:pt>
                <c:pt idx="49">
                  <c:v>41759</c:v>
                </c:pt>
                <c:pt idx="50">
                  <c:v>41790</c:v>
                </c:pt>
                <c:pt idx="51">
                  <c:v>41820</c:v>
                </c:pt>
                <c:pt idx="52">
                  <c:v>41851</c:v>
                </c:pt>
                <c:pt idx="53">
                  <c:v>41882</c:v>
                </c:pt>
                <c:pt idx="54">
                  <c:v>41912</c:v>
                </c:pt>
                <c:pt idx="55">
                  <c:v>41943</c:v>
                </c:pt>
                <c:pt idx="56">
                  <c:v>41973</c:v>
                </c:pt>
                <c:pt idx="57">
                  <c:v>42004</c:v>
                </c:pt>
                <c:pt idx="58">
                  <c:v>42035</c:v>
                </c:pt>
                <c:pt idx="59">
                  <c:v>42063</c:v>
                </c:pt>
                <c:pt idx="60">
                  <c:v>42094</c:v>
                </c:pt>
                <c:pt idx="61">
                  <c:v>42124</c:v>
                </c:pt>
                <c:pt idx="62">
                  <c:v>42155</c:v>
                </c:pt>
                <c:pt idx="63">
                  <c:v>42185</c:v>
                </c:pt>
                <c:pt idx="64">
                  <c:v>42215</c:v>
                </c:pt>
                <c:pt idx="65">
                  <c:v>42246</c:v>
                </c:pt>
                <c:pt idx="66">
                  <c:v>42277</c:v>
                </c:pt>
              </c:numCache>
            </c:numRef>
          </c:cat>
          <c:val>
            <c:numRef>
              <c:f>Sheet1!$C$4:$C$70</c:f>
              <c:numCache>
                <c:formatCode>General</c:formatCode>
                <c:ptCount val="6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numCache>
            </c:numRef>
          </c:val>
        </c:ser>
        <c:dLbls>
          <c:showLegendKey val="0"/>
          <c:showVal val="0"/>
          <c:showCatName val="0"/>
          <c:showSerName val="0"/>
          <c:showPercent val="0"/>
          <c:showBubbleSize val="0"/>
        </c:dLbls>
        <c:gapWidth val="0"/>
        <c:axId val="166772336"/>
        <c:axId val="166773120"/>
      </c:barChart>
      <c:dateAx>
        <c:axId val="166772336"/>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166773120"/>
        <c:crossesAt val="0"/>
        <c:auto val="1"/>
        <c:lblOffset val="100"/>
        <c:baseTimeUnit val="months"/>
        <c:majorUnit val="2"/>
        <c:minorUnit val="1"/>
      </c:dateAx>
      <c:valAx>
        <c:axId val="166773120"/>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166772336"/>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ser>
        <c:dLbls>
          <c:showLegendKey val="0"/>
          <c:showVal val="0"/>
          <c:showCatName val="0"/>
          <c:showSerName val="0"/>
          <c:showPercent val="0"/>
          <c:showBubbleSize val="0"/>
        </c:dLbls>
        <c:gapWidth val="0"/>
        <c:overlap val="87"/>
        <c:axId val="187274280"/>
        <c:axId val="166775472"/>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ser>
        <c:dLbls>
          <c:showLegendKey val="0"/>
          <c:showVal val="0"/>
          <c:showCatName val="0"/>
          <c:showSerName val="0"/>
          <c:showPercent val="0"/>
          <c:showBubbleSize val="0"/>
        </c:dLbls>
        <c:marker val="1"/>
        <c:smooth val="0"/>
        <c:axId val="166774688"/>
        <c:axId val="166775080"/>
      </c:lineChart>
      <c:catAx>
        <c:axId val="166774688"/>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775080"/>
        <c:crosses val="autoZero"/>
        <c:auto val="0"/>
        <c:lblAlgn val="ctr"/>
        <c:lblOffset val="100"/>
        <c:noMultiLvlLbl val="0"/>
      </c:catAx>
      <c:valAx>
        <c:axId val="166775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774688"/>
        <c:crosses val="autoZero"/>
        <c:crossBetween val="between"/>
      </c:valAx>
      <c:valAx>
        <c:axId val="166775472"/>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274280"/>
        <c:crosses val="max"/>
        <c:crossBetween val="between"/>
      </c:valAx>
      <c:catAx>
        <c:axId val="187274280"/>
        <c:scaling>
          <c:orientation val="minMax"/>
        </c:scaling>
        <c:delete val="1"/>
        <c:axPos val="b"/>
        <c:numFmt formatCode="General" sourceLinked="1"/>
        <c:majorTickMark val="out"/>
        <c:minorTickMark val="none"/>
        <c:tickLblPos val="nextTo"/>
        <c:crossAx val="166775472"/>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5880770134262E-2"/>
          <c:y val="8.964486338373738E-2"/>
          <c:w val="0.92807424593967514"/>
          <c:h val="0.79952338027496361"/>
        </c:manualLayout>
      </c:layout>
      <c:barChart>
        <c:barDir val="col"/>
        <c:grouping val="clustered"/>
        <c:varyColors val="0"/>
        <c:ser>
          <c:idx val="1"/>
          <c:order val="0"/>
          <c:tx>
            <c:strRef>
              <c:f>Sheet1!$A$2</c:f>
              <c:strCache>
                <c:ptCount val="1"/>
                <c:pt idx="0">
                  <c:v>Loss Reserve to Surplus Ratio</c:v>
                </c:pt>
              </c:strCache>
            </c:strRef>
          </c:tx>
          <c:spPr>
            <a:solidFill>
              <a:srgbClr val="225A7A"/>
            </a:solidFill>
          </c:spPr>
          <c:invertIfNegative val="0"/>
          <c:dLbls>
            <c:numFmt formatCode="#,##0.0" sourceLinked="0"/>
            <c:spPr>
              <a:noFill/>
              <a:ln>
                <a:noFill/>
              </a:ln>
              <a:effectLst/>
            </c:spPr>
            <c:txPr>
              <a:bodyPr rot="-5400000" wrap="square" lIns="38100" tIns="19050" rIns="38100" bIns="19050" anchor="ctr">
                <a:spAutoFit/>
              </a:bodyPr>
              <a:lstStyle/>
              <a:p>
                <a:pPr>
                  <a:defRPr sz="1200" b="1" i="0" baseline="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Sheet1!$C$1:$AT$1</c:f>
              <c:numCache>
                <c:formatCode>General</c:formatCode>
                <c:ptCount val="44"/>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numCache>
            </c:numRef>
          </c:cat>
          <c:val>
            <c:numRef>
              <c:f>Sheet1!$C$2:$AT$2</c:f>
              <c:numCache>
                <c:formatCode>General</c:formatCode>
                <c:ptCount val="44"/>
                <c:pt idx="0">
                  <c:v>1.2</c:v>
                </c:pt>
                <c:pt idx="1">
                  <c:v>1.1000000000000001</c:v>
                </c:pt>
                <c:pt idx="2">
                  <c:v>1.4</c:v>
                </c:pt>
                <c:pt idx="3">
                  <c:v>2.1</c:v>
                </c:pt>
                <c:pt idx="4">
                  <c:v>2</c:v>
                </c:pt>
                <c:pt idx="5">
                  <c:v>1.9</c:v>
                </c:pt>
                <c:pt idx="6">
                  <c:v>1.9</c:v>
                </c:pt>
                <c:pt idx="7">
                  <c:v>1.9</c:v>
                </c:pt>
                <c:pt idx="8">
                  <c:v>1.9</c:v>
                </c:pt>
                <c:pt idx="9">
                  <c:v>1.8</c:v>
                </c:pt>
                <c:pt idx="10">
                  <c:v>1.9</c:v>
                </c:pt>
                <c:pt idx="11">
                  <c:v>1.9</c:v>
                </c:pt>
                <c:pt idx="12">
                  <c:v>1.9</c:v>
                </c:pt>
                <c:pt idx="13">
                  <c:v>2.1</c:v>
                </c:pt>
                <c:pt idx="14">
                  <c:v>2</c:v>
                </c:pt>
                <c:pt idx="15">
                  <c:v>2</c:v>
                </c:pt>
                <c:pt idx="16">
                  <c:v>2.1</c:v>
                </c:pt>
                <c:pt idx="17">
                  <c:v>2</c:v>
                </c:pt>
                <c:pt idx="18">
                  <c:v>2</c:v>
                </c:pt>
                <c:pt idx="19">
                  <c:v>2.1</c:v>
                </c:pt>
                <c:pt idx="20">
                  <c:v>1.9</c:v>
                </c:pt>
                <c:pt idx="21">
                  <c:v>2</c:v>
                </c:pt>
                <c:pt idx="22">
                  <c:v>1.8</c:v>
                </c:pt>
                <c:pt idx="23">
                  <c:v>1.8</c:v>
                </c:pt>
                <c:pt idx="24">
                  <c:v>1.6</c:v>
                </c:pt>
                <c:pt idx="25">
                  <c:v>1.4</c:v>
                </c:pt>
                <c:pt idx="26">
                  <c:v>1.2</c:v>
                </c:pt>
                <c:pt idx="27">
                  <c:v>1.1000000000000001</c:v>
                </c:pt>
                <c:pt idx="28">
                  <c:v>1.1000000000000001</c:v>
                </c:pt>
                <c:pt idx="29">
                  <c:v>1.1000000000000001</c:v>
                </c:pt>
                <c:pt idx="30">
                  <c:v>1.2</c:v>
                </c:pt>
                <c:pt idx="31">
                  <c:v>1.4</c:v>
                </c:pt>
                <c:pt idx="32">
                  <c:v>1.2</c:v>
                </c:pt>
                <c:pt idx="33">
                  <c:v>1.2</c:v>
                </c:pt>
                <c:pt idx="34">
                  <c:v>1.2</c:v>
                </c:pt>
                <c:pt idx="35">
                  <c:v>1.1000000000000001</c:v>
                </c:pt>
                <c:pt idx="36">
                  <c:v>1.1000000000000001</c:v>
                </c:pt>
                <c:pt idx="37">
                  <c:v>1.3</c:v>
                </c:pt>
                <c:pt idx="38">
                  <c:v>1.1000000000000001</c:v>
                </c:pt>
                <c:pt idx="39">
                  <c:v>1</c:v>
                </c:pt>
                <c:pt idx="40">
                  <c:v>1.1000000000000001</c:v>
                </c:pt>
                <c:pt idx="41">
                  <c:v>1</c:v>
                </c:pt>
                <c:pt idx="42">
                  <c:v>0.85311257807011565</c:v>
                </c:pt>
                <c:pt idx="43">
                  <c:v>0.87759955921515809</c:v>
                </c:pt>
              </c:numCache>
            </c:numRef>
          </c:val>
        </c:ser>
        <c:dLbls>
          <c:showLegendKey val="0"/>
          <c:showVal val="0"/>
          <c:showCatName val="0"/>
          <c:showSerName val="0"/>
          <c:showPercent val="0"/>
          <c:showBubbleSize val="0"/>
        </c:dLbls>
        <c:gapWidth val="100"/>
        <c:axId val="159627440"/>
        <c:axId val="159622344"/>
      </c:barChart>
      <c:catAx>
        <c:axId val="159627440"/>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159622344"/>
        <c:crosses val="autoZero"/>
        <c:auto val="1"/>
        <c:lblAlgn val="ctr"/>
        <c:lblOffset val="20"/>
        <c:noMultiLvlLbl val="0"/>
      </c:catAx>
      <c:valAx>
        <c:axId val="159622344"/>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159627440"/>
        <c:crosses val="autoZero"/>
        <c:crossBetween val="between"/>
      </c:valAx>
      <c:spPr>
        <a:noFill/>
        <a:ln w="25336">
          <a:noFill/>
        </a:ln>
      </c:spPr>
    </c:plotArea>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4.5999999999999999E-2</c:v>
                </c:pt>
                <c:pt idx="1">
                  <c:v>5.7000000000000002E-2</c:v>
                </c:pt>
                <c:pt idx="2">
                  <c:v>5.8999999999999997E-2</c:v>
                </c:pt>
                <c:pt idx="3">
                  <c:v>5.8000000000000003E-2</c:v>
                </c:pt>
                <c:pt idx="4">
                  <c:v>5.3999999999999999E-2</c:v>
                </c:pt>
                <c:pt idx="5">
                  <c:v>6.5000000000000002E-2</c:v>
                </c:pt>
                <c:pt idx="6">
                  <c:v>8.4000000000000005E-2</c:v>
                </c:pt>
                <c:pt idx="7">
                  <c:v>0.10199999999999999</c:v>
                </c:pt>
                <c:pt idx="8">
                  <c:v>0.115</c:v>
                </c:pt>
              </c:numCache>
            </c:numRef>
          </c:val>
        </c:ser>
        <c:dLbls>
          <c:showLegendKey val="0"/>
          <c:showVal val="0"/>
          <c:showCatName val="0"/>
          <c:showSerName val="0"/>
          <c:showPercent val="0"/>
          <c:showBubbleSize val="0"/>
        </c:dLbls>
        <c:gapWidth val="100"/>
        <c:axId val="159624696"/>
        <c:axId val="159625480"/>
      </c:barChart>
      <c:catAx>
        <c:axId val="159624696"/>
        <c:scaling>
          <c:orientation val="minMax"/>
        </c:scaling>
        <c:delete val="0"/>
        <c:axPos val="b"/>
        <c:numFmt formatCode="General" sourceLinked="1"/>
        <c:majorTickMark val="out"/>
        <c:minorTickMark val="none"/>
        <c:tickLblPos val="nextTo"/>
        <c:spPr>
          <a:ln w="12643">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159625480"/>
        <c:crosses val="autoZero"/>
        <c:auto val="1"/>
        <c:lblAlgn val="ctr"/>
        <c:lblOffset val="20"/>
        <c:noMultiLvlLbl val="0"/>
      </c:catAx>
      <c:valAx>
        <c:axId val="159625480"/>
        <c:scaling>
          <c:orientation val="minMax"/>
          <c:max val="0.12000000000000001"/>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159624696"/>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3842.2</c:v>
                </c:pt>
              </c:numCache>
            </c:numRef>
          </c:val>
        </c:ser>
        <c:dLbls>
          <c:showLegendKey val="0"/>
          <c:showVal val="0"/>
          <c:showCatName val="0"/>
          <c:showSerName val="0"/>
          <c:showPercent val="0"/>
          <c:showBubbleSize val="0"/>
        </c:dLbls>
        <c:gapWidth val="75"/>
        <c:overlap val="-27"/>
        <c:axId val="159623912"/>
        <c:axId val="159621168"/>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21559.599999999999</c:v>
                </c:pt>
              </c:numCache>
            </c:numRef>
          </c:val>
          <c:smooth val="0"/>
        </c:ser>
        <c:dLbls>
          <c:showLegendKey val="0"/>
          <c:showVal val="0"/>
          <c:showCatName val="0"/>
          <c:showSerName val="0"/>
          <c:showPercent val="0"/>
          <c:showBubbleSize val="0"/>
        </c:dLbls>
        <c:marker val="1"/>
        <c:smooth val="0"/>
        <c:axId val="159623912"/>
        <c:axId val="159621168"/>
      </c:lineChart>
      <c:catAx>
        <c:axId val="159623912"/>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159621168"/>
        <c:crosses val="autoZero"/>
        <c:auto val="1"/>
        <c:lblAlgn val="ctr"/>
        <c:lblOffset val="100"/>
        <c:noMultiLvlLbl val="0"/>
      </c:catAx>
      <c:valAx>
        <c:axId val="159621168"/>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159623912"/>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2906866929730826"/>
          <c:w val="0.92807424593967514"/>
          <c:h val="0.71461056753804186"/>
        </c:manualLayout>
      </c:layout>
      <c:barChart>
        <c:barDir val="col"/>
        <c:grouping val="clustered"/>
        <c:varyColors val="0"/>
        <c:ser>
          <c:idx val="1"/>
          <c:order val="0"/>
          <c:tx>
            <c:strRef>
              <c:f>Sheet1!$A$2</c:f>
              <c:strCache>
                <c:ptCount val="1"/>
                <c:pt idx="0">
                  <c:v>Change</c:v>
                </c:pt>
              </c:strCache>
            </c:strRef>
          </c:tx>
          <c:invertIfNegative val="0"/>
          <c:dPt>
            <c:idx val="13"/>
            <c:invertIfNegative val="0"/>
            <c:bubble3D val="0"/>
            <c:spPr>
              <a:solidFill>
                <a:schemeClr val="accent1"/>
              </a:solidFill>
            </c:spPr>
          </c:dPt>
          <c:dLbls>
            <c:spPr>
              <a:noFill/>
              <a:ln w="25298">
                <a:noFill/>
              </a:ln>
            </c:spPr>
            <c:txPr>
              <a:bodyPr wrap="square" lIns="38100" tIns="19050" rIns="38100" bIns="19050" anchor="ctr">
                <a:spAutoFit/>
              </a:bodyPr>
              <a:lstStyle/>
              <a:p>
                <a:pPr>
                  <a:defRPr sz="1394"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Sheet1!$B$2:$O$2</c:f>
              <c:numCache>
                <c:formatCode>0%</c:formatCode>
                <c:ptCount val="14"/>
                <c:pt idx="0">
                  <c:v>0.14000000000000001</c:v>
                </c:pt>
                <c:pt idx="1">
                  <c:v>0.14000000000000001</c:v>
                </c:pt>
                <c:pt idx="2">
                  <c:v>-0.11</c:v>
                </c:pt>
                <c:pt idx="3">
                  <c:v>-0.06</c:v>
                </c:pt>
                <c:pt idx="4">
                  <c:v>0.76</c:v>
                </c:pt>
                <c:pt idx="5">
                  <c:v>-0.09</c:v>
                </c:pt>
                <c:pt idx="6">
                  <c:v>-0.16</c:v>
                </c:pt>
                <c:pt idx="7">
                  <c:v>0.1</c:v>
                </c:pt>
                <c:pt idx="8">
                  <c:v>-0.12</c:v>
                </c:pt>
                <c:pt idx="9">
                  <c:v>-0.03</c:v>
                </c:pt>
                <c:pt idx="10">
                  <c:v>7.0000000000000007E-2</c:v>
                </c:pt>
                <c:pt idx="11">
                  <c:v>-7.0000000000000007E-2</c:v>
                </c:pt>
                <c:pt idx="12">
                  <c:v>-0.17</c:v>
                </c:pt>
                <c:pt idx="13">
                  <c:v>-0.11</c:v>
                </c:pt>
              </c:numCache>
            </c:numRef>
          </c:val>
        </c:ser>
        <c:dLbls>
          <c:showLegendKey val="0"/>
          <c:showVal val="0"/>
          <c:showCatName val="0"/>
          <c:showSerName val="0"/>
          <c:showPercent val="0"/>
          <c:showBubbleSize val="0"/>
        </c:dLbls>
        <c:gapWidth val="100"/>
        <c:axId val="159628616"/>
        <c:axId val="159623128"/>
      </c:barChart>
      <c:catAx>
        <c:axId val="159628616"/>
        <c:scaling>
          <c:orientation val="minMax"/>
        </c:scaling>
        <c:delete val="0"/>
        <c:axPos val="b"/>
        <c:numFmt formatCode="General" sourceLinked="1"/>
        <c:majorTickMark val="out"/>
        <c:minorTickMark val="none"/>
        <c:tickLblPos val="low"/>
        <c:spPr>
          <a:ln w="12618">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159623128"/>
        <c:crosses val="autoZero"/>
        <c:auto val="1"/>
        <c:lblAlgn val="ctr"/>
        <c:lblOffset val="20"/>
        <c:noMultiLvlLbl val="0"/>
      </c:catAx>
      <c:valAx>
        <c:axId val="159623128"/>
        <c:scaling>
          <c:orientation val="minMax"/>
          <c:max val="0.4"/>
          <c:min val="-0.2"/>
        </c:scaling>
        <c:delete val="0"/>
        <c:axPos val="l"/>
        <c:numFmt formatCode="0%" sourceLinked="1"/>
        <c:majorTickMark val="out"/>
        <c:minorTickMark val="none"/>
        <c:tickLblPos val="nextTo"/>
        <c:spPr>
          <a:ln w="3155">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159628616"/>
        <c:crosses val="autoZero"/>
        <c:crossBetween val="between"/>
      </c:valAx>
      <c:spPr>
        <a:noFill/>
        <a:ln w="25349">
          <a:solidFill>
            <a:schemeClr val="bg1"/>
          </a:solidFill>
        </a:ln>
      </c:spPr>
    </c:plotArea>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52230971128606E-2"/>
          <c:y val="3.8329553068161569E-2"/>
          <c:w val="0.90292565064880903"/>
          <c:h val="0.77574262233614244"/>
        </c:manualLayout>
      </c:layout>
      <c:lineChart>
        <c:grouping val="standard"/>
        <c:varyColors val="0"/>
        <c:ser>
          <c:idx val="0"/>
          <c:order val="0"/>
          <c:spPr>
            <a:ln w="28575" cap="rnd">
              <a:solidFill>
                <a:schemeClr val="accent1"/>
              </a:solidFill>
              <a:round/>
            </a:ln>
            <a:effectLst/>
          </c:spPr>
          <c:marker>
            <c:symbol val="none"/>
          </c:marker>
          <c:dLbls>
            <c:dLbl>
              <c:idx val="12"/>
              <c:layout>
                <c:manualLayout>
                  <c:x val="3.1152647975077595E-3"/>
                  <c:y val="-4.6838407494145209E-2"/>
                </c:manualLayout>
              </c:layout>
              <c:showLegendKey val="0"/>
              <c:showVal val="1"/>
              <c:showCatName val="1"/>
              <c:showSerName val="0"/>
              <c:showPercent val="0"/>
              <c:showBubbleSize val="0"/>
              <c:extLst>
                <c:ext xmlns:c15="http://schemas.microsoft.com/office/drawing/2012/chart" uri="{CE6537A1-D6FC-4f65-9D91-7224C49458BB}"/>
              </c:extLst>
            </c:dLbl>
            <c:dLbl>
              <c:idx val="43"/>
              <c:layout>
                <c:manualLayout>
                  <c:x val="1.2461059190031152E-2"/>
                  <c:y val="-6.5506645980206585E-2"/>
                </c:manualLayout>
              </c:layout>
              <c:showLegendKey val="0"/>
              <c:showVal val="1"/>
              <c:showCatName val="1"/>
              <c:showSerName val="0"/>
              <c:showPercent val="0"/>
              <c:showBubbleSize val="0"/>
              <c:extLst>
                <c:ext xmlns:c15="http://schemas.microsoft.com/office/drawing/2012/chart" uri="{CE6537A1-D6FC-4f65-9D91-7224C49458BB}"/>
              </c:extLst>
            </c:dLbl>
            <c:dLbl>
              <c:idx val="77"/>
              <c:showLegendKey val="0"/>
              <c:showVal val="1"/>
              <c:showCatName val="1"/>
              <c:showSerName val="0"/>
              <c:showPercent val="0"/>
              <c:showBubbleSize val="0"/>
              <c:extLst>
                <c:ext xmlns:c15="http://schemas.microsoft.com/office/drawing/2012/chart" uri="{CE6537A1-D6FC-4f65-9D91-7224C49458BB}"/>
              </c:extLst>
            </c:dLbl>
            <c:dLbl>
              <c:idx val="123"/>
              <c:layout>
                <c:manualLayout>
                  <c:x val="-9.5015576323987536E-2"/>
                  <c:y val="0.15557828420299066"/>
                </c:manualLayout>
              </c:layout>
              <c:showLegendKey val="0"/>
              <c:showVal val="1"/>
              <c:showCatName val="1"/>
              <c:showSerName val="0"/>
              <c:showPercent val="0"/>
              <c:showBubbleSize val="0"/>
              <c:extLst>
                <c:ext xmlns:c15="http://schemas.microsoft.com/office/drawing/2012/chart" uri="{CE6537A1-D6FC-4f65-9D91-7224C49458BB}"/>
              </c:extLst>
            </c:dLbl>
            <c:dLbl>
              <c:idx val="146"/>
              <c:layout>
                <c:manualLayout>
                  <c:x val="-0.19781931464174454"/>
                  <c:y val="-5.7318315232680765E-2"/>
                </c:manualLayout>
              </c:layout>
              <c:showLegendKey val="0"/>
              <c:showVal val="1"/>
              <c:showCatName val="1"/>
              <c:showSerName val="0"/>
              <c:showPercent val="0"/>
              <c:showBubbleSize val="0"/>
              <c:extLst>
                <c:ext xmlns:c15="http://schemas.microsoft.com/office/drawing/2012/chart" uri="{CE6537A1-D6FC-4f65-9D91-7224C49458BB}"/>
              </c:extLst>
            </c:dLbl>
            <c:dLbl>
              <c:idx val="161"/>
              <c:layout>
                <c:manualLayout>
                  <c:x val="-6.0747663551401869E-2"/>
                  <c:y val="8.461275105776675E-2"/>
                </c:manualLayout>
              </c:layout>
              <c:showLegendKey val="0"/>
              <c:showVal val="1"/>
              <c:showCatName val="1"/>
              <c:showSerName val="0"/>
              <c:showPercent val="0"/>
              <c:showBubbleSize val="0"/>
              <c:extLst>
                <c:ext xmlns:c15="http://schemas.microsoft.com/office/drawing/2012/chart" uri="{CE6537A1-D6FC-4f65-9D91-7224C49458BB}"/>
              </c:extLst>
            </c:dLbl>
            <c:dLbl>
              <c:idx val="168"/>
              <c:layout>
                <c:manualLayout>
                  <c:x val="-2.9595015576324102E-2"/>
                  <c:y val="-8.7431693989071038E-2"/>
                </c:manualLayout>
              </c:layout>
              <c:showLegendKey val="0"/>
              <c:showVal val="1"/>
              <c:showCatName val="1"/>
              <c:showSerName val="0"/>
              <c:showPercent val="0"/>
              <c:showBubbleSize val="0"/>
              <c:extLst>
                <c:ext xmlns:c15="http://schemas.microsoft.com/office/drawing/2012/chart" uri="{CE6537A1-D6FC-4f65-9D91-7224C49458BB}"/>
              </c:extLst>
            </c:dLbl>
            <c:spPr>
              <a:solidFill>
                <a:srgbClr val="FF6801"/>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Sheet1!$A$1:$FO$1</c:f>
              <c:strCache>
                <c:ptCount val="171"/>
                <c:pt idx="0">
                  <c:v>Jul-01</c:v>
                </c:pt>
                <c:pt idx="1">
                  <c:v>Aug-01</c:v>
                </c:pt>
                <c:pt idx="2">
                  <c:v>Sep-01</c:v>
                </c:pt>
                <c:pt idx="3">
                  <c:v>Oct-01</c:v>
                </c:pt>
                <c:pt idx="4">
                  <c:v>Nov-01</c:v>
                </c:pt>
                <c:pt idx="5">
                  <c:v>Dec-01</c:v>
                </c:pt>
                <c:pt idx="6">
                  <c:v>Jan-02</c:v>
                </c:pt>
                <c:pt idx="7">
                  <c:v>Feb-02</c:v>
                </c:pt>
                <c:pt idx="8">
                  <c:v>Mar-02</c:v>
                </c:pt>
                <c:pt idx="9">
                  <c:v>Apr-02</c:v>
                </c:pt>
                <c:pt idx="10">
                  <c:v>May-02</c:v>
                </c:pt>
                <c:pt idx="11">
                  <c:v>Jun-02</c:v>
                </c:pt>
                <c:pt idx="12">
                  <c:v>Jul-02</c:v>
                </c:pt>
                <c:pt idx="13">
                  <c:v>Aug-02</c:v>
                </c:pt>
                <c:pt idx="14">
                  <c:v>Sep-02</c:v>
                </c:pt>
                <c:pt idx="15">
                  <c:v>Oct-02</c:v>
                </c:pt>
                <c:pt idx="16">
                  <c:v>Nov-02</c:v>
                </c:pt>
                <c:pt idx="17">
                  <c:v>Dec-02</c:v>
                </c:pt>
                <c:pt idx="18">
                  <c:v>Jan-03</c:v>
                </c:pt>
                <c:pt idx="19">
                  <c:v>Feb-03</c:v>
                </c:pt>
                <c:pt idx="20">
                  <c:v>Mar-03</c:v>
                </c:pt>
                <c:pt idx="21">
                  <c:v>Apr-03</c:v>
                </c:pt>
                <c:pt idx="22">
                  <c:v>May-03</c:v>
                </c:pt>
                <c:pt idx="23">
                  <c:v>Jun-03</c:v>
                </c:pt>
                <c:pt idx="24">
                  <c:v>Jul-03</c:v>
                </c:pt>
                <c:pt idx="25">
                  <c:v>Aug-03</c:v>
                </c:pt>
                <c:pt idx="26">
                  <c:v>Sep-03</c:v>
                </c:pt>
                <c:pt idx="27">
                  <c:v>Oct-03</c:v>
                </c:pt>
                <c:pt idx="28">
                  <c:v>Nov-03</c:v>
                </c:pt>
                <c:pt idx="29">
                  <c:v>Dec-03</c:v>
                </c:pt>
                <c:pt idx="30">
                  <c:v>Jan-04</c:v>
                </c:pt>
                <c:pt idx="31">
                  <c:v>Feb-04</c:v>
                </c:pt>
                <c:pt idx="32">
                  <c:v>Mar-04</c:v>
                </c:pt>
                <c:pt idx="33">
                  <c:v>Apr-04</c:v>
                </c:pt>
                <c:pt idx="34">
                  <c:v>May-04</c:v>
                </c:pt>
                <c:pt idx="35">
                  <c:v>Jun-04</c:v>
                </c:pt>
                <c:pt idx="36">
                  <c:v>Jul-04</c:v>
                </c:pt>
                <c:pt idx="37">
                  <c:v>Aug-04</c:v>
                </c:pt>
                <c:pt idx="38">
                  <c:v>Sep-04</c:v>
                </c:pt>
                <c:pt idx="39">
                  <c:v>Oct-04</c:v>
                </c:pt>
                <c:pt idx="40">
                  <c:v>Nov-04</c:v>
                </c:pt>
                <c:pt idx="41">
                  <c:v>Dec-04</c:v>
                </c:pt>
                <c:pt idx="42">
                  <c:v>Jan-05</c:v>
                </c:pt>
                <c:pt idx="43">
                  <c:v>Feb-05</c:v>
                </c:pt>
                <c:pt idx="44">
                  <c:v>Mar-05</c:v>
                </c:pt>
                <c:pt idx="45">
                  <c:v>Apr-05</c:v>
                </c:pt>
                <c:pt idx="46">
                  <c:v>May-05</c:v>
                </c:pt>
                <c:pt idx="47">
                  <c:v>Jun-05</c:v>
                </c:pt>
                <c:pt idx="48">
                  <c:v>Jul-05</c:v>
                </c:pt>
                <c:pt idx="49">
                  <c:v>Aug-05</c:v>
                </c:pt>
                <c:pt idx="50">
                  <c:v>Sep-05</c:v>
                </c:pt>
                <c:pt idx="51">
                  <c:v>Oct-05</c:v>
                </c:pt>
                <c:pt idx="52">
                  <c:v>Nov-05</c:v>
                </c:pt>
                <c:pt idx="53">
                  <c:v>Dec-05</c:v>
                </c:pt>
                <c:pt idx="54">
                  <c:v>Jan-06</c:v>
                </c:pt>
                <c:pt idx="55">
                  <c:v>Feb-06</c:v>
                </c:pt>
                <c:pt idx="56">
                  <c:v>Mar-06</c:v>
                </c:pt>
                <c:pt idx="57">
                  <c:v>Apr-06</c:v>
                </c:pt>
                <c:pt idx="58">
                  <c:v>May-06</c:v>
                </c:pt>
                <c:pt idx="59">
                  <c:v>Jun-06</c:v>
                </c:pt>
                <c:pt idx="60">
                  <c:v>Jul-06</c:v>
                </c:pt>
                <c:pt idx="61">
                  <c:v>Aug-06</c:v>
                </c:pt>
                <c:pt idx="62">
                  <c:v>Sep-06</c:v>
                </c:pt>
                <c:pt idx="63">
                  <c:v>Oct-06</c:v>
                </c:pt>
                <c:pt idx="64">
                  <c:v>Nov-06</c:v>
                </c:pt>
                <c:pt idx="65">
                  <c:v>Dec-06</c:v>
                </c:pt>
                <c:pt idx="66">
                  <c:v>Jan-07</c:v>
                </c:pt>
                <c:pt idx="67">
                  <c:v>Feb-07</c:v>
                </c:pt>
                <c:pt idx="68">
                  <c:v>Mar-07</c:v>
                </c:pt>
                <c:pt idx="69">
                  <c:v>Apr-07</c:v>
                </c:pt>
                <c:pt idx="70">
                  <c:v>May-07</c:v>
                </c:pt>
                <c:pt idx="71">
                  <c:v>Jun-07</c:v>
                </c:pt>
                <c:pt idx="72">
                  <c:v>Jul-07</c:v>
                </c:pt>
                <c:pt idx="73">
                  <c:v>Aug-07</c:v>
                </c:pt>
                <c:pt idx="74">
                  <c:v>Sep-07</c:v>
                </c:pt>
                <c:pt idx="75">
                  <c:v>Oct-07</c:v>
                </c:pt>
                <c:pt idx="76">
                  <c:v>Nov-07</c:v>
                </c:pt>
                <c:pt idx="77">
                  <c:v>Dec-07</c:v>
                </c:pt>
                <c:pt idx="78">
                  <c:v>Jan-08</c:v>
                </c:pt>
                <c:pt idx="79">
                  <c:v>Feb-08</c:v>
                </c:pt>
                <c:pt idx="80">
                  <c:v>Mar-08</c:v>
                </c:pt>
                <c:pt idx="81">
                  <c:v>Apr-08</c:v>
                </c:pt>
                <c:pt idx="82">
                  <c:v>May-08</c:v>
                </c:pt>
                <c:pt idx="83">
                  <c:v>Jun-08</c:v>
                </c:pt>
                <c:pt idx="84">
                  <c:v>Jul-08</c:v>
                </c:pt>
                <c:pt idx="85">
                  <c:v>Aug-08</c:v>
                </c:pt>
                <c:pt idx="86">
                  <c:v>Sep-08</c:v>
                </c:pt>
                <c:pt idx="87">
                  <c:v>Oct-08</c:v>
                </c:pt>
                <c:pt idx="88">
                  <c:v>Nov-08</c:v>
                </c:pt>
                <c:pt idx="89">
                  <c:v>Dec-08</c:v>
                </c:pt>
                <c:pt idx="90">
                  <c:v>Jan-09</c:v>
                </c:pt>
                <c:pt idx="91">
                  <c:v>Feb-09</c:v>
                </c:pt>
                <c:pt idx="92">
                  <c:v>Mar-09</c:v>
                </c:pt>
                <c:pt idx="93">
                  <c:v>Apr-09</c:v>
                </c:pt>
                <c:pt idx="94">
                  <c:v>May-09</c:v>
                </c:pt>
                <c:pt idx="95">
                  <c:v>Jun-09</c:v>
                </c:pt>
                <c:pt idx="96">
                  <c:v>Jul-09</c:v>
                </c:pt>
                <c:pt idx="97">
                  <c:v>Aug-09</c:v>
                </c:pt>
                <c:pt idx="98">
                  <c:v>Sep-09</c:v>
                </c:pt>
                <c:pt idx="99">
                  <c:v>Oct-09</c:v>
                </c:pt>
                <c:pt idx="100">
                  <c:v>Nov-09</c:v>
                </c:pt>
                <c:pt idx="101">
                  <c:v>Dec-09</c:v>
                </c:pt>
                <c:pt idx="102">
                  <c:v>Jan-10</c:v>
                </c:pt>
                <c:pt idx="103">
                  <c:v>Feb-10</c:v>
                </c:pt>
                <c:pt idx="104">
                  <c:v>Mar-10</c:v>
                </c:pt>
                <c:pt idx="105">
                  <c:v>Apr-10</c:v>
                </c:pt>
                <c:pt idx="106">
                  <c:v>May-10</c:v>
                </c:pt>
                <c:pt idx="107">
                  <c:v>Jun-10</c:v>
                </c:pt>
                <c:pt idx="108">
                  <c:v>Jul-10</c:v>
                </c:pt>
                <c:pt idx="109">
                  <c:v>Aug-10</c:v>
                </c:pt>
                <c:pt idx="110">
                  <c:v>Sep-10</c:v>
                </c:pt>
                <c:pt idx="111">
                  <c:v>Oct-10</c:v>
                </c:pt>
                <c:pt idx="112">
                  <c:v>Nov-10</c:v>
                </c:pt>
                <c:pt idx="113">
                  <c:v>Dec-10</c:v>
                </c:pt>
                <c:pt idx="114">
                  <c:v>Jan-11</c:v>
                </c:pt>
                <c:pt idx="115">
                  <c:v>Feb-11</c:v>
                </c:pt>
                <c:pt idx="116">
                  <c:v>Mar-11</c:v>
                </c:pt>
                <c:pt idx="117">
                  <c:v>Apr-11</c:v>
                </c:pt>
                <c:pt idx="118">
                  <c:v>May-11</c:v>
                </c:pt>
                <c:pt idx="119">
                  <c:v>Jun-11</c:v>
                </c:pt>
                <c:pt idx="120">
                  <c:v>Jul-11</c:v>
                </c:pt>
                <c:pt idx="121">
                  <c:v>Aug-11</c:v>
                </c:pt>
                <c:pt idx="122">
                  <c:v>Sep-11</c:v>
                </c:pt>
                <c:pt idx="123">
                  <c:v>Oct-11</c:v>
                </c:pt>
                <c:pt idx="124">
                  <c:v>Nov-11</c:v>
                </c:pt>
                <c:pt idx="125">
                  <c:v>Dec-11</c:v>
                </c:pt>
                <c:pt idx="126">
                  <c:v>Jan-12</c:v>
                </c:pt>
                <c:pt idx="127">
                  <c:v>Feb-12</c:v>
                </c:pt>
                <c:pt idx="128">
                  <c:v>Mar-12</c:v>
                </c:pt>
                <c:pt idx="129">
                  <c:v>Apr-12</c:v>
                </c:pt>
                <c:pt idx="130">
                  <c:v>May-12</c:v>
                </c:pt>
                <c:pt idx="131">
                  <c:v>Jun-12</c:v>
                </c:pt>
                <c:pt idx="132">
                  <c:v>Jul-12</c:v>
                </c:pt>
                <c:pt idx="133">
                  <c:v>Aug-12</c:v>
                </c:pt>
                <c:pt idx="134">
                  <c:v>Sep-12</c:v>
                </c:pt>
                <c:pt idx="135">
                  <c:v>Oct-12</c:v>
                </c:pt>
                <c:pt idx="136">
                  <c:v>Nov-12</c:v>
                </c:pt>
                <c:pt idx="137">
                  <c:v>Dec-12</c:v>
                </c:pt>
                <c:pt idx="138">
                  <c:v>Jan-13</c:v>
                </c:pt>
                <c:pt idx="139">
                  <c:v>Feb-13</c:v>
                </c:pt>
                <c:pt idx="140">
                  <c:v>Mar-13</c:v>
                </c:pt>
                <c:pt idx="141">
                  <c:v>Apr-13</c:v>
                </c:pt>
                <c:pt idx="142">
                  <c:v>May-13</c:v>
                </c:pt>
                <c:pt idx="143">
                  <c:v>Jun-13</c:v>
                </c:pt>
                <c:pt idx="144">
                  <c:v>Jul-13</c:v>
                </c:pt>
                <c:pt idx="145">
                  <c:v>Aug-13</c:v>
                </c:pt>
                <c:pt idx="146">
                  <c:v>Sep-13</c:v>
                </c:pt>
                <c:pt idx="147">
                  <c:v>Oct-13</c:v>
                </c:pt>
                <c:pt idx="148">
                  <c:v>Nov-13</c:v>
                </c:pt>
                <c:pt idx="149">
                  <c:v>Dec-13</c:v>
                </c:pt>
                <c:pt idx="150">
                  <c:v>Jan-14</c:v>
                </c:pt>
                <c:pt idx="151">
                  <c:v>Feb-14</c:v>
                </c:pt>
                <c:pt idx="152">
                  <c:v>Mar-14</c:v>
                </c:pt>
                <c:pt idx="153">
                  <c:v>Apr-14</c:v>
                </c:pt>
                <c:pt idx="154">
                  <c:v>May-14</c:v>
                </c:pt>
                <c:pt idx="155">
                  <c:v>Jun-14</c:v>
                </c:pt>
                <c:pt idx="156">
                  <c:v>Jul-14</c:v>
                </c:pt>
                <c:pt idx="157">
                  <c:v>Aug-14</c:v>
                </c:pt>
                <c:pt idx="158">
                  <c:v>Sep-14</c:v>
                </c:pt>
                <c:pt idx="159">
                  <c:v>Oct-14</c:v>
                </c:pt>
                <c:pt idx="160">
                  <c:v>Nov-14</c:v>
                </c:pt>
                <c:pt idx="161">
                  <c:v>Dec-14</c:v>
                </c:pt>
                <c:pt idx="162">
                  <c:v>Jan-15</c:v>
                </c:pt>
                <c:pt idx="163">
                  <c:v>Feb-15</c:v>
                </c:pt>
                <c:pt idx="164">
                  <c:v>Mar-15</c:v>
                </c:pt>
                <c:pt idx="165">
                  <c:v>Apr-15</c:v>
                </c:pt>
                <c:pt idx="166">
                  <c:v>May-15</c:v>
                </c:pt>
                <c:pt idx="167">
                  <c:v>Jun-15</c:v>
                </c:pt>
                <c:pt idx="168">
                  <c:v>Jul-15</c:v>
                </c:pt>
                <c:pt idx="169">
                  <c:v>Aug-15</c:v>
                </c:pt>
                <c:pt idx="170">
                  <c:v>Sep-15</c:v>
                </c:pt>
              </c:strCache>
            </c:strRef>
          </c:cat>
          <c:val>
            <c:numRef>
              <c:f>Sheet1!$A$2:$FO$2</c:f>
              <c:numCache>
                <c:formatCode>0%</c:formatCode>
                <c:ptCount val="171"/>
                <c:pt idx="0">
                  <c:v>0.14000000000000001</c:v>
                </c:pt>
                <c:pt idx="1">
                  <c:v>0.11</c:v>
                </c:pt>
                <c:pt idx="2">
                  <c:v>0.13</c:v>
                </c:pt>
                <c:pt idx="3">
                  <c:v>0.16</c:v>
                </c:pt>
                <c:pt idx="4">
                  <c:v>0.19</c:v>
                </c:pt>
                <c:pt idx="5">
                  <c:v>0.22</c:v>
                </c:pt>
                <c:pt idx="6">
                  <c:v>0.25</c:v>
                </c:pt>
                <c:pt idx="7">
                  <c:v>0.31</c:v>
                </c:pt>
                <c:pt idx="8">
                  <c:v>0.31</c:v>
                </c:pt>
                <c:pt idx="9">
                  <c:v>0.28000000000000003</c:v>
                </c:pt>
                <c:pt idx="10">
                  <c:v>0.3</c:v>
                </c:pt>
                <c:pt idx="11">
                  <c:v>0.32</c:v>
                </c:pt>
                <c:pt idx="12">
                  <c:v>0.33</c:v>
                </c:pt>
                <c:pt idx="13">
                  <c:v>0.28000000000000003</c:v>
                </c:pt>
                <c:pt idx="14">
                  <c:v>0.28999999999999998</c:v>
                </c:pt>
                <c:pt idx="15">
                  <c:v>0.3</c:v>
                </c:pt>
                <c:pt idx="16">
                  <c:v>0.32</c:v>
                </c:pt>
                <c:pt idx="17">
                  <c:v>0.3</c:v>
                </c:pt>
                <c:pt idx="18">
                  <c:v>0.27</c:v>
                </c:pt>
                <c:pt idx="19">
                  <c:v>0.25</c:v>
                </c:pt>
                <c:pt idx="20">
                  <c:v>0.28000000000000003</c:v>
                </c:pt>
                <c:pt idx="21">
                  <c:v>0.22</c:v>
                </c:pt>
                <c:pt idx="22">
                  <c:v>0.18</c:v>
                </c:pt>
                <c:pt idx="23">
                  <c:v>0.18</c:v>
                </c:pt>
                <c:pt idx="24">
                  <c:v>0.17</c:v>
                </c:pt>
                <c:pt idx="25">
                  <c:v>0.16</c:v>
                </c:pt>
                <c:pt idx="26">
                  <c:v>0.12</c:v>
                </c:pt>
                <c:pt idx="27">
                  <c:v>0.12</c:v>
                </c:pt>
                <c:pt idx="28">
                  <c:v>0.1</c:v>
                </c:pt>
                <c:pt idx="29">
                  <c:v>0.12</c:v>
                </c:pt>
                <c:pt idx="30">
                  <c:v>0.11</c:v>
                </c:pt>
                <c:pt idx="31">
                  <c:v>0.09</c:v>
                </c:pt>
                <c:pt idx="32">
                  <c:v>0.09</c:v>
                </c:pt>
                <c:pt idx="33">
                  <c:v>0.09</c:v>
                </c:pt>
                <c:pt idx="34">
                  <c:v>7.0000000000000007E-2</c:v>
                </c:pt>
                <c:pt idx="35">
                  <c:v>7.0000000000000007E-2</c:v>
                </c:pt>
                <c:pt idx="36">
                  <c:v>0.05</c:v>
                </c:pt>
                <c:pt idx="37">
                  <c:v>0.04</c:v>
                </c:pt>
                <c:pt idx="38">
                  <c:v>0.04</c:v>
                </c:pt>
                <c:pt idx="39">
                  <c:v>0.02</c:v>
                </c:pt>
                <c:pt idx="40">
                  <c:v>0.02</c:v>
                </c:pt>
                <c:pt idx="41">
                  <c:v>0.02</c:v>
                </c:pt>
                <c:pt idx="42">
                  <c:v>0.01</c:v>
                </c:pt>
                <c:pt idx="43">
                  <c:v>0</c:v>
                </c:pt>
                <c:pt idx="44">
                  <c:v>-0.01</c:v>
                </c:pt>
                <c:pt idx="45">
                  <c:v>-0.02</c:v>
                </c:pt>
                <c:pt idx="46">
                  <c:v>-0.02</c:v>
                </c:pt>
                <c:pt idx="47">
                  <c:v>-0.03</c:v>
                </c:pt>
                <c:pt idx="48">
                  <c:v>-0.05</c:v>
                </c:pt>
                <c:pt idx="49">
                  <c:v>-0.06</c:v>
                </c:pt>
                <c:pt idx="50">
                  <c:v>-0.05</c:v>
                </c:pt>
                <c:pt idx="51">
                  <c:v>-0.04</c:v>
                </c:pt>
                <c:pt idx="52">
                  <c:v>-0.04</c:v>
                </c:pt>
                <c:pt idx="53">
                  <c:v>-0.06</c:v>
                </c:pt>
                <c:pt idx="54">
                  <c:v>-0.06</c:v>
                </c:pt>
                <c:pt idx="55">
                  <c:v>-0.05</c:v>
                </c:pt>
                <c:pt idx="56">
                  <c:v>-0.06</c:v>
                </c:pt>
                <c:pt idx="57">
                  <c:v>-0.05</c:v>
                </c:pt>
                <c:pt idx="58">
                  <c:v>-0.06</c:v>
                </c:pt>
                <c:pt idx="59">
                  <c:v>-7.0000000000000007E-2</c:v>
                </c:pt>
                <c:pt idx="60">
                  <c:v>-7.0000000000000007E-2</c:v>
                </c:pt>
                <c:pt idx="61">
                  <c:v>-7.0000000000000007E-2</c:v>
                </c:pt>
                <c:pt idx="62">
                  <c:v>-0.08</c:v>
                </c:pt>
                <c:pt idx="63">
                  <c:v>-0.09</c:v>
                </c:pt>
                <c:pt idx="64">
                  <c:v>-0.09</c:v>
                </c:pt>
                <c:pt idx="65">
                  <c:v>-0.08</c:v>
                </c:pt>
                <c:pt idx="66">
                  <c:v>-0.09</c:v>
                </c:pt>
                <c:pt idx="67">
                  <c:v>-0.1</c:v>
                </c:pt>
                <c:pt idx="68">
                  <c:v>-0.12</c:v>
                </c:pt>
                <c:pt idx="69">
                  <c:v>-0.12</c:v>
                </c:pt>
                <c:pt idx="70">
                  <c:v>-0.13</c:v>
                </c:pt>
                <c:pt idx="71">
                  <c:v>-0.14000000000000001</c:v>
                </c:pt>
                <c:pt idx="72">
                  <c:v>-0.14000000000000001</c:v>
                </c:pt>
                <c:pt idx="73">
                  <c:v>-0.14000000000000001</c:v>
                </c:pt>
                <c:pt idx="74">
                  <c:v>-0.15</c:v>
                </c:pt>
                <c:pt idx="75">
                  <c:v>-0.15</c:v>
                </c:pt>
                <c:pt idx="76">
                  <c:v>-0.15</c:v>
                </c:pt>
                <c:pt idx="77">
                  <c:v>-0.16</c:v>
                </c:pt>
                <c:pt idx="78">
                  <c:v>-0.15</c:v>
                </c:pt>
                <c:pt idx="79">
                  <c:v>-0.14000000000000001</c:v>
                </c:pt>
                <c:pt idx="80">
                  <c:v>-0.12</c:v>
                </c:pt>
                <c:pt idx="81">
                  <c:v>-0.12</c:v>
                </c:pt>
                <c:pt idx="82">
                  <c:v>-0.11</c:v>
                </c:pt>
                <c:pt idx="83">
                  <c:v>-0.11</c:v>
                </c:pt>
                <c:pt idx="84">
                  <c:v>-0.11</c:v>
                </c:pt>
                <c:pt idx="85">
                  <c:v>-0.1</c:v>
                </c:pt>
                <c:pt idx="86">
                  <c:v>-0.1</c:v>
                </c:pt>
                <c:pt idx="87">
                  <c:v>-0.09</c:v>
                </c:pt>
                <c:pt idx="88">
                  <c:v>-0.09</c:v>
                </c:pt>
                <c:pt idx="89">
                  <c:v>-0.09</c:v>
                </c:pt>
                <c:pt idx="90">
                  <c:v>-0.09</c:v>
                </c:pt>
                <c:pt idx="91">
                  <c:v>-0.08</c:v>
                </c:pt>
                <c:pt idx="92">
                  <c:v>-7.0000000000000007E-2</c:v>
                </c:pt>
                <c:pt idx="93">
                  <c:v>-7.0000000000000007E-2</c:v>
                </c:pt>
                <c:pt idx="94">
                  <c:v>-0.06</c:v>
                </c:pt>
                <c:pt idx="95">
                  <c:v>-0.06</c:v>
                </c:pt>
                <c:pt idx="96">
                  <c:v>-0.06</c:v>
                </c:pt>
                <c:pt idx="97">
                  <c:v>-0.05</c:v>
                </c:pt>
                <c:pt idx="98">
                  <c:v>-0.04</c:v>
                </c:pt>
                <c:pt idx="99">
                  <c:v>-0.05</c:v>
                </c:pt>
                <c:pt idx="100">
                  <c:v>-0.05</c:v>
                </c:pt>
                <c:pt idx="101">
                  <c:v>-0.04</c:v>
                </c:pt>
                <c:pt idx="102">
                  <c:v>-0.04</c:v>
                </c:pt>
                <c:pt idx="103">
                  <c:v>-0.05</c:v>
                </c:pt>
                <c:pt idx="104">
                  <c:v>-0.04</c:v>
                </c:pt>
                <c:pt idx="105">
                  <c:v>-0.04</c:v>
                </c:pt>
                <c:pt idx="106">
                  <c:v>-0.03</c:v>
                </c:pt>
                <c:pt idx="107">
                  <c:v>-0.03</c:v>
                </c:pt>
                <c:pt idx="108">
                  <c:v>-0.03</c:v>
                </c:pt>
                <c:pt idx="109">
                  <c:v>-0.04</c:v>
                </c:pt>
                <c:pt idx="110">
                  <c:v>-0.04</c:v>
                </c:pt>
                <c:pt idx="111">
                  <c:v>-0.04</c:v>
                </c:pt>
                <c:pt idx="112">
                  <c:v>-0.05</c:v>
                </c:pt>
                <c:pt idx="113">
                  <c:v>-0.05</c:v>
                </c:pt>
                <c:pt idx="114">
                  <c:v>-0.05</c:v>
                </c:pt>
                <c:pt idx="115">
                  <c:v>-0.05</c:v>
                </c:pt>
                <c:pt idx="116">
                  <c:v>-0.04</c:v>
                </c:pt>
                <c:pt idx="117">
                  <c:v>-0.04</c:v>
                </c:pt>
                <c:pt idx="118">
                  <c:v>-0.04</c:v>
                </c:pt>
                <c:pt idx="119">
                  <c:v>-0.03</c:v>
                </c:pt>
                <c:pt idx="120">
                  <c:v>-0.02</c:v>
                </c:pt>
                <c:pt idx="121">
                  <c:v>-0.02</c:v>
                </c:pt>
                <c:pt idx="122">
                  <c:v>0</c:v>
                </c:pt>
                <c:pt idx="123">
                  <c:v>0</c:v>
                </c:pt>
                <c:pt idx="124">
                  <c:v>0.01</c:v>
                </c:pt>
                <c:pt idx="125">
                  <c:v>0.01</c:v>
                </c:pt>
                <c:pt idx="126">
                  <c:v>0.01</c:v>
                </c:pt>
                <c:pt idx="127">
                  <c:v>0.02</c:v>
                </c:pt>
                <c:pt idx="128">
                  <c:v>0.03</c:v>
                </c:pt>
                <c:pt idx="129">
                  <c:v>0.03</c:v>
                </c:pt>
                <c:pt idx="130">
                  <c:v>0.04</c:v>
                </c:pt>
                <c:pt idx="131">
                  <c:v>0.04</c:v>
                </c:pt>
                <c:pt idx="132">
                  <c:v>0.04</c:v>
                </c:pt>
                <c:pt idx="133">
                  <c:v>0.05</c:v>
                </c:pt>
                <c:pt idx="134">
                  <c:v>0.05</c:v>
                </c:pt>
                <c:pt idx="135">
                  <c:v>0.04</c:v>
                </c:pt>
                <c:pt idx="136">
                  <c:v>0.05</c:v>
                </c:pt>
                <c:pt idx="137">
                  <c:v>0.05</c:v>
                </c:pt>
                <c:pt idx="138">
                  <c:v>0.05</c:v>
                </c:pt>
                <c:pt idx="139">
                  <c:v>0.04</c:v>
                </c:pt>
                <c:pt idx="140">
                  <c:v>0.05</c:v>
                </c:pt>
                <c:pt idx="141">
                  <c:v>0.05</c:v>
                </c:pt>
                <c:pt idx="142">
                  <c:v>0.05</c:v>
                </c:pt>
                <c:pt idx="143">
                  <c:v>0.05</c:v>
                </c:pt>
                <c:pt idx="144">
                  <c:v>0.04</c:v>
                </c:pt>
                <c:pt idx="145">
                  <c:v>0.04</c:v>
                </c:pt>
                <c:pt idx="146">
                  <c:v>0.05</c:v>
                </c:pt>
                <c:pt idx="147">
                  <c:v>0.04</c:v>
                </c:pt>
                <c:pt idx="148">
                  <c:v>0.04</c:v>
                </c:pt>
                <c:pt idx="149">
                  <c:v>0.03</c:v>
                </c:pt>
                <c:pt idx="150">
                  <c:v>0.03</c:v>
                </c:pt>
                <c:pt idx="151">
                  <c:v>0.02</c:v>
                </c:pt>
                <c:pt idx="152">
                  <c:v>0.03</c:v>
                </c:pt>
                <c:pt idx="153">
                  <c:v>0.02</c:v>
                </c:pt>
                <c:pt idx="154">
                  <c:v>0.03</c:v>
                </c:pt>
                <c:pt idx="155">
                  <c:v>0.02</c:v>
                </c:pt>
                <c:pt idx="156">
                  <c:v>0.02</c:v>
                </c:pt>
                <c:pt idx="157">
                  <c:v>0.02</c:v>
                </c:pt>
                <c:pt idx="158">
                  <c:v>0.02</c:v>
                </c:pt>
                <c:pt idx="159">
                  <c:v>0.01</c:v>
                </c:pt>
                <c:pt idx="160">
                  <c:v>0.01</c:v>
                </c:pt>
                <c:pt idx="161">
                  <c:v>0</c:v>
                </c:pt>
                <c:pt idx="162">
                  <c:v>0</c:v>
                </c:pt>
                <c:pt idx="163">
                  <c:v>0.01</c:v>
                </c:pt>
                <c:pt idx="164">
                  <c:v>0</c:v>
                </c:pt>
                <c:pt idx="165">
                  <c:v>0</c:v>
                </c:pt>
                <c:pt idx="166">
                  <c:v>0</c:v>
                </c:pt>
                <c:pt idx="167">
                  <c:v>0</c:v>
                </c:pt>
                <c:pt idx="168">
                  <c:v>0.01</c:v>
                </c:pt>
                <c:pt idx="169">
                  <c:v>0</c:v>
                </c:pt>
                <c:pt idx="170">
                  <c:v>-0.01</c:v>
                </c:pt>
              </c:numCache>
            </c:numRef>
          </c:val>
          <c:smooth val="0"/>
        </c:ser>
        <c:dLbls>
          <c:showLegendKey val="0"/>
          <c:showVal val="0"/>
          <c:showCatName val="0"/>
          <c:showSerName val="0"/>
          <c:showPercent val="0"/>
          <c:showBubbleSize val="0"/>
        </c:dLbls>
        <c:smooth val="0"/>
        <c:axId val="159625088"/>
        <c:axId val="162288872"/>
      </c:lineChart>
      <c:catAx>
        <c:axId val="1596250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288872"/>
        <c:crosses val="autoZero"/>
        <c:auto val="1"/>
        <c:lblAlgn val="ctr"/>
        <c:lblOffset val="100"/>
        <c:noMultiLvlLbl val="0"/>
      </c:catAx>
      <c:valAx>
        <c:axId val="162288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625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Lbls>
            <c:dLbl>
              <c:idx val="3"/>
              <c:layout>
                <c:manualLayout>
                  <c:x val="6.0386473429951779E-2"/>
                  <c:y val="-3.8986362255829202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4"/>
              <c:layout>
                <c:manualLayout>
                  <c:x val="9.7826086956521646E-2"/>
                  <c:y val="-8.2606192269919412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7208328578492907"/>
                      <c:h val="0.10477661601061687"/>
                    </c:manualLayout>
                  </c15:layout>
                </c:ext>
              </c:extLst>
            </c:dLbl>
            <c:dLbl>
              <c:idx val="10"/>
              <c:layout>
                <c:manualLayout>
                  <c:x val="-4.8309178743961793E-3"/>
                  <c:y val="-3.4113066973850553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11"/>
              <c:layout>
                <c:manualLayout>
                  <c:x val="0.10628019323671498"/>
                  <c:y val="9.7465905639573004E-3"/>
                </c:manualLayout>
              </c:layout>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Sheet1!$A$2:$A$13</c:f>
              <c:strCache>
                <c:ptCount val="12"/>
                <c:pt idx="0">
                  <c:v>Total Property Premiums</c:v>
                </c:pt>
                <c:pt idx="1">
                  <c:v>Property Retained Losses</c:v>
                </c:pt>
                <c:pt idx="2">
                  <c:v>Total Liability Premium</c:v>
                </c:pt>
                <c:pt idx="3">
                  <c:v>Liability Retained Losses</c:v>
                </c:pt>
                <c:pt idx="4">
                  <c:v>Total Management Liability Costs</c:v>
                </c:pt>
                <c:pt idx="5">
                  <c:v>Total Workers Comp. Premiums</c:v>
                </c:pt>
                <c:pt idx="6">
                  <c:v>Workers Comp Retained Losses</c:v>
                </c:pt>
                <c:pt idx="7">
                  <c:v>Total Professional Liability Costs</c:v>
                </c:pt>
                <c:pt idx="8">
                  <c:v>Total Med. Mal. Costs</c:v>
                </c:pt>
                <c:pt idx="9">
                  <c:v>Total Marine and Aviation Costs</c:v>
                </c:pt>
                <c:pt idx="10">
                  <c:v>Total Administrative Costs</c:v>
                </c:pt>
                <c:pt idx="11">
                  <c:v>Total Fidelity, Surety &amp; Crime Costs</c:v>
                </c:pt>
              </c:strCache>
            </c:strRef>
          </c:cat>
          <c:val>
            <c:numRef>
              <c:f>Sheet1!$B$2:$B$13</c:f>
              <c:numCache>
                <c:formatCode>0%</c:formatCode>
                <c:ptCount val="12"/>
                <c:pt idx="0">
                  <c:v>0.21</c:v>
                </c:pt>
                <c:pt idx="1">
                  <c:v>0.01</c:v>
                </c:pt>
                <c:pt idx="2">
                  <c:v>0.19</c:v>
                </c:pt>
                <c:pt idx="3">
                  <c:v>0.04</c:v>
                </c:pt>
                <c:pt idx="4">
                  <c:v>0.06</c:v>
                </c:pt>
                <c:pt idx="5">
                  <c:v>0.1</c:v>
                </c:pt>
                <c:pt idx="6">
                  <c:v>0.09</c:v>
                </c:pt>
                <c:pt idx="7">
                  <c:v>0.09</c:v>
                </c:pt>
                <c:pt idx="8">
                  <c:v>0.1</c:v>
                </c:pt>
                <c:pt idx="9">
                  <c:v>0.04</c:v>
                </c:pt>
                <c:pt idx="10">
                  <c:v>0.06</c:v>
                </c:pt>
                <c:pt idx="11">
                  <c:v>0.01</c:v>
                </c:pt>
              </c:numCache>
            </c:numRef>
          </c:val>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dPt>
          <c:dPt>
            <c:idx val="21"/>
            <c:invertIfNegative val="0"/>
            <c:bubble3D val="0"/>
          </c:dPt>
          <c:dPt>
            <c:idx val="22"/>
            <c:invertIfNegative val="0"/>
            <c:bubble3D val="0"/>
          </c:dPt>
          <c:dPt>
            <c:idx val="23"/>
            <c:invertIfNegative val="0"/>
            <c:bubble3D val="0"/>
          </c:dPt>
          <c:dPt>
            <c:idx val="24"/>
            <c:invertIfNegative val="0"/>
            <c:bubble3D val="0"/>
            <c:spPr>
              <a:solidFill>
                <a:srgbClr val="00B0F0"/>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Sheet1!$B$2:$B$26</c:f>
              <c:numCache>
                <c:formatCode>0.000</c:formatCode>
                <c:ptCount val="25"/>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dPt>
          <c:dPt>
            <c:idx val="24"/>
            <c:invertIfNegative val="0"/>
            <c:bubble3D val="0"/>
            <c:spPr>
              <a:solidFill>
                <a:schemeClr val="accent6">
                  <a:lumMod val="60000"/>
                  <a:lumOff val="40000"/>
                </a:schemeClr>
              </a:solidFill>
            </c:spPr>
          </c:dPt>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Sheet1!$C$2:$C$26</c:f>
              <c:numCache>
                <c:formatCode>0.000</c:formatCode>
                <c:ptCount val="25"/>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numCache>
            </c:numRef>
          </c:val>
        </c:ser>
        <c:dLbls>
          <c:showLegendKey val="0"/>
          <c:showVal val="0"/>
          <c:showCatName val="0"/>
          <c:showSerName val="0"/>
          <c:showPercent val="0"/>
          <c:showBubbleSize val="0"/>
        </c:dLbls>
        <c:gapWidth val="20"/>
        <c:overlap val="100"/>
        <c:axId val="162292400"/>
        <c:axId val="162292792"/>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Sheet1!$D$2:$D$26</c:f>
              <c:numCache>
                <c:formatCode>0.000</c:formatCode>
                <c:ptCount val="25"/>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numCache>
            </c:numRef>
          </c:val>
          <c:smooth val="0"/>
        </c:ser>
        <c:ser>
          <c:idx val="1"/>
          <c:order val="3"/>
          <c:tx>
            <c:strRef>
              <c:f>Sheet1!$E$1</c:f>
              <c:strCache>
                <c:ptCount val="1"/>
                <c:pt idx="0">
                  <c:v>AVG</c:v>
                </c:pt>
              </c:strCache>
            </c:strRef>
          </c:tx>
          <c:spPr>
            <a:ln w="28024">
              <a:noFill/>
            </a:ln>
          </c:spPr>
          <c:marker>
            <c:symbol val="none"/>
          </c:marker>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Sheet1!$E$2:$E$26</c:f>
              <c:numCache>
                <c:formatCode>0.000</c:formatCode>
                <c:ptCount val="25"/>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numCache>
            </c:numRef>
          </c:val>
          <c:smooth val="0"/>
        </c:ser>
        <c:dLbls>
          <c:showLegendKey val="0"/>
          <c:showVal val="0"/>
          <c:showCatName val="0"/>
          <c:showSerName val="0"/>
          <c:showPercent val="0"/>
          <c:showBubbleSize val="0"/>
        </c:dLbls>
        <c:marker val="1"/>
        <c:smooth val="0"/>
        <c:axId val="162292400"/>
        <c:axId val="162292792"/>
      </c:lineChart>
      <c:catAx>
        <c:axId val="162292400"/>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62292792"/>
        <c:crosses val="autoZero"/>
        <c:auto val="0"/>
        <c:lblAlgn val="ctr"/>
        <c:lblOffset val="100"/>
        <c:tickLblSkip val="1"/>
        <c:noMultiLvlLbl val="0"/>
      </c:catAx>
      <c:valAx>
        <c:axId val="162292792"/>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62292400"/>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Chart!$B$3:$B$25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-2.1999999999999997</c:v>
                </c:pt>
                <c:pt idx="16">
                  <c:v>-4.3</c:v>
                </c:pt>
                <c:pt idx="17">
                  <c:v>-4.9000000000000004</c:v>
                </c:pt>
                <c:pt idx="18">
                  <c:v>10.6</c:v>
                </c:pt>
                <c:pt idx="19" formatCode="0.0">
                  <c:v>-3.8</c:v>
                </c:pt>
                <c:pt idx="20">
                  <c:v>-5.7</c:v>
                </c:pt>
                <c:pt idx="21">
                  <c:v>-2.9</c:v>
                </c:pt>
                <c:pt idx="22">
                  <c:v>-2</c:v>
                </c:pt>
              </c:numCache>
            </c:numRef>
          </c:val>
        </c:ser>
        <c:dLbls>
          <c:showLegendKey val="0"/>
          <c:showVal val="0"/>
          <c:showCatName val="0"/>
          <c:showSerName val="0"/>
          <c:showPercent val="0"/>
          <c:showBubbleSize val="0"/>
        </c:dLbls>
        <c:gapWidth val="80"/>
        <c:axId val="162291616"/>
        <c:axId val="162295144"/>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Chart!$C$3:$C$25</c:f>
              <c:numCache>
                <c:formatCode>General</c:formatCode>
                <c:ptCount val="23"/>
                <c:pt idx="18">
                  <c:v>3.6</c:v>
                </c:pt>
                <c:pt idx="19" formatCode="0.0">
                  <c:v>-0.8</c:v>
                </c:pt>
              </c:numCache>
            </c:numRef>
          </c:val>
        </c:ser>
        <c:dLbls>
          <c:showLegendKey val="0"/>
          <c:showVal val="0"/>
          <c:showCatName val="0"/>
          <c:showSerName val="0"/>
          <c:showPercent val="0"/>
          <c:showBubbleSize val="0"/>
        </c:dLbls>
        <c:gapWidth val="80"/>
        <c:axId val="162293968"/>
        <c:axId val="162293576"/>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Chart!$D$3:$D$25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c:v>
                </c:pt>
                <c:pt idx="16">
                  <c:v>-4.1000000000000005</c:v>
                </c:pt>
                <c:pt idx="17">
                  <c:v>-5.5</c:v>
                </c:pt>
                <c:pt idx="18">
                  <c:v>10.6</c:v>
                </c:pt>
              </c:numCache>
            </c:numRef>
          </c:val>
          <c:smooth val="0"/>
        </c:ser>
        <c:ser>
          <c:idx val="3"/>
          <c:order val="3"/>
          <c:tx>
            <c:strRef>
              <c:f>Chart!$E$1</c:f>
              <c:strCache>
                <c:ptCount val="1"/>
                <c:pt idx="0">
                  <c:v>Label Adjusted</c:v>
                </c:pt>
              </c:strCache>
            </c:strRef>
          </c:tx>
          <c:spPr>
            <a:ln w="28575">
              <a:noFill/>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Chart!$E$3:$E$25</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numCache>
            </c:numRef>
          </c:val>
          <c:smooth val="0"/>
        </c:ser>
        <c:dLbls>
          <c:showLegendKey val="0"/>
          <c:showVal val="0"/>
          <c:showCatName val="0"/>
          <c:showSerName val="0"/>
          <c:showPercent val="0"/>
          <c:showBubbleSize val="0"/>
        </c:dLbls>
        <c:marker val="1"/>
        <c:smooth val="0"/>
        <c:axId val="162291616"/>
        <c:axId val="162295144"/>
      </c:lineChart>
      <c:catAx>
        <c:axId val="162291616"/>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62295144"/>
        <c:crosses val="autoZero"/>
        <c:auto val="0"/>
        <c:lblAlgn val="ctr"/>
        <c:lblOffset val="100"/>
        <c:tickLblSkip val="1"/>
        <c:noMultiLvlLbl val="0"/>
      </c:catAx>
      <c:valAx>
        <c:axId val="162295144"/>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62291616"/>
        <c:crosses val="autoZero"/>
        <c:crossBetween val="between"/>
        <c:majorUnit val="2"/>
      </c:valAx>
      <c:valAx>
        <c:axId val="162293576"/>
        <c:scaling>
          <c:orientation val="minMax"/>
          <c:max val="12"/>
          <c:min val="-10"/>
        </c:scaling>
        <c:delete val="0"/>
        <c:axPos val="r"/>
        <c:numFmt formatCode="General" sourceLinked="1"/>
        <c:majorTickMark val="none"/>
        <c:minorTickMark val="none"/>
        <c:tickLblPos val="none"/>
        <c:spPr>
          <a:ln>
            <a:noFill/>
          </a:ln>
        </c:spPr>
        <c:crossAx val="162293968"/>
        <c:crosses val="max"/>
        <c:crossBetween val="between"/>
        <c:majorUnit val="2"/>
      </c:valAx>
      <c:catAx>
        <c:axId val="162293968"/>
        <c:scaling>
          <c:orientation val="minMax"/>
        </c:scaling>
        <c:delete val="0"/>
        <c:axPos val="t"/>
        <c:numFmt formatCode="General" sourceLinked="1"/>
        <c:majorTickMark val="none"/>
        <c:minorTickMark val="none"/>
        <c:tickLblPos val="none"/>
        <c:spPr>
          <a:ln>
            <a:noFill/>
          </a:ln>
        </c:spPr>
        <c:crossAx val="162293576"/>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B0D646C6-1166-4397-A81A-56DA55EB74D4}" srcId="{1AEE7BA0-629C-4B85-B4AD-7E22DED1A99C}" destId="{BB9CDE7A-964C-41EA-9FA4-73AAEF6C8C87}" srcOrd="5" destOrd="0" parTransId="{0DB401ED-9501-47A0-9722-FFB671C5363B}" sibTransId="{675EE0BE-E249-4D58-9275-65AB4D4FF5B0}"/>
    <dgm:cxn modelId="{0E8F3568-C0A8-400B-800B-B90C07804FBA}" srcId="{1AEE7BA0-629C-4B85-B4AD-7E22DED1A99C}" destId="{D45ADFEC-7227-45ED-80AA-E792832CF994}" srcOrd="7" destOrd="0" parTransId="{5DBF9A8A-DA02-424B-8E1F-E988E5B6820B}" sibTransId="{4902897B-FE49-4618-BC95-92338A266511}"/>
    <dgm:cxn modelId="{955C126F-D870-48F2-B726-688A0EFFF1A9}" type="presOf" srcId="{5AAF6B1F-FFD4-4287-9E40-00DD33C9EB39}" destId="{EAF10663-8C4C-4B90-9C61-0833B6F849A5}" srcOrd="0" destOrd="0" presId="urn:microsoft.com/office/officeart/2008/layout/RadialCluster"/>
    <dgm:cxn modelId="{91E38686-48A5-4514-A469-7C3FFADC0D37}" srcId="{BB65152E-BCCC-4541-9434-6294DE38F568}" destId="{4B42B842-6B2E-4003-A569-8DB2D07605DE}" srcOrd="1" destOrd="0" parTransId="{95E955F2-DC47-4E59-8C4C-A157DBA07121}" sibTransId="{39887C53-1830-4F8D-801B-AAFF4BEE6A73}"/>
    <dgm:cxn modelId="{8BEF2BAD-EC03-4781-A20C-BC1E0B655708}" srcId="{4B42B842-6B2E-4003-A569-8DB2D07605DE}" destId="{9321480D-3849-499F-9149-3F1E97383D0E}" srcOrd="0" destOrd="0" parTransId="{3BAF80CF-93F2-486D-9D21-FD2B5778DFD2}" sibTransId="{558F8CCC-40FC-40E0-B992-4EB1CD746BC2}"/>
    <dgm:cxn modelId="{BAB56754-70C2-4C3D-A9F7-38808AE02ED4}" type="presOf" srcId="{8EACBA72-0736-4829-BF79-2B5DEFF075E3}" destId="{4B013E86-89D2-4212-AEED-7FBC7097AEBA}" srcOrd="0" destOrd="0" presId="urn:microsoft.com/office/officeart/2008/layout/RadialCluster"/>
    <dgm:cxn modelId="{D8E99BD9-3C94-4D80-836E-4CC85BB5768A}" type="presOf" srcId="{E9612BF7-8DF6-43D8-9F23-D6B69FB5EE55}" destId="{BA9E4B6F-5BC6-4833-8340-6DC678159372}" srcOrd="0" destOrd="0" presId="urn:microsoft.com/office/officeart/2008/layout/RadialCluster"/>
    <dgm:cxn modelId="{E1CE31DB-7767-4A36-9225-73FED45C43A9}" type="presOf" srcId="{847C7364-11AA-4DC2-925F-B3CBC54ECB48}" destId="{3B13E823-8352-42F1-9CF9-3137D4F8DADE}" srcOrd="0" destOrd="0" presId="urn:microsoft.com/office/officeart/2008/layout/RadialCluster"/>
    <dgm:cxn modelId="{96FB01B3-CFAE-4F3B-B210-ADCE98C945E4}" type="presOf" srcId="{BB9CDE7A-964C-41EA-9FA4-73AAEF6C8C87}" destId="{034AE756-2580-4AA7-99D3-C950C00E90B8}" srcOrd="0" destOrd="0" presId="urn:microsoft.com/office/officeart/2008/layout/RadialCluster"/>
    <dgm:cxn modelId="{51978744-9307-4E70-9402-D828F43DA9D1}" srcId="{1AEE7BA0-629C-4B85-B4AD-7E22DED1A99C}" destId="{6BBC841D-9638-41ED-BDD4-2259171F964B}" srcOrd="1" destOrd="0" parTransId="{E9612BF7-8DF6-43D8-9F23-D6B69FB5EE55}" sibTransId="{3B0261EE-CFB6-48AB-8E0B-0449F35B4D72}"/>
    <dgm:cxn modelId="{9D4634BA-98B6-4163-86C4-7F6732253B7D}" type="presOf" srcId="{5E3C44D8-D7C4-4741-BFE7-B40E83E0810E}" destId="{D52CB5E7-AF9C-4FD2-9476-BEB2B98D0511}"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D40570A0-350A-4577-AEBF-FFECE0FBD67E}" srcId="{1AEE7BA0-629C-4B85-B4AD-7E22DED1A99C}" destId="{5E3C44D8-D7C4-4741-BFE7-B40E83E0810E}" srcOrd="4" destOrd="0" parTransId="{419C214F-5B37-41C8-8489-BA7258B8F6B9}" sibTransId="{23022F15-57E7-4484-A5E9-2EC47C0A06E3}"/>
    <dgm:cxn modelId="{B67E41DE-9EBC-4848-ADE8-19888EE185B2}" type="presOf" srcId="{5F82ADDF-1E91-467C-A264-860ED8DCA426}" destId="{6CD08984-0F29-4332-9FF8-AC58E7CEEB64}" srcOrd="0" destOrd="0" presId="urn:microsoft.com/office/officeart/2008/layout/RadialCluster"/>
    <dgm:cxn modelId="{0A89056E-30BD-4E92-A91D-BC7E7AB6775A}" srcId="{1AEE7BA0-629C-4B85-B4AD-7E22DED1A99C}" destId="{B0602C1E-C48C-4D54-B662-B174A3E82681}" srcOrd="3" destOrd="0" parTransId="{5AAF6B1F-FFD4-4287-9E40-00DD33C9EB39}" sibTransId="{CDEFA36E-4644-4641-9516-600D197FFF57}"/>
    <dgm:cxn modelId="{D429134F-F594-42DD-B275-3412DA12C1D9}" type="presOf" srcId="{B29318E9-7C07-4CD5-9C1C-11978CFFCA78}" destId="{652BDA42-9255-444F-BF4F-48E006951B2F}" srcOrd="0" destOrd="0" presId="urn:microsoft.com/office/officeart/2008/layout/RadialCluster"/>
    <dgm:cxn modelId="{3347206B-255D-4BD5-9F1A-92D872987CE0}" type="presOf" srcId="{B786CD19-95D2-4F8F-820A-CD58EEB81FF8}" destId="{91D700EE-352D-47CD-BDBB-368BAD1A15C3}"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4541EFC2-DCDF-4D6D-9A46-52BC1B857CFE}" type="presOf" srcId="{1AEE7BA0-629C-4B85-B4AD-7E22DED1A99C}" destId="{F2D50769-82FD-4084-8E03-110D6579274B}"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EFE1FEDF-7E0D-42DC-9835-96EEEABDF3BD}" type="presOf" srcId="{419C214F-5B37-41C8-8489-BA7258B8F6B9}" destId="{50357D84-431E-47DE-B7A5-2230E9C33475}"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FAE3D8A0-77A6-442A-A5B9-3E5D682A58A7}" type="presOf" srcId="{0DB401ED-9501-47A0-9722-FFB671C5363B}" destId="{80D04EC1-DC11-4F75-8AF3-AA81E7A85C4C}"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30BE7B0D-DA04-4600-8972-4BF254BB8545}" type="presOf" srcId="{BB65152E-BCCC-4541-9434-6294DE38F568}" destId="{84B2A22D-953A-4877-BEBA-FF0CC0260630}" srcOrd="0" destOrd="0" presId="urn:microsoft.com/office/officeart/2008/layout/RadialCluster"/>
    <dgm:cxn modelId="{376E2BA5-DFDC-4A9F-A623-1D1D844AF1C0}" type="presOf" srcId="{DDE525F0-70D8-45F0-9682-5D1D4141DDC1}" destId="{5FE1A525-6534-451B-8D78-FB9676DF26AD}" srcOrd="0" destOrd="0" presId="urn:microsoft.com/office/officeart/2008/layout/RadialCluster"/>
    <dgm:cxn modelId="{244F6C81-7F69-4504-9445-D6D0B5DA174A}" type="presOf" srcId="{B0602C1E-C48C-4D54-B662-B174A3E82681}" destId="{9F2A84AB-C033-4C2A-AEC3-50C6B90266E5}" srcOrd="0" destOrd="0" presId="urn:microsoft.com/office/officeart/2008/layout/RadialCluster"/>
    <dgm:cxn modelId="{414C8C3E-6BF4-4A3E-8FAC-813BAA53D28B}" type="presOf" srcId="{6BBC841D-9638-41ED-BDD4-2259171F964B}" destId="{9085E4C5-3192-416F-86F0-ABBA20B2171B}" srcOrd="0" destOrd="0" presId="urn:microsoft.com/office/officeart/2008/layout/RadialCluster"/>
    <dgm:cxn modelId="{B5F789DD-B8FE-48FA-ABC5-2FC5E24B76BA}" type="presParOf" srcId="{84B2A22D-953A-4877-BEBA-FF0CC0260630}" destId="{3C1CC195-821B-4304-9293-2FDD928A06EE}" srcOrd="0" destOrd="0" presId="urn:microsoft.com/office/officeart/2008/layout/RadialCluster"/>
    <dgm:cxn modelId="{DF0A1903-3694-4395-AB88-93CE45952287}" type="presParOf" srcId="{3C1CC195-821B-4304-9293-2FDD928A06EE}" destId="{F2D50769-82FD-4084-8E03-110D6579274B}" srcOrd="0" destOrd="0" presId="urn:microsoft.com/office/officeart/2008/layout/RadialCluster"/>
    <dgm:cxn modelId="{520C6351-0F48-4724-A808-383E24B2347E}" type="presParOf" srcId="{3C1CC195-821B-4304-9293-2FDD928A06EE}" destId="{652BDA42-9255-444F-BF4F-48E006951B2F}" srcOrd="1" destOrd="0" presId="urn:microsoft.com/office/officeart/2008/layout/RadialCluster"/>
    <dgm:cxn modelId="{A69C7E81-9124-4A2E-BA99-13AF43D55E26}" type="presParOf" srcId="{3C1CC195-821B-4304-9293-2FDD928A06EE}" destId="{6CD08984-0F29-4332-9FF8-AC58E7CEEB64}" srcOrd="2" destOrd="0" presId="urn:microsoft.com/office/officeart/2008/layout/RadialCluster"/>
    <dgm:cxn modelId="{6729C1B4-A7EE-4FAA-9A8C-7BC5025860DE}" type="presParOf" srcId="{3C1CC195-821B-4304-9293-2FDD928A06EE}" destId="{BA9E4B6F-5BC6-4833-8340-6DC678159372}" srcOrd="3" destOrd="0" presId="urn:microsoft.com/office/officeart/2008/layout/RadialCluster"/>
    <dgm:cxn modelId="{EA5BBB93-488A-4749-A214-D8EECE88C07B}" type="presParOf" srcId="{3C1CC195-821B-4304-9293-2FDD928A06EE}" destId="{9085E4C5-3192-416F-86F0-ABBA20B2171B}" srcOrd="4" destOrd="0" presId="urn:microsoft.com/office/officeart/2008/layout/RadialCluster"/>
    <dgm:cxn modelId="{7962A008-FA66-4FCA-9724-7DBD363000A2}" type="presParOf" srcId="{3C1CC195-821B-4304-9293-2FDD928A06EE}" destId="{4B013E86-89D2-4212-AEED-7FBC7097AEBA}" srcOrd="5" destOrd="0" presId="urn:microsoft.com/office/officeart/2008/layout/RadialCluster"/>
    <dgm:cxn modelId="{E06A9749-FC8F-49FB-9EE2-3DA6FAE8D09C}" type="presParOf" srcId="{3C1CC195-821B-4304-9293-2FDD928A06EE}" destId="{5FE1A525-6534-451B-8D78-FB9676DF26AD}" srcOrd="6" destOrd="0" presId="urn:microsoft.com/office/officeart/2008/layout/RadialCluster"/>
    <dgm:cxn modelId="{8FA57062-8BE0-4146-A823-C50B86049F6D}" type="presParOf" srcId="{3C1CC195-821B-4304-9293-2FDD928A06EE}" destId="{EAF10663-8C4C-4B90-9C61-0833B6F849A5}" srcOrd="7" destOrd="0" presId="urn:microsoft.com/office/officeart/2008/layout/RadialCluster"/>
    <dgm:cxn modelId="{A4BBAAEB-9E58-45C7-94E8-F6253535525B}" type="presParOf" srcId="{3C1CC195-821B-4304-9293-2FDD928A06EE}" destId="{9F2A84AB-C033-4C2A-AEC3-50C6B90266E5}" srcOrd="8" destOrd="0" presId="urn:microsoft.com/office/officeart/2008/layout/RadialCluster"/>
    <dgm:cxn modelId="{6AC15290-30B9-4E97-8A36-E39FDCC298ED}" type="presParOf" srcId="{3C1CC195-821B-4304-9293-2FDD928A06EE}" destId="{50357D84-431E-47DE-B7A5-2230E9C33475}" srcOrd="9" destOrd="0" presId="urn:microsoft.com/office/officeart/2008/layout/RadialCluster"/>
    <dgm:cxn modelId="{CCE2666E-D229-4AE4-8AFC-F51192693143}" type="presParOf" srcId="{3C1CC195-821B-4304-9293-2FDD928A06EE}" destId="{D52CB5E7-AF9C-4FD2-9476-BEB2B98D0511}" srcOrd="10" destOrd="0" presId="urn:microsoft.com/office/officeart/2008/layout/RadialCluster"/>
    <dgm:cxn modelId="{B6CA4CCE-88AF-4C19-9FD8-8F1D948092F9}" type="presParOf" srcId="{3C1CC195-821B-4304-9293-2FDD928A06EE}" destId="{80D04EC1-DC11-4F75-8AF3-AA81E7A85C4C}" srcOrd="11" destOrd="0" presId="urn:microsoft.com/office/officeart/2008/layout/RadialCluster"/>
    <dgm:cxn modelId="{8F06769E-3138-41CF-A915-76A18FC3635C}" type="presParOf" srcId="{3C1CC195-821B-4304-9293-2FDD928A06EE}" destId="{034AE756-2580-4AA7-99D3-C950C00E90B8}" srcOrd="12" destOrd="0" presId="urn:microsoft.com/office/officeart/2008/layout/RadialCluster"/>
    <dgm:cxn modelId="{BBA0A670-E6FB-4600-BFE0-D0D9B4F4146A}" type="presParOf" srcId="{3C1CC195-821B-4304-9293-2FDD928A06EE}" destId="{91D700EE-352D-47CD-BDBB-368BAD1A15C3}" srcOrd="13" destOrd="0" presId="urn:microsoft.com/office/officeart/2008/layout/RadialCluster"/>
    <dgm:cxn modelId="{4B3AE554-8633-4DC9-B96B-A94FA323078A}"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3A4173D-630B-4270-9053-7CEE0BE72B18}" type="presOf" srcId="{582BD684-3FF6-4952-B43F-4567C9363BF9}" destId="{04D5299D-706B-442B-B5AD-C000BC0C3B9F}" srcOrd="0" destOrd="0" presId="urn:microsoft.com/office/officeart/2005/8/layout/rings+Icon"/>
    <dgm:cxn modelId="{34E7A899-BA24-4F12-AD8F-47A0BB54E7CE}" srcId="{582BD684-3FF6-4952-B43F-4567C9363BF9}" destId="{F7F1F61F-999A-45FC-BFCF-ED72631DB0F1}" srcOrd="0" destOrd="0" parTransId="{E9ED9BB9-00CF-441D-8117-BAE04DDB9B3F}" sibTransId="{8B724AC2-D0F8-4560-869E-91A9006E5899}"/>
    <dgm:cxn modelId="{5B69EFD8-E1F5-4227-95EE-75EEDA05A07C}" type="presOf" srcId="{F7F1F61F-999A-45FC-BFCF-ED72631DB0F1}" destId="{08A2713C-6BFD-40DB-8FF9-6ECED0F0C1BB}" srcOrd="0" destOrd="0" presId="urn:microsoft.com/office/officeart/2005/8/layout/rings+Icon"/>
    <dgm:cxn modelId="{5036D45E-09A6-46B1-89D0-6A36ECE16C7E}" type="presOf" srcId="{A70948A3-6457-4E59-B7FC-DC1CB9FB8993}" destId="{7912B318-D591-42FF-BD79-F5B8746BB743}" srcOrd="0" destOrd="0" presId="urn:microsoft.com/office/officeart/2005/8/layout/rings+Icon"/>
    <dgm:cxn modelId="{2B41A2E2-0013-49AE-B5D4-846F165BCF31}" type="presOf" srcId="{36D326C4-2898-4CDE-AFCA-D06038A80A78}" destId="{FC044967-5DBC-4030-9159-44AE909A195C}"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275B200E-3F0F-4D54-9C5A-D0D734E1D257}" type="presParOf" srcId="{04D5299D-706B-442B-B5AD-C000BC0C3B9F}" destId="{08A2713C-6BFD-40DB-8FF9-6ECED0F0C1BB}" srcOrd="0" destOrd="0" presId="urn:microsoft.com/office/officeart/2005/8/layout/rings+Icon"/>
    <dgm:cxn modelId="{7808B7C0-6EAB-4028-8904-A9BAA3A0E87E}" type="presParOf" srcId="{04D5299D-706B-442B-B5AD-C000BC0C3B9F}" destId="{7912B318-D591-42FF-BD79-F5B8746BB743}" srcOrd="1" destOrd="0" presId="urn:microsoft.com/office/officeart/2005/8/layout/rings+Icon"/>
    <dgm:cxn modelId="{FB933CB9-C02E-4F33-9238-0FD9FB5F8EA7}"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22.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0.66901</cdr:x>
      <cdr:y>0</cdr:y>
    </cdr:from>
    <cdr:to>
      <cdr:x>0.93742</cdr:x>
      <cdr:y>0.1744</cdr:y>
    </cdr:to>
    <cdr:sp macro="" textlink="">
      <cdr:nvSpPr>
        <cdr:cNvPr id="3" name="Investors supply capital"/>
        <cdr:cNvSpPr>
          <a:spLocks xmlns:a="http://schemas.openxmlformats.org/drawingml/2006/main" noChangeArrowheads="1"/>
        </cdr:cNvSpPr>
      </cdr:nvSpPr>
      <cdr:spPr bwMode="blackWhite">
        <a:xfrm xmlns:a="http://schemas.openxmlformats.org/drawingml/2006/main">
          <a:off x="5482322" y="-1476581"/>
          <a:ext cx="2199533" cy="730357"/>
        </a:xfrm>
        <a:prstGeom xmlns:a="http://schemas.openxmlformats.org/drawingml/2006/main" prst="wedgeRectCallout">
          <a:avLst>
            <a:gd name="adj1" fmla="val -80682"/>
            <a:gd name="adj2" fmla="val 51727"/>
          </a:avLst>
        </a:prstGeom>
        <a:gradFill xmlns:a="http://schemas.openxmlformats.org/drawingml/2006/main" rotWithShape="1">
          <a:gsLst>
            <a:gs pos="2000">
              <a:srgbClr val="225A7A"/>
            </a:gs>
            <a:gs pos="100000">
              <a:srgbClr val="225A7A"/>
            </a:gs>
          </a:gsLst>
          <a:lin ang="5400000" scaled="1"/>
        </a:gradFill>
        <a:ln xmlns:a="http://schemas.openxmlformats.org/drawingml/2006/main" w="28575" algn="ctr">
          <a:solidFill>
            <a:srgbClr val="225A7A"/>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RBC requirements took effect with 1994 Annual Statement.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0.71421</cdr:x>
      <cdr:y>0.19259</cdr:y>
    </cdr:from>
    <cdr:to>
      <cdr:x>1</cdr:x>
      <cdr:y>0.36516</cdr:y>
    </cdr:to>
    <cdr:sp macro="" textlink="">
      <cdr:nvSpPr>
        <cdr:cNvPr id="4" name="AutoShape 7"/>
        <cdr:cNvSpPr>
          <a:spLocks xmlns:a="http://schemas.openxmlformats.org/drawingml/2006/main" noChangeArrowheads="1"/>
        </cdr:cNvSpPr>
      </cdr:nvSpPr>
      <cdr:spPr bwMode="blackWhite">
        <a:xfrm xmlns:a="http://schemas.openxmlformats.org/drawingml/2006/main">
          <a:off x="5852688" y="806538"/>
          <a:ext cx="2341987" cy="722672"/>
        </a:xfrm>
        <a:prstGeom xmlns:a="http://schemas.openxmlformats.org/drawingml/2006/main" prst="wedgeRectCallout">
          <a:avLst>
            <a:gd name="adj1" fmla="val 32998"/>
            <a:gd name="adj2" fmla="val 109478"/>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 industry has become less leveraged since 1994</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0.03448</cdr:x>
      <cdr:y>0.01895</cdr:y>
    </cdr:from>
    <cdr:to>
      <cdr:x>0.36343</cdr:x>
      <cdr:y>0.12399</cdr:y>
    </cdr:to>
    <cdr:sp macro="" textlink="">
      <cdr:nvSpPr>
        <cdr:cNvPr id="3" name="TextBox 2"/>
        <cdr:cNvSpPr txBox="1"/>
      </cdr:nvSpPr>
      <cdr:spPr>
        <a:xfrm xmlns:a="http://schemas.openxmlformats.org/drawingml/2006/main">
          <a:off x="282593" y="79375"/>
          <a:ext cx="2695557"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defRPr sz="1000"/>
          </a:pPr>
          <a:r>
            <a:rPr lang="en-US" sz="1400" b="1" i="0" u="none" strike="noStrike" baseline="0" dirty="0">
              <a:solidFill>
                <a:srgbClr val="225A7A"/>
              </a:solidFill>
              <a:latin typeface="Arial"/>
              <a:cs typeface="Arial"/>
            </a:rPr>
            <a:t>(Change from Previous Year)</a:t>
          </a:r>
        </a:p>
      </cdr:txBody>
    </cdr:sp>
  </cdr:relSizeAnchor>
  <cdr:relSizeAnchor xmlns:cdr="http://schemas.openxmlformats.org/drawingml/2006/chartDrawing">
    <cdr:from>
      <cdr:x>0.57341</cdr:x>
      <cdr:y>0.2031</cdr:y>
    </cdr:from>
    <cdr:to>
      <cdr:x>0.83139</cdr:x>
      <cdr:y>0.34006</cdr:y>
    </cdr:to>
    <cdr:sp macro="" textlink="">
      <cdr:nvSpPr>
        <cdr:cNvPr id="4" name="AutoShape 14"/>
        <cdr:cNvSpPr>
          <a:spLocks xmlns:a="http://schemas.openxmlformats.org/drawingml/2006/main" noChangeArrowheads="1"/>
        </cdr:cNvSpPr>
      </cdr:nvSpPr>
      <cdr:spPr bwMode="blackWhite">
        <a:xfrm xmlns:a="http://schemas.openxmlformats.org/drawingml/2006/main">
          <a:off x="4698914" y="850556"/>
          <a:ext cx="2114063" cy="573540"/>
        </a:xfrm>
        <a:prstGeom xmlns:a="http://schemas.openxmlformats.org/drawingml/2006/main" prst="wedgeRectCallout">
          <a:avLst>
            <a:gd name="adj1" fmla="val 37135"/>
            <a:gd name="adj2" fmla="val 161851"/>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Japan, NZ Quakes, US Tornadoes.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0.06391</cdr:x>
      <cdr:y>0.0863</cdr:y>
    </cdr:from>
    <cdr:to>
      <cdr:x>0.32685</cdr:x>
      <cdr:y>0.34006</cdr:y>
    </cdr:to>
    <cdr:sp macro="" textlink="">
      <cdr:nvSpPr>
        <cdr:cNvPr id="5" name="AutoShape 14"/>
        <cdr:cNvSpPr>
          <a:spLocks xmlns:a="http://schemas.openxmlformats.org/drawingml/2006/main" noChangeArrowheads="1"/>
        </cdr:cNvSpPr>
      </cdr:nvSpPr>
      <cdr:spPr bwMode="blackWhite">
        <a:xfrm xmlns:a="http://schemas.openxmlformats.org/drawingml/2006/main">
          <a:off x="523747" y="361414"/>
          <a:ext cx="2154664" cy="1062680"/>
        </a:xfrm>
        <a:prstGeom xmlns:a="http://schemas.openxmlformats.org/drawingml/2006/main" prst="wedgeRectCallout">
          <a:avLst>
            <a:gd name="adj1" fmla="val -18735"/>
            <a:gd name="adj2" fmla="val 6869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2001-02: WTC Losses, Falling Stock, Bond </a:t>
          </a:r>
          <a:r>
            <a:rPr lang="en-US" sz="1600" b="1" dirty="0">
              <a:solidFill>
                <a:srgbClr val="FFFFFF"/>
              </a:solidFill>
            </a:rPr>
            <a:t>P</a:t>
          </a:r>
          <a:r>
            <a:rPr lang="en-US" sz="1600" b="1" dirty="0" smtClean="0">
              <a:solidFill>
                <a:srgbClr val="FFFFFF"/>
              </a:solidFill>
            </a:rPr>
            <a:t>rices </a:t>
          </a:r>
          <a:r>
            <a:rPr lang="en-US" sz="1600" b="1" dirty="0">
              <a:solidFill>
                <a:srgbClr val="FFFFFF"/>
              </a:solidFill>
            </a:rPr>
            <a:t>D</a:t>
          </a:r>
          <a:r>
            <a:rPr lang="en-US" sz="1600" b="1" dirty="0" smtClean="0">
              <a:solidFill>
                <a:srgbClr val="FFFFFF"/>
              </a:solidFill>
            </a:rPr>
            <a:t>ry </a:t>
          </a:r>
          <a:r>
            <a:rPr lang="en-US" sz="1600" b="1" dirty="0">
              <a:solidFill>
                <a:srgbClr val="FFFFFF"/>
              </a:solidFill>
            </a:rPr>
            <a:t>U</a:t>
          </a:r>
          <a:r>
            <a:rPr lang="en-US" sz="1600" b="1" dirty="0" smtClean="0">
              <a:solidFill>
                <a:srgbClr val="FFFFFF"/>
              </a:solidFill>
            </a:rPr>
            <a:t>p </a:t>
          </a:r>
          <a:r>
            <a:rPr lang="en-US" sz="1600" b="1" dirty="0">
              <a:solidFill>
                <a:srgbClr val="FFFFFF"/>
              </a:solidFill>
            </a:rPr>
            <a:t>C</a:t>
          </a:r>
          <a:r>
            <a:rPr lang="en-US" sz="1600" b="1" dirty="0" smtClean="0">
              <a:solidFill>
                <a:srgbClr val="FFFFFF"/>
              </a:solidFill>
            </a:rPr>
            <a:t>apital.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0.49981</cdr:x>
      <cdr:y>0.02096</cdr:y>
    </cdr:from>
    <cdr:to>
      <cdr:x>0.75779</cdr:x>
      <cdr:y>0.19252</cdr:y>
    </cdr:to>
    <cdr:sp macro="" textlink="">
      <cdr:nvSpPr>
        <cdr:cNvPr id="6" name="AutoShape 14"/>
        <cdr:cNvSpPr>
          <a:spLocks xmlns:a="http://schemas.openxmlformats.org/drawingml/2006/main" noChangeArrowheads="1"/>
        </cdr:cNvSpPr>
      </cdr:nvSpPr>
      <cdr:spPr bwMode="blackWhite">
        <a:xfrm xmlns:a="http://schemas.openxmlformats.org/drawingml/2006/main">
          <a:off x="4095750" y="87794"/>
          <a:ext cx="2114062" cy="718463"/>
        </a:xfrm>
        <a:prstGeom xmlns:a="http://schemas.openxmlformats.org/drawingml/2006/main" prst="wedgeRectCallout">
          <a:avLst>
            <a:gd name="adj1" fmla="val -80742"/>
            <a:gd name="adj2" fmla="val -49035"/>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ts val="14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2006: Higher Rates After Record </a:t>
          </a:r>
          <a:r>
            <a:rPr lang="en-US" sz="1600" b="1" dirty="0">
              <a:solidFill>
                <a:srgbClr val="FFFFFF"/>
              </a:solidFill>
              <a:latin typeface="Arial" panose="020B0604020202020204" pitchFamily="34" charset="0"/>
              <a:cs typeface="Arial" panose="020B0604020202020204" pitchFamily="34" charset="0"/>
            </a:rPr>
            <a:t>H</a:t>
          </a:r>
          <a:r>
            <a:rPr lang="en-US" sz="1600" b="1" dirty="0" smtClean="0">
              <a:solidFill>
                <a:srgbClr val="FFFFFF"/>
              </a:solidFill>
              <a:latin typeface="Arial" panose="020B0604020202020204" pitchFamily="34" charset="0"/>
              <a:cs typeface="Arial" panose="020B0604020202020204" pitchFamily="34" charset="0"/>
            </a:rPr>
            <a:t>urricanes. </a:t>
          </a:r>
          <a:endParaRPr lang="en-US" sz="1600" b="1" dirty="0">
            <a:solidFill>
              <a:srgbClr val="FFFFFF"/>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0.32741</cdr:x>
      <cdr:y>0.23299</cdr:y>
    </cdr:from>
    <cdr:to>
      <cdr:x>0.4405</cdr:x>
      <cdr:y>0.27725</cdr:y>
    </cdr:to>
    <cdr:sp macro="" textlink="">
      <cdr:nvSpPr>
        <cdr:cNvPr id="7" name="Lightning Bolt 6"/>
        <cdr:cNvSpPr/>
      </cdr:nvSpPr>
      <cdr:spPr>
        <a:xfrm xmlns:a="http://schemas.openxmlformats.org/drawingml/2006/main">
          <a:off x="2683057" y="975722"/>
          <a:ext cx="926736" cy="185353"/>
        </a:xfrm>
        <a:prstGeom xmlns:a="http://schemas.openxmlformats.org/drawingml/2006/main" prst="lightningBol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0.37454</cdr:x>
      <cdr:y>0.07155</cdr:y>
    </cdr:from>
    <cdr:to>
      <cdr:x>0.41525</cdr:x>
      <cdr:y>0.10696</cdr:y>
    </cdr:to>
    <cdr:sp macro="" textlink="">
      <cdr:nvSpPr>
        <cdr:cNvPr id="8" name="TextBox 7"/>
        <cdr:cNvSpPr txBox="1"/>
      </cdr:nvSpPr>
      <cdr:spPr>
        <a:xfrm xmlns:a="http://schemas.openxmlformats.org/drawingml/2006/main">
          <a:off x="3069239" y="299630"/>
          <a:ext cx="333633" cy="148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0.31029</cdr:x>
      <cdr:y>0.5256</cdr:y>
    </cdr:from>
    <cdr:to>
      <cdr:x>0.71981</cdr:x>
      <cdr:y>0.59827</cdr:y>
    </cdr:to>
    <cdr:sp macro="" textlink="">
      <cdr:nvSpPr>
        <cdr:cNvPr id="3" name="Left-Right Arrow Callout 2"/>
        <cdr:cNvSpPr/>
      </cdr:nvSpPr>
      <cdr:spPr>
        <a:xfrm xmlns:a="http://schemas.openxmlformats.org/drawingml/2006/main">
          <a:off x="2529951" y="2137703"/>
          <a:ext cx="3338980" cy="295562"/>
        </a:xfrm>
        <a:prstGeom xmlns:a="http://schemas.openxmlformats.org/drawingml/2006/main" prst="leftRightArrowCallout">
          <a:avLst>
            <a:gd name="adj1" fmla="val 25000"/>
            <a:gd name="adj2" fmla="val 25000"/>
            <a:gd name="adj3" fmla="val 25000"/>
            <a:gd name="adj4" fmla="val 64581"/>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b="1" dirty="0" smtClean="0">
              <a:latin typeface="Arial" panose="020B0604020202020204" pitchFamily="34" charset="0"/>
              <a:cs typeface="Arial" panose="020B0604020202020204" pitchFamily="34" charset="0"/>
            </a:rPr>
            <a:t>79 Months of Rates &lt; 0%</a:t>
          </a:r>
          <a:endParaRPr lang="en-US" sz="1200" b="1"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0.54348</cdr:x>
      <cdr:y>0.89763</cdr:y>
    </cdr:from>
    <cdr:to>
      <cdr:x>0.57549</cdr:x>
      <cdr:y>0.92515</cdr:y>
    </cdr:to>
    <cdr:cxnSp macro="">
      <cdr:nvCxnSpPr>
        <cdr:cNvPr id="4" name="Straight Connector 3"/>
        <cdr:cNvCxnSpPr/>
      </cdr:nvCxnSpPr>
      <cdr:spPr>
        <a:xfrm xmlns:a="http://schemas.openxmlformats.org/drawingml/2006/main">
          <a:off x="5715000" y="4678501"/>
          <a:ext cx="336605" cy="14343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0.59889</cdr:x>
      <cdr:y>0.86323</cdr:y>
    </cdr:from>
    <cdr:to>
      <cdr:x>0.6598</cdr:x>
      <cdr:y>0.88043</cdr:y>
    </cdr:to>
    <cdr:cxnSp macro="">
      <cdr:nvCxnSpPr>
        <cdr:cNvPr id="6" name="Straight Connector 5"/>
        <cdr:cNvCxnSpPr/>
      </cdr:nvCxnSpPr>
      <cdr:spPr>
        <a:xfrm xmlns:a="http://schemas.openxmlformats.org/drawingml/2006/main">
          <a:off x="6297706" y="4499207"/>
          <a:ext cx="640470" cy="8964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0.42754</cdr:x>
      <cdr:y>0.05069</cdr:y>
    </cdr:from>
    <cdr:to>
      <cdr:x>0.44544</cdr:x>
      <cdr:y>0.08751</cdr:y>
    </cdr:to>
    <cdr:cxnSp macro="">
      <cdr:nvCxnSpPr>
        <cdr:cNvPr id="8" name="Straight Connector 7"/>
        <cdr:cNvCxnSpPr/>
      </cdr:nvCxnSpPr>
      <cdr:spPr>
        <a:xfrm xmlns:a="http://schemas.openxmlformats.org/drawingml/2006/main">
          <a:off x="4495800" y="264224"/>
          <a:ext cx="188259" cy="1919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0.49147</cdr:x>
      <cdr:y>0.05069</cdr:y>
    </cdr:from>
    <cdr:to>
      <cdr:x>0.54177</cdr:x>
      <cdr:y>0.09783</cdr:y>
    </cdr:to>
    <cdr:cxnSp macro="">
      <cdr:nvCxnSpPr>
        <cdr:cNvPr id="10" name="Straight Connector 9"/>
        <cdr:cNvCxnSpPr/>
      </cdr:nvCxnSpPr>
      <cdr:spPr>
        <a:xfrm xmlns:a="http://schemas.openxmlformats.org/drawingml/2006/main" flipH="1">
          <a:off x="5168153" y="264224"/>
          <a:ext cx="528918" cy="24568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0.68824</cdr:x>
      <cdr:y>0.15805</cdr:y>
    </cdr:from>
    <cdr:to>
      <cdr:x>0.72549</cdr:x>
      <cdr:y>0.19933</cdr:y>
    </cdr:to>
    <cdr:cxnSp macro="">
      <cdr:nvCxnSpPr>
        <cdr:cNvPr id="3" name="Straight Connector 2"/>
        <cdr:cNvCxnSpPr/>
      </cdr:nvCxnSpPr>
      <cdr:spPr>
        <a:xfrm xmlns:a="http://schemas.openxmlformats.org/drawingml/2006/main" flipH="1">
          <a:off x="6293225" y="823762"/>
          <a:ext cx="340658"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0.35098</cdr:x>
      <cdr:y>0.86324</cdr:y>
    </cdr:from>
    <cdr:to>
      <cdr:x>0.39706</cdr:x>
      <cdr:y>0.90452</cdr:y>
    </cdr:to>
    <cdr:cxnSp macro="">
      <cdr:nvCxnSpPr>
        <cdr:cNvPr id="7" name="Straight Connector 6"/>
        <cdr:cNvCxnSpPr/>
      </cdr:nvCxnSpPr>
      <cdr:spPr>
        <a:xfrm xmlns:a="http://schemas.openxmlformats.org/drawingml/2006/main" flipV="1">
          <a:off x="3209366" y="4499291"/>
          <a:ext cx="421341"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0.32647</cdr:x>
      <cdr:y>0.11505</cdr:y>
    </cdr:from>
    <cdr:to>
      <cdr:x>0.37745</cdr:x>
      <cdr:y>0.15633</cdr:y>
    </cdr:to>
    <cdr:cxnSp macro="">
      <cdr:nvCxnSpPr>
        <cdr:cNvPr id="11" name="Straight Connector 10"/>
        <cdr:cNvCxnSpPr/>
      </cdr:nvCxnSpPr>
      <cdr:spPr>
        <a:xfrm xmlns:a="http://schemas.openxmlformats.org/drawingml/2006/main">
          <a:off x="2985248" y="599644"/>
          <a:ext cx="466165"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+4.3% in 2014, +5.1% in 2013 and 8.7% in 2012</a:t>
          </a:r>
          <a:endParaRPr lang="en-US" sz="1400" b="1" dirty="0">
            <a:solidFill>
              <a:srgbClr val="FFFFFF"/>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10/21/2015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10</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114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819033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115</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0956893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46074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117</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extLst>
      <p:ext uri="{BB962C8B-B14F-4D97-AF65-F5344CB8AC3E}">
        <p14:creationId xmlns:p14="http://schemas.microsoft.com/office/powerpoint/2010/main" val="204919649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400563925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120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626750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121</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84666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122</a:t>
            </a:fld>
            <a:endParaRPr lang="en-US" dirty="0"/>
          </a:p>
        </p:txBody>
      </p:sp>
    </p:spTree>
    <p:extLst>
      <p:ext uri="{BB962C8B-B14F-4D97-AF65-F5344CB8AC3E}">
        <p14:creationId xmlns:p14="http://schemas.microsoft.com/office/powerpoint/2010/main" val="197539892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6735425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126</a:t>
            </a:fld>
            <a:endParaRPr lang="en-US" noProof="0" dirty="0"/>
          </a:p>
        </p:txBody>
      </p:sp>
    </p:spTree>
    <p:extLst>
      <p:ext uri="{BB962C8B-B14F-4D97-AF65-F5344CB8AC3E}">
        <p14:creationId xmlns:p14="http://schemas.microsoft.com/office/powerpoint/2010/main" val="1070233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11</a:t>
            </a:fld>
            <a:endParaRPr lang="en-US" smtClean="0"/>
          </a:p>
        </p:txBody>
      </p:sp>
    </p:spTree>
    <p:extLst>
      <p:ext uri="{BB962C8B-B14F-4D97-AF65-F5344CB8AC3E}">
        <p14:creationId xmlns:p14="http://schemas.microsoft.com/office/powerpoint/2010/main" val="228028247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127</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128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67319053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161597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130</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75916641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131</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71449332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132</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133</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134</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0091335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260105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136</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78835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12</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162674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C0EA38F-54E0-4F1C-BF33-2226961B7F39}" type="slidenum">
              <a:rPr lang="en-US" altLang="en-US" sz="1000" smtClean="0"/>
              <a:pPr>
                <a:lnSpc>
                  <a:spcPct val="100000"/>
                </a:lnSpc>
                <a:spcBef>
                  <a:spcPct val="0"/>
                </a:spcBef>
                <a:buClrTx/>
                <a:buSzTx/>
                <a:buFontTx/>
                <a:buNone/>
              </a:pPr>
              <a:t>137</a:t>
            </a:fld>
            <a:endParaRPr lang="en-US" altLang="en-US" sz="1000" dirty="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33450088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63387B-B74B-44F2-8449-FD80636A9E65}" type="slidenum">
              <a:rPr lang="en-US" altLang="en-US" sz="1000" smtClean="0"/>
              <a:pPr>
                <a:lnSpc>
                  <a:spcPct val="100000"/>
                </a:lnSpc>
                <a:spcBef>
                  <a:spcPct val="0"/>
                </a:spcBef>
                <a:buClrTx/>
                <a:buSzTx/>
                <a:buFontTx/>
                <a:buNone/>
              </a:pPr>
              <a:t>138</a:t>
            </a:fld>
            <a:endParaRPr lang="en-US" altLang="en-US" sz="1000" dirty="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4623104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139</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805867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140</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01261748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141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015971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142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55970075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143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2608711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144</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726536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145</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180212072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146</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2585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13</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51933891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883BD4-5489-4C3D-9B47-9DFB43E02C4A}" type="slidenum">
              <a:rPr lang="en-US" altLang="en-US" smtClean="0"/>
              <a:pPr/>
              <a:t>147</a:t>
            </a:fld>
            <a:endParaRPr lang="en-US" altLang="en-US" smtClean="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0825388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03AC042-86DD-405C-8C62-AFB3A76239F0}" type="slidenum">
              <a:rPr lang="en-US" altLang="en-US" sz="1000"/>
              <a:pPr algn="ctr"/>
              <a:t>148</a:t>
            </a:fld>
            <a:endParaRPr lang="en-US" altLang="en-US" sz="10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2759545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noFill/>
        </p:spPr>
        <p:txBody>
          <a:bodyPr/>
          <a:lstStyle/>
          <a:p>
            <a:pPr defTabSz="930193"/>
            <a:fld id="{AEA7B339-6DD4-4927-829F-3B6BA8195CD1}" type="slidenum">
              <a:rPr lang="en-US" smtClean="0">
                <a:solidFill>
                  <a:srgbClr val="000000"/>
                </a:solidFill>
              </a:rPr>
              <a:pPr defTabSz="930193"/>
              <a:t>149</a:t>
            </a:fld>
            <a:endParaRPr lang="en-US" dirty="0" smtClean="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12457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spcBef>
                <a:spcPct val="30000"/>
              </a:spcBef>
              <a:defRPr sz="1200">
                <a:solidFill>
                  <a:schemeClr val="tx1"/>
                </a:solidFill>
                <a:latin typeface="Calibri" panose="020F0502020204030204" pitchFamily="34" charset="0"/>
              </a:defRPr>
            </a:lvl1pPr>
            <a:lvl2pPr marL="742950" indent="-285750" defTabSz="930275">
              <a:spcBef>
                <a:spcPct val="30000"/>
              </a:spcBef>
              <a:defRPr sz="1200">
                <a:solidFill>
                  <a:schemeClr val="tx1"/>
                </a:solidFill>
                <a:latin typeface="Calibri" panose="020F0502020204030204" pitchFamily="34" charset="0"/>
              </a:defRPr>
            </a:lvl2pPr>
            <a:lvl3pPr marL="1143000" indent="-228600" defTabSz="930275">
              <a:spcBef>
                <a:spcPct val="30000"/>
              </a:spcBef>
              <a:defRPr sz="1200">
                <a:solidFill>
                  <a:schemeClr val="tx1"/>
                </a:solidFill>
                <a:latin typeface="Calibri" panose="020F0502020204030204" pitchFamily="34" charset="0"/>
              </a:defRPr>
            </a:lvl3pPr>
            <a:lvl4pPr marL="1600200" indent="-228600" defTabSz="930275">
              <a:spcBef>
                <a:spcPct val="30000"/>
              </a:spcBef>
              <a:defRPr sz="1200">
                <a:solidFill>
                  <a:schemeClr val="tx1"/>
                </a:solidFill>
                <a:latin typeface="Calibri" panose="020F0502020204030204" pitchFamily="34" charset="0"/>
              </a:defRPr>
            </a:lvl4pPr>
            <a:lvl5pPr marL="2057400" indent="-228600" defTabSz="930275">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91D0600E-F83F-4247-A8E5-4562B523541F}" type="slidenum">
              <a:rPr lang="en-US" altLang="en-US" sz="1000">
                <a:latin typeface="Arial" panose="020B0604020202020204" pitchFamily="34" charset="0"/>
              </a:rPr>
              <a:pPr algn="ctr" eaLnBrk="1" hangingPunct="1">
                <a:spcBef>
                  <a:spcPct val="0"/>
                </a:spcBef>
              </a:pPr>
              <a:t>150</a:t>
            </a:fld>
            <a:endParaRPr lang="en-US" altLang="en-US" sz="1000">
              <a:latin typeface="Arial" panose="020B0604020202020204"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33203072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151</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81078845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152</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721489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155</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314976729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156</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497842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685925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158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457912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14</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1495245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159</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1048259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160</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95202401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161</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830685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162</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28531985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163</a:t>
            </a:fld>
            <a:endParaRPr lang="en-US" sz="1000"/>
          </a:p>
        </p:txBody>
      </p:sp>
    </p:spTree>
    <p:extLst>
      <p:ext uri="{BB962C8B-B14F-4D97-AF65-F5344CB8AC3E}">
        <p14:creationId xmlns:p14="http://schemas.microsoft.com/office/powerpoint/2010/main" val="75899063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txBox="1">
            <a:spLocks noGrp="1" noChangeArrowheads="1"/>
          </p:cNvSpPr>
          <p:nvPr/>
        </p:nvSpPr>
        <p:spPr bwMode="auto">
          <a:xfrm>
            <a:off x="3297238" y="9047163"/>
            <a:ext cx="733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2A2BE46A-DEFA-4888-8C84-6A4EA9F80C74}" type="slidenum">
              <a:rPr lang="en-US" altLang="en-US" sz="1000">
                <a:solidFill>
                  <a:srgbClr val="000000"/>
                </a:solidFill>
              </a:rPr>
              <a:pPr algn="ctr"/>
              <a:t>164</a:t>
            </a:fld>
            <a:endParaRPr lang="en-US" altLang="en-US" sz="1000">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2130410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165</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217985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p>
        </p:txBody>
      </p:sp>
    </p:spTree>
    <p:extLst>
      <p:ext uri="{BB962C8B-B14F-4D97-AF65-F5344CB8AC3E}">
        <p14:creationId xmlns:p14="http://schemas.microsoft.com/office/powerpoint/2010/main" val="26622394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55855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15</a:t>
            </a:fld>
            <a:endParaRPr lang="en-US" smtClean="0"/>
          </a:p>
        </p:txBody>
      </p:sp>
    </p:spTree>
    <p:extLst>
      <p:ext uri="{BB962C8B-B14F-4D97-AF65-F5344CB8AC3E}">
        <p14:creationId xmlns:p14="http://schemas.microsoft.com/office/powerpoint/2010/main" val="101912686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96EFBEA-BE4A-43C4-9CFB-794915EB0AD3}" type="slidenum">
              <a:rPr lang="en-US" sz="1000"/>
              <a:pPr algn="ctr" defTabSz="930275"/>
              <a:t>169</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3485651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170</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40681687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a:xfrm>
            <a:off x="3148013" y="9034319"/>
            <a:ext cx="704850" cy="247794"/>
          </a:xfrm>
        </p:spPr>
        <p:txBody>
          <a:bodyPr/>
          <a:lstStyle/>
          <a:p>
            <a:pPr>
              <a:defRPr/>
            </a:pPr>
            <a:fld id="{78F3FD33-A462-41AB-B8A6-0F318841DC05}" type="slidenum">
              <a:rPr lang="en-US" smtClean="0"/>
              <a:pPr>
                <a:defRPr/>
              </a:pPr>
              <a:t>171</a:t>
            </a:fld>
            <a:endParaRPr lang="en-US" smtClean="0"/>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09124864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1E8907AF-ECD4-40B9-9116-15FC795F128B}" type="slidenum">
              <a:rPr lang="en-US" smtClean="0"/>
              <a:pPr/>
              <a:t>172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867376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7D52782D-D8FB-4276-8BCA-4B6DFFFC466F}" type="slidenum">
              <a:rPr lang="en-US" smtClean="0"/>
              <a:pPr/>
              <a:t>173</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831601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1F90D1E-6612-49D3-8E45-35B4EC7F5382}" type="slidenum">
              <a:rPr lang="en-US" smtClean="0"/>
              <a:pPr/>
              <a:t>174</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949890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175</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1350196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176</a:t>
            </a:fld>
            <a:endParaRPr lang="en-US" altLang="en-US" sz="1200">
              <a:solidFill>
                <a:srgbClr val="000000"/>
              </a:solidFill>
            </a:endParaRPr>
          </a:p>
        </p:txBody>
      </p:sp>
    </p:spTree>
    <p:extLst>
      <p:ext uri="{BB962C8B-B14F-4D97-AF65-F5344CB8AC3E}">
        <p14:creationId xmlns:p14="http://schemas.microsoft.com/office/powerpoint/2010/main" val="307107356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177</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072931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96EFBEA-BE4A-43C4-9CFB-794915EB0AD3}" type="slidenum">
              <a:rPr lang="en-US" sz="1000"/>
              <a:pPr algn="ctr" defTabSz="930275"/>
              <a:t>178</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61558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E2388F25-A923-4A4E-AB16-B302A7DF49FF}" type="slidenum">
              <a:rPr lang="en-US" sz="1000"/>
              <a:pPr algn="ctr" defTabSz="930275"/>
              <a:t>179</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3539446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180</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867970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37B28BE-F9DF-414B-BB2D-1B0C676A3EA5}" type="slidenum">
              <a:rPr lang="en-US" sz="1000"/>
              <a:pPr algn="ctr" defTabSz="930275"/>
              <a:t>181</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956535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7C73AA56-5CFC-42E2-9A3E-F0742FD87C1D}" type="slidenum">
              <a:rPr lang="en-US" smtClean="0"/>
              <a:pPr/>
              <a:t>182</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408417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183</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87567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184</a:t>
            </a:fld>
            <a:endParaRPr lang="en-US" smtClean="0"/>
          </a:p>
        </p:txBody>
      </p:sp>
      <p:sp>
        <p:nvSpPr>
          <p:cNvPr id="159747" name="Rectangle 2"/>
          <p:cNvSpPr>
            <a:spLocks noGrp="1" noRot="1" noChangeAspect="1" noChangeArrowheads="1" noTextEdit="1"/>
          </p:cNvSpPr>
          <p:nvPr>
            <p:ph type="sldImg"/>
          </p:nvPr>
        </p:nvSpPr>
        <p:spPr>
          <a:xfrm>
            <a:off x="1398588" y="582613"/>
            <a:ext cx="4060825" cy="3044825"/>
          </a:xfrm>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7813536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185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0560923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186</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673694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noFill/>
        </p:spPr>
        <p:txBody>
          <a:bodyPr/>
          <a:lstStyle/>
          <a:p>
            <a:fld id="{CFBCBB4E-90D8-4308-B280-0B812A4EE1DB}" type="slidenum">
              <a:rPr lang="en-US" smtClean="0"/>
              <a:pPr/>
              <a:t>187</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725022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188</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442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67703981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189</a:t>
            </a:fld>
            <a:endParaRPr lang="en-US" altLang="en-US" sz="1200">
              <a:solidFill>
                <a:srgbClr val="000000"/>
              </a:solidFill>
            </a:endParaRPr>
          </a:p>
        </p:txBody>
      </p:sp>
    </p:spTree>
    <p:extLst>
      <p:ext uri="{BB962C8B-B14F-4D97-AF65-F5344CB8AC3E}">
        <p14:creationId xmlns:p14="http://schemas.microsoft.com/office/powerpoint/2010/main" val="1775614576"/>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190</a:t>
            </a:fld>
            <a:endParaRPr lang="en-US" altLang="en-US" sz="1200">
              <a:solidFill>
                <a:srgbClr val="000000"/>
              </a:solidFill>
            </a:endParaRPr>
          </a:p>
        </p:txBody>
      </p:sp>
    </p:spTree>
    <p:extLst>
      <p:ext uri="{BB962C8B-B14F-4D97-AF65-F5344CB8AC3E}">
        <p14:creationId xmlns:p14="http://schemas.microsoft.com/office/powerpoint/2010/main" val="264842139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191</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914250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192</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193</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6691422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194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195</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196</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2079965"/>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197</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8642283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198</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32297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65781693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199</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32500859"/>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201</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72352866"/>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202</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19</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11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09729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22</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1273488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23</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4132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745140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25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545491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26</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4140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27</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701864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28</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2303019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56359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30</a:t>
            </a:fld>
            <a:endParaRPr lang="en-US" smtClean="0"/>
          </a:p>
        </p:txBody>
      </p:sp>
    </p:spTree>
    <p:extLst>
      <p:ext uri="{BB962C8B-B14F-4D97-AF65-F5344CB8AC3E}">
        <p14:creationId xmlns:p14="http://schemas.microsoft.com/office/powerpoint/2010/main" val="3395336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457951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31</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43680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32</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33</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06539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5184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5327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38</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46</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9845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47</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02964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48</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32214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26603307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49</a:t>
            </a:fld>
            <a:endParaRPr lang="en-US" smtClean="0"/>
          </a:p>
        </p:txBody>
      </p:sp>
    </p:spTree>
    <p:extLst>
      <p:ext uri="{BB962C8B-B14F-4D97-AF65-F5344CB8AC3E}">
        <p14:creationId xmlns:p14="http://schemas.microsoft.com/office/powerpoint/2010/main" val="36366729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50</a:t>
            </a:fld>
            <a:endParaRPr lang="en-US" smtClean="0"/>
          </a:p>
        </p:txBody>
      </p:sp>
    </p:spTree>
    <p:extLst>
      <p:ext uri="{BB962C8B-B14F-4D97-AF65-F5344CB8AC3E}">
        <p14:creationId xmlns:p14="http://schemas.microsoft.com/office/powerpoint/2010/main" val="19680804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51</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97888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52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53</a:t>
            </a:fld>
            <a:endParaRPr lang="en-US" altLang="en-US" smtClean="0">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29098769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54</a:t>
            </a:fld>
            <a:endParaRPr lang="en-US" smtClean="0"/>
          </a:p>
        </p:txBody>
      </p:sp>
    </p:spTree>
    <p:extLst>
      <p:ext uri="{BB962C8B-B14F-4D97-AF65-F5344CB8AC3E}">
        <p14:creationId xmlns:p14="http://schemas.microsoft.com/office/powerpoint/2010/main" val="2610012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8076273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37069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758551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462087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0573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538659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60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0945894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61</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63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152322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64</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590514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65</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3472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F4C6D52-29A0-4B92-B6E7-F733FA4B349D}" type="slidenum">
              <a:rPr lang="en-US" altLang="en-US" sz="1000"/>
              <a:pPr algn="ctr" eaLnBrk="1" hangingPunct="1">
                <a:lnSpc>
                  <a:spcPct val="100000"/>
                </a:lnSpc>
                <a:spcBef>
                  <a:spcPct val="0"/>
                </a:spcBef>
                <a:buClrTx/>
                <a:buSzTx/>
                <a:buFontTx/>
                <a:buNone/>
              </a:pPr>
              <a:t>66</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9437454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67</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9021032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68</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289020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a:t>
            </a:fld>
            <a:endParaRPr lang="en-US" smtClean="0"/>
          </a:p>
        </p:txBody>
      </p:sp>
    </p:spTree>
    <p:extLst>
      <p:ext uri="{BB962C8B-B14F-4D97-AF65-F5344CB8AC3E}">
        <p14:creationId xmlns:p14="http://schemas.microsoft.com/office/powerpoint/2010/main" val="9592349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71</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398729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04835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592744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355238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76737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418177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59090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800824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79</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80</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953837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7</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131982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81</a:t>
            </a:fld>
            <a:endParaRPr lang="en-US" smtClean="0"/>
          </a:p>
        </p:txBody>
      </p:sp>
    </p:spTree>
    <p:extLst>
      <p:ext uri="{BB962C8B-B14F-4D97-AF65-F5344CB8AC3E}">
        <p14:creationId xmlns:p14="http://schemas.microsoft.com/office/powerpoint/2010/main" val="39369813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82</a:t>
            </a:fld>
            <a:endParaRPr lang="en-US" smtClean="0"/>
          </a:p>
        </p:txBody>
      </p:sp>
    </p:spTree>
    <p:extLst>
      <p:ext uri="{BB962C8B-B14F-4D97-AF65-F5344CB8AC3E}">
        <p14:creationId xmlns:p14="http://schemas.microsoft.com/office/powerpoint/2010/main" val="29649732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83</a:t>
            </a:fld>
            <a:endParaRPr lang="en-US" smtClean="0"/>
          </a:p>
        </p:txBody>
      </p:sp>
    </p:spTree>
    <p:extLst>
      <p:ext uri="{BB962C8B-B14F-4D97-AF65-F5344CB8AC3E}">
        <p14:creationId xmlns:p14="http://schemas.microsoft.com/office/powerpoint/2010/main" val="13715071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84</a:t>
            </a:fld>
            <a:endParaRPr lang="en-US" noProof="0" dirty="0"/>
          </a:p>
        </p:txBody>
      </p:sp>
    </p:spTree>
    <p:extLst>
      <p:ext uri="{BB962C8B-B14F-4D97-AF65-F5344CB8AC3E}">
        <p14:creationId xmlns:p14="http://schemas.microsoft.com/office/powerpoint/2010/main" val="38806172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24BD246-1F0A-41A1-BDED-0E195F629639}" type="slidenum">
              <a:rPr lang="en-US" altLang="en-US" sz="1000" smtClean="0">
                <a:solidFill>
                  <a:srgbClr val="000000"/>
                </a:solidFill>
              </a:rPr>
              <a:pPr>
                <a:lnSpc>
                  <a:spcPct val="100000"/>
                </a:lnSpc>
                <a:spcBef>
                  <a:spcPct val="0"/>
                </a:spcBef>
                <a:buClrTx/>
                <a:buSzTx/>
                <a:buFontTx/>
                <a:buNone/>
              </a:pPr>
              <a:t>85</a:t>
            </a:fld>
            <a:endParaRPr lang="en-US" altLang="en-US" sz="1000" smtClean="0">
              <a:solidFill>
                <a:srgbClr val="000000"/>
              </a:solidFill>
            </a:endParaRPr>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439757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solidFill>
                  <a:srgbClr val="000000"/>
                </a:solidFill>
              </a:rPr>
              <a:pPr>
                <a:defRPr/>
              </a:pPr>
              <a:t>86</a:t>
            </a:fld>
            <a:endParaRPr lang="en-US" smtClean="0">
              <a:solidFill>
                <a:srgbClr val="000000"/>
              </a:solidFill>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635699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87</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88</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269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89</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90</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90026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699561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91</a:t>
            </a:fld>
            <a:endParaRPr lang="en-US" noProof="0" dirty="0"/>
          </a:p>
        </p:txBody>
      </p:sp>
    </p:spTree>
    <p:extLst>
      <p:ext uri="{BB962C8B-B14F-4D97-AF65-F5344CB8AC3E}">
        <p14:creationId xmlns:p14="http://schemas.microsoft.com/office/powerpoint/2010/main" val="17136352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74688" y="806450"/>
            <a:ext cx="5391150" cy="4043363"/>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92</a:t>
            </a:fld>
            <a:endParaRPr lang="en-US" noProof="0" dirty="0"/>
          </a:p>
        </p:txBody>
      </p:sp>
    </p:spTree>
    <p:extLst>
      <p:ext uri="{BB962C8B-B14F-4D97-AF65-F5344CB8AC3E}">
        <p14:creationId xmlns:p14="http://schemas.microsoft.com/office/powerpoint/2010/main" val="40844676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79513" y="695325"/>
            <a:ext cx="4651375" cy="348773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93</a:t>
            </a:fld>
            <a:endParaRPr lang="en-US" noProof="0" dirty="0"/>
          </a:p>
        </p:txBody>
      </p:sp>
    </p:spTree>
    <p:extLst>
      <p:ext uri="{BB962C8B-B14F-4D97-AF65-F5344CB8AC3E}">
        <p14:creationId xmlns:p14="http://schemas.microsoft.com/office/powerpoint/2010/main" val="38767073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95</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35550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96</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10872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97</a:t>
            </a:fld>
            <a:endParaRPr lang="en-US" noProof="0" dirty="0"/>
          </a:p>
        </p:txBody>
      </p:sp>
    </p:spTree>
    <p:extLst>
      <p:ext uri="{BB962C8B-B14F-4D97-AF65-F5344CB8AC3E}">
        <p14:creationId xmlns:p14="http://schemas.microsoft.com/office/powerpoint/2010/main" val="38737042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98</a:t>
            </a:fld>
            <a:endParaRPr lang="en-US" noProof="0" dirty="0"/>
          </a:p>
        </p:txBody>
      </p:sp>
    </p:spTree>
    <p:extLst>
      <p:ext uri="{BB962C8B-B14F-4D97-AF65-F5344CB8AC3E}">
        <p14:creationId xmlns:p14="http://schemas.microsoft.com/office/powerpoint/2010/main" val="91942302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085167" y="9046678"/>
            <a:ext cx="690779" cy="248133"/>
          </a:xfrm>
        </p:spPr>
        <p:txBody>
          <a:bodyPr/>
          <a:lstStyle/>
          <a:p>
            <a:pPr>
              <a:defRPr/>
            </a:pPr>
            <a:fld id="{D16B205B-5CAC-4CDE-BC3B-EC6CDB61437F}" type="slidenum">
              <a:rPr lang="en-US" smtClean="0"/>
              <a:pPr>
                <a:defRPr/>
              </a:pPr>
              <a:t>99</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3822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92322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8" y="9046680"/>
            <a:ext cx="690779" cy="248133"/>
          </a:xfrm>
        </p:spPr>
        <p:txBody>
          <a:bodyPr/>
          <a:lstStyle/>
          <a:p>
            <a:pPr>
              <a:defRPr/>
            </a:pPr>
            <a:fld id="{13477895-592F-4D1B-9D08-B8F915A07ED7}" type="slidenum">
              <a:rPr lang="en-US" smtClean="0">
                <a:solidFill>
                  <a:srgbClr val="000000"/>
                </a:solidFill>
              </a:rPr>
              <a:pPr>
                <a:defRPr/>
              </a:pPr>
              <a:t>101</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06488" y="698500"/>
            <a:ext cx="4646612" cy="3486150"/>
          </a:xfrm>
          <a:ln w="12700"/>
        </p:spPr>
      </p:sp>
      <p:sp>
        <p:nvSpPr>
          <p:cNvPr id="217092"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2475258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9</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19547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8" y="9046680"/>
            <a:ext cx="690779" cy="248133"/>
          </a:xfrm>
        </p:spPr>
        <p:txBody>
          <a:bodyPr/>
          <a:lstStyle/>
          <a:p>
            <a:pPr>
              <a:defRPr/>
            </a:pPr>
            <a:fld id="{CA22429F-497C-4787-B0C5-F4E8A801F656}" type="slidenum">
              <a:rPr lang="en-US" smtClean="0">
                <a:solidFill>
                  <a:srgbClr val="000000"/>
                </a:solidFill>
              </a:rPr>
              <a:pPr>
                <a:defRPr/>
              </a:pPr>
              <a:t>102</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06488" y="698500"/>
            <a:ext cx="4646612" cy="3486150"/>
          </a:xfrm>
          <a:ln w="12700"/>
        </p:spPr>
      </p:sp>
      <p:sp>
        <p:nvSpPr>
          <p:cNvPr id="218116"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144594295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103</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50423970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104</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9531843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105</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106</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584822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107</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8671147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597601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110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891563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111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2957173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112</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72377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62.vml"/><Relationship Id="rId6" Type="http://schemas.openxmlformats.org/officeDocument/2006/relationships/hyperlink" Target="http://www.fema.gov/disasters" TargetMode="External"/><Relationship Id="rId5" Type="http://schemas.openxmlformats.org/officeDocument/2006/relationships/image" Target="../media/image78.emf"/><Relationship Id="rId4" Type="http://schemas.openxmlformats.org/officeDocument/2006/relationships/oleObject" Target="../embeddings/oleObject63.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63.vml"/><Relationship Id="rId6" Type="http://schemas.openxmlformats.org/officeDocument/2006/relationships/hyperlink" Target="http://www.fema.gov/news/disaster_totals_annual.fema" TargetMode="External"/><Relationship Id="rId5" Type="http://schemas.openxmlformats.org/officeDocument/2006/relationships/image" Target="../media/image79.emf"/><Relationship Id="rId4" Type="http://schemas.openxmlformats.org/officeDocument/2006/relationships/oleObject" Target="../embeddings/oleObject64.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64.vml"/><Relationship Id="rId6" Type="http://schemas.openxmlformats.org/officeDocument/2006/relationships/hyperlink" Target="http://www.fema.gov/news/disaster_totals_annual.fema" TargetMode="External"/><Relationship Id="rId5" Type="http://schemas.openxmlformats.org/officeDocument/2006/relationships/image" Target="../media/image80.emf"/><Relationship Id="rId4" Type="http://schemas.openxmlformats.org/officeDocument/2006/relationships/oleObject" Target="../embeddings/oleObject65.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vmlDrawing" Target="../drawings/vmlDrawing65.vml"/><Relationship Id="rId5" Type="http://schemas.openxmlformats.org/officeDocument/2006/relationships/image" Target="../media/image81.emf"/><Relationship Id="rId4" Type="http://schemas.openxmlformats.org/officeDocument/2006/relationships/oleObject" Target="../embeddings/oleObject66.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66.vml"/><Relationship Id="rId5" Type="http://schemas.openxmlformats.org/officeDocument/2006/relationships/image" Target="../media/image82.emf"/><Relationship Id="rId4" Type="http://schemas.openxmlformats.org/officeDocument/2006/relationships/oleObject" Target="../embeddings/oleObject67.bin"/></Relationships>
</file>

<file path=ppt/slides/_rels/slide10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vmlDrawing" Target="../drawings/vmlDrawing67.vml"/><Relationship Id="rId6" Type="http://schemas.openxmlformats.org/officeDocument/2006/relationships/image" Target="../media/image83.emf"/><Relationship Id="rId5" Type="http://schemas.openxmlformats.org/officeDocument/2006/relationships/oleObject" Target="../embeddings/oleObject68.bin"/><Relationship Id="rId4" Type="http://schemas.openxmlformats.org/officeDocument/2006/relationships/hyperlink" Target="http://research.stlouisfed.org/fred2/series/WASCUR" TargetMode="Externa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68.vml"/><Relationship Id="rId6" Type="http://schemas.openxmlformats.org/officeDocument/2006/relationships/hyperlink" Target="http://research.stlouisfed.org/fred2/series/WASCUR" TargetMode="External"/><Relationship Id="rId5" Type="http://schemas.openxmlformats.org/officeDocument/2006/relationships/image" Target="../media/image84.emf"/><Relationship Id="rId4" Type="http://schemas.openxmlformats.org/officeDocument/2006/relationships/oleObject" Target="../embeddings/oleObject69.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image" Target="../media/image85.emf"/><Relationship Id="rId4" Type="http://schemas.openxmlformats.org/officeDocument/2006/relationships/oleObject" Target="../embeddings/oleObject70.bin"/></Relationships>
</file>

<file path=ppt/slides/_rels/slide10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9.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70.vml"/><Relationship Id="rId5" Type="http://schemas.openxmlformats.org/officeDocument/2006/relationships/image" Target="../media/image88.emf"/><Relationship Id="rId4" Type="http://schemas.openxmlformats.org/officeDocument/2006/relationships/oleObject" Target="../embeddings/Microsoft_Excel_97-2003_Worksheet6.xls"/></Relationships>
</file>

<file path=ppt/slides/_rels/slide11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image" Target="../media/image91.emf"/><Relationship Id="rId4" Type="http://schemas.openxmlformats.org/officeDocument/2006/relationships/oleObject" Target="../embeddings/oleObject72.bin"/></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6.xml"/><Relationship Id="rId1" Type="http://schemas.openxmlformats.org/officeDocument/2006/relationships/vmlDrawing" Target="../drawings/vmlDrawing72.vml"/><Relationship Id="rId4" Type="http://schemas.openxmlformats.org/officeDocument/2006/relationships/image" Target="../media/image92.emf"/></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73.vml"/><Relationship Id="rId6" Type="http://schemas.openxmlformats.org/officeDocument/2006/relationships/image" Target="../media/image93.emf"/><Relationship Id="rId5" Type="http://schemas.openxmlformats.org/officeDocument/2006/relationships/oleObject" Target="../embeddings/Microsoft_Excel_97-2003_Worksheet7.xls"/><Relationship Id="rId4" Type="http://schemas.openxmlformats.org/officeDocument/2006/relationships/oleObject" Target="../embeddings/oleObject7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2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image" Target="../media/image95.emf"/><Relationship Id="rId4" Type="http://schemas.openxmlformats.org/officeDocument/2006/relationships/oleObject" Target="../embeddings/oleObject75.bin"/></Relationships>
</file>

<file path=ppt/slides/_rels/slide1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75.vml"/><Relationship Id="rId4" Type="http://schemas.openxmlformats.org/officeDocument/2006/relationships/image" Target="../media/image96.emf"/></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7.xml"/><Relationship Id="rId1" Type="http://schemas.openxmlformats.org/officeDocument/2006/relationships/vmlDrawing" Target="../drawings/vmlDrawing76.vml"/><Relationship Id="rId4" Type="http://schemas.openxmlformats.org/officeDocument/2006/relationships/image" Target="../media/image97.emf"/></Relationships>
</file>

<file path=ppt/slides/_rels/slide1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8.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22.xml"/><Relationship Id="rId1" Type="http://schemas.openxmlformats.org/officeDocument/2006/relationships/vmlDrawing" Target="../drawings/vmlDrawing77.vml"/><Relationship Id="rId6" Type="http://schemas.openxmlformats.org/officeDocument/2006/relationships/image" Target="../media/image98.emf"/><Relationship Id="rId5" Type="http://schemas.openxmlformats.org/officeDocument/2006/relationships/oleObject" Target="../embeddings/oleObject78.bin"/><Relationship Id="rId4" Type="http://schemas.openxmlformats.org/officeDocument/2006/relationships/notesSlide" Target="../notesSlides/notesSlide109.xml"/></Relationships>
</file>

<file path=ppt/slides/_rels/slide1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vmlDrawing" Target="../drawings/vmlDrawing78.vml"/><Relationship Id="rId5" Type="http://schemas.openxmlformats.org/officeDocument/2006/relationships/image" Target="../media/image99.emf"/><Relationship Id="rId4" Type="http://schemas.openxmlformats.org/officeDocument/2006/relationships/oleObject" Target="../embeddings/oleObject79.bin"/></Relationships>
</file>

<file path=ppt/slides/_rels/slide129.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112.xml"/><Relationship Id="rId1" Type="http://schemas.openxmlformats.org/officeDocument/2006/relationships/slideLayout" Target="../slideLayouts/slideLayout6.xml"/><Relationship Id="rId4" Type="http://schemas.openxmlformats.org/officeDocument/2006/relationships/image" Target="../media/image100.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79.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101.emf"/><Relationship Id="rId4" Type="http://schemas.openxmlformats.org/officeDocument/2006/relationships/oleObject" Target="../embeddings/oleObject80.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80.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102.emf"/><Relationship Id="rId4" Type="http://schemas.openxmlformats.org/officeDocument/2006/relationships/oleObject" Target="../embeddings/oleObject81.bin"/></Relationships>
</file>

<file path=ppt/slides/_rels/slide13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15.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1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81.vml"/><Relationship Id="rId5" Type="http://schemas.openxmlformats.org/officeDocument/2006/relationships/image" Target="../media/image104.emf"/><Relationship Id="rId4" Type="http://schemas.openxmlformats.org/officeDocument/2006/relationships/oleObject" Target="../embeddings/oleObject82.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82.vml"/><Relationship Id="rId6" Type="http://schemas.openxmlformats.org/officeDocument/2006/relationships/hyperlink" Target="http://www.bls.gov/ces/home.htm" TargetMode="External"/><Relationship Id="rId5" Type="http://schemas.openxmlformats.org/officeDocument/2006/relationships/image" Target="../media/image105.emf"/><Relationship Id="rId4" Type="http://schemas.openxmlformats.org/officeDocument/2006/relationships/oleObject" Target="../embeddings/oleObject83.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vmlDrawing" Target="../drawings/vmlDrawing83.vml"/><Relationship Id="rId5" Type="http://schemas.openxmlformats.org/officeDocument/2006/relationships/image" Target="../media/image106.emf"/><Relationship Id="rId4" Type="http://schemas.openxmlformats.org/officeDocument/2006/relationships/oleObject" Target="../embeddings/oleObject84.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vmlDrawing" Target="../drawings/vmlDrawing84.vml"/><Relationship Id="rId5" Type="http://schemas.openxmlformats.org/officeDocument/2006/relationships/image" Target="../media/image107.emf"/><Relationship Id="rId4" Type="http://schemas.openxmlformats.org/officeDocument/2006/relationships/oleObject" Target="../embeddings/oleObject85.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vmlDrawing" Target="../drawings/vmlDrawing85.vml"/><Relationship Id="rId5" Type="http://schemas.openxmlformats.org/officeDocument/2006/relationships/image" Target="../media/image108.emf"/><Relationship Id="rId4" Type="http://schemas.openxmlformats.org/officeDocument/2006/relationships/oleObject" Target="../embeddings/oleObject86.bin"/></Relationships>
</file>

<file path=ppt/slides/_rels/slide1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vmlDrawing" Target="../drawings/vmlDrawing86.vml"/><Relationship Id="rId6" Type="http://schemas.openxmlformats.org/officeDocument/2006/relationships/hyperlink" Target="http://www.census.gov/construction/c30/c30index.html" TargetMode="External"/><Relationship Id="rId5" Type="http://schemas.openxmlformats.org/officeDocument/2006/relationships/image" Target="../media/image109.emf"/><Relationship Id="rId4" Type="http://schemas.openxmlformats.org/officeDocument/2006/relationships/oleObject" Target="../embeddings/oleObject87.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6.xml"/><Relationship Id="rId1" Type="http://schemas.openxmlformats.org/officeDocument/2006/relationships/vmlDrawing" Target="../drawings/vmlDrawing87.vml"/><Relationship Id="rId6" Type="http://schemas.openxmlformats.org/officeDocument/2006/relationships/hyperlink" Target="http://www.census.gov/construction/c30/c30index.html" TargetMode="External"/><Relationship Id="rId5" Type="http://schemas.openxmlformats.org/officeDocument/2006/relationships/image" Target="../media/image110.emf"/><Relationship Id="rId4" Type="http://schemas.openxmlformats.org/officeDocument/2006/relationships/oleObject" Target="../embeddings/oleObject88.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6.xml"/><Relationship Id="rId1" Type="http://schemas.openxmlformats.org/officeDocument/2006/relationships/vmlDrawing" Target="../drawings/vmlDrawing88.vml"/><Relationship Id="rId6" Type="http://schemas.openxmlformats.org/officeDocument/2006/relationships/hyperlink" Target="http://www.census.gov/construction/c30/c30index.html" TargetMode="External"/><Relationship Id="rId5" Type="http://schemas.openxmlformats.org/officeDocument/2006/relationships/image" Target="../media/image111.emf"/><Relationship Id="rId4" Type="http://schemas.openxmlformats.org/officeDocument/2006/relationships/oleObject" Target="../embeddings/oleObject89.bin"/></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vmlDrawing" Target="../drawings/vmlDrawing89.vml"/><Relationship Id="rId6" Type="http://schemas.openxmlformats.org/officeDocument/2006/relationships/hyperlink" Target="http://www.census.gov/construction/c30/c30index.html" TargetMode="External"/><Relationship Id="rId5" Type="http://schemas.openxmlformats.org/officeDocument/2006/relationships/image" Target="../media/image112.emf"/><Relationship Id="rId4" Type="http://schemas.openxmlformats.org/officeDocument/2006/relationships/oleObject" Target="../embeddings/oleObject90.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6.xml"/><Relationship Id="rId1" Type="http://schemas.openxmlformats.org/officeDocument/2006/relationships/vmlDrawing" Target="../drawings/vmlDrawing90.vml"/><Relationship Id="rId6" Type="http://schemas.openxmlformats.org/officeDocument/2006/relationships/hyperlink" Target="http://www.census.gov/construction/c30/historical_data.html" TargetMode="External"/><Relationship Id="rId5" Type="http://schemas.openxmlformats.org/officeDocument/2006/relationships/image" Target="../media/image113.emf"/><Relationship Id="rId4" Type="http://schemas.openxmlformats.org/officeDocument/2006/relationships/oleObject" Target="../embeddings/oleObject91.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vmlDrawing" Target="../drawings/vmlDrawing91.vml"/><Relationship Id="rId6" Type="http://schemas.openxmlformats.org/officeDocument/2006/relationships/image" Target="../media/image114.emf"/><Relationship Id="rId5" Type="http://schemas.openxmlformats.org/officeDocument/2006/relationships/oleObject" Target="../embeddings/oleObject92.bin"/><Relationship Id="rId4" Type="http://schemas.openxmlformats.org/officeDocument/2006/relationships/hyperlink" Target="http://data.bls.gov/" TargetMode="Externa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6.xml"/><Relationship Id="rId1" Type="http://schemas.openxmlformats.org/officeDocument/2006/relationships/vmlDrawing" Target="../drawings/vmlDrawing92.vml"/><Relationship Id="rId5" Type="http://schemas.openxmlformats.org/officeDocument/2006/relationships/image" Target="../media/image115.emf"/><Relationship Id="rId4" Type="http://schemas.openxmlformats.org/officeDocument/2006/relationships/oleObject" Target="../embeddings/oleObject93.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6.xml"/><Relationship Id="rId1" Type="http://schemas.openxmlformats.org/officeDocument/2006/relationships/vmlDrawing" Target="../drawings/vmlDrawing93.vml"/><Relationship Id="rId5" Type="http://schemas.openxmlformats.org/officeDocument/2006/relationships/image" Target="../media/image116.emf"/><Relationship Id="rId4" Type="http://schemas.openxmlformats.org/officeDocument/2006/relationships/oleObject" Target="../embeddings/oleObject94.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vmlDrawing" Target="../drawings/vmlDrawing94.vml"/><Relationship Id="rId5" Type="http://schemas.openxmlformats.org/officeDocument/2006/relationships/image" Target="../media/image117.emf"/><Relationship Id="rId4" Type="http://schemas.openxmlformats.org/officeDocument/2006/relationships/oleObject" Target="../embeddings/oleObject95.bin"/></Relationships>
</file>

<file path=ppt/slides/_rels/slide14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6.png"/></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7.xml"/><Relationship Id="rId1" Type="http://schemas.openxmlformats.org/officeDocument/2006/relationships/vmlDrawing" Target="../drawings/vmlDrawing95.vml"/><Relationship Id="rId5" Type="http://schemas.openxmlformats.org/officeDocument/2006/relationships/image" Target="../media/image118.emf"/><Relationship Id="rId4" Type="http://schemas.openxmlformats.org/officeDocument/2006/relationships/oleObject" Target="../embeddings/oleObject96.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7.xml"/><Relationship Id="rId1" Type="http://schemas.openxmlformats.org/officeDocument/2006/relationships/vmlDrawing" Target="../drawings/vmlDrawing96.vml"/><Relationship Id="rId5" Type="http://schemas.openxmlformats.org/officeDocument/2006/relationships/image" Target="../media/image119.emf"/><Relationship Id="rId4" Type="http://schemas.openxmlformats.org/officeDocument/2006/relationships/oleObject" Target="../embeddings/oleObject97.bin"/></Relationships>
</file>

<file path=ppt/slides/_rels/slide1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6.xml"/><Relationship Id="rId1" Type="http://schemas.openxmlformats.org/officeDocument/2006/relationships/vmlDrawing" Target="../drawings/vmlDrawing97.vml"/><Relationship Id="rId4" Type="http://schemas.openxmlformats.org/officeDocument/2006/relationships/image" Target="../media/image120.emf"/></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6.xml"/><Relationship Id="rId1" Type="http://schemas.openxmlformats.org/officeDocument/2006/relationships/vmlDrawing" Target="../drawings/vmlDrawing98.vml"/><Relationship Id="rId4" Type="http://schemas.openxmlformats.org/officeDocument/2006/relationships/image" Target="../media/image121.emf"/></Relationships>
</file>

<file path=ppt/slides/_rels/slide155.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36.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6.xml"/><Relationship Id="rId1" Type="http://schemas.openxmlformats.org/officeDocument/2006/relationships/vmlDrawing" Target="../drawings/vmlDrawing99.vml"/><Relationship Id="rId6" Type="http://schemas.openxmlformats.org/officeDocument/2006/relationships/hyperlink" Target="http://www.ism.ws/ismreport/mfgrob.cfm" TargetMode="External"/><Relationship Id="rId5" Type="http://schemas.openxmlformats.org/officeDocument/2006/relationships/image" Target="../media/image122.emf"/><Relationship Id="rId4" Type="http://schemas.openxmlformats.org/officeDocument/2006/relationships/oleObject" Target="../embeddings/oleObject100.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6.xml"/><Relationship Id="rId1" Type="http://schemas.openxmlformats.org/officeDocument/2006/relationships/vmlDrawing" Target="../drawings/vmlDrawing100.vml"/><Relationship Id="rId6" Type="http://schemas.openxmlformats.org/officeDocument/2006/relationships/hyperlink" Target="http://www.census.gov/manufacturing/m3/" TargetMode="External"/><Relationship Id="rId5" Type="http://schemas.openxmlformats.org/officeDocument/2006/relationships/image" Target="../media/image123.emf"/><Relationship Id="rId4" Type="http://schemas.openxmlformats.org/officeDocument/2006/relationships/oleObject" Target="../embeddings/oleObject101.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6.xml"/><Relationship Id="rId1" Type="http://schemas.openxmlformats.org/officeDocument/2006/relationships/vmlDrawing" Target="../drawings/vmlDrawing101.vml"/><Relationship Id="rId5" Type="http://schemas.openxmlformats.org/officeDocument/2006/relationships/image" Target="../media/image124.emf"/><Relationship Id="rId4" Type="http://schemas.openxmlformats.org/officeDocument/2006/relationships/oleObject" Target="../embeddings/oleObject102.bin"/></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7.xml"/><Relationship Id="rId1" Type="http://schemas.openxmlformats.org/officeDocument/2006/relationships/vmlDrawing" Target="../drawings/vmlDrawing102.vml"/><Relationship Id="rId6" Type="http://schemas.openxmlformats.org/officeDocument/2006/relationships/hyperlink" Target="http://data.bls.gov/" TargetMode="External"/><Relationship Id="rId5" Type="http://schemas.openxmlformats.org/officeDocument/2006/relationships/image" Target="../media/image125.emf"/><Relationship Id="rId4" Type="http://schemas.openxmlformats.org/officeDocument/2006/relationships/oleObject" Target="../embeddings/oleObject103.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03.vml"/><Relationship Id="rId6" Type="http://schemas.openxmlformats.org/officeDocument/2006/relationships/hyperlink" Target="http://www.census.gov/manufacturing/m3/" TargetMode="External"/><Relationship Id="rId5" Type="http://schemas.openxmlformats.org/officeDocument/2006/relationships/image" Target="../media/image126.emf"/><Relationship Id="rId4" Type="http://schemas.openxmlformats.org/officeDocument/2006/relationships/oleObject" Target="../embeddings/oleObject104.bin"/></Relationships>
</file>

<file path=ppt/slides/_rels/slide16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3.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4.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104.vml"/><Relationship Id="rId6" Type="http://schemas.openxmlformats.org/officeDocument/2006/relationships/image" Target="../media/image127.emf"/><Relationship Id="rId5" Type="http://schemas.openxmlformats.org/officeDocument/2006/relationships/oleObject" Target="../embeddings/oleObject105.bin"/><Relationship Id="rId4" Type="http://schemas.openxmlformats.org/officeDocument/2006/relationships/audio" Target="../media/audio1.wav"/></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45.xml"/><Relationship Id="rId7" Type="http://schemas.openxmlformats.org/officeDocument/2006/relationships/hyperlink" Target="http://www.federalreserve.gov/releases/g17/ipdisk/ip_sa.txt" TargetMode="External"/><Relationship Id="rId2" Type="http://schemas.openxmlformats.org/officeDocument/2006/relationships/slideLayout" Target="../slideLayouts/slideLayout7.xml"/><Relationship Id="rId1" Type="http://schemas.openxmlformats.org/officeDocument/2006/relationships/vmlDrawing" Target="../drawings/vmlDrawing105.vml"/><Relationship Id="rId6" Type="http://schemas.openxmlformats.org/officeDocument/2006/relationships/image" Target="../media/image128.emf"/><Relationship Id="rId5" Type="http://schemas.openxmlformats.org/officeDocument/2006/relationships/oleObject" Target="../embeddings/Microsoft_Excel_97-2003_Worksheet8.xls"/><Relationship Id="rId4" Type="http://schemas.openxmlformats.org/officeDocument/2006/relationships/oleObject" Target="../embeddings/oleObject106.bin"/></Relationships>
</file>

<file path=ppt/slides/_rels/slide1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8" Type="http://schemas.openxmlformats.org/officeDocument/2006/relationships/image" Target="../media/image132.jpeg"/><Relationship Id="rId13" Type="http://schemas.openxmlformats.org/officeDocument/2006/relationships/image" Target="../media/image137.png"/><Relationship Id="rId3" Type="http://schemas.openxmlformats.org/officeDocument/2006/relationships/notesSlide" Target="../notesSlides/notesSlide147.xml"/><Relationship Id="rId7" Type="http://schemas.openxmlformats.org/officeDocument/2006/relationships/image" Target="../media/image131.png"/><Relationship Id="rId12" Type="http://schemas.openxmlformats.org/officeDocument/2006/relationships/image" Target="../media/image136.jpeg"/><Relationship Id="rId2" Type="http://schemas.openxmlformats.org/officeDocument/2006/relationships/slideLayout" Target="../slideLayouts/slideLayout6.xml"/><Relationship Id="rId1" Type="http://schemas.openxmlformats.org/officeDocument/2006/relationships/vmlDrawing" Target="../drawings/vmlDrawing106.vml"/><Relationship Id="rId6" Type="http://schemas.openxmlformats.org/officeDocument/2006/relationships/image" Target="../media/image130.jpeg"/><Relationship Id="rId11" Type="http://schemas.openxmlformats.org/officeDocument/2006/relationships/image" Target="../media/image135.png"/><Relationship Id="rId5" Type="http://schemas.openxmlformats.org/officeDocument/2006/relationships/image" Target="../media/image129.emf"/><Relationship Id="rId10" Type="http://schemas.openxmlformats.org/officeDocument/2006/relationships/image" Target="../media/image134.jpeg"/><Relationship Id="rId4" Type="http://schemas.openxmlformats.org/officeDocument/2006/relationships/oleObject" Target="../embeddings/oleObject107.bin"/><Relationship Id="rId9" Type="http://schemas.openxmlformats.org/officeDocument/2006/relationships/image" Target="../media/image133.png"/><Relationship Id="rId14" Type="http://schemas.openxmlformats.org/officeDocument/2006/relationships/image" Target="../media/image138.jpeg"/></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6.xml"/><Relationship Id="rId1" Type="http://schemas.openxmlformats.org/officeDocument/2006/relationships/vmlDrawing" Target="../drawings/vmlDrawing107.vml"/><Relationship Id="rId5" Type="http://schemas.openxmlformats.org/officeDocument/2006/relationships/image" Target="../media/image139.emf"/><Relationship Id="rId4" Type="http://schemas.openxmlformats.org/officeDocument/2006/relationships/oleObject" Target="../embeddings/oleObject108.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7.xml"/><Relationship Id="rId1" Type="http://schemas.openxmlformats.org/officeDocument/2006/relationships/vmlDrawing" Target="../drawings/vmlDrawing108.vml"/><Relationship Id="rId5" Type="http://schemas.openxmlformats.org/officeDocument/2006/relationships/image" Target="../media/image140.emf"/><Relationship Id="rId4" Type="http://schemas.openxmlformats.org/officeDocument/2006/relationships/oleObject" Target="../embeddings/oleObject10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6.xml"/><Relationship Id="rId1" Type="http://schemas.openxmlformats.org/officeDocument/2006/relationships/vmlDrawing" Target="../drawings/vmlDrawing109.vml"/><Relationship Id="rId5" Type="http://schemas.openxmlformats.org/officeDocument/2006/relationships/image" Target="../media/image141.emf"/><Relationship Id="rId4" Type="http://schemas.openxmlformats.org/officeDocument/2006/relationships/oleObject" Target="../embeddings/oleObject110.bin"/></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6.xml"/><Relationship Id="rId1" Type="http://schemas.openxmlformats.org/officeDocument/2006/relationships/vmlDrawing" Target="../drawings/vmlDrawing110.vml"/><Relationship Id="rId5" Type="http://schemas.openxmlformats.org/officeDocument/2006/relationships/image" Target="../media/image142.emf"/><Relationship Id="rId4" Type="http://schemas.openxmlformats.org/officeDocument/2006/relationships/oleObject" Target="../embeddings/oleObject111.bin"/></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6.xml"/><Relationship Id="rId1" Type="http://schemas.openxmlformats.org/officeDocument/2006/relationships/vmlDrawing" Target="../drawings/vmlDrawing111.vml"/><Relationship Id="rId5" Type="http://schemas.openxmlformats.org/officeDocument/2006/relationships/image" Target="../media/image143.emf"/><Relationship Id="rId4" Type="http://schemas.openxmlformats.org/officeDocument/2006/relationships/oleObject" Target="../embeddings/oleObject112.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6.xml"/><Relationship Id="rId1" Type="http://schemas.openxmlformats.org/officeDocument/2006/relationships/vmlDrawing" Target="../drawings/vmlDrawing112.vml"/><Relationship Id="rId5" Type="http://schemas.openxmlformats.org/officeDocument/2006/relationships/image" Target="../media/image144.emf"/><Relationship Id="rId4" Type="http://schemas.openxmlformats.org/officeDocument/2006/relationships/oleObject" Target="../embeddings/oleObject113.bin"/></Relationships>
</file>

<file path=ppt/slides/_rels/slide17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57.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7.xml.rels><?xml version="1.0" encoding="UTF-8" standalone="yes"?>
<Relationships xmlns="http://schemas.openxmlformats.org/package/2006/relationships"><Relationship Id="rId3" Type="http://schemas.openxmlformats.org/officeDocument/2006/relationships/image" Target="../media/image145.emf"/><Relationship Id="rId2" Type="http://schemas.openxmlformats.org/officeDocument/2006/relationships/notesSlide" Target="../notesSlides/notesSlide158.xml"/><Relationship Id="rId1" Type="http://schemas.openxmlformats.org/officeDocument/2006/relationships/slideLayout" Target="../slideLayouts/slideLayout6.xml"/><Relationship Id="rId4" Type="http://schemas.openxmlformats.org/officeDocument/2006/relationships/hyperlink" Target="http://www.iii.org/white-paper/cyber-risks-threat-and-opportunities-100715" TargetMode="Externa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7.xml"/><Relationship Id="rId1" Type="http://schemas.openxmlformats.org/officeDocument/2006/relationships/vmlDrawing" Target="../drawings/vmlDrawing113.vml"/><Relationship Id="rId5" Type="http://schemas.openxmlformats.org/officeDocument/2006/relationships/image" Target="../media/image146.emf"/><Relationship Id="rId4" Type="http://schemas.openxmlformats.org/officeDocument/2006/relationships/oleObject" Target="../embeddings/oleObject114.bin"/></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7.xml"/><Relationship Id="rId1" Type="http://schemas.openxmlformats.org/officeDocument/2006/relationships/vmlDrawing" Target="../drawings/vmlDrawing114.vml"/><Relationship Id="rId5" Type="http://schemas.openxmlformats.org/officeDocument/2006/relationships/image" Target="../media/image147.emf"/><Relationship Id="rId4" Type="http://schemas.openxmlformats.org/officeDocument/2006/relationships/oleObject" Target="../embeddings/oleObject11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7.xml"/><Relationship Id="rId1" Type="http://schemas.openxmlformats.org/officeDocument/2006/relationships/vmlDrawing" Target="../drawings/vmlDrawing115.vml"/><Relationship Id="rId5" Type="http://schemas.openxmlformats.org/officeDocument/2006/relationships/image" Target="../media/image148.emf"/><Relationship Id="rId4" Type="http://schemas.openxmlformats.org/officeDocument/2006/relationships/oleObject" Target="../embeddings/oleObject116.bin"/></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7.xml"/><Relationship Id="rId1" Type="http://schemas.openxmlformats.org/officeDocument/2006/relationships/vmlDrawing" Target="../drawings/vmlDrawing116.vml"/><Relationship Id="rId5" Type="http://schemas.openxmlformats.org/officeDocument/2006/relationships/image" Target="../media/image149.emf"/><Relationship Id="rId4" Type="http://schemas.openxmlformats.org/officeDocument/2006/relationships/oleObject" Target="../embeddings/oleObject117.bin"/></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6.xml"/><Relationship Id="rId1" Type="http://schemas.openxmlformats.org/officeDocument/2006/relationships/vmlDrawing" Target="../drawings/vmlDrawing117.vml"/><Relationship Id="rId5" Type="http://schemas.openxmlformats.org/officeDocument/2006/relationships/image" Target="../media/image150.emf"/><Relationship Id="rId4" Type="http://schemas.openxmlformats.org/officeDocument/2006/relationships/oleObject" Target="../embeddings/oleObject118.bin"/></Relationships>
</file>

<file path=ppt/slides/_rels/slide1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5.xml"/><Relationship Id="rId1" Type="http://schemas.openxmlformats.org/officeDocument/2006/relationships/slideLayout" Target="../slideLayouts/slideLayout7.xml"/><Relationship Id="rId4" Type="http://schemas.openxmlformats.org/officeDocument/2006/relationships/image" Target="../media/image151.jpg"/></Relationships>
</file>

<file path=ppt/slides/_rels/slide185.xml.rels><?xml version="1.0" encoding="UTF-8" standalone="yes"?>
<Relationships xmlns="http://schemas.openxmlformats.org/package/2006/relationships"><Relationship Id="rId3" Type="http://schemas.openxmlformats.org/officeDocument/2006/relationships/image" Target="../media/image152.jpg"/><Relationship Id="rId2" Type="http://schemas.openxmlformats.org/officeDocument/2006/relationships/notesSlide" Target="../notesSlides/notesSlide166.xml"/><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186.xml.rels><?xml version="1.0" encoding="UTF-8" standalone="yes"?>
<Relationships xmlns="http://schemas.openxmlformats.org/package/2006/relationships"><Relationship Id="rId3" Type="http://schemas.openxmlformats.org/officeDocument/2006/relationships/image" Target="../media/image154.jpg"/><Relationship Id="rId2" Type="http://schemas.openxmlformats.org/officeDocument/2006/relationships/notesSlide" Target="../notesSlides/notesSlide167.xml"/><Relationship Id="rId1" Type="http://schemas.openxmlformats.org/officeDocument/2006/relationships/slideLayout" Target="../slideLayouts/slideLayout7.xml"/><Relationship Id="rId6" Type="http://schemas.openxmlformats.org/officeDocument/2006/relationships/image" Target="../media/image157.jpg"/><Relationship Id="rId5" Type="http://schemas.openxmlformats.org/officeDocument/2006/relationships/image" Target="../media/image156.png"/><Relationship Id="rId4" Type="http://schemas.openxmlformats.org/officeDocument/2006/relationships/image" Target="../media/image155.png"/></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58.jpg"/><Relationship Id="rId2" Type="http://schemas.openxmlformats.org/officeDocument/2006/relationships/notesSlide" Target="../notesSlides/notesSlide169.xml"/><Relationship Id="rId1" Type="http://schemas.openxmlformats.org/officeDocument/2006/relationships/slideLayout" Target="../slideLayouts/slideLayout6.xml"/><Relationship Id="rId5" Type="http://schemas.openxmlformats.org/officeDocument/2006/relationships/image" Target="../media/image160.png"/><Relationship Id="rId4" Type="http://schemas.openxmlformats.org/officeDocument/2006/relationships/image" Target="../media/image159.jpeg"/></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61.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63.emf"/><Relationship Id="rId4" Type="http://schemas.openxmlformats.org/officeDocument/2006/relationships/image" Target="../media/image162.emf"/></Relationships>
</file>

<file path=ppt/slides/_rels/slide191.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notesSlide" Target="../notesSlides/notesSlide172.xml"/><Relationship Id="rId1" Type="http://schemas.openxmlformats.org/officeDocument/2006/relationships/slideLayout" Target="../slideLayouts/slideLayout6.xml"/><Relationship Id="rId5" Type="http://schemas.openxmlformats.org/officeDocument/2006/relationships/image" Target="../media/image165.png"/><Relationship Id="rId4" Type="http://schemas.openxmlformats.org/officeDocument/2006/relationships/hyperlink" Target="http://www.propertydrone.org/" TargetMode="External"/></Relationships>
</file>

<file path=ppt/slides/_rels/slide1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6.xml"/><Relationship Id="rId1" Type="http://schemas.openxmlformats.org/officeDocument/2006/relationships/vmlDrawing" Target="../drawings/vmlDrawing118.vml"/><Relationship Id="rId5" Type="http://schemas.openxmlformats.org/officeDocument/2006/relationships/image" Target="../media/image166.emf"/><Relationship Id="rId4" Type="http://schemas.openxmlformats.org/officeDocument/2006/relationships/oleObject" Target="../embeddings/oleObject119.bin"/></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7.xml"/><Relationship Id="rId1" Type="http://schemas.openxmlformats.org/officeDocument/2006/relationships/vmlDrawing" Target="../drawings/vmlDrawing119.vml"/><Relationship Id="rId5" Type="http://schemas.openxmlformats.org/officeDocument/2006/relationships/image" Target="../media/image167.emf"/><Relationship Id="rId4" Type="http://schemas.openxmlformats.org/officeDocument/2006/relationships/oleObject" Target="../embeddings/oleObject120.bin"/></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7.xml"/><Relationship Id="rId1" Type="http://schemas.openxmlformats.org/officeDocument/2006/relationships/vmlDrawing" Target="../drawings/vmlDrawing120.vml"/><Relationship Id="rId5" Type="http://schemas.openxmlformats.org/officeDocument/2006/relationships/image" Target="../media/image168.emf"/><Relationship Id="rId4" Type="http://schemas.openxmlformats.org/officeDocument/2006/relationships/oleObject" Target="../embeddings/oleObject121.bin"/></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6.xml"/><Relationship Id="rId1" Type="http://schemas.openxmlformats.org/officeDocument/2006/relationships/vmlDrawing" Target="../drawings/vmlDrawing121.vml"/><Relationship Id="rId5" Type="http://schemas.openxmlformats.org/officeDocument/2006/relationships/image" Target="../media/image169.emf"/><Relationship Id="rId4" Type="http://schemas.openxmlformats.org/officeDocument/2006/relationships/oleObject" Target="../embeddings/oleObject122.bin"/></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7.xml"/><Relationship Id="rId1" Type="http://schemas.openxmlformats.org/officeDocument/2006/relationships/vmlDrawing" Target="../drawings/vmlDrawing122.vml"/><Relationship Id="rId5" Type="http://schemas.openxmlformats.org/officeDocument/2006/relationships/image" Target="../media/image170.emf"/><Relationship Id="rId4" Type="http://schemas.openxmlformats.org/officeDocument/2006/relationships/oleObject" Target="../embeddings/oleObject123.bin"/></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6.xml"/><Relationship Id="rId1" Type="http://schemas.openxmlformats.org/officeDocument/2006/relationships/vmlDrawing" Target="../drawings/vmlDrawing123.vml"/><Relationship Id="rId5" Type="http://schemas.openxmlformats.org/officeDocument/2006/relationships/image" Target="../media/image171.emf"/><Relationship Id="rId4" Type="http://schemas.openxmlformats.org/officeDocument/2006/relationships/oleObject" Target="../embeddings/oleObject124.bin"/></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6.xml"/><Relationship Id="rId1" Type="http://schemas.openxmlformats.org/officeDocument/2006/relationships/vmlDrawing" Target="../drawings/vmlDrawing124.vml"/><Relationship Id="rId5" Type="http://schemas.openxmlformats.org/officeDocument/2006/relationships/image" Target="../media/image172.emf"/><Relationship Id="rId4" Type="http://schemas.openxmlformats.org/officeDocument/2006/relationships/oleObject" Target="../embeddings/oleObject125.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8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21.emf"/><Relationship Id="rId5" Type="http://schemas.openxmlformats.org/officeDocument/2006/relationships/oleObject" Target="../embeddings/oleObject17.bin"/><Relationship Id="rId4" Type="http://schemas.openxmlformats.org/officeDocument/2006/relationships/hyperlink" Target="http://www.federalreserve.gov/releases/h15/data.htm"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7.emf"/><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8.xml"/><Relationship Id="rId1" Type="http://schemas.openxmlformats.org/officeDocument/2006/relationships/vmlDrawing" Target="../drawings/vmlDrawing25.vml"/><Relationship Id="rId6" Type="http://schemas.openxmlformats.org/officeDocument/2006/relationships/image" Target="../media/image29.emf"/><Relationship Id="rId5" Type="http://schemas.openxmlformats.org/officeDocument/2006/relationships/oleObject" Target="../embeddings/oleObject25.bin"/><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vmlDrawing" Target="../drawings/vmlDrawing26.vml"/><Relationship Id="rId6" Type="http://schemas.openxmlformats.org/officeDocument/2006/relationships/image" Target="../media/image30.emf"/><Relationship Id="rId5" Type="http://schemas.openxmlformats.org/officeDocument/2006/relationships/oleObject" Target="../embeddings/oleObject26.bin"/><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1.emf"/><Relationship Id="rId4" Type="http://schemas.openxmlformats.org/officeDocument/2006/relationships/oleObject" Target="../embeddings/oleObject27.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2.emf"/><Relationship Id="rId4" Type="http://schemas.openxmlformats.org/officeDocument/2006/relationships/oleObject" Target="../embeddings/oleObject28.bin"/></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34.png"/><Relationship Id="rId4" Type="http://schemas.openxmlformats.org/officeDocument/2006/relationships/oleObject" Target="../embeddings/Microsoft_Excel_97-2003_Worksheet1.xls"/></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35.png"/><Relationship Id="rId4" Type="http://schemas.openxmlformats.org/officeDocument/2006/relationships/oleObject" Target="../embeddings/Microsoft_Excel_97-2003_Worksheet2.xls"/></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36.png"/><Relationship Id="rId4" Type="http://schemas.openxmlformats.org/officeDocument/2006/relationships/oleObject" Target="../embeddings/Microsoft_Excel_97-2003_Worksheet3.xls"/></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oleObject" Target="../embeddings/oleObject32.bin"/><Relationship Id="rId7" Type="http://schemas.openxmlformats.org/officeDocument/2006/relationships/oleObject" Target="../embeddings/Microsoft_Excel_97-2003_Worksheet5.xls"/><Relationship Id="rId2" Type="http://schemas.openxmlformats.org/officeDocument/2006/relationships/slideLayout" Target="../slideLayouts/slideLayout6.xml"/><Relationship Id="rId1" Type="http://schemas.openxmlformats.org/officeDocument/2006/relationships/vmlDrawing" Target="../drawings/vmlDrawing32.vml"/><Relationship Id="rId6" Type="http://schemas.openxmlformats.org/officeDocument/2006/relationships/oleObject" Target="../embeddings/oleObject33.bin"/><Relationship Id="rId5" Type="http://schemas.openxmlformats.org/officeDocument/2006/relationships/image" Target="../media/image37.png"/><Relationship Id="rId4" Type="http://schemas.openxmlformats.org/officeDocument/2006/relationships/oleObject" Target="../embeddings/Microsoft_Excel_97-2003_Worksheet4.xls"/></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39.emf"/><Relationship Id="rId4" Type="http://schemas.openxmlformats.org/officeDocument/2006/relationships/oleObject" Target="../embeddings/oleObject34.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40.emf"/><Relationship Id="rId4" Type="http://schemas.openxmlformats.org/officeDocument/2006/relationships/oleObject" Target="../embeddings/oleObject35.bin"/></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vmlDrawing" Target="../drawings/vmlDrawing35.vml"/><Relationship Id="rId6" Type="http://schemas.openxmlformats.org/officeDocument/2006/relationships/image" Target="../media/image41.emf"/><Relationship Id="rId5" Type="http://schemas.openxmlformats.org/officeDocument/2006/relationships/oleObject" Target="../embeddings/oleObject36.bin"/><Relationship Id="rId4" Type="http://schemas.openxmlformats.org/officeDocument/2006/relationships/notesSlide" Target="../notesSlides/notesSlide4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3.emf"/><Relationship Id="rId4" Type="http://schemas.openxmlformats.org/officeDocument/2006/relationships/oleObject" Target="../embeddings/oleObject38.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4.emf"/><Relationship Id="rId4" Type="http://schemas.openxmlformats.org/officeDocument/2006/relationships/oleObject" Target="../embeddings/oleObject39.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5.emf"/><Relationship Id="rId4" Type="http://schemas.openxmlformats.org/officeDocument/2006/relationships/oleObject" Target="../embeddings/oleObject40.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46.emf"/><Relationship Id="rId4" Type="http://schemas.openxmlformats.org/officeDocument/2006/relationships/oleObject" Target="../embeddings/oleObject41.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47.emf"/><Relationship Id="rId4" Type="http://schemas.openxmlformats.org/officeDocument/2006/relationships/oleObject" Target="../embeddings/oleObject42.bin"/></Relationships>
</file>

<file path=ppt/slides/_rels/slide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48.emf"/><Relationship Id="rId4" Type="http://schemas.openxmlformats.org/officeDocument/2006/relationships/oleObject" Target="../embeddings/oleObject43.bin"/></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51.emf"/><Relationship Id="rId4" Type="http://schemas.openxmlformats.org/officeDocument/2006/relationships/oleObject" Target="../embeddings/oleObject44.bin"/></Relationships>
</file>

<file path=ppt/slides/_rels/slide6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image" Target="../media/image52.emf"/><Relationship Id="rId4" Type="http://schemas.openxmlformats.org/officeDocument/2006/relationships/oleObject" Target="../embeddings/oleObject45.bin"/></Relationships>
</file>

<file path=ppt/slides/_rels/slide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2.xml"/><Relationship Id="rId1" Type="http://schemas.openxmlformats.org/officeDocument/2006/relationships/vmlDrawing" Target="../drawings/vmlDrawing45.vml"/><Relationship Id="rId4" Type="http://schemas.openxmlformats.org/officeDocument/2006/relationships/image" Target="../media/image53.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54.emf"/><Relationship Id="rId4" Type="http://schemas.openxmlformats.org/officeDocument/2006/relationships/oleObject" Target="../embeddings/oleObject47.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55.emf"/><Relationship Id="rId4" Type="http://schemas.openxmlformats.org/officeDocument/2006/relationships/oleObject" Target="../embeddings/oleObject48.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56.emf"/><Relationship Id="rId4" Type="http://schemas.openxmlformats.org/officeDocument/2006/relationships/oleObject" Target="../embeddings/oleObject49.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57.emf"/><Relationship Id="rId4" Type="http://schemas.openxmlformats.org/officeDocument/2006/relationships/oleObject" Target="../embeddings/oleObject50.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58.emf"/><Relationship Id="rId4" Type="http://schemas.openxmlformats.org/officeDocument/2006/relationships/oleObject" Target="../embeddings/oleObject51.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59.emf"/><Relationship Id="rId4" Type="http://schemas.openxmlformats.org/officeDocument/2006/relationships/oleObject" Target="../embeddings/oleObject52.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60.emf"/><Relationship Id="rId4" Type="http://schemas.openxmlformats.org/officeDocument/2006/relationships/oleObject" Target="../embeddings/oleObject53.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61.emf"/><Relationship Id="rId4" Type="http://schemas.openxmlformats.org/officeDocument/2006/relationships/oleObject" Target="../embeddings/oleObject54.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62.emf"/><Relationship Id="rId4" Type="http://schemas.openxmlformats.org/officeDocument/2006/relationships/oleObject" Target="../embeddings/oleObject55.bin"/></Relationships>
</file>

<file path=ppt/slides/_rels/slide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image" Target="../media/image63.emf"/><Relationship Id="rId4" Type="http://schemas.openxmlformats.org/officeDocument/2006/relationships/oleObject" Target="../embeddings/oleObject56.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64.emf"/></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65.emf"/></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66.png"/><Relationship Id="rId4" Type="http://schemas.openxmlformats.org/officeDocument/2006/relationships/hyperlink" Target="http://www.iii.org/issue-update/flood-insurance" TargetMode="Externa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67.emf"/></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56.vml"/><Relationship Id="rId5" Type="http://schemas.openxmlformats.org/officeDocument/2006/relationships/image" Target="../media/image68.emf"/><Relationship Id="rId4" Type="http://schemas.openxmlformats.org/officeDocument/2006/relationships/oleObject" Target="../embeddings/oleObject57.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57.vml"/><Relationship Id="rId6" Type="http://schemas.openxmlformats.org/officeDocument/2006/relationships/hyperlink" Target="http://www.wsj.com/articles/california-pushes-homeowners-to-insure-against-earthquakes-1440980138" TargetMode="External"/><Relationship Id="rId5" Type="http://schemas.openxmlformats.org/officeDocument/2006/relationships/image" Target="../media/image69.emf"/><Relationship Id="rId4" Type="http://schemas.openxmlformats.org/officeDocument/2006/relationships/oleObject" Target="../embeddings/oleObject58.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70.emf"/><Relationship Id="rId4" Type="http://schemas.openxmlformats.org/officeDocument/2006/relationships/oleObject" Target="../embeddings/oleObject59.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71.emf"/><Relationship Id="rId4" Type="http://schemas.openxmlformats.org/officeDocument/2006/relationships/oleObject" Target="../embeddings/oleObject60.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72.emf"/><Relationship Id="rId4" Type="http://schemas.openxmlformats.org/officeDocument/2006/relationships/oleObject" Target="../embeddings/oleObject6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73.emf"/><Relationship Id="rId4" Type="http://schemas.openxmlformats.org/officeDocument/2006/relationships/oleObject" Target="../embeddings/oleObject62.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74.emf"/></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94.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www.iii.org/"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76.emf"/></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77.emf"/></Relationships>
</file>

<file path=ppt/slides/_rels/slide9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277650"/>
            <a:ext cx="9104313" cy="1714315"/>
          </a:xfrm>
          <a:ln/>
        </p:spPr>
        <p:txBody>
          <a:bodyPr/>
          <a:lstStyle/>
          <a:p>
            <a:r>
              <a:rPr lang="en-US" sz="4400" dirty="0" smtClean="0"/>
              <a:t>Top 10 Challenges Confronting the Insurance Industry Today?</a:t>
            </a:r>
            <a:br>
              <a:rPr lang="en-US" sz="4400" dirty="0" smtClean="0"/>
            </a:br>
            <a:r>
              <a:rPr lang="en-US" sz="3600" i="1" dirty="0" smtClean="0"/>
              <a:t>Trends, Challenges &amp; Opportunities</a:t>
            </a:r>
            <a:endParaRPr lang="en-US" sz="3400" i="1" dirty="0">
              <a:solidFill>
                <a:srgbClr val="00B0F0"/>
              </a:solidFill>
            </a:endParaRPr>
          </a:p>
        </p:txBody>
      </p:sp>
      <p:sp>
        <p:nvSpPr>
          <p:cNvPr id="94211" name="Rectangle 3"/>
          <p:cNvSpPr>
            <a:spLocks noGrp="1" noChangeArrowheads="1"/>
          </p:cNvSpPr>
          <p:nvPr>
            <p:ph type="subTitle" idx="1"/>
          </p:nvPr>
        </p:nvSpPr>
        <p:spPr>
          <a:xfrm>
            <a:off x="0" y="4118983"/>
            <a:ext cx="8952271" cy="1640449"/>
          </a:xfrm>
        </p:spPr>
        <p:txBody>
          <a:bodyPr/>
          <a:lstStyle/>
          <a:p>
            <a:pPr>
              <a:lnSpc>
                <a:spcPct val="80000"/>
              </a:lnSpc>
            </a:pPr>
            <a:r>
              <a:rPr lang="en-US" dirty="0" smtClean="0"/>
              <a:t>Federation of Defense and Corporate Counsel</a:t>
            </a:r>
          </a:p>
          <a:p>
            <a:pPr>
              <a:lnSpc>
                <a:spcPct val="80000"/>
              </a:lnSpc>
            </a:pPr>
            <a:r>
              <a:rPr lang="en-US" dirty="0" smtClean="0"/>
              <a:t>New York, AL</a:t>
            </a:r>
          </a:p>
          <a:p>
            <a:pPr>
              <a:lnSpc>
                <a:spcPct val="80000"/>
              </a:lnSpc>
            </a:pPr>
            <a:r>
              <a:rPr lang="en-US" dirty="0" smtClean="0"/>
              <a:t>October 22, 2015</a:t>
            </a:r>
          </a:p>
          <a:p>
            <a:pPr>
              <a:lnSpc>
                <a:spcPct val="80000"/>
              </a:lnSpc>
            </a:pPr>
            <a:r>
              <a:rPr lang="en-US" sz="2400" i="1" dirty="0" smtClean="0">
                <a:solidFill>
                  <a:srgbClr val="C0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10</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2004-2013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927063151"/>
              </p:ext>
            </p:extLst>
          </p:nvPr>
        </p:nvGraphicFramePr>
        <p:xfrm>
          <a:off x="1588" y="1541463"/>
          <a:ext cx="9139237" cy="4722812"/>
        </p:xfrm>
        <a:graphic>
          <a:graphicData uri="http://schemas.openxmlformats.org/presentationml/2006/ole">
            <mc:AlternateContent xmlns:mc="http://schemas.openxmlformats.org/markup-compatibility/2006">
              <mc:Choice xmlns:v="urn:schemas-microsoft-com:vml" Requires="v">
                <p:oleObj spid="_x0000_s28095947" name="Chart" r:id="rId4" imgW="5873798" imgH="3035392" progId="MSGraph.Chart.8">
                  <p:embed followColorScheme="full"/>
                </p:oleObj>
              </mc:Choice>
              <mc:Fallback>
                <p:oleObj name="Chart" r:id="rId4" imgW="5873798" imgH="3035392"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2504144" y="1150937"/>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1953-2015*</a:t>
            </a:r>
          </a:p>
        </p:txBody>
      </p:sp>
      <p:graphicFrame>
        <p:nvGraphicFramePr>
          <p:cNvPr id="34818" name="Object 3"/>
          <p:cNvGraphicFramePr>
            <a:graphicFrameLocks noGrp="1"/>
          </p:cNvGraphicFramePr>
          <p:nvPr>
            <p:ph idx="4294967295"/>
            <p:extLst/>
          </p:nvPr>
        </p:nvGraphicFramePr>
        <p:xfrm>
          <a:off x="207963" y="1300163"/>
          <a:ext cx="8559800" cy="4067175"/>
        </p:xfrm>
        <a:graphic>
          <a:graphicData uri="http://schemas.openxmlformats.org/presentationml/2006/ole">
            <mc:AlternateContent xmlns:mc="http://schemas.openxmlformats.org/markup-compatibility/2006">
              <mc:Choice xmlns:v="urn:schemas-microsoft-com:vml" Requires="v">
                <p:oleObj spid="_x0000_s28447805" name="Chart" r:id="rId4" imgW="8600977" imgH="4086121" progId="MSGraph.Chart.8">
                  <p:embed followColorScheme="full"/>
                </p:oleObj>
              </mc:Choice>
              <mc:Fallback>
                <p:oleObj name="Chart" r:id="rId4" imgW="8600977" imgH="4086121" progId="MSGraph.Chart.8">
                  <p:embed followColorScheme="full"/>
                  <p:pic>
                    <p:nvPicPr>
                      <p:cNvPr id="0" name=""/>
                      <p:cNvPicPr preferRelativeResize="0">
                        <a:picLocks noChangeArrowheads="1"/>
                      </p:cNvPicPr>
                      <p:nvPr/>
                    </p:nvPicPr>
                    <p:blipFill>
                      <a:blip r:embed="rId5"/>
                      <a:srcRect/>
                      <a:stretch>
                        <a:fillRect/>
                      </a:stretch>
                    </p:blipFill>
                    <p:spPr bwMode="gray">
                      <a:xfrm>
                        <a:off x="207963" y="1300163"/>
                        <a:ext cx="85598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October 3</a:t>
            </a:r>
            <a:r>
              <a:rPr lang="en-US" sz="1100" dirty="0" smtClean="0">
                <a:solidFill>
                  <a:srgbClr val="000000"/>
                </a:solidFill>
                <a:latin typeface="Arial" charset="0"/>
                <a:cs typeface="Arial" charset="0"/>
              </a:rPr>
              <a:t>, 2015.</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Generally 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2012-2014</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21861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2,239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36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1953-2014,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haven’t been that few </a:t>
            </a:r>
            <a:r>
              <a:rPr lang="en-US" sz="1400" b="1" dirty="0">
                <a:solidFill>
                  <a:srgbClr val="FFFFFF"/>
                </a:solidFill>
                <a:latin typeface="Arial" charset="0"/>
                <a:cs typeface="Arial" charset="0"/>
              </a:rPr>
              <a:t>recorded since 1995.</a:t>
            </a:r>
          </a:p>
        </p:txBody>
      </p:sp>
      <p:sp>
        <p:nvSpPr>
          <p:cNvPr id="10" name="AutoShape 7"/>
          <p:cNvSpPr>
            <a:spLocks noChangeArrowheads="1"/>
          </p:cNvSpPr>
          <p:nvPr/>
        </p:nvSpPr>
        <p:spPr bwMode="blackWhite">
          <a:xfrm>
            <a:off x="5561349" y="4245590"/>
            <a:ext cx="2685175" cy="687938"/>
          </a:xfrm>
          <a:prstGeom prst="wedgeRectCallout">
            <a:avLst>
              <a:gd name="adj1" fmla="val 62082"/>
              <a:gd name="adj2" fmla="val 21548"/>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36 </a:t>
            </a:r>
            <a:r>
              <a:rPr lang="en-US" sz="1600" b="1" dirty="0" smtClean="0">
                <a:solidFill>
                  <a:srgbClr val="FFFFFF"/>
                </a:solidFill>
                <a:latin typeface="Arial" charset="0"/>
                <a:cs typeface="Arial" charset="0"/>
              </a:rPr>
              <a:t>federal disasters </a:t>
            </a:r>
            <a:r>
              <a:rPr lang="en-US" sz="1600" b="1" dirty="0" smtClean="0">
                <a:solidFill>
                  <a:srgbClr val="FFFFFF"/>
                </a:solidFill>
              </a:rPr>
              <a:t>have</a:t>
            </a:r>
            <a:r>
              <a:rPr lang="en-US" sz="1600" b="1" dirty="0" smtClean="0">
                <a:solidFill>
                  <a:srgbClr val="FFFFFF"/>
                </a:solidFill>
                <a:latin typeface="Arial" charset="0"/>
                <a:cs typeface="Arial" charset="0"/>
              </a:rPr>
              <a:t> declared so far </a:t>
            </a:r>
            <a:r>
              <a:rPr lang="en-US" sz="1600" b="1" dirty="0" smtClean="0">
                <a:solidFill>
                  <a:srgbClr val="FFFFFF"/>
                </a:solidFill>
              </a:rPr>
              <a:t>i</a:t>
            </a:r>
            <a:r>
              <a:rPr lang="en-US" sz="1600" b="1" dirty="0" smtClean="0">
                <a:solidFill>
                  <a:srgbClr val="FFFFFF"/>
                </a:solidFill>
                <a:latin typeface="Arial" charset="0"/>
                <a:cs typeface="Arial" charset="0"/>
              </a:rPr>
              <a:t>n 2015*</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100</a:t>
            </a:fld>
            <a:endParaRPr lang="en-US"/>
          </a:p>
        </p:txBody>
      </p:sp>
    </p:spTree>
    <p:extLst>
      <p:ext uri="{BB962C8B-B14F-4D97-AF65-F5344CB8AC3E}">
        <p14:creationId xmlns:p14="http://schemas.microsoft.com/office/powerpoint/2010/main" val="2932652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101</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2015: Highest 25 States*</a:t>
            </a:r>
          </a:p>
        </p:txBody>
      </p:sp>
      <p:graphicFrame>
        <p:nvGraphicFramePr>
          <p:cNvPr id="35842" name="Object 3"/>
          <p:cNvGraphicFramePr>
            <a:graphicFrameLocks noGrp="1" noChangeAspect="1"/>
          </p:cNvGraphicFramePr>
          <p:nvPr>
            <p:ph idx="4294967295"/>
            <p:extLst>
              <p:ext uri="{D42A27DB-BD31-4B8C-83A1-F6EECF244321}">
                <p14:modId xmlns:p14="http://schemas.microsoft.com/office/powerpoint/2010/main" val="2932696239"/>
              </p:ext>
            </p:extLst>
          </p:nvPr>
        </p:nvGraphicFramePr>
        <p:xfrm>
          <a:off x="0" y="1704975"/>
          <a:ext cx="9055100" cy="4692650"/>
        </p:xfrm>
        <a:graphic>
          <a:graphicData uri="http://schemas.openxmlformats.org/presentationml/2006/ole">
            <mc:AlternateContent xmlns:mc="http://schemas.openxmlformats.org/markup-compatibility/2006">
              <mc:Choice xmlns:v="urn:schemas-microsoft-com:vml" Requires="v">
                <p:oleObj spid="_x0000_s28204327" name="Chart" r:id="rId4" imgW="8839408" imgH="4581560" progId="MSGraph.Chart.8">
                  <p:embed followColorScheme="full"/>
                </p:oleObj>
              </mc:Choice>
              <mc:Fallback>
                <p:oleObj name="Chart" r:id="rId4" imgW="8839408" imgH="4581560" progId="MSGraph.Chart.8">
                  <p:embed followColorScheme="full"/>
                  <p:pic>
                    <p:nvPicPr>
                      <p:cNvPr id="0" name=""/>
                      <p:cNvPicPr>
                        <a:picLocks noChangeAspect="1" noChangeArrowheads="1"/>
                      </p:cNvPicPr>
                      <p:nvPr/>
                    </p:nvPicPr>
                    <p:blipFill>
                      <a:blip r:embed="rId5"/>
                      <a:srcRect/>
                      <a:stretch>
                        <a:fillRect/>
                      </a:stretch>
                    </p:blipFill>
                    <p:spPr bwMode="auto">
                      <a:xfrm>
                        <a:off x="0" y="1704975"/>
                        <a:ext cx="9055100" cy="469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284453"/>
            <a:ext cx="3366807" cy="1608697"/>
          </a:xfrm>
          <a:prstGeom prst="wedgeRectCallout">
            <a:avLst>
              <a:gd name="adj1" fmla="val -44065"/>
              <a:gd name="adj2" fmla="val 722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a:t>
            </a:r>
            <a:r>
              <a:rPr lang="en-US" b="1" dirty="0" smtClean="0">
                <a:solidFill>
                  <a:srgbClr val="FFFFFF"/>
                </a:solidFill>
              </a:rPr>
              <a:t>Alabama</a:t>
            </a:r>
            <a:r>
              <a:rPr lang="en-US" b="1" dirty="0" smtClean="0">
                <a:solidFill>
                  <a:srgbClr val="FFFFFF"/>
                </a:solidFill>
                <a:latin typeface="Arial" charset="0"/>
                <a:cs typeface="Arial" charset="0"/>
              </a:rPr>
              <a:t> has had the 8</a:t>
            </a:r>
            <a:r>
              <a:rPr lang="en-US" b="1" baseline="30000" dirty="0" smtClean="0">
                <a:solidFill>
                  <a:srgbClr val="FFFFFF"/>
                </a:solidFill>
                <a:latin typeface="Arial" charset="0"/>
                <a:cs typeface="Arial" charset="0"/>
              </a:rPr>
              <a:t>th</a:t>
            </a:r>
            <a:r>
              <a:rPr lang="en-US" b="1" dirty="0" smtClean="0">
                <a:solidFill>
                  <a:srgbClr val="FFFFFF"/>
                </a:solidFill>
                <a:latin typeface="Arial" charset="0"/>
                <a:cs typeface="Arial" charset="0"/>
              </a:rPr>
              <a:t>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a:t>
            </a:r>
            <a:endParaRPr lang="en-US" b="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Oct. 3, 2015</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3533194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102</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2015: Lowest 25 States*</a:t>
            </a:r>
          </a:p>
        </p:txBody>
      </p:sp>
      <p:graphicFrame>
        <p:nvGraphicFramePr>
          <p:cNvPr id="36866" name="Object 3"/>
          <p:cNvGraphicFramePr>
            <a:graphicFrameLocks noGrp="1" noChangeAspect="1"/>
          </p:cNvGraphicFramePr>
          <p:nvPr>
            <p:ph idx="4294967295"/>
            <p:extLst>
              <p:ext uri="{D42A27DB-BD31-4B8C-83A1-F6EECF244321}">
                <p14:modId xmlns:p14="http://schemas.microsoft.com/office/powerpoint/2010/main" val="3851846979"/>
              </p:ext>
            </p:extLst>
          </p:nvPr>
        </p:nvGraphicFramePr>
        <p:xfrm>
          <a:off x="26988" y="1797050"/>
          <a:ext cx="9051925" cy="4697413"/>
        </p:xfrm>
        <a:graphic>
          <a:graphicData uri="http://schemas.openxmlformats.org/presentationml/2006/ole">
            <mc:AlternateContent xmlns:mc="http://schemas.openxmlformats.org/markup-compatibility/2006">
              <mc:Choice xmlns:v="urn:schemas-microsoft-com:vml" Requires="v">
                <p:oleObj spid="_x0000_s28205351" name="Chart" r:id="rId4" imgW="8829838" imgH="4581560" progId="MSGraph.Chart.8">
                  <p:embed followColorScheme="full"/>
                </p:oleObj>
              </mc:Choice>
              <mc:Fallback>
                <p:oleObj name="Chart" r:id="rId4" imgW="8829838" imgH="4581560" progId="MSGraph.Chart.8">
                  <p:embed followColorScheme="full"/>
                  <p:pic>
                    <p:nvPicPr>
                      <p:cNvPr id="0" name=""/>
                      <p:cNvPicPr>
                        <a:picLocks noChangeAspect="1" noChangeArrowheads="1"/>
                      </p:cNvPicPr>
                      <p:nvPr/>
                    </p:nvPicPr>
                    <p:blipFill>
                      <a:blip r:embed="rId5"/>
                      <a:srcRect/>
                      <a:stretch>
                        <a:fillRect/>
                      </a:stretch>
                    </p:blipFill>
                    <p:spPr bwMode="auto">
                      <a:xfrm>
                        <a:off x="26988" y="1797050"/>
                        <a:ext cx="9051925" cy="469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56630"/>
              <a:gd name="adj2" fmla="val 1481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Utah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Oct. 3</a:t>
            </a:r>
            <a:r>
              <a:rPr lang="en-US" sz="1100" dirty="0" smtClean="0">
                <a:solidFill>
                  <a:srgbClr val="000000"/>
                </a:solidFill>
              </a:rPr>
              <a:t>, 2015</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2355464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103</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25400" y="1397000"/>
          <a:ext cx="9140825" cy="4730750"/>
        </p:xfrm>
        <a:graphic>
          <a:graphicData uri="http://schemas.openxmlformats.org/presentationml/2006/ole">
            <mc:AlternateContent xmlns:mc="http://schemas.openxmlformats.org/markup-compatibility/2006">
              <mc:Choice xmlns:v="urn:schemas-microsoft-com:vml" Requires="v">
                <p:oleObj spid="_x0000_s28117427"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25400" y="1397000"/>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7" name="AutoShape 6"/>
          <p:cNvSpPr>
            <a:spLocks noChangeArrowheads="1"/>
          </p:cNvSpPr>
          <p:nvPr/>
        </p:nvSpPr>
        <p:spPr bwMode="blackWhite">
          <a:xfrm>
            <a:off x="3687764" y="1268407"/>
            <a:ext cx="3098800" cy="1090618"/>
          </a:xfrm>
          <a:prstGeom prst="wedgeRectCallout">
            <a:avLst>
              <a:gd name="adj1" fmla="val -119128"/>
              <a:gd name="adj2" fmla="val 5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Florida received the  highest Natural Hazard Risk Score</a:t>
            </a:r>
            <a:endParaRPr lang="en-US" b="1" dirty="0">
              <a:solidFill>
                <a:schemeClr val="bg1"/>
              </a:solidFill>
            </a:endParaRPr>
          </a:p>
        </p:txBody>
      </p:sp>
    </p:spTree>
    <p:extLst>
      <p:ext uri="{BB962C8B-B14F-4D97-AF65-F5344CB8AC3E}">
        <p14:creationId xmlns:p14="http://schemas.microsoft.com/office/powerpoint/2010/main" val="39525909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104</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Bottom 24 States*</a:t>
            </a:r>
          </a:p>
        </p:txBody>
      </p:sp>
      <p:graphicFrame>
        <p:nvGraphicFramePr>
          <p:cNvPr id="5124" name="Object 3"/>
          <p:cNvGraphicFramePr>
            <a:graphicFrameLocks noGrp="1" noChangeAspect="1"/>
          </p:cNvGraphicFramePr>
          <p:nvPr>
            <p:ph idx="4294967295"/>
            <p:extLst/>
          </p:nvPr>
        </p:nvGraphicFramePr>
        <p:xfrm>
          <a:off x="11113" y="1439863"/>
          <a:ext cx="9140825" cy="4730750"/>
        </p:xfrm>
        <a:graphic>
          <a:graphicData uri="http://schemas.openxmlformats.org/presentationml/2006/ole">
            <mc:AlternateContent xmlns:mc="http://schemas.openxmlformats.org/markup-compatibility/2006">
              <mc:Choice xmlns:v="urn:schemas-microsoft-com:vml" Requires="v">
                <p:oleObj spid="_x0000_s28118451"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1113" y="1439863"/>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10" name="AutoShape 6"/>
          <p:cNvSpPr>
            <a:spLocks noChangeArrowheads="1"/>
          </p:cNvSpPr>
          <p:nvPr/>
        </p:nvSpPr>
        <p:spPr bwMode="blackWhite">
          <a:xfrm>
            <a:off x="4887913" y="1396995"/>
            <a:ext cx="3495675" cy="1090618"/>
          </a:xfrm>
          <a:prstGeom prst="wedgeRectCallout">
            <a:avLst>
              <a:gd name="adj1" fmla="val 49704"/>
              <a:gd name="adj2" fmla="val 152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Michigan and West Virginia received the lowest Natural Hazard Risk Score</a:t>
            </a:r>
            <a:endParaRPr lang="en-US" b="1" dirty="0">
              <a:solidFill>
                <a:schemeClr val="bg1"/>
              </a:solidFill>
            </a:endParaRPr>
          </a:p>
        </p:txBody>
      </p:sp>
    </p:spTree>
    <p:extLst>
      <p:ext uri="{BB962C8B-B14F-4D97-AF65-F5344CB8AC3E}">
        <p14:creationId xmlns:p14="http://schemas.microsoft.com/office/powerpoint/2010/main" val="3245826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105</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105</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106</a:t>
            </a:fld>
            <a:endParaRPr lang="en-US" altLang="en-US" sz="900"/>
          </a:p>
        </p:txBody>
      </p:sp>
      <p:sp>
        <p:nvSpPr>
          <p:cNvPr id="65541" name="Rectangle 7"/>
          <p:cNvSpPr>
            <a:spLocks noGrp="1" noChangeArrowheads="1"/>
          </p:cNvSpPr>
          <p:nvPr>
            <p:ph type="title" idx="4294967295"/>
          </p:nvPr>
        </p:nvSpPr>
        <p:spPr>
          <a:xfrm>
            <a:off x="241300" y="128588"/>
            <a:ext cx="6711950" cy="860425"/>
          </a:xfrm>
        </p:spPr>
        <p:txBody>
          <a:bodyPr/>
          <a:lstStyle/>
          <a:p>
            <a:r>
              <a:rPr lang="en-US" altLang="en-US" sz="2800" dirty="0" smtClean="0">
                <a:latin typeface="Arial" panose="020B0604020202020204" pitchFamily="34" charset="0"/>
              </a:rPr>
              <a:t>Nonfarm Payroll (Wages and Salaries):</a:t>
            </a:r>
            <a:br>
              <a:rPr lang="en-US" altLang="en-US" sz="2800" dirty="0" smtClean="0">
                <a:latin typeface="Arial" panose="020B0604020202020204" pitchFamily="34" charset="0"/>
              </a:rPr>
            </a:br>
            <a:r>
              <a:rPr lang="en-US" altLang="en-US" sz="2800" dirty="0" smtClean="0">
                <a:latin typeface="Arial" panose="020B0604020202020204" pitchFamily="34" charset="0"/>
              </a:rPr>
              <a:t>Quarterly, 2005–2015:Q1</a:t>
            </a:r>
          </a:p>
        </p:txBody>
      </p:sp>
      <p:sp>
        <p:nvSpPr>
          <p:cNvPr id="65542"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ext uri="{D42A27DB-BD31-4B8C-83A1-F6EECF244321}">
                <p14:modId xmlns:p14="http://schemas.microsoft.com/office/powerpoint/2010/main" val="639103996"/>
              </p:ext>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347599"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3070"/>
              <a:gd name="adj2" fmla="val 1988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2" name="AutoShape 14"/>
          <p:cNvSpPr>
            <a:spLocks noChangeArrowheads="1"/>
          </p:cNvSpPr>
          <p:nvPr/>
        </p:nvSpPr>
        <p:spPr bwMode="blackWhite">
          <a:xfrm>
            <a:off x="2632075" y="4430713"/>
            <a:ext cx="2419350" cy="728662"/>
          </a:xfrm>
          <a:prstGeom prst="wedgeRectCallout">
            <a:avLst>
              <a:gd name="adj1" fmla="val 17193"/>
              <a:gd name="adj2" fmla="val -925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03913" y="3836504"/>
            <a:ext cx="2932112" cy="1241909"/>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Growth rates</a:t>
            </a:r>
            <a:br>
              <a:rPr lang="en-US" altLang="en-US" sz="1400" b="1" u="sng" dirty="0">
                <a:solidFill>
                  <a:schemeClr val="bg1"/>
                </a:solidFill>
              </a:rPr>
            </a:br>
            <a:r>
              <a:rPr lang="en-US" altLang="en-US" sz="1400" b="1" dirty="0" smtClean="0">
                <a:solidFill>
                  <a:schemeClr val="bg1"/>
                </a:solidFill>
              </a:rPr>
              <a:t>2011:Q1 </a:t>
            </a:r>
            <a:r>
              <a:rPr lang="en-US" altLang="en-US" sz="1400" b="1" dirty="0">
                <a:solidFill>
                  <a:schemeClr val="bg1"/>
                </a:solidFill>
              </a:rPr>
              <a:t>over </a:t>
            </a:r>
            <a:r>
              <a:rPr lang="en-US" altLang="en-US" sz="1400" b="1" dirty="0" smtClean="0">
                <a:solidFill>
                  <a:schemeClr val="bg1"/>
                </a:solidFill>
              </a:rPr>
              <a:t>2010:Q1: 5.5%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2012:Q1 </a:t>
            </a:r>
            <a:r>
              <a:rPr lang="en-US" altLang="en-US" sz="1400" b="1" dirty="0">
                <a:solidFill>
                  <a:schemeClr val="bg1"/>
                </a:solidFill>
              </a:rPr>
              <a:t>over </a:t>
            </a:r>
            <a:r>
              <a:rPr lang="en-US" altLang="en-US" sz="1400" b="1" dirty="0" smtClean="0">
                <a:solidFill>
                  <a:schemeClr val="bg1"/>
                </a:solidFill>
              </a:rPr>
              <a:t>2011:Q1: </a:t>
            </a:r>
            <a:r>
              <a:rPr lang="en-US" altLang="en-US" sz="1400" b="1" dirty="0">
                <a:solidFill>
                  <a:schemeClr val="bg1"/>
                </a:solidFill>
              </a:rPr>
              <a:t>4</a:t>
            </a:r>
            <a:r>
              <a:rPr lang="en-US" altLang="en-US" sz="1400" b="1" dirty="0" smtClean="0">
                <a:solidFill>
                  <a:schemeClr val="bg1"/>
                </a:solidFill>
              </a:rPr>
              <a:t>.2</a:t>
            </a:r>
            <a:r>
              <a:rPr lang="en-US" altLang="en-US" sz="1400" b="1" dirty="0">
                <a:solidFill>
                  <a:schemeClr val="bg1"/>
                </a:solidFill>
              </a:rPr>
              <a:t>%</a:t>
            </a:r>
            <a:br>
              <a:rPr lang="en-US" altLang="en-US" sz="1400" b="1" dirty="0">
                <a:solidFill>
                  <a:schemeClr val="bg1"/>
                </a:solidFill>
              </a:rPr>
            </a:br>
            <a:r>
              <a:rPr lang="en-US" altLang="en-US" sz="1400" b="1" dirty="0" smtClean="0">
                <a:solidFill>
                  <a:schemeClr val="bg1"/>
                </a:solidFill>
              </a:rPr>
              <a:t>2013:Q1 </a:t>
            </a:r>
            <a:r>
              <a:rPr lang="en-US" altLang="en-US" sz="1400" b="1" dirty="0">
                <a:solidFill>
                  <a:schemeClr val="bg1"/>
                </a:solidFill>
              </a:rPr>
              <a:t>over </a:t>
            </a:r>
            <a:r>
              <a:rPr lang="en-US" altLang="en-US" sz="1400" b="1" dirty="0" smtClean="0">
                <a:solidFill>
                  <a:schemeClr val="bg1"/>
                </a:solidFill>
              </a:rPr>
              <a:t>2012:Q1: 2.5%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2014:Q1 </a:t>
            </a:r>
            <a:r>
              <a:rPr lang="en-US" altLang="en-US" sz="1400" b="1" dirty="0">
                <a:solidFill>
                  <a:schemeClr val="bg1"/>
                </a:solidFill>
              </a:rPr>
              <a:t>over </a:t>
            </a:r>
            <a:r>
              <a:rPr lang="en-US" altLang="en-US" sz="1400" b="1" dirty="0" smtClean="0">
                <a:solidFill>
                  <a:schemeClr val="bg1"/>
                </a:solidFill>
              </a:rPr>
              <a:t>2013:Q1: 4.3%</a:t>
            </a:r>
            <a:br>
              <a:rPr lang="en-US" altLang="en-US" sz="1400" b="1" dirty="0" smtClean="0">
                <a:solidFill>
                  <a:schemeClr val="bg1"/>
                </a:solidFill>
              </a:rPr>
            </a:br>
            <a:r>
              <a:rPr lang="en-US" altLang="en-US" sz="1400" b="1" dirty="0" smtClean="0">
                <a:solidFill>
                  <a:schemeClr val="bg1"/>
                </a:solidFill>
              </a:rPr>
              <a:t>2015:Q1 over 2014:Q1: 4.4%</a:t>
            </a:r>
            <a:endParaRPr lang="en-US" altLang="en-US" sz="1400" b="1" dirty="0">
              <a:solidFill>
                <a:schemeClr val="bg1"/>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106</a:t>
            </a:fld>
            <a:endParaRPr lang="en-US" altLang="en-US" smtClean="0"/>
          </a:p>
        </p:txBody>
      </p:sp>
      <p:sp>
        <p:nvSpPr>
          <p:cNvPr id="16" name="AutoShape 14"/>
          <p:cNvSpPr>
            <a:spLocks noChangeArrowheads="1"/>
          </p:cNvSpPr>
          <p:nvPr/>
        </p:nvSpPr>
        <p:spPr bwMode="blackWhite">
          <a:xfrm>
            <a:off x="5104302" y="1306966"/>
            <a:ext cx="2557000" cy="1091293"/>
          </a:xfrm>
          <a:prstGeom prst="wedgeRectCallout">
            <a:avLst>
              <a:gd name="adj1" fmla="val 86936"/>
              <a:gd name="adj2" fmla="val -2822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2015:Q1) </a:t>
            </a:r>
            <a:r>
              <a:rPr lang="en-US" b="1" dirty="0">
                <a:solidFill>
                  <a:schemeClr val="bg1"/>
                </a:solidFill>
              </a:rPr>
              <a:t>was </a:t>
            </a:r>
            <a:r>
              <a:rPr lang="en-US" b="1" dirty="0" smtClean="0">
                <a:solidFill>
                  <a:schemeClr val="bg1"/>
                </a:solidFill>
              </a:rPr>
              <a:t>$7.66 trillion</a:t>
            </a:r>
            <a:r>
              <a:rPr lang="en-US" b="1" dirty="0">
                <a:solidFill>
                  <a:schemeClr val="bg1"/>
                </a:solidFill>
              </a:rPr>
              <a:t>, a new </a:t>
            </a:r>
            <a:r>
              <a:rPr lang="en-US" b="1" dirty="0" smtClean="0">
                <a:solidFill>
                  <a:schemeClr val="bg1"/>
                </a:solidFill>
              </a:rPr>
              <a:t>peak--$1.34 trillion above 2009 trough</a:t>
            </a:r>
            <a:endParaRPr lang="en-US" b="1" dirty="0">
              <a:solidFill>
                <a:schemeClr val="bg1"/>
              </a:solidFill>
            </a:endParaRPr>
          </a:p>
        </p:txBody>
      </p:sp>
    </p:spTree>
    <p:extLst>
      <p:ext uri="{BB962C8B-B14F-4D97-AF65-F5344CB8AC3E}">
        <p14:creationId xmlns:p14="http://schemas.microsoft.com/office/powerpoint/2010/main" val="3925916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293359" name="Chart" r:id="rId4" imgW="8410399" imgH="3581539" progId="MSGraph.Chart.8">
                  <p:embed followColorScheme="full"/>
                </p:oleObj>
              </mc:Choice>
              <mc:Fallback>
                <p:oleObj name="Chart" r:id="rId4" imgW="8410399" imgH="358153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107</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2014 are from NCCI.</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428625" y="5636672"/>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53245"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36696"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41823"/>
              <a:gd name="adj2" fmla="val -4618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137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17163925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1994–2014P</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294381"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108</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5695867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Fourth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109</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NCCI from Annual Statement Data.</a:t>
            </a:r>
            <a:endParaRPr lang="en-US" sz="1000" dirty="0"/>
          </a:p>
          <a:p>
            <a:pPr eaLnBrk="0" hangingPunct="0">
              <a:tabLst>
                <a:tab pos="512763" algn="l"/>
              </a:tabLst>
            </a:pPr>
            <a:r>
              <a:rPr lang="en-US" sz="1000" dirty="0"/>
              <a:t>	</a:t>
            </a:r>
            <a:r>
              <a:rPr lang="en-US" sz="1000" dirty="0" smtClean="0"/>
              <a:t>Includes state insurance fund data for the following states: </a:t>
            </a:r>
            <a:r>
              <a:rPr lang="en-US" sz="1000" dirty="0"/>
              <a:t>AZ, CA, CO, HI, ID, KY, LA, MD, MO, MT, NM, OK, OR, RI, TX, </a:t>
            </a:r>
            <a:r>
              <a:rPr lang="en-US" sz="1000" dirty="0" smtClean="0"/>
              <a:t>UT.</a:t>
            </a:r>
            <a:endParaRPr lang="en-US" sz="1000" dirty="0"/>
          </a:p>
          <a:p>
            <a:pPr eaLnBrk="0" hangingPunct="0">
              <a:tabLst>
                <a:tab pos="512763" algn="l"/>
              </a:tabLst>
            </a:pPr>
            <a:r>
              <a:rPr lang="en-US" sz="1000" dirty="0" smtClean="0"/>
              <a:t>	Each calendar year total for State </a:t>
            </a:r>
            <a:r>
              <a:rPr lang="en-US" sz="1000" dirty="0"/>
              <a:t>Funds </a:t>
            </a:r>
            <a:r>
              <a:rPr lang="en-US" sz="1000" dirty="0" smtClean="0"/>
              <a:t>includes all funds operating as a state fund that year.</a:t>
            </a:r>
            <a:endParaRPr lang="en-US" sz="1000" dirty="0"/>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3072757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063103403"/>
              </p:ext>
            </p:extLst>
          </p:nvPr>
        </p:nvGraphicFramePr>
        <p:xfrm>
          <a:off x="-88902" y="1200150"/>
          <a:ext cx="8915401" cy="5889625"/>
        </p:xfrm>
        <a:graphic>
          <a:graphicData uri="http://schemas.openxmlformats.org/presentationml/2006/ole">
            <mc:AlternateContent xmlns:mc="http://schemas.openxmlformats.org/markup-compatibility/2006">
              <mc:Choice xmlns:v="urn:schemas-microsoft-com:vml" Requires="v">
                <p:oleObj spid="_x0000_s28044775"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88902"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r>
              <a:rPr lang="en-US" sz="1100" dirty="0" smtClean="0">
                <a:solidFill>
                  <a:srgbClr val="000000"/>
                </a:solidFill>
              </a:rPr>
              <a:t>.</a:t>
            </a:r>
            <a:endParaRPr lang="en-US" sz="1100" dirty="0">
              <a:solidFill>
                <a:srgbClr val="000000"/>
              </a:solidFill>
            </a:endParaRP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3731063" y="1955636"/>
            <a:ext cx="1073789" cy="223294"/>
          </a:xfrm>
          <a:prstGeom prst="wedgeRectCallout">
            <a:avLst>
              <a:gd name="adj1" fmla="val -22651"/>
              <a:gd name="adj2" fmla="val 12463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1977:19.0%</a:t>
            </a:r>
            <a:endParaRPr lang="en-US" sz="1000" dirty="0">
              <a:solidFill>
                <a:srgbClr val="000000"/>
              </a:solidFill>
            </a:endParaRPr>
          </a:p>
        </p:txBody>
      </p:sp>
      <p:sp>
        <p:nvSpPr>
          <p:cNvPr id="16394" name="AutoShape 11"/>
          <p:cNvSpPr>
            <a:spLocks noChangeArrowheads="1"/>
          </p:cNvSpPr>
          <p:nvPr/>
        </p:nvSpPr>
        <p:spPr bwMode="auto">
          <a:xfrm>
            <a:off x="4885210" y="2137670"/>
            <a:ext cx="1060450" cy="261143"/>
          </a:xfrm>
          <a:prstGeom prst="wedgeRectCallout">
            <a:avLst>
              <a:gd name="adj1" fmla="val -18833"/>
              <a:gd name="adj2" fmla="val 1105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1987:17.3%</a:t>
            </a:r>
            <a:endParaRPr lang="en-US" sz="1000">
              <a:solidFill>
                <a:srgbClr val="000000"/>
              </a:solidFill>
            </a:endParaRPr>
          </a:p>
        </p:txBody>
      </p:sp>
      <p:sp>
        <p:nvSpPr>
          <p:cNvPr id="16395" name="AutoShape 12"/>
          <p:cNvSpPr>
            <a:spLocks noChangeArrowheads="1"/>
          </p:cNvSpPr>
          <p:nvPr/>
        </p:nvSpPr>
        <p:spPr bwMode="auto">
          <a:xfrm>
            <a:off x="5827818" y="2784573"/>
            <a:ext cx="1007859" cy="22081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1997:11.6%</a:t>
            </a:r>
            <a:endParaRPr lang="en-US" sz="1000">
              <a:solidFill>
                <a:srgbClr val="000000"/>
              </a:solidFill>
            </a:endParaRPr>
          </a:p>
        </p:txBody>
      </p:sp>
      <p:sp>
        <p:nvSpPr>
          <p:cNvPr id="16396" name="AutoShape 13"/>
          <p:cNvSpPr>
            <a:spLocks noChangeArrowheads="1"/>
          </p:cNvSpPr>
          <p:nvPr/>
        </p:nvSpPr>
        <p:spPr bwMode="auto">
          <a:xfrm>
            <a:off x="7007711" y="2524442"/>
            <a:ext cx="1010561" cy="269887"/>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2006:12.7%</a:t>
            </a:r>
            <a:endParaRPr lang="en-US" sz="1000">
              <a:solidFill>
                <a:srgbClr val="000000"/>
              </a:solidFill>
            </a:endParaRPr>
          </a:p>
        </p:txBody>
      </p:sp>
      <p:sp>
        <p:nvSpPr>
          <p:cNvPr id="16401" name="AutoShape 18"/>
          <p:cNvSpPr>
            <a:spLocks noChangeArrowheads="1"/>
          </p:cNvSpPr>
          <p:nvPr/>
        </p:nvSpPr>
        <p:spPr bwMode="auto">
          <a:xfrm>
            <a:off x="4813121" y="5221486"/>
            <a:ext cx="965524" cy="258040"/>
          </a:xfrm>
          <a:prstGeom prst="wedgeRectCallout">
            <a:avLst>
              <a:gd name="adj1" fmla="val -35452"/>
              <a:gd name="adj2" fmla="val -11471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1984: 1.8%</a:t>
            </a:r>
            <a:endParaRPr lang="en-US" sz="1000">
              <a:solidFill>
                <a:srgbClr val="000000"/>
              </a:solidFill>
            </a:endParaRPr>
          </a:p>
        </p:txBody>
      </p:sp>
      <p:sp>
        <p:nvSpPr>
          <p:cNvPr id="16402" name="AutoShape 19"/>
          <p:cNvSpPr>
            <a:spLocks noChangeArrowheads="1"/>
          </p:cNvSpPr>
          <p:nvPr/>
        </p:nvSpPr>
        <p:spPr bwMode="auto">
          <a:xfrm>
            <a:off x="5765734" y="4926866"/>
            <a:ext cx="1026093" cy="234892"/>
          </a:xfrm>
          <a:prstGeom prst="wedgeRectCallout">
            <a:avLst>
              <a:gd name="adj1" fmla="val -40979"/>
              <a:gd name="adj2" fmla="val -18401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1992: 4.5%</a:t>
            </a:r>
            <a:endParaRPr lang="en-US" sz="1000">
              <a:solidFill>
                <a:srgbClr val="000000"/>
              </a:solidFill>
            </a:endParaRPr>
          </a:p>
        </p:txBody>
      </p:sp>
      <p:sp>
        <p:nvSpPr>
          <p:cNvPr id="16403" name="AutoShape 20"/>
          <p:cNvSpPr>
            <a:spLocks noChangeArrowheads="1"/>
          </p:cNvSpPr>
          <p:nvPr/>
        </p:nvSpPr>
        <p:spPr bwMode="auto">
          <a:xfrm>
            <a:off x="7172505" y="5423132"/>
            <a:ext cx="1078171" cy="242310"/>
          </a:xfrm>
          <a:prstGeom prst="wedgeRectCallout">
            <a:avLst>
              <a:gd name="adj1" fmla="val -63835"/>
              <a:gd name="adj2" fmla="val -3125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2001: -1.2%</a:t>
            </a:r>
            <a:endParaRPr lang="en-US" sz="100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3699242" y="5233356"/>
            <a:ext cx="1058679" cy="234300"/>
          </a:xfrm>
          <a:prstGeom prst="wedgeRectCallout">
            <a:avLst>
              <a:gd name="adj1" fmla="val -37484"/>
              <a:gd name="adj2" fmla="val -171265"/>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1975: 2.4%</a:t>
            </a:r>
            <a:endParaRPr lang="en-US" sz="1000">
              <a:solidFill>
                <a:srgbClr val="000000"/>
              </a:solidFill>
            </a:endParaRPr>
          </a:p>
        </p:txBody>
      </p:sp>
      <p:sp>
        <p:nvSpPr>
          <p:cNvPr id="29" name="AutoShape 8"/>
          <p:cNvSpPr>
            <a:spLocks noChangeArrowheads="1"/>
          </p:cNvSpPr>
          <p:nvPr/>
        </p:nvSpPr>
        <p:spPr bwMode="blackWhite">
          <a:xfrm>
            <a:off x="8097436" y="3072875"/>
            <a:ext cx="727671" cy="430787"/>
          </a:xfrm>
          <a:prstGeom prst="wedgeRectCallout">
            <a:avLst>
              <a:gd name="adj1" fmla="val -22093"/>
              <a:gd name="adj2" fmla="val 834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2013 9.8%</a:t>
            </a:r>
            <a:endParaRPr lang="en-US" sz="1200" b="1" dirty="0">
              <a:solidFill>
                <a:srgbClr val="FFFFFF"/>
              </a:solidFill>
            </a:endParaRPr>
          </a:p>
        </p:txBody>
      </p:sp>
      <p:sp>
        <p:nvSpPr>
          <p:cNvPr id="19" name="AutoShape 8"/>
          <p:cNvSpPr>
            <a:spLocks noChangeArrowheads="1"/>
          </p:cNvSpPr>
          <p:nvPr/>
        </p:nvSpPr>
        <p:spPr bwMode="blackWhite">
          <a:xfrm>
            <a:off x="8187347" y="4483414"/>
            <a:ext cx="772370" cy="542954"/>
          </a:xfrm>
          <a:prstGeom prst="wedgeRectCallout">
            <a:avLst>
              <a:gd name="adj1" fmla="val 4304"/>
              <a:gd name="adj2" fmla="val -1312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8.8%</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Back to the Future: Profitability Peaks &amp; Troughs in the P/C Insurance Industry, 1950 – 2015E*</a:t>
            </a:r>
          </a:p>
        </p:txBody>
      </p:sp>
      <p:sp>
        <p:nvSpPr>
          <p:cNvPr id="22" name="AutoShape 6"/>
          <p:cNvSpPr>
            <a:spLocks noChangeArrowheads="1"/>
          </p:cNvSpPr>
          <p:nvPr/>
        </p:nvSpPr>
        <p:spPr bwMode="auto">
          <a:xfrm>
            <a:off x="2674679" y="4942578"/>
            <a:ext cx="1056384" cy="234300"/>
          </a:xfrm>
          <a:prstGeom prst="wedgeRectCallout">
            <a:avLst>
              <a:gd name="adj1" fmla="val -17714"/>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1969: 3.9%</a:t>
            </a:r>
            <a:endParaRPr lang="en-US" sz="1000" dirty="0">
              <a:solidFill>
                <a:srgbClr val="000000"/>
              </a:solidFill>
            </a:endParaRPr>
          </a:p>
        </p:txBody>
      </p:sp>
      <p:sp>
        <p:nvSpPr>
          <p:cNvPr id="23" name="AutoShape 6"/>
          <p:cNvSpPr>
            <a:spLocks noChangeArrowheads="1"/>
          </p:cNvSpPr>
          <p:nvPr/>
        </p:nvSpPr>
        <p:spPr bwMode="auto">
          <a:xfrm>
            <a:off x="2104896" y="5275194"/>
            <a:ext cx="1056384" cy="234300"/>
          </a:xfrm>
          <a:prstGeom prst="wedgeRectCallout">
            <a:avLst>
              <a:gd name="adj1" fmla="val -9998"/>
              <a:gd name="adj2" fmla="val -17226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1965: 2.2%</a:t>
            </a:r>
            <a:endParaRPr lang="en-US" sz="1000" dirty="0">
              <a:solidFill>
                <a:srgbClr val="000000"/>
              </a:solidFill>
            </a:endParaRPr>
          </a:p>
        </p:txBody>
      </p:sp>
      <p:sp>
        <p:nvSpPr>
          <p:cNvPr id="24" name="AutoShape 6"/>
          <p:cNvSpPr>
            <a:spLocks noChangeArrowheads="1"/>
          </p:cNvSpPr>
          <p:nvPr/>
        </p:nvSpPr>
        <p:spPr bwMode="auto">
          <a:xfrm>
            <a:off x="933323" y="5265912"/>
            <a:ext cx="1056384" cy="234300"/>
          </a:xfrm>
          <a:prstGeom prst="wedgeRectCallout">
            <a:avLst>
              <a:gd name="adj1" fmla="val 9911"/>
              <a:gd name="adj2" fmla="val -14793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1957: 1.8%</a:t>
            </a:r>
            <a:endParaRPr lang="en-US" sz="1000" dirty="0">
              <a:solidFill>
                <a:srgbClr val="000000"/>
              </a:solidFill>
            </a:endParaRPr>
          </a:p>
        </p:txBody>
      </p:sp>
      <p:sp>
        <p:nvSpPr>
          <p:cNvPr id="25" name="AutoShape 7"/>
          <p:cNvSpPr>
            <a:spLocks noChangeArrowheads="1"/>
          </p:cNvSpPr>
          <p:nvPr/>
        </p:nvSpPr>
        <p:spPr bwMode="auto">
          <a:xfrm>
            <a:off x="2850047" y="2697255"/>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1972:13.7%</a:t>
            </a:r>
            <a:endParaRPr lang="en-US" sz="1000" dirty="0">
              <a:solidFill>
                <a:srgbClr val="000000"/>
              </a:solidFill>
            </a:endParaRPr>
          </a:p>
        </p:txBody>
      </p:sp>
      <p:sp>
        <p:nvSpPr>
          <p:cNvPr id="27" name="AutoShape 7"/>
          <p:cNvSpPr>
            <a:spLocks noChangeArrowheads="1"/>
          </p:cNvSpPr>
          <p:nvPr/>
        </p:nvSpPr>
        <p:spPr bwMode="auto">
          <a:xfrm>
            <a:off x="2384895" y="3466709"/>
            <a:ext cx="797668" cy="421671"/>
          </a:xfrm>
          <a:prstGeom prst="wedgeRectCallout">
            <a:avLst>
              <a:gd name="adj1" fmla="val -5864"/>
              <a:gd name="adj2" fmla="val 13468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1966-67: 5.5%</a:t>
            </a:r>
            <a:endParaRPr lang="en-US" sz="1000" dirty="0">
              <a:solidFill>
                <a:srgbClr val="000000"/>
              </a:solidFill>
            </a:endParaRPr>
          </a:p>
        </p:txBody>
      </p:sp>
      <p:sp>
        <p:nvSpPr>
          <p:cNvPr id="28" name="AutoShape 7"/>
          <p:cNvSpPr>
            <a:spLocks noChangeArrowheads="1"/>
          </p:cNvSpPr>
          <p:nvPr/>
        </p:nvSpPr>
        <p:spPr bwMode="auto">
          <a:xfrm>
            <a:off x="1262474" y="3670604"/>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1959:6.8%</a:t>
            </a:r>
            <a:endParaRPr lang="en-US" sz="1000" dirty="0">
              <a:solidFill>
                <a:srgbClr val="000000"/>
              </a:solidFill>
            </a:endParaRPr>
          </a:p>
        </p:txBody>
      </p:sp>
      <p:sp>
        <p:nvSpPr>
          <p:cNvPr id="30" name="AutoShape 7"/>
          <p:cNvSpPr>
            <a:spLocks noChangeArrowheads="1"/>
          </p:cNvSpPr>
          <p:nvPr/>
        </p:nvSpPr>
        <p:spPr bwMode="auto">
          <a:xfrm>
            <a:off x="788643" y="3231324"/>
            <a:ext cx="1073789" cy="223294"/>
          </a:xfrm>
          <a:prstGeom prst="wedgeRectCallout">
            <a:avLst>
              <a:gd name="adj1" fmla="val -44393"/>
              <a:gd name="adj2" fmla="val 22482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1950:8.0%</a:t>
            </a:r>
            <a:endParaRPr lang="en-US" sz="1000" dirty="0">
              <a:solidFill>
                <a:srgbClr val="000000"/>
              </a:solidFill>
            </a:endParaRPr>
          </a:p>
        </p:txBody>
      </p:sp>
      <p:sp>
        <p:nvSpPr>
          <p:cNvPr id="31" name="AutoShape 6"/>
          <p:cNvSpPr>
            <a:spLocks noChangeArrowheads="1"/>
          </p:cNvSpPr>
          <p:nvPr/>
        </p:nvSpPr>
        <p:spPr bwMode="blackWhite">
          <a:xfrm>
            <a:off x="859006" y="1307295"/>
            <a:ext cx="2854763" cy="981014"/>
          </a:xfrm>
          <a:prstGeom prst="wedgeRectCallout">
            <a:avLst>
              <a:gd name="adj1" fmla="val -20052"/>
              <a:gd name="adj2" fmla="val 127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ROEs were lower in this period.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4387037" y="1026522"/>
            <a:ext cx="2854763" cy="869168"/>
          </a:xfrm>
          <a:prstGeom prst="wedgeRectCallout">
            <a:avLst>
              <a:gd name="adj1" fmla="val -19925"/>
              <a:gd name="adj2" fmla="val 73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ROEs were much higher in this period while troughs were comparable.  High interest rates, rapid inflation, economic volatility all played roles</a:t>
            </a:r>
            <a:endParaRPr lang="en-US" sz="1200" b="1" dirty="0">
              <a:solidFill>
                <a:schemeClr val="bg1"/>
              </a:solidFill>
              <a:cs typeface="+mn-cs"/>
            </a:endParaRPr>
          </a:p>
        </p:txBody>
      </p:sp>
      <p:sp>
        <p:nvSpPr>
          <p:cNvPr id="33" name="AutoShape 6"/>
          <p:cNvSpPr>
            <a:spLocks noChangeArrowheads="1"/>
          </p:cNvSpPr>
          <p:nvPr/>
        </p:nvSpPr>
        <p:spPr bwMode="blackWhite">
          <a:xfrm>
            <a:off x="7377804" y="1307294"/>
            <a:ext cx="1715131" cy="942359"/>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1990-2010s: Déjà vu. Excluding mega-CATs, this period is very similar to the 1950-1970 period</a:t>
            </a:r>
            <a:endParaRPr lang="en-US" sz="1200" b="1" dirty="0">
              <a:solidFill>
                <a:schemeClr val="bg1"/>
              </a:solidFill>
              <a:cs typeface="+mn-cs"/>
            </a:endParaRPr>
          </a:p>
        </p:txBody>
      </p:sp>
    </p:spTree>
    <p:custDataLst>
      <p:tags r:id="rId2"/>
    </p:custDataLst>
    <p:extLst>
      <p:ext uri="{BB962C8B-B14F-4D97-AF65-F5344CB8AC3E}">
        <p14:creationId xmlns:p14="http://schemas.microsoft.com/office/powerpoint/2010/main" val="3914560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110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2014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2014 Growth = +4.6%</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4" name="Picture 3"/>
          <p:cNvPicPr>
            <a:picLocks noChangeAspect="1"/>
          </p:cNvPicPr>
          <p:nvPr/>
        </p:nvPicPr>
        <p:blipFill>
          <a:blip r:embed="rId3"/>
          <a:stretch>
            <a:fillRect/>
          </a:stretch>
        </p:blipFill>
        <p:spPr>
          <a:xfrm>
            <a:off x="69131" y="1728788"/>
            <a:ext cx="8199657" cy="4662595"/>
          </a:xfrm>
          <a:prstGeom prst="rect">
            <a:avLst/>
          </a:prstGeom>
        </p:spPr>
      </p:pic>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66992392"/>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111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41192552"/>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112</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Workers Compensation Components of Written Premium Change, 2013 to 2014</a:t>
            </a:r>
          </a:p>
        </p:txBody>
      </p:sp>
      <p:graphicFrame>
        <p:nvGraphicFramePr>
          <p:cNvPr id="2" name="Table 1"/>
          <p:cNvGraphicFramePr>
            <a:graphicFrameLocks noGrp="1"/>
          </p:cNvGraphicFramePr>
          <p:nvPr>
            <p:extLst/>
          </p:nvPr>
        </p:nvGraphicFramePr>
        <p:xfrm>
          <a:off x="157163" y="1325562"/>
          <a:ext cx="7634287" cy="4267200"/>
        </p:xfrm>
        <a:graphic>
          <a:graphicData uri="http://schemas.openxmlformats.org/drawingml/2006/table">
            <a:tbl>
              <a:tblPr firstRow="1" bandRow="1">
                <a:tableStyleId>{5C22544A-7EE6-4342-B048-85BDC9FD1C3A}</a:tableStyleId>
              </a:tblPr>
              <a:tblGrid>
                <a:gridCol w="5946393"/>
                <a:gridCol w="1687894"/>
              </a:tblGrid>
              <a:tr h="370840">
                <a:tc gridSpan="2">
                  <a:txBody>
                    <a:bodyPr/>
                    <a:lstStyle/>
                    <a:p>
                      <a:pPr algn="ctr"/>
                      <a:r>
                        <a:rPr lang="en-US" sz="2000" b="1" dirty="0" smtClean="0">
                          <a:latin typeface="Arial" panose="020B0604020202020204" pitchFamily="34" charset="0"/>
                          <a:cs typeface="Arial" panose="020B0604020202020204" pitchFamily="34" charset="0"/>
                        </a:rPr>
                        <a:t>Written</a:t>
                      </a:r>
                      <a:r>
                        <a:rPr lang="en-US" sz="2000" b="1" baseline="0" dirty="0" smtClean="0">
                          <a:latin typeface="Arial" panose="020B0604020202020204" pitchFamily="34" charset="0"/>
                          <a:cs typeface="Arial" panose="020B0604020202020204" pitchFamily="34" charset="0"/>
                        </a:rPr>
                        <a:t> Premium Change from 2013 to 2014</a:t>
                      </a:r>
                      <a:endParaRPr lang="en-US" sz="2000" b="1" dirty="0">
                        <a:latin typeface="Arial" panose="020B0604020202020204" pitchFamily="34" charset="0"/>
                        <a:cs typeface="Arial" panose="020B0604020202020204" pitchFamily="34" charset="0"/>
                      </a:endParaRPr>
                    </a:p>
                  </a:txBody>
                  <a:tcPr/>
                </a:tc>
                <a:tc hMerge="1">
                  <a:txBody>
                    <a:bodyPr/>
                    <a:lstStyle/>
                    <a:p>
                      <a:endParaRPr lang="en-US" dirty="0"/>
                    </a:p>
                  </a:txBody>
                  <a:tcPr/>
                </a:tc>
              </a:tr>
              <a:tr h="370840">
                <a:tc>
                  <a:txBody>
                    <a:bodyPr/>
                    <a:lstStyle/>
                    <a:p>
                      <a:r>
                        <a:rPr lang="en-US" sz="2000" b="1" dirty="0" smtClean="0">
                          <a:latin typeface="Arial" panose="020B0604020202020204" pitchFamily="34" charset="0"/>
                          <a:cs typeface="Arial" panose="020B0604020202020204" pitchFamily="34" charset="0"/>
                        </a:rPr>
                        <a:t>Net</a:t>
                      </a:r>
                      <a:r>
                        <a:rPr lang="en-US" sz="2000" b="1" baseline="0" dirty="0" smtClean="0">
                          <a:latin typeface="Arial" panose="020B0604020202020204" pitchFamily="34" charset="0"/>
                          <a:cs typeface="Arial" panose="020B0604020202020204" pitchFamily="34" charset="0"/>
                        </a:rPr>
                        <a: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Direct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0">
                <a:tc>
                  <a:txBody>
                    <a:bodyPr/>
                    <a:lstStyle/>
                    <a:p>
                      <a:r>
                        <a:rPr lang="en-US" sz="2000" b="1" dirty="0" smtClean="0">
                          <a:latin typeface="Arial" panose="020B0604020202020204" pitchFamily="34" charset="0"/>
                          <a:cs typeface="Arial" panose="020B0604020202020204" pitchFamily="34" charset="0"/>
                        </a:rPr>
                        <a:t>Direct Written Premium—NCCI States</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r h="370840">
                <a:tc>
                  <a:txBody>
                    <a:bodyPr/>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Components of DWP Change for NCCI</a:t>
                      </a:r>
                      <a:r>
                        <a:rPr lang="en-US" sz="2000" b="1" baseline="0" dirty="0" smtClean="0">
                          <a:latin typeface="Arial" panose="020B0604020202020204" pitchFamily="34" charset="0"/>
                          <a:cs typeface="Arial" panose="020B0604020202020204" pitchFamily="34" charset="0"/>
                        </a:rPr>
                        <a:t> States</a:t>
                      </a:r>
                      <a:endParaRPr lang="en-US" sz="2000" b="1" dirty="0">
                        <a:latin typeface="Arial" panose="020B0604020202020204" pitchFamily="34" charset="0"/>
                        <a:cs typeface="Arial" panose="020B0604020202020204" pitchFamily="34" charset="0"/>
                      </a:endParaRPr>
                    </a:p>
                  </a:txBody>
                  <a:tcPr/>
                </a:tc>
                <a:tc>
                  <a:txBody>
                    <a:bodyPr/>
                    <a:lstStyle/>
                    <a:p>
                      <a:pPr algn="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Estimated Payroll</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+4.7%</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Bureau Loss Costs and Mix</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-1.4%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Discounting</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Other Factors</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+0.8%</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Combined Effect</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bl>
          </a:graphicData>
        </a:graphic>
      </p:graphicFrame>
      <p:sp>
        <p:nvSpPr>
          <p:cNvPr id="10" name="Text Box 6"/>
          <p:cNvSpPr txBox="1">
            <a:spLocks noChangeArrowheads="1"/>
          </p:cNvSpPr>
          <p:nvPr/>
        </p:nvSpPr>
        <p:spPr bwMode="auto">
          <a:xfrm>
            <a:off x="67099" y="6169987"/>
            <a:ext cx="8384919" cy="553998"/>
          </a:xfrm>
          <a:prstGeom prst="rect">
            <a:avLst/>
          </a:prstGeom>
          <a:noFill/>
          <a:ln w="0">
            <a:noFill/>
            <a:miter lim="800000"/>
            <a:headEnd/>
            <a:tailEnd/>
          </a:ln>
        </p:spPr>
        <p:txBody>
          <a:bodyPr wrap="square">
            <a:spAutoFit/>
          </a:bodyPr>
          <a:lstStyle/>
          <a:p>
            <a:r>
              <a:rPr lang="en-US" sz="1000" dirty="0" smtClean="0"/>
              <a:t>Sources: Countrywide: Annual Statement data.</a:t>
            </a:r>
          </a:p>
          <a:p>
            <a:r>
              <a:rPr lang="en-US" sz="1000" dirty="0" smtClean="0"/>
              <a:t>NCCI States: Annual Statement Statutory Page 14 for all states where NCCI provides ratemaking services.</a:t>
            </a:r>
          </a:p>
          <a:p>
            <a:r>
              <a:rPr lang="en-US" sz="1000" dirty="0" smtClean="0"/>
              <a:t>Components: NCCI Policy data.</a:t>
            </a:r>
            <a:endParaRPr lang="en-US" sz="1000" dirty="0"/>
          </a:p>
        </p:txBody>
      </p:sp>
      <p:sp>
        <p:nvSpPr>
          <p:cNvPr id="11" name="AutoShape 8"/>
          <p:cNvSpPr>
            <a:spLocks noChangeArrowheads="1"/>
          </p:cNvSpPr>
          <p:nvPr/>
        </p:nvSpPr>
        <p:spPr bwMode="blackWhite">
          <a:xfrm>
            <a:off x="8084777" y="3500439"/>
            <a:ext cx="963973" cy="1533296"/>
          </a:xfrm>
          <a:prstGeom prst="wedgeRectCallout">
            <a:avLst>
              <a:gd name="adj1" fmla="val -83599"/>
              <a:gd name="adj2" fmla="val -30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Growth is now almost entirely payroll driven</a:t>
            </a:r>
            <a:endParaRPr lang="en-US" sz="1600" b="1" dirty="0">
              <a:solidFill>
                <a:schemeClr val="bg1"/>
              </a:solidFill>
            </a:endParaRPr>
          </a:p>
        </p:txBody>
      </p:sp>
    </p:spTree>
    <p:extLst>
      <p:ext uri="{BB962C8B-B14F-4D97-AF65-F5344CB8AC3E}">
        <p14:creationId xmlns:p14="http://schemas.microsoft.com/office/powerpoint/2010/main" val="1762746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171445" y="161925"/>
            <a:ext cx="8229600" cy="687388"/>
          </a:xfrm>
        </p:spPr>
        <p:txBody>
          <a:bodyPr/>
          <a:lstStyle/>
          <a:p>
            <a:r>
              <a:rPr lang="en-US" dirty="0" smtClean="0">
                <a:cs typeface="Arial" charset="0"/>
              </a:rPr>
              <a:t>WC Approved Changes in Bureau     Premium Level (Rates/Loss Costs)</a:t>
            </a:r>
            <a:endParaRPr lang="en-US" sz="1600" dirty="0" smtClean="0">
              <a:solidFill>
                <a:schemeClr val="tx1"/>
              </a:solidFill>
              <a:cs typeface="Arial" charset="0"/>
            </a:endParaRPr>
          </a:p>
        </p:txBody>
      </p:sp>
      <p:graphicFrame>
        <p:nvGraphicFramePr>
          <p:cNvPr id="40962" name="Content Placeholder 4"/>
          <p:cNvGraphicFramePr>
            <a:graphicFrameLocks noGrp="1"/>
          </p:cNvGraphicFramePr>
          <p:nvPr>
            <p:ph idx="1"/>
            <p:extLst/>
          </p:nvPr>
        </p:nvGraphicFramePr>
        <p:xfrm>
          <a:off x="46038" y="1624013"/>
          <a:ext cx="8807450" cy="4614862"/>
        </p:xfrm>
        <a:graphic>
          <a:graphicData uri="http://schemas.openxmlformats.org/presentationml/2006/ole">
            <mc:AlternateContent xmlns:mc="http://schemas.openxmlformats.org/markup-compatibility/2006">
              <mc:Choice xmlns:v="urn:schemas-microsoft-com:vml" Requires="v">
                <p:oleObj spid="_x0000_s28295405" name="Worksheet" r:id="rId4" imgW="8762844" imgH="4590842" progId="Excel.Sheet.8">
                  <p:embed/>
                </p:oleObj>
              </mc:Choice>
              <mc:Fallback>
                <p:oleObj name="Worksheet" r:id="rId4" imgW="8762844" imgH="4590842" progId="Excel.Sheet.8">
                  <p:embed/>
                  <p:pic>
                    <p:nvPicPr>
                      <p:cNvPr id="0" name=""/>
                      <p:cNvPicPr>
                        <a:picLocks noGrp="1" noChangeArrowheads="1"/>
                      </p:cNvPicPr>
                      <p:nvPr/>
                    </p:nvPicPr>
                    <p:blipFill>
                      <a:blip r:embed="rId5"/>
                      <a:srcRect/>
                      <a:stretch>
                        <a:fillRect/>
                      </a:stretch>
                    </p:blipFill>
                    <p:spPr bwMode="auto">
                      <a:xfrm>
                        <a:off x="46038" y="1624013"/>
                        <a:ext cx="8807450" cy="461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113</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686175" y="5530989"/>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134935"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dirty="0"/>
              <a:t>Cumulative</a:t>
            </a:r>
          </a:p>
          <a:p>
            <a:pPr algn="ctr" eaLnBrk="0" hangingPunct="0">
              <a:lnSpc>
                <a:spcPct val="80000"/>
              </a:lnSpc>
              <a:spcBef>
                <a:spcPct val="20000"/>
              </a:spcBef>
            </a:pPr>
            <a:r>
              <a:rPr lang="en-US" sz="1400" b="1" dirty="0"/>
              <a:t>1990–1993</a:t>
            </a:r>
          </a:p>
          <a:p>
            <a:pPr algn="ctr" eaLnBrk="0" hangingPunct="0">
              <a:lnSpc>
                <a:spcPct val="80000"/>
              </a:lnSpc>
              <a:spcBef>
                <a:spcPct val="50000"/>
              </a:spcBef>
            </a:pPr>
            <a:r>
              <a:rPr lang="en-US" sz="1400" b="1" dirty="0"/>
              <a:t>+36.3%</a:t>
            </a:r>
          </a:p>
        </p:txBody>
      </p:sp>
      <p:sp>
        <p:nvSpPr>
          <p:cNvPr id="40969" name="AutoShape 20"/>
          <p:cNvSpPr>
            <a:spLocks/>
          </p:cNvSpPr>
          <p:nvPr/>
        </p:nvSpPr>
        <p:spPr bwMode="auto">
          <a:xfrm rot="16200000" flipV="1">
            <a:off x="1104823" y="3844847"/>
            <a:ext cx="247138" cy="1143666"/>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2901810" y="1801813"/>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154347" y="2053696"/>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5933069" y="2703300"/>
            <a:ext cx="192881" cy="2057031"/>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4950008" y="2913062"/>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smtClean="0"/>
              <a:t>-30.8%</a:t>
            </a:r>
            <a:endParaRPr lang="en-US" sz="1400" b="1" dirty="0"/>
          </a:p>
        </p:txBody>
      </p:sp>
      <p:sp>
        <p:nvSpPr>
          <p:cNvPr id="40974" name="AutoShape 24"/>
          <p:cNvSpPr>
            <a:spLocks/>
          </p:cNvSpPr>
          <p:nvPr/>
        </p:nvSpPr>
        <p:spPr bwMode="auto">
          <a:xfrm rot="5400000">
            <a:off x="2711527" y="2835352"/>
            <a:ext cx="236537" cy="1712758"/>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1701085" y="2895853"/>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113972"/>
            <a:ext cx="8678862" cy="707886"/>
          </a:xfrm>
          <a:prstGeom prst="rect">
            <a:avLst/>
          </a:prstGeom>
          <a:noFill/>
          <a:ln w="0">
            <a:noFill/>
            <a:miter lim="800000"/>
            <a:headEnd/>
            <a:tailEnd/>
          </a:ln>
        </p:spPr>
        <p:txBody>
          <a:bodyPr wrap="square">
            <a:spAutoFit/>
          </a:bodyPr>
          <a:lstStyle/>
          <a:p>
            <a:r>
              <a:rPr lang="en-US" sz="1000" dirty="0"/>
              <a:t>*States approved through </a:t>
            </a:r>
            <a:r>
              <a:rPr lang="en-US" sz="1000" dirty="0" smtClean="0"/>
              <a:t>4/24/15.</a:t>
            </a:r>
            <a:endParaRPr lang="en-US" sz="1000" dirty="0"/>
          </a:p>
          <a:p>
            <a:r>
              <a:rPr lang="en-US" sz="1000" dirty="0"/>
              <a:t>Note: </a:t>
            </a:r>
            <a:r>
              <a:rPr lang="en-US" sz="1000" dirty="0" smtClean="0"/>
              <a:t>Bureau premium level changes are countrywide </a:t>
            </a:r>
            <a:r>
              <a:rPr lang="en-US" sz="1000" dirty="0"/>
              <a:t>approved changes in advisory rates, loss costs and assigned risk rates as filed by applicable rating </a:t>
            </a:r>
            <a:r>
              <a:rPr lang="en-US" sz="1000" dirty="0" smtClean="0"/>
              <a:t>organization, relative to those previously approved.</a:t>
            </a:r>
            <a:endParaRPr lang="en-US" sz="1000" dirty="0"/>
          </a:p>
          <a:p>
            <a:r>
              <a:rPr lang="en-US" sz="1000" dirty="0"/>
              <a:t>Source: NCCI.</a:t>
            </a:r>
          </a:p>
        </p:txBody>
      </p:sp>
      <p:sp>
        <p:nvSpPr>
          <p:cNvPr id="40977" name="Text Box 8"/>
          <p:cNvSpPr txBox="1">
            <a:spLocks noChangeArrowheads="1"/>
          </p:cNvSpPr>
          <p:nvPr/>
        </p:nvSpPr>
        <p:spPr bwMode="auto">
          <a:xfrm>
            <a:off x="1654175" y="1196975"/>
            <a:ext cx="6226175" cy="338510"/>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600" b="1" dirty="0" smtClean="0"/>
              <a:t>By Effective Date for Total Market</a:t>
            </a:r>
            <a:endParaRPr lang="en-US" sz="1600" b="1"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6332540" y="4998189"/>
            <a:ext cx="2408595" cy="792783"/>
          </a:xfrm>
          <a:prstGeom prst="wedgeRectCallout">
            <a:avLst>
              <a:gd name="adj1" fmla="val 39419"/>
              <a:gd name="adj2" fmla="val -79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Approved rates/loss costs are down for the first time since 2010</a:t>
            </a:r>
            <a:endParaRPr lang="en-US" sz="1600" b="1" dirty="0">
              <a:solidFill>
                <a:schemeClr val="bg1"/>
              </a:solidFill>
            </a:endParaRPr>
          </a:p>
        </p:txBody>
      </p:sp>
      <p:sp>
        <p:nvSpPr>
          <p:cNvPr id="20" name="AutoShape 23"/>
          <p:cNvSpPr>
            <a:spLocks/>
          </p:cNvSpPr>
          <p:nvPr/>
        </p:nvSpPr>
        <p:spPr bwMode="auto">
          <a:xfrm rot="5400000">
            <a:off x="7537852" y="1919290"/>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21" name="Text Box 22"/>
          <p:cNvSpPr txBox="1">
            <a:spLocks noChangeArrowheads="1"/>
          </p:cNvSpPr>
          <p:nvPr/>
        </p:nvSpPr>
        <p:spPr bwMode="auto">
          <a:xfrm>
            <a:off x="6275388" y="1750359"/>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a:t>
            </a:r>
            <a:r>
              <a:rPr lang="en-US" sz="1400" b="1" dirty="0" smtClean="0"/>
              <a:t>2011–2014</a:t>
            </a:r>
            <a:endParaRPr lang="en-US" sz="1400" b="1" dirty="0"/>
          </a:p>
          <a:p>
            <a:pPr algn="ctr" eaLnBrk="0" hangingPunct="0">
              <a:lnSpc>
                <a:spcPct val="80000"/>
              </a:lnSpc>
              <a:spcBef>
                <a:spcPct val="50000"/>
              </a:spcBef>
            </a:pPr>
            <a:r>
              <a:rPr lang="en-US" sz="1400" b="1" dirty="0"/>
              <a:t>+</a:t>
            </a:r>
            <a:r>
              <a:rPr lang="en-US" sz="1400" b="1" dirty="0" smtClean="0"/>
              <a:t>11.8%</a:t>
            </a:r>
            <a:endParaRPr lang="en-US" sz="1400" b="1" dirty="0"/>
          </a:p>
        </p:txBody>
      </p:sp>
    </p:spTree>
    <p:extLst>
      <p:ext uri="{BB962C8B-B14F-4D97-AF65-F5344CB8AC3E}">
        <p14:creationId xmlns:p14="http://schemas.microsoft.com/office/powerpoint/2010/main" val="1096722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114</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sp>
        <p:nvSpPr>
          <p:cNvPr id="20" name="Rectangle 6"/>
          <p:cNvSpPr>
            <a:spLocks noChangeArrowheads="1"/>
          </p:cNvSpPr>
          <p:nvPr/>
        </p:nvSpPr>
        <p:spPr bwMode="black">
          <a:xfrm>
            <a:off x="192462" y="1140200"/>
            <a:ext cx="8221662"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endParaRPr lang="en-US" sz="20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561" y="1601680"/>
            <a:ext cx="7672389" cy="4486275"/>
          </a:xfrm>
          <a:prstGeom prst="rect">
            <a:avLst/>
          </a:prstGeom>
        </p:spPr>
      </p:pic>
      <p:sp>
        <p:nvSpPr>
          <p:cNvPr id="14"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31994510"/>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115</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pic>
        <p:nvPicPr>
          <p:cNvPr id="3" name="Picture 2"/>
          <p:cNvPicPr>
            <a:picLocks noChangeAspect="1"/>
          </p:cNvPicPr>
          <p:nvPr/>
        </p:nvPicPr>
        <p:blipFill>
          <a:blip r:embed="rId3"/>
          <a:stretch>
            <a:fillRect/>
          </a:stretch>
        </p:blipFill>
        <p:spPr>
          <a:xfrm>
            <a:off x="38503" y="1601680"/>
            <a:ext cx="9034057" cy="4303130"/>
          </a:xfrm>
          <a:prstGeom prst="rect">
            <a:avLst/>
          </a:prstGeom>
        </p:spPr>
      </p:pic>
      <p:sp>
        <p:nvSpPr>
          <p:cNvPr id="12" name="Text Box 10"/>
          <p:cNvSpPr txBox="1">
            <a:spLocks noChangeArrowheads="1"/>
          </p:cNvSpPr>
          <p:nvPr/>
        </p:nvSpPr>
        <p:spPr bwMode="auto">
          <a:xfrm>
            <a:off x="141290" y="6056820"/>
            <a:ext cx="8678862" cy="707886"/>
          </a:xfrm>
          <a:prstGeom prst="rect">
            <a:avLst/>
          </a:prstGeom>
          <a:noFill/>
          <a:ln w="0">
            <a:noFill/>
            <a:miter lim="800000"/>
            <a:headEnd/>
            <a:tailEnd/>
          </a:ln>
        </p:spPr>
        <p:txBody>
          <a:bodyPr wrap="square">
            <a:spAutoFit/>
          </a:bodyPr>
          <a:lstStyle/>
          <a:p>
            <a:r>
              <a:rPr lang="en-US" sz="1000" dirty="0" smtClean="0"/>
              <a:t>Note</a:t>
            </a:r>
            <a:r>
              <a:rPr lang="en-US" sz="1000" dirty="0"/>
              <a:t>: P</a:t>
            </a:r>
            <a:r>
              <a:rPr lang="en-US" sz="1000" dirty="0" smtClean="0"/>
              <a:t>remium level changes are approved </a:t>
            </a:r>
            <a:r>
              <a:rPr lang="en-US" sz="1000" dirty="0"/>
              <a:t>changes </a:t>
            </a:r>
            <a:r>
              <a:rPr lang="en-US" sz="1000" dirty="0" smtClean="0"/>
              <a:t>are approved or filed and pending changes in </a:t>
            </a:r>
            <a:r>
              <a:rPr lang="en-US" sz="1000" dirty="0"/>
              <a:t>advisory rates, loss costs and </a:t>
            </a:r>
            <a:r>
              <a:rPr lang="en-US" sz="1000" dirty="0" smtClean="0"/>
              <a:t>rating values as of 4/24/15 as filed </a:t>
            </a:r>
            <a:r>
              <a:rPr lang="en-US" sz="1000" dirty="0"/>
              <a:t>by applicable rating </a:t>
            </a:r>
            <a:r>
              <a:rPr lang="en-US" sz="1000" dirty="0" smtClean="0"/>
              <a:t>organization, relative to those previously approved.  SC is filed and pending. IN and NC are in cooperation with state rating bureaus.</a:t>
            </a:r>
            <a:endParaRPr lang="en-US" sz="1000" dirty="0"/>
          </a:p>
          <a:p>
            <a:r>
              <a:rPr lang="en-US" sz="1000" dirty="0"/>
              <a:t>Source: NCCI.</a:t>
            </a:r>
          </a:p>
        </p:txBody>
      </p:sp>
      <p:sp>
        <p:nvSpPr>
          <p:cNvPr id="15" name="Rectangle 6"/>
          <p:cNvSpPr>
            <a:spLocks noChangeArrowheads="1"/>
          </p:cNvSpPr>
          <p:nvPr/>
        </p:nvSpPr>
        <p:spPr bwMode="black">
          <a:xfrm>
            <a:off x="192462" y="1140200"/>
            <a:ext cx="8221662" cy="61555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p>
          <a:p>
            <a:pPr algn="ctr" defTabSz="114300" eaLnBrk="0" hangingPunct="0">
              <a:lnSpc>
                <a:spcPct val="90000"/>
              </a:lnSpc>
              <a:spcBef>
                <a:spcPct val="20000"/>
              </a:spcBef>
            </a:pPr>
            <a:r>
              <a:rPr lang="en-US" sz="2000" b="1" dirty="0" smtClean="0">
                <a:solidFill>
                  <a:srgbClr val="225A7A"/>
                </a:solidFill>
              </a:rPr>
              <a:t>Excludes Law-Only Filings</a:t>
            </a:r>
            <a:endParaRPr lang="en-US" sz="2000" b="1" dirty="0">
              <a:solidFill>
                <a:srgbClr val="225A7A"/>
              </a:solidFill>
            </a:endParaRPr>
          </a:p>
        </p:txBody>
      </p:sp>
      <p:sp>
        <p:nvSpPr>
          <p:cNvPr id="16" name="AutoShape 8"/>
          <p:cNvSpPr>
            <a:spLocks noChangeArrowheads="1"/>
          </p:cNvSpPr>
          <p:nvPr/>
        </p:nvSpPr>
        <p:spPr bwMode="blackWhite">
          <a:xfrm>
            <a:off x="5217751" y="1845926"/>
            <a:ext cx="2573699" cy="1121187"/>
          </a:xfrm>
          <a:prstGeom prst="wedgeRectCallout">
            <a:avLst>
              <a:gd name="adj1" fmla="val -35746"/>
              <a:gd name="adj2" fmla="val 944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The majority of states experienced decreases in rates/loss costs over </a:t>
            </a:r>
            <a:endParaRPr lang="en-US" b="1" dirty="0">
              <a:solidFill>
                <a:schemeClr val="bg1"/>
              </a:solidFill>
            </a:endParaRPr>
          </a:p>
        </p:txBody>
      </p:sp>
    </p:spTree>
    <p:extLst>
      <p:ext uri="{BB962C8B-B14F-4D97-AF65-F5344CB8AC3E}">
        <p14:creationId xmlns:p14="http://schemas.microsoft.com/office/powerpoint/2010/main" val="3869349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2014</a:t>
            </a:r>
            <a:r>
              <a:rPr lang="en-US" sz="800" dirty="0"/>
              <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116</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2014p</a:t>
            </a:r>
            <a:r>
              <a:rPr lang="en-US" sz="1000" dirty="0">
                <a:latin typeface="Arial" charset="0"/>
                <a:cs typeface="Arial" charset="0"/>
              </a:rPr>
              <a:t>: Preliminary based on data valued as of </a:t>
            </a:r>
            <a:r>
              <a:rPr lang="en-US" sz="1000" dirty="0" smtClean="0">
                <a:latin typeface="Arial" charset="0"/>
                <a:cs typeface="Arial" charset="0"/>
              </a:rPr>
              <a:t>12/31/2014.</a:t>
            </a:r>
            <a:endParaRPr lang="en-US" sz="1000" dirty="0">
              <a:latin typeface="Arial" charset="0"/>
              <a:cs typeface="Arial" charset="0"/>
            </a:endParaRPr>
          </a:p>
          <a:p>
            <a:pPr>
              <a:tabLst>
                <a:tab pos="515695" algn="l"/>
              </a:tabLst>
            </a:pPr>
            <a:r>
              <a:rPr lang="en-US" sz="1000" dirty="0" smtClean="0">
                <a:latin typeface="Arial" charset="0"/>
                <a:cs typeface="Arial" charset="0"/>
              </a:rPr>
              <a:t>Source: NCCI Financial Call </a:t>
            </a:r>
            <a:r>
              <a:rPr lang="en-US" sz="1000" dirty="0" smtClean="0"/>
              <a:t>data, developed to ultimate and adjusted to current wage an voluntary loss cost level; E</a:t>
            </a:r>
            <a:r>
              <a:rPr lang="en-US" sz="1000" dirty="0" smtClean="0">
                <a:latin typeface="Arial" charset="0"/>
                <a:cs typeface="Arial" charset="0"/>
              </a:rPr>
              <a:t>xcludes </a:t>
            </a:r>
            <a:r>
              <a:rPr lang="en-US" sz="1000" dirty="0">
                <a:latin typeface="Arial" charset="0"/>
                <a:cs typeface="Arial" charset="0"/>
              </a:rPr>
              <a:t>high deductible </a:t>
            </a:r>
            <a:r>
              <a:rPr lang="en-US" sz="1000" dirty="0" smtClean="0">
                <a:latin typeface="Arial" charset="0"/>
                <a:cs typeface="Arial" charset="0"/>
              </a:rPr>
              <a:t>policies; 1994-2013: Based on data through 12/31/13.  Data for all states where NCCI provides ratemaking services, excluding WV.</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51.1%</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1994–2013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361586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extLst/>
          </p:nvPr>
        </p:nvGraphicFramePr>
        <p:xfrm>
          <a:off x="241298" y="2119312"/>
          <a:ext cx="8832850" cy="4151313"/>
        </p:xfrm>
        <a:graphic>
          <a:graphicData uri="http://schemas.openxmlformats.org/presentationml/2006/ole">
            <mc:AlternateContent xmlns:mc="http://schemas.openxmlformats.org/markup-compatibility/2006">
              <mc:Choice xmlns:v="urn:schemas-microsoft-com:vml" Requires="v">
                <p:oleObj spid="_x0000_s28296431" name="Chart" r:id="rId4" imgW="8439111" imgH="4076561" progId="MSGraph.Chart.8">
                  <p:embed followColorScheme="full"/>
                </p:oleObj>
              </mc:Choice>
              <mc:Fallback>
                <p:oleObj name="Chart" r:id="rId4" imgW="8439111" imgH="4076561" progId="MSGraph.Chart.8">
                  <p:embed followColorScheme="full"/>
                  <p:pic>
                    <p:nvPicPr>
                      <p:cNvPr id="0" name=""/>
                      <p:cNvPicPr>
                        <a:picLocks noChangeAspect="1" noChangeArrowheads="1"/>
                      </p:cNvPicPr>
                      <p:nvPr/>
                    </p:nvPicPr>
                    <p:blipFill>
                      <a:blip r:embed="rId5"/>
                      <a:srcRect/>
                      <a:stretch>
                        <a:fillRect/>
                      </a:stretch>
                    </p:blipFill>
                    <p:spPr bwMode="auto">
                      <a:xfrm>
                        <a:off x="241298" y="2119312"/>
                        <a:ext cx="883285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Modest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2014</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211054" y="1550988"/>
            <a:ext cx="3575715" cy="1177925"/>
          </a:xfrm>
          <a:prstGeom prst="wedgeRectCallout">
            <a:avLst>
              <a:gd name="adj1" fmla="val 133625"/>
              <a:gd name="adj2" fmla="val -20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4% in 2014 to $23,600, the largest increase since 2008</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2" name="TextBox 1"/>
          <p:cNvSpPr txBox="1"/>
          <p:nvPr/>
        </p:nvSpPr>
        <p:spPr>
          <a:xfrm>
            <a:off x="8647109" y="2257423"/>
            <a:ext cx="476251" cy="253916"/>
          </a:xfrm>
          <a:prstGeom prst="rect">
            <a:avLst/>
          </a:prstGeom>
          <a:noFill/>
        </p:spPr>
        <p:txBody>
          <a:bodyPr wrap="square" rtlCol="0">
            <a:spAutoFit/>
          </a:bodyPr>
          <a:lstStyle/>
          <a:p>
            <a:pPr algn="ctr"/>
            <a:r>
              <a:rPr lang="en-US" sz="1050" b="1" dirty="0" smtClean="0"/>
              <a:t>+4%</a:t>
            </a:r>
            <a:endParaRPr lang="en-US" sz="1050" b="1" dirty="0"/>
          </a:p>
        </p:txBody>
      </p:sp>
      <p:sp>
        <p:nvSpPr>
          <p:cNvPr id="13" name="TextBox 12"/>
          <p:cNvSpPr txBox="1"/>
          <p:nvPr/>
        </p:nvSpPr>
        <p:spPr>
          <a:xfrm>
            <a:off x="8203931" y="2314575"/>
            <a:ext cx="598496" cy="253916"/>
          </a:xfrm>
          <a:prstGeom prst="rect">
            <a:avLst/>
          </a:prstGeom>
          <a:noFill/>
        </p:spPr>
        <p:txBody>
          <a:bodyPr wrap="square" rtlCol="0">
            <a:spAutoFit/>
          </a:bodyPr>
          <a:lstStyle/>
          <a:p>
            <a:pPr algn="ctr"/>
            <a:r>
              <a:rPr lang="en-US" sz="1050" b="1" dirty="0" smtClean="0"/>
              <a:t>+1.9%</a:t>
            </a:r>
            <a:endParaRPr lang="en-US" sz="1050" b="1" dirty="0"/>
          </a:p>
        </p:txBody>
      </p:sp>
      <p:sp>
        <p:nvSpPr>
          <p:cNvPr id="14" name="Text Box 8"/>
          <p:cNvSpPr txBox="1">
            <a:spLocks noChangeArrowheads="1"/>
          </p:cNvSpPr>
          <p:nvPr/>
        </p:nvSpPr>
        <p:spPr bwMode="auto">
          <a:xfrm>
            <a:off x="658683" y="2754313"/>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141%</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extLst>
      <p:ext uri="{BB962C8B-B14F-4D97-AF65-F5344CB8AC3E}">
        <p14:creationId xmlns:p14="http://schemas.microsoft.com/office/powerpoint/2010/main" val="178717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8297453" name="Chart" r:id="rId3" imgW="8629689" imgH="5515079" progId="MSGraph.Chart.8">
                  <p:embed followColorScheme="full"/>
                </p:oleObj>
              </mc:Choice>
              <mc:Fallback>
                <p:oleObj name="Chart" r:id="rId3" imgW="8629689" imgH="5515079" progId="MSGraph.Chart.8">
                  <p:embed followColorScheme="full"/>
                  <p:pic>
                    <p:nvPicPr>
                      <p:cNvPr id="0" name=""/>
                      <p:cNvPicPr>
                        <a:picLocks noChangeAspect="1" noChangeArrowheads="1"/>
                      </p:cNvPicPr>
                      <p:nvPr/>
                    </p:nvPicPr>
                    <p:blipFill>
                      <a:blip r:embed="rId4"/>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1995 -2014p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2014p</a:t>
            </a:r>
            <a:r>
              <a:rPr lang="en-US" sz="1000" dirty="0"/>
              <a:t>: Preliminary based on data valued as of </a:t>
            </a:r>
            <a:r>
              <a:rPr lang="en-US" sz="1000" dirty="0" smtClean="0"/>
              <a:t>12/31/2014;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1446" name="Text Box 4"/>
          <p:cNvSpPr txBox="1">
            <a:spLocks noChangeArrowheads="1"/>
          </p:cNvSpPr>
          <p:nvPr/>
        </p:nvSpPr>
        <p:spPr bwMode="auto">
          <a:xfrm>
            <a:off x="771525" y="4822826"/>
            <a:ext cx="3106737" cy="738664"/>
          </a:xfrm>
          <a:prstGeom prst="rect">
            <a:avLst/>
          </a:prstGeom>
          <a:solidFill>
            <a:schemeClr val="bg1"/>
          </a:solidFill>
          <a:ln w="0">
            <a:noFill/>
            <a:miter lim="800000"/>
            <a:headEnd/>
            <a:tailEnd/>
          </a:ln>
        </p:spPr>
        <p:txBody>
          <a:bodyPr>
            <a:spAutoFit/>
          </a:bodyPr>
          <a:lstStyle/>
          <a:p>
            <a:pPr>
              <a:tabLst>
                <a:tab pos="2628900" algn="dec"/>
              </a:tabLst>
            </a:pPr>
            <a:r>
              <a:rPr lang="en-US" sz="1400" b="1" u="sng" dirty="0"/>
              <a:t>Annual Change </a:t>
            </a:r>
            <a:r>
              <a:rPr lang="en-US" sz="1400" b="1" u="sng" dirty="0" smtClean="0"/>
              <a:t>1994–2014</a:t>
            </a:r>
            <a:endParaRPr lang="en-US" sz="1400" b="1" u="sng" dirty="0"/>
          </a:p>
          <a:p>
            <a:pPr>
              <a:tabLst>
                <a:tab pos="2628900" algn="dec"/>
              </a:tabLst>
            </a:pPr>
            <a:r>
              <a:rPr lang="en-US" sz="1400" dirty="0" smtClean="0"/>
              <a:t>Indemnity Claim </a:t>
            </a:r>
            <a:r>
              <a:rPr lang="en-US" sz="1400" dirty="0" err="1" smtClean="0"/>
              <a:t>Sev</a:t>
            </a:r>
            <a:r>
              <a:rPr lang="en-US" sz="1400" dirty="0" smtClean="0"/>
              <a:t>.:    +4.6	</a:t>
            </a:r>
            <a:r>
              <a:rPr lang="en-US" sz="1400" dirty="0"/>
              <a:t>	</a:t>
            </a:r>
            <a:endParaRPr lang="en-US" sz="1400" dirty="0" smtClean="0"/>
          </a:p>
          <a:p>
            <a:pPr>
              <a:tabLst>
                <a:tab pos="2628900" algn="dec"/>
              </a:tabLst>
            </a:pPr>
            <a:r>
              <a:rPr lang="en-US" sz="1400" dirty="0" smtClean="0"/>
              <a:t>US Avg. Weekly Wage:  +3.4%</a:t>
            </a:r>
            <a:endParaRPr lang="en-US" sz="1400" dirty="0"/>
          </a:p>
        </p:txBody>
      </p:sp>
      <p:sp>
        <p:nvSpPr>
          <p:cNvPr id="7" name="AutoShape 6"/>
          <p:cNvSpPr>
            <a:spLocks noChangeArrowheads="1"/>
          </p:cNvSpPr>
          <p:nvPr/>
        </p:nvSpPr>
        <p:spPr bwMode="blackWhite">
          <a:xfrm>
            <a:off x="6608660" y="2034101"/>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
        <p:nvSpPr>
          <p:cNvPr id="8" name="AutoShape 6"/>
          <p:cNvSpPr>
            <a:spLocks noChangeArrowheads="1"/>
          </p:cNvSpPr>
          <p:nvPr/>
        </p:nvSpPr>
        <p:spPr bwMode="blackWhite">
          <a:xfrm>
            <a:off x="3509245" y="4822826"/>
            <a:ext cx="2281083" cy="928687"/>
          </a:xfrm>
          <a:prstGeom prst="wedgeRectCallout">
            <a:avLst>
              <a:gd name="adj1" fmla="val 101212"/>
              <a:gd name="adj2" fmla="val -551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Tree>
    <p:extLst>
      <p:ext uri="{BB962C8B-B14F-4D97-AF65-F5344CB8AC3E}">
        <p14:creationId xmlns:p14="http://schemas.microsoft.com/office/powerpoint/2010/main" val="3278162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2014</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119</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39"/>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192088" y="1471613"/>
          <a:ext cx="8890000" cy="4706937"/>
        </p:xfrm>
        <a:graphic>
          <a:graphicData uri="http://schemas.openxmlformats.org/presentationml/2006/ole">
            <mc:AlternateContent xmlns:mc="http://schemas.openxmlformats.org/markup-compatibility/2006">
              <mc:Choice xmlns:v="urn:schemas-microsoft-com:vml" Requires="v">
                <p:oleObj spid="_x0000_s28298479" name="Worksheet" r:id="rId5" imgW="8753273" imgH="4886110" progId="Excel.Sheet.8">
                  <p:embed/>
                </p:oleObj>
              </mc:Choice>
              <mc:Fallback>
                <p:oleObj name="Worksheet" r:id="rId5" imgW="8753273" imgH="4886110" progId="Excel.Sheet.8">
                  <p:embed/>
                  <p:pic>
                    <p:nvPicPr>
                      <p:cNvPr id="0" name=""/>
                      <p:cNvPicPr>
                        <a:picLocks noChangeArrowheads="1"/>
                      </p:cNvPicPr>
                      <p:nvPr/>
                    </p:nvPicPr>
                    <p:blipFill>
                      <a:blip r:embed="rId6"/>
                      <a:srcRect/>
                      <a:stretch>
                        <a:fillRect/>
                      </a:stretch>
                    </p:blipFill>
                    <p:spPr bwMode="auto">
                      <a:xfrm>
                        <a:off x="192088" y="1471613"/>
                        <a:ext cx="88900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894300" y="2917184"/>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263%</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1954265" y="1685005"/>
            <a:ext cx="3436373" cy="1145146"/>
          </a:xfrm>
          <a:prstGeom prst="wedgeRectCallout">
            <a:avLst>
              <a:gd name="adj1" fmla="val 141593"/>
              <a:gd name="adj2" fmla="val -194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Medical severity for lost time claims was up 4% in 2014, the largest increase since 2009</a:t>
            </a:r>
            <a:endParaRPr lang="en-US" b="1" i="1" dirty="0">
              <a:solidFill>
                <a:schemeClr val="bg1"/>
              </a:solidFill>
              <a:cs typeface="+mn-cs"/>
            </a:endParaRPr>
          </a:p>
        </p:txBody>
      </p:sp>
    </p:spTree>
    <p:extLst>
      <p:ext uri="{BB962C8B-B14F-4D97-AF65-F5344CB8AC3E}">
        <p14:creationId xmlns:p14="http://schemas.microsoft.com/office/powerpoint/2010/main" val="3941899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12</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2013</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28421220" name="Chart" r:id="rId4" imgW="3286014" imgH="3248198" progId="MSGraph.Chart.8">
                  <p:embed followColorScheme="full"/>
                </p:oleObj>
              </mc:Choice>
              <mc:Fallback>
                <p:oleObj name="Chart" r:id="rId4" imgW="3286014" imgH="3248198" progId="MSGraph.Chart.8">
                  <p:embed followColorScheme="full"/>
                  <p:pic>
                    <p:nvPicPr>
                      <p:cNvPr id="0" name=""/>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269.2B/51%</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2013</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180.8B/34%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$80.7B/15%</a:t>
            </a:r>
            <a:endParaRPr lang="en-US" sz="1400" b="1" dirty="0">
              <a:solidFill>
                <a:schemeClr val="bg1"/>
              </a:solidFill>
            </a:endParaRPr>
          </a:p>
        </p:txBody>
      </p:sp>
    </p:spTree>
    <p:extLst>
      <p:ext uri="{BB962C8B-B14F-4D97-AF65-F5344CB8AC3E}">
        <p14:creationId xmlns:p14="http://schemas.microsoft.com/office/powerpoint/2010/main" val="1143026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120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Change in Medical Severity by State, Avg. Annual Change, 2009-2013</a:t>
            </a:r>
          </a:p>
        </p:txBody>
      </p:sp>
      <p:sp>
        <p:nvSpPr>
          <p:cNvPr id="20" name="Rectangle 6"/>
          <p:cNvSpPr>
            <a:spLocks noChangeArrowheads="1"/>
          </p:cNvSpPr>
          <p:nvPr/>
        </p:nvSpPr>
        <p:spPr bwMode="black">
          <a:xfrm>
            <a:off x="85725" y="1248880"/>
            <a:ext cx="1245813"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
        <p:nvSpPr>
          <p:cNvPr id="13" name="Rectangle 4"/>
          <p:cNvSpPr>
            <a:spLocks noChangeArrowheads="1"/>
          </p:cNvSpPr>
          <p:nvPr/>
        </p:nvSpPr>
        <p:spPr bwMode="auto">
          <a:xfrm>
            <a:off x="-188913" y="5776301"/>
            <a:ext cx="7569201" cy="1027204"/>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NCCI’s Analysis of Frequency and Severity of Claims Across the Country as of 12/31/13 on ncci.com.</a:t>
            </a:r>
          </a:p>
          <a:p>
            <a:pPr eaLnBrk="0" hangingPunct="0">
              <a:lnSpc>
                <a:spcPct val="85000"/>
              </a:lnSpc>
              <a:spcBef>
                <a:spcPct val="25000"/>
              </a:spcBef>
              <a:buClr>
                <a:schemeClr val="accent2"/>
              </a:buClr>
              <a:buFont typeface="Wingdings" pitchFamily="2" charset="2"/>
              <a:buNone/>
            </a:pPr>
            <a:r>
              <a:rPr lang="en-US" sz="1100" dirty="0" smtClean="0"/>
              <a:t>Values reflect methodology and state data underlying the most recent rate/lost cost filing.</a:t>
            </a:r>
          </a:p>
          <a:p>
            <a:pPr eaLnBrk="0" hangingPunct="0">
              <a:lnSpc>
                <a:spcPct val="85000"/>
              </a:lnSpc>
              <a:spcBef>
                <a:spcPct val="25000"/>
              </a:spcBef>
              <a:buClr>
                <a:schemeClr val="accent2"/>
              </a:buClr>
              <a:buFont typeface="Wingdings" pitchFamily="2" charset="2"/>
              <a:buNone/>
            </a:pPr>
            <a:r>
              <a:rPr lang="en-US" sz="1100" dirty="0" smtClean="0"/>
              <a:t>TX changes are for the years 2010-2013.</a:t>
            </a:r>
            <a:endParaRPr lang="en-US" sz="1100" dirty="0"/>
          </a:p>
        </p:txBody>
      </p:sp>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040" y="1601679"/>
            <a:ext cx="8902423" cy="4275715"/>
          </a:xfrm>
          <a:prstGeom prst="rect">
            <a:avLst/>
          </a:prstGeom>
        </p:spPr>
      </p:pic>
      <p:sp>
        <p:nvSpPr>
          <p:cNvPr id="9" name="AutoShape 7"/>
          <p:cNvSpPr>
            <a:spLocks noChangeArrowheads="1"/>
          </p:cNvSpPr>
          <p:nvPr/>
        </p:nvSpPr>
        <p:spPr bwMode="blackWhite">
          <a:xfrm>
            <a:off x="3595687" y="1248880"/>
            <a:ext cx="4301204" cy="1235484"/>
          </a:xfrm>
          <a:prstGeom prst="wedgeRectCallout">
            <a:avLst>
              <a:gd name="adj1" fmla="val 66008"/>
              <a:gd name="adj2" fmla="val 38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change in lost-time medical severities from 2009-2013 ranged from a low of -6% to a high of 9%</a:t>
            </a:r>
            <a:endParaRPr lang="en-US" b="1" dirty="0">
              <a:solidFill>
                <a:schemeClr val="bg1"/>
              </a:solidFill>
            </a:endParaRPr>
          </a:p>
        </p:txBody>
      </p:sp>
    </p:spTree>
    <p:extLst>
      <p:ext uri="{BB962C8B-B14F-4D97-AF65-F5344CB8AC3E}">
        <p14:creationId xmlns:p14="http://schemas.microsoft.com/office/powerpoint/2010/main" val="2244974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121</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299501" name="Chart" r:id="rId4" imgW="8296386" imgH="3819698" progId="MSGraph.Chart.8">
                  <p:embed followColorScheme="full"/>
                </p:oleObj>
              </mc:Choice>
              <mc:Fallback>
                <p:oleObj name="Chart" r:id="rId4" imgW="8296386" imgH="381969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5</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538599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3"/>
          <p:cNvSpPr>
            <a:spLocks noGrp="1"/>
          </p:cNvSpPr>
          <p:nvPr>
            <p:ph type="title"/>
          </p:nvPr>
        </p:nvSpPr>
        <p:spPr>
          <a:xfrm>
            <a:off x="100016" y="109288"/>
            <a:ext cx="9144000" cy="806824"/>
          </a:xfrm>
        </p:spPr>
        <p:txBody>
          <a:bodyPr>
            <a:noAutofit/>
          </a:bodyPr>
          <a:lstStyle/>
          <a:p>
            <a:pPr>
              <a:tabLst>
                <a:tab pos="6671236" algn="l"/>
              </a:tabLst>
            </a:pPr>
            <a:r>
              <a:rPr lang="en-US" sz="2800" dirty="0"/>
              <a:t>Workers Compensation</a:t>
            </a:r>
            <a:br>
              <a:rPr lang="en-US" sz="2800" dirty="0"/>
            </a:br>
            <a:r>
              <a:rPr lang="en-US" sz="2800" dirty="0"/>
              <a:t>Change in </a:t>
            </a:r>
            <a:r>
              <a:rPr lang="en-US" sz="2800" dirty="0" smtClean="0"/>
              <a:t>Medical Severity </a:t>
            </a:r>
            <a:r>
              <a:rPr lang="en-US" sz="800" dirty="0"/>
              <a:t/>
            </a:r>
            <a:br>
              <a:rPr lang="en-US" sz="800" dirty="0"/>
            </a:br>
            <a:r>
              <a:rPr lang="en-US" sz="1600" dirty="0" smtClean="0">
                <a:solidFill>
                  <a:schemeClr val="tx1"/>
                </a:solidFill>
                <a:latin typeface="Arial" pitchFamily="34" charset="0"/>
              </a:rPr>
              <a:t>Comparison </a:t>
            </a:r>
            <a:r>
              <a:rPr lang="en-US" sz="1600" dirty="0">
                <a:solidFill>
                  <a:schemeClr val="tx1"/>
                </a:solidFill>
                <a:latin typeface="Arial" pitchFamily="34" charset="0"/>
              </a:rPr>
              <a:t>to Change in </a:t>
            </a:r>
            <a:r>
              <a:rPr lang="en-US" sz="1600" dirty="0" smtClean="0">
                <a:solidFill>
                  <a:schemeClr val="tx1"/>
                </a:solidFill>
                <a:latin typeface="Arial" pitchFamily="34" charset="0"/>
              </a:rPr>
              <a:t>Medical Consumer Price Index (CPI)</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122</a:t>
            </a:fld>
            <a:endParaRPr lang="en-US" dirty="0"/>
          </a:p>
        </p:txBody>
      </p:sp>
      <p:graphicFrame>
        <p:nvGraphicFramePr>
          <p:cNvPr id="9" name="Content Placeholder 4"/>
          <p:cNvGraphicFramePr>
            <a:graphicFrameLocks/>
          </p:cNvGraphicFramePr>
          <p:nvPr>
            <p:extLst/>
          </p:nvPr>
        </p:nvGraphicFramePr>
        <p:xfrm>
          <a:off x="1" y="1546416"/>
          <a:ext cx="8915977" cy="42834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8"/>
          <p:cNvSpPr txBox="1">
            <a:spLocks noChangeArrowheads="1"/>
          </p:cNvSpPr>
          <p:nvPr/>
        </p:nvSpPr>
        <p:spPr bwMode="auto">
          <a:xfrm>
            <a:off x="19050" y="1062135"/>
            <a:ext cx="1938338" cy="338469"/>
          </a:xfrm>
          <a:prstGeom prst="rect">
            <a:avLst/>
          </a:prstGeom>
          <a:noFill/>
          <a:ln w="9525">
            <a:noFill/>
            <a:miter lim="800000"/>
            <a:headEnd/>
            <a:tailEnd/>
          </a:ln>
          <a:effectLst/>
        </p:spPr>
        <p:txBody>
          <a:bodyPr wrap="square"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5" name="Text Box 4"/>
          <p:cNvSpPr txBox="1">
            <a:spLocks noChangeArrowheads="1"/>
          </p:cNvSpPr>
          <p:nvPr/>
        </p:nvSpPr>
        <p:spPr bwMode="auto">
          <a:xfrm>
            <a:off x="4259559" y="5571193"/>
            <a:ext cx="617241" cy="277457"/>
          </a:xfrm>
          <a:prstGeom prst="rect">
            <a:avLst/>
          </a:prstGeom>
          <a:noFill/>
          <a:ln w="9525">
            <a:noFill/>
            <a:miter lim="800000"/>
            <a:headEnd/>
            <a:tailEnd/>
          </a:ln>
          <a:effectLst/>
        </p:spPr>
        <p:txBody>
          <a:bodyPr wrap="none" lIns="91387" tIns="45693" rIns="91387" bIns="45693">
            <a:spAutoFit/>
          </a:bodyPr>
          <a:lstStyle/>
          <a:p>
            <a:pPr eaLnBrk="0" hangingPunct="0">
              <a:lnSpc>
                <a:spcPct val="75000"/>
              </a:lnSpc>
              <a:spcBef>
                <a:spcPct val="25000"/>
              </a:spcBef>
            </a:pPr>
            <a:r>
              <a:rPr lang="en-US" sz="1600" b="1" dirty="0" smtClean="0">
                <a:latin typeface="Arial" charset="0"/>
              </a:rPr>
              <a:t>Year</a:t>
            </a:r>
            <a:endParaRPr lang="en-US" sz="1600" b="1" dirty="0">
              <a:latin typeface="Arial" charset="0"/>
            </a:endParaRPr>
          </a:p>
        </p:txBody>
      </p:sp>
      <p:sp>
        <p:nvSpPr>
          <p:cNvPr id="8" name="Text Box 6"/>
          <p:cNvSpPr txBox="1">
            <a:spLocks noChangeArrowheads="1"/>
          </p:cNvSpPr>
          <p:nvPr/>
        </p:nvSpPr>
        <p:spPr bwMode="blackWhite">
          <a:xfrm>
            <a:off x="4672016" y="2196516"/>
            <a:ext cx="4222875" cy="104713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latin typeface="Arial "/>
              </a:rPr>
              <a:t>Average Annual Change: 1994—2014</a:t>
            </a:r>
          </a:p>
          <a:p>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latin typeface="Arial "/>
              </a:rPr>
              <a:t>Lost-Time Medical Severity: </a:t>
            </a:r>
            <a:r>
              <a:rPr lang="en-US" sz="1600" b="1" dirty="0" smtClean="0">
                <a:solidFill>
                  <a:srgbClr val="FFFFFF"/>
                </a:solidFill>
                <a:latin typeface="Arial "/>
                <a:sym typeface="Wingdings" pitchFamily="2" charset="2"/>
              </a:rPr>
              <a:t>+6.4%</a:t>
            </a:r>
          </a:p>
          <a:p>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latin typeface="Arial "/>
                <a:sym typeface="Wingdings" pitchFamily="2" charset="2"/>
              </a:rPr>
              <a:t>US Medical CPI: +3.7%</a:t>
            </a:r>
            <a:endParaRPr lang="en-US" sz="1600" b="1" i="0" dirty="0">
              <a:solidFill>
                <a:srgbClr val="FFFFFF"/>
              </a:solidFill>
              <a:latin typeface="Arial "/>
            </a:endParaRPr>
          </a:p>
        </p:txBody>
      </p:sp>
      <p:sp>
        <p:nvSpPr>
          <p:cNvPr id="10" name="Text Box 6"/>
          <p:cNvSpPr txBox="1">
            <a:spLocks noChangeArrowheads="1"/>
          </p:cNvSpPr>
          <p:nvPr/>
        </p:nvSpPr>
        <p:spPr bwMode="auto">
          <a:xfrm>
            <a:off x="67099" y="6055685"/>
            <a:ext cx="8384919" cy="707886"/>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Sources: Severity: 995-2013: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p>
          <a:p>
            <a:r>
              <a:rPr lang="en-US" sz="1000" dirty="0" smtClean="0"/>
              <a:t>US Medical CPI: US Bureau of Labor Statistics. </a:t>
            </a:r>
            <a:endParaRPr lang="en-US" sz="1000" dirty="0"/>
          </a:p>
        </p:txBody>
      </p:sp>
    </p:spTree>
    <p:extLst>
      <p:ext uri="{BB962C8B-B14F-4D97-AF65-F5344CB8AC3E}">
        <p14:creationId xmlns:p14="http://schemas.microsoft.com/office/powerpoint/2010/main" val="320988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300525" name="Chart" r:id="rId3" imgW="8658401" imgH="5505519" progId="MSGraph.Chart.8">
                  <p:embed followColorScheme="full"/>
                </p:oleObj>
              </mc:Choice>
              <mc:Fallback>
                <p:oleObj name="Chart" r:id="rId3" imgW="8658401" imgH="5505519"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a:t>
            </a:r>
            <a:r>
              <a:rPr lang="en-US" sz="1600" b="1" dirty="0" smtClean="0">
                <a:solidFill>
                  <a:schemeClr val="bg1"/>
                </a:solidFill>
              </a:rPr>
              <a:t>from </a:t>
            </a:r>
            <a:r>
              <a:rPr lang="en-US" sz="1600" b="1" dirty="0">
                <a:solidFill>
                  <a:schemeClr val="bg1"/>
                </a:solidFill>
              </a:rPr>
              <a:t>1995 through </a:t>
            </a:r>
            <a:r>
              <a:rPr lang="en-US" sz="1600" b="1" dirty="0" smtClean="0">
                <a:solidFill>
                  <a:schemeClr val="bg1"/>
                </a:solidFill>
              </a:rPr>
              <a:t>2014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(6.4% </a:t>
            </a:r>
            <a:r>
              <a:rPr lang="en-US" sz="1600" b="1" dirty="0">
                <a:solidFill>
                  <a:schemeClr val="bg1"/>
                </a:solidFill>
              </a:rPr>
              <a:t>vs. </a:t>
            </a:r>
            <a:r>
              <a:rPr lang="en-US" sz="1600" b="1" dirty="0" smtClean="0">
                <a:solidFill>
                  <a:schemeClr val="bg1"/>
                </a:solidFill>
              </a:rPr>
              <a:t>3.7%), but the gap has narrowing.  Lost-time medical severities appear to on the rise again. </a:t>
            </a:r>
            <a:endParaRPr lang="en-US" sz="1600" b="1" dirty="0">
              <a:solidFill>
                <a:schemeClr val="bg1"/>
              </a:solidFill>
            </a:endParaRPr>
          </a:p>
        </p:txBody>
      </p:sp>
    </p:spTree>
    <p:extLst>
      <p:ext uri="{BB962C8B-B14F-4D97-AF65-F5344CB8AC3E}">
        <p14:creationId xmlns:p14="http://schemas.microsoft.com/office/powerpoint/2010/main" val="347804200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301549" name="Chart" r:id="rId3" imgW="8658401" imgH="5524639" progId="MSGraph.Chart.8">
                  <p:embed followColorScheme="full"/>
                </p:oleObj>
              </mc:Choice>
              <mc:Fallback>
                <p:oleObj name="Chart" r:id="rId3" imgW="8658401" imgH="5524639"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43089009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125</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169759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006933"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791528822"/>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8</a:t>
            </a:r>
            <a:r>
              <a:rPr lang="en-US" sz="4200" dirty="0" smtClean="0">
                <a:solidFill>
                  <a:schemeClr val="bg1"/>
                </a:solidFill>
              </a:rPr>
              <a:t>. THE ECONOMY</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127</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The Strength of the Economy Will Greatly Influence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128</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10/15; </a:t>
            </a:r>
            <a:r>
              <a:rPr lang="en-US" sz="1100" dirty="0"/>
              <a:t>Insurance Information Institute.</a:t>
            </a:r>
          </a:p>
        </p:txBody>
      </p:sp>
      <p:graphicFrame>
        <p:nvGraphicFramePr>
          <p:cNvPr id="66562" name="Object 4"/>
          <p:cNvGraphicFramePr>
            <a:graphicFrameLocks noChangeAspect="1"/>
          </p:cNvGraphicFramePr>
          <p:nvPr>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469280" name="Chart" r:id="rId4" imgW="8600977" imgH="3781460" progId="MSGraph.Chart.8">
                  <p:embed followColorScheme="full"/>
                </p:oleObj>
              </mc:Choice>
              <mc:Fallback>
                <p:oleObj name="Chart" r:id="rId4" imgW="8600977" imgH="3781460"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98450" y="5473700"/>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2016 as GDP Growth Continues at a Steady, Albeit Moderate Pace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9206413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State Leading Economic Indicators through November 2015</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129</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4" name="Picture 3"/>
          <p:cNvPicPr>
            <a:picLocks noChangeAspect="1"/>
          </p:cNvPicPr>
          <p:nvPr/>
        </p:nvPicPr>
        <p:blipFill>
          <a:blip r:embed="rId4"/>
          <a:stretch>
            <a:fillRect/>
          </a:stretch>
        </p:blipFill>
        <p:spPr>
          <a:xfrm>
            <a:off x="1117601" y="1076827"/>
            <a:ext cx="6727084" cy="4988693"/>
          </a:xfrm>
          <a:prstGeom prst="rect">
            <a:avLst/>
          </a:prstGeom>
        </p:spPr>
      </p:pic>
      <p:sp>
        <p:nvSpPr>
          <p:cNvPr id="17" name="AutoShape 7"/>
          <p:cNvSpPr>
            <a:spLocks noChangeArrowheads="1"/>
          </p:cNvSpPr>
          <p:nvPr/>
        </p:nvSpPr>
        <p:spPr bwMode="blackWhite">
          <a:xfrm>
            <a:off x="155575" y="3390729"/>
            <a:ext cx="1277938" cy="1317174"/>
          </a:xfrm>
          <a:prstGeom prst="wedgeRectCallout">
            <a:avLst>
              <a:gd name="adj1" fmla="val 72153"/>
              <a:gd name="adj2" fmla="val -471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sp>
        <p:nvSpPr>
          <p:cNvPr id="18" name="AutoShape 8"/>
          <p:cNvSpPr>
            <a:spLocks noChangeArrowheads="1"/>
          </p:cNvSpPr>
          <p:nvPr/>
        </p:nvSpPr>
        <p:spPr bwMode="blackWhite">
          <a:xfrm>
            <a:off x="6908166" y="4049316"/>
            <a:ext cx="2044382" cy="1901031"/>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10 states, several of them energy dependent</a:t>
            </a:r>
            <a:endParaRPr lang="en-US" sz="1600" b="1" dirty="0">
              <a:solidFill>
                <a:schemeClr val="bg1"/>
              </a:solidFill>
            </a:endParaRPr>
          </a:p>
        </p:txBody>
      </p:sp>
    </p:spTree>
    <p:extLst>
      <p:ext uri="{BB962C8B-B14F-4D97-AF65-F5344CB8AC3E}">
        <p14:creationId xmlns:p14="http://schemas.microsoft.com/office/powerpoint/2010/main" val="8011829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599941979"/>
              </p:ext>
            </p:extLst>
          </p:nvPr>
        </p:nvGraphicFramePr>
        <p:xfrm>
          <a:off x="1588" y="1541463"/>
          <a:ext cx="9140825" cy="4722812"/>
        </p:xfrm>
        <a:graphic>
          <a:graphicData uri="http://schemas.openxmlformats.org/presentationml/2006/ole">
            <mc:AlternateContent xmlns:mc="http://schemas.openxmlformats.org/markup-compatibility/2006">
              <mc:Choice xmlns:v="urn:schemas-microsoft-com:vml" Requires="v">
                <p:oleObj spid="_x0000_s28091852"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40825"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251237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130</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2014*:</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305505351"/>
              </p:ext>
            </p:extLst>
          </p:nvPr>
        </p:nvGraphicFramePr>
        <p:xfrm>
          <a:off x="-50800" y="1814513"/>
          <a:ext cx="9082088" cy="4722812"/>
        </p:xfrm>
        <a:graphic>
          <a:graphicData uri="http://schemas.openxmlformats.org/presentationml/2006/ole">
            <mc:AlternateContent xmlns:mc="http://schemas.openxmlformats.org/markup-compatibility/2006">
              <mc:Choice xmlns:v="urn:schemas-microsoft-com:vml" Requires="v">
                <p:oleObj spid="_x0000_s28264692" name="Chart" r:id="rId4" imgW="5873798" imgH="3054512" progId="MSGraph.Chart.8">
                  <p:embed followColorScheme="full"/>
                </p:oleObj>
              </mc:Choice>
              <mc:Fallback>
                <p:oleObj name="Chart" r:id="rId4" imgW="5873798" imgH="3054512" progId="MSGraph.Chart.8">
                  <p:embed followColorScheme="full"/>
                  <p:pic>
                    <p:nvPicPr>
                      <p:cNvPr id="0" name=""/>
                      <p:cNvPicPr>
                        <a:picLocks noChangeAspect="1" noChangeArrowheads="1"/>
                      </p:cNvPicPr>
                      <p:nvPr/>
                    </p:nvPicPr>
                    <p:blipFill>
                      <a:blip r:embed="rId5"/>
                      <a:srcRect/>
                      <a:stretch>
                        <a:fillRect/>
                      </a:stretch>
                    </p:blipFill>
                    <p:spPr bwMode="auto">
                      <a:xfrm>
                        <a:off x="-50800" y="1814513"/>
                        <a:ext cx="9082088"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*Advance statistics</a:t>
            </a:r>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2014—by far</a:t>
            </a:r>
            <a:endParaRPr lang="en-US" sz="1400" b="1" dirty="0">
              <a:solidFill>
                <a:schemeClr val="bg1"/>
              </a:solidFill>
            </a:endParaRPr>
          </a:p>
        </p:txBody>
      </p:sp>
      <p:sp>
        <p:nvSpPr>
          <p:cNvPr id="7" name="AutoShape 7"/>
          <p:cNvSpPr>
            <a:spLocks noChangeArrowheads="1"/>
          </p:cNvSpPr>
          <p:nvPr/>
        </p:nvSpPr>
        <p:spPr bwMode="blackWhite">
          <a:xfrm>
            <a:off x="4343399" y="1761619"/>
            <a:ext cx="4343401" cy="1108541"/>
          </a:xfrm>
          <a:prstGeom prst="wedgeRectCallout">
            <a:avLst>
              <a:gd name="adj1" fmla="val -98892"/>
              <a:gd name="adj2" fmla="val 700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7 states experienced growth in excess of 3% in 2014, which is a growth rate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2.2%</a:t>
            </a:r>
            <a:endParaRPr lang="en-US" sz="1600" b="1" dirty="0">
              <a:solidFill>
                <a:schemeClr val="bg1"/>
              </a:solidFill>
              <a:cs typeface="+mn-cs"/>
            </a:endParaRPr>
          </a:p>
        </p:txBody>
      </p:sp>
    </p:spTree>
    <p:extLst>
      <p:ext uri="{BB962C8B-B14F-4D97-AF65-F5344CB8AC3E}">
        <p14:creationId xmlns:p14="http://schemas.microsoft.com/office/powerpoint/2010/main" val="4092752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131</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141442991"/>
              </p:ext>
            </p:extLst>
          </p:nvPr>
        </p:nvGraphicFramePr>
        <p:xfrm>
          <a:off x="4763" y="1709738"/>
          <a:ext cx="9139237" cy="4722812"/>
        </p:xfrm>
        <a:graphic>
          <a:graphicData uri="http://schemas.openxmlformats.org/presentationml/2006/ole">
            <mc:AlternateContent xmlns:mc="http://schemas.openxmlformats.org/markup-compatibility/2006">
              <mc:Choice xmlns:v="urn:schemas-microsoft-com:vml" Requires="v">
                <p:oleObj spid="_x0000_s28265715"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09738"/>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2014*: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r>
              <a:rPr lang="en-US" sz="1100" dirty="0" smtClean="0"/>
              <a:t>*Advance statistics</a:t>
            </a:r>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3161"/>
              <a:gd name="adj2" fmla="val 374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Mississippi and Alaska  were the only states to shrink in 2014</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34150"/>
              <a:gd name="adj2" fmla="val 1139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16 states  were still below 1% in 2014, including in AL</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579541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132</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362897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133</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a:t>
            </a:r>
            <a:r>
              <a:rPr lang="en-US" sz="3600" b="1" dirty="0" smtClean="0">
                <a:solidFill>
                  <a:srgbClr val="225A7A"/>
                </a:solidFill>
              </a:rPr>
              <a:t>Has Greatly Improved</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134</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1006818718"/>
              </p:ext>
            </p:extLst>
          </p:nvPr>
        </p:nvGraphicFramePr>
        <p:xfrm>
          <a:off x="120650" y="1350963"/>
          <a:ext cx="6846888" cy="4718050"/>
        </p:xfrm>
        <a:graphic>
          <a:graphicData uri="http://schemas.openxmlformats.org/presentationml/2006/ole">
            <mc:AlternateContent xmlns:mc="http://schemas.openxmlformats.org/markup-compatibility/2006">
              <mc:Choice xmlns:v="urn:schemas-microsoft-com:vml" Requires="v">
                <p:oleObj spid="_x0000_s28287219" name="Chart" r:id="rId4" imgW="7077186" imgH="4876661" progId="MSGraph.Chart.8">
                  <p:embed followColorScheme="full"/>
                </p:oleObj>
              </mc:Choice>
              <mc:Fallback>
                <p:oleObj name="Chart" r:id="rId4" imgW="7077186" imgH="4876661" progId="MSGraph.Chart.8">
                  <p:embed followColorScheme="full"/>
                  <p:pic>
                    <p:nvPicPr>
                      <p:cNvPr id="0" name=""/>
                      <p:cNvPicPr>
                        <a:picLocks noGrp="1" noChangeArrowheads="1"/>
                      </p:cNvPicPr>
                      <p:nvPr/>
                    </p:nvPicPr>
                    <p:blipFill>
                      <a:blip r:embed="rId5"/>
                      <a:srcRect/>
                      <a:stretch>
                        <a:fillRect/>
                      </a:stretch>
                    </p:blipFill>
                    <p:spPr bwMode="auto">
                      <a:xfrm>
                        <a:off x="120650" y="1350963"/>
                        <a:ext cx="6846888"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5.1% </a:t>
            </a:r>
            <a:r>
              <a:rPr lang="en-US" sz="1400" b="1" dirty="0">
                <a:solidFill>
                  <a:schemeClr val="bg1"/>
                </a:solidFill>
                <a:cs typeface="+mn-cs"/>
              </a:rPr>
              <a:t>in </a:t>
            </a:r>
            <a:r>
              <a:rPr lang="en-US" sz="1400" b="1" dirty="0" smtClean="0">
                <a:solidFill>
                  <a:schemeClr val="bg1"/>
                </a:solidFill>
                <a:cs typeface="+mn-cs"/>
              </a:rPr>
              <a:t>Sep.</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September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underemployment constrain overall economic growth, but the job market </a:t>
            </a:r>
            <a:r>
              <a:rPr lang="en-US" b="1" dirty="0" smtClean="0">
                <a:solidFill>
                  <a:srgbClr val="FFFFFF"/>
                </a:solidFill>
              </a:rPr>
              <a:t>is continuing to improve.</a:t>
            </a:r>
            <a:endParaRPr lang="en-US" b="1" dirty="0">
              <a:solidFill>
                <a:srgbClr val="FFFFFF"/>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134</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a:t>
            </a:r>
            <a:r>
              <a:rPr lang="en-US" sz="1400" b="1" dirty="0" smtClean="0">
                <a:solidFill>
                  <a:schemeClr val="bg1"/>
                </a:solidFill>
                <a:cs typeface="+mn-cs"/>
              </a:rPr>
              <a:t>soared </a:t>
            </a:r>
            <a:r>
              <a:rPr lang="en-US" sz="1400" b="1" dirty="0">
                <a:solidFill>
                  <a:schemeClr val="bg1"/>
                </a:solidFill>
                <a:cs typeface="+mn-cs"/>
              </a:rPr>
              <a:t>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10.0% </a:t>
            </a:r>
            <a:r>
              <a:rPr lang="en-US" sz="1400" b="1" dirty="0">
                <a:solidFill>
                  <a:schemeClr val="bg1"/>
                </a:solidFill>
                <a:cs typeface="+mn-cs"/>
              </a:rPr>
              <a:t>in </a:t>
            </a:r>
            <a:r>
              <a:rPr lang="en-US" sz="1400" b="1" dirty="0" smtClean="0">
                <a:solidFill>
                  <a:schemeClr val="bg1"/>
                </a:solidFill>
                <a:cs typeface="+mn-cs"/>
              </a:rPr>
              <a:t>Sept.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29030962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3047991225"/>
              </p:ext>
            </p:extLst>
          </p:nvPr>
        </p:nvGraphicFramePr>
        <p:xfrm>
          <a:off x="333375" y="1455738"/>
          <a:ext cx="8521700" cy="4086225"/>
        </p:xfrm>
        <a:graphic>
          <a:graphicData uri="http://schemas.openxmlformats.org/presentationml/2006/ole">
            <mc:AlternateContent xmlns:mc="http://schemas.openxmlformats.org/markup-compatibility/2006">
              <mc:Choice xmlns:v="urn:schemas-microsoft-com:vml" Requires="v">
                <p:oleObj spid="_x0000_s28291316" name="Chart" r:id="rId4" imgW="8581836" imgH="4114800" progId="MSGraph.Chart.8">
                  <p:embed followColorScheme="full"/>
                </p:oleObj>
              </mc:Choice>
              <mc:Fallback>
                <p:oleObj name="Chart" r:id="rId4" imgW="8581836" imgH="4114800" progId="MSGraph.Chart.8">
                  <p:embed followColorScheme="full"/>
                  <p:pic>
                    <p:nvPicPr>
                      <p:cNvPr id="0" name=""/>
                      <p:cNvPicPr preferRelativeResize="0">
                        <a:picLocks noChangeArrowheads="1"/>
                      </p:cNvPicPr>
                      <p:nvPr/>
                    </p:nvPicPr>
                    <p:blipFill>
                      <a:blip r:embed="rId5"/>
                      <a:srcRect/>
                      <a:stretch>
                        <a:fillRect/>
                      </a:stretch>
                    </p:blipFill>
                    <p:spPr bwMode="gray">
                      <a:xfrm>
                        <a:off x="333375" y="1455738"/>
                        <a:ext cx="85217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Sept. 2015 (000s, Seasonally Adj.)</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13.03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107440" y="4024965"/>
            <a:ext cx="1444359" cy="1020862"/>
          </a:xfrm>
          <a:prstGeom prst="wedgeRectCallout">
            <a:avLst>
              <a:gd name="adj1" fmla="val 61418"/>
              <a:gd name="adj2" fmla="val -28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461433"/>
            <a:ext cx="1927072" cy="804932"/>
          </a:xfrm>
          <a:prstGeom prst="wedgeRectCallout">
            <a:avLst>
              <a:gd name="adj1" fmla="val 44468"/>
              <a:gd name="adj2" fmla="val -1053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118,000 </a:t>
            </a:r>
            <a:r>
              <a:rPr lang="en-US" sz="1400" b="1" dirty="0">
                <a:cs typeface="+mn-cs"/>
              </a:rPr>
              <a:t>private sector jobs were created in </a:t>
            </a:r>
            <a:r>
              <a:rPr lang="en-US" sz="1400" b="1" dirty="0" smtClean="0">
                <a:cs typeface="+mn-cs"/>
              </a:rPr>
              <a:t>Sept.</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135</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3.042 Mill</a:t>
            </a:r>
          </a:p>
          <a:p>
            <a:pPr algn="ctr">
              <a:defRPr/>
            </a:pPr>
            <a:r>
              <a:rPr lang="en-US" sz="1400" b="1" dirty="0" smtClean="0">
                <a:solidFill>
                  <a:schemeClr val="bg1"/>
                </a:solidFill>
              </a:rPr>
              <a:t>2013: 2.452 Mill</a:t>
            </a:r>
          </a:p>
          <a:p>
            <a:pPr algn="ctr">
              <a:defRPr/>
            </a:pPr>
            <a:r>
              <a:rPr lang="en-US" sz="1400" b="1" dirty="0" smtClean="0">
                <a:solidFill>
                  <a:schemeClr val="bg1"/>
                </a:solidFill>
              </a:rPr>
              <a:t>2012: 2.315 Mill</a:t>
            </a:r>
          </a:p>
          <a:p>
            <a:pPr algn="ctr">
              <a:defRPr/>
            </a:pPr>
            <a:r>
              <a:rPr lang="en-US" sz="1400" b="1" dirty="0" smtClean="0">
                <a:solidFill>
                  <a:schemeClr val="bg1"/>
                </a:solidFill>
              </a:rPr>
              <a:t>2011: 2.396 Mill</a:t>
            </a:r>
          </a:p>
          <a:p>
            <a:pPr algn="ctr">
              <a:defRPr/>
            </a:pPr>
            <a:r>
              <a:rPr lang="en-US" sz="1400" b="1" dirty="0" smtClean="0">
                <a:solidFill>
                  <a:schemeClr val="bg1"/>
                </a:solidFill>
              </a:rPr>
              <a:t>2010: 1.282 Mill</a:t>
            </a:r>
          </a:p>
        </p:txBody>
      </p:sp>
      <p:sp>
        <p:nvSpPr>
          <p:cNvPr id="15" name="AutoShape 7"/>
          <p:cNvSpPr>
            <a:spLocks noChangeArrowheads="1"/>
          </p:cNvSpPr>
          <p:nvPr/>
        </p:nvSpPr>
        <p:spPr bwMode="blackWhite">
          <a:xfrm>
            <a:off x="5933213" y="1111072"/>
            <a:ext cx="2984602" cy="531998"/>
          </a:xfrm>
          <a:prstGeom prst="wedgeRectCallout">
            <a:avLst>
              <a:gd name="adj1" fmla="val 14391"/>
              <a:gd name="adj2" fmla="val 77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3,042,000 jobs were created in 2014, the most since 1997</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6002527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136</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nvPr>
        </p:nvGraphicFramePr>
        <p:xfrm>
          <a:off x="239713" y="1873250"/>
          <a:ext cx="8548687" cy="4383088"/>
        </p:xfrm>
        <a:graphic>
          <a:graphicData uri="http://schemas.openxmlformats.org/presentationml/2006/ole">
            <mc:AlternateContent xmlns:mc="http://schemas.openxmlformats.org/markup-compatibility/2006">
              <mc:Choice xmlns:v="urn:schemas-microsoft-com:vml" Requires="v">
                <p:oleObj spid="_x0000_s28470304" name="Chart" r:id="rId4" imgW="8229808" imgH="4219540" progId="MSGraph.Chart.8">
                  <p:embed followColorScheme="full"/>
                </p:oleObj>
              </mc:Choice>
              <mc:Fallback>
                <p:oleObj name="Chart" r:id="rId4" imgW="8229808" imgH="4219540" progId="MSGraph.Chart.8">
                  <p:embed followColorScheme="full"/>
                  <p:pic>
                    <p:nvPicPr>
                      <p:cNvPr id="0" name=""/>
                      <p:cNvPicPr>
                        <a:picLocks noChangeAspect="1" noChangeArrowheads="1"/>
                      </p:cNvPicPr>
                      <p:nvPr/>
                    </p:nvPicPr>
                    <p:blipFill>
                      <a:blip r:embed="rId5"/>
                      <a:srcRect/>
                      <a:stretch>
                        <a:fillRect/>
                      </a:stretch>
                    </p:blipFill>
                    <p:spPr bwMode="auto">
                      <a:xfrm>
                        <a:off x="239713" y="1873250"/>
                        <a:ext cx="8548687"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(9/15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1956034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C33831D-C598-4A0B-9203-B736337DDAF7}" type="slidenum">
              <a:rPr lang="en-US" altLang="en-US" sz="900" smtClean="0"/>
              <a:pPr>
                <a:lnSpc>
                  <a:spcPct val="85000"/>
                </a:lnSpc>
                <a:spcBef>
                  <a:spcPct val="20000"/>
                </a:spcBef>
                <a:buClrTx/>
                <a:buFontTx/>
                <a:buNone/>
              </a:pPr>
              <a:t>137</a:t>
            </a:fld>
            <a:endParaRPr lang="en-US" altLang="en-US" sz="900" dirty="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dirty="0" smtClean="0">
                <a:latin typeface="Arial" panose="020B0604020202020204" pitchFamily="34" charset="0"/>
              </a:rPr>
              <a:t>Unemployment Rates by State, August 2015:</a:t>
            </a:r>
            <a:br>
              <a:rPr lang="en-US" altLang="en-US" sz="2600" dirty="0" smtClean="0">
                <a:latin typeface="Arial" panose="020B0604020202020204" pitchFamily="34" charset="0"/>
              </a:rPr>
            </a:br>
            <a:r>
              <a:rPr lang="en-US" altLang="en-US" sz="2600"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4180336159"/>
              </p:ext>
            </p:extLst>
          </p:nvPr>
        </p:nvGraphicFramePr>
        <p:xfrm>
          <a:off x="9525" y="1541463"/>
          <a:ext cx="9144000" cy="4725987"/>
        </p:xfrm>
        <a:graphic>
          <a:graphicData uri="http://schemas.openxmlformats.org/presentationml/2006/ole">
            <mc:AlternateContent xmlns:mc="http://schemas.openxmlformats.org/markup-compatibility/2006">
              <mc:Choice xmlns:v="urn:schemas-microsoft-com:vml" Requires="v">
                <p:oleObj spid="_x0000_s28471329"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541463"/>
                        <a:ext cx="9144000"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dirty="0"/>
              <a:t>*Provisional figures </a:t>
            </a:r>
            <a:r>
              <a:rPr lang="en-US" altLang="en-US" sz="1100" dirty="0" smtClean="0"/>
              <a:t>for August 2015, </a:t>
            </a:r>
            <a:r>
              <a:rPr lang="en-US" altLang="en-US" sz="1100" dirty="0"/>
              <a:t>seasonally adjusted.</a:t>
            </a:r>
          </a:p>
          <a:p>
            <a:pPr>
              <a:lnSpc>
                <a:spcPct val="70000"/>
              </a:lnSpc>
              <a:spcBef>
                <a:spcPct val="50000"/>
              </a:spcBef>
              <a:buClr>
                <a:srgbClr val="FF3300"/>
              </a:buClr>
              <a:buFont typeface="Wingdings" panose="05000000000000000000" pitchFamily="2" charset="2"/>
              <a:buNone/>
            </a:pPr>
            <a:r>
              <a:rPr lang="en-US" altLang="en-US" sz="1100" dirty="0"/>
              <a:t>Sources: US Bureau of Labor Statistics; Insurance Information Institute.		</a:t>
            </a:r>
          </a:p>
        </p:txBody>
      </p:sp>
      <p:sp>
        <p:nvSpPr>
          <p:cNvPr id="8" name="AutoShape 6"/>
          <p:cNvSpPr>
            <a:spLocks noChangeArrowheads="1"/>
          </p:cNvSpPr>
          <p:nvPr/>
        </p:nvSpPr>
        <p:spPr bwMode="blackWhite">
          <a:xfrm>
            <a:off x="5105400" y="1154113"/>
            <a:ext cx="3495675" cy="1355725"/>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In August</a:t>
            </a:r>
            <a:r>
              <a:rPr lang="en-US" sz="1400" b="1" dirty="0">
                <a:solidFill>
                  <a:schemeClr val="bg1"/>
                </a:solidFill>
                <a:latin typeface="Arial" charset="0"/>
              </a:rPr>
              <a:t>, 29 states had over-the-month unemployment rate decreases, 10 states had increases, and 11 states and the District of Columbia had no change</a:t>
            </a:r>
            <a:r>
              <a:rPr lang="en-US" sz="1400" b="1" dirty="0" smtClean="0">
                <a:solidFill>
                  <a:schemeClr val="bg1"/>
                </a:solidFill>
                <a:latin typeface="Arial" charset="0"/>
              </a:rPr>
              <a:t>.</a:t>
            </a:r>
            <a:endParaRPr lang="en-US" sz="1400" b="1" dirty="0">
              <a:solidFill>
                <a:schemeClr val="bg1"/>
              </a:solidFill>
              <a:latin typeface="Arial" charset="0"/>
            </a:endParaRPr>
          </a:p>
          <a:p>
            <a:pPr>
              <a:lnSpc>
                <a:spcPct val="90000"/>
              </a:lnSpc>
              <a:spcBef>
                <a:spcPct val="50000"/>
              </a:spcBef>
              <a:buClr>
                <a:schemeClr val="bg1"/>
              </a:buClr>
              <a:defRPr/>
            </a:pPr>
            <a:endParaRPr lang="en-US" sz="1400" b="1" dirty="0">
              <a:solidFill>
                <a:schemeClr val="bg1"/>
              </a:solidFill>
              <a:latin typeface="Arial" charset="0"/>
            </a:endParaRPr>
          </a:p>
        </p:txBody>
      </p:sp>
    </p:spTree>
    <p:extLst>
      <p:ext uri="{BB962C8B-B14F-4D97-AF65-F5344CB8AC3E}">
        <p14:creationId xmlns:p14="http://schemas.microsoft.com/office/powerpoint/2010/main" val="3096195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28F0D3D-4E77-4C5F-892B-176CC0F7E22D}" type="slidenum">
              <a:rPr lang="en-US" altLang="en-US" sz="900" smtClean="0"/>
              <a:pPr>
                <a:lnSpc>
                  <a:spcPct val="85000"/>
                </a:lnSpc>
                <a:spcBef>
                  <a:spcPct val="20000"/>
                </a:spcBef>
                <a:buClrTx/>
                <a:buFontTx/>
                <a:buNone/>
              </a:pPr>
              <a:t>138</a:t>
            </a:fld>
            <a:endParaRPr lang="en-US" altLang="en-US" sz="900" dirty="0" smtClean="0"/>
          </a:p>
        </p:txBody>
      </p:sp>
      <p:graphicFrame>
        <p:nvGraphicFramePr>
          <p:cNvPr id="7171" name="Object 3"/>
          <p:cNvGraphicFramePr>
            <a:graphicFrameLocks noGrp="1" noChangeAspect="1"/>
          </p:cNvGraphicFramePr>
          <p:nvPr>
            <p:ph idx="4294967295"/>
            <p:extLst/>
          </p:nvPr>
        </p:nvGraphicFramePr>
        <p:xfrm>
          <a:off x="9525" y="1836738"/>
          <a:ext cx="9134475" cy="4733925"/>
        </p:xfrm>
        <a:graphic>
          <a:graphicData uri="http://schemas.openxmlformats.org/presentationml/2006/ole">
            <mc:AlternateContent xmlns:mc="http://schemas.openxmlformats.org/markup-compatibility/2006">
              <mc:Choice xmlns:v="urn:schemas-microsoft-com:vml" Requires="v">
                <p:oleObj spid="_x0000_s28472353"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9525" y="1836738"/>
                        <a:ext cx="913447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dirty="0">
                <a:solidFill>
                  <a:schemeClr val="accent1"/>
                </a:solidFill>
              </a:rPr>
              <a:t>Unemployment Rates by State, </a:t>
            </a:r>
            <a:r>
              <a:rPr lang="en-US" altLang="en-US" sz="2600" b="1" dirty="0" smtClean="0">
                <a:solidFill>
                  <a:schemeClr val="accent1"/>
                </a:solidFill>
              </a:rPr>
              <a:t>August 2015: </a:t>
            </a:r>
            <a:endParaRPr lang="en-US" altLang="en-US" sz="2600" b="1" dirty="0">
              <a:solidFill>
                <a:schemeClr val="accent1"/>
              </a:solidFill>
            </a:endParaRPr>
          </a:p>
          <a:p>
            <a:pPr>
              <a:lnSpc>
                <a:spcPct val="100000"/>
              </a:lnSpc>
              <a:spcBef>
                <a:spcPct val="0"/>
              </a:spcBef>
              <a:buClrTx/>
              <a:buFontTx/>
              <a:buNone/>
            </a:pPr>
            <a:r>
              <a:rPr lang="en-US" altLang="en-US" sz="2600" b="1" dirty="0">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*Provisional figures for </a:t>
            </a:r>
            <a:r>
              <a:rPr lang="en-US" altLang="en-US" sz="1100" dirty="0" smtClean="0"/>
              <a:t>August 2015, </a:t>
            </a:r>
            <a:r>
              <a:rPr lang="en-US" altLang="en-US" sz="1100" dirty="0"/>
              <a:t>seasonally adjusted.</a:t>
            </a:r>
          </a:p>
          <a:p>
            <a:pPr eaLnBrk="1" hangingPunct="1">
              <a:lnSpc>
                <a:spcPct val="100000"/>
              </a:lnSpc>
              <a:spcBef>
                <a:spcPct val="0"/>
              </a:spcBef>
              <a:buClrTx/>
              <a:buFontTx/>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3512185" y="1238250"/>
            <a:ext cx="3495675" cy="1355725"/>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a:solidFill>
                  <a:schemeClr val="bg1"/>
                </a:solidFill>
                <a:latin typeface="Arial" charset="0"/>
              </a:rPr>
              <a:t>In August, 29 states had over-the-month unemployment rate decreases, 10 states had increases, and 11 states and the District of Columbia had no change</a:t>
            </a:r>
            <a:r>
              <a:rPr lang="en-US" sz="1400" b="1" dirty="0" smtClean="0">
                <a:solidFill>
                  <a:schemeClr val="bg1"/>
                </a:solidFill>
                <a:latin typeface="Arial" charset="0"/>
              </a:rPr>
              <a:t>.</a:t>
            </a:r>
            <a:endParaRPr lang="en-US" sz="1400" b="1" dirty="0">
              <a:solidFill>
                <a:schemeClr val="bg1"/>
              </a:solidFill>
              <a:latin typeface="Arial" charset="0"/>
            </a:endParaRPr>
          </a:p>
          <a:p>
            <a:pPr>
              <a:lnSpc>
                <a:spcPct val="90000"/>
              </a:lnSpc>
              <a:spcBef>
                <a:spcPct val="50000"/>
              </a:spcBef>
              <a:buClr>
                <a:schemeClr val="bg1"/>
              </a:buClr>
              <a:defRPr/>
            </a:pPr>
            <a:endParaRPr lang="en-US" sz="1400" b="1" dirty="0">
              <a:solidFill>
                <a:schemeClr val="bg1"/>
              </a:solidFill>
              <a:latin typeface="Arial" charset="0"/>
            </a:endParaRPr>
          </a:p>
        </p:txBody>
      </p:sp>
    </p:spTree>
    <p:extLst>
      <p:ext uri="{BB962C8B-B14F-4D97-AF65-F5344CB8AC3E}">
        <p14:creationId xmlns:p14="http://schemas.microsoft.com/office/powerpoint/2010/main" val="36459720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139</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139</a:t>
            </a:fld>
            <a:endParaRPr lang="en-US"/>
          </a:p>
        </p:txBody>
      </p:sp>
    </p:spTree>
    <p:extLst>
      <p:ext uri="{BB962C8B-B14F-4D97-AF65-F5344CB8AC3E}">
        <p14:creationId xmlns:p14="http://schemas.microsoft.com/office/powerpoint/2010/main" val="42208628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14</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1590136368"/>
              </p:ext>
            </p:extLst>
          </p:nvPr>
        </p:nvGraphicFramePr>
        <p:xfrm>
          <a:off x="20638" y="1808163"/>
          <a:ext cx="9067800" cy="4700587"/>
        </p:xfrm>
        <a:graphic>
          <a:graphicData uri="http://schemas.openxmlformats.org/presentationml/2006/ole">
            <mc:AlternateContent xmlns:mc="http://schemas.openxmlformats.org/markup-compatibility/2006">
              <mc:Choice xmlns:v="urn:schemas-microsoft-com:vml" Requires="v">
                <p:oleObj spid="_x0000_s28092881"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20638" y="1808163"/>
                        <a:ext cx="9067800"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3610304" y="3926630"/>
            <a:ext cx="3578562" cy="1179871"/>
          </a:xfrm>
          <a:prstGeom prst="wedgeRectCallout">
            <a:avLst>
              <a:gd name="adj1" fmla="val 62129"/>
              <a:gd name="adj2" fmla="val -620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 including Alabama</a:t>
            </a:r>
            <a:endParaRPr lang="en-US" b="1" dirty="0">
              <a:solidFill>
                <a:srgbClr val="FFFFFF"/>
              </a:solidFill>
            </a:endParaRPr>
          </a:p>
        </p:txBody>
      </p:sp>
    </p:spTree>
    <p:extLst>
      <p:ext uri="{BB962C8B-B14F-4D97-AF65-F5344CB8AC3E}">
        <p14:creationId xmlns:p14="http://schemas.microsoft.com/office/powerpoint/2010/main" val="287319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140</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1831649869"/>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395661" name="Chart" r:id="rId4" imgW="5848415" imgH="2203288" progId="MSGraph.Chart.8">
                  <p:embed followColorScheme="full"/>
                </p:oleObj>
              </mc:Choice>
              <mc:Fallback>
                <p:oleObj name="Chart" r:id="rId4" imgW="5848415" imgH="2203288"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15109"/>
              <a:gd name="adj2" fmla="val 10902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47577" y="1795113"/>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736081" y="1071716"/>
            <a:ext cx="2240772" cy="1631298"/>
          </a:xfrm>
          <a:prstGeom prst="wedgeRectCallout">
            <a:avLst>
              <a:gd name="adj1" fmla="val 24027"/>
              <a:gd name="adj2" fmla="val 5511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2015: Value of new </a:t>
            </a:r>
            <a:r>
              <a:rPr lang="en-US" sz="1600" b="1" dirty="0" err="1" smtClean="0">
                <a:solidFill>
                  <a:schemeClr val="bg1"/>
                </a:solidFill>
              </a:rPr>
              <a:t>pvt.</a:t>
            </a:r>
            <a:r>
              <a:rPr lang="en-US" sz="1600" b="1" dirty="0" smtClean="0">
                <a:solidFill>
                  <a:schemeClr val="bg1"/>
                </a:solidFill>
              </a:rPr>
              <a:t> construction hits $787.8B as of July 2015, up 57.4% from the 2010 trough but still 13.6%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140</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311373" y="3344634"/>
            <a:ext cx="889000" cy="307777"/>
          </a:xfrm>
          <a:prstGeom prst="rect">
            <a:avLst/>
          </a:prstGeom>
          <a:noFill/>
          <a:ln w="9525">
            <a:noFill/>
            <a:miter lim="800000"/>
            <a:headEnd/>
            <a:tailEnd/>
          </a:ln>
        </p:spPr>
        <p:txBody>
          <a:bodyPr>
            <a:spAutoFit/>
          </a:bodyPr>
          <a:lstStyle/>
          <a:p>
            <a:pPr algn="ctr"/>
            <a:r>
              <a:rPr lang="en-US" sz="1400" b="1" dirty="0" smtClean="0"/>
              <a:t>$407.0</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$380.8</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July.</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348016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141</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July 2015 vs. July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034935311"/>
              </p:ext>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399737"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Again After Languishing in Early 2015; State/Local Sector Government Sector May Be Recovering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846129" y="1819602"/>
            <a:ext cx="2794459" cy="983280"/>
          </a:xfrm>
          <a:prstGeom prst="wedgeRectCallout">
            <a:avLst>
              <a:gd name="adj1" fmla="val 48501"/>
              <a:gd name="adj2" fmla="val 747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both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+16.9%</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+6.1%</a:t>
            </a:r>
            <a:endParaRPr lang="en-US" sz="2400" b="1" u="sng" dirty="0">
              <a:solidFill>
                <a:srgbClr val="225A7A"/>
              </a:solidFill>
            </a:endParaRPr>
          </a:p>
        </p:txBody>
      </p:sp>
      <p:sp>
        <p:nvSpPr>
          <p:cNvPr id="12" name="AutoShape 9"/>
          <p:cNvSpPr>
            <a:spLocks noChangeArrowheads="1"/>
          </p:cNvSpPr>
          <p:nvPr/>
        </p:nvSpPr>
        <p:spPr bwMode="blackWhite">
          <a:xfrm>
            <a:off x="4224714" y="1859190"/>
            <a:ext cx="2030261" cy="1046237"/>
          </a:xfrm>
          <a:prstGeom prst="wedgeRectCallout">
            <a:avLst>
              <a:gd name="adj1" fmla="val 71793"/>
              <a:gd name="adj2" fmla="val -455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create less drag up after years of decline</a:t>
            </a:r>
            <a:endParaRPr lang="en-US" sz="1400" b="1" dirty="0">
              <a:solidFill>
                <a:schemeClr val="bg1"/>
              </a:solidFill>
            </a:endParaRPr>
          </a:p>
        </p:txBody>
      </p:sp>
      <p:sp>
        <p:nvSpPr>
          <p:cNvPr id="2" name="Oval 1"/>
          <p:cNvSpPr/>
          <p:nvPr/>
        </p:nvSpPr>
        <p:spPr>
          <a:xfrm>
            <a:off x="6190468" y="1260976"/>
            <a:ext cx="2422745" cy="656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716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142</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July 2015 vs. July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157526984"/>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8400761"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in the Second Half of 2015; Expansion Should Continue</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099398" y="1078335"/>
            <a:ext cx="4459642" cy="1162877"/>
          </a:xfrm>
          <a:prstGeom prst="wedgeRectCallout">
            <a:avLst>
              <a:gd name="adj1" fmla="val 66747"/>
              <a:gd name="adj2" fmla="val 650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Lodging, Office and Amusement &amp; Recreations segments, Private nonresidential sector construction activity continues to rise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31955" y="3063402"/>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40749764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143</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July 2015 vs. July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2457066874"/>
              </p:ext>
            </p:extLst>
          </p:nvPr>
        </p:nvGraphicFramePr>
        <p:xfrm>
          <a:off x="39688" y="1786079"/>
          <a:ext cx="8867775" cy="3771900"/>
        </p:xfrm>
        <a:graphic>
          <a:graphicData uri="http://schemas.openxmlformats.org/presentationml/2006/ole">
            <mc:AlternateContent xmlns:mc="http://schemas.openxmlformats.org/markup-compatibility/2006">
              <mc:Choice xmlns:v="urn:schemas-microsoft-com:vml" Requires="v">
                <p:oleObj spid="_x0000_s28401785"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8" y="1786079"/>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591677"/>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755837" y="1043716"/>
            <a:ext cx="3716596" cy="914398"/>
          </a:xfrm>
          <a:prstGeom prst="wedgeRectCallout">
            <a:avLst>
              <a:gd name="adj1" fmla="val 6393"/>
              <a:gd name="adj2" fmla="val 123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finally up in most segments after many months of decline, pushing up public entity risk exposures</a:t>
            </a:r>
            <a:endParaRPr lang="en-US" sz="1400" b="1" dirty="0">
              <a:solidFill>
                <a:schemeClr val="bg1"/>
              </a:solidFill>
            </a:endParaRPr>
          </a:p>
        </p:txBody>
      </p:sp>
      <p:sp>
        <p:nvSpPr>
          <p:cNvPr id="10" name="AutoShape 7"/>
          <p:cNvSpPr>
            <a:spLocks noChangeArrowheads="1"/>
          </p:cNvSpPr>
          <p:nvPr/>
        </p:nvSpPr>
        <p:spPr bwMode="blackWhite">
          <a:xfrm>
            <a:off x="5883564" y="1054825"/>
            <a:ext cx="2812761" cy="903289"/>
          </a:xfrm>
          <a:prstGeom prst="wedgeRectCallout">
            <a:avLst>
              <a:gd name="adj1" fmla="val -49879"/>
              <a:gd name="adj2" fmla="val 1010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Residential, Commercial and Conservation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008318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144</a:t>
            </a:fld>
            <a:endParaRPr lang="en-US" dirty="0"/>
          </a:p>
        </p:txBody>
      </p:sp>
      <p:graphicFrame>
        <p:nvGraphicFramePr>
          <p:cNvPr id="1936387" name="Object 3"/>
          <p:cNvGraphicFramePr>
            <a:graphicFrameLocks noChangeAspect="1"/>
          </p:cNvGraphicFramePr>
          <p:nvPr>
            <p:extLst>
              <p:ext uri="{D42A27DB-BD31-4B8C-83A1-F6EECF244321}">
                <p14:modId xmlns:p14="http://schemas.microsoft.com/office/powerpoint/2010/main" val="925151198"/>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402809" name="Chart" r:id="rId4" imgW="5518024" imgH="2520835" progId="MSGraph.Chart.8">
                  <p:embed followColorScheme="full"/>
                </p:oleObj>
              </mc:Choice>
              <mc:Fallback>
                <p:oleObj name="Chart" r:id="rId4" imgW="5518024" imgH="2520835"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 Only Now Recovering</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2003-2015*</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June;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30312"/>
              <a:gd name="adj2" fmla="val 6244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finally be turning around; still down $16.7B or 5.3% since 2009 peak</a:t>
            </a:r>
            <a:endParaRPr lang="en-US" sz="1600" b="1" dirty="0">
              <a:solidFill>
                <a:schemeClr val="bg1"/>
              </a:solidFill>
            </a:endParaRPr>
          </a:p>
        </p:txBody>
      </p:sp>
    </p:spTree>
    <p:extLst>
      <p:ext uri="{BB962C8B-B14F-4D97-AF65-F5344CB8AC3E}">
        <p14:creationId xmlns:p14="http://schemas.microsoft.com/office/powerpoint/2010/main" val="3255254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145</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2010—Sept.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ext uri="{D42A27DB-BD31-4B8C-83A1-F6EECF244321}">
                <p14:modId xmlns:p14="http://schemas.microsoft.com/office/powerpoint/2010/main" val="3015970184"/>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407929"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4045"/>
              <a:gd name="adj2" fmla="val -22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+948,000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(+17.4%)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9804915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146</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473376"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(10/15);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5927565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05475"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1AB3B57-913F-4166-938B-D42E2A5548FE}" type="slidenum">
              <a:rPr lang="en-US" altLang="en-US" sz="900" smtClean="0"/>
              <a:pPr>
                <a:lnSpc>
                  <a:spcPct val="85000"/>
                </a:lnSpc>
                <a:spcBef>
                  <a:spcPct val="20000"/>
                </a:spcBef>
                <a:buClrTx/>
                <a:buFontTx/>
                <a:buNone/>
              </a:pPr>
              <a:t>147</a:t>
            </a:fld>
            <a:endParaRPr lang="en-US" altLang="en-US" sz="900" smtClean="0"/>
          </a:p>
        </p:txBody>
      </p:sp>
      <p:sp>
        <p:nvSpPr>
          <p:cNvPr id="105476" name="Rectangle 2"/>
          <p:cNvSpPr>
            <a:spLocks noChangeArrowheads="1"/>
          </p:cNvSpPr>
          <p:nvPr/>
        </p:nvSpPr>
        <p:spPr bwMode="black">
          <a:xfrm>
            <a:off x="163513" y="1130300"/>
            <a:ext cx="29400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Units in Multiple-Unit Projects</a:t>
            </a:r>
            <a:br>
              <a:rPr lang="en-US" altLang="en-US" sz="1600" b="1">
                <a:solidFill>
                  <a:srgbClr val="225A7A"/>
                </a:solidFill>
              </a:rPr>
            </a:br>
            <a:r>
              <a:rPr lang="en-US" altLang="en-US" sz="1600" b="1">
                <a:solidFill>
                  <a:srgbClr val="225A7A"/>
                </a:solidFill>
              </a:rPr>
              <a:t>as Percent of Total</a:t>
            </a:r>
          </a:p>
        </p:txBody>
      </p:sp>
      <p:sp>
        <p:nvSpPr>
          <p:cNvPr id="105477" name="Rectangle 3"/>
          <p:cNvSpPr>
            <a:spLocks noGrp="1" noChangeArrowheads="1"/>
          </p:cNvSpPr>
          <p:nvPr>
            <p:ph type="title"/>
          </p:nvPr>
        </p:nvSpPr>
        <p:spPr/>
        <p:txBody>
          <a:bodyPr/>
          <a:lstStyle/>
          <a:p>
            <a:r>
              <a:rPr lang="en-US" altLang="en-US" dirty="0" smtClean="0">
                <a:latin typeface="Arial" panose="020B0604020202020204" pitchFamily="34" charset="0"/>
              </a:rPr>
              <a:t>U.S.: Pct. Of Private Housing Unit Starts</a:t>
            </a:r>
            <a:br>
              <a:rPr lang="en-US" altLang="en-US" dirty="0" smtClean="0">
                <a:latin typeface="Arial" panose="020B0604020202020204" pitchFamily="34" charset="0"/>
              </a:rPr>
            </a:br>
            <a:r>
              <a:rPr lang="en-US" altLang="en-US" dirty="0" smtClean="0">
                <a:latin typeface="Arial" panose="020B0604020202020204" pitchFamily="34" charset="0"/>
              </a:rPr>
              <a:t>In Multi-Unit Projects, 1990-2015</a:t>
            </a:r>
          </a:p>
        </p:txBody>
      </p:sp>
      <p:graphicFrame>
        <p:nvGraphicFramePr>
          <p:cNvPr id="105478" name="Object 4"/>
          <p:cNvGraphicFramePr>
            <a:graphicFrameLocks noChangeAspect="1"/>
          </p:cNvGraphicFramePr>
          <p:nvPr>
            <p:extLst>
              <p:ext uri="{D42A27DB-BD31-4B8C-83A1-F6EECF244321}">
                <p14:modId xmlns:p14="http://schemas.microsoft.com/office/powerpoint/2010/main" val="156085281"/>
              </p:ext>
            </p:extLst>
          </p:nvPr>
        </p:nvGraphicFramePr>
        <p:xfrm>
          <a:off x="163513" y="1228725"/>
          <a:ext cx="8656637" cy="4314825"/>
        </p:xfrm>
        <a:graphic>
          <a:graphicData uri="http://schemas.openxmlformats.org/presentationml/2006/ole">
            <mc:AlternateContent xmlns:mc="http://schemas.openxmlformats.org/markup-compatibility/2006">
              <mc:Choice xmlns:v="urn:schemas-microsoft-com:vml" Requires="v">
                <p:oleObj spid="_x0000_s28404856" name="Chart" r:id="rId4" imgW="5219674" imgH="2736965" progId="MSGraph.Chart.8">
                  <p:embed followColorScheme="full"/>
                </p:oleObj>
              </mc:Choice>
              <mc:Fallback>
                <p:oleObj name="Chart" r:id="rId4" imgW="5219674" imgH="2736965" progId="MSGraph.Chart.8">
                  <p:embed followColorScheme="full"/>
                  <p:pic>
                    <p:nvPicPr>
                      <p:cNvPr id="0" name=""/>
                      <p:cNvPicPr>
                        <a:picLocks noChangeAspect="1" noChangeArrowheads="1"/>
                      </p:cNvPicPr>
                      <p:nvPr/>
                    </p:nvPicPr>
                    <p:blipFill>
                      <a:blip r:embed="rId5"/>
                      <a:srcRect/>
                      <a:stretch>
                        <a:fillRect/>
                      </a:stretch>
                    </p:blipFill>
                    <p:spPr bwMode="auto">
                      <a:xfrm>
                        <a:off x="163513" y="1228725"/>
                        <a:ext cx="86566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79" name="Rectangle 5"/>
          <p:cNvSpPr>
            <a:spLocks noChangeArrowheads="1"/>
          </p:cNvSpPr>
          <p:nvPr/>
        </p:nvSpPr>
        <p:spPr bwMode="auto">
          <a:xfrm>
            <a:off x="0" y="6292850"/>
            <a:ext cx="85518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*January through April 2015; April is preliminary; calculations based on seasonally adjusted at annual rates</a:t>
            </a:r>
            <a:br>
              <a:rPr lang="en-US" altLang="en-US" sz="1100"/>
            </a:br>
            <a:r>
              <a:rPr lang="en-US" altLang="en-US" sz="1100"/>
              <a:t>Sources: U.S. Census Bureau, New Residential Construction in April 2015 and earlier releases; next release June 16, 2015; Insurance Information Institute calculations.</a:t>
            </a:r>
          </a:p>
        </p:txBody>
      </p:sp>
      <p:sp>
        <p:nvSpPr>
          <p:cNvPr id="1915910" name="Rectangle 6"/>
          <p:cNvSpPr>
            <a:spLocks noChangeArrowheads="1"/>
          </p:cNvSpPr>
          <p:nvPr/>
        </p:nvSpPr>
        <p:spPr bwMode="blackWhite">
          <a:xfrm>
            <a:off x="330200" y="5413375"/>
            <a:ext cx="8596313" cy="835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800" b="1">
                <a:solidFill>
                  <a:srgbClr val="FFFFFF"/>
                </a:solidFill>
              </a:rPr>
              <a:t>For the U.S. as a whole, the trend toward multi-unit housing projects (vs. single-unit homes) is recent. Commercial insurers with Workers Comp, Construction risk exposure, and Surety benefit.</a:t>
            </a:r>
          </a:p>
        </p:txBody>
      </p:sp>
      <p:sp>
        <p:nvSpPr>
          <p:cNvPr id="1915917" name="AutoShape 13"/>
          <p:cNvSpPr>
            <a:spLocks noChangeArrowheads="1"/>
          </p:cNvSpPr>
          <p:nvPr/>
        </p:nvSpPr>
        <p:spPr bwMode="blackWhite">
          <a:xfrm>
            <a:off x="3389313" y="1130301"/>
            <a:ext cx="2476500" cy="1271588"/>
          </a:xfrm>
          <a:prstGeom prst="wedgeRectCallout">
            <a:avLst>
              <a:gd name="adj1" fmla="val 98852"/>
              <a:gd name="adj2" fmla="val 402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A NEW NORMAL?</a:t>
            </a:r>
            <a:br>
              <a:rPr lang="en-US" altLang="en-US" sz="1600" b="1" dirty="0">
                <a:solidFill>
                  <a:schemeClr val="bg1"/>
                </a:solidFill>
              </a:rPr>
            </a:br>
            <a:r>
              <a:rPr lang="en-US" altLang="en-US" sz="1600" b="1" dirty="0">
                <a:solidFill>
                  <a:schemeClr val="bg1"/>
                </a:solidFill>
              </a:rPr>
              <a:t>In 5 of the last 7 years, over 30% of housing unit starts were in 5+-unit projects</a:t>
            </a:r>
          </a:p>
        </p:txBody>
      </p:sp>
      <p:sp>
        <p:nvSpPr>
          <p:cNvPr id="11" name="Rectangle 7"/>
          <p:cNvSpPr>
            <a:spLocks noChangeArrowheads="1"/>
          </p:cNvSpPr>
          <p:nvPr/>
        </p:nvSpPr>
        <p:spPr bwMode="grayWhite">
          <a:xfrm>
            <a:off x="6248400" y="1785938"/>
            <a:ext cx="2495550" cy="1585912"/>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Tree>
    <p:extLst>
      <p:ext uri="{BB962C8B-B14F-4D97-AF65-F5344CB8AC3E}">
        <p14:creationId xmlns:p14="http://schemas.microsoft.com/office/powerpoint/2010/main" val="16581995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1915910"/>
                                        </p:tgtEl>
                                        <p:attrNameLst>
                                          <p:attrName>style.visibility</p:attrName>
                                        </p:attrNameLst>
                                      </p:cBhvr>
                                      <p:to>
                                        <p:strVal val="visible"/>
                                      </p:to>
                                    </p:set>
                                    <p:anim calcmode="lin" valueType="num">
                                      <p:cBhvr>
                                        <p:cTn id="11" dur="500" fill="hold"/>
                                        <p:tgtEl>
                                          <p:spTgt spid="1915910"/>
                                        </p:tgtEl>
                                        <p:attrNameLst>
                                          <p:attrName>ppt_w</p:attrName>
                                        </p:attrNameLst>
                                      </p:cBhvr>
                                      <p:tavLst>
                                        <p:tav tm="0">
                                          <p:val>
                                            <p:fltVal val="0"/>
                                          </p:val>
                                        </p:tav>
                                        <p:tav tm="100000">
                                          <p:val>
                                            <p:strVal val="#ppt_w"/>
                                          </p:val>
                                        </p:tav>
                                      </p:tavLst>
                                    </p:anim>
                                    <p:anim calcmode="lin" valueType="num">
                                      <p:cBhvr>
                                        <p:cTn id="12" dur="500" fill="hold"/>
                                        <p:tgtEl>
                                          <p:spTgt spid="191591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1"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972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972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461C51-CFE1-475A-994C-0485D0042B8B}" type="slidenum">
              <a:rPr lang="en-US" altLang="en-US" sz="900"/>
              <a:pPr algn="r">
                <a:lnSpc>
                  <a:spcPct val="85000"/>
                </a:lnSpc>
                <a:spcBef>
                  <a:spcPct val="20000"/>
                </a:spcBef>
                <a:buClrTx/>
                <a:buFontTx/>
                <a:buNone/>
              </a:pPr>
              <a:t>148</a:t>
            </a:fld>
            <a:endParaRPr lang="en-US" altLang="en-US" sz="900"/>
          </a:p>
        </p:txBody>
      </p:sp>
      <p:sp>
        <p:nvSpPr>
          <p:cNvPr id="97285" name="Rectangle 2"/>
          <p:cNvSpPr>
            <a:spLocks noGrp="1" noChangeArrowheads="1"/>
          </p:cNvSpPr>
          <p:nvPr>
            <p:ph type="title" idx="4294967295"/>
          </p:nvPr>
        </p:nvSpPr>
        <p:spPr>
          <a:xfrm>
            <a:off x="242888" y="61913"/>
            <a:ext cx="7467600" cy="836613"/>
          </a:xfrm>
        </p:spPr>
        <p:txBody>
          <a:bodyPr/>
          <a:lstStyle/>
          <a:p>
            <a:r>
              <a:rPr lang="en-US" altLang="en-US" sz="2600" dirty="0" smtClean="0">
                <a:latin typeface="Arial" panose="020B0604020202020204" pitchFamily="34" charset="0"/>
              </a:rPr>
              <a:t>Rental-Occupied Housing Units as % of Total Occupied Units, Quarterly, 1990:Q1-2015:Q1</a:t>
            </a:r>
          </a:p>
        </p:txBody>
      </p:sp>
      <p:graphicFrame>
        <p:nvGraphicFramePr>
          <p:cNvPr id="97286" name="Object 2"/>
          <p:cNvGraphicFramePr>
            <a:graphicFrameLocks noGrp="1"/>
          </p:cNvGraphicFramePr>
          <p:nvPr>
            <p:ph idx="4294967295"/>
            <p:extLst>
              <p:ext uri="{D42A27DB-BD31-4B8C-83A1-F6EECF244321}">
                <p14:modId xmlns:p14="http://schemas.microsoft.com/office/powerpoint/2010/main" val="4114370961"/>
              </p:ext>
            </p:extLst>
          </p:nvPr>
        </p:nvGraphicFramePr>
        <p:xfrm>
          <a:off x="881063" y="1144588"/>
          <a:ext cx="7081837" cy="4867275"/>
        </p:xfrm>
        <a:graphic>
          <a:graphicData uri="http://schemas.openxmlformats.org/presentationml/2006/ole">
            <mc:AlternateContent xmlns:mc="http://schemas.openxmlformats.org/markup-compatibility/2006">
              <mc:Choice xmlns:v="urn:schemas-microsoft-com:vml" Requires="v">
                <p:oleObj spid="_x0000_s28405880"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auto">
                      <a:xfrm>
                        <a:off x="881063" y="1144588"/>
                        <a:ext cx="7081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8"/>
          <p:cNvSpPr>
            <a:spLocks noChangeArrowheads="1"/>
          </p:cNvSpPr>
          <p:nvPr/>
        </p:nvSpPr>
        <p:spPr bwMode="auto">
          <a:xfrm>
            <a:off x="0" y="6430963"/>
            <a:ext cx="8763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2286000" y="4324350"/>
            <a:ext cx="1695450" cy="906463"/>
          </a:xfrm>
          <a:prstGeom prst="wedgeRectCallout">
            <a:avLst>
              <a:gd name="adj1" fmla="val 124122"/>
              <a:gd name="adj2" fmla="val 74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Trough in 2004:Q2 and Q4 at 30.8%</a:t>
            </a:r>
          </a:p>
        </p:txBody>
      </p:sp>
      <p:sp>
        <p:nvSpPr>
          <p:cNvPr id="14" name="Rectangle 6"/>
          <p:cNvSpPr>
            <a:spLocks noChangeArrowheads="1"/>
          </p:cNvSpPr>
          <p:nvPr/>
        </p:nvSpPr>
        <p:spPr bwMode="blackWhite">
          <a:xfrm>
            <a:off x="381000" y="6000750"/>
            <a:ext cx="8320088" cy="4000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400" b="1">
                <a:solidFill>
                  <a:srgbClr val="FFFFFF"/>
                </a:solidFill>
              </a:rPr>
              <a:t>Since the Great Recession ended in June 2009, renters occupied 5.7 million more units (+15.6%).</a:t>
            </a:r>
          </a:p>
        </p:txBody>
      </p:sp>
      <p:sp>
        <p:nvSpPr>
          <p:cNvPr id="15" name="Date Placeholder 14"/>
          <p:cNvSpPr>
            <a:spLocks noGrp="1"/>
          </p:cNvSpPr>
          <p:nvPr>
            <p:ph type="dt" sz="quarter" idx="10"/>
          </p:nvPr>
        </p:nvSpPr>
        <p:spPr/>
        <p:txBody>
          <a:bodyPr/>
          <a:lstStyle/>
          <a:p>
            <a:pPr>
              <a:defRPr/>
            </a:pPr>
            <a:r>
              <a:rPr lang="en-US"/>
              <a:t>12/01/09 - 9pm</a:t>
            </a:r>
          </a:p>
        </p:txBody>
      </p:sp>
      <p:sp>
        <p:nvSpPr>
          <p:cNvPr id="9729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6317E5B-F0F8-42E7-BB35-BE7CE836907C}" type="slidenum">
              <a:rPr lang="en-US" altLang="en-US" sz="900" smtClean="0">
                <a:solidFill>
                  <a:srgbClr val="000000"/>
                </a:solidFill>
              </a:rPr>
              <a:pPr>
                <a:lnSpc>
                  <a:spcPct val="85000"/>
                </a:lnSpc>
                <a:spcBef>
                  <a:spcPct val="20000"/>
                </a:spcBef>
                <a:buClrTx/>
                <a:buFontTx/>
                <a:buNone/>
              </a:pPr>
              <a:t>148</a:t>
            </a:fld>
            <a:endParaRPr lang="en-US" altLang="en-US" sz="900" smtClean="0">
              <a:solidFill>
                <a:srgbClr val="000000"/>
              </a:solidFill>
            </a:endParaRPr>
          </a:p>
        </p:txBody>
      </p:sp>
      <p:sp>
        <p:nvSpPr>
          <p:cNvPr id="17" name="AutoShape 38"/>
          <p:cNvSpPr>
            <a:spLocks noChangeArrowheads="1"/>
          </p:cNvSpPr>
          <p:nvPr/>
        </p:nvSpPr>
        <p:spPr bwMode="blackWhite">
          <a:xfrm>
            <a:off x="7475538" y="3492500"/>
            <a:ext cx="1447800" cy="927100"/>
          </a:xfrm>
          <a:prstGeom prst="wedgeRectCallout">
            <a:avLst>
              <a:gd name="adj1" fmla="val 13831"/>
              <a:gd name="adj2" fmla="val -243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Latest was 36.3% in 2015:Q1</a:t>
            </a:r>
          </a:p>
        </p:txBody>
      </p:sp>
      <p:sp>
        <p:nvSpPr>
          <p:cNvPr id="18" name="AutoShape 38"/>
          <p:cNvSpPr>
            <a:spLocks noChangeArrowheads="1"/>
          </p:cNvSpPr>
          <p:nvPr/>
        </p:nvSpPr>
        <p:spPr bwMode="blackWhite">
          <a:xfrm>
            <a:off x="3124200" y="1144588"/>
            <a:ext cx="2209800" cy="885825"/>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Trend down began in 1994:Q3 from 36.2% in Q2</a:t>
            </a:r>
          </a:p>
        </p:txBody>
      </p:sp>
      <p:sp>
        <p:nvSpPr>
          <p:cNvPr id="19" name="AutoShape 38"/>
          <p:cNvSpPr>
            <a:spLocks noChangeArrowheads="1"/>
          </p:cNvSpPr>
          <p:nvPr/>
        </p:nvSpPr>
        <p:spPr bwMode="blackWhite">
          <a:xfrm>
            <a:off x="1295400" y="2844800"/>
            <a:ext cx="1600200" cy="862013"/>
          </a:xfrm>
          <a:prstGeom prst="wedgeRectCallout">
            <a:avLst>
              <a:gd name="adj1" fmla="val 104317"/>
              <a:gd name="adj2" fmla="val 448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Increasing percent of owners</a:t>
            </a:r>
          </a:p>
        </p:txBody>
      </p:sp>
      <p:sp>
        <p:nvSpPr>
          <p:cNvPr id="20" name="AutoShape 38"/>
          <p:cNvSpPr>
            <a:spLocks noChangeArrowheads="1"/>
          </p:cNvSpPr>
          <p:nvPr/>
        </p:nvSpPr>
        <p:spPr bwMode="blackWhite">
          <a:xfrm>
            <a:off x="4986338" y="2276476"/>
            <a:ext cx="1524000" cy="890588"/>
          </a:xfrm>
          <a:prstGeom prst="wedgeRectCallout">
            <a:avLst>
              <a:gd name="adj1" fmla="val 84299"/>
              <a:gd name="adj2" fmla="val 54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Increasing percent of renters</a:t>
            </a:r>
          </a:p>
        </p:txBody>
      </p:sp>
    </p:spTree>
    <p:extLst>
      <p:ext uri="{BB962C8B-B14F-4D97-AF65-F5344CB8AC3E}">
        <p14:creationId xmlns:p14="http://schemas.microsoft.com/office/powerpoint/2010/main" val="2775490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P spid="20"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2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solidFill>
                  <a:srgbClr val="000000"/>
                </a:solidFill>
              </a:rPr>
              <a:pPr/>
              <a:t>149</a:t>
            </a:fld>
            <a:endParaRPr lang="en-US" smtClean="0">
              <a:solidFill>
                <a:srgbClr val="000000"/>
              </a:solidFill>
            </a:endParaRPr>
          </a:p>
        </p:txBody>
      </p:sp>
      <p:sp>
        <p:nvSpPr>
          <p:cNvPr id="1030" name="Rectangle 2"/>
          <p:cNvSpPr>
            <a:spLocks noGrp="1" noChangeArrowheads="1"/>
          </p:cNvSpPr>
          <p:nvPr>
            <p:ph type="title"/>
          </p:nvPr>
        </p:nvSpPr>
        <p:spPr/>
        <p:txBody>
          <a:bodyPr/>
          <a:lstStyle/>
          <a:p>
            <a:r>
              <a:rPr lang="en-US" dirty="0" err="1" smtClean="0"/>
              <a:t>I.I.I.</a:t>
            </a:r>
            <a:r>
              <a:rPr lang="en-US" dirty="0" smtClean="0"/>
              <a:t> Poll: Renter’s Insurance</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 Insurance Information Institute Annual </a:t>
            </a:r>
            <a:r>
              <a:rPr lang="en-US" sz="1100" i="1">
                <a:solidFill>
                  <a:srgbClr val="000000"/>
                </a:solidFill>
                <a:latin typeface="Arial" charset="0"/>
                <a:cs typeface="Arial" charset="0"/>
              </a:rPr>
              <a:t>Pulse</a:t>
            </a:r>
            <a:r>
              <a:rPr lang="en-US" sz="1100">
                <a:solidFill>
                  <a:srgbClr val="000000"/>
                </a:solidFill>
                <a:latin typeface="Arial" charset="0"/>
                <a:cs typeface="Arial" charset="0"/>
              </a:rPr>
              <a:t> Survey.</a:t>
            </a:r>
          </a:p>
        </p:txBody>
      </p:sp>
      <p:graphicFrame>
        <p:nvGraphicFramePr>
          <p:cNvPr id="2" name="Object 2"/>
          <p:cNvGraphicFramePr>
            <a:graphicFrameLocks noChangeAspect="1"/>
          </p:cNvGraphicFramePr>
          <p:nvPr>
            <p:extLst/>
          </p:nvPr>
        </p:nvGraphicFramePr>
        <p:xfrm>
          <a:off x="101600" y="2295665"/>
          <a:ext cx="9042400" cy="366236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blackWhite">
          <a:xfrm>
            <a:off x="298450" y="5454363"/>
            <a:ext cx="8618784" cy="6569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The Percentage of Renters Who Have Renters Insurance Has Been Rising Since 2011.</a:t>
            </a:r>
            <a:endParaRPr lang="en-US" b="1" dirty="0">
              <a:solidFill>
                <a:srgbClr val="FFFFFF"/>
              </a:solidFill>
              <a:latin typeface="Arial" charset="0"/>
              <a:cs typeface="Arial" charset="0"/>
            </a:endParaRPr>
          </a:p>
        </p:txBody>
      </p:sp>
      <p:sp>
        <p:nvSpPr>
          <p:cNvPr id="3" name="Rectangle 2"/>
          <p:cNvSpPr/>
          <p:nvPr/>
        </p:nvSpPr>
        <p:spPr>
          <a:xfrm>
            <a:off x="298450" y="1256985"/>
            <a:ext cx="3696846" cy="830997"/>
          </a:xfrm>
          <a:prstGeom prst="rect">
            <a:avLst/>
          </a:prstGeom>
        </p:spPr>
        <p:txBody>
          <a:bodyPr wrap="none">
            <a:spAutoFit/>
          </a:bodyPr>
          <a:lstStyle/>
          <a:p>
            <a:pPr fontAlgn="base">
              <a:spcBef>
                <a:spcPct val="0"/>
              </a:spcBef>
              <a:spcAft>
                <a:spcPct val="0"/>
              </a:spcAft>
            </a:pPr>
            <a:r>
              <a:rPr lang="en-US" sz="1600" b="1" dirty="0">
                <a:solidFill>
                  <a:srgbClr val="225A7A"/>
                </a:solidFill>
                <a:latin typeface="Arial" charset="0"/>
                <a:cs typeface="Arial" charset="0"/>
              </a:rPr>
              <a:t>Q</a:t>
            </a:r>
            <a:r>
              <a:rPr lang="en-US" sz="1600" b="1" dirty="0">
                <a:solidFill>
                  <a:srgbClr val="28688C"/>
                </a:solidFill>
                <a:latin typeface="Arial" charset="0"/>
                <a:cs typeface="Arial" charset="0"/>
              </a:rPr>
              <a:t>.</a:t>
            </a:r>
            <a:r>
              <a:rPr lang="en-US" sz="1600" i="1" dirty="0">
                <a:solidFill>
                  <a:srgbClr val="000000"/>
                </a:solidFill>
                <a:latin typeface="Arial" charset="0"/>
                <a:cs typeface="Arial" charset="0"/>
              </a:rPr>
              <a:t> </a:t>
            </a:r>
            <a:r>
              <a:rPr lang="en-US" sz="1600" b="1" dirty="0" smtClean="0">
                <a:solidFill>
                  <a:srgbClr val="28688C"/>
                </a:solidFill>
                <a:latin typeface="Arial" charset="0"/>
                <a:cs typeface="Arial" charset="0"/>
              </a:rPr>
              <a:t>Do you have renters insurance?</a:t>
            </a:r>
            <a:r>
              <a:rPr lang="en-US" sz="1600" b="1" baseline="30000" dirty="0">
                <a:solidFill>
                  <a:srgbClr val="225A7A"/>
                </a:solidFill>
                <a:latin typeface="Arial" charset="0"/>
                <a:cs typeface="Arial" charset="0"/>
              </a:rPr>
              <a:t> 1</a:t>
            </a:r>
          </a:p>
          <a:p>
            <a:pPr fontAlgn="base">
              <a:spcBef>
                <a:spcPct val="0"/>
              </a:spcBef>
              <a:spcAft>
                <a:spcPct val="0"/>
              </a:spcAft>
            </a:pPr>
            <a:endParaRPr lang="en-US" sz="1600" b="1" dirty="0" smtClean="0">
              <a:solidFill>
                <a:srgbClr val="28688C"/>
              </a:solidFill>
              <a:latin typeface="Arial" charset="0"/>
              <a:cs typeface="Arial" charset="0"/>
            </a:endParaRPr>
          </a:p>
          <a:p>
            <a:pPr fontAlgn="base">
              <a:spcBef>
                <a:spcPct val="0"/>
              </a:spcBef>
              <a:spcAft>
                <a:spcPct val="0"/>
              </a:spcAft>
            </a:pPr>
            <a:endParaRPr lang="en-US" sz="1600" dirty="0">
              <a:solidFill>
                <a:srgbClr val="000000"/>
              </a:solidFill>
              <a:latin typeface="Arial" charset="0"/>
              <a:cs typeface="Arial" charset="0"/>
            </a:endParaRPr>
          </a:p>
        </p:txBody>
      </p:sp>
      <p:sp>
        <p:nvSpPr>
          <p:cNvPr id="8" name="Rectangle 7"/>
          <p:cNvSpPr/>
          <p:nvPr/>
        </p:nvSpPr>
        <p:spPr>
          <a:xfrm>
            <a:off x="298450" y="6150204"/>
            <a:ext cx="4572000" cy="236219"/>
          </a:xfrm>
          <a:prstGeom prst="rect">
            <a:avLst/>
          </a:prstGeom>
        </p:spPr>
        <p:txBody>
          <a:bodyPr>
            <a:spAutoFit/>
          </a:bodyPr>
          <a:lstStyle/>
          <a:p>
            <a:pPr eaLnBrk="0" fontAlgn="base" hangingPunct="0">
              <a:lnSpc>
                <a:spcPct val="85000"/>
              </a:lnSpc>
              <a:spcBef>
                <a:spcPct val="25000"/>
              </a:spcBef>
              <a:spcAft>
                <a:spcPct val="0"/>
              </a:spcAft>
              <a:buClr>
                <a:srgbClr val="FF6801"/>
              </a:buClr>
            </a:pP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Asked of those who </a:t>
            </a:r>
            <a:r>
              <a:rPr lang="en-US" sz="1100" dirty="0" smtClean="0">
                <a:solidFill>
                  <a:srgbClr val="000000"/>
                </a:solidFill>
                <a:latin typeface="Arial" charset="0"/>
                <a:cs typeface="Arial" charset="0"/>
              </a:rPr>
              <a:t>rent their home.</a:t>
            </a:r>
            <a:endParaRPr lang="en-US" sz="1100" dirty="0">
              <a:solidFill>
                <a:srgbClr val="000000"/>
              </a:solidFill>
              <a:latin typeface="Arial" charset="0"/>
              <a:cs typeface="Arial" charset="0"/>
            </a:endParaRPr>
          </a:p>
        </p:txBody>
      </p:sp>
      <p:sp>
        <p:nvSpPr>
          <p:cNvPr id="11" name="AutoShape 6"/>
          <p:cNvSpPr>
            <a:spLocks noChangeArrowheads="1"/>
          </p:cNvSpPr>
          <p:nvPr/>
        </p:nvSpPr>
        <p:spPr bwMode="blackWhite">
          <a:xfrm>
            <a:off x="2695575" y="1672483"/>
            <a:ext cx="5829738" cy="1466430"/>
          </a:xfrm>
          <a:prstGeom prst="wedgeRectCallout">
            <a:avLst>
              <a:gd name="adj1" fmla="val -26968"/>
              <a:gd name="adj2" fmla="val -454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2400" b="1" dirty="0" smtClean="0">
                <a:solidFill>
                  <a:srgbClr val="FFFFFF"/>
                </a:solidFill>
                <a:latin typeface="Arial" panose="020B0604020202020204" pitchFamily="34" charset="0"/>
                <a:cs typeface="Arial" panose="020B0604020202020204" pitchFamily="34" charset="0"/>
              </a:rPr>
              <a:t>Americans are increasingly choosing to rent, but are slow to understand the need to insure, exacerbating the underinsurance gap</a:t>
            </a:r>
            <a:endParaRPr 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351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2016E*</a:t>
            </a:r>
          </a:p>
        </p:txBody>
      </p:sp>
      <p:pic>
        <p:nvPicPr>
          <p:cNvPr id="3" name="Picture 2"/>
          <p:cNvPicPr>
            <a:picLocks noChangeAspect="1"/>
          </p:cNvPicPr>
          <p:nvPr/>
        </p:nvPicPr>
        <p:blipFill>
          <a:blip r:embed="rId4"/>
          <a:stretch>
            <a:fillRect/>
          </a:stretch>
        </p:blipFill>
        <p:spPr>
          <a:xfrm>
            <a:off x="251326" y="2343011"/>
            <a:ext cx="7984044" cy="3739677"/>
          </a:xfrm>
          <a:prstGeom prst="rect">
            <a:avLst/>
          </a:prstGeom>
        </p:spPr>
      </p:pic>
      <p:sp>
        <p:nvSpPr>
          <p:cNvPr id="10" name="AutoShape 6"/>
          <p:cNvSpPr>
            <a:spLocks noChangeArrowheads="1"/>
          </p:cNvSpPr>
          <p:nvPr/>
        </p:nvSpPr>
        <p:spPr bwMode="blackWhite">
          <a:xfrm>
            <a:off x="4017818" y="1120017"/>
            <a:ext cx="3805381" cy="1336855"/>
          </a:xfrm>
          <a:prstGeom prst="wedgeRectCallout">
            <a:avLst>
              <a:gd name="adj1" fmla="val 31939"/>
              <a:gd name="adj2" fmla="val 147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but will continue to benefit the bottom line and combined ratio through at least 2016</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1065065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1075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1075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A2A9DBF8-FC2F-44EE-A5A9-B70D5B4A0F78}" type="slidenum">
              <a:rPr lang="en-US" altLang="en-US" sz="900"/>
              <a:pPr algn="r">
                <a:lnSpc>
                  <a:spcPct val="85000"/>
                </a:lnSpc>
                <a:spcBef>
                  <a:spcPct val="20000"/>
                </a:spcBef>
                <a:buClrTx/>
                <a:buFontTx/>
                <a:buNone/>
              </a:pPr>
              <a:t>150</a:t>
            </a:fld>
            <a:endParaRPr lang="en-US" altLang="en-US" sz="900"/>
          </a:p>
        </p:txBody>
      </p:sp>
      <p:sp>
        <p:nvSpPr>
          <p:cNvPr id="107525" name="Rectangle 2"/>
          <p:cNvSpPr>
            <a:spLocks noGrp="1" noChangeArrowheads="1"/>
          </p:cNvSpPr>
          <p:nvPr>
            <p:ph type="title" idx="4294967295"/>
          </p:nvPr>
        </p:nvSpPr>
        <p:spPr>
          <a:xfrm>
            <a:off x="242888" y="50800"/>
            <a:ext cx="5953125" cy="990600"/>
          </a:xfrm>
        </p:spPr>
        <p:txBody>
          <a:bodyPr/>
          <a:lstStyle/>
          <a:p>
            <a:r>
              <a:rPr lang="en-US" altLang="en-US" sz="2800" dirty="0" smtClean="0">
                <a:latin typeface="Arial" panose="020B0604020202020204" pitchFamily="34" charset="0"/>
              </a:rPr>
              <a:t>Rental Vacancy Rates, Quarterly,</a:t>
            </a:r>
            <a:br>
              <a:rPr lang="en-US" altLang="en-US" sz="2800" dirty="0" smtClean="0">
                <a:latin typeface="Arial" panose="020B0604020202020204" pitchFamily="34" charset="0"/>
              </a:rPr>
            </a:br>
            <a:r>
              <a:rPr lang="en-US" altLang="en-US" sz="2800" dirty="0" smtClean="0">
                <a:latin typeface="Arial" panose="020B0604020202020204" pitchFamily="34" charset="0"/>
              </a:rPr>
              <a:t>1990:Q1-2015:Q1</a:t>
            </a:r>
          </a:p>
        </p:txBody>
      </p:sp>
      <p:graphicFrame>
        <p:nvGraphicFramePr>
          <p:cNvPr id="107526" name="Object 2"/>
          <p:cNvGraphicFramePr>
            <a:graphicFrameLocks noGrp="1"/>
          </p:cNvGraphicFramePr>
          <p:nvPr>
            <p:ph idx="4294967295"/>
            <p:extLst>
              <p:ext uri="{D42A27DB-BD31-4B8C-83A1-F6EECF244321}">
                <p14:modId xmlns:p14="http://schemas.microsoft.com/office/powerpoint/2010/main" val="1361361270"/>
              </p:ext>
            </p:extLst>
          </p:nvPr>
        </p:nvGraphicFramePr>
        <p:xfrm>
          <a:off x="1003300" y="1144588"/>
          <a:ext cx="6837363" cy="4699000"/>
        </p:xfrm>
        <a:graphic>
          <a:graphicData uri="http://schemas.openxmlformats.org/presentationml/2006/ole">
            <mc:AlternateContent xmlns:mc="http://schemas.openxmlformats.org/markup-compatibility/2006">
              <mc:Choice xmlns:v="urn:schemas-microsoft-com:vml" Requires="v">
                <p:oleObj spid="_x0000_s28406904"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gray">
                      <a:xfrm>
                        <a:off x="1003300" y="1144588"/>
                        <a:ext cx="6837363"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7" name="Rectangle 8"/>
          <p:cNvSpPr>
            <a:spLocks noChangeArrowheads="1"/>
          </p:cNvSpPr>
          <p:nvPr/>
        </p:nvSpPr>
        <p:spPr bwMode="auto">
          <a:xfrm>
            <a:off x="0" y="6430963"/>
            <a:ext cx="86820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4341813" y="1042988"/>
            <a:ext cx="1905000" cy="846772"/>
          </a:xfrm>
          <a:prstGeom prst="wedgeRectCallout">
            <a:avLst>
              <a:gd name="adj1" fmla="val 71382"/>
              <a:gd name="adj2" fmla="val 212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Peak vacancy rate 11.1% in 2009:Q3</a:t>
            </a:r>
          </a:p>
        </p:txBody>
      </p:sp>
      <p:sp>
        <p:nvSpPr>
          <p:cNvPr id="107529" name="Rectangle 6"/>
          <p:cNvSpPr>
            <a:spLocks noChangeArrowheads="1"/>
          </p:cNvSpPr>
          <p:nvPr/>
        </p:nvSpPr>
        <p:spPr bwMode="blackWhite">
          <a:xfrm>
            <a:off x="461963" y="5770880"/>
            <a:ext cx="8220075" cy="6283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Before the 2001 recession, rental vacancy rates were 8% or less.</a:t>
            </a:r>
            <a:br>
              <a:rPr lang="en-US" altLang="en-US" sz="1800" b="1" dirty="0">
                <a:solidFill>
                  <a:srgbClr val="FFFFFF"/>
                </a:solidFill>
              </a:rPr>
            </a:br>
            <a:r>
              <a:rPr lang="en-US" altLang="en-US" sz="1800" b="1" dirty="0">
                <a:solidFill>
                  <a:srgbClr val="FFFFFF"/>
                </a:solidFill>
              </a:rPr>
              <a:t>We’re below those levels now. =&gt; More multi-unit construction?</a:t>
            </a:r>
          </a:p>
        </p:txBody>
      </p:sp>
      <p:sp>
        <p:nvSpPr>
          <p:cNvPr id="15" name="Date Placeholder 14"/>
          <p:cNvSpPr>
            <a:spLocks noGrp="1"/>
          </p:cNvSpPr>
          <p:nvPr>
            <p:ph type="dt" sz="quarter" idx="10"/>
          </p:nvPr>
        </p:nvSpPr>
        <p:spPr/>
        <p:txBody>
          <a:bodyPr/>
          <a:lstStyle/>
          <a:p>
            <a:pPr>
              <a:defRPr/>
            </a:pPr>
            <a:r>
              <a:rPr lang="en-US"/>
              <a:t>12/01/09 - 9pm</a:t>
            </a:r>
          </a:p>
        </p:txBody>
      </p:sp>
      <p:sp>
        <p:nvSpPr>
          <p:cNvPr id="10753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B6405D42-19A4-4881-ADA4-DB6A3F1BDB58}" type="slidenum">
              <a:rPr lang="en-US" altLang="en-US" sz="900" smtClean="0">
                <a:solidFill>
                  <a:srgbClr val="000000"/>
                </a:solidFill>
              </a:rPr>
              <a:pPr>
                <a:lnSpc>
                  <a:spcPct val="85000"/>
                </a:lnSpc>
                <a:spcBef>
                  <a:spcPct val="20000"/>
                </a:spcBef>
                <a:buClrTx/>
                <a:buFontTx/>
                <a:buNone/>
              </a:pPr>
              <a:t>150</a:t>
            </a:fld>
            <a:endParaRPr lang="en-US" altLang="en-US" sz="900" smtClean="0">
              <a:solidFill>
                <a:srgbClr val="000000"/>
              </a:solidFill>
            </a:endParaRPr>
          </a:p>
        </p:txBody>
      </p:sp>
      <p:sp>
        <p:nvSpPr>
          <p:cNvPr id="107532" name="TextBox 1"/>
          <p:cNvSpPr txBox="1">
            <a:spLocks noChangeArrowheads="1"/>
          </p:cNvSpPr>
          <p:nvPr/>
        </p:nvSpPr>
        <p:spPr bwMode="auto">
          <a:xfrm>
            <a:off x="85725" y="990600"/>
            <a:ext cx="2047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Percent vacant</a:t>
            </a:r>
          </a:p>
        </p:txBody>
      </p:sp>
      <p:sp>
        <p:nvSpPr>
          <p:cNvPr id="17" name="AutoShape 38"/>
          <p:cNvSpPr>
            <a:spLocks noChangeArrowheads="1"/>
          </p:cNvSpPr>
          <p:nvPr/>
        </p:nvSpPr>
        <p:spPr bwMode="blackWhite">
          <a:xfrm>
            <a:off x="7143750" y="1144588"/>
            <a:ext cx="1905000" cy="966787"/>
          </a:xfrm>
          <a:prstGeom prst="wedgeRectCallout">
            <a:avLst>
              <a:gd name="adj1" fmla="val 12588"/>
              <a:gd name="adj2" fmla="val 3534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Latest vacancy rate was 7.1% in 2015:Q1</a:t>
            </a:r>
          </a:p>
        </p:txBody>
      </p:sp>
      <p:sp>
        <p:nvSpPr>
          <p:cNvPr id="16" name="AutoShape 38"/>
          <p:cNvSpPr>
            <a:spLocks noChangeArrowheads="1"/>
          </p:cNvSpPr>
          <p:nvPr/>
        </p:nvSpPr>
        <p:spPr bwMode="blackWhite">
          <a:xfrm>
            <a:off x="2590800" y="2194560"/>
            <a:ext cx="1562100" cy="894715"/>
          </a:xfrm>
          <a:prstGeom prst="wedgeRectCallout">
            <a:avLst>
              <a:gd name="adj1" fmla="val 101605"/>
              <a:gd name="adj2" fmla="val -555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Vacancy rate 10.4% in 2004:Q1</a:t>
            </a:r>
          </a:p>
        </p:txBody>
      </p:sp>
    </p:spTree>
    <p:extLst>
      <p:ext uri="{BB962C8B-B14F-4D97-AF65-F5344CB8AC3E}">
        <p14:creationId xmlns:p14="http://schemas.microsoft.com/office/powerpoint/2010/main" val="1604014814"/>
      </p:ext>
    </p:extLst>
  </p:cSld>
  <p:clrMapOvr>
    <a:masterClrMapping/>
  </p:clrMapOvr>
  <p:transition>
    <p:wipe dir="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151</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2003–Sept.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3340185812"/>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408953"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306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2014-15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151</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Sept. 2015 totaled 6.396 million, an increase of 961,000 jobs or 17.7% from the Jan. 2011 trough</a:t>
            </a:r>
            <a:endParaRPr lang="en-US" sz="1200" b="1" dirty="0">
              <a:solidFill>
                <a:schemeClr val="bg1"/>
              </a:solidFill>
            </a:endParaRPr>
          </a:p>
        </p:txBody>
      </p:sp>
      <p:sp>
        <p:nvSpPr>
          <p:cNvPr id="17" name="AutoShape 14"/>
          <p:cNvSpPr>
            <a:spLocks noChangeArrowheads="1"/>
          </p:cNvSpPr>
          <p:nvPr/>
        </p:nvSpPr>
        <p:spPr bwMode="blackWhite">
          <a:xfrm>
            <a:off x="5521968" y="2429410"/>
            <a:ext cx="2139746" cy="1539210"/>
          </a:xfrm>
          <a:prstGeom prst="wedgeRectCallout">
            <a:avLst>
              <a:gd name="adj1" fmla="val 76721"/>
              <a:gd name="adj2" fmla="val 29160"/>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1.33 million jobs</a:t>
            </a:r>
            <a:endParaRPr lang="en-US" b="1" dirty="0">
              <a:solidFill>
                <a:schemeClr val="bg1"/>
              </a:solidFill>
            </a:endParaRPr>
          </a:p>
        </p:txBody>
      </p:sp>
    </p:spTree>
    <p:extLst>
      <p:ext uri="{BB962C8B-B14F-4D97-AF65-F5344CB8AC3E}">
        <p14:creationId xmlns:p14="http://schemas.microsoft.com/office/powerpoint/2010/main" val="19207612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000251"/>
            <a:ext cx="7981950" cy="1804988"/>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 BUT VOLATILE</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152</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but Fall in Prices Will Have Negative Impact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152</a:t>
            </a:fld>
            <a:endParaRPr lang="en-US"/>
          </a:p>
        </p:txBody>
      </p:sp>
    </p:spTree>
    <p:extLst>
      <p:ext uri="{BB962C8B-B14F-4D97-AF65-F5344CB8AC3E}">
        <p14:creationId xmlns:p14="http://schemas.microsoft.com/office/powerpoint/2010/main" val="229124815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1740253655"/>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409975" name="Chart" r:id="rId3" imgW="8201097" imgH="5381660" progId="MSGraph.Chart.8">
                  <p:embed followColorScheme="full"/>
                </p:oleObj>
              </mc:Choice>
              <mc:Fallback>
                <p:oleObj name="Chart" r:id="rId3" imgW="8201097" imgH="538166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2005-2016P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(January 15, 2015)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90.6% from 2008 through 2016</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2354417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1589759185"/>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410999" name="Chart" r:id="rId3" imgW="8210667" imgH="5362540" progId="MSGraph.Chart.8">
                  <p:embed followColorScheme="full"/>
                </p:oleObj>
              </mc:Choice>
              <mc:Fallback>
                <p:oleObj name="Chart" r:id="rId3" imgW="8210667" imgH="536254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3866084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155</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2010—Sept. 2015*</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ext uri="{D42A27DB-BD31-4B8C-83A1-F6EECF244321}">
                <p14:modId xmlns:p14="http://schemas.microsoft.com/office/powerpoint/2010/main" val="1513441964"/>
              </p:ext>
            </p:extLst>
          </p:nvPr>
        </p:nvGraphicFramePr>
        <p:xfrm>
          <a:off x="272026" y="1742145"/>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1188864" y="1245583"/>
            <a:ext cx="2736748" cy="1471420"/>
          </a:xfrm>
          <a:prstGeom prst="wedgeRectCallout">
            <a:avLst>
              <a:gd name="adj1" fmla="val 31955"/>
              <a:gd name="adj2" fmla="val 3507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was up 28.8% </a:t>
            </a:r>
            <a:r>
              <a:rPr lang="en-US" b="1" dirty="0" smtClean="0">
                <a:solidFill>
                  <a:srgbClr val="FFFFFF"/>
                </a:solidFill>
              </a:rPr>
              <a:t>by Oct.</a:t>
            </a:r>
            <a:r>
              <a:rPr lang="en-US" b="1" dirty="0" smtClean="0">
                <a:solidFill>
                  <a:srgbClr val="FFFFFF"/>
                </a:solidFill>
                <a:latin typeface="Arial" charset="0"/>
                <a:cs typeface="Arial" charset="0"/>
              </a:rPr>
              <a:t> 2014 but falling energy prices have taken their toll</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75305" y="1292881"/>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246671" y="3416618"/>
            <a:ext cx="2859036" cy="966195"/>
          </a:xfrm>
          <a:prstGeom prst="wedgeRectCallout">
            <a:avLst>
              <a:gd name="adj1" fmla="val 63683"/>
              <a:gd name="adj2" fmla="val -873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a:t>
            </a:r>
            <a:r>
              <a:rPr lang="en-US" sz="1600" b="1" dirty="0" smtClean="0">
                <a:solidFill>
                  <a:srgbClr val="FFFFFF"/>
                </a:solidFill>
                <a:latin typeface="Arial" charset="0"/>
                <a:cs typeface="Arial" charset="0"/>
              </a:rPr>
              <a:t>ployment in the O&amp;G segment is down 5.2% since its Oct. 2014 peak</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922610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156</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Was Experiencing a Mini Manufacturing Renaissance but Headwinds from Weak Export Markets and Strong Dollar Hurt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156</a:t>
            </a:fld>
            <a:endParaRPr lang="en-US"/>
          </a:p>
        </p:txBody>
      </p:sp>
    </p:spTree>
    <p:extLst>
      <p:ext uri="{BB962C8B-B14F-4D97-AF65-F5344CB8AC3E}">
        <p14:creationId xmlns:p14="http://schemas.microsoft.com/office/powerpoint/2010/main" val="222664173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3831284615"/>
              </p:ext>
            </p:extLst>
          </p:nvPr>
        </p:nvGraphicFramePr>
        <p:xfrm>
          <a:off x="227013" y="1397000"/>
          <a:ext cx="8526462" cy="4087813"/>
        </p:xfrm>
        <a:graphic>
          <a:graphicData uri="http://schemas.openxmlformats.org/presentationml/2006/ole">
            <mc:AlternateContent xmlns:mc="http://schemas.openxmlformats.org/markup-compatibility/2006">
              <mc:Choice xmlns:v="urn:schemas-microsoft-com:vml" Requires="v">
                <p:oleObj spid="_x0000_s28412023" name="Chart" r:id="rId4" imgW="5721502" imgH="2743200" progId="MSGraph.Chart.8">
                  <p:embed followColorScheme="full"/>
                </p:oleObj>
              </mc:Choice>
              <mc:Fallback>
                <p:oleObj name="Chart" r:id="rId4" imgW="5721502"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227013" y="1397000"/>
                        <a:ext cx="8526462"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April 2015</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62 of the 64 months from Jan. 2010 through Apr. 2015.  Pace of recovery has been uneven due to economic turbulence in the U.S., Europe and China and the high dollar.</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58494" y="4018892"/>
            <a:ext cx="2745466" cy="624546"/>
          </a:xfrm>
          <a:prstGeom prst="wedgeRectCallout">
            <a:avLst>
              <a:gd name="adj1" fmla="val 100592"/>
              <a:gd name="adj2" fmla="val -100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continues to expand in 2015</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157</a:t>
            </a:fld>
            <a:endParaRPr lang="en-US"/>
          </a:p>
        </p:txBody>
      </p:sp>
    </p:spTree>
    <p:extLst>
      <p:ext uri="{BB962C8B-B14F-4D97-AF65-F5344CB8AC3E}">
        <p14:creationId xmlns:p14="http://schemas.microsoft.com/office/powerpoint/2010/main" val="1241084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158</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540118573"/>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413047"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268429"/>
            <a:ext cx="8760542" cy="11333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 in Many Sectors But Declining Energy Prices Are Dragging Down Industry Figures.  Continued </a:t>
            </a:r>
            <a:r>
              <a:rPr lang="en-US" b="1" dirty="0" err="1" smtClean="0">
                <a:solidFill>
                  <a:srgbClr val="FFFFFF"/>
                </a:solidFill>
              </a:rPr>
              <a:t>Gortwh</a:t>
            </a:r>
            <a:r>
              <a:rPr lang="en-US" b="1" dirty="0" smtClean="0">
                <a:solidFill>
                  <a:srgbClr val="FFFFFF"/>
                </a:solidFill>
              </a:rPr>
              <a:t> 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120223" y="3139633"/>
            <a:ext cx="2411972" cy="769233"/>
          </a:xfrm>
          <a:prstGeom prst="wedgeRectCallout">
            <a:avLst>
              <a:gd name="adj1" fmla="val -17756"/>
              <a:gd name="adj2" fmla="val -1228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2015</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February 2015 to the same period in 2014.</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+3.0%</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-9.7%</a:t>
            </a:r>
            <a:endParaRPr lang="en-US" sz="2400" b="1" u="sng" dirty="0">
              <a:solidFill>
                <a:srgbClr val="225A7A"/>
              </a:solidFill>
            </a:endParaRPr>
          </a:p>
        </p:txBody>
      </p:sp>
      <p:sp>
        <p:nvSpPr>
          <p:cNvPr id="12" name="AutoShape 9"/>
          <p:cNvSpPr>
            <a:spLocks noChangeArrowheads="1"/>
          </p:cNvSpPr>
          <p:nvPr/>
        </p:nvSpPr>
        <p:spPr bwMode="blackWhite">
          <a:xfrm>
            <a:off x="4612729" y="3414713"/>
            <a:ext cx="1607099" cy="595427"/>
          </a:xfrm>
          <a:prstGeom prst="wedgeRectCallout">
            <a:avLst>
              <a:gd name="adj1" fmla="val 94209"/>
              <a:gd name="adj2" fmla="val -22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Impact of falling energy prices</a:t>
            </a:r>
            <a:endParaRPr lang="en-US" sz="1400" b="1" dirty="0">
              <a:solidFill>
                <a:schemeClr val="bg1"/>
              </a:solidFill>
            </a:endParaRPr>
          </a:p>
        </p:txBody>
      </p:sp>
    </p:spTree>
    <p:extLst>
      <p:ext uri="{BB962C8B-B14F-4D97-AF65-F5344CB8AC3E}">
        <p14:creationId xmlns:p14="http://schemas.microsoft.com/office/powerpoint/2010/main" val="8375739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159</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1720535476"/>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414072" name="Chart" r:id="rId4" imgW="7839082" imgH="3838402" progId="MSGraph.Chart.8">
                  <p:embed followColorScheme="full"/>
                </p:oleObj>
              </mc:Choice>
              <mc:Fallback>
                <p:oleObj name="Chart" r:id="rId4" imgW="7839082" imgH="3838402"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(10/15); </a:t>
            </a:r>
            <a:r>
              <a:rPr lang="en-US" sz="1100" dirty="0"/>
              <a:t>Insurance Information Institute.</a:t>
            </a:r>
          </a:p>
        </p:txBody>
      </p:sp>
      <p:sp>
        <p:nvSpPr>
          <p:cNvPr id="2079751" name="AutoShape 7"/>
          <p:cNvSpPr>
            <a:spLocks noChangeArrowheads="1"/>
          </p:cNvSpPr>
          <p:nvPr/>
        </p:nvSpPr>
        <p:spPr bwMode="blackWhite">
          <a:xfrm>
            <a:off x="921297" y="3492727"/>
            <a:ext cx="2949575" cy="1356135"/>
          </a:xfrm>
          <a:prstGeom prst="wedgeRectCallout">
            <a:avLst>
              <a:gd name="adj1" fmla="val 62971"/>
              <a:gd name="adj2" fmla="val 466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443533" y="1081665"/>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352716" y="3626069"/>
            <a:ext cx="2580970" cy="1222793"/>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SUV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700576" y="5494338"/>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 New vehicles will generate more physical damage insurance coverage but will be more expensive to </a:t>
            </a:r>
            <a:r>
              <a:rPr lang="en-US" b="1" dirty="0" smtClean="0">
                <a:solidFill>
                  <a:srgbClr val="FFFFFF"/>
                </a:solidFill>
                <a:latin typeface="Arial" charset="0"/>
                <a:cs typeface="Arial" charset="0"/>
              </a:rPr>
              <a:t>repair.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5% - 6</a:t>
            </a:r>
            <a:r>
              <a:rPr lang="en-US" b="1" dirty="0">
                <a:solidFill>
                  <a:srgbClr val="FFFFFF"/>
                </a:solidFill>
                <a:latin typeface="Arial" charset="0"/>
                <a:cs typeface="Arial" charset="0"/>
              </a:rPr>
              <a:t>%.</a:t>
            </a:r>
          </a:p>
        </p:txBody>
      </p:sp>
      <p:sp>
        <p:nvSpPr>
          <p:cNvPr id="13" name="AutoShape 8"/>
          <p:cNvSpPr>
            <a:spLocks noChangeArrowheads="1"/>
          </p:cNvSpPr>
          <p:nvPr/>
        </p:nvSpPr>
        <p:spPr bwMode="blackWhite">
          <a:xfrm>
            <a:off x="7138058" y="1090914"/>
            <a:ext cx="1795628" cy="719625"/>
          </a:xfrm>
          <a:prstGeom prst="wedgeRectCallout">
            <a:avLst>
              <a:gd name="adj1" fmla="val -71104"/>
              <a:gd name="adj2" fmla="val 5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Tree>
    <p:extLst>
      <p:ext uri="{BB962C8B-B14F-4D97-AF65-F5344CB8AC3E}">
        <p14:creationId xmlns:p14="http://schemas.microsoft.com/office/powerpoint/2010/main" val="42459376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16</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160</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2010—Sept. 2015</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2180325804"/>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415095"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dirty="0">
                <a:solidFill>
                  <a:schemeClr val="bg1"/>
                </a:solidFill>
              </a:rPr>
              <a:t>Manufacturing employment </a:t>
            </a:r>
            <a:r>
              <a:rPr lang="en-US" b="1" dirty="0" smtClean="0">
                <a:solidFill>
                  <a:schemeClr val="bg1"/>
                </a:solidFill>
              </a:rPr>
              <a:t>has been </a:t>
            </a:r>
            <a:r>
              <a:rPr lang="en-US" b="1" dirty="0">
                <a:solidFill>
                  <a:schemeClr val="bg1"/>
                </a:solidFill>
              </a:rPr>
              <a:t>a surprising source of strength in the economy.  Employment </a:t>
            </a:r>
            <a:r>
              <a:rPr lang="en-US" b="1" dirty="0" smtClean="0">
                <a:solidFill>
                  <a:schemeClr val="bg1"/>
                </a:solidFill>
              </a:rPr>
              <a:t>was at </a:t>
            </a:r>
            <a:r>
              <a:rPr lang="en-US" b="1" dirty="0">
                <a:solidFill>
                  <a:schemeClr val="bg1"/>
                </a:solidFill>
              </a:rPr>
              <a:t>a multi-year </a:t>
            </a:r>
            <a:r>
              <a:rPr lang="en-US" b="1" dirty="0" smtClean="0">
                <a:solidFill>
                  <a:schemeClr val="bg1"/>
                </a:solidFill>
              </a:rPr>
              <a:t>high until recently.</a:t>
            </a:r>
            <a:endParaRPr lang="en-US" b="1" dirty="0">
              <a:solidFill>
                <a:schemeClr val="bg1"/>
              </a:solidFill>
            </a:endParaRP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38275" y="1122363"/>
            <a:ext cx="4322715"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(+858,000 </a:t>
            </a:r>
            <a:r>
              <a:rPr lang="en-US" b="1" dirty="0">
                <a:solidFill>
                  <a:schemeClr val="bg1"/>
                </a:solidFill>
              </a:rPr>
              <a:t>or </a:t>
            </a:r>
            <a:r>
              <a:rPr lang="en-US" b="1" dirty="0" smtClean="0">
                <a:solidFill>
                  <a:schemeClr val="bg1"/>
                </a:solidFill>
              </a:rPr>
              <a:t>+7.5%) but has slipped in recent months as economies abroad weaken, hurting exports of manufactured goods</a:t>
            </a:r>
            <a:endParaRPr lang="en-US" b="1" dirty="0">
              <a:solidFill>
                <a:schemeClr val="bg1"/>
              </a:solidFill>
              <a:latin typeface="Arial" pitchFamily="34" charset="0"/>
            </a:endParaRPr>
          </a:p>
        </p:txBody>
      </p:sp>
    </p:spTree>
    <p:extLst>
      <p:ext uri="{BB962C8B-B14F-4D97-AF65-F5344CB8AC3E}">
        <p14:creationId xmlns:p14="http://schemas.microsoft.com/office/powerpoint/2010/main" val="42604526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161</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363572749"/>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8416119" name="Chart" r:id="rId4" imgW="8286815" imgH="4010060" progId="MSGraph.Chart.8">
                  <p:embed followColorScheme="full"/>
                </p:oleObj>
              </mc:Choice>
              <mc:Fallback>
                <p:oleObj name="Chart" r:id="rId4" imgW="8286815" imgH="4010060"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1992—March 2015</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May </a:t>
            </a:r>
            <a:r>
              <a:rPr lang="en-US" sz="1100" dirty="0"/>
              <a:t>4</a:t>
            </a:r>
            <a:r>
              <a:rPr lang="en-US" sz="1100" dirty="0" smtClean="0"/>
              <a:t>, 2015.</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March 2015 are similar to pre-crisis </a:t>
            </a:r>
            <a:r>
              <a:rPr lang="en-US" sz="1700" b="1" dirty="0">
                <a:solidFill>
                  <a:schemeClr val="bg1"/>
                </a:solidFill>
              </a:rPr>
              <a:t>(July 2008) </a:t>
            </a:r>
            <a:r>
              <a:rPr lang="en-US" sz="1700" b="1" dirty="0" smtClean="0">
                <a:solidFill>
                  <a:schemeClr val="bg1"/>
                </a:solidFill>
              </a:rPr>
              <a:t>peak but has declined in recent months due to the strong US dollar and weakness abroad. </a:t>
            </a:r>
            <a:r>
              <a:rPr lang="en-US" sz="1700" b="1" dirty="0">
                <a:solidFill>
                  <a:schemeClr val="bg1"/>
                </a:solidFill>
              </a:rPr>
              <a:t>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161</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41942"/>
              <a:gd name="adj2" fmla="val -2184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March 2015 </a:t>
            </a:r>
            <a:r>
              <a:rPr lang="en-US" sz="1600" b="1" dirty="0">
                <a:solidFill>
                  <a:schemeClr val="bg1"/>
                </a:solidFill>
              </a:rPr>
              <a:t>was </a:t>
            </a:r>
            <a:r>
              <a:rPr lang="en-US" sz="1600" b="1" dirty="0" smtClean="0">
                <a:solidFill>
                  <a:schemeClr val="bg1"/>
                </a:solidFill>
              </a:rPr>
              <a:t>$482.2B—down 5.1% since the July 2014 record high of $508.1B</a:t>
            </a:r>
            <a:endParaRPr lang="en-US" sz="1600" b="1" dirty="0">
              <a:solidFill>
                <a:schemeClr val="bg1"/>
              </a:solidFill>
            </a:endParaRPr>
          </a:p>
        </p:txBody>
      </p:sp>
    </p:spTree>
    <p:extLst>
      <p:ext uri="{BB962C8B-B14F-4D97-AF65-F5344CB8AC3E}">
        <p14:creationId xmlns:p14="http://schemas.microsoft.com/office/powerpoint/2010/main" val="3005777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162</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smtClean="0"/>
              <a:t>Index of Total Industrial Production:*</a:t>
            </a:r>
            <a:br>
              <a:rPr lang="en-US" sz="2800" dirty="0" smtClean="0"/>
            </a:br>
            <a:r>
              <a:rPr lang="en-US" sz="2800" dirty="0" smtClean="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a:t>
            </a:r>
            <a:r>
              <a:rPr lang="en-US" sz="1100" dirty="0" smtClean="0">
                <a:solidFill>
                  <a:srgbClr val="000000"/>
                </a:solidFill>
                <a:latin typeface="Arial" charset="0"/>
                <a:cs typeface="Arial" charset="0"/>
              </a:rPr>
              <a:t>December 2014 </a:t>
            </a:r>
            <a:r>
              <a:rPr lang="en-US" sz="1100" dirty="0">
                <a:solidFill>
                  <a:srgbClr val="000000"/>
                </a:solidFill>
                <a:latin typeface="Arial" charset="0"/>
                <a:cs typeface="Arial" charset="0"/>
              </a:rPr>
              <a:t>(which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and commercial insurance premium volume with them. </a:t>
            </a:r>
            <a:r>
              <a:rPr lang="en-US" sz="1600" b="1" dirty="0" smtClean="0">
                <a:solidFill>
                  <a:srgbClr val="FFFFFF"/>
                </a:solidFill>
                <a:latin typeface="Arial" charset="0"/>
                <a:cs typeface="Arial" charset="0"/>
              </a:rPr>
              <a:t>Y-o-Y </a:t>
            </a:r>
            <a:r>
              <a:rPr lang="en-US" sz="1600" b="1" dirty="0">
                <a:solidFill>
                  <a:srgbClr val="FFFFFF"/>
                </a:solidFill>
                <a:latin typeface="Arial" charset="0"/>
                <a:cs typeface="Arial" charset="0"/>
              </a:rPr>
              <a:t>growth to </a:t>
            </a:r>
            <a:r>
              <a:rPr lang="en-US" sz="1600" b="1" dirty="0" smtClean="0">
                <a:solidFill>
                  <a:srgbClr val="FFFFFF"/>
                </a:solidFill>
                <a:latin typeface="Arial" charset="0"/>
                <a:cs typeface="Arial" charset="0"/>
              </a:rPr>
              <a:t>December 2014 </a:t>
            </a:r>
            <a:r>
              <a:rPr lang="en-US" sz="1600" b="1" dirty="0">
                <a:solidFill>
                  <a:srgbClr val="FFFFFF"/>
                </a:solidFill>
                <a:latin typeface="Arial" charset="0"/>
                <a:cs typeface="Arial" charset="0"/>
              </a:rPr>
              <a:t>was </a:t>
            </a:r>
            <a:r>
              <a:rPr lang="en-US" sz="1600" b="1" dirty="0" smtClean="0">
                <a:solidFill>
                  <a:srgbClr val="FFFFFF"/>
                </a:solidFill>
                <a:latin typeface="Arial" charset="0"/>
                <a:cs typeface="Arial" charset="0"/>
              </a:rPr>
              <a:t>4.6%. </a:t>
            </a:r>
            <a:r>
              <a:rPr lang="en-US" sz="1600" b="1" dirty="0">
                <a:solidFill>
                  <a:srgbClr val="FFFFFF"/>
                </a:solidFill>
                <a:latin typeface="Arial" charset="0"/>
                <a:cs typeface="Arial" charset="0"/>
              </a:rPr>
              <a:t>Both production and premium volume growth for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162</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December 2014 Index </a:t>
            </a:r>
            <a:r>
              <a:rPr lang="en-US" sz="1400" b="1" dirty="0">
                <a:solidFill>
                  <a:srgbClr val="FFFFFF"/>
                </a:solidFill>
                <a:latin typeface="Arial" charset="0"/>
                <a:cs typeface="Arial" charset="0"/>
              </a:rPr>
              <a:t>at </a:t>
            </a:r>
            <a:r>
              <a:rPr lang="en-US" sz="1400" b="1" dirty="0" smtClean="0">
                <a:solidFill>
                  <a:srgbClr val="FFFFFF"/>
                </a:solidFill>
                <a:latin typeface="Arial" charset="0"/>
                <a:cs typeface="Arial" charset="0"/>
              </a:rPr>
              <a:t>106.5</a:t>
            </a:r>
            <a:endParaRPr lang="en-US" sz="1400" b="1" dirty="0">
              <a:solidFill>
                <a:srgbClr val="FFFFFF"/>
              </a:solidFill>
              <a:latin typeface="Arial" charset="0"/>
              <a:cs typeface="Arial" charset="0"/>
            </a:endParaRP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Many economists expect business investment to rise in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0882087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2638385210"/>
              </p:ext>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8417143" name="Chart" r:id="rId5" imgW="8134519" imgH="5391219" progId="MSGraph.Chart.8">
                  <p:embed followColorScheme="full"/>
                </p:oleObj>
              </mc:Choice>
              <mc:Fallback>
                <p:oleObj name="Chart" r:id="rId5" imgW="8134519" imgH="5391219"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278246" y="6470753"/>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163</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27182"/>
              <a:gd name="adj2" fmla="val -188995"/>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6762728" y="4008541"/>
            <a:ext cx="1752600" cy="1279422"/>
          </a:xfrm>
          <a:prstGeom prst="wedgeRectCallout">
            <a:avLst>
              <a:gd name="adj1" fmla="val 64400"/>
              <a:gd name="adj2" fmla="val -153741"/>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dirty="0" smtClean="0">
                <a:solidFill>
                  <a:schemeClr val="bg1"/>
                </a:solidFill>
              </a:rPr>
              <a:t>Capacity</a:t>
            </a:r>
            <a:r>
              <a:rPr lang="en-US" sz="1600" b="1" dirty="0">
                <a:solidFill>
                  <a:schemeClr val="bg1"/>
                </a:solidFill>
              </a:rPr>
              <a:t> </a:t>
            </a:r>
            <a:r>
              <a:rPr lang="en-US" sz="1600" b="1" dirty="0" smtClean="0">
                <a:solidFill>
                  <a:schemeClr val="bg1"/>
                </a:solidFill>
              </a:rPr>
              <a:t>utilization is falling due to strong dollar and falling energy prices</a:t>
            </a:r>
            <a:endParaRPr lang="en-US" sz="1600" b="1" dirty="0">
              <a:solidFill>
                <a:schemeClr val="bg1"/>
              </a:solidFill>
            </a:endParaRP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78.4% </a:t>
            </a:r>
            <a:r>
              <a:rPr lang="en-US" sz="1200" b="1" dirty="0"/>
              <a:t>of industrial capacity in </a:t>
            </a:r>
            <a:r>
              <a:rPr lang="en-US" sz="1200" b="1" dirty="0" smtClean="0"/>
              <a:t>Feb. 2015,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March 2015</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163</a:t>
            </a:fld>
            <a:endParaRPr lang="en-US"/>
          </a:p>
        </p:txBody>
      </p:sp>
      <p:sp>
        <p:nvSpPr>
          <p:cNvPr id="22" name="AutoShape 5"/>
          <p:cNvSpPr>
            <a:spLocks noChangeArrowheads="1"/>
          </p:cNvSpPr>
          <p:nvPr/>
        </p:nvSpPr>
        <p:spPr bwMode="auto">
          <a:xfrm>
            <a:off x="3013188" y="5287963"/>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28912833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3490" name="Chart 3"/>
          <p:cNvGraphicFramePr>
            <a:graphicFrameLocks/>
          </p:cNvGraphicFramePr>
          <p:nvPr>
            <p:extLst/>
          </p:nvPr>
        </p:nvGraphicFramePr>
        <p:xfrm>
          <a:off x="357188" y="1323975"/>
          <a:ext cx="8674100" cy="4237038"/>
        </p:xfrm>
        <a:graphic>
          <a:graphicData uri="http://schemas.openxmlformats.org/presentationml/2006/ole">
            <mc:AlternateContent xmlns:mc="http://schemas.openxmlformats.org/markup-compatibility/2006">
              <mc:Choice xmlns:v="urn:schemas-microsoft-com:vml" Requires="v">
                <p:oleObj spid="_x0000_s28418167" name="Worksheet" r:id="rId5" imgW="8677257" imgH="4248253" progId="Excel.Sheet.8">
                  <p:embed/>
                </p:oleObj>
              </mc:Choice>
              <mc:Fallback>
                <p:oleObj name="Worksheet" r:id="rId5" imgW="8677257" imgH="4248253" progId="Excel.Sheet.8">
                  <p:embed/>
                  <p:pic>
                    <p:nvPicPr>
                      <p:cNvPr id="0" name=""/>
                      <p:cNvPicPr>
                        <a:picLocks noChangeArrowheads="1"/>
                      </p:cNvPicPr>
                      <p:nvPr/>
                    </p:nvPicPr>
                    <p:blipFill>
                      <a:blip r:embed="rId6"/>
                      <a:srcRect/>
                      <a:stretch>
                        <a:fillRect/>
                      </a:stretch>
                    </p:blipFill>
                    <p:spPr bwMode="auto">
                      <a:xfrm>
                        <a:off x="357188" y="1323975"/>
                        <a:ext cx="86741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1"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rgbClr val="FFFFFF"/>
                </a:solidFill>
              </a:rPr>
              <a:t>12/01/09 - 9pm</a:t>
            </a:r>
          </a:p>
        </p:txBody>
      </p:sp>
      <p:sp>
        <p:nvSpPr>
          <p:cNvPr id="63492"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rgbClr val="FFFFFF"/>
                </a:solidFill>
              </a:rPr>
              <a:t>eSlide – P6466 – The Financial Crisis and the Future of the P/C</a:t>
            </a:r>
          </a:p>
        </p:txBody>
      </p:sp>
      <p:sp>
        <p:nvSpPr>
          <p:cNvPr id="63493"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9CCBA39C-7FD4-4312-BC39-172A2AAA3DFD}" type="slidenum">
              <a:rPr lang="en-US" altLang="en-US" sz="900">
                <a:solidFill>
                  <a:srgbClr val="000000"/>
                </a:solidFill>
              </a:rPr>
              <a:pPr algn="r">
                <a:lnSpc>
                  <a:spcPct val="85000"/>
                </a:lnSpc>
                <a:spcBef>
                  <a:spcPct val="20000"/>
                </a:spcBef>
              </a:pPr>
              <a:t>164</a:t>
            </a:fld>
            <a:endParaRPr lang="en-US" altLang="en-US" sz="900">
              <a:solidFill>
                <a:srgbClr val="000000"/>
              </a:solidFill>
            </a:endParaRPr>
          </a:p>
        </p:txBody>
      </p:sp>
      <p:sp>
        <p:nvSpPr>
          <p:cNvPr id="63494" name="Rectangle 7"/>
          <p:cNvSpPr>
            <a:spLocks noGrp="1" noChangeArrowheads="1"/>
          </p:cNvSpPr>
          <p:nvPr>
            <p:ph type="title" idx="4294967295"/>
          </p:nvPr>
        </p:nvSpPr>
        <p:spPr>
          <a:xfrm>
            <a:off x="255588" y="88272"/>
            <a:ext cx="7332663" cy="860425"/>
          </a:xfrm>
        </p:spPr>
        <p:txBody>
          <a:bodyPr/>
          <a:lstStyle/>
          <a:p>
            <a:r>
              <a:rPr lang="en-US" altLang="en-US" sz="2800" dirty="0" smtClean="0">
                <a:latin typeface="Arial" panose="020B0604020202020204" pitchFamily="34" charset="0"/>
              </a:rPr>
              <a:t>Index of Total Industrial Production:*</a:t>
            </a:r>
            <a:br>
              <a:rPr lang="en-US" altLang="en-US" sz="2800" dirty="0" smtClean="0">
                <a:latin typeface="Arial" panose="020B0604020202020204" pitchFamily="34" charset="0"/>
              </a:rPr>
            </a:br>
            <a:r>
              <a:rPr lang="en-US" altLang="en-US" sz="2800" dirty="0" smtClean="0">
                <a:latin typeface="Arial" panose="020B0604020202020204" pitchFamily="34" charset="0"/>
              </a:rPr>
              <a:t>Strong Dollar Is a Headwind</a:t>
            </a:r>
          </a:p>
        </p:txBody>
      </p:sp>
      <p:sp>
        <p:nvSpPr>
          <p:cNvPr id="63495" name="Text Box 5"/>
          <p:cNvSpPr txBox="1">
            <a:spLocks noChangeArrowheads="1"/>
          </p:cNvSpPr>
          <p:nvPr/>
        </p:nvSpPr>
        <p:spPr bwMode="auto">
          <a:xfrm>
            <a:off x="0" y="6284913"/>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altLang="en-US" sz="1100" dirty="0">
                <a:solidFill>
                  <a:srgbClr val="000000"/>
                </a:solidFill>
              </a:rPr>
              <a:t>*Monthly, seasonally adjusted, through March 2015 (which is preliminary). Index based on year 2007 = 100</a:t>
            </a:r>
          </a:p>
          <a:p>
            <a:pPr>
              <a:lnSpc>
                <a:spcPct val="85000"/>
              </a:lnSpc>
              <a:spcBef>
                <a:spcPct val="25000"/>
              </a:spcBef>
              <a:buClr>
                <a:srgbClr val="FF6801"/>
              </a:buClr>
              <a:buFont typeface="Wingdings" panose="05000000000000000000" pitchFamily="2" charset="2"/>
              <a:buNone/>
            </a:pPr>
            <a:r>
              <a:rPr lang="en-US" altLang="en-US" sz="1100" dirty="0">
                <a:solidFill>
                  <a:srgbClr val="000000"/>
                </a:solidFill>
              </a:rPr>
              <a:t>Sources: Federal Reserve Board at </a:t>
            </a:r>
            <a:r>
              <a:rPr lang="en-US" altLang="en-US" sz="1100" dirty="0">
                <a:solidFill>
                  <a:srgbClr val="000000"/>
                </a:solidFill>
                <a:hlinkClick r:id="rId7"/>
              </a:rPr>
              <a:t>http://www.federalreserve.gov/releases/g17/ipdisk/ip_sa.txt</a:t>
            </a:r>
            <a:r>
              <a:rPr lang="en-US" altLang="en-US" sz="1100" dirty="0">
                <a:solidFill>
                  <a:srgbClr val="000000"/>
                </a:solidFill>
              </a:rPr>
              <a:t> .  </a:t>
            </a:r>
            <a:br>
              <a:rPr lang="en-US" altLang="en-US" sz="1100" dirty="0">
                <a:solidFill>
                  <a:srgbClr val="000000"/>
                </a:solidFill>
              </a:rPr>
            </a:br>
            <a:r>
              <a:rPr lang="en-US" altLang="en-US" sz="1100" dirty="0">
                <a:solidFill>
                  <a:srgbClr val="000000"/>
                </a:solidFill>
              </a:rPr>
              <a:t>National Bureau of Economic Research (recession dates); Insurance Information Institute.</a:t>
            </a:r>
          </a:p>
        </p:txBody>
      </p:sp>
      <p:sp>
        <p:nvSpPr>
          <p:cNvPr id="9" name="AutoShape 38"/>
          <p:cNvSpPr>
            <a:spLocks noChangeArrowheads="1"/>
          </p:cNvSpPr>
          <p:nvPr/>
        </p:nvSpPr>
        <p:spPr bwMode="blackWhite">
          <a:xfrm>
            <a:off x="4914900" y="3606800"/>
            <a:ext cx="1754188" cy="1052513"/>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rPr>
              <a:t>Peak at 100.82 in December 2007 (officially  the 1</a:t>
            </a:r>
            <a:r>
              <a:rPr lang="en-US" altLang="en-US" sz="1400" b="1" baseline="30000">
                <a:solidFill>
                  <a:srgbClr val="FFFFFF"/>
                </a:solidFill>
              </a:rPr>
              <a:t>st</a:t>
            </a:r>
            <a:r>
              <a:rPr lang="en-US" altLang="en-US" sz="1400" b="1">
                <a:solidFill>
                  <a:srgbClr val="FFFFFF"/>
                </a:solidFill>
              </a:rPr>
              <a:t> month of the Great Recession)</a:t>
            </a:r>
          </a:p>
        </p:txBody>
      </p:sp>
      <p:sp>
        <p:nvSpPr>
          <p:cNvPr id="63497" name="Rectangle 4"/>
          <p:cNvSpPr>
            <a:spLocks noChangeArrowheads="1"/>
          </p:cNvSpPr>
          <p:nvPr/>
        </p:nvSpPr>
        <p:spPr bwMode="blackWhite">
          <a:xfrm>
            <a:off x="357188" y="5383213"/>
            <a:ext cx="8472487" cy="8556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600" b="1" dirty="0">
                <a:solidFill>
                  <a:srgbClr val="FFFFFF"/>
                </a:solidFill>
              </a:rPr>
              <a:t>Insurance exposures for industrial production will continue growing in 2015, and commercial insurance premium volume with them. </a:t>
            </a:r>
            <a:r>
              <a:rPr lang="en-US" altLang="en-US" sz="1600" b="1" dirty="0" smtClean="0">
                <a:solidFill>
                  <a:srgbClr val="FFFFFF"/>
                </a:solidFill>
              </a:rPr>
              <a:t>Y-o-y </a:t>
            </a:r>
            <a:r>
              <a:rPr lang="en-US" altLang="en-US" sz="1600" b="1" dirty="0">
                <a:solidFill>
                  <a:srgbClr val="FFFFFF"/>
                </a:solidFill>
              </a:rPr>
              <a:t>growth to December 2014 was 4.6%. Both production and premium volume growth for 2015 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63499"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F46EF0-0608-433E-B8BE-B249AB877300}" type="slidenum">
              <a:rPr lang="en-US" altLang="en-US" smtClean="0">
                <a:solidFill>
                  <a:srgbClr val="000000"/>
                </a:solidFill>
              </a:rPr>
              <a:pPr/>
              <a:t>164</a:t>
            </a:fld>
            <a:endParaRPr lang="en-US" altLang="en-US" smtClean="0">
              <a:solidFill>
                <a:srgbClr val="000000"/>
              </a:solidFill>
            </a:endParaRPr>
          </a:p>
        </p:txBody>
      </p:sp>
      <p:sp>
        <p:nvSpPr>
          <p:cNvPr id="15" name="AutoShape 38"/>
          <p:cNvSpPr>
            <a:spLocks noChangeArrowheads="1"/>
          </p:cNvSpPr>
          <p:nvPr/>
        </p:nvSpPr>
        <p:spPr bwMode="blackWhite">
          <a:xfrm>
            <a:off x="7341961" y="2763524"/>
            <a:ext cx="1543050" cy="552450"/>
          </a:xfrm>
          <a:prstGeom prst="wedgeRectCallout">
            <a:avLst>
              <a:gd name="adj1" fmla="val 35435"/>
              <a:gd name="adj2" fmla="val -1971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smtClean="0">
                <a:solidFill>
                  <a:srgbClr val="FFFFFF"/>
                </a:solidFill>
              </a:rPr>
              <a:t>April 2015 </a:t>
            </a:r>
            <a:r>
              <a:rPr lang="en-US" altLang="en-US" sz="1400" b="1" dirty="0">
                <a:solidFill>
                  <a:srgbClr val="FFFFFF"/>
                </a:solidFill>
              </a:rPr>
              <a:t>Index at 105.2</a:t>
            </a:r>
          </a:p>
        </p:txBody>
      </p:sp>
      <p:sp>
        <p:nvSpPr>
          <p:cNvPr id="16" name="AutoShape 7"/>
          <p:cNvSpPr>
            <a:spLocks noChangeArrowheads="1"/>
          </p:cNvSpPr>
          <p:nvPr/>
        </p:nvSpPr>
        <p:spPr bwMode="blackWhite">
          <a:xfrm>
            <a:off x="1230313" y="1323975"/>
            <a:ext cx="2103437" cy="1058863"/>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latin typeface="Arial" charset="0"/>
                <a:cs typeface="Arial" charset="0"/>
              </a:rPr>
              <a:t>Many economists expect business investment to rise in 2015</a:t>
            </a:r>
          </a:p>
        </p:txBody>
      </p:sp>
    </p:spTree>
    <p:extLst>
      <p:ext uri="{BB962C8B-B14F-4D97-AF65-F5344CB8AC3E}">
        <p14:creationId xmlns:p14="http://schemas.microsoft.com/office/powerpoint/2010/main" val="12964990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nodeType="afterGroup">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9</a:t>
            </a:r>
            <a:r>
              <a:rPr lang="en-US" sz="3800" dirty="0" smtClean="0">
                <a:solidFill>
                  <a:schemeClr val="bg1"/>
                </a:solidFill>
              </a:rPr>
              <a:t>. CYBER RISK &amp;                     CYBER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165</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endParaRPr lang="en-US" sz="3200" b="1" i="1" dirty="0" smtClean="0">
              <a:solidFill>
                <a:srgbClr val="C00000"/>
              </a:solidFill>
              <a:latin typeface="Arial "/>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165</a:t>
            </a:fld>
            <a:endParaRPr lang="en-US"/>
          </a:p>
        </p:txBody>
      </p:sp>
    </p:spTree>
    <p:extLst>
      <p:ext uri="{BB962C8B-B14F-4D97-AF65-F5344CB8AC3E}">
        <p14:creationId xmlns:p14="http://schemas.microsoft.com/office/powerpoint/2010/main" val="24778397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*Figures </a:t>
            </a:r>
            <a:r>
              <a:rPr lang="en-US" sz="1100" dirty="0">
                <a:solidFill>
                  <a:srgbClr val="000000"/>
                </a:solidFill>
                <a:cs typeface="Arial" pitchFamily="34" charset="0"/>
              </a:rPr>
              <a:t>as of </a:t>
            </a:r>
            <a:r>
              <a:rPr lang="en-US" sz="1100" dirty="0" smtClean="0">
                <a:solidFill>
                  <a:srgbClr val="000000"/>
                </a:solidFill>
                <a:cs typeface="Arial" pitchFamily="34" charset="0"/>
              </a:rPr>
              <a:t>June 30, 2015, from the Identity Theft Resource Center,</a:t>
            </a:r>
          </a:p>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http://www.idtheftcenter.org/images/breach/ITRCBreachReport2015.pdf</a:t>
            </a:r>
            <a:endParaRPr lang="en-US" sz="1100" dirty="0">
              <a:solidFill>
                <a:srgbClr val="000000"/>
              </a:solidFill>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383371"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(+27.5%) hit a record high of 783 in 2014, exposing 85.6 million records. Through June 30, this year has seen 117.6 million records exposed in 400 breaches.*</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7" y="47625"/>
            <a:ext cx="6998421" cy="812800"/>
          </a:xfrm>
        </p:spPr>
        <p:txBody>
          <a:bodyPr lIns="0" tIns="0" rIns="0" bIns="0" anchor="t"/>
          <a:lstStyle/>
          <a:p>
            <a:r>
              <a:rPr lang="en-US" dirty="0" smtClean="0">
                <a:cs typeface="Arial" charset="0"/>
              </a:rPr>
              <a:t>High Profile Data Breaches, 2014-2015</a:t>
            </a:r>
            <a:endParaRPr lang="en-US" dirty="0" smtClean="0"/>
          </a:p>
        </p:txBody>
      </p:sp>
      <p:graphicFrame>
        <p:nvGraphicFramePr>
          <p:cNvPr id="346262" name="Group 150"/>
          <p:cNvGraphicFramePr>
            <a:graphicFrameLocks noGrp="1"/>
          </p:cNvGraphicFramePr>
          <p:nvPr>
            <p:ph idx="4294967295"/>
          </p:nvPr>
        </p:nvGraphicFramePr>
        <p:xfrm>
          <a:off x="96982" y="601104"/>
          <a:ext cx="9047018" cy="6069958"/>
        </p:xfrm>
        <a:graphic>
          <a:graphicData uri="http://schemas.openxmlformats.org/drawingml/2006/table">
            <a:tbl>
              <a:tblPr/>
              <a:tblGrid>
                <a:gridCol w="969818"/>
                <a:gridCol w="1579418"/>
                <a:gridCol w="6497782"/>
              </a:tblGrid>
              <a:tr h="363066">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10772">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May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OPM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Hackers broke into U.S. Government Personnel Office stealing personal identifying information of as many as 14 million civilian U.S. government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10772">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Mar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err="1" smtClean="0">
                          <a:ln>
                            <a:noFill/>
                          </a:ln>
                          <a:solidFill>
                            <a:schemeClr val="tx1"/>
                          </a:solidFill>
                          <a:effectLst/>
                          <a:latin typeface="Arial" charset="0"/>
                        </a:rPr>
                        <a:t>Premera</a:t>
                      </a:r>
                      <a:r>
                        <a:rPr kumimoji="0" lang="en-US" sz="1200" b="0" i="0" u="none" strike="noStrike" cap="none" normalizeH="0" baseline="0" dirty="0" smtClean="0">
                          <a:ln>
                            <a:noFill/>
                          </a:ln>
                          <a:solidFill>
                            <a:schemeClr val="tx1"/>
                          </a:solidFill>
                          <a:effectLst/>
                          <a:latin typeface="Arial" charset="0"/>
                        </a:rPr>
                        <a:t> Blue Cross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Data breach compromises financial and medical records of 11 million customers.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19719">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Feb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Anthem,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after hackers gained access to corporate data base containing personal information of as many as 80 million current and former U.S. customers and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80905">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Dec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Sony Pictures Entertainment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Hacker break-in involving theft of unreleased motion pictures, and theft of more than 25 gigabytes of sensitive data on tens of thousands of Sony employees, including social security numbers, medical and salary information.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2050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Nov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Staples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Point-of-sale (POS) malware attack and breach exposing  customer data, and resulting in  compromise of 1.2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32385">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Sept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Home Depot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smtClean="0">
                          <a:ln>
                            <a:noFill/>
                          </a:ln>
                          <a:solidFill>
                            <a:schemeClr val="tx1"/>
                          </a:solidFill>
                          <a:effectLst/>
                          <a:latin typeface="Arial" charset="0"/>
                        </a:rPr>
                        <a:t>Huge </a:t>
                      </a:r>
                      <a:r>
                        <a:rPr kumimoji="0" lang="en-US" sz="1200" b="0" i="0" u="none" strike="noStrike" cap="none" normalizeH="0" baseline="0" dirty="0" smtClean="0">
                          <a:ln>
                            <a:noFill/>
                          </a:ln>
                          <a:solidFill>
                            <a:schemeClr val="tx1"/>
                          </a:solidFill>
                          <a:effectLst/>
                          <a:latin typeface="Arial" charset="0"/>
                        </a:rPr>
                        <a:t>data </a:t>
                      </a:r>
                      <a:r>
                        <a:rPr kumimoji="0" lang="en-US" sz="1200" b="0" i="0" u="none" strike="noStrike" cap="none" normalizeH="0" baseline="0" smtClean="0">
                          <a:ln>
                            <a:noFill/>
                          </a:ln>
                          <a:solidFill>
                            <a:schemeClr val="tx1"/>
                          </a:solidFill>
                          <a:effectLst/>
                          <a:latin typeface="Arial" charset="0"/>
                        </a:rPr>
                        <a:t>breach exposes </a:t>
                      </a:r>
                      <a:r>
                        <a:rPr kumimoji="0" lang="en-US" sz="1200" b="0" i="0" u="none" strike="noStrike" cap="none" normalizeH="0" baseline="0" dirty="0" smtClean="0">
                          <a:ln>
                            <a:noFill/>
                          </a:ln>
                          <a:solidFill>
                            <a:schemeClr val="tx1"/>
                          </a:solidFill>
                          <a:effectLst/>
                          <a:latin typeface="Arial" charset="0"/>
                        </a:rPr>
                        <a:t>56 million credit and debit cards and 53 million email addresses.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2912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Aug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Community Health Systems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Cyber attack originating in China resulted in data breach, compromising 4.5 million patient records. Hackers broke into company’s computer system by exploiting </a:t>
                      </a:r>
                      <a:r>
                        <a:rPr kumimoji="0" lang="en-US" sz="1200" b="0" i="0" u="none" strike="noStrike" cap="none" normalizeH="0" baseline="0" dirty="0" err="1" smtClean="0">
                          <a:ln>
                            <a:noFill/>
                          </a:ln>
                          <a:solidFill>
                            <a:schemeClr val="tx1"/>
                          </a:solidFill>
                          <a:effectLst/>
                          <a:latin typeface="Arial" charset="0"/>
                        </a:rPr>
                        <a:t>Heartbleed</a:t>
                      </a:r>
                      <a:r>
                        <a:rPr kumimoji="0" lang="en-US" sz="1200" b="0" i="0" u="none" strike="noStrike" cap="none" normalizeH="0" baseline="0" dirty="0" smtClean="0">
                          <a:ln>
                            <a:noFill/>
                          </a:ln>
                          <a:solidFill>
                            <a:schemeClr val="tx1"/>
                          </a:solidFill>
                          <a:effectLst/>
                          <a:latin typeface="Arial" charset="0"/>
                        </a:rPr>
                        <a:t> bug.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1027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June/July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JP Morgan Chase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compromised data associated with 76 million household and 7 million small business accounts. Hackers obtained personal identifying </a:t>
                      </a:r>
                      <a:r>
                        <a:rPr kumimoji="0" lang="en-US" sz="1200" b="0" i="0" u="none" strike="noStrike" cap="none" normalizeH="0" baseline="0" dirty="0" err="1" smtClean="0">
                          <a:ln>
                            <a:noFill/>
                          </a:ln>
                          <a:solidFill>
                            <a:schemeClr val="tx1"/>
                          </a:solidFill>
                          <a:effectLst/>
                          <a:latin typeface="Arial" charset="0"/>
                        </a:rPr>
                        <a:t>nformation</a:t>
                      </a:r>
                      <a:r>
                        <a:rPr kumimoji="0" lang="en-US" sz="12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70376">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PF </a:t>
                      </a:r>
                      <a:r>
                        <a:rPr kumimoji="0" lang="en-US" sz="1200" b="0" i="0" u="none" strike="noStrike" cap="none" normalizeH="0" baseline="0" dirty="0" err="1" smtClean="0">
                          <a:ln>
                            <a:noFill/>
                          </a:ln>
                          <a:solidFill>
                            <a:schemeClr val="tx1"/>
                          </a:solidFill>
                          <a:effectLst/>
                          <a:latin typeface="Arial" charset="0"/>
                        </a:rPr>
                        <a:t>Changs</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affected customers at 33 restaurants located in 16 states, with potential credit and debit card data stolen.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65389">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eBay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exposed records of site’s 233 million customers, including names, email addresses, physical addresses, phone numbers and birthdates.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60401">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Feb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Michaels Stores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Possible fraudulent activity on some U.S. payment cards used at Michaels stores suggests it may have experienced data security attack, exposing 2.6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1686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Jan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err="1" smtClean="0">
                          <a:ln>
                            <a:noFill/>
                          </a:ln>
                          <a:solidFill>
                            <a:schemeClr val="tx1"/>
                          </a:solidFill>
                          <a:effectLst/>
                          <a:latin typeface="Arial" charset="0"/>
                        </a:rPr>
                        <a:t>Snapchat</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Security breach compromises phone numbers and usernames for 4.6 million accounts.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21054">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Jan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Neiman Marcus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Hacker break-in exposed  unknown no. of  customer cards, compromising  est. 1.1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10406">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Nov/Dec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Malware stored on Target’s checkout registers led to theft of data from about 40 million credit and debit card accounts and the personal information of up to 70 million customers.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611779"/>
            <a:ext cx="8597900" cy="246221"/>
          </a:xfrm>
          <a:prstGeom prst="rect">
            <a:avLst/>
          </a:prstGeom>
          <a:noFill/>
          <a:ln w="9525" algn="ctr">
            <a:noFill/>
            <a:miter lim="800000"/>
            <a:headEnd/>
            <a:tailEnd/>
          </a:ln>
        </p:spPr>
        <p:txBody>
          <a:bodyPr wrap="square">
            <a:spAutoFit/>
          </a:bodyPr>
          <a:lstStyle/>
          <a:p>
            <a:pPr eaLnBrk="0" hangingPunct="0">
              <a:spcBef>
                <a:spcPct val="50000"/>
              </a:spcBef>
              <a:buClr>
                <a:srgbClr val="FF3300"/>
              </a:buClr>
            </a:pPr>
            <a:r>
              <a:rPr lang="en-US" sz="1000" dirty="0" smtClean="0">
                <a:latin typeface="Verdana" pitchFamily="34" charset="0"/>
              </a:rPr>
              <a:t>Sources</a:t>
            </a:r>
            <a:r>
              <a:rPr lang="en-US" sz="1000" dirty="0">
                <a:latin typeface="Verdana" pitchFamily="34" charset="0"/>
              </a:rPr>
              <a:t>: Identity Theft Resource </a:t>
            </a:r>
            <a:r>
              <a:rPr lang="en-US" sz="1000" dirty="0" smtClean="0">
                <a:latin typeface="Verdana" pitchFamily="34" charset="0"/>
              </a:rPr>
              <a:t>Center; Insurance </a:t>
            </a:r>
            <a:r>
              <a:rPr lang="en-US" sz="1000" dirty="0">
                <a:latin typeface="Verdana" pitchFamily="34" charset="0"/>
              </a:rPr>
              <a:t>Information Institute (I.I.I.) research.</a:t>
            </a:r>
            <a:endParaRPr lang="en-US" sz="1100" dirty="0"/>
          </a:p>
        </p:txBody>
      </p:sp>
    </p:spTree>
    <p:extLst>
      <p:ext uri="{BB962C8B-B14F-4D97-AF65-F5344CB8AC3E}">
        <p14:creationId xmlns:p14="http://schemas.microsoft.com/office/powerpoint/2010/main" val="3630699515"/>
      </p:ext>
    </p:extLst>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ea typeface="ＭＳ Ｐゴシック" panose="020B0600070205080204" pitchFamily="34" charset="-128"/>
              </a:rPr>
              <a:t>Worldwide Cybersecurity Spending, 2011- 2016F </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 Billions)</a:t>
            </a:r>
          </a:p>
        </p:txBody>
      </p:sp>
      <p:graphicFrame>
        <p:nvGraphicFramePr>
          <p:cNvPr id="41988" name="Object 2"/>
          <p:cNvGraphicFramePr>
            <a:graphicFrameLocks/>
          </p:cNvGraphicFramePr>
          <p:nvPr>
            <p:extLst/>
          </p:nvPr>
        </p:nvGraphicFramePr>
        <p:xfrm>
          <a:off x="260350" y="1336675"/>
          <a:ext cx="8597900" cy="4203700"/>
        </p:xfrm>
        <a:graphic>
          <a:graphicData uri="http://schemas.openxmlformats.org/presentationml/2006/ole">
            <mc:AlternateContent xmlns:mc="http://schemas.openxmlformats.org/markup-compatibility/2006">
              <mc:Choice xmlns:v="urn:schemas-microsoft-com:vml" Requires="v">
                <p:oleObj spid="_x0000_s28384395" name="Chart" r:id="rId4" imgW="8600977" imgH="4114800" progId="MSGraph.Chart.8">
                  <p:embed followColorScheme="full"/>
                </p:oleObj>
              </mc:Choice>
              <mc:Fallback>
                <p:oleObj name="Chart" r:id="rId4" imgW="8600977" imgH="4114800" progId="MSGraph.Chart.8">
                  <p:embed followColorScheme="full"/>
                  <p:pic>
                    <p:nvPicPr>
                      <p:cNvPr id="0" name=""/>
                      <p:cNvPicPr>
                        <a:picLocks noChangeArrowheads="1"/>
                      </p:cNvPicPr>
                      <p:nvPr/>
                    </p:nvPicPr>
                    <p:blipFill>
                      <a:blip r:embed="rId5"/>
                      <a:srcRect/>
                      <a:stretch>
                        <a:fillRect/>
                      </a:stretch>
                    </p:blipFill>
                    <p:spPr bwMode="gray">
                      <a:xfrm>
                        <a:off x="260350" y="1336675"/>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01650" y="5699125"/>
            <a:ext cx="7796213"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Bef>
                <a:spcPct val="25000"/>
              </a:spcBef>
            </a:pPr>
            <a:r>
              <a:rPr lang="en-US" altLang="en-US" sz="1800" b="1">
                <a:solidFill>
                  <a:srgbClr val="FFFFFF"/>
                </a:solidFill>
                <a:cs typeface="Arial" panose="020B0604020202020204" pitchFamily="34" charset="0"/>
              </a:rPr>
              <a:t>Cybersecurity Spending Is Rising Sharply, Up by About 8%+ Annually through 2016—a Projected Increase of $12.1 Billion from 2014 to 2016</a:t>
            </a:r>
          </a:p>
        </p:txBody>
      </p:sp>
      <p:sp>
        <p:nvSpPr>
          <p:cNvPr id="15" name="AutoShape 5"/>
          <p:cNvSpPr>
            <a:spLocks noChangeArrowheads="1"/>
          </p:cNvSpPr>
          <p:nvPr/>
        </p:nvSpPr>
        <p:spPr bwMode="blackWhite">
          <a:xfrm>
            <a:off x="4092575" y="3687763"/>
            <a:ext cx="3717925" cy="806450"/>
          </a:xfrm>
          <a:prstGeom prst="wedgeRectCallout">
            <a:avLst>
              <a:gd name="adj1" fmla="val -13250"/>
              <a:gd name="adj2" fmla="val -1096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latin typeface="Arial" charset="0"/>
                <a:ea typeface="+mn-ea"/>
                <a:cs typeface="Arial" charset="0"/>
              </a:rPr>
              <a:t>Cybersecurity spending </a:t>
            </a:r>
            <a:r>
              <a:rPr lang="en-US" sz="1600" b="1" dirty="0" smtClean="0">
                <a:solidFill>
                  <a:srgbClr val="FFFFFF"/>
                </a:solidFill>
                <a:latin typeface="Arial" charset="0"/>
                <a:ea typeface="+mn-ea"/>
                <a:cs typeface="Arial" charset="0"/>
              </a:rPr>
              <a:t>increased </a:t>
            </a:r>
            <a:r>
              <a:rPr lang="en-US" sz="1600" b="1" dirty="0">
                <a:solidFill>
                  <a:srgbClr val="FFFFFF"/>
                </a:solidFill>
                <a:latin typeface="Arial" charset="0"/>
                <a:ea typeface="+mn-ea"/>
                <a:cs typeface="Arial" charset="0"/>
              </a:rPr>
              <a:t>by </a:t>
            </a:r>
            <a:r>
              <a:rPr lang="en-US" sz="1600" b="1" dirty="0" smtClean="0">
                <a:solidFill>
                  <a:srgbClr val="FFFFFF"/>
                </a:solidFill>
                <a:latin typeface="Arial" charset="0"/>
                <a:ea typeface="+mn-ea"/>
                <a:cs typeface="Arial" charset="0"/>
              </a:rPr>
              <a:t>an estimated $5.2B </a:t>
            </a:r>
            <a:r>
              <a:rPr lang="en-US" sz="1600" b="1" dirty="0">
                <a:solidFill>
                  <a:srgbClr val="FFFFFF"/>
                </a:solidFill>
                <a:latin typeface="Arial" charset="0"/>
                <a:ea typeface="+mn-ea"/>
                <a:cs typeface="Arial" charset="0"/>
              </a:rPr>
              <a:t>in 2014, $5.8B in 2015 and $6.3B in 2016</a:t>
            </a:r>
          </a:p>
        </p:txBody>
      </p:sp>
      <p:sp>
        <p:nvSpPr>
          <p:cNvPr id="41991" name="Rectangle 4"/>
          <p:cNvSpPr>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12713"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12713"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12713"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12713"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buClr>
                <a:srgbClr val="FF6801"/>
              </a:buClr>
              <a:buFont typeface="Wingdings" panose="05000000000000000000" pitchFamily="2" charset="2"/>
              <a:buNone/>
            </a:pPr>
            <a:r>
              <a:rPr lang="en-US" altLang="en-US" sz="1000">
                <a:solidFill>
                  <a:srgbClr val="000000"/>
                </a:solidFill>
                <a:cs typeface="Arial" panose="020B0604020202020204" pitchFamily="34" charset="0"/>
              </a:rPr>
              <a:t>	Source: Gartner Group; Insurance Information Institute; Adapted from </a:t>
            </a:r>
            <a:r>
              <a:rPr lang="en-US" altLang="en-US" sz="1000" i="1">
                <a:solidFill>
                  <a:srgbClr val="000000"/>
                </a:solidFill>
                <a:cs typeface="Arial" panose="020B0604020202020204" pitchFamily="34" charset="0"/>
              </a:rPr>
              <a:t>Wall Street Journal</a:t>
            </a:r>
            <a:r>
              <a:rPr lang="en-US" altLang="en-US" sz="1000">
                <a:solidFill>
                  <a:srgbClr val="000000"/>
                </a:solidFill>
                <a:cs typeface="Arial" panose="020B0604020202020204" pitchFamily="34" charset="0"/>
              </a:rPr>
              <a:t>: “Financial Firms Boost Cybersecurity Funds,” Nov. 17, 2014.</a:t>
            </a:r>
          </a:p>
        </p:txBody>
      </p:sp>
      <p:sp>
        <p:nvSpPr>
          <p:cNvPr id="41992"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299D7D1-5BFD-459E-81CF-D751E3E56F22}" type="slidenum">
              <a:rPr lang="en-US" altLang="en-US" sz="1200"/>
              <a:pPr algn="r"/>
              <a:t>168</a:t>
            </a:fld>
            <a:endParaRPr lang="en-US" altLang="en-US" sz="1800"/>
          </a:p>
        </p:txBody>
      </p:sp>
    </p:spTree>
    <p:extLst>
      <p:ext uri="{BB962C8B-B14F-4D97-AF65-F5344CB8AC3E}">
        <p14:creationId xmlns:p14="http://schemas.microsoft.com/office/powerpoint/2010/main" val="14225158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70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15"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DB70655-A38D-4E90-BE35-D4B533D3EFCA}" type="slidenum">
              <a:rPr lang="en-US" sz="900"/>
              <a:pPr algn="r" eaLnBrk="0" hangingPunct="0">
                <a:lnSpc>
                  <a:spcPct val="85000"/>
                </a:lnSpc>
                <a:spcBef>
                  <a:spcPct val="20000"/>
                </a:spcBef>
              </a:pPr>
              <a:t>169</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dirty="0" smtClean="0"/>
              <a:t>Top 10 Global Business Risks for 2015</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Allianz Risk Barometer on Business Risks 2015</a:t>
            </a:r>
            <a:endParaRPr lang="en-US" sz="1100" dirty="0"/>
          </a:p>
        </p:txBody>
      </p:sp>
      <p:graphicFrame>
        <p:nvGraphicFramePr>
          <p:cNvPr id="4098" name="Object 2"/>
          <p:cNvGraphicFramePr>
            <a:graphicFrameLocks/>
          </p:cNvGraphicFramePr>
          <p:nvPr>
            <p:extLst/>
          </p:nvPr>
        </p:nvGraphicFramePr>
        <p:xfrm>
          <a:off x="205509" y="1818408"/>
          <a:ext cx="8547100" cy="4111337"/>
        </p:xfrm>
        <a:graphic>
          <a:graphicData uri="http://schemas.openxmlformats.org/presentationml/2006/ole">
            <mc:AlternateContent xmlns:mc="http://schemas.openxmlformats.org/markup-compatibility/2006">
              <mc:Choice xmlns:v="urn:schemas-microsoft-com:vml" Requires="v">
                <p:oleObj spid="_x0000_s28385419" name="Chart" r:id="rId4" imgW="8962992" imgH="4305161" progId="MSGraph.Chart.8">
                  <p:embed followColorScheme="full"/>
                </p:oleObj>
              </mc:Choice>
              <mc:Fallback>
                <p:oleObj name="Chart" r:id="rId4" imgW="8962992" imgH="4305161" progId="MSGraph.Chart.8">
                  <p:embed followColorScheme="full"/>
                  <p:pic>
                    <p:nvPicPr>
                      <p:cNvPr id="0" name=""/>
                      <p:cNvPicPr>
                        <a:picLocks noChangeArrowheads="1"/>
                      </p:cNvPicPr>
                      <p:nvPr/>
                    </p:nvPicPr>
                    <p:blipFill>
                      <a:blip r:embed="rId5"/>
                      <a:srcRect/>
                      <a:stretch>
                        <a:fillRect/>
                      </a:stretch>
                    </p:blipFill>
                    <p:spPr bwMode="auto">
                      <a:xfrm>
                        <a:off x="205509" y="1818408"/>
                        <a:ext cx="8547100" cy="411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304802" y="1212273"/>
            <a:ext cx="79248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Cyber is one of the most significant movers in this year’s Risk Barometer rankings, gaining five percentage points to move into the top 5 global business risks for the first time.</a:t>
            </a:r>
            <a:endParaRPr lang="en-US" sz="1600" b="1" dirty="0">
              <a:solidFill>
                <a:srgbClr val="FFFFFF"/>
              </a:solidFill>
            </a:endParaRPr>
          </a:p>
        </p:txBody>
      </p:sp>
    </p:spTree>
    <p:extLst>
      <p:ext uri="{BB962C8B-B14F-4D97-AF65-F5344CB8AC3E}">
        <p14:creationId xmlns:p14="http://schemas.microsoft.com/office/powerpoint/2010/main" val="4432696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4197236620"/>
              </p:ext>
            </p:extLst>
          </p:nvPr>
        </p:nvGraphicFramePr>
        <p:xfrm>
          <a:off x="0" y="1228725"/>
          <a:ext cx="8566150" cy="5210175"/>
        </p:xfrm>
        <a:graphic>
          <a:graphicData uri="http://schemas.openxmlformats.org/presentationml/2006/ole">
            <mc:AlternateContent xmlns:mc="http://schemas.openxmlformats.org/markup-compatibility/2006">
              <mc:Choice xmlns:v="urn:schemas-microsoft-com:vml" Requires="v">
                <p:oleObj spid="_x0000_s28378266" name="Chart" r:id="rId4" imgW="8629689" imgH="5248240" progId="MSGraph.Chart.8">
                  <p:embed followColorScheme="full"/>
                </p:oleObj>
              </mc:Choice>
              <mc:Fallback>
                <p:oleObj name="Chart" r:id="rId4" imgW="8629689" imgH="5248240" progId="MSGraph.Chart.8">
                  <p:embed followColorScheme="full"/>
                  <p:pic>
                    <p:nvPicPr>
                      <p:cNvPr id="0" name=""/>
                      <p:cNvPicPr>
                        <a:picLocks noChangeAspect="1" noChangeArrowheads="1"/>
                      </p:cNvPicPr>
                      <p:nvPr/>
                    </p:nvPicPr>
                    <p:blipFill>
                      <a:blip r:embed="rId5"/>
                      <a:srcRect/>
                      <a:stretch>
                        <a:fillRect/>
                      </a:stretch>
                    </p:blipFill>
                    <p:spPr bwMode="auto">
                      <a:xfrm>
                        <a:off x="0" y="1228725"/>
                        <a:ext cx="8566150"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1950-2014</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15482361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170</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dirty="0" smtClean="0">
                <a:latin typeface="Arial" pitchFamily="34" charset="0"/>
              </a:rPr>
              <a:t>2014 Data Breaches By Business Category, By Number of Breaches</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6444" name="Chart" r:id="rId4" imgW="5200533" imgH="4229100" progId="MSGraph.Chart.8">
                  <p:embed followColorScheme="full"/>
                </p:oleObj>
              </mc:Choice>
              <mc:Fallback>
                <p:oleObj name="Chart" r:id="rId4" imgW="5200533" imgH="4229100" progId="MSGraph.Chart.8">
                  <p:embed followColorScheme="full"/>
                  <p:pic>
                    <p:nvPicPr>
                      <p:cNvPr id="0" name=""/>
                      <p:cNvPicPr>
                        <a:picLocks noGrp="1" noChangeArrowheads="1"/>
                      </p:cNvPicPr>
                      <p:nvPr/>
                    </p:nvPicPr>
                    <p:blipFill>
                      <a:blip r:embed="rId5"/>
                      <a:srcRect/>
                      <a:stretch>
                        <a:fillRect/>
                      </a:stretch>
                    </p:blipFill>
                    <p:spPr bwMode="auto">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410"/>
            <a:ext cx="86487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a:latin typeface="Verdana" pitchFamily="34" charset="0"/>
              </a:rPr>
              <a:t>Identity Theft Resource Center, </a:t>
            </a:r>
            <a:r>
              <a:rPr lang="en-US" sz="1100" dirty="0" smtClean="0">
                <a:solidFill>
                  <a:srgbClr val="000000"/>
                </a:solidFill>
                <a:cs typeface="Arial" pitchFamily="34" charset="0"/>
              </a:rPr>
              <a:t>http://www.idtheftcenter.org/ITRC-Surveys-Studies/2014databreaches.html</a:t>
            </a:r>
            <a:endParaRPr lang="en-US" sz="1100" dirty="0"/>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The majority of the </a:t>
            </a:r>
            <a:r>
              <a:rPr lang="en-US" sz="1600" b="1" dirty="0" smtClean="0">
                <a:solidFill>
                  <a:srgbClr val="FFFFFF"/>
                </a:solidFill>
              </a:rPr>
              <a:t>783 </a:t>
            </a:r>
            <a:r>
              <a:rPr lang="en-US" sz="1600" b="1" dirty="0">
                <a:solidFill>
                  <a:srgbClr val="FFFFFF"/>
                </a:solidFill>
              </a:rPr>
              <a:t>data breaches in </a:t>
            </a:r>
            <a:r>
              <a:rPr lang="en-US" sz="1600" b="1" dirty="0" smtClean="0">
                <a:solidFill>
                  <a:srgbClr val="FFFFFF"/>
                </a:solidFill>
              </a:rPr>
              <a:t>2014 </a:t>
            </a:r>
            <a:r>
              <a:rPr lang="en-US" sz="1600" b="1" dirty="0">
                <a:solidFill>
                  <a:srgbClr val="FFFFFF"/>
                </a:solidFill>
              </a:rPr>
              <a:t>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6441" cy="523220"/>
          </a:xfrm>
          <a:prstGeom prst="rect">
            <a:avLst/>
          </a:prstGeom>
          <a:noFill/>
          <a:ln w="9525">
            <a:noFill/>
            <a:miter lim="800000"/>
            <a:headEnd/>
            <a:tailEnd/>
          </a:ln>
        </p:spPr>
        <p:txBody>
          <a:bodyPr wrap="none">
            <a:spAutoFit/>
          </a:bodyPr>
          <a:lstStyle/>
          <a:p>
            <a:r>
              <a:rPr lang="en-US" sz="1400" dirty="0"/>
              <a:t>Business, </a:t>
            </a:r>
            <a:r>
              <a:rPr lang="en-US" sz="1400" dirty="0" smtClean="0"/>
              <a:t>258 </a:t>
            </a:r>
            <a:r>
              <a:rPr lang="en-US" sz="1400" dirty="0"/>
              <a:t>(</a:t>
            </a:r>
            <a:r>
              <a:rPr lang="en-US" sz="1400" dirty="0" smtClean="0"/>
              <a:t>33.3%)</a:t>
            </a:r>
            <a:endParaRPr lang="en-US" sz="1400" dirty="0"/>
          </a:p>
          <a:p>
            <a:endParaRPr lang="en-US" sz="1400" dirty="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dirty="0" err="1"/>
              <a:t>Govt</a:t>
            </a:r>
            <a:r>
              <a:rPr lang="en-US" sz="1400" dirty="0"/>
              <a:t>/Military, </a:t>
            </a:r>
            <a:r>
              <a:rPr lang="en-US" sz="1400" dirty="0" smtClean="0"/>
              <a:t>92 (11.7%) </a:t>
            </a:r>
            <a:endParaRPr lang="en-US" sz="1400" dirty="0"/>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dirty="0"/>
              <a:t>Banking/Credit/Financial, </a:t>
            </a:r>
            <a:r>
              <a:rPr lang="en-US" sz="1400" dirty="0" smtClean="0"/>
              <a:t>43 (5.5%)</a:t>
            </a:r>
            <a:endParaRPr lang="en-US" sz="1400" dirty="0"/>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Educational, </a:t>
            </a:r>
            <a:r>
              <a:rPr lang="en-US" sz="1400" dirty="0" smtClean="0"/>
              <a:t>57 (7.3%)</a:t>
            </a:r>
            <a:endParaRPr lang="en-US" sz="1400" dirty="0"/>
          </a:p>
        </p:txBody>
      </p:sp>
      <p:sp>
        <p:nvSpPr>
          <p:cNvPr id="2060" name="Rectangle 7"/>
          <p:cNvSpPr>
            <a:spLocks noChangeArrowheads="1"/>
          </p:cNvSpPr>
          <p:nvPr/>
        </p:nvSpPr>
        <p:spPr bwMode="gray">
          <a:xfrm>
            <a:off x="266700" y="5340068"/>
            <a:ext cx="2667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a:t>Medical/Healthcare, </a:t>
            </a:r>
            <a:r>
              <a:rPr lang="en-US" sz="1400" dirty="0" smtClean="0"/>
              <a:t>333 (42.5%)</a:t>
            </a:r>
            <a:endParaRPr lang="en-US" sz="1400" dirty="0"/>
          </a:p>
        </p:txBody>
      </p:sp>
    </p:spTree>
    <p:extLst>
      <p:ext uri="{BB962C8B-B14F-4D97-AF65-F5344CB8AC3E}">
        <p14:creationId xmlns:p14="http://schemas.microsoft.com/office/powerpoint/2010/main" val="3458595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8" name="Rectangle 110"/>
          <p:cNvSpPr>
            <a:spLocks noGrp="1" noChangeArrowheads="1"/>
          </p:cNvSpPr>
          <p:nvPr>
            <p:ph type="sldNum" sz="quarter" idx="12"/>
          </p:nvPr>
        </p:nvSpPr>
        <p:spPr/>
        <p:txBody>
          <a:bodyPr/>
          <a:lstStyle/>
          <a:p>
            <a:pPr>
              <a:defRPr/>
            </a:pPr>
            <a:fld id="{EE81879D-6B97-4781-B593-DB70C8599200}" type="slidenum">
              <a:rPr lang="en-US" smtClean="0"/>
              <a:pPr>
                <a:defRPr/>
              </a:pPr>
              <a:t>171</a:t>
            </a:fld>
            <a:endParaRPr lang="en-US" smtClean="0"/>
          </a:p>
        </p:txBody>
      </p:sp>
      <p:sp>
        <p:nvSpPr>
          <p:cNvPr id="1922051" name="Rectangle 3"/>
          <p:cNvSpPr>
            <a:spLocks noGrp="1" noChangeArrowheads="1"/>
          </p:cNvSpPr>
          <p:nvPr>
            <p:ph type="body" idx="1"/>
          </p:nvPr>
        </p:nvSpPr>
        <p:spPr>
          <a:xfrm>
            <a:off x="647700" y="1142999"/>
            <a:ext cx="7772400" cy="5160820"/>
          </a:xfrm>
        </p:spPr>
        <p:txBody>
          <a:bodyPr/>
          <a:lstStyle/>
          <a:p>
            <a:pPr>
              <a:lnSpc>
                <a:spcPct val="100000"/>
              </a:lnSpc>
              <a:spcBef>
                <a:spcPts val="0"/>
              </a:spcBef>
              <a:buClrTx/>
              <a:buNone/>
            </a:pPr>
            <a:r>
              <a:rPr lang="en-US" sz="2800" b="1" dirty="0" smtClean="0">
                <a:solidFill>
                  <a:srgbClr val="2B7299"/>
                </a:solidFill>
                <a:latin typeface="Arial" pitchFamily="34" charset="0"/>
                <a:cs typeface="Arial" pitchFamily="34" charset="0"/>
              </a:rPr>
              <a:t>State sponsored groups: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Foreign government sponsored</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Sophisticated and well-funded</a:t>
            </a:r>
          </a:p>
          <a:p>
            <a:pPr>
              <a:lnSpc>
                <a:spcPct val="100000"/>
              </a:lnSpc>
              <a:spcBef>
                <a:spcPts val="0"/>
              </a:spcBef>
              <a:buClrTx/>
              <a:buNone/>
            </a:pPr>
            <a:r>
              <a:rPr lang="en-US" sz="2800" b="1" dirty="0" smtClean="0">
                <a:solidFill>
                  <a:srgbClr val="2B7299"/>
                </a:solidFill>
                <a:latin typeface="Arial" pitchFamily="34" charset="0"/>
                <a:cs typeface="Arial" pitchFamily="34" charset="0"/>
              </a:rPr>
              <a:t>Organized cyber criminals: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Traditional organized crime groups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Loosely organized global hacker crews</a:t>
            </a:r>
          </a:p>
          <a:p>
            <a:pPr>
              <a:lnSpc>
                <a:spcPct val="100000"/>
              </a:lnSpc>
              <a:spcBef>
                <a:spcPts val="0"/>
              </a:spcBef>
              <a:buClrTx/>
              <a:buNone/>
            </a:pPr>
            <a:r>
              <a:rPr lang="en-US" sz="2800" b="1" dirty="0" err="1" smtClean="0">
                <a:solidFill>
                  <a:srgbClr val="2B7299"/>
                </a:solidFill>
                <a:latin typeface="Arial" pitchFamily="34" charset="0"/>
                <a:cs typeface="Arial" pitchFamily="34" charset="0"/>
              </a:rPr>
              <a:t>Hacktivists</a:t>
            </a:r>
            <a:r>
              <a:rPr lang="en-US" sz="2800" b="1" dirty="0" smtClean="0">
                <a:solidFill>
                  <a:srgbClr val="2B7299"/>
                </a:solidFill>
                <a:latin typeface="Arial" pitchFamily="34" charset="0"/>
                <a:cs typeface="Arial" pitchFamily="34" charset="0"/>
              </a:rPr>
              <a:t>:</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Politically-motivated hackers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Increasing capabilities</a:t>
            </a:r>
          </a:p>
          <a:p>
            <a:pPr>
              <a:lnSpc>
                <a:spcPct val="100000"/>
              </a:lnSpc>
              <a:spcBef>
                <a:spcPts val="0"/>
              </a:spcBef>
              <a:buClrTx/>
              <a:buNone/>
            </a:pPr>
            <a:r>
              <a:rPr lang="en-US" sz="2800" b="1" dirty="0" smtClean="0">
                <a:solidFill>
                  <a:srgbClr val="2B7299"/>
                </a:solidFill>
                <a:latin typeface="Arial" pitchFamily="34" charset="0"/>
                <a:cs typeface="Arial" pitchFamily="34" charset="0"/>
              </a:rPr>
              <a:t>Insiders: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Easy access to sensitive information</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Difficult to detect</a:t>
            </a:r>
          </a:p>
          <a:p>
            <a:pPr>
              <a:lnSpc>
                <a:spcPct val="100000"/>
              </a:lnSpc>
              <a:spcBef>
                <a:spcPts val="0"/>
              </a:spcBef>
              <a:buClrTx/>
              <a:buNone/>
            </a:pPr>
            <a:r>
              <a:rPr lang="en-US" sz="2800" b="1" dirty="0" smtClean="0">
                <a:solidFill>
                  <a:srgbClr val="2B7299"/>
                </a:solidFill>
                <a:latin typeface="Arial" pitchFamily="34" charset="0"/>
                <a:cs typeface="Arial" pitchFamily="34" charset="0"/>
              </a:rPr>
              <a:t>Terrorists: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Destruction of physical </a:t>
            </a:r>
            <a:r>
              <a:rPr lang="en-US" sz="2000" b="1" dirty="0" smtClean="0">
                <a:latin typeface="Arial" pitchFamily="34" charset="0"/>
                <a:cs typeface="Arial" pitchFamily="34" charset="0"/>
              </a:rPr>
              <a:t>and</a:t>
            </a:r>
            <a:r>
              <a:rPr lang="en-US" sz="2000" dirty="0" smtClean="0">
                <a:latin typeface="Arial" pitchFamily="34" charset="0"/>
                <a:cs typeface="Arial" pitchFamily="34" charset="0"/>
              </a:rPr>
              <a:t> digital assets</a:t>
            </a:r>
          </a:p>
        </p:txBody>
      </p:sp>
      <p:sp>
        <p:nvSpPr>
          <p:cNvPr id="8" name="Rectangle 2"/>
          <p:cNvSpPr txBox="1">
            <a:spLocks noChangeArrowheads="1"/>
          </p:cNvSpPr>
          <p:nvPr/>
        </p:nvSpPr>
        <p:spPr bwMode="black">
          <a:xfrm>
            <a:off x="627484" y="152400"/>
            <a:ext cx="7162800" cy="761999"/>
          </a:xfrm>
          <a:prstGeom prst="rect">
            <a:avLst/>
          </a:prstGeom>
          <a:noFill/>
          <a:ln w="9525">
            <a:noFill/>
            <a:miter lim="800000"/>
            <a:headEnd/>
            <a:tailEnd/>
          </a:ln>
        </p:spPr>
        <p:txBody>
          <a:bodyPr lIns="45720" rIns="45720" anchor="ctr"/>
          <a:lstStyle/>
          <a:p>
            <a:pPr defTabSz="114300" eaLnBrk="0" hangingPunct="0">
              <a:lnSpc>
                <a:spcPct val="90000"/>
              </a:lnSpc>
              <a:defRPr/>
            </a:pPr>
            <a:r>
              <a:rPr lang="en-US" sz="2600" b="1" dirty="0" smtClean="0">
                <a:solidFill>
                  <a:srgbClr val="225A7A"/>
                </a:solidFill>
                <a:latin typeface="Arial" panose="020B0604020202020204" pitchFamily="34" charset="0"/>
                <a:cs typeface="Arial" panose="020B0604020202020204" pitchFamily="34" charset="0"/>
              </a:rPr>
              <a:t>Evolving Threats: Cyber Crime and Cyber Terrorism</a:t>
            </a:r>
            <a:endParaRPr lang="en-US" sz="2600" b="1" kern="0" dirty="0">
              <a:solidFill>
                <a:schemeClr val="accent1"/>
              </a:solidFill>
              <a:ea typeface="+mj-ea"/>
              <a:cs typeface="+mj-cs"/>
            </a:endParaRPr>
          </a:p>
        </p:txBody>
      </p:sp>
      <p:sp>
        <p:nvSpPr>
          <p:cNvPr id="7"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Lewis </a:t>
            </a:r>
            <a:r>
              <a:rPr lang="en-US" sz="1100" dirty="0" err="1" smtClean="0"/>
              <a:t>Brisbois</a:t>
            </a:r>
            <a:r>
              <a:rPr lang="en-US" sz="1100" dirty="0" smtClean="0"/>
              <a:t>, </a:t>
            </a:r>
            <a:r>
              <a:rPr lang="en-US" sz="1100" i="1" dirty="0" smtClean="0"/>
              <a:t>Practical Strategies to Address Cyber Risk in Your Business</a:t>
            </a:r>
            <a:r>
              <a:rPr lang="en-US" sz="1100" dirty="0" smtClean="0"/>
              <a:t>, November 2014</a:t>
            </a:r>
            <a:endParaRPr lang="en-US" sz="1100" dirty="0"/>
          </a:p>
        </p:txBody>
      </p:sp>
    </p:spTree>
    <p:extLst>
      <p:ext uri="{BB962C8B-B14F-4D97-AF65-F5344CB8AC3E}">
        <p14:creationId xmlns:p14="http://schemas.microsoft.com/office/powerpoint/2010/main" val="11514687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2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22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220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2205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2205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22051">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220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C1E07142-DE44-46F8-9BD5-4FBD13855DFF}" type="slidenum">
              <a:rPr lang="en-US" smtClean="0"/>
              <a:pPr/>
              <a:t>172</a:t>
            </a:fld>
            <a:endParaRPr lang="en-US" smtClean="0"/>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dirty="0" smtClean="0"/>
              <a:t>Main Causes of Data Breach Globally</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7467"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Rectangle 5"/>
          <p:cNvSpPr>
            <a:spLocks noChangeArrowheads="1"/>
          </p:cNvSpPr>
          <p:nvPr/>
        </p:nvSpPr>
        <p:spPr bwMode="auto">
          <a:xfrm>
            <a:off x="-185880" y="6053224"/>
            <a:ext cx="8107363" cy="9848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pPr>
            <a:r>
              <a:rPr lang="en-US" sz="1100" dirty="0" smtClean="0"/>
              <a:t>*The most common types of malicious or criminal attacks include malware infections, criminal insiders, phishing/social engineering and SQL injection.</a:t>
            </a:r>
          </a:p>
          <a:p>
            <a:pPr eaLnBrk="0" hangingPunct="0">
              <a:lnSpc>
                <a:spcPct val="85000"/>
              </a:lnSpc>
              <a:spcBef>
                <a:spcPct val="25000"/>
              </a:spcBef>
              <a:buClr>
                <a:schemeClr val="accent2"/>
              </a:buClr>
            </a:pPr>
            <a:r>
              <a:rPr lang="en-US" sz="1100" dirty="0" smtClean="0"/>
              <a:t>Source</a:t>
            </a:r>
            <a:r>
              <a:rPr lang="en-US" sz="1100" dirty="0"/>
              <a:t>: </a:t>
            </a:r>
            <a:r>
              <a:rPr lang="en-US" sz="1100" dirty="0" smtClean="0"/>
              <a:t>2014 Cost of a Data Breach Study: Global Analysis, the </a:t>
            </a:r>
            <a:r>
              <a:rPr lang="en-US" sz="1100" dirty="0" err="1" smtClean="0"/>
              <a:t>Ponemon</a:t>
            </a:r>
            <a:r>
              <a:rPr lang="en-US" sz="1100" dirty="0" smtClean="0"/>
              <a:t> Institute, sponsored by IBM, May 2014</a:t>
            </a:r>
          </a:p>
          <a:p>
            <a:pPr eaLnBrk="0" hangingPunct="0">
              <a:lnSpc>
                <a:spcPct val="85000"/>
              </a:lnSpc>
              <a:spcBef>
                <a:spcPct val="25000"/>
              </a:spcBef>
              <a:buClr>
                <a:schemeClr val="accent2"/>
              </a:buClr>
              <a:buFont typeface="Wingdings" pitchFamily="2" charset="2"/>
              <a:buNone/>
            </a:pPr>
            <a:endParaRPr lang="en-US" sz="1100" dirty="0"/>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Malicious or criminal attacks </a:t>
            </a:r>
            <a:r>
              <a:rPr lang="en-US" sz="1600" b="1" dirty="0">
                <a:solidFill>
                  <a:srgbClr val="FFFFFF"/>
                </a:solidFill>
              </a:rPr>
              <a:t>are most often the cause of </a:t>
            </a:r>
            <a:r>
              <a:rPr lang="en-US" sz="1600" b="1" dirty="0" smtClean="0">
                <a:solidFill>
                  <a:srgbClr val="FFFFFF"/>
                </a:solidFill>
              </a:rPr>
              <a:t>data breach globally. </a:t>
            </a:r>
            <a:r>
              <a:rPr lang="en-US" sz="1600" b="1" dirty="0">
                <a:solidFill>
                  <a:srgbClr val="FFFFFF"/>
                </a:solidFill>
              </a:rPr>
              <a:t>Some </a:t>
            </a:r>
            <a:r>
              <a:rPr lang="en-US" sz="1600" b="1" dirty="0" smtClean="0">
                <a:solidFill>
                  <a:srgbClr val="FFFFFF"/>
                </a:solidFill>
              </a:rPr>
              <a:t>42 </a:t>
            </a:r>
            <a:r>
              <a:rPr lang="en-US" sz="1600" b="1" dirty="0">
                <a:solidFill>
                  <a:srgbClr val="FFFFFF"/>
                </a:solidFill>
              </a:rPr>
              <a:t>percent of </a:t>
            </a:r>
            <a:r>
              <a:rPr lang="en-US" sz="1600" b="1" dirty="0" smtClean="0">
                <a:solidFill>
                  <a:srgbClr val="FFFFFF"/>
                </a:solidFill>
              </a:rPr>
              <a:t>incidents concern a malicious or criminal attack, while 30 percent concern a negligent employee or contractor (human factor).</a:t>
            </a:r>
            <a:endParaRPr lang="en-US" sz="1600" b="1" dirty="0">
              <a:solidFill>
                <a:srgbClr val="FFFFFF"/>
              </a:solidFill>
            </a:endParaRPr>
          </a:p>
        </p:txBody>
      </p:sp>
      <p:sp>
        <p:nvSpPr>
          <p:cNvPr id="8200" name="TextBox 18"/>
          <p:cNvSpPr txBox="1">
            <a:spLocks noChangeArrowheads="1"/>
          </p:cNvSpPr>
          <p:nvPr/>
        </p:nvSpPr>
        <p:spPr bwMode="auto">
          <a:xfrm>
            <a:off x="6324600" y="2298700"/>
            <a:ext cx="2404826" cy="307777"/>
          </a:xfrm>
          <a:prstGeom prst="rect">
            <a:avLst/>
          </a:prstGeom>
          <a:noFill/>
          <a:ln w="9525">
            <a:noFill/>
            <a:miter lim="800000"/>
            <a:headEnd/>
            <a:tailEnd/>
          </a:ln>
        </p:spPr>
        <p:txBody>
          <a:bodyPr wrap="none">
            <a:spAutoFit/>
          </a:bodyPr>
          <a:lstStyle/>
          <a:p>
            <a:r>
              <a:rPr lang="en-US" sz="1400" dirty="0" smtClean="0"/>
              <a:t>Malicious or criminal attack*</a:t>
            </a:r>
            <a:endParaRPr lang="en-US" sz="1400" dirty="0"/>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Human error</a:t>
            </a:r>
            <a:endParaRPr lang="en-US" sz="1400" dirty="0"/>
          </a:p>
        </p:txBody>
      </p:sp>
      <p:sp>
        <p:nvSpPr>
          <p:cNvPr id="8202" name="Rectangle 7"/>
          <p:cNvSpPr>
            <a:spLocks noChangeArrowheads="1"/>
          </p:cNvSpPr>
          <p:nvPr/>
        </p:nvSpPr>
        <p:spPr bwMode="gray">
          <a:xfrm>
            <a:off x="1308100" y="5371024"/>
            <a:ext cx="1651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System glitch</a:t>
            </a:r>
            <a:endParaRPr lang="en-US" sz="1400" dirty="0"/>
          </a:p>
        </p:txBody>
      </p:sp>
    </p:spTree>
    <p:extLst>
      <p:ext uri="{BB962C8B-B14F-4D97-AF65-F5344CB8AC3E}">
        <p14:creationId xmlns:p14="http://schemas.microsoft.com/office/powerpoint/2010/main" val="30738586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47A72E84-84B2-44BC-9CEA-8621AE277965}" type="slidenum">
              <a:rPr lang="en-US" smtClean="0"/>
              <a:pPr/>
              <a:t>173</a:t>
            </a:fld>
            <a:endParaRPr lang="en-US" smtClean="0"/>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dirty="0" smtClean="0"/>
              <a:t>US: Most Costly Types of Cyber Crimes,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8492"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193964" y="1092200"/>
            <a:ext cx="8559511"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Malicious code, denial of service </a:t>
            </a:r>
            <a:r>
              <a:rPr lang="en-US" sz="1600" b="1" dirty="0">
                <a:solidFill>
                  <a:srgbClr val="FFFFFF"/>
                </a:solidFill>
              </a:rPr>
              <a:t>and web-based attacks account for </a:t>
            </a:r>
            <a:r>
              <a:rPr lang="en-US" sz="1600" b="1" dirty="0" smtClean="0">
                <a:solidFill>
                  <a:srgbClr val="FFFFFF"/>
                </a:solidFill>
              </a:rPr>
              <a:t>more than 55 </a:t>
            </a:r>
            <a:r>
              <a:rPr lang="en-US" sz="1600" b="1" dirty="0">
                <a:solidFill>
                  <a:srgbClr val="FFFFFF"/>
                </a:solidFill>
              </a:rPr>
              <a:t>percent of </a:t>
            </a:r>
            <a:r>
              <a:rPr lang="en-US" sz="1600" b="1" dirty="0" smtClean="0">
                <a:solidFill>
                  <a:srgbClr val="FFFFFF"/>
                </a:solidFill>
              </a:rPr>
              <a:t>the total annualized cost of cyber crime experienced by 59 U.S. companies.</a:t>
            </a:r>
            <a:endParaRPr lang="en-US" sz="1600" b="1" dirty="0">
              <a:solidFill>
                <a:srgbClr val="FFFFFF"/>
              </a:solidFill>
            </a:endParaRP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2466111" y="1894335"/>
            <a:ext cx="1698336" cy="366254"/>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Viruses, Worms, Trojans</a:t>
            </a:r>
            <a:endParaRPr lang="en-US" sz="1400" dirty="0"/>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100657"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err="1" smtClean="0"/>
              <a:t>Botnets</a:t>
            </a:r>
            <a:endParaRPr lang="en-US" sz="1400" dirty="0"/>
          </a:p>
        </p:txBody>
      </p:sp>
      <p:sp>
        <p:nvSpPr>
          <p:cNvPr id="5132" name="Rectangle 7"/>
          <p:cNvSpPr>
            <a:spLocks noChangeArrowheads="1"/>
          </p:cNvSpPr>
          <p:nvPr/>
        </p:nvSpPr>
        <p:spPr bwMode="gray">
          <a:xfrm>
            <a:off x="2216439" y="2442520"/>
            <a:ext cx="900834" cy="183127"/>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Malware</a:t>
            </a:r>
            <a:endParaRPr lang="en-US" sz="1400" dirty="0"/>
          </a:p>
        </p:txBody>
      </p:sp>
      <p:sp>
        <p:nvSpPr>
          <p:cNvPr id="5133" name="Rectangle 7"/>
          <p:cNvSpPr>
            <a:spLocks noChangeArrowheads="1"/>
          </p:cNvSpPr>
          <p:nvPr/>
        </p:nvSpPr>
        <p:spPr bwMode="gray">
          <a:xfrm>
            <a:off x="1276638" y="3125001"/>
            <a:ext cx="1984375"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Malicious insiders</a:t>
            </a:r>
            <a:endParaRPr lang="en-US" sz="1400" dirty="0"/>
          </a:p>
        </p:txBody>
      </p:sp>
      <p:sp>
        <p:nvSpPr>
          <p:cNvPr id="5134" name="Rectangle 7"/>
          <p:cNvSpPr>
            <a:spLocks noChangeArrowheads="1"/>
          </p:cNvSpPr>
          <p:nvPr/>
        </p:nvSpPr>
        <p:spPr bwMode="gray">
          <a:xfrm>
            <a:off x="1171575" y="4303279"/>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Stolen devices</a:t>
            </a:r>
            <a:endParaRPr lang="en-US" sz="1400" dirty="0"/>
          </a:p>
        </p:txBody>
      </p:sp>
      <p:sp>
        <p:nvSpPr>
          <p:cNvPr id="5135" name="Rectangle 7"/>
          <p:cNvSpPr>
            <a:spLocks noChangeArrowheads="1"/>
          </p:cNvSpPr>
          <p:nvPr/>
        </p:nvSpPr>
        <p:spPr bwMode="gray">
          <a:xfrm>
            <a:off x="1592118" y="5640834"/>
            <a:ext cx="1498600" cy="366254"/>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Phishing + social engineering</a:t>
            </a:r>
            <a:endParaRPr lang="en-US" sz="1400" dirty="0"/>
          </a:p>
        </p:txBody>
      </p:sp>
      <p:sp>
        <p:nvSpPr>
          <p:cNvPr id="5136" name="Rectangle 7"/>
          <p:cNvSpPr>
            <a:spLocks noChangeArrowheads="1"/>
          </p:cNvSpPr>
          <p:nvPr/>
        </p:nvSpPr>
        <p:spPr bwMode="gray">
          <a:xfrm>
            <a:off x="3987512" y="6285634"/>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Web-based attacks</a:t>
            </a:r>
          </a:p>
        </p:txBody>
      </p:sp>
    </p:spTree>
    <p:extLst>
      <p:ext uri="{BB962C8B-B14F-4D97-AF65-F5344CB8AC3E}">
        <p14:creationId xmlns:p14="http://schemas.microsoft.com/office/powerpoint/2010/main" val="349032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FD4EF8A4-7EC1-4375-85A3-FD93E9C1A60B}" type="slidenum">
              <a:rPr lang="en-US" smtClean="0"/>
              <a:pPr/>
              <a:t>174</a:t>
            </a:fld>
            <a:endParaRPr lang="en-US" smtClean="0"/>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dirty="0" smtClean="0"/>
              <a:t>US: External Cyber Crime Costs: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9515"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Information </a:t>
            </a:r>
            <a:r>
              <a:rPr lang="en-US" sz="1600" b="1" dirty="0" smtClean="0">
                <a:solidFill>
                  <a:srgbClr val="FFFFFF"/>
                </a:solidFill>
              </a:rPr>
              <a:t>theft </a:t>
            </a:r>
            <a:r>
              <a:rPr lang="en-US" sz="1600" b="1" dirty="0">
                <a:solidFill>
                  <a:srgbClr val="FFFFFF"/>
                </a:solidFill>
              </a:rPr>
              <a:t>(</a:t>
            </a:r>
            <a:r>
              <a:rPr lang="en-US" sz="1600" b="1" dirty="0" smtClean="0">
                <a:solidFill>
                  <a:srgbClr val="FFFFFF"/>
                </a:solidFill>
              </a:rPr>
              <a:t>40%) </a:t>
            </a:r>
            <a:r>
              <a:rPr lang="en-US" sz="1600" b="1" dirty="0">
                <a:solidFill>
                  <a:srgbClr val="FFFFFF"/>
                </a:solidFill>
              </a:rPr>
              <a:t>and business disruption or lost productivity (</a:t>
            </a:r>
            <a:r>
              <a:rPr lang="en-US" sz="1600" b="1" dirty="0" smtClean="0">
                <a:solidFill>
                  <a:srgbClr val="FFFFFF"/>
                </a:solidFill>
              </a:rPr>
              <a:t>38%) </a:t>
            </a:r>
            <a:r>
              <a:rPr lang="en-US" sz="1600" b="1" dirty="0">
                <a:solidFill>
                  <a:srgbClr val="FFFFFF"/>
                </a:solidFill>
              </a:rPr>
              <a:t>account for the majority of external costs due to cyber crime.</a:t>
            </a:r>
          </a:p>
        </p:txBody>
      </p:sp>
      <p:sp>
        <p:nvSpPr>
          <p:cNvPr id="6152" name="TextBox 18"/>
          <p:cNvSpPr txBox="1">
            <a:spLocks noChangeArrowheads="1"/>
          </p:cNvSpPr>
          <p:nvPr/>
        </p:nvSpPr>
        <p:spPr bwMode="auto">
          <a:xfrm>
            <a:off x="6324600" y="2298700"/>
            <a:ext cx="1476686" cy="307777"/>
          </a:xfrm>
          <a:prstGeom prst="rect">
            <a:avLst/>
          </a:prstGeom>
          <a:noFill/>
          <a:ln w="9525">
            <a:noFill/>
            <a:miter lim="800000"/>
            <a:headEnd/>
            <a:tailEnd/>
          </a:ln>
        </p:spPr>
        <p:txBody>
          <a:bodyPr wrap="none">
            <a:spAutoFit/>
          </a:bodyPr>
          <a:lstStyle/>
          <a:p>
            <a:r>
              <a:rPr lang="en-US" sz="1400" dirty="0"/>
              <a:t>Information </a:t>
            </a:r>
            <a:r>
              <a:rPr lang="en-US" sz="1400" dirty="0" smtClean="0"/>
              <a:t>theft</a:t>
            </a:r>
            <a:endParaRPr lang="en-US" sz="1400" dirty="0"/>
          </a:p>
        </p:txBody>
      </p:sp>
      <p:sp>
        <p:nvSpPr>
          <p:cNvPr id="6153" name="Rectangle 7"/>
          <p:cNvSpPr>
            <a:spLocks noChangeArrowheads="1"/>
          </p:cNvSpPr>
          <p:nvPr/>
        </p:nvSpPr>
        <p:spPr bwMode="gray">
          <a:xfrm>
            <a:off x="2523837" y="1969511"/>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dirty="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extLst>
      <p:ext uri="{BB962C8B-B14F-4D97-AF65-F5344CB8AC3E}">
        <p14:creationId xmlns:p14="http://schemas.microsoft.com/office/powerpoint/2010/main" val="11875642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sp>
        <p:nvSpPr>
          <p:cNvPr id="11" name="Rectangle 6"/>
          <p:cNvSpPr>
            <a:spLocks noChangeArrowheads="1"/>
          </p:cNvSpPr>
          <p:nvPr/>
        </p:nvSpPr>
        <p:spPr bwMode="auto">
          <a:xfrm>
            <a:off x="-201613" y="6429375"/>
            <a:ext cx="7569201" cy="468313"/>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100" dirty="0">
              <a:solidFill>
                <a:srgbClr val="000000"/>
              </a:solidFill>
              <a:latin typeface="Arial" charset="0"/>
              <a:ea typeface="+mn-ea"/>
              <a:cs typeface="Arial" charset="0"/>
            </a:endParaRP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Zurich Insurance;  Insurance Information Institute</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175</a:t>
            </a:fld>
            <a:endParaRPr lang="en-US" altLang="en-US" sz="1800"/>
          </a:p>
        </p:txBody>
      </p:sp>
    </p:spTree>
    <p:extLst>
      <p:ext uri="{BB962C8B-B14F-4D97-AF65-F5344CB8AC3E}">
        <p14:creationId xmlns:p14="http://schemas.microsoft.com/office/powerpoint/2010/main" val="1493533505"/>
      </p:ext>
    </p:extLst>
  </p:cSld>
  <p:clrMapOvr>
    <a:masterClrMapping/>
  </p:clrMapOvr>
  <p:transition>
    <p:wipe dir="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176</a:t>
            </a:fld>
            <a:endParaRPr lang="en-US" altLang="en-US" sz="1800"/>
          </a:p>
        </p:txBody>
      </p:sp>
    </p:spTree>
    <p:custDataLst>
      <p:tags r:id="rId1"/>
    </p:custDataLst>
    <p:extLst>
      <p:ext uri="{BB962C8B-B14F-4D97-AF65-F5344CB8AC3E}">
        <p14:creationId xmlns:p14="http://schemas.microsoft.com/office/powerpoint/2010/main" val="3549847443"/>
      </p:ext>
    </p:extLst>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177</a:t>
            </a:fld>
            <a:endParaRPr lang="en-US" smtClean="0"/>
          </a:p>
        </p:txBody>
      </p:sp>
      <p:sp>
        <p:nvSpPr>
          <p:cNvPr id="11269" name="Rectangle 2"/>
          <p:cNvSpPr>
            <a:spLocks noGrp="1" noChangeArrowheads="1"/>
          </p:cNvSpPr>
          <p:nvPr>
            <p:ph type="title"/>
          </p:nvPr>
        </p:nvSpPr>
        <p:spPr>
          <a:xfrm>
            <a:off x="82106" y="109324"/>
            <a:ext cx="7913671" cy="860425"/>
          </a:xfrm>
        </p:spPr>
        <p:txBody>
          <a:bodyPr/>
          <a:lstStyle/>
          <a:p>
            <a:r>
              <a:rPr lang="en-US" dirty="0" smtClean="0"/>
              <a:t>I.I.I.’s New Cyber Risk Report (Oct. 2015):             </a:t>
            </a:r>
            <a:r>
              <a:rPr lang="en-US" i="1" dirty="0" smtClean="0"/>
              <a:t>Cyber Risks Threat and Opportunity</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I.I.I.’s 3</a:t>
            </a:r>
            <a:r>
              <a:rPr kumimoji="0" lang="en-US" sz="1900" b="1" i="0" u="none" strike="noStrike" kern="0" cap="none" spc="0" normalizeH="0" baseline="30000" noProof="0" dirty="0" smtClean="0">
                <a:ln>
                  <a:noFill/>
                </a:ln>
                <a:solidFill>
                  <a:schemeClr val="tx1"/>
                </a:solidFill>
                <a:effectLst/>
                <a:uLnTx/>
                <a:uFillTx/>
                <a:latin typeface="Arial" panose="020B0604020202020204" pitchFamily="34" charset="0"/>
                <a:cs typeface="Arial" panose="020B0604020202020204" pitchFamily="34" charset="0"/>
              </a:rPr>
              <a:t>rd</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report on cyber risk:</a:t>
            </a:r>
            <a:r>
              <a:rPr kumimoji="0" lang="en-US" sz="1900" b="1" i="1"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Cyber Risk: Threat and Opportunity</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Provides information on cyber threats and insurance market solutions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hangingPunct="0">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Global cyber risk overview</a:t>
            </a:r>
          </a:p>
          <a:p>
            <a:pPr marL="749300" lvl="1" indent="-292100" eaLnBrk="0" hangingPunct="0">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Quantification of threats by type and industry</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security and cost of attacks</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terrorism</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liability</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Insurance market for cyber risk</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81215" y="1158662"/>
            <a:ext cx="3757726" cy="4859251"/>
          </a:xfrm>
          <a:prstGeom prst="rect">
            <a:avLst/>
          </a:prstGeom>
          <a:ln>
            <a:solidFill>
              <a:schemeClr val="accent1"/>
            </a:solidFill>
          </a:ln>
        </p:spPr>
      </p:pic>
      <p:sp>
        <p:nvSpPr>
          <p:cNvPr id="3" name="Rectangle 2"/>
          <p:cNvSpPr/>
          <p:nvPr/>
        </p:nvSpPr>
        <p:spPr>
          <a:xfrm>
            <a:off x="82106" y="6125944"/>
            <a:ext cx="4572000" cy="646331"/>
          </a:xfrm>
          <a:prstGeom prst="rect">
            <a:avLst/>
          </a:prstGeom>
        </p:spPr>
        <p:txBody>
          <a:bodyPr>
            <a:spAutoFit/>
          </a:bodyPr>
          <a:lstStyle/>
          <a:p>
            <a:r>
              <a:rPr lang="en-US" dirty="0">
                <a:hlinkClick r:id="rId4"/>
              </a:rPr>
              <a:t>http://</a:t>
            </a:r>
            <a:r>
              <a:rPr lang="en-US" dirty="0" smtClean="0">
                <a:hlinkClick r:id="rId4"/>
              </a:rPr>
              <a:t>www.iii.org/white-paper/cyber-risks-threat-and-opportunities-100715</a:t>
            </a:r>
            <a:r>
              <a:rPr lang="en-US" dirty="0" smtClean="0"/>
              <a:t> </a:t>
            </a:r>
            <a:endParaRPr lang="en-US" dirty="0"/>
          </a:p>
        </p:txBody>
      </p:sp>
    </p:spTree>
    <p:extLst>
      <p:ext uri="{BB962C8B-B14F-4D97-AF65-F5344CB8AC3E}">
        <p14:creationId xmlns:p14="http://schemas.microsoft.com/office/powerpoint/2010/main" val="4393223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wipe(left)">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left)">
                                      <p:cBhvr>
                                        <p:cTn id="40"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DB70655-A38D-4E90-BE35-D4B533D3EFCA}" type="slidenum">
              <a:rPr lang="en-US" sz="900"/>
              <a:pPr algn="r" eaLnBrk="0" hangingPunct="0">
                <a:lnSpc>
                  <a:spcPct val="85000"/>
                </a:lnSpc>
                <a:spcBef>
                  <a:spcPct val="20000"/>
                </a:spcBef>
              </a:pPr>
              <a:t>178</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dirty="0" smtClean="0"/>
              <a:t>PWC Survey: Cybercrime Costs Greater for U.S. Companies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2014 Global Economic Crime Survey, PWC.</a:t>
            </a:r>
            <a:endParaRPr lang="en-US" sz="1100" dirty="0"/>
          </a:p>
        </p:txBody>
      </p:sp>
      <p:graphicFrame>
        <p:nvGraphicFramePr>
          <p:cNvPr id="4098" name="Object 2"/>
          <p:cNvGraphicFramePr>
            <a:graphicFrameLocks/>
          </p:cNvGraphicFramePr>
          <p:nvPr>
            <p:extLst/>
          </p:nvPr>
        </p:nvGraphicFramePr>
        <p:xfrm>
          <a:off x="205509" y="1818409"/>
          <a:ext cx="8547100" cy="4203700"/>
        </p:xfrm>
        <a:graphic>
          <a:graphicData uri="http://schemas.openxmlformats.org/presentationml/2006/ole">
            <mc:AlternateContent xmlns:mc="http://schemas.openxmlformats.org/markup-compatibility/2006">
              <mc:Choice xmlns:v="urn:schemas-microsoft-com:vml" Requires="v">
                <p:oleObj spid="_x0000_s28390539" name="Chart" r:id="rId4" imgW="8962992" imgH="4305161" progId="MSGraph.Chart.8">
                  <p:embed followColorScheme="full"/>
                </p:oleObj>
              </mc:Choice>
              <mc:Fallback>
                <p:oleObj name="Chart" r:id="rId4" imgW="8962992" imgH="4305161" progId="MSGraph.Chart.8">
                  <p:embed followColorScheme="full"/>
                  <p:pic>
                    <p:nvPicPr>
                      <p:cNvPr id="0" name=""/>
                      <p:cNvPicPr>
                        <a:picLocks noChangeArrowheads="1"/>
                      </p:cNvPicPr>
                      <p:nvPr/>
                    </p:nvPicPr>
                    <p:blipFill>
                      <a:blip r:embed="rId5"/>
                      <a:srcRect/>
                      <a:stretch>
                        <a:fillRect/>
                      </a:stretch>
                    </p:blipFill>
                    <p:spPr bwMode="auto">
                      <a:xfrm>
                        <a:off x="205509" y="1818409"/>
                        <a:ext cx="85471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4479059" y="2852968"/>
            <a:ext cx="4056149" cy="106729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U.S. organizations are more at risk of suffering financial losses in excess of $1 million due to cybercrime.</a:t>
            </a:r>
            <a:endParaRPr lang="en-US" b="1" dirty="0">
              <a:solidFill>
                <a:srgbClr val="FFFFFF"/>
              </a:solidFill>
            </a:endParaRPr>
          </a:p>
        </p:txBody>
      </p:sp>
    </p:spTree>
    <p:extLst>
      <p:ext uri="{BB962C8B-B14F-4D97-AF65-F5344CB8AC3E}">
        <p14:creationId xmlns:p14="http://schemas.microsoft.com/office/powerpoint/2010/main" val="40839432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9B86E4-5F4C-4BE7-BB43-21F6061BF600}" type="slidenum">
              <a:rPr lang="en-US" sz="900"/>
              <a:pPr algn="r" eaLnBrk="0" hangingPunct="0">
                <a:lnSpc>
                  <a:spcPct val="85000"/>
                </a:lnSpc>
                <a:spcBef>
                  <a:spcPct val="20000"/>
                </a:spcBef>
              </a:pPr>
              <a:t>179</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dirty="0" smtClean="0"/>
              <a:t>Marsh: Percentage of U.S. Companies Purchasing Cyber Insurance Increased in 2014</a:t>
            </a:r>
          </a:p>
        </p:txBody>
      </p:sp>
      <p:sp>
        <p:nvSpPr>
          <p:cNvPr id="9221" name="Rectangle 4"/>
          <p:cNvSpPr>
            <a:spLocks noChangeArrowheads="1"/>
          </p:cNvSpPr>
          <p:nvPr/>
        </p:nvSpPr>
        <p:spPr bwMode="auto">
          <a:xfrm>
            <a:off x="0" y="6245525"/>
            <a:ext cx="8886825"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*Take-up rate refers to the overall percentage of clients that purchased standalone cyber insurance.</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Benchmarking Trends: As Cyber Concerns Broaden, Insurance Purchases Rise</a:t>
            </a:r>
            <a:r>
              <a:rPr lang="en-US" sz="1100" dirty="0" smtClean="0"/>
              <a:t>, </a:t>
            </a:r>
            <a:r>
              <a:rPr lang="en-US" sz="1100" dirty="0"/>
              <a:t>Marsh Risk Management Research Briefing, </a:t>
            </a:r>
            <a:r>
              <a:rPr lang="en-US" sz="1100" dirty="0" smtClean="0"/>
              <a:t>March 2015</a:t>
            </a:r>
            <a:endParaRPr lang="en-US" sz="1100" dirty="0"/>
          </a:p>
        </p:txBody>
      </p:sp>
      <p:graphicFrame>
        <p:nvGraphicFramePr>
          <p:cNvPr id="9218" name="Object 2"/>
          <p:cNvGraphicFramePr>
            <a:graphicFrameLocks/>
          </p:cNvGraphicFramePr>
          <p:nvPr>
            <p:extLst/>
          </p:nvPr>
        </p:nvGraphicFramePr>
        <p:xfrm>
          <a:off x="177800" y="1638300"/>
          <a:ext cx="8547100" cy="4483100"/>
        </p:xfrm>
        <a:graphic>
          <a:graphicData uri="http://schemas.openxmlformats.org/presentationml/2006/ole">
            <mc:AlternateContent xmlns:mc="http://schemas.openxmlformats.org/markup-compatibility/2006">
              <mc:Choice xmlns:v="urn:schemas-microsoft-com:vml" Requires="v">
                <p:oleObj spid="_x0000_s28391563" name="Chart" r:id="rId4" imgW="8962992" imgH="4314721" progId="MSGraph.Chart.8">
                  <p:embed followColorScheme="full"/>
                </p:oleObj>
              </mc:Choice>
              <mc:Fallback>
                <p:oleObj name="Chart" r:id="rId4" imgW="8962992" imgH="4314721" progId="MSGraph.Chart.8">
                  <p:embed followColorScheme="full"/>
                  <p:pic>
                    <p:nvPicPr>
                      <p:cNvPr id="0" name=""/>
                      <p:cNvPicPr>
                        <a:picLocks noChangeArrowheads="1"/>
                      </p:cNvPicPr>
                      <p:nvPr/>
                    </p:nvPicPr>
                    <p:blipFill>
                      <a:blip r:embed="rId5"/>
                      <a:srcRect/>
                      <a:stretch>
                        <a:fillRect/>
                      </a:stretch>
                    </p:blipFill>
                    <p:spPr bwMode="auto">
                      <a:xfrm>
                        <a:off x="177800" y="1638300"/>
                        <a:ext cx="8547100" cy="4483100"/>
                      </a:xfrm>
                      <a:prstGeom prst="rect">
                        <a:avLst/>
                      </a:prstGeom>
                      <a:noFill/>
                      <a:ln>
                        <a:solidFill>
                          <a:srgbClr val="C00000"/>
                        </a:solidFill>
                      </a:ln>
                      <a:extLst/>
                    </p:spPr>
                  </p:pic>
                </p:oleObj>
              </mc:Fallback>
            </mc:AlternateContent>
          </a:graphicData>
        </a:graphic>
      </p:graphicFrame>
      <p:sp>
        <p:nvSpPr>
          <p:cNvPr id="254980" name="Rectangle 4"/>
          <p:cNvSpPr>
            <a:spLocks noChangeArrowheads="1"/>
          </p:cNvSpPr>
          <p:nvPr/>
        </p:nvSpPr>
        <p:spPr bwMode="blackWhite">
          <a:xfrm>
            <a:off x="6048086" y="3074542"/>
            <a:ext cx="2676814" cy="20726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Ever larger numbers of </a:t>
            </a:r>
            <a:r>
              <a:rPr lang="en-US" sz="1600" b="1" dirty="0" err="1" smtClean="0">
                <a:solidFill>
                  <a:srgbClr val="FFFFFF"/>
                </a:solidFill>
              </a:rPr>
              <a:t>insureds</a:t>
            </a:r>
            <a:r>
              <a:rPr lang="en-US" sz="1600" b="1" dirty="0" smtClean="0">
                <a:solidFill>
                  <a:srgbClr val="FFFFFF"/>
                </a:solidFill>
              </a:rPr>
              <a:t> seek financial protection via cyber insurance. </a:t>
            </a:r>
            <a:r>
              <a:rPr lang="en-US" sz="1600" b="1" dirty="0">
                <a:solidFill>
                  <a:srgbClr val="FFFFFF"/>
                </a:solidFill>
              </a:rPr>
              <a:t>The </a:t>
            </a:r>
            <a:r>
              <a:rPr lang="en-US" sz="1600" b="1" dirty="0" smtClean="0">
                <a:solidFill>
                  <a:srgbClr val="FFFFFF"/>
                </a:solidFill>
              </a:rPr>
              <a:t>percentage </a:t>
            </a:r>
            <a:r>
              <a:rPr lang="en-US" sz="1600" b="1" dirty="0">
                <a:solidFill>
                  <a:srgbClr val="FFFFFF"/>
                </a:solidFill>
              </a:rPr>
              <a:t>of </a:t>
            </a:r>
            <a:r>
              <a:rPr lang="en-US" sz="1600" b="1" dirty="0" smtClean="0">
                <a:solidFill>
                  <a:srgbClr val="FFFFFF"/>
                </a:solidFill>
              </a:rPr>
              <a:t>U.S. companies buying </a:t>
            </a:r>
            <a:r>
              <a:rPr lang="en-US" sz="1600" b="1" dirty="0">
                <a:solidFill>
                  <a:srgbClr val="FFFFFF"/>
                </a:solidFill>
              </a:rPr>
              <a:t>cyber insurance </a:t>
            </a:r>
            <a:r>
              <a:rPr lang="en-US" sz="1600" b="1" dirty="0" smtClean="0">
                <a:solidFill>
                  <a:srgbClr val="FFFFFF"/>
                </a:solidFill>
              </a:rPr>
              <a:t>rose to 16 percent in 2014.</a:t>
            </a:r>
            <a:endParaRPr lang="en-US" sz="1600" b="1" dirty="0">
              <a:solidFill>
                <a:srgbClr val="FFFFFF"/>
              </a:solidFill>
            </a:endParaRPr>
          </a:p>
        </p:txBody>
      </p:sp>
    </p:spTree>
    <p:extLst>
      <p:ext uri="{BB962C8B-B14F-4D97-AF65-F5344CB8AC3E}">
        <p14:creationId xmlns:p14="http://schemas.microsoft.com/office/powerpoint/2010/main" val="1989138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3863878493"/>
              </p:ext>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379290" name="Chart" r:id="rId4" imgW="8286815" imgH="5524639" progId="MSGraph.Chart.8">
                  <p:embed followColorScheme="full"/>
                </p:oleObj>
              </mc:Choice>
              <mc:Fallback>
                <p:oleObj name="Chart" r:id="rId4" imgW="8286815" imgH="5524639"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50259" y="1641994"/>
            <a:ext cx="756089"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8"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Tree>
    <p:extLst>
      <p:ext uri="{BB962C8B-B14F-4D97-AF65-F5344CB8AC3E}">
        <p14:creationId xmlns:p14="http://schemas.microsoft.com/office/powerpoint/2010/main" val="864611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180</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All Revenue Size</a:t>
            </a:r>
          </a:p>
        </p:txBody>
      </p:sp>
      <p:sp>
        <p:nvSpPr>
          <p:cNvPr id="10245" name="Rectangle 4"/>
          <p:cNvSpPr>
            <a:spLocks noChangeArrowheads="1"/>
          </p:cNvSpPr>
          <p:nvPr/>
        </p:nvSpPr>
        <p:spPr bwMode="auto">
          <a:xfrm>
            <a:off x="0" y="6431729"/>
            <a:ext cx="9019309"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392587"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284017" y="1105977"/>
            <a:ext cx="8451272"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Average limits purchased for cyber risk rose to $12.8 million for all industries and all company sizes in 2014. </a:t>
            </a:r>
            <a:r>
              <a:rPr lang="en-US" sz="1600" b="1" i="1" dirty="0" smtClean="0">
                <a:solidFill>
                  <a:srgbClr val="FFFFFF"/>
                </a:solidFill>
              </a:rPr>
              <a:t>Power and utility companies witnessed the sharpest percentage increase in average limits, at 59 percent.</a:t>
            </a:r>
            <a:endParaRPr lang="en-US" sz="1600" b="1" i="1" dirty="0">
              <a:solidFill>
                <a:srgbClr val="FFFFFF"/>
              </a:solidFill>
            </a:endParaRP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1332777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946A42C-BC54-4214-BE80-3102AAE5FE13}" type="slidenum">
              <a:rPr lang="en-US" sz="900"/>
              <a:pPr algn="r" eaLnBrk="0" hangingPunct="0">
                <a:lnSpc>
                  <a:spcPct val="85000"/>
                </a:lnSpc>
                <a:spcBef>
                  <a:spcPct val="20000"/>
                </a:spcBef>
              </a:pPr>
              <a:t>181</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Revenue $1 Billion+</a:t>
            </a:r>
          </a:p>
        </p:txBody>
      </p:sp>
      <p:sp>
        <p:nvSpPr>
          <p:cNvPr id="11269" name="Rectangle 4"/>
          <p:cNvSpPr>
            <a:spLocks noChangeArrowheads="1"/>
          </p:cNvSpPr>
          <p:nvPr/>
        </p:nvSpPr>
        <p:spPr bwMode="auto">
          <a:xfrm>
            <a:off x="-47624" y="6266629"/>
            <a:ext cx="8900680"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1266" name="Object 2"/>
          <p:cNvGraphicFramePr>
            <a:graphicFrameLocks/>
          </p:cNvGraphicFramePr>
          <p:nvPr>
            <p:extLst/>
          </p:nvPr>
        </p:nvGraphicFramePr>
        <p:xfrm>
          <a:off x="185103" y="1883541"/>
          <a:ext cx="8610600" cy="3987800"/>
        </p:xfrm>
        <a:graphic>
          <a:graphicData uri="http://schemas.openxmlformats.org/presentationml/2006/ole">
            <mc:AlternateContent xmlns:mc="http://schemas.openxmlformats.org/markup-compatibility/2006">
              <mc:Choice xmlns:v="urn:schemas-microsoft-com:vml" Requires="v">
                <p:oleObj spid="_x0000_s28393611"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85103" y="1883541"/>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Among larger companies, average cyber insurance limits </a:t>
            </a:r>
            <a:r>
              <a:rPr lang="en-US" sz="1600" b="1" dirty="0" smtClean="0">
                <a:solidFill>
                  <a:srgbClr val="FFFFFF"/>
                </a:solidFill>
              </a:rPr>
              <a:t>purchased increased by 22 percent to $34.1 million in 2014, from $27.8 million in 2013.</a:t>
            </a:r>
            <a:endParaRPr lang="en-US" sz="1600" b="1" dirty="0">
              <a:solidFill>
                <a:srgbClr val="FFFFFF"/>
              </a:solidFill>
            </a:endParaRP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27228147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F3BECAE8-C525-4DBA-B47C-7F1B540839C9}" type="slidenum">
              <a:rPr lang="en-US" smtClean="0"/>
              <a:pPr/>
              <a:t>182</a:t>
            </a:fld>
            <a:endParaRPr lang="en-US" smtClean="0"/>
          </a:p>
        </p:txBody>
      </p:sp>
      <p:sp>
        <p:nvSpPr>
          <p:cNvPr id="12292" name="Rectangle 2"/>
          <p:cNvSpPr>
            <a:spLocks noGrp="1" noChangeArrowheads="1"/>
          </p:cNvSpPr>
          <p:nvPr>
            <p:ph type="title"/>
          </p:nvPr>
        </p:nvSpPr>
        <p:spPr/>
        <p:txBody>
          <a:bodyPr/>
          <a:lstStyle/>
          <a:p>
            <a:r>
              <a:rPr lang="en-US" smtClean="0"/>
              <a:t>Cyber Liability: Historical Rate (price per million) Changes</a:t>
            </a:r>
          </a:p>
        </p:txBody>
      </p:sp>
      <p:graphicFrame>
        <p:nvGraphicFramePr>
          <p:cNvPr id="6924291" name="Object 3"/>
          <p:cNvGraphicFramePr>
            <a:graphicFrameLocks noGrp="1"/>
          </p:cNvGraphicFramePr>
          <p:nvPr>
            <p:ph type="chart" idx="4294967295"/>
            <p:extLst/>
          </p:nvPr>
        </p:nvGraphicFramePr>
        <p:xfrm>
          <a:off x="260350" y="1549400"/>
          <a:ext cx="8507413" cy="3911600"/>
        </p:xfrm>
        <a:graphic>
          <a:graphicData uri="http://schemas.openxmlformats.org/presentationml/2006/ole">
            <mc:AlternateContent xmlns:mc="http://schemas.openxmlformats.org/markup-compatibility/2006">
              <mc:Choice xmlns:v="urn:schemas-microsoft-com:vml" Requires="v">
                <p:oleObj spid="_x0000_s28394635" name="Chart" r:id="rId4" imgW="8534400" imgH="3924439" progId="MSGraph.Chart.8">
                  <p:embed followColorScheme="full"/>
                </p:oleObj>
              </mc:Choice>
              <mc:Fallback>
                <p:oleObj name="Chart" r:id="rId4" imgW="8534400" imgH="3924439" progId="MSGraph.Chart.8">
                  <p:embed followColorScheme="full"/>
                  <p:pic>
                    <p:nvPicPr>
                      <p:cNvPr id="0" name=""/>
                      <p:cNvPicPr>
                        <a:picLocks noChangeArrowheads="1"/>
                      </p:cNvPicPr>
                      <p:nvPr/>
                    </p:nvPicPr>
                    <p:blipFill>
                      <a:blip r:embed="rId5"/>
                      <a:srcRect/>
                      <a:stretch>
                        <a:fillRect/>
                      </a:stretch>
                    </p:blipFill>
                    <p:spPr bwMode="gray">
                      <a:xfrm>
                        <a:off x="260350" y="1549400"/>
                        <a:ext cx="8507413"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3075709" y="3881728"/>
            <a:ext cx="5015347" cy="842672"/>
          </a:xfrm>
          <a:prstGeom prst="wedgeRectCallout">
            <a:avLst>
              <a:gd name="adj1" fmla="val 37503"/>
              <a:gd name="adj2" fmla="val -97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Cyber insurance premiums were generally volatile in 2014 due to increased frequency and severity of losses. Average rate increases at renewal for both primary layers and total programs were lower in Q4 2014 than in Q1.</a:t>
            </a:r>
            <a:endParaRPr lang="en-US" sz="1400" b="1" dirty="0">
              <a:solidFill>
                <a:schemeClr val="bg1"/>
              </a:solidFill>
            </a:endParaRPr>
          </a:p>
        </p:txBody>
      </p:sp>
      <p:sp>
        <p:nvSpPr>
          <p:cNvPr id="12294" name="Rectangle 5"/>
          <p:cNvSpPr>
            <a:spLocks noChangeArrowheads="1"/>
          </p:cNvSpPr>
          <p:nvPr/>
        </p:nvSpPr>
        <p:spPr bwMode="auto">
          <a:xfrm>
            <a:off x="-1" y="6431729"/>
            <a:ext cx="881149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spTree>
    <p:extLst>
      <p:ext uri="{BB962C8B-B14F-4D97-AF65-F5344CB8AC3E}">
        <p14:creationId xmlns:p14="http://schemas.microsoft.com/office/powerpoint/2010/main" val="17405761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183</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10. INDUSTRY </a:t>
            </a:r>
            <a:r>
              <a:rPr lang="en-US" sz="4200" b="1" dirty="0">
                <a:solidFill>
                  <a:schemeClr val="bg1"/>
                </a:solidFill>
              </a:rPr>
              <a:t>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smtClean="0">
                <a:solidFill>
                  <a:srgbClr val="FF0000"/>
                </a:solidFill>
              </a:rPr>
              <a:t>Will Insurers Keep Pace?</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183</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8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184</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1" y="20345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800" b="1" dirty="0" smtClean="0">
                <a:solidFill>
                  <a:srgbClr val="FFFFFF"/>
                </a:solidFill>
              </a:rPr>
              <a:t>Technology and Insurance</a:t>
            </a:r>
            <a:endParaRPr lang="en-US" sz="4800" b="1" dirty="0">
              <a:solidFill>
                <a:srgbClr val="FFFFFF"/>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184</a:t>
            </a:fld>
            <a:endParaRPr lang="en-US"/>
          </a:p>
        </p:txBody>
      </p:sp>
      <p:sp>
        <p:nvSpPr>
          <p:cNvPr id="10" name="Rectangle 8"/>
          <p:cNvSpPr>
            <a:spLocks noChangeArrowheads="1"/>
          </p:cNvSpPr>
          <p:nvPr/>
        </p:nvSpPr>
        <p:spPr bwMode="auto">
          <a:xfrm>
            <a:off x="444395" y="4476733"/>
            <a:ext cx="8299719" cy="1588127"/>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rgbClr val="FF6801"/>
              </a:buClr>
            </a:pPr>
            <a:r>
              <a:rPr lang="en-US" sz="3600" b="1" dirty="0">
                <a:solidFill>
                  <a:srgbClr val="225A7A"/>
                </a:solidFill>
              </a:rPr>
              <a:t>Rapid Technological Innovations </a:t>
            </a:r>
            <a:r>
              <a:rPr lang="en-US" sz="3600" b="1" dirty="0" smtClean="0">
                <a:solidFill>
                  <a:srgbClr val="225A7A"/>
                </a:solidFill>
              </a:rPr>
              <a:t>Are Impacting Many Segments of the P/C Insurance Industry</a:t>
            </a:r>
            <a:endParaRPr lang="en-US" sz="3600" b="1" dirty="0">
              <a:solidFill>
                <a:srgbClr val="225A7A"/>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91250" y="100014"/>
            <a:ext cx="2857500" cy="1724025"/>
          </a:xfrm>
          <a:prstGeom prst="rect">
            <a:avLst/>
          </a:prstGeom>
        </p:spPr>
      </p:pic>
    </p:spTree>
    <p:extLst>
      <p:ext uri="{BB962C8B-B14F-4D97-AF65-F5344CB8AC3E}">
        <p14:creationId xmlns:p14="http://schemas.microsoft.com/office/powerpoint/2010/main" val="366629040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185</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Google take over the industry? </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186</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400" b="1" i="1" dirty="0">
                <a:solidFill>
                  <a:srgbClr val="FF0000"/>
                </a:solidFill>
              </a:rPr>
              <a:t>Workers </a:t>
            </a:r>
            <a:r>
              <a:rPr lang="en-US" sz="2400" b="1" i="1" dirty="0" smtClean="0">
                <a:solidFill>
                  <a:srgbClr val="FF0000"/>
                </a:solidFill>
              </a:rPr>
              <a:t>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8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a:noFill/>
        </p:spPr>
        <p:txBody>
          <a:bodyPr/>
          <a:lstStyle/>
          <a:p>
            <a:r>
              <a:rPr lang="en-US" smtClean="0"/>
              <a:t>12/01/09 - 9pm</a:t>
            </a:r>
          </a:p>
        </p:txBody>
      </p:sp>
      <p:sp>
        <p:nvSpPr>
          <p:cNvPr id="10752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7524" name="Rectangle 110"/>
          <p:cNvSpPr>
            <a:spLocks noGrp="1" noChangeArrowheads="1"/>
          </p:cNvSpPr>
          <p:nvPr>
            <p:ph type="sldNum" sz="quarter" idx="12"/>
          </p:nvPr>
        </p:nvSpPr>
        <p:spPr>
          <a:noFill/>
        </p:spPr>
        <p:txBody>
          <a:bodyPr/>
          <a:lstStyle/>
          <a:p>
            <a:fld id="{A4C7BCE1-8634-4D87-B8C2-16540BBDFA5A}" type="slidenum">
              <a:rPr lang="en-US" smtClean="0"/>
              <a:pPr/>
              <a:t>187</a:t>
            </a:fld>
            <a:endParaRPr lang="en-US" smtClean="0"/>
          </a:p>
        </p:txBody>
      </p:sp>
      <p:sp>
        <p:nvSpPr>
          <p:cNvPr id="107525" name="Rectangle 2"/>
          <p:cNvSpPr>
            <a:spLocks noGrp="1" noChangeArrowheads="1"/>
          </p:cNvSpPr>
          <p:nvPr>
            <p:ph type="title"/>
          </p:nvPr>
        </p:nvSpPr>
        <p:spPr>
          <a:xfrm>
            <a:off x="85725" y="99359"/>
            <a:ext cx="7647371" cy="860425"/>
          </a:xfrm>
        </p:spPr>
        <p:txBody>
          <a:bodyPr/>
          <a:lstStyle/>
          <a:p>
            <a:r>
              <a:rPr lang="en-US" dirty="0" smtClean="0"/>
              <a:t>A Few Thoughts on the Future of Auto Insurance</a:t>
            </a:r>
          </a:p>
        </p:txBody>
      </p:sp>
      <p:sp>
        <p:nvSpPr>
          <p:cNvPr id="1922051" name="Rectangle 3"/>
          <p:cNvSpPr>
            <a:spLocks noGrp="1" noChangeArrowheads="1"/>
          </p:cNvSpPr>
          <p:nvPr>
            <p:ph type="body" idx="1"/>
          </p:nvPr>
        </p:nvSpPr>
        <p:spPr>
          <a:xfrm>
            <a:off x="195262" y="1090924"/>
            <a:ext cx="8629650" cy="4652963"/>
          </a:xfrm>
        </p:spPr>
        <p:txBody>
          <a:bodyPr/>
          <a:lstStyle/>
          <a:p>
            <a:pPr>
              <a:lnSpc>
                <a:spcPts val="2100"/>
              </a:lnSpc>
              <a:spcBef>
                <a:spcPct val="50000"/>
              </a:spcBef>
            </a:pPr>
            <a:r>
              <a:rPr lang="en-US" sz="2000" b="1" dirty="0" smtClean="0"/>
              <a:t>Global auto insurance premiums written total about $600B</a:t>
            </a:r>
          </a:p>
          <a:p>
            <a:pPr lvl="1">
              <a:lnSpc>
                <a:spcPts val="2100"/>
              </a:lnSpc>
            </a:pPr>
            <a:r>
              <a:rPr lang="en-US" sz="1800" b="1" dirty="0" smtClean="0"/>
              <a:t>~80% personal, 20% commercial</a:t>
            </a:r>
          </a:p>
          <a:p>
            <a:pPr lvl="1">
              <a:lnSpc>
                <a:spcPts val="2100"/>
              </a:lnSpc>
            </a:pPr>
            <a:r>
              <a:rPr lang="en-US" sz="1800" b="1" dirty="0" smtClean="0"/>
              <a:t>US accounts for more than 1/3 of this total (about $210B in 2014)</a:t>
            </a:r>
            <a:endParaRPr lang="en-US" sz="1600" b="1" dirty="0" smtClean="0"/>
          </a:p>
          <a:p>
            <a:pPr>
              <a:lnSpc>
                <a:spcPts val="2100"/>
              </a:lnSpc>
              <a:spcBef>
                <a:spcPct val="50000"/>
              </a:spcBef>
            </a:pPr>
            <a:r>
              <a:rPr lang="en-US" sz="2000" b="1" dirty="0" smtClean="0"/>
              <a:t>Innovations in automobile safety will, over time, reduced claim frequency but severities could still rise as repair costs escalate</a:t>
            </a:r>
          </a:p>
          <a:p>
            <a:pPr lvl="1">
              <a:lnSpc>
                <a:spcPts val="2100"/>
              </a:lnSpc>
            </a:pPr>
            <a:r>
              <a:rPr lang="en-US" sz="1800" b="1" dirty="0" smtClean="0"/>
              <a:t>Claim activity clearly not immune to economy</a:t>
            </a:r>
          </a:p>
          <a:p>
            <a:pPr>
              <a:lnSpc>
                <a:spcPts val="2100"/>
              </a:lnSpc>
              <a:spcBef>
                <a:spcPct val="50000"/>
              </a:spcBef>
            </a:pPr>
            <a:r>
              <a:rPr lang="en-US" sz="2000" b="1" dirty="0" smtClean="0"/>
              <a:t>Frequency declines could lead price declines, aiding profitability</a:t>
            </a:r>
          </a:p>
          <a:p>
            <a:pPr>
              <a:lnSpc>
                <a:spcPts val="2100"/>
              </a:lnSpc>
              <a:spcBef>
                <a:spcPct val="50000"/>
              </a:spcBef>
            </a:pPr>
            <a:r>
              <a:rPr lang="en-US" sz="2000" b="1" dirty="0" smtClean="0"/>
              <a:t>More cars, not fewer will be on highways in the US, world</a:t>
            </a:r>
          </a:p>
          <a:p>
            <a:pPr lvl="1">
              <a:lnSpc>
                <a:spcPts val="2100"/>
              </a:lnSpc>
            </a:pPr>
            <a:r>
              <a:rPr lang="en-US" sz="1800" b="1" dirty="0" smtClean="0"/>
              <a:t>Exposure (insured car years) grows even as frequency declines</a:t>
            </a:r>
          </a:p>
          <a:p>
            <a:pPr>
              <a:lnSpc>
                <a:spcPts val="2100"/>
              </a:lnSpc>
              <a:spcBef>
                <a:spcPct val="50000"/>
              </a:spcBef>
            </a:pPr>
            <a:r>
              <a:rPr lang="en-US" sz="2000" b="1" dirty="0" smtClean="0"/>
              <a:t>Timeline for large numbers of mass produced autonomous vehicles on American highways is wildly optimistic</a:t>
            </a:r>
          </a:p>
          <a:p>
            <a:pPr lvl="1">
              <a:lnSpc>
                <a:spcPts val="2100"/>
              </a:lnSpc>
            </a:pPr>
            <a:r>
              <a:rPr lang="en-US" sz="1600" b="1" dirty="0" smtClean="0"/>
              <a:t>Mid-2030s is more likely timeframe; Transition occurring through mid-</a:t>
            </a:r>
            <a:r>
              <a:rPr lang="en-US" sz="1600" b="1" dirty="0"/>
              <a:t>c</a:t>
            </a:r>
            <a:r>
              <a:rPr lang="en-US" sz="1600" b="1" dirty="0" smtClean="0"/>
              <a:t>entury</a:t>
            </a:r>
          </a:p>
          <a:p>
            <a:pPr lvl="1">
              <a:lnSpc>
                <a:spcPts val="2100"/>
              </a:lnSpc>
            </a:pPr>
            <a:r>
              <a:rPr lang="en-US" sz="1600" b="1" dirty="0" smtClean="0"/>
              <a:t>Tech media is enamored with anything involving Google, Apple</a:t>
            </a:r>
            <a:endParaRPr lang="en-US" sz="1800" dirty="0" smtClean="0"/>
          </a:p>
          <a:p>
            <a:pPr>
              <a:lnSpc>
                <a:spcPts val="2100"/>
              </a:lnSpc>
              <a:spcBef>
                <a:spcPct val="50000"/>
              </a:spcBef>
            </a:pPr>
            <a:r>
              <a:rPr lang="en-US" sz="2000" b="1" dirty="0" smtClean="0"/>
              <a:t>Auto insurance will be the largest, most important of all P/C lines for many years to come</a:t>
            </a:r>
          </a:p>
        </p:txBody>
      </p:sp>
    </p:spTree>
    <p:extLst>
      <p:ext uri="{BB962C8B-B14F-4D97-AF65-F5344CB8AC3E}">
        <p14:creationId xmlns:p14="http://schemas.microsoft.com/office/powerpoint/2010/main" val="40503981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22051">
                                            <p:txEl>
                                              <p:pRg st="11" end="11"/>
                                            </p:txEl>
                                          </p:spTgt>
                                        </p:tgtEl>
                                        <p:attrNameLst>
                                          <p:attrName>style.visibility</p:attrName>
                                        </p:attrNameLst>
                                      </p:cBhvr>
                                      <p:to>
                                        <p:strVal val="visible"/>
                                      </p:to>
                                    </p:set>
                                    <p:animEffect transition="in" filter="wipe(left)">
                                      <p:cBhvr>
                                        <p:cTn id="50"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188</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rot="1063534">
            <a:off x="233232" y="2019163"/>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
              </a:rPr>
              <a:t>Will </a:t>
            </a:r>
            <a:r>
              <a:rPr lang="en-US" b="1" i="1" dirty="0" smtClean="0">
                <a:solidFill>
                  <a:srgbClr val="FFFFFF"/>
                </a:solidFill>
                <a:latin typeface="Arial "/>
              </a:rPr>
              <a:t>YOUR</a:t>
            </a:r>
            <a:r>
              <a:rPr lang="en-US" b="1" dirty="0" smtClean="0">
                <a:solidFill>
                  <a:srgbClr val="FFFFFF"/>
                </a:solidFill>
                <a:latin typeface="Arial "/>
              </a:rPr>
              <a:t> job be reduced to an app?</a:t>
            </a:r>
            <a:endParaRPr lang="en-US" b="1" dirty="0">
              <a:solidFill>
                <a:srgbClr val="FFFFFF"/>
              </a:solidFill>
              <a:latin typeface="Arial "/>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35061727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r>
              <a:rPr lang="en-US" sz="750" dirty="0" smtClean="0">
                <a:solidFill>
                  <a:srgbClr val="000000">
                    <a:lumMod val="75000"/>
                  </a:srgbClr>
                </a:solidFill>
              </a:rPr>
              <a:t>*From publically available sources as of June 2, 2015.</a:t>
            </a: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TNC Ridesharing Arrangements: Insurance Applicability</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189</a:t>
            </a:fld>
            <a:endParaRPr lang="en-US" altLang="en-US" sz="1350" dirty="0"/>
          </a:p>
        </p:txBody>
      </p:sp>
      <p:pic>
        <p:nvPicPr>
          <p:cNvPr id="4" name="Picture 3"/>
          <p:cNvPicPr>
            <a:picLocks noChangeAspect="1"/>
          </p:cNvPicPr>
          <p:nvPr/>
        </p:nvPicPr>
        <p:blipFill>
          <a:blip r:embed="rId4"/>
          <a:stretch>
            <a:fillRect/>
          </a:stretch>
        </p:blipFill>
        <p:spPr>
          <a:xfrm>
            <a:off x="812118" y="1525990"/>
            <a:ext cx="7131732" cy="3701331"/>
          </a:xfrm>
          <a:prstGeom prst="rect">
            <a:avLst/>
          </a:prstGeom>
        </p:spPr>
      </p:pic>
      <p:sp>
        <p:nvSpPr>
          <p:cNvPr id="13" name="Rectangle 6"/>
          <p:cNvSpPr>
            <a:spLocks noChangeArrowheads="1"/>
          </p:cNvSpPr>
          <p:nvPr/>
        </p:nvSpPr>
        <p:spPr bwMode="blackWhite">
          <a:xfrm>
            <a:off x="965200" y="5227321"/>
            <a:ext cx="6578600" cy="109219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cs typeface="Arial" pitchFamily="34" charset="0"/>
              </a:rPr>
              <a:t>The concern was that TNCs were seeking to offload risk on to personal auto insurers.  An increasing number of personal auto insurers have developed solutions to ensure that coverage gaps are minimized</a:t>
            </a:r>
            <a:endParaRPr lang="en-US" b="1" dirty="0">
              <a:solidFill>
                <a:srgbClr val="FFFFFF"/>
              </a:solidFill>
              <a:cs typeface="Arial" pitchFamily="34" charset="0"/>
            </a:endParaRPr>
          </a:p>
        </p:txBody>
      </p:sp>
    </p:spTree>
    <p:custDataLst>
      <p:tags r:id="rId1"/>
    </p:custDataLst>
    <p:extLst>
      <p:ext uri="{BB962C8B-B14F-4D97-AF65-F5344CB8AC3E}">
        <p14:creationId xmlns:p14="http://schemas.microsoft.com/office/powerpoint/2010/main" val="1389805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2. 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19</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41944" y="635364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ISO.</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Ridesharing Regulation/Legislation and Status of ISO Filings as of 9/30/15</a:t>
            </a:r>
          </a:p>
        </p:txBody>
      </p:sp>
      <p:sp>
        <p:nvSpPr>
          <p:cNvPr id="62470" name="TextBox 4"/>
          <p:cNvSpPr txBox="1">
            <a:spLocks noChangeArrowheads="1"/>
          </p:cNvSpPr>
          <p:nvPr/>
        </p:nvSpPr>
        <p:spPr bwMode="auto">
          <a:xfrm>
            <a:off x="7543800" y="5715001"/>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190</a:t>
            </a:fld>
            <a:endParaRPr lang="en-US" altLang="en-US" sz="1350"/>
          </a:p>
        </p:txBody>
      </p:sp>
      <p:pic>
        <p:nvPicPr>
          <p:cNvPr id="2" name="Picture 1"/>
          <p:cNvPicPr>
            <a:picLocks noChangeAspect="1"/>
          </p:cNvPicPr>
          <p:nvPr/>
        </p:nvPicPr>
        <p:blipFill>
          <a:blip r:embed="rId4"/>
          <a:stretch>
            <a:fillRect/>
          </a:stretch>
        </p:blipFill>
        <p:spPr>
          <a:xfrm>
            <a:off x="170823" y="2321923"/>
            <a:ext cx="4506646" cy="2865140"/>
          </a:xfrm>
          <a:prstGeom prst="rect">
            <a:avLst/>
          </a:prstGeom>
        </p:spPr>
      </p:pic>
      <p:pic>
        <p:nvPicPr>
          <p:cNvPr id="3" name="Picture 2"/>
          <p:cNvPicPr>
            <a:picLocks noChangeAspect="1"/>
          </p:cNvPicPr>
          <p:nvPr/>
        </p:nvPicPr>
        <p:blipFill>
          <a:blip r:embed="rId5"/>
          <a:stretch>
            <a:fillRect/>
          </a:stretch>
        </p:blipFill>
        <p:spPr>
          <a:xfrm>
            <a:off x="4339005" y="2363473"/>
            <a:ext cx="4804996" cy="2819645"/>
          </a:xfrm>
          <a:prstGeom prst="rect">
            <a:avLst/>
          </a:prstGeom>
        </p:spPr>
      </p:pic>
      <p:sp>
        <p:nvSpPr>
          <p:cNvPr id="9" name="Rectangle 3"/>
          <p:cNvSpPr>
            <a:spLocks noChangeArrowheads="1"/>
          </p:cNvSpPr>
          <p:nvPr/>
        </p:nvSpPr>
        <p:spPr bwMode="black">
          <a:xfrm>
            <a:off x="5585150" y="1935463"/>
            <a:ext cx="2561682"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cs typeface="Arial" pitchFamily="34" charset="0"/>
              </a:rPr>
              <a:t>Status of ISO Filings</a:t>
            </a:r>
          </a:p>
        </p:txBody>
      </p:sp>
      <p:sp>
        <p:nvSpPr>
          <p:cNvPr id="12" name="Rectangle 3"/>
          <p:cNvSpPr>
            <a:spLocks noChangeArrowheads="1"/>
          </p:cNvSpPr>
          <p:nvPr/>
        </p:nvSpPr>
        <p:spPr bwMode="black">
          <a:xfrm>
            <a:off x="561460" y="1686164"/>
            <a:ext cx="2561682" cy="498598"/>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dirty="0">
                <a:solidFill>
                  <a:srgbClr val="225A7A"/>
                </a:solidFill>
                <a:cs typeface="Arial" pitchFamily="34" charset="0"/>
              </a:rPr>
              <a:t>Status Ride Sharing </a:t>
            </a:r>
            <a:r>
              <a:rPr lang="en-US" b="1" u="sng" dirty="0">
                <a:solidFill>
                  <a:srgbClr val="225A7A"/>
                </a:solidFill>
                <a:cs typeface="Arial" pitchFamily="34" charset="0"/>
              </a:rPr>
              <a:t>Legislation/Regulation</a:t>
            </a:r>
          </a:p>
        </p:txBody>
      </p:sp>
    </p:spTree>
    <p:custDataLst>
      <p:tags r:id="rId1"/>
    </p:custDataLst>
    <p:extLst>
      <p:ext uri="{BB962C8B-B14F-4D97-AF65-F5344CB8AC3E}">
        <p14:creationId xmlns:p14="http://schemas.microsoft.com/office/powerpoint/2010/main" val="1805644517"/>
      </p:ext>
    </p:extLst>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191</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47896" y="1028355"/>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1800" b="1" kern="0" dirty="0" smtClean="0"/>
              <a:t>Drones or Unmanned Aerial Vehicle (UAV) technology is seeing rapid adoption rate in many industries, including insurance</a:t>
            </a:r>
          </a:p>
          <a:p>
            <a:pPr>
              <a:lnSpc>
                <a:spcPts val="2400"/>
              </a:lnSpc>
              <a:spcBef>
                <a:spcPct val="50000"/>
              </a:spcBef>
            </a:pPr>
            <a:r>
              <a:rPr lang="en-US" sz="1800" b="1" kern="0" dirty="0" smtClean="0"/>
              <a:t>~700,000 drones in US by year-end</a:t>
            </a:r>
          </a:p>
          <a:p>
            <a:pPr>
              <a:lnSpc>
                <a:spcPts val="2400"/>
              </a:lnSpc>
              <a:spcBef>
                <a:spcPct val="50000"/>
              </a:spcBef>
            </a:pPr>
            <a:r>
              <a:rPr lang="en-US" sz="1800" b="1" kern="0" dirty="0" smtClean="0"/>
              <a:t>FAA granting Section 333 exemptions for commercial use and testing of UAS</a:t>
            </a:r>
          </a:p>
          <a:p>
            <a:pPr>
              <a:lnSpc>
                <a:spcPts val="2400"/>
              </a:lnSpc>
              <a:spcBef>
                <a:spcPct val="50000"/>
              </a:spcBef>
            </a:pPr>
            <a:r>
              <a:rPr lang="en-US" sz="1800" b="1" kern="0" dirty="0" smtClean="0"/>
              <a:t>FAA will require most drones to be registered by year-end 2015.</a:t>
            </a:r>
          </a:p>
          <a:p>
            <a:pPr>
              <a:lnSpc>
                <a:spcPts val="2400"/>
              </a:lnSpc>
              <a:spcBef>
                <a:spcPct val="50000"/>
              </a:spcBef>
            </a:pPr>
            <a:r>
              <a:rPr lang="en-US" sz="1800" b="1" kern="0" dirty="0" smtClean="0"/>
              <a:t>At least 5 insurers have received permission to test</a:t>
            </a:r>
          </a:p>
          <a:p>
            <a:pPr>
              <a:lnSpc>
                <a:spcPts val="2400"/>
              </a:lnSpc>
              <a:spcBef>
                <a:spcPct val="50000"/>
              </a:spcBef>
            </a:pPr>
            <a:r>
              <a:rPr lang="en-US" sz="1800" b="1" kern="0" dirty="0" smtClean="0"/>
              <a:t>Wide variety of applications: claims, pre-event property inspections…</a:t>
            </a:r>
          </a:p>
          <a:p>
            <a:pPr>
              <a:lnSpc>
                <a:spcPts val="2400"/>
              </a:lnSpc>
              <a:spcBef>
                <a:spcPct val="50000"/>
              </a:spcBef>
            </a:pPr>
            <a:r>
              <a:rPr lang="en-US" sz="1800" b="1" kern="0" dirty="0" smtClean="0"/>
              <a:t>Insurers partnering with construction industry to guide R&amp;D and regulation of UAV use via </a:t>
            </a:r>
            <a:r>
              <a:rPr lang="en-US" sz="1800" b="1" i="1" kern="0" dirty="0" smtClean="0"/>
              <a:t>Property Drone Consortium</a:t>
            </a:r>
            <a:r>
              <a:rPr lang="en-US" sz="1800" b="1" kern="0" dirty="0" smtClean="0"/>
              <a:t>: </a:t>
            </a:r>
            <a:r>
              <a:rPr lang="en-US" sz="1800" b="1" kern="0" dirty="0" smtClean="0">
                <a:hlinkClick r:id="rId4"/>
              </a:rPr>
              <a:t>www.propertydrone.org</a:t>
            </a:r>
            <a:r>
              <a:rPr lang="en-US" sz="1800" b="1" kern="0" dirty="0" smtClean="0"/>
              <a:t> </a:t>
            </a:r>
          </a:p>
          <a:p>
            <a:pPr>
              <a:lnSpc>
                <a:spcPts val="2400"/>
              </a:lnSpc>
              <a:spcBef>
                <a:spcPct val="50000"/>
              </a:spcBef>
            </a:pPr>
            <a:endParaRPr lang="en-US" sz="1800" b="1" kern="0" dirty="0" smtClean="0"/>
          </a:p>
          <a:p>
            <a:pPr>
              <a:lnSpc>
                <a:spcPts val="2400"/>
              </a:lnSpc>
              <a:spcBef>
                <a:spcPct val="50000"/>
              </a:spcBef>
            </a:pPr>
            <a:endParaRPr lang="en-US" sz="1800" b="1" kern="0" dirty="0" smtClean="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23243954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smtClean="0">
                <a:solidFill>
                  <a:schemeClr val="bg1"/>
                </a:solidFill>
              </a:rPr>
              <a:t>11. Shifting Legal Liability &amp; </a:t>
            </a:r>
            <a:br>
              <a:rPr lang="en-US" sz="4000" dirty="0" smtClean="0">
                <a:solidFill>
                  <a:schemeClr val="bg1"/>
                </a:solidFill>
              </a:rPr>
            </a:br>
            <a:r>
              <a:rPr lang="en-US" sz="4000" dirty="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192</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192</a:t>
            </a:fld>
            <a:endParaRPr lang="en-US"/>
          </a:p>
        </p:txBody>
      </p:sp>
      <p:sp>
        <p:nvSpPr>
          <p:cNvPr id="2" name="Rectangle 1"/>
          <p:cNvSpPr/>
          <p:nvPr/>
        </p:nvSpPr>
        <p:spPr>
          <a:xfrm rot="19759465">
            <a:off x="109148" y="533296"/>
            <a:ext cx="3031599" cy="923330"/>
          </a:xfrm>
          <a:prstGeom prst="rect">
            <a:avLst/>
          </a:prstGeom>
          <a:noFill/>
        </p:spPr>
        <p:txBody>
          <a:bodyPr wrap="none" lIns="91440" tIns="45720" rIns="91440" bIns="45720">
            <a:spAutoFit/>
          </a:bodyPr>
          <a:lstStyle/>
          <a:p>
            <a:pPr algn="ctr"/>
            <a:r>
              <a:rPr lang="en-US" sz="5400" b="1" dirty="0" smtClean="0">
                <a:ln w="6600">
                  <a:solidFill>
                    <a:schemeClr val="accent2"/>
                  </a:solidFill>
                  <a:prstDash val="solid"/>
                </a:ln>
                <a:solidFill>
                  <a:srgbClr val="C00000"/>
                </a:solidFill>
                <a:effectLst>
                  <a:outerShdw dist="38100" dir="2700000" algn="tl" rotWithShape="0">
                    <a:schemeClr val="accent2"/>
                  </a:outerShdw>
                </a:effectLst>
              </a:rPr>
              <a:t>Bonus!!!</a:t>
            </a:r>
            <a:endParaRPr lang="en-US" sz="5400" b="1" cap="none" spc="0" dirty="0">
              <a:ln w="6600">
                <a:solidFill>
                  <a:schemeClr val="accent2"/>
                </a:solidFill>
                <a:prstDash val="solid"/>
              </a:ln>
              <a:solidFill>
                <a:srgbClr val="C00000"/>
              </a:solidFill>
              <a:effectLst>
                <a:outerShdw dist="38100" dir="2700000" algn="tl" rotWithShape="0">
                  <a:schemeClr val="accent2"/>
                </a:outerShdw>
              </a:effectLst>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193</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28474400" name="Chart" r:id="rId4" imgW="8715408" imgH="4524202" progId="MSGraph.Chart.8">
                  <p:embed followColorScheme="full"/>
                </p:oleObj>
              </mc:Choice>
              <mc:Fallback>
                <p:oleObj name="Chart" r:id="rId4" imgW="8715408" imgH="4524202" progId="MSGraph.Chart.8">
                  <p:embed followColorScheme="full"/>
                  <p:pic>
                    <p:nvPicPr>
                      <p:cNvPr id="0" name=""/>
                      <p:cNvPicPr preferRelativeResize="0">
                        <a:picLocks noChangeArrowheads="1"/>
                      </p:cNvPicPr>
                      <p:nvPr/>
                    </p:nvPicPr>
                    <p:blipFill>
                      <a:blip r:embed="rId5"/>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40087043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194</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5075"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194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195</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8147"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195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196</a:t>
            </a:fld>
            <a:endParaRPr lang="en-US" smtClean="0"/>
          </a:p>
        </p:txBody>
      </p:sp>
      <p:graphicFrame>
        <p:nvGraphicFramePr>
          <p:cNvPr id="5122" name="Object 2"/>
          <p:cNvGraphicFramePr>
            <a:graphicFrameLocks/>
          </p:cNvGraphicFramePr>
          <p:nvPr>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475423" name="Chart" r:id="rId4" imgW="8724978" imgH="4562440" progId="MSGraph.Chart.8">
                  <p:embed followColorScheme="full"/>
                </p:oleObj>
              </mc:Choice>
              <mc:Fallback>
                <p:oleObj name="Chart" r:id="rId4" imgW="8724978" imgH="4562440"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Average Personal Injury Jury Award,</a:t>
            </a:r>
            <a:br>
              <a:rPr lang="en-US" dirty="0" smtClean="0"/>
            </a:br>
            <a:r>
              <a:rPr lang="en-US" dirty="0" smtClean="0"/>
              <a:t>2009 – 2013</a:t>
            </a:r>
          </a:p>
        </p:txBody>
      </p:sp>
      <p:sp>
        <p:nvSpPr>
          <p:cNvPr id="1969158" name="AutoShape 6"/>
          <p:cNvSpPr>
            <a:spLocks noChangeArrowheads="1"/>
          </p:cNvSpPr>
          <p:nvPr/>
        </p:nvSpPr>
        <p:spPr bwMode="blackWhite">
          <a:xfrm>
            <a:off x="2091469" y="1282489"/>
            <a:ext cx="2986967" cy="1473569"/>
          </a:xfrm>
          <a:prstGeom prst="wedgeRectCallout">
            <a:avLst>
              <a:gd name="adj1" fmla="val 90050"/>
              <a:gd name="adj2" fmla="val 344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Average awards in Personal Injury cases have increased by more than 1/3 in recent years</a:t>
            </a:r>
            <a:endParaRPr lang="en-US" b="1" dirty="0">
              <a:solidFill>
                <a:schemeClr val="bg1"/>
              </a:solidFill>
              <a:cs typeface="+mn-cs"/>
            </a:endParaRPr>
          </a:p>
        </p:txBody>
      </p:sp>
      <p:sp>
        <p:nvSpPr>
          <p:cNvPr id="7" name="Rectangle 6"/>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54</a:t>
            </a:r>
            <a:r>
              <a:rPr lang="en-US" sz="1200" baseline="30000" dirty="0" smtClean="0"/>
              <a:t>th</a:t>
            </a:r>
            <a:r>
              <a:rPr lang="en-US" sz="1200" dirty="0" smtClean="0"/>
              <a:t> Edition; Insurance Information </a:t>
            </a:r>
            <a:r>
              <a:rPr lang="en-US" sz="1200" dirty="0"/>
              <a:t>Institute.</a:t>
            </a:r>
          </a:p>
        </p:txBody>
      </p:sp>
    </p:spTree>
    <p:extLst>
      <p:ext uri="{BB962C8B-B14F-4D97-AF65-F5344CB8AC3E}">
        <p14:creationId xmlns:p14="http://schemas.microsoft.com/office/powerpoint/2010/main" val="7136290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197</a:t>
            </a:fld>
            <a:endParaRPr lang="en-US" sz="90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478496"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1817396" y="1207890"/>
            <a:ext cx="5441534"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err="1" smtClean="0">
                <a:solidFill>
                  <a:srgbClr val="FFFFFF"/>
                </a:solidFill>
              </a:rPr>
              <a:t>Porducts</a:t>
            </a:r>
            <a:r>
              <a:rPr lang="en-US" sz="1600" b="1" dirty="0" smtClean="0">
                <a:solidFill>
                  <a:srgbClr val="FFFFFF"/>
                </a:solidFill>
              </a:rPr>
              <a:t> Liability and Medical Malpractice cases tend to have among the highest jury awards</a:t>
            </a:r>
            <a:endParaRPr lang="en-US" sz="1600" b="1" i="1" dirty="0">
              <a:solidFill>
                <a:srgbClr val="FFFFFF"/>
              </a:solidFill>
            </a:endParaRPr>
          </a:p>
        </p:txBody>
      </p:sp>
      <p:sp>
        <p:nvSpPr>
          <p:cNvPr id="8" name="Rectangle 3"/>
          <p:cNvSpPr txBox="1">
            <a:spLocks noChangeArrowheads="1"/>
          </p:cNvSpPr>
          <p:nvPr/>
        </p:nvSpPr>
        <p:spPr>
          <a:xfrm>
            <a:off x="29817" y="19878"/>
            <a:ext cx="8055044"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Median and Average Personal Injury Jury Award by Type of Liability, 2013</a:t>
            </a:r>
          </a:p>
        </p:txBody>
      </p:sp>
      <p:sp>
        <p:nvSpPr>
          <p:cNvPr id="9" name="Rectangle 8"/>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54</a:t>
            </a:r>
            <a:r>
              <a:rPr lang="en-US" sz="1200" baseline="30000" dirty="0" smtClean="0"/>
              <a:t>th</a:t>
            </a:r>
            <a:r>
              <a:rPr lang="en-US" sz="1200" dirty="0" smtClean="0"/>
              <a:t> Edition; Insurance Information </a:t>
            </a:r>
            <a:r>
              <a:rPr lang="en-US" sz="1200" dirty="0"/>
              <a:t>Institute.</a:t>
            </a:r>
          </a:p>
        </p:txBody>
      </p:sp>
      <p:sp>
        <p:nvSpPr>
          <p:cNvPr id="2" name="Rectangle 1"/>
          <p:cNvSpPr/>
          <p:nvPr/>
        </p:nvSpPr>
        <p:spPr>
          <a:xfrm>
            <a:off x="7274696" y="4288217"/>
            <a:ext cx="1191282" cy="171932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04617" y="4267191"/>
            <a:ext cx="1191282" cy="171932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7064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198</a:t>
            </a:fld>
            <a:endParaRPr lang="en-US" smtClean="0"/>
          </a:p>
        </p:txBody>
      </p:sp>
      <p:graphicFrame>
        <p:nvGraphicFramePr>
          <p:cNvPr id="5122" name="Object 2"/>
          <p:cNvGraphicFramePr>
            <a:graphicFrameLocks/>
          </p:cNvGraphicFramePr>
          <p:nvPr>
            <p:extLst/>
          </p:nvPr>
        </p:nvGraphicFramePr>
        <p:xfrm>
          <a:off x="193040" y="1697895"/>
          <a:ext cx="8763453" cy="4676775"/>
        </p:xfrm>
        <a:graphic>
          <a:graphicData uri="http://schemas.openxmlformats.org/presentationml/2006/ole">
            <mc:AlternateContent xmlns:mc="http://schemas.openxmlformats.org/markup-compatibility/2006">
              <mc:Choice xmlns:v="urn:schemas-microsoft-com:vml" Requires="v">
                <p:oleObj spid="_x0000_s28476447" name="Chart" r:id="rId4" imgW="8724978" imgH="4562440" progId="MSGraph.Chart.8">
                  <p:embed followColorScheme="full"/>
                </p:oleObj>
              </mc:Choice>
              <mc:Fallback>
                <p:oleObj name="Chart" r:id="rId4" imgW="8724978" imgH="4562440" progId="MSGraph.Chart.8">
                  <p:embed followColorScheme="full"/>
                  <p:pic>
                    <p:nvPicPr>
                      <p:cNvPr id="0" name=""/>
                      <p:cNvPicPr>
                        <a:picLocks noChangeArrowheads="1"/>
                      </p:cNvPicPr>
                      <p:nvPr/>
                    </p:nvPicPr>
                    <p:blipFill>
                      <a:blip r:embed="rId5"/>
                      <a:srcRect/>
                      <a:stretch>
                        <a:fillRect/>
                      </a:stretch>
                    </p:blipFill>
                    <p:spPr bwMode="auto">
                      <a:xfrm>
                        <a:off x="193040" y="1697895"/>
                        <a:ext cx="8763453" cy="4676775"/>
                      </a:xfrm>
                      <a:prstGeom prst="rect">
                        <a:avLst/>
                      </a:prstGeom>
                      <a:noFill/>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Percent of Personal Injury Jury Awards Over $1 Million, 2003 – 2013*</a:t>
            </a:r>
          </a:p>
        </p:txBody>
      </p:sp>
      <p:sp>
        <p:nvSpPr>
          <p:cNvPr id="1969158" name="AutoShape 6"/>
          <p:cNvSpPr>
            <a:spLocks noChangeArrowheads="1"/>
          </p:cNvSpPr>
          <p:nvPr/>
        </p:nvSpPr>
        <p:spPr bwMode="blackWhite">
          <a:xfrm>
            <a:off x="3849149" y="1697895"/>
            <a:ext cx="2986967" cy="1037843"/>
          </a:xfrm>
          <a:prstGeom prst="wedgeRectCallout">
            <a:avLst>
              <a:gd name="adj1" fmla="val 74403"/>
              <a:gd name="adj2" fmla="val 7258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share of $1MM+ jury awards has returned </a:t>
            </a:r>
            <a:r>
              <a:rPr lang="en-US" b="1" dirty="0" err="1" smtClean="0">
                <a:solidFill>
                  <a:schemeClr val="bg1"/>
                </a:solidFill>
                <a:cs typeface="+mn-cs"/>
              </a:rPr>
              <a:t>ot</a:t>
            </a:r>
            <a:r>
              <a:rPr lang="en-US" b="1" dirty="0" smtClean="0">
                <a:solidFill>
                  <a:schemeClr val="bg1"/>
                </a:solidFill>
                <a:cs typeface="+mn-cs"/>
              </a:rPr>
              <a:t> its pre-crisis high</a:t>
            </a:r>
            <a:endParaRPr lang="en-US" b="1" dirty="0">
              <a:solidFill>
                <a:schemeClr val="bg1"/>
              </a:solidFill>
              <a:cs typeface="+mn-cs"/>
            </a:endParaRPr>
          </a:p>
        </p:txBody>
      </p:sp>
      <p:sp>
        <p:nvSpPr>
          <p:cNvPr id="7" name="Rectangle 6"/>
          <p:cNvSpPr>
            <a:spLocks noChangeArrowheads="1"/>
          </p:cNvSpPr>
          <p:nvPr/>
        </p:nvSpPr>
        <p:spPr bwMode="auto">
          <a:xfrm>
            <a:off x="76200" y="6327769"/>
            <a:ext cx="7195047" cy="462307"/>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*Latest available.</a:t>
            </a:r>
          </a:p>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53</a:t>
            </a:r>
            <a:r>
              <a:rPr lang="en-US" sz="1200" baseline="30000" dirty="0" smtClean="0"/>
              <a:t>rd</a:t>
            </a:r>
            <a:r>
              <a:rPr lang="en-US" sz="1200" i="1" dirty="0" smtClean="0"/>
              <a:t> and </a:t>
            </a:r>
            <a:r>
              <a:rPr lang="en-US" sz="1200" dirty="0" smtClean="0"/>
              <a:t>54</a:t>
            </a:r>
            <a:r>
              <a:rPr lang="en-US" sz="1200" baseline="30000" dirty="0" smtClean="0"/>
              <a:t>th</a:t>
            </a:r>
            <a:r>
              <a:rPr lang="en-US" sz="1200" dirty="0" smtClean="0"/>
              <a:t> Editions; Insurance Information </a:t>
            </a:r>
            <a:r>
              <a:rPr lang="en-US" sz="1200" dirty="0"/>
              <a:t>Institute.</a:t>
            </a:r>
          </a:p>
        </p:txBody>
      </p:sp>
    </p:spTree>
    <p:extLst>
      <p:ext uri="{BB962C8B-B14F-4D97-AF65-F5344CB8AC3E}">
        <p14:creationId xmlns:p14="http://schemas.microsoft.com/office/powerpoint/2010/main" val="23040550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199</a:t>
            </a:fld>
            <a:endParaRPr lang="en-US" smtClean="0"/>
          </a:p>
        </p:txBody>
      </p:sp>
      <p:graphicFrame>
        <p:nvGraphicFramePr>
          <p:cNvPr id="5122" name="Object 2"/>
          <p:cNvGraphicFramePr>
            <a:graphicFrameLocks/>
          </p:cNvGraphicFramePr>
          <p:nvPr>
            <p:extLst/>
          </p:nvPr>
        </p:nvGraphicFramePr>
        <p:xfrm>
          <a:off x="255221" y="1540240"/>
          <a:ext cx="8926513" cy="4676775"/>
        </p:xfrm>
        <a:graphic>
          <a:graphicData uri="http://schemas.openxmlformats.org/presentationml/2006/ole">
            <mc:AlternateContent xmlns:mc="http://schemas.openxmlformats.org/markup-compatibility/2006">
              <mc:Choice xmlns:v="urn:schemas-microsoft-com:vml" Requires="v">
                <p:oleObj spid="_x0000_s28477471" name="Chart" r:id="rId4" imgW="8715408" imgH="4572000" progId="MSGraph.Chart.8">
                  <p:embed followColorScheme="full"/>
                </p:oleObj>
              </mc:Choice>
              <mc:Fallback>
                <p:oleObj name="Chart" r:id="rId4" imgW="8715408" imgH="4572000" progId="MSGraph.Chart.8">
                  <p:embed followColorScheme="full"/>
                  <p:pic>
                    <p:nvPicPr>
                      <p:cNvPr id="0" name=""/>
                      <p:cNvPicPr>
                        <a:picLocks noChangeArrowheads="1"/>
                      </p:cNvPicPr>
                      <p:nvPr/>
                    </p:nvPicPr>
                    <p:blipFill>
                      <a:blip r:embed="rId5"/>
                      <a:srcRect/>
                      <a:stretch>
                        <a:fillRect/>
                      </a:stretch>
                    </p:blipFill>
                    <p:spPr bwMode="auto">
                      <a:xfrm>
                        <a:off x="255221" y="1540240"/>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Dollar Value of Top 100 Verdicts in 2013 by Cause of Action, 2013</a:t>
            </a:r>
          </a:p>
        </p:txBody>
      </p:sp>
      <p:sp>
        <p:nvSpPr>
          <p:cNvPr id="1969158" name="AutoShape 6"/>
          <p:cNvSpPr>
            <a:spLocks noChangeArrowheads="1"/>
          </p:cNvSpPr>
          <p:nvPr/>
        </p:nvSpPr>
        <p:spPr bwMode="blackWhite">
          <a:xfrm>
            <a:off x="4469290" y="1361562"/>
            <a:ext cx="2986967" cy="1473569"/>
          </a:xfrm>
          <a:prstGeom prst="wedgeRectCallout">
            <a:avLst>
              <a:gd name="adj1" fmla="val -55098"/>
              <a:gd name="adj2" fmla="val 81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Many causes of action can give rise to catastrophic casualty claims, including </a:t>
            </a:r>
            <a:r>
              <a:rPr lang="en-US" sz="2000" b="1" dirty="0" err="1" smtClean="0">
                <a:solidFill>
                  <a:schemeClr val="bg1"/>
                </a:solidFill>
                <a:cs typeface="+mn-cs"/>
              </a:rPr>
              <a:t>motoe</a:t>
            </a:r>
            <a:r>
              <a:rPr lang="en-US" sz="2000" b="1" dirty="0" smtClean="0">
                <a:solidFill>
                  <a:schemeClr val="bg1"/>
                </a:solidFill>
                <a:cs typeface="+mn-cs"/>
              </a:rPr>
              <a:t> vehicle claims</a:t>
            </a:r>
            <a:endParaRPr lang="en-US" sz="2000" b="1" dirty="0">
              <a:solidFill>
                <a:schemeClr val="bg1"/>
              </a:solidFill>
              <a:cs typeface="+mn-cs"/>
            </a:endParaRPr>
          </a:p>
        </p:txBody>
      </p:sp>
      <p:sp>
        <p:nvSpPr>
          <p:cNvPr id="7" name="Rectangle 6"/>
          <p:cNvSpPr>
            <a:spLocks noChangeArrowheads="1"/>
          </p:cNvSpPr>
          <p:nvPr/>
        </p:nvSpPr>
        <p:spPr bwMode="auto">
          <a:xfrm>
            <a:off x="155027" y="6395693"/>
            <a:ext cx="7301230" cy="462307"/>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dirty="0" err="1" smtClean="0"/>
              <a:t>VerdictSearch</a:t>
            </a:r>
            <a:r>
              <a:rPr lang="en-US" sz="1200" dirty="0" smtClean="0"/>
              <a:t> as cited in </a:t>
            </a:r>
            <a:r>
              <a:rPr lang="en-US" sz="1200" i="1" dirty="0"/>
              <a:t>Reevaluating Excess Casualty Protection as Liability Losses Increase</a:t>
            </a:r>
            <a:r>
              <a:rPr lang="en-US" sz="1200" dirty="0"/>
              <a:t>, </a:t>
            </a:r>
            <a:endParaRPr lang="en-US" sz="1200" dirty="0" smtClean="0"/>
          </a:p>
          <a:p>
            <a:pPr eaLnBrk="0" hangingPunct="0"/>
            <a:r>
              <a:rPr lang="en-US" sz="1200" dirty="0" smtClean="0"/>
              <a:t>Marsh </a:t>
            </a:r>
            <a:r>
              <a:rPr lang="en-US" sz="1200" dirty="0"/>
              <a:t>Risk Management Research Briefing, Oct. </a:t>
            </a:r>
            <a:r>
              <a:rPr lang="en-US" sz="1200" dirty="0" smtClean="0"/>
              <a:t>2014.</a:t>
            </a:r>
            <a:endParaRPr lang="en-US" sz="1200" dirty="0"/>
          </a:p>
        </p:txBody>
      </p:sp>
      <p:sp>
        <p:nvSpPr>
          <p:cNvPr id="8"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Tree>
    <p:extLst>
      <p:ext uri="{BB962C8B-B14F-4D97-AF65-F5344CB8AC3E}">
        <p14:creationId xmlns:p14="http://schemas.microsoft.com/office/powerpoint/2010/main" val="14014598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1.  Insurance Industry        Financial Performance</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2280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2014 Was a Reasonably Good Year</a:t>
            </a:r>
            <a:endParaRPr lang="en-US" sz="3600" b="1" dirty="0" smtClean="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2015: A Repeat of 2014?</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2098060022"/>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209428" name="Chart" r:id="rId4" imgW="8439111" imgH="3657600" progId="MSGraph.Chart.8">
                  <p:embed followColorScheme="full"/>
                </p:oleObj>
              </mc:Choice>
              <mc:Fallback>
                <p:oleObj name="Chart" r:id="rId4" imgW="8439111" imgH="3657600"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Q2.</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4566824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2015</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Vermont</a:t>
            </a:r>
          </a:p>
          <a:p>
            <a:pPr marL="533400" indent="-533400">
              <a:buFontTx/>
              <a:buAutoNum type="arabicPeriod"/>
            </a:pPr>
            <a:r>
              <a:rPr lang="en-US" sz="1600" dirty="0" smtClean="0"/>
              <a:t>Nebraska</a:t>
            </a:r>
          </a:p>
          <a:p>
            <a:pPr marL="533400" indent="-533400">
              <a:buFontTx/>
              <a:buAutoNum type="arabicPeriod"/>
            </a:pPr>
            <a:r>
              <a:rPr lang="en-US" sz="1600" dirty="0" smtClean="0"/>
              <a:t>Iowa</a:t>
            </a:r>
          </a:p>
          <a:p>
            <a:pPr marL="533400" indent="-533400">
              <a:buFontTx/>
              <a:buAutoNum type="arabicPeriod"/>
            </a:pPr>
            <a:r>
              <a:rPr lang="en-US" sz="1600" dirty="0" smtClean="0"/>
              <a:t>New Hampshire</a:t>
            </a:r>
          </a:p>
          <a:p>
            <a:pPr marL="533400" indent="-533400">
              <a:buFontTx/>
              <a:buAutoNum type="arabicPeriod"/>
            </a:pPr>
            <a:r>
              <a:rPr lang="en-US" sz="1600" dirty="0" smtClean="0"/>
              <a:t>Idaho</a:t>
            </a:r>
          </a:p>
          <a:p>
            <a:pPr marL="533400" indent="-533400">
              <a:buFontTx/>
              <a:buAutoNum type="arabicPeriod"/>
            </a:pPr>
            <a:r>
              <a:rPr lang="en-US" sz="1600" dirty="0" smtClean="0"/>
              <a:t>North Carolina</a:t>
            </a:r>
          </a:p>
          <a:p>
            <a:pPr marL="533400" indent="-533400">
              <a:buFontTx/>
              <a:buAutoNum type="arabicPeriod"/>
            </a:pPr>
            <a:r>
              <a:rPr lang="en-US" sz="1600" dirty="0" smtClean="0"/>
              <a:t>Wyoming</a:t>
            </a:r>
          </a:p>
          <a:p>
            <a:pPr marL="533400" indent="-533400">
              <a:buFontTx/>
              <a:buAutoNum type="arabicPeriod"/>
            </a:pPr>
            <a:r>
              <a:rPr lang="en-US" sz="1600" dirty="0" smtClean="0"/>
              <a:t>South Dakota</a:t>
            </a:r>
          </a:p>
          <a:p>
            <a:pPr marL="533400" indent="-533400">
              <a:buFontTx/>
              <a:buAutoNum type="arabicPeriod"/>
            </a:pPr>
            <a:r>
              <a:rPr lang="en-US" sz="1600" dirty="0" smtClean="0"/>
              <a:t>Utah</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Arkansas</a:t>
            </a:r>
          </a:p>
          <a:p>
            <a:pPr marL="533400" indent="-533400">
              <a:buFontTx/>
              <a:buAutoNum type="arabicPeriod" startAt="41"/>
            </a:pPr>
            <a:r>
              <a:rPr lang="en-US" sz="1600" dirty="0" smtClean="0"/>
              <a:t>Missouri</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New Mexico</a:t>
            </a:r>
          </a:p>
          <a:p>
            <a:pPr marL="533400" indent="-533400">
              <a:buFontTx/>
              <a:buAutoNum type="arabicPeriod" startAt="41"/>
            </a:pPr>
            <a:r>
              <a:rPr lang="en-US" sz="1800" dirty="0" smtClean="0"/>
              <a:t>Alabama</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868868" cy="262252"/>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2015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2015</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Vermont</a:t>
              </a:r>
            </a:p>
            <a:p>
              <a:pPr marL="228600" indent="-228600" eaLnBrk="0" hangingPunct="0">
                <a:lnSpc>
                  <a:spcPct val="90000"/>
                </a:lnSpc>
                <a:spcBef>
                  <a:spcPct val="25000"/>
                </a:spcBef>
                <a:buClr>
                  <a:schemeClr val="accent2"/>
                </a:buClr>
                <a:buFont typeface="Wingdings" pitchFamily="2" charset="2"/>
                <a:buChar char="n"/>
              </a:pPr>
              <a:r>
                <a:rPr lang="en-US" sz="1500" dirty="0" smtClean="0"/>
                <a:t>New Hampshire</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Carolina</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Virginia</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Newly Notorious</a:t>
              </a:r>
            </a:p>
          </p:txBody>
        </p:sp>
        <p:sp>
          <p:nvSpPr>
            <p:cNvPr id="145419" name="Text Box 101"/>
            <p:cNvSpPr txBox="1">
              <a:spLocks noChangeArrowheads="1"/>
            </p:cNvSpPr>
            <p:nvPr/>
          </p:nvSpPr>
          <p:spPr bwMode="auto">
            <a:xfrm>
              <a:off x="96" y="1056"/>
              <a:ext cx="1385"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Missouri</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Rising Above</a:t>
              </a:r>
            </a:p>
          </p:txBody>
        </p:sp>
        <p:sp>
          <p:nvSpPr>
            <p:cNvPr id="145422" name="Text Box 104"/>
            <p:cNvSpPr txBox="1">
              <a:spLocks noChangeArrowheads="1"/>
            </p:cNvSpPr>
            <p:nvPr/>
          </p:nvSpPr>
          <p:spPr bwMode="auto">
            <a:xfrm>
              <a:off x="91" y="2009"/>
              <a:ext cx="1369"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p>
            <a:p>
              <a:pPr marL="228600" indent="-228600" eaLnBrk="0" hangingPunct="0">
                <a:lnSpc>
                  <a:spcPct val="90000"/>
                </a:lnSpc>
                <a:spcBef>
                  <a:spcPct val="25000"/>
                </a:spcBef>
                <a:buClr>
                  <a:schemeClr val="accent2"/>
                </a:buClr>
                <a:buFont typeface="Wingdings" pitchFamily="2" charset="2"/>
                <a:buChar char="n"/>
              </a:pPr>
              <a:r>
                <a:rPr lang="en-US" sz="1500" dirty="0" smtClean="0"/>
                <a:t>Montana</a:t>
              </a:r>
              <a:endParaRPr lang="en-US" sz="1500" dirty="0"/>
            </a:p>
          </p:txBody>
        </p:sp>
      </p:gr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200</a:t>
            </a:fld>
            <a:endParaRPr lang="en-US" dirty="0"/>
          </a:p>
        </p:txBody>
      </p:sp>
    </p:spTree>
    <p:extLst>
      <p:ext uri="{BB962C8B-B14F-4D97-AF65-F5344CB8AC3E}">
        <p14:creationId xmlns:p14="http://schemas.microsoft.com/office/powerpoint/2010/main" val="3423839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201</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2014/2015</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98" name="Freeform 20"/>
            <p:cNvSpPr>
              <a:spLocks/>
            </p:cNvSpPr>
            <p:nvPr/>
          </p:nvSpPr>
          <p:spPr bwMode="grayWhite">
            <a:xfrm>
              <a:off x="3162" y="2650"/>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endParaRPr lang="en-US" sz="1600" b="1" i="1" dirty="0" smtClean="0">
              <a:solidFill>
                <a:schemeClr val="bg1"/>
              </a:solidFill>
            </a:endParaRPr>
          </a:p>
          <a:p>
            <a:pPr algn="ctr">
              <a:lnSpc>
                <a:spcPct val="90000"/>
              </a:lnSpc>
              <a:spcBef>
                <a:spcPct val="25000"/>
              </a:spcBef>
              <a:defRPr/>
            </a:pPr>
            <a:r>
              <a:rPr lang="en-US" sz="1600" b="1" i="1" dirty="0" smtClean="0">
                <a:solidFill>
                  <a:schemeClr val="bg1"/>
                </a:solidFill>
              </a:rPr>
              <a:t>New York City Asbestos Litigation</a:t>
            </a:r>
            <a:endParaRPr lang="en-US" sz="1600" b="1" i="1" dirty="0">
              <a:solidFill>
                <a:schemeClr val="bg1"/>
              </a:solidFill>
            </a:endParaRPr>
          </a:p>
          <a:p>
            <a:pPr algn="ctr">
              <a:lnSpc>
                <a:spcPct val="90000"/>
              </a:lnSpc>
              <a:spcBef>
                <a:spcPct val="25000"/>
              </a:spcBef>
              <a:defRPr/>
            </a:pP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1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200" b="1" dirty="0" smtClean="0"/>
                <a:t>Atlantic County, New Jersey</a:t>
              </a:r>
            </a:p>
            <a:p>
              <a:pPr marL="228600" indent="-228600" eaLnBrk="0" hangingPunct="0">
                <a:lnSpc>
                  <a:spcPct val="90000"/>
                </a:lnSpc>
                <a:spcBef>
                  <a:spcPct val="25000"/>
                </a:spcBef>
                <a:buClr>
                  <a:schemeClr val="accent2"/>
                </a:buClr>
                <a:buFont typeface="Wingdings" pitchFamily="2" charset="2"/>
                <a:buChar char="n"/>
              </a:pPr>
              <a:r>
                <a:rPr lang="en-US" sz="1200" b="1" dirty="0" smtClean="0"/>
                <a:t>Mississippi Delta</a:t>
              </a:r>
            </a:p>
            <a:p>
              <a:pPr marL="228600" indent="-228600" eaLnBrk="0" hangingPunct="0">
                <a:lnSpc>
                  <a:spcPct val="90000"/>
                </a:lnSpc>
                <a:spcBef>
                  <a:spcPct val="25000"/>
                </a:spcBef>
                <a:buClr>
                  <a:schemeClr val="accent2"/>
                </a:buClr>
                <a:buFont typeface="Wingdings" pitchFamily="2" charset="2"/>
                <a:buChar char="n"/>
              </a:pPr>
              <a:r>
                <a:rPr lang="en-US" sz="1200" b="1" dirty="0" smtClean="0"/>
                <a:t>Montana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Nevada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Newport News, Virginia</a:t>
              </a:r>
            </a:p>
            <a:p>
              <a:pPr marL="228600" indent="-228600" eaLnBrk="0" hangingPunct="0">
                <a:lnSpc>
                  <a:spcPct val="90000"/>
                </a:lnSpc>
                <a:spcBef>
                  <a:spcPct val="25000"/>
                </a:spcBef>
                <a:buClr>
                  <a:schemeClr val="accent2"/>
                </a:buClr>
                <a:buFont typeface="Wingdings" pitchFamily="2" charset="2"/>
                <a:buChar char="n"/>
              </a:pPr>
              <a:r>
                <a:rPr lang="en-US" sz="1200" b="1" dirty="0" smtClean="0"/>
                <a:t>Philadelphia, Pennsylvania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AL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PA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6368546" y="5773343"/>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Florida</a:t>
            </a:r>
            <a:endParaRPr lang="en-US" sz="1400" b="1" dirty="0">
              <a:solidFill>
                <a:schemeClr val="bg1"/>
              </a:solidFill>
            </a:endParaRPr>
          </a:p>
        </p:txBody>
      </p:sp>
      <p:grpSp>
        <p:nvGrpSpPr>
          <p:cNvPr id="9" name="Group 63"/>
          <p:cNvGrpSpPr>
            <a:grpSpLocks/>
          </p:cNvGrpSpPr>
          <p:nvPr/>
        </p:nvGrpSpPr>
        <p:grpSpPr bwMode="auto">
          <a:xfrm>
            <a:off x="7395053" y="5326437"/>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cxnSp>
        <p:nvCxnSpPr>
          <p:cNvPr id="11" name="Straight Arrow Connector 10"/>
          <p:cNvCxnSpPr/>
          <p:nvPr/>
        </p:nvCxnSpPr>
        <p:spPr>
          <a:xfrm flipV="1">
            <a:off x="6888169" y="5346134"/>
            <a:ext cx="424946" cy="3941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9" name="Rectangle 4"/>
          <p:cNvSpPr>
            <a:spLocks noChangeArrowheads="1"/>
          </p:cNvSpPr>
          <p:nvPr/>
        </p:nvSpPr>
        <p:spPr bwMode="blackWhite">
          <a:xfrm>
            <a:off x="2328182" y="4933696"/>
            <a:ext cx="3985116" cy="15046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Volkswagen:  Massive tort actions, fines, penalties certain.  Are others vulnerable? Issue of cheating on environmental standards and liability looms large.</a:t>
            </a:r>
            <a:endParaRPr lang="en-US" b="1" dirty="0">
              <a:solidFill>
                <a:srgbClr val="FFFFFF"/>
              </a:solidFill>
            </a:endParaRPr>
          </a:p>
        </p:txBody>
      </p:sp>
    </p:spTree>
    <p:extLst>
      <p:ext uri="{BB962C8B-B14F-4D97-AF65-F5344CB8AC3E}">
        <p14:creationId xmlns:p14="http://schemas.microsoft.com/office/powerpoint/2010/main" val="30120270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53" presetClass="entr" presetSubtype="0" fill="hold" grpId="0" nodeType="afterEffect">
                                  <p:stCondLst>
                                    <p:cond delay="700"/>
                                  </p:stCondLst>
                                  <p:childTnLst>
                                    <p:set>
                                      <p:cBhvr>
                                        <p:cTn id="10" dur="1" fill="hold">
                                          <p:stCondLst>
                                            <p:cond delay="0"/>
                                          </p:stCondLst>
                                        </p:cTn>
                                        <p:tgtEl>
                                          <p:spTgt spid="99"/>
                                        </p:tgtEl>
                                        <p:attrNameLst>
                                          <p:attrName>style.visibility</p:attrName>
                                        </p:attrNameLst>
                                      </p:cBhvr>
                                      <p:to>
                                        <p:strVal val="visible"/>
                                      </p:to>
                                    </p:set>
                                    <p:anim calcmode="lin" valueType="num">
                                      <p:cBhvr>
                                        <p:cTn id="11" dur="500" fill="hold"/>
                                        <p:tgtEl>
                                          <p:spTgt spid="99"/>
                                        </p:tgtEl>
                                        <p:attrNameLst>
                                          <p:attrName>ppt_w</p:attrName>
                                        </p:attrNameLst>
                                      </p:cBhvr>
                                      <p:tavLst>
                                        <p:tav tm="0">
                                          <p:val>
                                            <p:fltVal val="0"/>
                                          </p:val>
                                        </p:tav>
                                        <p:tav tm="100000">
                                          <p:val>
                                            <p:strVal val="#ppt_w"/>
                                          </p:val>
                                        </p:tav>
                                      </p:tavLst>
                                    </p:anim>
                                    <p:anim calcmode="lin" valueType="num">
                                      <p:cBhvr>
                                        <p:cTn id="12" dur="500" fill="hold"/>
                                        <p:tgtEl>
                                          <p:spTgt spid="99"/>
                                        </p:tgtEl>
                                        <p:attrNameLst>
                                          <p:attrName>ppt_h</p:attrName>
                                        </p:attrNameLst>
                                      </p:cBhvr>
                                      <p:tavLst>
                                        <p:tav tm="0">
                                          <p:val>
                                            <p:fltVal val="0"/>
                                          </p:val>
                                        </p:tav>
                                        <p:tav tm="100000">
                                          <p:val>
                                            <p:strVal val="#ppt_h"/>
                                          </p:val>
                                        </p:tav>
                                      </p:tavLst>
                                    </p:anim>
                                    <p:animEffect transition="in" filter="fade">
                                      <p:cBhvr>
                                        <p:cTn id="1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202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130721" name="Chart" r:id="rId3" imgW="10820504" imgH="5410145" progId="MSGraph.Chart.8">
                  <p:embed followColorScheme="full"/>
                </p:oleObj>
              </mc:Choice>
              <mc:Fallback>
                <p:oleObj name="Chart" r:id="rId3" imgW="10820504" imgH="5410145"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366206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22</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August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405882577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368055"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22</a:t>
            </a:fld>
            <a:endParaRPr lang="en-US"/>
          </a:p>
        </p:txBody>
      </p:sp>
      <p:sp>
        <p:nvSpPr>
          <p:cNvPr id="14" name="Rectangle 7"/>
          <p:cNvSpPr>
            <a:spLocks noChangeArrowheads="1"/>
          </p:cNvSpPr>
          <p:nvPr/>
        </p:nvSpPr>
        <p:spPr bwMode="grayWhite">
          <a:xfrm>
            <a:off x="7939257" y="3657928"/>
            <a:ext cx="845601"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795139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23</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June 2015 </a:t>
            </a:r>
          </a:p>
        </p:txBody>
      </p:sp>
      <p:graphicFrame>
        <p:nvGraphicFramePr>
          <p:cNvPr id="59394" name="Object 3"/>
          <p:cNvGraphicFramePr>
            <a:graphicFrameLocks noChangeAspect="1"/>
          </p:cNvGraphicFramePr>
          <p:nvPr>
            <p:extLst>
              <p:ext uri="{D42A27DB-BD31-4B8C-83A1-F6EECF244321}">
                <p14:modId xmlns:p14="http://schemas.microsoft.com/office/powerpoint/2010/main" val="56369757"/>
              </p:ext>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251389" name="Chart" r:id="rId4" imgW="5626213" imgH="2876619" progId="MSGraph.Chart.8">
                  <p:embed followColorScheme="full"/>
                </p:oleObj>
              </mc:Choice>
              <mc:Fallback>
                <p:oleObj name="Chart" r:id="rId4" imgW="5626213" imgH="2876619"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07746" y="2274858"/>
            <a:ext cx="3468688"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when the Fed  begins to raise rates, yields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530225" y="5553075"/>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is Signaling that it Is Likely to Begin Raising Rates Later in 2015 but Only Very Gradually</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26171503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Net Yield on Property/Casualty Insurance Invested Assets, 2007–2015*</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543693492"/>
              </p:ext>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369077" name="Chart" r:id="rId4" imgW="5619555" imgH="2444773" progId="MSGraph.Chart.8">
                  <p:embed followColorScheme="full"/>
                </p:oleObj>
              </mc:Choice>
              <mc:Fallback>
                <p:oleObj name="Chart" r:id="rId4" imgW="5619555" imgH="2444773"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a:t>
            </a:r>
            <a:r>
              <a:rPr lang="en-US" sz="825" dirty="0" smtClean="0"/>
              <a:t>2015:Q2.</a:t>
            </a:r>
            <a:endParaRPr lang="en-US" sz="825" dirty="0"/>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a:t>
            </a:r>
            <a:r>
              <a:rPr lang="en-US" sz="1500" b="1" dirty="0" smtClean="0">
                <a:solidFill>
                  <a:schemeClr val="bg1"/>
                </a:solidFill>
                <a:latin typeface="Arial" pitchFamily="34" charset="0"/>
                <a:cs typeface="+mn-cs"/>
              </a:rPr>
              <a:t>77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16289007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25</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468258"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the 2020s,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(10/15 for 2015 and 2016; for 2017-2021 10/15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545840"/>
            <a:ext cx="2306637" cy="1243678"/>
          </a:xfrm>
          <a:prstGeom prst="wedgeRectCallout">
            <a:avLst>
              <a:gd name="adj1" fmla="val -110599"/>
              <a:gd name="adj2" fmla="val -36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a stronger economy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60129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26</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ext uri="{D42A27DB-BD31-4B8C-83A1-F6EECF244321}">
                <p14:modId xmlns:p14="http://schemas.microsoft.com/office/powerpoint/2010/main" val="998078630"/>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253437" name="Chart" r:id="rId4" imgW="8296386" imgH="3838402" progId="MSGraph.Chart.8">
                  <p:embed followColorScheme="full"/>
                </p:oleObj>
              </mc:Choice>
              <mc:Fallback>
                <p:oleObj name="Chart" r:id="rId4" imgW="8296386" imgH="3838402"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9</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23597645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27</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544913540"/>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056039" name="Chart" r:id="rId4" imgW="3447881" imgH="1508760" progId="MSGraph.Chart.8">
                  <p:embed followColorScheme="full"/>
                </p:oleObj>
              </mc:Choice>
              <mc:Fallback>
                <p:oleObj name="Chart" r:id="rId4" imgW="3447881" imgH="150876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27</a:t>
            </a:fld>
            <a:endParaRPr lang="en-US"/>
          </a:p>
        </p:txBody>
      </p:sp>
    </p:spTree>
    <p:extLst>
      <p:ext uri="{BB962C8B-B14F-4D97-AF65-F5344CB8AC3E}">
        <p14:creationId xmlns:p14="http://schemas.microsoft.com/office/powerpoint/2010/main" val="41314287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28</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1990-2015:Q2</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*Through Q2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ISO, </a:t>
            </a:r>
            <a:r>
              <a:rPr lang="en-US" sz="1100" dirty="0" smtClean="0"/>
              <a:t>SNL, Insurance </a:t>
            </a:r>
            <a:r>
              <a:rPr lang="en-US" sz="1100" dirty="0"/>
              <a:t>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3247862868"/>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211479" name="Chart" r:id="rId4" imgW="8581836" imgH="4162598" progId="MSGraph.Chart.8">
                  <p:embed followColorScheme="full"/>
                </p:oleObj>
              </mc:Choice>
              <mc:Fallback>
                <p:oleObj name="Chart" r:id="rId4" imgW="8581836" imgH="416259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3042912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1994–2015:Q2</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415926307"/>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058088" name="Chart" r:id="rId4" imgW="8458252" imgH="3638481" progId="MSGraph.Chart.8">
                  <p:embed followColorScheme="full"/>
                </p:oleObj>
              </mc:Choice>
              <mc:Fallback>
                <p:oleObj name="Chart" r:id="rId4" imgW="8458252" imgH="3638481"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Q2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02372"/>
              <a:gd name="adj2" fmla="val -12588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will rival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461677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1991–2015:H1</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2015:H1 ROAS </a:t>
            </a:r>
            <a:r>
              <a:rPr lang="en-US" sz="1200" dirty="0">
                <a:solidFill>
                  <a:srgbClr val="000000"/>
                </a:solidFill>
              </a:rPr>
              <a:t>= </a:t>
            </a:r>
            <a:r>
              <a:rPr lang="en-US" sz="1200" dirty="0" smtClean="0">
                <a:solidFill>
                  <a:srgbClr val="000000"/>
                </a:solidFill>
              </a:rPr>
              <a:t>9.2%</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8.2% ROAS in 2014,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3985384423"/>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362934" name="Chart" r:id="rId5" imgW="8715408" imgH="5048319" progId="MSGraph.Chart.8">
                  <p:embed followColorScheme="full"/>
                </p:oleObj>
              </mc:Choice>
              <mc:Fallback>
                <p:oleObj name="Chart" r:id="rId5" imgW="8715408" imgH="5048319"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191286" y="1563547"/>
            <a:ext cx="1503293" cy="912809"/>
          </a:xfrm>
          <a:prstGeom prst="wedgeRectCallout">
            <a:avLst>
              <a:gd name="adj1" fmla="val 84852"/>
              <a:gd name="adj2" fmla="val 136862"/>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fell modestly             (-12.5%) in 2014 vs. 2013</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101254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577688908"/>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089812" name="Chart" r:id="rId5" imgW="8258103" imgH="5534198" progId="MSGraph.Chart.8">
                  <p:embed followColorScheme="full"/>
                </p:oleObj>
              </mc:Choice>
              <mc:Fallback>
                <p:oleObj name="Chart" r:id="rId5" imgW="8258103" imgH="553419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Oct. 9, 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93234" y="4869432"/>
            <a:ext cx="772370" cy="542954"/>
          </a:xfrm>
          <a:prstGeom prst="wedgeRectCallout">
            <a:avLst>
              <a:gd name="adj1" fmla="val 28255"/>
              <a:gd name="adj2" fmla="val -183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-2.1%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164241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31</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2915152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3.  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32</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90821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p>
          <a:p>
            <a:pPr marL="292100" indent="-292100" algn="ctr" eaLnBrk="0" hangingPunct="0">
              <a:lnSpc>
                <a:spcPct val="90000"/>
              </a:lnSpc>
              <a:spcBef>
                <a:spcPct val="25000"/>
              </a:spcBef>
              <a:buClr>
                <a:schemeClr val="accent2"/>
              </a:buClr>
              <a:buFont typeface="Wingdings" pitchFamily="2" charset="2"/>
              <a:buNone/>
            </a:pPr>
            <a:r>
              <a:rPr lang="en-US" sz="4000" b="1" i="1" dirty="0" smtClean="0">
                <a:solidFill>
                  <a:srgbClr val="FF0000"/>
                </a:solidFill>
              </a:rPr>
              <a:t>Alternative Capital Impacts?</a:t>
            </a:r>
            <a:r>
              <a:rPr lang="en-US" sz="4000" b="1" dirty="0" smtClean="0">
                <a:solidFill>
                  <a:srgbClr val="225A7A"/>
                </a:solidFill>
              </a:rPr>
              <a:t>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32</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33</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2006:Q4–2015:Q2</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987031264"/>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371119" name="Chart" r:id="rId5" imgW="8772414" imgH="3305140" progId="MSGraph.Chart.8">
                  <p:embed followColorScheme="full"/>
                </p:oleObj>
              </mc:Choice>
              <mc:Fallback>
                <p:oleObj name="Chart" r:id="rId5" imgW="8772414" imgH="3305140"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6/30/15 stood at a near-record high $672.4B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168907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2095199087"/>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752" name="Chart" r:id="rId4" imgW="8600977" imgH="4190861" progId="MSGraph.Chart.8">
                  <p:embed followColorScheme="full"/>
                </p:oleObj>
              </mc:Choice>
              <mc:Fallback>
                <p:oleObj name="Chart" r:id="rId4" imgW="8600977" imgH="4190861"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1975–2015:Q2*</a:t>
            </a:r>
          </a:p>
        </p:txBody>
      </p:sp>
      <p:sp>
        <p:nvSpPr>
          <p:cNvPr id="46084" name="Rectangle 4"/>
          <p:cNvSpPr>
            <a:spLocks noChangeArrowheads="1"/>
          </p:cNvSpPr>
          <p:nvPr/>
        </p:nvSpPr>
        <p:spPr bwMode="auto">
          <a:xfrm>
            <a:off x="-12700" y="6206380"/>
            <a:ext cx="6651625"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6</a:t>
            </a:r>
          </a:p>
          <a:p>
            <a:pPr eaLnBrk="0" hangingPunct="0">
              <a:lnSpc>
                <a:spcPct val="85000"/>
              </a:lnSpc>
              <a:spcBef>
                <a:spcPct val="25000"/>
              </a:spcBef>
              <a:buClr>
                <a:schemeClr val="accent2"/>
              </a:buClr>
              <a:buFont typeface="Wingdings" pitchFamily="2" charset="2"/>
              <a:buNone/>
            </a:pPr>
            <a:r>
              <a:rPr lang="en-US" sz="1100" dirty="0" smtClean="0"/>
              <a:t>*As of 6/30/15.</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152293" y="3999937"/>
            <a:ext cx="3880247" cy="107847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0.76:$</a:t>
            </a:r>
            <a:r>
              <a:rPr lang="en-US" b="1" dirty="0">
                <a:solidFill>
                  <a:srgbClr val="FFFFFF"/>
                </a:solidFill>
              </a:rPr>
              <a:t>1 as of</a:t>
            </a:r>
            <a:br>
              <a:rPr lang="en-US" b="1" dirty="0">
                <a:solidFill>
                  <a:srgbClr val="FFFFFF"/>
                </a:solidFill>
              </a:rPr>
            </a:br>
            <a:r>
              <a:rPr lang="en-US" b="1" dirty="0" smtClean="0">
                <a:solidFill>
                  <a:srgbClr val="FFFFFF"/>
                </a:solidFill>
              </a:rPr>
              <a:t>6/30/15,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505013"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6</a:t>
            </a:r>
            <a:r>
              <a:rPr lang="en-US" sz="1600" b="1" dirty="0" smtClean="0">
                <a:solidFill>
                  <a:schemeClr val="bg1"/>
                </a:solidFill>
              </a:rPr>
              <a:t>/30/15 </a:t>
            </a:r>
            <a:r>
              <a:rPr lang="en-US" sz="1600" b="1" dirty="0">
                <a:solidFill>
                  <a:schemeClr val="bg1"/>
                </a:solidFill>
              </a:rPr>
              <a:t>was </a:t>
            </a:r>
            <a:r>
              <a:rPr lang="en-US" sz="1600" b="1" dirty="0" smtClean="0">
                <a:solidFill>
                  <a:schemeClr val="bg1"/>
                </a:solidFill>
              </a:rPr>
              <a:t>a near-record $672.4, down 0.3% from the record $674.7 of 12/31/14 but up 53.8% ($235.3B)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1882183675"/>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090829" name="Chart" r:id="rId4" imgW="8610548" imgH="4181634" progId="MSGraph.Chart.8">
                  <p:embed followColorScheme="full"/>
                </p:oleObj>
              </mc:Choice>
              <mc:Fallback>
                <p:oleObj name="Chart" r:id="rId4" imgW="8610548" imgH="4181634"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Premium-to-Surplus Ratio:</a:t>
            </a:r>
            <a:br>
              <a:rPr lang="en-US" dirty="0" smtClean="0"/>
            </a:br>
            <a:r>
              <a:rPr lang="en-US" dirty="0" smtClean="0"/>
              <a:t>1985–2014*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12/31/14.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2489597" y="1297579"/>
            <a:ext cx="3952082" cy="95924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The larger surplus is in relation to premiums—the lower the P:S ratio—and the great the industry’s capacity to handle the risk it has accepted</a:t>
            </a:r>
            <a:endParaRPr lang="en-US" sz="1600" b="1" dirty="0">
              <a:solidFill>
                <a:schemeClr val="bg1"/>
              </a:solidFill>
              <a:cs typeface="+mn-cs"/>
            </a:endParaRP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192088" y="125174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(Ratio of NWP to PHS)</a:t>
            </a:r>
            <a:endParaRPr lang="en-US" sz="1600" b="1" dirty="0">
              <a:solidFill>
                <a:srgbClr val="225A7A"/>
              </a:solidFill>
            </a:endParaRP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12/31/14, </a:t>
            </a:r>
            <a:r>
              <a:rPr lang="en-US" b="1" dirty="0">
                <a:solidFill>
                  <a:srgbClr val="FFFFFF"/>
                </a:solidFill>
              </a:rPr>
              <a:t>a</a:t>
            </a:r>
            <a:r>
              <a:rPr lang="en-US" b="1" dirty="0" smtClean="0">
                <a:solidFill>
                  <a:srgbClr val="FFFFFF"/>
                </a:solidFill>
              </a:rPr>
              <a:t> Record </a:t>
            </a:r>
            <a:r>
              <a:rPr lang="en-US" b="1" dirty="0">
                <a:solidFill>
                  <a:srgbClr val="FFFFFF"/>
                </a:solidFill>
              </a:rPr>
              <a:t>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5883565" y="2669906"/>
            <a:ext cx="2896104" cy="820086"/>
          </a:xfrm>
          <a:prstGeom prst="wedgeRectCallout">
            <a:avLst>
              <a:gd name="adj1" fmla="val 39667"/>
              <a:gd name="adj2" fmla="val 17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12/31/14 </a:t>
            </a:r>
            <a:r>
              <a:rPr lang="en-US" sz="1600" b="1" dirty="0">
                <a:solidFill>
                  <a:schemeClr val="bg1"/>
                </a:solidFill>
              </a:rPr>
              <a:t>was </a:t>
            </a:r>
            <a:r>
              <a:rPr lang="en-US" sz="1600" b="1" dirty="0" smtClean="0">
                <a:solidFill>
                  <a:schemeClr val="bg1"/>
                </a:solidFill>
              </a:rPr>
              <a:t>$0.73:$1, a near-record low (at least in modern history)</a:t>
            </a:r>
            <a:endParaRPr lang="en-US" sz="1600" b="1" dirty="0">
              <a:solidFill>
                <a:schemeClr val="bg1"/>
              </a:solidFill>
            </a:endParaRPr>
          </a:p>
        </p:txBody>
      </p:sp>
      <p:sp>
        <p:nvSpPr>
          <p:cNvPr id="11" name="AutoShape 8"/>
          <p:cNvSpPr>
            <a:spLocks noChangeArrowheads="1"/>
          </p:cNvSpPr>
          <p:nvPr/>
        </p:nvSpPr>
        <p:spPr bwMode="blackWhite">
          <a:xfrm>
            <a:off x="4844239" y="4497418"/>
            <a:ext cx="1882235" cy="511103"/>
          </a:xfrm>
          <a:prstGeom prst="wedgeRectCallout">
            <a:avLst>
              <a:gd name="adj1" fmla="val -35788"/>
              <a:gd name="adj2" fmla="val -1051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9/11, Recession &amp; Hard Market</a:t>
            </a:r>
            <a:endParaRPr lang="en-US" sz="1600" b="1" dirty="0">
              <a:solidFill>
                <a:schemeClr val="bg1"/>
              </a:solidFill>
            </a:endParaRPr>
          </a:p>
        </p:txBody>
      </p:sp>
    </p:spTree>
    <p:extLst>
      <p:ext uri="{BB962C8B-B14F-4D97-AF65-F5344CB8AC3E}">
        <p14:creationId xmlns:p14="http://schemas.microsoft.com/office/powerpoint/2010/main" val="80436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par>
                          <p:cTn id="21" fill="hold">
                            <p:stCondLst>
                              <p:cond delay="5600"/>
                            </p:stCondLst>
                            <p:childTnLst>
                              <p:par>
                                <p:cTn id="22" presetID="22" presetClass="entr" presetSubtype="2" fill="hold" grpId="0" nodeType="afterEffect">
                                  <p:stCondLst>
                                    <p:cond delay="7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3" name="Rectangle 3"/>
          <p:cNvSpPr>
            <a:spLocks noGrp="1" noChangeArrowheads="1"/>
          </p:cNvSpPr>
          <p:nvPr>
            <p:ph type="title" idx="4294967295"/>
          </p:nvPr>
        </p:nvSpPr>
        <p:spPr/>
        <p:txBody>
          <a:bodyPr/>
          <a:lstStyle/>
          <a:p>
            <a:r>
              <a:rPr lang="en-US" dirty="0" smtClean="0"/>
              <a:t>US P/C Insurance Industry Excess Capital Position: 1994–2016E</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Barclays Research estimates.</a:t>
            </a:r>
            <a:endParaRPr lang="en-US" sz="1100" dirty="0"/>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rot="5400000" flipV="1">
            <a:off x="-1473784" y="302657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Surplus Redundancy (Deficiency)</a:t>
            </a:r>
            <a:endParaRPr lang="en-US" sz="1400" b="1" dirty="0">
              <a:solidFill>
                <a:srgbClr val="225A7A"/>
              </a:solidFill>
            </a:endParaRPr>
          </a:p>
        </p:txBody>
      </p:sp>
      <p:sp>
        <p:nvSpPr>
          <p:cNvPr id="230408" name="Rectangle 8"/>
          <p:cNvSpPr>
            <a:spLocks noChangeArrowheads="1"/>
          </p:cNvSpPr>
          <p:nvPr/>
        </p:nvSpPr>
        <p:spPr bwMode="blackWhite">
          <a:xfrm>
            <a:off x="252149" y="5560146"/>
            <a:ext cx="7247201" cy="88629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Industry’s Strong Capital Position Suggests Insurers Are in a Good Position to Increase Risk Appetite, Repurchase Shares and Pursue Acquisitions</a:t>
            </a:r>
            <a:endParaRPr lang="en-US" b="1" dirty="0">
              <a:solidFill>
                <a:srgbClr val="FFFFFF"/>
              </a:solidFill>
            </a:endParaRPr>
          </a:p>
        </p:txBody>
      </p:sp>
      <p:pic>
        <p:nvPicPr>
          <p:cNvPr id="3" name="Picture 2"/>
          <p:cNvPicPr>
            <a:picLocks noChangeAspect="1"/>
          </p:cNvPicPr>
          <p:nvPr/>
        </p:nvPicPr>
        <p:blipFill>
          <a:blip r:embed="rId3"/>
          <a:stretch>
            <a:fillRect/>
          </a:stretch>
        </p:blipFill>
        <p:spPr>
          <a:xfrm>
            <a:off x="522143" y="2035175"/>
            <a:ext cx="6977207" cy="3450766"/>
          </a:xfrm>
          <a:prstGeom prst="rect">
            <a:avLst/>
          </a:prstGeom>
        </p:spPr>
      </p:pic>
      <p:sp>
        <p:nvSpPr>
          <p:cNvPr id="13" name="Rectangle 7"/>
          <p:cNvSpPr>
            <a:spLocks noChangeArrowheads="1"/>
          </p:cNvSpPr>
          <p:nvPr/>
        </p:nvSpPr>
        <p:spPr bwMode="black">
          <a:xfrm rot="5400000" flipV="1">
            <a:off x="5925605" y="315858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Percent Redundancy (Deficiency)</a:t>
            </a:r>
            <a:endParaRPr lang="en-US" sz="1400" b="1" dirty="0">
              <a:solidFill>
                <a:srgbClr val="225A7A"/>
              </a:solidFill>
            </a:endParaRPr>
          </a:p>
        </p:txBody>
      </p:sp>
      <p:sp>
        <p:nvSpPr>
          <p:cNvPr id="14" name="AutoShape 8"/>
          <p:cNvSpPr>
            <a:spLocks noChangeArrowheads="1"/>
          </p:cNvSpPr>
          <p:nvPr/>
        </p:nvSpPr>
        <p:spPr bwMode="blackWhite">
          <a:xfrm>
            <a:off x="3514437" y="1145309"/>
            <a:ext cx="2636982" cy="744825"/>
          </a:xfrm>
          <a:prstGeom prst="wedgeRectCallout">
            <a:avLst>
              <a:gd name="adj1" fmla="val 58045"/>
              <a:gd name="adj2" fmla="val 1188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Barclay’s suggests that surplus is approximately $200B (~30%)</a:t>
            </a:r>
            <a:endParaRPr lang="en-US" sz="1600" b="1" dirty="0">
              <a:solidFill>
                <a:schemeClr val="bg1"/>
              </a:solidFill>
            </a:endParaRPr>
          </a:p>
        </p:txBody>
      </p:sp>
    </p:spTree>
    <p:extLst>
      <p:ext uri="{BB962C8B-B14F-4D97-AF65-F5344CB8AC3E}">
        <p14:creationId xmlns:p14="http://schemas.microsoft.com/office/powerpoint/2010/main" val="7563444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30408"/>
                                        </p:tgtEl>
                                        <p:attrNameLst>
                                          <p:attrName>style.visibility</p:attrName>
                                        </p:attrNameLst>
                                      </p:cBhvr>
                                      <p:to>
                                        <p:strVal val="visible"/>
                                      </p:to>
                                    </p:set>
                                    <p:anim calcmode="lin" valueType="num">
                                      <p:cBhvr>
                                        <p:cTn id="7" dur="500" fill="hold"/>
                                        <p:tgtEl>
                                          <p:spTgt spid="230408"/>
                                        </p:tgtEl>
                                        <p:attrNameLst>
                                          <p:attrName>ppt_w</p:attrName>
                                        </p:attrNameLst>
                                      </p:cBhvr>
                                      <p:tavLst>
                                        <p:tav tm="0">
                                          <p:val>
                                            <p:fltVal val="0"/>
                                          </p:val>
                                        </p:tav>
                                        <p:tav tm="100000">
                                          <p:val>
                                            <p:strVal val="#ppt_w"/>
                                          </p:val>
                                        </p:tav>
                                      </p:tavLst>
                                    </p:anim>
                                    <p:anim calcmode="lin" valueType="num">
                                      <p:cBhvr>
                                        <p:cTn id="8" dur="500" fill="hold"/>
                                        <p:tgtEl>
                                          <p:spTgt spid="2304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P/C Industry: Loss Reserve-to-Surplus Ratio, 1971-2014</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Calculations from A.M. Best and ISO data by Insurance Information Institute.</a:t>
            </a:r>
            <a:endParaRPr lang="en-US" sz="1100" dirty="0"/>
          </a:p>
        </p:txBody>
      </p:sp>
      <p:graphicFrame>
        <p:nvGraphicFramePr>
          <p:cNvPr id="5" name="Object 3"/>
          <p:cNvGraphicFramePr>
            <a:graphicFrameLocks noChangeAspect="1"/>
          </p:cNvGraphicFramePr>
          <p:nvPr>
            <p:extLst>
              <p:ext uri="{D42A27DB-BD31-4B8C-83A1-F6EECF244321}">
                <p14:modId xmlns:p14="http://schemas.microsoft.com/office/powerpoint/2010/main" val="759060186"/>
              </p:ext>
            </p:extLst>
          </p:nvPr>
        </p:nvGraphicFramePr>
        <p:xfrm>
          <a:off x="365233" y="147658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The Property/Casualty Industry Adjusted Its Risk Portfolio in Response to Risk-Based Capital Requirements Implemented in 1994.</a:t>
            </a:r>
            <a:endParaRPr lang="en-US" b="1" dirty="0">
              <a:solidFill>
                <a:srgbClr val="FFFFFF"/>
              </a:solidFill>
            </a:endParaRPr>
          </a:p>
        </p:txBody>
      </p:sp>
      <p:sp>
        <p:nvSpPr>
          <p:cNvPr id="6" name="Investors supply capital"/>
          <p:cNvSpPr>
            <a:spLocks noChangeArrowheads="1"/>
          </p:cNvSpPr>
          <p:nvPr/>
        </p:nvSpPr>
        <p:spPr bwMode="blackWhite">
          <a:xfrm>
            <a:off x="1206136" y="1174513"/>
            <a:ext cx="3169919" cy="812190"/>
          </a:xfrm>
          <a:prstGeom prst="wedgeRectCallout">
            <a:avLst>
              <a:gd name="adj1" fmla="val -22540"/>
              <a:gd name="adj2" fmla="val 72649"/>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
              </a:rPr>
              <a:t>Inflation, Liability Crisis Increased Reserves, Plunging Stock Prices Depleted Surplus</a:t>
            </a:r>
            <a:endParaRPr lang="en-US" sz="1600" b="1" dirty="0">
              <a:solidFill>
                <a:srgbClr val="FFFFFF"/>
              </a:solidFill>
              <a:latin typeface="Arial "/>
              <a:cs typeface="Arial" charset="0"/>
            </a:endParaRPr>
          </a:p>
        </p:txBody>
      </p:sp>
      <p:cxnSp>
        <p:nvCxnSpPr>
          <p:cNvPr id="7" name="Straight Connector 6"/>
          <p:cNvCxnSpPr/>
          <p:nvPr/>
        </p:nvCxnSpPr>
        <p:spPr>
          <a:xfrm flipH="1">
            <a:off x="5016138" y="1580608"/>
            <a:ext cx="13062" cy="35922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868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38</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38</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127"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802110773"/>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364984" name="Chart" r:id="rId5" imgW="8258103" imgH="5495960" progId="MSGraph.Chart.8">
                  <p:embed followColorScheme="full"/>
                </p:oleObj>
              </mc:Choice>
              <mc:Fallback>
                <p:oleObj name="Chart" r:id="rId5" imgW="8258103" imgH="5495960"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2015E</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2014 8.2%</a:t>
            </a:r>
            <a:endParaRPr lang="en-US" b="1" dirty="0">
              <a:solidFill>
                <a:srgbClr val="FFFFFF"/>
              </a:solidFill>
            </a:endParaRPr>
          </a:p>
        </p:txBody>
      </p:sp>
      <p:sp>
        <p:nvSpPr>
          <p:cNvPr id="20" name="AutoShape 8"/>
          <p:cNvSpPr>
            <a:spLocks noChangeArrowheads="1"/>
          </p:cNvSpPr>
          <p:nvPr/>
        </p:nvSpPr>
        <p:spPr bwMode="blackWhite">
          <a:xfrm>
            <a:off x="8026677" y="2623080"/>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2015E: 8.8%</a:t>
            </a:r>
            <a:endParaRPr lang="en-US" b="1" dirty="0">
              <a:solidFill>
                <a:srgbClr val="FFFFFF"/>
              </a:solidFill>
            </a:endParaRPr>
          </a:p>
        </p:txBody>
      </p:sp>
    </p:spTree>
    <p:custDataLst>
      <p:tags r:id="rId2"/>
    </p:custDataLst>
    <p:extLst>
      <p:ext uri="{BB962C8B-B14F-4D97-AF65-F5344CB8AC3E}">
        <p14:creationId xmlns:p14="http://schemas.microsoft.com/office/powerpoint/2010/main" val="14697915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2" name="Object 3"/>
          <p:cNvGraphicFramePr>
            <a:graphicFrameLocks noChangeAspect="1"/>
          </p:cNvGraphicFramePr>
          <p:nvPr>
            <p:extLst>
              <p:ext uri="{D42A27DB-BD31-4B8C-83A1-F6EECF244321}">
                <p14:modId xmlns:p14="http://schemas.microsoft.com/office/powerpoint/2010/main" val="2668159601"/>
              </p:ext>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2173"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le 1"/>
          <p:cNvSpPr>
            <a:spLocks noGrp="1"/>
          </p:cNvSpPr>
          <p:nvPr>
            <p:ph type="title"/>
          </p:nvPr>
        </p:nvSpPr>
        <p:spPr>
          <a:xfrm>
            <a:off x="88900" y="0"/>
            <a:ext cx="8229600" cy="1069975"/>
          </a:xfrm>
        </p:spPr>
        <p:txBody>
          <a:bodyPr/>
          <a:lstStyle/>
          <a:p>
            <a:r>
              <a:rPr lang="en-US" altLang="en-US" dirty="0" smtClean="0">
                <a:latin typeface="Arial "/>
              </a:rPr>
              <a:t>Growth of Alternative Capital Structures, 2002 - 2014</a:t>
            </a:r>
          </a:p>
        </p:txBody>
      </p:sp>
      <p:sp>
        <p:nvSpPr>
          <p:cNvPr id="9220"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3122613" y="1344613"/>
            <a:ext cx="3683000" cy="895350"/>
          </a:xfrm>
          <a:prstGeom prst="wedgeRectCallout">
            <a:avLst>
              <a:gd name="adj1" fmla="val 41264"/>
              <a:gd name="adj2" fmla="val 203986"/>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Collateralized Re’s Growth Has Accelerated in the Past Three Years. </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Collateralized Reinsurance and Catastrophe Bonds Currently Dominate the Alternative Capital Market.</a:t>
            </a:r>
          </a:p>
        </p:txBody>
      </p:sp>
    </p:spTree>
    <p:extLst>
      <p:ext uri="{BB962C8B-B14F-4D97-AF65-F5344CB8AC3E}">
        <p14:creationId xmlns:p14="http://schemas.microsoft.com/office/powerpoint/2010/main" val="1045243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1997-2015:Q2</a:t>
            </a:r>
          </a:p>
        </p:txBody>
      </p:sp>
      <p:graphicFrame>
        <p:nvGraphicFramePr>
          <p:cNvPr id="2" name="Content Placeholder 9"/>
          <p:cNvGraphicFramePr>
            <a:graphicFrameLocks noGrp="1"/>
          </p:cNvGraphicFramePr>
          <p:nvPr>
            <p:ph idx="1"/>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42</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74675" y="541655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Cat Bond Issuance Appears to Be Slowing Down in 2015 from 2014’s Record Pace.  Lower Yields on Bonds Explain Some of the Contraction.</a:t>
            </a:r>
          </a:p>
        </p:txBody>
      </p:sp>
      <p:sp>
        <p:nvSpPr>
          <p:cNvPr id="10249" name="TextBox 2"/>
          <p:cNvSpPr txBox="1">
            <a:spLocks noChangeArrowheads="1"/>
          </p:cNvSpPr>
          <p:nvPr/>
        </p:nvSpPr>
        <p:spPr bwMode="auto">
          <a:xfrm>
            <a:off x="347663" y="6386036"/>
            <a:ext cx="5310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100" dirty="0" smtClean="0">
                <a:solidFill>
                  <a:srgbClr val="000000"/>
                </a:solidFill>
              </a:rPr>
              <a:t>Source: Guy Carpenter.</a:t>
            </a:r>
          </a:p>
        </p:txBody>
      </p:sp>
    </p:spTree>
    <p:extLst>
      <p:ext uri="{BB962C8B-B14F-4D97-AF65-F5344CB8AC3E}">
        <p14:creationId xmlns:p14="http://schemas.microsoft.com/office/powerpoint/2010/main" val="399558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Arial" panose="020B0604020202020204" pitchFamily="34" charset="0"/>
              </a:rPr>
              <a:t>Largest Sponsors of </a:t>
            </a:r>
            <a:r>
              <a:rPr lang="en-US" altLang="en-US" dirty="0" smtClean="0">
                <a:latin typeface="Arial" panose="020B0604020202020204" pitchFamily="34" charset="0"/>
              </a:rPr>
              <a:t>ILS, Year-End 2014</a:t>
            </a:r>
          </a:p>
        </p:txBody>
      </p:sp>
      <p:graphicFrame>
        <p:nvGraphicFramePr>
          <p:cNvPr id="11267" name="Content Placeholder 8"/>
          <p:cNvGraphicFramePr>
            <a:graphicFrameLocks noGrp="1"/>
          </p:cNvGraphicFramePr>
          <p:nvPr>
            <p:ph idx="1"/>
          </p:nvPr>
        </p:nvGraphicFramePr>
        <p:xfrm>
          <a:off x="396875" y="1171575"/>
          <a:ext cx="8255000" cy="4457700"/>
        </p:xfrm>
        <a:graphic>
          <a:graphicData uri="http://schemas.openxmlformats.org/presentationml/2006/ole">
            <mc:AlternateContent xmlns:mc="http://schemas.openxmlformats.org/markup-compatibility/2006">
              <mc:Choice xmlns:v="urn:schemas-microsoft-com:vml" Requires="v">
                <p:oleObj spid="_x0000_s28064221" name="Chart" r:id="rId4" imgW="8260796" imgH="4462659" progId="Excel.Chart.8">
                  <p:embed/>
                </p:oleObj>
              </mc:Choice>
              <mc:Fallback>
                <p:oleObj name="Chart" r:id="rId4" imgW="8260796" imgH="446265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171575"/>
                        <a:ext cx="8255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43</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Two of the Largest ILS Issuers Are Government-Sponsored Insurers. Nine Government-Related Insurers Have $4.6 Billion in Outstanding Securities.</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spTree>
    <p:extLst>
      <p:ext uri="{BB962C8B-B14F-4D97-AF65-F5344CB8AC3E}">
        <p14:creationId xmlns:p14="http://schemas.microsoft.com/office/powerpoint/2010/main" val="282004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a:xfrm>
            <a:off x="88900" y="0"/>
            <a:ext cx="8229600" cy="1069975"/>
          </a:xfrm>
        </p:spPr>
        <p:txBody>
          <a:bodyPr/>
          <a:lstStyle/>
          <a:p>
            <a:r>
              <a:rPr lang="en-US" altLang="en-US" dirty="0" smtClean="0">
                <a:latin typeface="Arial "/>
              </a:rPr>
              <a:t>Reinsurance Pricing: Change in Rate on Line for Cat Business</a:t>
            </a:r>
          </a:p>
        </p:txBody>
      </p:sp>
      <p:sp>
        <p:nvSpPr>
          <p:cNvPr id="1229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reflects change through June 30 from prior year end. 2015 is for January 1 renewals..</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Guy Carpenter; Insurance Information Institute.</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Catastrophe Prices Fell 11 Percent on January 1 Renewals, Driven by Emergence of New Capital, Mild Catastrophe Losses.</a:t>
            </a:r>
          </a:p>
        </p:txBody>
      </p:sp>
      <p:graphicFrame>
        <p:nvGraphicFramePr>
          <p:cNvPr id="2" name="Object 3"/>
          <p:cNvGraphicFramePr>
            <a:graphicFrameLocks noChangeAspect="1"/>
          </p:cNvGraphicFramePr>
          <p:nvPr>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12295" name="TextBox 2"/>
          <p:cNvSpPr txBox="1">
            <a:spLocks noChangeArrowheads="1"/>
          </p:cNvSpPr>
          <p:nvPr/>
        </p:nvSpPr>
        <p:spPr bwMode="auto">
          <a:xfrm>
            <a:off x="3355975" y="1030288"/>
            <a:ext cx="568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b="1" dirty="0" smtClean="0">
                <a:solidFill>
                  <a:srgbClr val="000000"/>
                </a:solidFill>
              </a:rPr>
              <a:t>76%</a:t>
            </a:r>
          </a:p>
        </p:txBody>
      </p:sp>
      <p:sp>
        <p:nvSpPr>
          <p:cNvPr id="7" name="Pentagon 6"/>
          <p:cNvSpPr/>
          <p:nvPr/>
        </p:nvSpPr>
        <p:spPr>
          <a:xfrm>
            <a:off x="3087781" y="1509464"/>
            <a:ext cx="636494" cy="229095"/>
          </a:xfrm>
          <a:prstGeom prst="homePlate">
            <a:avLst/>
          </a:prstGeom>
          <a:solidFill>
            <a:schemeClr val="accent2"/>
          </a:solidFill>
          <a:ln>
            <a:solidFill>
              <a:schemeClr val="accent2"/>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6801"/>
              </a:solidFill>
            </a:endParaRPr>
          </a:p>
        </p:txBody>
      </p:sp>
      <p:sp>
        <p:nvSpPr>
          <p:cNvPr id="6" name="AutoShape 14"/>
          <p:cNvSpPr>
            <a:spLocks noChangeArrowheads="1"/>
          </p:cNvSpPr>
          <p:nvPr/>
        </p:nvSpPr>
        <p:spPr bwMode="blackWhite">
          <a:xfrm>
            <a:off x="7462838" y="752475"/>
            <a:ext cx="1409700" cy="1743075"/>
          </a:xfrm>
          <a:prstGeom prst="wedgeRectCallout">
            <a:avLst>
              <a:gd name="adj1" fmla="val 6931"/>
              <a:gd name="adj2" fmla="val 117764"/>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Alternative Capital, Low Levels of Catastrophe Drive Rates Down. </a:t>
            </a:r>
          </a:p>
        </p:txBody>
      </p:sp>
    </p:spTree>
    <p:extLst>
      <p:ext uri="{BB962C8B-B14F-4D97-AF65-F5344CB8AC3E}">
        <p14:creationId xmlns:p14="http://schemas.microsoft.com/office/powerpoint/2010/main" val="946749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a:xfrm>
            <a:off x="88900" y="0"/>
            <a:ext cx="8229600" cy="1069975"/>
          </a:xfrm>
        </p:spPr>
        <p:txBody>
          <a:bodyPr/>
          <a:lstStyle/>
          <a:p>
            <a:r>
              <a:rPr lang="en-US" altLang="en-US" dirty="0" smtClean="0">
                <a:latin typeface="Arial "/>
              </a:rPr>
              <a:t>ILS Issuance by Trigger</a:t>
            </a:r>
          </a:p>
        </p:txBody>
      </p:sp>
      <p:sp>
        <p:nvSpPr>
          <p:cNvPr id="13315"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graphicFrame>
        <p:nvGraphicFramePr>
          <p:cNvPr id="13316" name="Chart 9"/>
          <p:cNvGraphicFramePr>
            <a:graphicFrameLocks/>
          </p:cNvGraphicFramePr>
          <p:nvPr/>
        </p:nvGraphicFramePr>
        <p:xfrm>
          <a:off x="4125913" y="1524000"/>
          <a:ext cx="4154487" cy="4043363"/>
        </p:xfrm>
        <a:graphic>
          <a:graphicData uri="http://schemas.openxmlformats.org/presentationml/2006/ole">
            <mc:AlternateContent xmlns:mc="http://schemas.openxmlformats.org/markup-compatibility/2006">
              <mc:Choice xmlns:v="urn:schemas-microsoft-com:vml" Requires="v">
                <p:oleObj spid="_x0000_s28065720" name="Chart" r:id="rId4" imgW="4163929" imgH="4048095" progId="Excel.Chart.8">
                  <p:embed/>
                </p:oleObj>
              </mc:Choice>
              <mc:Fallback>
                <p:oleObj name="Chart" r:id="rId4" imgW="4163929" imgH="404809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913" y="1524000"/>
                        <a:ext cx="4154487"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7" name="Chart 6"/>
          <p:cNvGraphicFramePr>
            <a:graphicFrameLocks/>
          </p:cNvGraphicFramePr>
          <p:nvPr/>
        </p:nvGraphicFramePr>
        <p:xfrm>
          <a:off x="682625" y="1511300"/>
          <a:ext cx="4154488" cy="4041775"/>
        </p:xfrm>
        <a:graphic>
          <a:graphicData uri="http://schemas.openxmlformats.org/presentationml/2006/ole">
            <mc:AlternateContent xmlns:mc="http://schemas.openxmlformats.org/markup-compatibility/2006">
              <mc:Choice xmlns:v="urn:schemas-microsoft-com:vml" Requires="v">
                <p:oleObj spid="_x0000_s28065721" name="Chart" r:id="rId7" imgW="4163929" imgH="4048095" progId="Excel.Chart.8">
                  <p:embed/>
                </p:oleObj>
              </mc:Choice>
              <mc:Fallback>
                <p:oleObj name="Chart" r:id="rId7" imgW="4163929" imgH="4048095"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25" y="1511300"/>
                        <a:ext cx="4154488" cy="404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a:spLocks noChangeArrowheads="1"/>
          </p:cNvSpPr>
          <p:nvPr/>
        </p:nvSpPr>
        <p:spPr bwMode="blackWhite">
          <a:xfrm>
            <a:off x="403225"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Terms Are Shifting Away From ‘Objective’ Triggers (Favored by Investors) Toward Indemnity Trigger (Favored by Insurers).</a:t>
            </a:r>
          </a:p>
        </p:txBody>
      </p:sp>
    </p:spTree>
    <p:extLst>
      <p:ext uri="{BB962C8B-B14F-4D97-AF65-F5344CB8AC3E}">
        <p14:creationId xmlns:p14="http://schemas.microsoft.com/office/powerpoint/2010/main" val="2666628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46</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endParaRPr lang="en-US" b="1" dirty="0"/>
          </a:p>
        </p:txBody>
      </p:sp>
    </p:spTree>
    <p:extLst>
      <p:ext uri="{BB962C8B-B14F-4D97-AF65-F5344CB8AC3E}">
        <p14:creationId xmlns:p14="http://schemas.microsoft.com/office/powerpoint/2010/main" val="4120488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4. 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47</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Are Capital Accumulation, Drive for Growth and Scale Stimulating M&amp;A Activity?</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47</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48</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1994-2014 (1)</a:t>
            </a:r>
          </a:p>
        </p:txBody>
      </p:sp>
      <p:graphicFrame>
        <p:nvGraphicFramePr>
          <p:cNvPr id="58374" name="Object 3"/>
          <p:cNvGraphicFramePr>
            <a:graphicFrameLocks noGrp="1"/>
          </p:cNvGraphicFramePr>
          <p:nvPr>
            <p:ph type="chart" idx="4294967295"/>
            <p:extLst/>
          </p:nvPr>
        </p:nvGraphicFramePr>
        <p:xfrm>
          <a:off x="300038" y="1620838"/>
          <a:ext cx="8542337" cy="4513262"/>
        </p:xfrm>
        <a:graphic>
          <a:graphicData uri="http://schemas.openxmlformats.org/presentationml/2006/ole">
            <mc:AlternateContent xmlns:mc="http://schemas.openxmlformats.org/markup-compatibility/2006">
              <mc:Choice xmlns:v="urn:schemas-microsoft-com:vml" Requires="v">
                <p:oleObj spid="_x0000_s28346575" name="Chart" r:id="rId4" imgW="8581836" imgH="4533761" progId="MSGraph.Chart.8">
                  <p:embed followColorScheme="full"/>
                </p:oleObj>
              </mc:Choice>
              <mc:Fallback>
                <p:oleObj name="Chart" r:id="rId4" imgW="8581836" imgH="4533761" progId="MSGraph.Chart.8">
                  <p:embed followColorScheme="full"/>
                  <p:pic>
                    <p:nvPicPr>
                      <p:cNvPr id="0" name=""/>
                      <p:cNvPicPr>
                        <a:picLocks noGrp="1" noChangeArrowheads="1"/>
                      </p:cNvPicPr>
                      <p:nvPr/>
                    </p:nvPicPr>
                    <p:blipFill>
                      <a:blip r:embed="rId5"/>
                      <a:srcRect/>
                      <a:stretch>
                        <a:fillRect/>
                      </a:stretch>
                    </p:blipFill>
                    <p:spPr bwMode="gray">
                      <a:xfrm>
                        <a:off x="300038" y="162083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database.</a:t>
            </a:r>
          </a:p>
        </p:txBody>
      </p:sp>
      <p:sp>
        <p:nvSpPr>
          <p:cNvPr id="1989639" name="AutoShape 7"/>
          <p:cNvSpPr>
            <a:spLocks noChangeArrowheads="1"/>
          </p:cNvSpPr>
          <p:nvPr/>
        </p:nvSpPr>
        <p:spPr bwMode="blackWhite">
          <a:xfrm>
            <a:off x="5785944" y="1098550"/>
            <a:ext cx="1993599" cy="1501298"/>
          </a:xfrm>
          <a:prstGeom prst="wedgeRectCallout">
            <a:avLst>
              <a:gd name="adj1" fmla="val 43349"/>
              <a:gd name="adj2" fmla="val 1510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M&amp;A activity in the P/C sector </a:t>
            </a:r>
            <a:r>
              <a:rPr lang="en-US" sz="1600" b="1" dirty="0" smtClean="0">
                <a:solidFill>
                  <a:schemeClr val="bg1"/>
                </a:solidFill>
              </a:rPr>
              <a:t>was up sharply in 2014 but remains well below </a:t>
            </a:r>
            <a:r>
              <a:rPr lang="en-US" sz="1600" b="1" dirty="0">
                <a:solidFill>
                  <a:schemeClr val="bg1"/>
                </a:solidFill>
              </a:rPr>
              <a:t>pre-crisis </a:t>
            </a:r>
            <a:r>
              <a:rPr lang="en-US" sz="1600" b="1" dirty="0" smtClean="0">
                <a:solidFill>
                  <a:schemeClr val="bg1"/>
                </a:solidFill>
              </a:rPr>
              <a:t>or late 1990s levels.</a:t>
            </a:r>
            <a:endParaRPr lang="en-US" sz="1600" b="1" dirty="0">
              <a:solidFill>
                <a:schemeClr val="bg1"/>
              </a:solidFill>
            </a:endParaRPr>
          </a:p>
        </p:txBody>
      </p:sp>
      <p:sp>
        <p:nvSpPr>
          <p:cNvPr id="10" name="AutoShape 8"/>
          <p:cNvSpPr>
            <a:spLocks noChangeArrowheads="1"/>
          </p:cNvSpPr>
          <p:nvPr/>
        </p:nvSpPr>
        <p:spPr bwMode="blackWhite">
          <a:xfrm>
            <a:off x="3664688" y="1098550"/>
            <a:ext cx="1813035" cy="1379060"/>
          </a:xfrm>
          <a:prstGeom prst="wedgeRectCallout">
            <a:avLst>
              <a:gd name="adj1" fmla="val -74753"/>
              <a:gd name="adj2" fmla="val 275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M&amp;A activity in 2015 will likely reach its highest level since 1998</a:t>
            </a:r>
            <a:endParaRPr lang="en-US" b="1" dirty="0">
              <a:solidFill>
                <a:srgbClr val="FFFFFF"/>
              </a:solidFill>
            </a:endParaRPr>
          </a:p>
        </p:txBody>
      </p:sp>
    </p:spTree>
    <p:extLst>
      <p:ext uri="{BB962C8B-B14F-4D97-AF65-F5344CB8AC3E}">
        <p14:creationId xmlns:p14="http://schemas.microsoft.com/office/powerpoint/2010/main" val="22541287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183312" y="5897247"/>
            <a:ext cx="8640966"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smtClean="0">
              <a:solidFill>
                <a:srgbClr val="000000"/>
              </a:solidFill>
            </a:endParaRPr>
          </a:p>
          <a:p>
            <a:r>
              <a:rPr lang="en-US" sz="1100" dirty="0" smtClean="0">
                <a:solidFill>
                  <a:srgbClr val="000000"/>
                </a:solidFill>
              </a:rPr>
              <a:t>Update: Alleghany Corp. announced in May 2015 that it is considering the sale of </a:t>
            </a:r>
            <a:r>
              <a:rPr lang="en-US" sz="1100" dirty="0" err="1" smtClean="0">
                <a:solidFill>
                  <a:srgbClr val="000000"/>
                </a:solidFill>
              </a:rPr>
              <a:t>TransAtlantic</a:t>
            </a:r>
            <a:r>
              <a:rPr lang="en-US" sz="1100" dirty="0" smtClean="0">
                <a:solidFill>
                  <a:srgbClr val="000000"/>
                </a:solidFill>
              </a:rPr>
              <a:t> Holding Co. (</a:t>
            </a:r>
            <a:r>
              <a:rPr lang="en-US" sz="1100" dirty="0" err="1" smtClean="0">
                <a:solidFill>
                  <a:srgbClr val="000000"/>
                </a:solidFill>
              </a:rPr>
              <a:t>TransRe</a:t>
            </a:r>
            <a:r>
              <a:rPr lang="en-US" sz="1100" dirty="0" smtClean="0">
                <a:solidFill>
                  <a:srgbClr val="000000"/>
                </a:solidFill>
              </a:rPr>
              <a:t>).</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Conning; Insurance information Institute.</a:t>
            </a:r>
            <a:endParaRPr lang="en-US" sz="1100" dirty="0">
              <a:solidFill>
                <a:srgbClr val="000000"/>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latin typeface="Arial" panose="020B0604020202020204" pitchFamily="34" charset="0"/>
              </a:rPr>
              <a:t>T</a:t>
            </a:r>
            <a:r>
              <a:rPr lang="en-US" kern="0" dirty="0" smtClean="0">
                <a:latin typeface="Arial" panose="020B0604020202020204" pitchFamily="34" charset="0"/>
              </a:rPr>
              <a:t>op Global P&amp;C M&amp;As in 2014 - YTD 2015</a:t>
            </a:r>
          </a:p>
        </p:txBody>
      </p:sp>
      <p:graphicFrame>
        <p:nvGraphicFramePr>
          <p:cNvPr id="2" name="Table 1"/>
          <p:cNvGraphicFramePr>
            <a:graphicFrameLocks noGrp="1"/>
          </p:cNvGraphicFramePr>
          <p:nvPr>
            <p:extLst>
              <p:ext uri="{D42A27DB-BD31-4B8C-83A1-F6EECF244321}">
                <p14:modId xmlns:p14="http://schemas.microsoft.com/office/powerpoint/2010/main" val="1860864445"/>
              </p:ext>
            </p:extLst>
          </p:nvPr>
        </p:nvGraphicFramePr>
        <p:xfrm>
          <a:off x="451326" y="1078242"/>
          <a:ext cx="8216845" cy="5185410"/>
        </p:xfrm>
        <a:graphic>
          <a:graphicData uri="http://schemas.openxmlformats.org/drawingml/2006/table">
            <a:tbl>
              <a:tblPr>
                <a:tableStyleId>{5C22544A-7EE6-4342-B048-85BDC9FD1C3A}</a:tableStyleId>
              </a:tblPr>
              <a:tblGrid>
                <a:gridCol w="2795080"/>
                <a:gridCol w="3609833"/>
                <a:gridCol w="1811932"/>
              </a:tblGrid>
              <a:tr h="184150">
                <a:tc>
                  <a:txBody>
                    <a:bodyPr/>
                    <a:lstStyle/>
                    <a:p>
                      <a:pPr algn="l" fontAlgn="b"/>
                      <a:r>
                        <a:rPr lang="en-US" sz="1400" b="1" u="none" strike="noStrike" dirty="0" smtClean="0">
                          <a:solidFill>
                            <a:schemeClr val="bg1"/>
                          </a:solidFill>
                          <a:effectLst/>
                        </a:rPr>
                        <a:t>Acquirer</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l" fontAlgn="b"/>
                      <a:r>
                        <a:rPr lang="en-US" sz="1400" b="1" u="none" strike="noStrike" dirty="0">
                          <a:solidFill>
                            <a:schemeClr val="bg1"/>
                          </a:solidFill>
                          <a:effectLst/>
                        </a:rPr>
                        <a:t>Target</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r" fontAlgn="b"/>
                      <a:r>
                        <a:rPr lang="en-US" sz="1400" b="1" u="none" strike="noStrike" dirty="0" smtClean="0">
                          <a:solidFill>
                            <a:schemeClr val="bg1"/>
                          </a:solidFill>
                          <a:effectLst/>
                        </a:rPr>
                        <a:t>Transaction</a:t>
                      </a:r>
                    </a:p>
                    <a:p>
                      <a:pPr algn="r" fontAlgn="b"/>
                      <a:r>
                        <a:rPr lang="en-US" sz="1400" b="1" u="none" strike="noStrike" dirty="0" smtClean="0">
                          <a:solidFill>
                            <a:schemeClr val="bg1"/>
                          </a:solidFill>
                          <a:effectLst/>
                        </a:rPr>
                        <a:t>Value</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r>
              <a:tr h="184150">
                <a:tc>
                  <a:txBody>
                    <a:bodyPr/>
                    <a:lstStyle/>
                    <a:p>
                      <a:pPr algn="l" fontAlgn="b">
                        <a:lnSpc>
                          <a:spcPct val="150000"/>
                        </a:lnSpc>
                      </a:pPr>
                      <a:r>
                        <a:rPr lang="en-US" sz="1400" b="1" i="0" u="none" strike="noStrike" dirty="0" smtClean="0">
                          <a:solidFill>
                            <a:srgbClr val="FF0000"/>
                          </a:solidFill>
                          <a:effectLst/>
                          <a:latin typeface="Calibri" panose="020F0502020204030204" pitchFamily="34" charset="0"/>
                        </a:rPr>
                        <a:t>ACE (Switzerland)</a:t>
                      </a:r>
                      <a:endParaRPr lang="en-US"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400" b="1" i="0" u="none" strike="noStrike" dirty="0" smtClean="0">
                          <a:solidFill>
                            <a:srgbClr val="FF0000"/>
                          </a:solidFill>
                          <a:effectLst/>
                          <a:latin typeface="Calibri" panose="020F0502020204030204" pitchFamily="34" charset="0"/>
                        </a:rPr>
                        <a:t>Chubb (US)</a:t>
                      </a:r>
                      <a:endParaRPr lang="en-US"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400" b="1" i="0" u="none" strike="noStrike" dirty="0" smtClean="0">
                          <a:solidFill>
                            <a:srgbClr val="FF0000"/>
                          </a:solidFill>
                          <a:effectLst/>
                          <a:latin typeface="Calibri" panose="020F0502020204030204" pitchFamily="34" charset="0"/>
                        </a:rPr>
                        <a:t>$28,300</a:t>
                      </a:r>
                      <a:endParaRPr lang="en-US" sz="1400" b="1" i="0" u="none" strike="noStrike" dirty="0">
                        <a:solidFill>
                          <a:srgbClr val="FF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b="0" i="0" u="none" strike="noStrike" dirty="0" err="1" smtClean="0">
                          <a:solidFill>
                            <a:srgbClr val="000000"/>
                          </a:solidFill>
                          <a:effectLst/>
                          <a:latin typeface="+mn-lt"/>
                        </a:rPr>
                        <a:t>Exor</a:t>
                      </a:r>
                      <a:r>
                        <a:rPr lang="en-US" sz="1100" b="0" i="0" u="none" strike="noStrike" dirty="0" smtClean="0">
                          <a:solidFill>
                            <a:srgbClr val="000000"/>
                          </a:solidFill>
                          <a:effectLst/>
                          <a:latin typeface="+mn-lt"/>
                        </a:rPr>
                        <a:t> (Italy)</a:t>
                      </a:r>
                      <a:endParaRPr lang="en-US" sz="1100" b="0" i="0" u="none" strike="noStrike" dirty="0">
                        <a:solidFill>
                          <a:srgbClr val="000000"/>
                        </a:solidFill>
                        <a:effectLst/>
                        <a:latin typeface="+mn-lt"/>
                      </a:endParaRPr>
                    </a:p>
                  </a:txBody>
                  <a:tcPr marL="6350" marR="6350" marT="6350" marB="0" anchor="b"/>
                </a:tc>
                <a:tc>
                  <a:txBody>
                    <a:bodyPr/>
                    <a:lstStyle/>
                    <a:p>
                      <a:pPr marL="0" marR="0" indent="0" algn="l" defTabSz="914400" eaLnBrk="1" fontAlgn="b" latinLnBrk="0" hangingPunct="1">
                        <a:lnSpc>
                          <a:spcPct val="150000"/>
                        </a:lnSpc>
                        <a:spcBef>
                          <a:spcPts val="0"/>
                        </a:spcBef>
                        <a:spcAft>
                          <a:spcPts val="0"/>
                        </a:spcAft>
                        <a:buClrTx/>
                        <a:buSzTx/>
                        <a:buFontTx/>
                        <a:buNone/>
                        <a:tabLst/>
                        <a:defRPr/>
                      </a:pPr>
                      <a:r>
                        <a:rPr lang="en-US" sz="1100" u="none" strike="noStrike" dirty="0" smtClean="0">
                          <a:effectLst/>
                        </a:rPr>
                        <a:t>PartnerRe Ltd. (Bermuda)</a:t>
                      </a:r>
                      <a:endParaRPr lang="en-US" sz="1100" b="0" i="0" u="none" strike="noStrike" dirty="0" smtClean="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smtClean="0">
                          <a:effectLst/>
                        </a:rPr>
                        <a:t>$6,900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400" b="0" i="0" u="none" strike="noStrike" dirty="0" smtClean="0">
                          <a:solidFill>
                            <a:srgbClr val="000000"/>
                          </a:solidFill>
                          <a:effectLst/>
                          <a:latin typeface="Calibri" panose="020F0502020204030204" pitchFamily="34" charset="0"/>
                        </a:rPr>
                        <a:t>Zurich</a:t>
                      </a:r>
                      <a:r>
                        <a:rPr lang="en-US" sz="1400" b="0" i="0" u="none" strike="noStrike" baseline="0" dirty="0" smtClean="0">
                          <a:solidFill>
                            <a:srgbClr val="000000"/>
                          </a:solidFill>
                          <a:effectLst/>
                          <a:latin typeface="Calibri" panose="020F0502020204030204" pitchFamily="34" charset="0"/>
                        </a:rPr>
                        <a:t> (Switzerland)</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400" b="0" i="0" u="none" strike="noStrike" dirty="0" smtClean="0">
                          <a:solidFill>
                            <a:srgbClr val="000000"/>
                          </a:solidFill>
                          <a:effectLst/>
                          <a:latin typeface="Calibri" panose="020F0502020204030204" pitchFamily="34" charset="0"/>
                        </a:rPr>
                        <a:t>RSA (UK)</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400" b="0" i="0" u="none" strike="noStrike" dirty="0" smtClean="0">
                          <a:solidFill>
                            <a:srgbClr val="000000"/>
                          </a:solidFill>
                          <a:effectLst/>
                          <a:latin typeface="Calibri" panose="020F0502020204030204" pitchFamily="34" charset="0"/>
                        </a:rPr>
                        <a:t>8,000</a:t>
                      </a:r>
                      <a:endParaRPr lang="en-US" sz="14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XL Group plc (Ireland)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Catlin Group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4,200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RenaissanceRe</a:t>
                      </a:r>
                      <a:r>
                        <a:rPr lang="en-US" sz="1100" u="none" strike="noStrike" dirty="0">
                          <a:effectLst/>
                        </a:rPr>
                        <a:t>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Platinum Underwriters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1,900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Fairfax Financial Holdings Ltd.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Brit Insurance Holdings NV (Netherlands)</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1,880</a:t>
                      </a:r>
                      <a:endParaRPr lang="en-US" sz="1100" b="0" i="0" u="none" strike="noStrike">
                        <a:solidFill>
                          <a:srgbClr val="000000"/>
                        </a:solidFill>
                        <a:effectLst/>
                        <a:latin typeface="Calibri" panose="020F0502020204030204" pitchFamily="34" charset="0"/>
                      </a:endParaRPr>
                    </a:p>
                  </a:txBody>
                  <a:tcPr marL="6350" marR="6350" marT="6350" marB="0" anchor="b"/>
                </a:tc>
              </a:tr>
              <a:tr h="368300">
                <a:tc>
                  <a:txBody>
                    <a:bodyPr/>
                    <a:lstStyle/>
                    <a:p>
                      <a:pPr algn="l" fontAlgn="b">
                        <a:lnSpc>
                          <a:spcPct val="150000"/>
                        </a:lnSpc>
                      </a:pPr>
                      <a:r>
                        <a:rPr lang="en-US" sz="1100" u="none" strike="noStrike" dirty="0">
                          <a:effectLst/>
                        </a:rPr>
                        <a:t>Desjardins Financial Corp.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State Farm's property/casualty and life insurance operations in Canada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TPG Capital LP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The Warranty Group, Inc.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Fosun</a:t>
                      </a:r>
                      <a:r>
                        <a:rPr lang="en-US" sz="1100" u="none" strike="noStrike" dirty="0">
                          <a:effectLst/>
                        </a:rPr>
                        <a:t> International Ltd. (China)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pt-BR" sz="1100" u="none" strike="noStrike" dirty="0">
                          <a:effectLst/>
                        </a:rPr>
                        <a:t>Caixa Seguros e Saude SGPA SA (Portugal)</a:t>
                      </a:r>
                      <a:endParaRPr lang="pt-B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1,360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Progressive Corp.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ARX Holding Corp.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875</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Assured Guaranty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Radian Asset Assurance, Inc.</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810</a:t>
                      </a:r>
                      <a:endParaRPr lang="en-US" sz="1100" b="0" i="0" u="none" strike="noStrike">
                        <a:solidFill>
                          <a:srgbClr val="000000"/>
                        </a:solidFill>
                        <a:effectLst/>
                        <a:latin typeface="Calibri" panose="020F0502020204030204" pitchFamily="34" charset="0"/>
                      </a:endParaRPr>
                    </a:p>
                  </a:txBody>
                  <a:tcPr marL="6350" marR="6350" marT="6350" marB="0" anchor="b"/>
                </a:tc>
              </a:tr>
              <a:tr h="368300">
                <a:tc>
                  <a:txBody>
                    <a:bodyPr/>
                    <a:lstStyle/>
                    <a:p>
                      <a:pPr algn="l" fontAlgn="b">
                        <a:lnSpc>
                          <a:spcPct val="150000"/>
                        </a:lnSpc>
                      </a:pPr>
                      <a:r>
                        <a:rPr lang="en-US" sz="1100" u="none" strike="noStrike" dirty="0" err="1">
                          <a:effectLst/>
                        </a:rPr>
                        <a:t>Mapfre</a:t>
                      </a:r>
                      <a:r>
                        <a:rPr lang="en-US" sz="1100" u="none" strike="noStrike" dirty="0">
                          <a:effectLst/>
                        </a:rPr>
                        <a:t> S.A. (Spain)</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German and </a:t>
                      </a:r>
                      <a:r>
                        <a:rPr lang="en-US" sz="1100" u="none" strike="noStrike" dirty="0" err="1">
                          <a:effectLst/>
                        </a:rPr>
                        <a:t>Italina</a:t>
                      </a:r>
                      <a:r>
                        <a:rPr lang="en-US" sz="1100" u="none" strike="noStrike" dirty="0">
                          <a:effectLst/>
                        </a:rPr>
                        <a:t> operations of Direct Line Insurance Group plc (Germany/Italy)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701</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Validus</a:t>
                      </a:r>
                      <a:r>
                        <a:rPr lang="en-US" sz="1100" u="none" strike="noStrike" dirty="0">
                          <a:effectLst/>
                        </a:rPr>
                        <a:t>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Western World Insurance Group, Inc.</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690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ACE Ltd. (Switzerland)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P&amp;C business from </a:t>
                      </a:r>
                      <a:r>
                        <a:rPr lang="en-US" sz="1100" u="none" strike="noStrike" dirty="0" err="1">
                          <a:effectLst/>
                        </a:rPr>
                        <a:t>Itau</a:t>
                      </a:r>
                      <a:r>
                        <a:rPr lang="en-US" sz="1100" u="none" strike="noStrike" dirty="0">
                          <a:effectLst/>
                        </a:rPr>
                        <a:t> </a:t>
                      </a:r>
                      <a:r>
                        <a:rPr lang="en-US" sz="1100" u="none" strike="noStrike" dirty="0" err="1">
                          <a:effectLst/>
                        </a:rPr>
                        <a:t>Seguros</a:t>
                      </a:r>
                      <a:r>
                        <a:rPr lang="en-US" sz="1100" u="none" strike="noStrike" dirty="0">
                          <a:effectLst/>
                        </a:rPr>
                        <a:t> S.A. (Brazil)</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685</a:t>
                      </a:r>
                      <a:endParaRPr lang="en-US" sz="11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spTree>
    <p:custDataLst>
      <p:tags r:id="rId1"/>
    </p:custDataLst>
    <p:extLst>
      <p:ext uri="{BB962C8B-B14F-4D97-AF65-F5344CB8AC3E}">
        <p14:creationId xmlns:p14="http://schemas.microsoft.com/office/powerpoint/2010/main" val="18915691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883571768"/>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366006"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2788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Recent </a:t>
            </a:r>
            <a:r>
              <a:rPr lang="en-US" kern="0" dirty="0">
                <a:latin typeface="Arial" panose="020B0604020202020204" pitchFamily="34" charset="0"/>
              </a:rPr>
              <a:t>M&amp;A Transactions Involving </a:t>
            </a:r>
            <a:r>
              <a:rPr lang="en-US" kern="0" dirty="0" smtClean="0">
                <a:latin typeface="Arial" panose="020B0604020202020204" pitchFamily="34" charset="0"/>
              </a:rPr>
              <a:t/>
            </a:r>
            <a:br>
              <a:rPr lang="en-US" kern="0" dirty="0" smtClean="0">
                <a:latin typeface="Arial" panose="020B0604020202020204" pitchFamily="34" charset="0"/>
              </a:rPr>
            </a:br>
            <a:r>
              <a:rPr lang="en-US" kern="0" dirty="0" smtClean="0">
                <a:latin typeface="Arial" panose="020B0604020202020204" pitchFamily="34" charset="0"/>
              </a:rPr>
              <a:t>Lloyd's </a:t>
            </a:r>
            <a:r>
              <a:rPr lang="en-US" kern="0" dirty="0">
                <a:latin typeface="Arial" panose="020B0604020202020204" pitchFamily="34" charset="0"/>
              </a:rPr>
              <a:t>and Bermuda </a:t>
            </a:r>
            <a:r>
              <a:rPr lang="en-US" kern="0" dirty="0" smtClean="0">
                <a:latin typeface="Arial" panose="020B0604020202020204" pitchFamily="34" charset="0"/>
              </a:rPr>
              <a:t>Re/Insurers</a:t>
            </a:r>
          </a:p>
        </p:txBody>
      </p:sp>
      <p:graphicFrame>
        <p:nvGraphicFramePr>
          <p:cNvPr id="2" name="Table 1"/>
          <p:cNvGraphicFramePr>
            <a:graphicFrameLocks noGrp="1"/>
          </p:cNvGraphicFramePr>
          <p:nvPr>
            <p:extLst/>
          </p:nvPr>
        </p:nvGraphicFramePr>
        <p:xfrm>
          <a:off x="442651" y="1808483"/>
          <a:ext cx="8213670" cy="3579661"/>
        </p:xfrm>
        <a:graphic>
          <a:graphicData uri="http://schemas.openxmlformats.org/drawingml/2006/table">
            <a:tbl>
              <a:tblPr>
                <a:tableStyleId>{5C22544A-7EE6-4342-B048-85BDC9FD1C3A}</a:tableStyleId>
              </a:tblPr>
              <a:tblGrid>
                <a:gridCol w="1383721"/>
                <a:gridCol w="2500511"/>
                <a:gridCol w="2750830"/>
                <a:gridCol w="1578608"/>
              </a:tblGrid>
              <a:tr h="474096">
                <a:tc>
                  <a:txBody>
                    <a:bodyPr/>
                    <a:lstStyle/>
                    <a:p>
                      <a:pPr algn="ctr" fontAlgn="b"/>
                      <a:r>
                        <a:rPr lang="en-US" sz="1600" b="1" i="0" u="none" strike="noStrike" dirty="0" smtClean="0">
                          <a:solidFill>
                            <a:schemeClr val="bg1"/>
                          </a:solidFill>
                          <a:effectLst/>
                          <a:latin typeface="+mj-lt"/>
                        </a:rPr>
                        <a:t>Date</a:t>
                      </a:r>
                      <a:endParaRPr lang="en-US" sz="1600" b="1" i="0" u="none" strike="noStrike" dirty="0">
                        <a:solidFill>
                          <a:schemeClr val="bg1"/>
                        </a:solidFill>
                        <a:effectLst/>
                        <a:latin typeface="+mj-lt"/>
                      </a:endParaRPr>
                    </a:p>
                  </a:txBody>
                  <a:tcPr marL="6350" marR="6350" marT="6350" marB="0" anchor="b">
                    <a:solidFill>
                      <a:srgbClr val="225A7A"/>
                    </a:solidFill>
                  </a:tcPr>
                </a:tc>
                <a:tc>
                  <a:txBody>
                    <a:bodyPr/>
                    <a:lstStyle/>
                    <a:p>
                      <a:pPr algn="ctr" fontAlgn="b"/>
                      <a:r>
                        <a:rPr lang="en-US" sz="1600" b="1" u="none" strike="noStrike" dirty="0" smtClean="0">
                          <a:solidFill>
                            <a:schemeClr val="bg1"/>
                          </a:solidFill>
                          <a:effectLst/>
                        </a:rPr>
                        <a:t>Acquirer</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ctr" fontAlgn="b"/>
                      <a:r>
                        <a:rPr lang="en-US" sz="1600" b="1" u="none" strike="noStrike" dirty="0">
                          <a:solidFill>
                            <a:schemeClr val="bg1"/>
                          </a:solidFill>
                          <a:effectLst/>
                        </a:rPr>
                        <a:t>Target</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ctr" fontAlgn="b"/>
                      <a:r>
                        <a:rPr lang="en-US" sz="1600" b="1" u="none" strike="noStrike" dirty="0" smtClean="0">
                          <a:solidFill>
                            <a:schemeClr val="bg1"/>
                          </a:solidFill>
                          <a:effectLst/>
                        </a:rPr>
                        <a:t>Deal Value </a:t>
                      </a:r>
                    </a:p>
                    <a:p>
                      <a:pPr algn="ctr" fontAlgn="b"/>
                      <a:r>
                        <a:rPr lang="en-US" sz="1600" b="1" i="0" u="none" strike="noStrike" dirty="0" smtClean="0">
                          <a:solidFill>
                            <a:schemeClr val="bg1"/>
                          </a:solidFill>
                          <a:effectLst/>
                          <a:latin typeface="Calibri" panose="020F0502020204030204" pitchFamily="34" charset="0"/>
                        </a:rPr>
                        <a:t>$ Billion</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r>
              <a:tr h="207156">
                <a:tc>
                  <a:txBody>
                    <a:bodyPr/>
                    <a:lstStyle/>
                    <a:p>
                      <a:pPr algn="l" fontAlgn="b"/>
                      <a:r>
                        <a:rPr lang="en-US" sz="1400" b="0" i="0" u="none" strike="noStrike" dirty="0">
                          <a:solidFill>
                            <a:srgbClr val="000000"/>
                          </a:solidFill>
                          <a:effectLst/>
                          <a:latin typeface="Calibri" panose="020F0502020204030204" pitchFamily="34" charset="0"/>
                        </a:rPr>
                        <a:t>Dec 2012</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Aquiline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Equity Redstar</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0.1</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Jun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Enstar/Stone Point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Atrium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0.2</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Jul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Enstar/Stone Point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Torus</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0.7</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Ian Beaton and Management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Ark Syndicate Management</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Lancashire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Cathedral</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err="1">
                          <a:solidFill>
                            <a:srgbClr val="000000"/>
                          </a:solidFill>
                          <a:effectLst/>
                          <a:latin typeface="Calibri" panose="020F0502020204030204" pitchFamily="34" charset="0"/>
                        </a:rPr>
                        <a:t>AmTrust</a:t>
                      </a:r>
                      <a:r>
                        <a:rPr lang="en-US" sz="14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Sagicor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0.1</a:t>
                      </a:r>
                    </a:p>
                  </a:txBody>
                  <a:tcPr marL="6350" marR="6350" marT="6350" marB="0" anchor="b"/>
                </a:tc>
              </a:tr>
              <a:tr h="215498">
                <a:tc>
                  <a:txBody>
                    <a:bodyPr/>
                    <a:lstStyle/>
                    <a:p>
                      <a:pPr algn="l" fontAlgn="b"/>
                      <a:r>
                        <a:rPr lang="en-US" sz="1400" b="0" i="0" u="none" strike="noStrike">
                          <a:solidFill>
                            <a:srgbClr val="000000"/>
                          </a:solidFill>
                          <a:effectLst/>
                          <a:latin typeface="Calibri" panose="020F0502020204030204" pitchFamily="34" charset="0"/>
                        </a:rPr>
                        <a:t>Sep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ANV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Jubilee Managing Agency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N/A</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Dec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Sompo </a:t>
                      </a:r>
                    </a:p>
                  </a:txBody>
                  <a:tcPr marL="6350" marR="6350" marT="6350" marB="0" anchor="b"/>
                </a:tc>
                <a:tc>
                  <a:txBody>
                    <a:bodyPr/>
                    <a:lstStyle/>
                    <a:p>
                      <a:pPr algn="l" fontAlgn="b"/>
                      <a:r>
                        <a:rPr lang="en-US" sz="1400" b="0" i="0" u="none" strike="noStrike" dirty="0" err="1">
                          <a:solidFill>
                            <a:srgbClr val="000000"/>
                          </a:solidFill>
                          <a:effectLst/>
                          <a:latin typeface="Calibri" panose="020F0502020204030204" pitchFamily="34" charset="0"/>
                        </a:rPr>
                        <a:t>Canopius</a:t>
                      </a:r>
                      <a:r>
                        <a:rPr lang="en-US" sz="14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1.0</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Feb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Qatar Insurance Company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Antares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0.2</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Jul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BTG Pactual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Ariel Re</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Nov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RenaissanceRe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Platinum Underwriters</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1.9</a:t>
                      </a:r>
                    </a:p>
                  </a:txBody>
                  <a:tcPr marL="6350" marR="6350" marT="6350" marB="0" anchor="b"/>
                </a:tc>
              </a:tr>
              <a:tr h="229401">
                <a:tc>
                  <a:txBody>
                    <a:bodyPr/>
                    <a:lstStyle/>
                    <a:p>
                      <a:pPr algn="l" fontAlgn="b"/>
                      <a:r>
                        <a:rPr lang="en-US" sz="1400" b="0" i="0" u="none" strike="noStrike">
                          <a:solidFill>
                            <a:srgbClr val="000000"/>
                          </a:solidFill>
                          <a:effectLst/>
                          <a:latin typeface="Calibri" panose="020F0502020204030204" pitchFamily="34" charset="0"/>
                        </a:rPr>
                        <a:t>Dec 2014</a:t>
                      </a:r>
                    </a:p>
                  </a:txBody>
                  <a:tcPr marL="6350" marR="6350" marT="6350" marB="0" anchor="b"/>
                </a:tc>
                <a:tc>
                  <a:txBody>
                    <a:bodyPr/>
                    <a:lstStyle/>
                    <a:p>
                      <a:pPr algn="l" fontAlgn="b"/>
                      <a:r>
                        <a:rPr lang="en-US" sz="1400" b="0" i="0" u="none" strike="noStrike" dirty="0" smtClean="0">
                          <a:solidFill>
                            <a:srgbClr val="000000"/>
                          </a:solidFill>
                          <a:effectLst/>
                          <a:latin typeface="Calibri" panose="020F0502020204030204" pitchFamily="34" charset="0"/>
                        </a:rPr>
                        <a:t>XL Group</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 Catlin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4.1</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Jan 2015</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PartnerRe</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 AXIS</a:t>
                      </a:r>
                    </a:p>
                  </a:txBody>
                  <a:tcPr marL="6350" marR="6350" marT="6350" marB="0" anchor="b"/>
                </a:tc>
                <a:tc>
                  <a:txBody>
                    <a:bodyPr/>
                    <a:lstStyle/>
                    <a:p>
                      <a:pPr algn="r" fontAlgn="b"/>
                      <a:r>
                        <a:rPr lang="en-US" sz="1400" b="0" i="0" u="none" strike="noStrike" dirty="0" smtClean="0">
                          <a:solidFill>
                            <a:srgbClr val="000000"/>
                          </a:solidFill>
                          <a:effectLst/>
                          <a:latin typeface="Calibri" panose="020F0502020204030204" pitchFamily="34" charset="0"/>
                        </a:rPr>
                        <a:t>11.0*</a:t>
                      </a:r>
                      <a:endParaRPr lang="en-US" sz="1400" b="0" i="0" u="none" strike="noStrike" dirty="0">
                        <a:solidFill>
                          <a:srgbClr val="000000"/>
                        </a:solidFill>
                        <a:effectLst/>
                        <a:latin typeface="Calibri" panose="020F0502020204030204" pitchFamily="34" charset="0"/>
                      </a:endParaRP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Feb 2015</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Fairfax Financial Holdings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Brit</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1.9</a:t>
                      </a:r>
                    </a:p>
                  </a:txBody>
                  <a:tcPr marL="6350" marR="6350" marT="6350" marB="0" anchor="b"/>
                </a:tc>
              </a:tr>
            </a:tbl>
          </a:graphicData>
        </a:graphic>
      </p:graphicFrame>
      <p:sp>
        <p:nvSpPr>
          <p:cNvPr id="5" name="Rectangle 4"/>
          <p:cNvSpPr>
            <a:spLocks noChangeArrowheads="1"/>
          </p:cNvSpPr>
          <p:nvPr/>
        </p:nvSpPr>
        <p:spPr bwMode="auto">
          <a:xfrm>
            <a:off x="183312" y="6080127"/>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*Deal was not complete as of 6/4/15 and a rival bid from Italian investment firm </a:t>
            </a:r>
            <a:r>
              <a:rPr lang="en-US" sz="1100" dirty="0" err="1" smtClean="0">
                <a:solidFill>
                  <a:srgbClr val="000000"/>
                </a:solidFill>
              </a:rPr>
              <a:t>Exor</a:t>
            </a:r>
            <a:r>
              <a:rPr lang="en-US" sz="1100" dirty="0" smtClean="0">
                <a:solidFill>
                  <a:srgbClr val="000000"/>
                </a:solidFill>
              </a:rPr>
              <a:t> was still under consideration.</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Swiss Re </a:t>
            </a:r>
            <a:r>
              <a:rPr lang="en-US" sz="1100" i="1" dirty="0" smtClean="0">
                <a:solidFill>
                  <a:srgbClr val="000000"/>
                </a:solidFill>
              </a:rPr>
              <a:t>sigma </a:t>
            </a:r>
            <a:r>
              <a:rPr lang="en-US" sz="1100" dirty="0" smtClean="0">
                <a:solidFill>
                  <a:srgbClr val="000000"/>
                </a:solidFill>
              </a:rPr>
              <a:t>3/2015; Insurance information Institute.</a:t>
            </a:r>
            <a:endParaRPr lang="en-US" sz="1100" dirty="0">
              <a:solidFill>
                <a:srgbClr val="000000"/>
              </a:solidFill>
            </a:endParaRPr>
          </a:p>
        </p:txBody>
      </p:sp>
    </p:spTree>
    <p:custDataLst>
      <p:tags r:id="rId1"/>
    </p:custDataLst>
    <p:extLst>
      <p:ext uri="{BB962C8B-B14F-4D97-AF65-F5344CB8AC3E}">
        <p14:creationId xmlns:p14="http://schemas.microsoft.com/office/powerpoint/2010/main" val="101076558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51</a:t>
            </a:fld>
            <a:endParaRPr lang="en-US" dirty="0" smtClean="0"/>
          </a:p>
        </p:txBody>
      </p:sp>
      <p:sp>
        <p:nvSpPr>
          <p:cNvPr id="82949" name="Rectangle 2"/>
          <p:cNvSpPr>
            <a:spLocks noGrp="1" noChangeArrowheads="1"/>
          </p:cNvSpPr>
          <p:nvPr>
            <p:ph type="title"/>
          </p:nvPr>
        </p:nvSpPr>
        <p:spPr/>
        <p:txBody>
          <a:bodyPr/>
          <a:lstStyle/>
          <a:p>
            <a:r>
              <a:rPr lang="en-US" dirty="0" smtClean="0"/>
              <a:t>What’s Driving Global Insurance M&amp;A Activity and Will It Continue?</a:t>
            </a:r>
          </a:p>
        </p:txBody>
      </p:sp>
      <p:sp>
        <p:nvSpPr>
          <p:cNvPr id="1922051" name="Rectangle 3"/>
          <p:cNvSpPr>
            <a:spLocks noGrp="1" noChangeArrowheads="1"/>
          </p:cNvSpPr>
          <p:nvPr>
            <p:ph type="body" idx="1"/>
          </p:nvPr>
        </p:nvSpPr>
        <p:spPr>
          <a:xfrm>
            <a:off x="268543" y="1073939"/>
            <a:ext cx="8780207" cy="5448301"/>
          </a:xfrm>
        </p:spPr>
        <p:txBody>
          <a:bodyPr/>
          <a:lstStyle/>
          <a:p>
            <a:pPr>
              <a:lnSpc>
                <a:spcPts val="2000"/>
              </a:lnSpc>
            </a:pPr>
            <a:r>
              <a:rPr lang="en-US" sz="2000" b="1" dirty="0" smtClean="0"/>
              <a:t>Excess Capital in Global Reinsurance and Primary </a:t>
            </a:r>
            <a:r>
              <a:rPr lang="en-US" sz="2000" b="1" dirty="0"/>
              <a:t>C</a:t>
            </a:r>
            <a:r>
              <a:rPr lang="en-US" sz="2000" b="1" dirty="0" smtClean="0"/>
              <a:t>ommercial Insurance in US</a:t>
            </a:r>
          </a:p>
          <a:p>
            <a:pPr lvl="1">
              <a:lnSpc>
                <a:spcPts val="2000"/>
              </a:lnSpc>
            </a:pPr>
            <a:r>
              <a:rPr lang="en-US" sz="1800" b="1" dirty="0" smtClean="0"/>
              <a:t>(Re)Insurers, like corporations in many industry, are sitting are large amounts of cash accumulated since the Global Financial Crisis that earns very little</a:t>
            </a:r>
          </a:p>
          <a:p>
            <a:pPr>
              <a:lnSpc>
                <a:spcPts val="2000"/>
              </a:lnSpc>
            </a:pPr>
            <a:r>
              <a:rPr lang="en-US" sz="2000" b="1" dirty="0" smtClean="0"/>
              <a:t>Alternative Capital</a:t>
            </a:r>
          </a:p>
          <a:p>
            <a:pPr>
              <a:lnSpc>
                <a:spcPts val="2000"/>
              </a:lnSpc>
            </a:pPr>
            <a:r>
              <a:rPr lang="en-US" sz="2000" b="1" dirty="0" smtClean="0"/>
              <a:t>Slow Top Line (Premium) Growth</a:t>
            </a:r>
          </a:p>
          <a:p>
            <a:pPr>
              <a:lnSpc>
                <a:spcPts val="2000"/>
              </a:lnSpc>
            </a:pPr>
            <a:r>
              <a:rPr lang="en-US" sz="2000" b="1" dirty="0" smtClean="0"/>
              <a:t>Slowdown in Pace of Earnings Growth/ROE</a:t>
            </a:r>
          </a:p>
          <a:p>
            <a:pPr>
              <a:lnSpc>
                <a:spcPts val="2000"/>
              </a:lnSpc>
            </a:pPr>
            <a:r>
              <a:rPr lang="en-US" sz="2000" b="1" dirty="0" smtClean="0"/>
              <a:t>Low Interest Rates Make Debt Financing for Acquisitions Attractive</a:t>
            </a:r>
          </a:p>
          <a:p>
            <a:pPr lvl="1">
              <a:lnSpc>
                <a:spcPts val="2000"/>
              </a:lnSpc>
            </a:pPr>
            <a:r>
              <a:rPr lang="en-US" sz="2000" b="1" dirty="0" smtClean="0"/>
              <a:t>Concern that interest rates in US may soon rise so best to act now</a:t>
            </a:r>
          </a:p>
          <a:p>
            <a:pPr>
              <a:lnSpc>
                <a:spcPts val="2000"/>
              </a:lnSpc>
            </a:pPr>
            <a:r>
              <a:rPr lang="en-US" sz="2000" b="1" dirty="0" smtClean="0"/>
              <a:t>Desire to Achieve Economies of Scale</a:t>
            </a:r>
          </a:p>
          <a:p>
            <a:pPr>
              <a:lnSpc>
                <a:spcPts val="2000"/>
              </a:lnSpc>
            </a:pPr>
            <a:r>
              <a:rPr lang="en-US" sz="2000" b="1" dirty="0" smtClean="0"/>
              <a:t>Peer Pressure/Momentum</a:t>
            </a:r>
          </a:p>
          <a:p>
            <a:pPr lvl="1">
              <a:lnSpc>
                <a:spcPts val="2000"/>
              </a:lnSpc>
            </a:pPr>
            <a:r>
              <a:rPr lang="en-US" sz="1800" b="1" dirty="0" smtClean="0"/>
              <a:t>Management concerns about being “left out”</a:t>
            </a:r>
          </a:p>
        </p:txBody>
      </p:sp>
    </p:spTree>
    <p:extLst>
      <p:ext uri="{BB962C8B-B14F-4D97-AF65-F5344CB8AC3E}">
        <p14:creationId xmlns:p14="http://schemas.microsoft.com/office/powerpoint/2010/main" val="37105752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2051">
                                            <p:txEl>
                                              <p:pRg st="7" end="7"/>
                                            </p:txEl>
                                          </p:spTgt>
                                        </p:tgtEl>
                                        <p:attrNameLst>
                                          <p:attrName>style.visibility</p:attrName>
                                        </p:attrNameLst>
                                      </p:cBhvr>
                                      <p:to>
                                        <p:strVal val="visible"/>
                                      </p:to>
                                    </p:set>
                                    <p:animEffect transition="in" filter="wipe(left)">
                                      <p:cBhvr>
                                        <p:cTn id="38" dur="500"/>
                                        <p:tgtEl>
                                          <p:spTgt spid="192205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8" end="8"/>
                                            </p:txEl>
                                          </p:spTgt>
                                        </p:tgtEl>
                                        <p:attrNameLst>
                                          <p:attrName>style.visibility</p:attrName>
                                        </p:attrNameLst>
                                      </p:cBhvr>
                                      <p:to>
                                        <p:strVal val="visible"/>
                                      </p:to>
                                    </p:set>
                                    <p:animEffect transition="in" filter="wipe(left)">
                                      <p:cBhvr>
                                        <p:cTn id="43" dur="500"/>
                                        <p:tgtEl>
                                          <p:spTgt spid="1922051">
                                            <p:txEl>
                                              <p:pRg st="8" end="8"/>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5. Growth</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 and Over Time, But…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52</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53</a:t>
            </a:fld>
            <a:endParaRPr lang="en-US" altLang="en-US" smtClean="0">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2268757790"/>
              </p:ext>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261626" name="Chart" r:id="rId4" imgW="8591407" imgH="4572000" progId="MSGraph.Chart.8">
                  <p:embed followColorScheme="full"/>
                </p:oleObj>
              </mc:Choice>
              <mc:Fallback>
                <p:oleObj name="Chart" r:id="rId4" imgW="8591407" imgH="4572000" progId="MSGraph.Chart.8">
                  <p:embed followColorScheme="full"/>
                  <p:pic>
                    <p:nvPicPr>
                      <p:cNvPr id="0" name=""/>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(All P/C Lines): Annual Change, 1971—2015:H1</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a:t>
            </a:r>
            <a:r>
              <a:rPr lang="en-US" altLang="en-US" sz="1100" smtClean="0">
                <a:solidFill>
                  <a:srgbClr val="000000"/>
                </a:solidFill>
              </a:rPr>
              <a:t>2014-15).</a:t>
            </a:r>
            <a:endParaRPr lang="en-US" altLang="en-US" sz="1100" dirty="0">
              <a:solidFill>
                <a:srgbClr val="000000"/>
              </a:solidFill>
            </a:endParaRPr>
          </a:p>
        </p:txBody>
      </p:sp>
      <p:sp>
        <p:nvSpPr>
          <p:cNvPr id="2034702" name="AutoShape 14"/>
          <p:cNvSpPr>
            <a:spLocks noChangeArrowheads="1"/>
          </p:cNvSpPr>
          <p:nvPr/>
        </p:nvSpPr>
        <p:spPr bwMode="blackWhite">
          <a:xfrm>
            <a:off x="5090910"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450160" y="3128962"/>
            <a:ext cx="1631928" cy="1169988"/>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2015:H1: </a:t>
            </a:r>
            <a:r>
              <a:rPr lang="en-US" sz="1400" b="1" dirty="0" smtClean="0">
                <a:solidFill>
                  <a:srgbClr val="FFFFFF"/>
                </a:solidFill>
                <a:latin typeface="Arial "/>
              </a:rPr>
              <a:t>4.1</a:t>
            </a:r>
            <a:r>
              <a:rPr lang="en-US" sz="1400" b="1" dirty="0" smtClean="0">
                <a:solidFill>
                  <a:srgbClr val="FFFFFF"/>
                </a:solidFill>
                <a:latin typeface="Arial "/>
                <a:cs typeface="Arial" charset="0"/>
              </a:rPr>
              <a:t>%</a:t>
            </a:r>
          </a:p>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2014</a:t>
            </a:r>
            <a:r>
              <a:rPr lang="en-US" sz="1400" b="1" dirty="0">
                <a:solidFill>
                  <a:srgbClr val="FFFFFF"/>
                </a:solidFill>
                <a:latin typeface="Arial "/>
                <a:cs typeface="Arial" charset="0"/>
              </a:rPr>
              <a:t>: 4.1%</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Tree>
    <p:extLst>
      <p:ext uri="{BB962C8B-B14F-4D97-AF65-F5344CB8AC3E}">
        <p14:creationId xmlns:p14="http://schemas.microsoft.com/office/powerpoint/2010/main" val="1851091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482576"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4.1%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2015E</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13670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893938428"/>
              </p:ext>
            </p:extLst>
          </p:nvPr>
        </p:nvGraphicFramePr>
        <p:xfrm>
          <a:off x="53975" y="1708150"/>
          <a:ext cx="9121775" cy="4689475"/>
        </p:xfrm>
        <a:graphic>
          <a:graphicData uri="http://schemas.openxmlformats.org/presentationml/2006/ole">
            <mc:AlternateContent xmlns:mc="http://schemas.openxmlformats.org/markup-compatibility/2006">
              <mc:Choice xmlns:v="urn:schemas-microsoft-com:vml" Requires="v">
                <p:oleObj spid="_x0000_s28332256" name="Chart" r:id="rId4" imgW="5880039" imgH="3022508" progId="MSGraph.Chart.8">
                  <p:embed followColorScheme="full"/>
                </p:oleObj>
              </mc:Choice>
              <mc:Fallback>
                <p:oleObj name="Chart" r:id="rId4" imgW="5880039" imgH="3022508" progId="MSGraph.Chart.8">
                  <p:embed followColorScheme="full"/>
                  <p:pic>
                    <p:nvPicPr>
                      <p:cNvPr id="0" name=""/>
                      <p:cNvPicPr>
                        <a:picLocks noChangeAspect="1" noChangeArrowheads="1"/>
                      </p:cNvPicPr>
                      <p:nvPr/>
                    </p:nvPicPr>
                    <p:blipFill>
                      <a:blip r:embed="rId5"/>
                      <a:srcRect/>
                      <a:stretch>
                        <a:fillRect/>
                      </a:stretch>
                    </p:blipFill>
                    <p:spPr bwMode="auto">
                      <a:xfrm>
                        <a:off x="53975" y="1708150"/>
                        <a:ext cx="9121775" cy="468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7 years with premiums written expanding  by 70.7%,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13.0%</a:t>
            </a:r>
            <a:endParaRPr lang="en-US" sz="1600" b="1" dirty="0">
              <a:solidFill>
                <a:schemeClr val="bg1"/>
              </a:solidFill>
              <a:cs typeface="+mn-cs"/>
            </a:endParaRPr>
          </a:p>
        </p:txBody>
      </p:sp>
    </p:spTree>
    <p:extLst>
      <p:ext uri="{BB962C8B-B14F-4D97-AF65-F5344CB8AC3E}">
        <p14:creationId xmlns:p14="http://schemas.microsoft.com/office/powerpoint/2010/main" val="3725204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596514626"/>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333281"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09398" y="4151312"/>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4 states and DC between 2007 and 2014</a:t>
            </a:r>
            <a:endParaRPr lang="en-US" b="1" dirty="0">
              <a:solidFill>
                <a:schemeClr val="bg1"/>
              </a:solidFill>
            </a:endParaRPr>
          </a:p>
        </p:txBody>
      </p:sp>
    </p:spTree>
    <p:extLst>
      <p:ext uri="{BB962C8B-B14F-4D97-AF65-F5344CB8AC3E}">
        <p14:creationId xmlns:p14="http://schemas.microsoft.com/office/powerpoint/2010/main" val="856934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629399081"/>
              </p:ext>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338400" name="Chart" r:id="rId4" imgW="5873798" imgH="3047861" progId="MSGraph.Chart.8">
                  <p:embed followColorScheme="full"/>
                </p:oleObj>
              </mc:Choice>
              <mc:Fallback>
                <p:oleObj name="Chart" r:id="rId4" imgW="5873798" imgH="3047861"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43 states showed commercial lines growth from 2007 through 2014</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5.9%</a:t>
            </a:r>
            <a:endParaRPr lang="en-US" sz="1600" b="1" dirty="0">
              <a:solidFill>
                <a:schemeClr val="bg1"/>
              </a:solidFill>
              <a:cs typeface="+mn-cs"/>
            </a:endParaRPr>
          </a:p>
        </p:txBody>
      </p:sp>
    </p:spTree>
    <p:extLst>
      <p:ext uri="{BB962C8B-B14F-4D97-AF65-F5344CB8AC3E}">
        <p14:creationId xmlns:p14="http://schemas.microsoft.com/office/powerpoint/2010/main" val="4019712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721601832"/>
              </p:ext>
            </p:extLst>
          </p:nvPr>
        </p:nvGraphicFramePr>
        <p:xfrm>
          <a:off x="17463" y="1951038"/>
          <a:ext cx="9107487" cy="4686300"/>
        </p:xfrm>
        <a:graphic>
          <a:graphicData uri="http://schemas.openxmlformats.org/presentationml/2006/ole">
            <mc:AlternateContent xmlns:mc="http://schemas.openxmlformats.org/markup-compatibility/2006">
              <mc:Choice xmlns:v="urn:schemas-microsoft-com:vml" Requires="v">
                <p:oleObj spid="_x0000_s28339423" name="Chart" r:id="rId4" imgW="8810697" imgH="4533761" progId="MSGraph.Chart.8">
                  <p:embed followColorScheme="full"/>
                </p:oleObj>
              </mc:Choice>
              <mc:Fallback>
                <p:oleObj name="Chart" r:id="rId4" imgW="8810697" imgH="4533761" progId="MSGraph.Chart.8">
                  <p:embed followColorScheme="full"/>
                  <p:pic>
                    <p:nvPicPr>
                      <p:cNvPr id="0" name=""/>
                      <p:cNvPicPr>
                        <a:picLocks noChangeAspect="1" noChangeArrowheads="1"/>
                      </p:cNvPicPr>
                      <p:nvPr/>
                    </p:nvPicPr>
                    <p:blipFill>
                      <a:blip r:embed="rId5"/>
                      <a:srcRect/>
                      <a:stretch>
                        <a:fillRect/>
                      </a:stretch>
                    </p:blipFill>
                    <p:spPr bwMode="auto">
                      <a:xfrm>
                        <a:off x="17463" y="1951038"/>
                        <a:ext cx="9107487" cy="468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979683" y="3986444"/>
            <a:ext cx="2506716" cy="1450975"/>
          </a:xfrm>
          <a:prstGeom prst="wedgeRectCallout">
            <a:avLst>
              <a:gd name="adj1" fmla="val 65659"/>
              <a:gd name="adj2" fmla="val -776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Alabama DPW growth has been sluggish</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4033250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4149455103"/>
              </p:ext>
            </p:extLst>
          </p:nvPr>
        </p:nvGraphicFramePr>
        <p:xfrm>
          <a:off x="23813" y="1608138"/>
          <a:ext cx="9096375" cy="4700587"/>
        </p:xfrm>
        <a:graphic>
          <a:graphicData uri="http://schemas.openxmlformats.org/presentationml/2006/ole">
            <mc:AlternateContent xmlns:mc="http://schemas.openxmlformats.org/markup-compatibility/2006">
              <mc:Choice xmlns:v="urn:schemas-microsoft-com:vml" Requires="v">
                <p:oleObj spid="_x0000_s28340447"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23813" y="1608138"/>
                        <a:ext cx="9096375"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21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2486514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749583155"/>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8907"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2014E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179470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60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nvPr>
        </p:nvGraphicFramePr>
        <p:xfrm>
          <a:off x="0" y="1790700"/>
          <a:ext cx="9170988" cy="4733925"/>
        </p:xfrm>
        <a:graphic>
          <a:graphicData uri="http://schemas.openxmlformats.org/presentationml/2006/ole">
            <mc:AlternateContent xmlns:mc="http://schemas.openxmlformats.org/markup-compatibility/2006">
              <mc:Choice xmlns:v="urn:schemas-microsoft-com:vml" Requires="v">
                <p:oleObj spid="_x0000_s28341471"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0988"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7 years</a:t>
            </a:r>
            <a:endParaRPr lang="en-US" b="1" dirty="0">
              <a:solidFill>
                <a:schemeClr val="bg1"/>
              </a:solidFill>
            </a:endParaRPr>
          </a:p>
        </p:txBody>
      </p:sp>
    </p:spTree>
    <p:extLst>
      <p:ext uri="{BB962C8B-B14F-4D97-AF65-F5344CB8AC3E}">
        <p14:creationId xmlns:p14="http://schemas.microsoft.com/office/powerpoint/2010/main" val="2625988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61</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6.  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23083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 but Personal Lines Are Up</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61</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725" y="58956"/>
            <a:ext cx="7812799" cy="860425"/>
          </a:xfrm>
        </p:spPr>
        <p:txBody>
          <a:bodyPr/>
          <a:lstStyle/>
          <a:p>
            <a:r>
              <a:rPr lang="en-US" dirty="0" smtClean="0"/>
              <a:t>Commercial Lines Rate Change by Month (vs. Year Earlier), July 2001 – Sep. 2015</a:t>
            </a:r>
            <a:endParaRPr lang="en-US" dirty="0"/>
          </a:p>
        </p:txBody>
      </p:sp>
      <p:graphicFrame>
        <p:nvGraphicFramePr>
          <p:cNvPr id="9" name="Content Placeholder 8"/>
          <p:cNvGraphicFramePr>
            <a:graphicFrameLocks noGrp="1"/>
          </p:cNvGraphicFramePr>
          <p:nvPr>
            <p:ph idx="1"/>
            <p:extLst/>
          </p:nvPr>
        </p:nvGraphicFramePr>
        <p:xfrm>
          <a:off x="549275" y="1354684"/>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62</a:t>
            </a:fld>
            <a:endParaRPr lang="en-US"/>
          </a:p>
        </p:txBody>
      </p:sp>
      <p:sp>
        <p:nvSpPr>
          <p:cNvPr id="10" name="TextBox 9"/>
          <p:cNvSpPr txBox="1"/>
          <p:nvPr/>
        </p:nvSpPr>
        <p:spPr>
          <a:xfrm>
            <a:off x="495300" y="6429375"/>
            <a:ext cx="7204075" cy="261610"/>
          </a:xfrm>
          <a:prstGeom prst="rect">
            <a:avLst/>
          </a:prstGeom>
          <a:noFill/>
        </p:spPr>
        <p:txBody>
          <a:bodyPr wrap="square" rtlCol="0">
            <a:spAutoFit/>
          </a:bodyPr>
          <a:lstStyle/>
          <a:p>
            <a:r>
              <a:rPr lang="en-US" sz="1100" dirty="0" smtClean="0"/>
              <a:t>SOURCE: </a:t>
            </a:r>
            <a:r>
              <a:rPr lang="en-US" sz="1100" dirty="0" err="1" smtClean="0"/>
              <a:t>MarketScout</a:t>
            </a:r>
            <a:r>
              <a:rPr lang="en-US" sz="1100" dirty="0" smtClean="0"/>
              <a:t>, Insurance Information Institute.</a:t>
            </a:r>
            <a:endParaRPr lang="en-US" sz="1100" dirty="0"/>
          </a:p>
        </p:txBody>
      </p:sp>
      <p:sp>
        <p:nvSpPr>
          <p:cNvPr id="11" name="Rectangle 5"/>
          <p:cNvSpPr>
            <a:spLocks noChangeArrowheads="1"/>
          </p:cNvSpPr>
          <p:nvPr/>
        </p:nvSpPr>
        <p:spPr bwMode="blackWhite">
          <a:xfrm>
            <a:off x="495300" y="548941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smtClean="0">
                <a:solidFill>
                  <a:srgbClr val="FFFFFF"/>
                </a:solidFill>
              </a:rPr>
              <a:t>Commercial Insurance Rate Changes Are Fairly Stable</a:t>
            </a:r>
            <a:endParaRPr lang="en-US" altLang="en-US" sz="2000" b="1" dirty="0">
              <a:solidFill>
                <a:srgbClr val="FFFFFF"/>
              </a:solidFill>
            </a:endParaRPr>
          </a:p>
        </p:txBody>
      </p:sp>
      <p:sp>
        <p:nvSpPr>
          <p:cNvPr id="13" name="AutoShape 14"/>
          <p:cNvSpPr>
            <a:spLocks noChangeArrowheads="1"/>
          </p:cNvSpPr>
          <p:nvPr/>
        </p:nvSpPr>
        <p:spPr bwMode="blackWhite">
          <a:xfrm>
            <a:off x="2990967" y="1385619"/>
            <a:ext cx="2960399" cy="599208"/>
          </a:xfrm>
          <a:prstGeom prst="wedgeRectCallout">
            <a:avLst>
              <a:gd name="adj1" fmla="val 90231"/>
              <a:gd name="adj2" fmla="val 248281"/>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Not Much of A Hard Market, By Historic Standards</a:t>
            </a:r>
            <a:endParaRPr lang="en-US" altLang="en-US" sz="1600" b="1" dirty="0">
              <a:solidFill>
                <a:srgbClr val="FFFFFF"/>
              </a:solidFill>
              <a:latin typeface="Arial" panose="020B0604020202020204" pitchFamily="34" charset="0"/>
              <a:cs typeface="Arial" panose="020B0604020202020204" pitchFamily="34" charset="0"/>
            </a:endParaRPr>
          </a:p>
        </p:txBody>
      </p:sp>
      <p:sp>
        <p:nvSpPr>
          <p:cNvPr id="14" name="AutoShape 14"/>
          <p:cNvSpPr>
            <a:spLocks noChangeArrowheads="1"/>
          </p:cNvSpPr>
          <p:nvPr/>
        </p:nvSpPr>
        <p:spPr bwMode="blackWhite">
          <a:xfrm>
            <a:off x="7699375" y="1984827"/>
            <a:ext cx="1349375" cy="465641"/>
          </a:xfrm>
          <a:prstGeom prst="wedgeRectCallout">
            <a:avLst>
              <a:gd name="adj1" fmla="val 11137"/>
              <a:gd name="adj2" fmla="val 281657"/>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Sept. 2015: -1.5%</a:t>
            </a:r>
            <a:endParaRPr lang="en-US" alt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20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10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63</a:t>
            </a:fld>
            <a:endParaRPr lang="en-US" smtClean="0"/>
          </a:p>
        </p:txBody>
      </p:sp>
      <p:sp>
        <p:nvSpPr>
          <p:cNvPr id="100358" name="Rectangle 3"/>
          <p:cNvSpPr>
            <a:spLocks noGrp="1" noChangeArrowheads="1"/>
          </p:cNvSpPr>
          <p:nvPr>
            <p:ph type="title"/>
          </p:nvPr>
        </p:nvSpPr>
        <p:spPr/>
        <p:txBody>
          <a:bodyPr/>
          <a:lstStyle/>
          <a:p>
            <a:r>
              <a:rPr lang="en-US" dirty="0" smtClean="0"/>
              <a:t>CIAB: Average Commercial Rate Change, All Lines, (1Q:2004–2Q:2015)</a:t>
            </a:r>
          </a:p>
        </p:txBody>
      </p:sp>
      <p:graphicFrame>
        <p:nvGraphicFramePr>
          <p:cNvPr id="7200771" name="Object 2"/>
          <p:cNvGraphicFramePr>
            <a:graphicFrameLocks noGrp="1" noChangeAspect="1"/>
          </p:cNvGraphicFramePr>
          <p:nvPr>
            <p:ph type="chart" idx="4294967295"/>
            <p:extLst/>
          </p:nvPr>
        </p:nvGraphicFramePr>
        <p:xfrm>
          <a:off x="195263" y="1633538"/>
          <a:ext cx="8701087" cy="4843462"/>
        </p:xfrm>
        <a:graphic>
          <a:graphicData uri="http://schemas.openxmlformats.org/presentationml/2006/ole">
            <mc:AlternateContent xmlns:mc="http://schemas.openxmlformats.org/markup-compatibility/2006">
              <mc:Choice xmlns:v="urn:schemas-microsoft-com:vml" Requires="v">
                <p:oleObj spid="_x0000_s28480540" name="Chart" r:id="rId4" imgW="8572682" imgH="4771921" progId="MSGraph.Chart.8">
                  <p:embed followColorScheme="full"/>
                </p:oleObj>
              </mc:Choice>
              <mc:Fallback>
                <p:oleObj name="Chart" r:id="rId4" imgW="8572682" imgH="4771921" progId="MSGraph.Chart.8">
                  <p:embed followColorScheme="full"/>
                  <p:pic>
                    <p:nvPicPr>
                      <p:cNvPr id="0" name=""/>
                      <p:cNvPicPr>
                        <a:picLocks noGrp="1" noChangeAspect="1" noChangeArrowheads="1"/>
                      </p:cNvPicPr>
                      <p:nvPr/>
                    </p:nvPicPr>
                    <p:blipFill>
                      <a:blip r:embed="rId5"/>
                      <a:srcRect/>
                      <a:stretch>
                        <a:fillRect/>
                      </a:stretch>
                    </p:blipFill>
                    <p:spPr bwMode="auto">
                      <a:xfrm>
                        <a:off x="195263" y="1633538"/>
                        <a:ext cx="8701087" cy="4843462"/>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022439" y="4348481"/>
            <a:ext cx="2680553" cy="596538"/>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Q2:2015 had remained (slightly) negative</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419500" y="1763033"/>
            <a:ext cx="1951038" cy="1075297"/>
          </a:xfrm>
          <a:prstGeom prst="wedgeRectCallout">
            <a:avLst>
              <a:gd name="adj1" fmla="val 83860"/>
              <a:gd name="adj2" fmla="val 425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3425876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64</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2015:Q1</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a:t>
            </a:r>
            <a:r>
              <a:rPr lang="en-US" sz="1100" u="sng" dirty="0" smtClean="0"/>
              <a:t>can</a:t>
            </a:r>
            <a:r>
              <a:rPr lang="en-US" sz="1100" dirty="0" smtClean="0"/>
              <a:t> and </a:t>
            </a:r>
            <a:r>
              <a:rPr lang="en-US" sz="1100" u="sng" dirty="0" smtClean="0"/>
              <a:t>do</a:t>
            </a:r>
            <a:r>
              <a:rPr lang="en-US" sz="1100" dirty="0" smtClean="0"/>
              <a:t> vary, </a:t>
            </a:r>
            <a:r>
              <a:rPr lang="en-US" sz="1100" i="1" dirty="0" smtClean="0"/>
              <a:t>potentially substantially</a:t>
            </a:r>
            <a:r>
              <a:rPr lang="en-US" sz="1100" dirty="0" smtClean="0"/>
              <a:t>.</a:t>
            </a:r>
            <a:endParaRPr lang="en-US" sz="1100" dirty="0"/>
          </a:p>
        </p:txBody>
      </p:sp>
      <p:sp>
        <p:nvSpPr>
          <p:cNvPr id="15" name="Rectangle 6"/>
          <p:cNvSpPr>
            <a:spLocks noChangeArrowheads="1"/>
          </p:cNvSpPr>
          <p:nvPr/>
        </p:nvSpPr>
        <p:spPr bwMode="black">
          <a:xfrm>
            <a:off x="259175" y="102819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337443" y="5456568"/>
            <a:ext cx="3743325" cy="161925"/>
          </a:xfrm>
          <a:prstGeom prst="rect">
            <a:avLst/>
          </a:prstGeom>
          <a:noFill/>
          <a:ln w="9525">
            <a:noFill/>
            <a:miter lim="800000"/>
            <a:headEnd/>
            <a:tailEnd/>
          </a:ln>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181" y="1341044"/>
            <a:ext cx="8697069" cy="5124655"/>
          </a:xfrm>
          <a:prstGeom prst="rect">
            <a:avLst/>
          </a:prstGeom>
        </p:spPr>
      </p:pic>
      <p:sp>
        <p:nvSpPr>
          <p:cNvPr id="18" name="AutoShape 7"/>
          <p:cNvSpPr>
            <a:spLocks noChangeArrowheads="1"/>
          </p:cNvSpPr>
          <p:nvPr/>
        </p:nvSpPr>
        <p:spPr bwMode="blackWhite">
          <a:xfrm>
            <a:off x="2387675" y="1320403"/>
            <a:ext cx="1819275" cy="666750"/>
          </a:xfrm>
          <a:prstGeom prst="wedgeRectCallout">
            <a:avLst>
              <a:gd name="adj1" fmla="val -85926"/>
              <a:gd name="adj2" fmla="val 387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19" name="AutoShape 6"/>
          <p:cNvSpPr>
            <a:spLocks noChangeArrowheads="1"/>
          </p:cNvSpPr>
          <p:nvPr/>
        </p:nvSpPr>
        <p:spPr bwMode="blackWhite">
          <a:xfrm>
            <a:off x="4206950" y="3326619"/>
            <a:ext cx="1395269" cy="658813"/>
          </a:xfrm>
          <a:prstGeom prst="wedgeRectCallout">
            <a:avLst>
              <a:gd name="adj1" fmla="val -54660"/>
              <a:gd name="adj2" fmla="val 1016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0" name="AutoShape 6"/>
          <p:cNvSpPr>
            <a:spLocks noChangeArrowheads="1"/>
          </p:cNvSpPr>
          <p:nvPr/>
        </p:nvSpPr>
        <p:spPr bwMode="blackWhite">
          <a:xfrm>
            <a:off x="5768876" y="1697910"/>
            <a:ext cx="1757691" cy="1571261"/>
          </a:xfrm>
          <a:prstGeom prst="wedgeRectCallout">
            <a:avLst>
              <a:gd name="adj1" fmla="val -6943"/>
              <a:gd name="adj2" fmla="val 1195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Pricing turned positive in Q3:2011, the first increase in nearly 8 years</a:t>
            </a:r>
            <a:endParaRPr lang="en-US" sz="1600" b="1" dirty="0">
              <a:solidFill>
                <a:schemeClr val="bg1"/>
              </a:solidFill>
              <a:latin typeface="Arial" pitchFamily="34" charset="0"/>
              <a:cs typeface="+mn-cs"/>
            </a:endParaRPr>
          </a:p>
        </p:txBody>
      </p:sp>
      <p:sp>
        <p:nvSpPr>
          <p:cNvPr id="21" name="AutoShape 7"/>
          <p:cNvSpPr>
            <a:spLocks noChangeArrowheads="1"/>
          </p:cNvSpPr>
          <p:nvPr/>
        </p:nvSpPr>
        <p:spPr bwMode="blackWhite">
          <a:xfrm>
            <a:off x="1169885" y="5123193"/>
            <a:ext cx="1924050" cy="666750"/>
          </a:xfrm>
          <a:prstGeom prst="wedgeRectCallout">
            <a:avLst>
              <a:gd name="adj1" fmla="val 137136"/>
              <a:gd name="adj2" fmla="val 19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7" name="AutoShape 6"/>
          <p:cNvSpPr>
            <a:spLocks noChangeArrowheads="1"/>
          </p:cNvSpPr>
          <p:nvPr/>
        </p:nvSpPr>
        <p:spPr bwMode="blackWhite">
          <a:xfrm>
            <a:off x="2598356" y="2115241"/>
            <a:ext cx="1771650" cy="1104900"/>
          </a:xfrm>
          <a:prstGeom prst="wedgeRectCallout">
            <a:avLst>
              <a:gd name="adj1" fmla="val -30204"/>
              <a:gd name="adj2" fmla="val 1520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16" name="AutoShape 7"/>
          <p:cNvSpPr>
            <a:spLocks noChangeArrowheads="1"/>
          </p:cNvSpPr>
          <p:nvPr/>
        </p:nvSpPr>
        <p:spPr bwMode="blackWhite">
          <a:xfrm>
            <a:off x="6537326" y="4857750"/>
            <a:ext cx="2347911" cy="1035204"/>
          </a:xfrm>
          <a:prstGeom prst="wedgeRectCallout">
            <a:avLst>
              <a:gd name="adj1" fmla="val 35912"/>
              <a:gd name="adj2" fmla="val -7169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Rate trends are roughly flat, some carriers reporting small gains, others flat, others small declines</a:t>
            </a:r>
            <a:endParaRPr lang="en-US" sz="1400" b="1" dirty="0">
              <a:solidFill>
                <a:schemeClr val="bg1"/>
              </a:solidFill>
              <a:latin typeface="Arial" pitchFamily="34" charset="0"/>
              <a:cs typeface="+mn-cs"/>
            </a:endParaRPr>
          </a:p>
        </p:txBody>
      </p:sp>
    </p:spTree>
    <p:extLst>
      <p:ext uri="{BB962C8B-B14F-4D97-AF65-F5344CB8AC3E}">
        <p14:creationId xmlns:p14="http://schemas.microsoft.com/office/powerpoint/2010/main" val="366528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6900"/>
                            </p:stCondLst>
                            <p:childTnLst>
                              <p:par>
                                <p:cTn id="25" presetID="22" presetClass="entr" presetSubtype="4" fill="hold" grpId="0" nodeType="afterEffect">
                                  <p:stCondLst>
                                    <p:cond delay="7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7" grpId="0" animBg="1"/>
      <p:bldP spid="16"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65</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2015:Q2</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Flat in Q2:2015;   EPL, D&amp;O and Commercial Auto Led the Way</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481564" name="Chart" r:id="rId4" imgW="8296386" imgH="3781460" progId="MSGraph.Chart.8">
                  <p:embed followColorScheme="full"/>
                </p:oleObj>
              </mc:Choice>
              <mc:Fallback>
                <p:oleObj name="Chart" r:id="rId4" imgW="8296386" imgH="3781460"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886597" y="1074711"/>
            <a:ext cx="2624779" cy="1276910"/>
          </a:xfrm>
          <a:prstGeom prst="wedgeRectCallout">
            <a:avLst>
              <a:gd name="adj1" fmla="val 144103"/>
              <a:gd name="adj2" fmla="val 7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Employment Practices</a:t>
            </a:r>
            <a:r>
              <a:rPr lang="en-US" sz="1600" b="1" dirty="0" smtClean="0">
                <a:solidFill>
                  <a:srgbClr val="FFFFFF"/>
                </a:solidFill>
                <a:latin typeface="Arial" charset="0"/>
                <a:cs typeface="Arial" charset="0"/>
              </a:rPr>
              <a:t> rate increases are large than any other line, followed by D&amp;O and Commercial Auto</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1241034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2D471F0-31D6-4C89-A34E-BAC6C48B9C3F}" type="slidenum">
              <a:rPr lang="en-US" altLang="en-US" sz="900"/>
              <a:pPr algn="r">
                <a:lnSpc>
                  <a:spcPct val="85000"/>
                </a:lnSpc>
                <a:spcBef>
                  <a:spcPct val="20000"/>
                </a:spcBef>
                <a:buClrTx/>
                <a:buFontTx/>
                <a:buNone/>
              </a:pPr>
              <a:t>66</a:t>
            </a:fld>
            <a:endParaRPr lang="en-US" altLang="en-US" sz="900"/>
          </a:p>
        </p:txBody>
      </p:sp>
      <p:sp>
        <p:nvSpPr>
          <p:cNvPr id="11267" name="Rectangle 2"/>
          <p:cNvSpPr>
            <a:spLocks noGrp="1" noChangeArrowheads="1"/>
          </p:cNvSpPr>
          <p:nvPr>
            <p:ph type="title" idx="4294967295"/>
          </p:nvPr>
        </p:nvSpPr>
        <p:spPr/>
        <p:txBody>
          <a:bodyPr/>
          <a:lstStyle/>
          <a:p>
            <a:r>
              <a:rPr lang="en-US" sz="3200" dirty="0" smtClean="0"/>
              <a:t>How the Risk Dollar is Spent </a:t>
            </a:r>
            <a:r>
              <a:rPr lang="en-US" sz="2600" dirty="0" smtClean="0"/>
              <a:t/>
            </a:r>
            <a:br>
              <a:rPr lang="en-US" sz="2600" dirty="0" smtClean="0"/>
            </a:br>
            <a:r>
              <a:rPr lang="en-US" sz="2400" i="1" dirty="0" smtClean="0"/>
              <a:t>(U.S. Firms with Revenues Under $1 Bill)</a:t>
            </a:r>
            <a:endParaRPr lang="en-US" altLang="en-US" sz="2600" i="1" dirty="0" smtClean="0">
              <a:latin typeface="Arial" panose="020B0604020202020204" pitchFamily="34" charset="0"/>
            </a:endParaRPr>
          </a:p>
        </p:txBody>
      </p:sp>
      <p:graphicFrame>
        <p:nvGraphicFramePr>
          <p:cNvPr id="9" name="Content Placeholder 6"/>
          <p:cNvGraphicFramePr>
            <a:graphicFrameLocks/>
          </p:cNvGraphicFramePr>
          <p:nvPr>
            <p:extLst/>
          </p:nvPr>
        </p:nvGraphicFramePr>
        <p:xfrm>
          <a:off x="0" y="1282944"/>
          <a:ext cx="9144001" cy="521207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flipH="1">
            <a:off x="6615953" y="3585882"/>
            <a:ext cx="806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6418729" y="5020235"/>
            <a:ext cx="681318"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384612" y="5387788"/>
            <a:ext cx="519953" cy="143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55694" y="4222376"/>
            <a:ext cx="528918" cy="35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0" y="2913529"/>
            <a:ext cx="430306" cy="89647"/>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62717" y="6503771"/>
            <a:ext cx="5451818" cy="3896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latin typeface="Arial" panose="020B0604020202020204" pitchFamily="34" charset="0"/>
                <a:cs typeface="Arial" panose="020B0604020202020204" pitchFamily="34" charset="0"/>
              </a:rPr>
              <a:t>Source</a:t>
            </a:r>
            <a:r>
              <a:rPr lang="en-US" sz="800" dirty="0" smtClean="0"/>
              <a:t>:</a:t>
            </a:r>
            <a:r>
              <a:rPr lang="en-US" dirty="0" smtClean="0">
                <a:latin typeface="Arial" panose="020B0604020202020204" pitchFamily="34" charset="0"/>
                <a:cs typeface="Arial" panose="020B0604020202020204" pitchFamily="34" charset="0"/>
              </a:rPr>
              <a:t> 2015 RIMS Benchmark Survey; Insurance Information Institute.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485106"/>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67</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July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422244"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7760"/>
              <a:gd name="adj2" fmla="val 774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July 2015 reading of 5.4% is up from 4.2%</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27615349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68</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1037" y="24796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7</a:t>
            </a:r>
            <a:r>
              <a:rPr lang="en-US" sz="4000" b="1" dirty="0" smtClean="0">
                <a:solidFill>
                  <a:srgbClr val="FFFFFF"/>
                </a:solidFill>
              </a:rPr>
              <a:t>. Underwriting Performance</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68</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3928084634"/>
              </p:ext>
            </p:extLst>
          </p:nvPr>
        </p:nvGraphicFramePr>
        <p:xfrm>
          <a:off x="206375" y="1627188"/>
          <a:ext cx="8766175" cy="4876800"/>
        </p:xfrm>
        <a:graphic>
          <a:graphicData uri="http://schemas.openxmlformats.org/presentationml/2006/ole">
            <mc:AlternateContent xmlns:mc="http://schemas.openxmlformats.org/markup-compatibility/2006">
              <mc:Choice xmlns:v="urn:schemas-microsoft-com:vml" Requires="v">
                <p:oleObj spid="_x0000_s28254459" name="Chart" r:id="rId3" imgW="8372534" imgH="4657621" progId="MSGraph.Chart.8">
                  <p:embed followColorScheme="full"/>
                </p:oleObj>
              </mc:Choice>
              <mc:Fallback>
                <p:oleObj name="Chart" r:id="rId3" imgW="8372534" imgH="4657621" progId="MSGraph.Chart.8">
                  <p:embed followColorScheme="full"/>
                  <p:pic>
                    <p:nvPicPr>
                      <p:cNvPr id="0" name=""/>
                      <p:cNvPicPr>
                        <a:picLocks noChangeAspect="1" noChangeArrowheads="1"/>
                      </p:cNvPicPr>
                      <p:nvPr/>
                    </p:nvPicPr>
                    <p:blipFill>
                      <a:blip r:embed="rId4"/>
                      <a:srcRect/>
                      <a:stretch>
                        <a:fillRect/>
                      </a:stretch>
                    </p:blipFill>
                    <p:spPr bwMode="auto">
                      <a:xfrm>
                        <a:off x="206375"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 Conning (2015-16F)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1990-2016F*</a:t>
            </a:r>
            <a:endParaRPr lang="en-US" dirty="0"/>
          </a:p>
        </p:txBody>
      </p:sp>
      <p:sp>
        <p:nvSpPr>
          <p:cNvPr id="5" name="AutoShape 13"/>
          <p:cNvSpPr>
            <a:spLocks noChangeArrowheads="1"/>
          </p:cNvSpPr>
          <p:nvPr/>
        </p:nvSpPr>
        <p:spPr bwMode="blackWhite">
          <a:xfrm>
            <a:off x="4700589" y="1184020"/>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improved in 2013/14 but higher cats, diminishing prior year reserves and rising loss cost trends in some lines could push combined ratios higher</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69</a:t>
            </a:fld>
            <a:endParaRPr lang="en-US"/>
          </a:p>
        </p:txBody>
      </p:sp>
    </p:spTree>
    <p:extLst>
      <p:ext uri="{BB962C8B-B14F-4D97-AF65-F5344CB8AC3E}">
        <p14:creationId xmlns:p14="http://schemas.microsoft.com/office/powerpoint/2010/main" val="2773550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7</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2001–2015:H1*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1402113457"/>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302573" name="Chart" r:id="rId5" imgW="8534400" imgH="3628921" progId="MSGraph.Chart.8">
                  <p:embed followColorScheme="full"/>
                </p:oleObj>
              </mc:Choice>
              <mc:Fallback>
                <p:oleObj name="Chart" r:id="rId5" imgW="8534400" imgH="3628921"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25271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1993–2017F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734702057"/>
              </p:ext>
            </p:extLst>
          </p:nvPr>
        </p:nvGraphicFramePr>
        <p:xfrm>
          <a:off x="129848" y="1487488"/>
          <a:ext cx="8705850" cy="3794125"/>
        </p:xfrm>
        <a:graphic>
          <a:graphicData uri="http://schemas.openxmlformats.org/presentationml/2006/ole">
            <mc:AlternateContent xmlns:mc="http://schemas.openxmlformats.org/markup-compatibility/2006">
              <mc:Choice xmlns:v="urn:schemas-microsoft-com:vml" Requires="v">
                <p:oleObj spid="_x0000_s28419176"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88"/>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t>
            </a:r>
            <a:r>
              <a:rPr lang="en-US" b="1" dirty="0" err="1" smtClean="0">
                <a:solidFill>
                  <a:srgbClr val="FFFFFF"/>
                </a:solidFill>
              </a:rPr>
              <a:t>Underwriitng</a:t>
            </a:r>
            <a:r>
              <a:rPr lang="en-US" b="1" dirty="0" smtClean="0">
                <a:solidFill>
                  <a:srgbClr val="FFFFFF"/>
                </a:solidFill>
              </a:rPr>
              <a:t> Performance Is Exhibiting Remarkable Stability</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70</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 Conning (2015F – 2017F); Insurance Information Institute.</a:t>
            </a:r>
            <a:endParaRPr lang="en-US" sz="1100" dirty="0"/>
          </a:p>
        </p:txBody>
      </p:sp>
    </p:spTree>
    <p:extLst>
      <p:ext uri="{BB962C8B-B14F-4D97-AF65-F5344CB8AC3E}">
        <p14:creationId xmlns:p14="http://schemas.microsoft.com/office/powerpoint/2010/main" val="918421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71</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483590" name="Chart" r:id="rId4" imgW="8677125" imgH="3762340" progId="MSGraph.Chart.8">
                  <p:embed followColorScheme="full"/>
                </p:oleObj>
              </mc:Choice>
              <mc:Fallback>
                <p:oleObj name="Chart" r:id="rId4" imgW="8677125" imgH="3762340"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The Recession, High Fuel Prices </a:t>
            </a:r>
            <a:r>
              <a:rPr lang="en-US" sz="2000" b="1" dirty="0" smtClean="0">
                <a:solidFill>
                  <a:srgbClr val="FFFFFF"/>
                </a:solidFill>
              </a:rPr>
              <a:t>Helped Temper Frequency and </a:t>
            </a:r>
            <a:r>
              <a:rPr lang="en-US" sz="2000" b="1" dirty="0">
                <a:solidFill>
                  <a:srgbClr val="FFFFFF"/>
                </a:solidFill>
              </a:rPr>
              <a:t>Severity, But this Trend Will Likely Be Reversed Based on Evidence from Past Recoveries</a:t>
            </a: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the 4 quarters ending with 2015:Q2.</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22027352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921618254"/>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420199"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72</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399" y="215752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6117"/>
              <a:gd name="adj2" fmla="val 1091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extLst>
      <p:ext uri="{BB962C8B-B14F-4D97-AF65-F5344CB8AC3E}">
        <p14:creationId xmlns:p14="http://schemas.microsoft.com/office/powerpoint/2010/main" val="683035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4146925671"/>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255485"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Only Slowly as Rate Gains Barely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73</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1990-2014);Conning (2015F); Insurance Information Institute.</a:t>
            </a:r>
            <a:endParaRPr lang="en-US" sz="1100" dirty="0"/>
          </a:p>
        </p:txBody>
      </p:sp>
    </p:spTree>
    <p:extLst>
      <p:ext uri="{BB962C8B-B14F-4D97-AF65-F5344CB8AC3E}">
        <p14:creationId xmlns:p14="http://schemas.microsoft.com/office/powerpoint/2010/main" val="10978220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245555365"/>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56509"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Been Volatile in Recent Years, Largely Due to Fluctuations in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74</a:t>
            </a:fld>
            <a:endParaRPr lang="en-US"/>
          </a:p>
        </p:txBody>
      </p:sp>
    </p:spTree>
    <p:extLst>
      <p:ext uri="{BB962C8B-B14F-4D97-AF65-F5344CB8AC3E}">
        <p14:creationId xmlns:p14="http://schemas.microsoft.com/office/powerpoint/2010/main" val="13765085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2957658826"/>
              </p:ext>
            </p:extLst>
          </p:nvPr>
        </p:nvGraphicFramePr>
        <p:xfrm>
          <a:off x="293688" y="1331913"/>
          <a:ext cx="8477250" cy="3684587"/>
        </p:xfrm>
        <a:graphic>
          <a:graphicData uri="http://schemas.openxmlformats.org/presentationml/2006/ole">
            <mc:AlternateContent xmlns:mc="http://schemas.openxmlformats.org/markup-compatibility/2006">
              <mc:Choice xmlns:v="urn:schemas-microsoft-com:vml" Requires="v">
                <p:oleObj spid="_x0000_s28257533"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913"/>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75</a:t>
            </a:fld>
            <a:endParaRPr lang="en-US"/>
          </a:p>
        </p:txBody>
      </p:sp>
    </p:spTree>
    <p:extLst>
      <p:ext uri="{BB962C8B-B14F-4D97-AF65-F5344CB8AC3E}">
        <p14:creationId xmlns:p14="http://schemas.microsoft.com/office/powerpoint/2010/main" val="1125392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1994–2014P</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258555"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76</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9404591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1107950561"/>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59582"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036320" y="5332934"/>
            <a:ext cx="7434494"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Remains Stable in 2015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*2015F-2016F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77</a:t>
            </a:fld>
            <a:endParaRPr lang="en-US"/>
          </a:p>
        </p:txBody>
      </p:sp>
    </p:spTree>
    <p:extLst>
      <p:ext uri="{BB962C8B-B14F-4D97-AF65-F5344CB8AC3E}">
        <p14:creationId xmlns:p14="http://schemas.microsoft.com/office/powerpoint/2010/main" val="3958030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707923256"/>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60603"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(2004-2014E); Conning Research and Consulting (2015F).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78</a:t>
            </a:fld>
            <a:endParaRPr lang="en-US"/>
          </a:p>
        </p:txBody>
      </p:sp>
    </p:spTree>
    <p:extLst>
      <p:ext uri="{BB962C8B-B14F-4D97-AF65-F5344CB8AC3E}">
        <p14:creationId xmlns:p14="http://schemas.microsoft.com/office/powerpoint/2010/main" val="4342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79</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Insured Catastrophe Losses</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and YTD 2015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79</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 combined ratio including M&amp;FG insurers is 97.0;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ext uri="{D42A27DB-BD31-4B8C-83A1-F6EECF244321}">
                <p14:modId xmlns:p14="http://schemas.microsoft.com/office/powerpoint/2010/main" val="985996514"/>
              </p:ext>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367031" name="Chart" r:id="rId4" imgW="8600977" imgH="3924439" progId="MSGraph.Chart.8">
                  <p:embed followColorScheme="full"/>
                </p:oleObj>
              </mc:Choice>
              <mc:Fallback>
                <p:oleObj name="Chart" r:id="rId4" imgW="8600977" imgH="3924439"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104909"/>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2013-15:Q2</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302339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80</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1559203990"/>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262649" name="Chart" r:id="rId4" imgW="8534400" imgH="3543300" progId="MSGraph.Chart.8">
                  <p:embed followColorScheme="full"/>
                </p:oleObj>
              </mc:Choice>
              <mc:Fallback>
                <p:oleObj name="Chart" r:id="rId4" imgW="8534400" imgH="3543300"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9/30/15 in 2015 dollars.</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a:t>
            </a:r>
            <a:r>
              <a:rPr lang="en-US" sz="1050" dirty="0" smtClean="0">
                <a:solidFill>
                  <a:srgbClr val="000000"/>
                </a:solidFill>
              </a:rPr>
              <a:t>;  </a:t>
            </a:r>
            <a:r>
              <a:rPr lang="en-US" sz="1050" dirty="0">
                <a:solidFill>
                  <a:srgbClr val="000000"/>
                </a:solidFill>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2013/14 Were Welcome Respites from 2011/12, among the Costliest Years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$11.0B in insured CAT losses though 9/30/15</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$ 2014)</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80</a:t>
            </a:fld>
            <a:endParaRPr lang="en-US"/>
          </a:p>
        </p:txBody>
      </p:sp>
    </p:spTree>
    <p:extLst>
      <p:ext uri="{BB962C8B-B14F-4D97-AF65-F5344CB8AC3E}">
        <p14:creationId xmlns:p14="http://schemas.microsoft.com/office/powerpoint/2010/main" val="330376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US Insured CAT Losses Through Q3to Date: 30 Events =$11 Billion in Claims</a:t>
            </a:r>
          </a:p>
        </p:txBody>
      </p:sp>
      <p:sp>
        <p:nvSpPr>
          <p:cNvPr id="5" name="Rectangle 4"/>
          <p:cNvSpPr>
            <a:spLocks noChangeArrowheads="1"/>
          </p:cNvSpPr>
          <p:nvPr/>
        </p:nvSpPr>
        <p:spPr bwMode="auto">
          <a:xfrm>
            <a:off x="183312" y="6080127"/>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PCS; Insurance information Institute.</a:t>
            </a:r>
            <a:endParaRPr lang="en-US" sz="1100" dirty="0">
              <a:solidFill>
                <a:srgbClr val="000000"/>
              </a:solidFill>
            </a:endParaRPr>
          </a:p>
        </p:txBody>
      </p:sp>
      <p:pic>
        <p:nvPicPr>
          <p:cNvPr id="2" name="Picture 1"/>
          <p:cNvPicPr>
            <a:picLocks noChangeAspect="1"/>
          </p:cNvPicPr>
          <p:nvPr/>
        </p:nvPicPr>
        <p:blipFill>
          <a:blip r:embed="rId4"/>
          <a:stretch>
            <a:fillRect/>
          </a:stretch>
        </p:blipFill>
        <p:spPr>
          <a:xfrm>
            <a:off x="574251" y="1229711"/>
            <a:ext cx="7661119" cy="5150820"/>
          </a:xfrm>
          <a:prstGeom prst="rect">
            <a:avLst/>
          </a:prstGeom>
        </p:spPr>
      </p:pic>
    </p:spTree>
    <p:custDataLst>
      <p:tags r:id="rId1"/>
    </p:custDataLst>
    <p:extLst>
      <p:ext uri="{BB962C8B-B14F-4D97-AF65-F5344CB8AC3E}">
        <p14:creationId xmlns:p14="http://schemas.microsoft.com/office/powerpoint/2010/main" val="213722355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Top 10 Insured CAT Losses Through      2015 Q3: 30 Events = $11 Bill. in Claims</a:t>
            </a:r>
          </a:p>
        </p:txBody>
      </p:sp>
      <p:sp>
        <p:nvSpPr>
          <p:cNvPr id="5" name="Rectangle 4"/>
          <p:cNvSpPr>
            <a:spLocks noChangeArrowheads="1"/>
          </p:cNvSpPr>
          <p:nvPr/>
        </p:nvSpPr>
        <p:spPr bwMode="auto">
          <a:xfrm>
            <a:off x="183312" y="6080127"/>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PCS; Insurance information Institute.</a:t>
            </a:r>
            <a:endParaRPr lang="en-US" sz="1100" dirty="0">
              <a:solidFill>
                <a:srgbClr val="000000"/>
              </a:solidFill>
            </a:endParaRPr>
          </a:p>
        </p:txBody>
      </p:sp>
      <p:pic>
        <p:nvPicPr>
          <p:cNvPr id="3" name="Picture 2"/>
          <p:cNvPicPr>
            <a:picLocks noChangeAspect="1"/>
          </p:cNvPicPr>
          <p:nvPr/>
        </p:nvPicPr>
        <p:blipFill>
          <a:blip r:embed="rId4"/>
          <a:stretch>
            <a:fillRect/>
          </a:stretch>
        </p:blipFill>
        <p:spPr>
          <a:xfrm>
            <a:off x="551647" y="1078242"/>
            <a:ext cx="7904295" cy="5329656"/>
          </a:xfrm>
          <a:prstGeom prst="rect">
            <a:avLst/>
          </a:prstGeom>
        </p:spPr>
      </p:pic>
      <p:sp>
        <p:nvSpPr>
          <p:cNvPr id="4" name="Oval 3"/>
          <p:cNvSpPr/>
          <p:nvPr/>
        </p:nvSpPr>
        <p:spPr>
          <a:xfrm>
            <a:off x="2617076" y="3358055"/>
            <a:ext cx="331076" cy="1734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617076" y="4674476"/>
            <a:ext cx="331076" cy="1734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27233092"/>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Top 10 Largest NFIP Flood Claim            Payout Events</a:t>
            </a:r>
          </a:p>
        </p:txBody>
      </p:sp>
      <p:sp>
        <p:nvSpPr>
          <p:cNvPr id="5" name="Rectangle 4"/>
          <p:cNvSpPr>
            <a:spLocks noChangeArrowheads="1"/>
          </p:cNvSpPr>
          <p:nvPr/>
        </p:nvSpPr>
        <p:spPr bwMode="auto">
          <a:xfrm>
            <a:off x="183312" y="6080127"/>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NFIP; Insurance information </a:t>
            </a:r>
            <a:r>
              <a:rPr lang="en-US" sz="1100" dirty="0">
                <a:solidFill>
                  <a:srgbClr val="000000"/>
                </a:solidFill>
              </a:rPr>
              <a:t>Institute </a:t>
            </a:r>
            <a:r>
              <a:rPr lang="en-US" sz="1100" dirty="0">
                <a:solidFill>
                  <a:srgbClr val="000000"/>
                </a:solidFill>
                <a:hlinkClick r:id="rId4"/>
              </a:rPr>
              <a:t>http://</a:t>
            </a:r>
            <a:r>
              <a:rPr lang="en-US" sz="1100" dirty="0" smtClean="0">
                <a:solidFill>
                  <a:srgbClr val="000000"/>
                </a:solidFill>
                <a:hlinkClick r:id="rId4"/>
              </a:rPr>
              <a:t>www.iii.org/issue-update/flood-insurance</a:t>
            </a:r>
            <a:r>
              <a:rPr lang="en-US" sz="1100" dirty="0" smtClean="0">
                <a:solidFill>
                  <a:srgbClr val="000000"/>
                </a:solidFill>
              </a:rPr>
              <a:t> </a:t>
            </a:r>
            <a:endParaRPr lang="en-US" sz="1100" dirty="0">
              <a:solidFill>
                <a:srgbClr val="000000"/>
              </a:solidFill>
            </a:endParaRPr>
          </a:p>
        </p:txBody>
      </p:sp>
      <p:pic>
        <p:nvPicPr>
          <p:cNvPr id="3" name="Picture 2"/>
          <p:cNvPicPr>
            <a:picLocks noChangeAspect="1"/>
          </p:cNvPicPr>
          <p:nvPr/>
        </p:nvPicPr>
        <p:blipFill>
          <a:blip r:embed="rId5"/>
          <a:stretch>
            <a:fillRect/>
          </a:stretch>
        </p:blipFill>
        <p:spPr>
          <a:xfrm>
            <a:off x="149841" y="1481959"/>
            <a:ext cx="8934523" cy="4371975"/>
          </a:xfrm>
          <a:prstGeom prst="rect">
            <a:avLst/>
          </a:prstGeom>
        </p:spPr>
      </p:pic>
    </p:spTree>
    <p:custDataLst>
      <p:tags r:id="rId1"/>
    </p:custDataLst>
    <p:extLst>
      <p:ext uri="{BB962C8B-B14F-4D97-AF65-F5344CB8AC3E}">
        <p14:creationId xmlns:p14="http://schemas.microsoft.com/office/powerpoint/2010/main" val="617375861"/>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Loss </a:t>
            </a:r>
            <a:r>
              <a:rPr lang="de-DE" dirty="0" smtClean="0">
                <a:solidFill>
                  <a:srgbClr val="2B7299"/>
                </a:solidFill>
              </a:rPr>
              <a:t>Events </a:t>
            </a:r>
            <a:r>
              <a:rPr lang="de-DE" dirty="0">
                <a:solidFill>
                  <a:srgbClr val="2B7299"/>
                </a:solidFill>
              </a:rPr>
              <a:t>in the </a:t>
            </a:r>
            <a:r>
              <a:rPr lang="de-DE" dirty="0" smtClean="0">
                <a:solidFill>
                  <a:srgbClr val="2B7299"/>
                </a:solidFill>
              </a:rPr>
              <a:t>US, </a:t>
            </a:r>
            <a:r>
              <a:rPr lang="de-DE" dirty="0">
                <a:solidFill>
                  <a:srgbClr val="2B7299"/>
                </a:solidFill>
              </a:rPr>
              <a:t>1980 – 2014</a:t>
            </a:r>
            <a:br>
              <a:rPr lang="de-DE" dirty="0">
                <a:solidFill>
                  <a:srgbClr val="2B7299"/>
                </a:solidFill>
              </a:rPr>
            </a:br>
            <a:r>
              <a:rPr lang="de-DE" sz="2000" dirty="0"/>
              <a:t>Overall and </a:t>
            </a:r>
            <a:r>
              <a:rPr lang="de-DE" sz="2000" dirty="0" smtClean="0"/>
              <a:t>Insured </a:t>
            </a:r>
            <a:r>
              <a:rPr lang="de-DE" sz="2000" dirty="0"/>
              <a:t>L</a:t>
            </a:r>
            <a:r>
              <a:rPr lang="de-DE" sz="2000" dirty="0" smtClean="0"/>
              <a:t>osses </a:t>
            </a:r>
            <a:endParaRPr lang="de-DE" sz="2000" dirty="0">
              <a:solidFill>
                <a:srgbClr val="4D4E53"/>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84</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6775009" y="6186430"/>
            <a:ext cx="1084579" cy="507827"/>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48" name="Text Box 17"/>
          <p:cNvSpPr txBox="1">
            <a:spLocks noChangeArrowheads="1"/>
          </p:cNvSpPr>
          <p:nvPr/>
        </p:nvSpPr>
        <p:spPr bwMode="auto">
          <a:xfrm>
            <a:off x="406691" y="1285708"/>
            <a:ext cx="6701819" cy="338550"/>
          </a:xfrm>
          <a:prstGeom prst="rect">
            <a:avLst/>
          </a:prstGeom>
          <a:solidFill>
            <a:srgbClr val="2B7299"/>
          </a:solidFill>
          <a:ln w="9525" algn="ctr">
            <a:noFill/>
            <a:miter lim="800000"/>
            <a:headEnd/>
            <a:tailEnd/>
          </a:ln>
          <a:effectLst/>
        </p:spPr>
        <p:txBody>
          <a:bodyPr wrap="square" lIns="91436" tIns="45718" rIns="91436" bIns="45718">
            <a:spAutoFit/>
          </a:bodyPr>
          <a:lstStyle/>
          <a:p>
            <a:pPr>
              <a:defRPr/>
            </a:pPr>
            <a:r>
              <a:rPr lang="en-US" sz="1600" b="1" dirty="0">
                <a:solidFill>
                  <a:schemeClr val="bg1"/>
                </a:solidFill>
              </a:rPr>
              <a:t>Overall losses </a:t>
            </a:r>
            <a:r>
              <a:rPr lang="en-US" sz="1600" b="1" dirty="0" smtClean="0">
                <a:solidFill>
                  <a:schemeClr val="bg1"/>
                </a:solidFill>
              </a:rPr>
              <a:t>totaled $25bn</a:t>
            </a:r>
            <a:r>
              <a:rPr lang="en-US" sz="1600" b="1" dirty="0">
                <a:solidFill>
                  <a:schemeClr val="bg1"/>
                </a:solidFill>
              </a:rPr>
              <a:t>; Insured losses totaled </a:t>
            </a:r>
            <a:r>
              <a:rPr lang="en-US" sz="1600" b="1" dirty="0" smtClean="0">
                <a:solidFill>
                  <a:schemeClr val="bg1"/>
                </a:solidFill>
              </a:rPr>
              <a:t>$15.3bn</a:t>
            </a:r>
            <a:endParaRPr lang="en-US" sz="1600" b="1" dirty="0">
              <a:solidFill>
                <a:schemeClr val="bg1"/>
              </a:solidFill>
            </a:endParaRPr>
          </a:p>
        </p:txBody>
      </p:sp>
      <p:pic>
        <p:nvPicPr>
          <p:cNvPr id="15361" name="Picture 1"/>
          <p:cNvPicPr>
            <a:picLocks noChangeAspect="1" noChangeArrowheads="1"/>
          </p:cNvPicPr>
          <p:nvPr/>
        </p:nvPicPr>
        <p:blipFill>
          <a:blip r:embed="rId4" cstate="screen"/>
          <a:srcRect/>
          <a:stretch>
            <a:fillRect/>
          </a:stretch>
        </p:blipFill>
        <p:spPr bwMode="auto">
          <a:xfrm>
            <a:off x="135013" y="2345857"/>
            <a:ext cx="7245176" cy="3634543"/>
          </a:xfrm>
          <a:prstGeom prst="rect">
            <a:avLst/>
          </a:prstGeom>
          <a:noFill/>
          <a:ln w="9525">
            <a:noFill/>
            <a:miter lim="800000"/>
            <a:headEnd/>
            <a:tailEnd/>
          </a:ln>
          <a:effectLst/>
        </p:spPr>
      </p:pic>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
        <p:nvSpPr>
          <p:cNvPr id="14" name="Text Box 15"/>
          <p:cNvSpPr txBox="1">
            <a:spLocks noChangeArrowheads="1"/>
          </p:cNvSpPr>
          <p:nvPr/>
        </p:nvSpPr>
        <p:spPr bwMode="auto">
          <a:xfrm>
            <a:off x="5959366" y="1934573"/>
            <a:ext cx="3095257" cy="923326"/>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u="sng" dirty="0" smtClean="0">
                <a:solidFill>
                  <a:schemeClr val="bg1"/>
                </a:solidFill>
              </a:rPr>
              <a:t>2015 First Half</a:t>
            </a:r>
            <a:r>
              <a:rPr lang="en-US" b="1" dirty="0" smtClean="0">
                <a:solidFill>
                  <a:schemeClr val="bg1"/>
                </a:solidFill>
              </a:rPr>
              <a:t>:</a:t>
            </a:r>
            <a:endParaRPr lang="en-US" b="1" dirty="0">
              <a:solidFill>
                <a:schemeClr val="bg1"/>
              </a:solidFill>
            </a:endParaRPr>
          </a:p>
          <a:p>
            <a:pPr algn="ctr"/>
            <a:r>
              <a:rPr lang="en-US" dirty="0" smtClean="0">
                <a:solidFill>
                  <a:schemeClr val="bg1"/>
                </a:solidFill>
              </a:rPr>
              <a:t>$8.2 Billion Insured Losses</a:t>
            </a:r>
          </a:p>
          <a:p>
            <a:pPr algn="ctr"/>
            <a:r>
              <a:rPr lang="en-US" dirty="0" smtClean="0">
                <a:solidFill>
                  <a:schemeClr val="bg1"/>
                </a:solidFill>
              </a:rPr>
              <a:t>$12.0 Overall Losses</a:t>
            </a:r>
            <a:endParaRPr lang="en-US" dirty="0">
              <a:solidFill>
                <a:schemeClr val="bg1"/>
              </a:solidFill>
            </a:endParaRPr>
          </a:p>
        </p:txBody>
      </p:sp>
    </p:spTree>
    <p:custDataLst>
      <p:tags r:id="rId1"/>
    </p:custDataLst>
    <p:extLst>
      <p:ext uri="{BB962C8B-B14F-4D97-AF65-F5344CB8AC3E}">
        <p14:creationId xmlns:p14="http://schemas.microsoft.com/office/powerpoint/2010/main" val="412418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AB3629B-0EBC-4EDE-81DD-4B9169E65B3A}" type="slidenum">
              <a:rPr lang="en-US" altLang="en-US" sz="900" smtClean="0">
                <a:solidFill>
                  <a:srgbClr val="000000"/>
                </a:solidFill>
              </a:rPr>
              <a:pPr>
                <a:lnSpc>
                  <a:spcPct val="85000"/>
                </a:lnSpc>
                <a:spcBef>
                  <a:spcPct val="20000"/>
                </a:spcBef>
                <a:buClrTx/>
                <a:buFontTx/>
                <a:buNone/>
              </a:pPr>
              <a:t>85</a:t>
            </a:fld>
            <a:endParaRPr lang="en-US" altLang="en-US" sz="900" smtClean="0">
              <a:solidFill>
                <a:srgbClr val="000000"/>
              </a:solidFill>
            </a:endParaRPr>
          </a:p>
        </p:txBody>
      </p:sp>
      <p:sp>
        <p:nvSpPr>
          <p:cNvPr id="5123"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2600" b="1" dirty="0">
                <a:solidFill>
                  <a:srgbClr val="225A7A"/>
                </a:solidFill>
                <a:cs typeface="Arial" charset="0"/>
              </a:rPr>
              <a:t>Number of National Flood Insurance Program Policies in Force at Year-End, 1980-2015*</a:t>
            </a:r>
          </a:p>
        </p:txBody>
      </p:sp>
      <p:sp>
        <p:nvSpPr>
          <p:cNvPr id="5124" name="Rectangle 7"/>
          <p:cNvSpPr>
            <a:spLocks noChangeArrowheads="1"/>
          </p:cNvSpPr>
          <p:nvPr/>
        </p:nvSpPr>
        <p:spPr bwMode="auto">
          <a:xfrm>
            <a:off x="9525" y="6226175"/>
            <a:ext cx="875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100">
                <a:solidFill>
                  <a:srgbClr val="000000"/>
                </a:solidFill>
                <a:cs typeface="Arial" charset="0"/>
              </a:rPr>
              <a:t>Source: National Flood Insurance Program. </a:t>
            </a:r>
            <a:br>
              <a:rPr lang="en-US" altLang="en-US" sz="1100">
                <a:solidFill>
                  <a:srgbClr val="000000"/>
                </a:solidFill>
                <a:cs typeface="Arial" charset="0"/>
              </a:rPr>
            </a:br>
            <a:r>
              <a:rPr lang="en-US" altLang="en-US" sz="1100">
                <a:solidFill>
                  <a:srgbClr val="000000"/>
                </a:solidFill>
                <a:cs typeface="Arial" charset="0"/>
              </a:rPr>
              <a:t>* As of July, 2015</a:t>
            </a:r>
          </a:p>
        </p:txBody>
      </p:sp>
      <p:graphicFrame>
        <p:nvGraphicFramePr>
          <p:cNvPr id="5125" name="Object 3"/>
          <p:cNvGraphicFramePr>
            <a:graphicFrameLocks noChangeAspect="1"/>
          </p:cNvGraphicFramePr>
          <p:nvPr>
            <p:extLst/>
          </p:nvPr>
        </p:nvGraphicFramePr>
        <p:xfrm>
          <a:off x="9525" y="1201738"/>
          <a:ext cx="9134475" cy="5227637"/>
        </p:xfrm>
        <a:graphic>
          <a:graphicData uri="http://schemas.openxmlformats.org/presentationml/2006/ole">
            <mc:AlternateContent xmlns:mc="http://schemas.openxmlformats.org/markup-compatibility/2006">
              <mc:Choice xmlns:v="urn:schemas-microsoft-com:vml" Requires="v">
                <p:oleObj spid="_x0000_s28448806"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201738"/>
                        <a:ext cx="91344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0" y="2459038"/>
            <a:ext cx="738664" cy="2308324"/>
          </a:xfrm>
          <a:prstGeom prst="rect">
            <a:avLst/>
          </a:prstGeom>
          <a:noFill/>
        </p:spPr>
        <p:txBody>
          <a:bodyPr vert="vert270">
            <a:spAutoFit/>
          </a:bodyPr>
          <a:lstStyle/>
          <a:p>
            <a:pPr fontAlgn="base">
              <a:spcBef>
                <a:spcPct val="0"/>
              </a:spcBef>
              <a:spcAft>
                <a:spcPct val="0"/>
              </a:spcAft>
              <a:defRPr/>
            </a:pPr>
            <a:r>
              <a:rPr lang="en-US" dirty="0">
                <a:solidFill>
                  <a:srgbClr val="000000"/>
                </a:solidFill>
                <a:latin typeface="Arial" charset="0"/>
                <a:cs typeface="Arial" charset="0"/>
              </a:rPr>
              <a:t>(</a:t>
            </a:r>
            <a:r>
              <a:rPr lang="en-US" b="1" dirty="0">
                <a:solidFill>
                  <a:srgbClr val="000000"/>
                </a:solidFill>
                <a:latin typeface="Arial" charset="0"/>
                <a:cs typeface="Arial" charset="0"/>
              </a:rPr>
              <a:t>millions</a:t>
            </a:r>
            <a:r>
              <a:rPr lang="en-US" dirty="0">
                <a:solidFill>
                  <a:srgbClr val="000000"/>
                </a:solidFill>
                <a:latin typeface="Arial" charset="0"/>
                <a:cs typeface="Arial" charset="0"/>
              </a:rPr>
              <a:t>)</a:t>
            </a:r>
          </a:p>
          <a:p>
            <a:pPr fontAlgn="base">
              <a:spcBef>
                <a:spcPct val="0"/>
              </a:spcBef>
              <a:spcAft>
                <a:spcPct val="0"/>
              </a:spcAft>
              <a:defRPr/>
            </a:pPr>
            <a:endParaRPr lang="en-US" dirty="0">
              <a:solidFill>
                <a:srgbClr val="000000"/>
              </a:solidFill>
              <a:latin typeface="Arial" charset="0"/>
              <a:cs typeface="Arial" charset="0"/>
            </a:endParaRPr>
          </a:p>
        </p:txBody>
      </p:sp>
      <p:sp>
        <p:nvSpPr>
          <p:cNvPr id="7" name="AutoShape 7"/>
          <p:cNvSpPr>
            <a:spLocks noChangeArrowheads="1"/>
          </p:cNvSpPr>
          <p:nvPr/>
        </p:nvSpPr>
        <p:spPr bwMode="blackWhite">
          <a:xfrm>
            <a:off x="4922532" y="3018445"/>
            <a:ext cx="2897165" cy="2105806"/>
          </a:xfrm>
          <a:prstGeom prst="wedgeRectCallout">
            <a:avLst>
              <a:gd name="adj1" fmla="val 64649"/>
              <a:gd name="adj2" fmla="val -713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charset="0"/>
                <a:cs typeface="Arial" charset="0"/>
              </a:rPr>
              <a:t> The number of NFIP policies in force has plunged by 549,000 or 9.6% since 2009, even as coastal development surges and sea levels rise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175174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5530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solidFill>
                  <a:srgbClr val="000000"/>
                </a:solidFill>
              </a:rPr>
              <a:pPr>
                <a:defRPr/>
              </a:pPr>
              <a:t>86</a:t>
            </a:fld>
            <a:endParaRPr lang="en-US" smtClean="0">
              <a:solidFill>
                <a:srgbClr val="000000"/>
              </a:solidFill>
            </a:endParaRPr>
          </a:p>
        </p:txBody>
      </p:sp>
      <p:graphicFrame>
        <p:nvGraphicFramePr>
          <p:cNvPr id="51202" name="Object 2"/>
          <p:cNvGraphicFramePr>
            <a:graphicFrameLocks/>
          </p:cNvGraphicFramePr>
          <p:nvPr>
            <p:extLst>
              <p:ext uri="{D42A27DB-BD31-4B8C-83A1-F6EECF244321}">
                <p14:modId xmlns:p14="http://schemas.microsoft.com/office/powerpoint/2010/main" val="2003896272"/>
              </p:ext>
            </p:extLst>
          </p:nvPr>
        </p:nvGraphicFramePr>
        <p:xfrm>
          <a:off x="85725" y="1773806"/>
          <a:ext cx="8493125" cy="4343400"/>
        </p:xfrm>
        <a:graphic>
          <a:graphicData uri="http://schemas.openxmlformats.org/presentationml/2006/ole">
            <mc:AlternateContent xmlns:mc="http://schemas.openxmlformats.org/markup-compatibility/2006">
              <mc:Choice xmlns:v="urn:schemas-microsoft-com:vml" Requires="v">
                <p:oleObj spid="_x0000_s28449831" name="Chart" r:id="rId4" imgW="8429540" imgH="4343400" progId="MSGraph.Chart.8">
                  <p:embed followColorScheme="full"/>
                </p:oleObj>
              </mc:Choice>
              <mc:Fallback>
                <p:oleObj name="Chart" r:id="rId4" imgW="8429540" imgH="4343400" progId="MSGraph.Chart.8">
                  <p:embed followColorScheme="full"/>
                  <p:pic>
                    <p:nvPicPr>
                      <p:cNvPr id="0" name=""/>
                      <p:cNvPicPr>
                        <a:picLocks noChangeArrowheads="1"/>
                      </p:cNvPicPr>
                      <p:nvPr/>
                    </p:nvPicPr>
                    <p:blipFill>
                      <a:blip r:embed="rId5"/>
                      <a:srcRect/>
                      <a:stretch>
                        <a:fillRect/>
                      </a:stretch>
                    </p:blipFill>
                    <p:spPr bwMode="auto">
                      <a:xfrm>
                        <a:off x="85725" y="1773806"/>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216966" y="6117206"/>
            <a:ext cx="9191625" cy="661720"/>
          </a:xfrm>
          <a:prstGeom prst="rect">
            <a:avLst/>
          </a:prstGeom>
          <a:noFill/>
          <a:ln w="9525" algn="ctr">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smtClean="0">
                <a:solidFill>
                  <a:srgbClr val="000000"/>
                </a:solidFill>
                <a:latin typeface="Arial "/>
                <a:cs typeface="Arial" charset="0"/>
              </a:rPr>
              <a:t>Sources: CA Earthquake (</a:t>
            </a:r>
            <a:r>
              <a:rPr lang="en-US" sz="1000" dirty="0">
                <a:solidFill>
                  <a:srgbClr val="000000"/>
                </a:solidFill>
                <a:latin typeface="Arial "/>
                <a:cs typeface="Arial" charset="0"/>
              </a:rPr>
              <a:t>WSJ, </a:t>
            </a:r>
            <a:r>
              <a:rPr lang="en-US" sz="1000" dirty="0">
                <a:solidFill>
                  <a:srgbClr val="000000"/>
                </a:solidFill>
                <a:latin typeface="Arial "/>
                <a:cs typeface="Arial" charset="0"/>
                <a:hlinkClick r:id="rId6"/>
              </a:rPr>
              <a:t>http://</a:t>
            </a:r>
            <a:r>
              <a:rPr lang="en-US" sz="1000" dirty="0" smtClean="0">
                <a:solidFill>
                  <a:srgbClr val="000000"/>
                </a:solidFill>
                <a:latin typeface="Arial "/>
                <a:cs typeface="Arial" charset="0"/>
                <a:hlinkClick r:id="rId6"/>
              </a:rPr>
              <a:t>www.wsj.com/articles/california-pushes-homeowners-to-insure-against-earthquakes-1440980138</a:t>
            </a:r>
            <a:r>
              <a:rPr lang="en-US" sz="1000" dirty="0" smtClean="0">
                <a:solidFill>
                  <a:srgbClr val="000000"/>
                </a:solidFill>
                <a:latin typeface="Arial "/>
                <a:cs typeface="Arial" charset="0"/>
              </a:rPr>
              <a:t> ); Flood and Renters (I.I.I. June 2015 Pulse Survey); Cyber (</a:t>
            </a:r>
            <a:r>
              <a:rPr lang="en-US" sz="1000" dirty="0" err="1" smtClean="0">
                <a:solidFill>
                  <a:srgbClr val="000000"/>
                </a:solidFill>
                <a:latin typeface="Arial "/>
                <a:cs typeface="Arial" charset="0"/>
              </a:rPr>
              <a:t>Advisen</a:t>
            </a:r>
            <a:r>
              <a:rPr lang="en-US" sz="1000" dirty="0" smtClean="0">
                <a:solidFill>
                  <a:srgbClr val="000000"/>
                </a:solidFill>
                <a:latin typeface="Arial "/>
                <a:cs typeface="Arial" charset="0"/>
              </a:rPr>
              <a:t>, 2015); Terrorism (</a:t>
            </a:r>
            <a:r>
              <a:rPr lang="en-US" sz="1000" dirty="0">
                <a:solidFill>
                  <a:srgbClr val="000000"/>
                </a:solidFill>
                <a:latin typeface="Arial" charset="0"/>
                <a:cs typeface="Arial" charset="0"/>
              </a:rPr>
              <a:t>Marsh Global Analytics, </a:t>
            </a:r>
            <a:r>
              <a:rPr lang="en-US" sz="1000" i="1" dirty="0">
                <a:solidFill>
                  <a:srgbClr val="000000"/>
                </a:solidFill>
                <a:latin typeface="Arial" charset="0"/>
                <a:cs typeface="Arial" charset="0"/>
              </a:rPr>
              <a:t>2014 Terrorism Risk Insurance Report,</a:t>
            </a:r>
            <a:r>
              <a:rPr lang="en-US" sz="1000" dirty="0">
                <a:solidFill>
                  <a:srgbClr val="000000"/>
                </a:solidFill>
                <a:latin typeface="Arial" charset="0"/>
                <a:cs typeface="Arial" charset="0"/>
              </a:rPr>
              <a:t> April </a:t>
            </a:r>
            <a:r>
              <a:rPr lang="en-US" sz="1000" dirty="0" smtClean="0">
                <a:solidFill>
                  <a:srgbClr val="000000"/>
                </a:solidFill>
                <a:latin typeface="Arial" charset="0"/>
                <a:cs typeface="Arial" charset="0"/>
              </a:rPr>
              <a:t>2014; data for 2013); Pvt. Passenger Auto (Insurance Research Council, </a:t>
            </a:r>
            <a:r>
              <a:rPr lang="en-US" sz="1000" i="1" dirty="0" smtClean="0">
                <a:solidFill>
                  <a:srgbClr val="000000"/>
                </a:solidFill>
                <a:latin typeface="Arial" charset="0"/>
                <a:cs typeface="Arial" charset="0"/>
              </a:rPr>
              <a:t>Uninsured Motorists, </a:t>
            </a:r>
            <a:r>
              <a:rPr lang="en-US" sz="1000" dirty="0" smtClean="0">
                <a:solidFill>
                  <a:srgbClr val="000000"/>
                </a:solidFill>
                <a:latin typeface="Arial" charset="0"/>
                <a:cs typeface="Arial" charset="0"/>
              </a:rPr>
              <a:t>2014 Edition, data for 2012); Home and Workers Comp (I.I.I. estimates);  Insurance Information Institute research.</a:t>
            </a:r>
            <a:endParaRPr lang="en-US" sz="1000" dirty="0">
              <a:solidFill>
                <a:srgbClr val="000000"/>
              </a:solidFill>
              <a:latin typeface="Arial "/>
              <a:cs typeface="Arial" charset="0"/>
            </a:endParaRPr>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defTabSz="114300" eaLnBrk="0" fontAlgn="base" hangingPunct="0">
              <a:lnSpc>
                <a:spcPct val="90000"/>
              </a:lnSpc>
              <a:spcBef>
                <a:spcPct val="0"/>
              </a:spcBef>
              <a:spcAft>
                <a:spcPct val="0"/>
              </a:spcAft>
              <a:defRPr/>
            </a:pPr>
            <a:r>
              <a:rPr lang="en-US" sz="3000" b="1" kern="0" dirty="0" smtClean="0">
                <a:solidFill>
                  <a:srgbClr val="225A7A"/>
                </a:solidFill>
                <a:latin typeface="Arial" panose="020B0604020202020204" pitchFamily="34" charset="0"/>
                <a:cs typeface="Arial" panose="020B0604020202020204" pitchFamily="34" charset="0"/>
              </a:rPr>
              <a:t>Take-Up Rates for Various Types of Insurance in the U.S.</a:t>
            </a:r>
          </a:p>
        </p:txBody>
      </p:sp>
      <p:sp>
        <p:nvSpPr>
          <p:cNvPr id="13" name="Rectangle 3"/>
          <p:cNvSpPr>
            <a:spLocks noChangeArrowheads="1"/>
          </p:cNvSpPr>
          <p:nvPr/>
        </p:nvSpPr>
        <p:spPr bwMode="black">
          <a:xfrm>
            <a:off x="111647" y="132101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
                <a:cs typeface="Arial" charset="0"/>
              </a:rPr>
              <a:t>Take-Up Rate</a:t>
            </a:r>
            <a:endParaRPr lang="en-US" sz="1600" b="1" dirty="0">
              <a:solidFill>
                <a:srgbClr val="225A7A"/>
              </a:solidFill>
              <a:latin typeface="Arial "/>
              <a:cs typeface="Arial" charset="0"/>
            </a:endParaRPr>
          </a:p>
        </p:txBody>
      </p:sp>
      <p:sp>
        <p:nvSpPr>
          <p:cNvPr id="10" name="Text Box 17"/>
          <p:cNvSpPr txBox="1">
            <a:spLocks noChangeArrowheads="1"/>
          </p:cNvSpPr>
          <p:nvPr/>
        </p:nvSpPr>
        <p:spPr bwMode="auto">
          <a:xfrm>
            <a:off x="1010471" y="2207874"/>
            <a:ext cx="3370208" cy="707886"/>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altLang="en-US" sz="2000" b="1" dirty="0" smtClean="0">
                <a:solidFill>
                  <a:srgbClr val="FFFFFF"/>
                </a:solidFill>
                <a:cs typeface="Arial" panose="020B0604020202020204" pitchFamily="34" charset="0"/>
              </a:rPr>
              <a:t>Take-up rates vary widely by type of coverage</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2478203967"/>
      </p:ext>
    </p:extLst>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87</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3723"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a:t>
            </a:r>
            <a:r>
              <a:rPr lang="en-US" sz="2400" b="1" dirty="0" smtClean="0">
                <a:solidFill>
                  <a:srgbClr val="FFFFFF"/>
                </a:solidFill>
              </a:rPr>
              <a:t>torm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88</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2015F*</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2010-2014.</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(1960-2010); A.M. Best (2011-15E)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1803588570"/>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374188" name="Chart" r:id="rId4" imgW="5714844" imgH="2495481" progId="MSGraph.Chart.8">
                  <p:embed followColorScheme="full"/>
                </p:oleObj>
              </mc:Choice>
              <mc:Fallback>
                <p:oleObj name="Chart" r:id="rId4" imgW="5714844" imgH="249548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5.82*</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1837407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89</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274"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2014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154.9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24.5</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$0.5</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$21.4</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1995-2014 totaled $395.6B, an average of $19.8B per year or $1.65B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are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9</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Equity by Financial Services Sector vs. Fortune 500, 2004</a:t>
            </a:r>
            <a:r>
              <a:rPr lang="en-US" sz="2800" dirty="0" smtClean="0"/>
              <a:t>-2014*</a:t>
            </a:r>
          </a:p>
        </p:txBody>
      </p:sp>
      <p:sp>
        <p:nvSpPr>
          <p:cNvPr id="26629" name="Rectangle 3"/>
          <p:cNvSpPr>
            <a:spLocks noChangeArrowheads="1"/>
          </p:cNvSpPr>
          <p:nvPr/>
        </p:nvSpPr>
        <p:spPr bwMode="auto">
          <a:xfrm>
            <a:off x="-161925" y="6454490"/>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*GAAP basis. </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Fortune; Insurance Information Institute.</a:t>
            </a:r>
            <a:endParaRPr lang="en-US" sz="1100" dirty="0"/>
          </a:p>
        </p:txBody>
      </p:sp>
      <p:graphicFrame>
        <p:nvGraphicFramePr>
          <p:cNvPr id="2026500" name="Object 2"/>
          <p:cNvGraphicFramePr>
            <a:graphicFrameLocks/>
          </p:cNvGraphicFramePr>
          <p:nvPr>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28479518"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898260" y="3547246"/>
            <a:ext cx="2617450" cy="14652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u="sng" dirty="0" smtClean="0">
                <a:solidFill>
                  <a:schemeClr val="bg1"/>
                </a:solidFill>
              </a:rPr>
              <a:t>Average: 2004 - 2014</a:t>
            </a:r>
            <a:endParaRPr lang="en-US" sz="1600" b="1" u="sng" dirty="0">
              <a:solidFill>
                <a:schemeClr val="bg1"/>
              </a:solidFill>
            </a:endParaRPr>
          </a:p>
          <a:p>
            <a:pPr algn="ctr" eaLnBrk="0" hangingPunct="0">
              <a:lnSpc>
                <a:spcPct val="90000"/>
              </a:lnSpc>
              <a:spcBef>
                <a:spcPct val="50000"/>
              </a:spcBef>
              <a:buClr>
                <a:schemeClr val="bg1"/>
              </a:buClr>
              <a:defRPr/>
            </a:pPr>
            <a:r>
              <a:rPr lang="en-US" sz="1600" b="1" dirty="0" smtClean="0">
                <a:solidFill>
                  <a:schemeClr val="bg1"/>
                </a:solidFill>
                <a:latin typeface="Arial" pitchFamily="34" charset="0"/>
              </a:rPr>
              <a:t>Fortune 500: 13.9% Commercial Banks: 9.8%                   Life: 8.2%                         P/C: 7.1%</a:t>
            </a:r>
            <a:endParaRPr lang="en-US" sz="1600" b="1" dirty="0">
              <a:solidFill>
                <a:schemeClr val="bg1"/>
              </a:solidFill>
              <a:latin typeface="Arial" pitchFamily="34" charset="0"/>
            </a:endParaRPr>
          </a:p>
        </p:txBody>
      </p:sp>
      <p:sp>
        <p:nvSpPr>
          <p:cNvPr id="10" name="Rectangle 5"/>
          <p:cNvSpPr>
            <a:spLocks noChangeArrowheads="1"/>
          </p:cNvSpPr>
          <p:nvPr/>
        </p:nvSpPr>
        <p:spPr bwMode="blackWhite">
          <a:xfrm>
            <a:off x="457200" y="5567363"/>
            <a:ext cx="8458200"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smtClean="0">
                <a:solidFill>
                  <a:srgbClr val="FFFFFF"/>
                </a:solidFill>
              </a:rPr>
              <a:t>Banks and Insurers Have Substantially Underperformed the Fortune 500 Since the Financial Crisis</a:t>
            </a:r>
            <a:endParaRPr lang="pt-BR" b="1" dirty="0">
              <a:solidFill>
                <a:srgbClr val="FFFFFF"/>
              </a:solidFill>
            </a:endParaRPr>
          </a:p>
        </p:txBody>
      </p:sp>
    </p:spTree>
    <p:extLst>
      <p:ext uri="{BB962C8B-B14F-4D97-AF65-F5344CB8AC3E}">
        <p14:creationId xmlns:p14="http://schemas.microsoft.com/office/powerpoint/2010/main" val="496065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90</a:t>
            </a:fld>
            <a:endParaRPr lang="en-US" smtClean="0"/>
          </a:p>
        </p:txBody>
      </p:sp>
      <p:graphicFrame>
        <p:nvGraphicFramePr>
          <p:cNvPr id="51202" name="Object 2"/>
          <p:cNvGraphicFramePr>
            <a:graphicFrameLocks/>
          </p:cNvGraphicFramePr>
          <p:nvPr>
            <p:extLst/>
          </p:nvPr>
        </p:nvGraphicFramePr>
        <p:xfrm>
          <a:off x="111647" y="2220348"/>
          <a:ext cx="8493125" cy="4343400"/>
        </p:xfrm>
        <a:graphic>
          <a:graphicData uri="http://schemas.openxmlformats.org/presentationml/2006/ole">
            <mc:AlternateContent xmlns:mc="http://schemas.openxmlformats.org/markup-compatibility/2006">
              <mc:Choice xmlns:v="urn:schemas-microsoft-com:vml" Requires="v">
                <p:oleObj spid="_x0000_s28263670" name="Chart" r:id="rId4" imgW="8439111" imgH="4333840" progId="MSGraph.Chart.8">
                  <p:embed followColorScheme="full"/>
                </p:oleObj>
              </mc:Choice>
              <mc:Fallback>
                <p:oleObj name="Chart" r:id="rId4" imgW="8439111" imgH="4333840" progId="MSGraph.Chart.8">
                  <p:embed followColorScheme="full"/>
                  <p:pic>
                    <p:nvPicPr>
                      <p:cNvPr id="0" name=""/>
                      <p:cNvPicPr>
                        <a:picLocks noChangeArrowheads="1"/>
                      </p:cNvPicPr>
                      <p:nvPr/>
                    </p:nvPicPr>
                    <p:blipFill>
                      <a:blip r:embed="rId5"/>
                      <a:srcRect/>
                      <a:stretch>
                        <a:fillRect/>
                      </a:stretch>
                    </p:blipFill>
                    <p:spPr bwMode="auto">
                      <a:xfrm>
                        <a:off x="111647" y="2220348"/>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latin typeface="Arial "/>
              </a:rPr>
              <a:t>*</a:t>
            </a:r>
            <a:r>
              <a:rPr lang="en-US" sz="1000" dirty="0">
                <a:latin typeface="Arial "/>
              </a:rPr>
              <a:t>T</a:t>
            </a:r>
            <a:r>
              <a:rPr lang="en-US" sz="1000" dirty="0" smtClean="0">
                <a:latin typeface="Arial "/>
              </a:rPr>
              <a:t>hrough June 10, 2015.</a:t>
            </a:r>
          </a:p>
          <a:p>
            <a:pPr eaLnBrk="0" hangingPunct="0">
              <a:lnSpc>
                <a:spcPct val="85000"/>
              </a:lnSpc>
              <a:spcBef>
                <a:spcPct val="25000"/>
              </a:spcBef>
              <a:buClr>
                <a:schemeClr val="accent2"/>
              </a:buClr>
              <a:buFont typeface="Wingdings" pitchFamily="2" charset="2"/>
              <a:buNone/>
            </a:pPr>
            <a:r>
              <a:rPr lang="en-US" sz="1000" dirty="0" smtClean="0">
                <a:latin typeface="Arial "/>
              </a:rPr>
              <a:t>Sources: PCS unit of </a:t>
            </a:r>
            <a:r>
              <a:rPr lang="en-US" sz="1000" dirty="0" err="1" smtClean="0">
                <a:latin typeface="Arial "/>
              </a:rPr>
              <a:t>Verisk</a:t>
            </a:r>
            <a:r>
              <a:rPr lang="en-US" sz="1000" dirty="0" smtClean="0">
                <a:latin typeface="Arial "/>
              </a:rPr>
              <a:t> Analytics; Insurance Information Institute. </a:t>
            </a:r>
            <a:endParaRPr lang="en-US" sz="1000" dirty="0">
              <a:latin typeface="Arial "/>
            </a:endParaRPr>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latin typeface="Arial" panose="020B0604020202020204" pitchFamily="34" charset="0"/>
                <a:ea typeface="+mj-ea"/>
                <a:cs typeface="Arial" panose="020B0604020202020204" pitchFamily="34" charset="0"/>
              </a:rPr>
              <a:t>Top 5 Insured Catastrophe Losses in 2015*</a:t>
            </a:r>
            <a:endParaRPr kumimoji="0" lang="en-US" sz="3000" b="1" i="0" u="none" strike="noStrike" kern="0" cap="none" spc="0" normalizeH="0" baseline="0" noProof="0" dirty="0" smtClean="0">
              <a:ln>
                <a:noFill/>
              </a:ln>
              <a:solidFill>
                <a:srgbClr val="225A7A"/>
              </a:solidFill>
              <a:effectLst/>
              <a:uLnTx/>
              <a:uFillTx/>
              <a:latin typeface="Arial" panose="020B0604020202020204" pitchFamily="34" charset="0"/>
              <a:ea typeface="+mj-ea"/>
              <a:cs typeface="Arial" panose="020B0604020202020204" pitchFamily="34" charset="0"/>
            </a:endParaRPr>
          </a:p>
        </p:txBody>
      </p:sp>
      <p:sp>
        <p:nvSpPr>
          <p:cNvPr id="15" name="AutoShape 8"/>
          <p:cNvSpPr>
            <a:spLocks noChangeArrowheads="1"/>
          </p:cNvSpPr>
          <p:nvPr/>
        </p:nvSpPr>
        <p:spPr bwMode="blackWhite">
          <a:xfrm>
            <a:off x="3284113" y="1037589"/>
            <a:ext cx="5426009" cy="1252293"/>
          </a:xfrm>
          <a:prstGeom prst="wedgeRectCallout">
            <a:avLst>
              <a:gd name="adj1" fmla="val -68471"/>
              <a:gd name="adj2" fmla="val 569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As in 2014, a “Polar Vortex” event was the most costly cat through the first half of 2015 with $1.84 billion in insured losses</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280987" y="166373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latin typeface="Arial "/>
              </a:rPr>
              <a:t>($ Millions</a:t>
            </a:r>
            <a:r>
              <a:rPr lang="en-US" sz="1600" b="1" dirty="0">
                <a:solidFill>
                  <a:srgbClr val="225A7A"/>
                </a:solidFill>
                <a:latin typeface="Arial "/>
              </a:rPr>
              <a:t>)</a:t>
            </a:r>
          </a:p>
        </p:txBody>
      </p:sp>
      <p:sp>
        <p:nvSpPr>
          <p:cNvPr id="10" name="Text Box 17"/>
          <p:cNvSpPr txBox="1">
            <a:spLocks noChangeArrowheads="1"/>
          </p:cNvSpPr>
          <p:nvPr/>
        </p:nvSpPr>
        <p:spPr bwMode="auto">
          <a:xfrm>
            <a:off x="4253555" y="2302691"/>
            <a:ext cx="4510489" cy="1477328"/>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800" b="1" dirty="0" smtClean="0">
                <a:solidFill>
                  <a:schemeClr val="bg1"/>
                </a:solidFill>
                <a:cs typeface="Arial" panose="020B0604020202020204" pitchFamily="34" charset="0"/>
              </a:rPr>
              <a:t>In 2015, Winter Storm cat events resulting in $2.3 billion in insured losses, little changed from $2.4 billion in 2013.  These figures are about double the long-term average.</a:t>
            </a:r>
            <a:endParaRPr lang="en-US" altLang="en-US" sz="1800" b="1" dirty="0">
              <a:solidFill>
                <a:schemeClr val="bg1"/>
              </a:solidFill>
              <a:cs typeface="Arial" panose="020B0604020202020204" pitchFamily="34" charset="0"/>
            </a:endParaRPr>
          </a:p>
        </p:txBody>
      </p:sp>
    </p:spTree>
    <p:extLst>
      <p:ext uri="{BB962C8B-B14F-4D97-AF65-F5344CB8AC3E}">
        <p14:creationId xmlns:p14="http://schemas.microsoft.com/office/powerpoint/2010/main" val="11635733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feld 11"/>
          <p:cNvSpPr txBox="1"/>
          <p:nvPr/>
        </p:nvSpPr>
        <p:spPr>
          <a:xfrm>
            <a:off x="7228812" y="6095540"/>
            <a:ext cx="1455720" cy="507827"/>
          </a:xfrm>
          <a:prstGeom prst="rect">
            <a:avLst/>
          </a:prstGeom>
          <a:noFill/>
          <a:effectLst/>
        </p:spPr>
        <p:txBody>
          <a:bodyPr wrap="square" lIns="91436" tIns="45718" rIns="91436" bIns="45718" rtlCol="0">
            <a:spAutoFit/>
          </a:bodyPr>
          <a:lstStyle/>
          <a:p>
            <a:r>
              <a:rPr lang="de-DE" sz="900" b="1" dirty="0">
                <a:latin typeface="Arial" panose="020B0604020202020204" pitchFamily="34" charset="0"/>
                <a:cs typeface="Arial" panose="020B0604020202020204" pitchFamily="34" charset="0"/>
              </a:rPr>
              <a:t>**</a:t>
            </a:r>
            <a:r>
              <a:rPr lang="de-DE" sz="900" b="1" dirty="0" err="1">
                <a:latin typeface="Arial" panose="020B0604020202020204" pitchFamily="34" charset="0"/>
                <a:cs typeface="Arial" panose="020B0604020202020204" pitchFamily="34" charset="0"/>
              </a:rPr>
              <a:t>Losses</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adjusted</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to</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inflation</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based</a:t>
            </a:r>
            <a:r>
              <a:rPr lang="de-DE" sz="900" b="1" dirty="0">
                <a:latin typeface="Arial" panose="020B0604020202020204" pitchFamily="34" charset="0"/>
                <a:cs typeface="Arial" panose="020B0604020202020204" pitchFamily="34" charset="0"/>
              </a:rPr>
              <a:t> on </a:t>
            </a:r>
            <a:r>
              <a:rPr lang="de-DE" sz="900" b="1" dirty="0" err="1">
                <a:latin typeface="Arial" panose="020B0604020202020204" pitchFamily="34" charset="0"/>
                <a:cs typeface="Arial" panose="020B0604020202020204" pitchFamily="34" charset="0"/>
              </a:rPr>
              <a:t>country</a:t>
            </a:r>
            <a:r>
              <a:rPr lang="de-DE" sz="900" b="1" dirty="0">
                <a:latin typeface="Arial" panose="020B0604020202020204" pitchFamily="34" charset="0"/>
                <a:cs typeface="Arial" panose="020B0604020202020204" pitchFamily="34" charset="0"/>
              </a:rPr>
              <a:t> CPI</a:t>
            </a:r>
            <a:endParaRPr lang="en-US" sz="900" b="1" dirty="0" err="1">
              <a:latin typeface="Arial" panose="020B0604020202020204" pitchFamily="34" charset="0"/>
              <a:cs typeface="Arial" panose="020B0604020202020204" pitchFamily="34" charset="0"/>
            </a:endParaRPr>
          </a:p>
        </p:txBody>
      </p:sp>
      <p:sp>
        <p:nvSpPr>
          <p:cNvPr id="14" name="Textfeld 13"/>
          <p:cNvSpPr txBox="1">
            <a:spLocks noChangeArrowheads="1"/>
          </p:cNvSpPr>
          <p:nvPr/>
        </p:nvSpPr>
        <p:spPr bwMode="auto">
          <a:xfrm>
            <a:off x="5389458" y="6003207"/>
            <a:ext cx="1777594" cy="707882"/>
          </a:xfrm>
          <a:prstGeom prst="rect">
            <a:avLst/>
          </a:prstGeom>
          <a:noFill/>
          <a:ln w="9525">
            <a:noFill/>
            <a:miter lim="800000"/>
            <a:headEnd/>
            <a:tailEnd/>
          </a:ln>
        </p:spPr>
        <p:txBody>
          <a:bodyPr wrap="square" lIns="91436" tIns="45718" rIns="91436" bIns="45718">
            <a:spAutoFit/>
          </a:bodyPr>
          <a:lstStyle/>
          <a:p>
            <a:r>
              <a:rPr lang="de-DE" sz="1000" b="1" dirty="0">
                <a:latin typeface="Arial" panose="020B0604020202020204" pitchFamily="34" charset="0"/>
                <a:cs typeface="Arial" panose="020B0604020202020204" pitchFamily="34" charset="0"/>
              </a:rPr>
              <a:t>*Winter </a:t>
            </a:r>
            <a:r>
              <a:rPr lang="de-DE" sz="1000" b="1" dirty="0" err="1">
                <a:latin typeface="Arial" panose="020B0604020202020204" pitchFamily="34" charset="0"/>
                <a:cs typeface="Arial" panose="020B0604020202020204" pitchFamily="34" charset="0"/>
              </a:rPr>
              <a:t>storms</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include</a:t>
            </a:r>
            <a:r>
              <a:rPr lang="de-DE" sz="1000" b="1" dirty="0">
                <a:latin typeface="Arial" panose="020B0604020202020204" pitchFamily="34" charset="0"/>
                <a:cs typeface="Arial" panose="020B0604020202020204" pitchFamily="34" charset="0"/>
              </a:rPr>
              <a:t> winter </a:t>
            </a:r>
            <a:r>
              <a:rPr lang="de-DE" sz="1000" b="1" dirty="0" err="1">
                <a:latin typeface="Arial" panose="020B0604020202020204" pitchFamily="34" charset="0"/>
                <a:cs typeface="Arial" panose="020B0604020202020204" pitchFamily="34" charset="0"/>
              </a:rPr>
              <a:t>damage</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blizzard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snow</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storm</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and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cold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wave</a:t>
            </a:r>
            <a:endParaRPr lang="de-DE" sz="1000" b="1" dirty="0">
              <a:latin typeface="Arial" panose="020B0604020202020204" pitchFamily="34" charset="0"/>
              <a:cs typeface="Arial" panose="020B0604020202020204" pitchFamily="34" charset="0"/>
            </a:endParaRPr>
          </a:p>
        </p:txBody>
      </p:sp>
      <p:sp>
        <p:nvSpPr>
          <p:cNvPr id="15" name="TextBox 14"/>
          <p:cNvSpPr txBox="1"/>
          <p:nvPr/>
        </p:nvSpPr>
        <p:spPr>
          <a:xfrm>
            <a:off x="8433033" y="6464868"/>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91</a:t>
            </a:fld>
            <a:endParaRPr lang="en-US" sz="1000" dirty="0">
              <a:solidFill>
                <a:schemeClr val="accent4">
                  <a:lumMod val="75000"/>
                </a:schemeClr>
              </a:solidFill>
            </a:endParaRPr>
          </a:p>
        </p:txBody>
      </p:sp>
      <p:pic>
        <p:nvPicPr>
          <p:cNvPr id="3" name="Picture 2"/>
          <p:cNvPicPr>
            <a:picLocks noChangeAspect="1" noChangeArrowheads="1"/>
          </p:cNvPicPr>
          <p:nvPr/>
        </p:nvPicPr>
        <p:blipFill>
          <a:blip r:embed="rId4" cstate="screen"/>
          <a:srcRect/>
          <a:stretch>
            <a:fillRect/>
          </a:stretch>
        </p:blipFill>
        <p:spPr bwMode="auto">
          <a:xfrm>
            <a:off x="10008" y="2227991"/>
            <a:ext cx="8674523" cy="3764045"/>
          </a:xfrm>
          <a:prstGeom prst="rect">
            <a:avLst/>
          </a:prstGeom>
          <a:noFill/>
          <a:ln w="9525">
            <a:noFill/>
            <a:miter lim="800000"/>
            <a:headEnd/>
            <a:tailEnd/>
          </a:ln>
          <a:effectLst/>
        </p:spPr>
      </p:pic>
      <p:sp>
        <p:nvSpPr>
          <p:cNvPr id="22" name="Text Box 49"/>
          <p:cNvSpPr txBox="1">
            <a:spLocks noChangeArrowheads="1"/>
          </p:cNvSpPr>
          <p:nvPr/>
        </p:nvSpPr>
        <p:spPr bwMode="auto">
          <a:xfrm>
            <a:off x="336243" y="6464868"/>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latin typeface="Arial" panose="020B0604020202020204" pitchFamily="34" charset="0"/>
                <a:cs typeface="Arial" panose="020B0604020202020204" pitchFamily="34" charset="0"/>
              </a:rPr>
              <a:t>Source: Property Claim Services, MR </a:t>
            </a:r>
            <a:r>
              <a:rPr lang="en-US" sz="900" dirty="0" err="1">
                <a:solidFill>
                  <a:schemeClr val="accent4">
                    <a:lumMod val="75000"/>
                  </a:schemeClr>
                </a:solidFill>
                <a:latin typeface="Arial" panose="020B0604020202020204" pitchFamily="34" charset="0"/>
                <a:cs typeface="Arial" panose="020B0604020202020204" pitchFamily="34" charset="0"/>
              </a:rPr>
              <a:t>NatCatSERVICE</a:t>
            </a:r>
            <a:r>
              <a:rPr lang="en-US" sz="900" dirty="0">
                <a:solidFill>
                  <a:schemeClr val="accent4">
                    <a:lumMod val="75000"/>
                  </a:schemeClr>
                </a:solidFill>
                <a:latin typeface="Arial" panose="020B0604020202020204" pitchFamily="34" charset="0"/>
                <a:cs typeface="Arial" panose="020B0604020202020204" pitchFamily="34" charset="0"/>
              </a:rPr>
              <a:t>.</a:t>
            </a:r>
          </a:p>
        </p:txBody>
      </p:sp>
      <p:sp>
        <p:nvSpPr>
          <p:cNvPr id="24" name="Textfeld 9"/>
          <p:cNvSpPr txBox="1"/>
          <p:nvPr/>
        </p:nvSpPr>
        <p:spPr bwMode="auto">
          <a:xfrm>
            <a:off x="10008" y="1815565"/>
            <a:ext cx="2459865"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a:t>
            </a:r>
            <a:r>
              <a:rPr lang="de-DE" sz="1400" b="1" dirty="0" smtClean="0">
                <a:solidFill>
                  <a:srgbClr val="2B7299"/>
                </a:solidFill>
                <a:latin typeface="Arial" panose="020B0604020202020204" pitchFamily="34" charset="0"/>
                <a:cs typeface="Arial" panose="020B0604020202020204" pitchFamily="34" charset="0"/>
              </a:rPr>
              <a:t>Billions, in 2014 Dollars</a:t>
            </a:r>
            <a:endParaRPr lang="de-DE" sz="1400" b="1" dirty="0">
              <a:solidFill>
                <a:srgbClr val="2B7299"/>
              </a:solidFill>
              <a:latin typeface="Arial" panose="020B0604020202020204" pitchFamily="34" charset="0"/>
              <a:cs typeface="Arial" panose="020B0604020202020204" pitchFamily="34" charset="0"/>
            </a:endParaRPr>
          </a:p>
        </p:txBody>
      </p:sp>
      <p:sp>
        <p:nvSpPr>
          <p:cNvPr id="4" name="Rectangle 3"/>
          <p:cNvSpPr/>
          <p:nvPr/>
        </p:nvSpPr>
        <p:spPr>
          <a:xfrm>
            <a:off x="8574417" y="3797569"/>
            <a:ext cx="110114" cy="18486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utoShape 7"/>
          <p:cNvSpPr>
            <a:spLocks noChangeArrowheads="1"/>
          </p:cNvSpPr>
          <p:nvPr/>
        </p:nvSpPr>
        <p:spPr bwMode="blackWhite">
          <a:xfrm>
            <a:off x="6539858" y="1359372"/>
            <a:ext cx="2554188" cy="1382865"/>
          </a:xfrm>
          <a:prstGeom prst="wedgeRectCallout">
            <a:avLst>
              <a:gd name="adj1" fmla="val 31113"/>
              <a:gd name="adj2" fmla="val 1206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2015 insured winter storm losses totaled $2.3B, similar to 2014 and about double the long-run average</a:t>
            </a:r>
            <a:endParaRPr lang="en-US" sz="1600" b="1" dirty="0">
              <a:solidFill>
                <a:srgbClr val="FFFFFF"/>
              </a:solidFill>
              <a:latin typeface="Arial" panose="020B0604020202020204" pitchFamily="34" charset="0"/>
              <a:cs typeface="Arial" panose="020B0604020202020204" pitchFamily="34" charset="0"/>
            </a:endParaRPr>
          </a:p>
        </p:txBody>
      </p:sp>
      <p:sp>
        <p:nvSpPr>
          <p:cNvPr id="21" name="AutoShape 7"/>
          <p:cNvSpPr>
            <a:spLocks noChangeArrowheads="1"/>
          </p:cNvSpPr>
          <p:nvPr/>
        </p:nvSpPr>
        <p:spPr bwMode="blackWhite">
          <a:xfrm>
            <a:off x="3958300" y="1104050"/>
            <a:ext cx="2563424" cy="1765802"/>
          </a:xfrm>
          <a:prstGeom prst="wedgeRectCallout">
            <a:avLst>
              <a:gd name="adj1" fmla="val -55474"/>
              <a:gd name="adj2" fmla="val 372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Three of the four most costly years ever for insured losses from winter storms and damage occurred in the 1990s, led by the “Storm of the Century” in 1993.</a:t>
            </a:r>
            <a:endParaRPr lang="en-US" sz="1600"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1420913" y="2663841"/>
            <a:ext cx="1693862" cy="854597"/>
          </a:xfrm>
          <a:prstGeom prst="wedgeRectCallout">
            <a:avLst>
              <a:gd name="adj1" fmla="val 53292"/>
              <a:gd name="adj2" fmla="val 10380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5-year running average</a:t>
            </a:r>
            <a:endParaRPr lang="en-US" b="1" dirty="0">
              <a:solidFill>
                <a:srgbClr val="FFFFFF"/>
              </a:solidFill>
              <a:latin typeface="Arial" pitchFamily="34" charset="0"/>
              <a:cs typeface="Arial" pitchFamily="34" charset="0"/>
            </a:endParaRPr>
          </a:p>
        </p:txBody>
      </p:sp>
      <p:sp>
        <p:nvSpPr>
          <p:cNvPr id="27"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25A7A"/>
                </a:solidFill>
                <a:effectLst/>
                <a:uLnTx/>
                <a:uFillTx/>
                <a:latin typeface="Arial"/>
                <a:cs typeface="Arial"/>
              </a:rPr>
              <a:t>Winter Storm and Winter Damage Events in the US, 1980-2015 (2014 US$)</a:t>
            </a:r>
            <a:endParaRPr kumimoji="0" lang="en-US" sz="2800" b="1" i="0" u="none" strike="noStrike" kern="0" cap="none" spc="0" normalizeH="0" baseline="0" noProof="0" dirty="0">
              <a:ln>
                <a:noFill/>
              </a:ln>
              <a:solidFill>
                <a:srgbClr val="225A7A"/>
              </a:solidFill>
              <a:effectLst/>
              <a:uLnTx/>
              <a:uFillTx/>
              <a:ea typeface="+mj-ea"/>
              <a:cs typeface="+mj-cs"/>
            </a:endParaRPr>
          </a:p>
        </p:txBody>
      </p:sp>
    </p:spTree>
    <p:custDataLst>
      <p:tags r:id="rId1"/>
    </p:custDataLst>
    <p:extLst>
      <p:ext uri="{BB962C8B-B14F-4D97-AF65-F5344CB8AC3E}">
        <p14:creationId xmlns:p14="http://schemas.microsoft.com/office/powerpoint/2010/main" val="273418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par>
                          <p:cTn id="12" fill="hold">
                            <p:stCondLst>
                              <p:cond delay="2400"/>
                            </p:stCondLst>
                            <p:childTnLst>
                              <p:par>
                                <p:cTn id="13" presetID="22" presetClass="entr" presetSubtype="2" fill="hold" grpId="0" nodeType="afterEffect">
                                  <p:stCondLst>
                                    <p:cond delay="7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6"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15681"/>
            <a:ext cx="7183119" cy="540000"/>
          </a:xfrm>
        </p:spPr>
        <p:txBody>
          <a:bodyPr/>
          <a:lstStyle/>
          <a:p>
            <a:pPr rtl="0" eaLnBrk="1" latinLnBrk="0" hangingPunct="1"/>
            <a:r>
              <a:rPr lang="en-US" sz="2800" dirty="0" smtClean="0">
                <a:latin typeface="Arial"/>
                <a:ea typeface="Arial Unicode MS"/>
                <a:cs typeface="Arial"/>
              </a:rPr>
              <a:t>Natural </a:t>
            </a:r>
            <a:r>
              <a:rPr lang="en-US" sz="2800" dirty="0">
                <a:latin typeface="Arial"/>
                <a:ea typeface="Arial Unicode MS"/>
                <a:cs typeface="Arial"/>
              </a:rPr>
              <a:t>D</a:t>
            </a:r>
            <a:r>
              <a:rPr lang="en-US" sz="2800" dirty="0" smtClean="0">
                <a:latin typeface="Arial"/>
                <a:ea typeface="Arial Unicode MS"/>
                <a:cs typeface="Arial"/>
              </a:rPr>
              <a:t>isaster Losses </a:t>
            </a:r>
            <a:r>
              <a:rPr lang="en-US" sz="2800" dirty="0">
                <a:latin typeface="Arial"/>
                <a:ea typeface="Arial Unicode MS"/>
                <a:cs typeface="Arial"/>
              </a:rPr>
              <a:t>in the U.S</a:t>
            </a:r>
            <a:r>
              <a:rPr lang="en-US" sz="2800" dirty="0" smtClean="0">
                <a:latin typeface="Arial"/>
                <a:ea typeface="Arial Unicode MS"/>
                <a:cs typeface="Arial"/>
              </a:rPr>
              <a:t>.,</a:t>
            </a:r>
            <a:br>
              <a:rPr lang="en-US" sz="2800" dirty="0" smtClean="0">
                <a:latin typeface="Arial"/>
                <a:ea typeface="Arial Unicode MS"/>
                <a:cs typeface="Arial"/>
              </a:rPr>
            </a:br>
            <a:r>
              <a:rPr lang="en-US" sz="2800" dirty="0" smtClean="0">
                <a:latin typeface="Arial"/>
                <a:ea typeface="Arial Unicode MS"/>
                <a:cs typeface="Arial"/>
              </a:rPr>
              <a:t>First Half 2015</a:t>
            </a:r>
            <a:endParaRPr lang="de-DE" sz="2000" dirty="0">
              <a:latin typeface="Arial"/>
              <a:ea typeface="Arial Unicode MS"/>
              <a:cs typeface="Arial"/>
            </a:endParaRPr>
          </a:p>
        </p:txBody>
      </p:sp>
      <p:graphicFrame>
        <p:nvGraphicFramePr>
          <p:cNvPr id="6" name="Group 5"/>
          <p:cNvGraphicFramePr>
            <a:graphicFrameLocks/>
          </p:cNvGraphicFramePr>
          <p:nvPr>
            <p:extLst>
              <p:ext uri="{D42A27DB-BD31-4B8C-83A1-F6EECF244321}">
                <p14:modId xmlns:p14="http://schemas.microsoft.com/office/powerpoint/2010/main" val="2727533420"/>
              </p:ext>
            </p:extLst>
          </p:nvPr>
        </p:nvGraphicFramePr>
        <p:xfrm>
          <a:off x="230189" y="1835792"/>
          <a:ext cx="8651874" cy="3966044"/>
        </p:xfrm>
        <a:graphic>
          <a:graphicData uri="http://schemas.openxmlformats.org/drawingml/2006/table">
            <a:tbl>
              <a:tblPr>
                <a:effectLst/>
              </a:tblPr>
              <a:tblGrid>
                <a:gridCol w="2645091"/>
                <a:gridCol w="944880"/>
                <a:gridCol w="1125225"/>
                <a:gridCol w="1895036"/>
                <a:gridCol w="2041642"/>
              </a:tblGrid>
              <a:tr h="7637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400" b="0" dirty="0" smtClean="0">
                          <a:solidFill>
                            <a:srgbClr val="FFFFFF"/>
                          </a:solidFill>
                          <a:latin typeface="Arial" charset="0"/>
                        </a:rPr>
                        <a:t>As of July 1, 2015</a:t>
                      </a:r>
                      <a:endParaRPr lang="en-US" sz="1400" b="0"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smtClean="0">
                          <a:solidFill>
                            <a:schemeClr val="tx1"/>
                          </a:solidFill>
                          <a:latin typeface="Arial"/>
                          <a:ea typeface="Arial Unicode MS"/>
                          <a:cs typeface="Arial"/>
                        </a:rPr>
                        <a:t>Severe Thunderstorm</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38</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66</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7,000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solidFill>
                            <a:schemeClr val="tx1"/>
                          </a:solidFill>
                          <a:latin typeface="Arial"/>
                        </a:rPr>
                        <a:t>5,100</a:t>
                      </a:r>
                      <a:endParaRPr lang="en-US" sz="1400" b="0" i="0" u="none" strike="noStrike" dirty="0">
                        <a:solidFill>
                          <a:schemeClr val="tx1"/>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47525">
                <a:tc>
                  <a:txBody>
                    <a:bodyPr/>
                    <a:lstStyle/>
                    <a:p>
                      <a:pPr marL="0" marR="0" indent="0" algn="l" rtl="0" eaLnBrk="1" fontAlgn="base" latinLnBrk="0" hangingPunct="1">
                        <a:lnSpc>
                          <a:spcPct val="110000"/>
                        </a:lnSpc>
                        <a:spcBef>
                          <a:spcPts val="660"/>
                        </a:spcBef>
                        <a:spcAft>
                          <a:spcPts val="0"/>
                        </a:spcAft>
                      </a:pPr>
                      <a:r>
                        <a:rPr lang="en-US" sz="1400" b="1" i="1" u="none" strike="noStrike" kern="1200" baseline="0" dirty="0">
                          <a:solidFill>
                            <a:srgbClr val="0070C0"/>
                          </a:solidFill>
                          <a:latin typeface="Arial"/>
                          <a:ea typeface="Arial Unicode MS"/>
                          <a:cs typeface="Arial"/>
                        </a:rPr>
                        <a:t>Winter Storms &amp; Cold Waves</a:t>
                      </a:r>
                      <a:endParaRPr lang="en-US" sz="2400" b="1" i="1" u="none" strike="noStrike" dirty="0">
                        <a:solidFill>
                          <a:srgbClr val="0070C0"/>
                        </a:solidFill>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11</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80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3,800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2,900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Flood, </a:t>
                      </a:r>
                      <a:r>
                        <a:rPr lang="en-US" sz="1400" b="0" i="0" u="none" strike="noStrike" kern="1200" baseline="0" dirty="0" smtClean="0">
                          <a:solidFill>
                            <a:schemeClr val="tx1"/>
                          </a:solidFill>
                          <a:latin typeface="Arial"/>
                          <a:ea typeface="Arial Unicode MS"/>
                          <a:cs typeface="Arial"/>
                        </a:rPr>
                        <a:t>Flash </a:t>
                      </a:r>
                      <a:r>
                        <a:rPr lang="en-US" sz="1400" b="0" i="0" u="none" strike="noStrike" kern="1200" baseline="0" dirty="0">
                          <a:solidFill>
                            <a:schemeClr val="tx1"/>
                          </a:solidFill>
                          <a:latin typeface="Arial"/>
                          <a:ea typeface="Arial Unicode MS"/>
                          <a:cs typeface="Arial"/>
                        </a:rPr>
                        <a:t>F</a:t>
                      </a:r>
                      <a:r>
                        <a:rPr lang="en-US" sz="1400" b="0" i="0" u="none" strike="noStrike" kern="1200" baseline="0" dirty="0" smtClean="0">
                          <a:solidFill>
                            <a:schemeClr val="tx1"/>
                          </a:solidFill>
                          <a:latin typeface="Arial"/>
                          <a:ea typeface="Arial Unicode MS"/>
                          <a:cs typeface="Arial"/>
                        </a:rPr>
                        <a:t>lood</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4</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500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150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3163">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Earthquake &amp; </a:t>
                      </a:r>
                      <a:r>
                        <a:rPr lang="en-US" sz="1400" b="0" i="0" u="none" strike="noStrike" kern="1200" baseline="0" dirty="0" smtClean="0">
                          <a:solidFill>
                            <a:schemeClr val="tx1"/>
                          </a:solidFill>
                          <a:latin typeface="Arial"/>
                          <a:ea typeface="Arial Unicode MS"/>
                          <a:cs typeface="Arial"/>
                        </a:rPr>
                        <a:t>Geophysical</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355" rtl="0" eaLnBrk="1" fontAlgn="base" latinLnBrk="0" hangingPunct="1">
                        <a:lnSpc>
                          <a:spcPct val="110000"/>
                        </a:lnSpc>
                        <a:spcBef>
                          <a:spcPts val="660"/>
                        </a:spcBef>
                        <a:spcAft>
                          <a:spcPts val="0"/>
                        </a:spcAft>
                        <a:buClrTx/>
                        <a:buSzTx/>
                        <a:buFontTx/>
                        <a:buNone/>
                        <a:tabLst/>
                        <a:defRPr/>
                      </a:pPr>
                      <a:r>
                        <a:rPr lang="de-DE" sz="1400" b="0" i="0" u="none" strike="noStrike" dirty="0" smtClean="0">
                          <a:latin typeface="+mn-lt"/>
                        </a:rPr>
                        <a:t>-</a:t>
                      </a:r>
                      <a:endParaRPr lang="en-US" sz="1400" b="0" i="0" u="none" strike="noStrike" dirty="0" smtClean="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Tropical Cyclone</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2</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4</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Loss </a:t>
                      </a:r>
                      <a:r>
                        <a:rPr lang="de-DE" sz="1400" b="0" i="0" u="none" strike="noStrike" dirty="0" err="1" smtClean="0">
                          <a:latin typeface="Arial"/>
                        </a:rPr>
                        <a:t>est.</a:t>
                      </a:r>
                      <a:r>
                        <a:rPr lang="de-DE" sz="1400" b="0" i="0" u="none" strike="noStrike" dirty="0" smtClean="0">
                          <a:latin typeface="Arial"/>
                        </a:rPr>
                        <a:t> in </a:t>
                      </a:r>
                      <a:r>
                        <a:rPr lang="de-DE" sz="1400" b="0" i="0" u="none" strike="noStrike" dirty="0" err="1" smtClean="0">
                          <a:latin typeface="Arial"/>
                        </a:rPr>
                        <a:t>progress</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mn-lt"/>
                        </a:rPr>
                        <a:t>Loss </a:t>
                      </a:r>
                      <a:r>
                        <a:rPr lang="de-DE" sz="1400" b="0" i="0" u="none" strike="noStrike" dirty="0" err="1" smtClean="0">
                          <a:latin typeface="+mn-lt"/>
                        </a:rPr>
                        <a:t>est.</a:t>
                      </a:r>
                      <a:r>
                        <a:rPr lang="de-DE" sz="1400" b="0" i="0" u="none" strike="noStrike" dirty="0" smtClean="0">
                          <a:latin typeface="+mn-lt"/>
                        </a:rPr>
                        <a:t> in </a:t>
                      </a:r>
                      <a:r>
                        <a:rPr lang="de-DE" sz="1400" b="0" i="0" u="none" strike="noStrike" dirty="0" err="1" smtClean="0">
                          <a:latin typeface="+mn-lt"/>
                        </a:rPr>
                        <a:t>progress</a:t>
                      </a:r>
                      <a:endParaRPr lang="en-US" sz="1400" b="0" i="0" u="none" strike="noStrike" dirty="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3163">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a:solidFill>
                            <a:schemeClr val="tx1"/>
                          </a:solidFill>
                          <a:latin typeface="Arial"/>
                          <a:ea typeface="Arial Unicode MS"/>
                          <a:cs typeface="Arial"/>
                        </a:rPr>
                        <a:t>Wildfire, Heat Waves, &amp; Drought</a:t>
                      </a:r>
                      <a:endParaRPr lang="en-US" sz="2400" b="0" i="0" u="none" strike="noStrike">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18</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1,300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355" rtl="0" eaLnBrk="1" fontAlgn="base" latinLnBrk="0" hangingPunct="1">
                        <a:lnSpc>
                          <a:spcPct val="110000"/>
                        </a:lnSpc>
                        <a:spcBef>
                          <a:spcPts val="660"/>
                        </a:spcBef>
                        <a:spcAft>
                          <a:spcPts val="0"/>
                        </a:spcAft>
                        <a:buClrTx/>
                        <a:buSzTx/>
                        <a:buFontTx/>
                        <a:buNone/>
                        <a:tabLst/>
                        <a:defRPr/>
                      </a:pPr>
                      <a:r>
                        <a:rPr lang="de-DE" sz="1400" b="0" i="0" u="none" strike="noStrike" dirty="0" smtClean="0">
                          <a:latin typeface="+mn-lt"/>
                        </a:rPr>
                        <a:t>Minor </a:t>
                      </a:r>
                      <a:r>
                        <a:rPr lang="de-DE" sz="1400" b="0" i="0" u="none" strike="noStrike" dirty="0" err="1" smtClean="0">
                          <a:latin typeface="+mn-lt"/>
                        </a:rPr>
                        <a:t>market</a:t>
                      </a:r>
                      <a:r>
                        <a:rPr lang="de-DE" sz="1400" b="0" i="0" u="none" strike="noStrike" dirty="0" smtClean="0">
                          <a:latin typeface="+mn-lt"/>
                        </a:rPr>
                        <a:t> </a:t>
                      </a:r>
                      <a:r>
                        <a:rPr lang="de-DE" sz="1400" b="0" i="0" u="none" strike="noStrike" dirty="0" err="1" smtClean="0">
                          <a:latin typeface="+mn-lt"/>
                        </a:rPr>
                        <a:t>loss</a:t>
                      </a:r>
                      <a:endParaRPr lang="en-US" sz="1400" b="0" i="0" u="none" strike="noStrike" dirty="0" smtClean="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1" i="0" u="none" strike="noStrike" kern="1200" baseline="0" dirty="0">
                          <a:solidFill>
                            <a:schemeClr val="tx1"/>
                          </a:solidFill>
                          <a:latin typeface="Arial"/>
                          <a:ea typeface="Arial Unicode MS"/>
                          <a:cs typeface="Arial"/>
                        </a:rPr>
                        <a:t>Totals</a:t>
                      </a:r>
                      <a:endParaRPr lang="en-US" sz="24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80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154</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12,600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8,200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414658" y="5742412"/>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92</a:t>
            </a:fld>
            <a:endParaRPr lang="en-US" sz="1000" dirty="0">
              <a:solidFill>
                <a:schemeClr val="accent4">
                  <a:lumMod val="75000"/>
                </a:schemeClr>
              </a:solidFill>
            </a:endParaRPr>
          </a:p>
        </p:txBody>
      </p:sp>
      <p:sp>
        <p:nvSpPr>
          <p:cNvPr id="2" name="Textfeld 1"/>
          <p:cNvSpPr txBox="1"/>
          <p:nvPr/>
        </p:nvSpPr>
        <p:spPr>
          <a:xfrm>
            <a:off x="152401" y="6309230"/>
            <a:ext cx="3685624" cy="230832"/>
          </a:xfrm>
          <a:prstGeom prst="rect">
            <a:avLst/>
          </a:prstGeom>
          <a:noFill/>
          <a:effectLst/>
        </p:spPr>
        <p:txBody>
          <a:bodyPr wrap="none" rtlCol="0">
            <a:spAutoFit/>
          </a:bodyPr>
          <a:lstStyle/>
          <a:p>
            <a:r>
              <a:rPr lang="de-DE" sz="900" dirty="0"/>
              <a:t>*Source: Property Claim Services (PCS) as of </a:t>
            </a:r>
            <a:r>
              <a:rPr lang="de-DE" sz="900" dirty="0" smtClean="0"/>
              <a:t>7/7/2015; Munich Re.</a:t>
            </a:r>
            <a:endParaRPr lang="en-US" sz="900" dirty="0" err="1"/>
          </a:p>
        </p:txBody>
      </p:sp>
    </p:spTree>
    <p:custDataLst>
      <p:tags r:id="rId1"/>
    </p:custDataLst>
    <p:extLst>
      <p:ext uri="{BB962C8B-B14F-4D97-AF65-F5344CB8AC3E}">
        <p14:creationId xmlns:p14="http://schemas.microsoft.com/office/powerpoint/2010/main" val="257277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
          <p:cNvGraphicFramePr>
            <a:graphicFrameLocks/>
          </p:cNvGraphicFramePr>
          <p:nvPr>
            <p:extLst>
              <p:ext uri="{D42A27DB-BD31-4B8C-83A1-F6EECF244321}">
                <p14:modId xmlns:p14="http://schemas.microsoft.com/office/powerpoint/2010/main" val="183870843"/>
              </p:ext>
            </p:extLst>
          </p:nvPr>
        </p:nvGraphicFramePr>
        <p:xfrm>
          <a:off x="230186" y="1962151"/>
          <a:ext cx="8651876" cy="3781502"/>
        </p:xfrm>
        <a:graphic>
          <a:graphicData uri="http://schemas.openxmlformats.org/drawingml/2006/table">
            <a:tbl>
              <a:tblPr>
                <a:effectLst/>
              </a:tblPr>
              <a:tblGrid>
                <a:gridCol w="1970863"/>
                <a:gridCol w="1334125"/>
                <a:gridCol w="1334125"/>
                <a:gridCol w="1971120"/>
                <a:gridCol w="2041643"/>
              </a:tblGrid>
              <a:tr h="5043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0" dirty="0" smtClean="0">
                          <a:solidFill>
                            <a:srgbClr val="FFFFFF"/>
                          </a:solidFill>
                          <a:latin typeface="Arial" charset="0"/>
                        </a:rPr>
                        <a:t>As of January, 2015</a:t>
                      </a:r>
                      <a:endParaRPr lang="en-US" sz="1200" b="0"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Severe</a:t>
                      </a:r>
                      <a:br>
                        <a:rPr kumimoji="0" lang="en-US" sz="1200" b="0" i="0" u="none" strike="noStrike" cap="none" normalizeH="0" baseline="0" dirty="0" smtClean="0">
                          <a:ln>
                            <a:noFill/>
                          </a:ln>
                          <a:solidFill>
                            <a:schemeClr val="tx1"/>
                          </a:solidFill>
                          <a:effectLst/>
                          <a:latin typeface="Arial" charset="0"/>
                        </a:rPr>
                      </a:br>
                      <a:r>
                        <a:rPr kumimoji="0" lang="en-US" sz="1200" b="0"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62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98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12,300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8049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Winter Storm, winter damage, cold wave, snow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1" i="1" u="none" strike="noStrike" cap="none" normalizeH="0" baseline="0" dirty="0" smtClean="0">
                          <a:ln>
                            <a:noFill/>
                          </a:ln>
                          <a:solidFill>
                            <a:srgbClr val="0070C0"/>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3,700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Flood, flash flood, storm surge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1,800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Earthquake &amp; Geophysical, landslides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45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750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150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95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3006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266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25,000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15,300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5" name="TextBox 4"/>
          <p:cNvSpPr txBox="1"/>
          <p:nvPr/>
        </p:nvSpPr>
        <p:spPr>
          <a:xfrm>
            <a:off x="8357508" y="630554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93</a:t>
            </a:fld>
            <a:endParaRPr lang="en-US" sz="1000" dirty="0">
              <a:solidFill>
                <a:schemeClr val="accent4">
                  <a:lumMod val="75000"/>
                </a:schemeClr>
              </a:solidFill>
            </a:endParaRPr>
          </a:p>
        </p:txBody>
      </p:sp>
      <p:sp>
        <p:nvSpPr>
          <p:cNvPr id="9" name="Title 8"/>
          <p:cNvSpPr>
            <a:spLocks noGrp="1"/>
          </p:cNvSpPr>
          <p:nvPr>
            <p:ph type="title"/>
          </p:nvPr>
        </p:nvSpPr>
        <p:spPr>
          <a:xfrm>
            <a:off x="156297" y="221095"/>
            <a:ext cx="6840000" cy="540000"/>
          </a:xfrm>
        </p:spPr>
        <p:txBody>
          <a:bodyPr/>
          <a:lstStyle/>
          <a:p>
            <a:pPr lvl="0"/>
            <a:r>
              <a:rPr lang="en-US" sz="2800" kern="1200" dirty="0">
                <a:latin typeface="Arial"/>
                <a:ea typeface="Arial Unicode MS"/>
                <a:cs typeface="Arial"/>
              </a:rPr>
              <a:t>Natural </a:t>
            </a:r>
            <a:r>
              <a:rPr lang="en-US" sz="2800" kern="1200" dirty="0" smtClean="0">
                <a:latin typeface="Arial"/>
                <a:ea typeface="Arial Unicode MS"/>
                <a:cs typeface="Arial"/>
              </a:rPr>
              <a:t>Disaster Losses </a:t>
            </a:r>
            <a:r>
              <a:rPr lang="en-US" sz="2800" kern="1200" dirty="0">
                <a:latin typeface="Arial"/>
                <a:ea typeface="Arial Unicode MS"/>
                <a:cs typeface="Arial"/>
              </a:rPr>
              <a:t>in the </a:t>
            </a:r>
            <a:r>
              <a:rPr lang="en-US" sz="2800" kern="1200" dirty="0" smtClean="0">
                <a:latin typeface="Arial"/>
                <a:ea typeface="Arial Unicode MS"/>
                <a:cs typeface="Arial"/>
              </a:rPr>
              <a:t>US, </a:t>
            </a:r>
            <a:r>
              <a:rPr lang="en-US" sz="2800" kern="1200" dirty="0">
                <a:latin typeface="Arial"/>
                <a:ea typeface="Arial Unicode MS"/>
                <a:cs typeface="Arial"/>
              </a:rPr>
              <a:t>2014</a:t>
            </a:r>
            <a:r>
              <a:rPr lang="en-US" sz="2800" kern="1200" dirty="0">
                <a:solidFill>
                  <a:srgbClr val="FF00FF"/>
                </a:solidFill>
                <a:latin typeface="Arial"/>
                <a:ea typeface="Arial Unicode MS"/>
                <a:cs typeface="Arial"/>
              </a:rPr>
              <a:t/>
            </a:r>
            <a:br>
              <a:rPr lang="en-US" sz="2800" kern="1200" dirty="0">
                <a:solidFill>
                  <a:srgbClr val="FF00FF"/>
                </a:solidFill>
                <a:latin typeface="Arial"/>
                <a:ea typeface="Arial Unicode MS"/>
                <a:cs typeface="Arial"/>
              </a:rPr>
            </a:br>
            <a:r>
              <a:rPr lang="en-US" sz="2000" dirty="0"/>
              <a:t>Based on perils </a:t>
            </a:r>
            <a:endParaRPr lang="en-US" sz="3600" dirty="0" smtClean="0"/>
          </a:p>
        </p:txBody>
      </p:sp>
      <p:sp>
        <p:nvSpPr>
          <p:cNvPr id="8" name="TextBox 7"/>
          <p:cNvSpPr txBox="1"/>
          <p:nvPr/>
        </p:nvSpPr>
        <p:spPr bwMode="auto">
          <a:xfrm>
            <a:off x="4682067" y="857251"/>
            <a:ext cx="2802466" cy="207749"/>
          </a:xfrm>
          <a:prstGeom prst="rect">
            <a:avLst/>
          </a:prstGeom>
          <a:noFill/>
          <a:ln w="9525">
            <a:noFill/>
            <a:miter lim="800000"/>
            <a:headEnd/>
            <a:tailEnd/>
          </a:ln>
        </p:spPr>
        <p:txBody>
          <a:bodyPr wrap="square" rtlCol="0">
            <a:spAutoFit/>
          </a:bodyPr>
          <a:lstStyle/>
          <a:p>
            <a:pPr algn="just" eaLnBrk="0" hangingPunct="0">
              <a:buClr>
                <a:srgbClr val="FF3300"/>
              </a:buClr>
            </a:pPr>
            <a:endParaRPr lang="en-US" sz="750" dirty="0">
              <a:solidFill>
                <a:schemeClr val="tx2"/>
              </a:solidFill>
            </a:endParaRPr>
          </a:p>
        </p:txBody>
      </p:sp>
      <p:sp>
        <p:nvSpPr>
          <p:cNvPr id="10" name="Rectangle 4"/>
          <p:cNvSpPr>
            <a:spLocks noChangeArrowheads="1"/>
          </p:cNvSpPr>
          <p:nvPr/>
        </p:nvSpPr>
        <p:spPr bwMode="auto">
          <a:xfrm>
            <a:off x="-230909" y="6245525"/>
            <a:ext cx="8214852" cy="61247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Munich Re.</a:t>
            </a:r>
            <a:endParaRPr lang="en-US" sz="1100" dirty="0">
              <a:solidFill>
                <a:srgbClr val="000000"/>
              </a:solidFill>
              <a:latin typeface="Arial" charset="0"/>
              <a:cs typeface="Arial" charset="0"/>
            </a:endParaRPr>
          </a:p>
        </p:txBody>
      </p:sp>
    </p:spTree>
    <p:custDataLst>
      <p:tags r:id="rId1"/>
    </p:custDataLst>
    <p:extLst>
      <p:ext uri="{BB962C8B-B14F-4D97-AF65-F5344CB8AC3E}">
        <p14:creationId xmlns:p14="http://schemas.microsoft.com/office/powerpoint/2010/main" val="269454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a:xfrm>
            <a:off x="8601075" y="6656388"/>
            <a:ext cx="447675" cy="117725"/>
          </a:xfrm>
        </p:spPr>
        <p:txBody>
          <a:bodyPr/>
          <a:lstStyle/>
          <a:p>
            <a:fld id="{D94909C6-CC71-4962-A18E-AF0515723D95}" type="slidenum">
              <a:rPr lang="en-GB" noProof="0" smtClean="0"/>
              <a:pPr/>
              <a:t>94</a:t>
            </a:fld>
            <a:endParaRPr lang="en-GB" noProof="0"/>
          </a:p>
        </p:txBody>
      </p:sp>
      <p:sp>
        <p:nvSpPr>
          <p:cNvPr id="7" name="Textplatzhalter 2"/>
          <p:cNvSpPr txBox="1">
            <a:spLocks/>
          </p:cNvSpPr>
          <p:nvPr/>
        </p:nvSpPr>
        <p:spPr>
          <a:xfrm>
            <a:off x="314337" y="1940738"/>
            <a:ext cx="8569325" cy="4464397"/>
          </a:xfrm>
          <a:prstGeom prst="rect">
            <a:avLst/>
          </a:prstGeom>
        </p:spPr>
        <p:txBody>
          <a:bodyPr vert="horz" lIns="0" tIns="0" rIns="0" bIns="0" rtlCol="0">
            <a:noAutofit/>
          </a:bodyPr>
          <a:lstStyle/>
          <a:p>
            <a:pPr fontAlgn="auto">
              <a:lnSpc>
                <a:spcPct val="120000"/>
              </a:lnSpc>
              <a:spcBef>
                <a:spcPts val="1200"/>
              </a:spcBef>
              <a:spcAft>
                <a:spcPts val="0"/>
              </a:spcAft>
              <a:defRPr/>
            </a:pPr>
            <a:endParaRPr lang="de-DE" sz="1600" dirty="0">
              <a:solidFill>
                <a:schemeClr val="tx1">
                  <a:lumMod val="85000"/>
                  <a:lumOff val="15000"/>
                </a:schemeClr>
              </a:solidFill>
              <a:latin typeface="+mn-lt"/>
              <a:cs typeface="+mn-cs"/>
            </a:endParaRPr>
          </a:p>
        </p:txBody>
      </p:sp>
      <p:sp>
        <p:nvSpPr>
          <p:cNvPr id="9" name="Titel 8"/>
          <p:cNvSpPr>
            <a:spLocks noGrp="1"/>
          </p:cNvSpPr>
          <p:nvPr>
            <p:ph type="title"/>
          </p:nvPr>
        </p:nvSpPr>
        <p:spPr>
          <a:xfrm>
            <a:off x="206849" y="223593"/>
            <a:ext cx="6840000" cy="540000"/>
          </a:xfrm>
        </p:spPr>
        <p:txBody>
          <a:bodyPr/>
          <a:lstStyle/>
          <a:p>
            <a:r>
              <a:rPr lang="de-DE" sz="2800" dirty="0" smtClean="0"/>
              <a:t>The World is Warmer...With One Big Exception!</a:t>
            </a:r>
            <a:endParaRPr lang="de-DE" sz="2800" dirty="0"/>
          </a:p>
        </p:txBody>
      </p:sp>
      <p:sp>
        <p:nvSpPr>
          <p:cNvPr id="11" name="Textfeld 10"/>
          <p:cNvSpPr txBox="1"/>
          <p:nvPr/>
        </p:nvSpPr>
        <p:spPr>
          <a:xfrm>
            <a:off x="206849" y="1419426"/>
            <a:ext cx="3605130" cy="4801314"/>
          </a:xfrm>
          <a:prstGeom prst="rect">
            <a:avLst/>
          </a:prstGeom>
          <a:noFill/>
          <a:effectLst/>
        </p:spPr>
        <p:txBody>
          <a:bodyPr wrap="square" rtlCol="0">
            <a:spAutoFit/>
          </a:bodyPr>
          <a:lstStyle/>
          <a:p>
            <a:pPr algn="ctr"/>
            <a:r>
              <a:rPr lang="en-US" b="1" u="sng" dirty="0" smtClean="0">
                <a:solidFill>
                  <a:schemeClr val="tx1">
                    <a:lumMod val="75000"/>
                    <a:lumOff val="25000"/>
                  </a:schemeClr>
                </a:solidFill>
              </a:rPr>
              <a:t>HIGHLIGHTS</a:t>
            </a:r>
          </a:p>
          <a:p>
            <a:pPr algn="ctr"/>
            <a:endParaRPr lang="en-US" b="1" u="sng" dirty="0" smtClean="0">
              <a:solidFill>
                <a:schemeClr val="tx1">
                  <a:lumMod val="75000"/>
                  <a:lumOff val="25000"/>
                </a:schemeClr>
              </a:solidFill>
            </a:endParaRPr>
          </a:p>
          <a:p>
            <a:pPr marL="285750" indent="-285750">
              <a:buFont typeface="Arial" panose="020B0604020202020204" pitchFamily="34" charset="0"/>
              <a:buChar char="•"/>
            </a:pPr>
            <a:r>
              <a:rPr lang="en-US" b="1" dirty="0" smtClean="0">
                <a:solidFill>
                  <a:schemeClr val="tx1">
                    <a:lumMod val="75000"/>
                    <a:lumOff val="25000"/>
                  </a:schemeClr>
                </a:solidFill>
              </a:rPr>
              <a:t>2014 was the warmest year across global land and ocean surfaces since records began in 1880.</a:t>
            </a:r>
          </a:p>
          <a:p>
            <a:pPr marL="285750" indent="-285750">
              <a:buFont typeface="Arial" panose="020B0604020202020204" pitchFamily="34" charset="0"/>
              <a:buChar char="•"/>
            </a:pPr>
            <a:endParaRPr lang="en-US" b="1" dirty="0" smtClean="0">
              <a:solidFill>
                <a:schemeClr val="tx1">
                  <a:lumMod val="75000"/>
                  <a:lumOff val="25000"/>
                </a:schemeClr>
              </a:solidFill>
            </a:endParaRPr>
          </a:p>
          <a:p>
            <a:pPr marL="285750" indent="-285750">
              <a:buFont typeface="Arial" panose="020B0604020202020204" pitchFamily="34" charset="0"/>
              <a:buChar char="•"/>
            </a:pPr>
            <a:r>
              <a:rPr lang="en-US" b="1" dirty="0" smtClean="0">
                <a:solidFill>
                  <a:schemeClr val="tx1">
                    <a:lumMod val="75000"/>
                    <a:lumOff val="25000"/>
                  </a:schemeClr>
                </a:solidFill>
              </a:rPr>
              <a:t>9 of the 10 warmest years in the 135-year period of record have occurred in the 21</a:t>
            </a:r>
            <a:r>
              <a:rPr lang="en-US" b="1" baseline="30000" dirty="0" smtClean="0">
                <a:solidFill>
                  <a:schemeClr val="tx1">
                    <a:lumMod val="75000"/>
                    <a:lumOff val="25000"/>
                  </a:schemeClr>
                </a:solidFill>
              </a:rPr>
              <a:t>st</a:t>
            </a:r>
            <a:r>
              <a:rPr lang="en-US" b="1" dirty="0" smtClean="0">
                <a:solidFill>
                  <a:schemeClr val="tx1">
                    <a:lumMod val="75000"/>
                    <a:lumOff val="25000"/>
                  </a:schemeClr>
                </a:solidFill>
              </a:rPr>
              <a:t> century. 1998 currently ranks as the fourth warmest year on record.</a:t>
            </a:r>
          </a:p>
          <a:p>
            <a:pPr marL="285750" indent="-285750">
              <a:buFont typeface="Arial" panose="020B0604020202020204" pitchFamily="34" charset="0"/>
              <a:buChar char="•"/>
            </a:pPr>
            <a:endParaRPr lang="en-US" dirty="0" smtClean="0">
              <a:solidFill>
                <a:schemeClr val="tx1">
                  <a:lumMod val="75000"/>
                  <a:lumOff val="25000"/>
                </a:schemeClr>
              </a:solidFill>
            </a:endParaRPr>
          </a:p>
          <a:p>
            <a:pPr marL="285750" indent="-285750">
              <a:buFont typeface="Arial" panose="020B0604020202020204" pitchFamily="34" charset="0"/>
              <a:buChar char="•"/>
            </a:pPr>
            <a:r>
              <a:rPr lang="en-US" b="1" i="1" dirty="0" smtClean="0">
                <a:solidFill>
                  <a:srgbClr val="C00000"/>
                </a:solidFill>
              </a:rPr>
              <a:t>January to May 2015 warmest first five months on record!</a:t>
            </a:r>
          </a:p>
        </p:txBody>
      </p:sp>
      <p:pic>
        <p:nvPicPr>
          <p:cNvPr id="3" name="Grafi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9467" y="1784879"/>
            <a:ext cx="4964195" cy="3835969"/>
          </a:xfrm>
          <a:prstGeom prst="rect">
            <a:avLst/>
          </a:prstGeom>
        </p:spPr>
      </p:pic>
      <p:sp>
        <p:nvSpPr>
          <p:cNvPr id="8" name="Text Box 49"/>
          <p:cNvSpPr txBox="1">
            <a:spLocks noChangeArrowheads="1"/>
          </p:cNvSpPr>
          <p:nvPr/>
        </p:nvSpPr>
        <p:spPr bwMode="auto">
          <a:xfrm>
            <a:off x="205030" y="6539318"/>
            <a:ext cx="5942012" cy="153888"/>
          </a:xfrm>
          <a:prstGeom prst="rect">
            <a:avLst/>
          </a:prstGeom>
          <a:noFill/>
          <a:ln w="9525">
            <a:noFill/>
            <a:miter lim="800000"/>
            <a:headEnd/>
            <a:tailEnd/>
          </a:ln>
        </p:spPr>
        <p:txBody>
          <a:bodyPr wrap="square" lIns="0" tIns="0" rIns="0" bIns="0">
            <a:spAutoFit/>
          </a:bodyPr>
          <a:lstStyle/>
          <a:p>
            <a:pPr>
              <a:spcBef>
                <a:spcPct val="10000"/>
              </a:spcBef>
            </a:pPr>
            <a:r>
              <a:rPr lang="de-DE" sz="1000" dirty="0">
                <a:solidFill>
                  <a:schemeClr val="accent4">
                    <a:lumMod val="75000"/>
                  </a:schemeClr>
                </a:solidFill>
              </a:rPr>
              <a:t>Source: </a:t>
            </a:r>
            <a:r>
              <a:rPr lang="de-DE" sz="1000" dirty="0" smtClean="0">
                <a:solidFill>
                  <a:schemeClr val="accent4">
                    <a:lumMod val="75000"/>
                  </a:schemeClr>
                </a:solidFill>
              </a:rPr>
              <a:t>NOAA; Munich Re.</a:t>
            </a:r>
            <a:endParaRPr lang="en-US" sz="1000" dirty="0">
              <a:solidFill>
                <a:schemeClr val="accent4">
                  <a:lumMod val="75000"/>
                </a:schemeClr>
              </a:solidFill>
            </a:endParaRPr>
          </a:p>
        </p:txBody>
      </p:sp>
      <p:sp>
        <p:nvSpPr>
          <p:cNvPr id="2" name="Oval 1"/>
          <p:cNvSpPr/>
          <p:nvPr/>
        </p:nvSpPr>
        <p:spPr>
          <a:xfrm rot="2564747">
            <a:off x="5185258" y="2518438"/>
            <a:ext cx="447040" cy="10999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575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95</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Top 11 Insured Loss Events from Riots and Civil Commotion</a:t>
            </a:r>
            <a:endParaRPr lang="en-US" i="1" dirty="0" smtClean="0"/>
          </a:p>
        </p:txBody>
      </p:sp>
      <p:sp>
        <p:nvSpPr>
          <p:cNvPr id="7" name="Rectangle 3"/>
          <p:cNvSpPr>
            <a:spLocks noChangeArrowheads="1"/>
          </p:cNvSpPr>
          <p:nvPr/>
        </p:nvSpPr>
        <p:spPr bwMode="auto">
          <a:xfrm>
            <a:off x="-181746" y="6293005"/>
            <a:ext cx="8863781" cy="60785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latin typeface="Arial "/>
            </a:endParaRPr>
          </a:p>
          <a:p>
            <a:pPr eaLnBrk="0" hangingPunct="0">
              <a:lnSpc>
                <a:spcPct val="85000"/>
              </a:lnSpc>
              <a:spcBef>
                <a:spcPct val="25000"/>
              </a:spcBef>
              <a:buClr>
                <a:schemeClr val="accent2"/>
              </a:buClr>
              <a:buFont typeface="Wingdings" pitchFamily="2" charset="2"/>
              <a:buNone/>
            </a:pPr>
            <a:r>
              <a:rPr lang="en-US" sz="1000" dirty="0" smtClean="0">
                <a:latin typeface="Arial "/>
              </a:rPr>
              <a:t>*As of 6/10/15.  </a:t>
            </a:r>
          </a:p>
          <a:p>
            <a:pPr eaLnBrk="0" hangingPunct="0">
              <a:lnSpc>
                <a:spcPct val="85000"/>
              </a:lnSpc>
              <a:spcBef>
                <a:spcPct val="25000"/>
              </a:spcBef>
              <a:buClr>
                <a:schemeClr val="accent2"/>
              </a:buClr>
              <a:buFont typeface="Wingdings" pitchFamily="2" charset="2"/>
              <a:buNone/>
            </a:pPr>
            <a:r>
              <a:rPr lang="en-US" sz="1000" dirty="0" smtClean="0">
                <a:latin typeface="Arial "/>
              </a:rPr>
              <a:t>Source: PCS unit of Verisk Analytics;  Insurance Information Institute</a:t>
            </a:r>
            <a:endParaRPr lang="en-US" sz="1000" dirty="0">
              <a:latin typeface="Arial "/>
            </a:endParaRPr>
          </a:p>
        </p:txBody>
      </p:sp>
      <p:graphicFrame>
        <p:nvGraphicFramePr>
          <p:cNvPr id="3" name="Content Placeholder 2"/>
          <p:cNvGraphicFramePr>
            <a:graphicFrameLocks noGrp="1"/>
          </p:cNvGraphicFramePr>
          <p:nvPr>
            <p:ph idx="1"/>
            <p:extLst/>
          </p:nvPr>
        </p:nvGraphicFramePr>
        <p:xfrm>
          <a:off x="473440" y="1103623"/>
          <a:ext cx="8208595" cy="4754880"/>
        </p:xfrm>
        <a:graphic>
          <a:graphicData uri="http://schemas.openxmlformats.org/drawingml/2006/table">
            <a:tbl>
              <a:tblPr firstRow="1" firstCol="1" bandRow="1">
                <a:tableStyleId>{5C22544A-7EE6-4342-B048-85BDC9FD1C3A}</a:tableStyleId>
              </a:tblPr>
              <a:tblGrid>
                <a:gridCol w="1034900"/>
                <a:gridCol w="876769"/>
                <a:gridCol w="2110688"/>
                <a:gridCol w="1000125"/>
                <a:gridCol w="1871664"/>
                <a:gridCol w="1314449"/>
              </a:tblGrid>
              <a:tr h="669039">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Deaths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Insured Loss When Occurred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Insured Losses    (2014 $MM)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1992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Apr 29 - May 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CA</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775,000,000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1,307.7</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1980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May 17 - 19</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FL</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65,250,000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187.5</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48</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23 - 31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MI</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41,500,000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294.2</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1965</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87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11-Aug</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CA</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38,000,000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285.6</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99</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13 - 14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NY</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28,000,000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109.4</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47</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12 - 21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NJ</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11,000,000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78.0</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1966</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12-Jul</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IL</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29.2</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2015</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0</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Apr 18 – May 1</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MD</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23,900,000</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Verdana" panose="020B0604030504040204" pitchFamily="34" charset="0"/>
                          <a:cs typeface="Verdana" panose="020B0604030504040204" pitchFamily="34" charset="0"/>
                        </a:rPr>
                        <a:t>23.9*</a:t>
                      </a:r>
                      <a:endParaRPr lang="en-US" sz="1600" b="1" i="1" dirty="0">
                        <a:solidFill>
                          <a:srgbClr val="FF0000"/>
                        </a:solidFill>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63</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Jun 13 - 15</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NM</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3,000,000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17.5</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11</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Jul 13 - 14</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NY</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7.8</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1968</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77</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Jul 23 - 24</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OH</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1,500,000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Calibri" panose="020F0502020204030204" pitchFamily="34" charset="0"/>
                          <a:cs typeface="Times New Roman" panose="02020603050405020304" pitchFamily="18" charset="0"/>
                        </a:rPr>
                        <a:t>10.2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Rectangle 1"/>
          <p:cNvSpPr>
            <a:spLocks noChangeArrowheads="1"/>
          </p:cNvSpPr>
          <p:nvPr/>
        </p:nvSpPr>
        <p:spPr bwMode="auto">
          <a:xfrm>
            <a:off x="976630" y="14041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11" name="Rectangle 5"/>
          <p:cNvSpPr>
            <a:spLocks noChangeArrowheads="1"/>
          </p:cNvSpPr>
          <p:nvPr/>
        </p:nvSpPr>
        <p:spPr bwMode="blackWhite">
          <a:xfrm>
            <a:off x="299915" y="5603380"/>
            <a:ext cx="8480100" cy="8342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
              </a:rPr>
              <a:t>April 2015 Baltimore riots were designated a PCS CAT event on April 29 (first PCS designation for a riot in 23 years) as of 6/10/15 insured losses totaled $23.9 million (2014 Ferguson riots did not receive PCS designation)</a:t>
            </a:r>
            <a:endParaRPr lang="en-US" b="1" dirty="0">
              <a:solidFill>
                <a:srgbClr val="FFFFFF"/>
              </a:solidFill>
              <a:latin typeface="Arial "/>
            </a:endParaRPr>
          </a:p>
        </p:txBody>
      </p:sp>
    </p:spTree>
    <p:extLst>
      <p:ext uri="{BB962C8B-B14F-4D97-AF65-F5344CB8AC3E}">
        <p14:creationId xmlns:p14="http://schemas.microsoft.com/office/powerpoint/2010/main" val="34825192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96</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Insurance Coverage for Riots and Civil Commotions: Home, Auto </a:t>
            </a:r>
            <a:r>
              <a:rPr lang="en-US" smtClean="0"/>
              <a:t>and Business</a:t>
            </a:r>
            <a:endParaRPr lang="en-US" i="1" dirty="0" smtClean="0"/>
          </a:p>
        </p:txBody>
      </p:sp>
      <p:sp>
        <p:nvSpPr>
          <p:cNvPr id="1922051" name="Rectangle 3"/>
          <p:cNvSpPr>
            <a:spLocks noGrp="1" noChangeArrowheads="1"/>
          </p:cNvSpPr>
          <p:nvPr>
            <p:ph type="body" idx="1"/>
          </p:nvPr>
        </p:nvSpPr>
        <p:spPr>
          <a:xfrm>
            <a:off x="194875" y="982036"/>
            <a:ext cx="8853875" cy="5448301"/>
          </a:xfrm>
        </p:spPr>
        <p:txBody>
          <a:bodyPr/>
          <a:lstStyle/>
          <a:p>
            <a:pPr>
              <a:lnSpc>
                <a:spcPts val="2100"/>
              </a:lnSpc>
            </a:pPr>
            <a:r>
              <a:rPr lang="en-US" sz="2000" dirty="0"/>
              <a:t>Auto, homeowners, and business insurance policies generally include coverage for property losses caused by riots and civil </a:t>
            </a:r>
            <a:r>
              <a:rPr lang="en-US" sz="2000" dirty="0" smtClean="0"/>
              <a:t>commotions</a:t>
            </a:r>
            <a:endParaRPr lang="en-US" sz="2000" dirty="0"/>
          </a:p>
          <a:p>
            <a:pPr>
              <a:lnSpc>
                <a:spcPts val="2100"/>
              </a:lnSpc>
            </a:pPr>
            <a:r>
              <a:rPr lang="en-US" sz="2000" dirty="0"/>
              <a:t>Homeowners policies pay to repair, or rebuild, an insured home if its structure is damaged or destroyed as the result of a riot or civil commotion, as well as to replace the homeowner’s personal belongings if they are damaged or stolen during the event</a:t>
            </a:r>
            <a:r>
              <a:rPr lang="en-US" sz="2000" dirty="0" smtClean="0"/>
              <a:t>.</a:t>
            </a:r>
            <a:endParaRPr lang="en-US" sz="2000" dirty="0"/>
          </a:p>
          <a:p>
            <a:pPr lvl="1">
              <a:lnSpc>
                <a:spcPts val="2100"/>
              </a:lnSpc>
            </a:pPr>
            <a:r>
              <a:rPr lang="en-US" sz="1800" dirty="0"/>
              <a:t>If the home is rendered uninhabitable by the damage caused by a riot or civil commotion, policyholders can file an additional living expenses (ALE) claim to finance their </a:t>
            </a:r>
            <a:r>
              <a:rPr lang="en-US" sz="1800" dirty="0" smtClean="0"/>
              <a:t>temp. </a:t>
            </a:r>
            <a:r>
              <a:rPr lang="en-US" sz="1800" dirty="0"/>
              <a:t>housing expenses until </a:t>
            </a:r>
            <a:r>
              <a:rPr lang="en-US" sz="1800" dirty="0" smtClean="0"/>
              <a:t>the </a:t>
            </a:r>
            <a:r>
              <a:rPr lang="en-US" sz="1800" dirty="0"/>
              <a:t>residence has been repaired.</a:t>
            </a:r>
            <a:endParaRPr lang="en-US" sz="1800" dirty="0" smtClean="0"/>
          </a:p>
          <a:p>
            <a:pPr>
              <a:lnSpc>
                <a:spcPts val="2100"/>
              </a:lnSpc>
            </a:pPr>
            <a:r>
              <a:rPr lang="en-US" sz="2000" dirty="0" smtClean="0"/>
              <a:t>The </a:t>
            </a:r>
            <a:r>
              <a:rPr lang="en-US" sz="2000" dirty="0"/>
              <a:t>optional comprehensive coverage on an auto insurance policy reimburses losses to a vehicle due to damage caused by falling objects, fire, riots and vandalism, among other things</a:t>
            </a:r>
            <a:r>
              <a:rPr lang="en-US" sz="2000" dirty="0" smtClean="0"/>
              <a:t>.</a:t>
            </a:r>
            <a:r>
              <a:rPr lang="en-US" sz="2000" dirty="0"/>
              <a:t> </a:t>
            </a:r>
          </a:p>
          <a:p>
            <a:pPr>
              <a:lnSpc>
                <a:spcPts val="2100"/>
              </a:lnSpc>
            </a:pPr>
            <a:r>
              <a:rPr lang="en-US" sz="2000" dirty="0"/>
              <a:t>Standard business property insurance policies provide coverage for the structure of the building as well as the contents inside, and cover losses arising from riots or civil commotion. Business interruption (BI) coverage, whereby the policyholder can file a claim for lost income, is usually only triggered when the insured business incurs direct physical damage. </a:t>
            </a:r>
            <a:endParaRPr lang="en-US" sz="1800" b="1" dirty="0"/>
          </a:p>
        </p:txBody>
      </p:sp>
      <p:sp>
        <p:nvSpPr>
          <p:cNvPr id="7" name="Rectangle 3"/>
          <p:cNvSpPr>
            <a:spLocks noChangeArrowheads="1"/>
          </p:cNvSpPr>
          <p:nvPr/>
        </p:nvSpPr>
        <p:spPr bwMode="auto">
          <a:xfrm>
            <a:off x="-205092" y="6462985"/>
            <a:ext cx="8863781"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smtClean="0"/>
              <a:t>Source: Insurance Information Institute, </a:t>
            </a:r>
            <a:r>
              <a:rPr lang="en-US" sz="1000" dirty="0" smtClean="0">
                <a:hlinkClick r:id="rId3"/>
              </a:rPr>
              <a:t>www.iii.org</a:t>
            </a:r>
            <a:r>
              <a:rPr lang="en-US" sz="1000" dirty="0" smtClean="0"/>
              <a:t> . </a:t>
            </a:r>
            <a:endParaRPr lang="en-US" sz="1000" dirty="0"/>
          </a:p>
        </p:txBody>
      </p:sp>
    </p:spTree>
    <p:extLst>
      <p:ext uri="{BB962C8B-B14F-4D97-AF65-F5344CB8AC3E}">
        <p14:creationId xmlns:p14="http://schemas.microsoft.com/office/powerpoint/2010/main" val="36254294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4" cstate="screen"/>
          <a:srcRect/>
          <a:stretch>
            <a:fillRect/>
          </a:stretch>
        </p:blipFill>
        <p:spPr bwMode="auto">
          <a:xfrm>
            <a:off x="140530" y="2260431"/>
            <a:ext cx="6396749" cy="3208930"/>
          </a:xfrm>
          <a:prstGeom prst="rect">
            <a:avLst/>
          </a:prstGeom>
          <a:noFill/>
          <a:ln w="9525">
            <a:noFill/>
            <a:miter lim="800000"/>
            <a:headEnd/>
            <a:tailEnd/>
          </a:ln>
          <a:effectLst/>
        </p:spPr>
      </p:pic>
      <p:sp>
        <p:nvSpPr>
          <p:cNvPr id="20" name="Titel 26"/>
          <p:cNvSpPr>
            <a:spLocks noGrp="1"/>
          </p:cNvSpPr>
          <p:nvPr>
            <p:ph type="title"/>
          </p:nvPr>
        </p:nvSpPr>
        <p:spPr>
          <a:xfrm>
            <a:off x="219274" y="178794"/>
            <a:ext cx="8609510" cy="795370"/>
          </a:xfrm>
        </p:spPr>
        <p:txBody>
          <a:bodyPr/>
          <a:lstStyle/>
          <a:p>
            <a:pPr lvl="0"/>
            <a:r>
              <a:rPr lang="de-DE" dirty="0"/>
              <a:t>Loss events in the </a:t>
            </a:r>
            <a:r>
              <a:rPr lang="de-DE" dirty="0" smtClean="0"/>
              <a:t>US, </a:t>
            </a:r>
            <a:r>
              <a:rPr lang="de-DE" dirty="0"/>
              <a:t>1980 – </a:t>
            </a:r>
            <a:r>
              <a:rPr lang="de-DE" dirty="0" smtClean="0"/>
              <a:t>2014</a:t>
            </a:r>
            <a:r>
              <a:rPr lang="de-DE" dirty="0"/>
              <a:t/>
            </a:r>
            <a:br>
              <a:rPr lang="de-DE" dirty="0"/>
            </a:br>
            <a:r>
              <a:rPr lang="en-US" sz="2000" dirty="0"/>
              <a:t>Number of events </a:t>
            </a:r>
            <a:endParaRPr lang="de-DE" sz="2000" dirty="0">
              <a:solidFill>
                <a:srgbClr val="4D4E53"/>
              </a:solidFill>
            </a:endParaRPr>
          </a:p>
        </p:txBody>
      </p:sp>
      <p:sp>
        <p:nvSpPr>
          <p:cNvPr id="28" name="TextBox 27"/>
          <p:cNvSpPr txBox="1"/>
          <p:nvPr/>
        </p:nvSpPr>
        <p:spPr>
          <a:xfrm>
            <a:off x="8350713" y="6312543"/>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97</a:t>
            </a:fld>
            <a:endParaRPr lang="en-US" sz="1000" dirty="0">
              <a:solidFill>
                <a:schemeClr val="accent4">
                  <a:lumMod val="75000"/>
                </a:schemeClr>
              </a:solidFill>
            </a:endParaRPr>
          </a:p>
        </p:txBody>
      </p:sp>
      <p:grpSp>
        <p:nvGrpSpPr>
          <p:cNvPr id="2" name="Gruppieren 5"/>
          <p:cNvGrpSpPr/>
          <p:nvPr/>
        </p:nvGrpSpPr>
        <p:grpSpPr>
          <a:xfrm>
            <a:off x="7173624" y="2045281"/>
            <a:ext cx="1782382" cy="2626018"/>
            <a:chOff x="759170" y="5824703"/>
            <a:chExt cx="1782382" cy="2626017"/>
          </a:xfrm>
        </p:grpSpPr>
        <p:grpSp>
          <p:nvGrpSpPr>
            <p:cNvPr id="3" name="Gruppieren 37"/>
            <p:cNvGrpSpPr/>
            <p:nvPr/>
          </p:nvGrpSpPr>
          <p:grpSpPr>
            <a:xfrm>
              <a:off x="759170" y="6408869"/>
              <a:ext cx="1782382" cy="861774"/>
              <a:chOff x="5310930" y="3565430"/>
              <a:chExt cx="1782382" cy="861774"/>
            </a:xfrm>
          </p:grpSpPr>
          <p:sp>
            <p:nvSpPr>
              <p:cNvPr id="65" name="Text Box 34"/>
              <p:cNvSpPr txBox="1">
                <a:spLocks noChangeArrowheads="1"/>
              </p:cNvSpPr>
              <p:nvPr/>
            </p:nvSpPr>
            <p:spPr bwMode="auto">
              <a:xfrm>
                <a:off x="5398507" y="3565430"/>
                <a:ext cx="1694805" cy="861774"/>
              </a:xfrm>
              <a:prstGeom prst="rect">
                <a:avLst/>
              </a:prstGeom>
              <a:noFill/>
              <a:ln w="9525">
                <a:noFill/>
                <a:miter lim="800000"/>
                <a:headEnd/>
                <a:tailEnd/>
              </a:ln>
            </p:spPr>
            <p:txBody>
              <a:bodyPr wrap="square">
                <a:spAutoFit/>
              </a:bodyPr>
              <a:lstStyle/>
              <a:p>
                <a:pPr>
                  <a:lnSpc>
                    <a:spcPct val="100000"/>
                  </a:lnSpc>
                </a:pPr>
                <a:r>
                  <a:rPr lang="en-GB" sz="1000" b="1" dirty="0"/>
                  <a:t>Meteorological</a:t>
                </a:r>
                <a:r>
                  <a:rPr lang="en-GB" sz="1000" dirty="0"/>
                  <a:t> </a:t>
                </a:r>
                <a:r>
                  <a:rPr lang="en-GB" sz="1000" b="1" dirty="0"/>
                  <a:t>events</a:t>
                </a:r>
              </a:p>
              <a:p>
                <a:pPr>
                  <a:lnSpc>
                    <a:spcPct val="100000"/>
                  </a:lnSpc>
                </a:pPr>
                <a:r>
                  <a:rPr lang="en-GB" sz="1000" dirty="0"/>
                  <a:t>(Tropical storm, </a:t>
                </a:r>
                <a:r>
                  <a:rPr lang="en-GB" sz="1000" dirty="0" err="1"/>
                  <a:t>extratropical</a:t>
                </a:r>
                <a:r>
                  <a:rPr lang="en-GB" sz="1000" dirty="0"/>
                  <a:t> storm, convective storm, </a:t>
                </a:r>
              </a:p>
              <a:p>
                <a:pPr>
                  <a:lnSpc>
                    <a:spcPct val="100000"/>
                  </a:lnSpc>
                </a:pPr>
                <a:r>
                  <a:rPr lang="en-GB" sz="1000" dirty="0"/>
                  <a:t>local storm)</a:t>
                </a:r>
              </a:p>
            </p:txBody>
          </p:sp>
          <p:sp>
            <p:nvSpPr>
              <p:cNvPr id="66" name="Rectangle 29"/>
              <p:cNvSpPr>
                <a:spLocks noChangeArrowheads="1"/>
              </p:cNvSpPr>
              <p:nvPr/>
            </p:nvSpPr>
            <p:spPr bwMode="auto">
              <a:xfrm>
                <a:off x="5310930" y="3668052"/>
                <a:ext cx="108000" cy="119708"/>
              </a:xfrm>
              <a:prstGeom prst="rect">
                <a:avLst/>
              </a:prstGeom>
              <a:solidFill>
                <a:srgbClr val="00B050"/>
              </a:solidFill>
              <a:ln w="9525">
                <a:solidFill>
                  <a:srgbClr val="4D4E53"/>
                </a:solidFill>
                <a:miter lim="800000"/>
                <a:headEnd/>
                <a:tailEnd/>
              </a:ln>
            </p:spPr>
            <p:txBody>
              <a:bodyPr wrap="none" anchor="ctr"/>
              <a:lstStyle/>
              <a:p>
                <a:endParaRPr lang="de-DE" sz="1000" dirty="0"/>
              </a:p>
            </p:txBody>
          </p:sp>
        </p:grpSp>
        <p:grpSp>
          <p:nvGrpSpPr>
            <p:cNvPr id="4" name="Gruppieren 40"/>
            <p:cNvGrpSpPr/>
            <p:nvPr/>
          </p:nvGrpSpPr>
          <p:grpSpPr>
            <a:xfrm>
              <a:off x="759170" y="7279642"/>
              <a:ext cx="1519989" cy="553998"/>
              <a:chOff x="3219729" y="5160323"/>
              <a:chExt cx="1519989" cy="553998"/>
            </a:xfrm>
          </p:grpSpPr>
          <p:sp>
            <p:nvSpPr>
              <p:cNvPr id="63" name="Text Box 35"/>
              <p:cNvSpPr txBox="1">
                <a:spLocks noChangeArrowheads="1"/>
              </p:cNvSpPr>
              <p:nvPr/>
            </p:nvSpPr>
            <p:spPr bwMode="auto">
              <a:xfrm>
                <a:off x="3307306" y="5160323"/>
                <a:ext cx="1432412" cy="553998"/>
              </a:xfrm>
              <a:prstGeom prst="rect">
                <a:avLst/>
              </a:prstGeom>
              <a:noFill/>
              <a:ln w="9525">
                <a:noFill/>
                <a:miter lim="800000"/>
                <a:headEnd/>
                <a:tailEnd/>
              </a:ln>
            </p:spPr>
            <p:txBody>
              <a:bodyPr wrap="square">
                <a:spAutoFit/>
              </a:bodyPr>
              <a:lstStyle/>
              <a:p>
                <a:pPr>
                  <a:lnSpc>
                    <a:spcPct val="100000"/>
                  </a:lnSpc>
                </a:pPr>
                <a:r>
                  <a:rPr lang="de-DE" sz="1000" b="1" dirty="0"/>
                  <a:t>Hydrological</a:t>
                </a:r>
                <a:r>
                  <a:rPr lang="de-DE" sz="1000" dirty="0"/>
                  <a:t> </a:t>
                </a:r>
                <a:r>
                  <a:rPr lang="de-DE" sz="1000" b="1" dirty="0" err="1"/>
                  <a:t>events</a:t>
                </a:r>
                <a:endParaRPr lang="de-DE" sz="1000" b="1" dirty="0"/>
              </a:p>
              <a:p>
                <a:pPr>
                  <a:lnSpc>
                    <a:spcPct val="100000"/>
                  </a:lnSpc>
                </a:pPr>
                <a:r>
                  <a:rPr lang="de-DE" sz="1000" dirty="0"/>
                  <a:t>(</a:t>
                </a:r>
                <a:r>
                  <a:rPr lang="de-DE" sz="1000" dirty="0" err="1"/>
                  <a:t>Flood</a:t>
                </a:r>
                <a:r>
                  <a:rPr lang="de-DE" sz="1000" dirty="0"/>
                  <a:t>, </a:t>
                </a:r>
              </a:p>
              <a:p>
                <a:pPr>
                  <a:lnSpc>
                    <a:spcPct val="100000"/>
                  </a:lnSpc>
                </a:pPr>
                <a:r>
                  <a:rPr lang="de-DE" sz="1000" dirty="0" err="1"/>
                  <a:t>mass</a:t>
                </a:r>
                <a:r>
                  <a:rPr lang="de-DE" sz="1000" dirty="0"/>
                  <a:t> </a:t>
                </a:r>
                <a:r>
                  <a:rPr lang="de-DE" sz="1000" dirty="0" err="1"/>
                  <a:t>movement</a:t>
                </a:r>
                <a:r>
                  <a:rPr lang="de-DE" sz="1000" dirty="0"/>
                  <a:t>)</a:t>
                </a:r>
              </a:p>
            </p:txBody>
          </p:sp>
          <p:sp>
            <p:nvSpPr>
              <p:cNvPr id="64" name="Rectangle 30"/>
              <p:cNvSpPr>
                <a:spLocks noChangeArrowheads="1"/>
              </p:cNvSpPr>
              <p:nvPr/>
            </p:nvSpPr>
            <p:spPr bwMode="auto">
              <a:xfrm>
                <a:off x="3219729" y="5229332"/>
                <a:ext cx="108000" cy="108000"/>
              </a:xfrm>
              <a:prstGeom prst="rect">
                <a:avLst/>
              </a:prstGeom>
              <a:solidFill>
                <a:srgbClr val="3333CC"/>
              </a:solidFill>
              <a:ln w="9525">
                <a:solidFill>
                  <a:srgbClr val="4D4E53"/>
                </a:solidFill>
                <a:miter lim="800000"/>
                <a:headEnd/>
                <a:tailEnd/>
              </a:ln>
            </p:spPr>
            <p:txBody>
              <a:bodyPr wrap="none" anchor="ctr"/>
              <a:lstStyle/>
              <a:p>
                <a:endParaRPr lang="de-DE" sz="1000" dirty="0"/>
              </a:p>
            </p:txBody>
          </p:sp>
        </p:grpSp>
        <p:grpSp>
          <p:nvGrpSpPr>
            <p:cNvPr id="5" name="Gruppieren 43"/>
            <p:cNvGrpSpPr/>
            <p:nvPr/>
          </p:nvGrpSpPr>
          <p:grpSpPr>
            <a:xfrm>
              <a:off x="759170" y="7896722"/>
              <a:ext cx="1655160" cy="553998"/>
              <a:chOff x="2677079" y="6567977"/>
              <a:chExt cx="1261870" cy="553998"/>
            </a:xfrm>
          </p:grpSpPr>
          <p:sp>
            <p:nvSpPr>
              <p:cNvPr id="61" name="Text Box 33"/>
              <p:cNvSpPr txBox="1">
                <a:spLocks noChangeArrowheads="1"/>
              </p:cNvSpPr>
              <p:nvPr/>
            </p:nvSpPr>
            <p:spPr bwMode="auto">
              <a:xfrm>
                <a:off x="2743845" y="6567977"/>
                <a:ext cx="1195104" cy="553998"/>
              </a:xfrm>
              <a:prstGeom prst="rect">
                <a:avLst/>
              </a:prstGeom>
              <a:noFill/>
              <a:ln w="9525">
                <a:noFill/>
                <a:miter lim="800000"/>
                <a:headEnd/>
                <a:tailEnd/>
              </a:ln>
            </p:spPr>
            <p:txBody>
              <a:bodyPr wrap="square">
                <a:spAutoFit/>
              </a:bodyPr>
              <a:lstStyle/>
              <a:p>
                <a:pPr>
                  <a:lnSpc>
                    <a:spcPct val="100000"/>
                  </a:lnSpc>
                </a:pPr>
                <a:r>
                  <a:rPr lang="de-DE" sz="1000" b="1" dirty="0" err="1"/>
                  <a:t>Climatological</a:t>
                </a:r>
                <a:r>
                  <a:rPr lang="de-DE" sz="1000" dirty="0"/>
                  <a:t> </a:t>
                </a:r>
                <a:r>
                  <a:rPr lang="de-DE" sz="1000" b="1" dirty="0" err="1"/>
                  <a:t>events</a:t>
                </a:r>
                <a:r>
                  <a:rPr lang="de-DE" sz="1000" dirty="0"/>
                  <a:t/>
                </a:r>
                <a:br>
                  <a:rPr lang="de-DE" sz="1000" dirty="0"/>
                </a:br>
                <a:r>
                  <a:rPr lang="de-DE" sz="1000" dirty="0"/>
                  <a:t>(Extreme </a:t>
                </a:r>
                <a:r>
                  <a:rPr lang="de-DE" sz="1000" dirty="0" err="1"/>
                  <a:t>temperature</a:t>
                </a:r>
                <a:r>
                  <a:rPr lang="de-DE" sz="1000" dirty="0"/>
                  <a:t>, </a:t>
                </a:r>
              </a:p>
              <a:p>
                <a:pPr>
                  <a:lnSpc>
                    <a:spcPct val="100000"/>
                  </a:lnSpc>
                </a:pPr>
                <a:r>
                  <a:rPr lang="de-DE" sz="1000" dirty="0" err="1"/>
                  <a:t>drought</a:t>
                </a:r>
                <a:r>
                  <a:rPr lang="de-DE" sz="1000" dirty="0"/>
                  <a:t>, </a:t>
                </a:r>
                <a:r>
                  <a:rPr lang="de-DE" sz="1000" dirty="0" err="1"/>
                  <a:t>forest</a:t>
                </a:r>
                <a:r>
                  <a:rPr lang="de-DE" sz="1000" dirty="0"/>
                  <a:t> </a:t>
                </a:r>
                <a:r>
                  <a:rPr lang="de-DE" sz="1000" dirty="0" err="1"/>
                  <a:t>fire</a:t>
                </a:r>
                <a:r>
                  <a:rPr lang="de-DE" sz="1000" dirty="0"/>
                  <a:t>)</a:t>
                </a:r>
              </a:p>
            </p:txBody>
          </p:sp>
          <p:sp>
            <p:nvSpPr>
              <p:cNvPr id="62" name="Rectangle 31"/>
              <p:cNvSpPr>
                <a:spLocks noChangeArrowheads="1"/>
              </p:cNvSpPr>
              <p:nvPr/>
            </p:nvSpPr>
            <p:spPr bwMode="auto">
              <a:xfrm>
                <a:off x="2677079" y="6640122"/>
                <a:ext cx="82338" cy="108000"/>
              </a:xfrm>
              <a:prstGeom prst="rect">
                <a:avLst/>
              </a:prstGeom>
              <a:solidFill>
                <a:schemeClr val="accent2"/>
              </a:solidFill>
              <a:ln w="9525">
                <a:solidFill>
                  <a:srgbClr val="4D4E53"/>
                </a:solidFill>
                <a:miter lim="800000"/>
                <a:headEnd/>
                <a:tailEnd/>
              </a:ln>
            </p:spPr>
            <p:txBody>
              <a:bodyPr wrap="none" anchor="ctr"/>
              <a:lstStyle/>
              <a:p>
                <a:endParaRPr lang="de-DE" sz="1000" dirty="0">
                  <a:solidFill>
                    <a:srgbClr val="C00000"/>
                  </a:solidFill>
                </a:endParaRPr>
              </a:p>
            </p:txBody>
          </p:sp>
        </p:grpSp>
        <p:grpSp>
          <p:nvGrpSpPr>
            <p:cNvPr id="6" name="Gruppieren 46"/>
            <p:cNvGrpSpPr/>
            <p:nvPr/>
          </p:nvGrpSpPr>
          <p:grpSpPr>
            <a:xfrm>
              <a:off x="760347" y="5824703"/>
              <a:ext cx="1525653" cy="553998"/>
              <a:chOff x="7299756" y="2133759"/>
              <a:chExt cx="1525653" cy="553998"/>
            </a:xfrm>
          </p:grpSpPr>
          <p:sp>
            <p:nvSpPr>
              <p:cNvPr id="59" name="Text Box 32"/>
              <p:cNvSpPr txBox="1">
                <a:spLocks noChangeArrowheads="1"/>
              </p:cNvSpPr>
              <p:nvPr/>
            </p:nvSpPr>
            <p:spPr bwMode="auto">
              <a:xfrm>
                <a:off x="7384525" y="2133759"/>
                <a:ext cx="1440884" cy="553998"/>
              </a:xfrm>
              <a:prstGeom prst="rect">
                <a:avLst/>
              </a:prstGeom>
              <a:noFill/>
              <a:ln w="9525">
                <a:noFill/>
                <a:miter lim="800000"/>
                <a:headEnd/>
                <a:tailEnd/>
              </a:ln>
            </p:spPr>
            <p:txBody>
              <a:bodyPr wrap="square">
                <a:spAutoFit/>
              </a:bodyPr>
              <a:lstStyle/>
              <a:p>
                <a:pPr>
                  <a:lnSpc>
                    <a:spcPct val="100000"/>
                  </a:lnSpc>
                </a:pPr>
                <a:r>
                  <a:rPr lang="en-GB" sz="1000" b="1" dirty="0"/>
                  <a:t>Geophysical</a:t>
                </a:r>
                <a:r>
                  <a:rPr lang="en-GB" sz="1000" dirty="0"/>
                  <a:t> </a:t>
                </a:r>
                <a:r>
                  <a:rPr lang="en-GB" sz="1000" b="1" dirty="0"/>
                  <a:t>events</a:t>
                </a:r>
                <a:r>
                  <a:rPr lang="en-GB" sz="1000" dirty="0"/>
                  <a:t/>
                </a:r>
                <a:br>
                  <a:rPr lang="en-GB" sz="1000" dirty="0"/>
                </a:br>
                <a:r>
                  <a:rPr lang="en-GB" sz="1000" dirty="0"/>
                  <a:t>(Earthquake, tsunami, </a:t>
                </a:r>
                <a:br>
                  <a:rPr lang="en-GB" sz="1000" dirty="0"/>
                </a:br>
                <a:r>
                  <a:rPr lang="en-GB" sz="1000" dirty="0"/>
                  <a:t>volcanic activity)</a:t>
                </a:r>
              </a:p>
            </p:txBody>
          </p:sp>
          <p:sp>
            <p:nvSpPr>
              <p:cNvPr id="60" name="Rectangle 28"/>
              <p:cNvSpPr>
                <a:spLocks noChangeArrowheads="1"/>
              </p:cNvSpPr>
              <p:nvPr/>
            </p:nvSpPr>
            <p:spPr bwMode="auto">
              <a:xfrm>
                <a:off x="7299756" y="2206175"/>
                <a:ext cx="108000" cy="108000"/>
              </a:xfrm>
              <a:prstGeom prst="rect">
                <a:avLst/>
              </a:prstGeom>
              <a:solidFill>
                <a:srgbClr val="FF0000"/>
              </a:solidFill>
              <a:ln w="9525">
                <a:solidFill>
                  <a:srgbClr val="4D4E53"/>
                </a:solidFill>
                <a:miter lim="800000"/>
                <a:headEnd/>
                <a:tailEnd/>
              </a:ln>
            </p:spPr>
            <p:txBody>
              <a:bodyPr wrap="none" anchor="ctr"/>
              <a:lstStyle/>
              <a:p>
                <a:endParaRPr lang="de-DE" sz="1000" dirty="0"/>
              </a:p>
            </p:txBody>
          </p:sp>
        </p:grpSp>
      </p:grpSp>
      <p:sp>
        <p:nvSpPr>
          <p:cNvPr id="67" name="Textfeld 18"/>
          <p:cNvSpPr txBox="1"/>
          <p:nvPr/>
        </p:nvSpPr>
        <p:spPr bwMode="auto">
          <a:xfrm>
            <a:off x="140529" y="1417241"/>
            <a:ext cx="2086538"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25A7A"/>
                </a:solidFill>
              </a:rPr>
              <a:t>Number of Events</a:t>
            </a:r>
            <a:endParaRPr lang="de-DE" sz="1600" b="1" dirty="0">
              <a:solidFill>
                <a:srgbClr val="225A7A"/>
              </a:solidFill>
            </a:endParaRPr>
          </a:p>
        </p:txBody>
      </p:sp>
      <p:sp>
        <p:nvSpPr>
          <p:cNvPr id="68" name="Textfeld 24"/>
          <p:cNvSpPr txBox="1"/>
          <p:nvPr/>
        </p:nvSpPr>
        <p:spPr>
          <a:xfrm>
            <a:off x="6497381" y="4961123"/>
            <a:ext cx="360000" cy="246217"/>
          </a:xfrm>
          <a:prstGeom prst="rect">
            <a:avLst/>
          </a:prstGeom>
          <a:solidFill>
            <a:srgbClr val="C00000"/>
          </a:solidFill>
          <a:effectLst/>
        </p:spPr>
        <p:txBody>
          <a:bodyPr wrap="square" lIns="91436" tIns="45718" rIns="91436" bIns="45718" rtlCol="0">
            <a:spAutoFit/>
          </a:bodyPr>
          <a:lstStyle/>
          <a:p>
            <a:pPr algn="ctr"/>
            <a:r>
              <a:rPr lang="de-DE" sz="1000" b="1" dirty="0">
                <a:solidFill>
                  <a:schemeClr val="bg1"/>
                </a:solidFill>
              </a:rPr>
              <a:t>7</a:t>
            </a:r>
          </a:p>
        </p:txBody>
      </p:sp>
      <p:sp>
        <p:nvSpPr>
          <p:cNvPr id="69" name="Textfeld 39"/>
          <p:cNvSpPr txBox="1"/>
          <p:nvPr/>
        </p:nvSpPr>
        <p:spPr>
          <a:xfrm>
            <a:off x="6497381" y="4641676"/>
            <a:ext cx="360000" cy="246217"/>
          </a:xfrm>
          <a:prstGeom prst="rect">
            <a:avLst/>
          </a:prstGeom>
          <a:solidFill>
            <a:srgbClr val="00B050"/>
          </a:solidFill>
          <a:effectLst/>
        </p:spPr>
        <p:txBody>
          <a:bodyPr wrap="square" lIns="91436" tIns="45718" rIns="91436" bIns="45718" rtlCol="0">
            <a:spAutoFit/>
          </a:bodyPr>
          <a:lstStyle/>
          <a:p>
            <a:pPr algn="ctr"/>
            <a:r>
              <a:rPr lang="de-DE" sz="1000" b="1" dirty="0">
                <a:solidFill>
                  <a:schemeClr val="bg1"/>
                </a:solidFill>
              </a:rPr>
              <a:t>72</a:t>
            </a:r>
          </a:p>
        </p:txBody>
      </p:sp>
      <p:sp>
        <p:nvSpPr>
          <p:cNvPr id="70" name="Textfeld 40"/>
          <p:cNvSpPr txBox="1"/>
          <p:nvPr/>
        </p:nvSpPr>
        <p:spPr>
          <a:xfrm>
            <a:off x="6497381" y="4322228"/>
            <a:ext cx="360000" cy="246217"/>
          </a:xfrm>
          <a:prstGeom prst="rect">
            <a:avLst/>
          </a:prstGeom>
          <a:solidFill>
            <a:schemeClr val="accent1">
              <a:lumMod val="75000"/>
            </a:schemeClr>
          </a:solidFill>
          <a:effectLst/>
        </p:spPr>
        <p:txBody>
          <a:bodyPr wrap="square" lIns="91436" tIns="45718" rIns="91436" bIns="45718" rtlCol="0">
            <a:spAutoFit/>
          </a:bodyPr>
          <a:lstStyle/>
          <a:p>
            <a:pPr algn="ctr"/>
            <a:r>
              <a:rPr lang="de-DE" sz="1000" b="1" dirty="0">
                <a:solidFill>
                  <a:schemeClr val="bg1"/>
                </a:solidFill>
              </a:rPr>
              <a:t>24</a:t>
            </a:r>
          </a:p>
        </p:txBody>
      </p:sp>
      <p:sp>
        <p:nvSpPr>
          <p:cNvPr id="71" name="Textfeld 41"/>
          <p:cNvSpPr txBox="1"/>
          <p:nvPr/>
        </p:nvSpPr>
        <p:spPr>
          <a:xfrm>
            <a:off x="6497381" y="4002780"/>
            <a:ext cx="360000" cy="246217"/>
          </a:xfrm>
          <a:prstGeom prst="rect">
            <a:avLst/>
          </a:prstGeom>
          <a:solidFill>
            <a:schemeClr val="accent2"/>
          </a:solidFill>
          <a:effectLst/>
        </p:spPr>
        <p:txBody>
          <a:bodyPr wrap="square" lIns="91436" tIns="45718" rIns="91436" bIns="45718" rtlCol="0">
            <a:spAutoFit/>
          </a:bodyPr>
          <a:lstStyle/>
          <a:p>
            <a:pPr algn="ctr"/>
            <a:r>
              <a:rPr lang="de-DE" sz="1000" b="1" dirty="0">
                <a:solidFill>
                  <a:schemeClr val="bg1"/>
                </a:solidFill>
              </a:rPr>
              <a:t>16</a:t>
            </a:r>
          </a:p>
        </p:txBody>
      </p:sp>
      <p:sp>
        <p:nvSpPr>
          <p:cNvPr id="73" name="Text Box 15"/>
          <p:cNvSpPr txBox="1">
            <a:spLocks noChangeArrowheads="1"/>
          </p:cNvSpPr>
          <p:nvPr/>
        </p:nvSpPr>
        <p:spPr bwMode="auto">
          <a:xfrm>
            <a:off x="2798567" y="1294130"/>
            <a:ext cx="1902021" cy="646327"/>
          </a:xfrm>
          <a:prstGeom prst="rect">
            <a:avLst/>
          </a:prstGeom>
          <a:solidFill>
            <a:srgbClr val="2B7299"/>
          </a:solidFill>
          <a:ln w="9525" algn="ctr">
            <a:noFill/>
            <a:miter lim="800000"/>
            <a:headEnd/>
            <a:tailEnd/>
          </a:ln>
        </p:spPr>
        <p:txBody>
          <a:bodyPr wrap="square" lIns="91436" tIns="45718" rIns="91436" bIns="45718">
            <a:spAutoFit/>
          </a:bodyPr>
          <a:lstStyle/>
          <a:p>
            <a:pPr algn="ctr"/>
            <a:r>
              <a:rPr lang="en-US" b="1" dirty="0">
                <a:solidFill>
                  <a:schemeClr val="bg1"/>
                </a:solidFill>
              </a:rPr>
              <a:t>2014 Total:</a:t>
            </a:r>
          </a:p>
          <a:p>
            <a:pPr algn="ctr"/>
            <a:r>
              <a:rPr lang="en-US" dirty="0" smtClean="0">
                <a:solidFill>
                  <a:schemeClr val="bg1"/>
                </a:solidFill>
              </a:rPr>
              <a:t>119 </a:t>
            </a:r>
            <a:r>
              <a:rPr lang="en-US" dirty="0">
                <a:solidFill>
                  <a:schemeClr val="bg1"/>
                </a:solidFill>
              </a:rPr>
              <a:t>Events </a:t>
            </a:r>
          </a:p>
        </p:txBody>
      </p:sp>
      <p:sp>
        <p:nvSpPr>
          <p:cNvPr id="26" name="Text Box 49"/>
          <p:cNvSpPr txBox="1">
            <a:spLocks noChangeArrowheads="1"/>
          </p:cNvSpPr>
          <p:nvPr/>
        </p:nvSpPr>
        <p:spPr bwMode="auto">
          <a:xfrm>
            <a:off x="140530" y="625098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sp>
        <p:nvSpPr>
          <p:cNvPr id="25" name="AutoShape 13"/>
          <p:cNvSpPr>
            <a:spLocks noChangeArrowheads="1"/>
          </p:cNvSpPr>
          <p:nvPr/>
        </p:nvSpPr>
        <p:spPr bwMode="blackWhite">
          <a:xfrm>
            <a:off x="832151" y="2225698"/>
            <a:ext cx="3691878" cy="1151620"/>
          </a:xfrm>
          <a:prstGeom prst="wedgeRectCallout">
            <a:avLst>
              <a:gd name="adj1" fmla="val 77457"/>
              <a:gd name="adj2" fmla="val 3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number of loss events surged from 2006 – 2010, though insured losses remained elevated through 2012</a:t>
            </a:r>
            <a:endParaRPr lang="en-US" b="1" dirty="0">
              <a:solidFill>
                <a:schemeClr val="bg1"/>
              </a:solidFill>
            </a:endParaRPr>
          </a:p>
        </p:txBody>
      </p:sp>
      <p:sp>
        <p:nvSpPr>
          <p:cNvPr id="27" name="Text Box 15"/>
          <p:cNvSpPr txBox="1">
            <a:spLocks noChangeArrowheads="1"/>
          </p:cNvSpPr>
          <p:nvPr/>
        </p:nvSpPr>
        <p:spPr bwMode="auto">
          <a:xfrm>
            <a:off x="4953193" y="1273104"/>
            <a:ext cx="1902021" cy="646327"/>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dirty="0" smtClean="0">
                <a:solidFill>
                  <a:schemeClr val="bg1"/>
                </a:solidFill>
              </a:rPr>
              <a:t>2015 First Half:</a:t>
            </a:r>
            <a:endParaRPr lang="en-US" b="1" dirty="0">
              <a:solidFill>
                <a:schemeClr val="bg1"/>
              </a:solidFill>
            </a:endParaRPr>
          </a:p>
          <a:p>
            <a:pPr algn="ctr"/>
            <a:r>
              <a:rPr lang="en-US" dirty="0" smtClean="0">
                <a:solidFill>
                  <a:schemeClr val="bg1"/>
                </a:solidFill>
              </a:rPr>
              <a:t>80 </a:t>
            </a:r>
            <a:r>
              <a:rPr lang="en-US" dirty="0">
                <a:solidFill>
                  <a:schemeClr val="bg1"/>
                </a:solidFill>
              </a:rPr>
              <a:t>Events </a:t>
            </a:r>
          </a:p>
        </p:txBody>
      </p:sp>
    </p:spTree>
    <p:custDataLst>
      <p:tags r:id="rId1"/>
    </p:custDataLst>
    <p:extLst>
      <p:ext uri="{BB962C8B-B14F-4D97-AF65-F5344CB8AC3E}">
        <p14:creationId xmlns:p14="http://schemas.microsoft.com/office/powerpoint/2010/main" val="1930828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a:t>
            </a:r>
            <a:r>
              <a:rPr lang="en-US" dirty="0" smtClean="0">
                <a:ea typeface="Arial"/>
                <a:cs typeface="Times New Roman"/>
              </a:rPr>
              <a:t>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a:t>
            </a:r>
            <a:r>
              <a:rPr lang="en-US" dirty="0" smtClean="0"/>
              <a:t>losses, </a:t>
            </a:r>
            <a:r>
              <a:rPr lang="en-US" dirty="0"/>
              <a:t>1980 – 2014</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98</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B7299"/>
                </a:solidFill>
              </a:rPr>
              <a:t>$ Billions</a:t>
            </a:r>
            <a:endParaRPr lang="de-DE" sz="1600" b="1" dirty="0">
              <a:solidFill>
                <a:srgbClr val="2B7299"/>
              </a:solidFill>
            </a:endParaRP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pic>
        <p:nvPicPr>
          <p:cNvPr id="19457" name="Picture 1"/>
          <p:cNvPicPr>
            <a:picLocks noChangeAspect="1" noChangeArrowheads="1"/>
          </p:cNvPicPr>
          <p:nvPr/>
        </p:nvPicPr>
        <p:blipFill>
          <a:blip r:embed="rId4" cstate="screen"/>
          <a:srcRect/>
          <a:stretch>
            <a:fillRect/>
          </a:stretch>
        </p:blipFill>
        <p:spPr bwMode="auto">
          <a:xfrm>
            <a:off x="82537" y="2075940"/>
            <a:ext cx="8249583" cy="4138405"/>
          </a:xfrm>
          <a:prstGeom prst="rect">
            <a:avLst/>
          </a:prstGeom>
          <a:noFill/>
          <a:ln w="9525">
            <a:noFill/>
            <a:miter lim="800000"/>
            <a:headEnd/>
            <a:tailEnd/>
          </a:ln>
          <a:effectLst/>
        </p:spPr>
      </p:pic>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a:t>
            </a:r>
            <a:r>
              <a:rPr lang="de-DE" sz="900" dirty="0" smtClean="0"/>
              <a:t>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2014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2014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014539" y="1656826"/>
            <a:ext cx="3691878" cy="1712175"/>
          </a:xfrm>
          <a:prstGeom prst="wedgeRectCallout">
            <a:avLst>
              <a:gd name="adj1" fmla="val 90615"/>
              <a:gd name="adj2" fmla="val 876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period from 2008-2014 has been the most expensive on record for insured losses from “Convective Events” (severe thunderstorms, tornado, hail, lightning and flash flood)</a:t>
            </a:r>
            <a:endParaRPr lang="en-US" b="1" dirty="0">
              <a:solidFill>
                <a:schemeClr val="bg1"/>
              </a:solidFill>
            </a:endParaRPr>
          </a:p>
        </p:txBody>
      </p:sp>
      <p:sp>
        <p:nvSpPr>
          <p:cNvPr id="17" name="Text Box 15"/>
          <p:cNvSpPr txBox="1">
            <a:spLocks noChangeArrowheads="1"/>
          </p:cNvSpPr>
          <p:nvPr/>
        </p:nvSpPr>
        <p:spPr bwMode="auto">
          <a:xfrm>
            <a:off x="1059197" y="3568893"/>
            <a:ext cx="3095257" cy="923326"/>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u="sng" dirty="0" smtClean="0">
                <a:solidFill>
                  <a:schemeClr val="bg1"/>
                </a:solidFill>
              </a:rPr>
              <a:t>2015 First Half</a:t>
            </a:r>
            <a:r>
              <a:rPr lang="en-US" b="1" dirty="0" smtClean="0">
                <a:solidFill>
                  <a:schemeClr val="bg1"/>
                </a:solidFill>
              </a:rPr>
              <a:t>:</a:t>
            </a:r>
            <a:endParaRPr lang="en-US" b="1" dirty="0">
              <a:solidFill>
                <a:schemeClr val="bg1"/>
              </a:solidFill>
            </a:endParaRPr>
          </a:p>
          <a:p>
            <a:pPr algn="ctr"/>
            <a:r>
              <a:rPr lang="en-US" dirty="0" smtClean="0">
                <a:solidFill>
                  <a:schemeClr val="bg1"/>
                </a:solidFill>
              </a:rPr>
              <a:t>$5.1 Billion Insured Losses</a:t>
            </a:r>
          </a:p>
          <a:p>
            <a:pPr algn="ctr"/>
            <a:r>
              <a:rPr lang="en-US" dirty="0" smtClean="0">
                <a:solidFill>
                  <a:schemeClr val="bg1"/>
                </a:solidFill>
              </a:rPr>
              <a:t>$7.0 Overall Losses</a:t>
            </a:r>
            <a:endParaRPr lang="en-US" dirty="0">
              <a:solidFill>
                <a:schemeClr val="bg1"/>
              </a:solidFill>
            </a:endParaRPr>
          </a:p>
        </p:txBody>
      </p:sp>
    </p:spTree>
    <p:custDataLst>
      <p:tags r:id="rId1"/>
    </p:custDataLst>
    <p:extLst>
      <p:ext uri="{BB962C8B-B14F-4D97-AF65-F5344CB8AC3E}">
        <p14:creationId xmlns:p14="http://schemas.microsoft.com/office/powerpoint/2010/main" val="245346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99</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1953-2015</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99</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347183207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2CH.mp3"/>
  <p:tag name="ELAPSEDTIME" val="22.152"/>
  <p:tag name="ARTICULATE_TITLE_TAG" val="Loss events in the U.S. 1980 – 2014 - Insured losses due to winter storms*"/>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1"/>
  <p:tag name="ARTICULATE_USED_LAYOUT" val="6"/>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UDIO_ID" val="587"/>
  <p:tag name="ORIGINAL_AUDIO_FILEPATH" val="C:\Users\n1100201\Desktop\NATCAT\Articulate\05CH.mp3"/>
  <p:tag name="ELAPSEDTIME" val="72.412"/>
  <p:tag name="ARTICULATE_TITLE_TAG" val="Natural disaster losses in the U.S. 2014 - Based on perils"/>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ARTICULATE_TITLE_TAG" val="Natural disaster losses in the U.S. 2014 "/>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5"/>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7CH.mp3"/>
  <p:tag name="ELAPSEDTIME" val="27.242"/>
  <p:tag name="ARTICULATE_TITLE_TAG" val="Loss events in the U.S. 1980 – 2014 - Number of event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9"/>
  <p:tag name="ARTICULATE_USED_LAYOUT" val="6"/>
</p:tagLst>
</file>

<file path=ppt/tags/tag21.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3.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4.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5.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219572</TotalTime>
  <Words>15955</Words>
  <Application>Microsoft Office PowerPoint</Application>
  <PresentationFormat>On-screen Show (4:3)</PresentationFormat>
  <Paragraphs>2293</Paragraphs>
  <Slides>202</Slides>
  <Notes>182</Notes>
  <HiddenSlides>113</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202</vt:i4>
      </vt:variant>
    </vt:vector>
  </HeadingPairs>
  <TitlesOfParts>
    <vt:vector size="215" baseType="lpstr">
      <vt:lpstr>Arial Unicode MS</vt:lpstr>
      <vt:lpstr>ＭＳ ゴシック</vt:lpstr>
      <vt:lpstr>ＭＳ Ｐゴシック</vt:lpstr>
      <vt:lpstr>Arial</vt:lpstr>
      <vt:lpstr>Arial </vt:lpstr>
      <vt:lpstr>Calibri</vt:lpstr>
      <vt:lpstr>Symbol</vt:lpstr>
      <vt:lpstr>Times New Roman</vt:lpstr>
      <vt:lpstr>Verdana</vt:lpstr>
      <vt:lpstr>Wingdings</vt:lpstr>
      <vt:lpstr>Default Design</vt:lpstr>
      <vt:lpstr>Chart</vt:lpstr>
      <vt:lpstr>Worksheet</vt:lpstr>
      <vt:lpstr>Top 10 Challenges Confronting the Insurance Industry Today? Trends, Challenges &amp; Opportunities</vt:lpstr>
      <vt:lpstr>PowerPoint Presentation</vt:lpstr>
      <vt:lpstr>P/C Industry Net Income After Taxes 1991–2015:H1</vt:lpstr>
      <vt:lpstr>Profitability Peaks &amp; Troughs in the P/C Insurance Industry, 1975 – 2015E</vt:lpstr>
      <vt:lpstr>ROE: Property/Casualty Insurance by Major Event, 1987–2015E</vt:lpstr>
      <vt:lpstr>PowerPoint Presentation</vt:lpstr>
      <vt:lpstr>P/C Insurance Industry  Combined Ratio, 2001–2015:H1*</vt:lpstr>
      <vt:lpstr>A 100 Combined Ratio Isn’t What It Once Was: Investment Impact on ROEs</vt:lpstr>
      <vt:lpstr>Return on Equity by Financial Services Sector vs. Fortune 500, 2004-2014*</vt:lpstr>
      <vt:lpstr>Return on Net Worth (RNW) All Lines: 2004-2013 Average</vt:lpstr>
      <vt:lpstr>PowerPoint Presentation</vt:lpstr>
      <vt:lpstr>Distribution of Direct Premiums Written by Segment/Line, 2013</vt:lpstr>
      <vt:lpstr>RNW All Lines by State, 2004-2013 Average: Highest 25 States</vt:lpstr>
      <vt:lpstr>PowerPoint Presentation</vt:lpstr>
      <vt:lpstr>PowerPoint Presentation</vt:lpstr>
      <vt:lpstr>Profitability &amp; Politics</vt:lpstr>
      <vt:lpstr>PowerPoint Presentation</vt:lpstr>
      <vt:lpstr>PowerPoint Presentation</vt:lpstr>
      <vt:lpstr>2. INVESTMENTS:  THE NEW REALITY</vt:lpstr>
      <vt:lpstr>Property/Casualty Insurance Industry Investment Income: 2000–2015E1</vt:lpstr>
      <vt:lpstr>Distribution of Invested Assets: P/C Insurance Industry, 2013</vt:lpstr>
      <vt:lpstr>U.S. Treasury Security Yields: A Long Downward Trend, 1990–2015*</vt:lpstr>
      <vt:lpstr>Treasury Yield Curves:   Pre-Crisis (July 2007) vs. June 2015 </vt:lpstr>
      <vt:lpstr>Net Yield on Property/Casualty Insurance Invested Assets, 2007–2015*</vt:lpstr>
      <vt:lpstr>Interest Rate Forecasts: 2015 – 2021</vt:lpstr>
      <vt:lpstr>Annual Inflation Rates, (CPI-U, %), 1990–2016F</vt:lpstr>
      <vt:lpstr>PowerPoint Presentation</vt:lpstr>
      <vt:lpstr>P/C Insurer Net Realized  Capital Gains/Losses, 1990-2015:Q2</vt:lpstr>
      <vt:lpstr>Property/Casualty Insurance Industry Investment Gain: 1994–2015:Q21</vt:lpstr>
      <vt:lpstr>PowerPoint Presentation</vt:lpstr>
      <vt:lpstr>Distribution of Bond Maturities, P/C Insurance Industry, 2003-2013</vt:lpstr>
      <vt:lpstr>3.  CAPITAL/CAPACITY </vt:lpstr>
      <vt:lpstr>Policyholder Surplus,  2006:Q4–2015:Q2</vt:lpstr>
      <vt:lpstr>US Policyholder Surplus: 1975–2015:Q2*</vt:lpstr>
      <vt:lpstr>Premium-to-Surplus Ratio: 1985–2014*</vt:lpstr>
      <vt:lpstr>US P/C Insurance Industry Excess Capital Position: 1994–2016E</vt:lpstr>
      <vt:lpstr>P/C Industry: Loss Reserve-to-Surplus Ratio, 1971-2014</vt:lpstr>
      <vt:lpstr>PowerPoint Presentation</vt:lpstr>
      <vt:lpstr>Global Reinsurance Capital (Traditional    and Alternative), 2006 - 2014</vt:lpstr>
      <vt:lpstr>Alternative Capital as a Percentage of Traditional Global Reinsurance Capital</vt:lpstr>
      <vt:lpstr>Growth of Alternative Capital Structures, 2002 - 2014</vt:lpstr>
      <vt:lpstr>Catastrophe Bond Issuance and Outstanding: 1997-2015:Q2</vt:lpstr>
      <vt:lpstr>Largest Sponsors of ILS, Year-End 2014</vt:lpstr>
      <vt:lpstr>Reinsurance Pricing: Change in Rate on Line for Cat Business</vt:lpstr>
      <vt:lpstr>ILS Issuance by Trigger</vt:lpstr>
      <vt:lpstr>Questions Arising from Influence of Alternative Capital</vt:lpstr>
      <vt:lpstr>4. M&amp;A UPDATE:  A PATH TO GROWTH? </vt:lpstr>
      <vt:lpstr>U.S. INSURANCE MERGERS AND ACQUISITIONS, P/C SECTOR, 1994-2014 (1)</vt:lpstr>
      <vt:lpstr>PowerPoint Presentation</vt:lpstr>
      <vt:lpstr>PowerPoint Presentation</vt:lpstr>
      <vt:lpstr>What’s Driving Global Insurance M&amp;A Activity and Will It Continue?</vt:lpstr>
      <vt:lpstr>PowerPoint Presentation</vt:lpstr>
      <vt:lpstr>Net Premium Growth (All P/C Lines): Annual Change, 1971—2015:H1</vt:lpstr>
      <vt:lpstr>PowerPoint Presentation</vt:lpstr>
      <vt:lpstr>Direct Premiums Written: Total P/C Percent Change by State, 2007-2014</vt:lpstr>
      <vt:lpstr>Direct Premiums Written: Total P/C Percent Change by State, 2007-2014</vt:lpstr>
      <vt:lpstr>Direct Premiums Written: Comm. Lines Percent Change by State, 2007-2014</vt:lpstr>
      <vt:lpstr>Direct Premiums Written: Comm. Lines Percent Change by State, 2007-2014</vt:lpstr>
      <vt:lpstr>Direct Premiums Written: Workers’ Comp Percent Change by State, 2007-2014*</vt:lpstr>
      <vt:lpstr>Direct Premiums Written: Worker’s Comp Percent Change by State, 2007-2014*</vt:lpstr>
      <vt:lpstr>PowerPoint Presentation</vt:lpstr>
      <vt:lpstr>Commercial Lines Rate Change by Month (vs. Year Earlier), July 2001 – Sep. 2015</vt:lpstr>
      <vt:lpstr>CIAB: Average Commercial Rate Change, All Lines, (1Q:2004–2Q:2015)</vt:lpstr>
      <vt:lpstr>Change in Commercial Rate Renewals, by Account Size: 1999:Q4 to 2015:Q1</vt:lpstr>
      <vt:lpstr>Change in Commercial Rate Renewals, by Line: 2015:Q2</vt:lpstr>
      <vt:lpstr>How the Risk Dollar is Spent  (U.S. Firms with Revenues Under $1 Bill)</vt:lpstr>
      <vt:lpstr>Monthly Change in Auto Insurance Prices, 1991–2015*</vt:lpstr>
      <vt:lpstr>PowerPoint Presentation</vt:lpstr>
      <vt:lpstr>Commercial Lines Combined Ratio, 1990-2016F*</vt:lpstr>
      <vt:lpstr>Private Passenger Auto Combined Ratio: 1993–2017F</vt:lpstr>
      <vt:lpstr>Collision Coverage: Severity &amp; Frequency Trends Are Both Higher in 2015*</vt:lpstr>
      <vt:lpstr>Homeowners Insurance Combined Ratio: 1990–2015F</vt:lpstr>
      <vt:lpstr>Commercial Auto Combined Ratio: 1993–2015F</vt:lpstr>
      <vt:lpstr>Commercial Property Combined Ratio:  2007–2016F</vt:lpstr>
      <vt:lpstr>General Liability Combined Ratio:  2005–2016F</vt:lpstr>
      <vt:lpstr>Workers Compensation Combined Ratio: 1994–2014P</vt:lpstr>
      <vt:lpstr>Commercial Multi-Peril Combined Ratio: 1995–2016F</vt:lpstr>
      <vt:lpstr>Inland Marine Combined Ratio:  2004–2015F</vt:lpstr>
      <vt:lpstr>PowerPoint Presentation</vt:lpstr>
      <vt:lpstr>U.S. Insured Catastrophe Losses</vt:lpstr>
      <vt:lpstr>PowerPoint Presentation</vt:lpstr>
      <vt:lpstr>PowerPoint Presentation</vt:lpstr>
      <vt:lpstr>PowerPoint Presentation</vt:lpstr>
      <vt:lpstr>Loss Events in the US, 1980 – 2014 Overall and Insured Losses </vt:lpstr>
      <vt:lpstr>PowerPoint Presentation</vt:lpstr>
      <vt:lpstr>PowerPoint Presentation</vt:lpstr>
      <vt:lpstr>Top 16 Most Costly Disasters in U.S. History—Katrina Still Ranks #1</vt:lpstr>
      <vt:lpstr>Combined Ratio Points Associated with Catastrophe Losses: 1960 – 2015F*</vt:lpstr>
      <vt:lpstr>Inflation Adjusted U.S. Catastrophe Losses by Cause of Loss, 1995–20141</vt:lpstr>
      <vt:lpstr>PowerPoint Presentation</vt:lpstr>
      <vt:lpstr>PowerPoint Presentation</vt:lpstr>
      <vt:lpstr>Natural Disaster Losses in the U.S., First Half 2015</vt:lpstr>
      <vt:lpstr>Natural Disaster Losses in the US, 2014 Based on perils </vt:lpstr>
      <vt:lpstr>The World is Warmer...With One Big Exception!</vt:lpstr>
      <vt:lpstr>Top 11 Insured Loss Events from Riots and Civil Commotion</vt:lpstr>
      <vt:lpstr>Insurance Coverage for Riots and Civil Commotions: Home, Auto and Business</vt:lpstr>
      <vt:lpstr>Loss events in the US, 1980 – 2014 Number of events </vt:lpstr>
      <vt:lpstr>Convective Loss Events in the US Overall and insured losses, 1980 – 2014</vt:lpstr>
      <vt:lpstr>PowerPoint Presentation</vt:lpstr>
      <vt:lpstr>Number of Federal Major Disaster Declarations, 1953-2015*</vt:lpstr>
      <vt:lpstr>Federal Disasters Declarations by State,  1953 – 2015: Highest 25 States*</vt:lpstr>
      <vt:lpstr>Federal Disasters Declarations by State,  1953 – 2015: Lowest 25 States*</vt:lpstr>
      <vt:lpstr>Natural Hazard Risk Scores, 2014 Highest 25 States*</vt:lpstr>
      <vt:lpstr>Natural Hazard Risk Scores, 2014 Bottom 24 States*</vt:lpstr>
      <vt:lpstr>Workers Compensation   Operating Environment</vt:lpstr>
      <vt:lpstr>Nonfarm Payroll (Wages and Salaries): Quarterly, 2005–2015:Q1</vt:lpstr>
      <vt:lpstr>Payroll vs. Workers Comp Net Written Premiums, 1990-2014P</vt:lpstr>
      <vt:lpstr>Workers Compensation Combined Ratio: 1994–2014P</vt:lpstr>
      <vt:lpstr>Workers Compensation Premium:  Fourth Consecutive Year of Increase  Net Written Premium</vt:lpstr>
      <vt:lpstr>2014 Workers Compensation Direct Written Premium Growth, by State*</vt:lpstr>
      <vt:lpstr>2013 Workers Compensation Direct Written Premium Growth, by State*</vt:lpstr>
      <vt:lpstr>Workers Compensation Components of Written Premium Change, 2013 to 2014</vt:lpstr>
      <vt:lpstr>WC Approved Changes in Bureau     Premium Level (Rates/Loss Costs)</vt:lpstr>
      <vt:lpstr>WC Approved or Filed and Pending Change in NCCI Premium Level by State</vt:lpstr>
      <vt:lpstr>WC Approved or Filed and Pending Change in NCCI Premium Level by State</vt:lpstr>
      <vt:lpstr>Workers Compensation Lost-Time  Claim Frequency Declined in 2014 </vt:lpstr>
      <vt:lpstr>PowerPoint Presentation</vt:lpstr>
      <vt:lpstr>WC Indemnity Severity vs. Wage Inflation, 1995 -2014p</vt:lpstr>
      <vt:lpstr>Workers Compensation Medical Severity: Moderate Increase in 2014</vt:lpstr>
      <vt:lpstr>Workers Comp Change in Medical Severity by State, Avg. Annual Change, 2009-2013</vt:lpstr>
      <vt:lpstr>Annual Inflation Rates, (CPI-U, %), 1990–2016F</vt:lpstr>
      <vt:lpstr>Workers Compensation Change in Medical Severity  Comparison to Change in Medical Consumer Price Index (CPI)</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8. THE ECONOMY</vt:lpstr>
      <vt:lpstr>US Real GDP Growth*</vt:lpstr>
      <vt:lpstr>PowerPoint Presentation</vt:lpstr>
      <vt:lpstr>Real GDP by State Percent Change, 2014*: Highest 25 States</vt:lpstr>
      <vt:lpstr>PowerPoint Presentation</vt:lpstr>
      <vt:lpstr>PowerPoint Presentation</vt:lpstr>
      <vt:lpstr>PowerPoint Presentation</vt:lpstr>
      <vt:lpstr>Unemployment and Underemployment Rates: Still Too High, But Falling</vt:lpstr>
      <vt:lpstr>PowerPoint Presentation</vt:lpstr>
      <vt:lpstr>US Unemployment Rate Forecast</vt:lpstr>
      <vt:lpstr>Unemployment Rates by State, August 2015: Highest 25 States*</vt:lpstr>
      <vt:lpstr>PowerPoint Presentation</vt:lpstr>
      <vt:lpstr>CONSTRUCTION INDUSTRY OVERVIEW &amp; OUTLOOK</vt:lpstr>
      <vt:lpstr>Value of New Private Construction: Residential &amp; Nonresidential, 2003-2015*</vt:lpstr>
      <vt:lpstr>Value of Construction Put in Place,   July 2015 vs. July 2014*</vt:lpstr>
      <vt:lpstr>Value of Private Construction Put in Place, by Segment,  July 2015 vs. July 2014*</vt:lpstr>
      <vt:lpstr>Value of Public Construction Put in Place, by Segment,  July 2015 vs. July 2014*</vt:lpstr>
      <vt:lpstr>PowerPoint Presentation</vt:lpstr>
      <vt:lpstr>Construction Employment, Jan. 2010—Sept. 2015*</vt:lpstr>
      <vt:lpstr>New Private Housing Starts, 1990-2021F</vt:lpstr>
      <vt:lpstr>U.S.: Pct. Of Private Housing Unit Starts In Multi-Unit Projects, 1990-2015</vt:lpstr>
      <vt:lpstr>Rental-Occupied Housing Units as % of Total Occupied Units, Quarterly, 1990:Q1-2015:Q1</vt:lpstr>
      <vt:lpstr>I.I.I. Poll: Renter’s Insurance</vt:lpstr>
      <vt:lpstr>Rental Vacancy Rates, Quarterly, 1990:Q1-2015:Q1</vt:lpstr>
      <vt:lpstr>Construction Employment,  Jan. 2003–Sept. 2015 </vt:lpstr>
      <vt:lpstr>ENERGY SECTOR: OIL &amp; GAS INDUSTRY FUTURE IS BRIGHT BUT VOLATILE</vt:lpstr>
      <vt:lpstr>U.S. Crude Oil Production, 2005-2016P</vt:lpstr>
      <vt:lpstr>U.S. Natural Gas Production, 2000-2013</vt:lpstr>
      <vt:lpstr>Employment in Oil &amp; Gas Extraction, Jan. 2010—Sept. 2015*</vt:lpstr>
      <vt:lpstr>MANUFACTURING SECTOR OVERVIEW &amp; OUTLOOK</vt:lpstr>
      <vt:lpstr>PowerPoint Presentation</vt:lpstr>
      <vt:lpstr>Manufacturing Growth for Selected Sectors, 2015 vs. 2014*</vt:lpstr>
      <vt:lpstr>Auto/Light Truck Sales, 1999-2021F</vt:lpstr>
      <vt:lpstr>Manufacturing Employment, Jan. 2010—Sept. 2015*</vt:lpstr>
      <vt:lpstr>Dollar Value* of Manufacturers’ Shipments Monthly, Jan. 1992—March 2015</vt:lpstr>
      <vt:lpstr>Index of Total Industrial Production:* A Near Peak as of December 2014</vt:lpstr>
      <vt:lpstr>Recovery in Capacity Utilization is a Positive Sign for Commercial Exposures</vt:lpstr>
      <vt:lpstr>Index of Total Industrial Production:* Strong Dollar Is a Headwind</vt:lpstr>
      <vt:lpstr>9. CYBER RISK &amp;                     CYBER INSURANCE</vt:lpstr>
      <vt:lpstr>Data Breaches 2005-2015, by Number of Breaches and Records Exposed</vt:lpstr>
      <vt:lpstr>High Profile Data Breaches, 2014-2015</vt:lpstr>
      <vt:lpstr>Worldwide Cybersecurity Spending, 2011- 2016F </vt:lpstr>
      <vt:lpstr>Top 10 Global Business Risks for 2015</vt:lpstr>
      <vt:lpstr>2014 Data Breaches By Business Category, By Number of Breaches</vt:lpstr>
      <vt:lpstr>PowerPoint Presentation</vt:lpstr>
      <vt:lpstr>Main Causes of Data Breach Globally</vt:lpstr>
      <vt:lpstr>US: Most Costly Types of Cyber Crimes, Fiscal Year 2014</vt:lpstr>
      <vt:lpstr>US: External Cyber Crime Costs:    Fiscal Year 2014</vt:lpstr>
      <vt:lpstr>Data/Privacy Breach: Many Potential Costs Can Be Insured</vt:lpstr>
      <vt:lpstr>The Three Basic Elements of Cyber Coverage: Prevention, Transfer, Response</vt:lpstr>
      <vt:lpstr>I.I.I.’s New Cyber Risk Report (Oct. 2015):             Cyber Risks Threat and Opportunity</vt:lpstr>
      <vt:lpstr>PWC Survey: Cybercrime Costs Greater for U.S. Companies</vt:lpstr>
      <vt:lpstr>Marsh: Percentage of U.S. Companies Purchasing Cyber Insurance Increased in 2014</vt:lpstr>
      <vt:lpstr>Marsh: Total Limits Purchased, By Industry – Cyber Liability, All Revenue Size</vt:lpstr>
      <vt:lpstr>Marsh: Total Limits Purchased, By Industry – Cyber Liability, Revenue $1 Billion+</vt:lpstr>
      <vt:lpstr>Cyber Liability: Historical Rate (price per million) Changes</vt:lpstr>
      <vt:lpstr>PowerPoint Presentation</vt:lpstr>
      <vt:lpstr>PowerPoint Presentation</vt:lpstr>
      <vt:lpstr>Media is Obsessed with Driverless Vehicles: Often Predicting the Demise of Auto Insurance</vt:lpstr>
      <vt:lpstr>On-Demand/Sharing/Peer-to-Peer Economy Impacts Many Lines of Insurance</vt:lpstr>
      <vt:lpstr>A Few Thoughts on the Future of Auto Insurance</vt:lpstr>
      <vt:lpstr>Labor on Demand: Huge Implications for    the US Economy, Workers &amp; Insurers</vt:lpstr>
      <vt:lpstr>TNC Ridesharing Arrangements: Insurance Applicability</vt:lpstr>
      <vt:lpstr>Ridesharing Regulation/Legislation and Status of ISO Filings as of 9/30/15</vt:lpstr>
      <vt:lpstr>Send in the Drones: Potential Rapid  Adoption in Industry; Media Loves It</vt:lpstr>
      <vt:lpstr>11. 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Average Personal Injury Jury Award, 2009 – 2013</vt:lpstr>
      <vt:lpstr>PowerPoint Presentation</vt:lpstr>
      <vt:lpstr>Percent of Personal Injury Jury Awards Over $1 Million, 2003 – 2013*</vt:lpstr>
      <vt:lpstr>Dollar Value of Top 100 Verdicts in 2013 by Cause of Action, 2013</vt:lpstr>
      <vt:lpstr>Business Leaders Ranking of Liability Systems in 2015</vt:lpstr>
      <vt:lpstr>The Nation’s Judicial “Hellholes”: 2014/2015</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4481</cp:revision>
  <cp:lastPrinted>2015-08-21T15:55:25Z</cp:lastPrinted>
  <dcterms:modified xsi:type="dcterms:W3CDTF">2015-10-21T19:44:28Z</dcterms:modified>
</cp:coreProperties>
</file>