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xml" ContentType="application/vnd.openxmlformats-officedocument.drawingml.chart+xml"/>
  <Override PartName="/ppt/notesSlides/notesSlide66.xml" ContentType="application/vnd.openxmlformats-officedocument.presentationml.notesSlide+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2.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92.xml" ContentType="application/vnd.openxmlformats-officedocument.presentationml.notesSlide+xml"/>
  <Override PartName="/ppt/tags/tag7.xml" ContentType="application/vnd.openxmlformats-officedocument.presentationml.tags+xml"/>
  <Override PartName="/ppt/notesSlides/notesSlide93.xml" ContentType="application/vnd.openxmlformats-officedocument.presentationml.notesSlide+xml"/>
  <Override PartName="/ppt/tags/tag8.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4.xml" ContentType="application/vnd.openxmlformats-officedocument.presentationml.notesSlide+xml"/>
  <Override PartName="/ppt/tags/tag14.xml" ContentType="application/vnd.openxmlformats-officedocument.presentationml.tags+xml"/>
  <Override PartName="/ppt/notesSlides/notesSlide105.xml" ContentType="application/vnd.openxmlformats-officedocument.presentationml.notesSlide+xml"/>
  <Override PartName="/ppt/tags/tag15.xml" ContentType="application/vnd.openxmlformats-officedocument.presentationml.tags+xml"/>
  <Override PartName="/ppt/notesSlides/notesSlide10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charts/chart3.xml" ContentType="application/vnd.openxmlformats-officedocument.drawingml.chart+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tags/tag27.xml" ContentType="application/vnd.openxmlformats-officedocument.presentationml.tags+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charts/chart4.xml" ContentType="application/vnd.openxmlformats-officedocument.drawingml.chart+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7.xml" ContentType="application/vnd.openxmlformats-officedocument.presentationml.notesSlide+xml"/>
  <Override PartName="/ppt/charts/chart7.xml" ContentType="application/vnd.openxmlformats-officedocument.drawingml.chart+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tags/tag28.xml" ContentType="application/vnd.openxmlformats-officedocument.presentationml.tags+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tags/tag29.xml" ContentType="application/vnd.openxmlformats-officedocument.presentationml.tags+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56"/>
  </p:notesMasterIdLst>
  <p:handoutMasterIdLst>
    <p:handoutMasterId r:id="rId257"/>
  </p:handoutMasterIdLst>
  <p:sldIdLst>
    <p:sldId id="3491" r:id="rId2"/>
    <p:sldId id="2574" r:id="rId3"/>
    <p:sldId id="4066" r:id="rId4"/>
    <p:sldId id="4080" r:id="rId5"/>
    <p:sldId id="4068" r:id="rId6"/>
    <p:sldId id="4069" r:id="rId7"/>
    <p:sldId id="4070" r:id="rId8"/>
    <p:sldId id="4172" r:id="rId9"/>
    <p:sldId id="4173" r:id="rId10"/>
    <p:sldId id="4174" r:id="rId11"/>
    <p:sldId id="4175" r:id="rId12"/>
    <p:sldId id="4222" r:id="rId13"/>
    <p:sldId id="4264" r:id="rId14"/>
    <p:sldId id="4265" r:id="rId15"/>
    <p:sldId id="4240" r:id="rId16"/>
    <p:sldId id="4241" r:id="rId17"/>
    <p:sldId id="4242" r:id="rId18"/>
    <p:sldId id="4248" r:id="rId19"/>
    <p:sldId id="4249" r:id="rId20"/>
    <p:sldId id="4250" r:id="rId21"/>
    <p:sldId id="4251" r:id="rId22"/>
    <p:sldId id="4252" r:id="rId23"/>
    <p:sldId id="4244" r:id="rId24"/>
    <p:sldId id="4245" r:id="rId25"/>
    <p:sldId id="4246" r:id="rId26"/>
    <p:sldId id="4247" r:id="rId27"/>
    <p:sldId id="3433" r:id="rId28"/>
    <p:sldId id="4176" r:id="rId29"/>
    <p:sldId id="4177" r:id="rId30"/>
    <p:sldId id="4178" r:id="rId31"/>
    <p:sldId id="4179" r:id="rId32"/>
    <p:sldId id="4076" r:id="rId33"/>
    <p:sldId id="4209" r:id="rId34"/>
    <p:sldId id="4042" r:id="rId35"/>
    <p:sldId id="4043" r:id="rId36"/>
    <p:sldId id="3888" r:id="rId37"/>
    <p:sldId id="3381" r:id="rId38"/>
    <p:sldId id="3758" r:id="rId39"/>
    <p:sldId id="4077" r:id="rId40"/>
    <p:sldId id="4078" r:id="rId41"/>
    <p:sldId id="4079" r:id="rId42"/>
    <p:sldId id="3203" r:id="rId43"/>
    <p:sldId id="3416" r:id="rId44"/>
    <p:sldId id="3922" r:id="rId45"/>
    <p:sldId id="3889" r:id="rId46"/>
    <p:sldId id="3481" r:id="rId47"/>
    <p:sldId id="3861" r:id="rId48"/>
    <p:sldId id="3892" r:id="rId49"/>
    <p:sldId id="3851" r:id="rId50"/>
    <p:sldId id="3852" r:id="rId51"/>
    <p:sldId id="4266" r:id="rId52"/>
    <p:sldId id="4180" r:id="rId53"/>
    <p:sldId id="4253" r:id="rId54"/>
    <p:sldId id="4182" r:id="rId55"/>
    <p:sldId id="4184" r:id="rId56"/>
    <p:sldId id="4185" r:id="rId57"/>
    <p:sldId id="4186" r:id="rId58"/>
    <p:sldId id="4187" r:id="rId59"/>
    <p:sldId id="4188" r:id="rId60"/>
    <p:sldId id="4189" r:id="rId61"/>
    <p:sldId id="4190" r:id="rId62"/>
    <p:sldId id="4191" r:id="rId63"/>
    <p:sldId id="4192" r:id="rId64"/>
    <p:sldId id="4193" r:id="rId65"/>
    <p:sldId id="4194" r:id="rId66"/>
    <p:sldId id="4195" r:id="rId67"/>
    <p:sldId id="4196" r:id="rId68"/>
    <p:sldId id="4208" r:id="rId69"/>
    <p:sldId id="4197" r:id="rId70"/>
    <p:sldId id="4198" r:id="rId71"/>
    <p:sldId id="4199" r:id="rId72"/>
    <p:sldId id="4200" r:id="rId73"/>
    <p:sldId id="4201" r:id="rId74"/>
    <p:sldId id="4202" r:id="rId75"/>
    <p:sldId id="4203" r:id="rId76"/>
    <p:sldId id="4204" r:id="rId77"/>
    <p:sldId id="4205" r:id="rId78"/>
    <p:sldId id="4206" r:id="rId79"/>
    <p:sldId id="4207" r:id="rId80"/>
    <p:sldId id="2680" r:id="rId81"/>
    <p:sldId id="4254" r:id="rId82"/>
    <p:sldId id="4255" r:id="rId83"/>
    <p:sldId id="4256" r:id="rId84"/>
    <p:sldId id="4257" r:id="rId85"/>
    <p:sldId id="4258" r:id="rId86"/>
    <p:sldId id="4259" r:id="rId87"/>
    <p:sldId id="3955" r:id="rId88"/>
    <p:sldId id="4216" r:id="rId89"/>
    <p:sldId id="4217" r:id="rId90"/>
    <p:sldId id="3096" r:id="rId91"/>
    <p:sldId id="3618" r:id="rId92"/>
    <p:sldId id="4112" r:id="rId93"/>
    <p:sldId id="4113" r:id="rId94"/>
    <p:sldId id="4009" r:id="rId95"/>
    <p:sldId id="4223" r:id="rId96"/>
    <p:sldId id="4007" r:id="rId97"/>
    <p:sldId id="4008" r:id="rId98"/>
    <p:sldId id="4170" r:id="rId99"/>
    <p:sldId id="4171" r:id="rId100"/>
    <p:sldId id="3388" r:id="rId101"/>
    <p:sldId id="3324" r:id="rId102"/>
    <p:sldId id="3700" r:id="rId103"/>
    <p:sldId id="3713" r:id="rId104"/>
    <p:sldId id="4047" r:id="rId105"/>
    <p:sldId id="4035" r:id="rId106"/>
    <p:sldId id="4048" r:id="rId107"/>
    <p:sldId id="3494" r:id="rId108"/>
    <p:sldId id="4049" r:id="rId109"/>
    <p:sldId id="3689" r:id="rId110"/>
    <p:sldId id="3690" r:id="rId111"/>
    <p:sldId id="4226" r:id="rId112"/>
    <p:sldId id="3924" r:id="rId113"/>
    <p:sldId id="3925" r:id="rId114"/>
    <p:sldId id="4238" r:id="rId115"/>
    <p:sldId id="4239" r:id="rId116"/>
    <p:sldId id="3716" r:id="rId117"/>
    <p:sldId id="4036" r:id="rId118"/>
    <p:sldId id="4219" r:id="rId119"/>
    <p:sldId id="4220" r:id="rId120"/>
    <p:sldId id="4050" r:id="rId121"/>
    <p:sldId id="2965" r:id="rId122"/>
    <p:sldId id="3478" r:id="rId123"/>
    <p:sldId id="3740" r:id="rId124"/>
    <p:sldId id="4037" r:id="rId125"/>
    <p:sldId id="4224" r:id="rId126"/>
    <p:sldId id="4225" r:id="rId127"/>
    <p:sldId id="4267" r:id="rId128"/>
    <p:sldId id="4268" r:id="rId129"/>
    <p:sldId id="4269" r:id="rId130"/>
    <p:sldId id="3702" r:id="rId131"/>
    <p:sldId id="4081" r:id="rId132"/>
    <p:sldId id="4082" r:id="rId133"/>
    <p:sldId id="4083" r:id="rId134"/>
    <p:sldId id="3580" r:id="rId135"/>
    <p:sldId id="3706" r:id="rId136"/>
    <p:sldId id="3707" r:id="rId137"/>
    <p:sldId id="3921" r:id="rId138"/>
    <p:sldId id="3744" r:id="rId139"/>
    <p:sldId id="4084" r:id="rId140"/>
    <p:sldId id="4218" r:id="rId141"/>
    <p:sldId id="4263" r:id="rId142"/>
    <p:sldId id="4051" r:id="rId143"/>
    <p:sldId id="4052" r:id="rId144"/>
    <p:sldId id="4053" r:id="rId145"/>
    <p:sldId id="4054" r:id="rId146"/>
    <p:sldId id="4055" r:id="rId147"/>
    <p:sldId id="4227" r:id="rId148"/>
    <p:sldId id="4228" r:id="rId149"/>
    <p:sldId id="4230" r:id="rId150"/>
    <p:sldId id="4232" r:id="rId151"/>
    <p:sldId id="4231" r:id="rId152"/>
    <p:sldId id="4229" r:id="rId153"/>
    <p:sldId id="4233" r:id="rId154"/>
    <p:sldId id="4234" r:id="rId155"/>
    <p:sldId id="4235" r:id="rId156"/>
    <p:sldId id="4260" r:id="rId157"/>
    <p:sldId id="4261" r:id="rId158"/>
    <p:sldId id="4262" r:id="rId159"/>
    <p:sldId id="3844" r:id="rId160"/>
    <p:sldId id="3845" r:id="rId161"/>
    <p:sldId id="4086" r:id="rId162"/>
    <p:sldId id="4087" r:id="rId163"/>
    <p:sldId id="3286" r:id="rId164"/>
    <p:sldId id="1693" r:id="rId165"/>
    <p:sldId id="4122" r:id="rId166"/>
    <p:sldId id="4114" r:id="rId167"/>
    <p:sldId id="4115" r:id="rId168"/>
    <p:sldId id="4116" r:id="rId169"/>
    <p:sldId id="4117" r:id="rId170"/>
    <p:sldId id="4210" r:id="rId171"/>
    <p:sldId id="4211" r:id="rId172"/>
    <p:sldId id="4120" r:id="rId173"/>
    <p:sldId id="4121" r:id="rId174"/>
    <p:sldId id="3471" r:id="rId175"/>
    <p:sldId id="4212" r:id="rId176"/>
    <p:sldId id="3679" r:id="rId177"/>
    <p:sldId id="4123" r:id="rId178"/>
    <p:sldId id="4124" r:id="rId179"/>
    <p:sldId id="4125" r:id="rId180"/>
    <p:sldId id="4127" r:id="rId181"/>
    <p:sldId id="4126" r:id="rId182"/>
    <p:sldId id="4128" r:id="rId183"/>
    <p:sldId id="4129" r:id="rId184"/>
    <p:sldId id="3913" r:id="rId185"/>
    <p:sldId id="3914" r:id="rId186"/>
    <p:sldId id="3915" r:id="rId187"/>
    <p:sldId id="3916" r:id="rId188"/>
    <p:sldId id="3917" r:id="rId189"/>
    <p:sldId id="3918" r:id="rId190"/>
    <p:sldId id="3919" r:id="rId191"/>
    <p:sldId id="3920" r:id="rId192"/>
    <p:sldId id="2291" r:id="rId193"/>
    <p:sldId id="4130" r:id="rId194"/>
    <p:sldId id="4131" r:id="rId195"/>
    <p:sldId id="4132" r:id="rId196"/>
    <p:sldId id="4133" r:id="rId197"/>
    <p:sldId id="4134" r:id="rId198"/>
    <p:sldId id="2331" r:id="rId199"/>
    <p:sldId id="3010" r:id="rId200"/>
    <p:sldId id="3514" r:id="rId201"/>
    <p:sldId id="3013" r:id="rId202"/>
    <p:sldId id="3014" r:id="rId203"/>
    <p:sldId id="2432" r:id="rId204"/>
    <p:sldId id="2658" r:id="rId205"/>
    <p:sldId id="2642" r:id="rId206"/>
    <p:sldId id="3015" r:id="rId207"/>
    <p:sldId id="2643" r:id="rId208"/>
    <p:sldId id="2336" r:id="rId209"/>
    <p:sldId id="2659" r:id="rId210"/>
    <p:sldId id="4221" r:id="rId211"/>
    <p:sldId id="4135" r:id="rId212"/>
    <p:sldId id="4136" r:id="rId213"/>
    <p:sldId id="4137" r:id="rId214"/>
    <p:sldId id="4213" r:id="rId215"/>
    <p:sldId id="4214" r:id="rId216"/>
    <p:sldId id="4215" r:id="rId217"/>
    <p:sldId id="4142" r:id="rId218"/>
    <p:sldId id="4143" r:id="rId219"/>
    <p:sldId id="4144" r:id="rId220"/>
    <p:sldId id="4145" r:id="rId221"/>
    <p:sldId id="4146" r:id="rId222"/>
    <p:sldId id="4147" r:id="rId223"/>
    <p:sldId id="4148" r:id="rId224"/>
    <p:sldId id="4149" r:id="rId225"/>
    <p:sldId id="4150" r:id="rId226"/>
    <p:sldId id="4151" r:id="rId227"/>
    <p:sldId id="4152" r:id="rId228"/>
    <p:sldId id="4153" r:id="rId229"/>
    <p:sldId id="4154" r:id="rId230"/>
    <p:sldId id="4155" r:id="rId231"/>
    <p:sldId id="4156" r:id="rId232"/>
    <p:sldId id="4157" r:id="rId233"/>
    <p:sldId id="2638" r:id="rId234"/>
    <p:sldId id="3425" r:id="rId235"/>
    <p:sldId id="3882" r:id="rId236"/>
    <p:sldId id="4158" r:id="rId237"/>
    <p:sldId id="4159" r:id="rId238"/>
    <p:sldId id="4168" r:id="rId239"/>
    <p:sldId id="4167" r:id="rId240"/>
    <p:sldId id="4160" r:id="rId241"/>
    <p:sldId id="4161" r:id="rId242"/>
    <p:sldId id="4162" r:id="rId243"/>
    <p:sldId id="4163" r:id="rId244"/>
    <p:sldId id="4164" r:id="rId245"/>
    <p:sldId id="4169" r:id="rId246"/>
    <p:sldId id="4165" r:id="rId247"/>
    <p:sldId id="4166" r:id="rId248"/>
    <p:sldId id="1445" r:id="rId249"/>
    <p:sldId id="1450" r:id="rId250"/>
    <p:sldId id="2652" r:id="rId251"/>
    <p:sldId id="2655" r:id="rId252"/>
    <p:sldId id="3228" r:id="rId253"/>
    <p:sldId id="3757" r:id="rId254"/>
    <p:sldId id="1136" r:id="rId25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handoutMaster" Target="handoutMasters/handout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865149776"/>
        <c:axId val="865154128"/>
      </c:barChart>
      <c:catAx>
        <c:axId val="86514977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865154128"/>
        <c:crosses val="autoZero"/>
        <c:auto val="0"/>
        <c:lblAlgn val="ctr"/>
        <c:lblOffset val="0"/>
        <c:tickLblSkip val="1"/>
        <c:tickMarkSkip val="1"/>
        <c:noMultiLvlLbl val="0"/>
      </c:catAx>
      <c:valAx>
        <c:axId val="865154128"/>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86514977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Sheet1!$A$2</c:f>
              <c:strCache>
                <c:ptCount val="1"/>
                <c:pt idx="0">
                  <c:v>Coastal Exposure</c:v>
                </c:pt>
              </c:strCache>
            </c:strRef>
          </c:tx>
          <c:spPr>
            <a:solidFill>
              <a:schemeClr val="accent1"/>
            </a:solidFill>
            <a:ln w="12700">
              <a:solidFill>
                <a:schemeClr val="tx1"/>
              </a:solidFill>
              <a:prstDash val="solid"/>
            </a:ln>
          </c:spPr>
          <c:invertIfNegative val="0"/>
          <c:dPt>
            <c:idx val="0"/>
            <c:invertIfNegative val="0"/>
            <c:bubble3D val="0"/>
            <c:spPr>
              <a:solidFill>
                <a:srgbClr val="FF0000"/>
              </a:solidFill>
              <a:ln w="12700">
                <a:solidFill>
                  <a:schemeClr val="tx1"/>
                </a:solidFill>
                <a:prstDash val="solid"/>
              </a:ln>
            </c:spPr>
          </c:dPt>
          <c:dPt>
            <c:idx val="1"/>
            <c:invertIfNegative val="0"/>
            <c:bubble3D val="0"/>
            <c:spPr>
              <a:solidFill>
                <a:srgbClr val="FF0000"/>
              </a:solidFill>
              <a:ln w="12700">
                <a:solidFill>
                  <a:schemeClr val="tx1"/>
                </a:solidFill>
                <a:prstDash val="solid"/>
              </a:ln>
            </c:spPr>
          </c:dPt>
          <c:dPt>
            <c:idx val="9"/>
            <c:invertIfNegative val="0"/>
            <c:bubble3D val="0"/>
            <c:spPr>
              <a:solidFill>
                <a:schemeClr val="tx2"/>
              </a:solidFill>
              <a:ln w="12700">
                <a:solidFill>
                  <a:schemeClr val="tx1"/>
                </a:solidFill>
                <a:prstDash val="solid"/>
              </a:ln>
            </c:spPr>
          </c:dPt>
          <c:dPt>
            <c:idx val="11"/>
            <c:invertIfNegative val="0"/>
            <c:bubble3D val="0"/>
          </c:dPt>
          <c:dLbls>
            <c:dLbl>
              <c:idx val="3"/>
              <c:spPr>
                <a:noFill/>
                <a:ln w="25400">
                  <a:noFill/>
                </a:ln>
              </c:spPr>
              <c:txPr>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2"/>
              <c:layout>
                <c:manualLayout>
                  <c:x val="-0.12386787217231443"/>
                  <c:y val="-9.3566813016088268E-3"/>
                </c:manualLayout>
              </c:layout>
              <c:spPr>
                <a:noFill/>
                <a:ln w="25400">
                  <a:noFill/>
                </a:ln>
              </c:spPr>
              <c:txPr>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Healthcare Support</c:v>
                </c:pt>
                <c:pt idx="1">
                  <c:v>Healthcare Practitioners</c:v>
                </c:pt>
                <c:pt idx="2">
                  <c:v>Construction</c:v>
                </c:pt>
                <c:pt idx="3">
                  <c:v>Personal Care and Service</c:v>
                </c:pt>
                <c:pt idx="4">
                  <c:v>Computer and Math</c:v>
                </c:pt>
                <c:pt idx="5">
                  <c:v>Social Service</c:v>
                </c:pt>
                <c:pt idx="6">
                  <c:v>Business &amp; Financial</c:v>
                </c:pt>
                <c:pt idx="7">
                  <c:v>Groundskeeping/Janitorial</c:v>
                </c:pt>
                <c:pt idx="8">
                  <c:v>Education</c:v>
                </c:pt>
                <c:pt idx="9">
                  <c:v>All Occupations</c:v>
                </c:pt>
                <c:pt idx="10">
                  <c:v>Legal</c:v>
                </c:pt>
                <c:pt idx="11">
                  <c:v>Life, Phys and Social Science</c:v>
                </c:pt>
                <c:pt idx="12">
                  <c:v>Repair</c:v>
                </c:pt>
                <c:pt idx="13">
                  <c:v>Food Preparation</c:v>
                </c:pt>
                <c:pt idx="14">
                  <c:v>Transportation</c:v>
                </c:pt>
                <c:pt idx="15">
                  <c:v>Fire, Police, Etc.</c:v>
                </c:pt>
                <c:pt idx="16">
                  <c:v>Architects and Engineers</c:v>
                </c:pt>
                <c:pt idx="17">
                  <c:v>Sales</c:v>
                </c:pt>
                <c:pt idx="18">
                  <c:v>Management</c:v>
                </c:pt>
                <c:pt idx="19">
                  <c:v>Arts and Media</c:v>
                </c:pt>
                <c:pt idx="20">
                  <c:v>Administrative Support</c:v>
                </c:pt>
                <c:pt idx="21">
                  <c:v>Production</c:v>
                </c:pt>
                <c:pt idx="22">
                  <c:v>Farming</c:v>
                </c:pt>
              </c:strCache>
            </c:strRef>
          </c:cat>
          <c:val>
            <c:numRef>
              <c:f>Sheet1!$B$2:$X$2</c:f>
              <c:numCache>
                <c:formatCode>General</c:formatCode>
                <c:ptCount val="23"/>
                <c:pt idx="0">
                  <c:v>28.1</c:v>
                </c:pt>
                <c:pt idx="1">
                  <c:v>21.5</c:v>
                </c:pt>
                <c:pt idx="2">
                  <c:v>21.4</c:v>
                </c:pt>
                <c:pt idx="3">
                  <c:v>20.9</c:v>
                </c:pt>
                <c:pt idx="4">
                  <c:v>18</c:v>
                </c:pt>
                <c:pt idx="5">
                  <c:v>17.2</c:v>
                </c:pt>
                <c:pt idx="6">
                  <c:v>12.5</c:v>
                </c:pt>
                <c:pt idx="7">
                  <c:v>12.5</c:v>
                </c:pt>
                <c:pt idx="8">
                  <c:v>11.1</c:v>
                </c:pt>
                <c:pt idx="9">
                  <c:v>10.8</c:v>
                </c:pt>
                <c:pt idx="10">
                  <c:v>10.7</c:v>
                </c:pt>
                <c:pt idx="11">
                  <c:v>10.1</c:v>
                </c:pt>
                <c:pt idx="12">
                  <c:v>9.6</c:v>
                </c:pt>
                <c:pt idx="13">
                  <c:v>9.4</c:v>
                </c:pt>
                <c:pt idx="14">
                  <c:v>8.6</c:v>
                </c:pt>
                <c:pt idx="15">
                  <c:v>7.9</c:v>
                </c:pt>
                <c:pt idx="16">
                  <c:v>7.3</c:v>
                </c:pt>
                <c:pt idx="17">
                  <c:v>7.3</c:v>
                </c:pt>
                <c:pt idx="18">
                  <c:v>7.2</c:v>
                </c:pt>
                <c:pt idx="19">
                  <c:v>7</c:v>
                </c:pt>
                <c:pt idx="20">
                  <c:v>6.8</c:v>
                </c:pt>
                <c:pt idx="21">
                  <c:v>0.8</c:v>
                </c:pt>
                <c:pt idx="22">
                  <c:v>-3.4</c:v>
                </c:pt>
              </c:numCache>
            </c:numRef>
          </c:val>
        </c:ser>
        <c:dLbls>
          <c:showLegendKey val="0"/>
          <c:showVal val="0"/>
          <c:showCatName val="0"/>
          <c:showSerName val="0"/>
          <c:showPercent val="0"/>
          <c:showBubbleSize val="0"/>
        </c:dLbls>
        <c:gapWidth val="100"/>
        <c:axId val="865159024"/>
        <c:axId val="865155216"/>
      </c:barChart>
      <c:catAx>
        <c:axId val="865159024"/>
        <c:scaling>
          <c:orientation val="maxMin"/>
        </c:scaling>
        <c:delete val="0"/>
        <c:axPos val="l"/>
        <c:numFmt formatCode="General" sourceLinked="1"/>
        <c:majorTickMark val="none"/>
        <c:minorTickMark val="none"/>
        <c:tickLblPos val="nextTo"/>
        <c:spPr>
          <a:ln w="12700">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865155216"/>
        <c:crosses val="autoZero"/>
        <c:auto val="0"/>
        <c:lblAlgn val="ctr"/>
        <c:lblOffset val="100"/>
        <c:tickLblSkip val="1"/>
        <c:tickMarkSkip val="1"/>
        <c:noMultiLvlLbl val="0"/>
      </c:catAx>
      <c:valAx>
        <c:axId val="865155216"/>
        <c:scaling>
          <c:orientation val="minMax"/>
        </c:scaling>
        <c:delete val="1"/>
        <c:axPos val="b"/>
        <c:numFmt formatCode="General" sourceLinked="1"/>
        <c:majorTickMark val="none"/>
        <c:minorTickMark val="none"/>
        <c:tickLblPos val="none"/>
        <c:crossAx val="865159024"/>
        <c:crosses val="max"/>
        <c:crossBetween val="between"/>
      </c:valAx>
      <c:spPr>
        <a:solidFill>
          <a:srgbClr val="FFFFFF"/>
        </a:solidFill>
        <a:ln w="25400">
          <a:noFill/>
        </a:ln>
      </c:spPr>
    </c:plotArea>
    <c:plotVisOnly val="1"/>
    <c:dispBlanksAs val="gap"/>
    <c:showDLblsOverMax val="0"/>
  </c:chart>
  <c:spPr>
    <a:noFill/>
    <a:ln>
      <a:noFill/>
    </a:ln>
  </c:spPr>
  <c:txPr>
    <a:bodyPr/>
    <a:lstStyle/>
    <a:p>
      <a:pPr>
        <a:defRPr sz="177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865155760"/>
        <c:axId val="865156304"/>
      </c:barChart>
      <c:catAx>
        <c:axId val="865155760"/>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865156304"/>
        <c:crossesAt val="0"/>
        <c:auto val="1"/>
        <c:lblAlgn val="ctr"/>
        <c:lblOffset val="20"/>
        <c:tickLblSkip val="1"/>
        <c:tickMarkSkip val="1"/>
        <c:noMultiLvlLbl val="0"/>
      </c:catAx>
      <c:valAx>
        <c:axId val="86515630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865155760"/>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672772768"/>
        <c:axId val="672780928"/>
      </c:barChart>
      <c:catAx>
        <c:axId val="67277276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672780928"/>
        <c:crosses val="autoZero"/>
        <c:auto val="0"/>
        <c:lblAlgn val="ctr"/>
        <c:lblOffset val="0"/>
        <c:tickLblSkip val="1"/>
        <c:tickMarkSkip val="1"/>
        <c:noMultiLvlLbl val="0"/>
      </c:catAx>
      <c:valAx>
        <c:axId val="672780928"/>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67277276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Annualized</a:t>
            </a:r>
            <a:r>
              <a:rPr lang="en-US" baseline="0" dirty="0" smtClean="0"/>
              <a:t> Growth in Final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1446540880503146E-3"/>
                  <c:y val="-0.15215286794178784"/>
                </c:manualLayout>
              </c:layout>
              <c:tx>
                <c:rich>
                  <a:bodyPr/>
                  <a:lstStyle/>
                  <a:p>
                    <a:fld id="{4DB275D7-A5B6-4A41-9F44-E9A62B4D0EC7}"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1446540880503146E-3"/>
                  <c:y val="-0.24165455496636878"/>
                </c:manualLayout>
              </c:layout>
              <c:tx>
                <c:rich>
                  <a:bodyPr/>
                  <a:lstStyle/>
                  <a:p>
                    <a:fld id="{C8E49FBC-9F10-4F47-A7DE-A8448D42543B}"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6.2893081761006293E-3"/>
                  <c:y val="-0.33115624199094978"/>
                </c:manualLayout>
              </c:layout>
              <c:tx>
                <c:rich>
                  <a:bodyPr/>
                  <a:lstStyle/>
                  <a:p>
                    <a:fld id="{69EE3015-DF69-4528-A586-D173CD6B63DA}"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Tower Insurance (2013)</c:v>
                </c:pt>
                <c:pt idx="1">
                  <c:v>Legion (2001)</c:v>
                </c:pt>
                <c:pt idx="2">
                  <c:v>Reliance National (1999)</c:v>
                </c:pt>
              </c:strCache>
            </c:strRef>
          </c:cat>
          <c:val>
            <c:numRef>
              <c:f>Sheet1!$B$2:$B$4</c:f>
              <c:numCache>
                <c:formatCode>0.0%</c:formatCode>
                <c:ptCount val="3"/>
                <c:pt idx="0">
                  <c:v>0.16229325413624829</c:v>
                </c:pt>
                <c:pt idx="1">
                  <c:v>0.27684665813692</c:v>
                </c:pt>
                <c:pt idx="2">
                  <c:v>0.3947079119366943</c:v>
                </c:pt>
              </c:numCache>
            </c:numRef>
          </c:val>
        </c:ser>
        <c:dLbls>
          <c:showLegendKey val="0"/>
          <c:showVal val="0"/>
          <c:showCatName val="0"/>
          <c:showSerName val="0"/>
          <c:showPercent val="0"/>
          <c:showBubbleSize val="0"/>
        </c:dLbls>
        <c:gapWidth val="150"/>
        <c:overlap val="100"/>
        <c:axId val="932930736"/>
        <c:axId val="932943248"/>
      </c:barChart>
      <c:catAx>
        <c:axId val="93293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2943248"/>
        <c:crosses val="autoZero"/>
        <c:auto val="1"/>
        <c:lblAlgn val="ctr"/>
        <c:lblOffset val="100"/>
        <c:noMultiLvlLbl val="0"/>
      </c:catAx>
      <c:valAx>
        <c:axId val="9329432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293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214639836689"/>
          <c:y val="8.7833163999661568E-2"/>
          <c:w val="0.85017493924125798"/>
          <c:h val="0.70923913043479403"/>
        </c:manualLayout>
      </c:layout>
      <c:lineChart>
        <c:grouping val="standard"/>
        <c:varyColors val="0"/>
        <c:ser>
          <c:idx val="0"/>
          <c:order val="0"/>
          <c:marker>
            <c:symbol val="none"/>
          </c:marker>
          <c:dPt>
            <c:idx val="14"/>
            <c:bubble3D val="0"/>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mooth val="0"/>
        </c:ser>
        <c:dLbls>
          <c:showLegendKey val="0"/>
          <c:showVal val="0"/>
          <c:showCatName val="0"/>
          <c:showSerName val="0"/>
          <c:showPercent val="0"/>
          <c:showBubbleSize val="0"/>
        </c:dLbls>
        <c:smooth val="0"/>
        <c:axId val="932944336"/>
        <c:axId val="932941072"/>
      </c:lineChart>
      <c:catAx>
        <c:axId val="9329443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932941072"/>
        <c:crosses val="autoZero"/>
        <c:auto val="1"/>
        <c:lblAlgn val="ctr"/>
        <c:lblOffset val="100"/>
        <c:tickLblSkip val="1"/>
        <c:tickMarkSkip val="1"/>
        <c:noMultiLvlLbl val="0"/>
      </c:catAx>
      <c:valAx>
        <c:axId val="932941072"/>
        <c:scaling>
          <c:orientation val="minMax"/>
          <c:max val="200"/>
          <c:min val="60"/>
        </c:scaling>
        <c:delete val="0"/>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95E-2"/>
              <c:y val="0.40489130434782838"/>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932944336"/>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08.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18.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19.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44.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6/17/2014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2889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4513" y="9047163"/>
            <a:ext cx="6921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D80C0C58-1BEF-48FE-A882-A6D2C4BF9C5C}" type="slidenum">
              <a:rPr lang="en-US" altLang="en-US" smtClean="0"/>
              <a:pPr/>
              <a:t>10</a:t>
            </a:fld>
            <a:endParaRPr lang="en-US" altLang="en-US" smtClean="0"/>
          </a:p>
        </p:txBody>
      </p:sp>
      <p:sp>
        <p:nvSpPr>
          <p:cNvPr id="88067" name="Slide Image Placeholder 1"/>
          <p:cNvSpPr>
            <a:spLocks noGrp="1" noRot="1" noChangeAspect="1" noTextEdit="1"/>
          </p:cNvSpPr>
          <p:nvPr>
            <p:ph type="sldImg"/>
          </p:nvPr>
        </p:nvSpPr>
        <p:spPr>
          <a:xfrm>
            <a:off x="1104900" y="698500"/>
            <a:ext cx="4648200" cy="3486150"/>
          </a:xfrm>
          <a:ln w="12700"/>
        </p:spPr>
      </p:sp>
      <p:sp>
        <p:nvSpPr>
          <p:cNvPr id="88068" name="Notes Placeholder 2"/>
          <p:cNvSpPr>
            <a:spLocks noGrp="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0" tIns="45711" rIns="91420" bIns="45711"/>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9918519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10817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44337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11715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4F1320D-3F64-43AF-8571-7A1E036D718C}" type="slidenum">
              <a:rPr lang="en-US" sz="1000"/>
              <a:pPr algn="ctr" defTabSz="930275"/>
              <a:t>115</a:t>
            </a:fld>
            <a:endParaRPr 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66103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116</a:t>
            </a:fld>
            <a:endParaRPr lang="en-US" noProof="0" dirty="0"/>
          </a:p>
        </p:txBody>
      </p:sp>
    </p:spTree>
    <p:extLst>
      <p:ext uri="{BB962C8B-B14F-4D97-AF65-F5344CB8AC3E}">
        <p14:creationId xmlns:p14="http://schemas.microsoft.com/office/powerpoint/2010/main" val="41902364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850646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118</a:t>
            </a:fld>
            <a:endParaRPr lang="en-US" noProof="0" dirty="0"/>
          </a:p>
        </p:txBody>
      </p:sp>
    </p:spTree>
    <p:extLst>
      <p:ext uri="{BB962C8B-B14F-4D97-AF65-F5344CB8AC3E}">
        <p14:creationId xmlns:p14="http://schemas.microsoft.com/office/powerpoint/2010/main" val="6482430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119</a:t>
            </a:fld>
            <a:endParaRPr lang="en-US" noProof="0" dirty="0"/>
          </a:p>
        </p:txBody>
      </p:sp>
    </p:spTree>
    <p:extLst>
      <p:ext uri="{BB962C8B-B14F-4D97-AF65-F5344CB8AC3E}">
        <p14:creationId xmlns:p14="http://schemas.microsoft.com/office/powerpoint/2010/main" val="34659251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120</a:t>
            </a:fld>
            <a:endParaRPr lang="en-US"/>
          </a:p>
        </p:txBody>
      </p:sp>
    </p:spTree>
    <p:extLst>
      <p:ext uri="{BB962C8B-B14F-4D97-AF65-F5344CB8AC3E}">
        <p14:creationId xmlns:p14="http://schemas.microsoft.com/office/powerpoint/2010/main" val="10937944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9730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84513" y="9047163"/>
            <a:ext cx="6921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11</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1841286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05506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123</a:t>
            </a:fld>
            <a:endParaRPr lang="en-US" noProof="0" dirty="0"/>
          </a:p>
        </p:txBody>
      </p:sp>
    </p:spTree>
    <p:extLst>
      <p:ext uri="{BB962C8B-B14F-4D97-AF65-F5344CB8AC3E}">
        <p14:creationId xmlns:p14="http://schemas.microsoft.com/office/powerpoint/2010/main" val="34323481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124</a:t>
            </a:fld>
            <a:endParaRPr lang="en-US" noProof="0" dirty="0"/>
          </a:p>
        </p:txBody>
      </p:sp>
    </p:spTree>
    <p:extLst>
      <p:ext uri="{BB962C8B-B14F-4D97-AF65-F5344CB8AC3E}">
        <p14:creationId xmlns:p14="http://schemas.microsoft.com/office/powerpoint/2010/main" val="9456574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DBCE3B-4D1F-40C2-87A2-95BB71EF5B3F}" type="slidenum">
              <a:rPr lang="en-US" altLang="en-US"/>
              <a:pPr eaLnBrk="1" hangingPunct="1"/>
              <a:t>127</a:t>
            </a:fld>
            <a:endParaRPr lang="en-US" alt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8815616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130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29124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74578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132</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42895193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133</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7182304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134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975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1194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85167" y="8836291"/>
            <a:ext cx="690779" cy="245831"/>
          </a:xfrm>
        </p:spPr>
        <p:txBody>
          <a:bodyPr/>
          <a:lstStyle/>
          <a:p>
            <a:pPr defTabSz="909375">
              <a:defRPr/>
            </a:pPr>
            <a:fld id="{3711D1C8-0BB5-4546-B0DE-9FAB346B6C05}" type="slidenum">
              <a:rPr lang="en-US" smtClean="0"/>
              <a:pPr defTabSz="909375">
                <a:defRPr/>
              </a:pPr>
              <a:t>12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2871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40642492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27256473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92957222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7925209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57169041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763284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142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048014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143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637858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7"/>
            <a:ext cx="704849" cy="247650"/>
          </a:xfrm>
        </p:spPr>
        <p:txBody>
          <a:bodyPr/>
          <a:lstStyle/>
          <a:p>
            <a:pPr>
              <a:defRPr/>
            </a:pPr>
            <a:fld id="{205DA8A8-5777-4FA2-8084-FB24BA0FA918}" type="slidenum">
              <a:rPr lang="en-US" smtClean="0">
                <a:solidFill>
                  <a:srgbClr val="000000"/>
                </a:solidFill>
              </a:rPr>
              <a:pPr>
                <a:defRPr/>
              </a:pPr>
              <a:t>144</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163364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xfrm>
            <a:off x="3148013" y="9034319"/>
            <a:ext cx="704850" cy="247794"/>
          </a:xfrm>
          <a:noFill/>
        </p:spPr>
        <p:txBody>
          <a:bodyPr/>
          <a:lstStyle/>
          <a:p>
            <a:fld id="{17E88D79-0CC8-4381-91FD-54AB31888A2F}" type="slidenum">
              <a:rPr lang="en-US" smtClean="0"/>
              <a:pPr/>
              <a:t>145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9064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26534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146</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181232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86723" y="8836151"/>
            <a:ext cx="687667" cy="245971"/>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147</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70840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85168" y="8837568"/>
            <a:ext cx="690779" cy="244555"/>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149</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86810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8836313"/>
            <a:ext cx="689527" cy="245811"/>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151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4198256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152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9776486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8836293"/>
            <a:ext cx="689527" cy="245831"/>
          </a:xfrm>
        </p:spPr>
        <p:txBody>
          <a:bodyPr/>
          <a:lstStyle/>
          <a:p>
            <a:pPr defTabSz="909375">
              <a:defRPr/>
            </a:pPr>
            <a:fld id="{15A7F7DB-3A93-4CAB-8AF3-CD35918FB945}" type="slidenum">
              <a:rPr lang="en-US" smtClean="0"/>
              <a:pPr defTabSz="909375">
                <a:defRPr/>
              </a:pPr>
              <a:t>153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01016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154</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523620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5069674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156</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82275659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157</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3824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14</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1629170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564CE74E-1094-49A4-9C03-0E11176BB269}" type="slidenum">
              <a:rPr lang="en-US" smtClean="0"/>
              <a:pPr/>
              <a:t>158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25871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159</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160889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160</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574471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161</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854629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162</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480540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163</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60412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6361552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2161061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166</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93325368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2078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042681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168</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96415616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169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68588509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87343" y="8836173"/>
            <a:ext cx="686421" cy="245951"/>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170</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84855868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171</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011294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172</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77549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005782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174</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1488172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175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29237662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24810224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177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240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72804639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178</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2989038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2381892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7945327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2490389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182</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7202445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184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1957196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986821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186</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08443647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187</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12133768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188</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476172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64215567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189</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07644495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690007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6059385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192</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855233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7949125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194</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545512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195</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448310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6431A3C4-953E-479E-AB9F-C945280D9038}" type="slidenum">
              <a:rPr lang="en-US" smtClean="0"/>
              <a:pPr>
                <a:defRPr/>
              </a:pPr>
              <a:t>197</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7179556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198</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15596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85417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00246004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42896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201</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9720587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202</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06621429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563194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545957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61471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677678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065272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29989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211</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645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7337376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212</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2180907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28008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48EAF4D5-2FB1-44D4-A249-31D07AEE2342}" type="slidenum">
              <a:rPr lang="en-US" altLang="en-US" smtClean="0"/>
              <a:pPr/>
              <a:t>214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0890192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215</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222808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27C68D36-B927-4432-9835-AA0197189853}" type="slidenum">
              <a:rPr lang="en-US" altLang="en-US" smtClean="0"/>
              <a:pPr/>
              <a:t>216</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798931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217</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577033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902104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223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4536132"/>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1664922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231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5593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1129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46191857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232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792988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6880462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234</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948928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236</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005428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237</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6580893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238</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3379336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693868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240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583424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4472859"/>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242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5128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22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541732226"/>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423656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244</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331056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890827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246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1959808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247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507203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248</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249</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250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251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253</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62559125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254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24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768207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776990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26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dirty="0" smtClean="0"/>
          </a:p>
        </p:txBody>
      </p:sp>
    </p:spTree>
    <p:extLst>
      <p:ext uri="{BB962C8B-B14F-4D97-AF65-F5344CB8AC3E}">
        <p14:creationId xmlns:p14="http://schemas.microsoft.com/office/powerpoint/2010/main" val="3044272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238116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29</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004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30</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87541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1956740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4618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5648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7393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36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58333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37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5714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38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690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721384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886693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41</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0738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42</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497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4</a:t>
            </a:fld>
            <a:endParaRPr lang="en-US" noProof="0" dirty="0"/>
          </a:p>
        </p:txBody>
      </p:sp>
    </p:spTree>
    <p:extLst>
      <p:ext uri="{BB962C8B-B14F-4D97-AF65-F5344CB8AC3E}">
        <p14:creationId xmlns:p14="http://schemas.microsoft.com/office/powerpoint/2010/main" val="4048489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4100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44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60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45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0632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46</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70862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946987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48</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67285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49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379147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50</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857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52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0873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8836301"/>
            <a:ext cx="690779" cy="245821"/>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53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23132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77924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8836291"/>
            <a:ext cx="693890" cy="245831"/>
          </a:xfrm>
        </p:spPr>
        <p:txBody>
          <a:bodyPr/>
          <a:lstStyle/>
          <a:p>
            <a:pPr defTabSz="909278">
              <a:defRPr/>
            </a:pPr>
            <a:fld id="{30B1B221-73F5-4062-9EC5-65201ECCFD86}" type="slidenum">
              <a:rPr lang="en-US" smtClean="0"/>
              <a:pPr defTabSz="909278">
                <a:defRPr/>
              </a:pPr>
              <a:t>54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335272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55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2796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85791" y="8836321"/>
            <a:ext cx="689527" cy="245803"/>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56</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983312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57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4533059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58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65687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85791" y="8836321"/>
            <a:ext cx="689527" cy="245803"/>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59</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70130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85791" y="8836313"/>
            <a:ext cx="689527" cy="245811"/>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60</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1706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57698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8836291"/>
            <a:ext cx="693890" cy="245831"/>
          </a:xfrm>
        </p:spPr>
        <p:txBody>
          <a:bodyPr/>
          <a:lstStyle/>
          <a:p>
            <a:pPr defTabSz="909278">
              <a:defRPr/>
            </a:pPr>
            <a:fld id="{30B1B221-73F5-4062-9EC5-65201ECCFD86}" type="slidenum">
              <a:rPr lang="en-US" smtClean="0"/>
              <a:pPr defTabSz="909278">
                <a:defRPr/>
              </a:pPr>
              <a:t>62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999030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85167" y="8836291"/>
            <a:ext cx="690779" cy="245831"/>
          </a:xfrm>
        </p:spPr>
        <p:txBody>
          <a:bodyPr/>
          <a:lstStyle/>
          <a:p>
            <a:pPr defTabSz="909375">
              <a:defRPr/>
            </a:pPr>
            <a:fld id="{3711D1C8-0BB5-4546-B0DE-9FAB346B6C05}" type="slidenum">
              <a:rPr lang="en-US" smtClean="0"/>
              <a:pPr defTabSz="909375">
                <a:defRPr/>
              </a:pPr>
              <a:t>63</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54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85167" y="9046822"/>
            <a:ext cx="690779" cy="247989"/>
          </a:xfrm>
          <a:noFill/>
        </p:spPr>
        <p:txBody>
          <a:bodyPr/>
          <a:lstStyle/>
          <a:p>
            <a:pPr defTabSz="928688"/>
            <a:fld id="{BC4CED26-30FC-40B3-942B-401B2AAF5079}" type="slidenum">
              <a:rPr lang="en-US" smtClean="0"/>
              <a:pPr defTabSz="928688"/>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89262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64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75456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65</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225854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66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35410345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26545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70</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21089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736638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85167" y="8836291"/>
            <a:ext cx="690779" cy="245831"/>
          </a:xfrm>
        </p:spPr>
        <p:txBody>
          <a:bodyPr/>
          <a:lstStyle/>
          <a:p>
            <a:pPr defTabSz="909375">
              <a:defRPr/>
            </a:pPr>
            <a:fld id="{3711D1C8-0BB5-4546-B0DE-9FAB346B6C05}" type="slidenum">
              <a:rPr lang="en-US" smtClean="0"/>
              <a:pPr defTabSz="909375">
                <a:defRPr/>
              </a:pPr>
              <a:t>73</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63955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8836291"/>
            <a:ext cx="690779" cy="245831"/>
          </a:xfrm>
        </p:spPr>
        <p:txBody>
          <a:bodyPr/>
          <a:lstStyle/>
          <a:p>
            <a:fld id="{E5721651-C618-4989-BD9A-C51CDEA22A0A}" type="slidenum">
              <a:rPr lang="en-US" noProof="0" smtClean="0"/>
              <a:pPr/>
              <a:t>74</a:t>
            </a:fld>
            <a:endParaRPr lang="en-US" noProof="0" dirty="0"/>
          </a:p>
        </p:txBody>
      </p:sp>
    </p:spTree>
    <p:extLst>
      <p:ext uri="{BB962C8B-B14F-4D97-AF65-F5344CB8AC3E}">
        <p14:creationId xmlns:p14="http://schemas.microsoft.com/office/powerpoint/2010/main" val="20848994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8836292"/>
            <a:ext cx="690779" cy="245831"/>
          </a:xfrm>
          <a:prstGeom prst="rect">
            <a:avLst/>
          </a:prstGeom>
          <a:noFill/>
          <a:ln w="9525">
            <a:noFill/>
            <a:miter lim="800000"/>
            <a:headEnd/>
            <a:tailEnd/>
          </a:ln>
        </p:spPr>
        <p:txBody>
          <a:bodyPr lIns="44928" tIns="45527" rIns="44928" bIns="45527" anchor="b">
            <a:spAutoFit/>
          </a:bodyPr>
          <a:lstStyle/>
          <a:p>
            <a:pPr algn="ctr" defTabSz="910832"/>
            <a:fld id="{8CF14289-BFB6-4620-B50D-5080FC444261}" type="slidenum">
              <a:rPr lang="en-US" sz="1000"/>
              <a:pPr algn="ctr" defTabSz="910832"/>
              <a:t>76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12576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txBox="1">
            <a:spLocks noGrp="1" noChangeArrowheads="1"/>
          </p:cNvSpPr>
          <p:nvPr/>
        </p:nvSpPr>
        <p:spPr bwMode="auto">
          <a:xfrm>
            <a:off x="3085167" y="8836292"/>
            <a:ext cx="690779" cy="24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28" tIns="45527" rIns="44928" bIns="45527"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B0048126-53D4-4726-BA03-1E6BD904C2DF}" type="slidenum">
              <a:rPr lang="en-US" sz="1000"/>
              <a:pPr algn="ctr" eaLnBrk="1" hangingPunct="1"/>
              <a:t>77</a:t>
            </a:fld>
            <a:endParaRPr lang="en-US" sz="10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80404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85167" y="9046822"/>
            <a:ext cx="690779" cy="247989"/>
          </a:xfrm>
          <a:noFill/>
        </p:spPr>
        <p:txBody>
          <a:bodyPr/>
          <a:lstStyle/>
          <a:p>
            <a:pPr defTabSz="928688"/>
            <a:fld id="{BC4CED26-30FC-40B3-942B-401B2AAF5079}" type="slidenum">
              <a:rPr lang="en-US" smtClean="0"/>
              <a:pPr defTabSz="928688"/>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38876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txBox="1">
            <a:spLocks noGrp="1" noChangeArrowheads="1"/>
          </p:cNvSpPr>
          <p:nvPr/>
        </p:nvSpPr>
        <p:spPr bwMode="auto">
          <a:xfrm>
            <a:off x="3085167" y="8836292"/>
            <a:ext cx="690779" cy="24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28" tIns="45527" rIns="44928" bIns="45527"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BBB1620-7D06-4189-A178-1268F3D6AE61}" type="slidenum">
              <a:rPr lang="en-US" sz="1000"/>
              <a:pPr algn="ctr" eaLnBrk="1" hangingPunct="1"/>
              <a:t>79</a:t>
            </a:fld>
            <a:endParaRPr lang="en-US" sz="10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27122166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80</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85791" y="8836303"/>
            <a:ext cx="689527" cy="245821"/>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81</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81452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82</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65605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77933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08528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937456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9824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14026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5EFA6F5-FB3A-4FB7-A5A3-D9133B5FF616}" type="slidenum">
              <a:rPr lang="en-US" altLang="en-US" sz="1000" smtClean="0"/>
              <a:pPr>
                <a:lnSpc>
                  <a:spcPct val="100000"/>
                </a:lnSpc>
                <a:spcBef>
                  <a:spcPct val="0"/>
                </a:spcBef>
                <a:buClrTx/>
                <a:buSzTx/>
                <a:buFontTx/>
                <a:buNone/>
              </a:pPr>
              <a:t>88</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30469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36650" y="685800"/>
            <a:ext cx="4673600" cy="3505200"/>
          </a:xfrm>
          <a:ln/>
        </p:spPr>
      </p:sp>
      <p:sp>
        <p:nvSpPr>
          <p:cNvPr id="83971" name="Rectangle 3"/>
          <p:cNvSpPr>
            <a:spLocks noGrp="1" noChangeArrowheads="1"/>
          </p:cNvSpPr>
          <p:nvPr>
            <p:ph type="body" idx="1"/>
          </p:nvPr>
        </p:nvSpPr>
        <p:spPr>
          <a:xfrm>
            <a:off x="915988" y="4419600"/>
            <a:ext cx="51165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453668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E3739D8E-B3AF-4CF4-AB2F-C1D0EBA15A7A}" type="slidenum">
              <a:rPr lang="en-US" altLang="en-US" sz="1000" smtClean="0"/>
              <a:pPr>
                <a:lnSpc>
                  <a:spcPct val="100000"/>
                </a:lnSpc>
                <a:spcBef>
                  <a:spcPct val="0"/>
                </a:spcBef>
                <a:buClrTx/>
                <a:buSzTx/>
                <a:buFontTx/>
                <a:buNone/>
              </a:pPr>
              <a:t>89</a:t>
            </a:fld>
            <a:endParaRPr lang="en-US" alt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4589223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1837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91</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2296960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92</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261142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93</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36961721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05469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19188" y="701675"/>
            <a:ext cx="4643437" cy="3482975"/>
          </a:xfrm>
          <a:solidFill>
            <a:srgbClr val="FFFFFF"/>
          </a:solidFill>
          <a:ln/>
        </p:spPr>
      </p:sp>
      <p:sp>
        <p:nvSpPr>
          <p:cNvPr id="197635" name="Rectangle 3"/>
          <p:cNvSpPr>
            <a:spLocks noGrp="1" noChangeArrowheads="1"/>
          </p:cNvSpPr>
          <p:nvPr>
            <p:ph type="body" idx="1"/>
          </p:nvPr>
        </p:nvSpPr>
        <p:spPr>
          <a:xfrm>
            <a:off x="886767" y="4416108"/>
            <a:ext cx="5103595"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383160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96</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62306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62128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4013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sldNum" sz="quarter" idx="5"/>
          </p:nvPr>
        </p:nvSpPr>
        <p:spPr>
          <a:xfrm>
            <a:off x="3084513" y="9047163"/>
            <a:ext cx="6921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D0819F6F-A248-4B48-BB55-62F6D3733A98}" type="slidenum">
              <a:rPr lang="en-US" altLang="en-US" smtClean="0"/>
              <a:pPr/>
              <a:t>9</a:t>
            </a:fld>
            <a:endParaRPr lang="en-US" altLang="en-US" smtClean="0"/>
          </a:p>
        </p:txBody>
      </p:sp>
      <p:sp>
        <p:nvSpPr>
          <p:cNvPr id="86019" name="Slide Image Placeholder 1"/>
          <p:cNvSpPr>
            <a:spLocks noGrp="1" noRot="1" noChangeAspect="1" noTextEdit="1"/>
          </p:cNvSpPr>
          <p:nvPr>
            <p:ph type="sldImg"/>
          </p:nvPr>
        </p:nvSpPr>
        <p:spPr>
          <a:xfrm>
            <a:off x="1104900" y="698500"/>
            <a:ext cx="4648200" cy="3486150"/>
          </a:xfrm>
          <a:ln w="12700"/>
        </p:spPr>
      </p:sp>
      <p:sp>
        <p:nvSpPr>
          <p:cNvPr id="86020" name="Notes Placeholder 2"/>
          <p:cNvSpPr>
            <a:spLocks noGrp="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0" tIns="45711" rIns="91420" bIns="45711"/>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15510947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100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051986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101</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6518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104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76765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105</a:t>
            </a:fld>
            <a:endParaRPr lang="en-US" dirty="0"/>
          </a:p>
        </p:txBody>
      </p:sp>
    </p:spTree>
    <p:extLst>
      <p:ext uri="{BB962C8B-B14F-4D97-AF65-F5344CB8AC3E}">
        <p14:creationId xmlns:p14="http://schemas.microsoft.com/office/powerpoint/2010/main" val="6766144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106</a:t>
            </a:fld>
            <a:endParaRPr lang="en-US" dirty="0"/>
          </a:p>
        </p:txBody>
      </p:sp>
    </p:spTree>
    <p:extLst>
      <p:ext uri="{BB962C8B-B14F-4D97-AF65-F5344CB8AC3E}">
        <p14:creationId xmlns:p14="http://schemas.microsoft.com/office/powerpoint/2010/main" val="31229123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107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0343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38861475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109</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8912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110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526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111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2001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048000" y="1555200"/>
            <a:ext cx="2700000" cy="4782240"/>
          </a:xfrm>
          <a:solidFill>
            <a:schemeClr val="accent4">
              <a:lumMod val="40000"/>
              <a:lumOff val="60000"/>
            </a:schemeClr>
          </a:solidFill>
          <a:effectLst/>
        </p:spPr>
        <p:txBody>
          <a:bodyPr lIns="108000" tIns="36000" rIns="72000" bIns="36000">
            <a:noAutofit/>
          </a:bodyPr>
          <a:lstStyle>
            <a:lvl1pPr marL="270000" indent="-270000">
              <a:buFont typeface="Wingdings" pitchFamily="2" charset="2"/>
              <a:buChar char="§"/>
              <a:defRPr sz="1400" b="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600">
                <a:solidFill>
                  <a:schemeClr val="tx2">
                    <a:lumMod val="50000"/>
                  </a:schemeClr>
                </a:solidFill>
              </a:defRPr>
            </a:lvl5pPr>
            <a:lvl6pPr>
              <a:defRPr sz="1600">
                <a:solidFill>
                  <a:schemeClr val="tx2">
                    <a:lumMod val="50000"/>
                  </a:schemeClr>
                </a:solidFill>
              </a:defRPr>
            </a:lvl6pPr>
            <a:lvl7pPr>
              <a:defRPr sz="1600">
                <a:solidFill>
                  <a:schemeClr val="tx2">
                    <a:lumMod val="50000"/>
                  </a:schemeClr>
                </a:solidFill>
              </a:defRPr>
            </a:lvl7pPr>
            <a:lvl8pPr>
              <a:defRPr sz="1600">
                <a:solidFill>
                  <a:schemeClr val="tx2">
                    <a:lumMod val="50000"/>
                  </a:schemeClr>
                </a:solidFill>
              </a:defRPr>
            </a:lvl8pPr>
            <a:lvl9pPr>
              <a:defRPr sz="1600">
                <a:solidFill>
                  <a:schemeClr val="tx2">
                    <a:lumMod val="50000"/>
                  </a:schemeClr>
                </a:solidFill>
              </a:defRPr>
            </a:lvl9p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Titel 7"/>
          <p:cNvSpPr>
            <a:spLocks noGrp="1"/>
          </p:cNvSpPr>
          <p:nvPr>
            <p:ph type="title"/>
          </p:nvPr>
        </p:nvSpPr>
        <p:spPr/>
        <p:txBody>
          <a:bodyPr/>
          <a:lstStyle/>
          <a:p>
            <a:r>
              <a:rPr lang="de-DE" noProof="0" dirty="0" smtClean="0"/>
              <a:t>Titelmasterformat durch Klicken bearbeiten</a:t>
            </a:r>
            <a:endParaRPr lang="de-DE" noProof="0" dirty="0"/>
          </a:p>
        </p:txBody>
      </p:sp>
      <p:sp>
        <p:nvSpPr>
          <p:cNvPr id="14" name="Bildplatzhalter 13"/>
          <p:cNvSpPr>
            <a:spLocks noGrp="1"/>
          </p:cNvSpPr>
          <p:nvPr>
            <p:ph type="pic" sz="quarter" idx="19"/>
          </p:nvPr>
        </p:nvSpPr>
        <p:spPr>
          <a:xfrm>
            <a:off x="324000" y="1555200"/>
            <a:ext cx="5364000" cy="4782240"/>
          </a:xfrm>
        </p:spPr>
        <p:txBody>
          <a:bodyPr/>
          <a:lstStyle>
            <a:lvl1pPr>
              <a:buNone/>
              <a:defRPr/>
            </a:lvl1pPr>
          </a:lstStyle>
          <a:p>
            <a:r>
              <a:rPr lang="de-DE" smtClean="0"/>
              <a:t>Bild durch Klicken auf Symbol hinzufügen</a:t>
            </a:r>
            <a:endParaRPr lang="de-DE" dirty="0"/>
          </a:p>
        </p:txBody>
      </p:sp>
      <p:sp>
        <p:nvSpPr>
          <p:cNvPr id="12" name="Datumsplatzhalter 11"/>
          <p:cNvSpPr>
            <a:spLocks noGrp="1"/>
          </p:cNvSpPr>
          <p:nvPr>
            <p:ph type="dt" sz="half" idx="20"/>
          </p:nvPr>
        </p:nvSpPr>
        <p:spPr/>
        <p:txBody>
          <a:bodyPr/>
          <a:lstStyle/>
          <a:p>
            <a:fld id="{F52A2DD4-D636-47A5-8494-86B198D7F93E}" type="datetime1">
              <a:rPr lang="de-DE" smtClean="0"/>
              <a:pPr/>
              <a:t>17.06.2014</a:t>
            </a:fld>
            <a:endParaRPr lang="de-DE" dirty="0"/>
          </a:p>
        </p:txBody>
      </p:sp>
      <p:sp>
        <p:nvSpPr>
          <p:cNvPr id="15" name="Foliennummernplatzhalter 14"/>
          <p:cNvSpPr>
            <a:spLocks noGrp="1"/>
          </p:cNvSpPr>
          <p:nvPr>
            <p:ph type="sldNum" sz="quarter" idx="21"/>
          </p:nvPr>
        </p:nvSpPr>
        <p:spPr/>
        <p:txBody>
          <a:bodyPr/>
          <a:lstStyle/>
          <a:p>
            <a:fld id="{D56DB8AA-803C-49D2-90AA-1140CE72DCD7}" type="slidenum">
              <a:rPr lang="de-DE" smtClean="0"/>
              <a:pPr/>
              <a:t>‹#›</a:t>
            </a:fld>
            <a:endParaRPr lang="de-DE" dirty="0"/>
          </a:p>
        </p:txBody>
      </p:sp>
      <p:sp>
        <p:nvSpPr>
          <p:cNvPr id="16" name="Fußzeilenplatzhalter 15"/>
          <p:cNvSpPr>
            <a:spLocks noGrp="1"/>
          </p:cNvSpPr>
          <p:nvPr>
            <p:ph type="ftr" sz="quarter" idx="22"/>
          </p:nvPr>
        </p:nvSpPr>
        <p:spPr/>
        <p:txBody>
          <a:bodyPr/>
          <a:lstStyle/>
          <a:p>
            <a:r>
              <a:rPr lang="de-DE" smtClean="0"/>
              <a:t>Titel der Präsentation und Name des Redners</a:t>
            </a:r>
            <a:endParaRPr lang="de-DE" dirty="0"/>
          </a:p>
        </p:txBody>
      </p:sp>
    </p:spTree>
    <p:extLst>
      <p:ext uri="{BB962C8B-B14F-4D97-AF65-F5344CB8AC3E}">
        <p14:creationId xmlns:p14="http://schemas.microsoft.com/office/powerpoint/2010/main" val="350617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 id="2147485442" r:id="rId15"/>
    <p:sldLayoutId id="2147485443" r:id="rId16"/>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3.emf"/><Relationship Id="rId4" Type="http://schemas.openxmlformats.org/officeDocument/2006/relationships/oleObject" Target="../embeddings/oleObject78.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94.emf"/><Relationship Id="rId4" Type="http://schemas.openxmlformats.org/officeDocument/2006/relationships/oleObject" Target="../embeddings/oleObject79.bin"/></Relationships>
</file>

<file path=ppt/slides/_rels/slide10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0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7.emf"/><Relationship Id="rId4" Type="http://schemas.openxmlformats.org/officeDocument/2006/relationships/oleObject" Target="../embeddings/oleObject80.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98.emf"/><Relationship Id="rId4" Type="http://schemas.openxmlformats.org/officeDocument/2006/relationships/oleObject" Target="../embeddings/oleObject81.bin"/></Relationships>
</file>

<file path=ppt/slides/_rels/slide10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0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99.png"/><Relationship Id="rId5" Type="http://schemas.openxmlformats.org/officeDocument/2006/relationships/notesSlide" Target="../notesSlides/notesSlide96.xml"/><Relationship Id="rId4"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101.emf"/><Relationship Id="rId4" Type="http://schemas.openxmlformats.org/officeDocument/2006/relationships/oleObject" Target="../embeddings/oleObject8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02.emf"/><Relationship Id="rId4" Type="http://schemas.openxmlformats.org/officeDocument/2006/relationships/oleObject" Target="../embeddings/oleObject83.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103.emf"/><Relationship Id="rId4" Type="http://schemas.openxmlformats.org/officeDocument/2006/relationships/oleObject" Target="../embeddings/oleObject84.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85.vml"/><Relationship Id="rId6" Type="http://schemas.openxmlformats.org/officeDocument/2006/relationships/image" Target="../media/image104.emf"/><Relationship Id="rId5" Type="http://schemas.openxmlformats.org/officeDocument/2006/relationships/package" Target="../embeddings/Microsoft_PowerPoint_Slide3.sldx"/><Relationship Id="rId4" Type="http://schemas.openxmlformats.org/officeDocument/2006/relationships/oleObject" Target="../embeddings/oleObject85.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86.vml"/><Relationship Id="rId6" Type="http://schemas.openxmlformats.org/officeDocument/2006/relationships/image" Target="../media/image105.emf"/><Relationship Id="rId5" Type="http://schemas.openxmlformats.org/officeDocument/2006/relationships/package" Target="../embeddings/Microsoft_PowerPoint_Slide4.sldx"/><Relationship Id="rId4" Type="http://schemas.openxmlformats.org/officeDocument/2006/relationships/oleObject" Target="../embeddings/oleObject86.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image" Target="../media/image106.emf"/><Relationship Id="rId5" Type="http://schemas.openxmlformats.org/officeDocument/2006/relationships/package" Target="../embeddings/Microsoft_PowerPoint_Slide5.sldx"/><Relationship Id="rId4" Type="http://schemas.openxmlformats.org/officeDocument/2006/relationships/oleObject" Target="../embeddings/oleObject87.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image" Target="../media/image107.emf"/><Relationship Id="rId5" Type="http://schemas.openxmlformats.org/officeDocument/2006/relationships/oleObject" Target="../embeddings/oleObject88.bin"/><Relationship Id="rId4" Type="http://schemas.openxmlformats.org/officeDocument/2006/relationships/hyperlink" Target="https://www.citizensfla.com/about/bookofbusiness/" TargetMode="Externa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08.emf"/><Relationship Id="rId4" Type="http://schemas.openxmlformats.org/officeDocument/2006/relationships/notesSlide" Target="../notesSlides/notesSlide104.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09.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110.emf"/></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11.emf"/><Relationship Id="rId4" Type="http://schemas.openxmlformats.org/officeDocument/2006/relationships/notesSlide" Target="../notesSlides/notesSlide10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12.png"/><Relationship Id="rId4" Type="http://schemas.openxmlformats.org/officeDocument/2006/relationships/notesSlide" Target="../notesSlides/notesSlide108.xml"/></Relationships>
</file>

<file path=ppt/slides/_rels/slide1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114.emf"/><Relationship Id="rId4" Type="http://schemas.openxmlformats.org/officeDocument/2006/relationships/oleObject" Target="../embeddings/oleObject89.bin"/></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15.png"/><Relationship Id="rId4" Type="http://schemas.openxmlformats.org/officeDocument/2006/relationships/notesSlide" Target="../notesSlides/notesSlide111.xml"/></Relationships>
</file>

<file path=ppt/slides/_rels/slide12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16.jpeg"/><Relationship Id="rId5" Type="http://schemas.openxmlformats.org/officeDocument/2006/relationships/notesSlide" Target="../notesSlides/notesSlide112.xml"/><Relationship Id="rId4"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126.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90.vml"/><Relationship Id="rId6" Type="http://schemas.openxmlformats.org/officeDocument/2006/relationships/hyperlink" Target="http://www.fema.gov/disasters" TargetMode="External"/><Relationship Id="rId5" Type="http://schemas.openxmlformats.org/officeDocument/2006/relationships/image" Target="../media/image119.emf"/><Relationship Id="rId4" Type="http://schemas.openxmlformats.org/officeDocument/2006/relationships/oleObject" Target="../embeddings/oleObject90.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hyperlink" Target="http://www.fema.gov/news/disaster_totals_annual.fema" TargetMode="External"/><Relationship Id="rId5" Type="http://schemas.openxmlformats.org/officeDocument/2006/relationships/image" Target="../media/image120.emf"/><Relationship Id="rId4" Type="http://schemas.openxmlformats.org/officeDocument/2006/relationships/oleObject" Target="../embeddings/oleObject91.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hyperlink" Target="http://www.fema.gov/news/disaster_totals_annual.fema" TargetMode="External"/><Relationship Id="rId5" Type="http://schemas.openxmlformats.org/officeDocument/2006/relationships/image" Target="../media/image121.emf"/><Relationship Id="rId4" Type="http://schemas.openxmlformats.org/officeDocument/2006/relationships/oleObject" Target="../embeddings/oleObject92.bin"/></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9.xml"/><Relationship Id="rId1" Type="http://schemas.openxmlformats.org/officeDocument/2006/relationships/slideLayout" Target="../slideLayouts/slideLayout13.xml"/><Relationship Id="rId4" Type="http://schemas.openxmlformats.org/officeDocument/2006/relationships/image" Target="../media/image122.gif"/></Relationships>
</file>

<file path=ppt/slides/_rels/slide13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0.xml"/><Relationship Id="rId1" Type="http://schemas.openxmlformats.org/officeDocument/2006/relationships/slideLayout" Target="../slideLayouts/slideLayout13.xml"/><Relationship Id="rId4" Type="http://schemas.openxmlformats.org/officeDocument/2006/relationships/image" Target="../media/image123.gif"/></Relationships>
</file>

<file path=ppt/slides/_rels/slide13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1.xml"/><Relationship Id="rId1" Type="http://schemas.openxmlformats.org/officeDocument/2006/relationships/slideLayout" Target="../slideLayouts/slideLayout13.xml"/><Relationship Id="rId4" Type="http://schemas.openxmlformats.org/officeDocument/2006/relationships/image" Target="../media/image124.gif"/></Relationships>
</file>

<file path=ppt/slides/_rels/slide13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2.xml"/><Relationship Id="rId1" Type="http://schemas.openxmlformats.org/officeDocument/2006/relationships/slideLayout" Target="../slideLayouts/slideLayout13.xml"/><Relationship Id="rId4" Type="http://schemas.openxmlformats.org/officeDocument/2006/relationships/image" Target="../media/image125.gif"/></Relationships>
</file>

<file path=ppt/slides/_rels/slide139.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23.xml"/><Relationship Id="rId1" Type="http://schemas.openxmlformats.org/officeDocument/2006/relationships/slideLayout" Target="../slideLayouts/slideLayout13.xml"/><Relationship Id="rId4" Type="http://schemas.openxmlformats.org/officeDocument/2006/relationships/image" Target="../media/image126.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24.xml"/><Relationship Id="rId1" Type="http://schemas.openxmlformats.org/officeDocument/2006/relationships/slideLayout" Target="../slideLayouts/slideLayout13.xml"/><Relationship Id="rId5" Type="http://schemas.openxmlformats.org/officeDocument/2006/relationships/image" Target="../media/image127.png"/><Relationship Id="rId4" Type="http://schemas.openxmlformats.org/officeDocument/2006/relationships/hyperlink" Target="http://www.spc.noaa.gov/wcm/torngraph-big.png"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25.xml"/><Relationship Id="rId1" Type="http://schemas.openxmlformats.org/officeDocument/2006/relationships/slideLayout" Target="../slideLayouts/slideLayout13.xml"/><Relationship Id="rId5" Type="http://schemas.openxmlformats.org/officeDocument/2006/relationships/image" Target="../media/image128.png"/><Relationship Id="rId4" Type="http://schemas.openxmlformats.org/officeDocument/2006/relationships/hyperlink" Target="http://www.spc.noaa.gov/wcm/torngraph-big.png"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29.emf"/><Relationship Id="rId4" Type="http://schemas.openxmlformats.org/officeDocument/2006/relationships/oleObject" Target="../embeddings/oleObject93.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130.emf"/><Relationship Id="rId4" Type="http://schemas.openxmlformats.org/officeDocument/2006/relationships/oleObject" Target="../embeddings/oleObject94.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5.vml"/><Relationship Id="rId5" Type="http://schemas.openxmlformats.org/officeDocument/2006/relationships/image" Target="../media/image131.emf"/><Relationship Id="rId4" Type="http://schemas.openxmlformats.org/officeDocument/2006/relationships/oleObject" Target="../embeddings/oleObject95.bin"/></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4.html" TargetMode="Externa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vmlDrawing" Target="../drawings/vmlDrawing96.vml"/><Relationship Id="rId4" Type="http://schemas.openxmlformats.org/officeDocument/2006/relationships/image" Target="../media/image132.emf"/></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image" Target="../media/image133.emf"/><Relationship Id="rId4" Type="http://schemas.openxmlformats.org/officeDocument/2006/relationships/oleObject" Target="../embeddings/oleObject97.bin"/></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image" Target="../media/image135.emf"/></Relationships>
</file>

<file path=ppt/slides/_rels/slide15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image" Target="../media/image137.jpe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155.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notesSlide" Target="../notesSlides/notesSlide137.xml"/><Relationship Id="rId7" Type="http://schemas.openxmlformats.org/officeDocument/2006/relationships/image" Target="../media/image140.jpeg"/><Relationship Id="rId2" Type="http://schemas.openxmlformats.org/officeDocument/2006/relationships/slideLayout" Target="../slideLayouts/slideLayout6.xml"/><Relationship Id="rId1" Type="http://schemas.openxmlformats.org/officeDocument/2006/relationships/vmlDrawing" Target="../drawings/vmlDrawing98.vml"/><Relationship Id="rId6" Type="http://schemas.openxmlformats.org/officeDocument/2006/relationships/image" Target="../media/image139.jpeg"/><Relationship Id="rId5" Type="http://schemas.openxmlformats.org/officeDocument/2006/relationships/image" Target="../media/image138.emf"/><Relationship Id="rId10" Type="http://schemas.openxmlformats.org/officeDocument/2006/relationships/image" Target="../media/image143.jpeg"/><Relationship Id="rId4" Type="http://schemas.openxmlformats.org/officeDocument/2006/relationships/oleObject" Target="../embeddings/oleObject98.bin"/><Relationship Id="rId9" Type="http://schemas.openxmlformats.org/officeDocument/2006/relationships/image" Target="../media/image142.jpe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99.vml"/><Relationship Id="rId5" Type="http://schemas.openxmlformats.org/officeDocument/2006/relationships/image" Target="../media/image144.emf"/><Relationship Id="rId4" Type="http://schemas.openxmlformats.org/officeDocument/2006/relationships/oleObject" Target="../embeddings/oleObject99.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45.emf"/><Relationship Id="rId4" Type="http://schemas.openxmlformats.org/officeDocument/2006/relationships/oleObject" Target="../embeddings/oleObject100.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1.vml"/><Relationship Id="rId5" Type="http://schemas.openxmlformats.org/officeDocument/2006/relationships/image" Target="../media/image146.emf"/><Relationship Id="rId4" Type="http://schemas.openxmlformats.org/officeDocument/2006/relationships/oleObject" Target="../embeddings/oleObject101.bin"/></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02.vml"/><Relationship Id="rId5" Type="http://schemas.openxmlformats.org/officeDocument/2006/relationships/image" Target="../media/image147.emf"/><Relationship Id="rId4" Type="http://schemas.openxmlformats.org/officeDocument/2006/relationships/oleObject" Target="../embeddings/oleObject102.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48.emf"/><Relationship Id="rId4" Type="http://schemas.openxmlformats.org/officeDocument/2006/relationships/oleObject" Target="../embeddings/oleObject103.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49.emf"/><Relationship Id="rId4" Type="http://schemas.openxmlformats.org/officeDocument/2006/relationships/oleObject" Target="../embeddings/oleObject104.bin"/></Relationships>
</file>

<file path=ppt/slides/_rels/slide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05.vml"/><Relationship Id="rId5" Type="http://schemas.openxmlformats.org/officeDocument/2006/relationships/image" Target="../media/image150.emf"/><Relationship Id="rId4" Type="http://schemas.openxmlformats.org/officeDocument/2006/relationships/oleObject" Target="../embeddings/oleObject105.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06.vml"/><Relationship Id="rId5" Type="http://schemas.openxmlformats.org/officeDocument/2006/relationships/image" Target="../media/image151.emf"/><Relationship Id="rId4" Type="http://schemas.openxmlformats.org/officeDocument/2006/relationships/oleObject" Target="../embeddings/oleObject106.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image" Target="../media/image152.emf"/><Relationship Id="rId4" Type="http://schemas.openxmlformats.org/officeDocument/2006/relationships/oleObject" Target="../embeddings/oleObject107.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53.emf"/><Relationship Id="rId4" Type="http://schemas.openxmlformats.org/officeDocument/2006/relationships/oleObject" Target="../embeddings/oleObject108.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09.vml"/><Relationship Id="rId6" Type="http://schemas.openxmlformats.org/officeDocument/2006/relationships/image" Target="../media/image154.emf"/><Relationship Id="rId5" Type="http://schemas.openxmlformats.org/officeDocument/2006/relationships/oleObject" Target="../embeddings/oleObject109.bin"/><Relationship Id="rId4" Type="http://schemas.openxmlformats.org/officeDocument/2006/relationships/hyperlink" Target="http://www.federalreserve.gov/releases/h15/data.ht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vmlDrawing" Target="../drawings/vmlDrawing110.vml"/><Relationship Id="rId6" Type="http://schemas.openxmlformats.org/officeDocument/2006/relationships/image" Target="../media/image155.emf"/><Relationship Id="rId5" Type="http://schemas.openxmlformats.org/officeDocument/2006/relationships/oleObject" Target="../embeddings/oleObject110.bin"/><Relationship Id="rId4" Type="http://schemas.openxmlformats.org/officeDocument/2006/relationships/hyperlink" Target="http://www.federalreserve.gov/releases/h15/data.htm" TargetMode="Externa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56.emf"/><Relationship Id="rId4" Type="http://schemas.openxmlformats.org/officeDocument/2006/relationships/oleObject" Target="../embeddings/oleObject111.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57.emf"/><Relationship Id="rId4" Type="http://schemas.openxmlformats.org/officeDocument/2006/relationships/oleObject" Target="../embeddings/oleObject112.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58.emf"/><Relationship Id="rId4" Type="http://schemas.openxmlformats.org/officeDocument/2006/relationships/oleObject" Target="../embeddings/oleObject113.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59.emf"/><Relationship Id="rId4" Type="http://schemas.openxmlformats.org/officeDocument/2006/relationships/oleObject" Target="../embeddings/oleObject114.bin"/></Relationships>
</file>

<file path=ppt/slides/_rels/slide17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15.vml"/><Relationship Id="rId5" Type="http://schemas.openxmlformats.org/officeDocument/2006/relationships/image" Target="../media/image160.emf"/><Relationship Id="rId4" Type="http://schemas.openxmlformats.org/officeDocument/2006/relationships/oleObject" Target="../embeddings/oleObject115.bin"/></Relationships>
</file>

<file path=ppt/slides/_rels/slide1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vmlDrawing" Target="../drawings/vmlDrawing116.vml"/><Relationship Id="rId6" Type="http://schemas.openxmlformats.org/officeDocument/2006/relationships/image" Target="../media/image161.emf"/><Relationship Id="rId5" Type="http://schemas.openxmlformats.org/officeDocument/2006/relationships/oleObject" Target="../embeddings/oleObject116.bin"/><Relationship Id="rId4" Type="http://schemas.openxmlformats.org/officeDocument/2006/relationships/notesSlide" Target="../notesSlides/notesSlide160.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17.vml"/><Relationship Id="rId5" Type="http://schemas.openxmlformats.org/officeDocument/2006/relationships/image" Target="../media/image162.emf"/><Relationship Id="rId4" Type="http://schemas.openxmlformats.org/officeDocument/2006/relationships/oleObject" Target="../embeddings/oleObject1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image" Target="../media/image163.emf"/><Relationship Id="rId4" Type="http://schemas.openxmlformats.org/officeDocument/2006/relationships/oleObject" Target="../embeddings/oleObject118.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64.emf"/><Relationship Id="rId4" Type="http://schemas.openxmlformats.org/officeDocument/2006/relationships/oleObject" Target="../embeddings/oleObject119.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0.vml"/><Relationship Id="rId5" Type="http://schemas.openxmlformats.org/officeDocument/2006/relationships/image" Target="../media/image165.emf"/><Relationship Id="rId4" Type="http://schemas.openxmlformats.org/officeDocument/2006/relationships/oleObject" Target="../embeddings/oleObject120.bin"/></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21.vml"/><Relationship Id="rId5" Type="http://schemas.openxmlformats.org/officeDocument/2006/relationships/image" Target="../media/image166.emf"/><Relationship Id="rId4" Type="http://schemas.openxmlformats.org/officeDocument/2006/relationships/oleObject" Target="../embeddings/oleObject121.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vmlDrawing" Target="../drawings/vmlDrawing122.vml"/><Relationship Id="rId5" Type="http://schemas.openxmlformats.org/officeDocument/2006/relationships/image" Target="../media/image167.emf"/><Relationship Id="rId4" Type="http://schemas.openxmlformats.org/officeDocument/2006/relationships/oleObject" Target="../embeddings/oleObject122.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vmlDrawing" Target="../drawings/vmlDrawing123.vml"/><Relationship Id="rId5" Type="http://schemas.openxmlformats.org/officeDocument/2006/relationships/image" Target="../media/image168.emf"/><Relationship Id="rId4" Type="http://schemas.openxmlformats.org/officeDocument/2006/relationships/oleObject" Target="../embeddings/oleObject123.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7.xml"/><Relationship Id="rId1" Type="http://schemas.openxmlformats.org/officeDocument/2006/relationships/vmlDrawing" Target="../drawings/vmlDrawing124.vml"/><Relationship Id="rId5" Type="http://schemas.openxmlformats.org/officeDocument/2006/relationships/image" Target="../media/image169.emf"/><Relationship Id="rId4" Type="http://schemas.openxmlformats.org/officeDocument/2006/relationships/oleObject" Target="../embeddings/oleObject124.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25.vml"/><Relationship Id="rId5" Type="http://schemas.openxmlformats.org/officeDocument/2006/relationships/image" Target="../media/image170.emf"/><Relationship Id="rId4" Type="http://schemas.openxmlformats.org/officeDocument/2006/relationships/oleObject" Target="../embeddings/oleObject12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26.vml"/><Relationship Id="rId5" Type="http://schemas.openxmlformats.org/officeDocument/2006/relationships/image" Target="../media/image171.emf"/><Relationship Id="rId4" Type="http://schemas.openxmlformats.org/officeDocument/2006/relationships/oleObject" Target="../embeddings/oleObject126.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27.vml"/><Relationship Id="rId5" Type="http://schemas.openxmlformats.org/officeDocument/2006/relationships/image" Target="../media/image172.emf"/><Relationship Id="rId4" Type="http://schemas.openxmlformats.org/officeDocument/2006/relationships/oleObject" Target="../embeddings/oleObject127.bin"/></Relationships>
</file>

<file path=ppt/slides/_rels/slide1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28.vml"/><Relationship Id="rId5" Type="http://schemas.openxmlformats.org/officeDocument/2006/relationships/image" Target="../media/image173.emf"/><Relationship Id="rId4" Type="http://schemas.openxmlformats.org/officeDocument/2006/relationships/oleObject" Target="../embeddings/oleObject128.bin"/></Relationships>
</file>

<file path=ppt/slides/_rels/slide19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29.vml"/><Relationship Id="rId5" Type="http://schemas.openxmlformats.org/officeDocument/2006/relationships/image" Target="../media/image174.emf"/><Relationship Id="rId4" Type="http://schemas.openxmlformats.org/officeDocument/2006/relationships/oleObject" Target="../embeddings/oleObject129.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20.emf"/></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30.vml"/><Relationship Id="rId5" Type="http://schemas.openxmlformats.org/officeDocument/2006/relationships/image" Target="../media/image175.emf"/><Relationship Id="rId4" Type="http://schemas.openxmlformats.org/officeDocument/2006/relationships/oleObject" Target="../embeddings/oleObject130.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31.vml"/><Relationship Id="rId5" Type="http://schemas.openxmlformats.org/officeDocument/2006/relationships/image" Target="../media/image176.emf"/><Relationship Id="rId4" Type="http://schemas.openxmlformats.org/officeDocument/2006/relationships/oleObject" Target="../embeddings/oleObject131.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vmlDrawing" Target="../drawings/vmlDrawing132.vml"/><Relationship Id="rId5" Type="http://schemas.openxmlformats.org/officeDocument/2006/relationships/image" Target="../media/image177.emf"/><Relationship Id="rId4" Type="http://schemas.openxmlformats.org/officeDocument/2006/relationships/oleObject" Target="../embeddings/oleObject132.bin"/></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12.xml"/><Relationship Id="rId1" Type="http://schemas.openxmlformats.org/officeDocument/2006/relationships/vmlDrawing" Target="../drawings/vmlDrawing133.vml"/><Relationship Id="rId4" Type="http://schemas.openxmlformats.org/officeDocument/2006/relationships/image" Target="../media/image178.emf"/></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79.emf"/><Relationship Id="rId4" Type="http://schemas.openxmlformats.org/officeDocument/2006/relationships/oleObject" Target="../embeddings/oleObject134.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80.emf"/><Relationship Id="rId4" Type="http://schemas.openxmlformats.org/officeDocument/2006/relationships/oleObject" Target="../embeddings/oleObject135.bin"/></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image" Target="../media/image181.emf"/><Relationship Id="rId4" Type="http://schemas.openxmlformats.org/officeDocument/2006/relationships/oleObject" Target="../embeddings/oleObject136.bin"/></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37.vml"/><Relationship Id="rId5" Type="http://schemas.openxmlformats.org/officeDocument/2006/relationships/image" Target="../media/image182.emf"/><Relationship Id="rId4" Type="http://schemas.openxmlformats.org/officeDocument/2006/relationships/oleObject" Target="../embeddings/oleObject137.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6.xml"/><Relationship Id="rId1" Type="http://schemas.openxmlformats.org/officeDocument/2006/relationships/vmlDrawing" Target="../drawings/vmlDrawing138.vml"/><Relationship Id="rId5" Type="http://schemas.openxmlformats.org/officeDocument/2006/relationships/image" Target="../media/image183.emf"/><Relationship Id="rId4" Type="http://schemas.openxmlformats.org/officeDocument/2006/relationships/oleObject" Target="../embeddings/oleObject138.bin"/></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image" Target="../media/image18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image" Target="../media/image185.emf"/><Relationship Id="rId4" Type="http://schemas.openxmlformats.org/officeDocument/2006/relationships/oleObject" Target="../embeddings/oleObject140.bin"/></Relationships>
</file>

<file path=ppt/slides/_rels/slide2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vmlDrawing" Target="../drawings/vmlDrawing141.vml"/><Relationship Id="rId6" Type="http://schemas.openxmlformats.org/officeDocument/2006/relationships/image" Target="../media/image186.emf"/><Relationship Id="rId5" Type="http://schemas.openxmlformats.org/officeDocument/2006/relationships/oleObject" Target="../embeddings/oleObject141.bin"/><Relationship Id="rId4" Type="http://schemas.openxmlformats.org/officeDocument/2006/relationships/notesSlide" Target="../notesSlides/notesSlide190.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42.vml"/><Relationship Id="rId5" Type="http://schemas.openxmlformats.org/officeDocument/2006/relationships/image" Target="../media/image187.emf"/><Relationship Id="rId4" Type="http://schemas.openxmlformats.org/officeDocument/2006/relationships/oleObject" Target="../embeddings/oleObject142.bin"/></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43.vml"/><Relationship Id="rId5" Type="http://schemas.openxmlformats.org/officeDocument/2006/relationships/image" Target="../media/image188.emf"/><Relationship Id="rId4" Type="http://schemas.openxmlformats.org/officeDocument/2006/relationships/oleObject" Target="../embeddings/oleObject143.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44.vml"/><Relationship Id="rId5" Type="http://schemas.openxmlformats.org/officeDocument/2006/relationships/image" Target="../media/image189.emf"/><Relationship Id="rId4" Type="http://schemas.openxmlformats.org/officeDocument/2006/relationships/oleObject" Target="../embeddings/oleObject144.bin"/></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45.vml"/><Relationship Id="rId5" Type="http://schemas.openxmlformats.org/officeDocument/2006/relationships/image" Target="../media/image190.emf"/><Relationship Id="rId4" Type="http://schemas.openxmlformats.org/officeDocument/2006/relationships/oleObject" Target="../embeddings/oleObject145.bin"/></Relationships>
</file>

<file path=ppt/slides/_rels/slide2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191.emf"/><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6.xml"/><Relationship Id="rId1" Type="http://schemas.openxmlformats.org/officeDocument/2006/relationships/vmlDrawing" Target="../drawings/vmlDrawing146.vml"/><Relationship Id="rId5" Type="http://schemas.openxmlformats.org/officeDocument/2006/relationships/image" Target="../media/image192.emf"/><Relationship Id="rId4" Type="http://schemas.openxmlformats.org/officeDocument/2006/relationships/oleObject" Target="../embeddings/oleObject14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2" Type="http://schemas.openxmlformats.org/officeDocument/2006/relationships/image" Target="../media/image193.jpeg"/><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96.emf"/><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12.xml"/><Relationship Id="rId1" Type="http://schemas.openxmlformats.org/officeDocument/2006/relationships/vmlDrawing" Target="../drawings/vmlDrawing147.vml"/><Relationship Id="rId4" Type="http://schemas.openxmlformats.org/officeDocument/2006/relationships/image" Target="../media/image198.emf"/></Relationships>
</file>

<file path=ppt/slides/_rels/slide227.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image" Target="../media/image201.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48.vml"/><Relationship Id="rId5" Type="http://schemas.openxmlformats.org/officeDocument/2006/relationships/image" Target="../media/image202.emf"/><Relationship Id="rId4" Type="http://schemas.openxmlformats.org/officeDocument/2006/relationships/oleObject" Target="../embeddings/oleObject148.bin"/></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vmlDrawing" Target="../drawings/vmlDrawing149.vml"/><Relationship Id="rId5" Type="http://schemas.openxmlformats.org/officeDocument/2006/relationships/image" Target="../media/image203.emf"/><Relationship Id="rId4" Type="http://schemas.openxmlformats.org/officeDocument/2006/relationships/oleObject" Target="../embeddings/oleObject149.bin"/></Relationships>
</file>

<file path=ppt/slides/_rels/slide234.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6.xml"/><Relationship Id="rId1" Type="http://schemas.openxmlformats.org/officeDocument/2006/relationships/vmlDrawing" Target="../drawings/vmlDrawing150.vml"/><Relationship Id="rId5" Type="http://schemas.openxmlformats.org/officeDocument/2006/relationships/image" Target="../media/image207.emf"/><Relationship Id="rId4" Type="http://schemas.openxmlformats.org/officeDocument/2006/relationships/oleObject" Target="../embeddings/oleObject150.bin"/></Relationships>
</file>

<file path=ppt/slides/_rels/slide2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vmlDrawing" Target="../drawings/vmlDrawing151.vml"/><Relationship Id="rId6" Type="http://schemas.openxmlformats.org/officeDocument/2006/relationships/image" Target="../media/image208.emf"/><Relationship Id="rId5" Type="http://schemas.openxmlformats.org/officeDocument/2006/relationships/oleObject" Target="../embeddings/oleObject151.bin"/><Relationship Id="rId4" Type="http://schemas.openxmlformats.org/officeDocument/2006/relationships/notesSlide" Target="../notesSlides/notesSlide205.xm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6.xml"/><Relationship Id="rId1" Type="http://schemas.openxmlformats.org/officeDocument/2006/relationships/vmlDrawing" Target="../drawings/vmlDrawing152.vml"/><Relationship Id="rId5" Type="http://schemas.openxmlformats.org/officeDocument/2006/relationships/image" Target="../media/image209.emf"/><Relationship Id="rId4" Type="http://schemas.openxmlformats.org/officeDocument/2006/relationships/oleObject" Target="../embeddings/oleObject15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6.xml"/><Relationship Id="rId1" Type="http://schemas.openxmlformats.org/officeDocument/2006/relationships/vmlDrawing" Target="../drawings/vmlDrawing153.vml"/><Relationship Id="rId5" Type="http://schemas.openxmlformats.org/officeDocument/2006/relationships/image" Target="../media/image210.emf"/><Relationship Id="rId4" Type="http://schemas.openxmlformats.org/officeDocument/2006/relationships/oleObject" Target="../embeddings/oleObject153.bin"/></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6.xml"/><Relationship Id="rId1" Type="http://schemas.openxmlformats.org/officeDocument/2006/relationships/vmlDrawing" Target="../drawings/vmlDrawing154.vml"/><Relationship Id="rId5" Type="http://schemas.openxmlformats.org/officeDocument/2006/relationships/image" Target="../media/image211.emf"/><Relationship Id="rId4" Type="http://schemas.openxmlformats.org/officeDocument/2006/relationships/oleObject" Target="../embeddings/oleObject154.bin"/></Relationships>
</file>

<file path=ppt/slides/_rels/slide242.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209.xml"/><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6.xml"/><Relationship Id="rId1" Type="http://schemas.openxmlformats.org/officeDocument/2006/relationships/vmlDrawing" Target="../drawings/vmlDrawing155.vml"/><Relationship Id="rId5" Type="http://schemas.openxmlformats.org/officeDocument/2006/relationships/image" Target="../media/image214.emf"/><Relationship Id="rId4" Type="http://schemas.openxmlformats.org/officeDocument/2006/relationships/oleObject" Target="../embeddings/oleObject155.bin"/></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7.xml"/><Relationship Id="rId1" Type="http://schemas.openxmlformats.org/officeDocument/2006/relationships/vmlDrawing" Target="../drawings/vmlDrawing156.vml"/><Relationship Id="rId5" Type="http://schemas.openxmlformats.org/officeDocument/2006/relationships/image" Target="../media/image215.emf"/><Relationship Id="rId4" Type="http://schemas.openxmlformats.org/officeDocument/2006/relationships/oleObject" Target="../embeddings/oleObject156.bin"/></Relationships>
</file>

<file path=ppt/slides/_rels/slide246.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217.jpeg"/><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6.xml"/><Relationship Id="rId1" Type="http://schemas.openxmlformats.org/officeDocument/2006/relationships/vmlDrawing" Target="../drawings/vmlDrawing157.vml"/><Relationship Id="rId5" Type="http://schemas.openxmlformats.org/officeDocument/2006/relationships/image" Target="../media/image218.emf"/><Relationship Id="rId4" Type="http://schemas.openxmlformats.org/officeDocument/2006/relationships/oleObject" Target="../embeddings/oleObject15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7.xml"/><Relationship Id="rId1" Type="http://schemas.openxmlformats.org/officeDocument/2006/relationships/vmlDrawing" Target="../drawings/vmlDrawing158.vml"/><Relationship Id="rId5" Type="http://schemas.openxmlformats.org/officeDocument/2006/relationships/image" Target="../media/image219.emf"/><Relationship Id="rId4" Type="http://schemas.openxmlformats.org/officeDocument/2006/relationships/oleObject" Target="../embeddings/oleObject158.bin"/></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7.xml"/><Relationship Id="rId1" Type="http://schemas.openxmlformats.org/officeDocument/2006/relationships/vmlDrawing" Target="../drawings/vmlDrawing159.vml"/><Relationship Id="rId5" Type="http://schemas.openxmlformats.org/officeDocument/2006/relationships/image" Target="../media/image220.emf"/><Relationship Id="rId4" Type="http://schemas.openxmlformats.org/officeDocument/2006/relationships/oleObject" Target="../embeddings/oleObject159.bin"/></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hyperlink" Target="http://www.federalreserve.gov/releases/housedebt" TargetMode="Externa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3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46.emf"/><Relationship Id="rId5" Type="http://schemas.openxmlformats.org/officeDocument/2006/relationships/oleObject" Target="../embeddings/oleObject40.bin"/><Relationship Id="rId4" Type="http://schemas.openxmlformats.org/officeDocument/2006/relationships/hyperlink" Target="http://www.federalreserve.gov/releases/h15/data.htm"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3.xml"/><Relationship Id="rId1" Type="http://schemas.openxmlformats.org/officeDocument/2006/relationships/vmlDrawing" Target="../drawings/vmlDrawing41.vml"/><Relationship Id="rId6" Type="http://schemas.openxmlformats.org/officeDocument/2006/relationships/image" Target="../media/image47.emf"/><Relationship Id="rId5" Type="http://schemas.openxmlformats.org/officeDocument/2006/relationships/oleObject" Target="../embeddings/oleObject41.bin"/><Relationship Id="rId4"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hyperlink" Target="http://www2.fdic.gov/qbp/" TargetMode="External"/><Relationship Id="rId5" Type="http://schemas.openxmlformats.org/officeDocument/2006/relationships/image" Target="../media/image48.emf"/><Relationship Id="rId4" Type="http://schemas.openxmlformats.org/officeDocument/2006/relationships/oleObject" Target="../embeddings/oleObject4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hyperlink" Target="http://www2.fdic.gov/qbp/" TargetMode="External"/><Relationship Id="rId5" Type="http://schemas.openxmlformats.org/officeDocument/2006/relationships/image" Target="../media/image49.emf"/><Relationship Id="rId4" Type="http://schemas.openxmlformats.org/officeDocument/2006/relationships/oleObject" Target="../embeddings/oleObject43.bin"/></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1.emf"/><Relationship Id="rId4" Type="http://schemas.openxmlformats.org/officeDocument/2006/relationships/oleObject" Target="../embeddings/oleObject4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hyperlink" Target="http://www.census.gov/construction/c30/c30index.html" TargetMode="External"/><Relationship Id="rId5" Type="http://schemas.openxmlformats.org/officeDocument/2006/relationships/image" Target="../media/image52.emf"/><Relationship Id="rId4" Type="http://schemas.openxmlformats.org/officeDocument/2006/relationships/oleObject" Target="../embeddings/oleObject4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hyperlink" Target="http://www.census.gov/construction/c30/historical_data.html" TargetMode="External"/><Relationship Id="rId5" Type="http://schemas.openxmlformats.org/officeDocument/2006/relationships/image" Target="../media/image53.emf"/><Relationship Id="rId4" Type="http://schemas.openxmlformats.org/officeDocument/2006/relationships/oleObject" Target="../embeddings/oleObject4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54.emf"/><Relationship Id="rId5" Type="http://schemas.openxmlformats.org/officeDocument/2006/relationships/oleObject" Target="../embeddings/oleObject47.bin"/><Relationship Id="rId4" Type="http://schemas.openxmlformats.org/officeDocument/2006/relationships/hyperlink" Target="http://data.bls.gov/"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55.emf"/><Relationship Id="rId4" Type="http://schemas.openxmlformats.org/officeDocument/2006/relationships/oleObject" Target="../embeddings/oleObject48.bin"/></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hyperlink" Target="http://data.bls.gov/" TargetMode="External"/><Relationship Id="rId5" Type="http://schemas.openxmlformats.org/officeDocument/2006/relationships/image" Target="../media/image56.emf"/><Relationship Id="rId4" Type="http://schemas.openxmlformats.org/officeDocument/2006/relationships/oleObject" Target="../embeddings/oleObject4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hyperlink" Target="http://www.census.gov/manufacturing/m3/" TargetMode="External"/><Relationship Id="rId5" Type="http://schemas.openxmlformats.org/officeDocument/2006/relationships/image" Target="../media/image57.emf"/><Relationship Id="rId4" Type="http://schemas.openxmlformats.org/officeDocument/2006/relationships/oleObject" Target="../embeddings/oleObject50.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hyperlink" Target="http://www.ism.ws/ismreport/mfgrob.cfm" TargetMode="External"/><Relationship Id="rId5" Type="http://schemas.openxmlformats.org/officeDocument/2006/relationships/image" Target="../media/image58.emf"/><Relationship Id="rId4" Type="http://schemas.openxmlformats.org/officeDocument/2006/relationships/oleObject" Target="../embeddings/oleObject5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hyperlink" Target="http://www.census.gov/manufacturing/m3/" TargetMode="External"/><Relationship Id="rId5" Type="http://schemas.openxmlformats.org/officeDocument/2006/relationships/image" Target="../media/image59.emf"/><Relationship Id="rId4" Type="http://schemas.openxmlformats.org/officeDocument/2006/relationships/oleObject" Target="../embeddings/oleObject5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62.jpeg"/><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61.emf"/><Relationship Id="rId5" Type="http://schemas.openxmlformats.org/officeDocument/2006/relationships/oleObject" Target="../embeddings/oleObject54.bin"/><Relationship Id="rId4" Type="http://schemas.openxmlformats.org/officeDocument/2006/relationships/hyperlink" Target="http://data.bls.gov/" TargetMode="Externa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image" Target="../media/image63.emf"/></Relationships>
</file>

<file path=ppt/slides/_rels/slide6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image" Target="../media/image6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7.emf"/><Relationship Id="rId4" Type="http://schemas.openxmlformats.org/officeDocument/2006/relationships/oleObject" Target="../embeddings/oleObject57.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4.xml"/><Relationship Id="rId1" Type="http://schemas.openxmlformats.org/officeDocument/2006/relationships/vmlDrawing" Target="../drawings/vmlDrawing58.vml"/><Relationship Id="rId6" Type="http://schemas.openxmlformats.org/officeDocument/2006/relationships/image" Target="../media/image68.emf"/><Relationship Id="rId5" Type="http://schemas.openxmlformats.org/officeDocument/2006/relationships/oleObject" Target="../embeddings/oleObject58.bin"/><Relationship Id="rId4" Type="http://schemas.openxmlformats.org/officeDocument/2006/relationships/notesSlide" Target="../notesSlides/notesSlide6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image" Target="../media/image69.e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70.emf"/><Relationship Id="rId4" Type="http://schemas.openxmlformats.org/officeDocument/2006/relationships/oleObject" Target="../embeddings/oleObject60.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1.emf"/><Relationship Id="rId4" Type="http://schemas.openxmlformats.org/officeDocument/2006/relationships/oleObject" Target="../embeddings/oleObject61.bin"/></Relationships>
</file>

<file path=ppt/slides/_rels/slide7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2.emf"/><Relationship Id="rId4" Type="http://schemas.openxmlformats.org/officeDocument/2006/relationships/oleObject" Target="../embeddings/oleObject6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73.emf"/><Relationship Id="rId4" Type="http://schemas.openxmlformats.org/officeDocument/2006/relationships/oleObject" Target="../embeddings/oleObject63.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4.emf"/><Relationship Id="rId4" Type="http://schemas.openxmlformats.org/officeDocument/2006/relationships/oleObject" Target="../embeddings/oleObject64.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www.bls.gov/ces/home.htm" TargetMode="External"/><Relationship Id="rId5" Type="http://schemas.openxmlformats.org/officeDocument/2006/relationships/image" Target="../media/image75.emf"/><Relationship Id="rId4" Type="http://schemas.openxmlformats.org/officeDocument/2006/relationships/oleObject" Target="../embeddings/oleObject65.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hyperlink" Target="http://www.bls.gov/ces/home.htm" TargetMode="External"/><Relationship Id="rId5" Type="http://schemas.openxmlformats.org/officeDocument/2006/relationships/image" Target="../media/image76.emf"/><Relationship Id="rId4" Type="http://schemas.openxmlformats.org/officeDocument/2006/relationships/oleObject" Target="../embeddings/oleObject66.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7.vml"/><Relationship Id="rId6" Type="http://schemas.openxmlformats.org/officeDocument/2006/relationships/hyperlink" Target="http://www.bls.gov/ces/home.htm" TargetMode="External"/><Relationship Id="rId5" Type="http://schemas.openxmlformats.org/officeDocument/2006/relationships/image" Target="../media/image77.emf"/><Relationship Id="rId4" Type="http://schemas.openxmlformats.org/officeDocument/2006/relationships/oleObject" Target="../embeddings/oleObject67.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hyperlink" Target="http://www.bls.gov/data/" TargetMode="External"/><Relationship Id="rId5" Type="http://schemas.openxmlformats.org/officeDocument/2006/relationships/image" Target="../media/image78.emf"/><Relationship Id="rId4" Type="http://schemas.openxmlformats.org/officeDocument/2006/relationships/oleObject" Target="../embeddings/oleObject68.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hyperlink" Target="http://www.bls.gov/data/" TargetMode="External"/><Relationship Id="rId5" Type="http://schemas.openxmlformats.org/officeDocument/2006/relationships/image" Target="../media/image79.emf"/><Relationship Id="rId4" Type="http://schemas.openxmlformats.org/officeDocument/2006/relationships/oleObject" Target="../embeddings/oleObject69.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80.emf"/><Relationship Id="rId4" Type="http://schemas.openxmlformats.org/officeDocument/2006/relationships/oleObject" Target="../embeddings/oleObject70.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81.emf"/><Relationship Id="rId4" Type="http://schemas.openxmlformats.org/officeDocument/2006/relationships/oleObject" Target="../embeddings/oleObject7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image" Target="../media/image83.jpeg"/><Relationship Id="rId5" Type="http://schemas.openxmlformats.org/officeDocument/2006/relationships/image" Target="../media/image82.emf"/><Relationship Id="rId4" Type="http://schemas.openxmlformats.org/officeDocument/2006/relationships/oleObject" Target="../embeddings/oleObject72.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84.emf"/><Relationship Id="rId4" Type="http://schemas.openxmlformats.org/officeDocument/2006/relationships/oleObject" Target="../embeddings/oleObject73.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5.emf"/><Relationship Id="rId4" Type="http://schemas.openxmlformats.org/officeDocument/2006/relationships/oleObject" Target="../embeddings/oleObject74.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86.emf"/><Relationship Id="rId4" Type="http://schemas.openxmlformats.org/officeDocument/2006/relationships/oleObject" Target="../embeddings/oleObject75.bin"/></Relationships>
</file>

<file path=ppt/slides/_rels/slide9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6.xml"/><Relationship Id="rId1" Type="http://schemas.openxmlformats.org/officeDocument/2006/relationships/slideLayout" Target="../slideLayouts/slideLayout13.xml"/><Relationship Id="rId5" Type="http://schemas.openxmlformats.org/officeDocument/2006/relationships/image" Target="../media/image89.jpeg"/><Relationship Id="rId4" Type="http://schemas.openxmlformats.org/officeDocument/2006/relationships/image" Target="../media/image88.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90.emf"/><Relationship Id="rId4" Type="http://schemas.openxmlformats.org/officeDocument/2006/relationships/oleObject" Target="../embeddings/oleObject76.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91.emf"/><Relationship Id="rId4" Type="http://schemas.openxmlformats.org/officeDocument/2006/relationships/oleObject" Target="../embeddings/oleObject77.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89.xml"/><Relationship Id="rId1" Type="http://schemas.openxmlformats.org/officeDocument/2006/relationships/slideLayout" Target="../slideLayouts/slideLayout13.xml"/><Relationship Id="rId4" Type="http://schemas.openxmlformats.org/officeDocument/2006/relationships/image" Target="../media/image9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404513"/>
            <a:ext cx="9104313" cy="2106731"/>
          </a:xfrm>
          <a:ln/>
        </p:spPr>
        <p:txBody>
          <a:bodyPr/>
          <a:lstStyle/>
          <a:p>
            <a:r>
              <a:rPr lang="en-US" sz="4000" dirty="0" smtClean="0"/>
              <a:t> Trends, Challenges &amp; Opportunities in the P/C Insurance Industry:</a:t>
            </a:r>
            <a:br>
              <a:rPr lang="en-US" sz="4000" dirty="0" smtClean="0"/>
            </a:br>
            <a:r>
              <a:rPr lang="en-US" sz="3600" i="1" dirty="0" smtClean="0"/>
              <a:t>2014 and Beyond</a:t>
            </a:r>
            <a:r>
              <a:rPr lang="en-US" sz="3200" i="1" dirty="0" smtClean="0"/>
              <a:t/>
            </a:r>
            <a:br>
              <a:rPr lang="en-US" sz="3200" i="1" dirty="0" smtClean="0"/>
            </a:br>
            <a:endParaRPr lang="en-US" sz="3200" i="1" dirty="0">
              <a:solidFill>
                <a:srgbClr val="FF0000"/>
              </a:solidFill>
            </a:endParaRPr>
          </a:p>
        </p:txBody>
      </p:sp>
      <p:sp>
        <p:nvSpPr>
          <p:cNvPr id="94211" name="Rectangle 3"/>
          <p:cNvSpPr>
            <a:spLocks noGrp="1" noChangeArrowheads="1"/>
          </p:cNvSpPr>
          <p:nvPr>
            <p:ph type="subTitle" idx="1"/>
          </p:nvPr>
        </p:nvSpPr>
        <p:spPr>
          <a:xfrm>
            <a:off x="0" y="4214631"/>
            <a:ext cx="8952271" cy="1794337"/>
          </a:xfrm>
        </p:spPr>
        <p:txBody>
          <a:bodyPr/>
          <a:lstStyle/>
          <a:p>
            <a:pPr>
              <a:lnSpc>
                <a:spcPct val="80000"/>
              </a:lnSpc>
            </a:pPr>
            <a:r>
              <a:rPr lang="en-US" sz="2800" dirty="0" smtClean="0"/>
              <a:t>Guy Carpenter Mutual Company Conference</a:t>
            </a:r>
          </a:p>
          <a:p>
            <a:pPr>
              <a:lnSpc>
                <a:spcPct val="80000"/>
              </a:lnSpc>
            </a:pPr>
            <a:r>
              <a:rPr lang="en-US" sz="2800" dirty="0" smtClean="0"/>
              <a:t>Philadelphia, PA</a:t>
            </a:r>
          </a:p>
          <a:p>
            <a:pPr>
              <a:lnSpc>
                <a:spcPct val="80000"/>
              </a:lnSpc>
            </a:pPr>
            <a:r>
              <a:rPr lang="en-US" sz="2800" dirty="0" smtClean="0"/>
              <a:t>June 4,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60D6BF-5DC6-4564-9133-4C79399417E7}" type="slidenum">
              <a:rPr lang="en-US" altLang="en-US" smtClean="0"/>
              <a:pPr/>
              <a:t>10</a:t>
            </a:fld>
            <a:endParaRPr lang="en-US" altLang="en-US" smtClean="0"/>
          </a:p>
        </p:txBody>
      </p:sp>
      <p:graphicFrame>
        <p:nvGraphicFramePr>
          <p:cNvPr id="87043" name="Object 3"/>
          <p:cNvGraphicFramePr>
            <a:graphicFrameLocks noGrp="1" noChangeAspect="1"/>
          </p:cNvGraphicFramePr>
          <p:nvPr>
            <p:ph idx="4294967295"/>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7894848" name="Chart" r:id="rId4" imgW="8820048" imgH="4581583" progId="MSGraph.Chart.8">
                  <p:embed followColorScheme="full"/>
                </p:oleObj>
              </mc:Choice>
              <mc:Fallback>
                <p:oleObj name="Chart" r:id="rId4" imgW="8820048" imgH="4581583" progId="MSGraph.Chart.8">
                  <p:embed followColorScheme="full"/>
                  <p:pic>
                    <p:nvPicPr>
                      <p:cNvPr id="0" name=""/>
                      <p:cNvPicPr>
                        <a:picLocks noGrp="1" noChangeAspect="1" noChangeArrowheads="1"/>
                      </p:cNvPicPr>
                      <p:nvPr/>
                    </p:nvPicPr>
                    <p:blipFill>
                      <a:blip r:embed="rId5"/>
                      <a:srcRect/>
                      <a:stretch>
                        <a:fillRect/>
                      </a:stretch>
                    </p:blipFill>
                    <p:spPr bwMode="auto">
                      <a:xfrm>
                        <a:off x="0" y="1793875"/>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4"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a:solidFill>
                  <a:schemeClr val="accent1"/>
                </a:solidFill>
              </a:rPr>
              <a:t>RNW All Lines by State, 2003-2012 Average: </a:t>
            </a:r>
          </a:p>
          <a:p>
            <a:r>
              <a:rPr lang="en-US" altLang="en-US" sz="2600" b="1">
                <a:solidFill>
                  <a:schemeClr val="accent1"/>
                </a:solidFill>
              </a:rPr>
              <a:t>Lowest 25 States</a:t>
            </a:r>
          </a:p>
        </p:txBody>
      </p:sp>
      <p:sp>
        <p:nvSpPr>
          <p:cNvPr id="87045"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100"/>
          </a:p>
          <a:p>
            <a:r>
              <a:rPr lang="en-US" altLang="en-US" sz="1100"/>
              <a:t>Source: NAIC.	</a:t>
            </a:r>
          </a:p>
        </p:txBody>
      </p:sp>
      <p:sp>
        <p:nvSpPr>
          <p:cNvPr id="6" name="AutoShape 9"/>
          <p:cNvSpPr>
            <a:spLocks noChangeArrowheads="1"/>
          </p:cNvSpPr>
          <p:nvPr/>
        </p:nvSpPr>
        <p:spPr bwMode="blackWhite">
          <a:xfrm>
            <a:off x="4302125" y="4100513"/>
            <a:ext cx="3170238" cy="1179512"/>
          </a:xfrm>
          <a:prstGeom prst="wedgeRectCallout">
            <a:avLst>
              <a:gd name="adj1" fmla="val 66977"/>
              <a:gd name="adj2" fmla="val -31273"/>
            </a:avLst>
          </a:prstGeom>
          <a:solidFill>
            <a:srgbClr val="225A7A"/>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b="1">
                <a:solidFill>
                  <a:srgbClr val="FFFFFF"/>
                </a:solidFill>
              </a:rPr>
              <a:t>Some of the least profitable states over the past decade were hit hard by catastrophes</a:t>
            </a:r>
          </a:p>
        </p:txBody>
      </p:sp>
    </p:spTree>
    <p:extLst>
      <p:ext uri="{BB962C8B-B14F-4D97-AF65-F5344CB8AC3E}">
        <p14:creationId xmlns:p14="http://schemas.microsoft.com/office/powerpoint/2010/main" val="1559553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14962809"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101</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14059642" name="Chart" r:id="rId4" imgW="8401100" imgH="3371740" progId="MSGraph.Chart.8">
                  <p:embed followColorScheme="full"/>
                </p:oleObj>
              </mc:Choice>
              <mc:Fallback>
                <p:oleObj name="Chart" r:id="rId4" imgW="8401100"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102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103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104</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7809913"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105</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105</a:t>
            </a:fld>
            <a:endParaRPr lang="en-US" sz="1000" dirty="0">
              <a:solidFill>
                <a:schemeClr val="accent4">
                  <a:lumMod val="75000"/>
                </a:schemeClr>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106</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29977"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108</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109</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ext uri="{D42A27DB-BD31-4B8C-83A1-F6EECF244321}">
                <p14:modId xmlns:p14="http://schemas.microsoft.com/office/powerpoint/2010/main" val="3656085461"/>
              </p:ext>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9017" name="Chart" r:id="rId4" imgW="8534400" imgH="4857617" progId="MSGraph.Chart.8">
                  <p:embed followColorScheme="full"/>
                </p:oleObj>
              </mc:Choice>
              <mc:Fallback>
                <p:oleObj name="Chart" r:id="rId4" imgW="8534400" imgH="4857617" progId="MSGraph.Chart.8">
                  <p:embed followColorScheme="full"/>
                  <p:pic>
                    <p:nvPicPr>
                      <p:cNvPr id="0" name="Object 5"/>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048656" y="2507226"/>
            <a:ext cx="3505410" cy="1055640"/>
          </a:xfrm>
          <a:prstGeom prst="wedgeRectCallout">
            <a:avLst>
              <a:gd name="adj1" fmla="val -16962"/>
              <a:gd name="adj2" fmla="val -851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FL and NY is close to $3 trillion</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11</a:t>
            </a:fld>
            <a:endParaRPr lang="en-US" altLang="en-US" smtClean="0">
              <a:solidFill>
                <a:srgbClr val="000000"/>
              </a:solidFill>
            </a:endParaRPr>
          </a:p>
        </p:txBody>
      </p:sp>
      <p:sp>
        <p:nvSpPr>
          <p:cNvPr id="103429" name="Rectangle 6"/>
          <p:cNvSpPr>
            <a:spLocks noChangeArrowheads="1"/>
          </p:cNvSpPr>
          <p:nvPr/>
        </p:nvSpPr>
        <p:spPr bwMode="auto">
          <a:xfrm>
            <a:off x="1685925"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365500"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6335713"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nvGraphicFramePr>
        <p:xfrm>
          <a:off x="363538" y="1803400"/>
          <a:ext cx="8683625" cy="4532313"/>
        </p:xfrm>
        <a:graphic>
          <a:graphicData uri="http://schemas.openxmlformats.org/presentationml/2006/ole">
            <mc:AlternateContent xmlns:mc="http://schemas.openxmlformats.org/markup-compatibility/2006">
              <mc:Choice xmlns:v="urn:schemas-microsoft-com:vml" Requires="v">
                <p:oleObj spid="_x0000_s27895872"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538" y="1803400"/>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smtClean="0">
                <a:latin typeface="Arial" panose="020B0604020202020204" pitchFamily="34" charset="0"/>
              </a:rPr>
              <a:t>Net Premium Growth: Annual Change, </a:t>
            </a:r>
            <a:br>
              <a:rPr lang="en-US" altLang="en-US" smtClean="0">
                <a:latin typeface="Arial" panose="020B0604020202020204" pitchFamily="34" charset="0"/>
              </a:rPr>
            </a:br>
            <a:r>
              <a:rPr lang="en-US" altLang="en-US" smtClean="0">
                <a:latin typeface="Arial" panose="020B0604020202020204" pitchFamily="34" charset="0"/>
              </a:rPr>
              <a:t>1971—2014F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61626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68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 </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Shaded areas denote “hard market” periods</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3038475"/>
            <a:ext cx="1320800" cy="1103313"/>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2014F: 4.0%</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2013: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4102670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110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50041" name="Chart" r:id="rId4" imgW="8534451" imgH="4848277" progId="MSGraph.Chart.8">
                  <p:embed followColorScheme="full"/>
                </p:oleObj>
              </mc:Choice>
              <mc:Fallback>
                <p:oleObj name="Chart" r:id="rId4" imgW="8534451"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111</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7929641" name="Chart" r:id="rId4" imgW="8543899" imgH="4848277" progId="MSGraph.Chart.8">
                  <p:embed followColorScheme="full"/>
                </p:oleObj>
              </mc:Choice>
              <mc:Fallback>
                <p:oleObj name="Chart" r:id="rId4" imgW="8543899" imgH="4848277"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661714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112</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785"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113</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809"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114</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extLst/>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7935780" name="Slide" r:id="rId5" imgW="2984097" imgH="2238896" progId="PowerPoint.Slide.12">
                  <p:embed/>
                </p:oleObj>
              </mc:Choice>
              <mc:Fallback>
                <p:oleObj name="Slide" r:id="rId5" imgW="2984097" imgH="2238896" progId="PowerPoint.Slide.12">
                  <p:embed/>
                  <p:pic>
                    <p:nvPicPr>
                      <p:cNvPr id="0" name=""/>
                      <p:cNvPicPr>
                        <a:picLocks noChangeAspect="1" noChangeArrowheads="1"/>
                      </p:cNvPicPr>
                      <p:nvPr/>
                    </p:nvPicPr>
                    <p:blipFill>
                      <a:blip r:embed="rId6"/>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7979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66675" y="90488"/>
            <a:ext cx="7699375" cy="860425"/>
          </a:xfrm>
        </p:spPr>
        <p:txBody>
          <a:bodyPr/>
          <a:lstStyle/>
          <a:p>
            <a:r>
              <a:rPr lang="en-US" sz="2600" dirty="0" smtClean="0"/>
              <a:t>Florida Citizens Exposure to Loss,</a:t>
            </a:r>
            <a:br>
              <a:rPr lang="en-US" sz="2600" dirty="0" smtClean="0"/>
            </a:br>
            <a:r>
              <a:rPr lang="en-US" sz="2600" dirty="0" smtClean="0"/>
              <a:t>2002 – 2014* ($ Billions)</a:t>
            </a:r>
          </a:p>
        </p:txBody>
      </p:sp>
      <p:sp>
        <p:nvSpPr>
          <p:cNvPr id="5127" name="Rectangle 4"/>
          <p:cNvSpPr>
            <a:spLocks noChangeArrowheads="1"/>
          </p:cNvSpPr>
          <p:nvPr/>
        </p:nvSpPr>
        <p:spPr bwMode="auto">
          <a:xfrm>
            <a:off x="0" y="5940826"/>
            <a:ext cx="9191625" cy="917174"/>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100" dirty="0"/>
          </a:p>
          <a:p>
            <a:pPr eaLnBrk="0" hangingPunct="0">
              <a:lnSpc>
                <a:spcPct val="85000"/>
              </a:lnSpc>
              <a:spcBef>
                <a:spcPct val="25000"/>
              </a:spcBef>
              <a:buClr>
                <a:schemeClr val="accent2"/>
              </a:buClr>
              <a:buFont typeface="Wingdings" pitchFamily="2" charset="2"/>
              <a:buNone/>
              <a:defRPr/>
            </a:pPr>
            <a:endParaRPr lang="en-US" sz="1250" dirty="0" smtClean="0"/>
          </a:p>
          <a:p>
            <a:pPr eaLnBrk="0" hangingPunct="0">
              <a:lnSpc>
                <a:spcPct val="85000"/>
              </a:lnSpc>
              <a:spcBef>
                <a:spcPct val="25000"/>
              </a:spcBef>
              <a:buClr>
                <a:schemeClr val="accent2"/>
              </a:buClr>
              <a:buFont typeface="Wingdings" pitchFamily="2" charset="2"/>
              <a:buNone/>
              <a:defRPr/>
            </a:pPr>
            <a:r>
              <a:rPr lang="en-US" sz="1250" dirty="0" smtClean="0"/>
              <a:t>*As of March 31, 2014 from Florida Citizens accessed at: </a:t>
            </a:r>
            <a:r>
              <a:rPr lang="en-US" sz="1250" dirty="0">
                <a:hlinkClick r:id="rId4"/>
              </a:rPr>
              <a:t>https://www.citizensfla.com/about/bookofbusiness</a:t>
            </a:r>
            <a:r>
              <a:rPr lang="en-US" sz="1250" dirty="0" smtClean="0">
                <a:hlinkClick r:id="rId4"/>
              </a:rPr>
              <a:t>/</a:t>
            </a:r>
            <a:r>
              <a:rPr lang="en-US" sz="1250" dirty="0" smtClean="0"/>
              <a:t> </a:t>
            </a:r>
          </a:p>
          <a:p>
            <a:pPr eaLnBrk="0" hangingPunct="0">
              <a:lnSpc>
                <a:spcPct val="85000"/>
              </a:lnSpc>
              <a:spcBef>
                <a:spcPct val="25000"/>
              </a:spcBef>
              <a:buClr>
                <a:schemeClr val="accent2"/>
              </a:buClr>
              <a:buFont typeface="Wingdings" pitchFamily="2" charset="2"/>
              <a:buNone/>
              <a:defRPr/>
            </a:pPr>
            <a:r>
              <a:rPr lang="en-US" sz="1250" dirty="0" smtClean="0"/>
              <a:t>Source</a:t>
            </a:r>
            <a:r>
              <a:rPr lang="en-US" sz="1250" dirty="0"/>
              <a:t>: PIPSO; Insurance Information Institute (I.I.I.).</a:t>
            </a:r>
          </a:p>
        </p:txBody>
      </p:sp>
      <p:graphicFrame>
        <p:nvGraphicFramePr>
          <p:cNvPr id="1741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7936804" name="Chart" r:id="rId5" imgW="8458327" imgH="4324336" progId="MSGraph.Chart.8">
                  <p:embed followColorScheme="full"/>
                </p:oleObj>
              </mc:Choice>
              <mc:Fallback>
                <p:oleObj name="Chart" r:id="rId5" imgW="8458327" imgH="4324336"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654050" y="5308600"/>
            <a:ext cx="7772400"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Total </a:t>
            </a:r>
            <a:r>
              <a:rPr lang="en-US" sz="1600" b="1" dirty="0">
                <a:solidFill>
                  <a:srgbClr val="FFFFFF"/>
                </a:solidFill>
              </a:rPr>
              <a:t>exposure to loss in Florida Citizens </a:t>
            </a:r>
            <a:r>
              <a:rPr lang="en-US" sz="1600" b="1" dirty="0" smtClean="0">
                <a:solidFill>
                  <a:srgbClr val="FFFFFF"/>
                </a:solidFill>
              </a:rPr>
              <a:t>since its 2002 inception increased </a:t>
            </a:r>
            <a:r>
              <a:rPr lang="en-US" sz="1600" b="1" dirty="0">
                <a:solidFill>
                  <a:srgbClr val="FFFFFF"/>
                </a:solidFill>
              </a:rPr>
              <a:t>by 230 percent, from $154.6 billion to $510.7 billion in </a:t>
            </a:r>
            <a:r>
              <a:rPr lang="en-US" sz="1600" b="1" dirty="0" smtClean="0">
                <a:solidFill>
                  <a:srgbClr val="FFFFFF"/>
                </a:solidFill>
              </a:rPr>
              <a:t>2011 but has now dropped by $212.3 billion or 41.6% through 3/31/14</a:t>
            </a:r>
            <a:endParaRPr lang="en-US" sz="1600" b="1" dirty="0">
              <a:solidFill>
                <a:srgbClr val="FFFFFF"/>
              </a:solidFill>
            </a:endParaRPr>
          </a:p>
        </p:txBody>
      </p:sp>
    </p:spTree>
    <p:extLst>
      <p:ext uri="{BB962C8B-B14F-4D97-AF65-F5344CB8AC3E}">
        <p14:creationId xmlns:p14="http://schemas.microsoft.com/office/powerpoint/2010/main" val="16755387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116</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117</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2013</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a:t>
            </a:r>
            <a:endParaRPr lang="en-US" sz="900" dirty="0">
              <a:solidFill>
                <a:schemeClr val="accent4">
                  <a:lumMod val="75000"/>
                </a:schemeClr>
              </a:solidFill>
            </a:endParaRPr>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118</a:t>
            </a:fld>
            <a:endParaRPr lang="en-US" sz="1000" dirty="0">
              <a:solidFill>
                <a:schemeClr val="accent4">
                  <a:lumMod val="75000"/>
                </a:schemeClr>
              </a:solidFill>
              <a:latin typeface="+mn-lt"/>
            </a:endParaRPr>
          </a:p>
        </p:txBody>
      </p:sp>
      <p:pic>
        <p:nvPicPr>
          <p:cNvPr id="14" name="Picture 2"/>
          <p:cNvPicPr>
            <a:picLocks noChangeAspect="1" noChangeArrowheads="1"/>
          </p:cNvPicPr>
          <p:nvPr/>
        </p:nvPicPr>
        <p:blipFill>
          <a:blip r:embed="rId4" cstate="print"/>
          <a:srcRect/>
          <a:stretch>
            <a:fillRect/>
          </a:stretch>
        </p:blipFill>
        <p:spPr bwMode="auto">
          <a:xfrm>
            <a:off x="-174751" y="1525205"/>
            <a:ext cx="9103217" cy="5113720"/>
          </a:xfrm>
          <a:prstGeom prst="rect">
            <a:avLst/>
          </a:prstGeom>
          <a:noFill/>
          <a:ln w="9525">
            <a:noFill/>
            <a:miter lim="800000"/>
            <a:headEnd/>
            <a:tailEnd/>
          </a:ln>
          <a:effectLst/>
        </p:spPr>
      </p:pic>
      <p:sp>
        <p:nvSpPr>
          <p:cNvPr id="15"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6" name="AutoShape 7"/>
          <p:cNvSpPr>
            <a:spLocks noChangeArrowheads="1"/>
          </p:cNvSpPr>
          <p:nvPr/>
        </p:nvSpPr>
        <p:spPr bwMode="blackWhite">
          <a:xfrm>
            <a:off x="4047000" y="1250854"/>
            <a:ext cx="2841523" cy="1371600"/>
          </a:xfrm>
          <a:prstGeom prst="wedgeRectCallout">
            <a:avLst>
              <a:gd name="adj1" fmla="val 72512"/>
              <a:gd name="adj2" fmla="val 8452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89965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314314"/>
            <a:ext cx="6396110" cy="262585"/>
            <a:chOff x="1766229" y="5439122"/>
            <a:chExt cx="4639610" cy="263461"/>
          </a:xfrm>
          <a:effectLst/>
        </p:grpSpPr>
        <p:sp>
          <p:nvSpPr>
            <p:cNvPr id="14" name="Textfeld 25"/>
            <p:cNvSpPr txBox="1">
              <a:spLocks noChangeArrowheads="1"/>
            </p:cNvSpPr>
            <p:nvPr/>
          </p:nvSpPr>
          <p:spPr bwMode="auto">
            <a:xfrm>
              <a:off x="1873265" y="5440099"/>
              <a:ext cx="1726970" cy="262484"/>
            </a:xfrm>
            <a:prstGeom prst="rect">
              <a:avLst/>
            </a:prstGeom>
            <a:noFill/>
            <a:ln w="9525">
              <a:noFill/>
              <a:miter lim="800000"/>
              <a:headEnd/>
              <a:tailEnd/>
            </a:ln>
          </p:spPr>
          <p:txBody>
            <a:bodyPr wrap="none">
              <a:spAutoFit/>
            </a:bodyPr>
            <a:lstStyle/>
            <a:p>
              <a:r>
                <a:rPr lang="de-DE" sz="1100" b="1" dirty="0" smtClean="0"/>
                <a:t>Overall losses </a:t>
              </a:r>
              <a:r>
                <a:rPr lang="de-DE" sz="1100" b="1" dirty="0"/>
                <a:t>(in </a:t>
              </a:r>
              <a:r>
                <a:rPr lang="de-DE" sz="1100" b="1" dirty="0" smtClean="0"/>
                <a:t>2013 values)  </a:t>
              </a:r>
              <a:endParaRPr lang="de-DE" sz="1100" b="1" dirty="0"/>
            </a:p>
          </p:txBody>
        </p:sp>
        <p:sp>
          <p:nvSpPr>
            <p:cNvPr id="15" name="Textfeld 26"/>
            <p:cNvSpPr txBox="1">
              <a:spLocks noChangeArrowheads="1"/>
            </p:cNvSpPr>
            <p:nvPr/>
          </p:nvSpPr>
          <p:spPr bwMode="auto">
            <a:xfrm>
              <a:off x="4725380" y="5439122"/>
              <a:ext cx="1680459" cy="254764"/>
            </a:xfrm>
            <a:prstGeom prst="rect">
              <a:avLst/>
            </a:prstGeom>
            <a:noFill/>
            <a:ln w="9525">
              <a:noFill/>
              <a:miter lim="800000"/>
              <a:headEnd/>
              <a:tailEnd/>
            </a:ln>
          </p:spPr>
          <p:txBody>
            <a:bodyPr wrap="none">
              <a:spAutoFit/>
            </a:bodyPr>
            <a:lstStyle/>
            <a:p>
              <a:r>
                <a:rPr lang="de-DE" sz="1050" b="1" dirty="0" smtClean="0"/>
                <a:t>Insured losses (in 2013 values)  </a:t>
              </a:r>
              <a:endParaRPr lang="de-DE" sz="1050" b="1" dirty="0"/>
            </a:p>
          </p:txBody>
        </p:sp>
        <p:sp>
          <p:nvSpPr>
            <p:cNvPr id="16" name="Rechteck 30"/>
            <p:cNvSpPr>
              <a:spLocks noChangeArrowheads="1"/>
            </p:cNvSpPr>
            <p:nvPr/>
          </p:nvSpPr>
          <p:spPr bwMode="auto">
            <a:xfrm>
              <a:off x="1766229" y="5483972"/>
              <a:ext cx="107036" cy="152570"/>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20925" y="5483972"/>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20" name="Text Box 34"/>
          <p:cNvSpPr txBox="1">
            <a:spLocks noChangeArrowheads="1"/>
          </p:cNvSpPr>
          <p:nvPr/>
        </p:nvSpPr>
        <p:spPr bwMode="auto">
          <a:xfrm>
            <a:off x="71107" y="6032746"/>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t>Analysis contains: straight-line winds, tornadoes, hail, heavy precipitation, flash floods, lightning.</a:t>
            </a:r>
            <a:endParaRPr lang="en-GB" sz="1000" dirty="0"/>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119</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a:t>
            </a:r>
            <a:endParaRPr lang="en-US" sz="900" dirty="0">
              <a:solidFill>
                <a:schemeClr val="accent4">
                  <a:lumMod val="75000"/>
                </a:schemeClr>
              </a:solidFill>
            </a:endParaRPr>
          </a:p>
        </p:txBody>
      </p:sp>
      <p:pic>
        <p:nvPicPr>
          <p:cNvPr id="2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055" y="1284850"/>
            <a:ext cx="8392735" cy="4716883"/>
          </a:xfrm>
          <a:prstGeom prst="rect">
            <a:avLst/>
          </a:prstGeom>
          <a:noFill/>
          <a:ln w="9525">
            <a:noFill/>
            <a:miter lim="800000"/>
            <a:headEnd/>
            <a:tailEnd/>
          </a:ln>
          <a:effectLst/>
        </p:spPr>
      </p:pic>
      <p:sp>
        <p:nvSpPr>
          <p:cNvPr id="29" name="Text Box 17"/>
          <p:cNvSpPr txBox="1">
            <a:spLocks noChangeArrowheads="1"/>
          </p:cNvSpPr>
          <p:nvPr/>
        </p:nvSpPr>
        <p:spPr bwMode="auto">
          <a:xfrm>
            <a:off x="752376" y="201414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30" name="AutoShape 7"/>
          <p:cNvSpPr>
            <a:spLocks noChangeArrowheads="1"/>
          </p:cNvSpPr>
          <p:nvPr/>
        </p:nvSpPr>
        <p:spPr bwMode="blackWhite">
          <a:xfrm>
            <a:off x="4047000" y="1469516"/>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
        <p:nvSpPr>
          <p:cNvPr id="31"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Tree>
    <p:custDataLst>
      <p:tags r:id="rId1"/>
    </p:custDataLst>
    <p:extLst>
      <p:ext uri="{BB962C8B-B14F-4D97-AF65-F5344CB8AC3E}">
        <p14:creationId xmlns:p14="http://schemas.microsoft.com/office/powerpoint/2010/main" val="3172700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12</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994042056"/>
              </p:ext>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7928621"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Growth by Major P/C Line, 2013</a:t>
            </a:r>
          </a:p>
        </p:txBody>
      </p:sp>
      <p:sp>
        <p:nvSpPr>
          <p:cNvPr id="1969158" name="AutoShape 6"/>
          <p:cNvSpPr>
            <a:spLocks noChangeArrowheads="1"/>
          </p:cNvSpPr>
          <p:nvPr/>
        </p:nvSpPr>
        <p:spPr bwMode="blackWhite">
          <a:xfrm>
            <a:off x="4057339" y="1416177"/>
            <a:ext cx="2557774" cy="1333235"/>
          </a:xfrm>
          <a:prstGeom prst="wedgeRectCallout">
            <a:avLst>
              <a:gd name="adj1" fmla="val -89980"/>
              <a:gd name="adj2" fmla="val 109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Other Liability and Homeowners were the fastest growing lines in 2013</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r>
              <a:rPr lang="en-US" sz="1100" dirty="0" smtClean="0"/>
              <a:t>*Includes Products Liability.</a:t>
            </a:r>
          </a:p>
          <a:p>
            <a:r>
              <a:rPr lang="en-US" sz="1100" dirty="0" smtClean="0"/>
              <a:t>Source: Annual Statement data for by line statistics; NCCI for WC; ISO for Total P/C; Insurance Information Institute.</a:t>
            </a:r>
            <a:endParaRPr lang="en-US" sz="1100" dirty="0"/>
          </a:p>
        </p:txBody>
      </p:sp>
    </p:spTree>
    <p:extLst>
      <p:ext uri="{BB962C8B-B14F-4D97-AF65-F5344CB8AC3E}">
        <p14:creationId xmlns:p14="http://schemas.microsoft.com/office/powerpoint/2010/main" val="1251116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120</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121</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1990–2013P</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1817788093"/>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6580730"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Low Cat Losses Led to 2013 Improvement.  Homeowners 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1990-2012);NCCI (2013P);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122</a:t>
            </a:fld>
            <a:endParaRPr lang="en-US"/>
          </a:p>
        </p:txBody>
      </p:sp>
      <p:sp>
        <p:nvSpPr>
          <p:cNvPr id="8" name="AutoShape 13"/>
          <p:cNvSpPr>
            <a:spLocks noChangeArrowheads="1"/>
          </p:cNvSpPr>
          <p:nvPr/>
        </p:nvSpPr>
        <p:spPr bwMode="blackWhite">
          <a:xfrm>
            <a:off x="5369797" y="2744450"/>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595419" y="1621167"/>
            <a:ext cx="1253613" cy="813764"/>
          </a:xfrm>
          <a:prstGeom prst="wedgeRectCallout">
            <a:avLst>
              <a:gd name="adj1" fmla="val 8353"/>
              <a:gd name="adj2" fmla="val 164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73879"/>
              <a:gd name="adj2" fmla="val 1322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123</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124</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4"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125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55121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126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12372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87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61698A8-1521-45D0-B59F-64CD79A709E1}" type="slidenum">
              <a:rPr lang="en-US" altLang="en-US" sz="900">
                <a:solidFill>
                  <a:schemeClr val="bg1"/>
                </a:solidFill>
              </a:rPr>
              <a:pPr algn="r">
                <a:lnSpc>
                  <a:spcPct val="85000"/>
                </a:lnSpc>
                <a:spcBef>
                  <a:spcPct val="20000"/>
                </a:spcBef>
              </a:pPr>
              <a:t>127</a:t>
            </a:fld>
            <a:endParaRPr lang="en-US" altLang="en-US" sz="900">
              <a:solidFill>
                <a:schemeClr val="bg1"/>
              </a:solidFill>
            </a:endParaRPr>
          </a:p>
        </p:txBody>
      </p:sp>
      <p:pic>
        <p:nvPicPr>
          <p:cNvPr id="1587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4200" b="1" dirty="0">
                <a:solidFill>
                  <a:schemeClr val="bg1"/>
                </a:solidFill>
              </a:rPr>
              <a:t>Outlook for the </a:t>
            </a:r>
            <a:r>
              <a:rPr lang="en-US" altLang="en-US" sz="4200" b="1" dirty="0" smtClean="0">
                <a:solidFill>
                  <a:schemeClr val="bg1"/>
                </a:solidFill>
              </a:rPr>
              <a:t>2014 </a:t>
            </a:r>
            <a:r>
              <a:rPr lang="en-US" altLang="en-US" sz="4200" b="1" dirty="0">
                <a:solidFill>
                  <a:schemeClr val="bg1"/>
                </a:solidFill>
              </a:rPr>
              <a:t>Atlantic Hurricane Season</a:t>
            </a:r>
          </a:p>
        </p:txBody>
      </p:sp>
      <p:sp>
        <p:nvSpPr>
          <p:cNvPr id="2152456" name="Rectangle 8"/>
          <p:cNvSpPr>
            <a:spLocks noChangeArrowheads="1"/>
          </p:cNvSpPr>
          <p:nvPr/>
        </p:nvSpPr>
        <p:spPr bwMode="auto">
          <a:xfrm>
            <a:off x="854075" y="4362450"/>
            <a:ext cx="7134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2"/>
              </a:buClr>
              <a:buFont typeface="Wingdings" panose="05000000000000000000" pitchFamily="2" charset="2"/>
              <a:buNone/>
            </a:pPr>
            <a:r>
              <a:rPr lang="en-US" altLang="en-US" sz="4000" b="1" dirty="0" smtClean="0">
                <a:solidFill>
                  <a:srgbClr val="225A7A"/>
                </a:solidFill>
              </a:rPr>
              <a:t>Somewhat Below </a:t>
            </a:r>
            <a:r>
              <a:rPr lang="en-US" altLang="en-US" sz="4000" b="1" dirty="0">
                <a:solidFill>
                  <a:srgbClr val="225A7A"/>
                </a:solidFill>
              </a:rPr>
              <a:t>Average Activity, </a:t>
            </a:r>
            <a:r>
              <a:rPr lang="en-US" altLang="en-US" sz="4000" b="1" dirty="0" smtClean="0">
                <a:solidFill>
                  <a:srgbClr val="225A7A"/>
                </a:solidFill>
              </a:rPr>
              <a:t>Fewer </a:t>
            </a:r>
            <a:r>
              <a:rPr lang="en-US" altLang="en-US" sz="4000" b="1" dirty="0">
                <a:solidFill>
                  <a:srgbClr val="225A7A"/>
                </a:solidFill>
              </a:rPr>
              <a:t>Landfalls Expected</a:t>
            </a:r>
          </a:p>
        </p:txBody>
      </p:sp>
    </p:spTree>
    <p:extLst>
      <p:ext uri="{BB962C8B-B14F-4D97-AF65-F5344CB8AC3E}">
        <p14:creationId xmlns:p14="http://schemas.microsoft.com/office/powerpoint/2010/main" val="1425059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1300" y="-26988"/>
            <a:ext cx="7720013" cy="1143001"/>
          </a:xfrm>
        </p:spPr>
        <p:txBody>
          <a:bodyPr/>
          <a:lstStyle/>
          <a:p>
            <a:r>
              <a:rPr lang="en-US" altLang="en-US" dirty="0" smtClean="0">
                <a:latin typeface="Arial" panose="020B0604020202020204" pitchFamily="34" charset="0"/>
              </a:rPr>
              <a:t>Outlook for 2014 Hurricane Season:    30% </a:t>
            </a:r>
            <a:r>
              <a:rPr lang="en-US" altLang="en-US" i="1" dirty="0" smtClean="0">
                <a:latin typeface="Arial" panose="020B0604020202020204" pitchFamily="34" charset="0"/>
              </a:rPr>
              <a:t>Less</a:t>
            </a:r>
            <a:r>
              <a:rPr lang="en-US" altLang="en-US" dirty="0" smtClean="0">
                <a:latin typeface="Arial" panose="020B0604020202020204" pitchFamily="34" charset="0"/>
              </a:rPr>
              <a:t> Active Than Typical Year</a:t>
            </a:r>
          </a:p>
        </p:txBody>
      </p:sp>
      <p:graphicFrame>
        <p:nvGraphicFramePr>
          <p:cNvPr id="5888003" name="Group 3"/>
          <p:cNvGraphicFramePr>
            <a:graphicFrameLocks noGrp="1"/>
          </p:cNvGraphicFramePr>
          <p:nvPr>
            <p:ph idx="1"/>
            <p:extLst>
              <p:ext uri="{D42A27DB-BD31-4B8C-83A1-F6EECF244321}">
                <p14:modId xmlns:p14="http://schemas.microsoft.com/office/powerpoint/2010/main" val="2828125632"/>
              </p:ext>
            </p:extLst>
          </p:nvPr>
        </p:nvGraphicFramePr>
        <p:xfrm>
          <a:off x="219075" y="1374775"/>
          <a:ext cx="8763000" cy="4699041"/>
        </p:xfrm>
        <a:graphic>
          <a:graphicData uri="http://schemas.openxmlformats.org/drawingml/2006/table">
            <a:tbl>
              <a:tblPr/>
              <a:tblGrid>
                <a:gridCol w="4648200"/>
                <a:gridCol w="1600200"/>
                <a:gridCol w="1295400"/>
                <a:gridCol w="1219200"/>
              </a:tblGrid>
              <a:tr h="65591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688C"/>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Median*</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2005</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(Katrina Year)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2014F</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0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28</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79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115.5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88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14</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16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47.5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15</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5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7</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7</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275%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70%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59799" name="Text Box 55"/>
          <p:cNvSpPr txBox="1">
            <a:spLocks noChangeArrowheads="1"/>
          </p:cNvSpPr>
          <p:nvPr/>
        </p:nvSpPr>
        <p:spPr bwMode="auto">
          <a:xfrm>
            <a:off x="12700" y="6297613"/>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smtClean="0"/>
              <a:t>*</a:t>
            </a:r>
            <a:r>
              <a:rPr lang="en-US" altLang="en-US" sz="1400" dirty="0"/>
              <a:t>O</a:t>
            </a:r>
            <a:r>
              <a:rPr lang="en-US" altLang="en-US" sz="1400" dirty="0" smtClean="0"/>
              <a:t>ver </a:t>
            </a:r>
            <a:r>
              <a:rPr lang="en-US" altLang="en-US" sz="1400" dirty="0"/>
              <a:t>the period </a:t>
            </a:r>
            <a:r>
              <a:rPr lang="en-US" altLang="en-US" sz="1400" dirty="0" smtClean="0"/>
              <a:t>1981-2010.</a:t>
            </a:r>
            <a:endParaRPr lang="en-US" altLang="en-US" sz="1400" dirty="0"/>
          </a:p>
          <a:p>
            <a:pPr eaLnBrk="1" hangingPunct="1"/>
            <a:r>
              <a:rPr lang="en-US" altLang="en-US" sz="1400" dirty="0"/>
              <a:t>Source: Dr. Philip </a:t>
            </a:r>
            <a:r>
              <a:rPr lang="en-US" altLang="en-US" sz="1400" dirty="0" err="1"/>
              <a:t>Klotzbach</a:t>
            </a:r>
            <a:r>
              <a:rPr lang="en-US" altLang="en-US" sz="1400" dirty="0"/>
              <a:t> and Dr. William Gray, Colorado State University, </a:t>
            </a:r>
            <a:r>
              <a:rPr lang="en-US" altLang="en-US" sz="1400" dirty="0" smtClean="0"/>
              <a:t>June 2, 2014.</a:t>
            </a:r>
            <a:endParaRPr lang="en-US" altLang="en-US" sz="1000" b="1" dirty="0"/>
          </a:p>
        </p:txBody>
      </p:sp>
    </p:spTree>
    <p:extLst>
      <p:ext uri="{BB962C8B-B14F-4D97-AF65-F5344CB8AC3E}">
        <p14:creationId xmlns:p14="http://schemas.microsoft.com/office/powerpoint/2010/main" val="2963742263"/>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82575" y="-4763"/>
            <a:ext cx="8416925" cy="1143001"/>
          </a:xfrm>
        </p:spPr>
        <p:txBody>
          <a:bodyPr/>
          <a:lstStyle/>
          <a:p>
            <a:r>
              <a:rPr lang="en-US" altLang="en-US" dirty="0" smtClean="0">
                <a:latin typeface="Arial" panose="020B0604020202020204" pitchFamily="34" charset="0"/>
              </a:rPr>
              <a:t>Probability of Major Hurricane Landfall    (CAT 3, 4, 5) in 2014</a:t>
            </a:r>
          </a:p>
        </p:txBody>
      </p:sp>
      <p:graphicFrame>
        <p:nvGraphicFramePr>
          <p:cNvPr id="5889027" name="Group 3"/>
          <p:cNvGraphicFramePr>
            <a:graphicFrameLocks noGrp="1"/>
          </p:cNvGraphicFramePr>
          <p:nvPr>
            <p:ph idx="1"/>
            <p:extLst>
              <p:ext uri="{D42A27DB-BD31-4B8C-83A1-F6EECF244321}">
                <p14:modId xmlns:p14="http://schemas.microsoft.com/office/powerpoint/2010/main" val="3441890662"/>
              </p:ext>
            </p:extLst>
          </p:nvPr>
        </p:nvGraphicFramePr>
        <p:xfrm>
          <a:off x="393700" y="1600200"/>
          <a:ext cx="8305800" cy="4083133"/>
        </p:xfrm>
        <a:graphic>
          <a:graphicData uri="http://schemas.openxmlformats.org/drawingml/2006/table">
            <a:tbl>
              <a:tblPr/>
              <a:tblGrid>
                <a:gridCol w="4876800"/>
                <a:gridCol w="1828800"/>
                <a:gridCol w="1600200"/>
              </a:tblGrid>
              <a:tr h="652442">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688C"/>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2014F</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42917">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Coast</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45486">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22%</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r>
              <a:tr h="945486">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 Panhandle to Brownsville, TX</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30%</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23%</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896719">
                <a:tc gridSpan="3">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400" b="1" i="1" u="none" strike="noStrike" cap="none" normalizeH="0" baseline="0" dirty="0" smtClean="0">
                          <a:ln>
                            <a:noFill/>
                          </a:ln>
                          <a:solidFill>
                            <a:schemeClr val="tx1"/>
                          </a:solidFill>
                          <a:effectLst/>
                          <a:latin typeface="Arial" pitchFamily="34" charset="0"/>
                          <a:cs typeface="Arial" pitchFamily="34" charset="0"/>
                        </a:rPr>
                        <a:t>ALSO…Above-Average Major Hurricane</a:t>
                      </a:r>
                    </a:p>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400" b="1" i="1" u="none" strike="noStrike" cap="none" normalizeH="0" baseline="0" dirty="0" smtClean="0">
                          <a:ln>
                            <a:noFill/>
                          </a:ln>
                          <a:solidFill>
                            <a:schemeClr val="tx1"/>
                          </a:solidFill>
                          <a:effectLst/>
                          <a:latin typeface="Arial" pitchFamily="34" charset="0"/>
                          <a:cs typeface="Arial" pitchFamily="34" charset="0"/>
                        </a:rPr>
                        <a:t>Landfall Risk in Caribbean for 2011 (32% vs. 42%)</a:t>
                      </a:r>
                    </a:p>
                  </a:txBody>
                  <a:tcPr marL="92075" marR="92075" marT="46037" marB="460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60795" name="Text Box 55"/>
          <p:cNvSpPr txBox="1">
            <a:spLocks noChangeArrowheads="1"/>
          </p:cNvSpPr>
          <p:nvPr/>
        </p:nvSpPr>
        <p:spPr bwMode="auto">
          <a:xfrm>
            <a:off x="12700" y="6297613"/>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t>*Average over the </a:t>
            </a:r>
            <a:r>
              <a:rPr lang="en-US" altLang="en-US" sz="1400" dirty="0" smtClean="0"/>
              <a:t>past century.</a:t>
            </a:r>
            <a:endParaRPr lang="en-US" altLang="en-US" sz="1400" dirty="0"/>
          </a:p>
          <a:p>
            <a:pPr eaLnBrk="1" hangingPunct="1"/>
            <a:r>
              <a:rPr lang="en-US" altLang="en-US" sz="1400" dirty="0"/>
              <a:t>Source: Dr. Philip </a:t>
            </a:r>
            <a:r>
              <a:rPr lang="en-US" altLang="en-US" sz="1400" dirty="0" err="1"/>
              <a:t>Klotzbach</a:t>
            </a:r>
            <a:r>
              <a:rPr lang="en-US" altLang="en-US" sz="1400" dirty="0"/>
              <a:t> and Dr. William Gray, Colorado State University, </a:t>
            </a:r>
            <a:r>
              <a:rPr lang="en-US" altLang="en-US" sz="1400" dirty="0" smtClean="0"/>
              <a:t>June 2, 2014.</a:t>
            </a:r>
            <a:endParaRPr lang="en-US" altLang="en-US" sz="1000" b="1" dirty="0"/>
          </a:p>
        </p:txBody>
      </p:sp>
    </p:spTree>
    <p:extLst>
      <p:ext uri="{BB962C8B-B14F-4D97-AF65-F5344CB8AC3E}">
        <p14:creationId xmlns:p14="http://schemas.microsoft.com/office/powerpoint/2010/main" val="34781400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13</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(1Q:2004–1Q:2014)</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4144853279"/>
              </p:ext>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7960334" name="Chart" r:id="rId4" imgW="8572512" imgH="4772156" progId="MSGraph.Chart.8">
                  <p:embed followColorScheme="full"/>
                </p:oleObj>
              </mc:Choice>
              <mc:Fallback>
                <p:oleObj name="Chart" r:id="rId4" imgW="8572512" imgH="477215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614738" y="1096502"/>
            <a:ext cx="2680553" cy="927100"/>
          </a:xfrm>
          <a:prstGeom prst="wedgeRectCallout">
            <a:avLst>
              <a:gd name="adj1" fmla="val 141803"/>
              <a:gd name="adj2" fmla="val 1475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Q1:2014 was positive for the 11</a:t>
            </a:r>
            <a:r>
              <a:rPr lang="en-US" sz="1400" b="1" baseline="30000" dirty="0" smtClean="0">
                <a:solidFill>
                  <a:schemeClr val="bg1"/>
                </a:solidFill>
              </a:rPr>
              <a:t>th</a:t>
            </a:r>
            <a:r>
              <a:rPr lang="en-US" sz="1400" b="1" dirty="0" smtClean="0">
                <a:solidFill>
                  <a:schemeClr val="bg1"/>
                </a:solidFill>
              </a:rPr>
              <a:t> consecutive quarter.</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60389"/>
              <a:gd name="adj2" fmla="val -135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1092178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130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1540276370"/>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7835504" name="Chart" r:id="rId4" imgW="8601126" imgH="4086255" progId="MSGraph.Chart.8">
                  <p:embed followColorScheme="full"/>
                </p:oleObj>
              </mc:Choice>
              <mc:Fallback>
                <p:oleObj name="Chart" r:id="rId4" imgW="8601126" imgH="408625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June 3</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2,163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23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131</a:t>
            </a:fld>
            <a:endParaRPr lang="en-US"/>
          </a:p>
        </p:txBody>
      </p:sp>
    </p:spTree>
    <p:extLst>
      <p:ext uri="{BB962C8B-B14F-4D97-AF65-F5344CB8AC3E}">
        <p14:creationId xmlns:p14="http://schemas.microsoft.com/office/powerpoint/2010/main" val="3484878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132</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2631638709"/>
              </p:ext>
            </p:extLst>
          </p:nvPr>
        </p:nvGraphicFramePr>
        <p:xfrm>
          <a:off x="19050" y="1833563"/>
          <a:ext cx="9113838" cy="4724400"/>
        </p:xfrm>
        <a:graphic>
          <a:graphicData uri="http://schemas.openxmlformats.org/presentationml/2006/ole">
            <mc:AlternateContent xmlns:mc="http://schemas.openxmlformats.org/markup-compatibility/2006">
              <mc:Choice xmlns:v="urn:schemas-microsoft-com:vml" Requires="v">
                <p:oleObj spid="_x0000_s27836528"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19050" y="1833563"/>
                        <a:ext cx="9113838"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June 3,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203993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133</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624228646"/>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7837552" name="Chart" r:id="rId4" imgW="8820048" imgH="4591030" progId="MSGraph.Chart.8">
                  <p:embed followColorScheme="full"/>
                </p:oleObj>
              </mc:Choice>
              <mc:Fallback>
                <p:oleObj name="Chart" r:id="rId4" imgW="8820048" imgH="4591030"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June 3,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1403165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2014</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cSld>
  <p:clrMapOvr>
    <a:masterClrMapping/>
  </p:clrMapOvr>
  <p:transition>
    <p:zoom dir="in"/>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61706" y="1268361"/>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231060" y="1396179"/>
            <a:ext cx="2285997" cy="2625213"/>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Oval 8"/>
          <p:cNvSpPr>
            <a:spLocks noChangeArrowheads="1"/>
          </p:cNvSpPr>
          <p:nvPr/>
        </p:nvSpPr>
        <p:spPr bwMode="auto">
          <a:xfrm rot="-5400000">
            <a:off x="4603952" y="2686666"/>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3899"/>
                            </p:stCondLst>
                            <p:childTnLst>
                              <p:par>
                                <p:cTn id="20" presetID="17" presetClass="entr" presetSubtype="4"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ppt_h/2"/>
                                          </p:val>
                                        </p:tav>
                                        <p:tav tm="100000">
                                          <p:val>
                                            <p:strVal val="#ppt_y"/>
                                          </p:val>
                                        </p:tav>
                                      </p:tavLst>
                                    </p:anim>
                                    <p:anim calcmode="lin" valueType="num">
                                      <p:cBhvr>
                                        <p:cTn id="24" dur="500" fill="hold"/>
                                        <p:tgtEl>
                                          <p:spTgt spid="18"/>
                                        </p:tgtEl>
                                        <p:attrNameLst>
                                          <p:attrName>ppt_w</p:attrName>
                                        </p:attrNameLst>
                                      </p:cBhvr>
                                      <p:tavLst>
                                        <p:tav tm="0">
                                          <p:val>
                                            <p:strVal val="#ppt_w"/>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8"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323775"/>
            <a:ext cx="8242300" cy="400110"/>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smtClean="0">
                <a:solidFill>
                  <a:srgbClr val="000000">
                    <a:lumMod val="75000"/>
                  </a:srgbClr>
                </a:solidFill>
                <a:latin typeface="Arial" charset="0"/>
                <a:cs typeface="Arial" charset="0"/>
              </a:rPr>
              <a:t>*Through </a:t>
            </a:r>
            <a:r>
              <a:rPr lang="en-US" sz="1000" dirty="0" smtClean="0">
                <a:solidFill>
                  <a:srgbClr val="000000">
                    <a:lumMod val="75000"/>
                  </a:srgbClr>
                </a:solidFill>
              </a:rPr>
              <a:t>May</a:t>
            </a:r>
            <a:r>
              <a:rPr lang="en-US" sz="1000" dirty="0" smtClean="0">
                <a:solidFill>
                  <a:srgbClr val="000000">
                    <a:lumMod val="75000"/>
                  </a:srgbClr>
                </a:solidFill>
                <a:latin typeface="Arial" charset="0"/>
                <a:cs typeface="Arial" charset="0"/>
              </a:rPr>
              <a:t> </a:t>
            </a:r>
            <a:r>
              <a:rPr lang="en-US" sz="1000" dirty="0" smtClean="0">
                <a:solidFill>
                  <a:srgbClr val="000000">
                    <a:lumMod val="75000"/>
                  </a:srgbClr>
                </a:solidFill>
              </a:rPr>
              <a:t>27</a:t>
            </a:r>
            <a:r>
              <a:rPr lang="en-US" sz="1000" dirty="0" smtClean="0">
                <a:solidFill>
                  <a:srgbClr val="000000">
                    <a:lumMod val="75000"/>
                  </a:srgbClr>
                </a:solidFill>
                <a:latin typeface="Arial" charset="0"/>
                <a:cs typeface="Arial" charset="0"/>
              </a:rPr>
              <a:t>.</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8587" y="1302921"/>
            <a:ext cx="6938963" cy="4973947"/>
          </a:xfrm>
          <a:prstGeom prst="rect">
            <a:avLst/>
          </a:prstGeom>
        </p:spPr>
      </p:pic>
      <p:sp>
        <p:nvSpPr>
          <p:cNvPr id="11"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3" name="AutoShape 7"/>
          <p:cNvSpPr>
            <a:spLocks noChangeArrowheads="1"/>
          </p:cNvSpPr>
          <p:nvPr/>
        </p:nvSpPr>
        <p:spPr bwMode="blackWhite">
          <a:xfrm>
            <a:off x="7098736" y="2502310"/>
            <a:ext cx="1976437" cy="2946131"/>
          </a:xfrm>
          <a:prstGeom prst="wedgeRectCallout">
            <a:avLst>
              <a:gd name="adj1" fmla="val -72039"/>
              <a:gd name="adj2" fmla="val -208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5,017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so far in 2014;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415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2,077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2,524 </a:t>
            </a:r>
            <a:r>
              <a:rPr lang="en-US" b="1" dirty="0">
                <a:solidFill>
                  <a:srgbClr val="FFFFFF"/>
                </a:solidFill>
                <a:latin typeface="Arial" pitchFamily="34" charset="0"/>
                <a:cs typeface="Arial" pitchFamily="34" charset="0"/>
              </a:rPr>
              <a:t>high wind events</a:t>
            </a:r>
          </a:p>
        </p:txBody>
      </p:sp>
    </p:spTree>
    <p:extLst>
      <p:ext uri="{BB962C8B-B14F-4D97-AF65-F5344CB8AC3E}">
        <p14:creationId xmlns:p14="http://schemas.microsoft.com/office/powerpoint/2010/main" val="605952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14</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2014:Q1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Generally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Q4:2014 for the 11</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D&amp;O, Employment Practices and Workers Comp Leading the Way; Lower Cat Losses and Falling Reinsurance Prices Have Pressured Property </a:t>
            </a:r>
            <a:r>
              <a:rPr lang="en-US" b="1" dirty="0" err="1" smtClean="0">
                <a:solidFill>
                  <a:srgbClr val="FFFFFF"/>
                </a:solidFill>
                <a:latin typeface="Arial" charset="0"/>
                <a:cs typeface="Arial" charset="0"/>
              </a:rPr>
              <a:t>Coverages</a:t>
            </a:r>
            <a:r>
              <a:rPr lang="en-US" b="1" dirty="0" smtClean="0">
                <a:solidFill>
                  <a:srgbClr val="FFFFFF"/>
                </a:solidFill>
                <a:latin typeface="Arial" charset="0"/>
                <a:cs typeface="Arial" charset="0"/>
              </a:rPr>
              <a:t> Lower; Low Interest Rates Still Exert Upward Rate Pressure</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3433695087"/>
              </p:ext>
            </p:extLst>
          </p:nvPr>
        </p:nvGraphicFramePr>
        <p:xfrm>
          <a:off x="407988" y="1585816"/>
          <a:ext cx="8296275" cy="3752850"/>
        </p:xfrm>
        <a:graphic>
          <a:graphicData uri="http://schemas.openxmlformats.org/presentationml/2006/ole">
            <mc:AlternateContent xmlns:mc="http://schemas.openxmlformats.org/markup-compatibility/2006">
              <mc:Choice xmlns:v="urn:schemas-microsoft-com:vml" Requires="v">
                <p:oleObj spid="_x0000_s27961357"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auto">
                      <a:xfrm>
                        <a:off x="407988" y="158581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784600" y="1120401"/>
            <a:ext cx="2624779" cy="1194174"/>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D&amp;O</a:t>
            </a:r>
            <a:r>
              <a:rPr lang="en-US" sz="1600" b="1" dirty="0" smtClean="0">
                <a:solidFill>
                  <a:srgbClr val="FFFFFF"/>
                </a:solidFill>
                <a:latin typeface="Arial" charset="0"/>
                <a:cs typeface="Arial" charset="0"/>
              </a:rPr>
              <a:t> increases are large than any other line, followed by EPL and Workers Comp</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482915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2005-2014*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140</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June 2, 2014.</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475" y="1426331"/>
            <a:ext cx="7512050" cy="4888989"/>
          </a:xfrm>
          <a:prstGeom prst="rect">
            <a:avLst/>
          </a:prstGeom>
        </p:spPr>
      </p:pic>
      <p:sp>
        <p:nvSpPr>
          <p:cNvPr id="14" name="AutoShape 7"/>
          <p:cNvSpPr>
            <a:spLocks noChangeArrowheads="1"/>
          </p:cNvSpPr>
          <p:nvPr/>
        </p:nvSpPr>
        <p:spPr bwMode="blackWhite">
          <a:xfrm>
            <a:off x="4041118" y="4801089"/>
            <a:ext cx="2061752" cy="813114"/>
          </a:xfrm>
          <a:prstGeom prst="wedgeRectCallout">
            <a:avLst>
              <a:gd name="adj1" fmla="val -61354"/>
              <a:gd name="adj2" fmla="val -3069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YTD tornado count in 2014 is well below average</a:t>
            </a:r>
            <a:endParaRPr lang="en-US" sz="1600" b="1" dirty="0">
              <a:solidFill>
                <a:srgbClr val="FFFFFF"/>
              </a:solidFill>
            </a:endParaRPr>
          </a:p>
        </p:txBody>
      </p:sp>
      <p:sp>
        <p:nvSpPr>
          <p:cNvPr id="16" name="AutoShape 7"/>
          <p:cNvSpPr>
            <a:spLocks noChangeArrowheads="1"/>
          </p:cNvSpPr>
          <p:nvPr/>
        </p:nvSpPr>
        <p:spPr bwMode="blackWhite">
          <a:xfrm>
            <a:off x="7545912" y="4676967"/>
            <a:ext cx="1526655" cy="1118507"/>
          </a:xfrm>
          <a:prstGeom prst="wedgeRectCallout">
            <a:avLst>
              <a:gd name="adj1" fmla="val -71348"/>
              <a:gd name="adj2" fmla="val -8513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
        <p:nvSpPr>
          <p:cNvPr id="18" name="AutoShape 7"/>
          <p:cNvSpPr>
            <a:spLocks noChangeArrowheads="1"/>
          </p:cNvSpPr>
          <p:nvPr/>
        </p:nvSpPr>
        <p:spPr bwMode="blackWhite">
          <a:xfrm>
            <a:off x="2441586" y="1728430"/>
            <a:ext cx="3199063" cy="1191986"/>
          </a:xfrm>
          <a:prstGeom prst="wedgeRectCallout">
            <a:avLst>
              <a:gd name="adj1" fmla="val 84080"/>
              <a:gd name="adj2" fmla="val 308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22507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Tornado Spheroids</a:t>
            </a:r>
            <a:r>
              <a:rPr lang="en-US" dirty="0" smtClean="0">
                <a:solidFill>
                  <a:srgbClr val="28688C"/>
                </a:solidFill>
              </a:rPr>
              <a:t>, Jan. 1 – May 28, 2005-2014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141</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426361"/>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575" y="1299903"/>
            <a:ext cx="7641627" cy="5126458"/>
          </a:xfrm>
          <a:prstGeom prst="rect">
            <a:avLst/>
          </a:prstGeom>
        </p:spPr>
      </p:pic>
      <p:sp>
        <p:nvSpPr>
          <p:cNvPr id="19" name="AutoShape 7"/>
          <p:cNvSpPr>
            <a:spLocks noChangeArrowheads="1"/>
          </p:cNvSpPr>
          <p:nvPr/>
        </p:nvSpPr>
        <p:spPr bwMode="blackWhite">
          <a:xfrm>
            <a:off x="6765450" y="2514600"/>
            <a:ext cx="2062628" cy="1671637"/>
          </a:xfrm>
          <a:prstGeom prst="wedgeRectCallout">
            <a:avLst>
              <a:gd name="adj1" fmla="val -143433"/>
              <a:gd name="adj2" fmla="val 566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2014 activity YTD is below average but concentrated a bit east of the center of “Tornado Alley”</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21379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142</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endParaRPr lang="en-US" sz="4800" b="1" dirty="0" smtClean="0">
              <a:solidFill>
                <a:srgbClr val="FFFFFF"/>
              </a:solidFill>
            </a:endParaRPr>
          </a:p>
          <a:p>
            <a:pPr algn="ctr" defTabSz="114300">
              <a:lnSpc>
                <a:spcPct val="95000"/>
              </a:lnSpc>
              <a:spcBef>
                <a:spcPct val="25000"/>
              </a:spcBef>
            </a:pPr>
            <a:r>
              <a:rPr lang="en-US" sz="4800" b="1" dirty="0" smtClean="0">
                <a:solidFill>
                  <a:srgbClr val="FFFFFF"/>
                </a:solidFill>
              </a:rPr>
              <a:t>Flood Insurance &amp;</a:t>
            </a:r>
          </a:p>
          <a:p>
            <a:pPr algn="ctr" defTabSz="114300">
              <a:lnSpc>
                <a:spcPct val="95000"/>
              </a:lnSpc>
              <a:spcBef>
                <a:spcPct val="25000"/>
              </a:spcBef>
            </a:pPr>
            <a:r>
              <a:rPr lang="en-US" sz="4800" b="1" dirty="0" smtClean="0">
                <a:solidFill>
                  <a:srgbClr val="FFFFFF"/>
                </a:solidFill>
              </a:rPr>
              <a:t> Biggert-Waters Reforms</a:t>
            </a:r>
          </a:p>
          <a:p>
            <a:pPr algn="ctr" defTabSz="114300">
              <a:lnSpc>
                <a:spcPct val="95000"/>
              </a:lnSpc>
              <a:spcBef>
                <a:spcPct val="25000"/>
              </a:spcBef>
            </a:pPr>
            <a:endParaRPr lang="en-US" sz="4800" b="1" dirty="0" smtClean="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
        <p:nvSpPr>
          <p:cNvPr id="10" name="Rectangle 8"/>
          <p:cNvSpPr>
            <a:spLocks noChangeArrowheads="1"/>
          </p:cNvSpPr>
          <p:nvPr/>
        </p:nvSpPr>
        <p:spPr bwMode="auto">
          <a:xfrm>
            <a:off x="576158" y="4409205"/>
            <a:ext cx="8008373"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Implementation of BW-12 Has Caught Media and Public Policymaker Attention</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143</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7810937"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144</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Flood Events by NFIP Payout*</a:t>
            </a:r>
          </a:p>
        </p:txBody>
      </p:sp>
      <p:sp>
        <p:nvSpPr>
          <p:cNvPr id="31751" name="Rectangle 3"/>
          <p:cNvSpPr>
            <a:spLocks noChangeArrowheads="1"/>
          </p:cNvSpPr>
          <p:nvPr/>
        </p:nvSpPr>
        <p:spPr bwMode="black">
          <a:xfrm>
            <a:off x="149900" y="1170378"/>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(NFIP Insured </a:t>
            </a:r>
            <a:r>
              <a:rPr lang="en-US" sz="1600" b="1" dirty="0">
                <a:solidFill>
                  <a:srgbClr val="225A7A"/>
                </a:solidFill>
                <a:latin typeface="Arial" charset="0"/>
                <a:cs typeface="Arial" charset="0"/>
              </a:rPr>
              <a:t>Losses, </a:t>
            </a:r>
            <a:r>
              <a:rPr lang="en-US" sz="1600" b="1" dirty="0" smtClean="0">
                <a:solidFill>
                  <a:srgbClr val="225A7A"/>
                </a:solidFill>
                <a:latin typeface="Arial" charset="0"/>
                <a:cs typeface="Arial" charset="0"/>
              </a:rPr>
              <a:t>$ Millions)</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a:t>
            </a:r>
            <a:r>
              <a:rPr lang="en-US" sz="1100" dirty="0" smtClean="0">
                <a:solidFill>
                  <a:srgbClr val="000000"/>
                </a:solidFill>
              </a:rPr>
              <a:t>Expressed in original dollars (not inflation-adjusted).</a:t>
            </a: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608290"/>
          <a:ext cx="8964613" cy="3548458"/>
        </p:xfrm>
        <a:graphic>
          <a:graphicData uri="http://schemas.openxmlformats.org/presentationml/2006/ole">
            <mc:AlternateContent xmlns:mc="http://schemas.openxmlformats.org/markup-compatibility/2006">
              <mc:Choice xmlns:v="urn:schemas-microsoft-com:vml" Requires="v">
                <p:oleObj spid="_x0000_s27811961"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9387" y="2608290"/>
                        <a:ext cx="8964613" cy="3548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7"/>
          <p:cNvSpPr>
            <a:spLocks noChangeArrowheads="1"/>
          </p:cNvSpPr>
          <p:nvPr/>
        </p:nvSpPr>
        <p:spPr bwMode="blackWhite">
          <a:xfrm>
            <a:off x="4043475" y="2957656"/>
            <a:ext cx="2853209" cy="1291615"/>
          </a:xfrm>
          <a:prstGeom prst="wedgeRectCallout">
            <a:avLst>
              <a:gd name="adj1" fmla="val -123192"/>
              <a:gd name="adj2" fmla="val 68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Katrina and Sandy are by far the most costly events in NFIP history</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1080018" y="1455979"/>
            <a:ext cx="7772400"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8 of the 10 most costly events in NFIP history occurred over the past decade (2004‒2013);       </a:t>
            </a:r>
            <a:r>
              <a:rPr lang="en-US" sz="2400" b="1" i="1" dirty="0" smtClean="0">
                <a:solidFill>
                  <a:schemeClr val="bg1"/>
                </a:solidFill>
              </a:rPr>
              <a:t>NFIP deficit now totals $24 billion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145</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7812985" name="Chart" r:id="rId4" imgW="8543899" imgH="4857725" progId="MSGraph.Chart.8">
                  <p:embed followColorScheme="full"/>
                </p:oleObj>
              </mc:Choice>
              <mc:Fallback>
                <p:oleObj name="Chart" r:id="rId4" imgW="8543899" imgH="48577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6" name="AutoShape 6"/>
          <p:cNvSpPr>
            <a:spLocks noChangeArrowheads="1"/>
          </p:cNvSpPr>
          <p:nvPr/>
        </p:nvSpPr>
        <p:spPr bwMode="blackWhite">
          <a:xfrm>
            <a:off x="5336498" y="2468880"/>
            <a:ext cx="3434848" cy="1398582"/>
          </a:xfrm>
          <a:prstGeom prst="wedgeRectCallout">
            <a:avLst>
              <a:gd name="adj1" fmla="val 8173"/>
              <a:gd name="adj2" fmla="val -877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Extreme risk shows why reforms are needed but also why some in Congress are having second thoughts (e.g., Marco Rubio in FL)</a:t>
            </a:r>
            <a:endParaRPr lang="en-US" b="1" dirty="0">
              <a:solidFill>
                <a:schemeClr val="bg1"/>
              </a:solidFill>
            </a:endParaRPr>
          </a:p>
        </p:txBody>
      </p:sp>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of 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73606"/>
                                        </p:tgtEl>
                                        <p:attrNameLst>
                                          <p:attrName>style.visibility</p:attrName>
                                        </p:attrNameLst>
                                      </p:cBhvr>
                                      <p:to>
                                        <p:strVal val="visible"/>
                                      </p:to>
                                    </p:set>
                                    <p:animEffect transition="in" filter="wipe(up)">
                                      <p:cBhvr>
                                        <p:cTn id="7" dur="500"/>
                                        <p:tgtEl>
                                          <p:spTgt spid="2073606"/>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3608"/>
                                        </p:tgtEl>
                                        <p:attrNameLst>
                                          <p:attrName>style.visibility</p:attrName>
                                        </p:attrNameLst>
                                      </p:cBhvr>
                                      <p:to>
                                        <p:strVal val="visible"/>
                                      </p:to>
                                    </p:set>
                                    <p:anim calcmode="lin" valueType="num">
                                      <p:cBhvr>
                                        <p:cTn id="11" dur="500" fill="hold"/>
                                        <p:tgtEl>
                                          <p:spTgt spid="2073608"/>
                                        </p:tgtEl>
                                        <p:attrNameLst>
                                          <p:attrName>ppt_w</p:attrName>
                                        </p:attrNameLst>
                                      </p:cBhvr>
                                      <p:tavLst>
                                        <p:tav tm="0">
                                          <p:val>
                                            <p:fltVal val="0"/>
                                          </p:val>
                                        </p:tav>
                                        <p:tav tm="100000">
                                          <p:val>
                                            <p:strVal val="#ppt_w"/>
                                          </p:val>
                                        </p:tav>
                                      </p:tavLst>
                                    </p:anim>
                                    <p:anim calcmode="lin" valueType="num">
                                      <p:cBhvr>
                                        <p:cTn id="12"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6" grpId="0" animBg="1"/>
      <p:bldP spid="2073608"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146</a:t>
            </a:fld>
            <a:endParaRPr lang="en-US" sz="900"/>
          </a:p>
        </p:txBody>
      </p:sp>
      <p:sp>
        <p:nvSpPr>
          <p:cNvPr id="65541" name="Rectangle 2"/>
          <p:cNvSpPr>
            <a:spLocks noGrp="1" noChangeArrowheads="1"/>
          </p:cNvSpPr>
          <p:nvPr>
            <p:ph type="title" idx="4294967295"/>
          </p:nvPr>
        </p:nvSpPr>
        <p:spPr/>
        <p:txBody>
          <a:bodyPr/>
          <a:lstStyle/>
          <a:p>
            <a:r>
              <a:rPr lang="en-US" dirty="0" smtClean="0"/>
              <a:t>Biggert-Waters: Media and Congressional Maelstrom </a:t>
            </a:r>
          </a:p>
        </p:txBody>
      </p:sp>
      <p:sp>
        <p:nvSpPr>
          <p:cNvPr id="1922051" name="Rectangle 3"/>
          <p:cNvSpPr>
            <a:spLocks noGrp="1" noChangeArrowheads="1"/>
          </p:cNvSpPr>
          <p:nvPr>
            <p:ph type="body" idx="4294967295"/>
          </p:nvPr>
        </p:nvSpPr>
        <p:spPr>
          <a:xfrm>
            <a:off x="160802" y="1017970"/>
            <a:ext cx="8773335" cy="4652963"/>
          </a:xfrm>
        </p:spPr>
        <p:txBody>
          <a:bodyPr/>
          <a:lstStyle/>
          <a:p>
            <a:pPr>
              <a:lnSpc>
                <a:spcPts val="1900"/>
              </a:lnSpc>
              <a:spcBef>
                <a:spcPct val="50000"/>
              </a:spcBef>
            </a:pPr>
            <a:r>
              <a:rPr lang="en-US" sz="2100" b="1" dirty="0" smtClean="0"/>
              <a:t>BW-12 Rate Increases to Phase Out Subsidies Began in 2013</a:t>
            </a:r>
          </a:p>
          <a:p>
            <a:pPr lvl="1">
              <a:lnSpc>
                <a:spcPts val="1900"/>
              </a:lnSpc>
            </a:pPr>
            <a:r>
              <a:rPr lang="en-US" sz="1900" b="1" dirty="0" smtClean="0"/>
              <a:t>Note: Only 20% of NFIP policies are subsidized</a:t>
            </a:r>
          </a:p>
          <a:p>
            <a:pPr>
              <a:lnSpc>
                <a:spcPts val="1900"/>
              </a:lnSpc>
              <a:spcBef>
                <a:spcPct val="50000"/>
              </a:spcBef>
            </a:pPr>
            <a:r>
              <a:rPr lang="en-US" sz="2100" b="1" dirty="0" smtClean="0"/>
              <a:t>Jan. 1, 2013: Non-Primary/Secondary Residences</a:t>
            </a:r>
          </a:p>
          <a:p>
            <a:pPr lvl="1">
              <a:lnSpc>
                <a:spcPts val="1900"/>
              </a:lnSpc>
            </a:pPr>
            <a:r>
              <a:rPr lang="en-US" sz="1900" b="1" dirty="0" smtClean="0"/>
              <a:t>Increases of 25% per year until full-risk rate achieved</a:t>
            </a:r>
            <a:endParaRPr lang="en-US" sz="1900" b="1" i="1" dirty="0" smtClean="0"/>
          </a:p>
          <a:p>
            <a:pPr lvl="1">
              <a:lnSpc>
                <a:spcPts val="1900"/>
              </a:lnSpc>
            </a:pPr>
            <a:r>
              <a:rPr lang="en-US" sz="1900" b="1" i="1" dirty="0" smtClean="0"/>
              <a:t>Reaction: Very muted; Vacation homes/wealthier owners</a:t>
            </a:r>
          </a:p>
          <a:p>
            <a:pPr>
              <a:lnSpc>
                <a:spcPts val="1900"/>
              </a:lnSpc>
            </a:pPr>
            <a:r>
              <a:rPr lang="en-US" sz="2100" b="1" dirty="0" smtClean="0"/>
              <a:t>Oct. 1, 2013: S</a:t>
            </a:r>
            <a:r>
              <a:rPr lang="en-US" sz="2000" b="1" dirty="0" smtClean="0"/>
              <a:t>ubsidized Severe or Repetitive Loss Policies and Owners of Business/Non-Residential Properties</a:t>
            </a:r>
          </a:p>
          <a:p>
            <a:pPr lvl="1">
              <a:lnSpc>
                <a:spcPts val="1900"/>
              </a:lnSpc>
            </a:pPr>
            <a:r>
              <a:rPr lang="en-US" sz="2000" b="1" dirty="0" smtClean="0"/>
              <a:t>Increases of 25% per year until full-risk rate achieved</a:t>
            </a:r>
            <a:r>
              <a:rPr lang="en-US" sz="1800" b="1" dirty="0" smtClean="0"/>
              <a:t> </a:t>
            </a:r>
          </a:p>
          <a:p>
            <a:pPr lvl="1">
              <a:lnSpc>
                <a:spcPts val="1900"/>
              </a:lnSpc>
            </a:pPr>
            <a:r>
              <a:rPr lang="en-US" sz="2000" b="1" i="1" dirty="0" smtClean="0"/>
              <a:t>Reaction: Huge consumer backlash, intense media coverage leading to a Congressional effort to delay BW-12 by 4 years (effectively killing it). Even Maxine Waters supports delay… </a:t>
            </a:r>
            <a:endParaRPr lang="en-US" sz="2100" b="1" dirty="0" smtClean="0"/>
          </a:p>
          <a:p>
            <a:pPr>
              <a:lnSpc>
                <a:spcPts val="1900"/>
              </a:lnSpc>
              <a:spcBef>
                <a:spcPct val="50000"/>
              </a:spcBef>
            </a:pPr>
            <a:r>
              <a:rPr lang="en-US" sz="2100" b="1" dirty="0" smtClean="0"/>
              <a:t>Subsidy Lost if Policy Lapses, Severe Repeated, New Policy</a:t>
            </a:r>
          </a:p>
          <a:p>
            <a:pPr>
              <a:lnSpc>
                <a:spcPts val="1900"/>
              </a:lnSpc>
              <a:spcBef>
                <a:spcPct val="50000"/>
              </a:spcBef>
            </a:pPr>
            <a:r>
              <a:rPr lang="en-US" sz="2100" b="1" dirty="0" smtClean="0"/>
              <a:t>I.I.I.  Is Explaining the Risks Associated with BW-12 Delay</a:t>
            </a:r>
          </a:p>
          <a:p>
            <a:pPr>
              <a:lnSpc>
                <a:spcPts val="1900"/>
              </a:lnSpc>
              <a:spcBef>
                <a:spcPct val="50000"/>
              </a:spcBef>
            </a:pPr>
            <a:r>
              <a:rPr lang="en-US" sz="2100" b="1" dirty="0" smtClean="0"/>
              <a:t>Future Pvt. Insurer Flood Participation Impacted by BW-12 Debate</a:t>
            </a:r>
          </a:p>
          <a:p>
            <a:pPr>
              <a:lnSpc>
                <a:spcPts val="1900"/>
              </a:lnSpc>
              <a:spcBef>
                <a:spcPct val="50000"/>
              </a:spcBef>
            </a:pPr>
            <a:r>
              <a:rPr lang="en-US" sz="2100" b="1" dirty="0" smtClean="0"/>
              <a:t>I.I.I. Research Report on Issue Due Soon Under BW-12 Section 236 Study Requirement  (National Academy of Sciences)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147</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25514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TRIA’s Success</a:t>
            </a:r>
          </a:p>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Consequences of Expiration</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http://www.iii.org/white_papers/terrorism-risk-a-constant-threat-2014.html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Tree>
    <p:extLst>
      <p:ext uri="{BB962C8B-B14F-4D97-AF65-F5344CB8AC3E}">
        <p14:creationId xmlns:p14="http://schemas.microsoft.com/office/powerpoint/2010/main" val="208936616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7930663"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1022454403"/>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149</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7931687"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8024703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extLst>
      <p:ext uri="{BB962C8B-B14F-4D97-AF65-F5344CB8AC3E}">
        <p14:creationId xmlns:p14="http://schemas.microsoft.com/office/powerpoint/2010/main" val="3096501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150</a:t>
            </a:fld>
            <a:endParaRPr lang="en-US"/>
          </a:p>
        </p:txBody>
      </p:sp>
      <p:sp>
        <p:nvSpPr>
          <p:cNvPr id="8" name="TextBox 7"/>
          <p:cNvSpPr txBox="1"/>
          <p:nvPr/>
        </p:nvSpPr>
        <p:spPr>
          <a:xfrm>
            <a:off x="83897" y="6366684"/>
            <a:ext cx="6359766" cy="461665"/>
          </a:xfrm>
          <a:prstGeom prst="rect">
            <a:avLst/>
          </a:prstGeom>
          <a:noFill/>
        </p:spPr>
        <p:txBody>
          <a:bodyPr wrap="square" rtlCol="0">
            <a:spAutoFit/>
          </a:bodyPr>
          <a:lstStyle/>
          <a:p>
            <a:r>
              <a:rPr lang="en-US" sz="1200" dirty="0" smtClean="0"/>
              <a:t>*Data for 27 states with sufficient data.</a:t>
            </a:r>
          </a:p>
          <a:p>
            <a:r>
              <a:rPr lang="en-US" sz="1200" dirty="0" smtClean="0"/>
              <a:t>Source: Marsh </a:t>
            </a:r>
            <a:r>
              <a:rPr lang="en-US" sz="1200" i="1" dirty="0" smtClean="0"/>
              <a:t>2014 Terrorism Risk Insurance Report</a:t>
            </a:r>
            <a:r>
              <a:rPr lang="en-US" sz="1200" dirty="0" smtClean="0"/>
              <a:t>; Insurance Information Institute.</a:t>
            </a:r>
            <a:endParaRPr lang="en-US" sz="1200" dirty="0"/>
          </a:p>
        </p:txBody>
      </p:sp>
      <p:sp>
        <p:nvSpPr>
          <p:cNvPr id="9" name="AutoShape 13"/>
          <p:cNvSpPr>
            <a:spLocks noChangeArrowheads="1"/>
          </p:cNvSpPr>
          <p:nvPr/>
        </p:nvSpPr>
        <p:spPr bwMode="blackWhite">
          <a:xfrm>
            <a:off x="6272213" y="2000250"/>
            <a:ext cx="2614612" cy="2914650"/>
          </a:xfrm>
          <a:prstGeom prst="wedgeRectCallout">
            <a:avLst>
              <a:gd name="adj1" fmla="val -84567"/>
              <a:gd name="adj2" fmla="val 431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lows of 41% in Michigan to a high of 84% in Massachusetts (where demand likely increased due to the April 2013 Boston Marathon bombing)</a:t>
            </a:r>
            <a:endParaRPr lang="en-US" b="1" dirty="0">
              <a:solidFill>
                <a:schemeClr val="bg1"/>
              </a:solidFill>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26" y="1283593"/>
            <a:ext cx="5138716" cy="5102919"/>
          </a:xfrm>
          <a:prstGeom prst="rect">
            <a:avLst/>
          </a:prstGeom>
        </p:spPr>
      </p:pic>
    </p:spTree>
    <p:extLst>
      <p:ext uri="{BB962C8B-B14F-4D97-AF65-F5344CB8AC3E}">
        <p14:creationId xmlns:p14="http://schemas.microsoft.com/office/powerpoint/2010/main" val="13174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ou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151</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18977074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152</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a:t>
            </a:r>
            <a:r>
              <a:rPr lang="en-US" b="1" dirty="0"/>
              <a:t>before House Financial Services Nov. </a:t>
            </a:r>
            <a:r>
              <a:rPr lang="en-US" b="1" dirty="0" smtClean="0"/>
              <a:t>2013</a:t>
            </a:r>
          </a:p>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Provided testimony at NYC hearing in June 2013</a:t>
            </a:r>
          </a:p>
          <a:p>
            <a:pPr>
              <a:lnSpc>
                <a:spcPts val="2200"/>
              </a:lnSpc>
              <a:spcBef>
                <a:spcPct val="50000"/>
              </a:spcBef>
            </a:pPr>
            <a:r>
              <a:rPr lang="en-US" b="1" dirty="0" smtClean="0"/>
              <a:t>Provided Capitol Hill Joint House/Senate Staff Briefing in April 2014</a:t>
            </a:r>
          </a:p>
          <a:p>
            <a:pPr>
              <a:lnSpc>
                <a:spcPts val="2200"/>
              </a:lnSpc>
              <a:spcBef>
                <a:spcPct val="50000"/>
              </a:spcBef>
            </a:pPr>
            <a:r>
              <a:rPr lang="en-US" b="1" dirty="0" smtClean="0"/>
              <a:t>I.I.I. Published Several Updates to its Study on Terrorism Risk and Insurance</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1589385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153</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 (April 2014)</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lvl="1">
              <a:lnSpc>
                <a:spcPts val="1800"/>
              </a:lnSpc>
            </a:pPr>
            <a:r>
              <a:rPr lang="en-US" sz="1600" b="1" dirty="0" smtClean="0"/>
              <a:t>Currently ~3% to 5% of commercial property insurance premiums</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85725" y="6551648"/>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 for Terrorism Risk</a:t>
            </a:r>
            <a:r>
              <a:rPr lang="en-US" sz="1050" dirty="0" smtClean="0"/>
              <a:t>,</a:t>
            </a:r>
          </a:p>
          <a:p>
            <a:pPr marL="681038" indent="-681038">
              <a:lnSpc>
                <a:spcPct val="75000"/>
              </a:lnSpc>
              <a:spcBef>
                <a:spcPct val="0"/>
              </a:spcBef>
              <a:buClrTx/>
            </a:pPr>
            <a:r>
              <a:rPr lang="en-US" sz="1050" dirty="0" smtClean="0"/>
              <a:t>April 2014.</a:t>
            </a:r>
            <a:endParaRPr lang="en-US" sz="1050" dirty="0"/>
          </a:p>
        </p:txBody>
      </p:sp>
    </p:spTree>
    <p:extLst>
      <p:ext uri="{BB962C8B-B14F-4D97-AF65-F5344CB8AC3E}">
        <p14:creationId xmlns:p14="http://schemas.microsoft.com/office/powerpoint/2010/main" val="36831966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CAT OF THE FUTURE?</a:t>
            </a:r>
            <a:br>
              <a:rPr lang="en-US" sz="3800" dirty="0" smtClean="0">
                <a:solidFill>
                  <a:schemeClr val="bg1"/>
                </a:solidFill>
              </a:rPr>
            </a:br>
            <a:r>
              <a:rPr lang="en-US" sz="3800" i="1"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154</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154</a:t>
            </a:fld>
            <a:endParaRPr lang="en-US"/>
          </a:p>
        </p:txBody>
      </p:sp>
    </p:spTree>
    <p:extLst>
      <p:ext uri="{BB962C8B-B14F-4D97-AF65-F5344CB8AC3E}">
        <p14:creationId xmlns:p14="http://schemas.microsoft.com/office/powerpoint/2010/main" val="12639417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7932709"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extLst>
      <p:ext uri="{BB962C8B-B14F-4D97-AF65-F5344CB8AC3E}">
        <p14:creationId xmlns:p14="http://schemas.microsoft.com/office/powerpoint/2010/main" val="4214309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156</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2013 Data Breaches By Business Category, By Number of Breaches</a:t>
            </a:r>
          </a:p>
        </p:txBody>
      </p:sp>
      <p:graphicFrame>
        <p:nvGraphicFramePr>
          <p:cNvPr id="6151176" name="Object 8"/>
          <p:cNvGraphicFramePr>
            <a:graphicFrameLocks noGrp="1"/>
          </p:cNvGraphicFramePr>
          <p:nvPr>
            <p:ph idx="4294967295"/>
            <p:extLst/>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7957270" name="Chart" r:id="rId4" imgW="5210192" imgH="4219445" progId="MSGraph.Chart.8">
                  <p:embed followColorScheme="full"/>
                </p:oleObj>
              </mc:Choice>
              <mc:Fallback>
                <p:oleObj name="Chart" r:id="rId4" imgW="5210192" imgH="4219445" progId="MSGraph.Chart.8">
                  <p:embed followColorScheme="full"/>
                  <p:pic>
                    <p:nvPicPr>
                      <p:cNvPr id="0" name=""/>
                      <p:cNvPicPr>
                        <a:picLocks noGrp="1" noChangeArrowheads="1"/>
                      </p:cNvPicPr>
                      <p:nvPr/>
                    </p:nvPicPr>
                    <p:blipFill>
                      <a:blip r:embed="rId5"/>
                      <a:srcRect/>
                      <a:stretch>
                        <a:fillRect/>
                      </a:stretch>
                    </p:blipFill>
                    <p:spPr bwMode="auto">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http://www.idtheftcenter.org/images/breach/2013/UpdatedITRCBreachStatsReport.pdf</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614 </a:t>
            </a:r>
            <a:r>
              <a:rPr lang="en-US" sz="1600" b="1" dirty="0">
                <a:solidFill>
                  <a:srgbClr val="FFFFFF"/>
                </a:solidFill>
              </a:rPr>
              <a:t>data breaches in </a:t>
            </a:r>
            <a:r>
              <a:rPr lang="en-US" sz="1600" b="1" dirty="0" smtClean="0">
                <a:solidFill>
                  <a:srgbClr val="FFFFFF"/>
                </a:solidFill>
              </a:rPr>
              <a:t>2013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73104" cy="523220"/>
          </a:xfrm>
          <a:prstGeom prst="rect">
            <a:avLst/>
          </a:prstGeom>
          <a:noFill/>
          <a:ln w="9525">
            <a:noFill/>
            <a:miter lim="800000"/>
            <a:headEnd/>
            <a:tailEnd/>
          </a:ln>
        </p:spPr>
        <p:txBody>
          <a:bodyPr wrap="none">
            <a:spAutoFit/>
          </a:bodyPr>
          <a:lstStyle/>
          <a:p>
            <a:r>
              <a:rPr lang="en-US" sz="1400" dirty="0"/>
              <a:t>Business, </a:t>
            </a:r>
            <a:r>
              <a:rPr lang="en-US" sz="1400" dirty="0" smtClean="0"/>
              <a:t>211 </a:t>
            </a:r>
            <a:r>
              <a:rPr lang="en-US" sz="1400" dirty="0"/>
              <a:t>(</a:t>
            </a:r>
            <a:r>
              <a:rPr lang="en-US" sz="1400" dirty="0" smtClean="0"/>
              <a:t>34.4%)</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56 (9.1%)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23 </a:t>
            </a:r>
            <a:r>
              <a:rPr lang="en-US" sz="1400" dirty="0"/>
              <a:t>(</a:t>
            </a:r>
            <a:r>
              <a:rPr lang="en-US" sz="1400" dirty="0" smtClean="0"/>
              <a:t>3.7%)</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55 (9.0%)</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269 (43.8%)</a:t>
            </a:r>
            <a:endParaRPr lang="en-US" sz="1400" dirty="0"/>
          </a:p>
        </p:txBody>
      </p:sp>
    </p:spTree>
    <p:extLst>
      <p:ext uri="{BB962C8B-B14F-4D97-AF65-F5344CB8AC3E}">
        <p14:creationId xmlns:p14="http://schemas.microsoft.com/office/powerpoint/2010/main" val="416068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157</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The Most Costly Cyber Crimes, Fiscal Year 2013</a:t>
            </a:r>
          </a:p>
        </p:txBody>
      </p:sp>
      <p:graphicFrame>
        <p:nvGraphicFramePr>
          <p:cNvPr id="6151176" name="Object 8"/>
          <p:cNvGraphicFramePr>
            <a:graphicFrameLocks noGrp="1"/>
          </p:cNvGraphicFramePr>
          <p:nvPr>
            <p:ph idx="4294967295"/>
          </p:nvPr>
        </p:nvGraphicFramePr>
        <p:xfrm>
          <a:off x="1871663" y="2070100"/>
          <a:ext cx="5197475" cy="4216400"/>
        </p:xfrm>
        <a:graphic>
          <a:graphicData uri="http://schemas.openxmlformats.org/presentationml/2006/ole">
            <mc:AlternateContent xmlns:mc="http://schemas.openxmlformats.org/markup-compatibility/2006">
              <mc:Choice xmlns:v="urn:schemas-microsoft-com:vml" Requires="v">
                <p:oleObj spid="_x0000_s27958294" name="Chart" r:id="rId4" imgW="5200751" imgH="4219445" progId="MSGraph.Chart.8">
                  <p:embed followColorScheme="full"/>
                </p:oleObj>
              </mc:Choice>
              <mc:Fallback>
                <p:oleObj name="Chart" r:id="rId4" imgW="5200751" imgH="4219445"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1663" y="2070100"/>
                        <a:ext cx="51974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Denial of service, malicious code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all cyber costs per U.S. organization on an annual basis.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369129" y="2046734"/>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1994766" y="2636483"/>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124238" y="3429800"/>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033030" y="4552661"/>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069206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1977D0B7-76F5-47CF-AE97-9D42121F4E19}" type="slidenum">
              <a:rPr lang="en-US" smtClean="0"/>
              <a:pPr/>
              <a:t>158</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External Cyber Crime Costs: Fiscal Year 2013</a:t>
            </a:r>
          </a:p>
        </p:txBody>
      </p:sp>
      <p:graphicFrame>
        <p:nvGraphicFramePr>
          <p:cNvPr id="6151176" name="Object 8"/>
          <p:cNvGraphicFramePr>
            <a:graphicFrameLocks noGrp="1"/>
          </p:cNvGraphicFramePr>
          <p:nvPr>
            <p:ph idx="4294967295"/>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7959318" name="Chart" r:id="rId4" imgW="5200751" imgH="4229172" progId="MSGraph.Chart.8">
                  <p:embed followColorScheme="full"/>
                </p:oleObj>
              </mc:Choice>
              <mc:Fallback>
                <p:oleObj name="Chart" r:id="rId4" imgW="5200751" imgH="4229172"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loss (</a:t>
            </a:r>
            <a:r>
              <a:rPr lang="en-US" sz="1600" b="1" dirty="0" smtClean="0">
                <a:solidFill>
                  <a:srgbClr val="FFFFFF"/>
                </a:solidFill>
              </a:rPr>
              <a:t>43%) </a:t>
            </a:r>
            <a:r>
              <a:rPr lang="en-US" sz="1600" b="1" dirty="0">
                <a:solidFill>
                  <a:srgbClr val="FFFFFF"/>
                </a:solidFill>
              </a:rPr>
              <a:t>and business disruption or lost productivity (</a:t>
            </a:r>
            <a:r>
              <a:rPr lang="en-US" sz="1600" b="1" dirty="0" smtClean="0">
                <a:solidFill>
                  <a:srgbClr val="FFFFFF"/>
                </a:solidFill>
              </a:rPr>
              <a:t>36%)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690091" y="19002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6753802" y="5620616"/>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costs</a:t>
            </a:r>
            <a:r>
              <a:rPr lang="en-US" sz="1400" dirty="0" smtClean="0"/>
              <a:t>* 0%</a:t>
            </a:r>
            <a:endParaRPr lang="en-US" sz="1400" dirty="0"/>
          </a:p>
        </p:txBody>
      </p:sp>
      <p:sp>
        <p:nvSpPr>
          <p:cNvPr id="6155" name="Rectangle 7"/>
          <p:cNvSpPr>
            <a:spLocks noChangeArrowheads="1"/>
          </p:cNvSpPr>
          <p:nvPr/>
        </p:nvSpPr>
        <p:spPr bwMode="gray">
          <a:xfrm>
            <a:off x="1780021" y="27654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28169741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159</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37823"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829978" y="2109744"/>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a:t>
            </a:r>
            <a:endParaRPr lang="en-US" b="1" dirty="0">
              <a:solidFill>
                <a:schemeClr val="bg1"/>
              </a:solidFill>
            </a:endParaRPr>
          </a:p>
        </p:txBody>
      </p:sp>
    </p:spTree>
    <p:extLst>
      <p:ext uri="{BB962C8B-B14F-4D97-AF65-F5344CB8AC3E}">
        <p14:creationId xmlns:p14="http://schemas.microsoft.com/office/powerpoint/2010/main" val="2414328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160</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ext uri="{D42A27DB-BD31-4B8C-83A1-F6EECF244321}">
                <p14:modId xmlns:p14="http://schemas.microsoft.com/office/powerpoint/2010/main" val="1280463528"/>
              </p:ext>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562"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161</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Insurance Information Institute; based on data from Conning and A.M. </a:t>
            </a:r>
            <a:r>
              <a:rPr lang="en-US" sz="1100" dirty="0" smtClean="0">
                <a:solidFill>
                  <a:srgbClr val="000000"/>
                </a:solidFill>
              </a:rPr>
              <a:t>Best (</a:t>
            </a:r>
            <a:r>
              <a:rPr lang="en-US" sz="1100" i="1" dirty="0" smtClean="0">
                <a:solidFill>
                  <a:srgbClr val="000000"/>
                </a:solidFill>
              </a:rPr>
              <a:t>Aggregates &amp; Averages</a:t>
            </a:r>
            <a:r>
              <a:rPr lang="en-US" sz="1100" dirty="0" smtClean="0">
                <a:solidFill>
                  <a:srgbClr val="000000"/>
                </a:solidFill>
              </a:rPr>
              <a:t>).</a:t>
            </a:r>
            <a:endParaRPr lang="en-US" sz="1100" dirty="0">
              <a:solidFill>
                <a:srgbClr val="000000"/>
              </a:solidFill>
            </a:endParaRPr>
          </a:p>
        </p:txBody>
      </p:sp>
      <p:graphicFrame>
        <p:nvGraphicFramePr>
          <p:cNvPr id="2028548" name="Object 2"/>
          <p:cNvGraphicFramePr>
            <a:graphicFrameLocks/>
          </p:cNvGraphicFramePr>
          <p:nvPr>
            <p:extLst>
              <p:ext uri="{D42A27DB-BD31-4B8C-83A1-F6EECF244321}">
                <p14:modId xmlns:p14="http://schemas.microsoft.com/office/powerpoint/2010/main" val="2483098534"/>
              </p:ext>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7838570" name="Chart" r:id="rId4" imgW="8601126" imgH="4648256" progId="MSGraph.Chart.8">
                  <p:embed followColorScheme="full"/>
                </p:oleObj>
              </mc:Choice>
              <mc:Fallback>
                <p:oleObj name="Chart" r:id="rId4" imgW="8601126" imgH="4648256" progId="MSGraph.Chart.8">
                  <p:embed followColorScheme="full"/>
                  <p:pic>
                    <p:nvPicPr>
                      <p:cNvPr id="0" name=""/>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extLst>
      <p:ext uri="{BB962C8B-B14F-4D97-AF65-F5344CB8AC3E}">
        <p14:creationId xmlns:p14="http://schemas.microsoft.com/office/powerpoint/2010/main" val="2858427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162</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graphicFrame>
        <p:nvGraphicFramePr>
          <p:cNvPr id="2028548" name="Object 2"/>
          <p:cNvGraphicFramePr>
            <a:graphicFrameLocks/>
          </p:cNvGraphicFramePr>
          <p:nvPr>
            <p:extLst>
              <p:ext uri="{D42A27DB-BD31-4B8C-83A1-F6EECF244321}">
                <p14:modId xmlns:p14="http://schemas.microsoft.com/office/powerpoint/2010/main" val="3710997708"/>
              </p:ext>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7839594" name="Chart" r:id="rId4" imgW="8601126" imgH="4648256" progId="MSGraph.Chart.8">
                  <p:embed followColorScheme="full"/>
                </p:oleObj>
              </mc:Choice>
              <mc:Fallback>
                <p:oleObj name="Chart" r:id="rId4" imgW="8601126" imgH="4648256" progId="MSGraph.Chart.8">
                  <p:embed followColorScheme="full"/>
                  <p:pic>
                    <p:nvPicPr>
                      <p:cNvPr id="0" name=""/>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
        <p:nvSpPr>
          <p:cNvPr id="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Insurance Information Institute; based on data from Conning and A.M. </a:t>
            </a:r>
            <a:r>
              <a:rPr lang="en-US" sz="1100" dirty="0" smtClean="0">
                <a:solidFill>
                  <a:srgbClr val="000000"/>
                </a:solidFill>
              </a:rPr>
              <a:t>Best (</a:t>
            </a:r>
            <a:r>
              <a:rPr lang="en-US" sz="1100" i="1" dirty="0" smtClean="0">
                <a:solidFill>
                  <a:srgbClr val="000000"/>
                </a:solidFill>
              </a:rPr>
              <a:t>Aggregates &amp; Averages</a:t>
            </a:r>
            <a:r>
              <a:rPr lang="en-US" sz="1100" dirty="0" smtClean="0">
                <a:solidFill>
                  <a:srgbClr val="000000"/>
                </a:solidFill>
              </a:rPr>
              <a:t>).</a:t>
            </a:r>
            <a:endParaRPr lang="en-US" sz="1100" dirty="0">
              <a:solidFill>
                <a:srgbClr val="000000"/>
              </a:solidFill>
            </a:endParaRPr>
          </a:p>
        </p:txBody>
      </p:sp>
    </p:spTree>
    <p:extLst>
      <p:ext uri="{BB962C8B-B14F-4D97-AF65-F5344CB8AC3E}">
        <p14:creationId xmlns:p14="http://schemas.microsoft.com/office/powerpoint/2010/main" val="3193397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163</a:t>
            </a:fld>
            <a:endParaRPr lang="en-US" sz="900">
              <a:solidFill>
                <a:schemeClr val="bg1"/>
              </a:solidFill>
            </a:endParaRPr>
          </a:p>
        </p:txBody>
      </p:sp>
      <p:pic>
        <p:nvPicPr>
          <p:cNvPr id="12698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7861080"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872409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166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7862104"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2010 - 2013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355469"/>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were up sharply as equity markets rallied</a:t>
            </a:r>
            <a:endParaRPr lang="en-US" sz="1600" b="1" dirty="0">
              <a:solidFill>
                <a:schemeClr val="bg1"/>
              </a:solidFill>
            </a:endParaRPr>
          </a:p>
        </p:txBody>
      </p:sp>
    </p:spTree>
    <p:extLst>
      <p:ext uri="{BB962C8B-B14F-4D97-AF65-F5344CB8AC3E}">
        <p14:creationId xmlns:p14="http://schemas.microsoft.com/office/powerpoint/2010/main" val="3895413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7863128"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6787862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168</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864152"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Tree>
    <p:extLst>
      <p:ext uri="{BB962C8B-B14F-4D97-AF65-F5344CB8AC3E}">
        <p14:creationId xmlns:p14="http://schemas.microsoft.com/office/powerpoint/2010/main" val="2177972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169</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February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65176"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169</a:t>
            </a:fld>
            <a:endParaRPr lang="en-US"/>
          </a:p>
        </p:txBody>
      </p:sp>
    </p:spTree>
    <p:extLst>
      <p:ext uri="{BB962C8B-B14F-4D97-AF65-F5344CB8AC3E}">
        <p14:creationId xmlns:p14="http://schemas.microsoft.com/office/powerpoint/2010/main" val="204768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7938847"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207650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170</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May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2195559677"/>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20442"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have rebounded a bit.</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170</a:t>
            </a:fld>
            <a:endParaRPr lang="en-US"/>
          </a:p>
        </p:txBody>
      </p:sp>
      <p:sp>
        <p:nvSpPr>
          <p:cNvPr id="14" name="Rectangle 7"/>
          <p:cNvSpPr>
            <a:spLocks noChangeArrowheads="1"/>
          </p:cNvSpPr>
          <p:nvPr/>
        </p:nvSpPr>
        <p:spPr bwMode="grayWhite">
          <a:xfrm>
            <a:off x="8201025" y="3647768"/>
            <a:ext cx="715913"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49183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171</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April 2014 </a:t>
            </a:r>
          </a:p>
        </p:txBody>
      </p:sp>
      <p:graphicFrame>
        <p:nvGraphicFramePr>
          <p:cNvPr id="59394" name="Object 3"/>
          <p:cNvGraphicFramePr>
            <a:graphicFrameLocks noChangeAspect="1"/>
          </p:cNvGraphicFramePr>
          <p:nvPr>
            <p:extLst>
              <p:ext uri="{D42A27DB-BD31-4B8C-83A1-F6EECF244321}">
                <p14:modId xmlns:p14="http://schemas.microsoft.com/office/powerpoint/2010/main" val="3361618766"/>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7921466" name="Chart" r:id="rId4" imgW="8439161" imgH="4295723" progId="MSGraph.Chart.8">
                  <p:embed followColorScheme="full"/>
                </p:oleObj>
              </mc:Choice>
              <mc:Fallback>
                <p:oleObj name="Chart" r:id="rId4" imgW="8439161" imgH="4295723"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53075"/>
            <a:ext cx="8070850" cy="90671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Well Into 2015;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19083804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172</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Feb. 2014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7868248" name="Chart" r:id="rId4" imgW="8439161" imgH="4314888" progId="MSGraph.Chart.8">
                  <p:embed followColorScheme="full"/>
                </p:oleObj>
              </mc:Choice>
              <mc:Fallback>
                <p:oleObj name="Chart" r:id="rId4" imgW="8439161" imgH="431488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4612481" y="1169988"/>
            <a:ext cx="3851685" cy="1092200"/>
          </a:xfrm>
          <a:prstGeom prst="wedgeRectCallout">
            <a:avLst>
              <a:gd name="adj1" fmla="val 25321"/>
              <a:gd name="adj2" fmla="val 98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Longer term yields are expected to rise in 2014 and 2015 while short-term yields will not begin to normalize until 2015 </a:t>
            </a:r>
            <a:endParaRPr lang="en-US" b="1" dirty="0">
              <a:solidFill>
                <a:schemeClr val="bg1"/>
              </a:solidFill>
              <a:cs typeface="+mn-cs"/>
            </a:endParaRPr>
          </a:p>
        </p:txBody>
      </p:sp>
      <p:sp>
        <p:nvSpPr>
          <p:cNvPr id="2100229" name="Rectangle 5"/>
          <p:cNvSpPr>
            <a:spLocks noChangeArrowheads="1"/>
          </p:cNvSpPr>
          <p:nvPr/>
        </p:nvSpPr>
        <p:spPr bwMode="blackWhite">
          <a:xfrm>
            <a:off x="628650" y="5772150"/>
            <a:ext cx="8070850" cy="68764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Higher longer-term yields will help insurers but short term yields are expected to lag behind</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(2006-2013), Swiss Re (2014-2015); </a:t>
            </a:r>
            <a:r>
              <a:rPr lang="en-US" sz="1100" dirty="0"/>
              <a:t>Insurance Information Institute.</a:t>
            </a:r>
          </a:p>
        </p:txBody>
      </p:sp>
    </p:spTree>
    <p:extLst>
      <p:ext uri="{BB962C8B-B14F-4D97-AF65-F5344CB8AC3E}">
        <p14:creationId xmlns:p14="http://schemas.microsoft.com/office/powerpoint/2010/main" val="38259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173</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Outlook for U.S. Treasury Bond Yields    Through 2015</a:t>
            </a:r>
          </a:p>
        </p:txBody>
      </p:sp>
      <p:graphicFrame>
        <p:nvGraphicFramePr>
          <p:cNvPr id="39938" name="Object 3"/>
          <p:cNvGraphicFramePr>
            <a:graphicFrameLocks noChangeAspect="1"/>
          </p:cNvGraphicFramePr>
          <p:nvPr>
            <p:extLst>
              <p:ext uri="{D42A27DB-BD31-4B8C-83A1-F6EECF244321}">
                <p14:modId xmlns:p14="http://schemas.microsoft.com/office/powerpoint/2010/main" val="3976101700"/>
              </p:ext>
            </p:extLst>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27869273"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461169" y="186707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Yield</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Longer-tail lines like MPL and workers comp will benefit the most from the normalization of yields</a:t>
            </a:r>
            <a:endParaRPr lang="en-US" b="1" dirty="0">
              <a:solidFill>
                <a:srgbClr val="FFFFFF"/>
              </a:solidFill>
            </a:endParaRPr>
          </a:p>
        </p:txBody>
      </p:sp>
      <p:sp>
        <p:nvSpPr>
          <p:cNvPr id="11" name="AutoShape 8"/>
          <p:cNvSpPr>
            <a:spLocks noChangeArrowheads="1"/>
          </p:cNvSpPr>
          <p:nvPr/>
        </p:nvSpPr>
        <p:spPr bwMode="blackWhite">
          <a:xfrm>
            <a:off x="4324086" y="1222720"/>
            <a:ext cx="3245114" cy="1224116"/>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Long-term yields should begin to normalize in 2014 but short-term yields will remain very low until 2015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173</a:t>
            </a:fld>
            <a:endParaRPr lang="en-US"/>
          </a:p>
        </p:txBody>
      </p:sp>
      <p:sp>
        <p:nvSpPr>
          <p:cNvPr id="14" name="Rectangle 4"/>
          <p:cNvSpPr>
            <a:spLocks noChangeArrowheads="1"/>
          </p:cNvSpPr>
          <p:nvPr/>
        </p:nvSpPr>
        <p:spPr bwMode="auto">
          <a:xfrm>
            <a:off x="0" y="6245525"/>
            <a:ext cx="7569200"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(2012-2013), Blue Economic Forecasts (2014-2015 3-month and 10-yr; 4/14) Swiss Re (2014-2015, 5-yr yield; 5/14); </a:t>
            </a:r>
            <a:r>
              <a:rPr lang="en-US" sz="1100" dirty="0"/>
              <a:t>Insurance Information Institute.</a:t>
            </a:r>
          </a:p>
        </p:txBody>
      </p:sp>
    </p:spTree>
    <p:extLst>
      <p:ext uri="{BB962C8B-B14F-4D97-AF65-F5344CB8AC3E}">
        <p14:creationId xmlns:p14="http://schemas.microsoft.com/office/powerpoint/2010/main" val="1511545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174</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16277625"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175</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320695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20041849"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P/C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177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2013 Much Improved After High Catastrophe Losses in 2011/12</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177</a:t>
            </a:fld>
            <a:endParaRPr lang="en-US"/>
          </a:p>
        </p:txBody>
      </p:sp>
    </p:spTree>
    <p:extLst>
      <p:ext uri="{BB962C8B-B14F-4D97-AF65-F5344CB8AC3E}">
        <p14:creationId xmlns:p14="http://schemas.microsoft.com/office/powerpoint/2010/main" val="26467349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178</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74625" y="2645922"/>
          <a:ext cx="8577263" cy="3614738"/>
        </p:xfrm>
        <a:graphic>
          <a:graphicData uri="http://schemas.openxmlformats.org/presentationml/2006/ole">
            <mc:AlternateContent xmlns:mc="http://schemas.openxmlformats.org/markup-compatibility/2006">
              <mc:Choice xmlns:v="urn:schemas-microsoft-com:vml" Requires="v">
                <p:oleObj spid="_x0000_s27870294" name="Chart" r:id="rId5" imgW="8534451" imgH="3628987" progId="MSGraph.Chart.8">
                  <p:embed followColorScheme="full"/>
                </p:oleObj>
              </mc:Choice>
              <mc:Fallback>
                <p:oleObj name="Chart" r:id="rId5" imgW="8534451" imgH="3628987" progId="MSGraph.Chart.8">
                  <p:embed followColorScheme="full"/>
                  <p:pic>
                    <p:nvPicPr>
                      <p:cNvPr id="0" name=""/>
                      <p:cNvPicPr>
                        <a:picLocks noChangeAspect="1" noChangeArrowheads="1"/>
                      </p:cNvPicPr>
                      <p:nvPr/>
                    </p:nvPicPr>
                    <p:blipFill>
                      <a:blip r:embed="rId6"/>
                      <a:srcRect/>
                      <a:stretch>
                        <a:fillRect/>
                      </a:stretch>
                    </p:blipFill>
                    <p:spPr bwMode="gray">
                      <a:xfrm>
                        <a:off x="174625" y="2645922"/>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867267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179</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extLst/>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27871318" name="Chart" r:id="rId4" imgW="8543899" imgH="3533700" progId="MSGraph.Chart.8">
                  <p:embed followColorScheme="full"/>
                </p:oleObj>
              </mc:Choice>
              <mc:Fallback>
                <p:oleObj name="Chart" r:id="rId4" imgW="8543899" imgH="3533700" progId="MSGraph.Chart.8">
                  <p:embed followColorScheme="full"/>
                  <p:pic>
                    <p:nvPicPr>
                      <p:cNvPr id="0" name=""/>
                      <p:cNvPicPr>
                        <a:picLocks noChangeAspect="1" noChangeArrowheads="1"/>
                      </p:cNvPicPr>
                      <p:nvPr/>
                    </p:nvPicPr>
                    <p:blipFill>
                      <a:blip r:embed="rId5"/>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2013.</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179</a:t>
            </a:fld>
            <a:endParaRPr lang="en-US"/>
          </a:p>
        </p:txBody>
      </p:sp>
    </p:spTree>
    <p:extLst>
      <p:ext uri="{BB962C8B-B14F-4D97-AF65-F5344CB8AC3E}">
        <p14:creationId xmlns:p14="http://schemas.microsoft.com/office/powerpoint/2010/main" val="4240850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3175" y="1671638"/>
          <a:ext cx="9136063" cy="4725987"/>
        </p:xfrm>
        <a:graphic>
          <a:graphicData uri="http://schemas.openxmlformats.org/presentationml/2006/ole">
            <mc:AlternateContent xmlns:mc="http://schemas.openxmlformats.org/markup-compatibility/2006">
              <mc:Choice xmlns:v="urn:schemas-microsoft-com:vml" Requires="v">
                <p:oleObj spid="_x0000_s27944990" name="Chart" r:id="rId4" imgW="8820049" imgH="4562577" progId="MSGraph.Chart.8">
                  <p:embed followColorScheme="full"/>
                </p:oleObj>
              </mc:Choice>
              <mc:Fallback>
                <p:oleObj name="Chart" r:id="rId4" imgW="8820049" imgH="4562577" progId="MSGraph.Chart.8">
                  <p:embed followColorScheme="full"/>
                  <p:pic>
                    <p:nvPicPr>
                      <p:cNvPr id="0" name=""/>
                      <p:cNvPicPr>
                        <a:picLocks noChangeAspect="1" noChangeArrowheads="1"/>
                      </p:cNvPicPr>
                      <p:nvPr/>
                    </p:nvPicPr>
                    <p:blipFill>
                      <a:blip r:embed="rId5"/>
                      <a:srcRect/>
                      <a:stretch>
                        <a:fillRect/>
                      </a:stretch>
                    </p:blipFill>
                    <p:spPr bwMode="auto">
                      <a:xfrm>
                        <a:off x="3175" y="1671638"/>
                        <a:ext cx="91360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2205959224"/>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180</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 vs. 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nvPr>
        </p:nvGraphicFramePr>
        <p:xfrm>
          <a:off x="331788" y="2144151"/>
          <a:ext cx="8493125" cy="4343400"/>
        </p:xfrm>
        <a:graphic>
          <a:graphicData uri="http://schemas.openxmlformats.org/presentationml/2006/ole">
            <mc:AlternateContent xmlns:mc="http://schemas.openxmlformats.org/markup-compatibility/2006">
              <mc:Choice xmlns:v="urn:schemas-microsoft-com:vml" Requires="v">
                <p:oleObj spid="_x0000_s27873366" name="Chart" r:id="rId4" imgW="8458327" imgH="4333784" progId="MSGraph.Chart.8">
                  <p:embed followColorScheme="full"/>
                </p:oleObj>
              </mc:Choice>
              <mc:Fallback>
                <p:oleObj name="Chart" r:id="rId4" imgW="8458327" imgH="4333784" progId="MSGraph.Chart.8">
                  <p:embed followColorScheme="full"/>
                  <p:pic>
                    <p:nvPicPr>
                      <p:cNvPr id="0" name=""/>
                      <p:cNvPicPr>
                        <a:picLocks noChangeArrowheads="1"/>
                      </p:cNvPicPr>
                      <p:nvPr/>
                    </p:nvPicPr>
                    <p:blipFill>
                      <a:blip r:embed="rId5"/>
                      <a:srcRect/>
                      <a:stretch>
                        <a:fillRect/>
                      </a:stretch>
                    </p:blipFill>
                    <p:spPr bwMode="auto">
                      <a:xfrm>
                        <a:off x="331788" y="2144151"/>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3129882" cy="1408128"/>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a:t>
            </a:r>
            <a:endParaRPr lang="en-US" b="1" dirty="0">
              <a:solidFill>
                <a:schemeClr val="bg1"/>
              </a:solidFill>
              <a:cs typeface="+mn-cs"/>
            </a:endParaRPr>
          </a:p>
        </p:txBody>
      </p:sp>
      <p:sp>
        <p:nvSpPr>
          <p:cNvPr id="2" name="Rectangle 1"/>
          <p:cNvSpPr/>
          <p:nvPr/>
        </p:nvSpPr>
        <p:spPr>
          <a:xfrm>
            <a:off x="4872035" y="2825372"/>
            <a:ext cx="1885950" cy="38151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25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extLst/>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27872342" name="Chart" r:id="rId4" imgW="8581960" imgH="4219602" progId="MSGraph.Chart.8">
                  <p:embed followColorScheme="full"/>
                </p:oleObj>
              </mc:Choice>
              <mc:Fallback>
                <p:oleObj name="Chart" r:id="rId4" imgW="8581960" imgH="4219602" progId="MSGraph.Chart.8">
                  <p:embed followColorScheme="full"/>
                  <p:pic>
                    <p:nvPicPr>
                      <p:cNvPr id="0" name=""/>
                      <p:cNvPicPr>
                        <a:picLocks noChangeAspect="1" noChangeArrowheads="1"/>
                      </p:cNvPicPr>
                      <p:nvPr/>
                    </p:nvPicPr>
                    <p:blipFill>
                      <a:blip r:embed="rId5"/>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989397"/>
          </a:xfrm>
          <a:prstGeom prst="wedgeRectCallout">
            <a:avLst>
              <a:gd name="adj1" fmla="val 26050"/>
              <a:gd name="adj2" fmla="val 731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$15.5B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33258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182</a:t>
            </a:fld>
            <a:endParaRPr lang="en-US" smtClean="0"/>
          </a:p>
        </p:txBody>
      </p:sp>
      <p:graphicFrame>
        <p:nvGraphicFramePr>
          <p:cNvPr id="40962" name="Object 2"/>
          <p:cNvGraphicFramePr>
            <a:graphicFrameLocks noChangeAspect="1"/>
          </p:cNvGraphicFramePr>
          <p:nvPr>
            <p:extLst/>
          </p:nvPr>
        </p:nvGraphicFramePr>
        <p:xfrm>
          <a:off x="188913" y="1281113"/>
          <a:ext cx="8597900" cy="3924300"/>
        </p:xfrm>
        <a:graphic>
          <a:graphicData uri="http://schemas.openxmlformats.org/presentationml/2006/ole">
            <mc:AlternateContent xmlns:mc="http://schemas.openxmlformats.org/markup-compatibility/2006">
              <mc:Choice xmlns:v="urn:schemas-microsoft-com:vml" Requires="v">
                <p:oleObj spid="_x0000_s27874390" name="Chart" r:id="rId4" imgW="8601126" imgH="3933742" progId="MSGraph.Chart.8">
                  <p:embed followColorScheme="full"/>
                </p:oleObj>
              </mc:Choice>
              <mc:Fallback>
                <p:oleObj name="Chart" r:id="rId4" imgW="8601126" imgH="3933742" progId="MSGraph.Chart.8">
                  <p:embed followColorScheme="full"/>
                  <p:pic>
                    <p:nvPicPr>
                      <p:cNvPr id="0" name=""/>
                      <p:cNvPicPr>
                        <a:picLocks noChangeAspect="1" noChangeArrowheads="1"/>
                      </p:cNvPicPr>
                      <p:nvPr/>
                    </p:nvPicPr>
                    <p:blipFill>
                      <a:blip r:embed="rId5"/>
                      <a:srcRect/>
                      <a:stretch>
                        <a:fillRect/>
                      </a:stretch>
                    </p:blipFill>
                    <p:spPr bwMode="gray">
                      <a:xfrm>
                        <a:off x="188913" y="1281113"/>
                        <a:ext cx="8597900" cy="392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for 2013-2015).  </a:t>
            </a:r>
            <a:endParaRPr lang="en-US" sz="1100" dirty="0"/>
          </a:p>
        </p:txBody>
      </p:sp>
    </p:spTree>
    <p:extLst>
      <p:ext uri="{BB962C8B-B14F-4D97-AF65-F5344CB8AC3E}">
        <p14:creationId xmlns:p14="http://schemas.microsoft.com/office/powerpoint/2010/main" val="2696249025"/>
      </p:ext>
    </p:extLst>
  </p:cSld>
  <p:clrMapOvr>
    <a:masterClrMapping/>
  </p:clrMapOvr>
  <p:transition>
    <p:wipe dir="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P/C Estimated Loss Reserve Deficiency/ (Redundancy), Excl. Statutory Discount</a:t>
            </a:r>
          </a:p>
        </p:txBody>
      </p:sp>
      <p:graphicFrame>
        <p:nvGraphicFramePr>
          <p:cNvPr id="5888003" name="Group 3"/>
          <p:cNvGraphicFramePr>
            <a:graphicFrameLocks noGrp="1"/>
          </p:cNvGraphicFramePr>
          <p:nvPr>
            <p:ph idx="1"/>
            <p:extLst>
              <p:ext uri="{D42A27DB-BD31-4B8C-83A1-F6EECF244321}">
                <p14:modId xmlns:p14="http://schemas.microsoft.com/office/powerpoint/2010/main" val="2411745911"/>
              </p:ext>
            </p:extLst>
          </p:nvPr>
        </p:nvGraphicFramePr>
        <p:xfrm>
          <a:off x="2141998" y="1186516"/>
          <a:ext cx="4944596" cy="5246672"/>
        </p:xfrm>
        <a:graphic>
          <a:graphicData uri="http://schemas.openxmlformats.org/drawingml/2006/table">
            <a:tbl>
              <a:tblPr/>
              <a:tblGrid>
                <a:gridCol w="3398184"/>
                <a:gridCol w="15464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Line of Business</a:t>
                      </a:r>
                    </a:p>
                  </a:txBody>
                  <a:tcPr marL="92075" marR="92075" marT="46038" marB="4603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2013</a:t>
                      </a:r>
                    </a:p>
                  </a:txBody>
                  <a:tcPr marL="92075" marR="92075" marT="46038" marB="4603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r>
              <a:tr h="3663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Personal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-$3.9B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11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Homeowners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-$0.4</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Other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(incl. Prod </a:t>
                      </a:r>
                      <a:r>
                        <a:rPr kumimoji="0" lang="en-US" sz="18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36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Workers Compensation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93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Multi Peril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07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$0.7</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9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Medical Professional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2000" b="0" i="0" u="none" strike="noStrike" cap="none" normalizeH="0" baseline="0" dirty="0" smtClean="0">
                          <a:ln>
                            <a:noFill/>
                          </a:ln>
                          <a:solidFill>
                            <a:schemeClr val="tx1"/>
                          </a:solidFill>
                          <a:effectLst/>
                          <a:latin typeface="Arial" pitchFamily="34" charset="0"/>
                          <a:cs typeface="Arial" pitchFamily="34" charset="0"/>
                        </a:rPr>
                        <a:t>.</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51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Reinsurance—</a:t>
                      </a:r>
                      <a:r>
                        <a:rPr kumimoji="0" lang="en-US" sz="1100" b="0" i="0" u="none" strike="noStrike" cap="none" normalizeH="0" baseline="0" dirty="0" err="1" smtClean="0">
                          <a:ln>
                            <a:noFill/>
                          </a:ln>
                          <a:solidFill>
                            <a:schemeClr val="tx1"/>
                          </a:solidFill>
                          <a:effectLst/>
                          <a:latin typeface="Arial" pitchFamily="34" charset="0"/>
                          <a:cs typeface="Arial" pitchFamily="34" charset="0"/>
                        </a:rPr>
                        <a:t>Nonprop</a:t>
                      </a:r>
                      <a:r>
                        <a:rPr kumimoji="0" lang="en-US" sz="1100" b="0" i="0" u="none" strike="noStrike" cap="none" normalizeH="0" baseline="0" dirty="0" smtClean="0">
                          <a:ln>
                            <a:noFill/>
                          </a:ln>
                          <a:solidFill>
                            <a:schemeClr val="tx1"/>
                          </a:solidFill>
                          <a:effectLst/>
                          <a:latin typeface="Arial" pitchFamily="34" charset="0"/>
                          <a:cs typeface="Arial" pitchFamily="34" charset="0"/>
                        </a:rPr>
                        <a:t> Assumed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62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All Other Lines*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-$4.6</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Total Core Reserves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$9.8</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Asbestos &amp; Environmental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Total P/C Industry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$21.0B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2407" name="Text Box 55"/>
          <p:cNvSpPr txBox="1">
            <a:spLocks noChangeArrowheads="1"/>
          </p:cNvSpPr>
          <p:nvPr/>
        </p:nvSpPr>
        <p:spPr bwMode="auto">
          <a:xfrm>
            <a:off x="12700" y="6297613"/>
            <a:ext cx="8915400" cy="677751"/>
          </a:xfrm>
          <a:prstGeom prst="rect">
            <a:avLst/>
          </a:prstGeom>
          <a:noFill/>
          <a:ln w="9525">
            <a:noFill/>
            <a:miter lim="800000"/>
            <a:headEnd/>
            <a:tailEnd/>
          </a:ln>
        </p:spPr>
        <p:txBody>
          <a:bodyPr lIns="92075" tIns="46038" rIns="92075" bIns="46038">
            <a:spAutoFit/>
          </a:bodyPr>
          <a:lstStyle/>
          <a:p>
            <a:endParaRPr lang="en-US" sz="1400" dirty="0"/>
          </a:p>
          <a:p>
            <a:r>
              <a:rPr lang="en-US" sz="1200" dirty="0"/>
              <a:t>Source: </a:t>
            </a:r>
            <a:r>
              <a:rPr lang="en-US" sz="1200" dirty="0" smtClean="0"/>
              <a:t>A.M. Best, </a:t>
            </a:r>
            <a:r>
              <a:rPr lang="en-US" sz="1200" i="1" dirty="0" smtClean="0"/>
              <a:t>P/C Review/Preview 2014; </a:t>
            </a:r>
            <a:r>
              <a:rPr lang="en-US" sz="1200" dirty="0" smtClean="0"/>
              <a:t>Insurance Information Institute.   *Excluding mortgage and financial guaranty segments.</a:t>
            </a:r>
            <a:endParaRPr lang="en-US" sz="900" b="1" dirty="0"/>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183</a:t>
            </a:fld>
            <a:endParaRPr lang="en-US"/>
          </a:p>
        </p:txBody>
      </p:sp>
    </p:spTree>
    <p:extLst>
      <p:ext uri="{BB962C8B-B14F-4D97-AF65-F5344CB8AC3E}">
        <p14:creationId xmlns:p14="http://schemas.microsoft.com/office/powerpoint/2010/main" val="2922208657"/>
      </p:ext>
    </p:ext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184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185</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2569"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186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Grp="1" noChangeAspect="1"/>
          </p:cNvGraphicFramePr>
          <p:nvPr>
            <p:ph idx="4294967295"/>
          </p:nvPr>
        </p:nvGraphicFramePr>
        <p:xfrm>
          <a:off x="14288" y="1196975"/>
          <a:ext cx="9164637" cy="4765675"/>
        </p:xfrm>
        <a:graphic>
          <a:graphicData uri="http://schemas.openxmlformats.org/presentationml/2006/ole">
            <mc:AlternateContent xmlns:mc="http://schemas.openxmlformats.org/markup-compatibility/2006">
              <mc:Choice xmlns:v="urn:schemas-microsoft-com:vml" Requires="v">
                <p:oleObj spid="_x0000_s23913593"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196975"/>
                        <a:ext cx="9164637" cy="476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187</a:t>
            </a:fld>
            <a:endParaRPr lang="en-US" smtClean="0"/>
          </a:p>
        </p:txBody>
      </p:sp>
      <p:graphicFrame>
        <p:nvGraphicFramePr>
          <p:cNvPr id="2050"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3914617" name="Chart" r:id="rId4" imgW="8820048" imgH="4572135" progId="MSGraph.Chart.8">
                  <p:embed followColorScheme="full"/>
                </p:oleObj>
              </mc:Choice>
              <mc:Fallback>
                <p:oleObj name="Chart" r:id="rId4" imgW="8820048" imgH="457213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65263"/>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188</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23915641"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189</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Grp="1" noChangeAspect="1"/>
          </p:cNvGraphicFramePr>
          <p:nvPr>
            <p:ph idx="4294967295"/>
          </p:nvPr>
        </p:nvGraphicFramePr>
        <p:xfrm>
          <a:off x="-49213" y="1512888"/>
          <a:ext cx="9144001" cy="4754562"/>
        </p:xfrm>
        <a:graphic>
          <a:graphicData uri="http://schemas.openxmlformats.org/presentationml/2006/ole">
            <mc:AlternateContent xmlns:mc="http://schemas.openxmlformats.org/markup-compatibility/2006">
              <mc:Choice xmlns:v="urn:schemas-microsoft-com:vml" Requires="v">
                <p:oleObj spid="_x0000_s23916665"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1512888"/>
                        <a:ext cx="9144001"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3175" y="1789113"/>
          <a:ext cx="9136063" cy="4725987"/>
        </p:xfrm>
        <a:graphic>
          <a:graphicData uri="http://schemas.openxmlformats.org/presentationml/2006/ole">
            <mc:AlternateContent xmlns:mc="http://schemas.openxmlformats.org/markup-compatibility/2006">
              <mc:Choice xmlns:v="urn:schemas-microsoft-com:vml" Requires="v">
                <p:oleObj spid="_x0000_s27946014" name="Chart" r:id="rId4" imgW="8820049" imgH="4562577" progId="MSGraph.Chart.8">
                  <p:embed followColorScheme="full"/>
                </p:oleObj>
              </mc:Choice>
              <mc:Fallback>
                <p:oleObj name="Chart" r:id="rId4" imgW="8820049" imgH="4562577" progId="MSGraph.Chart.8">
                  <p:embed followColorScheme="full"/>
                  <p:pic>
                    <p:nvPicPr>
                      <p:cNvPr id="0" name=""/>
                      <p:cNvPicPr>
                        <a:picLocks noChangeAspect="1" noChangeArrowheads="1"/>
                      </p:cNvPicPr>
                      <p:nvPr/>
                    </p:nvPicPr>
                    <p:blipFill>
                      <a:blip r:embed="rId5"/>
                      <a:srcRect/>
                      <a:stretch>
                        <a:fillRect/>
                      </a:stretch>
                    </p:blipFill>
                    <p:spPr bwMode="auto">
                      <a:xfrm>
                        <a:off x="3175" y="1789113"/>
                        <a:ext cx="91360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708804846"/>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190</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7689"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191</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8713"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192</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193</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486618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194</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7875414"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8248809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195</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20877026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Rapid Growth ‘A Leading Cause’ of Impairment’</a:t>
            </a:r>
            <a:endParaRPr lang="en-US" dirty="0"/>
          </a:p>
        </p:txBody>
      </p:sp>
      <p:sp>
        <p:nvSpPr>
          <p:cNvPr id="6" name="Content Placeholder 5"/>
          <p:cNvSpPr>
            <a:spLocks noGrp="1"/>
          </p:cNvSpPr>
          <p:nvPr>
            <p:ph sz="half" idx="1"/>
          </p:nvPr>
        </p:nvSpPr>
        <p:spPr/>
        <p:txBody>
          <a:bodyPr/>
          <a:lstStyle/>
          <a:p>
            <a:pPr marL="0" indent="0">
              <a:buNone/>
            </a:pPr>
            <a:r>
              <a:rPr lang="en-US" dirty="0" smtClean="0"/>
              <a:t>“The </a:t>
            </a:r>
            <a:r>
              <a:rPr lang="en-US" dirty="0"/>
              <a:t>leading causes of impairment are deficient loss reserves (inadequate pricing) and </a:t>
            </a:r>
            <a:r>
              <a:rPr lang="en-US" b="1" dirty="0"/>
              <a:t>rapid growth</a:t>
            </a:r>
            <a:r>
              <a:rPr lang="en-US" dirty="0"/>
              <a:t>, together comprising more than 50 percent of annual </a:t>
            </a:r>
            <a:r>
              <a:rPr lang="en-US" dirty="0" smtClean="0"/>
              <a:t>impairments.” </a:t>
            </a:r>
          </a:p>
          <a:p>
            <a:pPr marL="0" indent="0" algn="r">
              <a:buNone/>
            </a:pPr>
            <a:r>
              <a:rPr lang="en-US" dirty="0" smtClean="0"/>
              <a:t>- A.M. Best, 2013</a:t>
            </a:r>
            <a:endParaRPr lang="en-US" dirty="0"/>
          </a:p>
        </p:txBody>
      </p:sp>
      <p:graphicFrame>
        <p:nvGraphicFramePr>
          <p:cNvPr id="15" name="Content Placeholder 14"/>
          <p:cNvGraphicFramePr>
            <a:graphicFrameLocks noGrp="1"/>
          </p:cNvGraphicFramePr>
          <p:nvPr>
            <p:ph sz="half" idx="2"/>
            <p:extLst/>
          </p:nvPr>
        </p:nvGraphicFramePr>
        <p:xfrm>
          <a:off x="4648200" y="1600200"/>
          <a:ext cx="4038600" cy="4256903"/>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196</a:t>
            </a:fld>
            <a:endParaRPr lang="en-US"/>
          </a:p>
        </p:txBody>
      </p:sp>
      <p:sp>
        <p:nvSpPr>
          <p:cNvPr id="16" name="TextBox 15"/>
          <p:cNvSpPr txBox="1"/>
          <p:nvPr/>
        </p:nvSpPr>
        <p:spPr>
          <a:xfrm>
            <a:off x="4868562" y="5879942"/>
            <a:ext cx="3595816" cy="246221"/>
          </a:xfrm>
          <a:prstGeom prst="rect">
            <a:avLst/>
          </a:prstGeom>
          <a:noFill/>
        </p:spPr>
        <p:txBody>
          <a:bodyPr wrap="square" rtlCol="0">
            <a:spAutoFit/>
          </a:bodyPr>
          <a:lstStyle/>
          <a:p>
            <a:r>
              <a:rPr lang="en-US" sz="1000" dirty="0" smtClean="0"/>
              <a:t>Source: SNL Financial, Insurance Information Institute.</a:t>
            </a:r>
            <a:endParaRPr lang="en-US" sz="1000" dirty="0"/>
          </a:p>
        </p:txBody>
      </p:sp>
    </p:spTree>
    <p:extLst>
      <p:ext uri="{BB962C8B-B14F-4D97-AF65-F5344CB8AC3E}">
        <p14:creationId xmlns:p14="http://schemas.microsoft.com/office/powerpoint/2010/main" val="410735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197</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Workers Comp and Pvt. Passenger Auto Account for </a:t>
            </a:r>
            <a:r>
              <a:rPr lang="en-US" b="1" dirty="0" smtClean="0">
                <a:solidFill>
                  <a:srgbClr val="FFFFFF"/>
                </a:solidFill>
              </a:rPr>
              <a:t>More Than 40 Percent of </a:t>
            </a:r>
            <a:r>
              <a:rPr lang="en-US" b="1" dirty="0">
                <a:solidFill>
                  <a:srgbClr val="FFFFFF"/>
                </a:solidFill>
              </a:rPr>
              <a:t>the </a:t>
            </a:r>
            <a:r>
              <a:rPr lang="en-US" b="1" dirty="0" smtClean="0">
                <a:solidFill>
                  <a:srgbClr val="FFFFFF"/>
                </a:solidFill>
              </a:rPr>
              <a:t>Impaired </a:t>
            </a:r>
            <a:r>
              <a:rPr lang="en-US" b="1" dirty="0">
                <a:solidFill>
                  <a:srgbClr val="FFFFFF"/>
                </a:solidFill>
              </a:rPr>
              <a:t>Insurers </a:t>
            </a:r>
            <a:r>
              <a:rPr lang="en-US" b="1" dirty="0" smtClean="0">
                <a:solidFill>
                  <a:srgbClr val="FFFFFF"/>
                </a:solidFill>
              </a:rPr>
              <a:t>Since 2000</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3023045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198</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198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9014393"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Performance Improved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7947038" name="Chart" r:id="rId3" imgW="8620176" imgH="4781425" progId="MSGraph.Chart.8">
                  <p:embed followColorScheme="full"/>
                </p:oleObj>
              </mc:Choice>
              <mc:Fallback>
                <p:oleObj name="Chart" r:id="rId3" imgW="8620176" imgH="4781425" progId="MSGraph.Chart.8">
                  <p:embed followColorScheme="full"/>
                  <p:pic>
                    <p:nvPicPr>
                      <p:cNvPr id="0" name=""/>
                      <p:cNvPicPr>
                        <a:picLocks noChangeAspect="1" noChangeArrowheads="1"/>
                      </p:cNvPicPr>
                      <p:nvPr/>
                    </p:nvPicPr>
                    <p:blipFill>
                      <a:blip r:embed="rId4"/>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83630513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582564083"/>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7725561" name="Chart" r:id="rId4" imgW="8419996" imgH="3648152" progId="MSGraph.Chart.8">
                  <p:embed followColorScheme="full"/>
                </p:oleObj>
              </mc:Choice>
              <mc:Fallback>
                <p:oleObj name="Chart" r:id="rId4" imgW="8419996" imgH="3648152" progId="MSGraph.Chart.8">
                  <p:embed followColorScheme="full"/>
                  <p:pic>
                    <p:nvPicPr>
                      <p:cNvPr id="0" name="Object 3"/>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(2014E-2015F);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200</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Low Cat Losses Led to 2013 Improvement.  Homeowners Performance in 2011/12 Impacted by Large Cat </a:t>
            </a:r>
            <a:r>
              <a:rPr lang="en-US" b="1" dirty="0">
                <a:solidFill>
                  <a:srgbClr val="FFFFFF"/>
                </a:solidFill>
              </a:rPr>
              <a:t>Losses.  Extreme Regional Variation Can Be Expected Due to Local Catastrophe Loss Activity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000"/>
                            </p:stCondLst>
                            <p:childTnLst>
                              <p:par>
                                <p:cTn id="13" presetID="22" presetClass="entr" presetSubtype="2"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3000"/>
                            </p:stCondLst>
                            <p:childTnLst>
                              <p:par>
                                <p:cTn id="17" presetID="22" presetClass="entr" presetSubtype="2"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4000"/>
                            </p:stCondLst>
                            <p:childTnLst>
                              <p:par>
                                <p:cTn id="21" presetID="23" presetClass="entr" presetSubtype="16"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201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703848"/>
          <a:ext cx="9144000" cy="4754563"/>
        </p:xfrm>
        <a:graphic>
          <a:graphicData uri="http://schemas.openxmlformats.org/presentationml/2006/ole">
            <mc:AlternateContent xmlns:mc="http://schemas.openxmlformats.org/markup-compatibility/2006">
              <mc:Choice xmlns:v="urn:schemas-microsoft-com:vml" Requires="v">
                <p:oleObj spid="_x0000_s9017465"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3848"/>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202</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Grp="1" noChangeAspect="1"/>
          </p:cNvGraphicFramePr>
          <p:nvPr>
            <p:ph idx="4294967295"/>
          </p:nvPr>
        </p:nvGraphicFramePr>
        <p:xfrm>
          <a:off x="0" y="1362075"/>
          <a:ext cx="9144000" cy="5410200"/>
        </p:xfrm>
        <a:graphic>
          <a:graphicData uri="http://schemas.openxmlformats.org/presentationml/2006/ole">
            <mc:AlternateContent xmlns:mc="http://schemas.openxmlformats.org/markup-compatibility/2006">
              <mc:Choice xmlns:v="urn:schemas-microsoft-com:vml" Requires="v">
                <p:oleObj spid="_x0000_s9018489" name="Chart" r:id="rId4" imgW="8820048" imgH="4572135" progId="MSGraph.Chart.8">
                  <p:embed followColorScheme="full"/>
                </p:oleObj>
              </mc:Choice>
              <mc:Fallback>
                <p:oleObj name="Chart" r:id="rId4" imgW="8820048" imgH="457213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2075"/>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nvPr>
        </p:nvGraphicFramePr>
        <p:xfrm>
          <a:off x="193675" y="1619250"/>
          <a:ext cx="8791575" cy="4892675"/>
        </p:xfrm>
        <a:graphic>
          <a:graphicData uri="http://schemas.openxmlformats.org/presentationml/2006/ole">
            <mc:AlternateContent xmlns:mc="http://schemas.openxmlformats.org/markup-compatibility/2006">
              <mc:Choice xmlns:v="urn:schemas-microsoft-com:vml" Requires="v">
                <p:oleObj spid="_x0000_s2070649" name="Chart" r:id="rId3" imgW="8353320" imgH="4648256" progId="MSGraph.Chart.8">
                  <p:embed followColorScheme="full"/>
                </p:oleObj>
              </mc:Choice>
              <mc:Fallback>
                <p:oleObj name="Chart" r:id="rId3" imgW="8353320" imgH="4648256"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1619250"/>
                        <a:ext cx="87915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(1990-2012); Conning (2013F-2015F)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203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58617"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204</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4444281"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9019513"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45305"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646265"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4459641" name="Chart" r:id="rId3" imgW="8191626" imgH="5391113" progId="MSGraph.Chart.8">
                  <p:embed followColorScheme="full"/>
                </p:oleObj>
              </mc:Choice>
              <mc:Fallback>
                <p:oleObj name="Chart" r:id="rId3" imgW="8191626" imgH="5391113"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209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tgtEl>
                                        <p:attrNameLst>
                                          <p:attrName>style.visibility</p:attrName>
                                        </p:attrNameLst>
                                      </p:cBhvr>
                                      <p:to>
                                        <p:strVal val="visible"/>
                                      </p:to>
                                    </p:set>
                                    <p:animEffect transition="in" filter="wipe(left)">
                                      <p:cBhvr>
                                        <p:cTn id="12" dur="500"/>
                                        <p:tgtEl>
                                          <p:spTgt spid="7292930"/>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48062"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849547128"/>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3569122680"/>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7927598"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(2010-2013P) and are for private carriers only; Insurance </a:t>
            </a:r>
            <a:r>
              <a:rPr lang="en-US" sz="1100" dirty="0"/>
              <a:t>Information </a:t>
            </a:r>
            <a:r>
              <a:rPr lang="en-US" sz="1100" dirty="0" smtClean="0"/>
              <a:t>Institute (2014-15).</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210</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845"/>
              <a:gd name="adj2" fmla="val 157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4471942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211</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985838" y="4330700"/>
            <a:ext cx="6784258"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 in the Primary and Reinsurance Sectors</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211</a:t>
            </a:fld>
            <a:endParaRPr lang="en-US"/>
          </a:p>
        </p:txBody>
      </p:sp>
    </p:spTree>
    <p:extLst>
      <p:ext uri="{BB962C8B-B14F-4D97-AF65-F5344CB8AC3E}">
        <p14:creationId xmlns:p14="http://schemas.microsoft.com/office/powerpoint/2010/main" val="5340020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212</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876437"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12/31/13 stood at a record high $653.3B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977162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877461" name="Chart" r:id="rId4" imgW="8610574" imgH="4181541" progId="MSGraph.Chart.8">
                  <p:embed followColorScheme="full"/>
                </p:oleObj>
              </mc:Choice>
              <mc:Fallback>
                <p:oleObj name="Chart" r:id="rId4" imgW="8610574" imgH="4181541"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extLst>
      <p:ext uri="{BB962C8B-B14F-4D97-AF65-F5344CB8AC3E}">
        <p14:creationId xmlns:p14="http://schemas.microsoft.com/office/powerpoint/2010/main" val="21131903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6323"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632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1F8DCD-6298-48C0-A1DB-90AD956935B1}" type="slidenum">
              <a:rPr lang="en-US" altLang="en-US" smtClean="0"/>
              <a:pPr/>
              <a:t>214</a:t>
            </a:fld>
            <a:endParaRPr lang="en-US" altLang="en-US" smtClean="0"/>
          </a:p>
        </p:txBody>
      </p:sp>
      <p:sp>
        <p:nvSpPr>
          <p:cNvPr id="56325" name="Rectangle 2"/>
          <p:cNvSpPr>
            <a:spLocks noGrp="1" noChangeArrowheads="1"/>
          </p:cNvSpPr>
          <p:nvPr>
            <p:ph type="title"/>
          </p:nvPr>
        </p:nvSpPr>
        <p:spPr/>
        <p:txBody>
          <a:bodyPr/>
          <a:lstStyle/>
          <a:p>
            <a:r>
              <a:rPr lang="en-US" altLang="en-US" sz="2400" smtClean="0">
                <a:latin typeface="Arial" panose="020B0604020202020204" pitchFamily="34" charset="0"/>
              </a:rPr>
              <a:t>U.S. INSURANCE MERGERS AND ACQUISITIONS, All Sectors, 1989-2013 (1)</a:t>
            </a:r>
          </a:p>
        </p:txBody>
      </p:sp>
      <p:graphicFrame>
        <p:nvGraphicFramePr>
          <p:cNvPr id="56326" name="Object 3"/>
          <p:cNvGraphicFramePr>
            <a:graphicFrameLocks noGrp="1"/>
          </p:cNvGraphicFramePr>
          <p:nvPr>
            <p:ph type="chart" idx="4294967295"/>
          </p:nvPr>
        </p:nvGraphicFramePr>
        <p:xfrm>
          <a:off x="85725" y="1620838"/>
          <a:ext cx="8756650" cy="4513262"/>
        </p:xfrm>
        <a:graphic>
          <a:graphicData uri="http://schemas.openxmlformats.org/presentationml/2006/ole">
            <mc:AlternateContent xmlns:mc="http://schemas.openxmlformats.org/markup-compatibility/2006">
              <mc:Choice xmlns:v="urn:schemas-microsoft-com:vml" Requires="v">
                <p:oleObj spid="_x0000_s27922486" name="Chart" r:id="rId4" imgW="8581960" imgH="4533804" progId="MSGraph.Chart.8">
                  <p:embed followColorScheme="full"/>
                </p:oleObj>
              </mc:Choice>
              <mc:Fallback>
                <p:oleObj name="Chart" r:id="rId4" imgW="8581960" imgH="4533804" progId="MSGraph.Chart.8">
                  <p:embed followColorScheme="full"/>
                  <p:pic>
                    <p:nvPicPr>
                      <p:cNvPr id="0" name=""/>
                      <p:cNvPicPr>
                        <a:picLocks noGrp="1" noChangeArrowheads="1"/>
                      </p:cNvPicPr>
                      <p:nvPr/>
                    </p:nvPicPr>
                    <p:blipFill>
                      <a:blip r:embed="rId5"/>
                      <a:srcRect/>
                      <a:stretch>
                        <a:fillRect/>
                      </a:stretch>
                    </p:blipFill>
                    <p:spPr bwMode="gray">
                      <a:xfrm>
                        <a:off x="85725" y="1620838"/>
                        <a:ext cx="875665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7" name="Rectangle 4"/>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sp>
        <p:nvSpPr>
          <p:cNvPr id="56328"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Conning proprietary database.</a:t>
            </a:r>
          </a:p>
        </p:txBody>
      </p:sp>
      <p:sp>
        <p:nvSpPr>
          <p:cNvPr id="1989639" name="AutoShape 7"/>
          <p:cNvSpPr>
            <a:spLocks noChangeArrowheads="1"/>
          </p:cNvSpPr>
          <p:nvPr/>
        </p:nvSpPr>
        <p:spPr bwMode="blackWhite">
          <a:xfrm>
            <a:off x="4413250" y="1093788"/>
            <a:ext cx="2673350" cy="984250"/>
          </a:xfrm>
          <a:prstGeom prst="wedgeRectCallout">
            <a:avLst>
              <a:gd name="adj1" fmla="val 69584"/>
              <a:gd name="adj2" fmla="val 1908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recovered to pre-crisis levels but deal values dropped sharply in 2013</a:t>
            </a:r>
          </a:p>
        </p:txBody>
      </p:sp>
      <p:sp>
        <p:nvSpPr>
          <p:cNvPr id="56330" name="TextBox 1"/>
          <p:cNvSpPr txBox="1">
            <a:spLocks noChangeArrowheads="1"/>
          </p:cNvSpPr>
          <p:nvPr/>
        </p:nvSpPr>
        <p:spPr bwMode="auto">
          <a:xfrm>
            <a:off x="3400425" y="1406525"/>
            <a:ext cx="1012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$165.4</a:t>
            </a:r>
          </a:p>
        </p:txBody>
      </p:sp>
    </p:spTree>
    <p:extLst>
      <p:ext uri="{BB962C8B-B14F-4D97-AF65-F5344CB8AC3E}">
        <p14:creationId xmlns:p14="http://schemas.microsoft.com/office/powerpoint/2010/main" val="2792961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215</a:t>
            </a:fld>
            <a:endParaRPr lang="en-US" altLang="en-US" smtClean="0"/>
          </a:p>
        </p:txBody>
      </p:sp>
      <p:sp>
        <p:nvSpPr>
          <p:cNvPr id="58373" name="Rectangle 2"/>
          <p:cNvSpPr>
            <a:spLocks noGrp="1" noChangeArrowheads="1"/>
          </p:cNvSpPr>
          <p:nvPr>
            <p:ph type="title"/>
          </p:nvPr>
        </p:nvSpPr>
        <p:spPr/>
        <p:txBody>
          <a:bodyPr/>
          <a:lstStyle/>
          <a:p>
            <a:r>
              <a:rPr lang="en-US" altLang="en-US" sz="2400" smtClean="0">
                <a:latin typeface="Arial" panose="020B0604020202020204" pitchFamily="34" charset="0"/>
              </a:rPr>
              <a:t>U.S. INSURANCE MERGERS AND ACQUISITIONS,</a:t>
            </a:r>
            <a:br>
              <a:rPr lang="en-US" altLang="en-US" sz="2400" smtClean="0">
                <a:latin typeface="Arial" panose="020B0604020202020204" pitchFamily="34" charset="0"/>
              </a:rPr>
            </a:br>
            <a:r>
              <a:rPr lang="en-US" altLang="en-US" sz="2400" smtClean="0">
                <a:latin typeface="Arial" panose="020B0604020202020204" pitchFamily="34" charset="0"/>
              </a:rPr>
              <a:t>P/C SECTOR, 2002-2013 (1)</a:t>
            </a:r>
          </a:p>
        </p:txBody>
      </p:sp>
      <p:graphicFrame>
        <p:nvGraphicFramePr>
          <p:cNvPr id="58374" name="Object 3"/>
          <p:cNvGraphicFramePr>
            <a:graphicFrameLocks noGrp="1"/>
          </p:cNvGraphicFramePr>
          <p:nvPr>
            <p:ph type="chart" idx="4294967295"/>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7923510" name="Chart" r:id="rId4" imgW="8581960" imgH="4533804" progId="MSGraph.Chart.8">
                  <p:embed followColorScheme="full"/>
                </p:oleObj>
              </mc:Choice>
              <mc:Fallback>
                <p:oleObj name="Chart" r:id="rId4" imgW="8581960" imgH="4533804"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Conning proprietary database.</a:t>
            </a:r>
          </a:p>
        </p:txBody>
      </p:sp>
      <p:sp>
        <p:nvSpPr>
          <p:cNvPr id="1989639" name="AutoShape 7"/>
          <p:cNvSpPr>
            <a:spLocks noChangeArrowheads="1"/>
          </p:cNvSpPr>
          <p:nvPr/>
        </p:nvSpPr>
        <p:spPr bwMode="blackWhite">
          <a:xfrm>
            <a:off x="5245100" y="1195388"/>
            <a:ext cx="2662238" cy="865187"/>
          </a:xfrm>
          <a:prstGeom prst="wedgeRectCallout">
            <a:avLst>
              <a:gd name="adj1" fmla="val 36016"/>
              <a:gd name="adj2" fmla="val 2236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remains below pre-crisis levels.</a:t>
            </a:r>
          </a:p>
        </p:txBody>
      </p:sp>
    </p:spTree>
    <p:extLst>
      <p:ext uri="{BB962C8B-B14F-4D97-AF65-F5344CB8AC3E}">
        <p14:creationId xmlns:p14="http://schemas.microsoft.com/office/powerpoint/2010/main" val="13728767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60419"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6042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C0218C-F6A6-49C9-BDE5-99A8A0F77A42}" type="slidenum">
              <a:rPr lang="en-US" altLang="en-US" smtClean="0"/>
              <a:pPr/>
              <a:t>216</a:t>
            </a:fld>
            <a:endParaRPr lang="en-US" altLang="en-US" smtClean="0"/>
          </a:p>
        </p:txBody>
      </p:sp>
      <p:sp>
        <p:nvSpPr>
          <p:cNvPr id="60421" name="Rectangle 2"/>
          <p:cNvSpPr>
            <a:spLocks noGrp="1" noChangeArrowheads="1"/>
          </p:cNvSpPr>
          <p:nvPr>
            <p:ph type="title"/>
          </p:nvPr>
        </p:nvSpPr>
        <p:spPr/>
        <p:txBody>
          <a:bodyPr/>
          <a:lstStyle/>
          <a:p>
            <a:r>
              <a:rPr lang="en-US" altLang="en-US" sz="2400" smtClean="0">
                <a:latin typeface="Arial" panose="020B0604020202020204" pitchFamily="34" charset="0"/>
              </a:rPr>
              <a:t>U.S. INSURANCE MERGERS AND ACQUISITIONS,</a:t>
            </a:r>
            <a:br>
              <a:rPr lang="en-US" altLang="en-US" sz="2400" smtClean="0">
                <a:latin typeface="Arial" panose="020B0604020202020204" pitchFamily="34" charset="0"/>
              </a:rPr>
            </a:br>
            <a:r>
              <a:rPr lang="en-US" altLang="en-US" sz="2400" smtClean="0">
                <a:latin typeface="Arial" panose="020B0604020202020204" pitchFamily="34" charset="0"/>
              </a:rPr>
              <a:t>LIFE/ANNUITY SECTOR, 2002-2013 (1)</a:t>
            </a:r>
          </a:p>
        </p:txBody>
      </p:sp>
      <p:graphicFrame>
        <p:nvGraphicFramePr>
          <p:cNvPr id="60422" name="Object 3"/>
          <p:cNvGraphicFramePr>
            <a:graphicFrameLocks noGrp="1"/>
          </p:cNvGraphicFramePr>
          <p:nvPr>
            <p:ph type="chart" idx="4294967295"/>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7924534" name="Chart" r:id="rId4" imgW="8581960" imgH="4533804" progId="MSGraph.Chart.8">
                  <p:embed followColorScheme="full"/>
                </p:oleObj>
              </mc:Choice>
              <mc:Fallback>
                <p:oleObj name="Chart" r:id="rId4" imgW="8581960" imgH="4533804"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3" name="Rectangle 4"/>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60424"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Conning proprietary database.</a:t>
            </a:r>
          </a:p>
        </p:txBody>
      </p:sp>
      <p:sp>
        <p:nvSpPr>
          <p:cNvPr id="1989639" name="AutoShape 7"/>
          <p:cNvSpPr>
            <a:spLocks noChangeArrowheads="1"/>
          </p:cNvSpPr>
          <p:nvPr/>
        </p:nvSpPr>
        <p:spPr bwMode="blackWhite">
          <a:xfrm>
            <a:off x="5116513" y="1252538"/>
            <a:ext cx="2662237" cy="736600"/>
          </a:xfrm>
          <a:prstGeom prst="wedgeRectCallout">
            <a:avLst>
              <a:gd name="adj1" fmla="val 41856"/>
              <a:gd name="adj2" fmla="val 242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Life/Annuity sector M&amp;A activity is highly volatile</a:t>
            </a:r>
          </a:p>
        </p:txBody>
      </p:sp>
    </p:spTree>
    <p:extLst>
      <p:ext uri="{BB962C8B-B14F-4D97-AF65-F5344CB8AC3E}">
        <p14:creationId xmlns:p14="http://schemas.microsoft.com/office/powerpoint/2010/main" val="3413159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217</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REINSURANCE </a:t>
            </a:r>
            <a:r>
              <a:rPr lang="en-US" sz="4200" b="1" dirty="0">
                <a:solidFill>
                  <a:schemeClr val="bg1"/>
                </a:solidFill>
              </a:rPr>
              <a:t>MARKET CONDITIONS</a:t>
            </a:r>
          </a:p>
        </p:txBody>
      </p:sp>
      <p:sp>
        <p:nvSpPr>
          <p:cNvPr id="2152456" name="Rectangle 8"/>
          <p:cNvSpPr>
            <a:spLocks noChangeArrowheads="1"/>
          </p:cNvSpPr>
          <p:nvPr/>
        </p:nvSpPr>
        <p:spPr bwMode="auto">
          <a:xfrm>
            <a:off x="1301545" y="3629789"/>
            <a:ext cx="6784258" cy="286232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Market—And Pushing Down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217</a:t>
            </a:fld>
            <a:endParaRPr lang="en-US"/>
          </a:p>
        </p:txBody>
      </p:sp>
    </p:spTree>
    <p:extLst>
      <p:ext uri="{BB962C8B-B14F-4D97-AF65-F5344CB8AC3E}">
        <p14:creationId xmlns:p14="http://schemas.microsoft.com/office/powerpoint/2010/main" val="37486431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3" name="Picture 2"/>
          <p:cNvPicPr>
            <a:picLocks noChangeAspect="1"/>
          </p:cNvPicPr>
          <p:nvPr/>
        </p:nvPicPr>
        <p:blipFill>
          <a:blip r:embed="rId2"/>
          <a:stretch>
            <a:fillRect/>
          </a:stretch>
        </p:blipFill>
        <p:spPr>
          <a:xfrm>
            <a:off x="340740" y="2370803"/>
            <a:ext cx="7977348" cy="3810938"/>
          </a:xfrm>
          <a:prstGeom prst="rect">
            <a:avLst/>
          </a:prstGeom>
        </p:spPr>
      </p:pic>
      <p:sp>
        <p:nvSpPr>
          <p:cNvPr id="6" name="AutoShape 14"/>
          <p:cNvSpPr>
            <a:spLocks noChangeArrowheads="1"/>
          </p:cNvSpPr>
          <p:nvPr/>
        </p:nvSpPr>
        <p:spPr bwMode="blackWhite">
          <a:xfrm>
            <a:off x="2872710" y="1272694"/>
            <a:ext cx="3539613" cy="1408470"/>
          </a:xfrm>
          <a:prstGeom prst="wedgeRectCallout">
            <a:avLst>
              <a:gd name="adj1" fmla="val 64793"/>
              <a:gd name="adj2" fmla="val 41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Of that, $50B (9.3%) is alternative capacity, up 163% from $19B since 2008</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571414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219</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7882582" name="Chart" r:id="rId4" imgW="8305811" imgH="3762334" progId="MSGraph.Chart.8">
                  <p:embed followColorScheme="full"/>
                </p:oleObj>
              </mc:Choice>
              <mc:Fallback>
                <p:oleObj name="Chart" r:id="rId4" imgW="8305811"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extLst>
      <p:ext uri="{BB962C8B-B14F-4D97-AF65-F5344CB8AC3E}">
        <p14:creationId xmlns:p14="http://schemas.microsoft.com/office/powerpoint/2010/main" val="205709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7949086" name="Chart" r:id="rId4" imgW="8820049" imgH="4562577" progId="MSGraph.Chart.8">
                  <p:embed followColorScheme="full"/>
                </p:oleObj>
              </mc:Choice>
              <mc:Fallback>
                <p:oleObj name="Chart" r:id="rId4" imgW="8820049" imgH="4562577" progId="MSGraph.Chart.8">
                  <p:embed followColorScheme="full"/>
                  <p:pic>
                    <p:nvPicPr>
                      <p:cNvPr id="0" name=""/>
                      <p:cNvPicPr>
                        <a:picLocks noChangeAspect="1" noChangeArrowheads="1"/>
                      </p:cNvPicPr>
                      <p:nvPr/>
                    </p:nvPicPr>
                    <p:blipFill>
                      <a:blip r:embed="rId5"/>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300202474"/>
      </p:ext>
    </p:extLst>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extLst>
      <p:ext uri="{BB962C8B-B14F-4D97-AF65-F5344CB8AC3E}">
        <p14:creationId xmlns:p14="http://schemas.microsoft.com/office/powerpoint/2010/main" val="1529526733"/>
      </p:ext>
    </p:extLst>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962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Reinsurer Combined Ratios</a:t>
            </a:r>
            <a:br>
              <a:rPr lang="en-US" dirty="0" smtClean="0">
                <a:latin typeface="Arial "/>
              </a:rPr>
            </a:br>
            <a:r>
              <a:rPr lang="en-US" dirty="0" smtClean="0">
                <a:latin typeface="Arial "/>
              </a:rPr>
              <a:t>(Aon Benfield Aggregate),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5" name="Picture 4"/>
          <p:cNvPicPr>
            <a:picLocks noChangeAspect="1"/>
          </p:cNvPicPr>
          <p:nvPr/>
        </p:nvPicPr>
        <p:blipFill>
          <a:blip r:embed="rId2"/>
          <a:stretch>
            <a:fillRect/>
          </a:stretch>
        </p:blipFill>
        <p:spPr>
          <a:xfrm>
            <a:off x="48808" y="1985421"/>
            <a:ext cx="8895168" cy="4458798"/>
          </a:xfrm>
          <a:prstGeom prst="rect">
            <a:avLst/>
          </a:prstGeom>
        </p:spPr>
      </p:pic>
      <p:sp>
        <p:nvSpPr>
          <p:cNvPr id="7" name="AutoShape 14"/>
          <p:cNvSpPr>
            <a:spLocks noChangeArrowheads="1"/>
          </p:cNvSpPr>
          <p:nvPr/>
        </p:nvSpPr>
        <p:spPr bwMode="blackWhite">
          <a:xfrm>
            <a:off x="4530063" y="1175517"/>
            <a:ext cx="4413913" cy="704235"/>
          </a:xfrm>
          <a:prstGeom prst="wedgeRectCallout">
            <a:avLst>
              <a:gd name="adj1" fmla="val 31045"/>
              <a:gd name="adj2" fmla="val 201556"/>
            </a:avLst>
          </a:prstGeom>
          <a:gradFill rotWithShape="1">
            <a:gsLst>
              <a:gs pos="0">
                <a:schemeClr val="accent1">
                  <a:alpha val="24000"/>
                </a:schemeClr>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Reinsurers posted a combined under 90 in 2013, the best result since 2009</a:t>
            </a:r>
            <a:endParaRPr lang="en-US" b="1" dirty="0">
              <a:solidFill>
                <a:srgbClr val="FFFFFF"/>
              </a:solidFill>
            </a:endParaRPr>
          </a:p>
        </p:txBody>
      </p:sp>
    </p:spTree>
    <p:extLst>
      <p:ext uri="{BB962C8B-B14F-4D97-AF65-F5344CB8AC3E}">
        <p14:creationId xmlns:p14="http://schemas.microsoft.com/office/powerpoint/2010/main" val="3843357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223</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223</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and A.M. Best;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Sources of Reinsurance Capital Change: YE</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2012 to YE 2013</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13282"/>
          <a:stretch/>
        </p:blipFill>
        <p:spPr>
          <a:xfrm>
            <a:off x="94129" y="1787796"/>
            <a:ext cx="7577764" cy="5289279"/>
          </a:xfrm>
          <a:prstGeom prst="rect">
            <a:avLst/>
          </a:prstGeom>
        </p:spPr>
      </p:pic>
      <p:sp>
        <p:nvSpPr>
          <p:cNvPr id="16" name="AutoShape 8"/>
          <p:cNvSpPr>
            <a:spLocks noChangeArrowheads="1"/>
          </p:cNvSpPr>
          <p:nvPr/>
        </p:nvSpPr>
        <p:spPr bwMode="blackWhite">
          <a:xfrm>
            <a:off x="4643439" y="1114426"/>
            <a:ext cx="4405311" cy="1239030"/>
          </a:xfrm>
          <a:prstGeom prst="wedgeRectCallout">
            <a:avLst>
              <a:gd name="adj1" fmla="val -22250"/>
              <a:gd name="adj2" fmla="val 1038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Net income and new 3</a:t>
            </a:r>
            <a:r>
              <a:rPr lang="en-US" sz="2000" b="1" baseline="30000" dirty="0" smtClean="0">
                <a:solidFill>
                  <a:schemeClr val="bg1"/>
                </a:solidFill>
                <a:cs typeface="+mn-cs"/>
              </a:rPr>
              <a:t>rd</a:t>
            </a:r>
            <a:r>
              <a:rPr lang="en-US" sz="2000" b="1" dirty="0" smtClean="0">
                <a:solidFill>
                  <a:schemeClr val="bg1"/>
                </a:solidFill>
                <a:cs typeface="+mn-cs"/>
              </a:rPr>
              <a:t> party capital were the leading source of reinsurance capital growth in 2013</a:t>
            </a:r>
            <a:endParaRPr lang="en-US" sz="2000" b="1" i="1" dirty="0">
              <a:solidFill>
                <a:schemeClr val="bg1"/>
              </a:solidFill>
              <a:cs typeface="+mn-cs"/>
            </a:endParaRPr>
          </a:p>
        </p:txBody>
      </p:sp>
      <p:sp>
        <p:nvSpPr>
          <p:cNvPr id="6" name="Rectangle 5"/>
          <p:cNvSpPr/>
          <p:nvPr/>
        </p:nvSpPr>
        <p:spPr>
          <a:xfrm>
            <a:off x="4976735" y="3387777"/>
            <a:ext cx="734518" cy="9293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06502" y="3037444"/>
            <a:ext cx="734518" cy="15963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539" y="2239288"/>
            <a:ext cx="734518" cy="15963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697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Insurance Capital,</a:t>
            </a:r>
            <a:br>
              <a:rPr lang="en-US" dirty="0" smtClean="0">
                <a:latin typeface="Arial "/>
              </a:rPr>
            </a:br>
            <a:r>
              <a:rPr lang="en-US" dirty="0" smtClean="0">
                <a:latin typeface="Arial "/>
              </a:rPr>
              <a:t>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3" name="Picture 2"/>
          <p:cNvPicPr>
            <a:picLocks noChangeAspect="1"/>
          </p:cNvPicPr>
          <p:nvPr/>
        </p:nvPicPr>
        <p:blipFill>
          <a:blip r:embed="rId2"/>
          <a:stretch>
            <a:fillRect/>
          </a:stretch>
        </p:blipFill>
        <p:spPr>
          <a:xfrm>
            <a:off x="265425" y="2023691"/>
            <a:ext cx="7875726" cy="4407985"/>
          </a:xfrm>
          <a:prstGeom prst="rect">
            <a:avLst/>
          </a:prstGeom>
        </p:spPr>
      </p:pic>
      <p:sp>
        <p:nvSpPr>
          <p:cNvPr id="8" name="AutoShape 14"/>
          <p:cNvSpPr>
            <a:spLocks noChangeArrowheads="1"/>
          </p:cNvSpPr>
          <p:nvPr/>
        </p:nvSpPr>
        <p:spPr bwMode="blackWhite">
          <a:xfrm>
            <a:off x="1996331" y="1213787"/>
            <a:ext cx="4413913" cy="953843"/>
          </a:xfrm>
          <a:prstGeom prst="wedgeRectCallout">
            <a:avLst>
              <a:gd name="adj1" fmla="val 74420"/>
              <a:gd name="adj2" fmla="val 66746"/>
            </a:avLst>
          </a:prstGeom>
          <a:gradFill rotWithShape="1">
            <a:gsLst>
              <a:gs pos="0">
                <a:schemeClr val="accent1">
                  <a:alpha val="24000"/>
                </a:schemeClr>
              </a:gs>
              <a:gs pos="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Insurance capital increased by 69.4% ($1.5 trillion) since the depths of the global financial crisis in 2008</a:t>
            </a:r>
            <a:endParaRPr lang="en-US" b="1" dirty="0">
              <a:solidFill>
                <a:srgbClr val="FFFFFF"/>
              </a:solidFill>
            </a:endParaRPr>
          </a:p>
        </p:txBody>
      </p:sp>
    </p:spTree>
    <p:extLst>
      <p:ext uri="{BB962C8B-B14F-4D97-AF65-F5344CB8AC3E}">
        <p14:creationId xmlns:p14="http://schemas.microsoft.com/office/powerpoint/2010/main" val="3733443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507334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96863" y="1352550"/>
          <a:ext cx="8745538" cy="4970463"/>
        </p:xfrm>
        <a:graphic>
          <a:graphicData uri="http://schemas.openxmlformats.org/presentationml/2006/ole">
            <mc:AlternateContent xmlns:mc="http://schemas.openxmlformats.org/markup-compatibility/2006">
              <mc:Choice xmlns:v="urn:schemas-microsoft-com:vml" Requires="v">
                <p:oleObj spid="_x0000_s27883605" name="Chart" r:id="rId3" imgW="8620022" imgH="4905503" progId="MSGraph.Chart.8">
                  <p:embed followColorScheme="full"/>
                </p:oleObj>
              </mc:Choice>
              <mc:Fallback>
                <p:oleObj name="Chart" r:id="rId3" imgW="8620022" imgH="4905503" progId="MSGraph.Chart.8">
                  <p:embed followColorScheme="full"/>
                  <p:pic>
                    <p:nvPicPr>
                      <p:cNvPr id="0" name=""/>
                      <p:cNvPicPr>
                        <a:picLocks noChangeAspect="1" noChangeArrowheads="1"/>
                      </p:cNvPicPr>
                      <p:nvPr/>
                    </p:nvPicPr>
                    <p:blipFill>
                      <a:blip r:embed="rId4"/>
                      <a:srcRect/>
                      <a:stretch>
                        <a:fillRect/>
                      </a:stretch>
                    </p:blipFill>
                    <p:spPr bwMode="auto">
                      <a:xfrm>
                        <a:off x="-296863" y="1352550"/>
                        <a:ext cx="8745538"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226</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extLst>
      <p:ext uri="{BB962C8B-B14F-4D97-AF65-F5344CB8AC3E}">
        <p14:creationId xmlns:p14="http://schemas.microsoft.com/office/powerpoint/2010/main" val="252320475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print"/>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538118"/>
      </p:ext>
    </p:extLst>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 2013 vs. 2012*</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June 30 each year.</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pic>
        <p:nvPicPr>
          <p:cNvPr id="5" name="Picture 4"/>
          <p:cNvPicPr>
            <a:picLocks noChangeAspect="1"/>
          </p:cNvPicPr>
          <p:nvPr/>
        </p:nvPicPr>
        <p:blipFill>
          <a:blip r:embed="rId2"/>
          <a:stretch>
            <a:fillRect/>
          </a:stretch>
        </p:blipFill>
        <p:spPr>
          <a:xfrm>
            <a:off x="280987" y="2338387"/>
            <a:ext cx="6581775" cy="2581275"/>
          </a:xfrm>
          <a:prstGeom prst="rect">
            <a:avLst/>
          </a:prstGeom>
        </p:spPr>
      </p:pic>
      <p:sp>
        <p:nvSpPr>
          <p:cNvPr id="8" name="AutoShape 6"/>
          <p:cNvSpPr>
            <a:spLocks noChangeArrowheads="1"/>
          </p:cNvSpPr>
          <p:nvPr/>
        </p:nvSpPr>
        <p:spPr bwMode="blackWhite">
          <a:xfrm>
            <a:off x="6192477" y="4643438"/>
            <a:ext cx="2241756" cy="1980267"/>
          </a:xfrm>
          <a:prstGeom prst="wedgeRectCallout">
            <a:avLst>
              <a:gd name="adj1" fmla="val -168200"/>
              <a:gd name="adj2" fmla="val -3776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197048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961998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7940895" name="Chart" r:id="rId4" imgW="8810608" imgH="4552851" progId="MSGraph.Chart.8">
                  <p:embed followColorScheme="full"/>
                </p:oleObj>
              </mc:Choice>
              <mc:Fallback>
                <p:oleObj name="Chart" r:id="rId4" imgW="8810608"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Tree>
    <p:extLst>
      <p:ext uri="{BB962C8B-B14F-4D97-AF65-F5344CB8AC3E}">
        <p14:creationId xmlns:p14="http://schemas.microsoft.com/office/powerpoint/2010/main" val="2668114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1997- 2014:Q1*</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Jan. 31, 2014.</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7884629" name="Chart" r:id="rId4" imgW="8715311" imgH="3943460" progId="MSGraph.Chart.8">
                  <p:embed followColorScheme="full"/>
                </p:oleObj>
              </mc:Choice>
              <mc:Fallback>
                <p:oleObj name="Chart" r:id="rId4" imgW="8715311" imgH="3943460"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951305" y="4942544"/>
            <a:ext cx="2757950" cy="530941"/>
          </a:xfrm>
          <a:prstGeom prst="wedgeRectCallout">
            <a:avLst>
              <a:gd name="adj1" fmla="val 68383"/>
              <a:gd name="adj2" fmla="val -582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5697920" y="2738925"/>
            <a:ext cx="1946787" cy="477614"/>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8958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231</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lvl="1">
              <a:lnSpc>
                <a:spcPts val="2100"/>
              </a:lnSpc>
            </a:pPr>
            <a:r>
              <a:rPr lang="en-US" b="1" dirty="0" smtClean="0"/>
              <a:t>What happens when interest rates rise?</a:t>
            </a:r>
          </a:p>
          <a:p>
            <a:pPr>
              <a:lnSpc>
                <a:spcPts val="2100"/>
              </a:lnSpc>
            </a:pPr>
            <a:r>
              <a:rPr lang="en-US" b="1" dirty="0" smtClean="0"/>
              <a:t>Terms and Conditions Could Weaken</a:t>
            </a:r>
          </a:p>
          <a:p>
            <a:pPr lvl="1">
              <a:lnSpc>
                <a:spcPts val="2100"/>
              </a:lnSpc>
            </a:pPr>
            <a:r>
              <a:rPr lang="en-US" b="1" dirty="0" smtClean="0"/>
              <a:t>Multi-year deals</a:t>
            </a:r>
          </a:p>
        </p:txBody>
      </p:sp>
    </p:spTree>
    <p:extLst>
      <p:ext uri="{BB962C8B-B14F-4D97-AF65-F5344CB8AC3E}">
        <p14:creationId xmlns:p14="http://schemas.microsoft.com/office/powerpoint/2010/main" val="3892676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232</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400"/>
              </a:lnSpc>
            </a:pPr>
            <a:r>
              <a:rPr lang="en-US" b="1" dirty="0" smtClean="0"/>
              <a:t>What Will Happen When Investors Face Large-Scale Losses?</a:t>
            </a:r>
          </a:p>
          <a:p>
            <a:pPr>
              <a:lnSpc>
                <a:spcPts val="2400"/>
              </a:lnSpc>
            </a:pPr>
            <a:r>
              <a:rPr lang="en-US" b="1" dirty="0" smtClean="0"/>
              <a:t>Does ILS Have a Higher Propensity to Litigate?</a:t>
            </a:r>
          </a:p>
          <a:p>
            <a:pPr lvl="1">
              <a:lnSpc>
                <a:spcPts val="2400"/>
              </a:lnSpc>
            </a:pPr>
            <a:r>
              <a:rPr lang="en-US" b="1" dirty="0" smtClean="0"/>
              <a:t>Short-term focus could contribute to disputes</a:t>
            </a:r>
          </a:p>
          <a:p>
            <a:pPr lvl="1">
              <a:lnSpc>
                <a:spcPts val="2400"/>
              </a:lnSpc>
            </a:pPr>
            <a:r>
              <a:rPr lang="en-US" b="1" dirty="0" smtClean="0"/>
              <a:t>Large share of triggered transactions ended up in dispute </a:t>
            </a:r>
          </a:p>
          <a:p>
            <a:pPr>
              <a:lnSpc>
                <a:spcPts val="2400"/>
              </a:lnSpc>
            </a:pPr>
            <a:r>
              <a:rPr lang="en-US" b="1" dirty="0" smtClean="0"/>
              <a:t>How Low Will ROLs Be Pushed?</a:t>
            </a:r>
          </a:p>
          <a:p>
            <a:pPr>
              <a:lnSpc>
                <a:spcPts val="2400"/>
              </a:lnSpc>
            </a:pPr>
            <a:r>
              <a:rPr lang="en-US" b="1" dirty="0" smtClean="0"/>
              <a:t>Does the New Interconnectedness with Capital Markets Lend Credence to the Suggestion that Reinsurance Is a  Systemic Risky Business?</a:t>
            </a:r>
          </a:p>
          <a:p>
            <a:pPr>
              <a:lnSpc>
                <a:spcPts val="2400"/>
              </a:lnSpc>
            </a:pPr>
            <a:r>
              <a:rPr lang="en-US" b="1" dirty="0" smtClean="0"/>
              <a:t>Will Alternative Capital Drive Consolidation Among Traditional Reinsurers?</a:t>
            </a:r>
          </a:p>
          <a:p>
            <a:pPr lvl="1">
              <a:lnSpc>
                <a:spcPts val="2400"/>
              </a:lnSpc>
            </a:pPr>
            <a:r>
              <a:rPr lang="en-US" sz="2000" b="1" dirty="0" smtClean="0"/>
              <a:t>Has the mating dance begun?</a:t>
            </a:r>
            <a:r>
              <a:rPr lang="en-US" sz="2000" b="1" i="1" dirty="0" smtClean="0"/>
              <a:t> </a:t>
            </a:r>
            <a:r>
              <a:rPr lang="en-US" sz="2000" b="1" i="1" dirty="0" smtClean="0">
                <a:sym typeface="Wingdings" panose="05000000000000000000" pitchFamily="2" charset="2"/>
              </a:rPr>
              <a:t> </a:t>
            </a:r>
            <a:r>
              <a:rPr lang="en-US" sz="2000" b="1" i="1" dirty="0" smtClean="0"/>
              <a:t>Endurance/Aspen</a:t>
            </a:r>
            <a:r>
              <a:rPr lang="en-US" b="1" dirty="0" smtClean="0"/>
              <a:t> </a:t>
            </a:r>
          </a:p>
        </p:txBody>
      </p:sp>
    </p:spTree>
    <p:extLst>
      <p:ext uri="{BB962C8B-B14F-4D97-AF65-F5344CB8AC3E}">
        <p14:creationId xmlns:p14="http://schemas.microsoft.com/office/powerpoint/2010/main" val="1496222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233</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mc:AlternateContent xmlns:mc="http://schemas.openxmlformats.org/markup-compatibility/2006">
              <mc:Choice xmlns:v="urn:schemas-microsoft-com:vml" Requires="v">
                <p:oleObj spid="_x0000_s424357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89" y="1627094"/>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233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234</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P/C PRICING TRENDS</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236</a:t>
            </a:fld>
            <a:endParaRPr lang="en-US" sz="900">
              <a:solidFill>
                <a:schemeClr val="bg1"/>
              </a:solidFill>
            </a:endParaRPr>
          </a:p>
        </p:txBody>
      </p:sp>
      <p:pic>
        <p:nvPicPr>
          <p:cNvPr id="13926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6463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Modest Pricing Gains in 2014</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236</a:t>
            </a:fld>
            <a:endParaRPr lang="en-US"/>
          </a:p>
        </p:txBody>
      </p:sp>
    </p:spTree>
    <p:extLst>
      <p:ext uri="{BB962C8B-B14F-4D97-AF65-F5344CB8AC3E}">
        <p14:creationId xmlns:p14="http://schemas.microsoft.com/office/powerpoint/2010/main" val="2265587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237</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extLst/>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27885650" name="Chart" r:id="rId4" imgW="8601126" imgH="4533804" progId="MSGraph.Chart.8">
                  <p:embed followColorScheme="full"/>
                </p:oleObj>
              </mc:Choice>
              <mc:Fallback>
                <p:oleObj name="Chart" r:id="rId4" imgW="8601126" imgH="4533804" progId="MSGraph.Chart.8">
                  <p:embed followColorScheme="full"/>
                  <p:pic>
                    <p:nvPicPr>
                      <p:cNvPr id="0" name=""/>
                      <p:cNvPicPr>
                        <a:picLocks noChangeArrowheads="1"/>
                      </p:cNvPicPr>
                      <p:nvPr/>
                    </p:nvPicPr>
                    <p:blipFill>
                      <a:blip r:embed="rId5"/>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390233"/>
            <a:ext cx="1320323" cy="752207"/>
          </a:xfrm>
          <a:prstGeom prst="wedgeRectCallout">
            <a:avLst>
              <a:gd name="adj1" fmla="val 25408"/>
              <a:gd name="adj2" fmla="val 10675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 = +4.6%</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 +</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923031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238</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into 2014</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27889745"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Q3 2013 was up 3.8% over Q3 2012, marking the 14</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47831211"/>
      </p:ext>
    </p:extLst>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239</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2013:H1 vs. 2012:H1*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7890769"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56637777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930402"/>
          <a:ext cx="9144000" cy="4730750"/>
        </p:xfrm>
        <a:graphic>
          <a:graphicData uri="http://schemas.openxmlformats.org/presentationml/2006/ole">
            <mc:AlternateContent xmlns:mc="http://schemas.openxmlformats.org/markup-compatibility/2006">
              <mc:Choice xmlns:v="urn:schemas-microsoft-com:vml" Requires="v">
                <p:oleObj spid="_x0000_s27941919" name="Chart" r:id="rId4" imgW="8820049" imgH="4562577" progId="MSGraph.Chart.8">
                  <p:embed followColorScheme="full"/>
                </p:oleObj>
              </mc:Choice>
              <mc:Fallback>
                <p:oleObj name="Chart" r:id="rId4" imgW="8820049" imgH="4562577" progId="MSGraph.Chart.8">
                  <p:embed followColorScheme="full"/>
                  <p:pic>
                    <p:nvPicPr>
                      <p:cNvPr id="0" name=""/>
                      <p:cNvPicPr>
                        <a:picLocks noChangeAspect="1" noChangeArrowheads="1"/>
                      </p:cNvPicPr>
                      <p:nvPr/>
                    </p:nvPicPr>
                    <p:blipFill>
                      <a:blip r:embed="rId5"/>
                      <a:srcRect/>
                      <a:stretch>
                        <a:fillRect/>
                      </a:stretch>
                    </p:blipFill>
                    <p:spPr bwMode="auto">
                      <a:xfrm>
                        <a:off x="0" y="1930402"/>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9" y="3986444"/>
            <a:ext cx="3441700" cy="1450975"/>
          </a:xfrm>
          <a:prstGeom prst="wedgeRectCallout">
            <a:avLst>
              <a:gd name="adj1" fmla="val 133924"/>
              <a:gd name="adj2" fmla="val 119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a:t>
            </a:r>
            <a:r>
              <a:rPr lang="en-US" b="1" dirty="0">
                <a:solidFill>
                  <a:schemeClr val="bg1"/>
                </a:solidFill>
              </a:rPr>
              <a:t>years</a:t>
            </a:r>
          </a:p>
        </p:txBody>
      </p:sp>
      <p:sp>
        <p:nvSpPr>
          <p:cNvPr id="9" name="AutoShape 7"/>
          <p:cNvSpPr>
            <a:spLocks noChangeArrowheads="1"/>
          </p:cNvSpPr>
          <p:nvPr/>
        </p:nvSpPr>
        <p:spPr bwMode="blackWhite">
          <a:xfrm>
            <a:off x="4845148" y="1819279"/>
            <a:ext cx="3898801" cy="887177"/>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618526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240</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7886674"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
        <p:nvSpPr>
          <p:cNvPr id="10" name="Rectangle 7"/>
          <p:cNvSpPr>
            <a:spLocks noChangeArrowheads="1"/>
          </p:cNvSpPr>
          <p:nvPr/>
        </p:nvSpPr>
        <p:spPr bwMode="grayWhite">
          <a:xfrm>
            <a:off x="2549526" y="3190278"/>
            <a:ext cx="908050" cy="2622052"/>
          </a:xfrm>
          <a:prstGeom prst="rect">
            <a:avLst/>
          </a:prstGeom>
          <a:noFill/>
          <a:ln w="3810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8387071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241</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(1Q:2004–4Q:2013)</a:t>
            </a:r>
          </a:p>
        </p:txBody>
      </p:sp>
      <p:graphicFrame>
        <p:nvGraphicFramePr>
          <p:cNvPr id="7200771" name="Object 2"/>
          <p:cNvGraphicFramePr>
            <a:graphicFrameLocks noGrp="1" noChangeAspect="1"/>
          </p:cNvGraphicFramePr>
          <p:nvPr>
            <p:ph type="chart" idx="4294967295"/>
            <p:extLst/>
          </p:nvPr>
        </p:nvGraphicFramePr>
        <p:xfrm>
          <a:off x="44244" y="1633077"/>
          <a:ext cx="8699500" cy="4843463"/>
        </p:xfrm>
        <a:graphic>
          <a:graphicData uri="http://schemas.openxmlformats.org/presentationml/2006/ole">
            <mc:AlternateContent xmlns:mc="http://schemas.openxmlformats.org/markup-compatibility/2006">
              <mc:Choice xmlns:v="urn:schemas-microsoft-com:vml" Requires="v">
                <p:oleObj spid="_x0000_s27887698" name="Chart" r:id="rId4" imgW="8572512" imgH="4772156" progId="MSGraph.Chart.8">
                  <p:embed followColorScheme="full"/>
                </p:oleObj>
              </mc:Choice>
              <mc:Fallback>
                <p:oleObj name="Chart" r:id="rId4" imgW="8572512" imgH="477215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8699500" cy="484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Q4:2013 was positive for the 10</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53066"/>
              <a:gd name="adj2" fmla="val -151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128417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242</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2013:Q3</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7" y="1413707"/>
            <a:ext cx="8715375" cy="5039488"/>
          </a:xfrm>
          <a:prstGeom prst="rect">
            <a:avLst/>
          </a:prstGeom>
        </p:spPr>
      </p:pic>
      <p:sp>
        <p:nvSpPr>
          <p:cNvPr id="16" name="AutoShape 7"/>
          <p:cNvSpPr>
            <a:spLocks noChangeArrowheads="1"/>
          </p:cNvSpPr>
          <p:nvPr/>
        </p:nvSpPr>
        <p:spPr bwMode="blackWhite">
          <a:xfrm>
            <a:off x="2550731" y="1208525"/>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7" name="AutoShape 6"/>
          <p:cNvSpPr>
            <a:spLocks noChangeArrowheads="1"/>
          </p:cNvSpPr>
          <p:nvPr/>
        </p:nvSpPr>
        <p:spPr bwMode="blackWhite">
          <a:xfrm>
            <a:off x="3484181" y="20109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1" name="AutoShape 6"/>
          <p:cNvSpPr>
            <a:spLocks noChangeArrowheads="1"/>
          </p:cNvSpPr>
          <p:nvPr/>
        </p:nvSpPr>
        <p:spPr bwMode="blackWhite">
          <a:xfrm>
            <a:off x="6166313" y="1210514"/>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Q3:2013 renewals were up 3.4%. Some insurers posted stronger numbers.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384299" y="5148876"/>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467224" y="3274638"/>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extLst>
      <p:ext uri="{BB962C8B-B14F-4D97-AF65-F5344CB8AC3E}">
        <p14:creationId xmlns:p14="http://schemas.microsoft.com/office/powerpoint/2010/main" val="3356419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5"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2013:Q3</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8" y="1331244"/>
            <a:ext cx="8842738" cy="5121950"/>
          </a:xfrm>
          <a:prstGeom prst="rect">
            <a:avLst/>
          </a:prstGeom>
        </p:spPr>
      </p:pic>
      <p:sp>
        <p:nvSpPr>
          <p:cNvPr id="12" name="AutoShape 6"/>
          <p:cNvSpPr>
            <a:spLocks noChangeArrowheads="1"/>
          </p:cNvSpPr>
          <p:nvPr/>
        </p:nvSpPr>
        <p:spPr bwMode="blackWhite">
          <a:xfrm>
            <a:off x="5523440" y="1193379"/>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9 consecutive quarters of gains (Q3:2013 =  3.4%),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459090"/>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523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244</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mc:AlternateContent xmlns:mc="http://schemas.openxmlformats.org/markup-compatibility/2006">
              <mc:Choice xmlns:v="urn:schemas-microsoft-com:vml" Requires="v">
                <p:oleObj spid="_x0000_s27888722" name="Chart" r:id="rId4" imgW="8305811" imgH="3762334" progId="MSGraph.Chart.8">
                  <p:embed followColorScheme="full"/>
                </p:oleObj>
              </mc:Choice>
              <mc:Fallback>
                <p:oleObj name="Chart" r:id="rId4" imgW="8305811" imgH="3762334" progId="MSGraph.Chart.8">
                  <p:embed followColorScheme="full"/>
                  <p:pic>
                    <p:nvPicPr>
                      <p:cNvPr id="0" name=""/>
                      <p:cNvPicPr>
                        <a:picLocks noChangeAspect="1" noChangeArrowheads="1"/>
                      </p:cNvPicPr>
                      <p:nvPr/>
                    </p:nvPicPr>
                    <p:blipFill>
                      <a:blip r:embed="rId5"/>
                      <a:srcRect/>
                      <a:stretch>
                        <a:fillRect/>
                      </a:stretch>
                    </p:blipFill>
                    <p:spPr bwMode="auto">
                      <a:xfrm>
                        <a:off x="407988" y="158581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283996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27891793" name="Chart" r:id="rId4" imgW="8581960" imgH="4219602" progId="MSGraph.Chart.8">
                  <p:embed followColorScheme="full"/>
                </p:oleObj>
              </mc:Choice>
              <mc:Fallback>
                <p:oleObj name="Chart" r:id="rId4" imgW="8581960" imgH="4219602"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5136426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246</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246</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Rate Movements by Business Segment as of January 1,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438" y="1843088"/>
            <a:ext cx="6866912" cy="4494728"/>
          </a:xfrm>
          <a:prstGeom prst="rect">
            <a:avLst/>
          </a:prstGeom>
        </p:spPr>
      </p:pic>
      <p:sp>
        <p:nvSpPr>
          <p:cNvPr id="14" name="AutoShape 8"/>
          <p:cNvSpPr>
            <a:spLocks noChangeArrowheads="1"/>
          </p:cNvSpPr>
          <p:nvPr/>
        </p:nvSpPr>
        <p:spPr bwMode="blackWhite">
          <a:xfrm>
            <a:off x="6433062" y="1843088"/>
            <a:ext cx="2168013" cy="2085053"/>
          </a:xfrm>
          <a:prstGeom prst="wedgeRectCallout">
            <a:avLst>
              <a:gd name="adj1" fmla="val -128257"/>
              <a:gd name="adj2" fmla="val 33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Many business segments renewed were under price pressure as of 1/1/14</a:t>
            </a:r>
            <a:endParaRPr lang="en-US" sz="2000" b="1" i="1" dirty="0">
              <a:solidFill>
                <a:schemeClr val="bg1"/>
              </a:solidFill>
              <a:cs typeface="+mn-cs"/>
            </a:endParaRPr>
          </a:p>
        </p:txBody>
      </p:sp>
    </p:spTree>
    <p:extLst>
      <p:ext uri="{BB962C8B-B14F-4D97-AF65-F5344CB8AC3E}">
        <p14:creationId xmlns:p14="http://schemas.microsoft.com/office/powerpoint/2010/main" val="9622908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247</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247</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Casualty: Typical Excess of Loss Rate Changes as of Jan. 1,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24" y="2374900"/>
            <a:ext cx="8412317" cy="3671608"/>
          </a:xfrm>
          <a:prstGeom prst="rect">
            <a:avLst/>
          </a:prstGeom>
        </p:spPr>
      </p:pic>
      <p:sp>
        <p:nvSpPr>
          <p:cNvPr id="14" name="AutoShape 8"/>
          <p:cNvSpPr>
            <a:spLocks noChangeArrowheads="1"/>
          </p:cNvSpPr>
          <p:nvPr/>
        </p:nvSpPr>
        <p:spPr bwMode="blackWhite">
          <a:xfrm>
            <a:off x="1843089" y="1254126"/>
            <a:ext cx="5037496" cy="777873"/>
          </a:xfrm>
          <a:prstGeom prst="wedgeRectCallout">
            <a:avLst>
              <a:gd name="adj1" fmla="val 1303"/>
              <a:gd name="adj2" fmla="val 1183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Casualty excess of loss renewals turned generally negative as of 1/1/14</a:t>
            </a:r>
            <a:endParaRPr lang="en-US" sz="2000" b="1" i="1" dirty="0">
              <a:solidFill>
                <a:schemeClr val="bg1"/>
              </a:solidFill>
              <a:cs typeface="+mn-cs"/>
            </a:endParaRPr>
          </a:p>
        </p:txBody>
      </p:sp>
    </p:spTree>
    <p:extLst>
      <p:ext uri="{BB962C8B-B14F-4D97-AF65-F5344CB8AC3E}">
        <p14:creationId xmlns:p14="http://schemas.microsoft.com/office/powerpoint/2010/main" val="14040035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248</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249</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561"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42943"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78601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250</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521"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251</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593"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251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252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253</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254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43967"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2452020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28</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4</a:t>
            </a:r>
            <a:r>
              <a:rPr lang="en-US" sz="1100" dirty="0" smtClean="0"/>
              <a:t>/14;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2832217102"/>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7896896" name="Chart" r:id="rId4" imgW="8620176" imgH="3772022" progId="MSGraph.Chart.8">
                  <p:embed followColorScheme="full"/>
                </p:oleObj>
              </mc:Choice>
              <mc:Fallback>
                <p:oleObj name="Chart" r:id="rId4" imgW="8620176" imgH="377202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718609" y="3815958"/>
            <a:ext cx="1961532" cy="973399"/>
          </a:xfrm>
          <a:prstGeom prst="wedgeRectCallout">
            <a:avLst>
              <a:gd name="adj1" fmla="val 27959"/>
              <a:gd name="adj2" fmla="val -1105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6748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29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656695896"/>
              </p:ext>
            </p:extLst>
          </p:nvPr>
        </p:nvGraphicFramePr>
        <p:xfrm>
          <a:off x="9525" y="1528763"/>
          <a:ext cx="9144000" cy="4749800"/>
        </p:xfrm>
        <a:graphic>
          <a:graphicData uri="http://schemas.openxmlformats.org/presentationml/2006/ole">
            <mc:AlternateContent xmlns:mc="http://schemas.openxmlformats.org/markup-compatibility/2006">
              <mc:Choice xmlns:v="urn:schemas-microsoft-com:vml" Requires="v">
                <p:oleObj spid="_x0000_s27897920"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287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7680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 ($ Millions)</a:t>
            </a:r>
          </a:p>
        </p:txBody>
      </p:sp>
      <p:sp>
        <p:nvSpPr>
          <p:cNvPr id="8196" name="Text Box 5"/>
          <p:cNvSpPr txBox="1">
            <a:spLocks noChangeArrowheads="1"/>
          </p:cNvSpPr>
          <p:nvPr/>
        </p:nvSpPr>
        <p:spPr bwMode="auto">
          <a:xfrm>
            <a:off x="1076330"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2011 ROAS</a:t>
            </a:r>
            <a:r>
              <a:rPr lang="en-US" sz="1250" baseline="30000" dirty="0">
                <a:solidFill>
                  <a:srgbClr val="000000"/>
                </a:solidFill>
                <a:latin typeface="Arial" charset="0"/>
                <a:cs typeface="Arial" charset="0"/>
              </a:rPr>
              <a:t>1</a:t>
            </a:r>
            <a:r>
              <a:rPr lang="en-US" sz="125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2012 ROAS</a:t>
            </a:r>
            <a:r>
              <a:rPr lang="en-US" sz="1250" baseline="30000" dirty="0">
                <a:solidFill>
                  <a:srgbClr val="000000"/>
                </a:solidFill>
                <a:latin typeface="Arial" charset="0"/>
                <a:cs typeface="Arial" charset="0"/>
              </a:rPr>
              <a:t>1</a:t>
            </a:r>
            <a:r>
              <a:rPr lang="en-US" sz="1250" dirty="0">
                <a:solidFill>
                  <a:srgbClr val="000000"/>
                </a:solidFill>
                <a:latin typeface="Arial" charset="0"/>
                <a:cs typeface="Arial" charset="0"/>
              </a:rPr>
              <a:t> = </a:t>
            </a:r>
            <a:r>
              <a:rPr lang="en-US" sz="1250" dirty="0" smtClean="0">
                <a:solidFill>
                  <a:srgbClr val="000000"/>
                </a:solidFill>
                <a:latin typeface="Arial" charset="0"/>
                <a:cs typeface="Arial" charset="0"/>
              </a:rPr>
              <a:t>6.1%</a:t>
            </a:r>
            <a:endParaRPr lang="en-US" sz="125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smtClean="0">
                <a:solidFill>
                  <a:srgbClr val="000000"/>
                </a:solidFill>
                <a:latin typeface="Arial" charset="0"/>
                <a:cs typeface="Arial" charset="0"/>
              </a:rPr>
              <a:t>2013 ROAS</a:t>
            </a:r>
            <a:r>
              <a:rPr lang="en-US" sz="1250" baseline="30000" dirty="0" smtClean="0">
                <a:solidFill>
                  <a:srgbClr val="000000"/>
                </a:solidFill>
                <a:latin typeface="Arial" charset="0"/>
                <a:cs typeface="Arial" charset="0"/>
              </a:rPr>
              <a:t>1</a:t>
            </a:r>
            <a:r>
              <a:rPr lang="en-US" sz="1250" dirty="0" smtClean="0">
                <a:solidFill>
                  <a:srgbClr val="000000"/>
                </a:solidFill>
                <a:latin typeface="Arial" charset="0"/>
                <a:cs typeface="Arial" charset="0"/>
              </a:rPr>
              <a:t> </a:t>
            </a:r>
            <a:r>
              <a:rPr lang="en-US" sz="1250" dirty="0">
                <a:solidFill>
                  <a:srgbClr val="000000"/>
                </a:solidFill>
                <a:latin typeface="Arial" charset="0"/>
                <a:cs typeface="Arial" charset="0"/>
              </a:rPr>
              <a:t>= </a:t>
            </a:r>
            <a:r>
              <a:rPr lang="en-US" sz="1250" dirty="0" smtClean="0">
                <a:solidFill>
                  <a:srgbClr val="000000"/>
                </a:solidFill>
                <a:latin typeface="Arial" charset="0"/>
                <a:cs typeface="Arial" charset="0"/>
              </a:rPr>
              <a:t>10.3%</a:t>
            </a:r>
            <a:endParaRPr lang="en-US" sz="125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9.8% ROAS in 2013, 6.3% </a:t>
            </a:r>
            <a:r>
              <a:rPr lang="en-US" sz="1100" dirty="0">
                <a:solidFill>
                  <a:srgbClr val="000000"/>
                </a:solidFill>
                <a:latin typeface="Arial" charset="0"/>
                <a:cs typeface="Arial" charset="0"/>
              </a:rPr>
              <a:t>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extLst/>
          </p:nvPr>
        </p:nvGraphicFramePr>
        <p:xfrm>
          <a:off x="187016" y="1474841"/>
          <a:ext cx="8701088" cy="4904198"/>
        </p:xfrm>
        <a:graphic>
          <a:graphicData uri="http://schemas.openxmlformats.org/presentationml/2006/ole">
            <mc:AlternateContent xmlns:mc="http://schemas.openxmlformats.org/markup-compatibility/2006">
              <mc:Choice xmlns:v="urn:schemas-microsoft-com:vml" Requires="v">
                <p:oleObj spid="_x0000_s27823222" name="Chart" r:id="rId5" imgW="8724833" imgH="5057822" progId="MSGraph.Chart.8">
                  <p:embed followColorScheme="full"/>
                </p:oleObj>
              </mc:Choice>
              <mc:Fallback>
                <p:oleObj name="Chart" r:id="rId5" imgW="8724833" imgH="5057822" progId="MSGraph.Chart.8">
                  <p:embed followColorScheme="full"/>
                  <p:pic>
                    <p:nvPicPr>
                      <p:cNvPr id="0" name=""/>
                      <p:cNvPicPr preferRelativeResize="0">
                        <a:picLocks noChangeArrowheads="1"/>
                      </p:cNvPicPr>
                      <p:nvPr/>
                    </p:nvPicPr>
                    <p:blipFill>
                      <a:blip r:embed="rId6"/>
                      <a:srcRect/>
                      <a:stretch>
                        <a:fillRect/>
                      </a:stretch>
                    </p:blipFill>
                    <p:spPr bwMode="auto">
                      <a:xfrm>
                        <a:off x="187016" y="1474841"/>
                        <a:ext cx="8701088" cy="4904198"/>
                      </a:xfrm>
                      <a:prstGeom prst="rect">
                        <a:avLst/>
                      </a:prstGeom>
                      <a:noFill/>
                      <a:ln>
                        <a:noFill/>
                      </a:ln>
                      <a:extLst/>
                    </p:spPr>
                  </p:pic>
                </p:oleObj>
              </mc:Fallback>
            </mc:AlternateContent>
          </a:graphicData>
        </a:graphic>
      </p:graphicFrame>
      <p:sp>
        <p:nvSpPr>
          <p:cNvPr id="9" name="AutoShape 9"/>
          <p:cNvSpPr>
            <a:spLocks noChangeArrowheads="1"/>
          </p:cNvSpPr>
          <p:nvPr/>
        </p:nvSpPr>
        <p:spPr bwMode="blackWhite">
          <a:xfrm>
            <a:off x="3832699" y="1612133"/>
            <a:ext cx="1168010" cy="660808"/>
          </a:xfrm>
          <a:prstGeom prst="wedgeRectCallout">
            <a:avLst>
              <a:gd name="adj1" fmla="val -125009"/>
              <a:gd name="adj2" fmla="val 147719"/>
            </a:avLst>
          </a:prstGeom>
          <a:solidFill>
            <a:srgbClr val="225A7A"/>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10.3%</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6887183" y="1088617"/>
            <a:ext cx="1510034" cy="1047032"/>
          </a:xfrm>
          <a:prstGeom prst="wedgeRectCallout">
            <a:avLst>
              <a:gd name="adj1" fmla="val 60459"/>
              <a:gd name="adj2" fmla="val 67123"/>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a:t>
            </a:r>
            <a:r>
              <a:rPr lang="en-US" sz="1400" b="1" dirty="0" smtClean="0">
                <a:solidFill>
                  <a:srgbClr val="FFFFFF"/>
                </a:solidFill>
                <a:latin typeface="Arial" charset="0"/>
                <a:cs typeface="Arial" charset="0"/>
              </a:rPr>
              <a:t>income in 2013  was up substantially (+81.9%) from  2012</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72942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30</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468873411"/>
              </p:ext>
            </p:extLst>
          </p:nvPr>
        </p:nvGraphicFramePr>
        <p:xfrm>
          <a:off x="9525" y="1784350"/>
          <a:ext cx="9153525" cy="4754563"/>
        </p:xfrm>
        <a:graphic>
          <a:graphicData uri="http://schemas.openxmlformats.org/presentationml/2006/ole">
            <mc:AlternateContent xmlns:mc="http://schemas.openxmlformats.org/markup-compatibility/2006">
              <mc:Choice xmlns:v="urn:schemas-microsoft-com:vml" Requires="v">
                <p:oleObj spid="_x0000_s27898944"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784350"/>
                        <a:ext cx="9153525"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821239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2900" y="1170104"/>
            <a:ext cx="6595191" cy="5089289"/>
          </a:xfrm>
          <a:prstGeom prst="rect">
            <a:avLst/>
          </a:prstGeom>
        </p:spPr>
      </p:pic>
      <p:sp>
        <p:nvSpPr>
          <p:cNvPr id="13"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sp>
        <p:nvSpPr>
          <p:cNvPr id="12" name="Rectangle 11"/>
          <p:cNvSpPr/>
          <p:nvPr/>
        </p:nvSpPr>
        <p:spPr>
          <a:xfrm>
            <a:off x="5500685" y="2409222"/>
            <a:ext cx="671517" cy="641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4902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90957455"/>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27830390"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803161" y="3589431"/>
            <a:ext cx="3518852" cy="646736"/>
          </a:xfrm>
          <a:prstGeom prst="wedgeRectCallout">
            <a:avLst>
              <a:gd name="adj1" fmla="val 62522"/>
              <a:gd name="adj2" fmla="val -1791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improved in the first part of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32</a:t>
            </a:fld>
            <a:endParaRPr lang="en-US"/>
          </a:p>
        </p:txBody>
      </p:sp>
      <p:sp>
        <p:nvSpPr>
          <p:cNvPr id="13" name="AutoShape 7"/>
          <p:cNvSpPr>
            <a:spLocks noChangeArrowheads="1"/>
          </p:cNvSpPr>
          <p:nvPr/>
        </p:nvSpPr>
        <p:spPr bwMode="blackWhite">
          <a:xfrm>
            <a:off x="855404" y="3760839"/>
            <a:ext cx="2716471"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2241178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April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33</a:t>
            </a:fld>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49" y="1418585"/>
            <a:ext cx="8492939" cy="5052832"/>
          </a:xfrm>
          <a:prstGeom prst="rect">
            <a:avLst/>
          </a:prstGeom>
        </p:spPr>
      </p:pic>
      <p:sp>
        <p:nvSpPr>
          <p:cNvPr id="12" name="AutoShape 5"/>
          <p:cNvSpPr>
            <a:spLocks noChangeArrowheads="1"/>
          </p:cNvSpPr>
          <p:nvPr/>
        </p:nvSpPr>
        <p:spPr bwMode="blackWhite">
          <a:xfrm>
            <a:off x="5852795" y="1799306"/>
            <a:ext cx="3195955" cy="1445341"/>
          </a:xfrm>
          <a:prstGeom prst="wedgeRectCallout">
            <a:avLst>
              <a:gd name="adj1" fmla="val 19338"/>
              <a:gd name="adj2" fmla="val 1016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in April exceeded for the first time its level when the crisis began in Dec. 2007.</a:t>
            </a:r>
            <a:endParaRPr lang="en-US" sz="1600" b="1" dirty="0">
              <a:solidFill>
                <a:schemeClr val="bg1"/>
              </a:solidFill>
            </a:endParaRPr>
          </a:p>
        </p:txBody>
      </p:sp>
    </p:spTree>
    <p:extLst>
      <p:ext uri="{BB962C8B-B14F-4D97-AF65-F5344CB8AC3E}">
        <p14:creationId xmlns:p14="http://schemas.microsoft.com/office/powerpoint/2010/main" val="6923928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27804793"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Net Worth of Households*</a:t>
            </a:r>
            <a:br>
              <a:rPr lang="en-US" smtClean="0"/>
            </a:br>
            <a:r>
              <a:rPr lang="en-US"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*and nonprofit organizations.  Data are as of year-end, except in 2013:Q3 (data posted on Dec 9, 2013).</a:t>
            </a:r>
            <a:br>
              <a:rPr lang="en-US" sz="1100"/>
            </a:br>
            <a:r>
              <a:rPr lang="en-US" sz="1100"/>
              <a:t>Next release March 6, 2014. Data not seasonally adjusted or inflation-adjusted</a:t>
            </a:r>
            <a:br>
              <a:rPr lang="en-US" sz="1100"/>
            </a:br>
            <a:r>
              <a:rPr lang="en-US" sz="1100"/>
              <a:t>Source: Federal Reserve Board</a:t>
            </a:r>
          </a:p>
        </p:txBody>
      </p:sp>
      <p:sp>
        <p:nvSpPr>
          <p:cNvPr id="12" name="AutoShape 38"/>
          <p:cNvSpPr>
            <a:spLocks noChangeArrowheads="1"/>
          </p:cNvSpPr>
          <p:nvPr/>
        </p:nvSpPr>
        <p:spPr bwMode="blackWhite">
          <a:xfrm>
            <a:off x="6689725" y="844550"/>
            <a:ext cx="1976438" cy="606425"/>
          </a:xfrm>
          <a:prstGeom prst="wedgeRectCallout">
            <a:avLst>
              <a:gd name="adj1" fmla="val -11801"/>
              <a:gd name="adj2" fmla="val 21172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984750" y="195262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322638" y="297973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5511800" y="1219200"/>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530350" y="1182688"/>
            <a:ext cx="2332038" cy="1057275"/>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Adjusted for population growth, net worth is slightly short of its prior 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817"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36</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4254411020"/>
              </p:ext>
            </p:extLst>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3035002" name="Chart" r:id="rId4" imgW="7839083" imgH="3829008" progId="MSGraph.Chart.8">
                  <p:embed followColorScheme="full"/>
                </p:oleObj>
              </mc:Choice>
              <mc:Fallback>
                <p:oleObj name="Chart" r:id="rId4" imgW="7839083" imgH="3829008" progId="MSGraph.Chart.8">
                  <p:embed followColorScheme="full"/>
                  <p:pic>
                    <p:nvPicPr>
                      <p:cNvPr id="0" name="Object 11"/>
                      <p:cNvPicPr>
                        <a:picLocks noChangeAspect="1" noChangeArrowheads="1"/>
                      </p:cNvPicPr>
                      <p:nvPr/>
                    </p:nvPicPr>
                    <p:blipFill>
                      <a:blip r:embed="rId5"/>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37</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665"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38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442"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39</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April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2264318358"/>
              </p:ext>
            </p:extLst>
          </p:nvPr>
        </p:nvGraphicFramePr>
        <p:xfrm>
          <a:off x="381000" y="1368425"/>
          <a:ext cx="8343900" cy="4838700"/>
        </p:xfrm>
        <a:graphic>
          <a:graphicData uri="http://schemas.openxmlformats.org/presentationml/2006/ole">
            <mc:AlternateContent xmlns:mc="http://schemas.openxmlformats.org/markup-compatibility/2006">
              <mc:Choice xmlns:v="urn:schemas-microsoft-com:vml" Requires="v">
                <p:oleObj spid="_x0000_s27831411"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81000" y="136842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5488"/>
              <a:gd name="adj2" fmla="val -97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Apr. 2014 reading of 4.4%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67881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834481"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94642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88194" y="457931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682977"/>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297165"/>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5126841"/>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4083023"/>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  9.8 %</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8117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34111808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40</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Auto Insurance Price Index</a:t>
            </a:r>
            <a:br>
              <a:rPr lang="en-US" dirty="0" smtClean="0"/>
            </a:br>
            <a:r>
              <a:rPr lang="en-US" dirty="0" smtClean="0"/>
              <a:t>vs. CPI, 1994–2014*</a:t>
            </a:r>
          </a:p>
        </p:txBody>
      </p:sp>
      <p:sp>
        <p:nvSpPr>
          <p:cNvPr id="1127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through March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2415928038"/>
              </p:ext>
            </p:extLst>
          </p:nvPr>
        </p:nvGraphicFramePr>
        <p:xfrm>
          <a:off x="257175" y="685800"/>
          <a:ext cx="8343900" cy="4838700"/>
        </p:xfrm>
        <a:graphic>
          <a:graphicData uri="http://schemas.openxmlformats.org/presentationml/2006/ole">
            <mc:AlternateContent xmlns:mc="http://schemas.openxmlformats.org/markup-compatibility/2006">
              <mc:Choice xmlns:v="urn:schemas-microsoft-com:vml" Requires="v">
                <p:oleObj spid="_x0000_s27832435"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257175" y="685800"/>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92760" y="1069886"/>
            <a:ext cx="2057400" cy="307777"/>
          </a:xfrm>
          <a:prstGeom prst="rect">
            <a:avLst/>
          </a:prstGeom>
          <a:noFill/>
        </p:spPr>
        <p:txBody>
          <a:bodyPr wrap="square" rtlCol="0">
            <a:spAutoFit/>
          </a:bodyPr>
          <a:lstStyle/>
          <a:p>
            <a:r>
              <a:rPr lang="en-US" sz="1400" dirty="0" smtClean="0"/>
              <a:t>Index: Jan 1994 = 100</a:t>
            </a:r>
            <a:endParaRPr lang="en-US" sz="1400" dirty="0"/>
          </a:p>
        </p:txBody>
      </p:sp>
      <p:sp>
        <p:nvSpPr>
          <p:cNvPr id="9" name="Rectangle 4"/>
          <p:cNvSpPr>
            <a:spLocks noChangeArrowheads="1"/>
          </p:cNvSpPr>
          <p:nvPr/>
        </p:nvSpPr>
        <p:spPr bwMode="blackWhite">
          <a:xfrm>
            <a:off x="200536" y="5524500"/>
            <a:ext cx="8756650" cy="8045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Annual average growth rate of the CPI from 1994 to now: 2.5%.</a:t>
            </a:r>
            <a:br>
              <a:rPr lang="en-US" sz="1600" b="1" dirty="0" smtClean="0">
                <a:solidFill>
                  <a:srgbClr val="FFFFFF"/>
                </a:solidFill>
              </a:rPr>
            </a:br>
            <a:r>
              <a:rPr lang="en-US" sz="1600" b="1" dirty="0" smtClean="0">
                <a:solidFill>
                  <a:srgbClr val="FFFFFF"/>
                </a:solidFill>
              </a:rPr>
              <a:t>Annual </a:t>
            </a:r>
            <a:r>
              <a:rPr lang="en-US" sz="1600" b="1" dirty="0">
                <a:solidFill>
                  <a:srgbClr val="FFFFFF"/>
                </a:solidFill>
              </a:rPr>
              <a:t>average growth rate of </a:t>
            </a:r>
            <a:r>
              <a:rPr lang="en-US" sz="1600" b="1" dirty="0" smtClean="0">
                <a:solidFill>
                  <a:srgbClr val="FFFFFF"/>
                </a:solidFill>
              </a:rPr>
              <a:t>auto insurance prices from </a:t>
            </a:r>
            <a:r>
              <a:rPr lang="en-US" sz="1600" b="1" dirty="0">
                <a:solidFill>
                  <a:srgbClr val="FFFFFF"/>
                </a:solidFill>
              </a:rPr>
              <a:t>1994 to now: </a:t>
            </a:r>
            <a:r>
              <a:rPr lang="en-US" sz="1600" b="1" dirty="0" smtClean="0">
                <a:solidFill>
                  <a:srgbClr val="FFFFFF"/>
                </a:solidFill>
              </a:rPr>
              <a:t>3.3%. </a:t>
            </a:r>
            <a:endParaRPr lang="en-US" sz="1600" b="1" dirty="0">
              <a:solidFill>
                <a:srgbClr val="FFFFFF"/>
              </a:solidFill>
            </a:endParaRPr>
          </a:p>
        </p:txBody>
      </p:sp>
    </p:spTree>
    <p:extLst>
      <p:ext uri="{BB962C8B-B14F-4D97-AF65-F5344CB8AC3E}">
        <p14:creationId xmlns:p14="http://schemas.microsoft.com/office/powerpoint/2010/main" val="1492165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41</a:t>
            </a:fld>
            <a:endParaRPr lang="en-US" smtClean="0"/>
          </a:p>
        </p:txBody>
      </p:sp>
      <p:sp>
        <p:nvSpPr>
          <p:cNvPr id="10246" name="Rectangle 2"/>
          <p:cNvSpPr>
            <a:spLocks noGrp="1" noChangeArrowheads="1"/>
          </p:cNvSpPr>
          <p:nvPr>
            <p:ph type="title"/>
          </p:nvPr>
        </p:nvSpPr>
        <p:spPr/>
        <p:txBody>
          <a:bodyPr/>
          <a:lstStyle/>
          <a:p>
            <a:r>
              <a:rPr lang="en-US" sz="2800" dirty="0" smtClean="0"/>
              <a:t>Yearly Change in Auto Insurance Prices vs. Median Weekly Earnings</a:t>
            </a:r>
          </a:p>
        </p:txBody>
      </p:sp>
      <p:sp>
        <p:nvSpPr>
          <p:cNvPr id="10248" name="Rectangle 4"/>
          <p:cNvSpPr>
            <a:spLocks noChangeArrowheads="1"/>
          </p:cNvSpPr>
          <p:nvPr/>
        </p:nvSpPr>
        <p:spPr bwMode="auto">
          <a:xfrm>
            <a:off x="0" y="6567151"/>
            <a:ext cx="7569200" cy="290849"/>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US Bureau of Labor Statistics; Insurance Information Institute</a:t>
            </a:r>
          </a:p>
        </p:txBody>
      </p:sp>
      <p:graphicFrame>
        <p:nvGraphicFramePr>
          <p:cNvPr id="10242" name="Object 2"/>
          <p:cNvGraphicFramePr>
            <a:graphicFrameLocks/>
          </p:cNvGraphicFramePr>
          <p:nvPr>
            <p:extLst/>
          </p:nvPr>
        </p:nvGraphicFramePr>
        <p:xfrm>
          <a:off x="146050" y="1219200"/>
          <a:ext cx="8902700" cy="4646613"/>
        </p:xfrm>
        <a:graphic>
          <a:graphicData uri="http://schemas.openxmlformats.org/presentationml/2006/ole">
            <mc:AlternateContent xmlns:mc="http://schemas.openxmlformats.org/markup-compatibility/2006">
              <mc:Choice xmlns:v="urn:schemas-microsoft-com:vml" Requires="v">
                <p:oleObj spid="_x0000_s27833459" name="Chart" r:id="rId4" imgW="8382000" imgH="4657682" progId="MSGraph.Chart.8">
                  <p:embed followColorScheme="full"/>
                </p:oleObj>
              </mc:Choice>
              <mc:Fallback>
                <p:oleObj name="Chart" r:id="rId4" imgW="8382000" imgH="4657682" progId="MSGraph.Chart.8">
                  <p:embed followColorScheme="full"/>
                  <p:pic>
                    <p:nvPicPr>
                      <p:cNvPr id="0" name=""/>
                      <p:cNvPicPr>
                        <a:picLocks noChangeArrowheads="1"/>
                      </p:cNvPicPr>
                      <p:nvPr/>
                    </p:nvPicPr>
                    <p:blipFill>
                      <a:blip r:embed="rId5"/>
                      <a:srcRect/>
                      <a:stretch>
                        <a:fillRect/>
                      </a:stretch>
                    </p:blipFill>
                    <p:spPr bwMode="auto">
                      <a:xfrm>
                        <a:off x="146050" y="12192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4800554"/>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42</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449"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44</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mc:AlternateContent xmlns:mc="http://schemas.openxmlformats.org/markup-compatibility/2006">
              <mc:Choice xmlns:v="urn:schemas-microsoft-com:vml" Requires="v">
                <p:oleObj spid="_x0000_s24035449"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12" y="157554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45</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476234517"/>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3036025" name="Chart" r:id="rId4" imgW="7839083" imgH="4095702" progId="MSGraph.Chart.8">
                  <p:embed followColorScheme="full"/>
                </p:oleObj>
              </mc:Choice>
              <mc:Fallback>
                <p:oleObj name="Chart" r:id="rId4" imgW="7839083" imgH="4095702" progId="MSGraph.Chart.8">
                  <p:embed followColorScheme="full"/>
                  <p:pic>
                    <p:nvPicPr>
                      <p:cNvPr id="0" name="Object 4"/>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46</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mc:AlternateContent xmlns:mc="http://schemas.openxmlformats.org/markup-compatibility/2006">
              <mc:Choice xmlns:v="urn:schemas-microsoft-com:vml" Requires="v">
                <p:oleObj spid="_x0000_s16766073"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560513"/>
                        <a:ext cx="8632825"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47</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2644858" name="Chart" r:id="rId5" imgW="8343967" imgH="4381555" progId="MSGraph.Chart.8">
                  <p:embed followColorScheme="full"/>
                </p:oleObj>
              </mc:Choice>
              <mc:Fallback>
                <p:oleObj name="Chart" r:id="rId5" imgW="8343967" imgH="4381555"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1126"/>
              <a:gd name="adj2" fmla="val -1227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105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48</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23039097" name="Chart" r:id="rId5" imgW="8296224" imgH="3762296" progId="MSGraph.Chart.8">
                  <p:embed followColorScheme="full"/>
                </p:oleObj>
              </mc:Choice>
              <mc:Fallback>
                <p:oleObj name="Chart" r:id="rId5" imgW="8296224" imgH="3762296"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4739148" y="3814916"/>
            <a:ext cx="3054177" cy="943896"/>
          </a:xfrm>
          <a:prstGeom prst="wedgeRectCallout">
            <a:avLst>
              <a:gd name="adj1" fmla="val 75321"/>
              <a:gd name="adj2" fmla="val -932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from their lows earlier in the year</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November 14,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49</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617" name="Chart" r:id="rId4" imgW="8801167" imgH="3990871" progId="MSGraph.Chart.8">
                  <p:embed followColorScheme="full"/>
                </p:oleObj>
              </mc:Choice>
              <mc:Fallback>
                <p:oleObj name="Chart" r:id="rId4" imgW="8801167" imgH="399087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 combined ratio including M&amp;FG insurers is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7825270" name="Chart" r:id="rId4" imgW="8601024" imgH="3933862" progId="MSGraph.Chart.8">
                  <p:embed followColorScheme="full"/>
                </p:oleObj>
              </mc:Choice>
              <mc:Fallback>
                <p:oleObj name="Chart" r:id="rId4" imgW="8601024" imgH="393386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26309"/>
            <a:ext cx="1472022" cy="680362"/>
          </a:xfrm>
          <a:prstGeom prst="wedgeRectCallout">
            <a:avLst>
              <a:gd name="adj1" fmla="val 126462"/>
              <a:gd name="adj2" fmla="val -181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44874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50</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641"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4600580" y="1985960"/>
            <a:ext cx="971543" cy="461665"/>
          </a:xfrm>
          <a:prstGeom prst="rect">
            <a:avLst/>
          </a:prstGeom>
          <a:solidFill>
            <a:schemeClr val="accent5">
              <a:lumMod val="60000"/>
              <a:lumOff val="40000"/>
            </a:schemeClr>
          </a:solidFill>
        </p:spPr>
        <p:txBody>
          <a:bodyPr wrap="square" rtlCol="0">
            <a:spAutoFit/>
          </a:bodyPr>
          <a:lstStyle/>
          <a:p>
            <a:pPr algn="ctr"/>
            <a:r>
              <a:rPr lang="en-US" sz="2400" dirty="0" smtClean="0">
                <a:latin typeface="Arial Narrow" panose="020B0606020202030204" pitchFamily="34" charset="0"/>
              </a:rPr>
              <a:t>+600K</a:t>
            </a:r>
            <a:endParaRPr lang="en-US" sz="2400" dirty="0">
              <a:latin typeface="Arial Narrow" panose="020B0606020202030204" pitchFamily="34" charset="0"/>
            </a:endParaRPr>
          </a:p>
        </p:txBody>
      </p:sp>
      <p:sp>
        <p:nvSpPr>
          <p:cNvPr id="4" name="TextBox 3"/>
          <p:cNvSpPr txBox="1"/>
          <p:nvPr/>
        </p:nvSpPr>
        <p:spPr>
          <a:xfrm>
            <a:off x="4600580" y="4710110"/>
            <a:ext cx="971543" cy="461665"/>
          </a:xfrm>
          <a:prstGeom prst="rect">
            <a:avLst/>
          </a:prstGeom>
          <a:solidFill>
            <a:schemeClr val="accent5">
              <a:lumMod val="60000"/>
              <a:lumOff val="40000"/>
            </a:schemeClr>
          </a:solidFill>
        </p:spPr>
        <p:txBody>
          <a:bodyPr wrap="square" rtlCol="0">
            <a:spAutoFit/>
          </a:bodyPr>
          <a:lstStyle/>
          <a:p>
            <a:pPr algn="ctr"/>
            <a:r>
              <a:rPr lang="en-US" sz="2400" dirty="0" smtClean="0">
                <a:latin typeface="Arial Narrow" panose="020B0606020202030204" pitchFamily="34" charset="0"/>
              </a:rPr>
              <a:t>+640K</a:t>
            </a:r>
            <a:endParaRPr lang="en-US" sz="2400" dirty="0">
              <a:latin typeface="Arial Narrow" panose="020B0606020202030204" pitchFamily="34" charset="0"/>
            </a:endParaRPr>
          </a:p>
        </p:txBody>
      </p:sp>
      <p:sp>
        <p:nvSpPr>
          <p:cNvPr id="5" name="TextBox 4"/>
          <p:cNvSpPr txBox="1"/>
          <p:nvPr/>
        </p:nvSpPr>
        <p:spPr>
          <a:xfrm>
            <a:off x="2266961" y="1785927"/>
            <a:ext cx="971543" cy="461665"/>
          </a:xfrm>
          <a:prstGeom prst="rect">
            <a:avLst/>
          </a:prstGeom>
          <a:solidFill>
            <a:schemeClr val="accent5">
              <a:lumMod val="60000"/>
              <a:lumOff val="40000"/>
            </a:schemeClr>
          </a:solidFill>
        </p:spPr>
        <p:txBody>
          <a:bodyPr wrap="square" rtlCol="0">
            <a:spAutoFit/>
          </a:bodyPr>
          <a:lstStyle/>
          <a:p>
            <a:pPr algn="ctr"/>
            <a:r>
              <a:rPr lang="en-US" sz="2400" dirty="0" smtClean="0">
                <a:latin typeface="Arial Narrow" panose="020B0606020202030204" pitchFamily="34" charset="0"/>
              </a:rPr>
              <a:t>+53K</a:t>
            </a:r>
            <a:endParaRPr lang="en-US" sz="2400" dirty="0">
              <a:latin typeface="Arial Narrow" panose="020B0606020202030204" pitchFamily="34" charset="0"/>
            </a:endParaRPr>
          </a:p>
        </p:txBody>
      </p:sp>
      <p:sp>
        <p:nvSpPr>
          <p:cNvPr id="6" name="TextBox 5"/>
          <p:cNvSpPr txBox="1"/>
          <p:nvPr/>
        </p:nvSpPr>
        <p:spPr>
          <a:xfrm>
            <a:off x="1652597" y="4148429"/>
            <a:ext cx="971543" cy="461665"/>
          </a:xfrm>
          <a:prstGeom prst="rect">
            <a:avLst/>
          </a:prstGeom>
          <a:solidFill>
            <a:schemeClr val="accent5">
              <a:lumMod val="60000"/>
              <a:lumOff val="40000"/>
            </a:schemeClr>
          </a:solidFill>
        </p:spPr>
        <p:txBody>
          <a:bodyPr wrap="square" rtlCol="0">
            <a:spAutoFit/>
          </a:bodyPr>
          <a:lstStyle/>
          <a:p>
            <a:pPr algn="ctr"/>
            <a:r>
              <a:rPr lang="en-US" sz="2400" dirty="0" smtClean="0">
                <a:latin typeface="Arial Narrow" panose="020B0606020202030204" pitchFamily="34" charset="0"/>
              </a:rPr>
              <a:t>+990K</a:t>
            </a:r>
            <a:endParaRPr lang="en-US" sz="2400" dirty="0">
              <a:latin typeface="Arial Narrow" panose="020B0606020202030204" pitchFamily="34" charset="0"/>
            </a:endParaRPr>
          </a:p>
        </p:txBody>
      </p:sp>
      <p:sp>
        <p:nvSpPr>
          <p:cNvPr id="7" name="TextBox 6"/>
          <p:cNvSpPr txBox="1"/>
          <p:nvPr/>
        </p:nvSpPr>
        <p:spPr>
          <a:xfrm>
            <a:off x="3729032" y="4148429"/>
            <a:ext cx="1085855" cy="276999"/>
          </a:xfrm>
          <a:prstGeom prst="rect">
            <a:avLst/>
          </a:prstGeom>
          <a:solidFill>
            <a:schemeClr val="bg1"/>
          </a:solidFill>
        </p:spPr>
        <p:txBody>
          <a:bodyPr wrap="square" rtlCol="0">
            <a:spAutoFit/>
          </a:bodyPr>
          <a:lstStyle/>
          <a:p>
            <a:r>
              <a:rPr lang="en-US" sz="1200" b="1" dirty="0" smtClean="0">
                <a:solidFill>
                  <a:schemeClr val="accent3">
                    <a:lumMod val="50000"/>
                  </a:schemeClr>
                </a:solidFill>
              </a:rPr>
              <a:t>- April 2014</a:t>
            </a:r>
            <a:endParaRPr lang="en-US" sz="1200" b="1" dirty="0">
              <a:solidFill>
                <a:schemeClr val="accent3">
                  <a:lumMod val="50000"/>
                </a:schemeClr>
              </a:solidFill>
            </a:endParaRPr>
          </a:p>
        </p:txBody>
      </p:sp>
    </p:spTree>
    <p:extLst>
      <p:ext uri="{BB962C8B-B14F-4D97-AF65-F5344CB8AC3E}">
        <p14:creationId xmlns:p14="http://schemas.microsoft.com/office/powerpoint/2010/main" val="2279143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646113" y="1957389"/>
            <a:ext cx="7916862" cy="184785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MANUFACTURING &amp; ENERGY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52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Key Sectors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502546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53</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3766853541"/>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7950111" name="Chart" r:id="rId4" imgW="8772576" imgH="3305147" progId="MSGraph.Chart.8">
                  <p:embed followColorScheme="full"/>
                </p:oleObj>
              </mc:Choice>
              <mc:Fallback>
                <p:oleObj name="Chart" r:id="rId4" imgW="8772576" imgH="330514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4568"/>
              <a:gd name="adj2" fmla="val 718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$686.5B as of Apr. 2014, up 37% from the 2010 trough but still 25%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$308.0</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$378.5</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April.</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26665778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54</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April 2014 vs. April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463248958"/>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900993"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Bodes Well for the Remainder of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7251" y="1086514"/>
            <a:ext cx="4573824" cy="1121666"/>
          </a:xfrm>
          <a:prstGeom prst="wedgeRectCallout">
            <a:avLst>
              <a:gd name="adj1" fmla="val -54287"/>
              <a:gd name="adj2" fmla="val 397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and Communication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671587" y="2537178"/>
            <a:ext cx="648928" cy="141225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3489034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55</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3221234304"/>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03039" name="Chart" r:id="rId4" imgW="8277343" imgH="3762296" progId="MSGraph.Chart.8">
                  <p:embed followColorScheme="full"/>
                </p:oleObj>
              </mc:Choice>
              <mc:Fallback>
                <p:oleObj name="Chart" r:id="rId4" imgW="8277343" imgH="3762296"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April;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8516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$47.9B or 15.2% since 2009 peak</a:t>
            </a:r>
            <a:endParaRPr lang="en-US" sz="1600" b="1" dirty="0">
              <a:solidFill>
                <a:schemeClr val="bg1"/>
              </a:solidFill>
            </a:endParaRPr>
          </a:p>
        </p:txBody>
      </p:sp>
    </p:spTree>
    <p:extLst>
      <p:ext uri="{BB962C8B-B14F-4D97-AF65-F5344CB8AC3E}">
        <p14:creationId xmlns:p14="http://schemas.microsoft.com/office/powerpoint/2010/main" val="40902033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56</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2010—April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904063"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+565,000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(+10.4%)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extLst>
      <p:ext uri="{BB962C8B-B14F-4D97-AF65-F5344CB8AC3E}">
        <p14:creationId xmlns:p14="http://schemas.microsoft.com/office/powerpoint/2010/main" val="22971026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57</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2003–April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905087"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576490"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75668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987499" y="4074257"/>
            <a:ext cx="2427441" cy="1141058"/>
          </a:xfrm>
          <a:prstGeom prst="wedgeRectCallout">
            <a:avLst>
              <a:gd name="adj1" fmla="val 138324"/>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Apr. 2014 totaled 6.0 million, an increase of 565,000 jobs or 10.4%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1.7 million jobs</a:t>
            </a:r>
            <a:endParaRPr lang="en-US" b="1" dirty="0">
              <a:solidFill>
                <a:schemeClr val="bg1"/>
              </a:solidFill>
            </a:endParaRPr>
          </a:p>
        </p:txBody>
      </p:sp>
    </p:spTree>
    <p:extLst>
      <p:ext uri="{BB962C8B-B14F-4D97-AF65-F5344CB8AC3E}">
        <p14:creationId xmlns:p14="http://schemas.microsoft.com/office/powerpoint/2010/main" val="4707191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58</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MANUFACTURING SECTOR</a:t>
            </a:r>
            <a:endParaRPr lang="en-US" sz="2800" b="1" dirty="0">
              <a:solidFill>
                <a:schemeClr val="bg1"/>
              </a:solidFill>
            </a:endParaRPr>
          </a:p>
        </p:txBody>
      </p:sp>
      <p:sp>
        <p:nvSpPr>
          <p:cNvPr id="109574" name="TextBox 5"/>
          <p:cNvSpPr txBox="1">
            <a:spLocks noChangeArrowheads="1"/>
          </p:cNvSpPr>
          <p:nvPr/>
        </p:nvSpPr>
        <p:spPr bwMode="auto">
          <a:xfrm>
            <a:off x="639762" y="4175948"/>
            <a:ext cx="7854950"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A Potent Driver of Jobs and Commercial Lines Exposure</a:t>
            </a:r>
          </a:p>
          <a:p>
            <a:pPr algn="ctr"/>
            <a:endParaRPr lang="en-US" sz="3200" b="1" dirty="0" smtClean="0">
              <a:solidFill>
                <a:srgbClr val="225A7A"/>
              </a:solidFill>
            </a:endParaRPr>
          </a:p>
          <a:p>
            <a:pPr algn="ctr"/>
            <a:r>
              <a:rPr lang="en-US" sz="3200" b="1" i="1" dirty="0" smtClean="0">
                <a:solidFill>
                  <a:srgbClr val="FF0000"/>
                </a:solidFill>
              </a:rPr>
              <a:t>America’s Manufacturing Renaissance</a:t>
            </a:r>
            <a:endParaRPr lang="en-US" sz="3200" b="1" dirty="0" smtClean="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58</a:t>
            </a:fld>
            <a:endParaRPr lang="en-US"/>
          </a:p>
        </p:txBody>
      </p:sp>
    </p:spTree>
    <p:extLst>
      <p:ext uri="{BB962C8B-B14F-4D97-AF65-F5344CB8AC3E}">
        <p14:creationId xmlns:p14="http://schemas.microsoft.com/office/powerpoint/2010/main" val="1207970744"/>
      </p:ext>
    </p:extLst>
  </p:cSld>
  <p:clrMapOvr>
    <a:masterClrMapping/>
  </p:clrMapOvr>
  <p:transition>
    <p:zoom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59</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2010—April 2014</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06111"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(+640,000 </a:t>
            </a:r>
            <a:r>
              <a:rPr lang="en-US" b="1" dirty="0">
                <a:solidFill>
                  <a:schemeClr val="bg1"/>
                </a:solidFill>
              </a:rPr>
              <a:t>or </a:t>
            </a:r>
            <a:r>
              <a:rPr lang="en-US" b="1" dirty="0" smtClean="0">
                <a:solidFill>
                  <a:schemeClr val="bg1"/>
                </a:solidFill>
              </a:rPr>
              <a:t>+5.6%)</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299223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  2013 Fortune 500 figure is I.I.I. estimate.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7826294"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24003"/>
              <a:gd name="adj2" fmla="val -932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492375" y="3002491"/>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651685" y="3032450"/>
            <a:ext cx="766915" cy="402509"/>
          </a:xfrm>
          <a:prstGeom prst="wedgeRectCallout">
            <a:avLst>
              <a:gd name="adj1" fmla="val 58444"/>
              <a:gd name="adj2" fmla="val 143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2838617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par>
                          <p:cTn id="93" fill="hold">
                            <p:stCondLst>
                              <p:cond delay="23700"/>
                            </p:stCondLst>
                            <p:childTnLst>
                              <p:par>
                                <p:cTn id="94" presetID="10" presetClass="entr" presetSubtype="0" fill="hold" grpId="0" nodeType="afterEffect">
                                  <p:stCondLst>
                                    <p:cond delay="70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childTnLst>
                                </p:cTn>
                              </p:par>
                            </p:childTnLst>
                          </p:cTn>
                        </p:par>
                        <p:par>
                          <p:cTn id="97" fill="hold">
                            <p:stCondLst>
                              <p:cond delay="25400"/>
                            </p:stCondLst>
                            <p:childTnLst>
                              <p:par>
                                <p:cTn id="98" presetID="22" presetClass="entr" presetSubtype="1"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up)">
                                      <p:cBhvr>
                                        <p:cTn id="10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60</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2069748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07135" name="Chart" r:id="rId4" imgW="8286784" imgH="4010053" progId="MSGraph.Chart.8">
                  <p:embed followColorScheme="full"/>
                </p:oleObj>
              </mc:Choice>
              <mc:Fallback>
                <p:oleObj name="Chart" r:id="rId4" imgW="8286784" imgH="401005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1992—Apr.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June </a:t>
            </a:r>
            <a:r>
              <a:rPr lang="en-US" sz="1100" dirty="0"/>
              <a:t>3</a:t>
            </a:r>
            <a:r>
              <a:rPr lang="en-US" sz="1100" dirty="0" smtClean="0"/>
              <a:t>,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Apr. 2014  </a:t>
            </a:r>
            <a:r>
              <a:rPr lang="en-US" sz="1700" b="1" dirty="0">
                <a:solidFill>
                  <a:schemeClr val="bg1"/>
                </a:solidFill>
              </a:rPr>
              <a:t>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60</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Apr. 2014 </a:t>
            </a:r>
            <a:r>
              <a:rPr lang="en-US" sz="1600" b="1" dirty="0">
                <a:solidFill>
                  <a:schemeClr val="bg1"/>
                </a:solidFill>
              </a:rPr>
              <a:t>was $</a:t>
            </a:r>
            <a:r>
              <a:rPr lang="en-US" sz="1600" b="1" dirty="0" smtClean="0">
                <a:solidFill>
                  <a:schemeClr val="bg1"/>
                </a:solidFill>
              </a:rPr>
              <a:t>497.6B—a new </a:t>
            </a:r>
            <a:r>
              <a:rPr lang="en-US" sz="1600" b="1" dirty="0">
                <a:solidFill>
                  <a:schemeClr val="bg1"/>
                </a:solidFill>
              </a:rPr>
              <a:t>record high.</a:t>
            </a:r>
          </a:p>
        </p:txBody>
      </p:sp>
    </p:spTree>
    <p:extLst>
      <p:ext uri="{BB962C8B-B14F-4D97-AF65-F5344CB8AC3E}">
        <p14:creationId xmlns:p14="http://schemas.microsoft.com/office/powerpoint/2010/main" val="678884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2626935995"/>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08159"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51 of the 53 months from Jan. 2010 through May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161911" y="3861729"/>
            <a:ext cx="2784079" cy="757084"/>
          </a:xfrm>
          <a:prstGeom prst="wedgeRectCallout">
            <a:avLst>
              <a:gd name="adj1" fmla="val 107852"/>
              <a:gd name="adj2" fmla="val -881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spTree>
    <p:extLst>
      <p:ext uri="{BB962C8B-B14F-4D97-AF65-F5344CB8AC3E}">
        <p14:creationId xmlns:p14="http://schemas.microsoft.com/office/powerpoint/2010/main" val="42222562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62</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09183"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414712"/>
            <a:ext cx="2411972" cy="769233"/>
          </a:xfrm>
          <a:prstGeom prst="wedgeRectCallout">
            <a:avLst>
              <a:gd name="adj1" fmla="val 11595"/>
              <a:gd name="adj2" fmla="val -882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stronger than nondurables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March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+3.5%</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+0.1%</a:t>
            </a:r>
            <a:endParaRPr lang="en-US" sz="2400" b="1" u="sng" dirty="0">
              <a:solidFill>
                <a:srgbClr val="225A7A"/>
              </a:solidFill>
            </a:endParaRPr>
          </a:p>
        </p:txBody>
      </p:sp>
    </p:spTree>
    <p:extLst>
      <p:ext uri="{BB962C8B-B14F-4D97-AF65-F5344CB8AC3E}">
        <p14:creationId xmlns:p14="http://schemas.microsoft.com/office/powerpoint/2010/main" val="1211733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63</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7910207"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04906" y="6470435"/>
            <a:ext cx="8412162" cy="261610"/>
          </a:xfrm>
          <a:prstGeom prst="rect">
            <a:avLst/>
          </a:prstGeom>
          <a:noFill/>
          <a:ln w="9525">
            <a:noFill/>
            <a:miter lim="800000"/>
            <a:headEnd/>
            <a:tailEnd/>
          </a:ln>
        </p:spPr>
        <p:txBody>
          <a:bodyPr>
            <a:spAutoFit/>
          </a:bodyPr>
          <a:lstStyle/>
          <a:p>
            <a:r>
              <a:rPr lang="en-US" sz="1100" dirty="0" smtClean="0"/>
              <a:t>Source: IHS Global Insights as of  Jan. 13, 2014; Insurance Information Institute.</a:t>
            </a:r>
            <a:endParaRPr lang="en-US" sz="1100" dirty="0"/>
          </a:p>
        </p:txBody>
      </p:sp>
    </p:spTree>
    <p:extLst>
      <p:ext uri="{BB962C8B-B14F-4D97-AF65-F5344CB8AC3E}">
        <p14:creationId xmlns:p14="http://schemas.microsoft.com/office/powerpoint/2010/main" val="122859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64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23135754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236727"/>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ENERGY SECTOR</a:t>
            </a:r>
            <a:endParaRPr lang="en-US" sz="2800" b="1" dirty="0">
              <a:solidFill>
                <a:schemeClr val="bg1"/>
              </a:solidFill>
            </a:endParaRPr>
          </a:p>
        </p:txBody>
      </p:sp>
      <p:sp>
        <p:nvSpPr>
          <p:cNvPr id="109574" name="TextBox 5"/>
          <p:cNvSpPr txBox="1">
            <a:spLocks noChangeArrowheads="1"/>
          </p:cNvSpPr>
          <p:nvPr/>
        </p:nvSpPr>
        <p:spPr bwMode="auto">
          <a:xfrm>
            <a:off x="568320" y="3517185"/>
            <a:ext cx="8139907" cy="3046988"/>
          </a:xfrm>
          <a:prstGeom prst="rect">
            <a:avLst/>
          </a:prstGeom>
          <a:noFill/>
          <a:ln w="9525">
            <a:noFill/>
            <a:miter lim="800000"/>
            <a:headEnd/>
            <a:tailEnd/>
          </a:ln>
        </p:spPr>
        <p:txBody>
          <a:bodyPr wrap="square">
            <a:spAutoFit/>
          </a:bodyPr>
          <a:lstStyle/>
          <a:p>
            <a:pPr algn="ctr"/>
            <a:r>
              <a:rPr lang="en-US" sz="3200" b="1" dirty="0" smtClean="0">
                <a:solidFill>
                  <a:srgbClr val="225A7A"/>
                </a:solidFill>
              </a:rPr>
              <a:t>America’s Energy Boom Is Potentially the Most Transformative Economic Force in the Country Today</a:t>
            </a:r>
          </a:p>
          <a:p>
            <a:pPr algn="ctr"/>
            <a:r>
              <a:rPr lang="en-US" sz="3200" b="1" i="1" dirty="0" smtClean="0">
                <a:solidFill>
                  <a:srgbClr val="FF0000"/>
                </a:solidFill>
              </a:rPr>
              <a:t>Commercial Insurers Will Generate Billions in Premiums as Exposures Mushroom</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extLst>
      <p:ext uri="{BB962C8B-B14F-4D97-AF65-F5344CB8AC3E}">
        <p14:creationId xmlns:p14="http://schemas.microsoft.com/office/powerpoint/2010/main" val="1049650667"/>
      </p:ext>
    </p:extLst>
  </p:cSld>
  <p:clrMapOvr>
    <a:masterClrMapping/>
  </p:clrMapOvr>
  <p:transition>
    <p:zoom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2010—April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911231"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33.6%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881000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912255"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925073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Natural Has Imports and Exports,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Cubic Feet</a:t>
            </a:r>
            <a:endParaRPr lang="en-US" sz="1600" b="1" dirty="0">
              <a:solidFill>
                <a:srgbClr val="225A7A"/>
              </a:solidFill>
              <a:latin typeface="Arial" charset="0"/>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974" y="1619618"/>
            <a:ext cx="6221413" cy="4898602"/>
          </a:xfrm>
          <a:prstGeom prst="rect">
            <a:avLst/>
          </a:prstGeom>
        </p:spPr>
      </p:pic>
      <p:sp>
        <p:nvSpPr>
          <p:cNvPr id="13" name="AutoShape 8"/>
          <p:cNvSpPr>
            <a:spLocks noChangeArrowheads="1"/>
          </p:cNvSpPr>
          <p:nvPr/>
        </p:nvSpPr>
        <p:spPr bwMode="blackWhite">
          <a:xfrm>
            <a:off x="6797163" y="1419891"/>
            <a:ext cx="2251587" cy="4675822"/>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The US is now the largest gas producer in the world, though Russia is the largest exporter.  The US needs to invest in its pipeline and LNG infrastructure and expedite regulatory approval to realize its full export potential</a:t>
            </a:r>
            <a:endParaRPr lang="en-US" sz="2000" b="1" dirty="0">
              <a:solidFill>
                <a:schemeClr val="bg1"/>
              </a:solidFill>
            </a:endParaRPr>
          </a:p>
        </p:txBody>
      </p:sp>
    </p:spTree>
    <p:extLst>
      <p:ext uri="{BB962C8B-B14F-4D97-AF65-F5344CB8AC3E}">
        <p14:creationId xmlns:p14="http://schemas.microsoft.com/office/powerpoint/2010/main" val="3503570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913279" name="Chart" r:id="rId3" imgW="8201074" imgH="5381666" progId="MSGraph.Chart.8">
                  <p:embed followColorScheme="full"/>
                </p:oleObj>
              </mc:Choice>
              <mc:Fallback>
                <p:oleObj name="Chart" r:id="rId3" imgW="8201074" imgH="5381666"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2005-2015P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82.6% from 2008 through 2015</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4258024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mc:AlternateContent xmlns:mc="http://schemas.openxmlformats.org/markup-compatibility/2006">
              <mc:Choice xmlns:v="urn:schemas-microsoft-com:vml" Requires="v">
                <p:oleObj spid="_x0000_s27827318"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828740"/>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extLst>
      <p:ext uri="{BB962C8B-B14F-4D97-AF65-F5344CB8AC3E}">
        <p14:creationId xmlns:p14="http://schemas.microsoft.com/office/powerpoint/2010/main" val="2586597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tgtEl>
                                        <p:attrNameLst>
                                          <p:attrName>style.visibility</p:attrName>
                                        </p:attrNameLst>
                                      </p:cBhvr>
                                      <p:to>
                                        <p:strVal val="visible"/>
                                      </p:to>
                                    </p:set>
                                    <p:animEffect transition="in" filter="wipe(left)">
                                      <p:cBhvr>
                                        <p:cTn id="16" dur="1000"/>
                                        <p:tgtEl>
                                          <p:spTgt spid="20265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tgtEl>
                                        <p:attrNameLst>
                                          <p:attrName>style.visibility</p:attrName>
                                        </p:attrNameLst>
                                      </p:cBhvr>
                                      <p:to>
                                        <p:strVal val="visible"/>
                                      </p:to>
                                    </p:set>
                                    <p:animEffect transition="in" filter="wipe(left)">
                                      <p:cBhvr>
                                        <p:cTn id="21" dur="1000"/>
                                        <p:tgtEl>
                                          <p:spTgt spid="20265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700"/>
                                  </p:stCondLst>
                                  <p:childTnLst>
                                    <p:set>
                                      <p:cBhvr>
                                        <p:cTn id="25" dur="1" fill="hold">
                                          <p:stCondLst>
                                            <p:cond delay="0"/>
                                          </p:stCondLst>
                                        </p:cTn>
                                        <p:tgtEl>
                                          <p:spTgt spid="2026500"/>
                                        </p:tgtEl>
                                        <p:attrNameLst>
                                          <p:attrName>style.visibility</p:attrName>
                                        </p:attrNameLst>
                                      </p:cBhvr>
                                      <p:to>
                                        <p:strVal val="visible"/>
                                      </p:to>
                                    </p:set>
                                    <p:animEffect transition="in" filter="wipe(left)">
                                      <p:cBhvr>
                                        <p:cTn id="26"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Trends in the Healthcare Industry</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723893" y="4048706"/>
            <a:ext cx="7496177" cy="16712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smtClean="0">
                <a:solidFill>
                  <a:srgbClr val="225A7A"/>
                </a:solidFill>
              </a:rPr>
              <a:t>Growth of the Health Sector and Health Sector Employment Will Continue to Outpace</a:t>
            </a:r>
            <a:endParaRPr lang="en-US" sz="38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extLst>
      <p:ext uri="{BB962C8B-B14F-4D97-AF65-F5344CB8AC3E}">
        <p14:creationId xmlns:p14="http://schemas.microsoft.com/office/powerpoint/2010/main" val="19776829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703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10" name="AutoShape 8"/>
          <p:cNvSpPr>
            <a:spLocks noChangeArrowheads="1"/>
          </p:cNvSpPr>
          <p:nvPr/>
        </p:nvSpPr>
        <p:spPr bwMode="blackWhite">
          <a:xfrm>
            <a:off x="1659505" y="1614273"/>
            <a:ext cx="3436373" cy="2071516"/>
          </a:xfrm>
          <a:prstGeom prst="wedgeRectCallout">
            <a:avLst>
              <a:gd name="adj1" fmla="val 119557"/>
              <a:gd name="adj2" fmla="val 148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13" name="AutoShape 8"/>
          <p:cNvSpPr>
            <a:spLocks noChangeArrowheads="1"/>
          </p:cNvSpPr>
          <p:nvPr/>
        </p:nvSpPr>
        <p:spPr bwMode="blackWhite">
          <a:xfrm>
            <a:off x="5272088" y="1155700"/>
            <a:ext cx="2628899" cy="1332664"/>
          </a:xfrm>
          <a:prstGeom prst="wedgeRectCallout">
            <a:avLst>
              <a:gd name="adj1" fmla="val 76929"/>
              <a:gd name="adj2" fmla="val -69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Healthcare is a labor intensive industry.  Spending will rise from $3 trillion today to $5 trillion in 2022</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904996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73</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7914303"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Rate of Health Care Expenditure Increase Compared to Population, CPI and GDP</a:t>
            </a: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Insurance Information Institute research.</a:t>
            </a:r>
            <a:endParaRPr lang="en-US" sz="1200" dirty="0"/>
          </a:p>
        </p:txBody>
      </p:sp>
      <p:sp>
        <p:nvSpPr>
          <p:cNvPr id="9" name="AutoShape 8"/>
          <p:cNvSpPr>
            <a:spLocks noChangeArrowheads="1"/>
          </p:cNvSpPr>
          <p:nvPr/>
        </p:nvSpPr>
        <p:spPr bwMode="blackWhite">
          <a:xfrm>
            <a:off x="983025" y="4015233"/>
            <a:ext cx="1537753" cy="659324"/>
          </a:xfrm>
          <a:prstGeom prst="wedgeRectCallout">
            <a:avLst>
              <a:gd name="adj1" fmla="val -5767"/>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194.3 Mill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317.0 Mill</a:t>
            </a:r>
            <a:endParaRPr lang="en-US" sz="1400"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4907198" y="3124098"/>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$719.1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$16,797.5 Bill</a:t>
            </a:r>
            <a:endParaRPr lang="en-US" sz="1400" b="1" dirty="0">
              <a:solidFill>
                <a:srgbClr val="FFFFFF"/>
              </a:solidFill>
              <a:latin typeface="Arial" pitchFamily="34" charset="0"/>
              <a:cs typeface="Arial" pitchFamily="34" charset="0"/>
            </a:endParaRPr>
          </a:p>
        </p:txBody>
      </p:sp>
      <p:sp>
        <p:nvSpPr>
          <p:cNvPr id="11" name="AutoShape 8"/>
          <p:cNvSpPr>
            <a:spLocks noChangeArrowheads="1"/>
          </p:cNvSpPr>
          <p:nvPr/>
        </p:nvSpPr>
        <p:spPr bwMode="blackWhite">
          <a:xfrm>
            <a:off x="6916457" y="1552702"/>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$42.0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$2,914.7 Bill</a:t>
            </a:r>
            <a:endParaRPr lang="en-US" sz="1400" b="1" dirty="0">
              <a:solidFill>
                <a:srgbClr val="FFFFFF"/>
              </a:solidFill>
              <a:latin typeface="Arial" pitchFamily="34" charset="0"/>
              <a:cs typeface="Arial" pitchFamily="34" charset="0"/>
            </a:endParaRPr>
          </a:p>
        </p:txBody>
      </p:sp>
      <p:sp>
        <p:nvSpPr>
          <p:cNvPr id="12" name="Text Box 17"/>
          <p:cNvSpPr txBox="1">
            <a:spLocks noChangeArrowheads="1"/>
          </p:cNvSpPr>
          <p:nvPr/>
        </p:nvSpPr>
        <p:spPr bwMode="auto">
          <a:xfrm>
            <a:off x="1632396" y="1150950"/>
            <a:ext cx="4229029" cy="156966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2400" b="1" dirty="0" smtClean="0">
                <a:solidFill>
                  <a:srgbClr val="FFFFFF"/>
                </a:solidFill>
              </a:rPr>
              <a:t>Health care expenditures increased 68 fold since 1965—about 3 times the pace of GDP growth</a:t>
            </a:r>
            <a:endParaRPr lang="en-US" sz="2400" b="1" dirty="0">
              <a:solidFill>
                <a:srgbClr val="FFFFFF"/>
              </a:solidFill>
            </a:endParaRPr>
          </a:p>
        </p:txBody>
      </p:sp>
    </p:spTree>
    <p:extLst>
      <p:ext uri="{BB962C8B-B14F-4D97-AF65-F5344CB8AC3E}">
        <p14:creationId xmlns:p14="http://schemas.microsoft.com/office/powerpoint/2010/main" val="3490128819"/>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915327"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180622893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7916351" name="Chart" r:id="rId3" imgW="8658353" imgH="5524461" progId="MSGraph.Chart.8">
                  <p:embed followColorScheme="full"/>
                </p:oleObj>
              </mc:Choice>
              <mc:Fallback>
                <p:oleObj name="Chart" r:id="rId3" imgW="8658353" imgH="5524461"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1995 - 2013</a:t>
            </a:r>
            <a:endParaRPr lang="en-US" sz="2100" dirty="0" smtClean="0"/>
          </a:p>
        </p:txBody>
      </p:sp>
      <p:sp>
        <p:nvSpPr>
          <p:cNvPr id="53252" name="Rectangle 4"/>
          <p:cNvSpPr>
            <a:spLocks noChangeArrowheads="1"/>
          </p:cNvSpPr>
          <p:nvPr/>
        </p:nvSpPr>
        <p:spPr bwMode="auto">
          <a:xfrm>
            <a:off x="148284" y="6520248"/>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dirty="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363663"/>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145882" y="1044574"/>
            <a:ext cx="3471862" cy="788987"/>
          </a:xfrm>
          <a:prstGeom prst="wedgeRectCallout">
            <a:avLst>
              <a:gd name="adj1" fmla="val 29221"/>
              <a:gd name="adj2" fmla="val 114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701565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76</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7917375"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2794348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185127F-847C-46C3-AD4F-CCC7B6182D57}" type="slidenum">
              <a:rPr lang="en-US" sz="900"/>
              <a:pPr algn="r">
                <a:lnSpc>
                  <a:spcPct val="85000"/>
                </a:lnSpc>
                <a:spcBef>
                  <a:spcPct val="20000"/>
                </a:spcBef>
              </a:pPr>
              <a:t>77</a:t>
            </a:fld>
            <a:endParaRPr lang="en-US" sz="900"/>
          </a:p>
        </p:txBody>
      </p:sp>
      <p:sp>
        <p:nvSpPr>
          <p:cNvPr id="18436" name="Rectangle 2"/>
          <p:cNvSpPr>
            <a:spLocks noGrp="1" noChangeArrowheads="1"/>
          </p:cNvSpPr>
          <p:nvPr>
            <p:ph type="title" idx="4294967295"/>
          </p:nvPr>
        </p:nvSpPr>
        <p:spPr/>
        <p:txBody>
          <a:bodyPr/>
          <a:lstStyle/>
          <a:p>
            <a:r>
              <a:rPr lang="en-US" dirty="0" smtClean="0">
                <a:latin typeface="Arial" panose="020B0604020202020204" pitchFamily="34" charset="0"/>
              </a:rPr>
              <a:t>Growth in Health Professions,</a:t>
            </a:r>
            <a:br>
              <a:rPr lang="en-US" dirty="0" smtClean="0">
                <a:latin typeface="Arial" panose="020B0604020202020204" pitchFamily="34" charset="0"/>
              </a:rPr>
            </a:br>
            <a:r>
              <a:rPr lang="en-US" dirty="0" smtClean="0">
                <a:latin typeface="Arial" panose="020B0604020202020204" pitchFamily="34" charset="0"/>
              </a:rPr>
              <a:t>1991-2013</a:t>
            </a:r>
          </a:p>
        </p:txBody>
      </p:sp>
      <p:sp>
        <p:nvSpPr>
          <p:cNvPr id="18437" name="Rectangle 3"/>
          <p:cNvSpPr>
            <a:spLocks noChangeArrowheads="1"/>
          </p:cNvSpPr>
          <p:nvPr/>
        </p:nvSpPr>
        <p:spPr bwMode="auto">
          <a:xfrm>
            <a:off x="0" y="6550675"/>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eaLnBrk="0" hangingPunct="0">
              <a:tabLst>
                <a:tab pos="112713"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dirty="0"/>
              <a:t>	Sources: </a:t>
            </a:r>
            <a:r>
              <a:rPr lang="en-US" sz="1100" dirty="0" smtClean="0"/>
              <a:t>Bureau of Labor Statistics, Insurance Information Institute.</a:t>
            </a:r>
            <a:endParaRPr lang="en-US" sz="1100" dirty="0"/>
          </a:p>
        </p:txBody>
      </p:sp>
      <p:graphicFrame>
        <p:nvGraphicFramePr>
          <p:cNvPr id="2026500" name="Object 2"/>
          <p:cNvGraphicFramePr>
            <a:graphicFrameLocks/>
          </p:cNvGraphicFramePr>
          <p:nvPr>
            <p:extLst/>
          </p:nvPr>
        </p:nvGraphicFramePr>
        <p:xfrm>
          <a:off x="298450" y="1233525"/>
          <a:ext cx="8569325" cy="4129122"/>
        </p:xfrm>
        <a:graphic>
          <a:graphicData uri="http://schemas.openxmlformats.org/presentationml/2006/ole">
            <mc:AlternateContent xmlns:mc="http://schemas.openxmlformats.org/markup-compatibility/2006">
              <mc:Choice xmlns:v="urn:schemas-microsoft-com:vml" Requires="v">
                <p:oleObj spid="_x0000_s27918399"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298450" y="1233525"/>
                        <a:ext cx="8569325" cy="4129122"/>
                      </a:xfrm>
                      <a:prstGeom prst="rect">
                        <a:avLst/>
                      </a:prstGeom>
                      <a:noFill/>
                    </p:spPr>
                  </p:pic>
                </p:oleObj>
              </mc:Fallback>
            </mc:AlternateContent>
          </a:graphicData>
        </a:graphic>
      </p:graphicFrame>
      <p:sp>
        <p:nvSpPr>
          <p:cNvPr id="18439"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(Percent Annual Change)</a:t>
            </a:r>
            <a:endParaRPr lang="en-US" sz="1600" b="1" dirty="0">
              <a:solidFill>
                <a:srgbClr val="225A7A"/>
              </a:solidFill>
            </a:endParaRPr>
          </a:p>
        </p:txBody>
      </p:sp>
      <p:sp>
        <p:nvSpPr>
          <p:cNvPr id="9" name="Rectangle 5"/>
          <p:cNvSpPr>
            <a:spLocks noChangeArrowheads="1"/>
          </p:cNvSpPr>
          <p:nvPr/>
        </p:nvSpPr>
        <p:spPr bwMode="blackWhite">
          <a:xfrm>
            <a:off x="1015999" y="5583275"/>
            <a:ext cx="7146925"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pt-BR" b="1" dirty="0" smtClean="0">
                <a:solidFill>
                  <a:schemeClr val="bg1"/>
                </a:solidFill>
              </a:rPr>
              <a:t>Healthcare employment has continued to grow in good times and bad -</a:t>
            </a:r>
            <a:r>
              <a:rPr lang="pt-BR" b="1" dirty="0" smtClean="0">
                <a:solidFill>
                  <a:srgbClr val="FFFFFF"/>
                </a:solidFill>
              </a:rPr>
              <a:t> including the Great Recession.</a:t>
            </a:r>
            <a:endParaRPr lang="pt-BR" b="1" dirty="0">
              <a:solidFill>
                <a:srgbClr val="FFFFFF"/>
              </a:solidFill>
            </a:endParaRPr>
          </a:p>
        </p:txBody>
      </p:sp>
      <p:sp>
        <p:nvSpPr>
          <p:cNvPr id="8" name="Text Box 17"/>
          <p:cNvSpPr txBox="1">
            <a:spLocks noChangeArrowheads="1"/>
          </p:cNvSpPr>
          <p:nvPr/>
        </p:nvSpPr>
        <p:spPr bwMode="auto">
          <a:xfrm>
            <a:off x="3784600" y="1206126"/>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2.5%</a:t>
            </a:r>
          </a:p>
          <a:p>
            <a:pPr algn="ctr" fontAlgn="base">
              <a:spcBef>
                <a:spcPct val="0"/>
              </a:spcBef>
              <a:spcAft>
                <a:spcPct val="0"/>
              </a:spcAft>
            </a:pPr>
            <a:r>
              <a:rPr lang="en-US" b="1" dirty="0" smtClean="0">
                <a:solidFill>
                  <a:srgbClr val="FFFFFF"/>
                </a:solidFill>
              </a:rPr>
              <a:t>Total Nonfarm: 1.0%</a:t>
            </a:r>
            <a:endParaRPr lang="en-US" b="1" dirty="0">
              <a:solidFill>
                <a:srgbClr val="FFFFFF"/>
              </a:solidFill>
              <a:latin typeface="Arial" charset="0"/>
              <a:cs typeface="Arial" charset="0"/>
            </a:endParaRPr>
          </a:p>
        </p:txBody>
      </p:sp>
      <p:sp>
        <p:nvSpPr>
          <p:cNvPr id="10" name="AutoShape 8"/>
          <p:cNvSpPr>
            <a:spLocks noChangeArrowheads="1"/>
          </p:cNvSpPr>
          <p:nvPr/>
        </p:nvSpPr>
        <p:spPr bwMode="blackWhite">
          <a:xfrm>
            <a:off x="3000375" y="3671888"/>
            <a:ext cx="3471862" cy="985837"/>
          </a:xfrm>
          <a:prstGeom prst="wedgeRectCallout">
            <a:avLst>
              <a:gd name="adj1" fmla="val 65023"/>
              <a:gd name="adj2" fmla="val -198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U.S. economy lost more than 8 million jobs during the Great Recession, but health sector employment expanded</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983406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6084"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 name="Object 2"/>
          <p:cNvGraphicFramePr>
            <a:graphicFrameLocks noGrp="1" noChangeAspect="1"/>
          </p:cNvGraphicFramePr>
          <p:nvPr>
            <p:ph type="chart" idx="1"/>
            <p:extLst/>
          </p:nvPr>
        </p:nvGraphicFramePr>
        <p:xfrm>
          <a:off x="342900" y="1219201"/>
          <a:ext cx="8280400" cy="5135562"/>
        </p:xfrm>
        <a:graphic>
          <a:graphicData uri="http://schemas.openxmlformats.org/drawingml/2006/chart">
            <c:chart xmlns:c="http://schemas.openxmlformats.org/drawingml/2006/chart" xmlns:r="http://schemas.openxmlformats.org/officeDocument/2006/relationships" r:id="rId2"/>
          </a:graphicData>
        </a:graphic>
      </p:graphicFrame>
      <p:sp>
        <p:nvSpPr>
          <p:cNvPr id="46085" name="Rectangle 3"/>
          <p:cNvSpPr>
            <a:spLocks noChangeArrowheads="1"/>
          </p:cNvSpPr>
          <p:nvPr/>
        </p:nvSpPr>
        <p:spPr bwMode="auto">
          <a:xfrm>
            <a:off x="263616" y="6461857"/>
            <a:ext cx="8686800"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100" dirty="0" smtClean="0"/>
              <a:t>Source: Bureau of Labor Statistics, Insurance Information Institute.</a:t>
            </a:r>
            <a:endParaRPr lang="en-US" sz="1100" dirty="0"/>
          </a:p>
        </p:txBody>
      </p:sp>
      <p:sp>
        <p:nvSpPr>
          <p:cNvPr id="10" name="Rectangle 2"/>
          <p:cNvSpPr txBox="1">
            <a:spLocks noChangeArrowheads="1"/>
          </p:cNvSpPr>
          <p:nvPr/>
        </p:nvSpPr>
        <p:spPr bwMode="black">
          <a:xfrm>
            <a:off x="255588" y="0"/>
            <a:ext cx="7550150" cy="989013"/>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latin typeface="Arial" charset="0"/>
                <a:ea typeface="+mj-ea"/>
                <a:cs typeface="+mj-cs"/>
              </a:rPr>
              <a:t>Occupations Ranked by Projected Percentage Growth, 2012-2022F (%)</a:t>
            </a:r>
            <a:endParaRPr lang="en-US" sz="3000" b="1" kern="0" dirty="0">
              <a:solidFill>
                <a:srgbClr val="225A7A"/>
              </a:solidFill>
              <a:latin typeface="Arial" charset="0"/>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8A956C-F006-41BF-B797-227C396AF0FC}" type="slidenum">
              <a:rPr lang="en-US"/>
              <a:pPr/>
              <a:t>78</a:t>
            </a:fld>
            <a:endParaRPr lang="en-US"/>
          </a:p>
        </p:txBody>
      </p:sp>
      <p:sp>
        <p:nvSpPr>
          <p:cNvPr id="12" name="AutoShape 7"/>
          <p:cNvSpPr>
            <a:spLocks noChangeArrowheads="1"/>
          </p:cNvSpPr>
          <p:nvPr/>
        </p:nvSpPr>
        <p:spPr bwMode="blackWhite">
          <a:xfrm>
            <a:off x="5686424" y="3936898"/>
            <a:ext cx="3362325" cy="1235484"/>
          </a:xfrm>
          <a:prstGeom prst="wedgeRectCallout">
            <a:avLst>
              <a:gd name="adj1" fmla="val 10835"/>
              <a:gd name="adj2" fmla="val -2415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Healthcare professions are expected to grow at 2 to nearly 3 times employment growth overall</a:t>
            </a:r>
            <a:endParaRPr lang="en-US" b="1" dirty="0">
              <a:solidFill>
                <a:schemeClr val="bg1"/>
              </a:solidFill>
            </a:endParaRPr>
          </a:p>
        </p:txBody>
      </p:sp>
    </p:spTree>
    <p:extLst>
      <p:ext uri="{BB962C8B-B14F-4D97-AF65-F5344CB8AC3E}">
        <p14:creationId xmlns:p14="http://schemas.microsoft.com/office/powerpoint/2010/main" val="984567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2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A89DAE9-E439-4140-AB99-51AA468700C9}" type="slidenum">
              <a:rPr lang="en-US" sz="900"/>
              <a:pPr algn="r">
                <a:lnSpc>
                  <a:spcPct val="85000"/>
                </a:lnSpc>
                <a:spcBef>
                  <a:spcPct val="20000"/>
                </a:spcBef>
              </a:pPr>
              <a:t>79</a:t>
            </a:fld>
            <a:endParaRPr lang="en-US" sz="900"/>
          </a:p>
        </p:txBody>
      </p:sp>
      <p:sp>
        <p:nvSpPr>
          <p:cNvPr id="30724" name="Rectangle 2"/>
          <p:cNvSpPr>
            <a:spLocks noGrp="1" noChangeArrowheads="1"/>
          </p:cNvSpPr>
          <p:nvPr>
            <p:ph type="title" idx="4294967295"/>
          </p:nvPr>
        </p:nvSpPr>
        <p:spPr/>
        <p:txBody>
          <a:bodyPr/>
          <a:lstStyle/>
          <a:p>
            <a:r>
              <a:rPr lang="en-US" dirty="0" smtClean="0">
                <a:latin typeface="Arial" panose="020B0604020202020204" pitchFamily="34" charset="0"/>
              </a:rPr>
              <a:t>Growth in Healthcare Profession by Skill Level, 2012 – 2022F</a:t>
            </a:r>
          </a:p>
        </p:txBody>
      </p:sp>
      <p:sp>
        <p:nvSpPr>
          <p:cNvPr id="30725" name="Rectangle 3"/>
          <p:cNvSpPr>
            <a:spLocks noChangeArrowheads="1"/>
          </p:cNvSpPr>
          <p:nvPr/>
        </p:nvSpPr>
        <p:spPr bwMode="auto">
          <a:xfrm>
            <a:off x="0" y="6551012"/>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eaLnBrk="0" hangingPunct="0">
              <a:tabLst>
                <a:tab pos="112713"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dirty="0"/>
              <a:t>	Source: </a:t>
            </a:r>
            <a:r>
              <a:rPr lang="en-US" sz="1100" dirty="0" smtClean="0"/>
              <a:t>Bureau of Labor Statistics, Insurance Information Institute.</a:t>
            </a:r>
            <a:endParaRPr lang="en-US" sz="1100" dirty="0"/>
          </a:p>
        </p:txBody>
      </p:sp>
      <p:graphicFrame>
        <p:nvGraphicFramePr>
          <p:cNvPr id="2026500" name="Object 2"/>
          <p:cNvGraphicFramePr>
            <a:graphicFrameLocks/>
          </p:cNvGraphicFramePr>
          <p:nvPr>
            <p:extLst/>
          </p:nvPr>
        </p:nvGraphicFramePr>
        <p:xfrm>
          <a:off x="304800" y="1482732"/>
          <a:ext cx="8623300" cy="4995862"/>
        </p:xfrm>
        <a:graphic>
          <a:graphicData uri="http://schemas.openxmlformats.org/presentationml/2006/ole">
            <mc:AlternateContent xmlns:mc="http://schemas.openxmlformats.org/markup-compatibility/2006">
              <mc:Choice xmlns:v="urn:schemas-microsoft-com:vml" Requires="v">
                <p:oleObj spid="_x0000_s27919423" name="Chart" r:id="rId4" imgW="8601126" imgH="4619643" progId="MSGraph.Chart.8">
                  <p:embed followColorScheme="full"/>
                </p:oleObj>
              </mc:Choice>
              <mc:Fallback>
                <p:oleObj name="Chart" r:id="rId4" imgW="8601126" imgH="4619643" progId="MSGraph.Chart.8">
                  <p:embed followColorScheme="full"/>
                  <p:pic>
                    <p:nvPicPr>
                      <p:cNvPr id="0" name=""/>
                      <p:cNvPicPr>
                        <a:picLocks noChangeArrowheads="1"/>
                      </p:cNvPicPr>
                      <p:nvPr/>
                    </p:nvPicPr>
                    <p:blipFill>
                      <a:blip r:embed="rId5"/>
                      <a:srcRect/>
                      <a:stretch>
                        <a:fillRect/>
                      </a:stretch>
                    </p:blipFill>
                    <p:spPr bwMode="gray">
                      <a:xfrm>
                        <a:off x="304800" y="1482732"/>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(Thousands of Jobs)</a:t>
            </a:r>
            <a:endParaRPr lang="en-US" sz="1600" b="1" dirty="0">
              <a:solidFill>
                <a:srgbClr val="225A7A"/>
              </a:solidFill>
            </a:endParaRPr>
          </a:p>
        </p:txBody>
      </p:sp>
      <p:sp>
        <p:nvSpPr>
          <p:cNvPr id="7" name="AutoShape 8"/>
          <p:cNvSpPr>
            <a:spLocks noChangeArrowheads="1"/>
          </p:cNvSpPr>
          <p:nvPr/>
        </p:nvSpPr>
        <p:spPr bwMode="blackWhite">
          <a:xfrm>
            <a:off x="2737772" y="1549400"/>
            <a:ext cx="1391316" cy="659324"/>
          </a:xfrm>
          <a:prstGeom prst="wedgeRectCallout">
            <a:avLst>
              <a:gd name="adj1" fmla="val -78286"/>
              <a:gd name="adj2" fmla="val 566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+1.015 Mill +20.3%</a:t>
            </a:r>
            <a:endParaRPr lang="en-US" b="1" dirty="0">
              <a:solidFill>
                <a:srgbClr val="FFFFFF"/>
              </a:solidFill>
              <a:latin typeface="Arial" pitchFamily="34" charset="0"/>
              <a:cs typeface="Arial" pitchFamily="34" charset="0"/>
            </a:endParaRPr>
          </a:p>
        </p:txBody>
      </p:sp>
      <p:sp>
        <p:nvSpPr>
          <p:cNvPr id="8" name="AutoShape 8"/>
          <p:cNvSpPr>
            <a:spLocks noChangeArrowheads="1"/>
          </p:cNvSpPr>
          <p:nvPr/>
        </p:nvSpPr>
        <p:spPr bwMode="blackWhite">
          <a:xfrm>
            <a:off x="4490372" y="2159002"/>
            <a:ext cx="1391316" cy="659324"/>
          </a:xfrm>
          <a:prstGeom prst="wedgeRectCallout">
            <a:avLst>
              <a:gd name="adj1" fmla="val -80340"/>
              <a:gd name="adj2" fmla="val 89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+697,000 +24.1%</a:t>
            </a:r>
            <a:endParaRPr lang="en-US" b="1" dirty="0">
              <a:solidFill>
                <a:srgbClr val="FFFFFF"/>
              </a:solidFill>
              <a:latin typeface="Arial" pitchFamily="34" charset="0"/>
              <a:cs typeface="Arial" pitchFamily="34" charset="0"/>
            </a:endParaRPr>
          </a:p>
        </p:txBody>
      </p:sp>
      <p:sp>
        <p:nvSpPr>
          <p:cNvPr id="9" name="AutoShape 8"/>
          <p:cNvSpPr>
            <a:spLocks noChangeArrowheads="1"/>
          </p:cNvSpPr>
          <p:nvPr/>
        </p:nvSpPr>
        <p:spPr bwMode="blackWhite">
          <a:xfrm>
            <a:off x="6217572" y="2271256"/>
            <a:ext cx="1391316" cy="659324"/>
          </a:xfrm>
          <a:prstGeom prst="wedgeRectCallout">
            <a:avLst>
              <a:gd name="adj1" fmla="val -50560"/>
              <a:gd name="adj2" fmla="val 86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+750,000 +30.1%</a:t>
            </a:r>
            <a:endParaRPr lang="en-US"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7709828" y="2463805"/>
            <a:ext cx="1391316" cy="659324"/>
          </a:xfrm>
          <a:prstGeom prst="wedgeRectCallout">
            <a:avLst>
              <a:gd name="adj1" fmla="val -25914"/>
              <a:gd name="adj2" fmla="val 11080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+425,000 +24.0%</a:t>
            </a:r>
            <a:endParaRPr lang="en-US" b="1" dirty="0">
              <a:solidFill>
                <a:srgbClr val="FFFFFF"/>
              </a:solidFill>
              <a:latin typeface="Arial" pitchFamily="34" charset="0"/>
              <a:cs typeface="Arial" pitchFamily="34" charset="0"/>
            </a:endParaRPr>
          </a:p>
        </p:txBody>
      </p:sp>
      <p:sp>
        <p:nvSpPr>
          <p:cNvPr id="11" name="Text Box 17"/>
          <p:cNvSpPr txBox="1">
            <a:spLocks noChangeArrowheads="1"/>
          </p:cNvSpPr>
          <p:nvPr/>
        </p:nvSpPr>
        <p:spPr bwMode="auto">
          <a:xfrm>
            <a:off x="4513272" y="1134686"/>
            <a:ext cx="4229029" cy="646331"/>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Nearly 3 million new healthcare jobs are projected through 2022!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46067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7986" name="Rectangle 2"/>
          <p:cNvSpPr>
            <a:spLocks noGrp="1" noChangeArrowheads="1"/>
          </p:cNvSpPr>
          <p:nvPr>
            <p:ph type="title"/>
          </p:nvPr>
        </p:nvSpPr>
        <p:spPr>
          <a:xfrm>
            <a:off x="287338" y="179388"/>
            <a:ext cx="8686800" cy="841375"/>
          </a:xfrm>
        </p:spPr>
        <p:txBody>
          <a:bodyPr/>
          <a:lstStyle/>
          <a:p>
            <a:r>
              <a:rPr lang="en-US" altLang="en-US" smtClean="0">
                <a:latin typeface="Arial" panose="020B0604020202020204" pitchFamily="34" charset="0"/>
              </a:rPr>
              <a:t>RNW for Major P/C Lines,</a:t>
            </a:r>
            <a:br>
              <a:rPr lang="en-US" altLang="en-US" smtClean="0">
                <a:latin typeface="Arial" panose="020B0604020202020204" pitchFamily="34" charset="0"/>
              </a:rPr>
            </a:br>
            <a:r>
              <a:rPr lang="en-US" altLang="en-US" smtClean="0">
                <a:latin typeface="Arial" panose="020B0604020202020204" pitchFamily="34" charset="0"/>
              </a:rPr>
              <a:t>2003-2012 Average</a:t>
            </a:r>
          </a:p>
        </p:txBody>
      </p:sp>
      <p:graphicFrame>
        <p:nvGraphicFramePr>
          <p:cNvPr id="4137987" name="Object 3"/>
          <p:cNvGraphicFramePr>
            <a:graphicFrameLocks noGrp="1" noChangeAspect="1"/>
          </p:cNvGraphicFramePr>
          <p:nvPr>
            <p:ph type="chart" idx="1"/>
          </p:nvPr>
        </p:nvGraphicFramePr>
        <p:xfrm>
          <a:off x="190500" y="1584325"/>
          <a:ext cx="8939213" cy="4991100"/>
        </p:xfrm>
        <a:graphic>
          <a:graphicData uri="http://schemas.openxmlformats.org/presentationml/2006/ole">
            <mc:AlternateContent xmlns:mc="http://schemas.openxmlformats.org/markup-compatibility/2006">
              <mc:Choice xmlns:v="urn:schemas-microsoft-com:vml" Requires="v">
                <p:oleObj spid="_x0000_s27892800" name="Chart" r:id="rId4" imgW="8820048" imgH="4924398" progId="MSGraph.Chart.8">
                  <p:embed followColorScheme="full"/>
                </p:oleObj>
              </mc:Choice>
              <mc:Fallback>
                <p:oleObj name="Chart" r:id="rId4" imgW="8820048" imgH="4924398" progId="MSGraph.Chart.8">
                  <p:embed followColorScheme="full"/>
                  <p:pic>
                    <p:nvPicPr>
                      <p:cNvPr id="0" name=""/>
                      <p:cNvPicPr>
                        <a:picLocks noChangeAspect="1" noChangeArrowheads="1"/>
                      </p:cNvPicPr>
                      <p:nvPr/>
                    </p:nvPicPr>
                    <p:blipFill>
                      <a:blip r:embed="rId5"/>
                      <a:srcRect/>
                      <a:stretch>
                        <a:fillRect/>
                      </a:stretch>
                    </p:blipFill>
                    <p:spPr bwMode="auto">
                      <a:xfrm>
                        <a:off x="190500" y="1584325"/>
                        <a:ext cx="89392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8" name="Rectangle 4"/>
          <p:cNvSpPr>
            <a:spLocks noChangeArrowheads="1"/>
          </p:cNvSpPr>
          <p:nvPr/>
        </p:nvSpPr>
        <p:spPr bwMode="auto">
          <a:xfrm>
            <a:off x="130175" y="6477000"/>
            <a:ext cx="408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Source:  NAIC; Insurance Information Institute</a:t>
            </a:r>
          </a:p>
        </p:txBody>
      </p:sp>
      <p:sp>
        <p:nvSpPr>
          <p:cNvPr id="82949" name="Text Box 17"/>
          <p:cNvSpPr txBox="1">
            <a:spLocks noChangeArrowheads="1"/>
          </p:cNvSpPr>
          <p:nvPr/>
        </p:nvSpPr>
        <p:spPr bwMode="auto">
          <a:xfrm>
            <a:off x="3563938" y="1225550"/>
            <a:ext cx="4692650" cy="120015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800" b="1">
                <a:solidFill>
                  <a:schemeClr val="bg1"/>
                </a:solidFill>
                <a:cs typeface="Arial" panose="020B0604020202020204" pitchFamily="34" charset="0"/>
              </a:rPr>
              <a:t>10-year returns for some lines are excellent, though homeowners is a major laggard, largely due to major catastrophes.  WC returns slipped.</a:t>
            </a:r>
          </a:p>
        </p:txBody>
      </p:sp>
    </p:spTree>
    <p:extLst>
      <p:ext uri="{BB962C8B-B14F-4D97-AF65-F5344CB8AC3E}">
        <p14:creationId xmlns:p14="http://schemas.microsoft.com/office/powerpoint/2010/main" val="126765208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37986"/>
                                        </p:tgtEl>
                                        <p:attrNameLst>
                                          <p:attrName>style.visibility</p:attrName>
                                        </p:attrNameLst>
                                      </p:cBhvr>
                                      <p:to>
                                        <p:strVal val="visible"/>
                                      </p:to>
                                    </p:set>
                                    <p:animEffect transition="in" filter="blinds(vertical)">
                                      <p:cBhvr>
                                        <p:cTn id="7" dur="500"/>
                                        <p:tgtEl>
                                          <p:spTgt spid="413798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37987"/>
                                        </p:tgtEl>
                                        <p:attrNameLst>
                                          <p:attrName>style.visibility</p:attrName>
                                        </p:attrNameLst>
                                      </p:cBhvr>
                                      <p:to>
                                        <p:strVal val="visible"/>
                                      </p:to>
                                    </p:set>
                                    <p:animEffect transition="in" filter="wipe(left)">
                                      <p:cBhvr>
                                        <p:cTn id="11" dur="500"/>
                                        <p:tgtEl>
                                          <p:spTgt spid="413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986" grpId="0" autoUpdateAnimBg="0"/>
      <p:bldOleChart spid="4137987" grpId="0" 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81</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7951128" name="Chart" r:id="rId4" imgW="7096176" imgH="4876800" progId="MSGraph.Chart.8">
                  <p:embed followColorScheme="full"/>
                </p:oleObj>
              </mc:Choice>
              <mc:Fallback>
                <p:oleObj name="Chart" r:id="rId4" imgW="7096176" imgH="487680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6.3% </a:t>
            </a:r>
            <a:r>
              <a:rPr lang="en-US" sz="1400" b="1" dirty="0">
                <a:solidFill>
                  <a:schemeClr val="bg1"/>
                </a:solidFill>
                <a:cs typeface="+mn-cs"/>
              </a:rPr>
              <a:t>in </a:t>
            </a:r>
            <a:r>
              <a:rPr lang="en-US" sz="1400" b="1" dirty="0" smtClean="0">
                <a:solidFill>
                  <a:schemeClr val="bg1"/>
                </a:solidFill>
              </a:rPr>
              <a:t>April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12.3% </a:t>
            </a:r>
            <a:r>
              <a:rPr lang="en-US" sz="1400" b="1" dirty="0">
                <a:solidFill>
                  <a:schemeClr val="bg1"/>
                </a:solidFill>
                <a:cs typeface="+mn-cs"/>
              </a:rPr>
              <a:t>in </a:t>
            </a:r>
            <a:r>
              <a:rPr lang="en-US" sz="1400" b="1" dirty="0" smtClean="0">
                <a:solidFill>
                  <a:schemeClr val="bg1"/>
                </a:solidFill>
                <a:cs typeface="+mn-cs"/>
              </a:rPr>
              <a:t>Apr.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April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81</a:t>
            </a:fld>
            <a:endParaRPr lang="en-US"/>
          </a:p>
        </p:txBody>
      </p:sp>
    </p:spTree>
    <p:extLst>
      <p:ext uri="{BB962C8B-B14F-4D97-AF65-F5344CB8AC3E}">
        <p14:creationId xmlns:p14="http://schemas.microsoft.com/office/powerpoint/2010/main" val="23176871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82</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7952152" name="Chart" r:id="rId4" imgW="8239041" imgH="4276724" progId="MSGraph.Chart.8">
                  <p:embed followColorScheme="full"/>
                </p:oleObj>
              </mc:Choice>
              <mc:Fallback>
                <p:oleObj name="Chart" r:id="rId4" imgW="8239041" imgH="4276724"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(5/14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6.9%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4080339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7953176"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April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9.18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986431" y="4047398"/>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273,000 </a:t>
            </a:r>
            <a:r>
              <a:rPr lang="en-US" sz="1400" b="1" dirty="0">
                <a:cs typeface="+mn-cs"/>
              </a:rPr>
              <a:t>private sector jobs were created in </a:t>
            </a:r>
            <a:r>
              <a:rPr lang="en-US" sz="1400" b="1" dirty="0" smtClean="0">
                <a:cs typeface="+mn-cs"/>
              </a:rPr>
              <a:t>April.      </a:t>
            </a:r>
            <a:r>
              <a:rPr lang="en-US" sz="1400" b="1" i="1" dirty="0" smtClean="0">
                <a:solidFill>
                  <a:srgbClr val="FF0000"/>
                </a:solidFill>
                <a:cs typeface="+mn-cs"/>
              </a:rPr>
              <a:t>In March 2014, the last of the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83</a:t>
            </a:fld>
            <a:endParaRPr lang="en-US"/>
          </a:p>
        </p:txBody>
      </p:sp>
      <p:sp>
        <p:nvSpPr>
          <p:cNvPr id="13" name="Text Box 17"/>
          <p:cNvSpPr txBox="1">
            <a:spLocks noChangeArrowheads="1"/>
          </p:cNvSpPr>
          <p:nvPr/>
        </p:nvSpPr>
        <p:spPr bwMode="auto">
          <a:xfrm>
            <a:off x="4575835"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7006001" y="1135425"/>
            <a:ext cx="1563324" cy="844394"/>
          </a:xfrm>
          <a:prstGeom prst="wedgeRectCallout">
            <a:avLst>
              <a:gd name="adj1" fmla="val 67144"/>
              <a:gd name="adj2" fmla="val 591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842,000 jobs created so far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020678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63525" y="1397000"/>
          <a:ext cx="8543925" cy="4087813"/>
        </p:xfrm>
        <a:graphic>
          <a:graphicData uri="http://schemas.openxmlformats.org/presentationml/2006/ole">
            <mc:AlternateContent xmlns:mc="http://schemas.openxmlformats.org/markup-compatibility/2006">
              <mc:Choice xmlns:v="urn:schemas-microsoft-com:vml" Requires="v">
                <p:oleObj spid="_x0000_s27954200" name="Chart" r:id="rId4" imgW="8601024" imgH="4114884" progId="MSGraph.Chart.8">
                  <p:embed followColorScheme="full"/>
                </p:oleObj>
              </mc:Choice>
              <mc:Fallback>
                <p:oleObj name="Chart" r:id="rId4" imgW="8601024"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263525" y="1397000"/>
                        <a:ext cx="8543925"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2007—Apr.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April 2014 (Millions)</a:t>
            </a:r>
            <a:endParaRPr lang="en-US" sz="1600" b="1" dirty="0">
              <a:solidFill>
                <a:srgbClr val="225A7A"/>
              </a:solidFill>
            </a:endParaRPr>
          </a:p>
        </p:txBody>
      </p:sp>
      <p:sp>
        <p:nvSpPr>
          <p:cNvPr id="41990" name="Rectangle 6"/>
          <p:cNvSpPr>
            <a:spLocks noChangeArrowheads="1"/>
          </p:cNvSpPr>
          <p:nvPr/>
        </p:nvSpPr>
        <p:spPr bwMode="auto">
          <a:xfrm>
            <a:off x="-36853" y="6608462"/>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3330464"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655919" y="3652684"/>
            <a:ext cx="2151531" cy="1133629"/>
          </a:xfrm>
          <a:prstGeom prst="wedgeRectCallout">
            <a:avLst>
              <a:gd name="adj1" fmla="val 41713"/>
              <a:gd name="adj2" fmla="val -170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It took more than 6 ½ years (79 months) to recover all of the private sector jobs lost in the Great Recession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84</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t>
            </a:r>
            <a:r>
              <a:rPr lang="en-US" b="1" dirty="0" smtClean="0">
                <a:solidFill>
                  <a:srgbClr val="FFFFFF"/>
                </a:solidFill>
              </a:rPr>
              <a:t>Added 9.18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16" name="AutoShape 5"/>
          <p:cNvSpPr>
            <a:spLocks noChangeArrowheads="1"/>
          </p:cNvSpPr>
          <p:nvPr/>
        </p:nvSpPr>
        <p:spPr bwMode="blackWhite">
          <a:xfrm>
            <a:off x="5170487" y="1100139"/>
            <a:ext cx="2573337" cy="935037"/>
          </a:xfrm>
          <a:prstGeom prst="wedgeRectCallout">
            <a:avLst>
              <a:gd name="adj1" fmla="val 70594"/>
              <a:gd name="adj2" fmla="val 329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Pvt. employment hit 116.4 million in April 2014—580,000 above its pre-crisis peak of 115.8 million</a:t>
            </a:r>
            <a:endParaRPr lang="en-US" sz="1400" b="1" dirty="0">
              <a:solidFill>
                <a:schemeClr val="bg1"/>
              </a:solidFill>
            </a:endParaRPr>
          </a:p>
        </p:txBody>
      </p:sp>
    </p:spTree>
    <p:extLst>
      <p:ext uri="{BB962C8B-B14F-4D97-AF65-F5344CB8AC3E}">
        <p14:creationId xmlns:p14="http://schemas.microsoft.com/office/powerpoint/2010/main" val="1615255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0" y="1438736"/>
          <a:ext cx="8872538" cy="4194175"/>
        </p:xfrm>
        <a:graphic>
          <a:graphicData uri="http://schemas.openxmlformats.org/presentationml/2006/ole">
            <mc:AlternateContent xmlns:mc="http://schemas.openxmlformats.org/markup-compatibility/2006">
              <mc:Choice xmlns:v="urn:schemas-microsoft-com:vml" Requires="v">
                <p:oleObj spid="_x0000_s27955224"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872538" cy="4194175"/>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2010—Apr.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41990" name="Rectangle 6"/>
          <p:cNvSpPr>
            <a:spLocks noChangeArrowheads="1"/>
          </p:cNvSpPr>
          <p:nvPr/>
        </p:nvSpPr>
        <p:spPr bwMode="auto">
          <a:xfrm>
            <a:off x="-94519" y="6600224"/>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4" name="AutoShape 7"/>
          <p:cNvSpPr>
            <a:spLocks noChangeArrowheads="1"/>
          </p:cNvSpPr>
          <p:nvPr/>
        </p:nvSpPr>
        <p:spPr bwMode="blackWhite">
          <a:xfrm>
            <a:off x="5674391" y="3445993"/>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 2014 totaled  9.18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85</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9.18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10353335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86</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2014</a:t>
            </a:r>
          </a:p>
        </p:txBody>
      </p:sp>
      <p:graphicFrame>
        <p:nvGraphicFramePr>
          <p:cNvPr id="51202" name="Object 2"/>
          <p:cNvGraphicFramePr>
            <a:graphicFrameLocks/>
          </p:cNvGraphicFramePr>
          <p:nvPr>
            <p:extLst/>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7956248" name="Chart" r:id="rId4" imgW="8429743" imgH="4324276" progId="MSGraph.Chart.8">
                  <p:embed followColorScheme="full"/>
                </p:oleObj>
              </mc:Choice>
              <mc:Fallback>
                <p:oleObj name="Chart" r:id="rId4" imgW="8429743" imgH="4324276" progId="MSGraph.Chart.8">
                  <p:embed followColorScheme="full"/>
                  <p:pic>
                    <p:nvPicPr>
                      <p:cNvPr id="0" name=""/>
                      <p:cNvPicPr>
                        <a:picLocks noChangeArrowheads="1"/>
                      </p:cNvPicPr>
                      <p:nvPr/>
                    </p:nvPicPr>
                    <p:blipFill>
                      <a:blip r:embed="rId5"/>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380,000 from Jan. 2010 through Apr. 2014, accounting for 62%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1.5% since the end of 2009 but is recovering while Federal employment is down by 5.3% and deteriorating</a:t>
            </a:r>
            <a:endParaRPr lang="en-US" b="1" dirty="0">
              <a:solidFill>
                <a:schemeClr val="bg1"/>
              </a:solidFill>
              <a:cs typeface="+mn-cs"/>
            </a:endParaRPr>
          </a:p>
        </p:txBody>
      </p:sp>
    </p:spTree>
    <p:extLst>
      <p:ext uri="{BB962C8B-B14F-4D97-AF65-F5344CB8AC3E}">
        <p14:creationId xmlns:p14="http://schemas.microsoft.com/office/powerpoint/2010/main" val="647967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729"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87</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1F3898A4-9CE0-4912-876E-56EC362E1AF0}" type="slidenum">
              <a:rPr lang="en-US" altLang="en-US" sz="900" smtClean="0"/>
              <a:pPr>
                <a:lnSpc>
                  <a:spcPct val="85000"/>
                </a:lnSpc>
                <a:spcBef>
                  <a:spcPct val="20000"/>
                </a:spcBef>
                <a:buClrTx/>
                <a:buFontTx/>
                <a:buNone/>
              </a:pPr>
              <a:t>88</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April 2014:</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3849074126"/>
              </p:ext>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7925557"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April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7" name="AutoShape 6"/>
          <p:cNvSpPr>
            <a:spLocks noChangeArrowheads="1"/>
          </p:cNvSpPr>
          <p:nvPr/>
        </p:nvSpPr>
        <p:spPr bwMode="blackWhite">
          <a:xfrm>
            <a:off x="4700588" y="1200150"/>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April, 43 states had over-the-month unemployment rate decreases, 2 states had increases, and 5 states and the District of Columbia had no change. </a:t>
            </a:r>
          </a:p>
        </p:txBody>
      </p:sp>
    </p:spTree>
    <p:extLst>
      <p:ext uri="{BB962C8B-B14F-4D97-AF65-F5344CB8AC3E}">
        <p14:creationId xmlns:p14="http://schemas.microsoft.com/office/powerpoint/2010/main" val="1184585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41155E2-4FB3-4D65-A8DF-3CFC8418004D}" type="slidenum">
              <a:rPr lang="en-US" altLang="en-US" sz="900" smtClean="0"/>
              <a:pPr>
                <a:lnSpc>
                  <a:spcPct val="85000"/>
                </a:lnSpc>
                <a:spcBef>
                  <a:spcPct val="20000"/>
                </a:spcBef>
                <a:buClrTx/>
                <a:buFontTx/>
                <a:buNone/>
              </a:pPr>
              <a:t>89</a:t>
            </a:fld>
            <a:endParaRPr lang="en-US" altLang="en-US" sz="900" smtClean="0"/>
          </a:p>
        </p:txBody>
      </p:sp>
      <p:graphicFrame>
        <p:nvGraphicFramePr>
          <p:cNvPr id="7171"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7926581"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0" y="146526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chemeClr val="accent1"/>
                </a:solidFill>
              </a:rPr>
              <a:t>Unemployment Rates by State, April 2014: </a:t>
            </a:r>
          </a:p>
          <a:p>
            <a:pPr>
              <a:lnSpc>
                <a:spcPct val="100000"/>
              </a:lnSpc>
              <a:spcBef>
                <a:spcPct val="0"/>
              </a:spcBef>
              <a:buClrTx/>
              <a:buFontTx/>
              <a:buNone/>
            </a:pPr>
            <a:r>
              <a:rPr lang="en-US" alt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t>*Provisional figures for April 2014, seasonally adjusted.</a:t>
            </a:r>
          </a:p>
          <a:p>
            <a:pPr eaLnBrk="1" hangingPunct="1">
              <a:lnSpc>
                <a:spcPct val="100000"/>
              </a:lnSpc>
              <a:spcBef>
                <a:spcPct val="0"/>
              </a:spcBef>
              <a:buClrTx/>
              <a:buFontTx/>
              <a:buNone/>
            </a:pPr>
            <a:r>
              <a:rPr lang="en-US" altLang="en-US" sz="1100"/>
              <a:t>Sources:  US Bureau of Labor Statistics; Insurance Information Institute.	</a:t>
            </a:r>
          </a:p>
        </p:txBody>
      </p:sp>
      <p:sp>
        <p:nvSpPr>
          <p:cNvPr id="7" name="AutoShape 6"/>
          <p:cNvSpPr>
            <a:spLocks noChangeArrowheads="1"/>
          </p:cNvSpPr>
          <p:nvPr/>
        </p:nvSpPr>
        <p:spPr bwMode="blackWhite">
          <a:xfrm>
            <a:off x="4287838" y="1465263"/>
            <a:ext cx="3495675" cy="12160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April, 43 states had over-the-month unemployment rate decreases, 2 states had increases, and 5 states and the District of Columbia had no change. </a:t>
            </a:r>
          </a:p>
          <a:p>
            <a:pPr algn="ct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339125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AA993A-E13E-47C1-A55A-5F4F64D24FFC}" type="slidenum">
              <a:rPr lang="en-US" altLang="en-US" smtClean="0"/>
              <a:pPr/>
              <a:t>9</a:t>
            </a:fld>
            <a:endParaRPr lang="en-US" altLang="en-US" smtClean="0"/>
          </a:p>
        </p:txBody>
      </p:sp>
      <p:sp>
        <p:nvSpPr>
          <p:cNvPr id="84995"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smtClean="0">
                <a:latin typeface="Arial" panose="020B0604020202020204" pitchFamily="34" charset="0"/>
              </a:rPr>
              <a:t>RNW All Lines by State, 2003-2012 Average:</a:t>
            </a:r>
            <a:br>
              <a:rPr lang="en-US" altLang="en-US" sz="2600" smtClean="0">
                <a:latin typeface="Arial" panose="020B0604020202020204" pitchFamily="34" charset="0"/>
              </a:rPr>
            </a:br>
            <a:r>
              <a:rPr lang="en-US" altLang="en-US" sz="2600" smtClean="0">
                <a:latin typeface="Arial" panose="020B0604020202020204" pitchFamily="34" charset="0"/>
              </a:rPr>
              <a:t>Highest 25 States</a:t>
            </a:r>
          </a:p>
        </p:txBody>
      </p:sp>
      <p:graphicFrame>
        <p:nvGraphicFramePr>
          <p:cNvPr id="8499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7893824" name="Chart" r:id="rId4" imgW="8810600" imgH="4581583" progId="MSGraph.Chart.8">
                  <p:embed followColorScheme="full"/>
                </p:oleObj>
              </mc:Choice>
              <mc:Fallback>
                <p:oleObj name="Chart" r:id="rId4" imgW="8810600" imgH="4581583" progId="MSGraph.Chart.8">
                  <p:embed followColorScheme="full"/>
                  <p:pic>
                    <p:nvPicPr>
                      <p:cNvPr id="0" name=""/>
                      <p:cNvPicPr>
                        <a:picLocks noGrp="1" noChangeAspect="1" noChangeArrowheads="1"/>
                      </p:cNvPicPr>
                      <p:nvPr/>
                    </p:nvPicPr>
                    <p:blipFill>
                      <a:blip r:embed="rId5"/>
                      <a:srcRect/>
                      <a:stretch>
                        <a:fillRect/>
                      </a:stretch>
                    </p:blipFill>
                    <p:spPr bwMode="auto">
                      <a:xfrm>
                        <a:off x="0" y="1527175"/>
                        <a:ext cx="91440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7" name="Text Box 4"/>
          <p:cNvSpPr txBox="1">
            <a:spLocks noChangeArrowheads="1"/>
          </p:cNvSpPr>
          <p:nvPr/>
        </p:nvSpPr>
        <p:spPr bwMode="auto">
          <a:xfrm>
            <a:off x="0" y="6586538"/>
            <a:ext cx="901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Source:  NAIC.		</a:t>
            </a:r>
          </a:p>
        </p:txBody>
      </p:sp>
      <p:sp>
        <p:nvSpPr>
          <p:cNvPr id="6" name="AutoShape 9"/>
          <p:cNvSpPr>
            <a:spLocks noChangeArrowheads="1"/>
          </p:cNvSpPr>
          <p:nvPr/>
        </p:nvSpPr>
        <p:spPr bwMode="blackWhite">
          <a:xfrm>
            <a:off x="3317875" y="1249363"/>
            <a:ext cx="3171825" cy="1179512"/>
          </a:xfrm>
          <a:prstGeom prst="wedgeRectCallout">
            <a:avLst>
              <a:gd name="adj1" fmla="val -78759"/>
              <a:gd name="adj2" fmla="val 100394"/>
            </a:avLst>
          </a:prstGeom>
          <a:solidFill>
            <a:srgbClr val="225A7A"/>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a:solidFill>
                  <a:srgbClr val="FFFFFF"/>
                </a:solidFill>
              </a:rPr>
              <a:t>The most profitable states over the past decade are widely distributed geographically, though none are in the Gulf region</a:t>
            </a:r>
          </a:p>
        </p:txBody>
      </p:sp>
    </p:spTree>
    <p:extLst>
      <p:ext uri="{BB962C8B-B14F-4D97-AF65-F5344CB8AC3E}">
        <p14:creationId xmlns:p14="http://schemas.microsoft.com/office/powerpoint/2010/main" val="40218135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91</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3076334828"/>
              </p:ext>
            </p:extLst>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19104889" name="Chart" r:id="rId4" imgW="8543841" imgH="3552904" progId="MSGraph.Chart.8">
                  <p:embed followColorScheme="full"/>
                </p:oleObj>
              </mc:Choice>
              <mc:Fallback>
                <p:oleObj name="Chart" r:id="rId4" imgW="8543841" imgH="3552904" progId="MSGraph.Chart.8">
                  <p:embed followColorScheme="full"/>
                  <p:pic>
                    <p:nvPicPr>
                      <p:cNvPr id="0" name="Object 2"/>
                      <p:cNvPicPr>
                        <a:picLocks noChangeAspect="1" noChangeArrowheads="1"/>
                      </p:cNvPicPr>
                      <p:nvPr/>
                    </p:nvPicPr>
                    <p:blipFill>
                      <a:blip r:embed="rId5"/>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91</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92</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859034" name="Chart" r:id="rId4" imgW="8572512" imgH="3743439" progId="MSGraph.Chart.8">
                  <p:embed followColorScheme="full"/>
                </p:oleObj>
              </mc:Choice>
              <mc:Fallback>
                <p:oleObj name="Chart" r:id="rId4" imgW="8572512" imgH="3743439"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8154192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93</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10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920292820"/>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7860058"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4133717" y="1266825"/>
            <a:ext cx="2753516" cy="1574911"/>
          </a:xfrm>
          <a:prstGeom prst="wedgeRectCallout">
            <a:avLst>
              <a:gd name="adj1" fmla="val -117664"/>
              <a:gd name="adj2" fmla="val 153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had the highest CAT losses in the US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03730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94</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545"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5740830" y="2494948"/>
            <a:ext cx="2753516" cy="1336896"/>
          </a:xfrm>
          <a:prstGeom prst="wedgeRectCallout">
            <a:avLst>
              <a:gd name="adj1" fmla="val -77878"/>
              <a:gd name="adj2" fmla="val 757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is almost always one of the top 5 states for insured CAT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379413" y="130175"/>
            <a:ext cx="6838950" cy="719138"/>
          </a:xfrm>
        </p:spPr>
        <p:txBody>
          <a:bodyPr/>
          <a:lstStyle/>
          <a:p>
            <a:pPr>
              <a:defRPr/>
            </a:pPr>
            <a:r>
              <a:rPr lang="en-US" kern="1200" dirty="0" smtClean="0">
                <a:solidFill>
                  <a:srgbClr val="28688C"/>
                </a:solidFill>
                <a:latin typeface="Arial"/>
                <a:ea typeface="Arial Unicode MS"/>
                <a:cs typeface="Arial"/>
              </a:rPr>
              <a:t>Insurers Making a Difference in Impacted Communities</a:t>
            </a:r>
            <a:endParaRPr lang="en-US" dirty="0">
              <a:solidFill>
                <a:srgbClr val="28688C"/>
              </a:solidFill>
            </a:endParaRPr>
          </a:p>
        </p:txBody>
      </p:sp>
      <p:sp>
        <p:nvSpPr>
          <p:cNvPr id="16"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Insurance Information Institute</a:t>
            </a:r>
            <a:endParaRPr lang="en-US" sz="1000" i="1" dirty="0">
              <a:solidFill>
                <a:schemeClr val="accent4">
                  <a:lumMod val="75000"/>
                </a:schemeClr>
              </a:solidFill>
              <a:cs typeface="+mn-cs"/>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97D97806-DA20-4594-9DCF-1A363D26288F}" type="slidenum">
              <a:rPr lang="en-US" sz="1000">
                <a:solidFill>
                  <a:schemeClr val="accent4">
                    <a:lumMod val="75000"/>
                  </a:schemeClr>
                </a:solidFill>
                <a:latin typeface="+mn-lt"/>
                <a:cs typeface="+mn-cs"/>
              </a:rPr>
              <a:pPr algn="r">
                <a:defRPr/>
              </a:pPr>
              <a:t>95</a:t>
            </a:fld>
            <a:endParaRPr lang="en-US" sz="1000" dirty="0">
              <a:solidFill>
                <a:schemeClr val="accent4">
                  <a:lumMod val="75000"/>
                </a:schemeClr>
              </a:solidFill>
              <a:latin typeface="+mn-lt"/>
              <a:cs typeface="+mn-cs"/>
            </a:endParaRPr>
          </a:p>
        </p:txBody>
      </p:sp>
      <p:pic>
        <p:nvPicPr>
          <p:cNvPr id="111621" name="Picture 10" descr="Collapsed House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775" y="1155700"/>
            <a:ext cx="4084638" cy="3063875"/>
          </a:xfrm>
          <a:prstGeom prst="rect">
            <a:avLst/>
          </a:prstGeom>
          <a:noFill/>
          <a:ln w="9525">
            <a:noFill/>
            <a:miter lim="800000"/>
            <a:headEnd/>
            <a:tailEnd/>
          </a:ln>
        </p:spPr>
      </p:pic>
      <p:pic>
        <p:nvPicPr>
          <p:cNvPr id="13" name="Picture 12" descr="Check Presentation Hartwig Mayor Maddox.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4087" y="2482056"/>
            <a:ext cx="4210050" cy="3157538"/>
          </a:xfrm>
          <a:prstGeom prst="rect">
            <a:avLst/>
          </a:prstGeom>
          <a:noFill/>
          <a:ln w="9525">
            <a:noFill/>
            <a:miter lim="800000"/>
            <a:headEnd/>
            <a:tailEnd/>
          </a:ln>
        </p:spPr>
      </p:pic>
      <p:sp>
        <p:nvSpPr>
          <p:cNvPr id="17" name="AutoShape 7"/>
          <p:cNvSpPr>
            <a:spLocks noChangeArrowheads="1"/>
          </p:cNvSpPr>
          <p:nvPr/>
        </p:nvSpPr>
        <p:spPr bwMode="blackWhite">
          <a:xfrm>
            <a:off x="4764087" y="1141107"/>
            <a:ext cx="4379913" cy="1171575"/>
          </a:xfrm>
          <a:prstGeom prst="wedgeRectCallout">
            <a:avLst>
              <a:gd name="adj1" fmla="val -69300"/>
              <a:gd name="adj2" fmla="val -182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Destroyed home in Tuscaloosa.  Insurers will pay some 165,000 claims totaling $2 billion in the Tuscaloosa/ Birmingham areas alone.</a:t>
            </a:r>
          </a:p>
        </p:txBody>
      </p:sp>
      <p:sp>
        <p:nvSpPr>
          <p:cNvPr id="18" name="AutoShape 7"/>
          <p:cNvSpPr>
            <a:spLocks noChangeArrowheads="1"/>
          </p:cNvSpPr>
          <p:nvPr/>
        </p:nvSpPr>
        <p:spPr bwMode="blackWhite">
          <a:xfrm>
            <a:off x="4764087" y="5696746"/>
            <a:ext cx="3564732" cy="1049337"/>
          </a:xfrm>
          <a:prstGeom prst="wedgeRectCallout">
            <a:avLst>
              <a:gd name="adj1" fmla="val 11567"/>
              <a:gd name="adj2" fmla="val -116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Presentation of a check to Tuscaloosa Mayor Walt Maddox to the Tuscaloosa Storm Recovery Fund</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7494" y="4342775"/>
            <a:ext cx="2006600" cy="2077700"/>
          </a:xfrm>
          <a:prstGeom prst="rect">
            <a:avLst/>
          </a:prstGeom>
        </p:spPr>
      </p:pic>
      <p:sp>
        <p:nvSpPr>
          <p:cNvPr id="11" name="AutoShape 7"/>
          <p:cNvSpPr>
            <a:spLocks noChangeArrowheads="1"/>
          </p:cNvSpPr>
          <p:nvPr/>
        </p:nvSpPr>
        <p:spPr bwMode="blackWhite">
          <a:xfrm>
            <a:off x="2534047" y="4590257"/>
            <a:ext cx="2023666" cy="1596231"/>
          </a:xfrm>
          <a:prstGeom prst="wedgeRectCallout">
            <a:avLst>
              <a:gd name="adj1" fmla="val -93573"/>
              <a:gd name="adj2" fmla="val -233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Presentation of a check to </a:t>
            </a:r>
            <a:r>
              <a:rPr lang="en-US" b="1" dirty="0" smtClean="0">
                <a:solidFill>
                  <a:srgbClr val="FFFFFF"/>
                </a:solidFill>
                <a:latin typeface="Arial" pitchFamily="34" charset="0"/>
                <a:cs typeface="Arial" pitchFamily="34" charset="0"/>
              </a:rPr>
              <a:t>Moore, OK, Public School Relief Fund</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06693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1199"/>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699"/>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199"/>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96</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449"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TX is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costliest state for CATs, with nearly $50B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6726521"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Bildplatzhalter 7"/>
          <p:cNvGraphicFramePr>
            <a:graphicFrameLocks noGrp="1"/>
          </p:cNvGraphicFramePr>
          <p:nvPr>
            <p:ph type="pic" sz="quarter" idx="19"/>
            <p:extLst/>
          </p:nvPr>
        </p:nvGraphicFramePr>
        <p:xfrm>
          <a:off x="541309" y="1500326"/>
          <a:ext cx="7931482" cy="4824531"/>
        </p:xfrm>
        <a:graphic>
          <a:graphicData uri="http://schemas.openxmlformats.org/drawingml/2006/table">
            <a:tbl>
              <a:tblPr firstRow="1" bandRow="1">
                <a:tableStyleId>{7DF18680-E054-41AD-8BC1-D1AEF772440D}</a:tableStyleId>
              </a:tblPr>
              <a:tblGrid>
                <a:gridCol w="1676597"/>
                <a:gridCol w="914400"/>
                <a:gridCol w="2593579"/>
                <a:gridCol w="1728192"/>
                <a:gridCol w="1018714"/>
              </a:tblGrid>
              <a:tr h="1077821">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Period</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Area</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Economic</a:t>
                      </a:r>
                      <a:r>
                        <a:rPr lang="de-DE" sz="1400" baseline="0" dirty="0" smtClean="0">
                          <a:solidFill>
                            <a:schemeClr val="bg1"/>
                          </a:solidFill>
                          <a:latin typeface="Arial" panose="020B0604020202020204" pitchFamily="34" charset="0"/>
                          <a:cs typeface="Arial" panose="020B0604020202020204" pitchFamily="34" charset="0"/>
                        </a:rPr>
                        <a:t> Loss (in inflation-adjusted 2013 $US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Insured Loss (in inflation-adjusted</a:t>
                      </a:r>
                      <a:r>
                        <a:rPr lang="de-DE" sz="1400" baseline="0" dirty="0" smtClean="0">
                          <a:solidFill>
                            <a:schemeClr val="bg1"/>
                          </a:solidFill>
                          <a:latin typeface="Arial" panose="020B0604020202020204" pitchFamily="34" charset="0"/>
                          <a:cs typeface="Arial" panose="020B0604020202020204" pitchFamily="34" charset="0"/>
                        </a:rPr>
                        <a:t> 2013</a:t>
                      </a:r>
                      <a:r>
                        <a:rPr lang="de-DE" sz="1400" dirty="0" smtClean="0">
                          <a:solidFill>
                            <a:schemeClr val="bg1"/>
                          </a:solidFill>
                          <a:latin typeface="Arial" panose="020B0604020202020204" pitchFamily="34" charset="0"/>
                          <a:cs typeface="Arial" panose="020B0604020202020204" pitchFamily="34" charset="0"/>
                        </a:rPr>
                        <a:t>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anose="020B0604020202020204" pitchFamily="34" charset="0"/>
                          <a:cs typeface="Arial" panose="020B0604020202020204" pitchFamily="34" charset="0"/>
                        </a:rPr>
                        <a:t>Fatalities</a:t>
                      </a:r>
                      <a:endParaRPr lang="en-US" sz="1600" dirty="0"/>
                    </a:p>
                  </a:txBody>
                  <a:tcPr>
                    <a:solidFill>
                      <a:srgbClr val="225A7A"/>
                    </a:solidFill>
                  </a:tcPr>
                </a:tc>
              </a:tr>
              <a:tr h="374671">
                <a:tc>
                  <a:txBody>
                    <a:bodyPr/>
                    <a:lstStyle/>
                    <a:p>
                      <a:r>
                        <a:rPr lang="de-DE" sz="1200" dirty="0" smtClean="0">
                          <a:latin typeface="Arial" panose="020B0604020202020204" pitchFamily="34" charset="0"/>
                          <a:cs typeface="Arial" panose="020B0604020202020204" pitchFamily="34" charset="0"/>
                        </a:rPr>
                        <a:t>Mar. 11-14, 1993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 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8,061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3,224</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270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17-30,1983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2,339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2,058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500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Apr. 13-17, 2007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2,247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1,775</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23</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10-13, 1992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4,981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1,660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19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a:t>
                      </a:r>
                      <a:r>
                        <a:rPr lang="de-DE" sz="1200" baseline="0" dirty="0" smtClean="0">
                          <a:latin typeface="Arial" panose="020B0604020202020204" pitchFamily="34" charset="0"/>
                          <a:cs typeface="Arial" panose="020B0604020202020204" pitchFamily="34" charset="0"/>
                        </a:rPr>
                        <a:t> 5-12, 1998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4,145</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1,644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45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Feb. 10-12, 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4,716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17-20,</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1,572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70</a:t>
                      </a:r>
                      <a:endParaRPr lang="en-US" sz="1200" b="0" dirty="0">
                        <a:latin typeface="Arial" panose="020B0604020202020204" pitchFamily="34" charset="0"/>
                        <a:cs typeface="Arial" panose="020B0604020202020204" pitchFamily="34" charset="0"/>
                      </a:endParaRPr>
                    </a:p>
                  </a:txBody>
                  <a:tcPr/>
                </a:tc>
              </a:tr>
              <a:tr h="374671">
                <a:tc>
                  <a:txBody>
                    <a:bodyPr/>
                    <a:lstStyle/>
                    <a:p>
                      <a:r>
                        <a:rPr lang="en-US" sz="1200" dirty="0" smtClean="0">
                          <a:latin typeface="Arial" panose="020B0604020202020204" pitchFamily="34" charset="0"/>
                          <a:cs typeface="Arial" panose="020B0604020202020204" pitchFamily="34" charset="0"/>
                        </a:rPr>
                        <a:t>Apr. 7-11,</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1,600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1,200</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N/A</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1-4,    1999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1,084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31-Feb. 2,</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2011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1,346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1,010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36</a:t>
                      </a:r>
                      <a:endParaRPr lang="en-US" sz="1200" b="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1783" y="6438434"/>
            <a:ext cx="8118633" cy="369332"/>
          </a:xfrm>
          <a:prstGeom prst="rect">
            <a:avLst/>
          </a:prstGeom>
          <a:noFill/>
          <a:effectLst/>
        </p:spPr>
        <p:txBody>
          <a:bodyPr wrap="square" rtlCol="0">
            <a:spAutoFit/>
          </a:bodyPr>
          <a:lstStyle/>
          <a:p>
            <a:r>
              <a:rPr lang="en-US" sz="900" dirty="0" smtClean="0"/>
              <a:t>*Top 10 events in original insured loss dollars were adjusted to and ranked by the Insurance Information Institute to 2013 inflation-adjusted values.</a:t>
            </a:r>
          </a:p>
          <a:p>
            <a:r>
              <a:rPr lang="en-US" sz="900" dirty="0" smtClean="0"/>
              <a:t>Sources: Munich Re </a:t>
            </a:r>
            <a:r>
              <a:rPr lang="en-US" sz="900" dirty="0" err="1" smtClean="0"/>
              <a:t>NatCatSERVICE</a:t>
            </a:r>
            <a:r>
              <a:rPr lang="en-US" sz="900" dirty="0" smtClean="0"/>
              <a:t>; Insurance Information Institute.</a:t>
            </a:r>
          </a:p>
        </p:txBody>
      </p:sp>
      <p:sp>
        <p:nvSpPr>
          <p:cNvPr id="6"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Top 10 Winter Storm and Winter Damage Events in the US and Canada, 1980-2013*</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7" name="Rectangle 9"/>
          <p:cNvSpPr>
            <a:spLocks noChangeArrowheads="1"/>
          </p:cNvSpPr>
          <p:nvPr/>
        </p:nvSpPr>
        <p:spPr bwMode="black">
          <a:xfrm>
            <a:off x="110968" y="1162050"/>
            <a:ext cx="8534400"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Ranked by Insured Loss, in Millions of $ 2013*</a:t>
            </a:r>
            <a:endParaRPr lang="en-US" sz="2000" b="1" dirty="0">
              <a:solidFill>
                <a:srgbClr val="225A7A"/>
              </a:solidFill>
            </a:endParaRPr>
          </a:p>
        </p:txBody>
      </p:sp>
    </p:spTree>
    <p:extLst>
      <p:ext uri="{BB962C8B-B14F-4D97-AF65-F5344CB8AC3E}">
        <p14:creationId xmlns:p14="http://schemas.microsoft.com/office/powerpoint/2010/main" val="173044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99</a:t>
            </a:fld>
            <a:endParaRPr lang="en-US" sz="1000" dirty="0">
              <a:solidFill>
                <a:schemeClr val="accent4">
                  <a:lumMod val="75000"/>
                </a:schemeClr>
              </a:solidFill>
              <a:latin typeface="+mn-lt"/>
              <a:cs typeface="+mn-cs"/>
            </a:endParaRPr>
          </a:p>
        </p:txBody>
      </p:sp>
      <p:sp>
        <p:nvSpPr>
          <p:cNvPr id="4557826" name="AutoShape 2"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491" y="1793640"/>
            <a:ext cx="6887381" cy="3845083"/>
          </a:xfrm>
          <a:prstGeom prst="rect">
            <a:avLst/>
          </a:prstGeom>
        </p:spPr>
      </p:pic>
      <p:sp>
        <p:nvSpPr>
          <p:cNvPr id="13" name="TextBox 12"/>
          <p:cNvSpPr txBox="1"/>
          <p:nvPr/>
        </p:nvSpPr>
        <p:spPr>
          <a:xfrm>
            <a:off x="81783" y="6567026"/>
            <a:ext cx="8118633" cy="230832"/>
          </a:xfrm>
          <a:prstGeom prst="rect">
            <a:avLst/>
          </a:prstGeom>
          <a:noFill/>
          <a:effectLst/>
        </p:spPr>
        <p:txBody>
          <a:bodyPr wrap="square" rtlCol="0">
            <a:spAutoFit/>
          </a:bodyPr>
          <a:lstStyle/>
          <a:p>
            <a:r>
              <a:rPr lang="en-US" sz="900" dirty="0" smtClean="0"/>
              <a:t>Sources: Munich Re </a:t>
            </a:r>
            <a:r>
              <a:rPr lang="en-US" sz="900" dirty="0" err="1" smtClean="0"/>
              <a:t>NatCatSERVICE</a:t>
            </a:r>
            <a:r>
              <a:rPr lang="en-US" sz="900" dirty="0" smtClean="0"/>
              <a:t>; Insurance Information Institute.</a:t>
            </a:r>
          </a:p>
        </p:txBody>
      </p:sp>
      <p:sp>
        <p:nvSpPr>
          <p:cNvPr id="1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and Canada, 1980-2013 (2013 US$)</a:t>
            </a:r>
            <a:endParaRPr kumimoji="0" lang="en-US" sz="2800" b="1" i="0" u="none" strike="noStrike" kern="0" cap="none" spc="0" normalizeH="0" baseline="0" noProof="0" dirty="0">
              <a:ln>
                <a:noFill/>
              </a:ln>
              <a:solidFill>
                <a:srgbClr val="225A7A"/>
              </a:solidFill>
              <a:effectLst/>
              <a:uLnTx/>
              <a:uFillTx/>
              <a:ea typeface="+mj-ea"/>
              <a:cs typeface="+mj-cs"/>
            </a:endParaRPr>
          </a:p>
        </p:txBody>
      </p:sp>
      <p:sp>
        <p:nvSpPr>
          <p:cNvPr id="18" name="AutoShape 7"/>
          <p:cNvSpPr>
            <a:spLocks noChangeArrowheads="1"/>
          </p:cNvSpPr>
          <p:nvPr/>
        </p:nvSpPr>
        <p:spPr bwMode="blackWhite">
          <a:xfrm>
            <a:off x="3850255" y="1212382"/>
            <a:ext cx="3912416" cy="1476847"/>
          </a:xfrm>
          <a:prstGeom prst="wedgeRectCallout">
            <a:avLst>
              <a:gd name="adj1" fmla="val -60498"/>
              <a:gd name="adj2" fmla="val 24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7363752" y="3343995"/>
            <a:ext cx="1693862" cy="1933070"/>
          </a:xfrm>
          <a:prstGeom prst="wedgeRectCallout">
            <a:avLst>
              <a:gd name="adj1" fmla="val -62266"/>
              <a:gd name="adj2" fmla="val -3161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losses from severe winter events totaled $2 billion in 2013.</a:t>
            </a:r>
            <a:endParaRPr lang="en-US" b="1" dirty="0">
              <a:solidFill>
                <a:srgbClr val="FFFFFF"/>
              </a:solidFill>
              <a:latin typeface="Arial" pitchFamily="34" charset="0"/>
              <a:cs typeface="Arial" pitchFamily="34" charset="0"/>
            </a:endParaRPr>
          </a:p>
        </p:txBody>
      </p:sp>
      <p:sp>
        <p:nvSpPr>
          <p:cNvPr id="14" name="Rectangle 6"/>
          <p:cNvSpPr>
            <a:spLocks noChangeArrowheads="1"/>
          </p:cNvSpPr>
          <p:nvPr/>
        </p:nvSpPr>
        <p:spPr bwMode="blackWhite">
          <a:xfrm>
            <a:off x="333491" y="5629278"/>
            <a:ext cx="8724123" cy="92809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Insured winter storm and damage losses in</a:t>
            </a:r>
            <a:r>
              <a:rPr lang="en-US" sz="2000" b="1" dirty="0">
                <a:solidFill>
                  <a:srgbClr val="FFFFFF"/>
                </a:solidFill>
              </a:rPr>
              <a:t> </a:t>
            </a:r>
            <a:r>
              <a:rPr lang="en-US" sz="2000" b="1" dirty="0" smtClean="0">
                <a:solidFill>
                  <a:srgbClr val="FFFFFF"/>
                </a:solidFill>
              </a:rPr>
              <a:t>Jan. 2014 already totaled $1.5 billion. Continued severe weather since then makes it likely that 2014 will become one of the top 5 costliest winters since 1980.</a:t>
            </a:r>
            <a:endParaRPr lang="en-US" sz="2000" b="1" dirty="0">
              <a:solidFill>
                <a:srgbClr val="FFFFFF"/>
              </a:solidFill>
            </a:endParaRPr>
          </a:p>
        </p:txBody>
      </p:sp>
      <p:sp>
        <p:nvSpPr>
          <p:cNvPr id="15" name="Rectangle 9"/>
          <p:cNvSpPr>
            <a:spLocks noChangeArrowheads="1"/>
          </p:cNvSpPr>
          <p:nvPr/>
        </p:nvSpPr>
        <p:spPr bwMode="black">
          <a:xfrm>
            <a:off x="153929" y="1229290"/>
            <a:ext cx="639219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Insured Losses (Millions, $ 2013)</a:t>
            </a:r>
            <a:endParaRPr lang="en-US" sz="1600" b="1" dirty="0">
              <a:solidFill>
                <a:srgbClr val="225A7A"/>
              </a:solidFill>
            </a:endParaRPr>
          </a:p>
        </p:txBody>
      </p:sp>
      <p:sp>
        <p:nvSpPr>
          <p:cNvPr id="16" name="AutoShape 7"/>
          <p:cNvSpPr>
            <a:spLocks noChangeArrowheads="1"/>
          </p:cNvSpPr>
          <p:nvPr/>
        </p:nvSpPr>
        <p:spPr bwMode="blackWhite">
          <a:xfrm>
            <a:off x="1155161" y="2444888"/>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84113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3600"/>
                            </p:stCondLst>
                            <p:childTnLst>
                              <p:par>
                                <p:cTn id="19" presetID="22" presetClass="entr" presetSubtype="2" fill="hold" grpId="0" nodeType="afterEffect">
                                  <p:stCondLst>
                                    <p:cond delay="70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4"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9.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196071</TotalTime>
  <Words>18025</Words>
  <Application>Microsoft Office PowerPoint</Application>
  <PresentationFormat>On-screen Show (4:3)</PresentationFormat>
  <Paragraphs>2564</Paragraphs>
  <Slides>254</Slides>
  <Notes>220</Notes>
  <HiddenSlides>154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254</vt:i4>
      </vt:variant>
    </vt:vector>
  </HeadingPairs>
  <TitlesOfParts>
    <vt:vector size="265" baseType="lpstr">
      <vt:lpstr>Arial Unicode MS</vt:lpstr>
      <vt:lpstr>Arial</vt:lpstr>
      <vt:lpstr>Arial </vt:lpstr>
      <vt:lpstr>Arial Narrow</vt:lpstr>
      <vt:lpstr>Symbol</vt:lpstr>
      <vt:lpstr>Times New Roman</vt:lpstr>
      <vt:lpstr>Verdana</vt:lpstr>
      <vt:lpstr>Wingdings</vt:lpstr>
      <vt:lpstr>Default Design</vt:lpstr>
      <vt:lpstr>Chart</vt:lpstr>
      <vt:lpstr>Slide</vt:lpstr>
      <vt:lpstr> Trends, Challenges &amp; Opportunities in the P/C Insurance Industry: 2014 and Beyond </vt:lpstr>
      <vt:lpstr>PowerPoint Presentation</vt:lpstr>
      <vt:lpstr>P/C Net Income After Taxes 1991–2013 ($ Millions)</vt:lpstr>
      <vt:lpstr>Profitability Peaks &amp; Troughs in the P/C Insurance Industry, 1975 – 2013*</vt:lpstr>
      <vt:lpstr>A 100 Combined Ratio Isn’t What It Once Was: Investment Impact on ROEs</vt:lpstr>
      <vt:lpstr>ROE: Property/Casualty Insurance vs. Fortune 500, 1987–2013E*</vt:lpstr>
      <vt:lpstr>ROE: ROEs by Industry vs. Fortune 500, 1987–2012*</vt:lpstr>
      <vt:lpstr>RNW for Major P/C Lines, 2003-2012 Average</vt:lpstr>
      <vt:lpstr>RNW All Lines by State, 2003-2012 Average: Highest 25 States</vt:lpstr>
      <vt:lpstr>PowerPoint Presentation</vt:lpstr>
      <vt:lpstr>Net Premium Growth: Annual Change,  1971—2014F</vt:lpstr>
      <vt:lpstr>Growth by Major P/C Line, 2013</vt:lpstr>
      <vt:lpstr>Average Commercial Rate Change, All Lines, (1Q:2004–1Q:2014)</vt:lpstr>
      <vt:lpstr>Change in Commercial Rate Renewals, by Line: 2014:Q1</vt:lpstr>
      <vt:lpstr>PowerPoint Presentation</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Advertising Expenditures by P/C Insurance Industry, 1999-2013</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The Strength of the Economy Will Influence P/C Insurer Growth Opportunities</vt:lpstr>
      <vt:lpstr>US Real GDP Growth*</vt:lpstr>
      <vt:lpstr>Real GDP by State Percent Change, 2012: Highest 25 States</vt:lpstr>
      <vt:lpstr>PowerPoint Presentation</vt:lpstr>
      <vt:lpstr>PowerPoint Presentation</vt:lpstr>
      <vt:lpstr>PowerPoint Presentation</vt:lpstr>
      <vt:lpstr>PowerPoint Presentation</vt:lpstr>
      <vt:lpstr>Net Worth of Households* Recently Hit A Historic High</vt:lpstr>
      <vt:lpstr>Household Financial Obligations Ratio Recently Hit A Historic Low</vt:lpstr>
      <vt:lpstr>Auto/Light Truck Sales, 1999-2019F</vt:lpstr>
      <vt:lpstr>Personal Auto Insurance Direct Written Premiums vs. Recently-Registered Cars</vt:lpstr>
      <vt:lpstr>Average Age of Vehicles on the Road, 2006—2013</vt:lpstr>
      <vt:lpstr>Monthly Change* in Auto Insurance Prices, 1991–2014*</vt:lpstr>
      <vt:lpstr>Auto Insurance Price Index vs. CPI, 1994–2014*</vt:lpstr>
      <vt:lpstr>Yearly Change in Auto Insurance Prices vs. Median Weekly Earnings</vt:lpstr>
      <vt:lpstr>Monthly Change* in Auto Insurance Prices, January 2005 - December 2013</vt:lpstr>
      <vt:lpstr>PowerPoint Presentation</vt:lpstr>
      <vt:lpstr>Average Expenditures on Auto Insurance</vt:lpstr>
      <vt:lpstr>New Private Housing Starts, 1990-2019F</vt:lpstr>
      <vt:lpstr>Average Premium for Home Insurance Policies**</vt:lpstr>
      <vt:lpstr>Interest Rate on Convention 30-Year Mortgages: Headed Back Up, 1990–2013*</vt:lpstr>
      <vt:lpstr>PowerPoint Presentation</vt:lpstr>
      <vt:lpstr>Commercial &amp; Industrial Loans Outstanding at FDIC-Insured Banks, Quarterly, 2006-2013*</vt:lpstr>
      <vt:lpstr>Percent of Non-Current Commercial &amp; Industrial Loans Outstanding at FDIC-Insured Banks, Quarterly, 2006-2013:Q2*</vt:lpstr>
      <vt:lpstr>PowerPoint Presentation</vt:lpstr>
      <vt:lpstr>CONSTRUCTION, MANUFACTURING &amp; ENERGY OUTLOOK</vt:lpstr>
      <vt:lpstr>Value of New Private Construction: Residential &amp; Nonresidential, 2003-2014*</vt:lpstr>
      <vt:lpstr>Value of Private Construction Put in Place, by Segment,  April 2014 vs. April 2013*</vt:lpstr>
      <vt:lpstr>PowerPoint Presentation</vt:lpstr>
      <vt:lpstr>Construction Employment, Jan. 2010—April 2014*</vt:lpstr>
      <vt:lpstr>Construction Employment,  Jan. 2003–April 2014 </vt:lpstr>
      <vt:lpstr>PowerPoint Presentation</vt:lpstr>
      <vt:lpstr>Manufacturing Employment, Jan. 2010—April 2014*</vt:lpstr>
      <vt:lpstr>Dollar Value* of Manufacturers’ Shipments Monthly, Jan. 1992—Apr. 2014</vt:lpstr>
      <vt:lpstr>PowerPoint Presentation</vt:lpstr>
      <vt:lpstr>Manufacturing Growth for Selected Sectors, 2014 vs. 2013*</vt:lpstr>
      <vt:lpstr>Business Investment: Expected to Accelerate, Fueling Commercial Exposure Growth</vt:lpstr>
      <vt:lpstr>12 Industries for the Next 10 Years: Insurance Solutions Needed</vt:lpstr>
      <vt:lpstr>PowerPoint Presentation</vt:lpstr>
      <vt:lpstr>Oil &amp; Gas Extraction Employment, Jan. 2010—April 2014*</vt:lpstr>
      <vt:lpstr>U.S. Natural Gas Production, 2000-2013</vt:lpstr>
      <vt:lpstr>PowerPoint Presentation</vt:lpstr>
      <vt:lpstr>U.S. Crude Oil Production, 2005-2015P</vt:lpstr>
      <vt:lpstr>Trends in the Healthcare Industry</vt:lpstr>
      <vt:lpstr>PowerPoint Presentation</vt:lpstr>
      <vt:lpstr>U.S. Health Care Expenditures, 1965–2022F</vt:lpstr>
      <vt:lpstr>Rate of Health Care Expenditure Increase Compared to Population, CPI and GDP</vt:lpstr>
      <vt:lpstr>National Health Care Expenditures as a Share of GDP, 1965 – 2022F*</vt:lpstr>
      <vt:lpstr>Medical Cost Inflation vs. Overall CPI, 1995 - 2013</vt:lpstr>
      <vt:lpstr>Projected Number of People with No Health Insurance, 2013—2022*</vt:lpstr>
      <vt:lpstr>Growth in Health Professions, 1991-2013</vt:lpstr>
      <vt:lpstr>PowerPoint Presentation</vt:lpstr>
      <vt:lpstr>Growth in Healthcare Profession by Skill Level, 2012 – 2022F</vt:lpstr>
      <vt:lpstr>PowerPoint Presentation</vt:lpstr>
      <vt:lpstr>Unemployment and Underemployment Rates: Still Too High, But Falling</vt:lpstr>
      <vt:lpstr>US Unemployment Rate Forecast</vt:lpstr>
      <vt:lpstr>PowerPoint Presentation</vt:lpstr>
      <vt:lpstr>PowerPoint Presentation</vt:lpstr>
      <vt:lpstr>PowerPoint Presentation</vt:lpstr>
      <vt:lpstr>Net Change in Government Employment: Jan. 2010—Apr. 2014</vt:lpstr>
      <vt:lpstr>PowerPoint Presentation</vt:lpstr>
      <vt:lpstr>Unemployment Rates by State, April 2014: Highest 25 States*</vt:lpstr>
      <vt:lpstr>PowerPoint Presentation</vt:lpstr>
      <vt:lpstr>PowerPoint Presentation</vt:lpstr>
      <vt:lpstr>U.S. Insured Catastrophe Losses</vt:lpstr>
      <vt:lpstr>Combined Ratio Points Associated with Catastrophe Losses: 1960 – 2013*</vt:lpstr>
      <vt:lpstr>Top 10 States for Insured Catastrophe Losses, 2013</vt:lpstr>
      <vt:lpstr>PowerPoint Presentation</vt:lpstr>
      <vt:lpstr>Insurers Making a Difference in Impacted Communities</vt:lpstr>
      <vt:lpstr>Top States by Inflation-Adjusted Insured Catastrophe Losses, 1983–2012</vt:lpstr>
      <vt:lpstr>Inflation Adjusted U.S. Catastrophe Losses by Cause of Loss, 1993–20121</vt:lpstr>
      <vt:lpstr>PowerPoint Presentation</vt:lpstr>
      <vt:lpstr>PowerPoint Presentation</vt:lpstr>
      <vt:lpstr>Top 16 Most Costly Disasters in U.S. History</vt:lpstr>
      <vt:lpstr>Top 16 Most Costly World Insurance Losses, 1970-2013*</vt:lpstr>
      <vt:lpstr>Natural Disasters in the United States, 1980 – 2013 Number of Events (Annual Totals 1980 – 2013) </vt:lpstr>
      <vt:lpstr>Losses Due to Natural Disasters in the US, 1980–2013</vt:lpstr>
      <vt:lpstr>PowerPoint Presentation</vt:lpstr>
      <vt:lpstr>Natural Disaster Losses in the United States, by Type, 2013</vt:lpstr>
      <vt:lpstr>PowerPoint Presentation</vt:lpstr>
      <vt:lpstr>Top 12 Most Costly Hurricanes in U.S. History</vt:lpstr>
      <vt:lpstr>Insured US Tropical Cyclone Losses, 1980 - 2013 </vt:lpstr>
      <vt:lpstr>Total Value of Insured Coastal Exposure in 2012</vt:lpstr>
      <vt:lpstr>Total Value of Insured Coastal Exposure in 2007</vt:lpstr>
      <vt:lpstr>Total Potential Home Value Exposure to Storm Surge Risk in 2013*</vt:lpstr>
      <vt:lpstr>PowerPoint Presentation</vt:lpstr>
      <vt:lpstr>PowerPoint Presentation</vt:lpstr>
      <vt:lpstr>PowerPoint Presentation</vt:lpstr>
      <vt:lpstr>Florida Citizens Exposure to Loss, 2002 – 2014* ($ Billions)</vt:lpstr>
      <vt:lpstr>Convective Loss Events in the U.S.  Number of events 1980 – 2012 and First Half 2013 </vt:lpstr>
      <vt:lpstr>U.S. Thunderstorm Insured Loss Trends, 1980 – 2013</vt:lpstr>
      <vt:lpstr>Convective Loss Events in the U.S.  Number of events 1980 – 2013</vt:lpstr>
      <vt:lpstr>Convective Loss Events in the U.S.  Overall and insured losses 1980 – 2012 and First Half 2013 </vt:lpstr>
      <vt:lpstr>Number of Acres Burned in Wildfires, 1980 – 2013</vt:lpstr>
      <vt:lpstr>Homeowners Insurance Catastrophe-Related Claim Frequency and Severity, 1997—2012*</vt:lpstr>
      <vt:lpstr>Homeowners Insurance Combined Ratio: 1990–2013P</vt:lpstr>
      <vt:lpstr>New Research Suggests Increase in Convective Activity Is Costly for Insurers</vt:lpstr>
      <vt:lpstr>PowerPoint Presentation</vt:lpstr>
      <vt:lpstr>Natural Disasters Worldwide, 1980 – 2013 (Number of Events) </vt:lpstr>
      <vt:lpstr>Losses Due to Natural Disasters Worldwide, 1980–2013 (Overall &amp; Insured Losses)</vt:lpstr>
      <vt:lpstr>PowerPoint Presentation</vt:lpstr>
      <vt:lpstr>Outlook for 2014 Hurricane Season:    30% Less Active Than Typical Year</vt:lpstr>
      <vt:lpstr>Probability of Major Hurricane Landfall    (CAT 3, 4, 5) in 2014</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Location of Large Hail Reports: 2013</vt:lpstr>
      <vt:lpstr>Location of High Wind Reports: 2013</vt:lpstr>
      <vt:lpstr>Severe Weather Reports: 2013</vt:lpstr>
      <vt:lpstr>Severe Weather Reports: 2014*</vt:lpstr>
      <vt:lpstr>U.S. Tornado Count, 2005-2014* </vt:lpstr>
      <vt:lpstr>Tornado Spheroids, Jan. 1 – May 28, 2005-2014</vt:lpstr>
      <vt:lpstr>PowerPoint Presentation</vt:lpstr>
      <vt:lpstr>PowerPoint Presentation</vt:lpstr>
      <vt:lpstr>Top 12 Most Costly Flood Events by NFIP Payout*</vt:lpstr>
      <vt:lpstr>Total Potential Home Value Exposure to Storm Surge Risk in 2013*</vt:lpstr>
      <vt:lpstr>Biggert-Waters: Media and Congressional Maelstrom </vt:lpstr>
      <vt:lpstr>Terrorism Update</vt:lpstr>
      <vt:lpstr>Loss Distribution by Type of Insurance from Sept. 11 Terrorist Attack ($ 2013)</vt:lpstr>
      <vt:lpstr>Terrorism Insurance Take-up Rates, By Year, 2003-2013</vt:lpstr>
      <vt:lpstr>Terrorism Insurance Take-Up Rates by State for 2013*</vt:lpstr>
      <vt:lpstr>I.I.I. White Paper (March 2014): Terrorism Risk: A Constant Threat</vt:lpstr>
      <vt:lpstr>Terrorism Risk Insurance Program</vt:lpstr>
      <vt:lpstr>Summary of President’s Working Group Report on TRIA (April 2014)</vt:lpstr>
      <vt:lpstr>CAT OF THE FUTURE? CYBER RISK</vt:lpstr>
      <vt:lpstr>Data Breaches 2005-2013, by Number of Breaches and Records Exposed</vt:lpstr>
      <vt:lpstr>2013 Data Breaches By Business Category, By Number of Breaches</vt:lpstr>
      <vt:lpstr>The Most Costly Cyber Crimes, Fiscal Year 2013</vt:lpstr>
      <vt:lpstr>External Cyber Crime Costs: Fiscal Year 2013</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vt:lpstr>
      <vt:lpstr>Property/Casualty Insurance Industry Investment Gain: 1994–20131</vt:lpstr>
      <vt:lpstr>PowerPoint Presentation</vt:lpstr>
      <vt:lpstr>U.S. 10-Year Treasury Note Yields: A Long Downward Trend, 1990–2014*</vt:lpstr>
      <vt:lpstr>U.S. Treasury Security Yields: A Long Downward Trend, 1990–2014*</vt:lpstr>
      <vt:lpstr>Treasury Yield Curves:   Pre-Crisis (July 2007) vs. April 2014 </vt:lpstr>
      <vt:lpstr>Treasury Yield Curves:   Pre-Crisis (July 2007) vs. Feb. 2014 </vt:lpstr>
      <vt:lpstr>Outlook for U.S. Treasury Bond Yields    Through 2015</vt:lpstr>
      <vt:lpstr>Average Maturity of Bonds Held by US  P/C Insurers, 2006—2011*</vt:lpstr>
      <vt:lpstr>Distribution of Bond Maturities, P/C Insurance Industry, 2003-2013</vt:lpstr>
      <vt:lpstr>Bonds Rated NAIC Quality Category 3-6 as a Percent of Total Bonds, 2003–2012</vt:lpstr>
      <vt:lpstr>P/C UNDERWRITING</vt:lpstr>
      <vt:lpstr>P/C Insurance Industry  Combined Ratio, 2001–2013*</vt:lpstr>
      <vt:lpstr>Number of Years with Underwriting Profits by Decade, 1920s–2010s </vt:lpstr>
      <vt:lpstr>Combined Ratios by Predominant Business Segment, 2013 vs. 2012*</vt:lpstr>
      <vt:lpstr>Underwriting Gain (Loss) 1975–2013*</vt:lpstr>
      <vt:lpstr>P/C Reserve Development, 1992–2015E</vt:lpstr>
      <vt:lpstr>P/C Estimated Loss Reserve Deficiency/ (Redundancy), Excl. Statutory Discount</vt:lpstr>
      <vt:lpstr>PowerPoint Presentation</vt:lpstr>
      <vt:lpstr>Questionable Claims, Top 10 Loss States, All Lines: 2010–2012</vt:lpstr>
      <vt:lpstr>Total Number of Questionable Claims by State,  2012: Highest 25 States</vt:lpstr>
      <vt:lpstr>PowerPoint Presentation</vt:lpstr>
      <vt:lpstr>Total Number of Questionable Claims by State,  per 100K Persons, 2012: Highest 25 States</vt:lpstr>
      <vt:lpstr>Total Number of Questionable Claims by State,  per 100K Persons, 2012: Lowest 25 States</vt:lpstr>
      <vt:lpstr>PowerPoint Presentation</vt:lpstr>
      <vt:lpstr>PowerPoint Presentation</vt:lpstr>
      <vt:lpstr>Financial Strength &amp; Underwriting</vt:lpstr>
      <vt:lpstr>P/C Insurer Impairments, 1969–2012</vt:lpstr>
      <vt:lpstr>P/C Insurer Impairment Frequency vs. Combined Ratio, 1969-2012</vt:lpstr>
      <vt:lpstr>Reasons for US P/C Insurer Impairments, 1969–2012</vt:lpstr>
      <vt:lpstr>Rapid Growth ‘A Leading Cause’ of Impairment’</vt:lpstr>
      <vt:lpstr>Top 10 Lines of Business for US P/C Impaired Insurers, 2000–2012</vt:lpstr>
      <vt:lpstr>PowerPoint Presentation</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Combined Ratio: 1994–2015F</vt:lpstr>
      <vt:lpstr>SURPLUS/CAPITAL/CAPACITY</vt:lpstr>
      <vt:lpstr>Policyholder Surplus,  2006:Q4–2013:Q4</vt:lpstr>
      <vt:lpstr>US Policyholder Surplus: 1975–2013*</vt:lpstr>
      <vt:lpstr>U.S. INSURANCE MERGERS AND ACQUISITIONS, All Sectors, 1989-2013 (1)</vt:lpstr>
      <vt:lpstr>U.S. INSURANCE MERGERS AND ACQUISITIONS, P/C SECTOR, 2002-2013 (1)</vt:lpstr>
      <vt:lpstr>U.S. INSURANCE MERGERS AND ACQUISITIONS, LIFE/ANNUITY SECTOR, 2002-2013 (1)</vt:lpstr>
      <vt:lpstr>PowerPoint Presentation</vt:lpstr>
      <vt:lpstr>Global Reinsurance Capital (Traditional    and Alternative), 2007 - 2013</vt:lpstr>
      <vt:lpstr>Global Reinsurer Capital, 2007-2013:H1*</vt:lpstr>
      <vt:lpstr>Long-Term Evolution of Shareholders’ Funds for        the Guy Carpenter Global Reinsurance Composite  </vt:lpstr>
      <vt:lpstr>Reinsurance Pricing: Rate-on-Line Index    by Region, 1990 – 2014*</vt:lpstr>
      <vt:lpstr>Reinsurer Combined Ratios (Aon Benfield Aggregate), 2007 - 2013</vt:lpstr>
      <vt:lpstr>PowerPoint Presentation</vt:lpstr>
      <vt:lpstr>Global Insurance Capital, 2007 - 2013</vt:lpstr>
      <vt:lpstr>Alternative Capacity as a Percentage of Global Property Catastrophe Reinsurance Limit</vt:lpstr>
      <vt:lpstr>PowerPoint Presentation</vt:lpstr>
      <vt:lpstr>Alternative Capacity Development,  2001—2013:H1</vt:lpstr>
      <vt:lpstr>Investor by Category, 2013 vs. 2012*</vt:lpstr>
      <vt:lpstr>Non-Traditional Property Catastrophe Limits by Type, YE 2012 vs. YE 2015E</vt:lpstr>
      <vt:lpstr>Catastrophe Bonds: Issuance and Outstanding, 1997- 2014:Q1*</vt:lpstr>
      <vt:lpstr>Questions Arising from Influence of Alternative Capital</vt:lpstr>
      <vt:lpstr>Questions Arising from Influence of Alternative Capital</vt:lpstr>
      <vt:lpstr>Reinsurer Share of Recent Significant Market Losses</vt:lpstr>
      <vt:lpstr>Regional Property Catastrophe Rate on Line Index, 1990—2013 (as of January 1)</vt:lpstr>
      <vt:lpstr>Alternative Capital: Important Definitions</vt:lpstr>
      <vt:lpstr>P/C PRICING TRENDS</vt:lpstr>
      <vt:lpstr>Net Premium Growth: Annual Change,  1971—2013</vt:lpstr>
      <vt:lpstr>P/C Net Premiums Written: % Change, Quarter vs. Year-Prior Quarter</vt:lpstr>
      <vt:lpstr>Growth in Net Written Premium by Segment, 2013:H1 vs. 2012:H1*</vt:lpstr>
      <vt:lpstr>Growth in Direct Written Premium by Line, 2013-2015F*</vt:lpstr>
      <vt:lpstr>Average Commercial Rate Change, All Lines, (1Q:2004–4Q:2013)</vt:lpstr>
      <vt:lpstr>Change in Commercial Rate Renewals, by Account Size: 1999:Q4 to 2013:Q3</vt:lpstr>
      <vt:lpstr>Cumulative Qtrly. Commercial Rate Changes, by Account Size: 1999:Q4 to 2013:Q3</vt:lpstr>
      <vt:lpstr>Change in Commercial Rate Renewals, by Line: 2013:Q3</vt:lpstr>
      <vt:lpstr>Workers Comp Rate Changes, 2008:Q4 – 2013:Q3</vt:lpstr>
      <vt:lpstr>PowerPoint Presentation</vt:lpstr>
      <vt:lpstr>PowerPoint Presentation</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3896</cp:revision>
  <dcterms:modified xsi:type="dcterms:W3CDTF">2014-06-17T13:53:44Z</dcterms:modified>
</cp:coreProperties>
</file>