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7.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8.xml" ContentType="application/vnd.openxmlformats-officedocument.presentationml.tags+xml"/>
  <Override PartName="/ppt/notesSlides/notesSlide81.xml" ContentType="application/vnd.openxmlformats-officedocument.presentationml.notesSlide+xml"/>
  <Override PartName="/ppt/tags/tag9.xml" ContentType="application/vnd.openxmlformats-officedocument.presentationml.tags+xml"/>
  <Override PartName="/ppt/notesSlides/notesSlide82.xml" ContentType="application/vnd.openxmlformats-officedocument.presentationml.notesSlide+xml"/>
  <Override PartName="/ppt/tags/tag10.xml" ContentType="application/vnd.openxmlformats-officedocument.presentationml.tags+xml"/>
  <Override PartName="/ppt/notesSlides/notesSlide83.xml" ContentType="application/vnd.openxmlformats-officedocument.presentationml.notesSlide+xml"/>
  <Override PartName="/ppt/tags/tag11.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2.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3.xml" ContentType="application/vnd.openxmlformats-officedocument.drawingml.chart+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tags/tag12.xml" ContentType="application/vnd.openxmlformats-officedocument.presentationml.tags+xml"/>
  <Override PartName="/ppt/notesSlides/notesSlide115.xml" ContentType="application/vnd.openxmlformats-officedocument.presentationml.notesSlide+xml"/>
  <Override PartName="/ppt/tags/tag13.xml" ContentType="application/vnd.openxmlformats-officedocument.presentationml.tags+xml"/>
  <Override PartName="/ppt/notesSlides/notesSlide116.xml" ContentType="application/vnd.openxmlformats-officedocument.presentationml.notesSlide+xml"/>
  <Override PartName="/ppt/tags/tag14.xml" ContentType="application/vnd.openxmlformats-officedocument.presentationml.tags+xml"/>
  <Override PartName="/ppt/notesSlides/notesSlide117.xml" ContentType="application/vnd.openxmlformats-officedocument.presentationml.notesSlide+xml"/>
  <Override PartName="/ppt/tags/tag15.xml" ContentType="application/vnd.openxmlformats-officedocument.presentationml.tags+xml"/>
  <Override PartName="/ppt/notesSlides/notesSlide118.xml" ContentType="application/vnd.openxmlformats-officedocument.presentationml.notesSlide+xml"/>
  <Override PartName="/ppt/tags/tag16.xml" ContentType="application/vnd.openxmlformats-officedocument.presentationml.tags+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tags/tag17.xml" ContentType="application/vnd.openxmlformats-officedocument.presentationml.tags+xml"/>
  <Override PartName="/ppt/notesSlides/notesSlide1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42"/>
  </p:notesMasterIdLst>
  <p:handoutMasterIdLst>
    <p:handoutMasterId r:id="rId143"/>
  </p:handoutMasterIdLst>
  <p:sldIdLst>
    <p:sldId id="4950" r:id="rId2"/>
    <p:sldId id="5083" r:id="rId3"/>
    <p:sldId id="5145" r:id="rId4"/>
    <p:sldId id="5146" r:id="rId5"/>
    <p:sldId id="5147" r:id="rId6"/>
    <p:sldId id="5149" r:id="rId7"/>
    <p:sldId id="5028" r:id="rId8"/>
    <p:sldId id="5262" r:id="rId9"/>
    <p:sldId id="5128" r:id="rId10"/>
    <p:sldId id="5129" r:id="rId11"/>
    <p:sldId id="4635" r:id="rId12"/>
    <p:sldId id="4450" r:id="rId13"/>
    <p:sldId id="5001" r:id="rId14"/>
    <p:sldId id="5003" r:id="rId15"/>
    <p:sldId id="5090" r:id="rId16"/>
    <p:sldId id="5091" r:id="rId17"/>
    <p:sldId id="5092" r:id="rId18"/>
    <p:sldId id="5093" r:id="rId19"/>
    <p:sldId id="5265" r:id="rId20"/>
    <p:sldId id="5266" r:id="rId21"/>
    <p:sldId id="5263" r:id="rId22"/>
    <p:sldId id="5264" r:id="rId23"/>
    <p:sldId id="5228" r:id="rId24"/>
    <p:sldId id="5229" r:id="rId25"/>
    <p:sldId id="5230" r:id="rId26"/>
    <p:sldId id="5231" r:id="rId27"/>
    <p:sldId id="5232" r:id="rId28"/>
    <p:sldId id="5233" r:id="rId29"/>
    <p:sldId id="5234" r:id="rId30"/>
    <p:sldId id="5235" r:id="rId31"/>
    <p:sldId id="5236" r:id="rId32"/>
    <p:sldId id="5237" r:id="rId33"/>
    <p:sldId id="5238" r:id="rId34"/>
    <p:sldId id="5239" r:id="rId35"/>
    <p:sldId id="5240" r:id="rId36"/>
    <p:sldId id="5241" r:id="rId37"/>
    <p:sldId id="5242" r:id="rId38"/>
    <p:sldId id="5094" r:id="rId39"/>
    <p:sldId id="5095" r:id="rId40"/>
    <p:sldId id="5096" r:id="rId41"/>
    <p:sldId id="5150" r:id="rId42"/>
    <p:sldId id="5097" r:id="rId43"/>
    <p:sldId id="5100" r:id="rId44"/>
    <p:sldId id="5151" r:id="rId45"/>
    <p:sldId id="5101" r:id="rId46"/>
    <p:sldId id="5104" r:id="rId47"/>
    <p:sldId id="5152" r:id="rId48"/>
    <p:sldId id="5106" r:id="rId49"/>
    <p:sldId id="5107" r:id="rId50"/>
    <p:sldId id="5082" r:id="rId51"/>
    <p:sldId id="4852" r:id="rId52"/>
    <p:sldId id="5108" r:id="rId53"/>
    <p:sldId id="5109" r:id="rId54"/>
    <p:sldId id="5153" r:id="rId55"/>
    <p:sldId id="5154" r:id="rId56"/>
    <p:sldId id="5155" r:id="rId57"/>
    <p:sldId id="5243" r:id="rId58"/>
    <p:sldId id="5244" r:id="rId59"/>
    <p:sldId id="5246" r:id="rId60"/>
    <p:sldId id="5274" r:id="rId61"/>
    <p:sldId id="5275" r:id="rId62"/>
    <p:sldId id="5247" r:id="rId63"/>
    <p:sldId id="5267" r:id="rId64"/>
    <p:sldId id="5276" r:id="rId65"/>
    <p:sldId id="5268" r:id="rId66"/>
    <p:sldId id="5269" r:id="rId67"/>
    <p:sldId id="5270" r:id="rId68"/>
    <p:sldId id="5271" r:id="rId69"/>
    <p:sldId id="5272" r:id="rId70"/>
    <p:sldId id="5273" r:id="rId71"/>
    <p:sldId id="5249" r:id="rId72"/>
    <p:sldId id="5250" r:id="rId73"/>
    <p:sldId id="5251" r:id="rId74"/>
    <p:sldId id="5252" r:id="rId75"/>
    <p:sldId id="5253" r:id="rId76"/>
    <p:sldId id="5254" r:id="rId77"/>
    <p:sldId id="5255" r:id="rId78"/>
    <p:sldId id="5256" r:id="rId79"/>
    <p:sldId id="4469" r:id="rId80"/>
    <p:sldId id="5110" r:id="rId81"/>
    <p:sldId id="5156" r:id="rId82"/>
    <p:sldId id="4623" r:id="rId83"/>
    <p:sldId id="4817" r:id="rId84"/>
    <p:sldId id="4948" r:id="rId85"/>
    <p:sldId id="5161" r:id="rId86"/>
    <p:sldId id="4949" r:id="rId87"/>
    <p:sldId id="5162" r:id="rId88"/>
    <p:sldId id="4941" r:id="rId89"/>
    <p:sldId id="5112" r:id="rId90"/>
    <p:sldId id="5113" r:id="rId91"/>
    <p:sldId id="5163" r:id="rId92"/>
    <p:sldId id="5164" r:id="rId93"/>
    <p:sldId id="4959" r:id="rId94"/>
    <p:sldId id="5117" r:id="rId95"/>
    <p:sldId id="5257" r:id="rId96"/>
    <p:sldId id="5258" r:id="rId97"/>
    <p:sldId id="5259" r:id="rId98"/>
    <p:sldId id="5260" r:id="rId99"/>
    <p:sldId id="5261" r:id="rId100"/>
    <p:sldId id="5225" r:id="rId101"/>
    <p:sldId id="5226" r:id="rId102"/>
    <p:sldId id="5118" r:id="rId103"/>
    <p:sldId id="4958" r:id="rId104"/>
    <p:sldId id="4967" r:id="rId105"/>
    <p:sldId id="4990" r:id="rId106"/>
    <p:sldId id="4993" r:id="rId107"/>
    <p:sldId id="4997" r:id="rId108"/>
    <p:sldId id="4804" r:id="rId109"/>
    <p:sldId id="5121" r:id="rId110"/>
    <p:sldId id="5044" r:id="rId111"/>
    <p:sldId id="5122" r:id="rId112"/>
    <p:sldId id="5042" r:id="rId113"/>
    <p:sldId id="5043" r:id="rId114"/>
    <p:sldId id="5047" r:id="rId115"/>
    <p:sldId id="5049" r:id="rId116"/>
    <p:sldId id="5131" r:id="rId117"/>
    <p:sldId id="5130" r:id="rId118"/>
    <p:sldId id="5132" r:id="rId119"/>
    <p:sldId id="5133" r:id="rId120"/>
    <p:sldId id="5045" r:id="rId121"/>
    <p:sldId id="4557" r:id="rId122"/>
    <p:sldId id="4752" r:id="rId123"/>
    <p:sldId id="4753" r:id="rId124"/>
    <p:sldId id="5066" r:id="rId125"/>
    <p:sldId id="5065" r:id="rId126"/>
    <p:sldId id="5067" r:id="rId127"/>
    <p:sldId id="5068" r:id="rId128"/>
    <p:sldId id="5069" r:id="rId129"/>
    <p:sldId id="4755" r:id="rId130"/>
    <p:sldId id="5227" r:id="rId131"/>
    <p:sldId id="4873" r:id="rId132"/>
    <p:sldId id="5166" r:id="rId133"/>
    <p:sldId id="5167" r:id="rId134"/>
    <p:sldId id="5168" r:id="rId135"/>
    <p:sldId id="5169" r:id="rId136"/>
    <p:sldId id="5170" r:id="rId137"/>
    <p:sldId id="5171" r:id="rId138"/>
    <p:sldId id="5172" r:id="rId139"/>
    <p:sldId id="5173" r:id="rId140"/>
    <p:sldId id="1136" r:id="rId1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984"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5966"/>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779134295227528E-2"/>
          <c:y val="8.5287846481876331E-2"/>
          <c:w val="0.85238623751387343"/>
          <c:h val="0.73987206823027718"/>
        </c:manualLayout>
      </c:layout>
      <c:barChart>
        <c:barDir val="col"/>
        <c:grouping val="clustered"/>
        <c:varyColors val="0"/>
        <c:ser>
          <c:idx val="1"/>
          <c:order val="0"/>
          <c:tx>
            <c:strRef>
              <c:f>Sheet1!$A$2</c:f>
              <c:strCache>
                <c:ptCount val="1"/>
                <c:pt idx="0">
                  <c:v>RNW CA</c:v>
                </c:pt>
              </c:strCache>
            </c:strRef>
          </c:tx>
          <c:spPr>
            <a:solidFill>
              <a:schemeClr val="accent1"/>
            </a:solidFill>
            <a:ln w="13141">
              <a:solidFill>
                <a:schemeClr val="tx1"/>
              </a:solidFill>
              <a:prstDash val="solid"/>
            </a:ln>
          </c:spPr>
          <c:invertIfNegative val="0"/>
          <c:dPt>
            <c:idx val="2"/>
            <c:invertIfNegative val="0"/>
            <c:bubble3D val="0"/>
            <c:spPr>
              <a:solidFill>
                <a:srgbClr val="FFC000"/>
              </a:solidFill>
              <a:ln w="13141">
                <a:solidFill>
                  <a:srgbClr val="FFC000"/>
                </a:solidFill>
                <a:prstDash val="solid"/>
              </a:ln>
            </c:spPr>
          </c:dPt>
          <c:dLbls>
            <c:dLbl>
              <c:idx val="4"/>
              <c:tx>
                <c:rich>
                  <a:bodyPr rot="-5400000" vert="horz"/>
                  <a:lstStyle/>
                  <a:p>
                    <a:pPr algn="ctr">
                      <a:defRPr sz="1449" b="1" i="0" u="none" strike="noStrike" baseline="0">
                        <a:solidFill>
                          <a:schemeClr val="tx1"/>
                        </a:solidFill>
                        <a:latin typeface="Arial"/>
                        <a:ea typeface="Arial"/>
                        <a:cs typeface="Arial"/>
                      </a:defRPr>
                    </a:pPr>
                    <a:r>
                      <a:rPr lang="en-US"/>
                      <a:t>19.0</a:t>
                    </a:r>
                  </a:p>
                </c:rich>
              </c:tx>
              <c:numFmt formatCode="0.0" sourceLinked="0"/>
              <c:spPr>
                <a:noFill/>
                <a:ln w="26282">
                  <a:noFill/>
                </a:ln>
              </c:spPr>
              <c:dLblPos val="outEnd"/>
              <c:showLegendKey val="0"/>
              <c:showVal val="0"/>
              <c:showCatName val="0"/>
              <c:showSerName val="0"/>
              <c:showPercent val="0"/>
              <c:showBubbleSize val="0"/>
              <c:extLst>
                <c:ext xmlns:c15="http://schemas.microsoft.com/office/drawing/2012/chart" uri="{CE6537A1-D6FC-4f65-9D91-7224C49458BB}"/>
              </c:extLst>
            </c:dLbl>
            <c:dLbl>
              <c:idx val="8"/>
              <c:tx>
                <c:rich>
                  <a:bodyPr rot="-5400000" vert="horz"/>
                  <a:lstStyle/>
                  <a:p>
                    <a:pPr algn="ctr">
                      <a:defRPr sz="1449" b="1" i="0" u="none" strike="noStrike" baseline="0">
                        <a:solidFill>
                          <a:schemeClr val="tx1"/>
                        </a:solidFill>
                        <a:latin typeface="Arial"/>
                        <a:ea typeface="Arial"/>
                        <a:cs typeface="Arial"/>
                      </a:defRPr>
                    </a:pPr>
                    <a:r>
                      <a:rPr lang="en-US"/>
                      <a:t>18.0</a:t>
                    </a:r>
                  </a:p>
                </c:rich>
              </c:tx>
              <c:numFmt formatCode="0.0" sourceLinked="0"/>
              <c:spPr>
                <a:noFill/>
                <a:ln w="26282">
                  <a:noFill/>
                </a:ln>
              </c:spPr>
              <c:dLblPos val="outEnd"/>
              <c:showLegendKey val="0"/>
              <c:showVal val="0"/>
              <c:showCatName val="0"/>
              <c:showSerName val="0"/>
              <c:showPercent val="0"/>
              <c:showBubbleSize val="0"/>
              <c:extLst>
                <c:ext xmlns:c15="http://schemas.microsoft.com/office/drawing/2012/chart" uri="{CE6537A1-D6FC-4f65-9D91-7224C49458BB}"/>
              </c:extLst>
            </c:dLbl>
            <c:dLbl>
              <c:idx val="15"/>
              <c:tx>
                <c:rich>
                  <a:bodyPr rot="-5400000" vert="horz"/>
                  <a:lstStyle/>
                  <a:p>
                    <a:pPr algn="ctr">
                      <a:defRPr sz="1449" b="1" i="0" u="none" strike="noStrike" baseline="0">
                        <a:solidFill>
                          <a:schemeClr val="tx1"/>
                        </a:solidFill>
                        <a:latin typeface="Arial"/>
                        <a:ea typeface="Arial"/>
                        <a:cs typeface="Arial"/>
                      </a:defRPr>
                    </a:pPr>
                    <a:r>
                      <a:rPr lang="en-US"/>
                      <a:t>14.0</a:t>
                    </a:r>
                  </a:p>
                </c:rich>
              </c:tx>
              <c:numFmt formatCode="0.0" sourceLinked="0"/>
              <c:spPr>
                <a:noFill/>
                <a:ln w="26282">
                  <a:noFill/>
                </a:ln>
              </c:spPr>
              <c:dLblPos val="outEnd"/>
              <c:showLegendKey val="0"/>
              <c:showVal val="0"/>
              <c:showCatName val="0"/>
              <c:showSerName val="0"/>
              <c:showPercent val="0"/>
              <c:showBubbleSize val="0"/>
              <c:extLst>
                <c:ext xmlns:c15="http://schemas.microsoft.com/office/drawing/2012/chart" uri="{CE6537A1-D6FC-4f65-9D91-7224C49458BB}"/>
              </c:extLst>
            </c:dLbl>
            <c:numFmt formatCode="0.0" sourceLinked="0"/>
            <c:spPr>
              <a:noFill/>
              <a:ln w="26282">
                <a:noFill/>
              </a:ln>
            </c:spPr>
            <c:txPr>
              <a:bodyPr rot="-5400000" vert="horz" wrap="square" lIns="38100" tIns="19050" rIns="38100" bIns="19050" anchor="ctr">
                <a:spAutoFit/>
              </a:bodyPr>
              <a:lstStyle/>
              <a:p>
                <a:pPr algn="ctr">
                  <a:defRPr sz="1449"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AK</c:v>
                </c:pt>
                <c:pt idx="1">
                  <c:v>DC</c:v>
                </c:pt>
                <c:pt idx="2">
                  <c:v>HI</c:v>
                </c:pt>
                <c:pt idx="3">
                  <c:v>VT</c:v>
                </c:pt>
                <c:pt idx="4">
                  <c:v>OR</c:v>
                </c:pt>
                <c:pt idx="5">
                  <c:v>NH</c:v>
                </c:pt>
                <c:pt idx="6">
                  <c:v>ME</c:v>
                </c:pt>
                <c:pt idx="7">
                  <c:v>OH</c:v>
                </c:pt>
                <c:pt idx="8">
                  <c:v>RI</c:v>
                </c:pt>
                <c:pt idx="9">
                  <c:v>ID</c:v>
                </c:pt>
                <c:pt idx="10">
                  <c:v>MA</c:v>
                </c:pt>
                <c:pt idx="11">
                  <c:v>MN</c:v>
                </c:pt>
                <c:pt idx="12">
                  <c:v>WI</c:v>
                </c:pt>
                <c:pt idx="13">
                  <c:v>MD</c:v>
                </c:pt>
                <c:pt idx="14">
                  <c:v>IA</c:v>
                </c:pt>
                <c:pt idx="15">
                  <c:v>WY</c:v>
                </c:pt>
                <c:pt idx="16">
                  <c:v>CO</c:v>
                </c:pt>
                <c:pt idx="17">
                  <c:v>NC</c:v>
                </c:pt>
                <c:pt idx="18">
                  <c:v>CT</c:v>
                </c:pt>
                <c:pt idx="19">
                  <c:v>VA</c:v>
                </c:pt>
                <c:pt idx="20">
                  <c:v>ND</c:v>
                </c:pt>
                <c:pt idx="21">
                  <c:v>KS</c:v>
                </c:pt>
                <c:pt idx="22">
                  <c:v>NM</c:v>
                </c:pt>
                <c:pt idx="23">
                  <c:v>WA</c:v>
                </c:pt>
                <c:pt idx="24">
                  <c:v>SD</c:v>
                </c:pt>
                <c:pt idx="25">
                  <c:v>UT</c:v>
                </c:pt>
              </c:strCache>
            </c:strRef>
          </c:cat>
          <c:val>
            <c:numRef>
              <c:f>Sheet1!$B$2:$AA$2</c:f>
              <c:numCache>
                <c:formatCode>General</c:formatCode>
                <c:ptCount val="26"/>
                <c:pt idx="0">
                  <c:v>23.9</c:v>
                </c:pt>
                <c:pt idx="1">
                  <c:v>22.6</c:v>
                </c:pt>
                <c:pt idx="2">
                  <c:v>19.2</c:v>
                </c:pt>
                <c:pt idx="3">
                  <c:v>15.8</c:v>
                </c:pt>
                <c:pt idx="4">
                  <c:v>15.1</c:v>
                </c:pt>
                <c:pt idx="5">
                  <c:v>14.7</c:v>
                </c:pt>
                <c:pt idx="6">
                  <c:v>14.6</c:v>
                </c:pt>
                <c:pt idx="7">
                  <c:v>14.3</c:v>
                </c:pt>
                <c:pt idx="8">
                  <c:v>14.2</c:v>
                </c:pt>
                <c:pt idx="9">
                  <c:v>13.3</c:v>
                </c:pt>
                <c:pt idx="10">
                  <c:v>13.3</c:v>
                </c:pt>
                <c:pt idx="11">
                  <c:v>12.5</c:v>
                </c:pt>
                <c:pt idx="12">
                  <c:v>11.9</c:v>
                </c:pt>
                <c:pt idx="13">
                  <c:v>11.7</c:v>
                </c:pt>
                <c:pt idx="14">
                  <c:v>11.6</c:v>
                </c:pt>
                <c:pt idx="15">
                  <c:v>11.6</c:v>
                </c:pt>
                <c:pt idx="16">
                  <c:v>11.4</c:v>
                </c:pt>
                <c:pt idx="17">
                  <c:v>11.4</c:v>
                </c:pt>
                <c:pt idx="18">
                  <c:v>10.8</c:v>
                </c:pt>
                <c:pt idx="19">
                  <c:v>10.8</c:v>
                </c:pt>
                <c:pt idx="20">
                  <c:v>10.4</c:v>
                </c:pt>
                <c:pt idx="21">
                  <c:v>10.199999999999999</c:v>
                </c:pt>
                <c:pt idx="22">
                  <c:v>10.1</c:v>
                </c:pt>
                <c:pt idx="23">
                  <c:v>9.9</c:v>
                </c:pt>
                <c:pt idx="24">
                  <c:v>9.6</c:v>
                </c:pt>
                <c:pt idx="25">
                  <c:v>9.6</c:v>
                </c:pt>
              </c:numCache>
            </c:numRef>
          </c:val>
        </c:ser>
        <c:dLbls>
          <c:showLegendKey val="0"/>
          <c:showVal val="0"/>
          <c:showCatName val="0"/>
          <c:showSerName val="0"/>
          <c:showPercent val="0"/>
          <c:showBubbleSize val="0"/>
        </c:dLbls>
        <c:gapWidth val="150"/>
        <c:axId val="226636648"/>
        <c:axId val="226639784"/>
      </c:barChart>
      <c:catAx>
        <c:axId val="226636648"/>
        <c:scaling>
          <c:orientation val="minMax"/>
        </c:scaling>
        <c:delete val="0"/>
        <c:axPos val="b"/>
        <c:numFmt formatCode="General" sourceLinked="1"/>
        <c:majorTickMark val="cross"/>
        <c:minorTickMark val="none"/>
        <c:tickLblPos val="nextTo"/>
        <c:spPr>
          <a:ln w="3285">
            <a:solidFill>
              <a:schemeClr val="tx1"/>
            </a:solidFill>
            <a:prstDash val="solid"/>
          </a:ln>
        </c:spPr>
        <c:txPr>
          <a:bodyPr rot="0" vert="horz"/>
          <a:lstStyle/>
          <a:p>
            <a:pPr>
              <a:defRPr sz="1138" b="1" i="0" u="none" strike="noStrike" baseline="0">
                <a:solidFill>
                  <a:schemeClr val="tx1"/>
                </a:solidFill>
                <a:latin typeface="Arial"/>
                <a:ea typeface="Arial"/>
                <a:cs typeface="Arial"/>
              </a:defRPr>
            </a:pPr>
            <a:endParaRPr lang="en-US"/>
          </a:p>
        </c:txPr>
        <c:crossAx val="226639784"/>
        <c:crosses val="autoZero"/>
        <c:auto val="0"/>
        <c:lblAlgn val="ctr"/>
        <c:lblOffset val="100"/>
        <c:tickLblSkip val="1"/>
        <c:tickMarkSkip val="1"/>
        <c:noMultiLvlLbl val="0"/>
      </c:catAx>
      <c:valAx>
        <c:axId val="226639784"/>
        <c:scaling>
          <c:orientation val="minMax"/>
        </c:scaling>
        <c:delete val="0"/>
        <c:axPos val="l"/>
        <c:numFmt formatCode="General" sourceLinked="0"/>
        <c:majorTickMark val="cross"/>
        <c:minorTickMark val="none"/>
        <c:tickLblPos val="nextTo"/>
        <c:spPr>
          <a:ln w="3285">
            <a:solidFill>
              <a:schemeClr val="tx1"/>
            </a:solidFill>
            <a:prstDash val="solid"/>
          </a:ln>
        </c:spPr>
        <c:txPr>
          <a:bodyPr rot="0" vert="horz"/>
          <a:lstStyle/>
          <a:p>
            <a:pPr>
              <a:defRPr sz="1656" b="1" i="0" u="none" strike="noStrike" baseline="0">
                <a:solidFill>
                  <a:schemeClr val="tx1"/>
                </a:solidFill>
                <a:latin typeface="Arial"/>
                <a:ea typeface="Arial"/>
                <a:cs typeface="Arial"/>
              </a:defRPr>
            </a:pPr>
            <a:endParaRPr lang="en-US"/>
          </a:p>
        </c:txPr>
        <c:crossAx val="226636648"/>
        <c:crosses val="autoZero"/>
        <c:crossBetween val="between"/>
      </c:valAx>
      <c:spPr>
        <a:noFill/>
        <a:ln w="26282">
          <a:noFill/>
        </a:ln>
      </c:spPr>
    </c:plotArea>
    <c:plotVisOnly val="1"/>
    <c:dispBlanksAs val="gap"/>
    <c:showDLblsOverMax val="0"/>
  </c:chart>
  <c:spPr>
    <a:noFill/>
    <a:ln>
      <a:noFill/>
    </a:ln>
  </c:spPr>
  <c:txPr>
    <a:bodyPr/>
    <a:lstStyle/>
    <a:p>
      <a:pPr>
        <a:defRPr sz="1035"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226640568"/>
        <c:axId val="226640960"/>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226640568"/>
        <c:axId val="226640960"/>
      </c:lineChart>
      <c:catAx>
        <c:axId val="226640568"/>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26640960"/>
        <c:crosses val="autoZero"/>
        <c:auto val="1"/>
        <c:lblAlgn val="ctr"/>
        <c:lblOffset val="100"/>
        <c:noMultiLvlLbl val="0"/>
      </c:catAx>
      <c:valAx>
        <c:axId val="226640960"/>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26640568"/>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Lbls>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6"/>
                <c:pt idx="0">
                  <c:v>2011</c:v>
                </c:pt>
                <c:pt idx="1">
                  <c:v>2012</c:v>
                </c:pt>
                <c:pt idx="2">
                  <c:v>2013</c:v>
                </c:pt>
                <c:pt idx="3">
                  <c:v>2014</c:v>
                </c:pt>
                <c:pt idx="4">
                  <c:v>May 2015</c:v>
                </c:pt>
                <c:pt idx="5">
                  <c:v>Nov. 2015</c:v>
                </c:pt>
              </c:strCache>
            </c:strRef>
          </c:cat>
          <c:val>
            <c:numRef>
              <c:f>Sheet1!$B$2:$L$2</c:f>
              <c:numCache>
                <c:formatCode>0%</c:formatCode>
                <c:ptCount val="6"/>
                <c:pt idx="0">
                  <c:v>0.28999999999999998</c:v>
                </c:pt>
                <c:pt idx="1">
                  <c:v>0.31</c:v>
                </c:pt>
                <c:pt idx="2">
                  <c:v>0.35</c:v>
                </c:pt>
                <c:pt idx="3">
                  <c:v>0.37</c:v>
                </c:pt>
                <c:pt idx="4">
                  <c:v>0.4</c:v>
                </c:pt>
                <c:pt idx="5">
                  <c:v>0.43</c:v>
                </c:pt>
              </c:numCache>
            </c:numRef>
          </c:val>
          <c:extLst/>
        </c:ser>
        <c:dLbls>
          <c:showLegendKey val="0"/>
          <c:showVal val="0"/>
          <c:showCatName val="0"/>
          <c:showSerName val="0"/>
          <c:showPercent val="0"/>
          <c:showBubbleSize val="0"/>
        </c:dLbls>
        <c:gapWidth val="60"/>
        <c:axId val="13922288"/>
        <c:axId val="279453064"/>
      </c:barChart>
      <c:catAx>
        <c:axId val="13922288"/>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279453064"/>
        <c:crossesAt val="0"/>
        <c:auto val="1"/>
        <c:lblAlgn val="ctr"/>
        <c:lblOffset val="0"/>
        <c:tickLblSkip val="1"/>
        <c:tickMarkSkip val="1"/>
        <c:noMultiLvlLbl val="0"/>
      </c:catAx>
      <c:valAx>
        <c:axId val="279453064"/>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13922288"/>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4/19/2016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smtClean="0"/>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974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solidFill>
                  <a:prstClr val="black"/>
                </a:solidFill>
              </a:rPr>
              <a:pPr/>
              <a:t>10</a:t>
            </a:fld>
            <a:endParaRPr lang="en-US" dirty="0">
              <a:solidFill>
                <a:prstClr val="black"/>
              </a:solidFill>
            </a:endParaRPr>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902946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105</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1477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85306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107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52623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108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109</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642145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110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23877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111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37297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112</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473851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113</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08423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114</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351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11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23910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117</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1443842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121</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122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123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124</a:t>
            </a:fld>
            <a:endParaRPr lang="en-US" altLang="en-US" sz="1200">
              <a:solidFill>
                <a:srgbClr val="000000"/>
              </a:solidFill>
            </a:endParaRPr>
          </a:p>
        </p:txBody>
      </p:sp>
    </p:spTree>
    <p:extLst>
      <p:ext uri="{BB962C8B-B14F-4D97-AF65-F5344CB8AC3E}">
        <p14:creationId xmlns:p14="http://schemas.microsoft.com/office/powerpoint/2010/main" val="422684610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125</a:t>
            </a:fld>
            <a:endParaRPr lang="en-US" altLang="en-US" sz="1200">
              <a:solidFill>
                <a:srgbClr val="000000"/>
              </a:solidFill>
            </a:endParaRPr>
          </a:p>
        </p:txBody>
      </p:sp>
    </p:spTree>
    <p:extLst>
      <p:ext uri="{BB962C8B-B14F-4D97-AF65-F5344CB8AC3E}">
        <p14:creationId xmlns:p14="http://schemas.microsoft.com/office/powerpoint/2010/main" val="398180822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126</a:t>
            </a:fld>
            <a:endParaRPr lang="en-US" altLang="en-US" sz="1200">
              <a:solidFill>
                <a:srgbClr val="000000"/>
              </a:solidFill>
            </a:endParaRPr>
          </a:p>
        </p:txBody>
      </p:sp>
    </p:spTree>
    <p:extLst>
      <p:ext uri="{BB962C8B-B14F-4D97-AF65-F5344CB8AC3E}">
        <p14:creationId xmlns:p14="http://schemas.microsoft.com/office/powerpoint/2010/main" val="277061597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127</a:t>
            </a:fld>
            <a:endParaRPr lang="en-US" altLang="en-US" sz="1200">
              <a:solidFill>
                <a:srgbClr val="000000"/>
              </a:solidFill>
            </a:endParaRPr>
          </a:p>
        </p:txBody>
      </p:sp>
    </p:spTree>
    <p:extLst>
      <p:ext uri="{BB962C8B-B14F-4D97-AF65-F5344CB8AC3E}">
        <p14:creationId xmlns:p14="http://schemas.microsoft.com/office/powerpoint/2010/main" val="80294655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128</a:t>
            </a:fld>
            <a:endParaRPr lang="en-US" altLang="en-US" sz="1200">
              <a:solidFill>
                <a:srgbClr val="000000"/>
              </a:solidFill>
            </a:endParaRPr>
          </a:p>
        </p:txBody>
      </p:sp>
    </p:spTree>
    <p:extLst>
      <p:ext uri="{BB962C8B-B14F-4D97-AF65-F5344CB8AC3E}">
        <p14:creationId xmlns:p14="http://schemas.microsoft.com/office/powerpoint/2010/main" val="275858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129</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8334463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131</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132</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507324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133</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577308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03894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377806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120879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137</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68028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138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896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13</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271583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139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904532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140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14</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137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15</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189893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16</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80088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17</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1158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18</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78780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19</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2063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662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20</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4256039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21</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801000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22</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644245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AC60500-2C28-44D2-990E-3D2A9DD4AF24}" type="slidenum">
              <a:rPr lang="en-US" altLang="en-US" sz="1000" smtClean="0"/>
              <a:pPr>
                <a:lnSpc>
                  <a:spcPct val="100000"/>
                </a:lnSpc>
                <a:spcBef>
                  <a:spcPct val="0"/>
                </a:spcBef>
                <a:buClrTx/>
                <a:buSzTx/>
                <a:buFontTx/>
                <a:buNone/>
              </a:pPr>
              <a:t>23</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78938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2EF3B34-D87A-4412-AF94-1A5BE5D526AC}" type="slidenum">
              <a:rPr lang="en-US" altLang="en-US" sz="1000"/>
              <a:pPr algn="ctr" eaLnBrk="1" hangingPunct="1">
                <a:lnSpc>
                  <a:spcPct val="100000"/>
                </a:lnSpc>
                <a:spcBef>
                  <a:spcPct val="0"/>
                </a:spcBef>
                <a:buClrTx/>
                <a:buSzTx/>
                <a:buFontTx/>
                <a:buNone/>
              </a:pPr>
              <a:t>24</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5631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6DCA1DD-B861-4B13-B1C4-0229A72D7054}" type="slidenum">
              <a:rPr lang="en-US" altLang="en-US" sz="1000"/>
              <a:pPr algn="ctr" eaLnBrk="1" hangingPunct="1">
                <a:lnSpc>
                  <a:spcPct val="100000"/>
                </a:lnSpc>
                <a:spcBef>
                  <a:spcPct val="0"/>
                </a:spcBef>
                <a:buClrTx/>
                <a:buSzTx/>
                <a:buFontTx/>
                <a:buNone/>
              </a:pPr>
              <a:t>25</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4565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DF2ED20-79B7-4674-B374-EC6B4AD2DE32}" type="slidenum">
              <a:rPr lang="en-US" altLang="en-US" sz="1000"/>
              <a:pPr algn="ctr" eaLnBrk="1" hangingPunct="1">
                <a:lnSpc>
                  <a:spcPct val="100000"/>
                </a:lnSpc>
                <a:spcBef>
                  <a:spcPct val="0"/>
                </a:spcBef>
                <a:buClrTx/>
                <a:buSzTx/>
                <a:buFontTx/>
                <a:buNone/>
              </a:pPr>
              <a:t>26</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56437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A62ACE1-0427-4862-9DFF-E7DFE0DB0F78}" type="slidenum">
              <a:rPr lang="en-US" altLang="en-US" sz="1000"/>
              <a:pPr algn="ctr" eaLnBrk="1" hangingPunct="1">
                <a:lnSpc>
                  <a:spcPct val="100000"/>
                </a:lnSpc>
                <a:spcBef>
                  <a:spcPct val="0"/>
                </a:spcBef>
                <a:buClrTx/>
                <a:buSzTx/>
                <a:buFontTx/>
                <a:buNone/>
              </a:pPr>
              <a:t>27</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15708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3131D3F-0C02-431D-B6C1-E97DDA2E78B1}" type="slidenum">
              <a:rPr lang="en-US" altLang="en-US" sz="1000"/>
              <a:pPr algn="ctr" eaLnBrk="1" hangingPunct="1">
                <a:lnSpc>
                  <a:spcPct val="100000"/>
                </a:lnSpc>
                <a:spcBef>
                  <a:spcPct val="0"/>
                </a:spcBef>
                <a:buClrTx/>
                <a:buSzTx/>
                <a:buFontTx/>
                <a:buNone/>
              </a:pPr>
              <a:t>28</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40714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25A03F7-ED36-44CB-8F8A-94870F311FA0}" type="slidenum">
              <a:rPr lang="en-US" altLang="en-US" sz="1000"/>
              <a:pPr algn="ctr" eaLnBrk="1" hangingPunct="1">
                <a:lnSpc>
                  <a:spcPct val="100000"/>
                </a:lnSpc>
                <a:spcBef>
                  <a:spcPct val="0"/>
                </a:spcBef>
                <a:buClrTx/>
                <a:buSzTx/>
                <a:buFontTx/>
                <a:buNone/>
              </a:pPr>
              <a:t>29</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6143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859090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77925" y="696913"/>
            <a:ext cx="4641850" cy="3481387"/>
          </a:xfrm>
          <a:ln/>
        </p:spPr>
      </p:sp>
      <p:sp>
        <p:nvSpPr>
          <p:cNvPr id="2457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43386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75388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EFDA1A2-FF3E-4911-AE89-9432CE4350AB}" type="slidenum">
              <a:rPr lang="en-US" altLang="en-US" sz="1000" smtClean="0">
                <a:solidFill>
                  <a:srgbClr val="000000"/>
                </a:solidFill>
              </a:rPr>
              <a:pPr>
                <a:lnSpc>
                  <a:spcPct val="100000"/>
                </a:lnSpc>
                <a:spcBef>
                  <a:spcPct val="0"/>
                </a:spcBef>
                <a:buClrTx/>
                <a:buSzTx/>
                <a:buFontTx/>
                <a:buNone/>
              </a:pPr>
              <a:t>32</a:t>
            </a:fld>
            <a:endParaRPr lang="en-US" altLang="en-US" sz="100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25151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77925" y="696913"/>
            <a:ext cx="4641850" cy="3481387"/>
          </a:xfrm>
          <a:ln/>
        </p:spPr>
      </p:sp>
      <p:sp>
        <p:nvSpPr>
          <p:cNvPr id="3072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61147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55424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94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F348964-43A5-4EBC-8C6C-C9C889B6161D}" type="slidenum">
              <a:rPr lang="en-US" altLang="en-US" sz="1000" smtClean="0">
                <a:solidFill>
                  <a:srgbClr val="000000"/>
                </a:solidFill>
              </a:rPr>
              <a:pPr>
                <a:lnSpc>
                  <a:spcPct val="100000"/>
                </a:lnSpc>
                <a:spcBef>
                  <a:spcPct val="0"/>
                </a:spcBef>
                <a:buClrTx/>
                <a:buSzTx/>
                <a:buFontTx/>
                <a:buNone/>
              </a:pPr>
              <a:t>36</a:t>
            </a:fld>
            <a:endParaRPr lang="en-US" altLang="en-US" sz="1000" smtClean="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09762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83761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17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39</a:t>
            </a:fld>
            <a:endParaRPr lang="en-US" smtClean="0"/>
          </a:p>
        </p:txBody>
      </p:sp>
    </p:spTree>
    <p:extLst>
      <p:ext uri="{BB962C8B-B14F-4D97-AF65-F5344CB8AC3E}">
        <p14:creationId xmlns:p14="http://schemas.microsoft.com/office/powerpoint/2010/main" val="414638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392233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997990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41</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743498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954536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021755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45</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4530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46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28436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47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9119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48</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174189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90106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50</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02340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140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51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151181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088578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54</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7296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55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858601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178425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57</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48105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58</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758810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49397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53727" y="8987974"/>
            <a:ext cx="706129" cy="246523"/>
          </a:xfrm>
          <a:noFill/>
        </p:spPr>
        <p:txBody>
          <a:bodyPr/>
          <a:lstStyle/>
          <a:p>
            <a:pPr defTabSz="928787"/>
            <a:fld id="{9A6E5439-9D2A-4CD2-8AB5-D96889696FBF}" type="slidenum">
              <a:rPr lang="en-US" smtClean="0"/>
              <a:pPr defTabSz="928787"/>
              <a:t>60</a:t>
            </a:fld>
            <a:endParaRPr lang="en-US" dirty="0" smtClean="0"/>
          </a:p>
        </p:txBody>
      </p:sp>
      <p:sp>
        <p:nvSpPr>
          <p:cNvPr id="8195" name="Slide Image Placeholder 1"/>
          <p:cNvSpPr>
            <a:spLocks noGrp="1" noRot="1" noChangeAspect="1" noTextEdit="1"/>
          </p:cNvSpPr>
          <p:nvPr>
            <p:ph type="sldImg"/>
          </p:nvPr>
        </p:nvSpPr>
        <p:spPr>
          <a:xfrm>
            <a:off x="1195388" y="693738"/>
            <a:ext cx="4619625" cy="3463925"/>
          </a:xfrm>
          <a:ln w="12700"/>
        </p:spPr>
      </p:sp>
      <p:sp>
        <p:nvSpPr>
          <p:cNvPr id="8196"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999285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815572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53727" y="8987974"/>
            <a:ext cx="706129" cy="246523"/>
          </a:xfrm>
          <a:noFill/>
        </p:spPr>
        <p:txBody>
          <a:bodyPr/>
          <a:lstStyle/>
          <a:p>
            <a:pPr defTabSz="928787"/>
            <a:fld id="{0E8A599E-323A-439F-9DB7-C51FF478F99C}" type="slidenum">
              <a:rPr lang="en-US" smtClean="0"/>
              <a:pPr defTabSz="928787"/>
              <a:t>61</a:t>
            </a:fld>
            <a:endParaRPr lang="en-US" dirty="0" smtClean="0"/>
          </a:p>
        </p:txBody>
      </p:sp>
      <p:sp>
        <p:nvSpPr>
          <p:cNvPr id="9219" name="Slide Image Placeholder 1"/>
          <p:cNvSpPr>
            <a:spLocks noGrp="1" noRot="1" noChangeAspect="1" noTextEdit="1"/>
          </p:cNvSpPr>
          <p:nvPr>
            <p:ph type="sldImg"/>
          </p:nvPr>
        </p:nvSpPr>
        <p:spPr>
          <a:xfrm>
            <a:off x="1195388" y="693738"/>
            <a:ext cx="4619625" cy="3463925"/>
          </a:xfrm>
          <a:ln w="12700"/>
        </p:spPr>
      </p:sp>
      <p:sp>
        <p:nvSpPr>
          <p:cNvPr id="9220"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7587851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31653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63</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33505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64</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370768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65</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62706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66</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167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67</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95547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68</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44432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p:spPr>
        <p:txBody>
          <a:bodyPr/>
          <a:lstStyle/>
          <a:p>
            <a:fld id="{5FDBA797-3A6E-49C6-8E33-50DC269D6BFE}" type="slidenum">
              <a:rPr lang="en-US" smtClean="0"/>
              <a:pPr/>
              <a:t>69</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692049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70</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8971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7</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11578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199084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16611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295421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12956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615602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59913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80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483927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81</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2321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82</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13615767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83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84</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85</a:t>
            </a:fld>
            <a:endParaRPr lang="en-US" noProof="0" dirty="0"/>
          </a:p>
        </p:txBody>
      </p:sp>
    </p:spTree>
    <p:extLst>
      <p:ext uri="{BB962C8B-B14F-4D97-AF65-F5344CB8AC3E}">
        <p14:creationId xmlns:p14="http://schemas.microsoft.com/office/powerpoint/2010/main" val="10614171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86</a:t>
            </a:fld>
            <a:endParaRPr lang="en-US" noProof="0" dirty="0"/>
          </a:p>
        </p:txBody>
      </p:sp>
    </p:spTree>
    <p:extLst>
      <p:ext uri="{BB962C8B-B14F-4D97-AF65-F5344CB8AC3E}">
        <p14:creationId xmlns:p14="http://schemas.microsoft.com/office/powerpoint/2010/main" val="40225657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87</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88</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91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6724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92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09065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93</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66148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94</a:t>
            </a:fld>
            <a:endParaRPr lang="en-US" smtClean="0"/>
          </a:p>
        </p:txBody>
      </p:sp>
      <p:sp>
        <p:nvSpPr>
          <p:cNvPr id="143363" name="Rectangle 2"/>
          <p:cNvSpPr>
            <a:spLocks noGrp="1" noRot="1" noChangeAspect="1" noChangeArrowheads="1" noTextEdit="1"/>
          </p:cNvSpPr>
          <p:nvPr>
            <p:ph type="sldImg"/>
          </p:nvPr>
        </p:nvSpPr>
        <p:spPr>
          <a:xfrm>
            <a:off x="1398588" y="582613"/>
            <a:ext cx="4060825" cy="3044825"/>
          </a:xfrm>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042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93820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DF8F395-3378-4A32-A699-B6B216C4F289}" type="slidenum">
              <a:rPr lang="en-US" altLang="en-US" sz="1000"/>
              <a:pPr algn="ctr" eaLnBrk="1" hangingPunct="1">
                <a:lnSpc>
                  <a:spcPct val="100000"/>
                </a:lnSpc>
                <a:spcBef>
                  <a:spcPct val="0"/>
                </a:spcBef>
                <a:buClrTx/>
                <a:buSzTx/>
                <a:buFontTx/>
                <a:buNone/>
              </a:pPr>
              <a:t>95</a:t>
            </a:fld>
            <a:endParaRPr lang="en-US" altLang="en-US" sz="10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186393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36840800-B882-42CB-9156-69D2888D15AB}" type="slidenum">
              <a:rPr lang="en-US" altLang="en-US" sz="1000"/>
              <a:pPr algn="ctr" eaLnBrk="1" hangingPunct="1">
                <a:lnSpc>
                  <a:spcPct val="100000"/>
                </a:lnSpc>
                <a:spcBef>
                  <a:spcPct val="0"/>
                </a:spcBef>
                <a:buClrTx/>
                <a:buSzTx/>
                <a:buFontTx/>
                <a:buNone/>
              </a:pPr>
              <a:t>96</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502024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F90C92A-F4E0-4E7B-954E-1DB7F699DC71}" type="slidenum">
              <a:rPr lang="en-US" altLang="en-US" sz="1000"/>
              <a:pPr algn="ctr" eaLnBrk="1" hangingPunct="1">
                <a:lnSpc>
                  <a:spcPct val="100000"/>
                </a:lnSpc>
                <a:spcBef>
                  <a:spcPct val="0"/>
                </a:spcBef>
                <a:buClrTx/>
                <a:buSzTx/>
                <a:buFontTx/>
                <a:buNone/>
              </a:pPr>
              <a:t>97</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096280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ED119C3-EEEF-4382-93AD-AC4FA425C0F9}" type="slidenum">
              <a:rPr lang="en-US" altLang="en-US" sz="1000"/>
              <a:pPr algn="ctr" eaLnBrk="1" hangingPunct="1">
                <a:lnSpc>
                  <a:spcPct val="100000"/>
                </a:lnSpc>
                <a:spcBef>
                  <a:spcPct val="0"/>
                </a:spcBef>
                <a:buClrTx/>
                <a:buSzTx/>
                <a:buFontTx/>
                <a:buNone/>
              </a:pPr>
              <a:t>98</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945433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FD51986-D2B0-447D-AE85-F3950E8641D1}" type="slidenum">
              <a:rPr lang="en-US" altLang="en-US" sz="1000"/>
              <a:pPr algn="ctr" eaLnBrk="1" hangingPunct="1">
                <a:lnSpc>
                  <a:spcPct val="100000"/>
                </a:lnSpc>
                <a:spcBef>
                  <a:spcPct val="0"/>
                </a:spcBef>
                <a:buClrTx/>
                <a:buSzTx/>
                <a:buFontTx/>
                <a:buNone/>
              </a:pPr>
              <a:t>99</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010024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100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7903004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101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3623803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102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2244392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103</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89294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104</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900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90.emf"/><Relationship Id="rId4" Type="http://schemas.openxmlformats.org/officeDocument/2006/relationships/oleObject" Target="../embeddings/oleObject76.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91.emf"/><Relationship Id="rId4" Type="http://schemas.openxmlformats.org/officeDocument/2006/relationships/oleObject" Target="../embeddings/oleObject77.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92.emf"/><Relationship Id="rId4" Type="http://schemas.openxmlformats.org/officeDocument/2006/relationships/oleObject" Target="../embeddings/oleObject78.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93.emf"/><Relationship Id="rId4" Type="http://schemas.openxmlformats.org/officeDocument/2006/relationships/oleObject" Target="../embeddings/oleObject79.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94.emf"/><Relationship Id="rId4" Type="http://schemas.openxmlformats.org/officeDocument/2006/relationships/oleObject" Target="../embeddings/oleObject80.bin"/></Relationships>
</file>

<file path=ppt/slides/_rels/slide1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96.emf"/><Relationship Id="rId4" Type="http://schemas.openxmlformats.org/officeDocument/2006/relationships/oleObject" Target="../embeddings/oleObject81.bin"/></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97.emf"/><Relationship Id="rId4" Type="http://schemas.openxmlformats.org/officeDocument/2006/relationships/oleObject" Target="../embeddings/oleObject82.bin"/></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98.emf"/><Relationship Id="rId4" Type="http://schemas.openxmlformats.org/officeDocument/2006/relationships/oleObject" Target="../embeddings/oleObject83.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99.emf"/><Relationship Id="rId4" Type="http://schemas.openxmlformats.org/officeDocument/2006/relationships/oleObject" Target="../embeddings/oleObject84.bin"/></Relationships>
</file>

<file path=ppt/slides/_rels/slide1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00.emf"/><Relationship Id="rId4" Type="http://schemas.openxmlformats.org/officeDocument/2006/relationships/oleObject" Target="../embeddings/oleObject85.bin"/></Relationships>
</file>

<file path=ppt/slides/_rels/slide115.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www.fhwa.dot.gov/policyinformation/statistics/2014/dv1c.cfm"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image" Target="../media/image103.emf"/><Relationship Id="rId5" Type="http://schemas.openxmlformats.org/officeDocument/2006/relationships/oleObject" Target="../embeddings/oleObject86.bin"/><Relationship Id="rId4" Type="http://schemas.openxmlformats.org/officeDocument/2006/relationships/hyperlink" Target="http://www.fhwa.dot.gov/policyinformation/travel_monitoring/tvt.cfm" TargetMode="External"/></Relationships>
</file>

<file path=ppt/slides/_rels/slide11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23.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114.xml"/><Relationship Id="rId1" Type="http://schemas.openxmlformats.org/officeDocument/2006/relationships/slideLayout" Target="../slideLayouts/slideLayout7.xml"/><Relationship Id="rId6" Type="http://schemas.openxmlformats.org/officeDocument/2006/relationships/image" Target="../media/image112.jpg"/><Relationship Id="rId5" Type="http://schemas.openxmlformats.org/officeDocument/2006/relationships/image" Target="../media/image111.png"/><Relationship Id="rId4" Type="http://schemas.openxmlformats.org/officeDocument/2006/relationships/image" Target="../media/image110.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3.emf"/></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15.emf"/><Relationship Id="rId4" Type="http://schemas.openxmlformats.org/officeDocument/2006/relationships/image" Target="../media/image114.emf"/></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6.emf"/></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7.emf"/></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8.emf"/></Relationships>
</file>

<file path=ppt/slides/_rels/slide12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0.xml"/><Relationship Id="rId1" Type="http://schemas.openxmlformats.org/officeDocument/2006/relationships/slideLayout" Target="../slideLayouts/slideLayout6.xml"/><Relationship Id="rId5" Type="http://schemas.openxmlformats.org/officeDocument/2006/relationships/image" Target="../media/image120.png"/><Relationship Id="rId4" Type="http://schemas.openxmlformats.org/officeDocument/2006/relationships/hyperlink" Target="http://www.propertydrone.org/"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jpeg"/><Relationship Id="rId3" Type="http://schemas.openxmlformats.org/officeDocument/2006/relationships/notesSlide" Target="../notesSlides/notesSlide121.xml"/><Relationship Id="rId7" Type="http://schemas.openxmlformats.org/officeDocument/2006/relationships/image" Target="../media/image122.jpeg"/><Relationship Id="rId12" Type="http://schemas.openxmlformats.org/officeDocument/2006/relationships/image" Target="../media/image127.png"/><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image" Target="../media/image121.emf"/><Relationship Id="rId11" Type="http://schemas.openxmlformats.org/officeDocument/2006/relationships/image" Target="../media/image126.jpeg"/><Relationship Id="rId5" Type="http://schemas.openxmlformats.org/officeDocument/2006/relationships/oleObject" Target="../embeddings/oleObject87.bin"/><Relationship Id="rId15" Type="http://schemas.openxmlformats.org/officeDocument/2006/relationships/image" Target="../media/image130.jpeg"/><Relationship Id="rId10" Type="http://schemas.openxmlformats.org/officeDocument/2006/relationships/image" Target="../media/image125.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124.jpeg"/><Relationship Id="rId14" Type="http://schemas.openxmlformats.org/officeDocument/2006/relationships/image" Target="../media/image129.png"/></Relationships>
</file>

<file path=ppt/slides/_rels/slide1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1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135.png"/></Relationships>
</file>

<file path=ppt/slides/_rels/slide13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29.xml"/><Relationship Id="rId1" Type="http://schemas.openxmlformats.org/officeDocument/2006/relationships/slideLayout" Target="../slideLayouts/slideLayout7.xml"/><Relationship Id="rId5" Type="http://schemas.openxmlformats.org/officeDocument/2006/relationships/image" Target="../media/image138.jpeg"/><Relationship Id="rId4" Type="http://schemas.openxmlformats.org/officeDocument/2006/relationships/image" Target="../media/image137.png"/></Relationships>
</file>

<file path=ppt/slides/_rels/slide13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30.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3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6.xml"/><Relationship Id="rId1" Type="http://schemas.openxmlformats.org/officeDocument/2006/relationships/vmlDrawing" Target="../drawings/vmlDrawing30.vml"/><Relationship Id="rId6" Type="http://schemas.openxmlformats.org/officeDocument/2006/relationships/image" Target="../media/image34.emf"/><Relationship Id="rId5" Type="http://schemas.openxmlformats.org/officeDocument/2006/relationships/oleObject" Target="../embeddings/oleObject30.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36.emf"/><Relationship Id="rId5" Type="http://schemas.openxmlformats.org/officeDocument/2006/relationships/oleObject" Target="../embeddings/oleObject32.bin"/><Relationship Id="rId4" Type="http://schemas.openxmlformats.org/officeDocument/2006/relationships/hyperlink" Target="http://www.federalreserve.gov/releases/h15/data.htm" TargetMode="Externa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37.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2.emf"/><Relationship Id="rId4" Type="http://schemas.openxmlformats.org/officeDocument/2006/relationships/oleObject" Target="../embeddings/oleObject38.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4.emf"/><Relationship Id="rId4" Type="http://schemas.openxmlformats.org/officeDocument/2006/relationships/oleObject" Target="../embeddings/oleObject4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7.emf"/><Relationship Id="rId4" Type="http://schemas.openxmlformats.org/officeDocument/2006/relationships/oleObject" Target="../embeddings/oleObject43.bin"/></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44.vml"/><Relationship Id="rId6" Type="http://schemas.openxmlformats.org/officeDocument/2006/relationships/image" Target="../media/image49.emf"/><Relationship Id="rId5" Type="http://schemas.openxmlformats.org/officeDocument/2006/relationships/oleObject" Target="../embeddings/oleObject44.bin"/><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1.emf"/><Relationship Id="rId4" Type="http://schemas.openxmlformats.org/officeDocument/2006/relationships/oleObject" Target="../embeddings/oleObject46.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52.emf"/><Relationship Id="rId4" Type="http://schemas.openxmlformats.org/officeDocument/2006/relationships/oleObject" Target="../embeddings/oleObject47.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4.emf"/><Relationship Id="rId4" Type="http://schemas.openxmlformats.org/officeDocument/2006/relationships/oleObject" Target="../embeddings/oleObject49.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5.emf"/><Relationship Id="rId4" Type="http://schemas.openxmlformats.org/officeDocument/2006/relationships/oleObject" Target="../embeddings/oleObject50.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6.emf"/><Relationship Id="rId4" Type="http://schemas.openxmlformats.org/officeDocument/2006/relationships/oleObject" Target="../embeddings/oleObject5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57.emf"/><Relationship Id="rId4" Type="http://schemas.openxmlformats.org/officeDocument/2006/relationships/oleObject" Target="../embeddings/oleObject52.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58.emf"/><Relationship Id="rId4" Type="http://schemas.openxmlformats.org/officeDocument/2006/relationships/oleObject" Target="../embeddings/oleObject53.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59.emf"/><Relationship Id="rId4" Type="http://schemas.openxmlformats.org/officeDocument/2006/relationships/oleObject" Target="../embeddings/oleObject54.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0.emf"/><Relationship Id="rId4" Type="http://schemas.openxmlformats.org/officeDocument/2006/relationships/oleObject" Target="../embeddings/oleObject5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1.emf"/><Relationship Id="rId4" Type="http://schemas.openxmlformats.org/officeDocument/2006/relationships/oleObject" Target="../embeddings/oleObject56.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57.vml"/><Relationship Id="rId4" Type="http://schemas.openxmlformats.org/officeDocument/2006/relationships/image" Target="../media/image62.e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3.emf"/><Relationship Id="rId4" Type="http://schemas.openxmlformats.org/officeDocument/2006/relationships/oleObject" Target="../embeddings/oleObject58.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64.emf"/><Relationship Id="rId4" Type="http://schemas.openxmlformats.org/officeDocument/2006/relationships/oleObject" Target="../embeddings/oleObject59.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65.emf"/><Relationship Id="rId4" Type="http://schemas.openxmlformats.org/officeDocument/2006/relationships/oleObject" Target="../embeddings/oleObject6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66.emf"/><Relationship Id="rId4" Type="http://schemas.openxmlformats.org/officeDocument/2006/relationships/oleObject" Target="../embeddings/oleObject61.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67.emf"/><Relationship Id="rId4" Type="http://schemas.openxmlformats.org/officeDocument/2006/relationships/oleObject" Target="../embeddings/oleObject62.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6.xml"/><Relationship Id="rId1" Type="http://schemas.openxmlformats.org/officeDocument/2006/relationships/vmlDrawing" Target="../drawings/vmlDrawing63.vml"/><Relationship Id="rId4" Type="http://schemas.openxmlformats.org/officeDocument/2006/relationships/image" Target="../media/image68.e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69.emf"/><Relationship Id="rId4" Type="http://schemas.openxmlformats.org/officeDocument/2006/relationships/oleObject" Target="../embeddings/oleObject64.bin"/></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0.emf"/></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65.vml"/><Relationship Id="rId5" Type="http://schemas.openxmlformats.org/officeDocument/2006/relationships/image" Target="../media/image70.emf"/><Relationship Id="rId4" Type="http://schemas.openxmlformats.org/officeDocument/2006/relationships/oleObject" Target="../embeddings/oleObject65.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71.emf"/><Relationship Id="rId4" Type="http://schemas.openxmlformats.org/officeDocument/2006/relationships/oleObject" Target="../embeddings/oleObject66.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72.emf"/><Relationship Id="rId4" Type="http://schemas.openxmlformats.org/officeDocument/2006/relationships/oleObject" Target="../embeddings/oleObject67.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73.emf"/><Relationship Id="rId4" Type="http://schemas.openxmlformats.org/officeDocument/2006/relationships/oleObject" Target="../embeddings/oleObject68.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74.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75.e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76.e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77.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78.emf"/><Relationship Id="rId4" Type="http://schemas.openxmlformats.org/officeDocument/2006/relationships/oleObject" Target="../embeddings/oleObject69.bin"/></Relationships>
</file>

<file path=ppt/slides/_rels/slide89.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usgs.gov/blogs/features/usgs_top_story/induced-earthquakes-raise-chances-of-damaging-shaking-in-2016/?from=title"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92.xml.rels><?xml version="1.0" encoding="UTF-8" standalone="yes"?>
<Relationships xmlns="http://schemas.openxmlformats.org/package/2006/relationships"><Relationship Id="rId3" Type="http://schemas.openxmlformats.org/officeDocument/2006/relationships/hyperlink" Target="http://www.usgs.gov/blogs/features/usgs_top_story/induced-earthquakes-raise-chances-of-damaging-shaking-in-2016/?from=title"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84.emf"/><Relationship Id="rId4" Type="http://schemas.openxmlformats.org/officeDocument/2006/relationships/oleObject" Target="../embeddings/oleObject70.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85.emf"/><Relationship Id="rId4" Type="http://schemas.openxmlformats.org/officeDocument/2006/relationships/oleObject" Target="../embeddings/oleObject71.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86.emf"/><Relationship Id="rId4" Type="http://schemas.openxmlformats.org/officeDocument/2006/relationships/oleObject" Target="../embeddings/oleObject72.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87.emf"/><Relationship Id="rId4" Type="http://schemas.openxmlformats.org/officeDocument/2006/relationships/oleObject" Target="../embeddings/oleObject73.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8.emf"/><Relationship Id="rId4" Type="http://schemas.openxmlformats.org/officeDocument/2006/relationships/oleObject" Target="../embeddings/oleObject74.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89.emf"/><Relationship Id="rId4" Type="http://schemas.openxmlformats.org/officeDocument/2006/relationships/oleObject" Target="../embeddings/oleObject7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10808" y="2169643"/>
            <a:ext cx="9104312" cy="2289858"/>
          </a:xfrm>
          <a:ln/>
        </p:spPr>
        <p:txBody>
          <a:bodyPr/>
          <a:lstStyle/>
          <a:p>
            <a:r>
              <a:rPr lang="en-US" sz="4200" dirty="0" smtClean="0"/>
              <a:t>Trends, Challenges and Opportunities in the P/C     Insurance Industry</a:t>
            </a:r>
            <a:r>
              <a:rPr lang="en-US" sz="4200" dirty="0"/>
              <a:t/>
            </a:r>
            <a:br>
              <a:rPr lang="en-US" sz="4200" dirty="0"/>
            </a:br>
            <a:r>
              <a:rPr lang="en-US" sz="4000" i="1" dirty="0" smtClean="0"/>
              <a:t>Focus on Hawaii Markets</a:t>
            </a:r>
            <a:endParaRPr lang="en-US"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chemeClr val="bg2"/>
                </a:solidFill>
              </a:rPr>
              <a:t>Robert P. Hartwig, Ph.D., CPCU, President &amp; Economist</a:t>
            </a:r>
          </a:p>
          <a:p>
            <a:pPr algn="ctr" eaLnBrk="0" hangingPunct="0">
              <a:lnSpc>
                <a:spcPct val="90000"/>
              </a:lnSpc>
              <a:spcBef>
                <a:spcPct val="25000"/>
              </a:spcBef>
              <a:buClr>
                <a:schemeClr val="accent1"/>
              </a:buClr>
            </a:pPr>
            <a:r>
              <a:rPr lang="en-US" b="1">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212.346.5520  Cell: 917.453.1885  bobh@iii.org  www.iii.org</a:t>
            </a:r>
          </a:p>
        </p:txBody>
      </p:sp>
      <p:sp>
        <p:nvSpPr>
          <p:cNvPr id="6" name="Rectangle 3"/>
          <p:cNvSpPr txBox="1">
            <a:spLocks noChangeArrowheads="1"/>
          </p:cNvSpPr>
          <p:nvPr/>
        </p:nvSpPr>
        <p:spPr bwMode="auto">
          <a:xfrm>
            <a:off x="186828" y="4346028"/>
            <a:ext cx="8952271" cy="154042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smtClean="0"/>
              <a:t>University of Hawaii Insurance and                              Risk Management Symposium</a:t>
            </a:r>
          </a:p>
          <a:p>
            <a:pPr>
              <a:lnSpc>
                <a:spcPct val="80000"/>
              </a:lnSpc>
            </a:pPr>
            <a:r>
              <a:rPr lang="en-US" kern="0" dirty="0" smtClean="0"/>
              <a:t>Honolulu, HI      April 19, 2016</a:t>
            </a:r>
          </a:p>
          <a:p>
            <a:pPr>
              <a:lnSpc>
                <a:spcPct val="80000"/>
              </a:lnSpc>
            </a:pPr>
            <a:r>
              <a:rPr lang="en-US" sz="2400" i="1" kern="0" dirty="0" smtClean="0">
                <a:solidFill>
                  <a:srgbClr val="C00000"/>
                </a:solidFill>
              </a:rPr>
              <a:t>Download at </a:t>
            </a:r>
            <a:r>
              <a:rPr lang="en-US" sz="2400" i="1" kern="0" dirty="0" smtClean="0">
                <a:solidFill>
                  <a:srgbClr val="C00000"/>
                </a:solidFill>
                <a:hlinkClick r:id="rId3"/>
              </a:rPr>
              <a:t>www.iii.org/presentations</a:t>
            </a:r>
            <a:r>
              <a:rPr lang="en-US" sz="2400" i="1" kern="0" dirty="0" smtClean="0">
                <a:solidFill>
                  <a:srgbClr val="C00000"/>
                </a:solidFill>
              </a:rPr>
              <a:t> </a:t>
            </a:r>
            <a:endParaRPr lang="en-US" sz="2400" i="1" kern="0" dirty="0">
              <a:solidFill>
                <a:srgbClr val="C00000"/>
              </a:solidFill>
            </a:endParaRPr>
          </a:p>
        </p:txBody>
      </p:sp>
    </p:spTree>
    <p:extLst>
      <p:ext uri="{BB962C8B-B14F-4D97-AF65-F5344CB8AC3E}">
        <p14:creationId xmlns:p14="http://schemas.microsoft.com/office/powerpoint/2010/main" val="356370744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a:t>
            </a:r>
            <a:r>
              <a:rPr lang="en-US" sz="2800" dirty="0"/>
              <a:t>2014 vs 2015</a:t>
            </a:r>
            <a:r>
              <a:rPr lang="en-US" sz="2800" dirty="0" smtClean="0"/>
              <a:t>*</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230188" y="1447800"/>
          <a:ext cx="8575675" cy="4876800"/>
        </p:xfrm>
        <a:graphic>
          <a:graphicData uri="http://schemas.openxmlformats.org/presentationml/2006/ole">
            <mc:AlternateContent xmlns:mc="http://schemas.openxmlformats.org/markup-compatibility/2006">
              <mc:Choice xmlns:v="urn:schemas-microsoft-com:vml" Requires="v">
                <p:oleObj spid="_x0000_s28559438" name="Chart" r:id="rId4" imgW="7934371" imgH="4200421" progId="MSGraph.Chart.8">
                  <p:embed followColorScheme="full"/>
                </p:oleObj>
              </mc:Choice>
              <mc:Fallback>
                <p:oleObj name="Chart" r:id="rId4" imgW="7934371" imgH="4200421" progId="MSGraph.Chart.8">
                  <p:embed followColorScheme="full"/>
                  <p:pic>
                    <p:nvPicPr>
                      <p:cNvPr id="0" name=""/>
                      <p:cNvPicPr>
                        <a:picLocks noChangeAspect="1" noChangeArrowheads="1"/>
                      </p:cNvPicPr>
                      <p:nvPr/>
                    </p:nvPicPr>
                    <p:blipFill>
                      <a:blip r:embed="rId5"/>
                      <a:srcRect/>
                      <a:stretch>
                        <a:fillRect/>
                      </a:stretch>
                    </p:blipFill>
                    <p:spPr bwMode="gray">
                      <a:xfrm>
                        <a:off x="230188" y="1447800"/>
                        <a:ext cx="85756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37"/>
          <p:cNvSpPr txBox="1">
            <a:spLocks noChangeArrowheads="1"/>
          </p:cNvSpPr>
          <p:nvPr/>
        </p:nvSpPr>
        <p:spPr bwMode="auto">
          <a:xfrm>
            <a:off x="84137" y="6126929"/>
            <a:ext cx="7612063" cy="426271"/>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
            </a:r>
            <a:br>
              <a:rPr lang="en-US" sz="1100" dirty="0" smtClean="0">
                <a:solidFill>
                  <a:srgbClr val="000000"/>
                </a:solidFill>
                <a:latin typeface="Arial" charset="0"/>
              </a:rPr>
            </a:br>
            <a:r>
              <a:rPr lang="en-US" sz="1100" dirty="0" smtClean="0">
                <a:solidFill>
                  <a:srgbClr val="000000"/>
                </a:solidFill>
                <a:latin typeface="Arial" charset="0"/>
              </a:rPr>
              <a:t>*Based on a search of Lexis/Nexis (January 1-December15)</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10</a:t>
            </a:fld>
            <a:endParaRPr lang="en-US" dirty="0">
              <a:solidFill>
                <a:srgbClr val="000000"/>
              </a:solidFill>
            </a:endParaRPr>
          </a:p>
        </p:txBody>
      </p:sp>
      <p:sp>
        <p:nvSpPr>
          <p:cNvPr id="6" name="AutoShape 7"/>
          <p:cNvSpPr>
            <a:spLocks noChangeArrowheads="1"/>
          </p:cNvSpPr>
          <p:nvPr/>
        </p:nvSpPr>
        <p:spPr bwMode="blackWhite">
          <a:xfrm>
            <a:off x="6704981" y="1182974"/>
            <a:ext cx="2066541" cy="1117522"/>
          </a:xfrm>
          <a:prstGeom prst="wedgeRectCallout">
            <a:avLst>
              <a:gd name="adj1" fmla="val 27334"/>
              <a:gd name="adj2" fmla="val 11257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Coverage of Catastrophe issues plunged (except for Riots, Wildfire)</a:t>
            </a:r>
            <a:endParaRPr lang="en-US" sz="1600" b="1" dirty="0">
              <a:solidFill>
                <a:srgbClr val="FFFFFF"/>
              </a:solidFill>
              <a:latin typeface="Arial" charset="0"/>
              <a:cs typeface="Arial" charset="0"/>
            </a:endParaRPr>
          </a:p>
        </p:txBody>
      </p:sp>
      <p:sp>
        <p:nvSpPr>
          <p:cNvPr id="7" name="AutoShape 7"/>
          <p:cNvSpPr>
            <a:spLocks noChangeArrowheads="1"/>
          </p:cNvSpPr>
          <p:nvPr/>
        </p:nvSpPr>
        <p:spPr bwMode="blackWhite">
          <a:xfrm>
            <a:off x="2258239" y="1156741"/>
            <a:ext cx="2418691" cy="1169988"/>
          </a:xfrm>
          <a:prstGeom prst="wedgeRectCallout">
            <a:avLst>
              <a:gd name="adj1" fmla="val -83547"/>
              <a:gd name="adj2" fmla="val 97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a:solidFill>
                  <a:srgbClr val="FFFFFF"/>
                </a:solidFill>
                <a:latin typeface="Arial" charset="0"/>
                <a:cs typeface="Arial" charset="0"/>
              </a:rPr>
              <a:t>Interest in Technology issues  impacting the insurance industry are surging; Trend will continue in 2016.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610864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grpId="0" nodeType="after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134515622"/>
              </p:ext>
            </p:extLst>
          </p:nvPr>
        </p:nvGraphicFramePr>
        <p:xfrm>
          <a:off x="0" y="1677988"/>
          <a:ext cx="9126538" cy="4730750"/>
        </p:xfrm>
        <a:graphic>
          <a:graphicData uri="http://schemas.openxmlformats.org/presentationml/2006/ole">
            <mc:AlternateContent xmlns:mc="http://schemas.openxmlformats.org/markup-compatibility/2006">
              <mc:Choice xmlns:v="urn:schemas-microsoft-com:vml" Requires="v">
                <p:oleObj spid="_x0000_s28615709"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77988"/>
                        <a:ext cx="9126538"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16.4%</a:t>
            </a:r>
            <a:endParaRPr lang="en-US" sz="1600" b="1" dirty="0">
              <a:solidFill>
                <a:schemeClr val="bg1"/>
              </a:solidFill>
              <a:cs typeface="+mn-cs"/>
            </a:endParaRPr>
          </a:p>
        </p:txBody>
      </p:sp>
    </p:spTree>
    <p:extLst>
      <p:ext uri="{BB962C8B-B14F-4D97-AF65-F5344CB8AC3E}">
        <p14:creationId xmlns:p14="http://schemas.microsoft.com/office/powerpoint/2010/main" val="1988106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454605517"/>
              </p:ext>
            </p:extLst>
          </p:nvPr>
        </p:nvGraphicFramePr>
        <p:xfrm>
          <a:off x="26988" y="1793875"/>
          <a:ext cx="9126537" cy="4730750"/>
        </p:xfrm>
        <a:graphic>
          <a:graphicData uri="http://schemas.openxmlformats.org/presentationml/2006/ole">
            <mc:AlternateContent xmlns:mc="http://schemas.openxmlformats.org/markup-compatibility/2006">
              <mc:Choice xmlns:v="urn:schemas-microsoft-com:vml" Requires="v">
                <p:oleObj spid="_x0000_s28616733"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6988" y="1793875"/>
                        <a:ext cx="912653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266825"/>
            <a:ext cx="2552700" cy="1733550"/>
          </a:xfrm>
          <a:prstGeom prst="wedgeRectCallout">
            <a:avLst>
              <a:gd name="adj1" fmla="val 32840"/>
              <a:gd name="adj2" fmla="val 1450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in HI was the slowest in the country between 2007 and 2014</a:t>
            </a:r>
            <a:endParaRPr lang="en-US" sz="1600" b="1" dirty="0">
              <a:solidFill>
                <a:srgbClr val="FFFFFF"/>
              </a:solidFill>
              <a:cs typeface="Arial" charset="0"/>
            </a:endParaRPr>
          </a:p>
        </p:txBody>
      </p:sp>
    </p:spTree>
    <p:extLst>
      <p:ext uri="{BB962C8B-B14F-4D97-AF65-F5344CB8AC3E}">
        <p14:creationId xmlns:p14="http://schemas.microsoft.com/office/powerpoint/2010/main" val="849717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102</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Dec.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300101756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363"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Dec. 2015 reading of 5.5% is up </a:t>
            </a:r>
            <a:r>
              <a:rPr lang="en-US" sz="1400" b="1" smtClean="0">
                <a:solidFill>
                  <a:schemeClr val="bg1"/>
                </a:solidFill>
              </a:rPr>
              <a:t>from 4.7%</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103</a:t>
            </a:fld>
            <a:endParaRPr lang="en-US" smtClean="0"/>
          </a:p>
        </p:txBody>
      </p:sp>
      <p:sp>
        <p:nvSpPr>
          <p:cNvPr id="7174" name="Rectangle 2"/>
          <p:cNvSpPr>
            <a:spLocks noGrp="1" noChangeArrowheads="1"/>
          </p:cNvSpPr>
          <p:nvPr>
            <p:ph type="title"/>
          </p:nvPr>
        </p:nvSpPr>
        <p:spPr/>
        <p:txBody>
          <a:bodyPr/>
          <a:lstStyle/>
          <a:p>
            <a:r>
              <a:rPr lang="en-US" dirty="0" smtClean="0"/>
              <a:t>US Homeowners Insurance</a:t>
            </a:r>
            <a:br>
              <a:rPr lang="en-US" dirty="0" smtClean="0"/>
            </a:br>
            <a:r>
              <a:rPr lang="en-US" dirty="0" smtClean="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76282314"/>
              </p:ext>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460239" name="Chart" r:id="rId4" imgW="8686696" imgH="4467260" progId="MSGraph.Chart.8">
                  <p:embed followColorScheme="full"/>
                </p:oleObj>
              </mc:Choice>
              <mc:Fallback>
                <p:oleObj name="Chart" r:id="rId4" imgW="8686696" imgH="4467260"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0"/>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150% 2000-2015F) </a:t>
            </a:r>
            <a:r>
              <a:rPr lang="en-US" b="1" dirty="0">
                <a:solidFill>
                  <a:schemeClr val="bg1"/>
                </a:solidFill>
              </a:rPr>
              <a:t>despite very little unit </a:t>
            </a:r>
            <a:r>
              <a:rPr lang="en-US" b="1" dirty="0" smtClean="0">
                <a:solidFill>
                  <a:schemeClr val="bg1"/>
                </a:solidFill>
              </a:rPr>
              <a:t>growth during the real estate crash.  </a:t>
            </a:r>
            <a:r>
              <a:rPr lang="en-US" b="1" dirty="0">
                <a:solidFill>
                  <a:schemeClr val="bg1"/>
                </a:solidFill>
              </a:rPr>
              <a:t>Reasons include rate increases, especially in coastal zones, ITV endorsements (e.g., “inflation guards”), </a:t>
            </a:r>
            <a:r>
              <a:rPr lang="en-US" b="1" dirty="0" smtClean="0">
                <a:solidFill>
                  <a:schemeClr val="bg1"/>
                </a:solidFill>
              </a:rPr>
              <a:t>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08" y="4646976"/>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104</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920071245"/>
              </p:ext>
            </p:extLst>
          </p:nvPr>
        </p:nvGraphicFramePr>
        <p:xfrm>
          <a:off x="175559" y="2388257"/>
          <a:ext cx="8607425" cy="3989388"/>
        </p:xfrm>
        <a:graphic>
          <a:graphicData uri="http://schemas.openxmlformats.org/presentationml/2006/ole">
            <mc:AlternateContent xmlns:mc="http://schemas.openxmlformats.org/markup-compatibility/2006">
              <mc:Choice xmlns:v="urn:schemas-microsoft-com:vml" Requires="v">
                <p:oleObj spid="_x0000_s28459214" name="Chart" r:id="rId4" imgW="5746884" imgH="2660488" progId="MSGraph.Chart.8">
                  <p:embed followColorScheme="full"/>
                </p:oleObj>
              </mc:Choice>
              <mc:Fallback>
                <p:oleObj name="Chart" r:id="rId4" imgW="5746884" imgH="2660488" progId="MSGraph.Chart.8">
                  <p:embed followColorScheme="full"/>
                  <p:pic>
                    <p:nvPicPr>
                      <p:cNvPr id="0" name=""/>
                      <p:cNvPicPr>
                        <a:picLocks noChangeArrowheads="1"/>
                      </p:cNvPicPr>
                      <p:nvPr/>
                    </p:nvPicPr>
                    <p:blipFill>
                      <a:blip r:embed="rId5"/>
                      <a:srcRect/>
                      <a:stretch>
                        <a:fillRect/>
                      </a:stretch>
                    </p:blipFill>
                    <p:spPr bwMode="auto">
                      <a:xfrm>
                        <a:off x="175559" y="238825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(2000-2014); Conning (2015F); </a:t>
            </a:r>
            <a:r>
              <a:rPr lang="en-US" sz="1100" dirty="0"/>
              <a:t>Insurance Information Institute. </a:t>
            </a:r>
          </a:p>
        </p:txBody>
      </p:sp>
      <p:sp>
        <p:nvSpPr>
          <p:cNvPr id="14" name="TextBox 7"/>
          <p:cNvSpPr txBox="1">
            <a:spLocks noChangeArrowheads="1"/>
          </p:cNvSpPr>
          <p:nvPr/>
        </p:nvSpPr>
        <p:spPr bwMode="auto">
          <a:xfrm>
            <a:off x="298450" y="1927741"/>
            <a:ext cx="1304925" cy="338138"/>
          </a:xfrm>
          <a:prstGeom prst="rect">
            <a:avLst/>
          </a:prstGeom>
          <a:noFill/>
          <a:ln w="9525">
            <a:noFill/>
            <a:miter lim="800000"/>
            <a:headEnd/>
            <a:tailEnd/>
          </a:ln>
        </p:spPr>
        <p:txBody>
          <a:bodyPr>
            <a:spAutoFit/>
          </a:bodyPr>
          <a:lstStyle/>
          <a:p>
            <a:r>
              <a:rPr lang="en-US" sz="1600" dirty="0"/>
              <a:t>$ Billion</a:t>
            </a:r>
          </a:p>
        </p:txBody>
      </p:sp>
      <p:sp>
        <p:nvSpPr>
          <p:cNvPr id="12" name="AutoShape 7"/>
          <p:cNvSpPr>
            <a:spLocks noChangeArrowheads="1"/>
          </p:cNvSpPr>
          <p:nvPr/>
        </p:nvSpPr>
        <p:spPr bwMode="blackWhite">
          <a:xfrm>
            <a:off x="1961458" y="1054101"/>
            <a:ext cx="5393111" cy="1643062"/>
          </a:xfrm>
          <a:prstGeom prst="wedgeRectCallout">
            <a:avLst>
              <a:gd name="adj1" fmla="val -48668"/>
              <a:gd name="adj2" fmla="val 21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In contrast to </a:t>
            </a:r>
            <a:r>
              <a:rPr lang="en-US" b="1" dirty="0" smtClean="0">
                <a:solidFill>
                  <a:schemeClr val="bg1"/>
                </a:solidFill>
              </a:rPr>
              <a:t>positive </a:t>
            </a:r>
            <a:r>
              <a:rPr lang="en-US" b="1" dirty="0">
                <a:solidFill>
                  <a:schemeClr val="bg1"/>
                </a:solidFill>
              </a:rPr>
              <a:t>PP Auto </a:t>
            </a:r>
            <a:r>
              <a:rPr lang="en-US" b="1" dirty="0" smtClean="0">
                <a:solidFill>
                  <a:schemeClr val="bg1"/>
                </a:solidFill>
              </a:rPr>
              <a:t>NPW growth, </a:t>
            </a:r>
            <a:r>
              <a:rPr lang="en-US" b="1" dirty="0">
                <a:solidFill>
                  <a:schemeClr val="bg1"/>
                </a:solidFill>
              </a:rPr>
              <a:t>Commercial </a:t>
            </a:r>
            <a:r>
              <a:rPr lang="en-US" b="1" dirty="0" smtClean="0">
                <a:solidFill>
                  <a:schemeClr val="bg1"/>
                </a:solidFill>
              </a:rPr>
              <a:t>Auto </a:t>
            </a:r>
            <a:r>
              <a:rPr lang="en-US" b="1" dirty="0">
                <a:solidFill>
                  <a:schemeClr val="bg1"/>
                </a:solidFill>
              </a:rPr>
              <a:t>premiums </a:t>
            </a:r>
            <a:r>
              <a:rPr lang="en-US" b="1" dirty="0" smtClean="0">
                <a:solidFill>
                  <a:schemeClr val="bg1"/>
                </a:solidFill>
              </a:rPr>
              <a:t>fell 21.3% between 2005 and 2011 due </a:t>
            </a:r>
            <a:r>
              <a:rPr lang="en-US" b="1" dirty="0">
                <a:solidFill>
                  <a:schemeClr val="bg1"/>
                </a:solidFill>
              </a:rPr>
              <a:t>to soft market conditions in commercial lines and negative exposure </a:t>
            </a:r>
            <a:r>
              <a:rPr lang="en-US" b="1" dirty="0" smtClean="0">
                <a:solidFill>
                  <a:schemeClr val="bg1"/>
                </a:solidFill>
              </a:rPr>
              <a:t>trends, though growth resumed in 2012</a:t>
            </a:r>
            <a:endParaRPr lang="en-US" b="1" dirty="0">
              <a:solidFill>
                <a:schemeClr val="bg1"/>
              </a:solidFill>
              <a:latin typeface="Arial" pitchFamily="34" charset="0"/>
            </a:endParaRPr>
          </a:p>
        </p:txBody>
      </p:sp>
      <p:sp>
        <p:nvSpPr>
          <p:cNvPr id="16" name="Rectangle 2"/>
          <p:cNvSpPr>
            <a:spLocks noGrp="1" noChangeArrowheads="1"/>
          </p:cNvSpPr>
          <p:nvPr>
            <p:ph type="title"/>
          </p:nvPr>
        </p:nvSpPr>
        <p:spPr>
          <a:xfrm>
            <a:off x="298450" y="90488"/>
            <a:ext cx="7400925" cy="860425"/>
          </a:xfrm>
        </p:spPr>
        <p:txBody>
          <a:bodyPr/>
          <a:lstStyle/>
          <a:p>
            <a:r>
              <a:rPr lang="en-US" dirty="0" smtClean="0"/>
              <a:t>Commercial Auto Insurance</a:t>
            </a:r>
            <a:br>
              <a:rPr lang="en-US" dirty="0" smtClean="0"/>
            </a:br>
            <a:r>
              <a:rPr lang="en-US" dirty="0" smtClean="0"/>
              <a:t>Net Written Premium, 2000–2015F</a:t>
            </a:r>
          </a:p>
        </p:txBody>
      </p:sp>
    </p:spTree>
    <p:extLst>
      <p:ext uri="{BB962C8B-B14F-4D97-AF65-F5344CB8AC3E}">
        <p14:creationId xmlns:p14="http://schemas.microsoft.com/office/powerpoint/2010/main" val="1011811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105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0"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Rate </a:t>
            </a:r>
            <a:r>
              <a:rPr lang="en-US" sz="4000" b="1" dirty="0" smtClean="0">
                <a:solidFill>
                  <a:srgbClr val="225A7A"/>
                </a:solidFill>
              </a:rPr>
              <a:t>and Exposure are Both </a:t>
            </a:r>
            <a:r>
              <a:rPr lang="en-US" sz="4000" b="1" dirty="0">
                <a:solidFill>
                  <a:srgbClr val="225A7A"/>
                </a:solidFill>
              </a:rPr>
              <a:t>Presently </a:t>
            </a:r>
            <a:r>
              <a:rPr lang="en-US" sz="4000" b="1" dirty="0" smtClean="0">
                <a:solidFill>
                  <a:srgbClr val="225A7A"/>
                </a:solidFill>
              </a:rPr>
              <a:t>Important Growth Drivers</a:t>
            </a:r>
            <a:endParaRPr lang="en-US" sz="4000" b="1" dirty="0">
              <a:solidFill>
                <a:srgbClr val="225A7A"/>
              </a:solidFill>
            </a:endParaRP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Barclays Capital,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3"/>
          <a:stretch>
            <a:fillRect/>
          </a:stretch>
        </p:blipFill>
        <p:spPr>
          <a:xfrm>
            <a:off x="85725" y="1821752"/>
            <a:ext cx="8963025" cy="4355084"/>
          </a:xfrm>
          <a:prstGeom prst="rect">
            <a:avLst/>
          </a:prstGeom>
        </p:spPr>
      </p:pic>
      <p:sp>
        <p:nvSpPr>
          <p:cNvPr id="12" name="AutoShape 8"/>
          <p:cNvSpPr>
            <a:spLocks noChangeArrowheads="1"/>
          </p:cNvSpPr>
          <p:nvPr/>
        </p:nvSpPr>
        <p:spPr bwMode="blackWhite">
          <a:xfrm>
            <a:off x="5879642" y="3702606"/>
            <a:ext cx="2539144" cy="1366682"/>
          </a:xfrm>
          <a:prstGeom prst="wedgeRectCallout">
            <a:avLst>
              <a:gd name="adj1" fmla="val 62578"/>
              <a:gd name="adj2" fmla="val -60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Pure Premium Spread in 2015 Q1 was 0.0% meaning that rate gains were exactly offset by loss cost inflation</a:t>
            </a:r>
            <a:endParaRPr lang="en-US" sz="1600" b="1" dirty="0">
              <a:solidFill>
                <a:schemeClr val="bg1"/>
              </a:solidFill>
            </a:endParaRPr>
          </a:p>
        </p:txBody>
      </p:sp>
      <p:sp>
        <p:nvSpPr>
          <p:cNvPr id="13" name="AutoShape 8"/>
          <p:cNvSpPr>
            <a:spLocks noChangeArrowheads="1"/>
          </p:cNvSpPr>
          <p:nvPr/>
        </p:nvSpPr>
        <p:spPr bwMode="blackWhite">
          <a:xfrm>
            <a:off x="939779" y="1086817"/>
            <a:ext cx="2812413" cy="1366682"/>
          </a:xfrm>
          <a:prstGeom prst="wedgeRectCallout">
            <a:avLst>
              <a:gd name="adj1" fmla="val 48564"/>
              <a:gd name="adj2" fmla="val -2581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a:t>
            </a:r>
            <a:r>
              <a:rPr lang="en-US" sz="1600" b="1" i="1" dirty="0" smtClean="0">
                <a:solidFill>
                  <a:schemeClr val="bg1"/>
                </a:solidFill>
              </a:rPr>
              <a:t>Pure Premium Spread</a:t>
            </a:r>
            <a:r>
              <a:rPr lang="en-US" sz="1600" b="1" dirty="0" smtClean="0">
                <a:solidFill>
                  <a:schemeClr val="bg1"/>
                </a:solidFill>
              </a:rPr>
              <a:t> is the difference between price increases and loss cost inflation adjusted for frequency trends</a:t>
            </a:r>
            <a:endParaRPr lang="en-US" sz="1600" b="1" dirty="0">
              <a:solidFill>
                <a:schemeClr val="bg1"/>
              </a:solidFill>
            </a:endParaRPr>
          </a:p>
        </p:txBody>
      </p:sp>
    </p:spTree>
    <p:extLst>
      <p:ext uri="{BB962C8B-B14F-4D97-AF65-F5344CB8AC3E}">
        <p14:creationId xmlns:p14="http://schemas.microsoft.com/office/powerpoint/2010/main" val="4772806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107</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88" y="1605836"/>
          <a:ext cx="8607425" cy="4296573"/>
        </p:xfrm>
        <a:graphic>
          <a:graphicData uri="http://schemas.openxmlformats.org/presentationml/2006/ole">
            <mc:AlternateContent xmlns:mc="http://schemas.openxmlformats.org/markup-compatibility/2006">
              <mc:Choice xmlns:v="urn:schemas-microsoft-com:vml" Requires="v">
                <p:oleObj spid="_x0000_s28472518"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88" y="1605836"/>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0.8% in 2011, 2.3% in 2012 and 3.3% in 2013; I.I.I. estimate is for +3.4% in 2014 and 2015.</a:t>
            </a:r>
            <a:endParaRPr lang="en-US" sz="1600" b="1" dirty="0">
              <a:solidFill>
                <a:srgbClr val="FFFFFF"/>
              </a:solidFill>
            </a:endParaRPr>
          </a:p>
        </p:txBody>
      </p:sp>
      <p:sp>
        <p:nvSpPr>
          <p:cNvPr id="12296" name="Rectangle 5"/>
          <p:cNvSpPr>
            <a:spLocks noChangeArrowheads="1"/>
          </p:cNvSpPr>
          <p:nvPr/>
        </p:nvSpPr>
        <p:spPr bwMode="auto">
          <a:xfrm>
            <a:off x="-1"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insured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1994-2013; </a:t>
            </a:r>
            <a:r>
              <a:rPr lang="en-US" sz="1100" dirty="0"/>
              <a:t>Insurance Information Institute </a:t>
            </a:r>
            <a:r>
              <a:rPr lang="en-US" sz="1100" dirty="0" smtClean="0"/>
              <a:t>estimates for 2014-2015 </a:t>
            </a:r>
            <a:r>
              <a:rPr lang="en-US" sz="1100" dirty="0"/>
              <a:t>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a:t>
            </a:r>
            <a:r>
              <a:rPr lang="en-US" sz="1400" b="1" dirty="0" smtClean="0">
                <a:solidFill>
                  <a:schemeClr val="bg1"/>
                </a:solidFill>
              </a:rPr>
              <a:t>insurance now finally exceeds the pre-crisis high of $842 recorded in 2004, taking a full decade to recover, but on an inflation-adjusted basis premiums are still below 2004 levels</a:t>
            </a:r>
            <a:endParaRPr lang="en-US" sz="1400" b="1" dirty="0">
              <a:solidFill>
                <a:schemeClr val="bg1"/>
              </a:solidFill>
            </a:endParaRPr>
          </a:p>
        </p:txBody>
      </p:sp>
      <p:sp>
        <p:nvSpPr>
          <p:cNvPr id="10" name="TextBox 12"/>
          <p:cNvSpPr txBox="1">
            <a:spLocks noChangeArrowheads="1"/>
          </p:cNvSpPr>
          <p:nvPr/>
        </p:nvSpPr>
        <p:spPr bwMode="auto">
          <a:xfrm>
            <a:off x="1115735" y="1119392"/>
            <a:ext cx="1678265" cy="2462213"/>
          </a:xfrm>
          <a:prstGeom prst="rect">
            <a:avLst/>
          </a:prstGeom>
          <a:solidFill>
            <a:schemeClr val="accent1"/>
          </a:solidFill>
          <a:ln w="9525">
            <a:noFill/>
            <a:miter lim="800000"/>
            <a:headEnd/>
            <a:tailEnd/>
          </a:ln>
        </p:spPr>
        <p:txBody>
          <a:bodyPr wrap="square">
            <a:spAutoFit/>
          </a:bodyPr>
          <a:lstStyle/>
          <a:p>
            <a:r>
              <a:rPr lang="en-US" sz="1100" b="1" u="sng" dirty="0" smtClean="0">
                <a:solidFill>
                  <a:schemeClr val="bg1"/>
                </a:solidFill>
              </a:rPr>
              <a:t>Annual Pct Changes </a:t>
            </a:r>
            <a:r>
              <a:rPr lang="en-US" sz="1100" dirty="0">
                <a:solidFill>
                  <a:schemeClr val="bg1"/>
                </a:solidFill>
              </a:rPr>
              <a:t/>
            </a:r>
            <a:br>
              <a:rPr lang="en-US" sz="1100" dirty="0">
                <a:solidFill>
                  <a:schemeClr val="bg1"/>
                </a:solidFill>
              </a:rPr>
            </a:br>
            <a:r>
              <a:rPr lang="en-US" sz="1100" dirty="0" smtClean="0">
                <a:solidFill>
                  <a:schemeClr val="bg1"/>
                </a:solidFill>
              </a:rPr>
              <a:t>2001:  5.2%</a:t>
            </a:r>
            <a:r>
              <a:rPr lang="en-US" sz="1100" dirty="0">
                <a:solidFill>
                  <a:schemeClr val="bg1"/>
                </a:solidFill>
              </a:rPr>
              <a:t/>
            </a:r>
            <a:br>
              <a:rPr lang="en-US" sz="1100" dirty="0">
                <a:solidFill>
                  <a:schemeClr val="bg1"/>
                </a:solidFill>
              </a:rPr>
            </a:br>
            <a:r>
              <a:rPr lang="en-US" sz="1100" dirty="0" smtClean="0">
                <a:solidFill>
                  <a:schemeClr val="bg1"/>
                </a:solidFill>
              </a:rPr>
              <a:t>2002:  8.6%</a:t>
            </a:r>
            <a:r>
              <a:rPr lang="en-US" sz="1100" dirty="0">
                <a:solidFill>
                  <a:schemeClr val="bg1"/>
                </a:solidFill>
              </a:rPr>
              <a:t/>
            </a:r>
            <a:br>
              <a:rPr lang="en-US" sz="1100" dirty="0">
                <a:solidFill>
                  <a:schemeClr val="bg1"/>
                </a:solidFill>
              </a:rPr>
            </a:br>
            <a:r>
              <a:rPr lang="en-US" sz="1100" dirty="0" smtClean="0">
                <a:solidFill>
                  <a:schemeClr val="bg1"/>
                </a:solidFill>
              </a:rPr>
              <a:t>2003:  5.6%</a:t>
            </a:r>
            <a:endParaRPr lang="en-US" sz="1100" dirty="0">
              <a:solidFill>
                <a:schemeClr val="bg1"/>
              </a:solidFill>
            </a:endParaRPr>
          </a:p>
          <a:p>
            <a:r>
              <a:rPr lang="en-US" sz="1100" dirty="0" smtClean="0">
                <a:solidFill>
                  <a:schemeClr val="bg1"/>
                </a:solidFill>
              </a:rPr>
              <a:t>2004:  1.5%</a:t>
            </a:r>
            <a:br>
              <a:rPr lang="en-US" sz="1100" dirty="0" smtClean="0">
                <a:solidFill>
                  <a:schemeClr val="bg1"/>
                </a:solidFill>
              </a:rPr>
            </a:br>
            <a:r>
              <a:rPr lang="en-US" sz="1100" dirty="0" smtClean="0">
                <a:solidFill>
                  <a:schemeClr val="bg1"/>
                </a:solidFill>
              </a:rPr>
              <a:t>2005: -1.3%</a:t>
            </a:r>
            <a:br>
              <a:rPr lang="en-US" sz="1100" dirty="0" smtClean="0">
                <a:solidFill>
                  <a:schemeClr val="bg1"/>
                </a:solidFill>
              </a:rPr>
            </a:br>
            <a:r>
              <a:rPr lang="en-US" sz="1100" dirty="0" smtClean="0">
                <a:solidFill>
                  <a:schemeClr val="bg1"/>
                </a:solidFill>
              </a:rPr>
              <a:t>2006: -1.8%</a:t>
            </a:r>
            <a:br>
              <a:rPr lang="en-US" sz="1100" dirty="0" smtClean="0">
                <a:solidFill>
                  <a:schemeClr val="bg1"/>
                </a:solidFill>
              </a:rPr>
            </a:br>
            <a:r>
              <a:rPr lang="en-US" sz="1100" dirty="0" smtClean="0">
                <a:solidFill>
                  <a:schemeClr val="bg1"/>
                </a:solidFill>
              </a:rPr>
              <a:t>2007: -2.1%</a:t>
            </a:r>
            <a:br>
              <a:rPr lang="en-US" sz="1100" dirty="0" smtClean="0">
                <a:solidFill>
                  <a:schemeClr val="bg1"/>
                </a:solidFill>
              </a:rPr>
            </a:br>
            <a:r>
              <a:rPr lang="en-US" sz="1100" dirty="0" smtClean="0">
                <a:solidFill>
                  <a:schemeClr val="bg1"/>
                </a:solidFill>
              </a:rPr>
              <a:t>2008: -1.0%</a:t>
            </a:r>
            <a:br>
              <a:rPr lang="en-US" sz="1100" dirty="0" smtClean="0">
                <a:solidFill>
                  <a:schemeClr val="bg1"/>
                </a:solidFill>
              </a:rPr>
            </a:br>
            <a:r>
              <a:rPr lang="en-US" sz="1100" dirty="0" smtClean="0">
                <a:solidFill>
                  <a:schemeClr val="bg1"/>
                </a:solidFill>
              </a:rPr>
              <a:t>2009: -0.5%</a:t>
            </a:r>
            <a:br>
              <a:rPr lang="en-US" sz="1100" dirty="0" smtClean="0">
                <a:solidFill>
                  <a:schemeClr val="bg1"/>
                </a:solidFill>
              </a:rPr>
            </a:br>
            <a:r>
              <a:rPr lang="en-US" sz="1100" dirty="0" smtClean="0">
                <a:solidFill>
                  <a:schemeClr val="bg1"/>
                </a:solidFill>
              </a:rPr>
              <a:t>2010:  0.6%</a:t>
            </a:r>
            <a:br>
              <a:rPr lang="en-US" sz="1100" dirty="0" smtClean="0">
                <a:solidFill>
                  <a:schemeClr val="bg1"/>
                </a:solidFill>
              </a:rPr>
            </a:br>
            <a:r>
              <a:rPr lang="en-US" sz="1100" dirty="0" smtClean="0">
                <a:solidFill>
                  <a:schemeClr val="bg1"/>
                </a:solidFill>
              </a:rPr>
              <a:t>2011:  0.6%</a:t>
            </a:r>
          </a:p>
          <a:p>
            <a:r>
              <a:rPr lang="en-US" sz="1100" dirty="0" smtClean="0">
                <a:solidFill>
                  <a:schemeClr val="bg1"/>
                </a:solidFill>
              </a:rPr>
              <a:t>2012: 2.3%</a:t>
            </a:r>
          </a:p>
          <a:p>
            <a:r>
              <a:rPr lang="en-US" sz="1100" dirty="0" smtClean="0">
                <a:solidFill>
                  <a:schemeClr val="bg1"/>
                </a:solidFill>
              </a:rPr>
              <a:t>2013: 3.3%</a:t>
            </a:r>
            <a:endParaRPr lang="en-US" sz="1100" dirty="0">
              <a:solidFill>
                <a:schemeClr val="bg1"/>
              </a:solidFill>
            </a:endParaRP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770669" y="3805180"/>
            <a:ext cx="7593136" cy="272382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Are Capital Accumulation, Drive for Growth and Scale Stimulating M&amp;A Activity?</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Not Currently Focused on Personal Lines</a:t>
            </a:r>
            <a:endParaRPr lang="en-US" sz="3600" b="1" i="1" dirty="0">
              <a:solidFill>
                <a:srgbClr val="C0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109</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104705462"/>
              </p:ext>
            </p:extLst>
          </p:nvPr>
        </p:nvGraphicFramePr>
        <p:xfrm>
          <a:off x="282575" y="1690688"/>
          <a:ext cx="8542337" cy="4513262"/>
        </p:xfrm>
        <a:graphic>
          <a:graphicData uri="http://schemas.openxmlformats.org/presentationml/2006/ole">
            <mc:AlternateContent xmlns:mc="http://schemas.openxmlformats.org/markup-compatibility/2006">
              <mc:Choice xmlns:v="urn:schemas-microsoft-com:vml" Requires="v">
                <p:oleObj spid="_x0000_s28556382"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282575"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M&amp;A activity in 2015 will likely reach its highest level since 1998</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9690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11</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1776413"/>
            <a:ext cx="8534400" cy="207327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Profitability by Line and State </a:t>
            </a:r>
            <a:r>
              <a:rPr lang="en-US" sz="4000" b="1" i="1" dirty="0" smtClean="0">
                <a:solidFill>
                  <a:srgbClr val="FFFFFF"/>
                </a:solidFill>
              </a:rPr>
              <a:t>Hawaii Focus</a:t>
            </a:r>
            <a:endParaRPr lang="en-US" sz="4000" b="1" i="1" dirty="0">
              <a:solidFill>
                <a:srgbClr val="FFFFFF"/>
              </a:solidFill>
            </a:endParaRPr>
          </a:p>
        </p:txBody>
      </p:sp>
      <p:sp>
        <p:nvSpPr>
          <p:cNvPr id="1940487" name="Rectangle 7"/>
          <p:cNvSpPr>
            <a:spLocks noChangeArrowheads="1"/>
          </p:cNvSpPr>
          <p:nvPr/>
        </p:nvSpPr>
        <p:spPr bwMode="auto">
          <a:xfrm>
            <a:off x="581025" y="4110530"/>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Results Have Been Fairly Strong and Stable in Recent Years</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Dearth of Major CATs, Pricing Discipline Has Helped</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11</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Economic and Demographic Considerations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Auto, Home Are Sensitive to Underlying Economic Conditions</a:t>
            </a:r>
            <a:endParaRPr lang="en-US" sz="4000" b="1" i="1" dirty="0">
              <a:solidFill>
                <a:srgbClr val="FF0000"/>
              </a:solidFill>
            </a:endParaRP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111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3206071932"/>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557404"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(4/16 for 2016-17; </a:t>
            </a:r>
            <a:r>
              <a:rPr lang="en-US" sz="1100" dirty="0"/>
              <a:t>3</a:t>
            </a:r>
            <a:r>
              <a:rPr lang="en-US" sz="1100" dirty="0" smtClean="0"/>
              <a:t>/16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722056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112</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a:t>
            </a:r>
          </a:p>
        </p:txBody>
      </p:sp>
      <p:graphicFrame>
        <p:nvGraphicFramePr>
          <p:cNvPr id="97286" name="Object 2"/>
          <p:cNvGraphicFramePr>
            <a:graphicFrameLocks noGrp="1"/>
          </p:cNvGraphicFramePr>
          <p:nvPr>
            <p:ph idx="4294967295"/>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510353"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US Census Bureau, </a:t>
            </a:r>
            <a:r>
              <a:rPr lang="en-US" altLang="en-US" sz="1100" i="1" dirty="0"/>
              <a:t>Residential Vacancies &amp; Home Ownership in the First Quarter of 2015 </a:t>
            </a:r>
            <a:r>
              <a:rPr lang="en-US" altLang="en-US" sz="1100" dirty="0"/>
              <a:t>(released April 28, 2015) and earlier issues; Insurance Information Institute. Next Census Bureau report to be released on July 28, 2015</a:t>
            </a:r>
            <a:r>
              <a:rPr lang="en-US" altLang="en-US" sz="1100" dirty="0" smtClean="0"/>
              <a:t>. *As of Q1.</a:t>
            </a:r>
            <a:endParaRPr lang="en-US" altLang="en-US" sz="1100" dirty="0"/>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112</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a:t>
            </a:r>
            <a:r>
              <a:rPr lang="en-US" b="1" dirty="0" smtClean="0">
                <a:solidFill>
                  <a:schemeClr val="bg1"/>
                </a:solidFill>
                <a:latin typeface="Arial "/>
              </a:rPr>
              <a:t>2015</a:t>
            </a:r>
            <a:endParaRPr lang="en-US" b="1" dirty="0">
              <a:solidFill>
                <a:schemeClr val="bg1"/>
              </a:solidFill>
              <a:latin typeface="Arial "/>
            </a:endParaRP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626527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113</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ext uri="{D42A27DB-BD31-4B8C-83A1-F6EECF244321}">
                <p14:modId xmlns:p14="http://schemas.microsoft.com/office/powerpoint/2010/main" val="1364617085"/>
              </p:ext>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2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114</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2043613227"/>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11376"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2079751" name="AutoShape 7"/>
          <p:cNvSpPr>
            <a:spLocks noChangeArrowheads="1"/>
          </p:cNvSpPr>
          <p:nvPr/>
        </p:nvSpPr>
        <p:spPr bwMode="blackWhite">
          <a:xfrm>
            <a:off x="832485" y="3432175"/>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362253" y="1075235"/>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2015 </a:t>
            </a:r>
            <a:r>
              <a:rPr lang="en-US" sz="1600" b="1" dirty="0">
                <a:solidFill>
                  <a:schemeClr val="bg1"/>
                </a:solidFill>
              </a:rPr>
              <a:t>and beyond</a:t>
            </a:r>
          </a:p>
        </p:txBody>
      </p:sp>
      <p:sp>
        <p:nvSpPr>
          <p:cNvPr id="11" name="AutoShape 7"/>
          <p:cNvSpPr>
            <a:spLocks noChangeArrowheads="1"/>
          </p:cNvSpPr>
          <p:nvPr/>
        </p:nvSpPr>
        <p:spPr bwMode="blackWhite">
          <a:xfrm>
            <a:off x="6243942" y="3619757"/>
            <a:ext cx="2580970" cy="1222793"/>
          </a:xfrm>
          <a:prstGeom prst="wedgeRectCallout">
            <a:avLst>
              <a:gd name="adj1" fmla="val -47859"/>
              <a:gd name="adj2" fmla="val -1104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a:t>
            </a:r>
            <a:r>
              <a:rPr lang="en-US" b="1" dirty="0" smtClean="0">
                <a:solidFill>
                  <a:srgbClr val="FFFFFF"/>
                </a:solidFill>
                <a:latin typeface="Arial" charset="0"/>
                <a:cs typeface="Arial" charset="0"/>
              </a:rPr>
              <a:t>.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3.5% - 5%.</a:t>
            </a:r>
            <a:endParaRPr lang="en-US" b="1" dirty="0">
              <a:solidFill>
                <a:srgbClr val="FFFFFF"/>
              </a:solidFill>
              <a:latin typeface="Arial" charset="0"/>
              <a:cs typeface="Arial" charset="0"/>
            </a:endParaRPr>
          </a:p>
        </p:txBody>
      </p:sp>
      <p:sp>
        <p:nvSpPr>
          <p:cNvPr id="13" name="AutoShape 8"/>
          <p:cNvSpPr>
            <a:spLocks noChangeArrowheads="1"/>
          </p:cNvSpPr>
          <p:nvPr/>
        </p:nvSpPr>
        <p:spPr bwMode="blackWhite">
          <a:xfrm>
            <a:off x="7138058" y="1057826"/>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
        <p:nvSpPr>
          <p:cNvPr id="14" name="Rectangle 5"/>
          <p:cNvSpPr>
            <a:spLocks noChangeArrowheads="1"/>
          </p:cNvSpPr>
          <p:nvPr/>
        </p:nvSpPr>
        <p:spPr bwMode="auto">
          <a:xfrm>
            <a:off x="-189188" y="6611910"/>
            <a:ext cx="9190640"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(4/16 for 2016-17; </a:t>
            </a:r>
            <a:r>
              <a:rPr lang="en-US" sz="1100" dirty="0"/>
              <a:t>3</a:t>
            </a:r>
            <a:r>
              <a:rPr lang="en-US" sz="1100" dirty="0" smtClean="0"/>
              <a:t>/16 for 2018-21F; </a:t>
            </a:r>
            <a:r>
              <a:rPr lang="en-US" sz="1100" dirty="0"/>
              <a:t>Insurance Information </a:t>
            </a:r>
            <a:r>
              <a:rPr lang="en-US" sz="1100" dirty="0" smtClean="0"/>
              <a:t>Institute.</a:t>
            </a:r>
            <a:endParaRPr lang="en-US" sz="1100" dirty="0"/>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Number of Registered Passenger Vehicles in US, 1999 – 2015E</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Bureau of Transportation Statistics; Barclays Capital estimates,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115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growing once again and now finally exceed pre-crisis peak</a:t>
            </a:r>
            <a:endParaRPr lang="en-US" b="1" dirty="0">
              <a:solidFill>
                <a:schemeClr val="bg1"/>
              </a:solidFill>
            </a:endParaRPr>
          </a:p>
        </p:txBody>
      </p:sp>
      <p:sp>
        <p:nvSpPr>
          <p:cNvPr id="12" name="AutoShape 8"/>
          <p:cNvSpPr>
            <a:spLocks noChangeArrowheads="1"/>
          </p:cNvSpPr>
          <p:nvPr/>
        </p:nvSpPr>
        <p:spPr bwMode="blackWhite">
          <a:xfrm>
            <a:off x="6474957" y="3784394"/>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expected to increase at an annual rate of about 1.5% per year in 2015 and 2016</a:t>
            </a:r>
            <a:endParaRPr lang="en-US" b="1" dirty="0">
              <a:solidFill>
                <a:schemeClr val="bg1"/>
              </a:solidFill>
            </a:endParaRP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Licensed Drivers, Vehicle Registrations and Resident Population: </a:t>
            </a:r>
            <a:r>
              <a:rPr lang="en-US" altLang="en-US" i="1" dirty="0" smtClean="0">
                <a:latin typeface="Arial" panose="020B0604020202020204" pitchFamily="34" charset="0"/>
              </a:rPr>
              <a:t>All UP!</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116</a:t>
            </a:fld>
            <a:endParaRPr lang="en-US" dirty="0">
              <a:solidFill>
                <a:srgbClr val="000000"/>
              </a:solidFill>
            </a:endParaRPr>
          </a:p>
        </p:txBody>
      </p:sp>
      <p:sp>
        <p:nvSpPr>
          <p:cNvPr id="11272" name="Rectangle 4"/>
          <p:cNvSpPr>
            <a:spLocks noChangeArrowheads="1"/>
          </p:cNvSpPr>
          <p:nvPr/>
        </p:nvSpPr>
        <p:spPr bwMode="auto">
          <a:xfrm>
            <a:off x="-27918" y="6371404"/>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Federal </a:t>
            </a:r>
            <a:r>
              <a:rPr lang="en-US" altLang="en-US" sz="1100" dirty="0">
                <a:solidFill>
                  <a:srgbClr val="000000"/>
                </a:solidFill>
              </a:rPr>
              <a:t>Highway Administration: </a:t>
            </a:r>
            <a:r>
              <a:rPr lang="en-US" altLang="en-US" sz="1100" dirty="0">
                <a:solidFill>
                  <a:srgbClr val="000000"/>
                </a:solidFill>
                <a:hlinkClick r:id="rId2"/>
              </a:rPr>
              <a:t>http://</a:t>
            </a:r>
            <a:r>
              <a:rPr lang="en-US" altLang="en-US" sz="1100" dirty="0" smtClean="0">
                <a:solidFill>
                  <a:srgbClr val="000000"/>
                </a:solidFill>
                <a:hlinkClick r:id="rId2"/>
              </a:rPr>
              <a:t>www.fhwa.dot.gov/policyinformation/statistics/2014/dv1c.cfm</a:t>
            </a:r>
            <a:r>
              <a:rPr lang="en-US" altLang="en-US" sz="1100" dirty="0" smtClean="0">
                <a:solidFill>
                  <a:srgbClr val="000000"/>
                </a:solidFill>
              </a:rPr>
              <a:t> accessed 2/1/16; Insurance Information Institute.</a:t>
            </a:r>
          </a:p>
        </p:txBody>
      </p:sp>
      <p:pic>
        <p:nvPicPr>
          <p:cNvPr id="2" name="Picture 1"/>
          <p:cNvPicPr>
            <a:picLocks noChangeAspect="1"/>
          </p:cNvPicPr>
          <p:nvPr/>
        </p:nvPicPr>
        <p:blipFill>
          <a:blip r:embed="rId3"/>
          <a:stretch>
            <a:fillRect/>
          </a:stretch>
        </p:blipFill>
        <p:spPr>
          <a:xfrm>
            <a:off x="255642" y="1163720"/>
            <a:ext cx="7285640" cy="5125928"/>
          </a:xfrm>
          <a:prstGeom prst="rect">
            <a:avLst/>
          </a:prstGeom>
        </p:spPr>
      </p:pic>
      <p:sp>
        <p:nvSpPr>
          <p:cNvPr id="9" name="AutoShape 6"/>
          <p:cNvSpPr>
            <a:spLocks noChangeArrowheads="1"/>
          </p:cNvSpPr>
          <p:nvPr/>
        </p:nvSpPr>
        <p:spPr bwMode="blackWhite">
          <a:xfrm>
            <a:off x="6443694" y="4035971"/>
            <a:ext cx="2511361" cy="1418897"/>
          </a:xfrm>
          <a:prstGeom prst="wedgeRectCallout">
            <a:avLst>
              <a:gd name="adj1" fmla="val -13420"/>
              <a:gd name="adj2" fmla="val -1089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temporarily interrupted growth, but the number of drivers and registered is rising!</a:t>
            </a:r>
            <a:endParaRPr lang="en-US" sz="1600" b="1" dirty="0">
              <a:solidFill>
                <a:schemeClr val="bg1"/>
              </a:solidFill>
            </a:endParaRPr>
          </a:p>
        </p:txBody>
      </p:sp>
    </p:spTree>
    <p:extLst>
      <p:ext uri="{BB962C8B-B14F-4D97-AF65-F5344CB8AC3E}">
        <p14:creationId xmlns:p14="http://schemas.microsoft.com/office/powerpoint/2010/main" val="209312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117</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165100" y="160412"/>
            <a:ext cx="7512708" cy="769938"/>
          </a:xfrm>
        </p:spPr>
        <p:txBody>
          <a:bodyPr/>
          <a:lstStyle/>
          <a:p>
            <a:r>
              <a:rPr lang="en-US" dirty="0" smtClean="0">
                <a:latin typeface="Arial" panose="020B0604020202020204" pitchFamily="34" charset="0"/>
              </a:rPr>
              <a:t>America is Driving More Again (Finally!): Total 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data are through </a:t>
            </a:r>
            <a:r>
              <a:rPr lang="en-US" sz="1100" dirty="0" smtClean="0">
                <a:solidFill>
                  <a:srgbClr val="000000"/>
                </a:solidFill>
              </a:rPr>
              <a:t>November</a:t>
            </a:r>
            <a:r>
              <a:rPr lang="en-US" sz="1100" dirty="0" smtClean="0">
                <a:solidFill>
                  <a:srgbClr val="000000"/>
                </a:solidFill>
                <a:cs typeface="Arial" charset="0"/>
              </a:rPr>
              <a:t>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a:t>
            </a:r>
            <a:r>
              <a:rPr lang="en-US" sz="1100" dirty="0">
                <a:solidFill>
                  <a:srgbClr val="000000"/>
                </a:solidFill>
                <a:hlinkClick r:id="rId4"/>
              </a:rPr>
              <a:t>http://</a:t>
            </a:r>
            <a:r>
              <a:rPr lang="en-US" sz="1100" dirty="0" smtClean="0">
                <a:solidFill>
                  <a:srgbClr val="000000"/>
                </a:solidFill>
                <a:hlinkClick r:id="rId4"/>
              </a:rPr>
              <a:t>www.fhwa.dot.gov/policyinformation/travel_monitoring/tvt.cfm</a:t>
            </a:r>
            <a:r>
              <a:rPr lang="en-US" sz="1100" dirty="0" smtClean="0">
                <a:solidFill>
                  <a:srgbClr val="000000"/>
                </a:solidFill>
              </a:rPr>
              <a:t> );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nvPr>
        </p:nvGraphicFramePr>
        <p:xfrm>
          <a:off x="377825" y="1185863"/>
          <a:ext cx="7896164" cy="4849340"/>
        </p:xfrm>
        <a:graphic>
          <a:graphicData uri="http://schemas.openxmlformats.org/presentationml/2006/ole">
            <mc:AlternateContent xmlns:mc="http://schemas.openxmlformats.org/markup-compatibility/2006">
              <mc:Choice xmlns:v="urn:schemas-microsoft-com:vml" Requires="v">
                <p:oleObj spid="_x0000_s28560462" name="Chart" r:id="rId5" imgW="8334251" imgH="4372079" progId="MSGraph.Chart.8">
                  <p:embed followColorScheme="full"/>
                </p:oleObj>
              </mc:Choice>
              <mc:Fallback>
                <p:oleObj name="Chart" r:id="rId5" imgW="8334251" imgH="4372079" progId="MSGraph.Chart.8">
                  <p:embed followColorScheme="full"/>
                  <p:pic>
                    <p:nvPicPr>
                      <p:cNvPr id="0" name=""/>
                      <p:cNvPicPr>
                        <a:picLocks noChangeAspect="1" noChangeArrowheads="1"/>
                      </p:cNvPicPr>
                      <p:nvPr/>
                    </p:nvPicPr>
                    <p:blipFill>
                      <a:blip r:embed="rId6"/>
                      <a:srcRect/>
                      <a:stretch>
                        <a:fillRect/>
                      </a:stretch>
                    </p:blipFill>
                    <p:spPr bwMode="gray">
                      <a:xfrm>
                        <a:off x="377825" y="1185863"/>
                        <a:ext cx="7896164"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4159250" y="3285129"/>
            <a:ext cx="3141308" cy="1354933"/>
          </a:xfrm>
          <a:prstGeom prst="wedgeRectCallout">
            <a:avLst>
              <a:gd name="adj1" fmla="val 36861"/>
              <a:gd name="adj2" fmla="val -1385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From November 2007 until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i="1" dirty="0">
                <a:solidFill>
                  <a:srgbClr val="FFFFFF"/>
                </a:solidFill>
                <a:cs typeface="Arial" charset="0"/>
              </a:rPr>
              <a:t>Previous record was in the early 1980s (39 months</a:t>
            </a:r>
            <a:r>
              <a:rPr lang="en-US" sz="1400" b="1" i="1" dirty="0" smtClean="0">
                <a:solidFill>
                  <a:srgbClr val="FFFFFF"/>
                </a:solidFill>
                <a:cs typeface="Arial" charset="0"/>
              </a:rPr>
              <a:t>).</a:t>
            </a:r>
            <a:endParaRPr lang="en-US" sz="1400" b="1" i="1" dirty="0">
              <a:solidFill>
                <a:srgbClr val="FFFFFF"/>
              </a:solidFill>
              <a:cs typeface="Arial" charset="0"/>
            </a:endParaRPr>
          </a:p>
        </p:txBody>
      </p:sp>
      <p:sp>
        <p:nvSpPr>
          <p:cNvPr id="17419" name="TextBox 12"/>
          <p:cNvSpPr txBox="1">
            <a:spLocks noChangeArrowheads="1"/>
          </p:cNvSpPr>
          <p:nvPr/>
        </p:nvSpPr>
        <p:spPr bwMode="auto">
          <a:xfrm>
            <a:off x="1612469" y="1296194"/>
            <a:ext cx="1725536"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a:t>
            </a:r>
            <a:r>
              <a:rPr lang="en-US" sz="1200" b="1" dirty="0" smtClean="0">
                <a:solidFill>
                  <a:srgbClr val="FFFFFF"/>
                </a:solidFill>
              </a:rPr>
              <a:t>1990</a:t>
            </a:r>
            <a:r>
              <a:rPr lang="en-US" sz="1200" b="1" dirty="0" smtClean="0">
                <a:solidFill>
                  <a:srgbClr val="FFFFFF"/>
                </a:solidFill>
                <a:cs typeface="Arial" charset="0"/>
              </a:rPr>
              <a:t>-2007 growth </a:t>
            </a:r>
            <a:r>
              <a:rPr lang="en-US" sz="1200" b="1" dirty="0">
                <a:solidFill>
                  <a:srgbClr val="FFFFFF"/>
                </a:solidFill>
                <a:cs typeface="Arial" charset="0"/>
              </a:rPr>
              <a:t>in miles driven </a:t>
            </a:r>
            <a:r>
              <a:rPr lang="en-US" sz="1200" b="1" dirty="0" smtClean="0">
                <a:solidFill>
                  <a:srgbClr val="FFFFFF"/>
                </a:solidFill>
                <a:cs typeface="Arial" charset="0"/>
              </a:rPr>
              <a:t>(+43.9%) is </a:t>
            </a:r>
            <a:r>
              <a:rPr lang="en-US" sz="1200" b="1" dirty="0">
                <a:solidFill>
                  <a:srgbClr val="FFFFFF"/>
                </a:solidFill>
                <a:cs typeface="Arial" charset="0"/>
              </a:rPr>
              <a:t>due to population </a:t>
            </a:r>
            <a:r>
              <a:rPr lang="en-US" sz="1200" b="1" dirty="0" smtClean="0">
                <a:solidFill>
                  <a:srgbClr val="FFFFFF"/>
                </a:solidFill>
                <a:cs typeface="Arial" charset="0"/>
              </a:rPr>
              <a:t>growth</a:t>
            </a:r>
            <a:r>
              <a:rPr lang="en-US" sz="1200" b="1" dirty="0">
                <a:solidFill>
                  <a:srgbClr val="FFFFFF"/>
                </a:solidFill>
              </a:rPr>
              <a:t> </a:t>
            </a:r>
            <a:r>
              <a:rPr lang="en-US" sz="1200" b="1" dirty="0" smtClean="0">
                <a:solidFill>
                  <a:srgbClr val="FFFFFF"/>
                </a:solidFill>
              </a:rPr>
              <a:t>(</a:t>
            </a:r>
            <a:r>
              <a:rPr lang="en-US" sz="1200" b="1" dirty="0" smtClean="0">
                <a:solidFill>
                  <a:srgbClr val="FFFFFF"/>
                </a:solidFill>
                <a:cs typeface="Arial" charset="0"/>
              </a:rPr>
              <a:t>+20.7%</a:t>
            </a:r>
            <a:r>
              <a:rPr lang="en-US" sz="1200" b="1" dirty="0" smtClean="0">
                <a:solidFill>
                  <a:srgbClr val="FFFFFF"/>
                </a:solidFill>
              </a:rPr>
              <a:t>)…</a:t>
            </a:r>
            <a:endParaRPr lang="en-US" sz="1200" b="1" dirty="0">
              <a:solidFill>
                <a:srgbClr val="FFFFFF"/>
              </a:solidFill>
              <a:cs typeface="Arial" charset="0"/>
            </a:endParaRPr>
          </a:p>
        </p:txBody>
      </p:sp>
      <p:sp>
        <p:nvSpPr>
          <p:cNvPr id="12" name="Rectangle 7"/>
          <p:cNvSpPr>
            <a:spLocks noChangeArrowheads="1"/>
          </p:cNvSpPr>
          <p:nvPr/>
        </p:nvSpPr>
        <p:spPr bwMode="grayWhite">
          <a:xfrm>
            <a:off x="5978477" y="1295400"/>
            <a:ext cx="2295512" cy="926687"/>
          </a:xfrm>
          <a:prstGeom prst="rect">
            <a:avLst/>
          </a:prstGeom>
          <a:noFill/>
          <a:ln w="28575">
            <a:solidFill>
              <a:schemeClr val="folHlink"/>
            </a:solidFill>
            <a:miter lim="800000"/>
            <a:headEnd/>
            <a:tailEnd/>
          </a:ln>
        </p:spPr>
        <p:txBody>
          <a:bodyPr wrap="none" anchor="ctr"/>
          <a:lstStyle/>
          <a:p>
            <a:endParaRPr lang="en-US"/>
          </a:p>
        </p:txBody>
      </p:sp>
      <p:sp>
        <p:nvSpPr>
          <p:cNvPr id="14" name="AutoShape 38"/>
          <p:cNvSpPr>
            <a:spLocks noChangeArrowheads="1"/>
          </p:cNvSpPr>
          <p:nvPr/>
        </p:nvSpPr>
        <p:spPr bwMode="blackWhite">
          <a:xfrm>
            <a:off x="7677808" y="2567248"/>
            <a:ext cx="1288660" cy="1642146"/>
          </a:xfrm>
          <a:prstGeom prst="wedgeRectCallout">
            <a:avLst>
              <a:gd name="adj1" fmla="val -13693"/>
              <a:gd name="adj2" fmla="val -1104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rPr>
              <a:t>N</a:t>
            </a:r>
            <a:r>
              <a:rPr lang="en-US" sz="1400" b="1" dirty="0" smtClean="0">
                <a:solidFill>
                  <a:srgbClr val="FFFFFF"/>
                </a:solidFill>
              </a:rPr>
              <a:t>ew records in 2015 = 3.14 billion miles; Up 6.7% from Feb. 2012 trough</a:t>
            </a:r>
            <a:endParaRPr lang="en-US" sz="1400" b="1" dirty="0">
              <a:solidFill>
                <a:srgbClr val="FFFFFF"/>
              </a:solidFill>
              <a:cs typeface="Arial" charset="0"/>
            </a:endParaRPr>
          </a:p>
        </p:txBody>
      </p:sp>
      <p:sp>
        <p:nvSpPr>
          <p:cNvPr id="13" name="TextBox 12"/>
          <p:cNvSpPr txBox="1">
            <a:spLocks noChangeArrowheads="1"/>
          </p:cNvSpPr>
          <p:nvPr/>
        </p:nvSpPr>
        <p:spPr bwMode="auto">
          <a:xfrm>
            <a:off x="1612468" y="2422188"/>
            <a:ext cx="1725537"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smtClean="0">
                <a:solidFill>
                  <a:srgbClr val="FFFFFF"/>
                </a:solidFill>
                <a:cs typeface="Arial" charset="0"/>
              </a:rPr>
              <a:t>…but the population grew by 6.6% from 2007-2015 and miles driven didn’t </a:t>
            </a:r>
            <a:r>
              <a:rPr lang="en-US" sz="1200" b="1" dirty="0" smtClean="0">
                <a:solidFill>
                  <a:srgbClr val="FFFFFF"/>
                </a:solidFill>
              </a:rPr>
              <a:t>grow at all until 2015 itself.</a:t>
            </a:r>
            <a:endParaRPr lang="en-US" sz="1200" b="1" dirty="0">
              <a:solidFill>
                <a:srgbClr val="FFFFFF"/>
              </a:solidFill>
              <a:cs typeface="Arial" charset="0"/>
            </a:endParaRPr>
          </a:p>
        </p:txBody>
      </p:sp>
    </p:spTree>
    <p:extLst>
      <p:ext uri="{BB962C8B-B14F-4D97-AF65-F5344CB8AC3E}">
        <p14:creationId xmlns:p14="http://schemas.microsoft.com/office/powerpoint/2010/main" val="8837377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85725" y="-36512"/>
            <a:ext cx="8217337" cy="860425"/>
          </a:xfrm>
        </p:spPr>
        <p:txBody>
          <a:bodyPr/>
          <a:lstStyle/>
          <a:p>
            <a:r>
              <a:rPr lang="en-US" altLang="en-US" sz="2800" dirty="0" smtClean="0">
                <a:latin typeface="Arial" panose="020B0604020202020204" pitchFamily="34" charset="0"/>
              </a:rPr>
              <a:t>Change in Proportion of Persons with Driver Licenses in the US, by Age, 1983-2014</a:t>
            </a:r>
            <a:endParaRPr lang="en-US" altLang="en-US" sz="2800" i="1" dirty="0"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118</a:t>
            </a:fld>
            <a:endParaRPr lang="en-US" dirty="0">
              <a:solidFill>
                <a:srgbClr val="000000"/>
              </a:solidFill>
            </a:endParaRPr>
          </a:p>
        </p:txBody>
      </p:sp>
      <p:sp>
        <p:nvSpPr>
          <p:cNvPr id="11272" name="Rectangle 4"/>
          <p:cNvSpPr>
            <a:spLocks noChangeArrowheads="1"/>
          </p:cNvSpPr>
          <p:nvPr/>
        </p:nvSpPr>
        <p:spPr bwMode="auto">
          <a:xfrm>
            <a:off x="-127876" y="6443252"/>
            <a:ext cx="8430939"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University of Michigan Transportation Research Institute, “Recent Decreases in the Proportion of Persons with a Driver’s License Across All Age Groups,” M. </a:t>
            </a:r>
            <a:r>
              <a:rPr lang="en-US" altLang="en-US" sz="1100" dirty="0" err="1" smtClean="0">
                <a:solidFill>
                  <a:srgbClr val="000000"/>
                </a:solidFill>
              </a:rPr>
              <a:t>Sivak</a:t>
            </a:r>
            <a:r>
              <a:rPr lang="en-US" altLang="en-US" sz="1100" dirty="0" smtClean="0">
                <a:solidFill>
                  <a:srgbClr val="000000"/>
                </a:solidFill>
              </a:rPr>
              <a:t> and B. </a:t>
            </a:r>
            <a:r>
              <a:rPr lang="en-US" altLang="en-US" sz="1100" dirty="0" err="1" smtClean="0">
                <a:solidFill>
                  <a:srgbClr val="000000"/>
                </a:solidFill>
              </a:rPr>
              <a:t>Schoettle</a:t>
            </a:r>
            <a:r>
              <a:rPr lang="en-US" altLang="en-US" sz="1100" dirty="0" smtClean="0">
                <a:solidFill>
                  <a:srgbClr val="000000"/>
                </a:solidFill>
              </a:rPr>
              <a:t>., Jan. 2016; Insurance Information Institute.</a:t>
            </a:r>
          </a:p>
        </p:txBody>
      </p:sp>
      <p:sp>
        <p:nvSpPr>
          <p:cNvPr id="9" name="AutoShape 6"/>
          <p:cNvSpPr>
            <a:spLocks noChangeArrowheads="1"/>
          </p:cNvSpPr>
          <p:nvPr/>
        </p:nvSpPr>
        <p:spPr bwMode="blackWhite">
          <a:xfrm>
            <a:off x="4930205" y="1568737"/>
            <a:ext cx="2511361" cy="1418897"/>
          </a:xfrm>
          <a:prstGeom prst="wedgeRectCallout">
            <a:avLst>
              <a:gd name="adj1" fmla="val -82475"/>
              <a:gd name="adj2" fmla="val -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Smaller proportions of younger drivers have licenses but not because they’re all taking Uber.</a:t>
            </a:r>
            <a:endParaRPr lang="en-US" b="1" dirty="0">
              <a:solidFill>
                <a:schemeClr val="bg1"/>
              </a:solidFill>
            </a:endParaRPr>
          </a:p>
        </p:txBody>
      </p:sp>
      <p:pic>
        <p:nvPicPr>
          <p:cNvPr id="3" name="Picture 2"/>
          <p:cNvPicPr>
            <a:picLocks noChangeAspect="1"/>
          </p:cNvPicPr>
          <p:nvPr/>
        </p:nvPicPr>
        <p:blipFill>
          <a:blip r:embed="rId2"/>
          <a:stretch>
            <a:fillRect/>
          </a:stretch>
        </p:blipFill>
        <p:spPr>
          <a:xfrm>
            <a:off x="298450" y="1068209"/>
            <a:ext cx="3789144" cy="5185899"/>
          </a:xfrm>
          <a:prstGeom prst="rect">
            <a:avLst/>
          </a:prstGeom>
        </p:spPr>
      </p:pic>
      <p:sp>
        <p:nvSpPr>
          <p:cNvPr id="10" name="AutoShape 6"/>
          <p:cNvSpPr>
            <a:spLocks noChangeArrowheads="1"/>
          </p:cNvSpPr>
          <p:nvPr/>
        </p:nvSpPr>
        <p:spPr bwMode="blackWhite">
          <a:xfrm>
            <a:off x="4930205" y="4414440"/>
            <a:ext cx="2511361" cy="1418897"/>
          </a:xfrm>
          <a:prstGeom prst="wedgeRectCallout">
            <a:avLst>
              <a:gd name="adj1" fmla="val -82475"/>
              <a:gd name="adj2" fmla="val -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AARP crowd can’t be pried away from the cars</a:t>
            </a:r>
            <a:endParaRPr lang="en-US" b="1" dirty="0">
              <a:solidFill>
                <a:schemeClr val="bg1"/>
              </a:solidFill>
            </a:endParaRPr>
          </a:p>
        </p:txBody>
      </p:sp>
      <p:sp>
        <p:nvSpPr>
          <p:cNvPr id="7" name="Rectangle 6"/>
          <p:cNvSpPr/>
          <p:nvPr/>
        </p:nvSpPr>
        <p:spPr>
          <a:xfrm>
            <a:off x="425450" y="1828800"/>
            <a:ext cx="3572860" cy="20179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5450" y="5029200"/>
            <a:ext cx="3572860" cy="1128986"/>
          </a:xfrm>
          <a:prstGeom prst="rect">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51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Girl Power: Females with a Driver’s License as a % of All Licensed Drivers</a:t>
            </a:r>
            <a:endParaRPr lang="en-US" altLang="en-US" i="1" dirty="0"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119</a:t>
            </a:fld>
            <a:endParaRPr lang="en-US" dirty="0">
              <a:solidFill>
                <a:srgbClr val="000000"/>
              </a:solidFill>
            </a:endParaRPr>
          </a:p>
        </p:txBody>
      </p:sp>
      <p:pic>
        <p:nvPicPr>
          <p:cNvPr id="3" name="Picture 2"/>
          <p:cNvPicPr>
            <a:picLocks noChangeAspect="1"/>
          </p:cNvPicPr>
          <p:nvPr/>
        </p:nvPicPr>
        <p:blipFill>
          <a:blip r:embed="rId2"/>
          <a:stretch>
            <a:fillRect/>
          </a:stretch>
        </p:blipFill>
        <p:spPr>
          <a:xfrm>
            <a:off x="1691" y="1403133"/>
            <a:ext cx="8863620" cy="4192534"/>
          </a:xfrm>
          <a:prstGeom prst="rect">
            <a:avLst/>
          </a:prstGeom>
        </p:spPr>
      </p:pic>
      <p:sp>
        <p:nvSpPr>
          <p:cNvPr id="10" name="AutoShape 6"/>
          <p:cNvSpPr>
            <a:spLocks noChangeArrowheads="1"/>
          </p:cNvSpPr>
          <p:nvPr/>
        </p:nvSpPr>
        <p:spPr bwMode="blackWhite">
          <a:xfrm>
            <a:off x="6256292" y="2916075"/>
            <a:ext cx="2511361" cy="1418897"/>
          </a:xfrm>
          <a:prstGeom prst="wedgeRectCallout">
            <a:avLst>
              <a:gd name="adj1" fmla="val 39940"/>
              <a:gd name="adj2" fmla="val -1155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u="sng" dirty="0" smtClean="0">
                <a:solidFill>
                  <a:schemeClr val="bg1"/>
                </a:solidFill>
              </a:rPr>
              <a:t>Boys with </a:t>
            </a:r>
            <a:r>
              <a:rPr lang="en-US" sz="1600" b="1" u="sng" dirty="0">
                <a:solidFill>
                  <a:schemeClr val="bg1"/>
                </a:solidFill>
              </a:rPr>
              <a:t>N</a:t>
            </a:r>
            <a:r>
              <a:rPr lang="en-US" sz="1600" b="1" u="sng" dirty="0" smtClean="0">
                <a:solidFill>
                  <a:schemeClr val="bg1"/>
                </a:solidFill>
              </a:rPr>
              <a:t>o Toys</a:t>
            </a:r>
          </a:p>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Women now account for the majority of licensed drivers</a:t>
            </a:r>
            <a:endParaRPr lang="en-US" sz="1600" b="1" dirty="0">
              <a:solidFill>
                <a:schemeClr val="bg1"/>
              </a:solidFill>
            </a:endParaRPr>
          </a:p>
        </p:txBody>
      </p:sp>
      <p:sp>
        <p:nvSpPr>
          <p:cNvPr id="11" name="TextBox 12"/>
          <p:cNvSpPr txBox="1">
            <a:spLocks noChangeArrowheads="1"/>
          </p:cNvSpPr>
          <p:nvPr/>
        </p:nvSpPr>
        <p:spPr bwMode="auto">
          <a:xfrm>
            <a:off x="2957159" y="3136793"/>
            <a:ext cx="2952684" cy="15696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u="sng" dirty="0" smtClean="0">
                <a:solidFill>
                  <a:srgbClr val="FFFFFF"/>
                </a:solidFill>
              </a:rPr>
              <a:t>Frequency/Severity Impacts: </a:t>
            </a:r>
            <a:r>
              <a:rPr lang="en-US" sz="1600" b="1" dirty="0" smtClean="0">
                <a:solidFill>
                  <a:srgbClr val="FFFFFF"/>
                </a:solidFill>
              </a:rPr>
              <a:t>Woman are more likely to drive less, buy smaller cars, buy safer cars and less likely to be involved in accidents</a:t>
            </a:r>
            <a:endParaRPr lang="en-US" sz="1600" b="1" dirty="0">
              <a:solidFill>
                <a:srgbClr val="FFFFFF"/>
              </a:solidFill>
            </a:endParaRPr>
          </a:p>
        </p:txBody>
      </p:sp>
      <p:sp>
        <p:nvSpPr>
          <p:cNvPr id="12" name="Rectangle 4"/>
          <p:cNvSpPr>
            <a:spLocks noChangeArrowheads="1"/>
          </p:cNvSpPr>
          <p:nvPr/>
        </p:nvSpPr>
        <p:spPr bwMode="auto">
          <a:xfrm>
            <a:off x="-127876" y="6443252"/>
            <a:ext cx="8430939"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University of Michigan Transportation Research Institute, “Female Drivers in the United States: From Minority to Majority?” by M. </a:t>
            </a:r>
            <a:r>
              <a:rPr lang="en-US" altLang="en-US" sz="1100" dirty="0" err="1" smtClean="0">
                <a:solidFill>
                  <a:srgbClr val="000000"/>
                </a:solidFill>
              </a:rPr>
              <a:t>Sivak</a:t>
            </a:r>
            <a:r>
              <a:rPr lang="en-US" altLang="en-US" sz="1100" dirty="0" smtClean="0">
                <a:solidFill>
                  <a:srgbClr val="000000"/>
                </a:solidFill>
              </a:rPr>
              <a:t>,, UMTRI-2016-16, May 2015; Insurance Information Institute.</a:t>
            </a:r>
          </a:p>
        </p:txBody>
      </p:sp>
    </p:spTree>
    <p:extLst>
      <p:ext uri="{BB962C8B-B14F-4D97-AF65-F5344CB8AC3E}">
        <p14:creationId xmlns:p14="http://schemas.microsoft.com/office/powerpoint/2010/main" val="332257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2005-2014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797837549"/>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612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064930" y="1177323"/>
            <a:ext cx="3975484" cy="1623794"/>
          </a:xfrm>
          <a:prstGeom prst="wedgeRectCallout">
            <a:avLst>
              <a:gd name="adj1" fmla="val -71358"/>
              <a:gd name="adj2" fmla="val 5068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 but Homeowners is on the rise due to the dearth of major catastrophes in recent years</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Loans and Other Non-Housing Debt, 2004 – 2015*</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120</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Banks are becoming increasingly aggressive in marketing auto loans</a:t>
            </a:r>
            <a:endParaRPr lang="en-US" b="1" dirty="0">
              <a:solidFill>
                <a:srgbClr val="FFFFFF"/>
              </a:solidFill>
            </a:endParaRPr>
          </a:p>
        </p:txBody>
      </p:sp>
      <p:pic>
        <p:nvPicPr>
          <p:cNvPr id="9" name="Picture 8"/>
          <p:cNvPicPr>
            <a:picLocks noChangeAspect="1"/>
          </p:cNvPicPr>
          <p:nvPr/>
        </p:nvPicPr>
        <p:blipFill>
          <a:blip r:embed="rId2"/>
          <a:stretch>
            <a:fillRect/>
          </a:stretch>
        </p:blipFill>
        <p:spPr>
          <a:xfrm>
            <a:off x="193675" y="1293962"/>
            <a:ext cx="6867823" cy="4333875"/>
          </a:xfrm>
          <a:prstGeom prst="rect">
            <a:avLst/>
          </a:prstGeom>
        </p:spPr>
      </p:pic>
      <p:sp>
        <p:nvSpPr>
          <p:cNvPr id="10" name="Rectangle 5"/>
          <p:cNvSpPr>
            <a:spLocks noChangeArrowheads="1"/>
          </p:cNvSpPr>
          <p:nvPr/>
        </p:nvSpPr>
        <p:spPr bwMode="auto">
          <a:xfrm>
            <a:off x="-1" y="6403593"/>
            <a:ext cx="8025415"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*As of Q1 2015.</a:t>
            </a:r>
          </a:p>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sp>
        <p:nvSpPr>
          <p:cNvPr id="12" name="AutoShape 7"/>
          <p:cNvSpPr>
            <a:spLocks noChangeArrowheads="1"/>
          </p:cNvSpPr>
          <p:nvPr/>
        </p:nvSpPr>
        <p:spPr bwMode="blackWhite">
          <a:xfrm>
            <a:off x="7061498" y="2244298"/>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Auto loan debt outstanding reached $1T for the first time ever in Q1 2015</a:t>
            </a:r>
            <a:endParaRPr lang="en-US" altLang="en-US" sz="1600" b="1" dirty="0">
              <a:solidFill>
                <a:schemeClr val="bg1"/>
              </a:solidFill>
            </a:endParaRPr>
          </a:p>
        </p:txBody>
      </p:sp>
    </p:spTree>
    <p:extLst>
      <p:ext uri="{BB962C8B-B14F-4D97-AF65-F5344CB8AC3E}">
        <p14:creationId xmlns:p14="http://schemas.microsoft.com/office/powerpoint/2010/main" val="317256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121</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122</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123</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000" b="1" dirty="0"/>
              <a:t>Workers </a:t>
            </a:r>
            <a:r>
              <a:rPr lang="en-US" sz="2000" b="1" dirty="0" smtClean="0"/>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124</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600994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125</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236541697"/>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endParaRPr lang="en-US" sz="750" dirty="0" smtClean="0">
              <a:solidFill>
                <a:srgbClr val="000000">
                  <a:lumMod val="75000"/>
                </a:srgbClr>
              </a:solidFill>
            </a:endParaRP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Arrangements: Potential </a:t>
            </a:r>
            <a:r>
              <a:rPr lang="en-US" altLang="en-US" sz="2800" i="1" u="sng" dirty="0" smtClean="0">
                <a:latin typeface="Arial" panose="020B0604020202020204" pitchFamily="34" charset="0"/>
                <a:ea typeface="ＭＳ Ｐゴシック" panose="020B0600070205080204" pitchFamily="34" charset="-128"/>
              </a:rPr>
              <a:t>Host </a:t>
            </a:r>
            <a:r>
              <a:rPr lang="en-US" altLang="en-US" sz="2800" dirty="0" smtClean="0">
                <a:latin typeface="Arial" panose="020B0604020202020204" pitchFamily="34" charset="0"/>
                <a:ea typeface="ＭＳ Ｐゴシック" panose="020B0600070205080204" pitchFamily="34" charset="-128"/>
              </a:rPr>
              <a:t>Exposure</a:t>
            </a:r>
            <a:r>
              <a:rPr lang="en-US" altLang="en-US" sz="2800" i="1" dirty="0" smtClean="0">
                <a:latin typeface="Arial" panose="020B0604020202020204" pitchFamily="34" charset="0"/>
                <a:ea typeface="ＭＳ Ｐゴシック" panose="020B0600070205080204" pitchFamily="34" charset="-128"/>
              </a:rPr>
              <a:t> </a:t>
            </a:r>
            <a:r>
              <a:rPr lang="en-US" altLang="en-US" sz="2800" dirty="0">
                <a:latin typeface="Arial" panose="020B0604020202020204" pitchFamily="34" charset="0"/>
                <a:ea typeface="ＭＳ Ｐゴシック" panose="020B0600070205080204" pitchFamily="34" charset="-128"/>
              </a:rPr>
              <a:t>Concerns </a:t>
            </a:r>
            <a:r>
              <a:rPr lang="en-US" altLang="en-US" sz="2400" dirty="0">
                <a:latin typeface="Arial" panose="020B0604020202020204" pitchFamily="34" charset="0"/>
                <a:ea typeface="ＭＳ Ｐゴシック" panose="020B0600070205080204" pitchFamily="34" charset="-128"/>
              </a:rPr>
              <a:t>(Receives Rental Income)</a:t>
            </a:r>
            <a:endParaRPr lang="en-US" altLang="en-US" sz="2400" dirty="0" smtClean="0">
              <a:latin typeface="Arial" panose="020B0604020202020204" pitchFamily="34" charset="0"/>
              <a:ea typeface="ＭＳ Ｐゴシック" panose="020B0600070205080204" pitchFamily="34" charset="-128"/>
            </a:endParaRP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126</a:t>
            </a:fld>
            <a:endParaRPr lang="en-US" altLang="en-US" sz="1350" dirty="0"/>
          </a:p>
        </p:txBody>
      </p:sp>
      <p:pic>
        <p:nvPicPr>
          <p:cNvPr id="2" name="Picture 1"/>
          <p:cNvPicPr>
            <a:picLocks noChangeAspect="1"/>
          </p:cNvPicPr>
          <p:nvPr/>
        </p:nvPicPr>
        <p:blipFill>
          <a:blip r:embed="rId4"/>
          <a:stretch>
            <a:fillRect/>
          </a:stretch>
        </p:blipFill>
        <p:spPr>
          <a:xfrm>
            <a:off x="372815" y="1554480"/>
            <a:ext cx="6278443" cy="4519389"/>
          </a:xfrm>
          <a:prstGeom prst="rect">
            <a:avLst/>
          </a:prstGeom>
        </p:spPr>
      </p:pic>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765350"/>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Arrangements: Potential </a:t>
            </a:r>
            <a:r>
              <a:rPr lang="en-US" altLang="en-US" sz="2800" i="1" u="sng" dirty="0" smtClean="0">
                <a:latin typeface="Arial" panose="020B0604020202020204" pitchFamily="34" charset="0"/>
                <a:ea typeface="ＭＳ Ｐゴシック" panose="020B0600070205080204" pitchFamily="34" charset="-128"/>
              </a:rPr>
              <a:t>Traveler</a:t>
            </a:r>
            <a:r>
              <a:rPr lang="en-US" altLang="en-US" sz="2800" dirty="0" smtClean="0">
                <a:latin typeface="Arial" panose="020B0604020202020204" pitchFamily="34" charset="0"/>
                <a:ea typeface="ＭＳ Ｐゴシック" panose="020B0600070205080204" pitchFamily="34" charset="-128"/>
              </a:rPr>
              <a:t>  Exposure Concerns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127</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74263" y="1483360"/>
            <a:ext cx="7741697" cy="4376135"/>
          </a:xfrm>
          <a:prstGeom prst="rect">
            <a:avLst/>
          </a:prstGeom>
        </p:spPr>
      </p:pic>
    </p:spTree>
    <p:custDataLst>
      <p:tags r:id="rId1"/>
    </p:custDataLst>
    <p:extLst>
      <p:ext uri="{BB962C8B-B14F-4D97-AF65-F5344CB8AC3E}">
        <p14:creationId xmlns:p14="http://schemas.microsoft.com/office/powerpoint/2010/main" val="754897087"/>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349984"/>
            <a:ext cx="2625329" cy="438582"/>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a:t>
            </a:r>
          </a:p>
          <a:p>
            <a:pPr eaLnBrk="1" hangingPunct="1">
              <a:defRPr/>
            </a:pPr>
            <a:r>
              <a:rPr lang="en-US" sz="750" dirty="0" smtClean="0">
                <a:solidFill>
                  <a:srgbClr val="000000">
                    <a:lumMod val="75000"/>
                  </a:srgbClr>
                </a:solidFill>
              </a:rPr>
              <a:t>*As of Oct. 6,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ISO’s Proposed Changes*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128</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45425" y="1571036"/>
            <a:ext cx="7870535" cy="4378973"/>
          </a:xfrm>
          <a:prstGeom prst="rect">
            <a:avLst/>
          </a:prstGeom>
        </p:spPr>
      </p:pic>
    </p:spTree>
    <p:custDataLst>
      <p:tags r:id="rId1"/>
    </p:custDataLst>
    <p:extLst>
      <p:ext uri="{BB962C8B-B14F-4D97-AF65-F5344CB8AC3E}">
        <p14:creationId xmlns:p14="http://schemas.microsoft.com/office/powerpoint/2010/main" val="217488437"/>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129</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13</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375"/>
            <a:ext cx="7569200" cy="595313"/>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**If 1992, </a:t>
            </a:r>
            <a:r>
              <a:rPr lang="en-US" sz="1100" dirty="0"/>
              <a:t>the </a:t>
            </a:r>
            <a:r>
              <a:rPr lang="en-US" sz="1100" dirty="0" smtClean="0"/>
              <a:t>year of Hurricane Andrew is excluded, the resulting </a:t>
            </a:r>
            <a:r>
              <a:rPr lang="en-US" sz="1100" dirty="0"/>
              <a:t>homeowners RNW </a:t>
            </a:r>
            <a:r>
              <a:rPr lang="en-US" sz="1100" dirty="0" smtClean="0"/>
              <a:t>is 4.3%.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988879485"/>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478657"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4572000" y="3455988"/>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1990-2014*</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1.9%**</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619375" y="3859213"/>
            <a:ext cx="1522413" cy="623887"/>
          </a:xfrm>
          <a:prstGeom prst="wedgeRectCallout">
            <a:avLst>
              <a:gd name="adj1" fmla="val -86019"/>
              <a:gd name="adj2" fmla="val 7593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Hurricane Andrew</a:t>
            </a:r>
          </a:p>
        </p:txBody>
      </p:sp>
    </p:spTree>
    <p:extLst>
      <p:ext uri="{BB962C8B-B14F-4D97-AF65-F5344CB8AC3E}">
        <p14:creationId xmlns:p14="http://schemas.microsoft.com/office/powerpoint/2010/main" val="12295676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hlinkClick r:id="rId4"/>
              </a:rPr>
              <a:t>http://www.idtheftcenter.org/images/breach/ITRCBreachReport2015.pdf</a:t>
            </a:r>
            <a:r>
              <a:rPr lang="en-US" sz="1100" dirty="0" smtClean="0">
                <a:solidFill>
                  <a:srgbClr val="000000"/>
                </a:solidFill>
                <a:latin typeface="Arial "/>
                <a:cs typeface="Arial" pitchFamily="34" charset="0"/>
              </a:rPr>
              <a:t> </a:t>
            </a:r>
            <a:endParaRPr lang="en-US" sz="1100" dirty="0">
              <a:solidFill>
                <a:srgbClr val="000000"/>
              </a:solidFill>
              <a:latin typeface="Arial "/>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617750" name="Chart" r:id="rId5" imgW="8600977" imgH="4114800" progId="MSGraph.Chart.8">
                  <p:embed followColorScheme="full"/>
                </p:oleObj>
              </mc:Choice>
              <mc:Fallback>
                <p:oleObj name="Chart" r:id="rId5" imgW="8600977" imgH="4114800" progId="MSGraph.Chart.8">
                  <p:embed followColorScheme="full"/>
                  <p:pic>
                    <p:nvPicPr>
                      <p:cNvPr id="0" name=""/>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a:t>
            </a:r>
            <a:r>
              <a:rPr lang="en-US" b="1" dirty="0" smtClean="0">
                <a:solidFill>
                  <a:srgbClr val="FFFFFF"/>
                </a:solidFill>
                <a:latin typeface="Arial "/>
                <a:cs typeface="Arial" pitchFamily="34" charset="0"/>
              </a:rPr>
              <a:t>781 reported data breaches in 2015 was virtually unchanged form the record 783 reported in 2014. The number of exposed records soared to 169.1 million, and increase of 97.5%.</a:t>
            </a:r>
            <a:endParaRPr lang="en-US" b="1" dirty="0">
              <a:solidFill>
                <a:srgbClr val="FFFFFF"/>
              </a:solidFill>
              <a:latin typeface="Arial "/>
              <a:cs typeface="Arial" pitchFamily="34" charset="0"/>
            </a:endParaRP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2916614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131</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132</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smtClean="0">
                <a:solidFill>
                  <a:srgbClr val="FFFFFF"/>
                </a:solidFill>
                <a:latin typeface="Arial" pitchFamily="34" charset="0"/>
                <a:cs typeface="Arial" pitchFamily="34" charset="0"/>
              </a:rPr>
              <a:t>THE FUTURE OF AUTO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Technology Promises Safer Cars and Highways,</a:t>
            </a:r>
            <a:r>
              <a:rPr lang="en-US" sz="3600" b="1" i="1" dirty="0" smtClean="0">
                <a:solidFill>
                  <a:srgbClr val="225A7A"/>
                </a:solidFill>
                <a:latin typeface="Arial "/>
              </a:rPr>
              <a:t> BUT </a:t>
            </a:r>
            <a:r>
              <a:rPr lang="en-US" sz="3600" b="1" dirty="0" smtClean="0">
                <a:solidFill>
                  <a:srgbClr val="225A7A"/>
                </a:solidFill>
                <a:latin typeface="Arial "/>
              </a:rPr>
              <a:t>Some Analysts, Media  and Many in Silicon Valley Are Predicting Doom for Auto Insurers</a:t>
            </a:r>
            <a:endParaRPr lang="en-US" sz="3200" b="1" i="1" dirty="0" smtClean="0">
              <a:solidFill>
                <a:srgbClr val="C00000"/>
              </a:solidFill>
              <a:latin typeface="Arial "/>
            </a:endParaRPr>
          </a:p>
        </p:txBody>
      </p:sp>
    </p:spTree>
    <p:extLst>
      <p:ext uri="{BB962C8B-B14F-4D97-AF65-F5344CB8AC3E}">
        <p14:creationId xmlns:p14="http://schemas.microsoft.com/office/powerpoint/2010/main" val="26348080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133</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134</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The “Internet of Things” will create trillions in economic value throughout the global economy by 2025</a:t>
            </a:r>
          </a:p>
          <a:p>
            <a:pPr>
              <a:lnSpc>
                <a:spcPts val="2400"/>
              </a:lnSpc>
              <a:spcBef>
                <a:spcPct val="50000"/>
              </a:spcBef>
            </a:pPr>
            <a:r>
              <a:rPr lang="en-US" sz="2100" b="1" kern="0" dirty="0" smtClean="0"/>
              <a:t>What opportunities, challenges will this create for insurers?</a:t>
            </a:r>
          </a:p>
          <a:p>
            <a:pPr>
              <a:lnSpc>
                <a:spcPts val="2400"/>
              </a:lnSpc>
              <a:spcBef>
                <a:spcPct val="50000"/>
              </a:spcBef>
            </a:pPr>
            <a:r>
              <a:rPr lang="en-US" sz="2100" b="1" kern="0" dirty="0" smtClean="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a:t>
            </a:r>
            <a:r>
              <a:rPr lang="en-US" sz="1100" dirty="0" smtClean="0">
                <a:latin typeface="Arial" panose="020B0604020202020204" pitchFamily="34" charset="0"/>
                <a:cs typeface="Arial" panose="020B0604020202020204" pitchFamily="34" charset="0"/>
              </a:rPr>
              <a:t>McKinsey Global Institute, </a:t>
            </a:r>
            <a:r>
              <a:rPr lang="en-US" sz="1100" i="1" dirty="0" smtClean="0">
                <a:latin typeface="Arial" panose="020B0604020202020204" pitchFamily="34" charset="0"/>
                <a:cs typeface="Arial" panose="020B0604020202020204" pitchFamily="34" charset="0"/>
              </a:rPr>
              <a:t>The Internet of Things: Mapping the Value Beyond the Hype</a:t>
            </a:r>
            <a:r>
              <a:rPr lang="en-US" sz="1100" dirty="0" smtClean="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June 2015; </a:t>
            </a:r>
            <a:r>
              <a:rPr lang="en-US" sz="1100" dirty="0">
                <a:latin typeface="Arial" panose="020B0604020202020204" pitchFamily="34" charset="0"/>
                <a:cs typeface="Arial" panose="020B0604020202020204" pitchFamily="34" charset="0"/>
              </a:rPr>
              <a:t>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135</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Chain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4146570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136</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41" y="5029181"/>
            <a:ext cx="724334" cy="724334"/>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137</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latin typeface="Arial" panose="020B0604020202020204" pitchFamily="34" charset="0"/>
                <a:cs typeface="Arial" panose="020B0604020202020204" pitchFamily="34" charset="0"/>
              </a:rPr>
              <a:t>A NEST Case Study</a:t>
            </a:r>
            <a:endParaRPr lang="en-US" sz="2800" b="1" dirty="0">
              <a:solidFill>
                <a:schemeClr val="bg1"/>
              </a:solidFill>
              <a:latin typeface="Arial" panose="020B0604020202020204" pitchFamily="34" charset="0"/>
              <a:cs typeface="Arial" panose="020B0604020202020204" pitchFamily="34" charset="0"/>
            </a:endParaRP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smtClean="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137</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1488161227"/>
      </p:ext>
    </p:extLst>
  </p:cSld>
  <p:clrMapOvr>
    <a:masterClrMapping/>
  </p:clrMapOvr>
  <p:transition>
    <p:zoom dir="in"/>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138</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42173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139</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://nest.com/insurance-partners</a:t>
            </a:r>
            <a:r>
              <a:rPr lang="en-US" sz="1400" dirty="0" smtClean="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rPr>
              <a:t> accessed 1/10/16; </a:t>
            </a:r>
            <a:r>
              <a:rPr lang="en-US" sz="1400" dirty="0">
                <a:latin typeface="Arial" panose="020B0604020202020204" pitchFamily="34" charset="0"/>
                <a:cs typeface="Arial" panose="020B0604020202020204" pitchFamily="34" charset="0"/>
              </a:rPr>
              <a:t>Insurance Information Institute </a:t>
            </a:r>
            <a:r>
              <a:rPr lang="en-US" sz="1400" dirty="0" smtClean="0">
                <a:latin typeface="Arial" panose="020B0604020202020204" pitchFamily="34" charset="0"/>
                <a:cs typeface="Arial" panose="020B0604020202020204" pitchFamily="34" charset="0"/>
              </a:rPr>
              <a:t>research. </a:t>
            </a:r>
            <a:endParaRPr lang="en-US" sz="1400" dirty="0">
              <a:latin typeface="Arial" panose="020B0604020202020204" pitchFamily="34" charset="0"/>
              <a:cs typeface="Arial" panose="020B0604020202020204" pitchFamily="34" charset="0"/>
            </a:endParaRP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57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14</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**Excludes </a:t>
            </a:r>
            <a:r>
              <a:rPr lang="en-US" sz="1100" dirty="0"/>
              <a:t>1992, </a:t>
            </a:r>
            <a:r>
              <a:rPr lang="en-US" sz="1100" dirty="0" smtClean="0"/>
              <a:t>the year of </a:t>
            </a:r>
            <a:r>
              <a:rPr lang="en-US" sz="1100" dirty="0"/>
              <a:t>Hurricane </a:t>
            </a:r>
            <a:r>
              <a:rPr lang="en-US" sz="1100" dirty="0" smtClean="0"/>
              <a:t>Andrew.  If 1992 is included the resulting </a:t>
            </a:r>
            <a:r>
              <a:rPr lang="en-US" sz="1100" dirty="0"/>
              <a:t>homeowners RNW </a:t>
            </a:r>
            <a:r>
              <a:rPr lang="en-US" sz="1100" dirty="0" smtClean="0"/>
              <a:t>is 1.9%</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5" y="1181506"/>
          <a:ext cx="8569325" cy="4579938"/>
        </p:xfrm>
        <a:graphic>
          <a:graphicData uri="http://schemas.openxmlformats.org/presentationml/2006/ole">
            <mc:AlternateContent xmlns:mc="http://schemas.openxmlformats.org/markup-compatibility/2006">
              <mc:Choice xmlns:v="urn:schemas-microsoft-com:vml" Requires="v">
                <p:oleObj spid="_x0000_s28480704"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597"/>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4.3%**</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49"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rPr>
              <a:t>Excluding 1992’s Hurricane </a:t>
            </a:r>
            <a:r>
              <a:rPr lang="en-US" sz="1200" b="1" dirty="0">
                <a:solidFill>
                  <a:schemeClr val="bg1"/>
                </a:solidFill>
              </a:rPr>
              <a:t>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140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15</a:t>
            </a:fld>
            <a:endParaRPr lang="en-US" smtClean="0"/>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2089153751"/>
              </p:ext>
            </p:extLst>
          </p:nvPr>
        </p:nvGraphicFramePr>
        <p:xfrm>
          <a:off x="3175" y="1554163"/>
          <a:ext cx="9118600" cy="4711700"/>
        </p:xfrm>
        <a:graphic>
          <a:graphicData uri="http://schemas.openxmlformats.org/presentationml/2006/ole">
            <mc:AlternateContent xmlns:mc="http://schemas.openxmlformats.org/markup-compatibility/2006">
              <mc:Choice xmlns:v="urn:schemas-microsoft-com:vml" Requires="v">
                <p:oleObj spid="_x0000_s28529771"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3175" y="1554163"/>
                        <a:ext cx="9118600"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 Insurance Information Institute</a:t>
            </a:r>
            <a:endParaRPr lang="en-US" sz="1100" dirty="0"/>
          </a:p>
        </p:txBody>
      </p:sp>
      <p:sp>
        <p:nvSpPr>
          <p:cNvPr id="2173958" name="AutoShape 6"/>
          <p:cNvSpPr>
            <a:spLocks noChangeArrowheads="1"/>
          </p:cNvSpPr>
          <p:nvPr/>
        </p:nvSpPr>
        <p:spPr bwMode="blackWhite">
          <a:xfrm>
            <a:off x="3281362" y="1620838"/>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2005-2014</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Pvt. Passenger </a:t>
            </a:r>
            <a:r>
              <a:rPr lang="en-US" sz="2800" b="1" dirty="0" smtClean="0">
                <a:solidFill>
                  <a:schemeClr val="accent1"/>
                </a:solidFill>
              </a:rPr>
              <a:t>Auto, 2005-2014 Average: Highest 25 States </a:t>
            </a:r>
            <a:endParaRPr lang="en-US" sz="2800" b="1" dirty="0">
              <a:solidFill>
                <a:schemeClr val="accent1"/>
              </a:solidFill>
            </a:endParaRP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16</a:t>
            </a:fld>
            <a:endParaRPr lang="en-US" smtClean="0"/>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2680109729"/>
              </p:ext>
            </p:extLst>
          </p:nvPr>
        </p:nvGraphicFramePr>
        <p:xfrm>
          <a:off x="-11113" y="1795463"/>
          <a:ext cx="9144001" cy="4710112"/>
        </p:xfrm>
        <a:graphic>
          <a:graphicData uri="http://schemas.openxmlformats.org/presentationml/2006/ole">
            <mc:AlternateContent xmlns:mc="http://schemas.openxmlformats.org/markup-compatibility/2006">
              <mc:Choice xmlns:v="urn:schemas-microsoft-com:vml" Requires="v">
                <p:oleObj spid="_x0000_s28530794" name="Chart" r:id="rId4" imgW="5880039" imgH="3029158" progId="MSGraph.Chart.8">
                  <p:embed followColorScheme="full"/>
                </p:oleObj>
              </mc:Choice>
              <mc:Fallback>
                <p:oleObj name="Chart" r:id="rId4" imgW="5880039" imgH="3029158" progId="MSGraph.Chart.8">
                  <p:embed followColorScheme="full"/>
                  <p:pic>
                    <p:nvPicPr>
                      <p:cNvPr id="0" name=""/>
                      <p:cNvPicPr>
                        <a:picLocks noChangeAspect="1" noChangeArrowheads="1"/>
                      </p:cNvPicPr>
                      <p:nvPr/>
                    </p:nvPicPr>
                    <p:blipFill>
                      <a:blip r:embed="rId5"/>
                      <a:srcRect/>
                      <a:stretch>
                        <a:fillRect/>
                      </a:stretch>
                    </p:blipFill>
                    <p:spPr bwMode="auto">
                      <a:xfrm>
                        <a:off x="-11113" y="1795463"/>
                        <a:ext cx="9144001"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
            </a:r>
            <a:br>
              <a:rPr lang="en-US" sz="2800" b="1" dirty="0" smtClean="0">
                <a:solidFill>
                  <a:schemeClr val="accent1"/>
                </a:solidFill>
              </a:rPr>
            </a:br>
            <a:endParaRPr lang="en-US" sz="2800" b="1" dirty="0" smtClean="0">
              <a:solidFill>
                <a:schemeClr val="accent1"/>
              </a:solidFill>
            </a:endParaRPr>
          </a:p>
          <a:p>
            <a:pPr eaLnBrk="0" hangingPunct="0"/>
            <a:r>
              <a:rPr lang="en-US" sz="2800" b="1" dirty="0" smtClean="0">
                <a:solidFill>
                  <a:schemeClr val="accent1"/>
                </a:solidFill>
              </a:rPr>
              <a:t>RNW </a:t>
            </a:r>
            <a:r>
              <a:rPr lang="en-US" sz="2800" b="1" dirty="0">
                <a:solidFill>
                  <a:schemeClr val="accent1"/>
                </a:solidFill>
              </a:rPr>
              <a:t>Pvt. Passenger Auto,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States </a:t>
            </a:r>
          </a:p>
        </p:txBody>
      </p:sp>
      <p:sp>
        <p:nvSpPr>
          <p:cNvPr id="30725" name="Rectangle 7"/>
          <p:cNvSpPr>
            <a:spLocks noChangeArrowheads="1"/>
          </p:cNvSpPr>
          <p:nvPr/>
        </p:nvSpPr>
        <p:spPr bwMode="auto">
          <a:xfrm>
            <a:off x="0" y="6402388"/>
            <a:ext cx="8750300" cy="430887"/>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2005-2014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17</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2017008967"/>
              </p:ext>
            </p:extLst>
          </p:nvPr>
        </p:nvGraphicFramePr>
        <p:xfrm>
          <a:off x="23813" y="1797050"/>
          <a:ext cx="9096375" cy="4710113"/>
        </p:xfrm>
        <a:graphic>
          <a:graphicData uri="http://schemas.openxmlformats.org/presentationml/2006/ole">
            <mc:AlternateContent xmlns:mc="http://schemas.openxmlformats.org/markup-compatibility/2006">
              <mc:Choice xmlns:v="urn:schemas-microsoft-com:vml" Requires="v">
                <p:oleObj spid="_x0000_s28531820" name="Chart" r:id="rId4" imgW="8810697" imgH="4562440" progId="MSGraph.Chart.8">
                  <p:embed followColorScheme="full"/>
                </p:oleObj>
              </mc:Choice>
              <mc:Fallback>
                <p:oleObj name="Chart" r:id="rId4" imgW="8810697" imgH="4562440" progId="MSGraph.Chart.8">
                  <p:embed followColorScheme="full"/>
                  <p:pic>
                    <p:nvPicPr>
                      <p:cNvPr id="0" name=""/>
                      <p:cNvPicPr>
                        <a:picLocks noChangeAspect="1" noChangeArrowheads="1"/>
                      </p:cNvPicPr>
                      <p:nvPr/>
                    </p:nvPicPr>
                    <p:blipFill>
                      <a:blip r:embed="rId5"/>
                      <a:srcRect/>
                      <a:stretch>
                        <a:fillRect/>
                      </a:stretch>
                    </p:blipFill>
                    <p:spPr bwMode="auto">
                      <a:xfrm>
                        <a:off x="23813" y="1797050"/>
                        <a:ext cx="9096375"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smtClean="0"/>
              <a:t>Sources</a:t>
            </a:r>
            <a:r>
              <a:rPr lang="en-US" sz="1100" dirty="0"/>
              <a:t>: </a:t>
            </a:r>
            <a:r>
              <a:rPr lang="en-US" sz="1100" dirty="0" smtClean="0"/>
              <a:t>NAIC</a:t>
            </a:r>
            <a:r>
              <a:rPr lang="en-US" sz="1100" dirty="0"/>
              <a:t>;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0"/>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Homeowners Insurance, </a:t>
            </a: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8" name="AutoShape 6"/>
          <p:cNvSpPr>
            <a:spLocks noChangeArrowheads="1"/>
          </p:cNvSpPr>
          <p:nvPr/>
        </p:nvSpPr>
        <p:spPr bwMode="blackWhite">
          <a:xfrm>
            <a:off x="3201056" y="1340830"/>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a:t>
            </a:r>
            <a:r>
              <a:rPr lang="en-US" sz="1600" b="1" dirty="0" smtClean="0">
                <a:solidFill>
                  <a:schemeClr val="bg1"/>
                </a:solidFill>
              </a:rPr>
              <a:t>2005-2014 </a:t>
            </a:r>
            <a:r>
              <a:rPr lang="en-US" sz="1600" b="1" dirty="0">
                <a:solidFill>
                  <a:schemeClr val="bg1"/>
                </a:solidFill>
              </a:rPr>
              <a:t>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18</a:t>
            </a:fld>
            <a:endParaRPr lang="en-US" smtClean="0"/>
          </a:p>
        </p:txBody>
      </p:sp>
      <p:graphicFrame>
        <p:nvGraphicFramePr>
          <p:cNvPr id="32770" name="Object 3"/>
          <p:cNvGraphicFramePr>
            <a:graphicFrameLocks noGrp="1" noChangeAspect="1"/>
          </p:cNvGraphicFramePr>
          <p:nvPr>
            <p:ph idx="4294967295"/>
            <p:extLst/>
          </p:nvPr>
        </p:nvGraphicFramePr>
        <p:xfrm>
          <a:off x="76200" y="1408113"/>
          <a:ext cx="9018588" cy="4675187"/>
        </p:xfrm>
        <a:graphic>
          <a:graphicData uri="http://schemas.openxmlformats.org/presentationml/2006/ole">
            <mc:AlternateContent xmlns:mc="http://schemas.openxmlformats.org/markup-compatibility/2006">
              <mc:Choice xmlns:v="urn:schemas-microsoft-com:vml" Requires="v">
                <p:oleObj spid="_x0000_s28532842"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8113"/>
                        <a:ext cx="9018588" cy="467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 Insurance Information Institute</a:t>
            </a:r>
            <a:endParaRPr lang="en-US" sz="1100" dirty="0"/>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a:t>
            </a:r>
            <a:r>
              <a:rPr lang="en-US" sz="1600" b="1" dirty="0" smtClean="0">
                <a:solidFill>
                  <a:schemeClr val="bg1"/>
                </a:solidFill>
              </a:rPr>
              <a:t>2005-2014</a:t>
            </a:r>
            <a:endParaRPr lang="en-US" sz="1600" b="1" dirty="0">
              <a:solidFill>
                <a:schemeClr val="bg1"/>
              </a:solidFill>
            </a:endParaRP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19</a:t>
            </a:fld>
            <a:endParaRPr lang="en-US" smtClean="0"/>
          </a:p>
        </p:txBody>
      </p:sp>
      <p:graphicFrame>
        <p:nvGraphicFramePr>
          <p:cNvPr id="2" name="Object 3"/>
          <p:cNvGraphicFramePr>
            <a:graphicFrameLocks noGrp="1" noChangeAspect="1"/>
          </p:cNvGraphicFramePr>
          <p:nvPr>
            <p:ph idx="4294967295"/>
            <p:extLst>
              <p:ext uri="{D42A27DB-BD31-4B8C-83A1-F6EECF244321}">
                <p14:modId xmlns:p14="http://schemas.microsoft.com/office/powerpoint/2010/main" val="1496641257"/>
              </p:ext>
            </p:extLst>
          </p:nvPr>
        </p:nvGraphicFramePr>
        <p:xfrm>
          <a:off x="50800" y="2030413"/>
          <a:ext cx="9024938" cy="4619625"/>
        </p:xfrm>
        <a:graphic>
          <a:graphicData uri="http://schemas.openxmlformats.org/drawingml/2006/chart">
            <c:chart xmlns:c="http://schemas.openxmlformats.org/drawingml/2006/chart" xmlns:r="http://schemas.openxmlformats.org/officeDocument/2006/relationships" r:id="rId3"/>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8715861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524652"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2014</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spTree>
    <p:extLst>
      <p:ext uri="{BB962C8B-B14F-4D97-AF65-F5344CB8AC3E}">
        <p14:creationId xmlns:p14="http://schemas.microsoft.com/office/powerpoint/2010/main" val="1335373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20</a:t>
            </a:fld>
            <a:endParaRPr lang="en-US" smtClean="0"/>
          </a:p>
        </p:txBody>
      </p:sp>
      <p:graphicFrame>
        <p:nvGraphicFramePr>
          <p:cNvPr id="32770" name="Object 3"/>
          <p:cNvGraphicFramePr>
            <a:graphicFrameLocks noGrp="1" noChangeAspect="1"/>
          </p:cNvGraphicFramePr>
          <p:nvPr>
            <p:ph idx="4294967295"/>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649481"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a:t>
            </a:r>
            <a:r>
              <a:rPr lang="en-US" sz="2800" b="1" dirty="0" smtClean="0">
                <a:solidFill>
                  <a:schemeClr val="accent1"/>
                </a:solidFill>
              </a:rPr>
              <a:t>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19743869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21</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3078069218"/>
              </p:ext>
            </p:extLst>
          </p:nvPr>
        </p:nvGraphicFramePr>
        <p:xfrm>
          <a:off x="4763" y="1982788"/>
          <a:ext cx="9132887" cy="4719637"/>
        </p:xfrm>
        <a:graphic>
          <a:graphicData uri="http://schemas.openxmlformats.org/presentationml/2006/ole">
            <mc:AlternateContent xmlns:mc="http://schemas.openxmlformats.org/markup-compatibility/2006">
              <mc:Choice xmlns:v="urn:schemas-microsoft-com:vml" Requires="v">
                <p:oleObj spid="_x0000_s28650505"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982788"/>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Workers Compensation,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1020907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22</a:t>
            </a:fld>
            <a:endParaRPr lang="en-US" smtClean="0"/>
          </a:p>
        </p:txBody>
      </p:sp>
      <p:graphicFrame>
        <p:nvGraphicFramePr>
          <p:cNvPr id="32770" name="Object 3"/>
          <p:cNvGraphicFramePr>
            <a:graphicFrameLocks noGrp="1" noChangeAspect="1"/>
          </p:cNvGraphicFramePr>
          <p:nvPr>
            <p:ph idx="4294967295"/>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651529"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Workers Compensation,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96981888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4EDE66-FC07-402E-B3E6-F1C8D4B36CE2}" type="slidenum">
              <a:rPr lang="en-US" altLang="en-US" sz="900">
                <a:solidFill>
                  <a:schemeClr val="bg1"/>
                </a:solidFill>
              </a:rPr>
              <a:pPr algn="r">
                <a:lnSpc>
                  <a:spcPct val="85000"/>
                </a:lnSpc>
                <a:spcBef>
                  <a:spcPct val="20000"/>
                </a:spcBef>
                <a:buClrTx/>
                <a:buFontTx/>
                <a:buNone/>
              </a:pPr>
              <a:t>23</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dirty="0">
                <a:solidFill>
                  <a:schemeClr val="bg1"/>
                </a:solidFill>
              </a:rPr>
              <a:t>Profitability and Growth in </a:t>
            </a:r>
            <a:r>
              <a:rPr lang="en-US" altLang="en-US" sz="4200" b="1" dirty="0" smtClean="0">
                <a:solidFill>
                  <a:schemeClr val="bg1"/>
                </a:solidFill>
              </a:rPr>
              <a:t>Hawaii </a:t>
            </a:r>
            <a:r>
              <a:rPr lang="en-US" altLang="en-US" sz="4200" b="1" dirty="0">
                <a:solidFill>
                  <a:schemeClr val="bg1"/>
                </a:solidFill>
              </a:rPr>
              <a:t>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16250040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483ABFB-9CD4-44A6-B705-81530E2DB033}" type="slidenum">
              <a:rPr lang="en-US" altLang="en-US" sz="900"/>
              <a:pPr algn="r">
                <a:lnSpc>
                  <a:spcPct val="85000"/>
                </a:lnSpc>
                <a:spcBef>
                  <a:spcPct val="20000"/>
                </a:spcBef>
                <a:buClrTx/>
                <a:buFontTx/>
                <a:buNone/>
              </a:pPr>
              <a:t>24</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HI vs. U.S., 2005-2014</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18762"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5"/>
          <p:cNvSpPr>
            <a:spLocks noChangeArrowheads="1"/>
          </p:cNvSpPr>
          <p:nvPr/>
        </p:nvSpPr>
        <p:spPr bwMode="blackWhite">
          <a:xfrm>
            <a:off x="3319463" y="2376488"/>
            <a:ext cx="2843212" cy="15938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600" b="1">
                <a:solidFill>
                  <a:srgbClr val="FFFFFF"/>
                </a:solidFill>
              </a:rPr>
              <a:t>P/C Insurer profitability in HI is above that of the US overall over the past decade</a:t>
            </a:r>
          </a:p>
          <a:p>
            <a:pPr algn="ctr" eaLnBrk="1" hangingPunct="1">
              <a:lnSpc>
                <a:spcPct val="95000"/>
              </a:lnSpc>
              <a:spcBef>
                <a:spcPct val="25000"/>
              </a:spcBef>
              <a:buClrTx/>
              <a:buFontTx/>
              <a:buNone/>
            </a:pPr>
            <a:r>
              <a:rPr lang="pt-BR" altLang="en-US" sz="1600" b="1">
                <a:solidFill>
                  <a:srgbClr val="FFFFFF"/>
                </a:solidFill>
              </a:rPr>
              <a:t>US: 7.7%</a:t>
            </a:r>
          </a:p>
          <a:p>
            <a:pPr algn="ctr" eaLnBrk="1" hangingPunct="1">
              <a:lnSpc>
                <a:spcPct val="95000"/>
              </a:lnSpc>
              <a:spcBef>
                <a:spcPct val="25000"/>
              </a:spcBef>
              <a:buClrTx/>
              <a:buFontTx/>
              <a:buNone/>
            </a:pPr>
            <a:r>
              <a:rPr lang="pt-BR" altLang="en-US" sz="1600" b="1">
                <a:solidFill>
                  <a:srgbClr val="FFFFFF"/>
                </a:solidFill>
              </a:rPr>
              <a:t>HI: 19.9%</a:t>
            </a:r>
          </a:p>
        </p:txBody>
      </p:sp>
      <p:sp>
        <p:nvSpPr>
          <p:cNvPr id="11271"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Tree>
    <p:extLst>
      <p:ext uri="{BB962C8B-B14F-4D97-AF65-F5344CB8AC3E}">
        <p14:creationId xmlns:p14="http://schemas.microsoft.com/office/powerpoint/2010/main" val="739634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7E20847-2D5B-4C31-9539-5F8146B544CA}" type="slidenum">
              <a:rPr lang="en-US" altLang="en-US" sz="900"/>
              <a:pPr algn="r">
                <a:lnSpc>
                  <a:spcPct val="85000"/>
                </a:lnSpc>
                <a:spcBef>
                  <a:spcPct val="20000"/>
                </a:spcBef>
                <a:buClrTx/>
                <a:buFontTx/>
                <a:buNone/>
              </a:pPr>
              <a:t>25</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HI vs. U.S., 2005-2014</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298450" y="1296988"/>
          <a:ext cx="8569325" cy="4579937"/>
        </p:xfrm>
        <a:graphic>
          <a:graphicData uri="http://schemas.openxmlformats.org/presentationml/2006/ole">
            <mc:AlternateContent xmlns:mc="http://schemas.openxmlformats.org/markup-compatibility/2006">
              <mc:Choice xmlns:v="urn:schemas-microsoft-com:vml" Requires="v">
                <p:oleObj spid="_x0000_s28619786"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9845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3070225" y="26066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HI: 18.7%</a:t>
            </a:r>
          </a:p>
        </p:txBody>
      </p:sp>
    </p:spTree>
    <p:extLst>
      <p:ext uri="{BB962C8B-B14F-4D97-AF65-F5344CB8AC3E}">
        <p14:creationId xmlns:p14="http://schemas.microsoft.com/office/powerpoint/2010/main" val="2706001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AE29234-627F-43BA-B9D2-3C1254DDB19B}" type="slidenum">
              <a:rPr lang="en-US" altLang="en-US" sz="900"/>
              <a:pPr algn="r">
                <a:lnSpc>
                  <a:spcPct val="85000"/>
                </a:lnSpc>
                <a:spcBef>
                  <a:spcPct val="20000"/>
                </a:spcBef>
                <a:buClrTx/>
                <a:buFontTx/>
                <a:buNone/>
              </a:pPr>
              <a:t>26</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HI vs. U.S., 2005-2014</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298450" y="1296988"/>
          <a:ext cx="8569325" cy="4579937"/>
        </p:xfrm>
        <a:graphic>
          <a:graphicData uri="http://schemas.openxmlformats.org/presentationml/2006/ole">
            <mc:AlternateContent xmlns:mc="http://schemas.openxmlformats.org/markup-compatibility/2006">
              <mc:Choice xmlns:v="urn:schemas-microsoft-com:vml" Requires="v">
                <p:oleObj spid="_x0000_s28620810"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9845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303838" y="137953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HI: 19.2%</a:t>
            </a:r>
          </a:p>
        </p:txBody>
      </p:sp>
    </p:spTree>
    <p:extLst>
      <p:ext uri="{BB962C8B-B14F-4D97-AF65-F5344CB8AC3E}">
        <p14:creationId xmlns:p14="http://schemas.microsoft.com/office/powerpoint/2010/main" val="589085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9173431-02E0-4AE2-A527-C9A4C38446BB}" type="slidenum">
              <a:rPr lang="en-US" altLang="en-US" sz="900"/>
              <a:pPr algn="r">
                <a:lnSpc>
                  <a:spcPct val="85000"/>
                </a:lnSpc>
                <a:spcBef>
                  <a:spcPct val="20000"/>
                </a:spcBef>
                <a:buClrTx/>
                <a:buFontTx/>
                <a:buNone/>
              </a:pPr>
              <a:t>27</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HI vs. U.S.,</a:t>
            </a:r>
            <a:br>
              <a:rPr lang="en-US" altLang="en-US" smtClean="0">
                <a:latin typeface="Arial" panose="020B0604020202020204" pitchFamily="34" charset="0"/>
              </a:rPr>
            </a:br>
            <a:r>
              <a:rPr lang="en-US" altLang="en-US" smtClean="0">
                <a:latin typeface="Arial" panose="020B0604020202020204" pitchFamily="34" charset="0"/>
              </a:rPr>
              <a:t>2005-2014</a:t>
            </a:r>
          </a:p>
        </p:txBody>
      </p:sp>
      <p:sp>
        <p:nvSpPr>
          <p:cNvPr id="174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621834"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618038" y="287813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HI: 27.3%</a:t>
            </a:r>
          </a:p>
        </p:txBody>
      </p:sp>
    </p:spTree>
    <p:extLst>
      <p:ext uri="{BB962C8B-B14F-4D97-AF65-F5344CB8AC3E}">
        <p14:creationId xmlns:p14="http://schemas.microsoft.com/office/powerpoint/2010/main" val="13942501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56D6B28-DB43-46B4-A8CB-CA285F119288}" type="slidenum">
              <a:rPr lang="en-US" altLang="en-US" sz="900"/>
              <a:pPr algn="r">
                <a:lnSpc>
                  <a:spcPct val="85000"/>
                </a:lnSpc>
                <a:spcBef>
                  <a:spcPct val="20000"/>
                </a:spcBef>
                <a:buClrTx/>
                <a:buFontTx/>
                <a:buNone/>
              </a:pPr>
              <a:t>28</a:t>
            </a:fld>
            <a:endParaRPr lang="en-US" altLang="en-US" sz="900"/>
          </a:p>
        </p:txBody>
      </p:sp>
      <p:sp>
        <p:nvSpPr>
          <p:cNvPr id="19459"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HI vs. U.S.,</a:t>
            </a:r>
            <a:br>
              <a:rPr lang="en-US" altLang="en-US" smtClean="0">
                <a:latin typeface="Arial" panose="020B0604020202020204" pitchFamily="34" charset="0"/>
              </a:rPr>
            </a:br>
            <a:r>
              <a:rPr lang="en-US" altLang="en-US" smtClean="0">
                <a:latin typeface="Arial" panose="020B0604020202020204" pitchFamily="34" charset="0"/>
              </a:rPr>
              <a:t>2005-2014</a:t>
            </a:r>
          </a:p>
        </p:txBody>
      </p:sp>
      <p:sp>
        <p:nvSpPr>
          <p:cNvPr id="1946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298450" y="1549400"/>
          <a:ext cx="8569325" cy="4740275"/>
        </p:xfrm>
        <a:graphic>
          <a:graphicData uri="http://schemas.openxmlformats.org/presentationml/2006/ole">
            <mc:AlternateContent xmlns:mc="http://schemas.openxmlformats.org/markup-compatibility/2006">
              <mc:Choice xmlns:v="urn:schemas-microsoft-com:vml" Requires="v">
                <p:oleObj spid="_x0000_s28622858" name="Chart" r:id="rId4" imgW="8620118" imgH="4610239" progId="MSGraph.Chart.8">
                  <p:embed followColorScheme="full"/>
                </p:oleObj>
              </mc:Choice>
              <mc:Fallback>
                <p:oleObj name="Chart" r:id="rId4" imgW="8620118" imgH="4610239" progId="MSGraph.Chart.8">
                  <p:embed followColorScheme="full"/>
                  <p:pic>
                    <p:nvPicPr>
                      <p:cNvPr id="0" name=""/>
                      <p:cNvPicPr>
                        <a:picLocks noChangeArrowheads="1"/>
                      </p:cNvPicPr>
                      <p:nvPr/>
                    </p:nvPicPr>
                    <p:blipFill>
                      <a:blip r:embed="rId5"/>
                      <a:srcRect/>
                      <a:stretch>
                        <a:fillRect/>
                      </a:stretch>
                    </p:blipFill>
                    <p:spPr bwMode="gray">
                      <a:xfrm>
                        <a:off x="298450" y="1549400"/>
                        <a:ext cx="856932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3221038" y="297497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HI: 41.7%</a:t>
            </a:r>
          </a:p>
        </p:txBody>
      </p:sp>
    </p:spTree>
    <p:extLst>
      <p:ext uri="{BB962C8B-B14F-4D97-AF65-F5344CB8AC3E}">
        <p14:creationId xmlns:p14="http://schemas.microsoft.com/office/powerpoint/2010/main" val="18138470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A2C2FAE-6361-4B1E-AB6D-2050B2D1C644}" type="slidenum">
              <a:rPr lang="en-US" altLang="en-US" sz="900"/>
              <a:pPr algn="r">
                <a:lnSpc>
                  <a:spcPct val="85000"/>
                </a:lnSpc>
                <a:spcBef>
                  <a:spcPct val="20000"/>
                </a:spcBef>
                <a:buClrTx/>
                <a:buFontTx/>
                <a:buNone/>
              </a:pPr>
              <a:t>29</a:t>
            </a:fld>
            <a:endParaRPr lang="en-US" altLang="en-US" sz="900"/>
          </a:p>
        </p:txBody>
      </p:sp>
      <p:sp>
        <p:nvSpPr>
          <p:cNvPr id="21507"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HI vs. U.S.,</a:t>
            </a:r>
            <a:br>
              <a:rPr lang="en-US" altLang="en-US" smtClean="0">
                <a:latin typeface="Arial" panose="020B0604020202020204" pitchFamily="34" charset="0"/>
              </a:rPr>
            </a:br>
            <a:r>
              <a:rPr lang="en-US" altLang="en-US" smtClean="0">
                <a:latin typeface="Arial" panose="020B0604020202020204" pitchFamily="34" charset="0"/>
              </a:rPr>
              <a:t>2005-2014</a:t>
            </a:r>
          </a:p>
        </p:txBody>
      </p:sp>
      <p:sp>
        <p:nvSpPr>
          <p:cNvPr id="2150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23882"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296988"/>
            <a:ext cx="2473325"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HI: 11.6%</a:t>
            </a:r>
          </a:p>
        </p:txBody>
      </p:sp>
    </p:spTree>
    <p:extLst>
      <p:ext uri="{BB962C8B-B14F-4D97-AF65-F5344CB8AC3E}">
        <p14:creationId xmlns:p14="http://schemas.microsoft.com/office/powerpoint/2010/main" val="1869849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 ROAS </a:t>
            </a:r>
            <a:r>
              <a:rPr lang="en-US" sz="1200" dirty="0">
                <a:solidFill>
                  <a:srgbClr val="000000"/>
                </a:solidFill>
              </a:rPr>
              <a:t>= </a:t>
            </a:r>
            <a:r>
              <a:rPr lang="en-US" sz="1200" dirty="0" smtClean="0">
                <a:solidFill>
                  <a:srgbClr val="000000"/>
                </a:solidFill>
              </a:rPr>
              <a:t>8.4%</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626017437"/>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561477" name="Chart" r:id="rId5" imgW="5810133" imgH="3365408" progId="MSGraph.Chart.8">
                  <p:embed followColorScheme="full"/>
                </p:oleObj>
              </mc:Choice>
              <mc:Fallback>
                <p:oleObj name="Chart" r:id="rId5" imgW="5810133" imgH="3365408"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242086" y="1323518"/>
            <a:ext cx="1591274" cy="1203994"/>
          </a:xfrm>
          <a:prstGeom prst="wedgeRectCallout">
            <a:avLst>
              <a:gd name="adj1" fmla="val 96888"/>
              <a:gd name="adj2" fmla="val 115411"/>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was on par with 2014; ROE unchanged at 8.4%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335370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All Lines: 10-Year Average RNW HI &amp; Nearby States</a:t>
            </a:r>
          </a:p>
        </p:txBody>
      </p:sp>
      <p:graphicFrame>
        <p:nvGraphicFramePr>
          <p:cNvPr id="23555" name="Object 3"/>
          <p:cNvGraphicFramePr>
            <a:graphicFrameLocks noGrp="1" noChangeAspect="1"/>
          </p:cNvGraphicFramePr>
          <p:nvPr>
            <p:ph type="chart" idx="1"/>
          </p:nvPr>
        </p:nvGraphicFramePr>
        <p:xfrm>
          <a:off x="406400" y="1557338"/>
          <a:ext cx="8639175" cy="4613275"/>
        </p:xfrm>
        <a:graphic>
          <a:graphicData uri="http://schemas.openxmlformats.org/presentationml/2006/ole">
            <mc:AlternateContent xmlns:mc="http://schemas.openxmlformats.org/markup-compatibility/2006">
              <mc:Choice xmlns:v="urn:schemas-microsoft-com:vml" Requires="v">
                <p:oleObj spid="_x0000_s28624906"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406400" y="155733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Sources: NAIC, Insurance Information Institute</a:t>
            </a:r>
          </a:p>
        </p:txBody>
      </p:sp>
      <p:sp>
        <p:nvSpPr>
          <p:cNvPr id="2355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725988" y="3038475"/>
            <a:ext cx="1866900" cy="1951038"/>
          </a:xfrm>
          <a:prstGeom prst="wedgeRectCallout">
            <a:avLst>
              <a:gd name="adj1" fmla="val -33829"/>
              <a:gd name="adj2" fmla="val -79347"/>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Hawaii All Lines profitability is above the US and regional average (10.7%)</a:t>
            </a:r>
          </a:p>
        </p:txBody>
      </p:sp>
    </p:spTree>
    <p:extLst>
      <p:ext uri="{BB962C8B-B14F-4D97-AF65-F5344CB8AC3E}">
        <p14:creationId xmlns:p14="http://schemas.microsoft.com/office/powerpoint/2010/main" val="1224285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PP Auto: 10-Year Average RNW HI &amp; Nearby States</a:t>
            </a:r>
          </a:p>
        </p:txBody>
      </p:sp>
      <p:graphicFrame>
        <p:nvGraphicFramePr>
          <p:cNvPr id="25603" name="Object 3"/>
          <p:cNvGraphicFramePr>
            <a:graphicFrameLocks noGrp="1" noChangeAspect="1"/>
          </p:cNvGraphicFramePr>
          <p:nvPr>
            <p:ph type="chart" idx="1"/>
          </p:nvPr>
        </p:nvGraphicFramePr>
        <p:xfrm>
          <a:off x="409575" y="1557338"/>
          <a:ext cx="8631238" cy="4613275"/>
        </p:xfrm>
        <a:graphic>
          <a:graphicData uri="http://schemas.openxmlformats.org/presentationml/2006/ole">
            <mc:AlternateContent xmlns:mc="http://schemas.openxmlformats.org/markup-compatibility/2006">
              <mc:Choice xmlns:v="urn:schemas-microsoft-com:vml" Requires="v">
                <p:oleObj spid="_x0000_s28625930" name="Chart" r:id="rId4" imgW="8820267" imgH="4714979" progId="MSGraph.Chart.8">
                  <p:embed followColorScheme="full"/>
                </p:oleObj>
              </mc:Choice>
              <mc:Fallback>
                <p:oleObj name="Chart" r:id="rId4" imgW="8820267" imgH="4714979" progId="MSGraph.Chart.8">
                  <p:embed followColorScheme="full"/>
                  <p:pic>
                    <p:nvPicPr>
                      <p:cNvPr id="0" name=""/>
                      <p:cNvPicPr>
                        <a:picLocks noChangeAspect="1" noChangeArrowheads="1"/>
                      </p:cNvPicPr>
                      <p:nvPr/>
                    </p:nvPicPr>
                    <p:blipFill>
                      <a:blip r:embed="rId5"/>
                      <a:srcRect/>
                      <a:stretch>
                        <a:fillRect/>
                      </a:stretch>
                    </p:blipFill>
                    <p:spPr bwMode="auto">
                      <a:xfrm>
                        <a:off x="409575" y="1557338"/>
                        <a:ext cx="8631238"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Sources: NAIC, Insurance Information Institute</a:t>
            </a:r>
          </a:p>
        </p:txBody>
      </p:sp>
      <p:sp>
        <p:nvSpPr>
          <p:cNvPr id="2560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027488" y="3551238"/>
            <a:ext cx="2084387" cy="1371600"/>
          </a:xfrm>
          <a:prstGeom prst="wedgeRectCallout">
            <a:avLst>
              <a:gd name="adj1" fmla="val 23958"/>
              <a:gd name="adj2" fmla="val -130657"/>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Hawaii PP Auto profitability is above the US and regional average (9.5%)</a:t>
            </a:r>
          </a:p>
        </p:txBody>
      </p:sp>
    </p:spTree>
    <p:extLst>
      <p:ext uri="{BB962C8B-B14F-4D97-AF65-F5344CB8AC3E}">
        <p14:creationId xmlns:p14="http://schemas.microsoft.com/office/powerpoint/2010/main" val="31176137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9E143540-C4C5-417C-BCAD-EBD8D767C9FF}" type="slidenum">
              <a:rPr lang="en-US" altLang="en-US" sz="900" smtClean="0">
                <a:solidFill>
                  <a:srgbClr val="000000"/>
                </a:solidFill>
              </a:rPr>
              <a:pPr>
                <a:lnSpc>
                  <a:spcPct val="85000"/>
                </a:lnSpc>
                <a:spcBef>
                  <a:spcPct val="20000"/>
                </a:spcBef>
                <a:buClrTx/>
                <a:buFontTx/>
                <a:buNone/>
              </a:pPr>
              <a:t>32</a:t>
            </a:fld>
            <a:endParaRPr lang="en-US" altLang="en-US" sz="900" smtClean="0">
              <a:solidFill>
                <a:srgbClr val="000000"/>
              </a:solidFill>
            </a:endParaRPr>
          </a:p>
        </p:txBody>
      </p:sp>
      <p:sp>
        <p:nvSpPr>
          <p:cNvPr id="27651"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2013 (1)</a:t>
            </a:r>
          </a:p>
        </p:txBody>
      </p:sp>
      <p:graphicFrame>
        <p:nvGraphicFramePr>
          <p:cNvPr id="2098375" name="Group 199"/>
          <p:cNvGraphicFramePr>
            <a:graphicFrameLocks noGrp="1"/>
          </p:cNvGraphicFramePr>
          <p:nvPr/>
        </p:nvGraphicFramePr>
        <p:xfrm>
          <a:off x="609600" y="1524000"/>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New Jersey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$1,254.10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Idaho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$553.38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1,187.49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Iowa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572.14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New York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1,181.86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South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580.99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Louisiana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1,146.29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Maine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592.82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Florida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1,143.83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North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604.58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Michigan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1,131.40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Wisconsin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621.05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Delaware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1,101.12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Indiana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Rhode Island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1,066.25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ea typeface="+mn-ea"/>
                          <a:cs typeface="+mn-cs"/>
                        </a:rPr>
                        <a:t>North Carolina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624.76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Connecticut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1,011.27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Nebraska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638.74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Massachusetts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1,007.98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Wyoming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639.71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2016 National Association of Insurance Commissioners.</a:t>
            </a:r>
          </a:p>
        </p:txBody>
      </p:sp>
      <p:sp>
        <p:nvSpPr>
          <p:cNvPr id="27741"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Hawaii ranked 29th in average expenditure for auto insurance in 2013. The average expenditure was $739.26.</a:t>
            </a:r>
            <a:endParaRPr lang="pt-BR" altLang="en-US" sz="1800" b="1" i="1">
              <a:solidFill>
                <a:srgbClr val="FFFFFF"/>
              </a:solidFill>
            </a:endParaRPr>
          </a:p>
        </p:txBody>
      </p:sp>
    </p:spTree>
    <p:extLst>
      <p:ext uri="{BB962C8B-B14F-4D97-AF65-F5344CB8AC3E}">
        <p14:creationId xmlns:p14="http://schemas.microsoft.com/office/powerpoint/2010/main" val="619669735"/>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Comm. Auto: 10-Year Average RNW HI &amp; Nearby States</a:t>
            </a:r>
          </a:p>
        </p:txBody>
      </p:sp>
      <p:graphicFrame>
        <p:nvGraphicFramePr>
          <p:cNvPr id="29699" name="Object 3"/>
          <p:cNvGraphicFramePr>
            <a:graphicFrameLocks noGrp="1"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28626954"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Sources: NAIC, Insurance Information Institute</a:t>
            </a:r>
          </a:p>
        </p:txBody>
      </p:sp>
      <p:sp>
        <p:nvSpPr>
          <p:cNvPr id="2970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419600" y="3621088"/>
            <a:ext cx="2189163" cy="1371600"/>
          </a:xfrm>
          <a:prstGeom prst="wedgeRectCallout">
            <a:avLst>
              <a:gd name="adj1" fmla="val 17685"/>
              <a:gd name="adj2" fmla="val -1503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Hawaii Comm. Auto profitability is above the US and regional average (10.0%)</a:t>
            </a:r>
          </a:p>
        </p:txBody>
      </p:sp>
    </p:spTree>
    <p:extLst>
      <p:ext uri="{BB962C8B-B14F-4D97-AF65-F5344CB8AC3E}">
        <p14:creationId xmlns:p14="http://schemas.microsoft.com/office/powerpoint/2010/main" val="286683787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Comm. M-P: 10-Year Average RNW HI &amp; Nearby States</a:t>
            </a:r>
          </a:p>
        </p:txBody>
      </p:sp>
      <p:graphicFrame>
        <p:nvGraphicFramePr>
          <p:cNvPr id="31747" name="Object 3"/>
          <p:cNvGraphicFramePr>
            <a:graphicFrameLocks noGrp="1" noChangeAspect="1"/>
          </p:cNvGraphicFramePr>
          <p:nvPr>
            <p:ph type="chart" idx="1"/>
          </p:nvPr>
        </p:nvGraphicFramePr>
        <p:xfrm>
          <a:off x="404813" y="1527175"/>
          <a:ext cx="8621712" cy="4613275"/>
        </p:xfrm>
        <a:graphic>
          <a:graphicData uri="http://schemas.openxmlformats.org/presentationml/2006/ole">
            <mc:AlternateContent xmlns:mc="http://schemas.openxmlformats.org/markup-compatibility/2006">
              <mc:Choice xmlns:v="urn:schemas-microsoft-com:vml" Requires="v">
                <p:oleObj spid="_x0000_s28627978"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404813" y="1527175"/>
                        <a:ext cx="8621712"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Sources: NAIC, Insurance Information Institute</a:t>
            </a:r>
          </a:p>
        </p:txBody>
      </p:sp>
      <p:sp>
        <p:nvSpPr>
          <p:cNvPr id="3174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027488" y="3592513"/>
            <a:ext cx="2074862" cy="1371600"/>
          </a:xfrm>
          <a:prstGeom prst="wedgeRectCallout">
            <a:avLst>
              <a:gd name="adj1" fmla="val 30097"/>
              <a:gd name="adj2" fmla="val -13701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Hawaii Comm. M-P profitability is above the US average as well as the regional average (12.4%)</a:t>
            </a:r>
          </a:p>
        </p:txBody>
      </p:sp>
    </p:spTree>
    <p:extLst>
      <p:ext uri="{BB962C8B-B14F-4D97-AF65-F5344CB8AC3E}">
        <p14:creationId xmlns:p14="http://schemas.microsoft.com/office/powerpoint/2010/main" val="286725690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Homeowners: 10-Year Average RNW HI &amp; Nearby States</a:t>
            </a:r>
          </a:p>
        </p:txBody>
      </p:sp>
      <p:graphicFrame>
        <p:nvGraphicFramePr>
          <p:cNvPr id="33795" name="Object 3"/>
          <p:cNvGraphicFramePr>
            <a:graphicFrameLocks noGrp="1"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28629002"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Sources: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533900" y="3148013"/>
            <a:ext cx="2174875" cy="1371600"/>
          </a:xfrm>
          <a:prstGeom prst="wedgeRectCallout">
            <a:avLst>
              <a:gd name="adj1" fmla="val -25764"/>
              <a:gd name="adj2" fmla="val -10932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Hawaii Homeowners profitability is above the US average and regional average (20.0%)</a:t>
            </a:r>
          </a:p>
        </p:txBody>
      </p:sp>
    </p:spTree>
    <p:extLst>
      <p:ext uri="{BB962C8B-B14F-4D97-AF65-F5344CB8AC3E}">
        <p14:creationId xmlns:p14="http://schemas.microsoft.com/office/powerpoint/2010/main" val="213981610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5870887-E524-48F0-9903-087410326D4E}" type="slidenum">
              <a:rPr lang="en-US" altLang="en-US" sz="900" smtClean="0">
                <a:solidFill>
                  <a:srgbClr val="000000"/>
                </a:solidFill>
              </a:rPr>
              <a:pPr>
                <a:lnSpc>
                  <a:spcPct val="85000"/>
                </a:lnSpc>
                <a:spcBef>
                  <a:spcPct val="20000"/>
                </a:spcBef>
                <a:buClrTx/>
                <a:buFontTx/>
                <a:buNone/>
              </a:pPr>
              <a:t>36</a:t>
            </a:fld>
            <a:endParaRPr lang="en-US" altLang="en-US" sz="900" smtClean="0">
              <a:solidFill>
                <a:srgbClr val="000000"/>
              </a:solidFill>
            </a:endParaRPr>
          </a:p>
        </p:txBody>
      </p:sp>
      <p:sp>
        <p:nvSpPr>
          <p:cNvPr id="35843"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2013 (1)</a:t>
            </a:r>
          </a:p>
        </p:txBody>
      </p:sp>
      <p:graphicFrame>
        <p:nvGraphicFramePr>
          <p:cNvPr id="2098375" name="Group 199"/>
          <p:cNvGraphicFramePr>
            <a:graphicFrameLocks noGrp="1"/>
          </p:cNvGraphicFramePr>
          <p:nvPr/>
        </p:nvGraphicFramePr>
        <p:xfrm>
          <a:off x="598488" y="1874838"/>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dirty="0">
                          <a:solidFill>
                            <a:srgbClr val="000000"/>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a:solidFill>
                            <a:srgbClr val="000000"/>
                          </a:solidFill>
                          <a:effectLst/>
                          <a:latin typeface="Arial" panose="020B0604020202020204" pitchFamily="34" charset="0"/>
                        </a:rPr>
                        <a:t>$2,115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561</a:t>
                      </a: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dirty="0">
                          <a:solidFill>
                            <a:srgbClr val="000000"/>
                          </a:solidFill>
                          <a:effectLst/>
                          <a:latin typeface="Arial" panose="020B0604020202020204" pitchFamily="34" charset="0"/>
                        </a:rPr>
                        <a:t>Texas </a:t>
                      </a:r>
                      <a:r>
                        <a:rPr lang="en-US" sz="1200" b="0" i="0" u="none" strike="noStrike" dirty="0" smtClean="0">
                          <a:solidFill>
                            <a:srgbClr val="000000"/>
                          </a:solidFill>
                          <a:effectLst/>
                          <a:latin typeface="Arial" panose="020B0604020202020204" pitchFamily="34" charset="0"/>
                        </a:rPr>
                        <a:t>(2)</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a:solidFill>
                            <a:srgbClr val="000000"/>
                          </a:solidFill>
                          <a:effectLst/>
                          <a:latin typeface="Arial" panose="020B0604020202020204" pitchFamily="34" charset="0"/>
                        </a:rPr>
                        <a:t>1,837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568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1,822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609</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1,654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665</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1,395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676</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687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1,334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709</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1,323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724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l"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763</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Massachusetts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1,263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776</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©2016 National Association of Insurance Commissioners (NAIC). Reprinted with permission. Further reprint or distribution strictly prohibited without written permission of NAIC.</a:t>
            </a:r>
          </a:p>
        </p:txBody>
      </p:sp>
      <p:sp>
        <p:nvSpPr>
          <p:cNvPr id="3593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Hawaii ranked as the 27th most expensive state for homeowners insurance in 2013, with an average expenditure of $953.</a:t>
            </a:r>
          </a:p>
        </p:txBody>
      </p:sp>
    </p:spTree>
    <p:extLst>
      <p:ext uri="{BB962C8B-B14F-4D97-AF65-F5344CB8AC3E}">
        <p14:creationId xmlns:p14="http://schemas.microsoft.com/office/powerpoint/2010/main" val="760549087"/>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Workers Comp.: 10-Year Average RNW HI &amp; Nearby States</a:t>
            </a:r>
          </a:p>
        </p:txBody>
      </p:sp>
      <p:graphicFrame>
        <p:nvGraphicFramePr>
          <p:cNvPr id="37891" name="Object 3"/>
          <p:cNvGraphicFramePr>
            <a:graphicFrameLocks noGrp="1"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28630026"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Sources: NAIC, Insurance Information Institute</a:t>
            </a:r>
          </a:p>
        </p:txBody>
      </p:sp>
      <p:sp>
        <p:nvSpPr>
          <p:cNvPr id="3789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533900" y="3197225"/>
            <a:ext cx="1866900" cy="1712913"/>
          </a:xfrm>
          <a:prstGeom prst="wedgeRectCallout">
            <a:avLst>
              <a:gd name="adj1" fmla="val 37921"/>
              <a:gd name="adj2" fmla="val -96046"/>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Hawaii Workers Comp profitability is above the US average as well as the regional average (12.7%)</a:t>
            </a:r>
          </a:p>
        </p:txBody>
      </p:sp>
    </p:spTree>
    <p:extLst>
      <p:ext uri="{BB962C8B-B14F-4D97-AF65-F5344CB8AC3E}">
        <p14:creationId xmlns:p14="http://schemas.microsoft.com/office/powerpoint/2010/main" val="59000716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411549078"/>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3865"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Apr. 15,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2212" y="4703352"/>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+1.8%</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Stock market is off to its worst start ever but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492224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650297027"/>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62500" name="Chart" r:id="rId5" imgW="5505541" imgH="3663835" progId="MSGraph.Chart.8">
                  <p:embed followColorScheme="full"/>
                </p:oleObj>
              </mc:Choice>
              <mc:Fallback>
                <p:oleObj name="Chart" r:id="rId5" imgW="5505541" imgH="366383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2011-15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2014 8.4%</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 8.4%</a:t>
            </a:r>
            <a:endParaRPr lang="en-US" b="1" dirty="0">
              <a:solidFill>
                <a:srgbClr val="FFFFFF"/>
              </a:solidFill>
            </a:endParaRPr>
          </a:p>
        </p:txBody>
      </p:sp>
    </p:spTree>
    <p:custDataLst>
      <p:tags r:id="rId2"/>
    </p:custDataLst>
    <p:extLst>
      <p:ext uri="{BB962C8B-B14F-4D97-AF65-F5344CB8AC3E}">
        <p14:creationId xmlns:p14="http://schemas.microsoft.com/office/powerpoint/2010/main" val="39327715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34889"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541438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41</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March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4785977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65572"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a:t>
            </a:r>
            <a:r>
              <a:rPr lang="en-US" sz="1400" b="1" dirty="0" smtClean="0">
                <a:solidFill>
                  <a:schemeClr val="bg1"/>
                </a:solidFill>
              </a:rPr>
              <a:t>more than a </a:t>
            </a:r>
            <a:r>
              <a:rPr lang="en-US" sz="1400" b="1" dirty="0">
                <a:solidFill>
                  <a:schemeClr val="bg1"/>
                </a:solidFill>
              </a:rPr>
              <a:t>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41</a:t>
            </a:fld>
            <a:endParaRPr lang="en-US"/>
          </a:p>
        </p:txBody>
      </p:sp>
      <p:sp>
        <p:nvSpPr>
          <p:cNvPr id="14" name="Rectangle 7"/>
          <p:cNvSpPr>
            <a:spLocks noChangeArrowheads="1"/>
          </p:cNvSpPr>
          <p:nvPr/>
        </p:nvSpPr>
        <p:spPr bwMode="grayWhite">
          <a:xfrm>
            <a:off x="7819697" y="3657928"/>
            <a:ext cx="1062827"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7191894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35913"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16945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38985"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2099859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46710826"/>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66592"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t>
            </a:r>
            <a:r>
              <a:rPr lang="en-US" sz="1500" b="1" dirty="0" smtClean="0">
                <a:solidFill>
                  <a:srgbClr val="FFFFFF"/>
                </a:solidFill>
              </a:rPr>
              <a:t>pushed </a:t>
            </a:r>
            <a:r>
              <a:rPr lang="en-US" sz="1500" b="1" dirty="0">
                <a:solidFill>
                  <a:srgbClr val="FFFFFF"/>
                </a:solidFill>
              </a:rPr>
              <a:t>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smtClean="0">
                <a:solidFill>
                  <a:schemeClr val="bg1"/>
                </a:solidFill>
                <a:latin typeface="Arial" pitchFamily="34" charset="0"/>
                <a:cs typeface="+mn-cs"/>
              </a:rPr>
              <a:t>Estimated book </a:t>
            </a:r>
            <a:r>
              <a:rPr lang="en-US" sz="1500" b="1" dirty="0">
                <a:solidFill>
                  <a:schemeClr val="bg1"/>
                </a:solidFill>
                <a:latin typeface="Arial" pitchFamily="34" charset="0"/>
                <a:cs typeface="+mn-cs"/>
              </a:rPr>
              <a:t>yield in </a:t>
            </a:r>
            <a:r>
              <a:rPr lang="en-US" sz="1500" b="1" dirty="0" smtClean="0">
                <a:solidFill>
                  <a:schemeClr val="bg1"/>
                </a:solidFill>
                <a:latin typeface="Arial" pitchFamily="34" charset="0"/>
                <a:cs typeface="+mn-cs"/>
              </a:rPr>
              <a:t>2016 is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140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176506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45</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dirty="0" smtClean="0"/>
              <a:t>P/C Insurer Portfolio Yields,</a:t>
            </a:r>
            <a:br>
              <a:rPr lang="en-US" dirty="0" smtClean="0"/>
            </a:br>
            <a:r>
              <a:rPr lang="en-US" dirty="0" smtClean="0"/>
              <a:t>2002-2015:Q3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40009"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since low yields of recent years are “baked in” to future returns.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93830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46</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2016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593394469"/>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43082"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(4/16 for 2016 and 2017; for 2018-2021 3/16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388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47</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1990–2017F</a:t>
            </a:r>
          </a:p>
        </p:txBody>
      </p:sp>
      <p:graphicFrame>
        <p:nvGraphicFramePr>
          <p:cNvPr id="35842" name="Object 3"/>
          <p:cNvGraphicFramePr>
            <a:graphicFrameLocks noChangeAspect="1"/>
          </p:cNvGraphicFramePr>
          <p:nvPr>
            <p:extLst>
              <p:ext uri="{D42A27DB-BD31-4B8C-83A1-F6EECF244321}">
                <p14:modId xmlns:p14="http://schemas.microsoft.com/office/powerpoint/2010/main" val="3024838293"/>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67613" name="Chart" r:id="rId4" imgW="5530924" imgH="2565308" progId="MSGraph.Chart.8">
                  <p:embed followColorScheme="full"/>
                </p:oleObj>
              </mc:Choice>
              <mc:Fallback>
                <p:oleObj name="Chart" r:id="rId4" imgW="5530924" imgH="256530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4/16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181965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48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45129"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976496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46153"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20815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380443435"/>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563525"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2"/>
            <a:ext cx="1085850" cy="486869"/>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Andrew, </a:t>
            </a:r>
            <a:r>
              <a:rPr lang="en-US" sz="1400" b="1" dirty="0" err="1" smtClean="0">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146575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50</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23634" name="Chart" r:id="rId4" imgW="5746884" imgH="2520835" progId="MSGraph.Chart.8">
                  <p:embed followColorScheme="full"/>
                </p:oleObj>
              </mc:Choice>
              <mc:Fallback>
                <p:oleObj name="Chart" r:id="rId4" imgW="5746884" imgH="2520835"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3138083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547176"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1600893415"/>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48201" name="Chart" r:id="rId4" imgW="5524682" imgH="3689188" progId="MSGraph.Chart.8">
                  <p:embed followColorScheme="full"/>
                </p:oleObj>
              </mc:Choice>
              <mc:Fallback>
                <p:oleObj name="Chart" r:id="rId4" imgW="5524682" imgH="368918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48566" y="1633218"/>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57043" y="6275336"/>
            <a:ext cx="8428652" cy="554640"/>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*2015 data is through Q3.  </a:t>
            </a:r>
          </a:p>
          <a:p>
            <a:pPr>
              <a:spcBef>
                <a:spcPct val="0"/>
              </a:spcBef>
              <a:buClrTx/>
              <a:buFontTx/>
              <a:buNone/>
            </a:pPr>
            <a:r>
              <a:rPr lang="en-US" sz="1000" dirty="0" smtClean="0">
                <a:latin typeface="Arial" charset="0"/>
              </a:rPr>
              <a:t>Source</a:t>
            </a:r>
            <a:r>
              <a:rPr lang="en-US" sz="1000" dirty="0">
                <a:latin typeface="Arial" charset="0"/>
              </a:rPr>
              <a:t>: Insurance Information Institute</a:t>
            </a:r>
          </a:p>
        </p:txBody>
      </p:sp>
    </p:spTree>
    <p:extLst>
      <p:ext uri="{BB962C8B-B14F-4D97-AF65-F5344CB8AC3E}">
        <p14:creationId xmlns:p14="http://schemas.microsoft.com/office/powerpoint/2010/main" val="1139170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54</a:t>
            </a:fld>
            <a:endParaRPr lang="en-US" smtClean="0"/>
          </a:p>
        </p:txBody>
      </p:sp>
      <p:sp>
        <p:nvSpPr>
          <p:cNvPr id="1030" name="Rectangle 2"/>
          <p:cNvSpPr>
            <a:spLocks noGrp="1" noChangeArrowheads="1"/>
          </p:cNvSpPr>
          <p:nvPr>
            <p:ph type="title"/>
          </p:nvPr>
        </p:nvSpPr>
        <p:spPr>
          <a:xfrm>
            <a:off x="45402" y="-28893"/>
            <a:ext cx="7982586" cy="860425"/>
          </a:xfrm>
        </p:spPr>
        <p:txBody>
          <a:bodyPr/>
          <a:lstStyle/>
          <a:p>
            <a:r>
              <a:rPr lang="en-US" sz="2400" dirty="0" smtClean="0"/>
              <a:t>Presidential Candidate Anticipated as Having the Most Favorable Policies for the P/C Insurance Industry</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solidFill>
                  <a:srgbClr val="FF0000"/>
                </a:solidFill>
              </a:rPr>
              <a:t>*</a:t>
            </a:r>
            <a:r>
              <a:rPr lang="en-US" sz="1100" dirty="0" smtClean="0"/>
              <a:t>Still in the race as of March 31,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Winter 2015/2016 Insurance Industry Survey, March 2016;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1180"/>
          <a:stretch/>
        </p:blipFill>
        <p:spPr>
          <a:xfrm>
            <a:off x="577532" y="1704975"/>
            <a:ext cx="7724775" cy="4197985"/>
          </a:xfrm>
          <a:prstGeom prst="rect">
            <a:avLst/>
          </a:prstGeom>
        </p:spPr>
      </p:pic>
      <p:sp>
        <p:nvSpPr>
          <p:cNvPr id="4" name="TextBox 3"/>
          <p:cNvSpPr txBox="1"/>
          <p:nvPr/>
        </p:nvSpPr>
        <p:spPr>
          <a:xfrm>
            <a:off x="680720" y="17252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3" name="TextBox 12"/>
          <p:cNvSpPr txBox="1"/>
          <p:nvPr/>
        </p:nvSpPr>
        <p:spPr>
          <a:xfrm>
            <a:off x="1087120" y="28428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4" name="TextBox 13"/>
          <p:cNvSpPr txBox="1"/>
          <p:nvPr/>
        </p:nvSpPr>
        <p:spPr>
          <a:xfrm>
            <a:off x="833120" y="308673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5" name="TextBox 14"/>
          <p:cNvSpPr txBox="1"/>
          <p:nvPr/>
        </p:nvSpPr>
        <p:spPr>
          <a:xfrm>
            <a:off x="690880" y="338137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16" name="TextBox 15"/>
          <p:cNvSpPr txBox="1"/>
          <p:nvPr/>
        </p:nvSpPr>
        <p:spPr>
          <a:xfrm>
            <a:off x="579120" y="4773295"/>
            <a:ext cx="28448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2789318642"/>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55</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nvPr>
        </p:nvGraphicFramePr>
        <p:xfrm>
          <a:off x="187960" y="1155701"/>
          <a:ext cx="8768080" cy="5217160"/>
        </p:xfrm>
        <a:graphic>
          <a:graphicData uri="http://schemas.openxmlformats.org/drawingml/2006/table">
            <a:tbl>
              <a:tblPr firstRow="1" bandRow="1">
                <a:tableStyleId>{5C22544A-7EE6-4342-B048-85BDC9FD1C3A}</a:tableStyleId>
              </a:tblPr>
              <a:tblGrid>
                <a:gridCol w="1814721"/>
                <a:gridCol w="3741099"/>
                <a:gridCol w="3212260"/>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tr>
              <a:tr h="370840">
                <a:tc>
                  <a:txBody>
                    <a:bodyPr/>
                    <a:lstStyle/>
                    <a:p>
                      <a:r>
                        <a:rPr lang="en-US" sz="1600" dirty="0" smtClean="0"/>
                        <a:t>International Trade</a:t>
                      </a:r>
                      <a:endParaRPr lang="en-US" sz="1600" dirty="0"/>
                    </a:p>
                  </a:txBody>
                  <a:tcPr/>
                </a:tc>
                <a:tc>
                  <a:txBody>
                    <a:bodyPr/>
                    <a:lstStyle/>
                    <a:p>
                      <a:r>
                        <a:rPr lang="en-US" sz="1600" dirty="0" smtClean="0"/>
                        <a:t>Protectionist</a:t>
                      </a:r>
                      <a:r>
                        <a:rPr lang="en-US" sz="1600" baseline="0" dirty="0" smtClean="0"/>
                        <a:t> Tendencies</a:t>
                      </a:r>
                      <a:endParaRPr lang="en-US" sz="1600" dirty="0"/>
                    </a:p>
                  </a:txBody>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tc>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tr>
            </a:tbl>
          </a:graphicData>
        </a:graphic>
      </p:graphicFrame>
    </p:spTree>
    <p:extLst>
      <p:ext uri="{BB962C8B-B14F-4D97-AF65-F5344CB8AC3E}">
        <p14:creationId xmlns:p14="http://schemas.microsoft.com/office/powerpoint/2010/main" val="2357799083"/>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6405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57</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4"/>
            <a:ext cx="7772400" cy="3148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We’re in the “Back to Future” Era for 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57</a:t>
            </a:fld>
            <a:endParaRPr lang="en-US"/>
          </a:p>
        </p:txBody>
      </p:sp>
    </p:spTree>
    <p:extLst>
      <p:ext uri="{BB962C8B-B14F-4D97-AF65-F5344CB8AC3E}">
        <p14:creationId xmlns:p14="http://schemas.microsoft.com/office/powerpoint/2010/main" val="12008002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58</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 (Est.)*</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a:t>
            </a:r>
            <a:r>
              <a:rPr lang="en-US" sz="1000" dirty="0" smtClean="0">
                <a:solidFill>
                  <a:srgbClr val="000000"/>
                </a:solidFill>
              </a:rPr>
              <a:t>; Figure for 2010-2015E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631050"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79992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1990–2017F</a:t>
            </a:r>
            <a:endParaRPr lang="en-US" baseline="30000" dirty="0" smtClean="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63207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Has Improved Markedly Since the 2011/12’s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59</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347462"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5611926" y="1432775"/>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Insurance Information Institute (2015F – 2017F).</a:t>
            </a:r>
            <a:endParaRPr lang="en-US" sz="1100" dirty="0"/>
          </a:p>
        </p:txBody>
      </p:sp>
    </p:spTree>
    <p:extLst>
      <p:ext uri="{BB962C8B-B14F-4D97-AF65-F5344CB8AC3E}">
        <p14:creationId xmlns:p14="http://schemas.microsoft.com/office/powerpoint/2010/main" val="20688183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a:t>
            </a:r>
            <a:r>
              <a:rPr lang="en-US" sz="1000" dirty="0" smtClean="0">
                <a:solidFill>
                  <a:srgbClr val="000000"/>
                </a:solidFill>
              </a:rPr>
              <a:t>; Figure for 2010-2014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394963405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564548" name="Chart" r:id="rId5" imgW="5696119" imgH="2419419" progId="MSGraph.Chart.8">
                  <p:embed followColorScheme="full"/>
                </p:oleObj>
              </mc:Choice>
              <mc:Fallback>
                <p:oleObj name="Chart" r:id="rId5" imgW="5696119" imgH="2419419"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4240301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60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Highest 25 States</a:t>
            </a:r>
          </a:p>
        </p:txBody>
      </p:sp>
      <p:graphicFrame>
        <p:nvGraphicFramePr>
          <p:cNvPr id="1026" name="Object 3"/>
          <p:cNvGraphicFramePr>
            <a:graphicFrameLocks noGrp="1" noChangeAspect="1"/>
          </p:cNvGraphicFramePr>
          <p:nvPr>
            <p:ph idx="4294967295"/>
            <p:extLst/>
          </p:nvPr>
        </p:nvGraphicFramePr>
        <p:xfrm>
          <a:off x="0" y="1697038"/>
          <a:ext cx="9144000" cy="4740275"/>
        </p:xfrm>
        <a:graphic>
          <a:graphicData uri="http://schemas.openxmlformats.org/presentationml/2006/ole">
            <mc:AlternateContent xmlns:mc="http://schemas.openxmlformats.org/markup-compatibility/2006">
              <mc:Choice xmlns:v="urn:schemas-microsoft-com:vml" Requires="v">
                <p:oleObj spid="_x0000_s28652551"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97038"/>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3078726" y="1168400"/>
            <a:ext cx="2986548" cy="1067877"/>
          </a:xfrm>
          <a:prstGeom prst="wedgeRectCallout">
            <a:avLst>
              <a:gd name="adj1" fmla="val -98801"/>
              <a:gd name="adj2" fmla="val 421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MT had the worst loss ratio in 2014, followed by NE and SD…</a:t>
            </a:r>
            <a:endParaRPr lang="en-US" b="1" dirty="0">
              <a:solidFill>
                <a:schemeClr val="bg1"/>
              </a:solidFill>
            </a:endParaRPr>
          </a:p>
        </p:txBody>
      </p:sp>
    </p:spTree>
    <p:extLst>
      <p:ext uri="{BB962C8B-B14F-4D97-AF65-F5344CB8AC3E}">
        <p14:creationId xmlns:p14="http://schemas.microsoft.com/office/powerpoint/2010/main" val="4280219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61</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Lowest 25 States and DC</a:t>
            </a:r>
          </a:p>
        </p:txBody>
      </p:sp>
      <p:graphicFrame>
        <p:nvGraphicFramePr>
          <p:cNvPr id="2050" name="Object 3"/>
          <p:cNvGraphicFramePr>
            <a:graphicFrameLocks noGrp="1" noChangeAspect="1"/>
          </p:cNvGraphicFramePr>
          <p:nvPr>
            <p:ph idx="4294967295"/>
            <p:extLst/>
          </p:nvPr>
        </p:nvGraphicFramePr>
        <p:xfrm>
          <a:off x="0" y="1703388"/>
          <a:ext cx="9144000" cy="4725987"/>
        </p:xfrm>
        <a:graphic>
          <a:graphicData uri="http://schemas.openxmlformats.org/presentationml/2006/ole">
            <mc:AlternateContent xmlns:mc="http://schemas.openxmlformats.org/markup-compatibility/2006">
              <mc:Choice xmlns:v="urn:schemas-microsoft-com:vml" Requires="v">
                <p:oleObj spid="_x0000_s28653575"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03388"/>
                        <a:ext cx="9144000"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225159" y="1173798"/>
            <a:ext cx="4260080" cy="1129553"/>
          </a:xfrm>
          <a:prstGeom prst="wedgeRectCallout">
            <a:avLst>
              <a:gd name="adj1" fmla="val 49326"/>
              <a:gd name="adj2" fmla="val 169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OK and FL had the best performances in 2014!  Traditionally high cat-loss states did well last year due to unusually low cat activity</a:t>
            </a:r>
            <a:endParaRPr lang="en-US" b="1" dirty="0">
              <a:solidFill>
                <a:schemeClr val="bg1"/>
              </a:solidFill>
            </a:endParaRPr>
          </a:p>
        </p:txBody>
      </p:sp>
    </p:spTree>
    <p:extLst>
      <p:ext uri="{BB962C8B-B14F-4D97-AF65-F5344CB8AC3E}">
        <p14:creationId xmlns:p14="http://schemas.microsoft.com/office/powerpoint/2010/main" val="3170300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633097"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3939121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63</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US Auto Severity </a:t>
            </a:r>
            <a:r>
              <a:rPr lang="en-US" dirty="0"/>
              <a:t>&amp;</a:t>
            </a:r>
            <a:r>
              <a:rPr lang="en-US" dirty="0" smtClean="0"/>
              <a:t> Frequency by Coverage: Trending Up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654599" name="Chart" r:id="rId4" imgW="8677125" imgH="3762340" progId="MSGraph.Chart.8">
                  <p:embed followColorScheme="full"/>
                </p:oleObj>
              </mc:Choice>
              <mc:Fallback>
                <p:oleObj name="Chart" r:id="rId4" imgW="867712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a:t>
            </a:r>
            <a:r>
              <a:rPr lang="en-US" sz="1600" b="1" dirty="0" smtClean="0">
                <a:solidFill>
                  <a:srgbClr val="225A7A"/>
                </a:solidFill>
                <a:latin typeface="Arial" panose="020B0604020202020204" pitchFamily="34" charset="0"/>
                <a:cs typeface="Arial" panose="020B0604020202020204" pitchFamily="34" charset="0"/>
              </a:rPr>
              <a:t>2015 Over 2014</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Frequency and Severity Were Up Across Most Coverage Types in 2015; A Trend Likely to Continue in 2016</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208745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64</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HI Auto Severity </a:t>
            </a:r>
            <a:r>
              <a:rPr lang="en-US" dirty="0"/>
              <a:t>&amp;</a:t>
            </a:r>
            <a:r>
              <a:rPr lang="en-US" dirty="0" smtClean="0"/>
              <a:t> Frequency by Coverage: Mixed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1716206544"/>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661766" name="Chart" r:id="rId4" imgW="8677125" imgH="3752781" progId="MSGraph.Chart.8">
                  <p:embed followColorScheme="full"/>
                </p:oleObj>
              </mc:Choice>
              <mc:Fallback>
                <p:oleObj name="Chart" r:id="rId4" imgW="8677125" imgH="3752781"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a:t>
            </a:r>
            <a:r>
              <a:rPr lang="en-US" sz="1600" b="1" dirty="0" smtClean="0">
                <a:solidFill>
                  <a:srgbClr val="225A7A"/>
                </a:solidFill>
                <a:latin typeface="Arial" panose="020B0604020202020204" pitchFamily="34" charset="0"/>
                <a:cs typeface="Arial" panose="020B0604020202020204" pitchFamily="34" charset="0"/>
              </a:rPr>
              <a:t>2015 Over 2014</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Frequency and Severity Were Mixed in Hawaii Across Most Coverage Types in 2015</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851812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65</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598613"/>
          <a:ext cx="8656638" cy="3754437"/>
        </p:xfrm>
        <a:graphic>
          <a:graphicData uri="http://schemas.openxmlformats.org/presentationml/2006/ole">
            <mc:AlternateContent xmlns:mc="http://schemas.openxmlformats.org/markup-compatibility/2006">
              <mc:Choice xmlns:v="urn:schemas-microsoft-com:vml" Requires="v">
                <p:oleObj spid="_x0000_s28655623" name="Chart" r:id="rId4" imgW="8677125" imgH="3762340" progId="MSGraph.Chart.8">
                  <p:embed followColorScheme="full"/>
                </p:oleObj>
              </mc:Choice>
              <mc:Fallback>
                <p:oleObj name="Chart" r:id="rId4" imgW="867712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598613"/>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a:t>
            </a:r>
            <a:r>
              <a:rPr lang="en-US" sz="2000" b="1" dirty="0" smtClean="0">
                <a:solidFill>
                  <a:srgbClr val="FFFFFF"/>
                </a:solidFill>
                <a:latin typeface="Arial" panose="020B0604020202020204" pitchFamily="34" charset="0"/>
                <a:cs typeface="Arial" panose="020B0604020202020204" pitchFamily="34" charset="0"/>
              </a:rPr>
              <a:t>Helped Temper Frequency and </a:t>
            </a:r>
            <a:r>
              <a:rPr lang="en-US" sz="2000" b="1" dirty="0">
                <a:solidFill>
                  <a:srgbClr val="FFFFFF"/>
                </a:solidFill>
                <a:latin typeface="Arial" panose="020B0604020202020204" pitchFamily="34" charset="0"/>
                <a:cs typeface="Arial" panose="020B0604020202020204" pitchFamily="34" charset="0"/>
              </a:rPr>
              <a:t>Severity, But this Trend </a:t>
            </a:r>
            <a:r>
              <a:rPr lang="en-US" sz="2000" b="1" dirty="0" smtClean="0">
                <a:solidFill>
                  <a:srgbClr val="FFFFFF"/>
                </a:solidFill>
                <a:latin typeface="Arial" panose="020B0604020202020204" pitchFamily="34" charset="0"/>
                <a:cs typeface="Arial" panose="020B0604020202020204" pitchFamily="34" charset="0"/>
              </a:rPr>
              <a:t>Has Clearly Reversed, Consistent with Experience </a:t>
            </a:r>
            <a:r>
              <a:rPr lang="en-US" sz="2000" b="1" dirty="0">
                <a:solidFill>
                  <a:srgbClr val="FFFFFF"/>
                </a:solidFill>
                <a:latin typeface="Arial" panose="020B0604020202020204" pitchFamily="34" charset="0"/>
                <a:cs typeface="Arial" panose="020B0604020202020204" pitchFamily="34" charset="0"/>
              </a:rPr>
              <a:t>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5250356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66</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Loss Ratio Trending Upward:</a:t>
            </a:r>
            <a:br>
              <a:rPr lang="en-US" dirty="0" smtClean="0"/>
            </a:br>
            <a:r>
              <a:rPr lang="en-US" dirty="0" smtClean="0"/>
              <a:t>Private Passenger Auto, 2010 –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656647" name="Chart" r:id="rId4" imgW="8677125" imgH="3762340" progId="MSGraph.Chart.8">
                  <p:embed followColorScheme="full"/>
                </p:oleObj>
              </mc:Choice>
              <mc:Fallback>
                <p:oleObj name="Chart" r:id="rId4" imgW="867712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0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panose="020B0604020202020204" pitchFamily="34" charset="0"/>
                <a:cs typeface="Arial" panose="020B0604020202020204" pitchFamily="34" charset="0"/>
              </a:rPr>
              <a:t>Loss Ratio</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00062" y="5513484"/>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Collision Loss Ratios are Trending Steadily Upward</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8341066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67</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Trend Is Up, Frequency Decline Has Ended—Rising?</a:t>
            </a:r>
          </a:p>
        </p:txBody>
      </p:sp>
      <p:graphicFrame>
        <p:nvGraphicFramePr>
          <p:cNvPr id="39938" name="Object 3"/>
          <p:cNvGraphicFramePr>
            <a:graphicFrameLocks noChangeAspect="1"/>
          </p:cNvGraphicFramePr>
          <p:nvPr>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657671" name="Chart" r:id="rId4" imgW="8658401" imgH="3771900" progId="MSGraph.Chart.8">
                  <p:embed followColorScheme="full"/>
                </p:oleObj>
              </mc:Choice>
              <mc:Fallback>
                <p:oleObj name="Chart" r:id="rId4" imgW="8658401"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Frequency and Severity Trends Persist</a:t>
            </a:r>
            <a:endParaRPr lang="en-US" sz="2000" b="1" dirty="0">
              <a:solidFill>
                <a:srgbClr val="FFFFFF"/>
              </a:solidFill>
            </a:endParaRPr>
          </a:p>
        </p:txBody>
      </p:sp>
    </p:spTree>
    <p:extLst>
      <p:ext uri="{BB962C8B-B14F-4D97-AF65-F5344CB8AC3E}">
        <p14:creationId xmlns:p14="http://schemas.microsoft.com/office/powerpoint/2010/main" val="1935520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smtClean="0"/>
              <a:t>12/01/09 - 9pm</a:t>
            </a:r>
          </a:p>
        </p:txBody>
      </p:sp>
      <p:sp>
        <p:nvSpPr>
          <p:cNvPr id="4096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68</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Property Damage Liability: Severity and Frequency Are Up</a:t>
            </a:r>
          </a:p>
        </p:txBody>
      </p:sp>
      <p:graphicFrame>
        <p:nvGraphicFramePr>
          <p:cNvPr id="40962" name="Object 3"/>
          <p:cNvGraphicFramePr>
            <a:graphicFrameLocks noChangeAspect="1"/>
          </p:cNvGraphicFramePr>
          <p:nvPr>
            <p:extLst/>
          </p:nvPr>
        </p:nvGraphicFramePr>
        <p:xfrm>
          <a:off x="220717" y="1752600"/>
          <a:ext cx="8808983" cy="3762375"/>
        </p:xfrm>
        <a:graphic>
          <a:graphicData uri="http://schemas.openxmlformats.org/presentationml/2006/ole">
            <mc:AlternateContent xmlns:mc="http://schemas.openxmlformats.org/markup-compatibility/2006">
              <mc:Choice xmlns:v="urn:schemas-microsoft-com:vml" Requires="v">
                <p:oleObj spid="_x0000_s28658695" name="Chart" r:id="rId4" imgW="8677125" imgH="3781460" progId="MSGraph.Chart.8">
                  <p:embed followColorScheme="full"/>
                </p:oleObj>
              </mc:Choice>
              <mc:Fallback>
                <p:oleObj name="Chart" r:id="rId4" imgW="8677125" imgH="3781460" progId="MSGraph.Chart.8">
                  <p:embed followColorScheme="full"/>
                  <p:pic>
                    <p:nvPicPr>
                      <p:cNvPr id="0" name=""/>
                      <p:cNvPicPr>
                        <a:picLocks noChangeAspect="1" noChangeArrowheads="1"/>
                      </p:cNvPicPr>
                      <p:nvPr/>
                    </p:nvPicPr>
                    <p:blipFill>
                      <a:blip r:embed="rId5"/>
                      <a:srcRect/>
                      <a:stretch>
                        <a:fillRect/>
                      </a:stretch>
                    </p:blipFill>
                    <p:spPr bwMode="gray">
                      <a:xfrm>
                        <a:off x="220717" y="1752600"/>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Severity/Frequency </a:t>
            </a:r>
            <a:r>
              <a:rPr lang="en-US" sz="2000" b="1" dirty="0">
                <a:solidFill>
                  <a:srgbClr val="FFFFFF"/>
                </a:solidFill>
              </a:rPr>
              <a:t>Trends </a:t>
            </a:r>
            <a:r>
              <a:rPr lang="en-US" sz="2000" b="1" dirty="0" smtClean="0">
                <a:solidFill>
                  <a:srgbClr val="FFFFFF"/>
                </a:solidFill>
              </a:rPr>
              <a:t>Have Been Volatile, But Rising Severity since 2011 Is a Concern</a:t>
            </a:r>
            <a:endParaRPr lang="en-US" sz="2000" b="1" dirty="0">
              <a:solidFill>
                <a:srgbClr val="FFFFFF"/>
              </a:solidFill>
            </a:endParaRPr>
          </a:p>
        </p:txBody>
      </p:sp>
      <p:sp>
        <p:nvSpPr>
          <p:cNvPr id="11"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8123950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105"/>
          <p:cNvSpPr>
            <a:spLocks noGrp="1" noChangeArrowheads="1"/>
          </p:cNvSpPr>
          <p:nvPr>
            <p:ph type="dt" sz="quarter" idx="10"/>
          </p:nvPr>
        </p:nvSpPr>
        <p:spPr>
          <a:noFill/>
        </p:spPr>
        <p:txBody>
          <a:bodyPr/>
          <a:lstStyle/>
          <a:p>
            <a:r>
              <a:rPr lang="en-US" smtClean="0"/>
              <a:t>12/01/09 - 9pm</a:t>
            </a:r>
          </a:p>
        </p:txBody>
      </p:sp>
      <p:sp>
        <p:nvSpPr>
          <p:cNvPr id="4198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1989" name="Rectangle 110"/>
          <p:cNvSpPr>
            <a:spLocks noGrp="1" noChangeArrowheads="1"/>
          </p:cNvSpPr>
          <p:nvPr>
            <p:ph type="sldNum" sz="quarter" idx="12"/>
          </p:nvPr>
        </p:nvSpPr>
        <p:spPr>
          <a:noFill/>
        </p:spPr>
        <p:txBody>
          <a:bodyPr/>
          <a:lstStyle/>
          <a:p>
            <a:fld id="{4037A554-EECD-45E7-AA16-AA5A126D53E1}" type="slidenum">
              <a:rPr lang="en-US" smtClean="0"/>
              <a:pPr/>
              <a:t>69</a:t>
            </a:fld>
            <a:endParaRPr lang="en-US" smtClean="0"/>
          </a:p>
        </p:txBody>
      </p:sp>
      <p:sp>
        <p:nvSpPr>
          <p:cNvPr id="41990" name="Rectangle 2"/>
          <p:cNvSpPr>
            <a:spLocks noGrp="1" noChangeArrowheads="1"/>
          </p:cNvSpPr>
          <p:nvPr>
            <p:ph type="title"/>
          </p:nvPr>
        </p:nvSpPr>
        <p:spPr>
          <a:xfrm>
            <a:off x="66675" y="90488"/>
            <a:ext cx="8201025" cy="860425"/>
          </a:xfrm>
        </p:spPr>
        <p:txBody>
          <a:bodyPr/>
          <a:lstStyle/>
          <a:p>
            <a:r>
              <a:rPr lang="en-US" dirty="0" smtClean="0"/>
              <a:t>No-Fault (PIP) Liability: Severity is Up, Frequency Relatively Flat*</a:t>
            </a:r>
          </a:p>
        </p:txBody>
      </p:sp>
      <p:graphicFrame>
        <p:nvGraphicFramePr>
          <p:cNvPr id="41986" name="Object 3"/>
          <p:cNvGraphicFramePr>
            <a:graphicFrameLocks noChangeAspect="1"/>
          </p:cNvGraphicFramePr>
          <p:nvPr>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659719" name="Chart" r:id="rId4" imgW="8677125" imgH="3771900" progId="MSGraph.Chart.8">
                  <p:embed followColorScheme="full"/>
                </p:oleObj>
              </mc:Choice>
              <mc:Fallback>
                <p:oleObj name="Chart" r:id="rId4" imgW="867712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Rectangle 4"/>
          <p:cNvSpPr>
            <a:spLocks noChangeArrowheads="1"/>
          </p:cNvSpPr>
          <p:nvPr/>
        </p:nvSpPr>
        <p:spPr bwMode="auto">
          <a:xfrm>
            <a:off x="0" y="6389410"/>
            <a:ext cx="8181975"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*No-fault states included are: FL, HI, KS, KY, MA, MI, MN, NY, ND and </a:t>
            </a:r>
            <a:r>
              <a:rPr lang="en-US" sz="1100" dirty="0" smtClean="0"/>
              <a:t>UT.</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4199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656104" y="5517030"/>
            <a:ext cx="81438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No-Fault Systems Are Less Problematic in Some States but Still of Concern in Some, Such as MI</a:t>
            </a:r>
            <a:endParaRPr lang="en-US" sz="2000" b="1" dirty="0">
              <a:solidFill>
                <a:srgbClr val="FFFFFF"/>
              </a:solidFill>
            </a:endParaRPr>
          </a:p>
        </p:txBody>
      </p:sp>
    </p:spTree>
    <p:extLst>
      <p:ext uri="{BB962C8B-B14F-4D97-AF65-F5344CB8AC3E}">
        <p14:creationId xmlns:p14="http://schemas.microsoft.com/office/powerpoint/2010/main" val="7529095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7</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-2014*</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583373831"/>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502191"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914026" y="3389586"/>
            <a:ext cx="2554388"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654712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smtClean="0"/>
              <a:t>12/01/09 - 9pm</a:t>
            </a:r>
          </a:p>
        </p:txBody>
      </p:sp>
      <p:sp>
        <p:nvSpPr>
          <p:cNvPr id="4403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70</a:t>
            </a:fld>
            <a:endParaRPr lang="en-US" smtClean="0"/>
          </a:p>
        </p:txBody>
      </p:sp>
      <p:sp>
        <p:nvSpPr>
          <p:cNvPr id="44038" name="Rectangle 2"/>
          <p:cNvSpPr>
            <a:spLocks noGrp="1" noChangeArrowheads="1"/>
          </p:cNvSpPr>
          <p:nvPr>
            <p:ph type="title"/>
          </p:nvPr>
        </p:nvSpPr>
        <p:spPr>
          <a:xfrm>
            <a:off x="0" y="90488"/>
            <a:ext cx="8201025" cy="860425"/>
          </a:xfrm>
        </p:spPr>
        <p:txBody>
          <a:bodyPr/>
          <a:lstStyle/>
          <a:p>
            <a:r>
              <a:rPr lang="en-US" dirty="0" smtClean="0"/>
              <a:t>Comprehensive Coverage: Frequency and Severity Trends Are Volatile</a:t>
            </a:r>
          </a:p>
        </p:txBody>
      </p:sp>
      <p:graphicFrame>
        <p:nvGraphicFramePr>
          <p:cNvPr id="44034" name="Object 3"/>
          <p:cNvGraphicFramePr>
            <a:graphicFrameLocks noChangeAspect="1"/>
          </p:cNvGraphicFramePr>
          <p:nvPr>
            <p:extLst/>
          </p:nvPr>
        </p:nvGraphicFramePr>
        <p:xfrm>
          <a:off x="400050" y="1652521"/>
          <a:ext cx="8648700" cy="3762375"/>
        </p:xfrm>
        <a:graphic>
          <a:graphicData uri="http://schemas.openxmlformats.org/presentationml/2006/ole">
            <mc:AlternateContent xmlns:mc="http://schemas.openxmlformats.org/markup-compatibility/2006">
              <mc:Choice xmlns:v="urn:schemas-microsoft-com:vml" Requires="v">
                <p:oleObj spid="_x0000_s28660743" name="Chart" r:id="rId4" imgW="8677125" imgH="3771900" progId="MSGraph.Chart.8">
                  <p:embed followColorScheme="full"/>
                </p:oleObj>
              </mc:Choice>
              <mc:Fallback>
                <p:oleObj name="Chart" r:id="rId4" imgW="8677125" imgH="3771900" progId="MSGraph.Chart.8">
                  <p:embed followColorScheme="full"/>
                  <p:pic>
                    <p:nvPicPr>
                      <p:cNvPr id="0" name=""/>
                      <p:cNvPicPr>
                        <a:picLocks noChangeAspect="1" noChangeArrowheads="1"/>
                      </p:cNvPicPr>
                      <p:nvPr/>
                    </p:nvPicPr>
                    <p:blipFill>
                      <a:blip r:embed="rId5"/>
                      <a:srcRect/>
                      <a:stretch>
                        <a:fillRect/>
                      </a:stretch>
                    </p:blipFill>
                    <p:spPr bwMode="gray">
                      <a:xfrm>
                        <a:off x="400050" y="1652521"/>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a:t>
            </a:r>
            <a:r>
              <a:rPr lang="en-US" sz="2000" b="1" dirty="0" smtClean="0">
                <a:solidFill>
                  <a:srgbClr val="FFFFFF"/>
                </a:solidFill>
              </a:rPr>
              <a:t>Coverage</a:t>
            </a:r>
            <a:endParaRPr lang="en-US" sz="2000" b="1" dirty="0">
              <a:solidFill>
                <a:srgbClr val="FFFFFF"/>
              </a:solidFill>
            </a:endParaRPr>
          </a:p>
        </p:txBody>
      </p:sp>
      <p:sp>
        <p:nvSpPr>
          <p:cNvPr id="12" name="AutoShape 8"/>
          <p:cNvSpPr>
            <a:spLocks noChangeArrowheads="1"/>
          </p:cNvSpPr>
          <p:nvPr/>
        </p:nvSpPr>
        <p:spPr bwMode="blackWhite">
          <a:xfrm>
            <a:off x="5066253"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Severe weather is a principal cause of the spikes in both frequency and severity</a:t>
            </a:r>
            <a:endParaRPr lang="en-US" b="1" dirty="0">
              <a:solidFill>
                <a:schemeClr val="bg1"/>
              </a:solidFill>
            </a:endParaRPr>
          </a:p>
        </p:txBody>
      </p:sp>
      <p:sp>
        <p:nvSpPr>
          <p:cNvPr id="1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1398450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635145"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(2015E-17F)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1990-2017F*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71</a:t>
            </a:fld>
            <a:endParaRPr lang="en-US"/>
          </a:p>
        </p:txBody>
      </p:sp>
    </p:spTree>
    <p:extLst>
      <p:ext uri="{BB962C8B-B14F-4D97-AF65-F5344CB8AC3E}">
        <p14:creationId xmlns:p14="http://schemas.microsoft.com/office/powerpoint/2010/main" val="3630723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63616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Tree>
    <p:extLst>
      <p:ext uri="{BB962C8B-B14F-4D97-AF65-F5344CB8AC3E}">
        <p14:creationId xmlns:p14="http://schemas.microsoft.com/office/powerpoint/2010/main" val="37587635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63719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a:t>
            </a:r>
            <a:r>
              <a:rPr lang="en-US" sz="2000" b="1" dirty="0" smtClean="0">
                <a:solidFill>
                  <a:srgbClr val="FFFFFF"/>
                </a:solidFill>
              </a:rPr>
              <a:t>Results Are Challenged as Rate Gains Barely Have Yet to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(2015E-2017F); Insurance Information Institute.</a:t>
            </a:r>
            <a:endParaRPr lang="en-US" sz="1100" dirty="0"/>
          </a:p>
        </p:txBody>
      </p:sp>
    </p:spTree>
    <p:extLst>
      <p:ext uri="{BB962C8B-B14F-4D97-AF65-F5344CB8AC3E}">
        <p14:creationId xmlns:p14="http://schemas.microsoft.com/office/powerpoint/2010/main" val="1526953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2007–2017F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63821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Improved in Recent Years, Largely Due to Diminished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1015394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1995–2017F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63924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Deteriorate Slightly in the 2015 - 2017 Period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*2015E-2017F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Tree>
    <p:extLst>
      <p:ext uri="{BB962C8B-B14F-4D97-AF65-F5344CB8AC3E}">
        <p14:creationId xmlns:p14="http://schemas.microsoft.com/office/powerpoint/2010/main" val="17862887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2004–2017F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640265"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 Conning Research and Consulting (2015F-2017F).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Tree>
    <p:extLst>
      <p:ext uri="{BB962C8B-B14F-4D97-AF65-F5344CB8AC3E}">
        <p14:creationId xmlns:p14="http://schemas.microsoft.com/office/powerpoint/2010/main" val="34674814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28641289" name="Chart" r:id="rId3" imgW="8191526" imgH="5391219" progId="MSGraph.Chart.8">
                  <p:embed followColorScheme="full"/>
                </p:oleObj>
              </mc:Choice>
              <mc:Fallback>
                <p:oleObj name="Chart" r:id="rId3" imgW="8191526" imgH="5391219" progId="MSGraph.Chart.8">
                  <p:embed followColorScheme="full"/>
                  <p:pic>
                    <p:nvPicPr>
                      <p:cNvPr id="0" name=""/>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1991-2017F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 Conning (2015-17F)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377031"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2015 </a:t>
            </a:r>
            <a:r>
              <a:rPr lang="en-US" b="1" dirty="0">
                <a:solidFill>
                  <a:schemeClr val="bg1"/>
                </a:solidFill>
              </a:rPr>
              <a:t>paid </a:t>
            </a:r>
            <a:r>
              <a:rPr lang="en-US" b="1" dirty="0" smtClean="0">
                <a:solidFill>
                  <a:schemeClr val="bg1"/>
                </a:solidFill>
              </a:rPr>
              <a:t>out an estimated $1.04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011204" y="4920053"/>
            <a:ext cx="2144712" cy="842142"/>
          </a:xfrm>
          <a:prstGeom prst="wedgeRectCallout">
            <a:avLst>
              <a:gd name="adj1" fmla="val 44518"/>
              <a:gd name="adj2" fmla="val -1177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545428" y="1981503"/>
            <a:ext cx="3503322" cy="1230964"/>
          </a:xfrm>
          <a:prstGeom prst="wedgeRectCallout">
            <a:avLst>
              <a:gd name="adj1" fmla="val 33754"/>
              <a:gd name="adj2" fmla="val 1052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a:t>
            </a:r>
            <a:r>
              <a:rPr lang="en-US" sz="1600" b="1" dirty="0" smtClean="0">
                <a:latin typeface="Arial" pitchFamily="34" charset="0"/>
              </a:rPr>
              <a:t>MPL’s viability, though some deterioration has occurred and is expected to continue</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Tree>
    <p:extLst>
      <p:ext uri="{BB962C8B-B14F-4D97-AF65-F5344CB8AC3E}">
        <p14:creationId xmlns:p14="http://schemas.microsoft.com/office/powerpoint/2010/main" val="2379328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64231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5726832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047982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80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742300416"/>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49224" name="Chart" r:id="rId4" imgW="5696119" imgH="2374946" progId="MSGraph.Chart.8">
                  <p:embed followColorScheme="full"/>
                </p:oleObj>
              </mc:Choice>
              <mc:Fallback>
                <p:oleObj name="Chart" r:id="rId4" imgW="5696119" imgH="2374946"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a:t>
            </a:r>
            <a:r>
              <a:rPr lang="en-US" sz="1050" dirty="0" err="1" smtClean="0">
                <a:solidFill>
                  <a:srgbClr val="000000"/>
                </a:solidFill>
                <a:latin typeface="Arial" panose="020B0604020202020204" pitchFamily="34" charset="0"/>
                <a:cs typeface="Arial" panose="020B0604020202020204" pitchFamily="34" charset="0"/>
              </a:rPr>
              <a:t>hrough</a:t>
            </a:r>
            <a:r>
              <a:rPr lang="en-US" sz="1050" dirty="0" smtClean="0">
                <a:solidFill>
                  <a:srgbClr val="000000"/>
                </a:solidFill>
                <a:latin typeface="Arial" panose="020B0604020202020204" pitchFamily="34" charset="0"/>
                <a:cs typeface="Arial" panose="020B0604020202020204" pitchFamily="34" charset="0"/>
              </a:rPr>
              <a:t>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80</a:t>
            </a:fld>
            <a:endParaRPr lang="en-US"/>
          </a:p>
        </p:txBody>
      </p:sp>
    </p:spTree>
    <p:extLst>
      <p:ext uri="{BB962C8B-B14F-4D97-AF65-F5344CB8AC3E}">
        <p14:creationId xmlns:p14="http://schemas.microsoft.com/office/powerpoint/2010/main" val="3087377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81</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(1960-2009); A.M. Best (2010-15E)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619310113"/>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68636"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5.46*</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952449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82</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456"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214584552"/>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905"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31259"/>
              <a:gd name="adj2" fmla="val 673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S</a:t>
            </a:r>
            <a:r>
              <a:rPr lang="en-US" sz="2000" b="1" dirty="0" smtClean="0">
                <a:solidFill>
                  <a:srgbClr val="FFFFFF"/>
                </a:solidFill>
              </a:rPr>
              <a:t>torm Sandy in 2012 was the last mega-CAT to hit the US; Northridge still ranks as the 4</a:t>
            </a:r>
            <a:r>
              <a:rPr lang="en-US" sz="2000" b="1" baseline="30000" dirty="0" smtClean="0">
                <a:solidFill>
                  <a:srgbClr val="FFFFFF"/>
                </a:solidFill>
              </a:rPr>
              <a:t>th</a:t>
            </a:r>
            <a:r>
              <a:rPr lang="en-US" sz="2000" b="1" dirty="0" smtClean="0">
                <a:solidFill>
                  <a:srgbClr val="FFFFFF"/>
                </a:solidFill>
              </a:rPr>
              <a:t> costliest disaster of all time</a:t>
            </a:r>
            <a:endParaRPr lang="en-US" sz="2000" b="1" dirty="0">
              <a:solidFill>
                <a:srgbClr val="FFFFFF"/>
              </a:solidFill>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smtClean="0">
                <a:solidFill>
                  <a:srgbClr val="2B7299"/>
                </a:solidFill>
              </a:rPr>
              <a:t>Winter Storm Losses </a:t>
            </a:r>
            <a:r>
              <a:rPr lang="de-DE" dirty="0">
                <a:solidFill>
                  <a:srgbClr val="2B7299"/>
                </a:solidFill>
              </a:rPr>
              <a:t>in the </a:t>
            </a:r>
            <a:r>
              <a:rPr lang="de-DE" dirty="0" smtClean="0">
                <a:solidFill>
                  <a:srgbClr val="2B7299"/>
                </a:solidFill>
              </a:rPr>
              <a:t>US</a:t>
            </a:r>
            <a:br>
              <a:rPr lang="de-DE" dirty="0" smtClean="0">
                <a:solidFill>
                  <a:srgbClr val="2B7299"/>
                </a:solidFill>
              </a:rPr>
            </a:br>
            <a:r>
              <a:rPr lang="de-DE" dirty="0" smtClean="0">
                <a:solidFill>
                  <a:srgbClr val="2B7299"/>
                </a:solidFill>
              </a:rPr>
              <a:t>1980 </a:t>
            </a:r>
            <a:r>
              <a:rPr lang="de-DE" dirty="0">
                <a:solidFill>
                  <a:srgbClr val="2B7299"/>
                </a:solidFill>
              </a:rPr>
              <a:t>– </a:t>
            </a:r>
            <a:r>
              <a:rPr lang="de-DE" dirty="0" smtClean="0">
                <a:solidFill>
                  <a:srgbClr val="2B7299"/>
                </a:solidFill>
              </a:rPr>
              <a:t>2015 (</a:t>
            </a:r>
            <a:r>
              <a:rPr lang="de-DE" sz="2000" dirty="0" smtClean="0">
                <a:solidFill>
                  <a:srgbClr val="2B7299"/>
                </a:solidFill>
              </a:rPr>
              <a:t>Overall </a:t>
            </a:r>
            <a:r>
              <a:rPr lang="de-DE" sz="2000" dirty="0">
                <a:solidFill>
                  <a:srgbClr val="2B7299"/>
                </a:solidFill>
              </a:rPr>
              <a:t>and </a:t>
            </a:r>
            <a:r>
              <a:rPr lang="de-DE" sz="2000" dirty="0" smtClean="0">
                <a:solidFill>
                  <a:srgbClr val="2B7299"/>
                </a:solidFill>
              </a:rPr>
              <a:t>Insured Losses)* </a:t>
            </a:r>
            <a:endParaRPr lang="de-DE" sz="2000" dirty="0">
              <a:solidFill>
                <a:srgbClr val="2B7299"/>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84</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4" y="6336892"/>
            <a:ext cx="1560739" cy="369328"/>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Winter storm losses have been increasing rapidly in recent years</a:t>
            </a:r>
            <a:endParaRPr lang="en-US" sz="1600" b="1" dirty="0">
              <a:solidFill>
                <a:srgbClr val="FFFFFF"/>
              </a:solidFill>
              <a:latin typeface="Arial" pitchFamily="34" charset="0"/>
              <a:cs typeface="Arial" pitchFamily="34" charset="0"/>
            </a:endParaRP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3"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85</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8" name="AutoShape 7"/>
          <p:cNvSpPr>
            <a:spLocks noChangeArrowheads="1"/>
          </p:cNvSpPr>
          <p:nvPr/>
        </p:nvSpPr>
        <p:spPr bwMode="blackWhite">
          <a:xfrm>
            <a:off x="5707117" y="1737780"/>
            <a:ext cx="3050441" cy="1190967"/>
          </a:xfrm>
          <a:prstGeom prst="wedgeRectCallout">
            <a:avLst>
              <a:gd name="adj1" fmla="val -15355"/>
              <a:gd name="adj2" fmla="val 1104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Uninsured loss component is large and could get larger.  Vast majority of economic loss from SC floods is uninsured</a:t>
            </a:r>
            <a:endParaRPr lang="en-US" sz="1600"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3220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86</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Tree>
    <p:custDataLst>
      <p:tags r:id="rId1"/>
    </p:custDataLst>
    <p:extLst>
      <p:ext uri="{BB962C8B-B14F-4D97-AF65-F5344CB8AC3E}">
        <p14:creationId xmlns:p14="http://schemas.microsoft.com/office/powerpoint/2010/main" val="114171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a:t>
            </a:r>
            <a:r>
              <a:rPr lang="en-US" dirty="0" smtClean="0"/>
              <a:t>2015</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87</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4"/>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2008-2015 has been the most expensive on record for insured losses from “Convective Events” (severe thunderstorms, tornado, hail, lightning and flash flood)</a:t>
            </a:r>
            <a:endParaRPr lang="en-US" b="1" dirty="0">
              <a:solidFill>
                <a:schemeClr val="bg1"/>
              </a:solidFill>
            </a:endParaRPr>
          </a:p>
        </p:txBody>
      </p:sp>
      <p:pic>
        <p:nvPicPr>
          <p:cNvPr id="17" name="Grafik 1"/>
          <p:cNvPicPr>
            <a:picLocks noChangeAspect="1"/>
          </p:cNvPicPr>
          <p:nvPr/>
        </p:nvPicPr>
        <p:blipFill>
          <a:blip r:embed="rId4"/>
          <a:stretch>
            <a:fillRect/>
          </a:stretch>
        </p:blipFill>
        <p:spPr>
          <a:xfrm>
            <a:off x="320604" y="1956800"/>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88</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988"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89</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233128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262706" y="4047272"/>
            <a:ext cx="865991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Technology Spiked,  Catastrophes Crashed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Attacks on Pricing Methodologies &amp; Underwriting Criteria Increased</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Tree>
    <p:extLst>
      <p:ext uri="{BB962C8B-B14F-4D97-AF65-F5344CB8AC3E}">
        <p14:creationId xmlns:p14="http://schemas.microsoft.com/office/powerpoint/2010/main" val="2842936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90</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328763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91</a:t>
            </a:fld>
            <a:endParaRPr lang="en-US" smtClean="0"/>
          </a:p>
        </p:txBody>
      </p:sp>
      <p:sp>
        <p:nvSpPr>
          <p:cNvPr id="1031" name="Rectangle 3"/>
          <p:cNvSpPr>
            <a:spLocks noChangeArrowheads="1"/>
          </p:cNvSpPr>
          <p:nvPr/>
        </p:nvSpPr>
        <p:spPr bwMode="auto">
          <a:xfrm>
            <a:off x="0" y="624552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a:hlinkClick r:id="rId3"/>
              </a:rPr>
              <a:t>http://www.usgs.gov/blogs/features/usgs_top_story/induced-earthquakes-raise-chances-of-damaging-shaking-in-2016/?from=title</a:t>
            </a:r>
            <a:r>
              <a:rPr lang="en-US" sz="1100" dirty="0" smtClean="0"/>
              <a:t>;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450" y="1148029"/>
            <a:ext cx="7474903" cy="5286471"/>
          </a:xfrm>
          <a:prstGeom prst="rect">
            <a:avLst/>
          </a:prstGeom>
        </p:spPr>
      </p:pic>
      <p:sp>
        <p:nvSpPr>
          <p:cNvPr id="19" name="Rectangle 2"/>
          <p:cNvSpPr>
            <a:spLocks noGrp="1" noChangeArrowheads="1"/>
          </p:cNvSpPr>
          <p:nvPr>
            <p:ph type="title"/>
          </p:nvPr>
        </p:nvSpPr>
        <p:spPr>
          <a:xfrm>
            <a:off x="298450" y="90488"/>
            <a:ext cx="7400925" cy="860425"/>
          </a:xfrm>
        </p:spPr>
        <p:txBody>
          <a:bodyPr/>
          <a:lstStyle/>
          <a:p>
            <a:r>
              <a:rPr lang="en-US" dirty="0" smtClean="0"/>
              <a:t>Earthquakes Since 1980 and Recent Area Impacted by Induced Seismicity</a:t>
            </a:r>
          </a:p>
        </p:txBody>
      </p:sp>
    </p:spTree>
    <p:extLst>
      <p:ext uri="{BB962C8B-B14F-4D97-AF65-F5344CB8AC3E}">
        <p14:creationId xmlns:p14="http://schemas.microsoft.com/office/powerpoint/2010/main" val="899587462"/>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92</a:t>
            </a:fld>
            <a:endParaRPr lang="en-US" smtClean="0"/>
          </a:p>
        </p:txBody>
      </p:sp>
      <p:sp>
        <p:nvSpPr>
          <p:cNvPr id="1030" name="Rectangle 2"/>
          <p:cNvSpPr>
            <a:spLocks noGrp="1" noChangeArrowheads="1"/>
          </p:cNvSpPr>
          <p:nvPr>
            <p:ph type="title"/>
          </p:nvPr>
        </p:nvSpPr>
        <p:spPr/>
        <p:txBody>
          <a:bodyPr/>
          <a:lstStyle/>
          <a:p>
            <a:r>
              <a:rPr lang="en-US" dirty="0" smtClean="0"/>
              <a:t>2016 Natural and Induced Earthquake Damage Forecast</a:t>
            </a:r>
          </a:p>
        </p:txBody>
      </p:sp>
      <p:sp>
        <p:nvSpPr>
          <p:cNvPr id="1031" name="Rectangle 3"/>
          <p:cNvSpPr>
            <a:spLocks noChangeArrowheads="1"/>
          </p:cNvSpPr>
          <p:nvPr/>
        </p:nvSpPr>
        <p:spPr bwMode="auto">
          <a:xfrm>
            <a:off x="0" y="624552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a:t>
            </a:r>
            <a:r>
              <a:rPr lang="en-US" sz="1100" dirty="0" smtClean="0"/>
              <a:t>: USGS at </a:t>
            </a:r>
            <a:r>
              <a:rPr lang="en-US" sz="1100" dirty="0">
                <a:hlinkClick r:id="rId3"/>
              </a:rPr>
              <a:t>http://www.usgs.gov/blogs/features/usgs_top_story/induced-earthquakes-raise-chances-of-damaging-shaking-in-2016/?from=title</a:t>
            </a:r>
            <a:r>
              <a:rPr lang="en-US" sz="1100" dirty="0" smtClean="0"/>
              <a:t>;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0" y="1112202"/>
            <a:ext cx="8456321" cy="4760596"/>
          </a:xfrm>
          <a:prstGeom prst="rect">
            <a:avLst/>
          </a:prstGeom>
        </p:spPr>
      </p:pic>
      <p:pic>
        <p:nvPicPr>
          <p:cNvPr id="4" name="Picture 3"/>
          <p:cNvPicPr>
            <a:picLocks noChangeAspect="1"/>
          </p:cNvPicPr>
          <p:nvPr/>
        </p:nvPicPr>
        <p:blipFill>
          <a:blip r:embed="rId5"/>
          <a:stretch>
            <a:fillRect/>
          </a:stretch>
        </p:blipFill>
        <p:spPr>
          <a:xfrm>
            <a:off x="7535081" y="4817111"/>
            <a:ext cx="1513669" cy="1346965"/>
          </a:xfrm>
          <a:prstGeom prst="rect">
            <a:avLst/>
          </a:prstGeom>
          <a:ln>
            <a:solidFill>
              <a:srgbClr val="28688C"/>
            </a:solidFill>
          </a:ln>
        </p:spPr>
      </p:pic>
    </p:spTree>
    <p:extLst>
      <p:ext uri="{BB962C8B-B14F-4D97-AF65-F5344CB8AC3E}">
        <p14:creationId xmlns:p14="http://schemas.microsoft.com/office/powerpoint/2010/main" val="3939013171"/>
      </p:ext>
    </p:extLst>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93</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Analysis</a:t>
            </a:r>
          </a:p>
        </p:txBody>
      </p:sp>
      <p:sp>
        <p:nvSpPr>
          <p:cNvPr id="2152456" name="Rectangle 8"/>
          <p:cNvSpPr>
            <a:spLocks noChangeArrowheads="1"/>
          </p:cNvSpPr>
          <p:nvPr/>
        </p:nvSpPr>
        <p:spPr bwMode="auto">
          <a:xfrm>
            <a:off x="854075" y="4362450"/>
            <a:ext cx="7435850" cy="17541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Growth Trajectories Differ </a:t>
            </a:r>
            <a:r>
              <a:rPr lang="en-US" sz="4000" b="1" dirty="0" smtClean="0">
                <a:solidFill>
                  <a:srgbClr val="225A7A"/>
                </a:solidFill>
              </a:rPr>
              <a:t>Substantially </a:t>
            </a:r>
            <a:r>
              <a:rPr lang="en-US" sz="4000" b="1" dirty="0">
                <a:solidFill>
                  <a:srgbClr val="225A7A"/>
                </a:solidFill>
              </a:rPr>
              <a:t>by State and Over Time</a:t>
            </a:r>
          </a:p>
        </p:txBody>
      </p:sp>
    </p:spTree>
    <p:extLst>
      <p:ext uri="{BB962C8B-B14F-4D97-AF65-F5344CB8AC3E}">
        <p14:creationId xmlns:p14="http://schemas.microsoft.com/office/powerpoint/2010/main" val="16261965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xfrm>
            <a:off x="-824734" y="6982688"/>
            <a:ext cx="1352550" cy="117725"/>
          </a:xfrm>
          <a:noFill/>
        </p:spPr>
        <p:txBody>
          <a:bodyPr/>
          <a:lstStyle/>
          <a:p>
            <a:r>
              <a:rPr lang="en-US" smtClean="0"/>
              <a:t>12/01/09 - 9pm</a:t>
            </a:r>
          </a:p>
        </p:txBody>
      </p:sp>
      <p:sp>
        <p:nvSpPr>
          <p:cNvPr id="2052" name="Rectangle 106"/>
          <p:cNvSpPr>
            <a:spLocks noGrp="1" noChangeArrowheads="1"/>
          </p:cNvSpPr>
          <p:nvPr>
            <p:ph type="ftr" sz="quarter" idx="11"/>
          </p:nvPr>
        </p:nvSpPr>
        <p:spPr>
          <a:xfrm>
            <a:off x="1785116" y="6982688"/>
            <a:ext cx="3752850" cy="117725"/>
          </a:xfrm>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xfrm>
            <a:off x="8199384" y="6428733"/>
            <a:ext cx="447675" cy="117725"/>
          </a:xfrm>
          <a:noFill/>
        </p:spPr>
        <p:txBody>
          <a:bodyPr/>
          <a:lstStyle/>
          <a:p>
            <a:fld id="{711F9022-1FFB-4FAE-BDFD-22A5219EA810}" type="slidenum">
              <a:rPr lang="en-US" smtClean="0"/>
              <a:pPr/>
              <a:t>94</a:t>
            </a:fld>
            <a:endParaRPr lang="en-US" dirty="0" smtClean="0"/>
          </a:p>
        </p:txBody>
      </p:sp>
      <p:sp>
        <p:nvSpPr>
          <p:cNvPr id="2054" name="Rectangle 2"/>
          <p:cNvSpPr>
            <a:spLocks noGrp="1" noChangeArrowheads="1"/>
          </p:cNvSpPr>
          <p:nvPr>
            <p:ph type="title"/>
          </p:nvPr>
        </p:nvSpPr>
        <p:spPr>
          <a:xfrm>
            <a:off x="232541" y="184861"/>
            <a:ext cx="7400925" cy="645319"/>
          </a:xfrm>
        </p:spPr>
        <p:txBody>
          <a:bodyPr/>
          <a:lstStyle/>
          <a:p>
            <a:r>
              <a:rPr lang="en-US" dirty="0" smtClean="0"/>
              <a:t>Auto &amp; Home vs. All Lines, Net Written</a:t>
            </a:r>
            <a:br>
              <a:rPr lang="en-US" dirty="0" smtClean="0"/>
            </a:br>
            <a:r>
              <a:rPr lang="en-US" dirty="0" smtClean="0"/>
              <a:t>Premium Growth, 2000–2018F</a:t>
            </a:r>
          </a:p>
        </p:txBody>
      </p:sp>
      <p:graphicFrame>
        <p:nvGraphicFramePr>
          <p:cNvPr id="2050" name="Object 3"/>
          <p:cNvGraphicFramePr>
            <a:graphicFrameLocks noChangeAspect="1"/>
          </p:cNvGraphicFramePr>
          <p:nvPr>
            <p:extLst>
              <p:ext uri="{D42A27DB-BD31-4B8C-83A1-F6EECF244321}">
                <p14:modId xmlns:p14="http://schemas.microsoft.com/office/powerpoint/2010/main" val="3491899898"/>
              </p:ext>
            </p:extLst>
          </p:nvPr>
        </p:nvGraphicFramePr>
        <p:xfrm>
          <a:off x="496833" y="1939798"/>
          <a:ext cx="7926388" cy="4243387"/>
        </p:xfrm>
        <a:graphic>
          <a:graphicData uri="http://schemas.openxmlformats.org/presentationml/2006/ole">
            <mc:AlternateContent xmlns:mc="http://schemas.openxmlformats.org/markup-compatibility/2006">
              <mc:Choice xmlns:v="urn:schemas-microsoft-com:vml" Requires="v">
                <p:oleObj spid="_x0000_s28554338" name="Chart" r:id="rId4" imgW="6991467" imgH="3746546" progId="MSGraph.Chart.8">
                  <p:embed followColorScheme="full"/>
                </p:oleObj>
              </mc:Choice>
              <mc:Fallback>
                <p:oleObj name="Chart" r:id="rId4" imgW="6991467" imgH="3746546" progId="MSGraph.Chart.8">
                  <p:embed followColorScheme="full"/>
                  <p:pic>
                    <p:nvPicPr>
                      <p:cNvPr id="0" name=""/>
                      <p:cNvPicPr>
                        <a:picLocks noChangeAspect="1" noChangeArrowheads="1"/>
                      </p:cNvPicPr>
                      <p:nvPr/>
                    </p:nvPicPr>
                    <p:blipFill>
                      <a:blip r:embed="rId5"/>
                      <a:srcRect/>
                      <a:stretch>
                        <a:fillRect/>
                      </a:stretch>
                    </p:blipFill>
                    <p:spPr bwMode="gray">
                      <a:xfrm>
                        <a:off x="496833" y="1939798"/>
                        <a:ext cx="7926388" cy="424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90301" y="6183185"/>
            <a:ext cx="6091238" cy="491096"/>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r>
              <a:rPr lang="en-US" sz="825" dirty="0"/>
              <a:t>Sources: A.M. Best (2000-2014); </a:t>
            </a:r>
            <a:r>
              <a:rPr lang="en-US" sz="825" dirty="0" smtClean="0"/>
              <a:t>Conning/Insurance Information Institute </a:t>
            </a:r>
            <a:r>
              <a:rPr lang="en-US" sz="825" dirty="0"/>
              <a:t>(</a:t>
            </a:r>
            <a:r>
              <a:rPr lang="en-US" sz="825" dirty="0" smtClean="0"/>
              <a:t>2015F-2018F</a:t>
            </a:r>
            <a:r>
              <a:rPr lang="en-US" sz="825" dirty="0"/>
              <a:t>); Insurance Information Institute.</a:t>
            </a:r>
          </a:p>
        </p:txBody>
      </p:sp>
      <p:sp>
        <p:nvSpPr>
          <p:cNvPr id="2056" name="Text Box 5"/>
          <p:cNvSpPr txBox="1">
            <a:spLocks noChangeArrowheads="1"/>
          </p:cNvSpPr>
          <p:nvPr/>
        </p:nvSpPr>
        <p:spPr bwMode="auto">
          <a:xfrm>
            <a:off x="3057265" y="2622756"/>
            <a:ext cx="1388269" cy="614363"/>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900" b="1" u="sng" dirty="0"/>
              <a:t>Average 2000-2014</a:t>
            </a:r>
          </a:p>
          <a:p>
            <a:pPr algn="ctr">
              <a:lnSpc>
                <a:spcPct val="90000"/>
              </a:lnSpc>
              <a:spcBef>
                <a:spcPct val="10000"/>
              </a:spcBef>
            </a:pPr>
            <a:r>
              <a:rPr lang="en-US" sz="900" b="1" dirty="0">
                <a:solidFill>
                  <a:schemeClr val="accent1"/>
                </a:solidFill>
              </a:rPr>
              <a:t>Auto = 3.0%</a:t>
            </a:r>
          </a:p>
          <a:p>
            <a:pPr algn="ctr">
              <a:lnSpc>
                <a:spcPct val="90000"/>
              </a:lnSpc>
              <a:spcBef>
                <a:spcPct val="10000"/>
              </a:spcBef>
            </a:pPr>
            <a:r>
              <a:rPr lang="en-US" sz="900" b="1" dirty="0">
                <a:solidFill>
                  <a:srgbClr val="FFC000"/>
                </a:solidFill>
              </a:rPr>
              <a:t>Home = 6.4%</a:t>
            </a:r>
          </a:p>
          <a:p>
            <a:pPr algn="ctr">
              <a:lnSpc>
                <a:spcPct val="90000"/>
              </a:lnSpc>
              <a:spcBef>
                <a:spcPct val="10000"/>
              </a:spcBef>
            </a:pPr>
            <a:r>
              <a:rPr lang="en-US" sz="900" b="1" dirty="0">
                <a:solidFill>
                  <a:srgbClr val="C00000"/>
                </a:solidFill>
              </a:rPr>
              <a:t>All Lines = 3.8%</a:t>
            </a:r>
          </a:p>
        </p:txBody>
      </p:sp>
      <p:sp>
        <p:nvSpPr>
          <p:cNvPr id="1928198" name="AutoShape 6"/>
          <p:cNvSpPr>
            <a:spLocks noChangeArrowheads="1"/>
          </p:cNvSpPr>
          <p:nvPr/>
        </p:nvSpPr>
        <p:spPr bwMode="blackWhite">
          <a:xfrm>
            <a:off x="946918" y="1419950"/>
            <a:ext cx="3164681" cy="546497"/>
          </a:xfrm>
          <a:prstGeom prst="wedgeRectCallout">
            <a:avLst>
              <a:gd name="adj1" fmla="val 1136"/>
              <a:gd name="adj2" fmla="val 153687"/>
            </a:avLst>
          </a:prstGeom>
          <a:solidFill>
            <a:srgbClr val="FFC000"/>
          </a:solidFill>
          <a:ln w="28575" algn="ctr">
            <a:solidFill>
              <a:schemeClr val="bg1"/>
            </a:solidFill>
            <a:miter lim="800000"/>
            <a:headEnd/>
            <a:tailEnd/>
          </a:ln>
        </p:spPr>
        <p:txBody>
          <a:bodyPr tIns="68580" bIns="68580" anchor="ctr"/>
          <a:lstStyle/>
          <a:p>
            <a:pPr algn="ctr" eaLnBrk="0" hangingPunct="0">
              <a:lnSpc>
                <a:spcPct val="90000"/>
              </a:lnSpc>
              <a:spcBef>
                <a:spcPct val="50000"/>
              </a:spcBef>
              <a:buClr>
                <a:schemeClr val="bg1"/>
              </a:buClr>
              <a:buFont typeface="Wingdings" pitchFamily="2" charset="2"/>
              <a:buNone/>
            </a:pPr>
            <a:r>
              <a:rPr lang="en-US" sz="1050" b="1" dirty="0">
                <a:solidFill>
                  <a:schemeClr val="bg1"/>
                </a:solidFill>
              </a:rPr>
              <a:t>While homeowners insurance has grown faster than auto for many years, auto is generally more profitable, though not recently</a:t>
            </a:r>
          </a:p>
        </p:txBody>
      </p:sp>
    </p:spTree>
    <p:extLst>
      <p:ext uri="{BB962C8B-B14F-4D97-AF65-F5344CB8AC3E}">
        <p14:creationId xmlns:p14="http://schemas.microsoft.com/office/powerpoint/2010/main" val="2183769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DB03D05-8F4E-4840-B674-7281253C9634}" type="slidenum">
              <a:rPr lang="en-US" altLang="en-US" sz="900"/>
              <a:pPr algn="r">
                <a:lnSpc>
                  <a:spcPct val="85000"/>
                </a:lnSpc>
                <a:spcBef>
                  <a:spcPct val="20000"/>
                </a:spcBef>
                <a:buClrTx/>
                <a:buFontTx/>
                <a:buNone/>
              </a:pPr>
              <a:t>95</a:t>
            </a:fld>
            <a:endParaRPr lang="en-US" altLang="en-US" sz="900"/>
          </a:p>
        </p:txBody>
      </p:sp>
      <p:sp>
        <p:nvSpPr>
          <p:cNvPr id="5123"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HI vs. U.S., 2006-2015</a:t>
            </a:r>
          </a:p>
        </p:txBody>
      </p:sp>
      <p:sp>
        <p:nvSpPr>
          <p:cNvPr id="512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643337"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693863"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HI: 0.8%</a:t>
            </a:r>
          </a:p>
        </p:txBody>
      </p:sp>
    </p:spTree>
    <p:extLst>
      <p:ext uri="{BB962C8B-B14F-4D97-AF65-F5344CB8AC3E}">
        <p14:creationId xmlns:p14="http://schemas.microsoft.com/office/powerpoint/2010/main" val="1960714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B190D5E-733C-42C2-8369-5BD3B968B8C3}" type="slidenum">
              <a:rPr lang="en-US" altLang="en-US" sz="900"/>
              <a:pPr algn="r">
                <a:lnSpc>
                  <a:spcPct val="85000"/>
                </a:lnSpc>
                <a:spcBef>
                  <a:spcPct val="20000"/>
                </a:spcBef>
                <a:buClrTx/>
                <a:buFontTx/>
                <a:buNone/>
              </a:pPr>
              <a:t>96</a:t>
            </a:fld>
            <a:endParaRPr lang="en-US" altLang="en-US" sz="900"/>
          </a:p>
        </p:txBody>
      </p:sp>
      <p:sp>
        <p:nvSpPr>
          <p:cNvPr id="7171"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a:t>
            </a:r>
            <a:br>
              <a:rPr lang="en-US" altLang="en-US" smtClean="0">
                <a:latin typeface="Arial" panose="020B0604020202020204" pitchFamily="34" charset="0"/>
              </a:rPr>
            </a:br>
            <a:r>
              <a:rPr lang="en-US" altLang="en-US" smtClean="0">
                <a:latin typeface="Arial" panose="020B0604020202020204" pitchFamily="34" charset="0"/>
              </a:rPr>
              <a:t>HI vs. U.S., 2006-2015</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nvGraphicFramePr>
        <p:xfrm>
          <a:off x="304800" y="1687513"/>
          <a:ext cx="8569325" cy="4579937"/>
        </p:xfrm>
        <a:graphic>
          <a:graphicData uri="http://schemas.openxmlformats.org/presentationml/2006/ole">
            <mc:AlternateContent xmlns:mc="http://schemas.openxmlformats.org/markup-compatibility/2006">
              <mc:Choice xmlns:v="urn:schemas-microsoft-com:vml" Requires="v">
                <p:oleObj spid="_x0000_s28644361"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687513"/>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895475" y="1631950"/>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HI: 0.2%</a:t>
            </a:r>
          </a:p>
        </p:txBody>
      </p:sp>
    </p:spTree>
    <p:extLst>
      <p:ext uri="{BB962C8B-B14F-4D97-AF65-F5344CB8AC3E}">
        <p14:creationId xmlns:p14="http://schemas.microsoft.com/office/powerpoint/2010/main" val="1978796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9193748-B3B6-471D-B264-02162F5F8501}" type="slidenum">
              <a:rPr lang="en-US" altLang="en-US" sz="900"/>
              <a:pPr algn="r">
                <a:lnSpc>
                  <a:spcPct val="85000"/>
                </a:lnSpc>
                <a:spcBef>
                  <a:spcPct val="20000"/>
                </a:spcBef>
                <a:buClrTx/>
                <a:buFontTx/>
                <a:buNone/>
              </a:pPr>
              <a:t>97</a:t>
            </a:fld>
            <a:endParaRPr lang="en-US" altLang="en-US" sz="900"/>
          </a:p>
        </p:txBody>
      </p:sp>
      <p:sp>
        <p:nvSpPr>
          <p:cNvPr id="9219"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Personal Lines DWP Growth: HI vs. U.S., 2006-2015</a:t>
            </a:r>
          </a:p>
        </p:txBody>
      </p:sp>
      <p:sp>
        <p:nvSpPr>
          <p:cNvPr id="9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45385" name="Chart" r:id="rId4" imgW="8620118" imgH="4610239" progId="MSGraph.Chart.8">
                  <p:embed followColorScheme="full"/>
                </p:oleObj>
              </mc:Choice>
              <mc:Fallback>
                <p:oleObj name="Chart" r:id="rId4" imgW="862011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013075" y="1360488"/>
            <a:ext cx="2474913" cy="145256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HI: 1.7%</a:t>
            </a:r>
          </a:p>
        </p:txBody>
      </p:sp>
    </p:spTree>
    <p:extLst>
      <p:ext uri="{BB962C8B-B14F-4D97-AF65-F5344CB8AC3E}">
        <p14:creationId xmlns:p14="http://schemas.microsoft.com/office/powerpoint/2010/main" val="1017691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C896B9D-2004-49FD-97F6-DC55E4A69A50}" type="slidenum">
              <a:rPr lang="en-US" altLang="en-US" sz="900"/>
              <a:pPr algn="r">
                <a:lnSpc>
                  <a:spcPct val="85000"/>
                </a:lnSpc>
                <a:spcBef>
                  <a:spcPct val="20000"/>
                </a:spcBef>
                <a:buClrTx/>
                <a:buFontTx/>
                <a:buNone/>
              </a:pPr>
              <a:t>98</a:t>
            </a:fld>
            <a:endParaRPr lang="en-US" altLang="en-US" sz="900"/>
          </a:p>
        </p:txBody>
      </p:sp>
      <p:sp>
        <p:nvSpPr>
          <p:cNvPr id="11267"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Homeowners MP DWP Growth: HI vs. U.S., 2006-2015</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nvGraphicFramePr>
        <p:xfrm>
          <a:off x="298450" y="1700213"/>
          <a:ext cx="8588375" cy="4195762"/>
        </p:xfrm>
        <a:graphic>
          <a:graphicData uri="http://schemas.openxmlformats.org/presentationml/2006/ole">
            <mc:AlternateContent xmlns:mc="http://schemas.openxmlformats.org/markup-compatibility/2006">
              <mc:Choice xmlns:v="urn:schemas-microsoft-com:vml" Requires="v">
                <p:oleObj spid="_x0000_s28646409" name="Chart" r:id="rId4" imgW="8610548" imgH="4209981" progId="MSGraph.Chart.8">
                  <p:embed followColorScheme="full"/>
                </p:oleObj>
              </mc:Choice>
              <mc:Fallback>
                <p:oleObj name="Chart" r:id="rId4" imgW="8610548" imgH="4209981" progId="MSGraph.Chart.8">
                  <p:embed followColorScheme="full"/>
                  <p:pic>
                    <p:nvPicPr>
                      <p:cNvPr id="0" name=""/>
                      <p:cNvPicPr>
                        <a:picLocks noChangeArrowheads="1"/>
                      </p:cNvPicPr>
                      <p:nvPr/>
                    </p:nvPicPr>
                    <p:blipFill>
                      <a:blip r:embed="rId5"/>
                      <a:srcRect/>
                      <a:stretch>
                        <a:fillRect/>
                      </a:stretch>
                    </p:blipFill>
                    <p:spPr bwMode="gray">
                      <a:xfrm>
                        <a:off x="298450" y="1700213"/>
                        <a:ext cx="8588375"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221038" y="798513"/>
            <a:ext cx="2474912" cy="145256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4.3%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HI: 4.0%</a:t>
            </a:r>
          </a:p>
        </p:txBody>
      </p:sp>
    </p:spTree>
    <p:extLst>
      <p:ext uri="{BB962C8B-B14F-4D97-AF65-F5344CB8AC3E}">
        <p14:creationId xmlns:p14="http://schemas.microsoft.com/office/powerpoint/2010/main" val="34403007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9760B00-94F5-45BE-9D84-BD042AC1342C}" type="slidenum">
              <a:rPr lang="en-US" altLang="en-US" sz="900"/>
              <a:pPr algn="r">
                <a:lnSpc>
                  <a:spcPct val="85000"/>
                </a:lnSpc>
                <a:spcBef>
                  <a:spcPct val="20000"/>
                </a:spcBef>
                <a:buClrTx/>
                <a:buFontTx/>
                <a:buNone/>
              </a:pPr>
              <a:t>99</a:t>
            </a:fld>
            <a:endParaRPr lang="en-US" altLang="en-US" sz="900"/>
          </a:p>
        </p:txBody>
      </p:sp>
      <p:sp>
        <p:nvSpPr>
          <p:cNvPr id="13315"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Private Passenger Auto Growth: HI vs. U.S., 2006-2015</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data, sourced from S&amp;P Global Market Intelligence (formerly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47433"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308225" y="1139825"/>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HI: 0.7%</a:t>
            </a:r>
          </a:p>
        </p:txBody>
      </p:sp>
    </p:spTree>
    <p:extLst>
      <p:ext uri="{BB962C8B-B14F-4D97-AF65-F5344CB8AC3E}">
        <p14:creationId xmlns:p14="http://schemas.microsoft.com/office/powerpoint/2010/main" val="160495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219086</TotalTime>
  <Words>9087</Words>
  <Application>Microsoft Office PowerPoint</Application>
  <PresentationFormat>On-screen Show (4:3)</PresentationFormat>
  <Paragraphs>1474</Paragraphs>
  <Slides>140</Slides>
  <Notes>131</Notes>
  <HiddenSlides>57</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140</vt:i4>
      </vt:variant>
    </vt:vector>
  </HeadingPairs>
  <TitlesOfParts>
    <vt:vector size="150" baseType="lpstr">
      <vt:lpstr>ＭＳ Ｐゴシック</vt:lpstr>
      <vt:lpstr>Arial</vt:lpstr>
      <vt:lpstr>Arial </vt:lpstr>
      <vt:lpstr>Calibri</vt:lpstr>
      <vt:lpstr>Symbol</vt:lpstr>
      <vt:lpstr>Times New Roman</vt:lpstr>
      <vt:lpstr>Verdana</vt:lpstr>
      <vt:lpstr>Wingdings</vt:lpstr>
      <vt:lpstr>Default Design</vt:lpstr>
      <vt:lpstr>Chart</vt:lpstr>
      <vt:lpstr>Trends, Challenges and Opportunities in the P/C     Insurance Industry Focus on Hawaii Markets</vt:lpstr>
      <vt:lpstr>Distribution of Direct Premiums Written by Segment/Line, 2014</vt:lpstr>
      <vt:lpstr>P/C Industry Net Income After Taxes 1991–2015</vt:lpstr>
      <vt:lpstr>Profitability Peaks &amp; Troughs in the P/C Insurance Industry, 1975 – 2015</vt:lpstr>
      <vt:lpstr>ROE: Property/Casualty Insurance by Major Event, 1987–2015</vt:lpstr>
      <vt:lpstr>P/C Insurance Industry  Combined Ratio, 2001–2015*</vt:lpstr>
      <vt:lpstr>Return on Equity by Financial Services Sector vs. Fortune 500, 2004-2014*</vt:lpstr>
      <vt:lpstr>PowerPoint Presentation</vt:lpstr>
      <vt:lpstr>PowerPoint Presentation</vt:lpstr>
      <vt:lpstr>I.I.I. Media Index, P/C, 2014 vs 2015* Percent increase/decrease from previous year</vt:lpstr>
      <vt:lpstr>PowerPoint Presentation</vt:lpstr>
      <vt:lpstr>Return on Net Worth (RNW) All Lines: 2005-2014 Average</vt:lpstr>
      <vt:lpstr>Return on Net Worth: All P-C Lines vs. Homeowners &amp; Pvt. Pass. Auto, 1990-2014*</vt:lpstr>
      <vt:lpstr>Return on Net Worth: All P-C Lines vs. Homeowners &amp; Pvt. Pass. Auto, 1990-2014*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RNW All Lines: HI vs. U.S., 2005-2014</vt:lpstr>
      <vt:lpstr>RNW PP Auto: HI vs. U.S., 2005-2014</vt:lpstr>
      <vt:lpstr>RNW Comm Auto: HI vs. U.S., 2005-2014</vt:lpstr>
      <vt:lpstr>RNW Comm. Multi-Peril: HI vs. U.S., 2005-2014</vt:lpstr>
      <vt:lpstr>RNW Homeowners: HI vs. U.S., 2005-2014</vt:lpstr>
      <vt:lpstr>RNW Workers Comp: HI vs. U.S., 2005-2014</vt:lpstr>
      <vt:lpstr>All Lines: 10-Year Average RNW HI &amp; Nearby States</vt:lpstr>
      <vt:lpstr>PP Auto: 10-Year Average RNW HI &amp; Nearby States</vt:lpstr>
      <vt:lpstr>Top Ten Most Expensive And Least Expensive States For Automobile Insurance, 2013 (1)</vt:lpstr>
      <vt:lpstr>Comm. Auto: 10-Year Average RNW HI &amp; Nearby States</vt:lpstr>
      <vt:lpstr>Comm. M-P: 10-Year Average RNW HI &amp; Nearby States</vt:lpstr>
      <vt:lpstr>Homeowners: 10-Year Average RNW HI &amp; Nearby States</vt:lpstr>
      <vt:lpstr>Top Ten Most Expensive And Least Expensive States For Homeowners Insurance, 2013 (1)</vt:lpstr>
      <vt:lpstr>Workers Comp.: 10-Year Average RNW HI &amp; Nearby States</vt:lpstr>
      <vt:lpstr>INVESTMENTS:  THE NEW REALITY</vt:lpstr>
      <vt:lpstr>PowerPoint Presentation</vt:lpstr>
      <vt:lpstr>Property/Casualty Insurance Industry Investment Income: 2000–2015E1</vt:lpstr>
      <vt:lpstr>U.S. Treasury Security Yields: A Long Downward Trend, 1990–2016*</vt:lpstr>
      <vt:lpstr>Distribution of Invested Assets: P/C Insurance Industry, 2013</vt:lpstr>
      <vt:lpstr>Net Yield on Property/Casualty Insurance Invested Assets, 2007–2015*</vt:lpstr>
      <vt:lpstr>Net Investment Yield on Property/ Casualty Insurance Invested Assets, 2007–2016P*</vt:lpstr>
      <vt:lpstr>P/C Insurer Portfolio Yields, 2002-2015:Q3</vt:lpstr>
      <vt:lpstr>Interest Rate Forecasts: 2016 – 2021</vt:lpstr>
      <vt:lpstr>Annual Inflation Rates, (CPI-U, %), 1990–2017F</vt:lpstr>
      <vt:lpstr>P/C Insurer Net Realized  Capital Gains/Losses, 1990-2015:Q3*</vt:lpstr>
      <vt:lpstr>Property/Casualty Insurance Industry Investment Gain: 1994–2015:Q31</vt:lpstr>
      <vt:lpstr>PowerPoint Presentation</vt:lpstr>
      <vt:lpstr>Profitability &amp; Politics</vt:lpstr>
      <vt:lpstr>PowerPoint Presentation</vt:lpstr>
      <vt:lpstr>PowerPoint Presentation</vt:lpstr>
      <vt:lpstr>Presidential Candidate Anticipated as Having the Most Favorable Policies for the P/C Insurance Industry</vt:lpstr>
      <vt:lpstr>Trump vs. Clinton: Issues that Matter to P/C Insurers</vt:lpstr>
      <vt:lpstr>2015 Property and Casualty Insurance Regulatory Report Card</vt:lpstr>
      <vt:lpstr>PowerPoint Presentation</vt:lpstr>
      <vt:lpstr>P/C Insurance Industry  Combined Ratio, 2001–2015 (Est.)*</vt:lpstr>
      <vt:lpstr>Homeowners Insurance Combined Ratio: 1990–2017F</vt:lpstr>
      <vt:lpstr>Homeowners Multi-Peril Loss &amp; ALAE Ratio, 2014: Highest 25 States</vt:lpstr>
      <vt:lpstr>Homeowners Multi-Peril Loss &amp; ALAE Ratio, 2014: Lowest 25 States and DC</vt:lpstr>
      <vt:lpstr>Private Passenger Auto Combined Ratio: 1993–2017F</vt:lpstr>
      <vt:lpstr>US Auto Severity &amp; Frequency by Coverage: Trending Up in 2015</vt:lpstr>
      <vt:lpstr>HI Auto Severity &amp; Frequency by Coverage: Mixed in 2015</vt:lpstr>
      <vt:lpstr>Collision Coverage: Severity &amp; Frequency Trends Are Both Higher in 2015</vt:lpstr>
      <vt:lpstr>Collision Loss Ratio Trending Upward: Private Passenger Auto, 2010 – 2015</vt:lpstr>
      <vt:lpstr>Bodily Injury: Severity Trend Is Up, Frequency Decline Has Ended—Rising?</vt:lpstr>
      <vt:lpstr>Property Damage Liability: Severity and Frequency Are Up</vt:lpstr>
      <vt:lpstr>No-Fault (PIP) Liability: Severity is Up, Frequency Relatively Flat*</vt:lpstr>
      <vt:lpstr>Comprehensive Coverage: Frequency and Severity Trends Are Volatile</vt:lpstr>
      <vt:lpstr>Commercial Lines Combined Ratio, 1990-2017F*</vt:lpstr>
      <vt:lpstr>General Liability Combined Ratio:  2005–2017F</vt:lpstr>
      <vt:lpstr>Commercial Auto Combined Ratio: 1993–2017F</vt:lpstr>
      <vt:lpstr>Commercial Property Combined Ratio:  2007–2017F</vt:lpstr>
      <vt:lpstr>Commercial Multi-Peril Combined Ratio: 1995–2017F</vt:lpstr>
      <vt:lpstr>Inland Marine Combined Ratio:  2004–2017F</vt:lpstr>
      <vt:lpstr>Medical Malpractice Combined Ratio vs. All Lines Combined Ratio, 1991-2017F</vt:lpstr>
      <vt:lpstr>Workers Compensation Combined Ratio: 1994–2016F</vt:lpstr>
      <vt:lpstr>PowerPoint Presentation</vt:lpstr>
      <vt:lpstr>U.S. Insured Catastrophe Losses</vt:lpstr>
      <vt:lpstr>Combined Ratio Points Associated with Catastrophe Losses: 1960 – 2015E*</vt:lpstr>
      <vt:lpstr>Inflation Adjusted U.S. Catastrophe Losses by Cause of Loss, 1995–20141</vt:lpstr>
      <vt:lpstr>Top 16 Most Costly Disasters in U.S. History—Katrina Still Ranks #1</vt:lpstr>
      <vt:lpstr>Winter Storm Losses in the US 1980 – 2015 (Overall and Insured Losses)* </vt:lpstr>
      <vt:lpstr>Loss Events in the US, 1980 – 2014 Overall and Insured Losses </vt:lpstr>
      <vt:lpstr>Convective Loss Events in the US Overall and insured losses, 1980 – 2014</vt:lpstr>
      <vt:lpstr>Convective Loss Events in the US Overall and insured losses, 1980 – 2015</vt:lpstr>
      <vt:lpstr>PowerPoint Presentation</vt:lpstr>
      <vt:lpstr>Catastrophe Bond Issuance and Outstanding: 1997-2015</vt:lpstr>
      <vt:lpstr>US Property CAT Rate on Line Index &amp; Global Reinsurance ROE</vt:lpstr>
      <vt:lpstr>Earthquakes Since 1980 and Recent Area Impacted by Induced Seismicity</vt:lpstr>
      <vt:lpstr>2016 Natural and Induced Earthquake Damage Forecast</vt:lpstr>
      <vt:lpstr>PowerPoint Presentation</vt:lpstr>
      <vt:lpstr>Auto &amp; Home vs. All Lines, Net Written Premium Growth, 2000–2018F</vt:lpstr>
      <vt:lpstr>All Lines DWP Growth: HI vs. U.S., 2006-2015</vt:lpstr>
      <vt:lpstr>Comm. Lines DWP Growth:  HI vs. U.S., 2006-2015</vt:lpstr>
      <vt:lpstr>Personal Lines DWP Growth: HI vs. U.S., 2006-2015</vt:lpstr>
      <vt:lpstr>Homeowners MP DWP Growth: HI vs. U.S., 2006-2015</vt:lpstr>
      <vt:lpstr>Private Passenger Auto Growth: HI vs. U.S., 2006-2015</vt:lpstr>
      <vt:lpstr>Direct Premiums Written: PP Auto Percent Change by State, 2007-2014</vt:lpstr>
      <vt:lpstr>Direct Premiums Written: PP Auto Percent Change by State, 2007-2014</vt:lpstr>
      <vt:lpstr>Monthly Change in Auto Insurance Prices, 1991–2015*</vt:lpstr>
      <vt:lpstr>US Homeowners Insurance Net Written Premium, 2000–2016F</vt:lpstr>
      <vt:lpstr>Commercial Auto Insurance Net Written Premium, 2000–2015F</vt:lpstr>
      <vt:lpstr>PowerPoint Presentation</vt:lpstr>
      <vt:lpstr>PowerPoint Presentation</vt:lpstr>
      <vt:lpstr>Average Expenditures* on Auto Insurance, 1994-2015E</vt:lpstr>
      <vt:lpstr>M&amp;A UPDATE:  A PATH TO GROWTH? </vt:lpstr>
      <vt:lpstr>U.S. INSURANCE MERGERS AND ACQUISITIONS, P/C SECTOR, 1994-2015E (1)</vt:lpstr>
      <vt:lpstr>Personal Lines: Economic and Demographic Considerations</vt:lpstr>
      <vt:lpstr>New Private Housing Starts, 1990-2021F</vt:lpstr>
      <vt:lpstr>Rental-Occupied Housing Units as % of Total Occupied Units, Quarterly, 1990:Q1-2015*</vt:lpstr>
      <vt:lpstr>I.I.I. Poll: Renter’s Insurance</vt:lpstr>
      <vt:lpstr>Auto/Light Truck Sales, 1999-2021F</vt:lpstr>
      <vt:lpstr>PowerPoint Presentation</vt:lpstr>
      <vt:lpstr>Licensed Drivers, Vehicle Registrations and Resident Population: All UP!</vt:lpstr>
      <vt:lpstr>America is Driving More Again (Finally!): Total Miles Driven*, 1990–2015*</vt:lpstr>
      <vt:lpstr>Change in Proportion of Persons with Driver Licenses in the US, by Age, 1983-2014</vt:lpstr>
      <vt:lpstr>Girl Power: Females with a Driver’s License as a % of All Licensed Drivers</vt:lpstr>
      <vt:lpstr>Auto Loans and Other Non-Housing Debt, 2004 – 2015*</vt:lpstr>
      <vt:lpstr>PowerPoint Presentation</vt:lpstr>
      <vt:lpstr>Media is Obsessed with Driverless Vehicles: Often Predicting the Demise of Auto Insurance</vt:lpstr>
      <vt:lpstr>On-Demand/Sharing/Peer-to-Peer Economy Impacts Many Lines of Insurance</vt:lpstr>
      <vt:lpstr>TNC Ridesharing Arrangements: Insurance Applicability</vt:lpstr>
      <vt:lpstr>Ridesharing Regulation/Legislation and Status of ISO Filings as of 9/30/15</vt:lpstr>
      <vt:lpstr>Homesharing Arrangements: Potential Host Exposure Concerns (Receives Rental Income)</vt:lpstr>
      <vt:lpstr>Homesharing Arrangements: Potential Traveler  Exposure Concerns</vt:lpstr>
      <vt:lpstr>Homesharing: ISO’s Proposed Changes*</vt:lpstr>
      <vt:lpstr>Send in the Drones: Potential Rapid  Adoption in Industry; Media Loves It</vt:lpstr>
      <vt:lpstr>Data Breaches 2005-2015, by Number of Breaches and Records Exposed</vt:lpstr>
      <vt:lpstr>The Three Basic Elements of Cyber Coverage: Prevention, Transfer, Response</vt:lpstr>
      <vt:lpstr>PowerPoint Presentation</vt:lpstr>
      <vt:lpstr>PowerPoint Presentation</vt:lpstr>
      <vt:lpstr>The Internet of Things and the Insurance Industry</vt:lpstr>
      <vt:lpstr>The Internet of Things and the Insurance Industry Value Chain</vt:lpstr>
      <vt:lpstr>The Internet of Things and the Insurance Industry Value Chain</vt:lpstr>
      <vt:lpstr>PowerPoint Presentation</vt:lpstr>
      <vt:lpstr>Telematics for Your Home: The Internet of Things</vt:lpstr>
      <vt:lpstr>Partnerships with Insurers: Selling     Safety and Savings Simultaneously</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4661</cp:revision>
  <cp:lastPrinted>2016-04-12T19:39:56Z</cp:lastPrinted>
  <dcterms:modified xsi:type="dcterms:W3CDTF">2016-04-19T13:20:29Z</dcterms:modified>
</cp:coreProperties>
</file>