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tags/tag5.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6"/>
  </p:notesMasterIdLst>
  <p:handoutMasterIdLst>
    <p:handoutMasterId r:id="rId47"/>
  </p:handoutMasterIdLst>
  <p:sldIdLst>
    <p:sldId id="5163" r:id="rId2"/>
    <p:sldId id="5164" r:id="rId3"/>
    <p:sldId id="5218" r:id="rId4"/>
    <p:sldId id="5219" r:id="rId5"/>
    <p:sldId id="5063" r:id="rId6"/>
    <p:sldId id="5217" r:id="rId7"/>
    <p:sldId id="5204" r:id="rId8"/>
    <p:sldId id="5339" r:id="rId9"/>
    <p:sldId id="5156" r:id="rId10"/>
    <p:sldId id="4817" r:id="rId11"/>
    <p:sldId id="5086" r:id="rId12"/>
    <p:sldId id="5230" r:id="rId13"/>
    <p:sldId id="5231" r:id="rId14"/>
    <p:sldId id="4407" r:id="rId15"/>
    <p:sldId id="4408" r:id="rId16"/>
    <p:sldId id="4980" r:id="rId17"/>
    <p:sldId id="5064" r:id="rId18"/>
    <p:sldId id="5340" r:id="rId19"/>
    <p:sldId id="5341" r:id="rId20"/>
    <p:sldId id="5342" r:id="rId21"/>
    <p:sldId id="4396" r:id="rId22"/>
    <p:sldId id="5279" r:id="rId23"/>
    <p:sldId id="5280" r:id="rId24"/>
    <p:sldId id="5281" r:id="rId25"/>
    <p:sldId id="5285" r:id="rId26"/>
    <p:sldId id="5287" r:id="rId27"/>
    <p:sldId id="5370" r:id="rId28"/>
    <p:sldId id="5371" r:id="rId29"/>
    <p:sldId id="5375" r:id="rId30"/>
    <p:sldId id="5343" r:id="rId31"/>
    <p:sldId id="5344" r:id="rId32"/>
    <p:sldId id="5346" r:id="rId33"/>
    <p:sldId id="5347" r:id="rId34"/>
    <p:sldId id="5349" r:id="rId35"/>
    <p:sldId id="5353" r:id="rId36"/>
    <p:sldId id="5352" r:id="rId37"/>
    <p:sldId id="5362" r:id="rId38"/>
    <p:sldId id="5363" r:id="rId39"/>
    <p:sldId id="5365" r:id="rId40"/>
    <p:sldId id="5367" r:id="rId41"/>
    <p:sldId id="5368" r:id="rId42"/>
    <p:sldId id="5369" r:id="rId43"/>
    <p:sldId id="5338" r:id="rId44"/>
    <p:sldId id="5376" r:id="rId4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88C"/>
    <a:srgbClr val="3333CC"/>
    <a:srgbClr val="225A7A"/>
    <a:srgbClr val="3691C4"/>
    <a:srgbClr val="2B7299"/>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985" autoAdjust="0"/>
    <p:restoredTop sz="89785" autoAdjust="0"/>
  </p:normalViewPr>
  <p:slideViewPr>
    <p:cSldViewPr snapToGrid="0">
      <p:cViewPr varScale="1">
        <p:scale>
          <a:sx n="63" d="100"/>
          <a:sy n="63" d="100"/>
        </p:scale>
        <p:origin x="528" y="4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8.66122629288473E-2"/>
          <c:w val="0.92807424593967514"/>
          <c:h val="0.79952338027496361"/>
        </c:manualLayout>
      </c:layout>
      <c:barChart>
        <c:barDir val="col"/>
        <c:grouping val="clustered"/>
        <c:varyColors val="0"/>
        <c:ser>
          <c:idx val="1"/>
          <c:order val="0"/>
          <c:tx>
            <c:strRef>
              <c:f>Sheet1!$A$2</c:f>
              <c:strCache>
                <c:ptCount val="1"/>
                <c:pt idx="0">
                  <c:v>Alt Capital as % of Total</c:v>
                </c:pt>
              </c:strCache>
            </c:strRef>
          </c:tx>
          <c:invertIfNegative val="0"/>
          <c:dLbls>
            <c:spPr>
              <a:noFill/>
              <a:ln w="25349">
                <a:noFill/>
              </a:ln>
            </c:spPr>
            <c:txPr>
              <a:bodyPr wrap="square" lIns="38100" tIns="19050" rIns="38100" bIns="19050" anchor="ctr">
                <a:spAutoFit/>
              </a:bodyPr>
              <a:lstStyle/>
              <a:p>
                <a:pPr>
                  <a:defRPr sz="1593"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Sheet1!$B$1:$J$1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Sheet1!$B$2:$J$2</c:f>
              <c:numCache>
                <c:formatCode>0.0%</c:formatCode>
                <c:ptCount val="9"/>
                <c:pt idx="0">
                  <c:v>4.5999999999999999E-2</c:v>
                </c:pt>
                <c:pt idx="1">
                  <c:v>5.7000000000000002E-2</c:v>
                </c:pt>
                <c:pt idx="2">
                  <c:v>5.8999999999999997E-2</c:v>
                </c:pt>
                <c:pt idx="3">
                  <c:v>5.8000000000000003E-2</c:v>
                </c:pt>
                <c:pt idx="4">
                  <c:v>5.3999999999999999E-2</c:v>
                </c:pt>
                <c:pt idx="5">
                  <c:v>6.5000000000000002E-2</c:v>
                </c:pt>
                <c:pt idx="6">
                  <c:v>8.4000000000000005E-2</c:v>
                </c:pt>
                <c:pt idx="7">
                  <c:v>0.10199999999999999</c:v>
                </c:pt>
                <c:pt idx="8">
                  <c:v>0.115</c:v>
                </c:pt>
              </c:numCache>
            </c:numRef>
          </c:val>
        </c:ser>
        <c:dLbls>
          <c:showLegendKey val="0"/>
          <c:showVal val="0"/>
          <c:showCatName val="0"/>
          <c:showSerName val="0"/>
          <c:showPercent val="0"/>
          <c:showBubbleSize val="0"/>
        </c:dLbls>
        <c:gapWidth val="100"/>
        <c:axId val="96095536"/>
        <c:axId val="161292952"/>
      </c:barChart>
      <c:catAx>
        <c:axId val="96095536"/>
        <c:scaling>
          <c:orientation val="minMax"/>
        </c:scaling>
        <c:delete val="0"/>
        <c:axPos val="b"/>
        <c:numFmt formatCode="General" sourceLinked="1"/>
        <c:majorTickMark val="out"/>
        <c:minorTickMark val="none"/>
        <c:tickLblPos val="nextTo"/>
        <c:spPr>
          <a:ln w="12643">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161292952"/>
        <c:crosses val="autoZero"/>
        <c:auto val="1"/>
        <c:lblAlgn val="ctr"/>
        <c:lblOffset val="20"/>
        <c:noMultiLvlLbl val="0"/>
      </c:catAx>
      <c:valAx>
        <c:axId val="161292952"/>
        <c:scaling>
          <c:orientation val="minMax"/>
          <c:max val="0.12000000000000001"/>
        </c:scaling>
        <c:delete val="0"/>
        <c:axPos val="l"/>
        <c:numFmt formatCode="0%" sourceLinked="0"/>
        <c:majorTickMark val="out"/>
        <c:minorTickMark val="none"/>
        <c:tickLblPos val="nextTo"/>
        <c:spPr>
          <a:ln w="3161">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96095536"/>
        <c:crosses val="autoZero"/>
        <c:crossBetween val="between"/>
      </c:valAx>
      <c:spPr>
        <a:noFill/>
        <a:ln w="25349">
          <a:noFill/>
        </a:ln>
      </c:spPr>
    </c:plotArea>
    <c:plotVisOnly val="1"/>
    <c:dispBlanksAs val="gap"/>
    <c:showDLblsOverMax val="0"/>
  </c:chart>
  <c:spPr>
    <a:noFill/>
    <a:ln>
      <a:noFill/>
    </a:ln>
  </c:spPr>
  <c:txPr>
    <a:bodyPr/>
    <a:lstStyle/>
    <a:p>
      <a:pPr>
        <a:defRPr sz="1393"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09569014153607E-2"/>
          <c:y val="4.9372015785950109E-2"/>
          <c:w val="0.88938700419456918"/>
          <c:h val="0.76578008466969927"/>
        </c:manualLayout>
      </c:layout>
      <c:barChart>
        <c:barDir val="col"/>
        <c:grouping val="clustered"/>
        <c:varyColors val="0"/>
        <c:ser>
          <c:idx val="0"/>
          <c:order val="0"/>
          <c:tx>
            <c:strRef>
              <c:f>Sheet1!$B$1</c:f>
              <c:strCache>
                <c:ptCount val="1"/>
                <c:pt idx="0">
                  <c:v>New Issuance</c:v>
                </c:pt>
              </c:strCache>
            </c:strRef>
          </c:tx>
          <c:spPr>
            <a:solidFill>
              <a:srgbClr val="225A7A"/>
            </a:solidFill>
            <a:ln w="25355">
              <a:noFill/>
            </a:ln>
          </c:spPr>
          <c:invertIfNegative val="0"/>
          <c:dPt>
            <c:idx val="17"/>
            <c:invertIfNegative val="0"/>
            <c:bubble3D val="0"/>
            <c:spPr>
              <a:solidFill>
                <a:srgbClr val="225A7A"/>
              </a:solidFill>
              <a:ln>
                <a:solidFill>
                  <a:schemeClr val="tx2"/>
                </a:solidFill>
              </a:ln>
              <a:effectLst/>
            </c:spPr>
          </c:dPt>
          <c:dLbls>
            <c:dLbl>
              <c:idx val="7"/>
              <c:layout>
                <c:manualLayout>
                  <c:x val="-1.557632398753894E-3"/>
                  <c:y val="-1.732351431085962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97</c:v>
                </c:pt>
                <c:pt idx="1">
                  <c:v>98</c:v>
                </c:pt>
                <c:pt idx="2">
                  <c:v>99</c:v>
                </c:pt>
                <c:pt idx="3" formatCode="00">
                  <c:v>0</c:v>
                </c:pt>
                <c:pt idx="4" formatCode="00">
                  <c:v>1</c:v>
                </c:pt>
                <c:pt idx="5" formatCode="00">
                  <c:v>2</c:v>
                </c:pt>
                <c:pt idx="6" formatCode="00">
                  <c:v>3</c:v>
                </c:pt>
                <c:pt idx="7" formatCode="00">
                  <c:v>4</c:v>
                </c:pt>
                <c:pt idx="8" formatCode="00">
                  <c:v>5</c:v>
                </c:pt>
                <c:pt idx="9" formatCode="00">
                  <c:v>6</c:v>
                </c:pt>
                <c:pt idx="10" formatCode="00">
                  <c:v>7</c:v>
                </c:pt>
                <c:pt idx="11" formatCode="00">
                  <c:v>8</c:v>
                </c:pt>
                <c:pt idx="12" formatCode="00">
                  <c:v>9</c:v>
                </c:pt>
                <c:pt idx="13" formatCode="00">
                  <c:v>10</c:v>
                </c:pt>
                <c:pt idx="14" formatCode="00">
                  <c:v>11</c:v>
                </c:pt>
                <c:pt idx="15" formatCode="00">
                  <c:v>12</c:v>
                </c:pt>
                <c:pt idx="16" formatCode="00">
                  <c:v>13</c:v>
                </c:pt>
                <c:pt idx="17" formatCode="00">
                  <c:v>14</c:v>
                </c:pt>
                <c:pt idx="18" formatCode="00">
                  <c:v>15</c:v>
                </c:pt>
              </c:numCache>
            </c:numRef>
          </c:cat>
          <c:val>
            <c:numRef>
              <c:f>Sheet1!$B$2:$B$20</c:f>
              <c:numCache>
                <c:formatCode>#,##0.0</c:formatCode>
                <c:ptCount val="19"/>
                <c:pt idx="0">
                  <c:v>948.2</c:v>
                </c:pt>
                <c:pt idx="1">
                  <c:v>874.2</c:v>
                </c:pt>
                <c:pt idx="2">
                  <c:v>1062.5</c:v>
                </c:pt>
                <c:pt idx="3">
                  <c:v>1142</c:v>
                </c:pt>
                <c:pt idx="4">
                  <c:v>966.9</c:v>
                </c:pt>
                <c:pt idx="5">
                  <c:v>989.5</c:v>
                </c:pt>
                <c:pt idx="6">
                  <c:v>1988.2</c:v>
                </c:pt>
                <c:pt idx="7">
                  <c:v>1142.8</c:v>
                </c:pt>
                <c:pt idx="8">
                  <c:v>1499</c:v>
                </c:pt>
                <c:pt idx="9">
                  <c:v>4614.7</c:v>
                </c:pt>
                <c:pt idx="10">
                  <c:v>7187</c:v>
                </c:pt>
                <c:pt idx="11">
                  <c:v>3009.9</c:v>
                </c:pt>
                <c:pt idx="12">
                  <c:v>3396</c:v>
                </c:pt>
                <c:pt idx="13">
                  <c:v>4599.8999999999996</c:v>
                </c:pt>
                <c:pt idx="14">
                  <c:v>4107.1000000000004</c:v>
                </c:pt>
                <c:pt idx="15">
                  <c:v>5855.3</c:v>
                </c:pt>
                <c:pt idx="16">
                  <c:v>7083</c:v>
                </c:pt>
                <c:pt idx="17">
                  <c:v>8026.7</c:v>
                </c:pt>
                <c:pt idx="18">
                  <c:v>7898.18</c:v>
                </c:pt>
              </c:numCache>
            </c:numRef>
          </c:val>
        </c:ser>
        <c:dLbls>
          <c:showLegendKey val="0"/>
          <c:showVal val="0"/>
          <c:showCatName val="0"/>
          <c:showSerName val="0"/>
          <c:showPercent val="0"/>
          <c:showBubbleSize val="0"/>
        </c:dLbls>
        <c:gapWidth val="75"/>
        <c:overlap val="-27"/>
        <c:axId val="161287464"/>
        <c:axId val="161290992"/>
      </c:barChart>
      <c:lineChart>
        <c:grouping val="stacked"/>
        <c:varyColors val="0"/>
        <c:ser>
          <c:idx val="1"/>
          <c:order val="1"/>
          <c:tx>
            <c:strRef>
              <c:f>Sheet1!$C$1</c:f>
              <c:strCache>
                <c:ptCount val="1"/>
                <c:pt idx="0">
                  <c:v>Outstanding</c:v>
                </c:pt>
              </c:strCache>
            </c:strRef>
          </c:tx>
          <c:spPr>
            <a:ln w="28429" cap="rnd">
              <a:solidFill>
                <a:schemeClr val="accent2"/>
              </a:solidFill>
              <a:round/>
            </a:ln>
            <a:effectLst/>
          </c:spPr>
          <c:marker>
            <c:symbol val="circle"/>
            <c:size val="6"/>
            <c:spPr>
              <a:solidFill>
                <a:schemeClr val="accent2"/>
              </a:solidFill>
              <a:ln w="9476">
                <a:solidFill>
                  <a:schemeClr val="accent2"/>
                </a:solidFill>
              </a:ln>
              <a:effectLst/>
            </c:spPr>
          </c:marker>
          <c:dPt>
            <c:idx val="0"/>
            <c:bubble3D val="0"/>
            <c:spPr>
              <a:ln w="19017">
                <a:noFill/>
              </a:ln>
            </c:spPr>
          </c:dPt>
          <c:dPt>
            <c:idx val="1"/>
            <c:bubble3D val="0"/>
            <c:spPr>
              <a:ln w="19017">
                <a:noFill/>
              </a:ln>
            </c:spPr>
          </c:dPt>
          <c:dPt>
            <c:idx val="2"/>
            <c:bubble3D val="0"/>
            <c:spPr>
              <a:ln w="19017">
                <a:noFill/>
              </a:ln>
            </c:spPr>
          </c:dPt>
          <c:dPt>
            <c:idx val="3"/>
            <c:bubble3D val="0"/>
            <c:spPr>
              <a:ln w="19017">
                <a:noFill/>
              </a:ln>
            </c:spPr>
          </c:dPt>
          <c:dPt>
            <c:idx val="4"/>
            <c:bubble3D val="0"/>
            <c:spPr>
              <a:ln w="19017">
                <a:noFill/>
              </a:ln>
            </c:spPr>
          </c:dPt>
          <c:dPt>
            <c:idx val="5"/>
            <c:bubble3D val="0"/>
            <c:spPr>
              <a:ln w="19017">
                <a:noFill/>
              </a:ln>
            </c:spPr>
          </c:dPt>
          <c:dPt>
            <c:idx val="6"/>
            <c:bubble3D val="0"/>
            <c:spPr>
              <a:ln w="19017">
                <a:noFill/>
              </a:ln>
            </c:spPr>
          </c:dPt>
          <c:dPt>
            <c:idx val="7"/>
            <c:bubble3D val="0"/>
            <c:spPr>
              <a:ln w="19017">
                <a:noFill/>
              </a:ln>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2.2235263816322026E-2"/>
                  <c:y val="-0.2880168443058270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535052861382987E-2"/>
                  <c:y val="-0.25652324057035841"/>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6908161012583708E-2"/>
                  <c:y val="-0.27391145664838901"/>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97</c:v>
                </c:pt>
                <c:pt idx="1">
                  <c:v>98</c:v>
                </c:pt>
                <c:pt idx="2">
                  <c:v>99</c:v>
                </c:pt>
                <c:pt idx="3" formatCode="00">
                  <c:v>0</c:v>
                </c:pt>
                <c:pt idx="4" formatCode="00">
                  <c:v>1</c:v>
                </c:pt>
                <c:pt idx="5" formatCode="00">
                  <c:v>2</c:v>
                </c:pt>
                <c:pt idx="6" formatCode="00">
                  <c:v>3</c:v>
                </c:pt>
                <c:pt idx="7" formatCode="00">
                  <c:v>4</c:v>
                </c:pt>
                <c:pt idx="8" formatCode="00">
                  <c:v>5</c:v>
                </c:pt>
                <c:pt idx="9" formatCode="00">
                  <c:v>6</c:v>
                </c:pt>
                <c:pt idx="10" formatCode="00">
                  <c:v>7</c:v>
                </c:pt>
                <c:pt idx="11" formatCode="00">
                  <c:v>8</c:v>
                </c:pt>
                <c:pt idx="12" formatCode="00">
                  <c:v>9</c:v>
                </c:pt>
                <c:pt idx="13" formatCode="00">
                  <c:v>10</c:v>
                </c:pt>
                <c:pt idx="14" formatCode="00">
                  <c:v>11</c:v>
                </c:pt>
                <c:pt idx="15" formatCode="00">
                  <c:v>12</c:v>
                </c:pt>
                <c:pt idx="16" formatCode="00">
                  <c:v>13</c:v>
                </c:pt>
                <c:pt idx="17" formatCode="00">
                  <c:v>14</c:v>
                </c:pt>
                <c:pt idx="18" formatCode="00">
                  <c:v>15</c:v>
                </c:pt>
              </c:numCache>
            </c:numRef>
          </c:cat>
          <c:val>
            <c:numRef>
              <c:f>Sheet1!$C$2:$C$20</c:f>
              <c:numCache>
                <c:formatCode>General</c:formatCode>
                <c:ptCount val="19"/>
                <c:pt idx="7" formatCode="#,##0.0">
                  <c:v>4289</c:v>
                </c:pt>
                <c:pt idx="8" formatCode="#,##0.0">
                  <c:v>5085</c:v>
                </c:pt>
                <c:pt idx="9" formatCode="#,##0.0">
                  <c:v>7677</c:v>
                </c:pt>
                <c:pt idx="10" formatCode="#,##0.0">
                  <c:v>13416.4</c:v>
                </c:pt>
                <c:pt idx="11" formatCode="#,##0.0">
                  <c:v>12538.6</c:v>
                </c:pt>
                <c:pt idx="12" formatCode="#,##0.0">
                  <c:v>12508.2</c:v>
                </c:pt>
                <c:pt idx="13" formatCode="#,##0.0">
                  <c:v>12195.7</c:v>
                </c:pt>
                <c:pt idx="14" formatCode="#,##0.0">
                  <c:v>12342.8</c:v>
                </c:pt>
                <c:pt idx="15" formatCode="#,##0.0">
                  <c:v>14839.3</c:v>
                </c:pt>
                <c:pt idx="16" formatCode="#,##0.0">
                  <c:v>18576.900000000001</c:v>
                </c:pt>
                <c:pt idx="17" formatCode="#,##0.0">
                  <c:v>22867.8</c:v>
                </c:pt>
                <c:pt idx="18" formatCode="#,##0.0">
                  <c:v>25960.45</c:v>
                </c:pt>
              </c:numCache>
            </c:numRef>
          </c:val>
          <c:smooth val="0"/>
        </c:ser>
        <c:dLbls>
          <c:showLegendKey val="0"/>
          <c:showVal val="0"/>
          <c:showCatName val="0"/>
          <c:showSerName val="0"/>
          <c:showPercent val="0"/>
          <c:showBubbleSize val="0"/>
        </c:dLbls>
        <c:marker val="1"/>
        <c:smooth val="0"/>
        <c:axId val="161287464"/>
        <c:axId val="161290992"/>
      </c:lineChart>
      <c:catAx>
        <c:axId val="161287464"/>
        <c:scaling>
          <c:orientation val="minMax"/>
        </c:scaling>
        <c:delete val="0"/>
        <c:axPos val="b"/>
        <c:numFmt formatCode="General" sourceLinked="1"/>
        <c:majorTickMark val="none"/>
        <c:minorTickMark val="none"/>
        <c:tickLblPos val="nextTo"/>
        <c:spPr>
          <a:noFill/>
          <a:ln w="9476" cap="flat" cmpd="sng" algn="ctr">
            <a:solidFill>
              <a:schemeClr val="tx1">
                <a:lumMod val="15000"/>
                <a:lumOff val="85000"/>
              </a:schemeClr>
            </a:solidFill>
            <a:round/>
          </a:ln>
          <a:effectLst/>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161290992"/>
        <c:crosses val="autoZero"/>
        <c:auto val="1"/>
        <c:lblAlgn val="ctr"/>
        <c:lblOffset val="100"/>
        <c:noMultiLvlLbl val="0"/>
      </c:catAx>
      <c:valAx>
        <c:axId val="161290992"/>
        <c:scaling>
          <c:orientation val="minMax"/>
        </c:scaling>
        <c:delete val="0"/>
        <c:axPos val="l"/>
        <c:majorGridlines>
          <c:spPr>
            <a:ln w="9476" cap="flat" cmpd="sng" algn="ctr">
              <a:solidFill>
                <a:schemeClr val="tx1">
                  <a:lumMod val="15000"/>
                  <a:lumOff val="85000"/>
                </a:schemeClr>
              </a:solidFill>
              <a:round/>
            </a:ln>
            <a:effectLst/>
          </c:spPr>
        </c:majorGridlines>
        <c:numFmt formatCode="#,##0" sourceLinked="0"/>
        <c:majorTickMark val="none"/>
        <c:minorTickMark val="none"/>
        <c:tickLblPos val="nextTo"/>
        <c:spPr>
          <a:ln w="6339">
            <a:noFill/>
          </a:ln>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161287464"/>
        <c:crosses val="autoZero"/>
        <c:crossBetween val="between"/>
      </c:valAx>
      <c:spPr>
        <a:noFill/>
        <a:ln w="25355">
          <a:noFill/>
        </a:ln>
      </c:spPr>
    </c:plotArea>
    <c:legend>
      <c:legendPos val="b"/>
      <c:overlay val="0"/>
      <c:spPr>
        <a:noFill/>
        <a:ln w="25355">
          <a:noFill/>
        </a:ln>
      </c:spPr>
      <c:txPr>
        <a:bodyPr rot="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5152E-BCCC-4541-9434-6294DE38F5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AEE7BA0-629C-4B85-B4AD-7E22DED1A99C}">
      <dgm:prSet phldrT="[Text]"/>
      <dgm:spPr>
        <a:solidFill>
          <a:srgbClr val="C00000"/>
        </a:solidFill>
      </dgm:spPr>
      <dgm:t>
        <a:bodyPr/>
        <a:lstStyle/>
        <a:p>
          <a:r>
            <a:rPr lang="en-US" dirty="0" smtClean="0">
              <a:solidFill>
                <a:schemeClr val="bg1"/>
              </a:solidFill>
            </a:rPr>
            <a:t>Data Breach Event</a:t>
          </a:r>
          <a:endParaRPr lang="en-US" dirty="0">
            <a:solidFill>
              <a:schemeClr val="bg1"/>
            </a:solidFill>
          </a:endParaRPr>
        </a:p>
      </dgm:t>
    </dgm:pt>
    <dgm:pt modelId="{1567C19D-C1BB-49DD-8291-657F4EEF2DF7}" type="parTrans" cxnId="{6CEEA439-2F00-4982-9871-503A5365E2DF}">
      <dgm:prSet/>
      <dgm:spPr/>
      <dgm:t>
        <a:bodyPr/>
        <a:lstStyle/>
        <a:p>
          <a:endParaRPr lang="en-US"/>
        </a:p>
      </dgm:t>
    </dgm:pt>
    <dgm:pt modelId="{089A64FA-F977-4B37-B89F-2EF8C1433DDF}" type="sibTrans" cxnId="{6CEEA439-2F00-4982-9871-503A5365E2DF}">
      <dgm:prSet/>
      <dgm:spPr/>
      <dgm:t>
        <a:bodyPr/>
        <a:lstStyle/>
        <a:p>
          <a:endParaRPr lang="en-US"/>
        </a:p>
      </dgm:t>
    </dgm:pt>
    <dgm:pt modelId="{5F82ADDF-1E91-467C-A264-860ED8DCA426}">
      <dgm:prSet phldrT="[Text]" custT="1"/>
      <dgm:spPr/>
      <dgm:t>
        <a:bodyPr/>
        <a:lstStyle/>
        <a:p>
          <a:r>
            <a:rPr lang="en-US" sz="1600" dirty="0" smtClean="0"/>
            <a:t>Costs of notifying affecting individuals </a:t>
          </a:r>
          <a:endParaRPr lang="en-US" sz="1600" dirty="0"/>
        </a:p>
      </dgm:t>
    </dgm:pt>
    <dgm:pt modelId="{B29318E9-7C07-4CD5-9C1C-11978CFFCA78}" type="parTrans" cxnId="{7B70DE45-1D9C-4F31-894D-914B84C1AD81}">
      <dgm:prSet/>
      <dgm:spPr/>
      <dgm:t>
        <a:bodyPr/>
        <a:lstStyle/>
        <a:p>
          <a:endParaRPr lang="en-US"/>
        </a:p>
      </dgm:t>
    </dgm:pt>
    <dgm:pt modelId="{0CE931A9-4842-44F8-A23A-CE7B9271682A}" type="sibTrans" cxnId="{7B70DE45-1D9C-4F31-894D-914B84C1AD81}">
      <dgm:prSet/>
      <dgm:spPr/>
      <dgm:t>
        <a:bodyPr/>
        <a:lstStyle/>
        <a:p>
          <a:endParaRPr lang="en-US"/>
        </a:p>
      </dgm:t>
    </dgm:pt>
    <dgm:pt modelId="{6BBC841D-9638-41ED-BDD4-2259171F964B}">
      <dgm:prSet phldrT="[Text]"/>
      <dgm:spPr/>
      <dgm:t>
        <a:bodyPr/>
        <a:lstStyle/>
        <a:p>
          <a:r>
            <a:rPr lang="en-US" dirty="0" smtClean="0"/>
            <a:t>Defense and settlement costs</a:t>
          </a:r>
          <a:endParaRPr lang="en-US" dirty="0"/>
        </a:p>
      </dgm:t>
    </dgm:pt>
    <dgm:pt modelId="{E9612BF7-8DF6-43D8-9F23-D6B69FB5EE55}" type="parTrans" cxnId="{51978744-9307-4E70-9402-D828F43DA9D1}">
      <dgm:prSet/>
      <dgm:spPr/>
      <dgm:t>
        <a:bodyPr/>
        <a:lstStyle/>
        <a:p>
          <a:endParaRPr lang="en-US"/>
        </a:p>
      </dgm:t>
    </dgm:pt>
    <dgm:pt modelId="{3B0261EE-CFB6-48AB-8E0B-0449F35B4D72}" type="sibTrans" cxnId="{51978744-9307-4E70-9402-D828F43DA9D1}">
      <dgm:prSet/>
      <dgm:spPr/>
      <dgm:t>
        <a:bodyPr/>
        <a:lstStyle/>
        <a:p>
          <a:endParaRPr lang="en-US"/>
        </a:p>
      </dgm:t>
    </dgm:pt>
    <dgm:pt modelId="{DDE525F0-70D8-45F0-9682-5D1D4141DDC1}">
      <dgm:prSet phldrT="[Text]" custT="1"/>
      <dgm:spPr/>
      <dgm:t>
        <a:bodyPr/>
        <a:lstStyle/>
        <a:p>
          <a:r>
            <a:rPr lang="en-US" sz="1600" dirty="0" smtClean="0"/>
            <a:t>Lost customers and damaged reputation</a:t>
          </a:r>
          <a:endParaRPr lang="en-US" sz="1600" dirty="0"/>
        </a:p>
      </dgm:t>
    </dgm:pt>
    <dgm:pt modelId="{8EACBA72-0736-4829-BF79-2B5DEFF075E3}" type="parTrans" cxnId="{56860E61-6CFD-4773-8191-2F5031C8B89E}">
      <dgm:prSet/>
      <dgm:spPr/>
      <dgm:t>
        <a:bodyPr/>
        <a:lstStyle/>
        <a:p>
          <a:endParaRPr lang="en-US"/>
        </a:p>
      </dgm:t>
    </dgm:pt>
    <dgm:pt modelId="{FE6DE75F-9137-46B6-9AE9-0545233FF6B3}" type="sibTrans" cxnId="{56860E61-6CFD-4773-8191-2F5031C8B89E}">
      <dgm:prSet/>
      <dgm:spPr/>
      <dgm:t>
        <a:bodyPr/>
        <a:lstStyle/>
        <a:p>
          <a:endParaRPr lang="en-US"/>
        </a:p>
      </dgm:t>
    </dgm:pt>
    <dgm:pt modelId="{9321480D-3849-499F-9149-3F1E97383D0E}">
      <dgm:prSet phldrT="[Text]"/>
      <dgm:spPr/>
      <dgm:t>
        <a:bodyPr/>
        <a:lstStyle/>
        <a:p>
          <a:endParaRPr lang="en-US" dirty="0"/>
        </a:p>
      </dgm:t>
    </dgm:pt>
    <dgm:pt modelId="{3BAF80CF-93F2-486D-9D21-FD2B5778DFD2}" type="parTrans" cxnId="{8BEF2BAD-EC03-4781-A20C-BC1E0B655708}">
      <dgm:prSet/>
      <dgm:spPr/>
      <dgm:t>
        <a:bodyPr/>
        <a:lstStyle/>
        <a:p>
          <a:endParaRPr lang="en-US"/>
        </a:p>
      </dgm:t>
    </dgm:pt>
    <dgm:pt modelId="{558F8CCC-40FC-40E0-B992-4EB1CD746BC2}" type="sibTrans" cxnId="{8BEF2BAD-EC03-4781-A20C-BC1E0B655708}">
      <dgm:prSet/>
      <dgm:spPr/>
      <dgm:t>
        <a:bodyPr/>
        <a:lstStyle/>
        <a:p>
          <a:endParaRPr lang="en-US"/>
        </a:p>
      </dgm:t>
    </dgm:pt>
    <dgm:pt modelId="{B0602C1E-C48C-4D54-B662-B174A3E82681}">
      <dgm:prSet phldrT="[Text]" custT="1"/>
      <dgm:spPr/>
      <dgm:t>
        <a:bodyPr/>
        <a:lstStyle/>
        <a:p>
          <a:r>
            <a:rPr lang="en-US" sz="1600" dirty="0" smtClean="0"/>
            <a:t>Cyber extortion payments</a:t>
          </a:r>
          <a:endParaRPr lang="en-US" sz="1600" dirty="0"/>
        </a:p>
      </dgm:t>
    </dgm:pt>
    <dgm:pt modelId="{5AAF6B1F-FFD4-4287-9E40-00DD33C9EB39}" type="parTrans" cxnId="{0A89056E-30BD-4E92-A91D-BC7E7AB6775A}">
      <dgm:prSet/>
      <dgm:spPr/>
      <dgm:t>
        <a:bodyPr/>
        <a:lstStyle/>
        <a:p>
          <a:endParaRPr lang="en-US"/>
        </a:p>
      </dgm:t>
    </dgm:pt>
    <dgm:pt modelId="{CDEFA36E-4644-4641-9516-600D197FFF57}" type="sibTrans" cxnId="{0A89056E-30BD-4E92-A91D-BC7E7AB6775A}">
      <dgm:prSet/>
      <dgm:spPr/>
      <dgm:t>
        <a:bodyPr/>
        <a:lstStyle/>
        <a:p>
          <a:endParaRPr lang="en-US"/>
        </a:p>
      </dgm:t>
    </dgm:pt>
    <dgm:pt modelId="{847C7364-11AA-4DC2-925F-B3CBC54ECB48}">
      <dgm:prSet phldrT="[Text]" custT="1"/>
      <dgm:spPr/>
      <dgm:t>
        <a:bodyPr/>
        <a:lstStyle/>
        <a:p>
          <a:r>
            <a:rPr lang="en-US" sz="1600" dirty="0" smtClean="0"/>
            <a:t>Costs of notifying regulatory authorities</a:t>
          </a:r>
          <a:endParaRPr lang="en-US" sz="1600" dirty="0"/>
        </a:p>
      </dgm:t>
    </dgm:pt>
    <dgm:pt modelId="{B786CD19-95D2-4F8F-820A-CD58EEB81FF8}" type="parTrans" cxnId="{667D5494-5CE0-4FF2-9EFE-BB06FF1E7442}">
      <dgm:prSet/>
      <dgm:spPr/>
      <dgm:t>
        <a:bodyPr/>
        <a:lstStyle/>
        <a:p>
          <a:endParaRPr lang="en-US"/>
        </a:p>
      </dgm:t>
    </dgm:pt>
    <dgm:pt modelId="{6E00D103-71AA-4332-BF43-7EFE48F32CAE}" type="sibTrans" cxnId="{667D5494-5CE0-4FF2-9EFE-BB06FF1E7442}">
      <dgm:prSet/>
      <dgm:spPr/>
      <dgm:t>
        <a:bodyPr/>
        <a:lstStyle/>
        <a:p>
          <a:endParaRPr lang="en-US"/>
        </a:p>
      </dgm:t>
    </dgm:pt>
    <dgm:pt modelId="{D45ADFEC-7227-45ED-80AA-E792832CF994}">
      <dgm:prSet phldrT="[Text]"/>
      <dgm:spPr/>
      <dgm:t>
        <a:bodyPr/>
        <a:lstStyle/>
        <a:p>
          <a:endParaRPr lang="en-US" dirty="0"/>
        </a:p>
      </dgm:t>
    </dgm:pt>
    <dgm:pt modelId="{5DBF9A8A-DA02-424B-8E1F-E988E5B6820B}" type="parTrans" cxnId="{0E8F3568-C0A8-400B-800B-B90C07804FBA}">
      <dgm:prSet/>
      <dgm:spPr/>
      <dgm:t>
        <a:bodyPr/>
        <a:lstStyle/>
        <a:p>
          <a:endParaRPr lang="en-US"/>
        </a:p>
      </dgm:t>
    </dgm:pt>
    <dgm:pt modelId="{4902897B-FE49-4618-BC95-92338A266511}" type="sibTrans" cxnId="{0E8F3568-C0A8-400B-800B-B90C07804FBA}">
      <dgm:prSet/>
      <dgm:spPr/>
      <dgm:t>
        <a:bodyPr/>
        <a:lstStyle/>
        <a:p>
          <a:endParaRPr lang="en-US"/>
        </a:p>
      </dgm:t>
    </dgm:pt>
    <dgm:pt modelId="{4B42B842-6B2E-4003-A569-8DB2D07605DE}">
      <dgm:prSet phldrT="[Text]"/>
      <dgm:spPr/>
      <dgm:t>
        <a:bodyPr/>
        <a:lstStyle/>
        <a:p>
          <a:endParaRPr lang="en-US" dirty="0"/>
        </a:p>
      </dgm:t>
    </dgm:pt>
    <dgm:pt modelId="{95E955F2-DC47-4E59-8C4C-A157DBA07121}" type="parTrans" cxnId="{91E38686-48A5-4514-A469-7C3FFADC0D37}">
      <dgm:prSet/>
      <dgm:spPr/>
      <dgm:t>
        <a:bodyPr/>
        <a:lstStyle/>
        <a:p>
          <a:endParaRPr lang="en-US"/>
        </a:p>
      </dgm:t>
    </dgm:pt>
    <dgm:pt modelId="{39887C53-1830-4F8D-801B-AAFF4BEE6A73}" type="sibTrans" cxnId="{91E38686-48A5-4514-A469-7C3FFADC0D37}">
      <dgm:prSet/>
      <dgm:spPr/>
      <dgm:t>
        <a:bodyPr/>
        <a:lstStyle/>
        <a:p>
          <a:endParaRPr lang="en-US"/>
        </a:p>
      </dgm:t>
    </dgm:pt>
    <dgm:pt modelId="{F238AA70-11E4-4313-A751-C3893A93367B}">
      <dgm:prSet phldrT="[Text]" custT="1"/>
      <dgm:spPr/>
      <dgm:t>
        <a:bodyPr/>
        <a:lstStyle/>
        <a:p>
          <a:endParaRPr lang="en-US"/>
        </a:p>
      </dgm:t>
    </dgm:pt>
    <dgm:pt modelId="{E3912C89-D80E-468E-BD43-AD61106A2D9F}" type="parTrans" cxnId="{1D7F9148-6C95-4356-9711-FE690AD5DDDC}">
      <dgm:prSet/>
      <dgm:spPr/>
      <dgm:t>
        <a:bodyPr/>
        <a:lstStyle/>
        <a:p>
          <a:endParaRPr lang="en-US"/>
        </a:p>
      </dgm:t>
    </dgm:pt>
    <dgm:pt modelId="{479F126A-6D40-4053-B9AC-BFFB06DFC8FD}" type="sibTrans" cxnId="{1D7F9148-6C95-4356-9711-FE690AD5DDDC}">
      <dgm:prSet/>
      <dgm:spPr/>
      <dgm:t>
        <a:bodyPr/>
        <a:lstStyle/>
        <a:p>
          <a:endParaRPr lang="en-US"/>
        </a:p>
      </dgm:t>
    </dgm:pt>
    <dgm:pt modelId="{BB9CDE7A-964C-41EA-9FA4-73AAEF6C8C87}">
      <dgm:prSet phldrT="[Text]" custT="1"/>
      <dgm:spPr/>
      <dgm:t>
        <a:bodyPr/>
        <a:lstStyle/>
        <a:p>
          <a:r>
            <a:rPr lang="en-US" sz="1600" dirty="0" smtClean="0"/>
            <a:t>Regulatory fines at home &amp; abroad</a:t>
          </a:r>
          <a:endParaRPr lang="en-US" sz="1600" dirty="0"/>
        </a:p>
      </dgm:t>
    </dgm:pt>
    <dgm:pt modelId="{0DB401ED-9501-47A0-9722-FFB671C5363B}" type="parTrans" cxnId="{B0D646C6-1166-4397-A81A-56DA55EB74D4}">
      <dgm:prSet/>
      <dgm:spPr/>
      <dgm:t>
        <a:bodyPr/>
        <a:lstStyle/>
        <a:p>
          <a:endParaRPr lang="en-US"/>
        </a:p>
      </dgm:t>
    </dgm:pt>
    <dgm:pt modelId="{675EE0BE-E249-4D58-9275-65AB4D4FF5B0}" type="sibTrans" cxnId="{B0D646C6-1166-4397-A81A-56DA55EB74D4}">
      <dgm:prSet/>
      <dgm:spPr/>
      <dgm:t>
        <a:bodyPr/>
        <a:lstStyle/>
        <a:p>
          <a:endParaRPr lang="en-US"/>
        </a:p>
      </dgm:t>
    </dgm:pt>
    <dgm:pt modelId="{5E3C44D8-D7C4-4741-BFE7-B40E83E0810E}">
      <dgm:prSet phldrT="[Text]" custT="1"/>
      <dgm:spPr/>
      <dgm:t>
        <a:bodyPr/>
        <a:lstStyle/>
        <a:p>
          <a:r>
            <a:rPr lang="en-US" sz="1600" dirty="0" smtClean="0"/>
            <a:t>Business Income Loss</a:t>
          </a:r>
          <a:endParaRPr lang="en-US" sz="1600" dirty="0"/>
        </a:p>
      </dgm:t>
    </dgm:pt>
    <dgm:pt modelId="{419C214F-5B37-41C8-8489-BA7258B8F6B9}" type="parTrans" cxnId="{D40570A0-350A-4577-AEBF-FFECE0FBD67E}">
      <dgm:prSet/>
      <dgm:spPr/>
      <dgm:t>
        <a:bodyPr/>
        <a:lstStyle/>
        <a:p>
          <a:endParaRPr lang="en-US"/>
        </a:p>
      </dgm:t>
    </dgm:pt>
    <dgm:pt modelId="{23022F15-57E7-4484-A5E9-2EC47C0A06E3}" type="sibTrans" cxnId="{D40570A0-350A-4577-AEBF-FFECE0FBD67E}">
      <dgm:prSet/>
      <dgm:spPr/>
      <dgm:t>
        <a:bodyPr/>
        <a:lstStyle/>
        <a:p>
          <a:endParaRPr lang="en-US"/>
        </a:p>
      </dgm:t>
    </dgm:pt>
    <dgm:pt modelId="{84B2A22D-953A-4877-BEBA-FF0CC0260630}" type="pres">
      <dgm:prSet presAssocID="{BB65152E-BCCC-4541-9434-6294DE38F568}" presName="Name0" presStyleCnt="0">
        <dgm:presLayoutVars>
          <dgm:chMax val="1"/>
          <dgm:chPref val="1"/>
          <dgm:dir/>
          <dgm:animOne val="branch"/>
          <dgm:animLvl val="lvl"/>
        </dgm:presLayoutVars>
      </dgm:prSet>
      <dgm:spPr/>
      <dgm:t>
        <a:bodyPr/>
        <a:lstStyle/>
        <a:p>
          <a:endParaRPr lang="en-US"/>
        </a:p>
      </dgm:t>
    </dgm:pt>
    <dgm:pt modelId="{3C1CC195-821B-4304-9293-2FDD928A06EE}" type="pres">
      <dgm:prSet presAssocID="{1AEE7BA0-629C-4B85-B4AD-7E22DED1A99C}" presName="singleCycle" presStyleCnt="0"/>
      <dgm:spPr/>
    </dgm:pt>
    <dgm:pt modelId="{F2D50769-82FD-4084-8E03-110D6579274B}" type="pres">
      <dgm:prSet presAssocID="{1AEE7BA0-629C-4B85-B4AD-7E22DED1A99C}" presName="singleCenter" presStyleLbl="node1" presStyleIdx="0" presStyleCnt="8">
        <dgm:presLayoutVars>
          <dgm:chMax val="7"/>
          <dgm:chPref val="7"/>
        </dgm:presLayoutVars>
      </dgm:prSet>
      <dgm:spPr/>
      <dgm:t>
        <a:bodyPr/>
        <a:lstStyle/>
        <a:p>
          <a:endParaRPr lang="en-US"/>
        </a:p>
      </dgm:t>
    </dgm:pt>
    <dgm:pt modelId="{652BDA42-9255-444F-BF4F-48E006951B2F}" type="pres">
      <dgm:prSet presAssocID="{B29318E9-7C07-4CD5-9C1C-11978CFFCA78}" presName="Name56" presStyleLbl="parChTrans1D2" presStyleIdx="0" presStyleCnt="7"/>
      <dgm:spPr/>
      <dgm:t>
        <a:bodyPr/>
        <a:lstStyle/>
        <a:p>
          <a:endParaRPr lang="en-US"/>
        </a:p>
      </dgm:t>
    </dgm:pt>
    <dgm:pt modelId="{6CD08984-0F29-4332-9FF8-AC58E7CEEB64}" type="pres">
      <dgm:prSet presAssocID="{5F82ADDF-1E91-467C-A264-860ED8DCA426}" presName="text0" presStyleLbl="node1" presStyleIdx="1" presStyleCnt="8" custScaleX="156983" custRadScaleRad="99038" custRadScaleInc="-5187">
        <dgm:presLayoutVars>
          <dgm:bulletEnabled val="1"/>
        </dgm:presLayoutVars>
      </dgm:prSet>
      <dgm:spPr/>
      <dgm:t>
        <a:bodyPr/>
        <a:lstStyle/>
        <a:p>
          <a:endParaRPr lang="en-US"/>
        </a:p>
      </dgm:t>
    </dgm:pt>
    <dgm:pt modelId="{BA9E4B6F-5BC6-4833-8340-6DC678159372}" type="pres">
      <dgm:prSet presAssocID="{E9612BF7-8DF6-43D8-9F23-D6B69FB5EE55}" presName="Name56" presStyleLbl="parChTrans1D2" presStyleIdx="1" presStyleCnt="7"/>
      <dgm:spPr/>
      <dgm:t>
        <a:bodyPr/>
        <a:lstStyle/>
        <a:p>
          <a:endParaRPr lang="en-US"/>
        </a:p>
      </dgm:t>
    </dgm:pt>
    <dgm:pt modelId="{9085E4C5-3192-416F-86F0-ABBA20B2171B}" type="pres">
      <dgm:prSet presAssocID="{6BBC841D-9638-41ED-BDD4-2259171F964B}" presName="text0" presStyleLbl="node1" presStyleIdx="2" presStyleCnt="8" custScaleX="169376" custScaleY="106338" custRadScaleRad="122303" custRadScaleInc="29320">
        <dgm:presLayoutVars>
          <dgm:bulletEnabled val="1"/>
        </dgm:presLayoutVars>
      </dgm:prSet>
      <dgm:spPr/>
      <dgm:t>
        <a:bodyPr/>
        <a:lstStyle/>
        <a:p>
          <a:endParaRPr lang="en-US"/>
        </a:p>
      </dgm:t>
    </dgm:pt>
    <dgm:pt modelId="{4B013E86-89D2-4212-AEED-7FBC7097AEBA}" type="pres">
      <dgm:prSet presAssocID="{8EACBA72-0736-4829-BF79-2B5DEFF075E3}" presName="Name56" presStyleLbl="parChTrans1D2" presStyleIdx="2" presStyleCnt="7"/>
      <dgm:spPr/>
      <dgm:t>
        <a:bodyPr/>
        <a:lstStyle/>
        <a:p>
          <a:endParaRPr lang="en-US"/>
        </a:p>
      </dgm:t>
    </dgm:pt>
    <dgm:pt modelId="{5FE1A525-6534-451B-8D78-FB9676DF26AD}" type="pres">
      <dgm:prSet presAssocID="{DDE525F0-70D8-45F0-9682-5D1D4141DDC1}" presName="text0" presStyleLbl="node1" presStyleIdx="3" presStyleCnt="8" custScaleX="181840" custScaleY="82543" custRadScaleRad="111481" custRadScaleInc="-54507">
        <dgm:presLayoutVars>
          <dgm:bulletEnabled val="1"/>
        </dgm:presLayoutVars>
      </dgm:prSet>
      <dgm:spPr/>
      <dgm:t>
        <a:bodyPr/>
        <a:lstStyle/>
        <a:p>
          <a:endParaRPr lang="en-US"/>
        </a:p>
      </dgm:t>
    </dgm:pt>
    <dgm:pt modelId="{EAF10663-8C4C-4B90-9C61-0833B6F849A5}" type="pres">
      <dgm:prSet presAssocID="{5AAF6B1F-FFD4-4287-9E40-00DD33C9EB39}" presName="Name56" presStyleLbl="parChTrans1D2" presStyleIdx="3" presStyleCnt="7"/>
      <dgm:spPr/>
      <dgm:t>
        <a:bodyPr/>
        <a:lstStyle/>
        <a:p>
          <a:endParaRPr lang="en-US"/>
        </a:p>
      </dgm:t>
    </dgm:pt>
    <dgm:pt modelId="{9F2A84AB-C033-4C2A-AEC3-50C6B90266E5}" type="pres">
      <dgm:prSet presAssocID="{B0602C1E-C48C-4D54-B662-B174A3E82681}" presName="text0" presStyleLbl="node1" presStyleIdx="4" presStyleCnt="8" custScaleX="183622" custScaleY="77456" custRadScaleRad="134561" custRadScaleInc="-131587">
        <dgm:presLayoutVars>
          <dgm:bulletEnabled val="1"/>
        </dgm:presLayoutVars>
      </dgm:prSet>
      <dgm:spPr/>
      <dgm:t>
        <a:bodyPr/>
        <a:lstStyle/>
        <a:p>
          <a:endParaRPr lang="en-US"/>
        </a:p>
      </dgm:t>
    </dgm:pt>
    <dgm:pt modelId="{50357D84-431E-47DE-B7A5-2230E9C33475}" type="pres">
      <dgm:prSet presAssocID="{419C214F-5B37-41C8-8489-BA7258B8F6B9}" presName="Name56" presStyleLbl="parChTrans1D2" presStyleIdx="4" presStyleCnt="7"/>
      <dgm:spPr/>
      <dgm:t>
        <a:bodyPr/>
        <a:lstStyle/>
        <a:p>
          <a:endParaRPr lang="en-US"/>
        </a:p>
      </dgm:t>
    </dgm:pt>
    <dgm:pt modelId="{D52CB5E7-AF9C-4FD2-9476-BEB2B98D0511}" type="pres">
      <dgm:prSet presAssocID="{5E3C44D8-D7C4-4741-BFE7-B40E83E0810E}" presName="text0" presStyleLbl="node1" presStyleIdx="5" presStyleCnt="8" custScaleX="171241" custScaleY="65724" custRadScaleRad="97661" custRadScaleInc="-100233">
        <dgm:presLayoutVars>
          <dgm:bulletEnabled val="1"/>
        </dgm:presLayoutVars>
      </dgm:prSet>
      <dgm:spPr/>
      <dgm:t>
        <a:bodyPr/>
        <a:lstStyle/>
        <a:p>
          <a:endParaRPr lang="en-US"/>
        </a:p>
      </dgm:t>
    </dgm:pt>
    <dgm:pt modelId="{80D04EC1-DC11-4F75-8AF3-AA81E7A85C4C}" type="pres">
      <dgm:prSet presAssocID="{0DB401ED-9501-47A0-9722-FFB671C5363B}" presName="Name56" presStyleLbl="parChTrans1D2" presStyleIdx="5" presStyleCnt="7"/>
      <dgm:spPr/>
      <dgm:t>
        <a:bodyPr/>
        <a:lstStyle/>
        <a:p>
          <a:endParaRPr lang="en-US"/>
        </a:p>
      </dgm:t>
    </dgm:pt>
    <dgm:pt modelId="{034AE756-2580-4AA7-99D3-C950C00E90B8}" type="pres">
      <dgm:prSet presAssocID="{BB9CDE7A-964C-41EA-9FA4-73AAEF6C8C87}" presName="text0" presStyleLbl="node1" presStyleIdx="6" presStyleCnt="8" custScaleX="151172" custRadScaleRad="109930" custRadScaleInc="49786">
        <dgm:presLayoutVars>
          <dgm:bulletEnabled val="1"/>
        </dgm:presLayoutVars>
      </dgm:prSet>
      <dgm:spPr/>
      <dgm:t>
        <a:bodyPr/>
        <a:lstStyle/>
        <a:p>
          <a:endParaRPr lang="en-US"/>
        </a:p>
      </dgm:t>
    </dgm:pt>
    <dgm:pt modelId="{91D700EE-352D-47CD-BDBB-368BAD1A15C3}" type="pres">
      <dgm:prSet presAssocID="{B786CD19-95D2-4F8F-820A-CD58EEB81FF8}" presName="Name56" presStyleLbl="parChTrans1D2" presStyleIdx="6" presStyleCnt="7"/>
      <dgm:spPr/>
      <dgm:t>
        <a:bodyPr/>
        <a:lstStyle/>
        <a:p>
          <a:endParaRPr lang="en-US"/>
        </a:p>
      </dgm:t>
    </dgm:pt>
    <dgm:pt modelId="{3B13E823-8352-42F1-9CF9-3137D4F8DADE}" type="pres">
      <dgm:prSet presAssocID="{847C7364-11AA-4DC2-925F-B3CBC54ECB48}" presName="text0" presStyleLbl="node1" presStyleIdx="7" presStyleCnt="8" custScaleX="174123" custRadScaleRad="122254" custRadScaleInc="-20216">
        <dgm:presLayoutVars>
          <dgm:bulletEnabled val="1"/>
        </dgm:presLayoutVars>
      </dgm:prSet>
      <dgm:spPr/>
      <dgm:t>
        <a:bodyPr/>
        <a:lstStyle/>
        <a:p>
          <a:endParaRPr lang="en-US"/>
        </a:p>
      </dgm:t>
    </dgm:pt>
  </dgm:ptLst>
  <dgm:cxnLst>
    <dgm:cxn modelId="{38B750B1-B947-41E0-98EF-E687CC3F48D2}" type="presOf" srcId="{DDE525F0-70D8-45F0-9682-5D1D4141DDC1}" destId="{5FE1A525-6534-451B-8D78-FB9676DF26AD}" srcOrd="0" destOrd="0" presId="urn:microsoft.com/office/officeart/2008/layout/RadialCluster"/>
    <dgm:cxn modelId="{91E38686-48A5-4514-A469-7C3FFADC0D37}" srcId="{BB65152E-BCCC-4541-9434-6294DE38F568}" destId="{4B42B842-6B2E-4003-A569-8DB2D07605DE}" srcOrd="1" destOrd="0" parTransId="{95E955F2-DC47-4E59-8C4C-A157DBA07121}" sibTransId="{39887C53-1830-4F8D-801B-AAFF4BEE6A73}"/>
    <dgm:cxn modelId="{3DF7459C-4067-433C-88BD-1D4314B58639}" type="presOf" srcId="{B29318E9-7C07-4CD5-9C1C-11978CFFCA78}" destId="{652BDA42-9255-444F-BF4F-48E006951B2F}" srcOrd="0" destOrd="0" presId="urn:microsoft.com/office/officeart/2008/layout/RadialCluster"/>
    <dgm:cxn modelId="{56860E61-6CFD-4773-8191-2F5031C8B89E}" srcId="{1AEE7BA0-629C-4B85-B4AD-7E22DED1A99C}" destId="{DDE525F0-70D8-45F0-9682-5D1D4141DDC1}" srcOrd="2" destOrd="0" parTransId="{8EACBA72-0736-4829-BF79-2B5DEFF075E3}" sibTransId="{FE6DE75F-9137-46B6-9AE9-0545233FF6B3}"/>
    <dgm:cxn modelId="{AF8A7994-74E8-42AB-AFA3-4AFC996B55B8}" type="presOf" srcId="{5AAF6B1F-FFD4-4287-9E40-00DD33C9EB39}" destId="{EAF10663-8C4C-4B90-9C61-0833B6F849A5}" srcOrd="0" destOrd="0" presId="urn:microsoft.com/office/officeart/2008/layout/RadialCluster"/>
    <dgm:cxn modelId="{773868D4-E263-431F-AF5F-499AB8F403B0}" type="presOf" srcId="{419C214F-5B37-41C8-8489-BA7258B8F6B9}" destId="{50357D84-431E-47DE-B7A5-2230E9C33475}" srcOrd="0" destOrd="0" presId="urn:microsoft.com/office/officeart/2008/layout/RadialCluster"/>
    <dgm:cxn modelId="{667D5494-5CE0-4FF2-9EFE-BB06FF1E7442}" srcId="{1AEE7BA0-629C-4B85-B4AD-7E22DED1A99C}" destId="{847C7364-11AA-4DC2-925F-B3CBC54ECB48}" srcOrd="6" destOrd="0" parTransId="{B786CD19-95D2-4F8F-820A-CD58EEB81FF8}" sibTransId="{6E00D103-71AA-4332-BF43-7EFE48F32CAE}"/>
    <dgm:cxn modelId="{0A89056E-30BD-4E92-A91D-BC7E7AB6775A}" srcId="{1AEE7BA0-629C-4B85-B4AD-7E22DED1A99C}" destId="{B0602C1E-C48C-4D54-B662-B174A3E82681}" srcOrd="3" destOrd="0" parTransId="{5AAF6B1F-FFD4-4287-9E40-00DD33C9EB39}" sibTransId="{CDEFA36E-4644-4641-9516-600D197FFF57}"/>
    <dgm:cxn modelId="{51978744-9307-4E70-9402-D828F43DA9D1}" srcId="{1AEE7BA0-629C-4B85-B4AD-7E22DED1A99C}" destId="{6BBC841D-9638-41ED-BDD4-2259171F964B}" srcOrd="1" destOrd="0" parTransId="{E9612BF7-8DF6-43D8-9F23-D6B69FB5EE55}" sibTransId="{3B0261EE-CFB6-48AB-8E0B-0449F35B4D72}"/>
    <dgm:cxn modelId="{6240DD7C-2409-4D84-BEDF-96103CCCA87A}" type="presOf" srcId="{E9612BF7-8DF6-43D8-9F23-D6B69FB5EE55}" destId="{BA9E4B6F-5BC6-4833-8340-6DC678159372}" srcOrd="0" destOrd="0" presId="urn:microsoft.com/office/officeart/2008/layout/RadialCluster"/>
    <dgm:cxn modelId="{3B7F36D8-CA77-4254-846D-263F37AB30BA}" type="presOf" srcId="{6BBC841D-9638-41ED-BDD4-2259171F964B}" destId="{9085E4C5-3192-416F-86F0-ABBA20B2171B}" srcOrd="0" destOrd="0" presId="urn:microsoft.com/office/officeart/2008/layout/RadialCluster"/>
    <dgm:cxn modelId="{1D7F9148-6C95-4356-9711-FE690AD5DDDC}" srcId="{1AEE7BA0-629C-4B85-B4AD-7E22DED1A99C}" destId="{F238AA70-11E4-4313-A751-C3893A93367B}" srcOrd="8" destOrd="0" parTransId="{E3912C89-D80E-468E-BD43-AD61106A2D9F}" sibTransId="{479F126A-6D40-4053-B9AC-BFFB06DFC8FD}"/>
    <dgm:cxn modelId="{8BEF2BAD-EC03-4781-A20C-BC1E0B655708}" srcId="{4B42B842-6B2E-4003-A569-8DB2D07605DE}" destId="{9321480D-3849-499F-9149-3F1E97383D0E}" srcOrd="0" destOrd="0" parTransId="{3BAF80CF-93F2-486D-9D21-FD2B5778DFD2}" sibTransId="{558F8CCC-40FC-40E0-B992-4EB1CD746BC2}"/>
    <dgm:cxn modelId="{65E7CEB9-F829-4976-AA01-F2AE16D778F9}" type="presOf" srcId="{B0602C1E-C48C-4D54-B662-B174A3E82681}" destId="{9F2A84AB-C033-4C2A-AEC3-50C6B90266E5}" srcOrd="0" destOrd="0" presId="urn:microsoft.com/office/officeart/2008/layout/RadialCluster"/>
    <dgm:cxn modelId="{FC2A6B69-D44A-45BF-B84F-825998546DFF}" type="presOf" srcId="{1AEE7BA0-629C-4B85-B4AD-7E22DED1A99C}" destId="{F2D50769-82FD-4084-8E03-110D6579274B}" srcOrd="0" destOrd="0" presId="urn:microsoft.com/office/officeart/2008/layout/RadialCluster"/>
    <dgm:cxn modelId="{B0D646C6-1166-4397-A81A-56DA55EB74D4}" srcId="{1AEE7BA0-629C-4B85-B4AD-7E22DED1A99C}" destId="{BB9CDE7A-964C-41EA-9FA4-73AAEF6C8C87}" srcOrd="5" destOrd="0" parTransId="{0DB401ED-9501-47A0-9722-FFB671C5363B}" sibTransId="{675EE0BE-E249-4D58-9275-65AB4D4FF5B0}"/>
    <dgm:cxn modelId="{D40570A0-350A-4577-AEBF-FFECE0FBD67E}" srcId="{1AEE7BA0-629C-4B85-B4AD-7E22DED1A99C}" destId="{5E3C44D8-D7C4-4741-BFE7-B40E83E0810E}" srcOrd="4" destOrd="0" parTransId="{419C214F-5B37-41C8-8489-BA7258B8F6B9}" sibTransId="{23022F15-57E7-4484-A5E9-2EC47C0A06E3}"/>
    <dgm:cxn modelId="{D4D6E953-48F0-4A81-849A-CE3C49B9BEE4}" type="presOf" srcId="{8EACBA72-0736-4829-BF79-2B5DEFF075E3}" destId="{4B013E86-89D2-4212-AEED-7FBC7097AEBA}" srcOrd="0" destOrd="0" presId="urn:microsoft.com/office/officeart/2008/layout/RadialCluster"/>
    <dgm:cxn modelId="{82B6758C-1E97-4E33-9565-DD1EB64ACFDC}" type="presOf" srcId="{0DB401ED-9501-47A0-9722-FFB671C5363B}" destId="{80D04EC1-DC11-4F75-8AF3-AA81E7A85C4C}" srcOrd="0" destOrd="0" presId="urn:microsoft.com/office/officeart/2008/layout/RadialCluster"/>
    <dgm:cxn modelId="{0E8F3568-C0A8-400B-800B-B90C07804FBA}" srcId="{1AEE7BA0-629C-4B85-B4AD-7E22DED1A99C}" destId="{D45ADFEC-7227-45ED-80AA-E792832CF994}" srcOrd="7" destOrd="0" parTransId="{5DBF9A8A-DA02-424B-8E1F-E988E5B6820B}" sibTransId="{4902897B-FE49-4618-BC95-92338A266511}"/>
    <dgm:cxn modelId="{6278D59F-FC4B-44DC-869E-1D1D6CD93941}" type="presOf" srcId="{B786CD19-95D2-4F8F-820A-CD58EEB81FF8}" destId="{91D700EE-352D-47CD-BDBB-368BAD1A15C3}" srcOrd="0" destOrd="0" presId="urn:microsoft.com/office/officeart/2008/layout/RadialCluster"/>
    <dgm:cxn modelId="{6CEEA439-2F00-4982-9871-503A5365E2DF}" srcId="{BB65152E-BCCC-4541-9434-6294DE38F568}" destId="{1AEE7BA0-629C-4B85-B4AD-7E22DED1A99C}" srcOrd="0" destOrd="0" parTransId="{1567C19D-C1BB-49DD-8291-657F4EEF2DF7}" sibTransId="{089A64FA-F977-4B37-B89F-2EF8C1433DDF}"/>
    <dgm:cxn modelId="{06DADFAA-BE30-4CD0-AF58-8385D1DA69A7}" type="presOf" srcId="{5E3C44D8-D7C4-4741-BFE7-B40E83E0810E}" destId="{D52CB5E7-AF9C-4FD2-9476-BEB2B98D0511}" srcOrd="0" destOrd="0" presId="urn:microsoft.com/office/officeart/2008/layout/RadialCluster"/>
    <dgm:cxn modelId="{26B3C337-66D5-46EA-9496-66281284EC32}" type="presOf" srcId="{847C7364-11AA-4DC2-925F-B3CBC54ECB48}" destId="{3B13E823-8352-42F1-9CF9-3137D4F8DADE}" srcOrd="0" destOrd="0" presId="urn:microsoft.com/office/officeart/2008/layout/RadialCluster"/>
    <dgm:cxn modelId="{7B70DE45-1D9C-4F31-894D-914B84C1AD81}" srcId="{1AEE7BA0-629C-4B85-B4AD-7E22DED1A99C}" destId="{5F82ADDF-1E91-467C-A264-860ED8DCA426}" srcOrd="0" destOrd="0" parTransId="{B29318E9-7C07-4CD5-9C1C-11978CFFCA78}" sibTransId="{0CE931A9-4842-44F8-A23A-CE7B9271682A}"/>
    <dgm:cxn modelId="{68BD7E94-A978-4A68-BD4D-5A84B2493E5F}" type="presOf" srcId="{5F82ADDF-1E91-467C-A264-860ED8DCA426}" destId="{6CD08984-0F29-4332-9FF8-AC58E7CEEB64}" srcOrd="0" destOrd="0" presId="urn:microsoft.com/office/officeart/2008/layout/RadialCluster"/>
    <dgm:cxn modelId="{3E4E766F-EC0A-4F9A-88F2-4EB3328A2508}" type="presOf" srcId="{BB9CDE7A-964C-41EA-9FA4-73AAEF6C8C87}" destId="{034AE756-2580-4AA7-99D3-C950C00E90B8}" srcOrd="0" destOrd="0" presId="urn:microsoft.com/office/officeart/2008/layout/RadialCluster"/>
    <dgm:cxn modelId="{35F4B18A-CD2D-4C13-942D-2183E0425040}" type="presOf" srcId="{BB65152E-BCCC-4541-9434-6294DE38F568}" destId="{84B2A22D-953A-4877-BEBA-FF0CC0260630}" srcOrd="0" destOrd="0" presId="urn:microsoft.com/office/officeart/2008/layout/RadialCluster"/>
    <dgm:cxn modelId="{7C52512F-939B-4AFD-90A6-EA045A7919E6}" type="presParOf" srcId="{84B2A22D-953A-4877-BEBA-FF0CC0260630}" destId="{3C1CC195-821B-4304-9293-2FDD928A06EE}" srcOrd="0" destOrd="0" presId="urn:microsoft.com/office/officeart/2008/layout/RadialCluster"/>
    <dgm:cxn modelId="{F6DD7BA3-2E8D-4406-8D15-5336FD8BA360}" type="presParOf" srcId="{3C1CC195-821B-4304-9293-2FDD928A06EE}" destId="{F2D50769-82FD-4084-8E03-110D6579274B}" srcOrd="0" destOrd="0" presId="urn:microsoft.com/office/officeart/2008/layout/RadialCluster"/>
    <dgm:cxn modelId="{B5D8BC7E-2EA8-46C7-9F48-3AB01A1B6CE5}" type="presParOf" srcId="{3C1CC195-821B-4304-9293-2FDD928A06EE}" destId="{652BDA42-9255-444F-BF4F-48E006951B2F}" srcOrd="1" destOrd="0" presId="urn:microsoft.com/office/officeart/2008/layout/RadialCluster"/>
    <dgm:cxn modelId="{F78E71AB-0139-4181-BBEA-8CD1FBAAD962}" type="presParOf" srcId="{3C1CC195-821B-4304-9293-2FDD928A06EE}" destId="{6CD08984-0F29-4332-9FF8-AC58E7CEEB64}" srcOrd="2" destOrd="0" presId="urn:microsoft.com/office/officeart/2008/layout/RadialCluster"/>
    <dgm:cxn modelId="{4548AE6F-224D-4B27-AAF7-997E3F029AED}" type="presParOf" srcId="{3C1CC195-821B-4304-9293-2FDD928A06EE}" destId="{BA9E4B6F-5BC6-4833-8340-6DC678159372}" srcOrd="3" destOrd="0" presId="urn:microsoft.com/office/officeart/2008/layout/RadialCluster"/>
    <dgm:cxn modelId="{4C4B79FB-BFB5-40C2-866B-55EBD03FA961}" type="presParOf" srcId="{3C1CC195-821B-4304-9293-2FDD928A06EE}" destId="{9085E4C5-3192-416F-86F0-ABBA20B2171B}" srcOrd="4" destOrd="0" presId="urn:microsoft.com/office/officeart/2008/layout/RadialCluster"/>
    <dgm:cxn modelId="{5539C2D0-F676-46B1-87E1-0109B80291BA}" type="presParOf" srcId="{3C1CC195-821B-4304-9293-2FDD928A06EE}" destId="{4B013E86-89D2-4212-AEED-7FBC7097AEBA}" srcOrd="5" destOrd="0" presId="urn:microsoft.com/office/officeart/2008/layout/RadialCluster"/>
    <dgm:cxn modelId="{E9C7DE97-27E9-4564-A1CB-E5B5F4B35308}" type="presParOf" srcId="{3C1CC195-821B-4304-9293-2FDD928A06EE}" destId="{5FE1A525-6534-451B-8D78-FB9676DF26AD}" srcOrd="6" destOrd="0" presId="urn:microsoft.com/office/officeart/2008/layout/RadialCluster"/>
    <dgm:cxn modelId="{B9E33B18-6FBC-45F6-96CD-D554C1C1A305}" type="presParOf" srcId="{3C1CC195-821B-4304-9293-2FDD928A06EE}" destId="{EAF10663-8C4C-4B90-9C61-0833B6F849A5}" srcOrd="7" destOrd="0" presId="urn:microsoft.com/office/officeart/2008/layout/RadialCluster"/>
    <dgm:cxn modelId="{E70E9412-80BC-4C6F-9787-8873EEE66611}" type="presParOf" srcId="{3C1CC195-821B-4304-9293-2FDD928A06EE}" destId="{9F2A84AB-C033-4C2A-AEC3-50C6B90266E5}" srcOrd="8" destOrd="0" presId="urn:microsoft.com/office/officeart/2008/layout/RadialCluster"/>
    <dgm:cxn modelId="{DE1B811B-1622-4672-A0D1-04A0A3BF11B5}" type="presParOf" srcId="{3C1CC195-821B-4304-9293-2FDD928A06EE}" destId="{50357D84-431E-47DE-B7A5-2230E9C33475}" srcOrd="9" destOrd="0" presId="urn:microsoft.com/office/officeart/2008/layout/RadialCluster"/>
    <dgm:cxn modelId="{2475D2B1-8341-4ED7-8FC5-B3ACE7071862}" type="presParOf" srcId="{3C1CC195-821B-4304-9293-2FDD928A06EE}" destId="{D52CB5E7-AF9C-4FD2-9476-BEB2B98D0511}" srcOrd="10" destOrd="0" presId="urn:microsoft.com/office/officeart/2008/layout/RadialCluster"/>
    <dgm:cxn modelId="{71DD2C62-503C-4EED-AE3E-3B1EB5E63AC1}" type="presParOf" srcId="{3C1CC195-821B-4304-9293-2FDD928A06EE}" destId="{80D04EC1-DC11-4F75-8AF3-AA81E7A85C4C}" srcOrd="11" destOrd="0" presId="urn:microsoft.com/office/officeart/2008/layout/RadialCluster"/>
    <dgm:cxn modelId="{6B31235E-2E44-4C8B-9513-970D6528E57F}" type="presParOf" srcId="{3C1CC195-821B-4304-9293-2FDD928A06EE}" destId="{034AE756-2580-4AA7-99D3-C950C00E90B8}" srcOrd="12" destOrd="0" presId="urn:microsoft.com/office/officeart/2008/layout/RadialCluster"/>
    <dgm:cxn modelId="{B97EB4F6-27A1-4E7F-9758-D385D437150B}" type="presParOf" srcId="{3C1CC195-821B-4304-9293-2FDD928A06EE}" destId="{91D700EE-352D-47CD-BDBB-368BAD1A15C3}" srcOrd="13" destOrd="0" presId="urn:microsoft.com/office/officeart/2008/layout/RadialCluster"/>
    <dgm:cxn modelId="{C27CA852-E91C-48FE-BF7F-DF899D902332}" type="presParOf" srcId="{3C1CC195-821B-4304-9293-2FDD928A06EE}" destId="{3B13E823-8352-42F1-9CF9-3137D4F8DAD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6/10/2016</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824724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10</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3186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11</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4925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12</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902295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75344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18</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94953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19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05675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20</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414129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21</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95457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112515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23</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1648371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86188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24</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98550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55846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26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653611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27</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8077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28</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80884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29</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88220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30</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41903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31</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64284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155020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F8608A-FC54-41DF-94FA-4880815BCA81}" type="slidenum">
              <a:rPr lang="en-US" altLang="en-US" sz="1200">
                <a:solidFill>
                  <a:srgbClr val="000000"/>
                </a:solidFill>
              </a:rPr>
              <a:pPr/>
              <a:t>33</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48091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3</a:t>
            </a:fld>
            <a:endParaRPr lang="en-US" smtClean="0"/>
          </a:p>
        </p:txBody>
      </p:sp>
    </p:spTree>
    <p:extLst>
      <p:ext uri="{BB962C8B-B14F-4D97-AF65-F5344CB8AC3E}">
        <p14:creationId xmlns:p14="http://schemas.microsoft.com/office/powerpoint/2010/main" val="1025839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34</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750668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35</a:t>
            </a:fld>
            <a:endParaRPr lang="en-US" altLang="en-US" sz="1200">
              <a:solidFill>
                <a:srgbClr val="000000"/>
              </a:solidFill>
            </a:endParaRPr>
          </a:p>
        </p:txBody>
      </p:sp>
    </p:spTree>
    <p:extLst>
      <p:ext uri="{BB962C8B-B14F-4D97-AF65-F5344CB8AC3E}">
        <p14:creationId xmlns:p14="http://schemas.microsoft.com/office/powerpoint/2010/main" val="37025584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36</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383727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37</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303610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39</a:t>
            </a:fld>
            <a:endParaRPr lang="en-US"/>
          </a:p>
        </p:txBody>
      </p:sp>
    </p:spTree>
    <p:extLst>
      <p:ext uri="{BB962C8B-B14F-4D97-AF65-F5344CB8AC3E}">
        <p14:creationId xmlns:p14="http://schemas.microsoft.com/office/powerpoint/2010/main" val="40257421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40</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495646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41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5151712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43</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80465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44</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99756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4</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83148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9025" y="700088"/>
            <a:ext cx="4668838"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3561137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2788954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7</a:t>
            </a:fld>
            <a:endParaRPr lang="en-US" smtClean="0"/>
          </a:p>
        </p:txBody>
      </p:sp>
    </p:spTree>
    <p:extLst>
      <p:ext uri="{BB962C8B-B14F-4D97-AF65-F5344CB8AC3E}">
        <p14:creationId xmlns:p14="http://schemas.microsoft.com/office/powerpoint/2010/main" val="4063372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8</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6669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9</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538654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vmlDrawing" Target="../drawings/vmlDrawing9.vml"/><Relationship Id="rId6" Type="http://schemas.openxmlformats.org/officeDocument/2006/relationships/image" Target="../media/image12.emf"/><Relationship Id="rId5" Type="http://schemas.openxmlformats.org/officeDocument/2006/relationships/oleObject" Target="../embeddings/oleObject9.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4.png"/><Relationship Id="rId4" Type="http://schemas.openxmlformats.org/officeDocument/2006/relationships/oleObject" Target="../embeddings/Microsoft_Excel_97-2003_Worksheet1.xls"/></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artemis.bm/deal_directory/cat_bonds_ils_issued_outstanding.html" TargetMode="Externa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18.emf"/><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19.emf"/><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0.emf"/><Relationship Id="rId4" Type="http://schemas.openxmlformats.org/officeDocument/2006/relationships/oleObject" Target="../embeddings/oleObject1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21.emf"/><Relationship Id="rId5" Type="http://schemas.openxmlformats.org/officeDocument/2006/relationships/oleObject" Target="../embeddings/oleObject15.bin"/><Relationship Id="rId4" Type="http://schemas.openxmlformats.org/officeDocument/2006/relationships/hyperlink" Target="http://www.federalreserve.gov/releases/h15/data.htm"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hyperlink" Target="http://www.federalreserve.gov/releases/h15/data.htm" TargetMode="External"/><Relationship Id="rId5" Type="http://schemas.openxmlformats.org/officeDocument/2006/relationships/image" Target="../media/image22.emf"/><Relationship Id="rId4" Type="http://schemas.openxmlformats.org/officeDocument/2006/relationships/oleObject" Target="../embeddings/oleObject16.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3.emf"/><Relationship Id="rId4"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24.emf"/><Relationship Id="rId4" Type="http://schemas.openxmlformats.org/officeDocument/2006/relationships/oleObject" Target="../embeddings/oleObject18.bin"/></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jpg"/><Relationship Id="rId3" Type="http://schemas.openxmlformats.org/officeDocument/2006/relationships/notesSlide" Target="../notesSlides/notesSlide28.xml"/><Relationship Id="rId7" Type="http://schemas.openxmlformats.org/officeDocument/2006/relationships/image" Target="../media/image27.jpeg"/><Relationship Id="rId12"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image" Target="../media/image26.emf"/><Relationship Id="rId11" Type="http://schemas.openxmlformats.org/officeDocument/2006/relationships/image" Target="../media/image31.jpeg"/><Relationship Id="rId5" Type="http://schemas.openxmlformats.org/officeDocument/2006/relationships/oleObject" Target="../embeddings/oleObject19.bin"/><Relationship Id="rId15" Type="http://schemas.openxmlformats.org/officeDocument/2006/relationships/image" Target="../media/image35.jpeg"/><Relationship Id="rId10" Type="http://schemas.openxmlformats.org/officeDocument/2006/relationships/image" Target="../media/image30.png"/><Relationship Id="rId4" Type="http://schemas.openxmlformats.org/officeDocument/2006/relationships/hyperlink" Target="http://www.idtheftcenter.org/images/breach/ITRCBreachReport2015.pdf" TargetMode="External"/><Relationship Id="rId9" Type="http://schemas.openxmlformats.org/officeDocument/2006/relationships/image" Target="../media/image29.jpeg"/><Relationship Id="rId1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0.v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oleObject" Target="../embeddings/oleObject20.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39.emf"/><Relationship Id="rId4" Type="http://schemas.openxmlformats.org/officeDocument/2006/relationships/image" Target="../media/image38.emf"/></Relationships>
</file>

<file path=ppt/slides/_rels/slide3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3.jpg"/><Relationship Id="rId5" Type="http://schemas.openxmlformats.org/officeDocument/2006/relationships/image" Target="../media/image42.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hyperlink" Target="https://www.cbinsights.com/blog/insurance-tech-overview-q1-2016/" TargetMode="External"/><Relationship Id="rId5" Type="http://schemas.openxmlformats.org/officeDocument/2006/relationships/image" Target="../media/image49.emf"/><Relationship Id="rId4" Type="http://schemas.openxmlformats.org/officeDocument/2006/relationships/oleObject" Target="../embeddings/oleObject21.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vmlDrawing" Target="../drawings/vmlDrawing22.vml"/><Relationship Id="rId6" Type="http://schemas.openxmlformats.org/officeDocument/2006/relationships/hyperlink" Target="https://www.cbinsights.com/blog/insurance-tech-overview-q1-2016/" TargetMode="External"/><Relationship Id="rId5" Type="http://schemas.openxmlformats.org/officeDocument/2006/relationships/image" Target="../media/image50.emf"/><Relationship Id="rId4" Type="http://schemas.openxmlformats.org/officeDocument/2006/relationships/oleObject" Target="../embeddings/Microsoft_Excel_97-2003_Worksheet2.xls"/></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G"/></Relationships>
</file>

<file path=ppt/slides/_rels/slide44.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132080" y="2386516"/>
            <a:ext cx="9104313" cy="1243417"/>
          </a:xfrm>
          <a:ln/>
        </p:spPr>
        <p:txBody>
          <a:bodyPr/>
          <a:lstStyle/>
          <a:p>
            <a:r>
              <a:rPr lang="en-US" sz="4400" dirty="0" smtClean="0"/>
              <a:t>The P/C Insurance Industry:</a:t>
            </a:r>
            <a:br>
              <a:rPr lang="en-US" sz="4400" dirty="0" smtClean="0"/>
            </a:br>
            <a:r>
              <a:rPr lang="en-US" sz="4400" i="1" dirty="0" smtClean="0"/>
              <a:t>Top 5 Changes in 25 Years</a:t>
            </a:r>
            <a:endParaRPr lang="en-US" sz="3400" i="1" dirty="0">
              <a:solidFill>
                <a:srgbClr val="00B0F0"/>
              </a:solidFill>
            </a:endParaRPr>
          </a:p>
        </p:txBody>
      </p:sp>
      <p:sp>
        <p:nvSpPr>
          <p:cNvPr id="94211" name="Rectangle 3"/>
          <p:cNvSpPr>
            <a:spLocks noGrp="1" noChangeArrowheads="1"/>
          </p:cNvSpPr>
          <p:nvPr>
            <p:ph type="subTitle" idx="1"/>
          </p:nvPr>
        </p:nvSpPr>
        <p:spPr>
          <a:xfrm>
            <a:off x="95864" y="3889492"/>
            <a:ext cx="8952271" cy="1737399"/>
          </a:xfrm>
        </p:spPr>
        <p:txBody>
          <a:bodyPr/>
          <a:lstStyle/>
          <a:p>
            <a:pPr>
              <a:lnSpc>
                <a:spcPct val="80000"/>
              </a:lnSpc>
            </a:pPr>
            <a:r>
              <a:rPr lang="en-US" dirty="0" smtClean="0"/>
              <a:t>John Street Club</a:t>
            </a:r>
          </a:p>
          <a:p>
            <a:pPr>
              <a:lnSpc>
                <a:spcPct val="80000"/>
              </a:lnSpc>
            </a:pPr>
            <a:r>
              <a:rPr lang="en-US" dirty="0" smtClean="0"/>
              <a:t>New York, NY</a:t>
            </a:r>
          </a:p>
          <a:p>
            <a:pPr>
              <a:lnSpc>
                <a:spcPct val="80000"/>
              </a:lnSpc>
            </a:pPr>
            <a:r>
              <a:rPr lang="en-US" sz="2800" dirty="0" smtClean="0"/>
              <a:t>June 10, 2016</a:t>
            </a:r>
          </a:p>
          <a:p>
            <a:pPr>
              <a:lnSpc>
                <a:spcPct val="80000"/>
              </a:lnSpc>
            </a:pPr>
            <a:r>
              <a:rPr lang="en-US" sz="2800" dirty="0" smtClean="0"/>
              <a:t>Download at </a:t>
            </a:r>
            <a:r>
              <a:rPr lang="en-US" sz="2800" dirty="0" smtClean="0">
                <a:hlinkClick r:id="rId3"/>
              </a:rPr>
              <a:t>www.iii.org/presentations</a:t>
            </a:r>
            <a:r>
              <a:rPr lang="en-US" sz="2800" dirty="0" smtClean="0"/>
              <a:t> </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32657714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10</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History—Katrina Still Ranks #1</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2014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ext uri="{D42A27DB-BD31-4B8C-83A1-F6EECF244321}">
                <p14:modId xmlns:p14="http://schemas.microsoft.com/office/powerpoint/2010/main" val="3223511409"/>
              </p:ext>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354013" name="Chart" r:id="rId4" imgW="5613313" imgH="2247761" progId="MSGraph.Chart.8">
                  <p:embed followColorScheme="full"/>
                </p:oleObj>
              </mc:Choice>
              <mc:Fallback>
                <p:oleObj name="Chart" r:id="rId4" imgW="5613313" imgH="2247761"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S</a:t>
            </a:r>
            <a:r>
              <a:rPr lang="en-US" sz="2400" b="1" dirty="0" smtClean="0">
                <a:solidFill>
                  <a:srgbClr val="FFFFFF"/>
                </a:solidFill>
              </a:rPr>
              <a:t>torm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1249776" y="5380445"/>
            <a:ext cx="6730174"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Since 2004</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2014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3007914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11</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2016F*</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2010-2015.</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(1960-2009); A.M. Best (2010-16E)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extLst>
              <p:ext uri="{D42A27DB-BD31-4B8C-83A1-F6EECF244321}">
                <p14:modId xmlns:p14="http://schemas.microsoft.com/office/powerpoint/2010/main" val="3586381371"/>
              </p:ext>
            </p:extLst>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542178" name="Chart" r:id="rId4" imgW="8572682" imgH="3743221" progId="MSGraph.Chart.8">
                  <p:embed followColorScheme="full"/>
                </p:oleObj>
              </mc:Choice>
              <mc:Fallback>
                <p:oleObj name="Chart" r:id="rId4" imgW="8572682" imgH="3743221"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535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5.47*</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335330" cy="910840"/>
          </a:xfrm>
          <a:prstGeom prst="wedgeRectCallout">
            <a:avLst>
              <a:gd name="adj1" fmla="val 58430"/>
              <a:gd name="adj2" fmla="val 788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2011</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2961727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12</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59377" y="100116"/>
            <a:ext cx="4312623" cy="860425"/>
          </a:xfrm>
        </p:spPr>
        <p:txBody>
          <a:bodyPr/>
          <a:lstStyle/>
          <a:p>
            <a:r>
              <a:rPr lang="en-US" dirty="0" smtClean="0"/>
              <a:t>Policyholder Surplus, </a:t>
            </a:r>
            <a:br>
              <a:rPr lang="en-US" dirty="0" smtClean="0"/>
            </a:br>
            <a:r>
              <a:rPr lang="en-US" dirty="0" smtClean="0"/>
              <a:t>2006:Q4–2015:Q4</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1549942923"/>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623930" name="Chart" r:id="rId5" imgW="5848415" imgH="2203288" progId="MSGraph.Chart.8">
                  <p:embed followColorScheme="full"/>
                </p:oleObj>
              </mc:Choice>
              <mc:Fallback>
                <p:oleObj name="Chart" r:id="rId5" imgW="5848415" imgH="2203288"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20036" y="1299781"/>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12/31/15 stood at a near-record high $673.7B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0.76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3810000" y="1180639"/>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2016</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3650668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3375565233"/>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624954" name="Chart" r:id="rId4" imgW="5740227" imgH="2787673" progId="MSGraph.Chart.8">
                  <p:embed followColorScheme="full"/>
                </p:oleObj>
              </mc:Choice>
              <mc:Fallback>
                <p:oleObj name="Chart" r:id="rId4" imgW="5740227" imgH="2787673"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1975–2015*</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12/31/15.</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843682"/>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0.76:$</a:t>
            </a:r>
            <a:r>
              <a:rPr lang="en-US" b="1" dirty="0">
                <a:solidFill>
                  <a:srgbClr val="FFFFFF"/>
                </a:solidFill>
              </a:rPr>
              <a:t>1 as of</a:t>
            </a:r>
            <a:br>
              <a:rPr lang="en-US" b="1" dirty="0">
                <a:solidFill>
                  <a:srgbClr val="FFFFFF"/>
                </a:solidFill>
              </a:rPr>
            </a:br>
            <a:r>
              <a:rPr lang="en-US" b="1" dirty="0" smtClean="0">
                <a:solidFill>
                  <a:srgbClr val="FFFFFF"/>
                </a:solidFill>
              </a:rPr>
              <a:t>12/31/15,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416048" y="1647826"/>
            <a:ext cx="5378889" cy="873125"/>
          </a:xfrm>
          <a:prstGeom prst="wedgeRectCallout">
            <a:avLst>
              <a:gd name="adj1" fmla="val 82442"/>
              <a:gd name="adj2" fmla="val -133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12/31/15 </a:t>
            </a:r>
            <a:r>
              <a:rPr lang="en-US" sz="1600" b="1" dirty="0">
                <a:solidFill>
                  <a:schemeClr val="bg1"/>
                </a:solidFill>
              </a:rPr>
              <a:t>was </a:t>
            </a:r>
            <a:r>
              <a:rPr lang="en-US" sz="1600" b="1" dirty="0" smtClean="0">
                <a:solidFill>
                  <a:schemeClr val="bg1"/>
                </a:solidFill>
              </a:rPr>
              <a:t>a near-record $673.7, down 0.2% from $675.2 of 12/31/14, and up 54.1% ($236.6B) from the crisis trough of </a:t>
            </a:r>
            <a:r>
              <a:rPr lang="en-US" sz="1600" b="1" dirty="0">
                <a:solidFill>
                  <a:schemeClr val="bg1"/>
                </a:solidFill>
              </a:rPr>
              <a:t>$437.1B </a:t>
            </a:r>
            <a:r>
              <a:rPr lang="en-US" sz="1600" b="1" dirty="0" smtClean="0">
                <a:solidFill>
                  <a:schemeClr val="bg1"/>
                </a:solidFill>
              </a:rPr>
              <a:t>at 3/31/09</a:t>
            </a:r>
            <a:endParaRPr lang="en-US" sz="1600" b="1" dirty="0">
              <a:solidFill>
                <a:schemeClr val="bg1"/>
              </a:solidFill>
            </a:endParaRPr>
          </a:p>
        </p:txBody>
      </p:sp>
    </p:spTree>
    <p:extLst>
      <p:ext uri="{BB962C8B-B14F-4D97-AF65-F5344CB8AC3E}">
        <p14:creationId xmlns:p14="http://schemas.microsoft.com/office/powerpoint/2010/main" val="10484433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smtClean="0">
                <a:latin typeface="Arial "/>
              </a:rPr>
              <a:t>Global Reinsurance Capital (Traditional    and Alternative), 2006 - 2014</a:t>
            </a:r>
          </a:p>
        </p:txBody>
      </p:sp>
      <p:sp>
        <p:nvSpPr>
          <p:cNvPr id="717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4386263" y="909638"/>
            <a:ext cx="3683000" cy="893762"/>
          </a:xfrm>
          <a:prstGeom prst="wedgeRectCallout">
            <a:avLst>
              <a:gd name="adj1" fmla="val 46083"/>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Total reinsurance capital reached a record $570B in 2013, up 68% from 2008. </a:t>
            </a:r>
          </a:p>
        </p:txBody>
      </p:sp>
      <p:graphicFrame>
        <p:nvGraphicFramePr>
          <p:cNvPr id="7173"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0417"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But alternative capacity has grown 210% since 2008, to $50B. It has more than doubled in the past three years.</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053350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smtClean="0">
                <a:latin typeface="Arial "/>
              </a:rPr>
              <a:t>Alternative Capital as a Percentage of Traditional Global Reinsurance Capital</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graphicFrame>
        <p:nvGraphicFramePr>
          <p:cNvPr id="2" name="Object 3"/>
          <p:cNvGraphicFramePr>
            <a:graphicFrameLocks noChangeAspect="1"/>
          </p:cNvGraphicFramePr>
          <p:nvPr>
            <p:extLst>
              <p:ext uri="{D42A27DB-BD31-4B8C-83A1-F6EECF244321}">
                <p14:modId xmlns:p14="http://schemas.microsoft.com/office/powerpoint/2010/main" val="2668159601"/>
              </p:ext>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Alternative Capital’s Share of Global Reinsurance Capital Has More Than Doubled Since 2010.</a:t>
            </a:r>
          </a:p>
        </p:txBody>
      </p:sp>
    </p:spTree>
    <p:extLst>
      <p:ext uri="{BB962C8B-B14F-4D97-AF65-F5344CB8AC3E}">
        <p14:creationId xmlns:p14="http://schemas.microsoft.com/office/powerpoint/2010/main" val="3347208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1997-2015</a:t>
            </a:r>
          </a:p>
        </p:txBody>
      </p:sp>
      <p:graphicFrame>
        <p:nvGraphicFramePr>
          <p:cNvPr id="2" name="Content Placeholder 9"/>
          <p:cNvGraphicFramePr>
            <a:graphicFrameLocks noGrp="1"/>
          </p:cNvGraphicFramePr>
          <p:nvPr>
            <p:ph idx="1"/>
            <p:extLst>
              <p:ext uri="{D42A27DB-BD31-4B8C-83A1-F6EECF244321}">
                <p14:modId xmlns:p14="http://schemas.microsoft.com/office/powerpoint/2010/main" val="2274701666"/>
              </p:ext>
            </p:extLst>
          </p:nvPr>
        </p:nvGraphicFramePr>
        <p:xfrm>
          <a:off x="495300" y="1647825"/>
          <a:ext cx="8153400" cy="36655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16</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12762" y="549784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Cat Bond Issuance Declined Slightly in 2015 from 2014’s Record Pace.  Lower Yields on Bonds Explain Some of the Contraction.</a:t>
            </a:r>
          </a:p>
        </p:txBody>
      </p:sp>
      <p:sp>
        <p:nvSpPr>
          <p:cNvPr id="10249" name="TextBox 2"/>
          <p:cNvSpPr txBox="1">
            <a:spLocks noChangeArrowheads="1"/>
          </p:cNvSpPr>
          <p:nvPr/>
        </p:nvSpPr>
        <p:spPr bwMode="auto">
          <a:xfrm>
            <a:off x="0" y="6510665"/>
            <a:ext cx="8331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100" dirty="0" smtClean="0">
                <a:solidFill>
                  <a:srgbClr val="000000"/>
                </a:solidFill>
              </a:rPr>
              <a:t>Source: Guy Carpenter</a:t>
            </a:r>
            <a:r>
              <a:rPr lang="en-US" altLang="en-US" sz="1100" dirty="0">
                <a:solidFill>
                  <a:srgbClr val="000000"/>
                </a:solidFill>
              </a:rPr>
              <a:t>, Artemis </a:t>
            </a:r>
            <a:r>
              <a:rPr lang="en-US" altLang="en-US" sz="1100" dirty="0" smtClean="0">
                <a:solidFill>
                  <a:srgbClr val="000000"/>
                </a:solidFill>
              </a:rPr>
              <a:t>accessed at </a:t>
            </a:r>
            <a:r>
              <a:rPr lang="en-US" altLang="en-US" sz="1100" dirty="0" smtClean="0">
                <a:solidFill>
                  <a:srgbClr val="000000"/>
                </a:solidFill>
                <a:hlinkClick r:id="rId3"/>
              </a:rPr>
              <a:t>http</a:t>
            </a:r>
            <a:r>
              <a:rPr lang="en-US" altLang="en-US" sz="1100" dirty="0">
                <a:solidFill>
                  <a:srgbClr val="000000"/>
                </a:solidFill>
                <a:hlinkClick r:id="rId3"/>
              </a:rPr>
              <a:t>://</a:t>
            </a:r>
            <a:r>
              <a:rPr lang="en-US" altLang="en-US" sz="1100" dirty="0" smtClean="0">
                <a:solidFill>
                  <a:srgbClr val="000000"/>
                </a:solidFill>
                <a:hlinkClick r:id="rId3"/>
              </a:rPr>
              <a:t>www.artemis.bm/deal_directory/cat_bonds_ils_issued_outstanding.html</a:t>
            </a:r>
            <a:r>
              <a:rPr lang="en-US" altLang="en-US" sz="1100" dirty="0" smtClean="0">
                <a:solidFill>
                  <a:srgbClr val="000000"/>
                </a:solidFill>
              </a:rPr>
              <a:t> .</a:t>
            </a:r>
          </a:p>
        </p:txBody>
      </p:sp>
    </p:spTree>
    <p:extLst>
      <p:ext uri="{BB962C8B-B14F-4D97-AF65-F5344CB8AC3E}">
        <p14:creationId xmlns:p14="http://schemas.microsoft.com/office/powerpoint/2010/main" val="399558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latin typeface="Arial" panose="020B0604020202020204" pitchFamily="34" charset="0"/>
              </a:rPr>
              <a:t>US Property CAT Rate on Line Index &amp; Global Reinsurance ROE</a:t>
            </a:r>
          </a:p>
        </p:txBody>
      </p:sp>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17</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Record traditional capacity, alternative capital and low CAT activity have pressured reinsurance prices; ROEs are own only very modestly</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Barclays PLC from Guy Carpenter; Insurance Information Institute.</a:t>
            </a:r>
          </a:p>
        </p:txBody>
      </p:sp>
      <p:pic>
        <p:nvPicPr>
          <p:cNvPr id="3" name="Picture 2"/>
          <p:cNvPicPr>
            <a:picLocks noChangeAspect="1"/>
          </p:cNvPicPr>
          <p:nvPr/>
        </p:nvPicPr>
        <p:blipFill>
          <a:blip r:embed="rId2"/>
          <a:stretch>
            <a:fillRect/>
          </a:stretch>
        </p:blipFill>
        <p:spPr>
          <a:xfrm>
            <a:off x="85725" y="1671200"/>
            <a:ext cx="4234903" cy="2490321"/>
          </a:xfrm>
          <a:prstGeom prst="rect">
            <a:avLst/>
          </a:prstGeom>
          <a:ln>
            <a:solidFill>
              <a:schemeClr val="accent1"/>
            </a:solidFill>
          </a:ln>
        </p:spPr>
      </p:pic>
      <p:pic>
        <p:nvPicPr>
          <p:cNvPr id="7" name="Picture 6"/>
          <p:cNvPicPr>
            <a:picLocks noChangeAspect="1"/>
          </p:cNvPicPr>
          <p:nvPr/>
        </p:nvPicPr>
        <p:blipFill>
          <a:blip r:embed="rId3"/>
          <a:stretch>
            <a:fillRect/>
          </a:stretch>
        </p:blipFill>
        <p:spPr>
          <a:xfrm>
            <a:off x="4734374" y="1671200"/>
            <a:ext cx="4106336" cy="2490321"/>
          </a:xfrm>
          <a:prstGeom prst="rect">
            <a:avLst/>
          </a:prstGeom>
          <a:ln>
            <a:solidFill>
              <a:schemeClr val="accent1"/>
            </a:solidFill>
          </a:ln>
        </p:spPr>
      </p:pic>
      <p:sp>
        <p:nvSpPr>
          <p:cNvPr id="12" name="TextBox 1"/>
          <p:cNvSpPr txBox="1"/>
          <p:nvPr/>
        </p:nvSpPr>
        <p:spPr>
          <a:xfrm>
            <a:off x="1088961" y="1192707"/>
            <a:ext cx="2695639"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smtClean="0">
                <a:solidFill>
                  <a:srgbClr val="225A7A"/>
                </a:solidFill>
                <a:latin typeface="Arial"/>
                <a:cs typeface="Arial"/>
              </a:rPr>
              <a:t>US Property CAT ROL</a:t>
            </a:r>
            <a:endParaRPr lang="en-US" sz="1800" b="1" i="0" u="sng" strike="noStrike" baseline="0" dirty="0">
              <a:solidFill>
                <a:srgbClr val="225A7A"/>
              </a:solidFill>
              <a:latin typeface="Arial"/>
              <a:cs typeface="Arial"/>
            </a:endParaRPr>
          </a:p>
        </p:txBody>
      </p:sp>
      <p:sp>
        <p:nvSpPr>
          <p:cNvPr id="13" name="TextBox 1"/>
          <p:cNvSpPr txBox="1"/>
          <p:nvPr/>
        </p:nvSpPr>
        <p:spPr>
          <a:xfrm>
            <a:off x="5439722" y="1177687"/>
            <a:ext cx="3288353"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smtClean="0">
                <a:solidFill>
                  <a:srgbClr val="225A7A"/>
                </a:solidFill>
                <a:latin typeface="Arial"/>
                <a:cs typeface="Arial"/>
              </a:rPr>
              <a:t>Global Reinsurance ROE</a:t>
            </a:r>
            <a:endParaRPr lang="en-US" sz="1800" b="1" i="0" u="sng" strike="noStrike" baseline="0" dirty="0">
              <a:solidFill>
                <a:srgbClr val="225A7A"/>
              </a:solidFill>
              <a:latin typeface="Arial"/>
              <a:cs typeface="Arial"/>
            </a:endParaRPr>
          </a:p>
        </p:txBody>
      </p:sp>
    </p:spTree>
    <p:extLst>
      <p:ext uri="{BB962C8B-B14F-4D97-AF65-F5344CB8AC3E}">
        <p14:creationId xmlns:p14="http://schemas.microsoft.com/office/powerpoint/2010/main" val="1132821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18</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2016:Q1</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31323" y="1062513"/>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 name="Picture 1"/>
          <p:cNvPicPr>
            <a:picLocks noChangeAspect="1"/>
          </p:cNvPicPr>
          <p:nvPr/>
        </p:nvPicPr>
        <p:blipFill>
          <a:blip r:embed="rId3"/>
          <a:stretch>
            <a:fillRect/>
          </a:stretch>
        </p:blipFill>
        <p:spPr>
          <a:xfrm>
            <a:off x="231323" y="1394775"/>
            <a:ext cx="8593303" cy="4975579"/>
          </a:xfrm>
          <a:prstGeom prst="rect">
            <a:avLst/>
          </a:prstGeom>
        </p:spPr>
      </p:pic>
      <p:sp>
        <p:nvSpPr>
          <p:cNvPr id="17" name="AutoShape 7"/>
          <p:cNvSpPr>
            <a:spLocks noChangeArrowheads="1"/>
          </p:cNvSpPr>
          <p:nvPr/>
        </p:nvSpPr>
        <p:spPr bwMode="blackWhite">
          <a:xfrm>
            <a:off x="1108842" y="5069641"/>
            <a:ext cx="1924050" cy="666750"/>
          </a:xfrm>
          <a:prstGeom prst="wedgeRectCallout">
            <a:avLst>
              <a:gd name="adj1" fmla="val 133159"/>
              <a:gd name="adj2" fmla="val 149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18" name="AutoShape 6"/>
          <p:cNvSpPr>
            <a:spLocks noChangeArrowheads="1"/>
          </p:cNvSpPr>
          <p:nvPr/>
        </p:nvSpPr>
        <p:spPr bwMode="blackWhite">
          <a:xfrm>
            <a:off x="5533410" y="5069641"/>
            <a:ext cx="1395269" cy="658813"/>
          </a:xfrm>
          <a:prstGeom prst="wedgeRectCallout">
            <a:avLst>
              <a:gd name="adj1" fmla="val -86374"/>
              <a:gd name="adj2" fmla="val -5251"/>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19" name="AutoShape 6"/>
          <p:cNvSpPr>
            <a:spLocks noChangeArrowheads="1"/>
          </p:cNvSpPr>
          <p:nvPr/>
        </p:nvSpPr>
        <p:spPr bwMode="blackWhite">
          <a:xfrm>
            <a:off x="5187566" y="1697139"/>
            <a:ext cx="2658599" cy="1571261"/>
          </a:xfrm>
          <a:prstGeom prst="wedgeRectCallout">
            <a:avLst>
              <a:gd name="adj1" fmla="val -10570"/>
              <a:gd name="adj2" fmla="val 1017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a:t>
            </a:r>
            <a:r>
              <a:rPr lang="en-US" sz="1400" b="1" dirty="0" err="1" smtClean="0">
                <a:solidFill>
                  <a:schemeClr val="bg1"/>
                </a:solidFill>
                <a:latin typeface="Arial" pitchFamily="34" charset="0"/>
                <a:cs typeface="+mn-cs"/>
              </a:rPr>
              <a:t>inrease</a:t>
            </a:r>
            <a:r>
              <a:rPr lang="en-US" sz="1400" b="1" dirty="0" smtClean="0">
                <a:solidFill>
                  <a:schemeClr val="bg1"/>
                </a:solidFill>
                <a:latin typeface="Arial" pitchFamily="34" charset="0"/>
                <a:cs typeface="+mn-cs"/>
              </a:rPr>
              <a:t> in nearly 8 years; Q1:2015 renewals were down 2.8%; Some insurers posted stronger numbers.</a:t>
            </a:r>
            <a:endParaRPr lang="en-US" sz="1400" b="1" dirty="0">
              <a:solidFill>
                <a:schemeClr val="bg1"/>
              </a:solidFill>
              <a:latin typeface="Arial" pitchFamily="34" charset="0"/>
              <a:cs typeface="+mn-cs"/>
            </a:endParaRPr>
          </a:p>
        </p:txBody>
      </p:sp>
      <p:sp>
        <p:nvSpPr>
          <p:cNvPr id="20" name="AutoShape 7"/>
          <p:cNvSpPr>
            <a:spLocks noChangeArrowheads="1"/>
          </p:cNvSpPr>
          <p:nvPr/>
        </p:nvSpPr>
        <p:spPr bwMode="blackWhite">
          <a:xfrm>
            <a:off x="2389830" y="1266782"/>
            <a:ext cx="1819275" cy="666750"/>
          </a:xfrm>
          <a:prstGeom prst="wedgeRectCallout">
            <a:avLst>
              <a:gd name="adj1" fmla="val -80568"/>
              <a:gd name="adj2" fmla="val 213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21" name="AutoShape 6"/>
          <p:cNvSpPr>
            <a:spLocks noChangeArrowheads="1"/>
          </p:cNvSpPr>
          <p:nvPr/>
        </p:nvSpPr>
        <p:spPr bwMode="blackWhite">
          <a:xfrm>
            <a:off x="2891002" y="2317822"/>
            <a:ext cx="1771650" cy="1104900"/>
          </a:xfrm>
          <a:prstGeom prst="wedgeRectCallout">
            <a:avLst>
              <a:gd name="adj1" fmla="val -42157"/>
              <a:gd name="adj2" fmla="val 112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Tree>
    <p:extLst>
      <p:ext uri="{BB962C8B-B14F-4D97-AF65-F5344CB8AC3E}">
        <p14:creationId xmlns:p14="http://schemas.microsoft.com/office/powerpoint/2010/main" val="15345536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2700"/>
                            </p:stCondLst>
                            <p:childTnLst>
                              <p:par>
                                <p:cTn id="13" presetID="22" presetClass="entr" presetSubtype="1" fill="hold" grpId="0" nodeType="afterEffect">
                                  <p:stCondLst>
                                    <p:cond delay="100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19</a:t>
            </a:fld>
            <a:endParaRPr lang="en-US" smtClean="0"/>
          </a:p>
        </p:txBody>
      </p:sp>
      <p:sp>
        <p:nvSpPr>
          <p:cNvPr id="100358" name="Rectangle 3"/>
          <p:cNvSpPr>
            <a:spLocks noGrp="1" noChangeArrowheads="1"/>
          </p:cNvSpPr>
          <p:nvPr>
            <p:ph type="title"/>
          </p:nvPr>
        </p:nvSpPr>
        <p:spPr/>
        <p:txBody>
          <a:bodyPr/>
          <a:lstStyle/>
          <a:p>
            <a:r>
              <a:rPr lang="en-US" dirty="0" smtClean="0"/>
              <a:t>CIAB: Average Commercial Rate Change, All Lines, (1Q:2004–1Q:2016)</a:t>
            </a:r>
          </a:p>
        </p:txBody>
      </p:sp>
      <p:graphicFrame>
        <p:nvGraphicFramePr>
          <p:cNvPr id="7200771" name="Object 2"/>
          <p:cNvGraphicFramePr>
            <a:graphicFrameLocks noGrp="1" noChangeAspect="1"/>
          </p:cNvGraphicFramePr>
          <p:nvPr>
            <p:ph type="chart" idx="4294967295"/>
            <p:extLst/>
          </p:nvPr>
        </p:nvGraphicFramePr>
        <p:xfrm>
          <a:off x="85726" y="1633538"/>
          <a:ext cx="8801100" cy="4843462"/>
        </p:xfrm>
        <a:graphic>
          <a:graphicData uri="http://schemas.openxmlformats.org/presentationml/2006/ole">
            <mc:AlternateContent xmlns:mc="http://schemas.openxmlformats.org/markup-compatibility/2006">
              <mc:Choice xmlns:v="urn:schemas-microsoft-com:vml" Requires="v">
                <p:oleObj spid="_x0000_s28712977" name="Chart" r:id="rId4" imgW="8572682" imgH="4781481" progId="MSGraph.Chart.8">
                  <p:embed followColorScheme="full"/>
                </p:oleObj>
              </mc:Choice>
              <mc:Fallback>
                <p:oleObj name="Chart" r:id="rId4" imgW="8572682" imgH="4781481" progId="MSGraph.Chart.8">
                  <p:embed followColorScheme="full"/>
                  <p:pic>
                    <p:nvPicPr>
                      <p:cNvPr id="0" name=""/>
                      <p:cNvPicPr>
                        <a:picLocks noGrp="1" noChangeAspect="1" noChangeArrowheads="1"/>
                      </p:cNvPicPr>
                      <p:nvPr/>
                    </p:nvPicPr>
                    <p:blipFill>
                      <a:blip r:embed="rId5"/>
                      <a:srcRect/>
                      <a:stretch>
                        <a:fillRect/>
                      </a:stretch>
                    </p:blipFill>
                    <p:spPr bwMode="auto">
                      <a:xfrm>
                        <a:off x="85726" y="1633538"/>
                        <a:ext cx="8801100" cy="4843462"/>
                      </a:xfrm>
                      <a:prstGeom prst="rect">
                        <a:avLst/>
                      </a:prstGeom>
                      <a:noFill/>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976048" y="5313077"/>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6012279" y="4460306"/>
            <a:ext cx="2680553" cy="596538"/>
          </a:xfrm>
          <a:prstGeom prst="wedgeRectCallout">
            <a:avLst>
              <a:gd name="adj1" fmla="val 47391"/>
              <a:gd name="adj2" fmla="val -139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Q1:2016  remained somewhat negative</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3092130" y="1716579"/>
            <a:ext cx="1951038" cy="1075297"/>
          </a:xfrm>
          <a:prstGeom prst="wedgeRectCallout">
            <a:avLst>
              <a:gd name="adj1" fmla="val 81453"/>
              <a:gd name="adj2" fmla="val 593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extLst>
      <p:ext uri="{BB962C8B-B14F-4D97-AF65-F5344CB8AC3E}">
        <p14:creationId xmlns:p14="http://schemas.microsoft.com/office/powerpoint/2010/main" val="36642339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#1. Less Cyclicality</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10895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Is the Global P/C Insurance Industry Becoming Less Volatile?</a:t>
            </a:r>
            <a:endParaRPr lang="en-US" sz="3600" b="1" i="1" dirty="0">
              <a:solidFill>
                <a:srgbClr val="FF0000"/>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231388595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20</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2016:Q1</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849745" y="5338919"/>
            <a:ext cx="7850910"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a:t>
            </a:r>
            <a:r>
              <a:rPr lang="en-US" b="1" dirty="0" smtClean="0">
                <a:solidFill>
                  <a:srgbClr val="FFFFFF"/>
                </a:solidFill>
                <a:latin typeface="Arial" charset="0"/>
                <a:cs typeface="Arial" charset="0"/>
              </a:rPr>
              <a:t>Renewals Were Mixed to Down in Q1:2016;   EPL, D&amp;O and Commercial Auto Saw Gains</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nvPr>
        </p:nvGraphicFramePr>
        <p:xfrm>
          <a:off x="493762" y="1611286"/>
          <a:ext cx="8296275" cy="3752850"/>
        </p:xfrm>
        <a:graphic>
          <a:graphicData uri="http://schemas.openxmlformats.org/presentationml/2006/ole">
            <mc:AlternateContent xmlns:mc="http://schemas.openxmlformats.org/markup-compatibility/2006">
              <mc:Choice xmlns:v="urn:schemas-microsoft-com:vml" Requires="v">
                <p:oleObj spid="_x0000_s28714001" name="Chart" r:id="rId4" imgW="8315527" imgH="3771900" progId="MSGraph.Chart.8">
                  <p:embed followColorScheme="full"/>
                </p:oleObj>
              </mc:Choice>
              <mc:Fallback>
                <p:oleObj name="Chart" r:id="rId4" imgW="8315527" imgH="3771900" progId="MSGraph.Chart.8">
                  <p:embed followColorScheme="full"/>
                  <p:pic>
                    <p:nvPicPr>
                      <p:cNvPr id="0" name=""/>
                      <p:cNvPicPr>
                        <a:picLocks noChangeAspect="1" noChangeArrowheads="1"/>
                      </p:cNvPicPr>
                      <p:nvPr/>
                    </p:nvPicPr>
                    <p:blipFill>
                      <a:blip r:embed="rId5"/>
                      <a:srcRect/>
                      <a:stretch>
                        <a:fillRect/>
                      </a:stretch>
                    </p:blipFill>
                    <p:spPr bwMode="auto">
                      <a:xfrm>
                        <a:off x="493762" y="161128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2998357" y="1266825"/>
            <a:ext cx="2624779" cy="1196556"/>
          </a:xfrm>
          <a:prstGeom prst="wedgeRectCallout">
            <a:avLst>
              <a:gd name="adj1" fmla="val 142942"/>
              <a:gd name="adj2" fmla="val 149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Commercial Auto </a:t>
            </a:r>
            <a:r>
              <a:rPr lang="en-US" sz="1600" b="1" dirty="0" smtClean="0">
                <a:solidFill>
                  <a:srgbClr val="FFFFFF"/>
                </a:solidFill>
                <a:latin typeface="Arial" charset="0"/>
                <a:cs typeface="Arial" charset="0"/>
              </a:rPr>
              <a:t>rate increases are larger than any other line, followed by EPL and </a:t>
            </a:r>
            <a:r>
              <a:rPr lang="en-US" sz="1600" b="1" dirty="0" smtClean="0">
                <a:solidFill>
                  <a:srgbClr val="FFFFFF"/>
                </a:solidFill>
              </a:rPr>
              <a:t>D&amp;O</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1101677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#3.  Less Dependent on       Investment Income</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21</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Low Interest Are the Reality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Increase Pressure on Underwriting, Pricing &amp; Expenses</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a:t>
            </a:fld>
            <a:endParaRPr lang="en-US"/>
          </a:p>
        </p:txBody>
      </p:sp>
    </p:spTree>
    <p:extLst>
      <p:ext uri="{BB962C8B-B14F-4D97-AF65-F5344CB8AC3E}">
        <p14:creationId xmlns:p14="http://schemas.microsoft.com/office/powerpoint/2010/main" val="37600822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a:t>
            </a:r>
            <a:r>
              <a:rPr lang="en-US" baseline="30000" dirty="0" smtClean="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666925" name="Chart" r:id="rId4" imgW="8439111" imgH="3657600" progId="MSGraph.Chart.8">
                  <p:embed followColorScheme="full"/>
                </p:oleObj>
              </mc:Choice>
              <mc:Fallback>
                <p:oleObj name="Chart" r:id="rId4" imgW="8439111" imgH="3657600"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 investment income </a:t>
            </a:r>
            <a:r>
              <a:rPr lang="en-US" sz="2000" b="1" dirty="0">
                <a:solidFill>
                  <a:srgbClr val="FFFFFF"/>
                </a:solidFill>
              </a:rPr>
              <a:t>f</a:t>
            </a:r>
            <a:r>
              <a:rPr lang="en-US" sz="2000" b="1" dirty="0" smtClean="0">
                <a:solidFill>
                  <a:srgbClr val="FFFFFF"/>
                </a:solidFill>
              </a:rPr>
              <a:t>ell in 2012, 2013 and 2014 but showed a small (1.9%) increase in 2015—a trend that may continue.</a:t>
            </a:r>
            <a:endParaRPr lang="en-US" sz="2000" b="1" dirty="0">
              <a:solidFill>
                <a:srgbClr val="FFFFFF"/>
              </a:solidFill>
            </a:endParaRPr>
          </a:p>
        </p:txBody>
      </p:sp>
      <p:sp>
        <p:nvSpPr>
          <p:cNvPr id="58373" name="Rectangle 5"/>
          <p:cNvSpPr>
            <a:spLocks noChangeArrowheads="1"/>
          </p:cNvSpPr>
          <p:nvPr/>
        </p:nvSpPr>
        <p:spPr bwMode="auto">
          <a:xfrm>
            <a:off x="-1" y="660683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12506045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23</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1990–2016*</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a:t>
            </a:r>
            <a:r>
              <a:rPr lang="en-US" sz="1100" dirty="0" smtClean="0"/>
              <a:t>through May 20, 2016.</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667949"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149600" y="1143000"/>
            <a:ext cx="3079750" cy="809625"/>
          </a:xfrm>
          <a:prstGeom prst="wedgeRectCallout">
            <a:avLst>
              <a:gd name="adj1" fmla="val 19290"/>
              <a:gd name="adj2" fmla="val 1922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for </a:t>
            </a:r>
            <a:r>
              <a:rPr lang="en-US" sz="1400" b="1" dirty="0" smtClean="0">
                <a:solidFill>
                  <a:schemeClr val="bg1"/>
                </a:solidFill>
              </a:rPr>
              <a:t>more than a </a:t>
            </a:r>
            <a:r>
              <a:rPr lang="en-US" sz="1400" b="1" dirty="0">
                <a:solidFill>
                  <a:schemeClr val="bg1"/>
                </a:solidFill>
              </a:rPr>
              <a:t>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835070"/>
          </a:xfrm>
          <a:prstGeom prst="wedgeRectCallout">
            <a:avLst>
              <a:gd name="adj1" fmla="val 37844"/>
              <a:gd name="adj2" fmla="val 1152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Despite the Fed’s  December 2015 rate hike, yields remain low though short-term yields have seen some gains; Yield curve is flattening.</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23</a:t>
            </a:fld>
            <a:endParaRPr lang="en-US"/>
          </a:p>
        </p:txBody>
      </p:sp>
      <p:sp>
        <p:nvSpPr>
          <p:cNvPr id="14" name="Rectangle 7"/>
          <p:cNvSpPr>
            <a:spLocks noChangeArrowheads="1"/>
          </p:cNvSpPr>
          <p:nvPr/>
        </p:nvSpPr>
        <p:spPr bwMode="grayWhite">
          <a:xfrm>
            <a:off x="7930055" y="3657928"/>
            <a:ext cx="952469"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915582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24</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May 2016* </a:t>
            </a:r>
          </a:p>
        </p:txBody>
      </p:sp>
      <p:graphicFrame>
        <p:nvGraphicFramePr>
          <p:cNvPr id="59394" name="Object 3"/>
          <p:cNvGraphicFramePr>
            <a:graphicFrameLocks noChangeAspect="1"/>
          </p:cNvGraphicFramePr>
          <p:nvPr>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8668973" name="Chart" r:id="rId4" imgW="8439111" imgH="4324281" progId="MSGraph.Chart.8">
                  <p:embed followColorScheme="full"/>
                </p:oleObj>
              </mc:Choice>
              <mc:Fallback>
                <p:oleObj name="Chart" r:id="rId4" imgW="8439111" imgH="4324281"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1031874" y="2299734"/>
            <a:ext cx="4453473" cy="1619224"/>
          </a:xfrm>
          <a:prstGeom prst="wedgeRectCallout">
            <a:avLst>
              <a:gd name="adj1" fmla="val 6173"/>
              <a:gd name="adj2" fmla="val 753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a:t>
            </a:r>
            <a:r>
              <a:rPr lang="en-US" b="1" dirty="0" smtClean="0">
                <a:solidFill>
                  <a:schemeClr val="bg1"/>
                </a:solidFill>
                <a:cs typeface="+mn-cs"/>
              </a:rPr>
              <a:t>depressed </a:t>
            </a:r>
            <a:r>
              <a:rPr lang="en-US" b="1" dirty="0">
                <a:solidFill>
                  <a:schemeClr val="bg1"/>
                </a:solidFill>
                <a:cs typeface="+mn-cs"/>
              </a:rPr>
              <a:t>as a result.  </a:t>
            </a:r>
            <a:r>
              <a:rPr lang="en-US" b="1" dirty="0" smtClean="0">
                <a:solidFill>
                  <a:schemeClr val="bg1"/>
                </a:solidFill>
                <a:cs typeface="+mn-cs"/>
              </a:rPr>
              <a:t>Fed  began to raise rates in Dec. 2015, but yields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1031874" y="5593715"/>
            <a:ext cx="7161213" cy="65468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Began to Raise Rates in Dec. 2015 but Market Volatility and Weakness Abroad  Have Made Additional Hikes Difficult</a:t>
            </a:r>
            <a:endParaRPr lang="en-US" b="1" dirty="0">
              <a:solidFill>
                <a:srgbClr val="FFFFFF"/>
              </a:solidFill>
            </a:endParaRPr>
          </a:p>
        </p:txBody>
      </p:sp>
      <p:sp>
        <p:nvSpPr>
          <p:cNvPr id="10" name="Rectangle 4"/>
          <p:cNvSpPr>
            <a:spLocks noChangeArrowheads="1"/>
          </p:cNvSpPr>
          <p:nvPr/>
        </p:nvSpPr>
        <p:spPr bwMode="auto">
          <a:xfrm>
            <a:off x="-1" y="6223525"/>
            <a:ext cx="8601075" cy="65479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*As of May 20, 2016.</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hlinkClick r:id="rId6"/>
              </a:rPr>
              <a:t>http://www.federalreserve.gov/releases/h15/data.htm</a:t>
            </a:r>
            <a:r>
              <a:rPr lang="en-US" sz="1100" dirty="0" smtClean="0"/>
              <a:t>; </a:t>
            </a:r>
            <a:r>
              <a:rPr lang="en-US" sz="1100" dirty="0"/>
              <a:t>Insurance Information Institute.</a:t>
            </a:r>
          </a:p>
        </p:txBody>
      </p:sp>
    </p:spTree>
    <p:extLst>
      <p:ext uri="{BB962C8B-B14F-4D97-AF65-F5344CB8AC3E}">
        <p14:creationId xmlns:p14="http://schemas.microsoft.com/office/powerpoint/2010/main" val="11109736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0" y="98947"/>
            <a:ext cx="7910830" cy="860425"/>
          </a:xfrm>
        </p:spPr>
        <p:txBody>
          <a:bodyPr/>
          <a:lstStyle/>
          <a:p>
            <a:r>
              <a:rPr lang="en-US" dirty="0" smtClean="0"/>
              <a:t>Net Investment Yield on Property/ Casualty Insurance Invested Assets, 2007–2016P*</a:t>
            </a:r>
            <a:endParaRPr lang="en-US" baseline="30000" dirty="0" smtClean="0"/>
          </a:p>
        </p:txBody>
      </p:sp>
      <p:graphicFrame>
        <p:nvGraphicFramePr>
          <p:cNvPr id="58370" name="Object 3"/>
          <p:cNvGraphicFramePr>
            <a:graphicFrameLocks/>
          </p:cNvGraphicFramePr>
          <p:nvPr>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672045"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t>
            </a:r>
            <a:r>
              <a:rPr lang="en-US" sz="1500" b="1" dirty="0" smtClean="0">
                <a:solidFill>
                  <a:srgbClr val="FFFFFF"/>
                </a:solidFill>
              </a:rPr>
              <a:t>pushed </a:t>
            </a:r>
            <a:r>
              <a:rPr lang="en-US" sz="1500" b="1" dirty="0">
                <a:solidFill>
                  <a:srgbClr val="FFFFFF"/>
                </a:solidFill>
              </a:rPr>
              <a:t>up some yields, albeit quite modestly.</a:t>
            </a:r>
          </a:p>
        </p:txBody>
      </p:sp>
      <p:sp>
        <p:nvSpPr>
          <p:cNvPr id="58373" name="Rectangle 5"/>
          <p:cNvSpPr>
            <a:spLocks noChangeArrowheads="1"/>
          </p:cNvSpPr>
          <p:nvPr/>
        </p:nvSpPr>
        <p:spPr bwMode="auto">
          <a:xfrm>
            <a:off x="0" y="6601259"/>
            <a:ext cx="7472855" cy="242374"/>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1000" dirty="0" smtClean="0"/>
              <a:t>Sources</a:t>
            </a:r>
            <a:r>
              <a:rPr lang="en-US" sz="1000" dirty="0"/>
              <a:t>: </a:t>
            </a:r>
            <a:r>
              <a:rPr lang="en-US" sz="1000" dirty="0" smtClean="0"/>
              <a:t>A.M. Best; 2015E-2016P figures from A.M. Best P/C Review and Preview, Feb. 2016; </a:t>
            </a:r>
            <a:r>
              <a:rPr lang="en-US" sz="1000" dirty="0"/>
              <a:t>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5528857" y="1650103"/>
            <a:ext cx="2441575" cy="845480"/>
          </a:xfrm>
          <a:prstGeom prst="wedgeRectCallout">
            <a:avLst>
              <a:gd name="adj1" fmla="val 40480"/>
              <a:gd name="adj2" fmla="val 2353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smtClean="0">
                <a:solidFill>
                  <a:schemeClr val="bg1"/>
                </a:solidFill>
                <a:latin typeface="Arial" pitchFamily="34" charset="0"/>
                <a:cs typeface="+mn-cs"/>
              </a:rPr>
              <a:t>Estimated book </a:t>
            </a:r>
            <a:r>
              <a:rPr lang="en-US" sz="1500" b="1" dirty="0">
                <a:solidFill>
                  <a:schemeClr val="bg1"/>
                </a:solidFill>
                <a:latin typeface="Arial" pitchFamily="34" charset="0"/>
                <a:cs typeface="+mn-cs"/>
              </a:rPr>
              <a:t>yield in </a:t>
            </a:r>
            <a:r>
              <a:rPr lang="en-US" sz="1500" b="1" dirty="0" smtClean="0">
                <a:solidFill>
                  <a:schemeClr val="bg1"/>
                </a:solidFill>
                <a:latin typeface="Arial" pitchFamily="34" charset="0"/>
                <a:cs typeface="+mn-cs"/>
              </a:rPr>
              <a:t>2016 is </a:t>
            </a:r>
            <a:r>
              <a:rPr lang="en-US" sz="1500" b="1" dirty="0">
                <a:solidFill>
                  <a:schemeClr val="bg1"/>
                </a:solidFill>
                <a:latin typeface="Arial" pitchFamily="34" charset="0"/>
                <a:cs typeface="+mn-cs"/>
              </a:rPr>
              <a:t>down </a:t>
            </a:r>
            <a:r>
              <a:rPr lang="en-US" sz="1500" b="1" dirty="0" smtClean="0">
                <a:solidFill>
                  <a:schemeClr val="bg1"/>
                </a:solidFill>
                <a:latin typeface="Arial" pitchFamily="34" charset="0"/>
                <a:cs typeface="+mn-cs"/>
              </a:rPr>
              <a:t>about 140 </a:t>
            </a:r>
            <a:r>
              <a:rPr lang="en-US" sz="1500" b="1" dirty="0">
                <a:solidFill>
                  <a:schemeClr val="bg1"/>
                </a:solidFill>
                <a:latin typeface="Arial" pitchFamily="34" charset="0"/>
                <a:cs typeface="+mn-cs"/>
              </a:rPr>
              <a:t>BP from pre-crisis levels</a:t>
            </a:r>
          </a:p>
        </p:txBody>
      </p:sp>
    </p:spTree>
    <p:extLst>
      <p:ext uri="{BB962C8B-B14F-4D97-AF65-F5344CB8AC3E}">
        <p14:creationId xmlns:p14="http://schemas.microsoft.com/office/powerpoint/2010/main" val="16100231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26</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2016 – 2021</a:t>
            </a:r>
          </a:p>
        </p:txBody>
      </p:sp>
      <p:graphicFrame>
        <p:nvGraphicFramePr>
          <p:cNvPr id="66562" name="Object 4"/>
          <p:cNvGraphicFramePr>
            <a:graphicFrameLocks noChangeAspect="1"/>
          </p:cNvGraphicFramePr>
          <p:nvPr>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674093"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6920" y="5447440"/>
            <a:ext cx="8760542" cy="758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A full normalization of interest rates is unlikely until 2019, more than a decade after the onset of the financial crisis.</a:t>
            </a:r>
            <a:endParaRPr lang="en-US" sz="2000" b="1" dirty="0">
              <a:solidFill>
                <a:srgbClr val="FFFFFF"/>
              </a:solidFill>
              <a:latin typeface="Arial" panose="020B0604020202020204" pitchFamily="34" charset="0"/>
              <a:cs typeface="Arial" panose="020B0604020202020204" pitchFamily="34" charset="0"/>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0" y="6449878"/>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
              </a:rPr>
              <a:t>Sources: Blue Chip Economic Indicators (4/16 for 2016 and 2017; for 2018-2021 3/16 issue); Insurance Info. Institute. </a:t>
            </a:r>
            <a:endParaRPr lang="en-US" sz="1100" dirty="0">
              <a:latin typeface="Arial "/>
            </a:endParaRPr>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3-Month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10-Year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8" name="AutoShape 38"/>
          <p:cNvSpPr>
            <a:spLocks noChangeArrowheads="1"/>
          </p:cNvSpPr>
          <p:nvPr/>
        </p:nvSpPr>
        <p:spPr bwMode="blackWhite">
          <a:xfrm>
            <a:off x="6742113" y="3545840"/>
            <a:ext cx="2306637" cy="1243678"/>
          </a:xfrm>
          <a:prstGeom prst="wedgeRectCallout">
            <a:avLst>
              <a:gd name="adj1" fmla="val -110599"/>
              <a:gd name="adj2" fmla="val -36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latin typeface="Arial" panose="020B0604020202020204" pitchFamily="34" charset="0"/>
                <a:cs typeface="Arial" panose="020B0604020202020204" pitchFamily="34" charset="0"/>
              </a:rPr>
              <a:t>The end of the Fed’s QE program in 2014 and a stronger economy have yet to push longer-term yields much higher</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02768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#4. The Industry Has Become More Regulated</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27</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63793" y="4750217"/>
            <a:ext cx="8400073"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The Global Financial Crisis Spawned the Most Recent Wave of Regulation in the   US and Internationally</a:t>
            </a:r>
            <a:endParaRPr lang="en-US" sz="3200" b="1" i="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27</a:t>
            </a:fld>
            <a:endParaRPr lang="en-US"/>
          </a:p>
        </p:txBody>
      </p:sp>
    </p:spTree>
    <p:extLst>
      <p:ext uri="{BB962C8B-B14F-4D97-AF65-F5344CB8AC3E}">
        <p14:creationId xmlns:p14="http://schemas.microsoft.com/office/powerpoint/2010/main" val="336301814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28</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sz="2800" dirty="0" smtClean="0"/>
              <a:t>The Global Financial Crisis: The Pendulum Swings Again: Dodd-Frank &amp; Systemic Risk</a:t>
            </a:r>
          </a:p>
        </p:txBody>
      </p:sp>
      <p:sp>
        <p:nvSpPr>
          <p:cNvPr id="1922051" name="Rectangle 3"/>
          <p:cNvSpPr>
            <a:spLocks noGrp="1" noChangeArrowheads="1"/>
          </p:cNvSpPr>
          <p:nvPr>
            <p:ph type="body" idx="1"/>
          </p:nvPr>
        </p:nvSpPr>
        <p:spPr>
          <a:xfrm>
            <a:off x="205740" y="1094667"/>
            <a:ext cx="8810441" cy="5448301"/>
          </a:xfrm>
        </p:spPr>
        <p:txBody>
          <a:bodyPr/>
          <a:lstStyle/>
          <a:p>
            <a:pPr>
              <a:lnSpc>
                <a:spcPts val="2200"/>
              </a:lnSpc>
            </a:pPr>
            <a:r>
              <a:rPr lang="en-US" sz="2000" b="1" dirty="0" smtClean="0"/>
              <a:t>Dodd-Frank Act of 2010: The implosion of the housing bubble and virtual collapse of the US banking system, the seizure of credit markets and massive government bailouts of US financial institutions led to calls for sweeping regulatory reforms of the financial industry</a:t>
            </a:r>
          </a:p>
          <a:p>
            <a:pPr>
              <a:lnSpc>
                <a:spcPts val="2200"/>
              </a:lnSpc>
            </a:pPr>
            <a:r>
              <a:rPr lang="en-US" sz="2000" b="1" dirty="0" smtClean="0"/>
              <a:t>Limiting Systemic Risk is at the Core of Dodd-Frank</a:t>
            </a:r>
          </a:p>
          <a:p>
            <a:pPr>
              <a:lnSpc>
                <a:spcPts val="2200"/>
              </a:lnSpc>
            </a:pPr>
            <a:r>
              <a:rPr lang="en-US" sz="2000" b="1" dirty="0" smtClean="0"/>
              <a:t>Designation as a Systemically Important Financial Institutional (SIFI) Has Resulted in Greater Regulatory Scrutiny and Heightened Capital Requirements</a:t>
            </a:r>
          </a:p>
          <a:p>
            <a:pPr>
              <a:lnSpc>
                <a:spcPts val="2200"/>
              </a:lnSpc>
            </a:pPr>
            <a:r>
              <a:rPr lang="en-US" sz="2000" b="1" dirty="0" smtClean="0"/>
              <a:t>Dodd-Frank Established Several Entities Impacting Insurers</a:t>
            </a:r>
          </a:p>
          <a:p>
            <a:pPr lvl="1">
              <a:lnSpc>
                <a:spcPts val="2200"/>
              </a:lnSpc>
            </a:pPr>
            <a:r>
              <a:rPr lang="en-US" sz="1800" b="1" dirty="0" smtClean="0"/>
              <a:t>Federal Insurance Office</a:t>
            </a:r>
          </a:p>
          <a:p>
            <a:pPr lvl="1">
              <a:lnSpc>
                <a:spcPts val="2200"/>
              </a:lnSpc>
            </a:pPr>
            <a:r>
              <a:rPr lang="en-US" sz="1800" b="1" dirty="0" smtClean="0"/>
              <a:t>Financial Stability Oversight Council</a:t>
            </a:r>
          </a:p>
          <a:p>
            <a:pPr lvl="1">
              <a:lnSpc>
                <a:spcPts val="2200"/>
              </a:lnSpc>
            </a:pPr>
            <a:r>
              <a:rPr lang="en-US" sz="1800" b="1" dirty="0" smtClean="0"/>
              <a:t>Office of Financial Research</a:t>
            </a:r>
          </a:p>
          <a:p>
            <a:pPr lvl="1">
              <a:lnSpc>
                <a:spcPts val="2200"/>
              </a:lnSpc>
            </a:pPr>
            <a:r>
              <a:rPr lang="en-US" sz="1800" b="1" dirty="0" smtClean="0"/>
              <a:t>Consumer Financial Protection Bureau</a:t>
            </a:r>
          </a:p>
          <a:p>
            <a:pPr>
              <a:lnSpc>
                <a:spcPts val="2200"/>
              </a:lnSpc>
            </a:pPr>
            <a:r>
              <a:rPr lang="en-US" sz="2000" b="1" dirty="0" smtClean="0"/>
              <a:t>Parallel Efforts Internationally (FSB</a:t>
            </a:r>
            <a:r>
              <a:rPr lang="en-US" sz="2000" b="1" dirty="0" smtClean="0">
                <a:sym typeface="Wingdings" panose="05000000000000000000" pitchFamily="2" charset="2"/>
              </a:rPr>
              <a:t></a:t>
            </a:r>
            <a:r>
              <a:rPr lang="en-US" sz="2000" b="1" dirty="0" smtClean="0"/>
              <a:t>IAIS)</a:t>
            </a:r>
          </a:p>
          <a:p>
            <a:pPr>
              <a:lnSpc>
                <a:spcPts val="2200"/>
              </a:lnSpc>
            </a:pPr>
            <a:endParaRPr lang="en-US" sz="2000" b="1" dirty="0" smtClean="0"/>
          </a:p>
          <a:p>
            <a:pPr>
              <a:lnSpc>
                <a:spcPts val="2200"/>
              </a:lnSpc>
            </a:pPr>
            <a:endParaRPr lang="en-US" sz="2000" b="1" dirty="0" smtClean="0"/>
          </a:p>
        </p:txBody>
      </p:sp>
    </p:spTree>
    <p:extLst>
      <p:ext uri="{BB962C8B-B14F-4D97-AF65-F5344CB8AC3E}">
        <p14:creationId xmlns:p14="http://schemas.microsoft.com/office/powerpoint/2010/main" val="41347500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29</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sz="3200" dirty="0" smtClean="0"/>
              <a:t>Global Financial Crises &amp; </a:t>
            </a:r>
            <a:br>
              <a:rPr lang="en-US" sz="3200" dirty="0" smtClean="0"/>
            </a:br>
            <a:r>
              <a:rPr lang="en-US" sz="3200" dirty="0" smtClean="0"/>
              <a:t>Global Systemic Risk: Key Dates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70425876"/>
              </p:ext>
            </p:extLst>
          </p:nvPr>
        </p:nvGraphicFramePr>
        <p:xfrm>
          <a:off x="294967" y="1067375"/>
          <a:ext cx="8554065" cy="3845560"/>
        </p:xfrm>
        <a:graphic>
          <a:graphicData uri="http://schemas.openxmlformats.org/drawingml/2006/table">
            <a:tbl>
              <a:tblPr firstRow="1" bandRow="1">
                <a:tableStyleId>{5C22544A-7EE6-4342-B048-85BDC9FD1C3A}</a:tableStyleId>
              </a:tblPr>
              <a:tblGrid>
                <a:gridCol w="2404783"/>
                <a:gridCol w="6149282"/>
              </a:tblGrid>
              <a:tr h="605277">
                <a:tc>
                  <a:txBody>
                    <a:bodyPr/>
                    <a:lstStyle/>
                    <a:p>
                      <a:r>
                        <a:rPr lang="en-US" dirty="0" smtClean="0"/>
                        <a:t>Implementation Date</a:t>
                      </a:r>
                      <a:endParaRPr lang="en-US" dirty="0"/>
                    </a:p>
                  </a:txBody>
                  <a:tcPr/>
                </a:tc>
                <a:tc>
                  <a:txBody>
                    <a:bodyPr/>
                    <a:lstStyle/>
                    <a:p>
                      <a:r>
                        <a:rPr lang="en-US" dirty="0" smtClean="0"/>
                        <a:t>Action</a:t>
                      </a:r>
                      <a:endParaRPr lang="en-US" dirty="0"/>
                    </a:p>
                  </a:txBody>
                  <a:tcPr/>
                </a:tc>
              </a:tr>
              <a:tr h="370840">
                <a:tc>
                  <a:txBody>
                    <a:bodyPr/>
                    <a:lstStyle/>
                    <a:p>
                      <a:r>
                        <a:rPr lang="en-US" dirty="0" smtClean="0"/>
                        <a:t>July 2013</a:t>
                      </a:r>
                      <a:endParaRPr lang="en-US" dirty="0"/>
                    </a:p>
                  </a:txBody>
                  <a:tcPr/>
                </a:tc>
                <a:tc>
                  <a:txBody>
                    <a:bodyPr/>
                    <a:lstStyle/>
                    <a:p>
                      <a:pPr>
                        <a:buFont typeface="Arial" pitchFamily="34" charset="0"/>
                        <a:buNone/>
                      </a:pPr>
                      <a:r>
                        <a:rPr lang="en-US" dirty="0" smtClean="0"/>
                        <a:t>Designation of G-SIIs (annual</a:t>
                      </a:r>
                      <a:r>
                        <a:rPr lang="en-US" baseline="0" dirty="0" smtClean="0"/>
                        <a:t> updates thereafter beginning Nov. 2014)</a:t>
                      </a:r>
                    </a:p>
                  </a:txBody>
                  <a:tcPr/>
                </a:tc>
              </a:tr>
              <a:tr h="370840">
                <a:tc>
                  <a:txBody>
                    <a:bodyPr/>
                    <a:lstStyle/>
                    <a:p>
                      <a:r>
                        <a:rPr lang="en-US" dirty="0" smtClean="0"/>
                        <a:t>July 2014</a:t>
                      </a:r>
                      <a:endParaRPr lang="en-US" dirty="0"/>
                    </a:p>
                  </a:txBody>
                  <a:tcPr/>
                </a:tc>
                <a:tc>
                  <a:txBody>
                    <a:bodyPr/>
                    <a:lstStyle/>
                    <a:p>
                      <a:pPr>
                        <a:buFont typeface="Arial" pitchFamily="34" charset="0"/>
                        <a:buNone/>
                      </a:pPr>
                      <a:r>
                        <a:rPr lang="en-US" dirty="0" smtClean="0"/>
                        <a:t>FSB to make a decision on the G-SII status of, and appropriate risk mitigating</a:t>
                      </a:r>
                      <a:r>
                        <a:rPr lang="en-US" baseline="0" dirty="0" smtClean="0"/>
                        <a:t> measures for major reinsurers</a:t>
                      </a:r>
                      <a:endParaRPr lang="en-US" dirty="0"/>
                    </a:p>
                  </a:txBody>
                  <a:tcPr/>
                </a:tc>
              </a:tr>
              <a:tr h="370840">
                <a:tc>
                  <a:txBody>
                    <a:bodyPr/>
                    <a:lstStyle/>
                    <a:p>
                      <a:r>
                        <a:rPr lang="en-US" dirty="0" smtClean="0"/>
                        <a:t>By G-20 Summit</a:t>
                      </a:r>
                      <a:r>
                        <a:rPr lang="en-US" baseline="0" dirty="0" smtClean="0"/>
                        <a:t> 2014</a:t>
                      </a:r>
                      <a:endParaRPr lang="en-US" dirty="0"/>
                    </a:p>
                  </a:txBody>
                  <a:tcPr/>
                </a:tc>
                <a:tc>
                  <a:txBody>
                    <a:bodyPr/>
                    <a:lstStyle/>
                    <a:p>
                      <a:r>
                        <a:rPr lang="en-US" dirty="0" smtClean="0"/>
                        <a:t>IAIS</a:t>
                      </a:r>
                      <a:r>
                        <a:rPr lang="en-US" baseline="0" dirty="0" smtClean="0"/>
                        <a:t> to develop backstop capital requirements to apply to all group activities, incl. non-ins. subs.</a:t>
                      </a:r>
                      <a:endParaRPr lang="en-US" dirty="0"/>
                    </a:p>
                  </a:txBody>
                  <a:tcPr/>
                </a:tc>
              </a:tr>
              <a:tr h="370840">
                <a:tc>
                  <a:txBody>
                    <a:bodyPr/>
                    <a:lstStyle/>
                    <a:p>
                      <a:r>
                        <a:rPr lang="en-US" dirty="0" smtClean="0"/>
                        <a:t>End 2015</a:t>
                      </a:r>
                      <a:endParaRPr lang="en-US" dirty="0"/>
                    </a:p>
                  </a:txBody>
                  <a:tcPr/>
                </a:tc>
                <a:tc>
                  <a:txBody>
                    <a:bodyPr/>
                    <a:lstStyle/>
                    <a:p>
                      <a:r>
                        <a:rPr lang="en-US" dirty="0" smtClean="0"/>
                        <a:t>IAIS</a:t>
                      </a:r>
                      <a:r>
                        <a:rPr lang="en-US" baseline="0" dirty="0" smtClean="0"/>
                        <a:t> to develop HLA requirements that will apply to G-SIIs staring in 2019</a:t>
                      </a:r>
                      <a:endParaRPr lang="en-US" dirty="0"/>
                    </a:p>
                  </a:txBody>
                  <a:tcPr/>
                </a:tc>
              </a:tr>
              <a:tr h="370840">
                <a:tc>
                  <a:txBody>
                    <a:bodyPr/>
                    <a:lstStyle/>
                    <a:p>
                      <a:r>
                        <a:rPr lang="en-US" dirty="0" smtClean="0"/>
                        <a:t>January 2019</a:t>
                      </a:r>
                      <a:endParaRPr lang="en-US" dirty="0"/>
                    </a:p>
                  </a:txBody>
                  <a:tcPr/>
                </a:tc>
                <a:tc>
                  <a:txBody>
                    <a:bodyPr/>
                    <a:lstStyle/>
                    <a:p>
                      <a:r>
                        <a:rPr lang="en-US" dirty="0" smtClean="0"/>
                        <a:t>G-SIIs to apply HLA requirements</a:t>
                      </a:r>
                      <a:endParaRPr lang="en-US" dirty="0"/>
                    </a:p>
                  </a:txBody>
                  <a:tcPr/>
                </a:tc>
              </a:tr>
            </a:tbl>
          </a:graphicData>
        </a:graphic>
      </p:graphicFrame>
      <p:sp>
        <p:nvSpPr>
          <p:cNvPr id="10" name="Rectangle 7"/>
          <p:cNvSpPr>
            <a:spLocks noChangeArrowheads="1"/>
          </p:cNvSpPr>
          <p:nvPr/>
        </p:nvSpPr>
        <p:spPr bwMode="auto">
          <a:xfrm>
            <a:off x="0" y="6543675"/>
            <a:ext cx="8750300" cy="230832"/>
          </a:xfrm>
          <a:prstGeom prst="rect">
            <a:avLst/>
          </a:prstGeom>
          <a:noFill/>
          <a:ln w="9525">
            <a:noFill/>
            <a:miter lim="800000"/>
            <a:headEnd/>
            <a:tailEnd/>
          </a:ln>
        </p:spPr>
        <p:txBody>
          <a:bodyPr>
            <a:spAutoFit/>
          </a:bodyPr>
          <a:lstStyle/>
          <a:p>
            <a:r>
              <a:rPr lang="en-US" sz="900" dirty="0" smtClean="0"/>
              <a:t>Sources:  Financial Stability Board, </a:t>
            </a:r>
            <a:r>
              <a:rPr lang="en-US" sz="900" i="1" dirty="0" smtClean="0"/>
              <a:t>“Globally Systemically Important Insurers (G-SIIs) and the Policy Measures that Will Apply to Them,”</a:t>
            </a:r>
            <a:r>
              <a:rPr lang="en-US" sz="900" dirty="0" smtClean="0"/>
              <a:t> July 18, 2013.</a:t>
            </a:r>
            <a:endParaRPr lang="en-US" sz="900" dirty="0"/>
          </a:p>
        </p:txBody>
      </p:sp>
      <p:sp>
        <p:nvSpPr>
          <p:cNvPr id="2" name="Rectangle 1"/>
          <p:cNvSpPr/>
          <p:nvPr/>
        </p:nvSpPr>
        <p:spPr>
          <a:xfrm>
            <a:off x="203199" y="5113521"/>
            <a:ext cx="8737600" cy="1169551"/>
          </a:xfrm>
          <a:prstGeom prst="rect">
            <a:avLst/>
          </a:prstGeom>
          <a:ln>
            <a:solidFill>
              <a:srgbClr val="C00000"/>
            </a:solidFill>
          </a:ln>
        </p:spPr>
        <p:txBody>
          <a:bodyPr wrap="square">
            <a:spAutoFit/>
          </a:bodyPr>
          <a:lstStyle/>
          <a:p>
            <a:pPr algn="ctr">
              <a:lnSpc>
                <a:spcPts val="2100"/>
              </a:lnSpc>
            </a:pPr>
            <a:r>
              <a:rPr lang="en-US" sz="2000" b="1" u="sng" dirty="0"/>
              <a:t>G-SIIs as Designated by the FSB as of July 2013:</a:t>
            </a:r>
          </a:p>
          <a:p>
            <a:pPr lvl="1">
              <a:lnSpc>
                <a:spcPts val="2100"/>
              </a:lnSpc>
            </a:pPr>
            <a:r>
              <a:rPr lang="en-US" b="1" dirty="0"/>
              <a:t>Allianz SE		AIG			</a:t>
            </a:r>
            <a:r>
              <a:rPr lang="en-US" b="1" dirty="0" err="1"/>
              <a:t>Assicurazioni</a:t>
            </a:r>
            <a:r>
              <a:rPr lang="en-US" b="1" dirty="0"/>
              <a:t> Generali</a:t>
            </a:r>
          </a:p>
          <a:p>
            <a:pPr lvl="1">
              <a:lnSpc>
                <a:spcPts val="2100"/>
              </a:lnSpc>
            </a:pPr>
            <a:r>
              <a:rPr lang="en-US" b="1" dirty="0"/>
              <a:t>Aviva		</a:t>
            </a:r>
            <a:r>
              <a:rPr lang="en-US" b="1" dirty="0" err="1"/>
              <a:t>Axa</a:t>
            </a:r>
            <a:r>
              <a:rPr lang="en-US" b="1" dirty="0"/>
              <a:t>			MetLife</a:t>
            </a:r>
          </a:p>
          <a:p>
            <a:pPr lvl="1">
              <a:lnSpc>
                <a:spcPts val="2100"/>
              </a:lnSpc>
            </a:pPr>
            <a:r>
              <a:rPr lang="en-US" b="1" dirty="0"/>
              <a:t>Ping An		Prudential Financial	Prudential plc</a:t>
            </a:r>
          </a:p>
        </p:txBody>
      </p:sp>
    </p:spTree>
    <p:extLst>
      <p:ext uri="{BB962C8B-B14F-4D97-AF65-F5344CB8AC3E}">
        <p14:creationId xmlns:p14="http://schemas.microsoft.com/office/powerpoint/2010/main" val="44333278"/>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3491779979"/>
              </p:ext>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608573" name="Chart" r:id="rId5" imgW="5505541" imgH="3670485" progId="MSGraph.Chart.8">
                  <p:embed followColorScheme="full"/>
                </p:oleObj>
              </mc:Choice>
              <mc:Fallback>
                <p:oleObj name="Chart" r:id="rId5" imgW="5505541" imgH="3670485"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2015</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2011-15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5745"/>
              <a:gd name="adj2" fmla="val 18786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007601"/>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292064" y="5007601"/>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136505" y="4910576"/>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46986" y="2598545"/>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329580" y="2907161"/>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38" y="1117600"/>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495470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98902" y="2747848"/>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2013 9.8%</a:t>
            </a:r>
            <a:endParaRPr lang="en-US" b="1" dirty="0">
              <a:solidFill>
                <a:srgbClr val="FFFFFF"/>
              </a:solidFill>
            </a:endParaRPr>
          </a:p>
        </p:txBody>
      </p:sp>
      <p:sp>
        <p:nvSpPr>
          <p:cNvPr id="19" name="AutoShape 8"/>
          <p:cNvSpPr>
            <a:spLocks noChangeArrowheads="1"/>
          </p:cNvSpPr>
          <p:nvPr/>
        </p:nvSpPr>
        <p:spPr bwMode="blackWhite">
          <a:xfrm>
            <a:off x="7940127" y="4395062"/>
            <a:ext cx="1106399" cy="612539"/>
          </a:xfrm>
          <a:prstGeom prst="wedgeRectCallout">
            <a:avLst>
              <a:gd name="adj1" fmla="val -9883"/>
              <a:gd name="adj2" fmla="val -12716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2014 8.4%</a:t>
            </a:r>
            <a:endParaRPr lang="en-US" b="1" dirty="0">
              <a:solidFill>
                <a:srgbClr val="FFFFFF"/>
              </a:solidFill>
            </a:endParaRPr>
          </a:p>
        </p:txBody>
      </p:sp>
      <p:sp>
        <p:nvSpPr>
          <p:cNvPr id="20" name="AutoShape 8"/>
          <p:cNvSpPr>
            <a:spLocks noChangeArrowheads="1"/>
          </p:cNvSpPr>
          <p:nvPr/>
        </p:nvSpPr>
        <p:spPr bwMode="blackWhite">
          <a:xfrm>
            <a:off x="8026677" y="2623080"/>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2015: 8.4%</a:t>
            </a:r>
            <a:endParaRPr lang="en-US" b="1" dirty="0">
              <a:solidFill>
                <a:srgbClr val="FFFFFF"/>
              </a:solidFill>
            </a:endParaRPr>
          </a:p>
        </p:txBody>
      </p:sp>
    </p:spTree>
    <p:custDataLst>
      <p:tags r:id="rId2"/>
    </p:custDataLst>
    <p:extLst>
      <p:ext uri="{BB962C8B-B14F-4D97-AF65-F5344CB8AC3E}">
        <p14:creationId xmlns:p14="http://schemas.microsoft.com/office/powerpoint/2010/main" val="402245242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76261" y="1838805"/>
            <a:ext cx="7981950" cy="1971898"/>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#5.  The Industry Has Become More Innovative and Nimble with Technology Risks</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30</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30</a:t>
            </a:fld>
            <a:endParaRPr lang="en-US"/>
          </a:p>
        </p:txBody>
      </p:sp>
      <p:sp>
        <p:nvSpPr>
          <p:cNvPr id="9" name="Rectangle 6"/>
          <p:cNvSpPr>
            <a:spLocks noChangeArrowheads="1"/>
          </p:cNvSpPr>
          <p:nvPr/>
        </p:nvSpPr>
        <p:spPr bwMode="auto">
          <a:xfrm>
            <a:off x="-214476" y="3973108"/>
            <a:ext cx="8815551" cy="236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9pPr>
          </a:lstStyle>
          <a:p>
            <a:pPr algn="ctr">
              <a:spcBef>
                <a:spcPct val="25000"/>
              </a:spcBef>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Technology Risks Are a Major Growth Opportunity—And Always Have Been</a:t>
            </a:r>
          </a:p>
          <a:p>
            <a:pPr algn="ctr">
              <a:spcBef>
                <a:spcPct val="25000"/>
              </a:spcBef>
              <a:buClr>
                <a:srgbClr val="FF6801"/>
              </a:buClr>
              <a:buFont typeface="Wingdings" panose="05000000000000000000" pitchFamily="2" charset="2"/>
              <a:buNone/>
            </a:pPr>
            <a:endParaRPr lang="en-US" altLang="en-US" sz="3600" b="1" i="1" dirty="0">
              <a:solidFill>
                <a:srgbClr val="FF0000"/>
              </a:solidFill>
              <a:cs typeface="Arial" panose="020B0604020202020204" pitchFamily="34" charset="0"/>
            </a:endParaRPr>
          </a:p>
          <a:p>
            <a:pPr algn="ctr">
              <a:spcBef>
                <a:spcPct val="25000"/>
              </a:spcBef>
              <a:buClr>
                <a:srgbClr val="FF6801"/>
              </a:buClr>
              <a:buFont typeface="Wingdings" panose="05000000000000000000" pitchFamily="2" charset="2"/>
              <a:buNone/>
            </a:pPr>
            <a:r>
              <a:rPr lang="en-US" altLang="en-US" sz="3600" b="1" i="1" dirty="0" smtClean="0">
                <a:solidFill>
                  <a:srgbClr val="FF0000"/>
                </a:solidFill>
                <a:cs typeface="Arial" panose="020B0604020202020204" pitchFamily="34" charset="0"/>
              </a:rPr>
              <a:t>Disruptors Can Be Managed</a:t>
            </a:r>
            <a:endParaRPr lang="en-US" altLang="en-US" sz="3600" b="1" i="1" dirty="0">
              <a:solidFill>
                <a:srgbClr val="FF0000"/>
              </a:solidFill>
              <a:cs typeface="Arial"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6320" y="4964462"/>
            <a:ext cx="1524000" cy="1524000"/>
          </a:xfrm>
          <a:prstGeom prst="rect">
            <a:avLst/>
          </a:prstGeom>
        </p:spPr>
      </p:pic>
    </p:spTree>
    <p:extLst>
      <p:ext uri="{BB962C8B-B14F-4D97-AF65-F5344CB8AC3E}">
        <p14:creationId xmlns:p14="http://schemas.microsoft.com/office/powerpoint/2010/main" val="103044717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barn(outVertical)">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31</a:t>
            </a:fld>
            <a:endParaRPr lang="en-US" sz="900"/>
          </a:p>
        </p:txBody>
      </p:sp>
      <p:sp>
        <p:nvSpPr>
          <p:cNvPr id="84997" name="Rectangle 2"/>
          <p:cNvSpPr>
            <a:spLocks noGrp="1" noChangeArrowheads="1"/>
          </p:cNvSpPr>
          <p:nvPr>
            <p:ph type="title" idx="4294967295"/>
          </p:nvPr>
        </p:nvSpPr>
        <p:spPr>
          <a:xfrm>
            <a:off x="85725" y="91514"/>
            <a:ext cx="7991111" cy="860425"/>
          </a:xfrm>
        </p:spPr>
        <p:txBody>
          <a:bodyPr/>
          <a:lstStyle/>
          <a:p>
            <a:r>
              <a:rPr lang="en-US" sz="2800" dirty="0" smtClean="0"/>
              <a:t>Interest in Technology Issues and Insurance Is Surging: Presents Opportunity</a:t>
            </a:r>
          </a:p>
        </p:txBody>
      </p:sp>
      <p:sp>
        <p:nvSpPr>
          <p:cNvPr id="1922051" name="Rectangle 3"/>
          <p:cNvSpPr>
            <a:spLocks noGrp="1" noChangeArrowheads="1"/>
          </p:cNvSpPr>
          <p:nvPr>
            <p:ph type="body" idx="4294967295"/>
          </p:nvPr>
        </p:nvSpPr>
        <p:spPr>
          <a:xfrm>
            <a:off x="158648" y="1057266"/>
            <a:ext cx="8625588" cy="4652963"/>
          </a:xfrm>
        </p:spPr>
        <p:txBody>
          <a:bodyPr/>
          <a:lstStyle/>
          <a:p>
            <a:pPr>
              <a:lnSpc>
                <a:spcPts val="2400"/>
              </a:lnSpc>
              <a:buClr>
                <a:srgbClr val="FF6801"/>
              </a:buClr>
              <a:defRPr/>
            </a:pPr>
            <a:r>
              <a:rPr lang="en-US" dirty="0" smtClean="0">
                <a:solidFill>
                  <a:srgbClr val="000000"/>
                </a:solidFill>
              </a:rPr>
              <a:t>Insurers are at the intersection of many of the most important technological innovations of the early 21</a:t>
            </a:r>
            <a:r>
              <a:rPr lang="en-US" baseline="30000" dirty="0" smtClean="0">
                <a:solidFill>
                  <a:srgbClr val="000000"/>
                </a:solidFill>
              </a:rPr>
              <a:t>st</a:t>
            </a:r>
            <a:r>
              <a:rPr lang="en-US" dirty="0" smtClean="0">
                <a:solidFill>
                  <a:srgbClr val="000000"/>
                </a:solidFill>
              </a:rPr>
              <a:t> century</a:t>
            </a:r>
          </a:p>
          <a:p>
            <a:pPr lvl="1">
              <a:lnSpc>
                <a:spcPts val="2400"/>
              </a:lnSpc>
              <a:buClr>
                <a:srgbClr val="FF6801"/>
              </a:buClr>
              <a:defRPr/>
            </a:pPr>
            <a:r>
              <a:rPr lang="en-US" dirty="0" err="1" smtClean="0">
                <a:solidFill>
                  <a:srgbClr val="000000"/>
                </a:solidFill>
              </a:rPr>
              <a:t>Problem</a:t>
            </a:r>
            <a:r>
              <a:rPr lang="en-US" dirty="0" err="1" smtClean="0">
                <a:solidFill>
                  <a:srgbClr val="000000"/>
                </a:solidFill>
                <a:sym typeface="Wingdings" panose="05000000000000000000" pitchFamily="2" charset="2"/>
              </a:rPr>
              <a:t>SolutionOpportunity</a:t>
            </a:r>
            <a:endParaRPr lang="en-US" dirty="0" smtClean="0">
              <a:solidFill>
                <a:srgbClr val="000000"/>
              </a:solidFill>
            </a:endParaRPr>
          </a:p>
          <a:p>
            <a:pPr>
              <a:lnSpc>
                <a:spcPts val="2400"/>
              </a:lnSpc>
              <a:buClr>
                <a:srgbClr val="FF6801"/>
              </a:buClr>
              <a:defRPr/>
            </a:pPr>
            <a:r>
              <a:rPr lang="en-US" dirty="0" smtClean="0">
                <a:solidFill>
                  <a:srgbClr val="000000"/>
                </a:solidFill>
              </a:rPr>
              <a:t>Industry is too often depicted as a technology laggard</a:t>
            </a:r>
          </a:p>
          <a:p>
            <a:pPr>
              <a:lnSpc>
                <a:spcPts val="2400"/>
              </a:lnSpc>
              <a:buClr>
                <a:srgbClr val="FF6801"/>
              </a:buClr>
              <a:defRPr/>
            </a:pPr>
            <a:r>
              <a:rPr lang="en-US" dirty="0" smtClean="0">
                <a:solidFill>
                  <a:srgbClr val="000000"/>
                </a:solidFill>
              </a:rPr>
              <a:t>I.I.I. is highlighting the industry as being on the technological cutting edge—an innovative, nimble industry with solutions for managing countless new risks of the current era:</a:t>
            </a:r>
          </a:p>
          <a:p>
            <a:pPr lvl="1">
              <a:lnSpc>
                <a:spcPts val="2400"/>
              </a:lnSpc>
              <a:buClr>
                <a:srgbClr val="FF6801"/>
              </a:buClr>
              <a:defRPr/>
            </a:pPr>
            <a:r>
              <a:rPr lang="en-US" dirty="0" smtClean="0">
                <a:solidFill>
                  <a:srgbClr val="000000"/>
                </a:solidFill>
              </a:rPr>
              <a:t>Sharing economy	Cyber		Auto Technology</a:t>
            </a:r>
          </a:p>
          <a:p>
            <a:pPr lvl="1">
              <a:lnSpc>
                <a:spcPts val="2400"/>
              </a:lnSpc>
              <a:buClr>
                <a:srgbClr val="FF6801"/>
              </a:buClr>
              <a:defRPr/>
            </a:pPr>
            <a:r>
              <a:rPr lang="en-US" dirty="0" smtClean="0">
                <a:solidFill>
                  <a:srgbClr val="000000"/>
                </a:solidFill>
              </a:rPr>
              <a:t>Supply Chain		Climate Risk	Drones</a:t>
            </a:r>
          </a:p>
          <a:p>
            <a:pPr lvl="1">
              <a:lnSpc>
                <a:spcPts val="2400"/>
              </a:lnSpc>
              <a:buClr>
                <a:srgbClr val="FF6801"/>
              </a:buClr>
              <a:defRPr/>
            </a:pPr>
            <a:r>
              <a:rPr lang="en-US" dirty="0" smtClean="0">
                <a:solidFill>
                  <a:srgbClr val="000000"/>
                </a:solidFill>
              </a:rPr>
              <a:t>Wearable devices	The “Internet of Things”</a:t>
            </a:r>
            <a:endParaRPr lang="en-US" dirty="0">
              <a:solidFill>
                <a:srgbClr val="000000"/>
              </a:solidFill>
            </a:endParaRPr>
          </a:p>
          <a:p>
            <a:pPr>
              <a:lnSpc>
                <a:spcPts val="2400"/>
              </a:lnSpc>
              <a:buClr>
                <a:srgbClr val="FF6801"/>
              </a:buClr>
              <a:defRPr/>
            </a:pPr>
            <a:r>
              <a:rPr lang="en-US" dirty="0" smtClean="0">
                <a:solidFill>
                  <a:srgbClr val="000000"/>
                </a:solidFill>
              </a:rPr>
              <a:t>Positions industry well with customers, investors, current and prospective workers/Millennials, regulators/legislators and (tech) media</a:t>
            </a:r>
            <a:endParaRPr lang="en-US" dirty="0">
              <a:solidFill>
                <a:srgbClr val="000000"/>
              </a:solidFill>
            </a:endParaRPr>
          </a:p>
        </p:txBody>
      </p:sp>
    </p:spTree>
    <p:extLst>
      <p:ext uri="{BB962C8B-B14F-4D97-AF65-F5344CB8AC3E}">
        <p14:creationId xmlns:p14="http://schemas.microsoft.com/office/powerpoint/2010/main" val="31143598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smtClean="0">
                <a:solidFill>
                  <a:srgbClr val="000000"/>
                </a:solidFill>
                <a:latin typeface="Arial "/>
                <a:cs typeface="Arial" pitchFamily="34" charset="0"/>
              </a:rPr>
              <a:t>Source: Identity Theft Resource Center (updated as of Jan. 6, 2016);</a:t>
            </a:r>
          </a:p>
          <a:p>
            <a:pPr marL="133350" indent="-133350" eaLnBrk="0" hangingPunct="0">
              <a:lnSpc>
                <a:spcPct val="90000"/>
              </a:lnSpc>
              <a:buClr>
                <a:srgbClr val="FF6801"/>
              </a:buClr>
              <a:tabLst>
                <a:tab pos="112713" algn="r"/>
              </a:tabLst>
            </a:pPr>
            <a:r>
              <a:rPr lang="en-US" sz="1100" dirty="0" smtClean="0">
                <a:solidFill>
                  <a:srgbClr val="000000"/>
                </a:solidFill>
                <a:latin typeface="Arial "/>
                <a:cs typeface="Arial" pitchFamily="34" charset="0"/>
                <a:hlinkClick r:id="rId4"/>
              </a:rPr>
              <a:t>http://www.idtheftcenter.org/images/breach/ITRCBreachReport2015.pdf</a:t>
            </a:r>
            <a:r>
              <a:rPr lang="en-US" sz="1100" dirty="0" smtClean="0">
                <a:solidFill>
                  <a:srgbClr val="000000"/>
                </a:solidFill>
                <a:latin typeface="Arial "/>
                <a:cs typeface="Arial" pitchFamily="34" charset="0"/>
              </a:rPr>
              <a:t> </a:t>
            </a:r>
            <a:endParaRPr lang="en-US" sz="1100" dirty="0">
              <a:solidFill>
                <a:srgbClr val="000000"/>
              </a:solidFill>
              <a:latin typeface="Arial "/>
              <a:cs typeface="Arial" pitchFamily="34" charset="0"/>
            </a:endParaRPr>
          </a:p>
        </p:txBody>
      </p:sp>
      <p:graphicFrame>
        <p:nvGraphicFramePr>
          <p:cNvPr id="1026" name="Object 2"/>
          <p:cNvGraphicFramePr>
            <a:graphicFrameLocks/>
          </p:cNvGraphicFramePr>
          <p:nvPr>
            <p:extLst>
              <p:ext uri="{D42A27DB-BD31-4B8C-83A1-F6EECF244321}">
                <p14:modId xmlns:p14="http://schemas.microsoft.com/office/powerpoint/2010/main" val="893482825"/>
              </p:ext>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715019" name="Chart" r:id="rId5" imgW="5733985" imgH="2743200" progId="MSGraph.Chart.8">
                  <p:embed followColorScheme="full"/>
                </p:oleObj>
              </mc:Choice>
              <mc:Fallback>
                <p:oleObj name="Chart" r:id="rId5" imgW="5733985" imgH="2743200" progId="MSGraph.Chart.8">
                  <p:embed followColorScheme="full"/>
                  <p:pic>
                    <p:nvPicPr>
                      <p:cNvPr id="0" name=""/>
                      <p:cNvPicPr>
                        <a:picLocks noChangeArrowheads="1"/>
                      </p:cNvPicPr>
                      <p:nvPr/>
                    </p:nvPicPr>
                    <p:blipFill>
                      <a:blip r:embed="rId6"/>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latin typeface="Arial "/>
                <a:cs typeface="Arial" pitchFamily="34" charset="0"/>
              </a:rPr>
              <a:t>The </a:t>
            </a:r>
            <a:r>
              <a:rPr lang="en-US" b="1" dirty="0" smtClean="0">
                <a:solidFill>
                  <a:srgbClr val="FFFFFF"/>
                </a:solidFill>
                <a:latin typeface="Arial "/>
                <a:cs typeface="Arial" pitchFamily="34" charset="0"/>
              </a:rPr>
              <a:t>781 reported data breaches in 2015 was virtually unchanged form the record 783 reported in 2014. The number of exposed records soared to 169.1 million, and increase of 97.5%.</a:t>
            </a:r>
            <a:endParaRPr lang="en-US" b="1" dirty="0">
              <a:solidFill>
                <a:srgbClr val="FFFFFF"/>
              </a:solidFill>
              <a:latin typeface="Arial "/>
              <a:cs typeface="Arial" pitchFamily="34" charset="0"/>
            </a:endParaRPr>
          </a:p>
        </p:txBody>
      </p:sp>
      <p:sp>
        <p:nvSpPr>
          <p:cNvPr id="1031" name="Rectangle 3"/>
          <p:cNvSpPr>
            <a:spLocks noChangeArrowheads="1"/>
          </p:cNvSpPr>
          <p:nvPr/>
        </p:nvSpPr>
        <p:spPr bwMode="black">
          <a:xfrm>
            <a:off x="8050993" y="122886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45891" y="1123156"/>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l="-1" t="36631" r="-9371" b="38519"/>
          <a:stretch/>
        </p:blipFill>
        <p:spPr>
          <a:xfrm>
            <a:off x="5740859" y="1234176"/>
            <a:ext cx="1036052" cy="257453"/>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53111" y="1133880"/>
            <a:ext cx="1101852" cy="299917"/>
          </a:xfrm>
          <a:prstGeom prst="rect">
            <a:avLst/>
          </a:prstGeom>
        </p:spPr>
      </p:pic>
      <p:pic>
        <p:nvPicPr>
          <p:cNvPr id="11" name="Picture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773517" y="1515762"/>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78871" y="2097881"/>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50"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0" y="1587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71429" y="1549400"/>
            <a:ext cx="960120" cy="484061"/>
          </a:xfrm>
          <a:prstGeom prst="rect">
            <a:avLst/>
          </a:prstGeom>
        </p:spPr>
      </p:pic>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37550" y="1755537"/>
            <a:ext cx="968228" cy="659605"/>
          </a:xfrm>
          <a:prstGeom prst="rect">
            <a:avLst/>
          </a:prstGeom>
        </p:spPr>
      </p:pic>
      <p:pic>
        <p:nvPicPr>
          <p:cNvPr id="13" name="Picture 1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6703" y="2633456"/>
            <a:ext cx="1069316" cy="697729"/>
          </a:xfrm>
          <a:prstGeom prst="rect">
            <a:avLst/>
          </a:prstGeom>
        </p:spPr>
      </p:pic>
    </p:spTree>
    <p:extLst>
      <p:ext uri="{BB962C8B-B14F-4D97-AF65-F5344CB8AC3E}">
        <p14:creationId xmlns:p14="http://schemas.microsoft.com/office/powerpoint/2010/main" val="13621775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861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eSlide – P6466 – The Financial Crisis and the Future of the P/C</a:t>
            </a:r>
          </a:p>
        </p:txBody>
      </p:sp>
      <p:sp>
        <p:nvSpPr>
          <p:cNvPr id="68612" name="Rectangle 2"/>
          <p:cNvSpPr>
            <a:spLocks noGrp="1" noChangeArrowheads="1"/>
          </p:cNvSpPr>
          <p:nvPr>
            <p:ph type="title"/>
          </p:nvPr>
        </p:nvSpPr>
        <p:spPr/>
        <p:txBody>
          <a:bodyPr/>
          <a:lstStyle/>
          <a:p>
            <a:r>
              <a:rPr lang="en-US" altLang="en-US" smtClean="0">
                <a:latin typeface="Arial" panose="020B0604020202020204" pitchFamily="34" charset="0"/>
                <a:ea typeface="ＭＳ Ｐゴシック" panose="020B0600070205080204" pitchFamily="34" charset="-128"/>
              </a:rPr>
              <a:t>Data/Privacy Breach:</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Many Potential Costs Can Be Insured</a:t>
            </a:r>
          </a:p>
        </p:txBody>
      </p:sp>
      <p:graphicFrame>
        <p:nvGraphicFramePr>
          <p:cNvPr id="3" name="Diagram 2"/>
          <p:cNvGraphicFramePr/>
          <p:nvPr/>
        </p:nvGraphicFramePr>
        <p:xfrm>
          <a:off x="871539" y="1227613"/>
          <a:ext cx="7286624" cy="4980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143000" y="4786313"/>
            <a:ext cx="1824038" cy="88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FFFFFF"/>
                </a:solidFill>
              </a:rPr>
              <a:t>Forensic costs to discover cause</a:t>
            </a:r>
          </a:p>
        </p:txBody>
      </p:sp>
      <p:cxnSp>
        <p:nvCxnSpPr>
          <p:cNvPr id="5" name="Straight Connector 4"/>
          <p:cNvCxnSpPr/>
          <p:nvPr/>
        </p:nvCxnSpPr>
        <p:spPr>
          <a:xfrm flipV="1">
            <a:off x="2843213" y="4357688"/>
            <a:ext cx="885825" cy="4286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617" name="TextBox 4"/>
          <p:cNvSpPr txBox="1">
            <a:spLocks noChangeArrowheads="1"/>
          </p:cNvSpPr>
          <p:nvPr/>
        </p:nvSpPr>
        <p:spPr bwMode="auto">
          <a:xfrm>
            <a:off x="8596313"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606A481-C36E-4059-9632-DCF5118F4A44}" type="slidenum">
              <a:rPr lang="en-US" altLang="en-US" sz="1200"/>
              <a:pPr algn="r"/>
              <a:t>33</a:t>
            </a:fld>
            <a:endParaRPr lang="en-US" altLang="en-US" sz="1800"/>
          </a:p>
        </p:txBody>
      </p:sp>
    </p:spTree>
    <p:extLst>
      <p:ext uri="{BB962C8B-B14F-4D97-AF65-F5344CB8AC3E}">
        <p14:creationId xmlns:p14="http://schemas.microsoft.com/office/powerpoint/2010/main" val="3617735153"/>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34</a:t>
            </a:fld>
            <a:endParaRPr lang="en-US" smtClean="0"/>
          </a:p>
        </p:txBody>
      </p:sp>
      <p:graphicFrame>
        <p:nvGraphicFramePr>
          <p:cNvPr id="5122" name="Object 2"/>
          <p:cNvGraphicFramePr>
            <a:graphicFrameLocks/>
          </p:cNvGraphicFramePr>
          <p:nvPr>
            <p:extLst>
              <p:ext uri="{D42A27DB-BD31-4B8C-83A1-F6EECF244321}">
                <p14:modId xmlns:p14="http://schemas.microsoft.com/office/powerpoint/2010/main" val="2560216506"/>
              </p:ext>
            </p:extLst>
          </p:nvPr>
        </p:nvGraphicFramePr>
        <p:xfrm>
          <a:off x="215372" y="1673366"/>
          <a:ext cx="8926513" cy="4676775"/>
        </p:xfrm>
        <a:graphic>
          <a:graphicData uri="http://schemas.openxmlformats.org/presentationml/2006/ole">
            <mc:AlternateContent xmlns:mc="http://schemas.openxmlformats.org/markup-compatibility/2006">
              <mc:Choice xmlns:v="urn:schemas-microsoft-com:vml" Requires="v">
                <p:oleObj spid="_x0000_s28716043" name="Chart" r:id="rId4" imgW="5810133" imgH="3066981" progId="MSGraph.Chart.8">
                  <p:embed followColorScheme="full"/>
                </p:oleObj>
              </mc:Choice>
              <mc:Fallback>
                <p:oleObj name="Chart" r:id="rId4" imgW="5810133" imgH="3066981" progId="MSGraph.Chart.8">
                  <p:embed followColorScheme="full"/>
                  <p:pic>
                    <p:nvPicPr>
                      <p:cNvPr id="0" name=""/>
                      <p:cNvPicPr>
                        <a:picLocks noChangeArrowheads="1"/>
                      </p:cNvPicPr>
                      <p:nvPr/>
                    </p:nvPicPr>
                    <p:blipFill>
                      <a:blip r:embed="rId5"/>
                      <a:srcRect/>
                      <a:stretch>
                        <a:fillRect/>
                      </a:stretch>
                    </p:blipFill>
                    <p:spPr bwMode="auto">
                      <a:xfrm>
                        <a:off x="215372" y="1673366"/>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Estimated Cyber Insurance Premiums Written, 2014 – 2020F</a:t>
            </a:r>
          </a:p>
        </p:txBody>
      </p:sp>
      <p:sp>
        <p:nvSpPr>
          <p:cNvPr id="1969158" name="AutoShape 6"/>
          <p:cNvSpPr>
            <a:spLocks noChangeArrowheads="1"/>
          </p:cNvSpPr>
          <p:nvPr/>
        </p:nvSpPr>
        <p:spPr bwMode="blackWhite">
          <a:xfrm>
            <a:off x="4167266" y="1221260"/>
            <a:ext cx="2402887" cy="1473569"/>
          </a:xfrm>
          <a:prstGeom prst="wedgeRectCallout">
            <a:avLst>
              <a:gd name="adj1" fmla="val 79445"/>
              <a:gd name="adj2" fmla="val 598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latin typeface="Arial "/>
              </a:rPr>
              <a:t>Cyber insurance premiums written could more than triple to $7.5 billion by 2020</a:t>
            </a:r>
            <a:endParaRPr lang="en-US" sz="2000" b="1" dirty="0">
              <a:solidFill>
                <a:schemeClr val="bg1"/>
              </a:solidFill>
              <a:latin typeface="Arial "/>
            </a:endParaRPr>
          </a:p>
        </p:txBody>
      </p:sp>
      <p:sp>
        <p:nvSpPr>
          <p:cNvPr id="7" name="Rectangle 6"/>
          <p:cNvSpPr>
            <a:spLocks noChangeArrowheads="1"/>
          </p:cNvSpPr>
          <p:nvPr/>
        </p:nvSpPr>
        <p:spPr bwMode="auto">
          <a:xfrm>
            <a:off x="215372" y="6485943"/>
            <a:ext cx="5599290"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latin typeface="Arial "/>
              </a:rPr>
              <a:t>Source</a:t>
            </a:r>
            <a:r>
              <a:rPr lang="en-US" sz="1200" dirty="0">
                <a:latin typeface="Arial "/>
              </a:rPr>
              <a:t>: </a:t>
            </a:r>
            <a:r>
              <a:rPr lang="en-US" sz="1200" dirty="0" err="1" smtClean="0">
                <a:latin typeface="Arial "/>
              </a:rPr>
              <a:t>Advisen</a:t>
            </a:r>
            <a:r>
              <a:rPr lang="en-US" sz="1200" dirty="0" smtClean="0">
                <a:latin typeface="Arial "/>
              </a:rPr>
              <a:t> (2014 est.); PwC (2015, 2020); Insurance Information </a:t>
            </a:r>
            <a:r>
              <a:rPr lang="en-US" sz="1200" dirty="0">
                <a:latin typeface="Arial "/>
              </a:rPr>
              <a:t>Institute.</a:t>
            </a:r>
          </a:p>
        </p:txBody>
      </p:sp>
      <p:sp>
        <p:nvSpPr>
          <p:cNvPr id="8" name="Rectangle 8"/>
          <p:cNvSpPr>
            <a:spLocks noChangeArrowheads="1"/>
          </p:cNvSpPr>
          <p:nvPr/>
        </p:nvSpPr>
        <p:spPr bwMode="black">
          <a:xfrm>
            <a:off x="215372" y="1921641"/>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a:t>
            </a:r>
            <a:r>
              <a:rPr lang="en-US" sz="1600" b="1" dirty="0" smtClean="0">
                <a:solidFill>
                  <a:srgbClr val="225A7A"/>
                </a:solidFill>
                <a:latin typeface="Arial" panose="020B0604020202020204" pitchFamily="34" charset="0"/>
                <a:cs typeface="Arial" panose="020B0604020202020204" pitchFamily="34" charset="0"/>
              </a:rPr>
              <a:t>Billions</a:t>
            </a:r>
            <a:endParaRPr lang="en-US" sz="1600" b="1" dirty="0">
              <a:solidFill>
                <a:srgbClr val="225A7A"/>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6"/>
          <a:stretch>
            <a:fillRect/>
          </a:stretch>
        </p:blipFill>
        <p:spPr>
          <a:xfrm>
            <a:off x="1363337" y="1221259"/>
            <a:ext cx="2649133" cy="3425691"/>
          </a:xfrm>
          <a:prstGeom prst="rect">
            <a:avLst/>
          </a:prstGeom>
          <a:ln>
            <a:solidFill>
              <a:schemeClr val="accent1"/>
            </a:solidFill>
          </a:ln>
        </p:spPr>
      </p:pic>
      <p:sp>
        <p:nvSpPr>
          <p:cNvPr id="10" name="AutoShape 6"/>
          <p:cNvSpPr>
            <a:spLocks noChangeArrowheads="1"/>
          </p:cNvSpPr>
          <p:nvPr/>
        </p:nvSpPr>
        <p:spPr bwMode="blackWhite">
          <a:xfrm>
            <a:off x="4167265" y="3357797"/>
            <a:ext cx="2402887" cy="1017386"/>
          </a:xfrm>
          <a:prstGeom prst="wedgeRectCallout">
            <a:avLst>
              <a:gd name="adj1" fmla="val -72772"/>
              <a:gd name="adj2" fmla="val -355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latin typeface="Arial "/>
              </a:rPr>
              <a:t>I.I.I.’s Cyber Risk paper issued   Oct. 2015</a:t>
            </a:r>
            <a:endParaRPr lang="en-US" sz="2000" b="1" dirty="0">
              <a:solidFill>
                <a:schemeClr val="bg1"/>
              </a:solidFill>
              <a:latin typeface="Arial "/>
            </a:endParaRPr>
          </a:p>
        </p:txBody>
      </p:sp>
    </p:spTree>
    <p:extLst>
      <p:ext uri="{BB962C8B-B14F-4D97-AF65-F5344CB8AC3E}">
        <p14:creationId xmlns:p14="http://schemas.microsoft.com/office/powerpoint/2010/main" val="32751977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10" presetClass="entr" presetSubtype="0"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241944" y="6353640"/>
            <a:ext cx="2625329" cy="207749"/>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Source: ISO.</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smtClean="0">
                <a:latin typeface="Arial" panose="020B0604020202020204" pitchFamily="34" charset="0"/>
                <a:ea typeface="ＭＳ Ｐゴシック" panose="020B0600070205080204" pitchFamily="34" charset="-128"/>
              </a:rPr>
              <a:t>Ridesharing Regulation/Legislation and Status of ISO Filings as of 9/30/15</a:t>
            </a:r>
          </a:p>
        </p:txBody>
      </p:sp>
      <p:sp>
        <p:nvSpPr>
          <p:cNvPr id="62470" name="TextBox 4"/>
          <p:cNvSpPr txBox="1">
            <a:spLocks noChangeArrowheads="1"/>
          </p:cNvSpPr>
          <p:nvPr/>
        </p:nvSpPr>
        <p:spPr bwMode="auto">
          <a:xfrm>
            <a:off x="7543800" y="5715001"/>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35</a:t>
            </a:fld>
            <a:endParaRPr lang="en-US" altLang="en-US" sz="1350"/>
          </a:p>
        </p:txBody>
      </p:sp>
      <p:pic>
        <p:nvPicPr>
          <p:cNvPr id="2" name="Picture 1"/>
          <p:cNvPicPr>
            <a:picLocks noChangeAspect="1"/>
          </p:cNvPicPr>
          <p:nvPr/>
        </p:nvPicPr>
        <p:blipFill>
          <a:blip r:embed="rId4"/>
          <a:stretch>
            <a:fillRect/>
          </a:stretch>
        </p:blipFill>
        <p:spPr>
          <a:xfrm>
            <a:off x="170823" y="2321923"/>
            <a:ext cx="4506646" cy="2865140"/>
          </a:xfrm>
          <a:prstGeom prst="rect">
            <a:avLst/>
          </a:prstGeom>
        </p:spPr>
      </p:pic>
      <p:pic>
        <p:nvPicPr>
          <p:cNvPr id="3" name="Picture 2"/>
          <p:cNvPicPr>
            <a:picLocks noChangeAspect="1"/>
          </p:cNvPicPr>
          <p:nvPr/>
        </p:nvPicPr>
        <p:blipFill>
          <a:blip r:embed="rId5"/>
          <a:stretch>
            <a:fillRect/>
          </a:stretch>
        </p:blipFill>
        <p:spPr>
          <a:xfrm>
            <a:off x="4339005" y="2363473"/>
            <a:ext cx="4804996" cy="2819645"/>
          </a:xfrm>
          <a:prstGeom prst="rect">
            <a:avLst/>
          </a:prstGeom>
        </p:spPr>
      </p:pic>
      <p:sp>
        <p:nvSpPr>
          <p:cNvPr id="9" name="Rectangle 3"/>
          <p:cNvSpPr>
            <a:spLocks noChangeArrowheads="1"/>
          </p:cNvSpPr>
          <p:nvPr/>
        </p:nvSpPr>
        <p:spPr bwMode="black">
          <a:xfrm>
            <a:off x="5585150" y="1935463"/>
            <a:ext cx="2561682" cy="249299"/>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u="sng" dirty="0">
                <a:solidFill>
                  <a:srgbClr val="225A7A"/>
                </a:solidFill>
                <a:cs typeface="Arial" pitchFamily="34" charset="0"/>
              </a:rPr>
              <a:t>Status of ISO Filings</a:t>
            </a:r>
          </a:p>
        </p:txBody>
      </p:sp>
      <p:sp>
        <p:nvSpPr>
          <p:cNvPr id="12" name="Rectangle 3"/>
          <p:cNvSpPr>
            <a:spLocks noChangeArrowheads="1"/>
          </p:cNvSpPr>
          <p:nvPr/>
        </p:nvSpPr>
        <p:spPr bwMode="black">
          <a:xfrm>
            <a:off x="561460" y="1686164"/>
            <a:ext cx="2561682" cy="498598"/>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dirty="0">
                <a:solidFill>
                  <a:srgbClr val="225A7A"/>
                </a:solidFill>
                <a:cs typeface="Arial" pitchFamily="34" charset="0"/>
              </a:rPr>
              <a:t>Status Ride Sharing </a:t>
            </a:r>
            <a:r>
              <a:rPr lang="en-US" b="1" u="sng" dirty="0">
                <a:solidFill>
                  <a:srgbClr val="225A7A"/>
                </a:solidFill>
                <a:cs typeface="Arial" pitchFamily="34" charset="0"/>
              </a:rPr>
              <a:t>Legislation/Regulation</a:t>
            </a:r>
          </a:p>
        </p:txBody>
      </p:sp>
    </p:spTree>
    <p:custDataLst>
      <p:tags r:id="rId1"/>
    </p:custDataLst>
    <p:extLst>
      <p:ext uri="{BB962C8B-B14F-4D97-AF65-F5344CB8AC3E}">
        <p14:creationId xmlns:p14="http://schemas.microsoft.com/office/powerpoint/2010/main" val="190692008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36</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smtClean="0"/>
              <a:t>On-Demand/Sharing/Peer-to-Peer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smtClean="0"/>
              <a:t>The “On-Demand” Economy is or will impact many segments of the economy important to P/C insurers</a:t>
            </a:r>
          </a:p>
          <a:p>
            <a:pPr lvl="1">
              <a:lnSpc>
                <a:spcPts val="2400"/>
              </a:lnSpc>
            </a:pPr>
            <a:r>
              <a:rPr lang="en-US" sz="1900" b="1" dirty="0" smtClean="0"/>
              <a:t>Auto (personal and commercial)</a:t>
            </a:r>
          </a:p>
          <a:p>
            <a:pPr lvl="1">
              <a:lnSpc>
                <a:spcPts val="2400"/>
              </a:lnSpc>
            </a:pPr>
            <a:r>
              <a:rPr lang="en-US" sz="1900" b="1" dirty="0" smtClean="0"/>
              <a:t>Homeowners/Renters</a:t>
            </a:r>
          </a:p>
          <a:p>
            <a:pPr lvl="1">
              <a:lnSpc>
                <a:spcPts val="2400"/>
              </a:lnSpc>
            </a:pPr>
            <a:r>
              <a:rPr lang="en-US" sz="1900" b="1" dirty="0" smtClean="0"/>
              <a:t>Many Liability Coverages</a:t>
            </a:r>
          </a:p>
          <a:p>
            <a:pPr lvl="1">
              <a:lnSpc>
                <a:spcPts val="2400"/>
              </a:lnSpc>
            </a:pPr>
            <a:r>
              <a:rPr lang="en-US" sz="1900" b="1" dirty="0" smtClean="0"/>
              <a:t>Professional Liability</a:t>
            </a:r>
          </a:p>
          <a:p>
            <a:pPr lvl="1">
              <a:lnSpc>
                <a:spcPts val="2400"/>
              </a:lnSpc>
            </a:pPr>
            <a:r>
              <a:rPr lang="en-US" sz="2000" b="1" dirty="0"/>
              <a:t>Workers </a:t>
            </a:r>
            <a:r>
              <a:rPr lang="en-US" sz="2000" b="1" dirty="0" smtClean="0"/>
              <a:t>Comp</a:t>
            </a:r>
          </a:p>
          <a:p>
            <a:pPr>
              <a:lnSpc>
                <a:spcPts val="2400"/>
              </a:lnSpc>
              <a:spcBef>
                <a:spcPct val="50000"/>
              </a:spcBef>
            </a:pPr>
            <a:r>
              <a:rPr lang="en-US" sz="2100" b="1" dirty="0" smtClean="0"/>
              <a:t>Many unanswered insurance questions</a:t>
            </a:r>
          </a:p>
          <a:p>
            <a:pPr>
              <a:lnSpc>
                <a:spcPts val="2400"/>
              </a:lnSpc>
              <a:spcBef>
                <a:spcPct val="50000"/>
              </a:spcBef>
            </a:pPr>
            <a:r>
              <a:rPr lang="en-US" sz="2100" b="1" dirty="0" smtClean="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40995548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37</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a:t>
            </a:r>
            <a:r>
              <a:rPr lang="en-US" dirty="0" smtClean="0"/>
              <a:t>Industry Value Chain</a:t>
            </a:r>
            <a:endParaRPr lang="en-US" dirty="0"/>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 Willis Capital Markets &amp; Advisory; </a:t>
            </a:r>
            <a:r>
              <a:rPr lang="en-US" sz="1100" dirty="0">
                <a:latin typeface="Arial" panose="020B0604020202020204" pitchFamily="34" charset="0"/>
                <a:cs typeface="Arial" panose="020B0604020202020204" pitchFamily="34" charset="0"/>
              </a:rPr>
              <a:t>Insurance Information Institute. </a:t>
            </a:r>
          </a:p>
        </p:txBody>
      </p:sp>
      <p:sp>
        <p:nvSpPr>
          <p:cNvPr id="10" name="Text Box 5"/>
          <p:cNvSpPr txBox="1">
            <a:spLocks noChangeArrowheads="1"/>
          </p:cNvSpPr>
          <p:nvPr/>
        </p:nvSpPr>
        <p:spPr bwMode="blackWhite">
          <a:xfrm>
            <a:off x="298450" y="5945141"/>
            <a:ext cx="8518525" cy="608059"/>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smtClean="0">
                <a:solidFill>
                  <a:srgbClr val="FFFFFF"/>
                </a:solidFill>
                <a:cs typeface="Arial" panose="020B0604020202020204" pitchFamily="34" charset="0"/>
              </a:rPr>
              <a:t>Who owns the data? Where does It flow? Who does the analytics? Who is the capital provider?</a:t>
            </a:r>
            <a:endParaRPr lang="en-US" altLang="en-US" sz="2000" b="1" dirty="0">
              <a:solidFill>
                <a:srgbClr val="FFFFFF"/>
              </a:solidFill>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18268" y="1126090"/>
            <a:ext cx="7761287" cy="471586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941" y="5029181"/>
            <a:ext cx="724334" cy="724334"/>
          </a:xfrm>
          <a:prstGeom prst="rect">
            <a:avLst/>
          </a:prstGeom>
        </p:spPr>
      </p:pic>
    </p:spTree>
    <p:extLst>
      <p:ext uri="{BB962C8B-B14F-4D97-AF65-F5344CB8AC3E}">
        <p14:creationId xmlns:p14="http://schemas.microsoft.com/office/powerpoint/2010/main" val="35971045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38</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45395"/>
            <a:ext cx="9144000" cy="5763823"/>
          </a:xfrm>
          <a:prstGeom prst="rect">
            <a:avLst/>
          </a:prstGeom>
        </p:spPr>
      </p:pic>
      <p:sp>
        <p:nvSpPr>
          <p:cNvPr id="6" name="Rectangle 2"/>
          <p:cNvSpPr txBox="1">
            <a:spLocks noChangeArrowheads="1"/>
          </p:cNvSpPr>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t>The ‘Internet of Things’ and                ‘The Insurance-Net of Things’</a:t>
            </a:r>
            <a:endParaRPr lang="en-US" kern="0" dirty="0"/>
          </a:p>
        </p:txBody>
      </p:sp>
    </p:spTree>
    <p:extLst>
      <p:ext uri="{BB962C8B-B14F-4D97-AF65-F5344CB8AC3E}">
        <p14:creationId xmlns:p14="http://schemas.microsoft.com/office/powerpoint/2010/main" val="10455096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415" y="1163781"/>
            <a:ext cx="6685941" cy="5608494"/>
          </a:xfrm>
          <a:prstGeom prst="rect">
            <a:avLst/>
          </a:prstGeom>
        </p:spPr>
      </p:pic>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39</a:t>
            </a:fld>
            <a:endParaRPr lang="en-US"/>
          </a:p>
        </p:txBody>
      </p:sp>
      <p:sp>
        <p:nvSpPr>
          <p:cNvPr id="5" name="TextBox 4"/>
          <p:cNvSpPr txBox="1"/>
          <p:nvPr/>
        </p:nvSpPr>
        <p:spPr>
          <a:xfrm>
            <a:off x="584181" y="2088767"/>
            <a:ext cx="1355835" cy="338554"/>
          </a:xfrm>
          <a:prstGeom prst="rect">
            <a:avLst/>
          </a:prstGeom>
          <a:noFill/>
        </p:spPr>
        <p:txBody>
          <a:bodyPr wrap="square" rtlCol="0">
            <a:spAutoFit/>
          </a:bodyPr>
          <a:lstStyle/>
          <a:p>
            <a:pPr algn="ctr"/>
            <a:r>
              <a:rPr lang="en-US" sz="1600" dirty="0" smtClean="0">
                <a:solidFill>
                  <a:schemeClr val="accent3">
                    <a:lumMod val="50000"/>
                  </a:schemeClr>
                </a:solidFill>
              </a:rPr>
              <a:t>Aviation</a:t>
            </a:r>
            <a:endParaRPr lang="en-US" sz="1600" dirty="0">
              <a:solidFill>
                <a:schemeClr val="accent3">
                  <a:lumMod val="50000"/>
                </a:schemeClr>
              </a:solidFill>
            </a:endParaRPr>
          </a:p>
        </p:txBody>
      </p:sp>
      <p:sp>
        <p:nvSpPr>
          <p:cNvPr id="6" name="TextBox 5"/>
          <p:cNvSpPr txBox="1"/>
          <p:nvPr/>
        </p:nvSpPr>
        <p:spPr>
          <a:xfrm>
            <a:off x="5726678" y="1431105"/>
            <a:ext cx="2738766" cy="584775"/>
          </a:xfrm>
          <a:prstGeom prst="rect">
            <a:avLst/>
          </a:prstGeom>
          <a:noFill/>
        </p:spPr>
        <p:txBody>
          <a:bodyPr wrap="square" rtlCol="0">
            <a:spAutoFit/>
          </a:bodyPr>
          <a:lstStyle/>
          <a:p>
            <a:pPr algn="ctr"/>
            <a:r>
              <a:rPr lang="en-US" sz="1600" dirty="0" smtClean="0">
                <a:solidFill>
                  <a:srgbClr val="009B9A"/>
                </a:solidFill>
              </a:rPr>
              <a:t>Rail </a:t>
            </a:r>
            <a:r>
              <a:rPr lang="en-US" sz="1600" dirty="0">
                <a:solidFill>
                  <a:srgbClr val="009B9A"/>
                </a:solidFill>
              </a:rPr>
              <a:t>&amp;</a:t>
            </a:r>
            <a:r>
              <a:rPr lang="en-US" sz="1600" dirty="0" smtClean="0">
                <a:solidFill>
                  <a:srgbClr val="009B9A"/>
                </a:solidFill>
              </a:rPr>
              <a:t> Public </a:t>
            </a:r>
          </a:p>
          <a:p>
            <a:pPr algn="ctr"/>
            <a:r>
              <a:rPr lang="en-US" sz="1600" dirty="0" smtClean="0">
                <a:solidFill>
                  <a:srgbClr val="009B9A"/>
                </a:solidFill>
              </a:rPr>
              <a:t>Transport</a:t>
            </a:r>
            <a:endParaRPr lang="en-US" sz="1600" dirty="0">
              <a:solidFill>
                <a:srgbClr val="009B9A"/>
              </a:solidFill>
            </a:endParaRPr>
          </a:p>
        </p:txBody>
      </p:sp>
      <p:sp>
        <p:nvSpPr>
          <p:cNvPr id="7" name="TextBox 6"/>
          <p:cNvSpPr txBox="1"/>
          <p:nvPr/>
        </p:nvSpPr>
        <p:spPr>
          <a:xfrm>
            <a:off x="6890827" y="3205692"/>
            <a:ext cx="2010142" cy="584775"/>
          </a:xfrm>
          <a:prstGeom prst="rect">
            <a:avLst/>
          </a:prstGeom>
          <a:noFill/>
        </p:spPr>
        <p:txBody>
          <a:bodyPr wrap="square" rtlCol="0">
            <a:spAutoFit/>
          </a:bodyPr>
          <a:lstStyle/>
          <a:p>
            <a:pPr algn="ctr"/>
            <a:r>
              <a:rPr lang="en-US" sz="1600" dirty="0" smtClean="0">
                <a:solidFill>
                  <a:srgbClr val="6BCFF7"/>
                </a:solidFill>
              </a:rPr>
              <a:t>Trucking &amp; Fleet Vehicles</a:t>
            </a:r>
            <a:endParaRPr lang="en-US" sz="1600" dirty="0">
              <a:solidFill>
                <a:srgbClr val="6BCFF7"/>
              </a:solidFill>
            </a:endParaRPr>
          </a:p>
        </p:txBody>
      </p:sp>
      <p:sp>
        <p:nvSpPr>
          <p:cNvPr id="8" name="TextBox 7"/>
          <p:cNvSpPr txBox="1"/>
          <p:nvPr/>
        </p:nvSpPr>
        <p:spPr>
          <a:xfrm>
            <a:off x="570323" y="4895034"/>
            <a:ext cx="1319775" cy="584775"/>
          </a:xfrm>
          <a:prstGeom prst="rect">
            <a:avLst/>
          </a:prstGeom>
          <a:noFill/>
        </p:spPr>
        <p:txBody>
          <a:bodyPr wrap="square" rtlCol="0">
            <a:spAutoFit/>
          </a:bodyPr>
          <a:lstStyle/>
          <a:p>
            <a:pPr algn="ctr"/>
            <a:r>
              <a:rPr lang="en-US" sz="1600" dirty="0" smtClean="0">
                <a:solidFill>
                  <a:srgbClr val="00AEC6"/>
                </a:solidFill>
              </a:rPr>
              <a:t>Marine Transport</a:t>
            </a:r>
            <a:endParaRPr lang="en-US" sz="1600" dirty="0">
              <a:solidFill>
                <a:srgbClr val="00AEC6"/>
              </a:solidFill>
            </a:endParaRPr>
          </a:p>
        </p:txBody>
      </p:sp>
      <p:sp>
        <p:nvSpPr>
          <p:cNvPr id="9" name="TextBox 8"/>
          <p:cNvSpPr txBox="1"/>
          <p:nvPr/>
        </p:nvSpPr>
        <p:spPr>
          <a:xfrm>
            <a:off x="6220574" y="5304332"/>
            <a:ext cx="2039004" cy="584775"/>
          </a:xfrm>
          <a:prstGeom prst="rect">
            <a:avLst/>
          </a:prstGeom>
          <a:noFill/>
        </p:spPr>
        <p:txBody>
          <a:bodyPr wrap="square" rtlCol="0">
            <a:spAutoFit/>
          </a:bodyPr>
          <a:lstStyle/>
          <a:p>
            <a:pPr algn="ctr"/>
            <a:r>
              <a:rPr lang="en-US" sz="1600" dirty="0" smtClean="0">
                <a:solidFill>
                  <a:schemeClr val="tx1">
                    <a:lumMod val="75000"/>
                    <a:lumOff val="25000"/>
                  </a:schemeClr>
                </a:solidFill>
              </a:rPr>
              <a:t>Private Motor Vehicles</a:t>
            </a:r>
            <a:endParaRPr lang="en-US" sz="1600" dirty="0">
              <a:solidFill>
                <a:schemeClr val="tx1">
                  <a:lumMod val="75000"/>
                  <a:lumOff val="25000"/>
                </a:schemeClr>
              </a:solidFill>
            </a:endParaRPr>
          </a:p>
        </p:txBody>
      </p:sp>
      <p:sp>
        <p:nvSpPr>
          <p:cNvPr id="10" name="TextBox 9"/>
          <p:cNvSpPr txBox="1"/>
          <p:nvPr/>
        </p:nvSpPr>
        <p:spPr>
          <a:xfrm>
            <a:off x="3134943" y="3892065"/>
            <a:ext cx="2591735" cy="523220"/>
          </a:xfrm>
          <a:prstGeom prst="rect">
            <a:avLst/>
          </a:prstGeom>
          <a:noFill/>
        </p:spPr>
        <p:txBody>
          <a:bodyPr wrap="square" rtlCol="0">
            <a:spAutoFit/>
          </a:bodyPr>
          <a:lstStyle/>
          <a:p>
            <a:pPr algn="ctr"/>
            <a:r>
              <a:rPr lang="en-US" sz="2800" b="1" i="1" dirty="0" smtClean="0">
                <a:latin typeface="+mn-lt"/>
              </a:rPr>
              <a:t>The Cloud</a:t>
            </a:r>
            <a:endParaRPr lang="en-US" sz="2800" b="1" i="1" dirty="0">
              <a:latin typeface="+mn-lt"/>
            </a:endParaRPr>
          </a:p>
        </p:txBody>
      </p:sp>
      <p:sp>
        <p:nvSpPr>
          <p:cNvPr id="11" name="Rectangle 2"/>
          <p:cNvSpPr txBox="1">
            <a:spLocks noChangeArrowheads="1"/>
          </p:cNvSpPr>
          <p:nvPr/>
        </p:nvSpPr>
        <p:spPr bwMode="black">
          <a:xfrm>
            <a:off x="218623" y="116191"/>
            <a:ext cx="6202424"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t>The Insurance Industry’s Future Is in the Cloud…</a:t>
            </a:r>
          </a:p>
        </p:txBody>
      </p:sp>
      <p:sp>
        <p:nvSpPr>
          <p:cNvPr id="13" name="TextBox 12"/>
          <p:cNvSpPr txBox="1"/>
          <p:nvPr/>
        </p:nvSpPr>
        <p:spPr>
          <a:xfrm>
            <a:off x="4125538" y="1187926"/>
            <a:ext cx="2738766" cy="338554"/>
          </a:xfrm>
          <a:prstGeom prst="rect">
            <a:avLst/>
          </a:prstGeom>
          <a:noFill/>
        </p:spPr>
        <p:txBody>
          <a:bodyPr wrap="square" rtlCol="0">
            <a:spAutoFit/>
          </a:bodyPr>
          <a:lstStyle/>
          <a:p>
            <a:pPr algn="ctr"/>
            <a:r>
              <a:rPr lang="en-US" sz="1600" dirty="0" smtClean="0">
                <a:solidFill>
                  <a:schemeClr val="accent2"/>
                </a:solidFill>
              </a:rPr>
              <a:t>Human Beings</a:t>
            </a:r>
            <a:endParaRPr lang="en-US" sz="1600" dirty="0">
              <a:solidFill>
                <a:schemeClr val="accent2"/>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3466" y="1095889"/>
            <a:ext cx="1442148" cy="1466870"/>
          </a:xfrm>
          <a:prstGeom prst="rect">
            <a:avLst/>
          </a:prstGeom>
        </p:spPr>
      </p:pic>
    </p:spTree>
    <p:extLst>
      <p:ext uri="{BB962C8B-B14F-4D97-AF65-F5344CB8AC3E}">
        <p14:creationId xmlns:p14="http://schemas.microsoft.com/office/powerpoint/2010/main" val="2605633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4</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1987–2015</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 	Excludes </a:t>
            </a:r>
            <a:r>
              <a:rPr lang="en-US" sz="1100" dirty="0"/>
              <a:t>Mortgage &amp; Financial Guarantee in 2008 </a:t>
            </a:r>
            <a:r>
              <a:rPr lang="en-US" sz="1100" dirty="0" smtClean="0"/>
              <a:t>– 2014. </a:t>
            </a:r>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4260044436"/>
              </p:ext>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609597" name="Chart" r:id="rId4" imgW="5727743" imgH="3066981" progId="MSGraph.Chart.8">
                  <p:embed followColorScheme="full"/>
                </p:oleObj>
              </mc:Choice>
              <mc:Fallback>
                <p:oleObj name="Chart" r:id="rId4" imgW="5727743" imgH="3066981"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66029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24636"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2"/>
            <a:ext cx="1085850" cy="486869"/>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Andrew, </a:t>
            </a:r>
            <a:r>
              <a:rPr lang="en-US" sz="1400" b="1" dirty="0" err="1" smtClean="0">
                <a:solidFill>
                  <a:schemeClr val="bg1"/>
                </a:solidFill>
              </a:rPr>
              <a:t>Iniki</a:t>
            </a:r>
            <a:endParaRPr lang="en-US" sz="1400" b="1" dirty="0">
              <a:solidFill>
                <a:schemeClr val="bg1"/>
              </a:solidFill>
            </a:endParaRPr>
          </a:p>
        </p:txBody>
      </p:sp>
      <p:sp>
        <p:nvSpPr>
          <p:cNvPr id="2026509" name="Oval 13"/>
          <p:cNvSpPr>
            <a:spLocks noChangeArrowheads="1"/>
          </p:cNvSpPr>
          <p:nvPr/>
        </p:nvSpPr>
        <p:spPr bwMode="auto">
          <a:xfrm>
            <a:off x="275914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59766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329153" y="4017501"/>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6770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28451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80058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33054"/>
              <a:gd name="adj2" fmla="val 188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48582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252093" y="4184467"/>
            <a:ext cx="1314450" cy="292100"/>
          </a:xfrm>
          <a:prstGeom prst="wedgeRectCallout">
            <a:avLst>
              <a:gd name="adj1" fmla="val -23583"/>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6067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7288"/>
              <a:gd name="adj2" fmla="val -12951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3" y="4632673"/>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3897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695534"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955725" y="4244473"/>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7937252"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58" y="2337910"/>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8621"/>
              <a:gd name="adj2" fmla="val 2236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234632"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3799982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40</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5" y="2334406"/>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
              </a:rPr>
              <a:t>INSURANCE TECHNOLOGY:</a:t>
            </a:r>
          </a:p>
          <a:p>
            <a:pPr algn="ctr">
              <a:lnSpc>
                <a:spcPct val="85000"/>
              </a:lnSpc>
              <a:spcBef>
                <a:spcPct val="25000"/>
              </a:spcBef>
              <a:defRPr/>
            </a:pPr>
            <a:r>
              <a:rPr lang="en-US" sz="3200" b="1" i="1" dirty="0" smtClean="0">
                <a:solidFill>
                  <a:srgbClr val="FFFFFF"/>
                </a:solidFill>
                <a:latin typeface="Arial "/>
              </a:rPr>
              <a:t>FIN TECH ZEROES IN</a:t>
            </a:r>
          </a:p>
        </p:txBody>
      </p:sp>
      <p:sp>
        <p:nvSpPr>
          <p:cNvPr id="6" name="TextBox 5"/>
          <p:cNvSpPr txBox="1">
            <a:spLocks noChangeArrowheads="1"/>
          </p:cNvSpPr>
          <p:nvPr/>
        </p:nvSpPr>
        <p:spPr bwMode="auto">
          <a:xfrm>
            <a:off x="220717" y="4125887"/>
            <a:ext cx="8828033" cy="1569660"/>
          </a:xfrm>
          <a:prstGeom prst="rect">
            <a:avLst/>
          </a:prstGeom>
          <a:noFill/>
          <a:ln w="9525">
            <a:noFill/>
            <a:miter lim="800000"/>
            <a:headEnd/>
            <a:tailEnd/>
          </a:ln>
        </p:spPr>
        <p:txBody>
          <a:bodyPr wrap="square">
            <a:spAutoFit/>
          </a:bodyPr>
          <a:lstStyle/>
          <a:p>
            <a:pPr algn="ctr"/>
            <a:r>
              <a:rPr lang="en-US" sz="3200" b="1" dirty="0" smtClean="0">
                <a:solidFill>
                  <a:srgbClr val="225A7A"/>
                </a:solidFill>
                <a:latin typeface="Arial" panose="020B0604020202020204" pitchFamily="34" charset="0"/>
                <a:cs typeface="Arial" panose="020B0604020202020204" pitchFamily="34" charset="0"/>
              </a:rPr>
              <a:t>Number and Value of Deals Is Increasing</a:t>
            </a:r>
          </a:p>
          <a:p>
            <a:pPr algn="ctr"/>
            <a:endParaRPr lang="en-US" sz="3200" b="1" dirty="0" smtClean="0">
              <a:solidFill>
                <a:srgbClr val="225A7A"/>
              </a:solidFill>
              <a:latin typeface="Arial" panose="020B0604020202020204" pitchFamily="34" charset="0"/>
              <a:cs typeface="Arial" panose="020B0604020202020204" pitchFamily="34" charset="0"/>
            </a:endParaRPr>
          </a:p>
          <a:p>
            <a:pPr algn="ctr"/>
            <a:r>
              <a:rPr lang="en-US" sz="3200" b="1" i="1" dirty="0" smtClean="0">
                <a:solidFill>
                  <a:srgbClr val="FF0000"/>
                </a:solidFill>
                <a:latin typeface="Arial" panose="020B0604020202020204" pitchFamily="34" charset="0"/>
                <a:cs typeface="Arial" panose="020B0604020202020204" pitchFamily="34" charset="0"/>
              </a:rPr>
              <a:t>In Search of the Elusive Insurance ‘Unicorn’</a:t>
            </a:r>
          </a:p>
        </p:txBody>
      </p:sp>
    </p:spTree>
    <p:extLst>
      <p:ext uri="{BB962C8B-B14F-4D97-AF65-F5344CB8AC3E}">
        <p14:creationId xmlns:p14="http://schemas.microsoft.com/office/powerpoint/2010/main" val="28960379"/>
      </p:ext>
    </p:extLst>
  </p:cSld>
  <p:clrMapOvr>
    <a:masterClrMapping/>
  </p:clrMapOvr>
  <p:transition>
    <p:zoom dir="in"/>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41</a:t>
            </a:fld>
            <a:endParaRPr lang="en-US" altLang="en-US" smtClean="0"/>
          </a:p>
        </p:txBody>
      </p:sp>
      <p:graphicFrame>
        <p:nvGraphicFramePr>
          <p:cNvPr id="58374" name="Object 3"/>
          <p:cNvGraphicFramePr>
            <a:graphicFrameLocks noGrp="1"/>
          </p:cNvGraphicFramePr>
          <p:nvPr>
            <p:ph type="chart" idx="4294967295"/>
            <p:extLst>
              <p:ext uri="{D42A27DB-BD31-4B8C-83A1-F6EECF244321}">
                <p14:modId xmlns:p14="http://schemas.microsoft.com/office/powerpoint/2010/main" val="4103720992"/>
              </p:ext>
            </p:extLst>
          </p:nvPr>
        </p:nvGraphicFramePr>
        <p:xfrm>
          <a:off x="282575" y="1690688"/>
          <a:ext cx="8542338" cy="4513262"/>
        </p:xfrm>
        <a:graphic>
          <a:graphicData uri="http://schemas.openxmlformats.org/presentationml/2006/ole">
            <mc:AlternateContent xmlns:mc="http://schemas.openxmlformats.org/markup-compatibility/2006">
              <mc:Choice xmlns:v="urn:schemas-microsoft-com:vml" Requires="v">
                <p:oleObj spid="_x0000_s28717067" name="Chart" r:id="rId4" imgW="5721502" imgH="3022508" progId="MSGraph.Chart.8">
                  <p:embed followColorScheme="full"/>
                </p:oleObj>
              </mc:Choice>
              <mc:Fallback>
                <p:oleObj name="Chart" r:id="rId4" imgW="5721502" imgH="3022508" progId="MSGraph.Chart.8">
                  <p:embed followColorScheme="full"/>
                  <p:pic>
                    <p:nvPicPr>
                      <p:cNvPr id="0" name=""/>
                      <p:cNvPicPr>
                        <a:picLocks noGrp="1" noChangeArrowheads="1"/>
                      </p:cNvPicPr>
                      <p:nvPr/>
                    </p:nvPicPr>
                    <p:blipFill>
                      <a:blip r:embed="rId5"/>
                      <a:srcRect/>
                      <a:stretch>
                        <a:fillRect/>
                      </a:stretch>
                    </p:blipFill>
                    <p:spPr bwMode="gray">
                      <a:xfrm>
                        <a:off x="282575" y="1690688"/>
                        <a:ext cx="8542338"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dirty="0">
                <a:solidFill>
                  <a:srgbClr val="225A7A"/>
                </a:solidFill>
              </a:rPr>
              <a:t>($ Millions)</a:t>
            </a:r>
          </a:p>
        </p:txBody>
      </p:sp>
      <p:sp>
        <p:nvSpPr>
          <p:cNvPr id="1989639" name="AutoShape 7"/>
          <p:cNvSpPr>
            <a:spLocks noChangeArrowheads="1"/>
          </p:cNvSpPr>
          <p:nvPr/>
        </p:nvSpPr>
        <p:spPr bwMode="blackWhite">
          <a:xfrm>
            <a:off x="2916664" y="2506543"/>
            <a:ext cx="1739045" cy="907217"/>
          </a:xfrm>
          <a:prstGeom prst="wedgeRectCallout">
            <a:avLst>
              <a:gd name="adj1" fmla="val 162044"/>
              <a:gd name="adj2" fmla="val -4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smtClean="0">
                <a:solidFill>
                  <a:schemeClr val="bg1"/>
                </a:solidFill>
                <a:latin typeface="Arial" panose="020B0604020202020204" pitchFamily="34" charset="0"/>
                <a:cs typeface="Arial" panose="020B0604020202020204" pitchFamily="34" charset="0"/>
              </a:rPr>
              <a:t>Investment in insurance tech is rising</a:t>
            </a:r>
            <a:endParaRPr lang="en-US" b="1" dirty="0">
              <a:solidFill>
                <a:schemeClr val="bg1"/>
              </a:solidFill>
              <a:latin typeface="Arial" panose="020B0604020202020204" pitchFamily="34" charset="0"/>
              <a:cs typeface="Arial" panose="020B0604020202020204" pitchFamily="34" charset="0"/>
            </a:endParaRPr>
          </a:p>
        </p:txBody>
      </p:sp>
      <p:sp>
        <p:nvSpPr>
          <p:cNvPr id="10" name="AutoShape 8"/>
          <p:cNvSpPr>
            <a:spLocks noChangeArrowheads="1"/>
          </p:cNvSpPr>
          <p:nvPr/>
        </p:nvSpPr>
        <p:spPr bwMode="blackWhite">
          <a:xfrm>
            <a:off x="4401710" y="1238250"/>
            <a:ext cx="1813035" cy="1165105"/>
          </a:xfrm>
          <a:prstGeom prst="wedgeRectCallout">
            <a:avLst>
              <a:gd name="adj1" fmla="val 129787"/>
              <a:gd name="adj2" fmla="val -28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latin typeface="Arial" panose="020B0604020202020204" pitchFamily="34" charset="0"/>
                <a:cs typeface="Arial" panose="020B0604020202020204" pitchFamily="34" charset="0"/>
              </a:rPr>
              <a:t>Insurance tech deals reached a new record in 2016:Q1</a:t>
            </a:r>
            <a:endParaRPr lang="en-US" b="1" dirty="0">
              <a:solidFill>
                <a:srgbClr val="FFFFFF"/>
              </a:solidFill>
              <a:latin typeface="Arial" panose="020B0604020202020204" pitchFamily="34" charset="0"/>
              <a:cs typeface="Arial" panose="020B0604020202020204" pitchFamily="34" charset="0"/>
            </a:endParaRPr>
          </a:p>
        </p:txBody>
      </p:sp>
      <p:sp>
        <p:nvSpPr>
          <p:cNvPr id="11"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 </a:t>
            </a:r>
            <a:r>
              <a:rPr lang="en-US" sz="1100" dirty="0">
                <a:latin typeface="Arial" panose="020B0604020202020204" pitchFamily="34" charset="0"/>
                <a:cs typeface="Arial" panose="020B0604020202020204" pitchFamily="34" charset="0"/>
              </a:rPr>
              <a:t>CB Insights at </a:t>
            </a:r>
            <a:r>
              <a:rPr lang="en-US" sz="1100" dirty="0">
                <a:latin typeface="Arial" panose="020B0604020202020204" pitchFamily="34" charset="0"/>
                <a:cs typeface="Arial" panose="020B0604020202020204" pitchFamily="34" charset="0"/>
                <a:hlinkClick r:id="rId6"/>
              </a:rPr>
              <a:t>https://www.cbinsights.com/blog/insurance-tech-overview-q1-2016</a:t>
            </a:r>
            <a:r>
              <a:rPr lang="en-US" sz="1100" dirty="0" smtClean="0">
                <a:latin typeface="Arial" panose="020B0604020202020204" pitchFamily="34" charset="0"/>
                <a:cs typeface="Arial" panose="020B0604020202020204" pitchFamily="34" charset="0"/>
                <a:hlinkClick r:id="rId6"/>
              </a:rPr>
              <a:t>/</a:t>
            </a:r>
            <a:r>
              <a:rPr lang="en-US" sz="1100" dirty="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Insurance Information Institute. </a:t>
            </a:r>
          </a:p>
        </p:txBody>
      </p:sp>
      <p:sp>
        <p:nvSpPr>
          <p:cNvPr id="13" name="Rectangle 2"/>
          <p:cNvSpPr txBox="1">
            <a:spLocks noChangeArrowheads="1"/>
          </p:cNvSpPr>
          <p:nvPr/>
        </p:nvSpPr>
        <p:spPr bwMode="black">
          <a:xfrm>
            <a:off x="85725" y="74295"/>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t>Insurance Technology Financing Trend: Change Is Coming</a:t>
            </a:r>
            <a:endParaRPr lang="en-US" kern="0" dirty="0"/>
          </a:p>
        </p:txBody>
      </p:sp>
    </p:spTree>
    <p:extLst>
      <p:ext uri="{BB962C8B-B14F-4D97-AF65-F5344CB8AC3E}">
        <p14:creationId xmlns:p14="http://schemas.microsoft.com/office/powerpoint/2010/main" val="16422538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smtClean="0">
                <a:latin typeface="Arial "/>
              </a:rPr>
              <a:t>Insurance Tech Activity by Area                   of Interest, 2013 – 2016:Q1</a:t>
            </a:r>
          </a:p>
        </p:txBody>
      </p:sp>
      <p:graphicFrame>
        <p:nvGraphicFramePr>
          <p:cNvPr id="7173" name="Object 3"/>
          <p:cNvGraphicFramePr>
            <a:graphicFrameLocks noChangeAspect="1"/>
          </p:cNvGraphicFramePr>
          <p:nvPr>
            <p:extLst/>
          </p:nvPr>
        </p:nvGraphicFramePr>
        <p:xfrm>
          <a:off x="406400" y="1317625"/>
          <a:ext cx="8058150" cy="4203700"/>
        </p:xfrm>
        <a:graphic>
          <a:graphicData uri="http://schemas.openxmlformats.org/presentationml/2006/ole">
            <mc:AlternateContent xmlns:mc="http://schemas.openxmlformats.org/markup-compatibility/2006">
              <mc:Choice xmlns:v="urn:schemas-microsoft-com:vml" Requires="v">
                <p:oleObj spid="_x0000_s28718091" name="Worksheet" r:id="rId4" imgW="8064613" imgH="4203746" progId="Excel.Sheet.8">
                  <p:embed/>
                </p:oleObj>
              </mc:Choice>
              <mc:Fallback>
                <p:oleObj name="Worksheet" r:id="rId4" imgW="8064613" imgH="4203746" progId="Excel.Sheet.8">
                  <p:embed/>
                  <p:pic>
                    <p:nvPicPr>
                      <p:cNvPr id="0" name=""/>
                      <p:cNvPicPr>
                        <a:picLocks noChangeAspect="1" noChangeArrowheads="1"/>
                      </p:cNvPicPr>
                      <p:nvPr/>
                    </p:nvPicPr>
                    <p:blipFill>
                      <a:blip r:embed="rId5"/>
                      <a:srcRect/>
                      <a:stretch>
                        <a:fillRect/>
                      </a:stretch>
                    </p:blipFill>
                    <p:spPr bwMode="auto">
                      <a:xfrm>
                        <a:off x="406400" y="1317625"/>
                        <a:ext cx="8058150" cy="4203700"/>
                      </a:xfrm>
                      <a:prstGeom prst="rect">
                        <a:avLst/>
                      </a:prstGeom>
                      <a:noFill/>
                      <a:ln>
                        <a:noFill/>
                      </a:ln>
                      <a:extLst/>
                    </p:spPr>
                  </p:pic>
                </p:oleObj>
              </mc:Fallback>
            </mc:AlternateContent>
          </a:graphicData>
        </a:graphic>
      </p:graphicFrame>
      <p:sp>
        <p:nvSpPr>
          <p:cNvPr id="8" name="Rectangle 6"/>
          <p:cNvSpPr>
            <a:spLocks noChangeArrowheads="1"/>
          </p:cNvSpPr>
          <p:nvPr/>
        </p:nvSpPr>
        <p:spPr bwMode="blackWhite">
          <a:xfrm>
            <a:off x="406400" y="5663922"/>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Silicon Valley and the venture </a:t>
            </a:r>
            <a:r>
              <a:rPr lang="en-US" altLang="en-US" b="1" dirty="0">
                <a:solidFill>
                  <a:srgbClr val="FFFFFF"/>
                </a:solidFill>
              </a:rPr>
              <a:t>c</a:t>
            </a:r>
            <a:r>
              <a:rPr lang="en-US" altLang="en-US" b="1" dirty="0" smtClean="0">
                <a:solidFill>
                  <a:srgbClr val="FFFFFF"/>
                </a:solidFill>
              </a:rPr>
              <a:t>apital community have the insurance industry in their sights.  Most will fail.  Some will succeed.</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 </a:t>
            </a:r>
            <a:r>
              <a:rPr lang="en-US" sz="1100" dirty="0">
                <a:latin typeface="Arial" panose="020B0604020202020204" pitchFamily="34" charset="0"/>
                <a:cs typeface="Arial" panose="020B0604020202020204" pitchFamily="34" charset="0"/>
              </a:rPr>
              <a:t>CB Insights at </a:t>
            </a:r>
            <a:r>
              <a:rPr lang="en-US" sz="1100" dirty="0">
                <a:latin typeface="Arial" panose="020B0604020202020204" pitchFamily="34" charset="0"/>
                <a:cs typeface="Arial" panose="020B0604020202020204" pitchFamily="34" charset="0"/>
                <a:hlinkClick r:id="rId6"/>
              </a:rPr>
              <a:t>https://www.cbinsights.com/blog/insurance-tech-overview-q1-2016</a:t>
            </a:r>
            <a:r>
              <a:rPr lang="en-US" sz="1100" dirty="0" smtClean="0">
                <a:latin typeface="Arial" panose="020B0604020202020204" pitchFamily="34" charset="0"/>
                <a:cs typeface="Arial" panose="020B0604020202020204" pitchFamily="34" charset="0"/>
                <a:hlinkClick r:id="rId6"/>
              </a:rPr>
              <a:t>/</a:t>
            </a:r>
            <a:r>
              <a:rPr lang="en-US" sz="1100" dirty="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Insurance Information Institute. </a:t>
            </a:r>
          </a:p>
        </p:txBody>
      </p:sp>
      <p:sp>
        <p:nvSpPr>
          <p:cNvPr id="10" name="Rectangle 4"/>
          <p:cNvSpPr>
            <a:spLocks noChangeArrowheads="1"/>
          </p:cNvSpPr>
          <p:nvPr/>
        </p:nvSpPr>
        <p:spPr bwMode="black">
          <a:xfrm>
            <a:off x="249237" y="1532591"/>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dirty="0" smtClean="0">
                <a:solidFill>
                  <a:srgbClr val="225A7A"/>
                </a:solidFill>
              </a:rPr>
              <a:t>(Percent)</a:t>
            </a:r>
            <a:endParaRPr lang="en-US" altLang="en-US" sz="1600" b="1" dirty="0">
              <a:solidFill>
                <a:srgbClr val="225A7A"/>
              </a:solidFill>
            </a:endParaRPr>
          </a:p>
        </p:txBody>
      </p:sp>
      <p:sp>
        <p:nvSpPr>
          <p:cNvPr id="11" name="AutoShape 14"/>
          <p:cNvSpPr>
            <a:spLocks noChangeArrowheads="1"/>
          </p:cNvSpPr>
          <p:nvPr/>
        </p:nvSpPr>
        <p:spPr bwMode="blackWhite">
          <a:xfrm>
            <a:off x="3403600" y="1092340"/>
            <a:ext cx="4147503" cy="893762"/>
          </a:xfrm>
          <a:prstGeom prst="wedgeRectCallout">
            <a:avLst>
              <a:gd name="adj1" fmla="val 35795"/>
              <a:gd name="adj2" fmla="val 18963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With the ACA in the rear view window, non-health insurance tech accounts for the majority of investment</a:t>
            </a:r>
          </a:p>
        </p:txBody>
      </p:sp>
    </p:spTree>
    <p:extLst>
      <p:ext uri="{BB962C8B-B14F-4D97-AF65-F5344CB8AC3E}">
        <p14:creationId xmlns:p14="http://schemas.microsoft.com/office/powerpoint/2010/main" val="36681563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43</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4837" y="202628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i="1" dirty="0" smtClean="0">
                <a:solidFill>
                  <a:srgbClr val="FFFFFF"/>
                </a:solidFill>
              </a:rPr>
              <a:t>Thank You &amp; Questions</a:t>
            </a:r>
            <a:r>
              <a:rPr lang="en-US" sz="4000" b="1" i="1" dirty="0">
                <a:solidFill>
                  <a:srgbClr val="FFFFFF"/>
                </a:solidFill>
              </a:rPr>
              <a:t>!</a:t>
            </a: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43</a:t>
            </a:fld>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20" y="3876675"/>
            <a:ext cx="3027680" cy="227076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756275" y="3971925"/>
            <a:ext cx="2616200" cy="1962150"/>
          </a:xfrm>
          <a:prstGeom prst="rect">
            <a:avLst/>
          </a:prstGeom>
        </p:spPr>
      </p:pic>
    </p:spTree>
    <p:extLst>
      <p:ext uri="{BB962C8B-B14F-4D97-AF65-F5344CB8AC3E}">
        <p14:creationId xmlns:p14="http://schemas.microsoft.com/office/powerpoint/2010/main" val="137483784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44</a:t>
            </a:fld>
            <a:endParaRPr lang="en-US"/>
          </a:p>
        </p:txBody>
      </p:sp>
    </p:spTree>
    <p:extLst>
      <p:ext uri="{BB962C8B-B14F-4D97-AF65-F5344CB8AC3E}">
        <p14:creationId xmlns:p14="http://schemas.microsoft.com/office/powerpoint/2010/main" val="280217368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ext uri="{D42A27DB-BD31-4B8C-83A1-F6EECF244321}">
                <p14:modId xmlns:p14="http://schemas.microsoft.com/office/powerpoint/2010/main" val="236962230"/>
              </p:ext>
            </p:extLst>
          </p:nvPr>
        </p:nvGraphicFramePr>
        <p:xfrm>
          <a:off x="0" y="1236663"/>
          <a:ext cx="8880475" cy="5891212"/>
        </p:xfrm>
        <a:graphic>
          <a:graphicData uri="http://schemas.openxmlformats.org/presentationml/2006/ole">
            <mc:AlternateContent xmlns:mc="http://schemas.openxmlformats.org/markup-compatibility/2006">
              <mc:Choice xmlns:v="urn:schemas-microsoft-com:vml" Requires="v">
                <p:oleObj spid="_x0000_s28522729" name="Chart" r:id="rId4" imgW="5524682" imgH="3695839" progId="MSGraph.Chart.8">
                  <p:embed followColorScheme="full"/>
                </p:oleObj>
              </mc:Choice>
              <mc:Fallback>
                <p:oleObj name="Chart" r:id="rId4" imgW="5524682" imgH="3695839" progId="MSGraph.Chart.8">
                  <p:embed followColorScheme="full"/>
                  <p:pic>
                    <p:nvPicPr>
                      <p:cNvPr id="0" name=""/>
                      <p:cNvPicPr>
                        <a:picLocks noChangeAspect="1" noChangeArrowheads="1"/>
                      </p:cNvPicPr>
                      <p:nvPr/>
                    </p:nvPicPr>
                    <p:blipFill>
                      <a:blip r:embed="rId5"/>
                      <a:srcRect/>
                      <a:stretch>
                        <a:fillRect/>
                      </a:stretch>
                    </p:blipFill>
                    <p:spPr bwMode="auto">
                      <a:xfrm>
                        <a:off x="0" y="1236663"/>
                        <a:ext cx="8880475" cy="589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8" name="Rectangle 5"/>
          <p:cNvSpPr>
            <a:spLocks noChangeArrowheads="1"/>
          </p:cNvSpPr>
          <p:nvPr/>
        </p:nvSpPr>
        <p:spPr bwMode="auto">
          <a:xfrm>
            <a:off x="798028" y="1627446"/>
            <a:ext cx="2453171" cy="4400090"/>
          </a:xfrm>
          <a:prstGeom prst="rect">
            <a:avLst/>
          </a:prstGeom>
          <a:solidFill>
            <a:srgbClr val="99CCFF">
              <a:alpha val="49019"/>
            </a:srgbClr>
          </a:solidFill>
          <a:ln w="9525">
            <a:solidFill>
              <a:srgbClr val="C00000"/>
            </a:solid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2362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3244608" y="1650961"/>
            <a:ext cx="2648192" cy="4376575"/>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400" name="Text Box 17"/>
          <p:cNvSpPr txBox="1">
            <a:spLocks noChangeArrowheads="1"/>
          </p:cNvSpPr>
          <p:nvPr/>
        </p:nvSpPr>
        <p:spPr bwMode="auto">
          <a:xfrm>
            <a:off x="1382596" y="1724329"/>
            <a:ext cx="1293813" cy="739306"/>
          </a:xfrm>
          <a:prstGeom prst="rect">
            <a:avLst/>
          </a:prstGeom>
          <a:solidFill>
            <a:srgbClr val="00B0F0"/>
          </a:solidFill>
          <a:ln w="57150">
            <a:solidFill>
              <a:srgbClr val="C00000"/>
            </a:solidFill>
            <a:miter lim="800000"/>
            <a:headEnd/>
            <a:tailEnd/>
          </a:ln>
        </p:spPr>
        <p:txBody>
          <a:bodyPr lIns="92075" tIns="46038" rIns="92075" bIns="46038">
            <a:spAutoFit/>
          </a:bodyPr>
          <a:lstStyle/>
          <a:p>
            <a:pPr marL="342900" indent="-342900" algn="ctr">
              <a:buClr>
                <a:schemeClr val="tx1"/>
              </a:buClr>
              <a:buFontTx/>
              <a:buNone/>
            </a:pPr>
            <a:r>
              <a:rPr lang="en-US" sz="1400" b="1" u="sng" dirty="0" smtClean="0"/>
              <a:t>1950 - 1970</a:t>
            </a:r>
          </a:p>
          <a:p>
            <a:pPr marL="342900" indent="-342900" algn="ctr">
              <a:buClr>
                <a:schemeClr val="tx1"/>
              </a:buClr>
              <a:buFontTx/>
              <a:buNone/>
            </a:pPr>
            <a:r>
              <a:rPr lang="en-US" sz="1400" b="1" dirty="0" smtClean="0"/>
              <a:t>Low</a:t>
            </a:r>
          </a:p>
          <a:p>
            <a:pPr marL="342900" indent="-342900" algn="ctr">
              <a:buClr>
                <a:schemeClr val="tx1"/>
              </a:buClr>
              <a:buFontTx/>
              <a:buNone/>
            </a:pPr>
            <a:r>
              <a:rPr lang="en-US" sz="1400" b="1" dirty="0" smtClean="0"/>
              <a:t>Volatility</a:t>
            </a:r>
            <a:endParaRPr lang="en-US" sz="1400" b="1" dirty="0"/>
          </a:p>
        </p:txBody>
      </p:sp>
      <p:sp>
        <p:nvSpPr>
          <p:cNvPr id="24" name="Rectangle 2"/>
          <p:cNvSpPr txBox="1">
            <a:spLocks noChangeArrowheads="1"/>
          </p:cNvSpPr>
          <p:nvPr/>
        </p:nvSpPr>
        <p:spPr>
          <a:xfrm>
            <a:off x="9873" y="0"/>
            <a:ext cx="7805778"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225A7A"/>
                </a:solidFill>
                <a:effectLst/>
                <a:uLnTx/>
                <a:uFillTx/>
                <a:ea typeface="+mj-ea"/>
                <a:cs typeface="+mj-cs"/>
              </a:rPr>
              <a:t>P/C</a:t>
            </a:r>
            <a:r>
              <a:rPr kumimoji="0" lang="en-US" sz="2400" b="1" i="0" u="none" strike="noStrike" kern="0" cap="none" spc="0" normalizeH="0" noProof="0" dirty="0" smtClean="0">
                <a:ln>
                  <a:noFill/>
                </a:ln>
                <a:solidFill>
                  <a:srgbClr val="225A7A"/>
                </a:solidFill>
                <a:effectLst/>
                <a:uLnTx/>
                <a:uFillTx/>
                <a:ea typeface="+mj-ea"/>
                <a:cs typeface="+mj-cs"/>
              </a:rPr>
              <a:t> </a:t>
            </a:r>
            <a:r>
              <a:rPr lang="en-US" sz="2400" b="1" kern="0" noProof="0" dirty="0">
                <a:solidFill>
                  <a:srgbClr val="225A7A"/>
                </a:solidFill>
                <a:ea typeface="+mj-ea"/>
                <a:cs typeface="+mj-cs"/>
              </a:rPr>
              <a:t>I</a:t>
            </a:r>
            <a:r>
              <a:rPr lang="en-US" sz="2400" b="1" kern="0" dirty="0" err="1" smtClean="0">
                <a:solidFill>
                  <a:srgbClr val="225A7A"/>
                </a:solidFill>
                <a:ea typeface="+mj-ea"/>
                <a:cs typeface="+mj-cs"/>
              </a:rPr>
              <a:t>nsurance</a:t>
            </a:r>
            <a:r>
              <a:rPr lang="en-US" sz="2400" b="1" kern="0" dirty="0" smtClean="0">
                <a:solidFill>
                  <a:srgbClr val="225A7A"/>
                </a:solidFill>
                <a:ea typeface="+mj-ea"/>
                <a:cs typeface="+mj-cs"/>
              </a:rPr>
              <a:t> Industry ROE: Magnitude of Cyclicality, Volatility Changes Over Time, 1950-2015</a:t>
            </a:r>
            <a:endParaRPr kumimoji="0" lang="en-US" sz="2400" b="1" i="0" u="none" strike="noStrike" kern="0" cap="none" spc="0" normalizeH="0" baseline="0" noProof="0" dirty="0" smtClean="0">
              <a:ln>
                <a:noFill/>
              </a:ln>
              <a:solidFill>
                <a:srgbClr val="225A7A"/>
              </a:solidFill>
              <a:effectLst/>
              <a:uLnTx/>
              <a:uFillTx/>
              <a:ea typeface="+mj-ea"/>
              <a:cs typeface="+mj-cs"/>
            </a:endParaRPr>
          </a:p>
        </p:txBody>
      </p:sp>
      <p:sp>
        <p:nvSpPr>
          <p:cNvPr id="26" name="Rectangle 14"/>
          <p:cNvSpPr>
            <a:spLocks noChangeArrowheads="1"/>
          </p:cNvSpPr>
          <p:nvPr/>
        </p:nvSpPr>
        <p:spPr bwMode="auto">
          <a:xfrm>
            <a:off x="7854008" y="1650961"/>
            <a:ext cx="842952" cy="4376575"/>
          </a:xfrm>
          <a:prstGeom prst="rect">
            <a:avLst/>
          </a:prstGeom>
          <a:solidFill>
            <a:srgbClr val="92D050">
              <a:alpha val="49019"/>
            </a:srgbClr>
          </a:solidFill>
          <a:ln w="9525">
            <a:noFill/>
            <a:miter lim="800000"/>
            <a:headEnd/>
            <a:tailEnd/>
          </a:ln>
        </p:spPr>
        <p:txBody>
          <a:bodyPr wrap="none" lIns="92075" tIns="46038" rIns="92075" bIns="46038" anchor="ctr"/>
          <a:lstStyle/>
          <a:p>
            <a:endParaRPr lang="en-US"/>
          </a:p>
        </p:txBody>
      </p:sp>
      <p:sp>
        <p:nvSpPr>
          <p:cNvPr id="29" name="Rectangle 4"/>
          <p:cNvSpPr>
            <a:spLocks noChangeArrowheads="1"/>
          </p:cNvSpPr>
          <p:nvPr/>
        </p:nvSpPr>
        <p:spPr bwMode="auto">
          <a:xfrm>
            <a:off x="9873" y="64377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a:t>
            </a:r>
            <a:r>
              <a:rPr lang="en-US" sz="1000" dirty="0" smtClean="0">
                <a:latin typeface="Arial" charset="0"/>
              </a:rPr>
              <a:t>Institute</a:t>
            </a:r>
            <a:endParaRPr lang="en-US" sz="1000" dirty="0">
              <a:latin typeface="Arial" charset="0"/>
            </a:endParaRPr>
          </a:p>
        </p:txBody>
      </p:sp>
      <p:sp>
        <p:nvSpPr>
          <p:cNvPr id="30" name="Text Box 17"/>
          <p:cNvSpPr txBox="1">
            <a:spLocks noChangeArrowheads="1"/>
          </p:cNvSpPr>
          <p:nvPr/>
        </p:nvSpPr>
        <p:spPr bwMode="auto">
          <a:xfrm>
            <a:off x="4125796" y="1714169"/>
            <a:ext cx="1293813" cy="739306"/>
          </a:xfrm>
          <a:prstGeom prst="rect">
            <a:avLst/>
          </a:prstGeom>
          <a:solidFill>
            <a:srgbClr val="00B0F0"/>
          </a:solidFill>
          <a:ln w="57150">
            <a:solidFill>
              <a:srgbClr val="C00000"/>
            </a:solidFill>
            <a:miter lim="800000"/>
            <a:headEnd/>
            <a:tailEnd/>
          </a:ln>
        </p:spPr>
        <p:txBody>
          <a:bodyPr lIns="92075" tIns="46038" rIns="92075" bIns="46038">
            <a:spAutoFit/>
          </a:bodyPr>
          <a:lstStyle/>
          <a:p>
            <a:pPr marL="342900" indent="-342900" algn="ctr">
              <a:buClr>
                <a:schemeClr val="tx1"/>
              </a:buClr>
              <a:buFontTx/>
              <a:buNone/>
            </a:pPr>
            <a:r>
              <a:rPr lang="en-US" sz="1400" b="1" u="sng" dirty="0" smtClean="0"/>
              <a:t>1971 - 1992</a:t>
            </a:r>
          </a:p>
          <a:p>
            <a:pPr marL="342900" indent="-342900" algn="ctr">
              <a:buClr>
                <a:schemeClr val="tx1"/>
              </a:buClr>
              <a:buFontTx/>
              <a:buNone/>
            </a:pPr>
            <a:r>
              <a:rPr lang="en-US" sz="1400" b="1" dirty="0" smtClean="0"/>
              <a:t>Extreme</a:t>
            </a:r>
          </a:p>
          <a:p>
            <a:pPr marL="342900" indent="-342900" algn="ctr">
              <a:buClr>
                <a:schemeClr val="tx1"/>
              </a:buClr>
              <a:buFontTx/>
              <a:buNone/>
            </a:pPr>
            <a:r>
              <a:rPr lang="en-US" sz="1400" b="1" dirty="0" smtClean="0"/>
              <a:t>Volatility</a:t>
            </a:r>
            <a:endParaRPr lang="en-US" sz="1400" b="1" dirty="0"/>
          </a:p>
        </p:txBody>
      </p:sp>
      <p:sp>
        <p:nvSpPr>
          <p:cNvPr id="31" name="Rectangle 14"/>
          <p:cNvSpPr>
            <a:spLocks noChangeArrowheads="1"/>
          </p:cNvSpPr>
          <p:nvPr/>
        </p:nvSpPr>
        <p:spPr bwMode="auto">
          <a:xfrm>
            <a:off x="5892800" y="1621330"/>
            <a:ext cx="1961208" cy="4406206"/>
          </a:xfrm>
          <a:prstGeom prst="rect">
            <a:avLst/>
          </a:prstGeom>
          <a:solidFill>
            <a:schemeClr val="tx2">
              <a:lumMod val="40000"/>
              <a:lumOff val="60000"/>
              <a:alpha val="49019"/>
            </a:schemeClr>
          </a:solidFill>
          <a:ln w="9525">
            <a:noFill/>
            <a:miter lim="800000"/>
            <a:headEnd/>
            <a:tailEnd/>
          </a:ln>
        </p:spPr>
        <p:txBody>
          <a:bodyPr wrap="none" lIns="92075" tIns="46038" rIns="92075" bIns="46038" anchor="ctr"/>
          <a:lstStyle/>
          <a:p>
            <a:endParaRPr lang="en-US"/>
          </a:p>
        </p:txBody>
      </p:sp>
      <p:sp>
        <p:nvSpPr>
          <p:cNvPr id="32" name="Text Box 17"/>
          <p:cNvSpPr txBox="1">
            <a:spLocks noChangeArrowheads="1"/>
          </p:cNvSpPr>
          <p:nvPr/>
        </p:nvSpPr>
        <p:spPr bwMode="auto">
          <a:xfrm>
            <a:off x="6259396" y="1724329"/>
            <a:ext cx="1293813" cy="739306"/>
          </a:xfrm>
          <a:prstGeom prst="rect">
            <a:avLst/>
          </a:prstGeom>
          <a:solidFill>
            <a:srgbClr val="00B0F0"/>
          </a:solidFill>
          <a:ln w="57150">
            <a:solidFill>
              <a:srgbClr val="C00000"/>
            </a:solidFill>
            <a:miter lim="800000"/>
            <a:headEnd/>
            <a:tailEnd/>
          </a:ln>
        </p:spPr>
        <p:txBody>
          <a:bodyPr lIns="92075" tIns="46038" rIns="92075" bIns="46038">
            <a:spAutoFit/>
          </a:bodyPr>
          <a:lstStyle/>
          <a:p>
            <a:pPr marL="342900" indent="-342900" algn="ctr">
              <a:buClr>
                <a:schemeClr val="tx1"/>
              </a:buClr>
              <a:buFontTx/>
              <a:buNone/>
            </a:pPr>
            <a:r>
              <a:rPr lang="en-US" sz="1400" b="1" u="sng" dirty="0" smtClean="0"/>
              <a:t>1993 - 2008</a:t>
            </a:r>
          </a:p>
          <a:p>
            <a:pPr marL="342900" indent="-342900" algn="ctr">
              <a:buClr>
                <a:schemeClr val="tx1"/>
              </a:buClr>
              <a:buFontTx/>
              <a:buNone/>
            </a:pPr>
            <a:r>
              <a:rPr lang="en-US" sz="1400" b="1" dirty="0" smtClean="0"/>
              <a:t>Modest</a:t>
            </a:r>
          </a:p>
          <a:p>
            <a:pPr marL="342900" indent="-342900" algn="ctr">
              <a:buClr>
                <a:schemeClr val="tx1"/>
              </a:buClr>
              <a:buFontTx/>
              <a:buNone/>
            </a:pPr>
            <a:r>
              <a:rPr lang="en-US" sz="1400" b="1" dirty="0" smtClean="0"/>
              <a:t>Volatility</a:t>
            </a:r>
            <a:endParaRPr lang="en-US" sz="1400" b="1" dirty="0"/>
          </a:p>
        </p:txBody>
      </p:sp>
      <p:sp>
        <p:nvSpPr>
          <p:cNvPr id="33" name="Text Box 17"/>
          <p:cNvSpPr txBox="1">
            <a:spLocks noChangeArrowheads="1"/>
          </p:cNvSpPr>
          <p:nvPr/>
        </p:nvSpPr>
        <p:spPr bwMode="auto">
          <a:xfrm>
            <a:off x="7701280" y="1700062"/>
            <a:ext cx="1423395" cy="739306"/>
          </a:xfrm>
          <a:prstGeom prst="rect">
            <a:avLst/>
          </a:prstGeom>
          <a:solidFill>
            <a:srgbClr val="00B0F0"/>
          </a:solidFill>
          <a:ln w="57150">
            <a:solidFill>
              <a:srgbClr val="C00000"/>
            </a:solidFill>
            <a:miter lim="800000"/>
            <a:headEnd/>
            <a:tailEnd/>
          </a:ln>
        </p:spPr>
        <p:txBody>
          <a:bodyPr wrap="square" lIns="92075" tIns="46038" rIns="92075" bIns="46038">
            <a:spAutoFit/>
          </a:bodyPr>
          <a:lstStyle/>
          <a:p>
            <a:pPr marL="342900" indent="-342900" algn="ctr">
              <a:buClr>
                <a:schemeClr val="tx1"/>
              </a:buClr>
              <a:buFontTx/>
              <a:buNone/>
            </a:pPr>
            <a:r>
              <a:rPr lang="en-US" sz="1400" b="1" u="sng" dirty="0" smtClean="0"/>
              <a:t>2009 - Present</a:t>
            </a:r>
          </a:p>
          <a:p>
            <a:pPr marL="342900" indent="-342900" algn="ctr">
              <a:buClr>
                <a:schemeClr val="tx1"/>
              </a:buClr>
              <a:buFontTx/>
              <a:buNone/>
            </a:pPr>
            <a:r>
              <a:rPr lang="en-US" sz="1400" b="1" dirty="0" smtClean="0"/>
              <a:t>Modest</a:t>
            </a:r>
          </a:p>
          <a:p>
            <a:pPr marL="342900" indent="-342900" algn="ctr">
              <a:buClr>
                <a:schemeClr val="tx1"/>
              </a:buClr>
              <a:buFontTx/>
              <a:buNone/>
            </a:pPr>
            <a:r>
              <a:rPr lang="en-US" sz="1400" b="1" dirty="0" smtClean="0"/>
              <a:t>Volatility</a:t>
            </a:r>
            <a:endParaRPr lang="en-US" sz="1400" b="1" dirty="0"/>
          </a:p>
        </p:txBody>
      </p:sp>
    </p:spTree>
    <p:extLst>
      <p:ext uri="{BB962C8B-B14F-4D97-AF65-F5344CB8AC3E}">
        <p14:creationId xmlns:p14="http://schemas.microsoft.com/office/powerpoint/2010/main" val="37791275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1991–2015</a:t>
            </a:r>
          </a:p>
        </p:txBody>
      </p:sp>
      <p:sp>
        <p:nvSpPr>
          <p:cNvPr id="14339" name="Text Box 5"/>
          <p:cNvSpPr txBox="1">
            <a:spLocks noChangeArrowheads="1"/>
          </p:cNvSpPr>
          <p:nvPr/>
        </p:nvSpPr>
        <p:spPr bwMode="auto">
          <a:xfrm>
            <a:off x="832357" y="1067118"/>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2013 </a:t>
            </a:r>
            <a:r>
              <a:rPr lang="en-US" sz="1200" dirty="0">
                <a:solidFill>
                  <a:srgbClr val="000000"/>
                </a:solidFill>
              </a:rPr>
              <a:t>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2014</a:t>
            </a:r>
            <a:r>
              <a:rPr lang="en-US" sz="1200" dirty="0">
                <a:solidFill>
                  <a:srgbClr val="000000"/>
                </a:solidFill>
              </a:rPr>
              <a:t> 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8.4%</a:t>
            </a:r>
          </a:p>
          <a:p>
            <a:pPr>
              <a:lnSpc>
                <a:spcPct val="90000"/>
              </a:lnSpc>
              <a:spcBef>
                <a:spcPct val="20000"/>
              </a:spcBef>
              <a:buClr>
                <a:srgbClr val="FF6801"/>
              </a:buClr>
              <a:buFont typeface="Wingdings" panose="05000000000000000000" pitchFamily="2" charset="2"/>
              <a:buChar char="n"/>
            </a:pPr>
            <a:r>
              <a:rPr lang="en-US" sz="1200" dirty="0" smtClean="0">
                <a:solidFill>
                  <a:srgbClr val="000000"/>
                </a:solidFill>
              </a:rPr>
              <a:t>2015 ROAS </a:t>
            </a:r>
            <a:r>
              <a:rPr lang="en-US" sz="1200" dirty="0">
                <a:solidFill>
                  <a:srgbClr val="000000"/>
                </a:solidFill>
              </a:rPr>
              <a:t>= </a:t>
            </a:r>
            <a:r>
              <a:rPr lang="en-US" sz="1200" dirty="0" smtClean="0">
                <a:solidFill>
                  <a:srgbClr val="000000"/>
                </a:solidFill>
              </a:rPr>
              <a:t>8.4%</a:t>
            </a:r>
            <a:endParaRPr lang="en-US" sz="1200" dirty="0">
              <a:solidFill>
                <a:srgbClr val="000000"/>
              </a:solidFill>
            </a:endParaRPr>
          </a:p>
          <a:p>
            <a:pPr fontAlgn="base">
              <a:lnSpc>
                <a:spcPct val="90000"/>
              </a:lnSpc>
              <a:spcBef>
                <a:spcPct val="20000"/>
              </a:spcBef>
              <a:spcAft>
                <a:spcPct val="0"/>
              </a:spcAft>
              <a:buClr>
                <a:srgbClr val="FF6801"/>
              </a:buClr>
              <a:buFont typeface="Wingdings" panose="05000000000000000000" pitchFamily="2" charset="2"/>
              <a:buChar char="n"/>
            </a:pPr>
            <a:endParaRPr lang="en-US" sz="1200" dirty="0" smtClean="0">
              <a:solidFill>
                <a:srgbClr val="000000"/>
              </a:solidFill>
            </a:endParaRPr>
          </a:p>
        </p:txBody>
      </p:sp>
      <p:sp>
        <p:nvSpPr>
          <p:cNvPr id="14340" name="Rectangle 5"/>
          <p:cNvSpPr>
            <a:spLocks noChangeArrowheads="1"/>
          </p:cNvSpPr>
          <p:nvPr/>
        </p:nvSpPr>
        <p:spPr bwMode="auto">
          <a:xfrm>
            <a:off x="-268014" y="6267069"/>
            <a:ext cx="941201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050" dirty="0">
                <a:solidFill>
                  <a:srgbClr val="000000"/>
                </a:solidFill>
              </a:rPr>
              <a:t>ROE figures are GAAP; </a:t>
            </a:r>
            <a:r>
              <a:rPr lang="en-US" sz="1050" baseline="30000" dirty="0">
                <a:solidFill>
                  <a:srgbClr val="000000"/>
                </a:solidFill>
              </a:rPr>
              <a:t>1</a:t>
            </a:r>
            <a:r>
              <a:rPr lang="en-US" sz="1050" dirty="0">
                <a:solidFill>
                  <a:srgbClr val="000000"/>
                </a:solidFill>
              </a:rPr>
              <a:t>Return on avg. surplus.  Excluding Mortgage &amp; Financial Guaranty insurers yields </a:t>
            </a:r>
            <a:r>
              <a:rPr lang="en-US" sz="1050" dirty="0" smtClean="0">
                <a:solidFill>
                  <a:srgbClr val="000000"/>
                </a:solidFill>
              </a:rPr>
              <a:t>a 8.2% ROAS in 2014, 9.8% </a:t>
            </a:r>
            <a:r>
              <a:rPr lang="en-US" sz="1050" dirty="0">
                <a:solidFill>
                  <a:srgbClr val="000000"/>
                </a:solidFill>
              </a:rPr>
              <a:t>ROAS </a:t>
            </a:r>
            <a:r>
              <a:rPr lang="en-US" sz="1050" dirty="0" smtClean="0">
                <a:solidFill>
                  <a:srgbClr val="000000"/>
                </a:solidFill>
              </a:rPr>
              <a:t>in 2013, </a:t>
            </a:r>
            <a:r>
              <a:rPr lang="en-US" sz="1050" dirty="0">
                <a:solidFill>
                  <a:srgbClr val="000000"/>
                </a:solidFill>
              </a:rPr>
              <a:t>6.2% ROAS in 2012, 4.7% ROAS for 2011, 7.6% for 2010 and 7.4% for </a:t>
            </a:r>
            <a:r>
              <a:rPr lang="en-US" sz="1050" dirty="0" smtClean="0">
                <a:solidFill>
                  <a:srgbClr val="000000"/>
                </a:solidFill>
              </a:rPr>
              <a:t>2009; 2015E is annualized figure based actual figure through Q3 of $44.0</a:t>
            </a:r>
            <a:endParaRPr lang="en-US" sz="1050" dirty="0">
              <a:solidFill>
                <a:srgbClr val="000000"/>
              </a:solidFill>
            </a:endParaRPr>
          </a:p>
          <a:p>
            <a:pPr fontAlgn="base">
              <a:lnSpc>
                <a:spcPct val="85000"/>
              </a:lnSpc>
              <a:spcBef>
                <a:spcPct val="25000"/>
              </a:spcBef>
              <a:spcAft>
                <a:spcPct val="0"/>
              </a:spcAft>
              <a:buClr>
                <a:srgbClr val="FF6801"/>
              </a:buClr>
            </a:pPr>
            <a:r>
              <a:rPr lang="en-US" sz="1050" dirty="0">
                <a:solidFill>
                  <a:srgbClr val="000000"/>
                </a:solidFill>
              </a:rPr>
              <a:t>Sources: A.M. Best, </a:t>
            </a:r>
            <a:r>
              <a:rPr lang="en-US" sz="1050" dirty="0" smtClean="0">
                <a:solidFill>
                  <a:srgbClr val="000000"/>
                </a:solidFill>
              </a:rPr>
              <a:t>ISO; Insurance </a:t>
            </a:r>
            <a:r>
              <a:rPr lang="en-US" sz="105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576272019"/>
              </p:ext>
            </p:extLst>
          </p:nvPr>
        </p:nvGraphicFramePr>
        <p:xfrm>
          <a:off x="96398" y="1395273"/>
          <a:ext cx="8748712" cy="5064125"/>
        </p:xfrm>
        <a:graphic>
          <a:graphicData uri="http://schemas.openxmlformats.org/presentationml/2006/ole">
            <mc:AlternateContent xmlns:mc="http://schemas.openxmlformats.org/markup-compatibility/2006">
              <mc:Choice xmlns:v="urn:schemas-microsoft-com:vml" Requires="v">
                <p:oleObj spid="_x0000_s28607549" name="Chart" r:id="rId5" imgW="5803891" imgH="3365408" progId="MSGraph.Chart.8">
                  <p:embed followColorScheme="full"/>
                </p:oleObj>
              </mc:Choice>
              <mc:Fallback>
                <p:oleObj name="Chart" r:id="rId5" imgW="5803891" imgH="3365408" progId="MSGraph.Chart.8">
                  <p:embed followColorScheme="full"/>
                  <p:pic>
                    <p:nvPicPr>
                      <p:cNvPr id="0" name=""/>
                      <p:cNvPicPr>
                        <a:picLocks noChangeArrowheads="1"/>
                      </p:cNvPicPr>
                      <p:nvPr/>
                    </p:nvPicPr>
                    <p:blipFill>
                      <a:blip r:embed="rId6"/>
                      <a:srcRect/>
                      <a:stretch>
                        <a:fillRect/>
                      </a:stretch>
                    </p:blipFill>
                    <p:spPr bwMode="auto">
                      <a:xfrm>
                        <a:off x="96398" y="1395273"/>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242086" y="1323518"/>
            <a:ext cx="1591274" cy="1203994"/>
          </a:xfrm>
          <a:prstGeom prst="wedgeRectCallout">
            <a:avLst>
              <a:gd name="adj1" fmla="val 96888"/>
              <a:gd name="adj2" fmla="val 115411"/>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in 2015 was on par with 2014; ROE unchanged at 8.4%</a:t>
            </a:r>
            <a:endParaRPr lang="en-US" sz="1400" b="1" dirty="0">
              <a:solidFill>
                <a:srgbClr val="000000"/>
              </a:solidFill>
            </a:endParaRPr>
          </a:p>
        </p:txBody>
      </p:sp>
      <p:sp>
        <p:nvSpPr>
          <p:cNvPr id="2" name="TextBox 1"/>
          <p:cNvSpPr txBox="1"/>
          <p:nvPr/>
        </p:nvSpPr>
        <p:spPr>
          <a:xfrm>
            <a:off x="73924" y="1118274"/>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14084775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3543152995"/>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603503" name="Chart" r:id="rId5" imgW="8258103" imgH="5505519" progId="MSGraph.Chart.8">
                  <p:embed followColorScheme="full"/>
                </p:oleObj>
              </mc:Choice>
              <mc:Fallback>
                <p:oleObj name="Chart" r:id="rId5" imgW="8258103" imgH="5505519"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AutoShape 7"/>
          <p:cNvSpPr>
            <a:spLocks noChangeArrowheads="1"/>
          </p:cNvSpPr>
          <p:nvPr/>
        </p:nvSpPr>
        <p:spPr bwMode="auto">
          <a:xfrm>
            <a:off x="799729" y="1522892"/>
            <a:ext cx="1567439" cy="692666"/>
          </a:xfrm>
          <a:prstGeom prst="wedgeRectCallout">
            <a:avLst>
              <a:gd name="adj1" fmla="val -34073"/>
              <a:gd name="adj2" fmla="val 948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22.2%</a:t>
            </a:r>
            <a:endParaRPr lang="en-US" sz="1000" dirty="0">
              <a:solidFill>
                <a:srgbClr val="000000"/>
              </a:solidFill>
            </a:endParaRPr>
          </a:p>
        </p:txBody>
      </p:sp>
      <p:sp>
        <p:nvSpPr>
          <p:cNvPr id="16395" name="AutoShape 12"/>
          <p:cNvSpPr>
            <a:spLocks noChangeArrowheads="1"/>
          </p:cNvSpPr>
          <p:nvPr/>
        </p:nvSpPr>
        <p:spPr bwMode="auto">
          <a:xfrm>
            <a:off x="3218190" y="2000295"/>
            <a:ext cx="1299912" cy="432267"/>
          </a:xfrm>
          <a:prstGeom prst="wedgeRectCallout">
            <a:avLst>
              <a:gd name="adj1" fmla="val -63451"/>
              <a:gd name="adj2" fmla="val -6784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1986: 30.5%</a:t>
            </a:r>
            <a:endParaRPr lang="en-US" sz="1000" dirty="0">
              <a:solidFill>
                <a:srgbClr val="000000"/>
              </a:solidFill>
            </a:endParaRPr>
          </a:p>
        </p:txBody>
      </p:sp>
      <p:sp>
        <p:nvSpPr>
          <p:cNvPr id="16396" name="AutoShape 13"/>
          <p:cNvSpPr>
            <a:spLocks noChangeArrowheads="1"/>
          </p:cNvSpPr>
          <p:nvPr/>
        </p:nvSpPr>
        <p:spPr bwMode="auto">
          <a:xfrm>
            <a:off x="6615538" y="2480106"/>
            <a:ext cx="1113186" cy="460880"/>
          </a:xfrm>
          <a:prstGeom prst="wedgeRectCallout">
            <a:avLst>
              <a:gd name="adj1" fmla="val -85272"/>
              <a:gd name="adj2" fmla="val -224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 22.4%</a:t>
            </a:r>
            <a:endParaRPr lang="en-US" sz="1000" dirty="0">
              <a:solidFill>
                <a:srgbClr val="000000"/>
              </a:solidFill>
            </a:endParaRPr>
          </a:p>
        </p:txBody>
      </p:sp>
      <p:sp>
        <p:nvSpPr>
          <p:cNvPr id="16403" name="AutoShape 20"/>
          <p:cNvSpPr>
            <a:spLocks noChangeArrowheads="1"/>
          </p:cNvSpPr>
          <p:nvPr/>
        </p:nvSpPr>
        <p:spPr bwMode="auto">
          <a:xfrm>
            <a:off x="6031774" y="5161585"/>
            <a:ext cx="1037547" cy="638895"/>
          </a:xfrm>
          <a:prstGeom prst="wedgeRectCallout">
            <a:avLst>
              <a:gd name="adj1" fmla="val 76214"/>
              <a:gd name="adj2" fmla="val -1762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Recession:2009: -9.0%</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129491" y="3490444"/>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2015E 3.3%</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Commercial Lines NPW Premium Growth:</a:t>
            </a:r>
          </a:p>
          <a:p>
            <a:r>
              <a:rPr lang="en-US" sz="2700" kern="0" dirty="0" smtClean="0">
                <a:latin typeface="Arial" panose="020B0604020202020204" pitchFamily="34" charset="0"/>
              </a:rPr>
              <a:t>1975 – 2015E</a:t>
            </a:r>
          </a:p>
        </p:txBody>
      </p:sp>
      <p:sp>
        <p:nvSpPr>
          <p:cNvPr id="24" name="AutoShape 6"/>
          <p:cNvSpPr>
            <a:spLocks noChangeArrowheads="1"/>
          </p:cNvSpPr>
          <p:nvPr/>
        </p:nvSpPr>
        <p:spPr bwMode="auto">
          <a:xfrm>
            <a:off x="990500" y="4941381"/>
            <a:ext cx="1160517" cy="440407"/>
          </a:xfrm>
          <a:prstGeom prst="wedgeRectCallout">
            <a:avLst>
              <a:gd name="adj1" fmla="val 36802"/>
              <a:gd name="adj2" fmla="val -12420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Recessions:</a:t>
            </a:r>
          </a:p>
          <a:p>
            <a:pPr algn="ctr"/>
            <a:r>
              <a:rPr lang="en-US" sz="1200" b="1" dirty="0" smtClean="0">
                <a:solidFill>
                  <a:srgbClr val="000000"/>
                </a:solidFill>
              </a:rPr>
              <a:t>1982: 1.1% </a:t>
            </a:r>
            <a:endParaRPr lang="en-US" sz="1000" dirty="0">
              <a:solidFill>
                <a:srgbClr val="000000"/>
              </a:solidFill>
            </a:endParaRPr>
          </a:p>
        </p:txBody>
      </p:sp>
      <p:sp>
        <p:nvSpPr>
          <p:cNvPr id="32" name="AutoShape 6"/>
          <p:cNvSpPr>
            <a:spLocks noChangeArrowheads="1"/>
          </p:cNvSpPr>
          <p:nvPr/>
        </p:nvSpPr>
        <p:spPr bwMode="blackWhite">
          <a:xfrm>
            <a:off x="4397829" y="1155700"/>
            <a:ext cx="2774302" cy="739990"/>
          </a:xfrm>
          <a:prstGeom prst="wedgeRectCallout">
            <a:avLst>
              <a:gd name="adj1" fmla="val 35171"/>
              <a:gd name="adj2" fmla="val 108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Commercial lines is prone to more cyclical volatility that personal lines.  Recently, growth has stabilized in the 4% to 5% range.</a:t>
            </a:r>
            <a:endParaRPr lang="en-US" sz="1200" b="1" dirty="0">
              <a:solidFill>
                <a:schemeClr val="bg1"/>
              </a:solidFill>
              <a:cs typeface="+mn-cs"/>
            </a:endParaRPr>
          </a:p>
        </p:txBody>
      </p:sp>
      <p:sp>
        <p:nvSpPr>
          <p:cNvPr id="26" name="AutoShape 6"/>
          <p:cNvSpPr>
            <a:spLocks noChangeArrowheads="1"/>
          </p:cNvSpPr>
          <p:nvPr/>
        </p:nvSpPr>
        <p:spPr bwMode="blackWhite">
          <a:xfrm>
            <a:off x="4644060" y="3006739"/>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7856497" y="4457239"/>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
        <p:nvSpPr>
          <p:cNvPr id="19" name="Rectangle 4"/>
          <p:cNvSpPr>
            <a:spLocks noChangeArrowheads="1"/>
          </p:cNvSpPr>
          <p:nvPr/>
        </p:nvSpPr>
        <p:spPr bwMode="auto">
          <a:xfrm>
            <a:off x="78807" y="6336889"/>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20" name="AutoShape 12"/>
          <p:cNvSpPr>
            <a:spLocks noChangeArrowheads="1"/>
          </p:cNvSpPr>
          <p:nvPr/>
        </p:nvSpPr>
        <p:spPr bwMode="auto">
          <a:xfrm>
            <a:off x="3232164" y="3087328"/>
            <a:ext cx="1299912" cy="610348"/>
          </a:xfrm>
          <a:prstGeom prst="wedgeRectCallout">
            <a:avLst>
              <a:gd name="adj1" fmla="val 33020"/>
              <a:gd name="adj2" fmla="val 77697"/>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Post-Hurricane Andrew Bump:</a:t>
            </a:r>
          </a:p>
          <a:p>
            <a:pPr algn="ctr"/>
            <a:r>
              <a:rPr lang="en-US" sz="1200" b="1" dirty="0" smtClean="0">
                <a:solidFill>
                  <a:srgbClr val="000000"/>
                </a:solidFill>
              </a:rPr>
              <a:t>1993: 6.3%</a:t>
            </a:r>
            <a:endParaRPr lang="en-US" sz="1000" dirty="0">
              <a:solidFill>
                <a:srgbClr val="000000"/>
              </a:solidFill>
            </a:endParaRPr>
          </a:p>
        </p:txBody>
      </p:sp>
      <p:sp>
        <p:nvSpPr>
          <p:cNvPr id="22" name="AutoShape 13"/>
          <p:cNvSpPr>
            <a:spLocks noChangeArrowheads="1"/>
          </p:cNvSpPr>
          <p:nvPr/>
        </p:nvSpPr>
        <p:spPr bwMode="auto">
          <a:xfrm>
            <a:off x="6743311" y="3087328"/>
            <a:ext cx="1113186" cy="633556"/>
          </a:xfrm>
          <a:prstGeom prst="wedgeRectCallout">
            <a:avLst>
              <a:gd name="adj1" fmla="val -35204"/>
              <a:gd name="adj2" fmla="val 6635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Katrina Bump:</a:t>
            </a:r>
          </a:p>
          <a:p>
            <a:pPr algn="ctr"/>
            <a:r>
              <a:rPr lang="en-US" sz="1200" b="1" dirty="0" smtClean="0">
                <a:solidFill>
                  <a:srgbClr val="000000"/>
                </a:solidFill>
              </a:rPr>
              <a:t>2006: 7.7%</a:t>
            </a:r>
            <a:endParaRPr lang="en-US" sz="1000" dirty="0">
              <a:solidFill>
                <a:srgbClr val="000000"/>
              </a:solidFill>
            </a:endParaRPr>
          </a:p>
        </p:txBody>
      </p:sp>
    </p:spTree>
    <p:custDataLst>
      <p:tags r:id="rId2"/>
    </p:custDataLst>
    <p:extLst>
      <p:ext uri="{BB962C8B-B14F-4D97-AF65-F5344CB8AC3E}">
        <p14:creationId xmlns:p14="http://schemas.microsoft.com/office/powerpoint/2010/main" val="33829923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8</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4837" y="2168851"/>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#2. Stronger &amp; More Resilient</a:t>
            </a:r>
            <a:endParaRPr lang="en-US" sz="4000" b="1" i="1" dirty="0">
              <a:solidFill>
                <a:srgbClr val="FFFFFF"/>
              </a:solidFill>
            </a:endParaRPr>
          </a:p>
        </p:txBody>
      </p:sp>
      <p:sp>
        <p:nvSpPr>
          <p:cNvPr id="1940487" name="Rectangle 7"/>
          <p:cNvSpPr>
            <a:spLocks noChangeArrowheads="1"/>
          </p:cNvSpPr>
          <p:nvPr/>
        </p:nvSpPr>
        <p:spPr bwMode="auto">
          <a:xfrm>
            <a:off x="325120" y="3729364"/>
            <a:ext cx="8252142" cy="272382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Global Capacity Is at or Near  Record Highs Despite Record CATs, Economic Turmoil Since the 1990s</a:t>
            </a:r>
          </a:p>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Capital Accumulation:                         A Double Edged Sword</a:t>
            </a:r>
            <a:endParaRPr lang="en-US" sz="3600" b="1" i="1" dirty="0">
              <a:solidFill>
                <a:srgbClr val="FF0000"/>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8</a:t>
            </a:fld>
            <a:endParaRPr lang="en-US"/>
          </a:p>
        </p:txBody>
      </p:sp>
    </p:spTree>
    <p:extLst>
      <p:ext uri="{BB962C8B-B14F-4D97-AF65-F5344CB8AC3E}">
        <p14:creationId xmlns:p14="http://schemas.microsoft.com/office/powerpoint/2010/main" val="393191931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9</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388899514"/>
              </p:ext>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572864" name="Chart" r:id="rId4" imgW="8543971" imgH="3581539" progId="MSGraph.Chart.8">
                  <p:embed followColorScheme="full"/>
                </p:oleObj>
              </mc:Choice>
              <mc:Fallback>
                <p:oleObj name="Chart" r:id="rId4" imgW="8543971" imgH="3581539"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latin typeface="Arial" panose="020B0604020202020204" pitchFamily="34" charset="0"/>
                <a:cs typeface="Arial" panose="020B0604020202020204" pitchFamily="34" charset="0"/>
              </a:rPr>
              <a:t>*Through 12/31/15 in 2015 dollars.</a:t>
            </a: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Sources: Property Claims Service/ISO</a:t>
            </a:r>
            <a:r>
              <a:rPr lang="en-US" sz="1050" dirty="0" smtClean="0">
                <a:solidFill>
                  <a:srgbClr val="000000"/>
                </a:solidFill>
                <a:latin typeface="Arial" panose="020B0604020202020204" pitchFamily="34" charset="0"/>
                <a:cs typeface="Arial" panose="020B0604020202020204" pitchFamily="34" charset="0"/>
              </a:rPr>
              <a:t>;  </a:t>
            </a:r>
            <a:r>
              <a:rPr lang="en-US" sz="1050" dirty="0">
                <a:solidFill>
                  <a:srgbClr val="000000"/>
                </a:solidFill>
                <a:latin typeface="Arial" panose="020B0604020202020204" pitchFamily="34" charset="0"/>
                <a:cs typeface="Arial" panose="020B0604020202020204" pitchFamily="34" charset="0"/>
              </a:rPr>
              <a:t>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2013/14/15 Were Welcome Respites from 2011/12, among the Costliest Years for Insured </a:t>
            </a:r>
            <a:r>
              <a:rPr lang="en-US" sz="2000" b="1" dirty="0">
                <a:solidFill>
                  <a:srgbClr val="FFFFFF"/>
                </a:solidFill>
                <a:latin typeface="Arial" panose="020B0604020202020204" pitchFamily="34" charset="0"/>
                <a:cs typeface="Arial" panose="020B0604020202020204" pitchFamily="34" charset="0"/>
              </a:rPr>
              <a:t>D</a:t>
            </a:r>
            <a:r>
              <a:rPr lang="en-US" sz="2000" b="1" dirty="0" smtClean="0">
                <a:solidFill>
                  <a:srgbClr val="FFFFFF"/>
                </a:solidFill>
                <a:latin typeface="Arial" panose="020B0604020202020204" pitchFamily="34" charset="0"/>
                <a:cs typeface="Arial" panose="020B0604020202020204" pitchFamily="34" charset="0"/>
              </a:rPr>
              <a:t>isaster </a:t>
            </a:r>
            <a:r>
              <a:rPr lang="en-US" sz="2000" b="1" dirty="0">
                <a:solidFill>
                  <a:srgbClr val="FFFFFF"/>
                </a:solidFill>
                <a:latin typeface="Arial" panose="020B0604020202020204" pitchFamily="34" charset="0"/>
                <a:cs typeface="Arial" panose="020B0604020202020204" pitchFamily="34" charset="0"/>
              </a:rPr>
              <a:t>L</a:t>
            </a:r>
            <a:r>
              <a:rPr lang="en-US" sz="2000" b="1" dirty="0" smtClean="0">
                <a:solidFill>
                  <a:srgbClr val="FFFFFF"/>
                </a:solidFill>
                <a:latin typeface="Arial" panose="020B0604020202020204" pitchFamily="34" charset="0"/>
                <a:cs typeface="Arial" panose="020B0604020202020204" pitchFamily="34" charset="0"/>
              </a:rPr>
              <a:t>osses in US History.  Longer-term Trend is for more—not fewer—Costly Events</a:t>
            </a:r>
            <a:endParaRPr lang="en-US" sz="2000" b="1" i="1" dirty="0">
              <a:solidFill>
                <a:srgbClr val="FFFFFF"/>
              </a:solidFill>
              <a:latin typeface="Arial" panose="020B0604020202020204" pitchFamily="34" charset="0"/>
              <a:cs typeface="Arial" panose="020B0604020202020204" pitchFamily="34" charset="0"/>
            </a:endParaRPr>
          </a:p>
        </p:txBody>
      </p:sp>
      <p:sp>
        <p:nvSpPr>
          <p:cNvPr id="2120711" name="AutoShape 7"/>
          <p:cNvSpPr>
            <a:spLocks noChangeArrowheads="1"/>
          </p:cNvSpPr>
          <p:nvPr/>
        </p:nvSpPr>
        <p:spPr bwMode="blackWhite">
          <a:xfrm>
            <a:off x="6191097"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$15.2B in insured CAT losses though 12/31/15 </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Billions, </a:t>
            </a:r>
            <a:r>
              <a:rPr lang="en-US" sz="1600" b="1" dirty="0" smtClean="0">
                <a:solidFill>
                  <a:srgbClr val="225A7A"/>
                </a:solidFill>
                <a:latin typeface="Arial" panose="020B0604020202020204" pitchFamily="34" charset="0"/>
                <a:cs typeface="Arial" panose="020B0604020202020204" pitchFamily="34" charset="0"/>
              </a:rPr>
              <a:t>$ 2015)</a:t>
            </a:r>
            <a:endParaRPr lang="en-US" sz="1600" b="1" dirty="0">
              <a:solidFill>
                <a:srgbClr val="225A7A"/>
              </a:solidFill>
              <a:latin typeface="Arial" panose="020B0604020202020204" pitchFamily="34" charset="0"/>
              <a:cs typeface="Arial" panose="020B0604020202020204" pitchFamily="34" charset="0"/>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9</a:t>
            </a:fld>
            <a:endParaRPr lang="en-US"/>
          </a:p>
        </p:txBody>
      </p:sp>
    </p:spTree>
    <p:extLst>
      <p:ext uri="{BB962C8B-B14F-4D97-AF65-F5344CB8AC3E}">
        <p14:creationId xmlns:p14="http://schemas.microsoft.com/office/powerpoint/2010/main" val="21392168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230626</TotalTime>
  <Words>3190</Words>
  <Application>Microsoft Office PowerPoint</Application>
  <PresentationFormat>On-screen Show (4:3)</PresentationFormat>
  <Paragraphs>449</Paragraphs>
  <Slides>44</Slides>
  <Notes>38</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54" baseType="lpstr">
      <vt:lpstr>ＭＳ Ｐゴシック</vt:lpstr>
      <vt:lpstr>Arial</vt:lpstr>
      <vt:lpstr>Arial </vt:lpstr>
      <vt:lpstr>Symbol</vt:lpstr>
      <vt:lpstr>Times New Roman</vt:lpstr>
      <vt:lpstr>Verdana</vt:lpstr>
      <vt:lpstr>Wingdings</vt:lpstr>
      <vt:lpstr>Default Design</vt:lpstr>
      <vt:lpstr>Chart</vt:lpstr>
      <vt:lpstr>Worksheet</vt:lpstr>
      <vt:lpstr>The P/C Insurance Industry: Top 5 Changes in 25 Years</vt:lpstr>
      <vt:lpstr>PowerPoint Presentation</vt:lpstr>
      <vt:lpstr>Profitability Peaks &amp; Troughs in the P/C Insurance Industry, 1975 – 2015</vt:lpstr>
      <vt:lpstr>ROE: Property/Casualty Insurance by Major Event, 1987–2015</vt:lpstr>
      <vt:lpstr>PowerPoint Presentation</vt:lpstr>
      <vt:lpstr>P/C Industry Net Income After Taxes 1991–2015</vt:lpstr>
      <vt:lpstr>PowerPoint Presentation</vt:lpstr>
      <vt:lpstr>PowerPoint Presentation</vt:lpstr>
      <vt:lpstr>U.S. Insured Catastrophe Losses</vt:lpstr>
      <vt:lpstr>Top 16 Most Costly Disasters in U.S. History—Katrina Still Ranks #1</vt:lpstr>
      <vt:lpstr>Combined Ratio Points Associated with Catastrophe Losses: 1960 – 2016F*</vt:lpstr>
      <vt:lpstr>Policyholder Surplus,  2006:Q4–2015:Q4</vt:lpstr>
      <vt:lpstr>US Policyholder Surplus: 1975–2015*</vt:lpstr>
      <vt:lpstr>Global Reinsurance Capital (Traditional    and Alternative), 2006 - 2014</vt:lpstr>
      <vt:lpstr>Alternative Capital as a Percentage of Traditional Global Reinsurance Capital</vt:lpstr>
      <vt:lpstr>Catastrophe Bond Issuance and Outstanding: 1997-2015</vt:lpstr>
      <vt:lpstr>US Property CAT Rate on Line Index &amp; Global Reinsurance ROE</vt:lpstr>
      <vt:lpstr>Change in Commercial Rate Renewals, by Account Size: 1999:Q4 to 2016:Q1</vt:lpstr>
      <vt:lpstr>CIAB: Average Commercial Rate Change, All Lines, (1Q:2004–1Q:2016)</vt:lpstr>
      <vt:lpstr>Change in Commercial Rate Renewals, by Line: 2016:Q1</vt:lpstr>
      <vt:lpstr>#3.  Less Dependent on       Investment Income</vt:lpstr>
      <vt:lpstr>Property/Casualty Insurance Industry Investment Income: 2000–20151</vt:lpstr>
      <vt:lpstr>U.S. Treasury Security Yields: A Long Downward Trend, 1990–2016*</vt:lpstr>
      <vt:lpstr>Treasury Yield Curves:   Pre-Crisis (July 2007) vs. May 2016* </vt:lpstr>
      <vt:lpstr>Net Investment Yield on Property/ Casualty Insurance Invested Assets, 2007–2016P*</vt:lpstr>
      <vt:lpstr>Interest Rate Forecasts: 2016 – 2021</vt:lpstr>
      <vt:lpstr>#4. The Industry Has Become More Regulated</vt:lpstr>
      <vt:lpstr>The Global Financial Crisis: The Pendulum Swings Again: Dodd-Frank &amp; Systemic Risk</vt:lpstr>
      <vt:lpstr>Global Financial Crises &amp;  Global Systemic Risk: Key Dates  </vt:lpstr>
      <vt:lpstr>#5.  The Industry Has Become More Innovative and Nimble with Technology Risks</vt:lpstr>
      <vt:lpstr>Interest in Technology Issues and Insurance Is Surging: Presents Opportunity</vt:lpstr>
      <vt:lpstr>Data Breaches 2005-2015, by Number of Breaches and Records Exposed</vt:lpstr>
      <vt:lpstr>Data/Privacy Breach: Many Potential Costs Can Be Insured</vt:lpstr>
      <vt:lpstr>Estimated Cyber Insurance Premiums Written, 2014 – 2020F</vt:lpstr>
      <vt:lpstr>Ridesharing Regulation/Legislation and Status of ISO Filings as of 9/30/15</vt:lpstr>
      <vt:lpstr>On-Demand/Sharing/Peer-to-Peer Economy Impacts Many Lines of Insurance</vt:lpstr>
      <vt:lpstr>The Internet of Things and the Insurance Industry Value Chain</vt:lpstr>
      <vt:lpstr>PowerPoint Presentation</vt:lpstr>
      <vt:lpstr>PowerPoint Presentation</vt:lpstr>
      <vt:lpstr>PowerPoint Presentation</vt:lpstr>
      <vt:lpstr>PowerPoint Presentation</vt:lpstr>
      <vt:lpstr>Insurance Tech Activity by Area                   of Interest, 2013 – 2016:Q1</vt:lpstr>
      <vt:lpstr>PowerPoint Presentation</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Rodriguez, Marielle</cp:lastModifiedBy>
  <cp:revision>4780</cp:revision>
  <cp:lastPrinted>2016-02-22T16:36:18Z</cp:lastPrinted>
  <dcterms:modified xsi:type="dcterms:W3CDTF">2016-06-10T16:24:45Z</dcterms:modified>
</cp:coreProperties>
</file>