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99" r:id="rId2"/>
    <p:sldId id="1001" r:id="rId3"/>
    <p:sldId id="1122" r:id="rId4"/>
    <p:sldId id="1139" r:id="rId5"/>
    <p:sldId id="1156" r:id="rId6"/>
    <p:sldId id="1114" r:id="rId7"/>
    <p:sldId id="1152" r:id="rId8"/>
    <p:sldId id="1100" r:id="rId9"/>
    <p:sldId id="1102" r:id="rId10"/>
    <p:sldId id="1143" r:id="rId11"/>
    <p:sldId id="1144" r:id="rId12"/>
    <p:sldId id="1146" r:id="rId13"/>
    <p:sldId id="1151" r:id="rId14"/>
    <p:sldId id="1150" r:id="rId15"/>
    <p:sldId id="1148" r:id="rId16"/>
    <p:sldId id="1149" r:id="rId17"/>
    <p:sldId id="1145" r:id="rId18"/>
    <p:sldId id="1147" r:id="rId19"/>
    <p:sldId id="1130" r:id="rId20"/>
    <p:sldId id="1142" r:id="rId21"/>
    <p:sldId id="1116" r:id="rId22"/>
    <p:sldId id="1140" r:id="rId23"/>
    <p:sldId id="1124" r:id="rId24"/>
    <p:sldId id="1134" r:id="rId25"/>
    <p:sldId id="1117" r:id="rId26"/>
    <p:sldId id="1154" r:id="rId27"/>
    <p:sldId id="1000" r:id="rId2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s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8EDF8"/>
    <a:srgbClr val="2B7299"/>
    <a:srgbClr val="4B9FCD"/>
    <a:srgbClr val="E5F1F7"/>
    <a:srgbClr val="3691C4"/>
    <a:srgbClr val="28688C"/>
    <a:srgbClr val="D0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0" autoAdjust="0"/>
    <p:restoredTop sz="94024" autoAdjust="0"/>
  </p:normalViewPr>
  <p:slideViewPr>
    <p:cSldViewPr snapToGrid="0">
      <p:cViewPr varScale="1">
        <p:scale>
          <a:sx n="114" d="100"/>
          <a:sy n="114" d="100"/>
        </p:scale>
        <p:origin x="1956" y="84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022"/>
    </p:cViewPr>
  </p:sorterViewPr>
  <p:notesViewPr>
    <p:cSldViewPr snapToGrid="0">
      <p:cViewPr varScale="1">
        <p:scale>
          <a:sx n="62" d="100"/>
          <a:sy n="62" d="100"/>
        </p:scale>
        <p:origin x="-1926" y="-72"/>
      </p:cViewPr>
      <p:guideLst>
        <p:guide orient="horz" pos="2924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6AF89B0-895A-4629-A7BB-2F44D326811F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fld id="{932D8B51-C21F-430A-873D-0DF965537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 eaLnBrk="1" hangingPunct="1">
              <a:defRPr sz="1000"/>
            </a:lvl1pPr>
          </a:lstStyle>
          <a:p>
            <a:pPr>
              <a:defRPr/>
            </a:pPr>
            <a:fld id="{5078DAD9-F262-4681-8846-6F58D981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anose="05000000000000000000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D037682-4F50-4966-831E-5EA5E5F4BC50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0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8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9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94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1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106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1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0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94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6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475ED17-0BEA-4C22-9220-A6DCAB5D3BDD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791077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Is there something more up-to-date on the Florida site? Was there a news release in 2013? If not, let’s take the press release out. – No release in 2013.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6CD8BC-819D-4D0C-83E9-C296D3E8F966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429174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FE38049-9C35-4A19-BFA1-EBA4C7D3695D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0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9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8248894-55DA-4CEB-ACAD-E237D35A66C6}" type="slidenum">
              <a:rPr 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0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8DAD9-F262-4681-8846-6F58D9811D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8DAD9-F262-4681-8846-6F58D9811D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Can we have a new screen caption here? Please just go to news release and do a search with the word lightning. The latest news release should show up.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11960-C76F-4619-BD53-A27C289F68A6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85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AAEA397-04BB-48A3-8EA6-CCE46400BF13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0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4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67A60CF-F629-4CC9-9B9E-E4F9CC626A79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48609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3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88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1BABBC-7456-47F6-8145-8AEEC459C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15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2155-E143-4816-92C1-084FC9E55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979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4533-229F-4A08-9BEA-45F70541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243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0A94-534D-4419-B474-02C2A29C1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05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7165-4C4C-474A-BF5B-81C5B8921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15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9991-DADE-4AA5-9D15-0E0DB8E1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74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804D-EF28-4BFA-9B55-E0FE4618C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04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7C29-9853-4B39-AE16-A228E758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76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C2BC-F0D8-4480-ABD9-B55543627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35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25AB-4BCD-4953-9D9E-865F03CA9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6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D31A-6C0C-4A37-AB87-833B0A61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465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DCB8-9527-4571-96C4-FF221793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9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27" name="Picture 109" descr="Text Page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030" name="Rectangle 101"/>
          <p:cNvSpPr>
            <a:spLocks noChangeArrowheads="1"/>
          </p:cNvSpPr>
          <p:nvPr userDrawn="1"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31" name="Picture 10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/>
            </a:lvl1pPr>
          </a:lstStyle>
          <a:p>
            <a:pPr>
              <a:defRPr/>
            </a:pPr>
            <a:fld id="{0EBC2EEE-A740-4B9F-944F-F6BC59A5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video/beyond-thunder-dumb-when-lightning-strik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QR78RB52gg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2.iii.org/video/lightning-myth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ii.org/video/how-to-pick-lightning-protection-system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ii.org/video/advice-from-dummies-being-smart-about-lightning-protection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annes@iii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i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nin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42789"/>
            <a:ext cx="7772400" cy="929485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</a:rPr>
              <a:t>Partnership with the </a:t>
            </a:r>
            <a:r>
              <a:rPr lang="en-US" sz="3200" dirty="0" err="1" smtClean="0">
                <a:latin typeface="Arial" panose="020B0604020202020204" pitchFamily="34" charset="0"/>
              </a:rPr>
              <a:t>LPI</a:t>
            </a:r>
            <a:r>
              <a:rPr lang="en-US" sz="3200" dirty="0" smtClean="0">
                <a:latin typeface="Arial" panose="020B0604020202020204" pitchFamily="34" charset="0"/>
              </a:rPr>
              <a:t>/</a:t>
            </a:r>
            <a:r>
              <a:rPr lang="en-US" sz="3200" dirty="0" err="1" smtClean="0">
                <a:latin typeface="Arial" panose="020B0604020202020204" pitchFamily="34" charset="0"/>
              </a:rPr>
              <a:t>ULPA</a:t>
            </a:r>
            <a:r>
              <a:rPr lang="en-US" sz="3200" dirty="0">
                <a:latin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</a:rPr>
              <a:t>An Overview of Communications Strategies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3925888"/>
            <a:ext cx="7807325" cy="1851276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</a:rPr>
              <a:t>Jeanne M. Salvatore</a:t>
            </a:r>
          </a:p>
          <a:p>
            <a:r>
              <a:rPr lang="en-US" sz="1800" dirty="0" smtClean="0">
                <a:latin typeface="Arial" panose="020B0604020202020204" pitchFamily="34" charset="0"/>
              </a:rPr>
              <a:t>Senior Vice President and Chief Communications Officer</a:t>
            </a:r>
          </a:p>
          <a:p>
            <a:r>
              <a:rPr lang="en-US" sz="1800" dirty="0" smtClean="0">
                <a:latin typeface="Arial" panose="020B0604020202020204" pitchFamily="34" charset="0"/>
              </a:rPr>
              <a:t>Insurance Information Institute</a:t>
            </a:r>
          </a:p>
          <a:p>
            <a:r>
              <a:rPr lang="en-US" sz="1800" dirty="0" smtClean="0">
                <a:latin typeface="Arial" panose="020B0604020202020204" pitchFamily="34" charset="0"/>
              </a:rPr>
              <a:t>Gaylord Hotel and Conference Center, Nashville, Tennessee</a:t>
            </a:r>
          </a:p>
          <a:p>
            <a:r>
              <a:rPr lang="en-US" sz="1800" dirty="0" smtClean="0">
                <a:latin typeface="Arial" panose="020B0604020202020204" pitchFamily="34" charset="0"/>
              </a:rPr>
              <a:t>March 28, 2015</a:t>
            </a:r>
          </a:p>
          <a:p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gray">
          <a:xfrm>
            <a:off x="90488" y="588645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bg2"/>
                </a:solidFill>
                <a:sym typeface="Symbol" panose="05050102010706020507" pitchFamily="18" charset="2"/>
              </a:rPr>
              <a:t>Insurance Information Institute  110 William Street  New York, NY 10038</a:t>
            </a:r>
          </a:p>
          <a:p>
            <a:pPr algn="ctr">
              <a:spcBef>
                <a:spcPct val="25000"/>
              </a:spcBef>
              <a:buClr>
                <a:schemeClr val="accent1"/>
              </a:buClr>
              <a:buFontTx/>
              <a:buNone/>
            </a:pPr>
            <a:r>
              <a:rPr lang="en-US" sz="1800" b="1" dirty="0">
                <a:solidFill>
                  <a:schemeClr val="bg2"/>
                </a:solidFill>
                <a:sym typeface="Symbol" panose="05050102010706020507" pitchFamily="18" charset="2"/>
              </a:rPr>
              <a:t>Tel: </a:t>
            </a:r>
            <a:r>
              <a:rPr lang="en-US" sz="18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212.346.55555 </a:t>
            </a:r>
            <a:r>
              <a:rPr lang="en-US" sz="1800" b="1" dirty="0">
                <a:solidFill>
                  <a:schemeClr val="bg2"/>
                </a:solidFill>
                <a:sym typeface="Symbol" panose="05050102010706020507" pitchFamily="18" charset="2"/>
              </a:rPr>
              <a:t> </a:t>
            </a:r>
            <a:r>
              <a:rPr lang="en-US" sz="18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Cell: 917-612-4088 </a:t>
            </a:r>
            <a:r>
              <a:rPr lang="en-US" sz="1800" b="1" dirty="0">
                <a:solidFill>
                  <a:schemeClr val="bg2"/>
                </a:solidFill>
                <a:sym typeface="Symbol" panose="05050102010706020507" pitchFamily="18" charset="2"/>
              </a:rPr>
              <a:t>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Facts and Statistics- Fatalities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939468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64008" anchor="ctr"/>
          <a:lstStyle/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endParaRPr lang="en-US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826779"/>
            <a:ext cx="7372350" cy="3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0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Fatalities by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123950"/>
            <a:ext cx="6376843" cy="42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51884"/>
            <a:ext cx="73723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9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Compared to Other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2043400"/>
            <a:ext cx="63912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5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14462"/>
            <a:ext cx="5943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and Fire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747837"/>
            <a:ext cx="6477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91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Fires – Residential/Non Residential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462068"/>
            <a:ext cx="7343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4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133312"/>
            <a:ext cx="72104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and Home Insurance Claims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2959"/>
            <a:ext cx="4905375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2290907"/>
            <a:ext cx="22479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8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Lightning and Home Insurance Claims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8137"/>
            <a:ext cx="4800600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322" y="2636403"/>
            <a:ext cx="24003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5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Consumer Articles</a:t>
            </a:r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AEB076E-12C5-4544-8D65-CB37792E4155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19</a:t>
            </a:fld>
            <a:endParaRPr lang="en-US" sz="900" smtClean="0"/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075" y="1600200"/>
            <a:ext cx="3498850" cy="4525963"/>
          </a:xfrm>
          <a:noFill/>
        </p:spPr>
      </p:pic>
      <p:pic>
        <p:nvPicPr>
          <p:cNvPr id="317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5900" y="1700213"/>
            <a:ext cx="2743200" cy="463073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Update on the Partnership between the I.I.I. and the LPI/ULPA – 2014  and 2015 activities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Overview of Lightning Related Resources on the I.I.I. Website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Use the site as a way to promote lightning-related issues to member companies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Facts and Statistics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Consumer article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Videos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Florida Specific Information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</a:rPr>
              <a:t>Presentations                                              </a:t>
            </a: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     </a:t>
            </a: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sz="1200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1800" b="1" dirty="0" smtClean="0">
                <a:latin typeface="Arial" panose="020B0604020202020204" pitchFamily="34" charset="0"/>
              </a:rPr>
              <a:t>  </a:t>
            </a: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AutoNum type="romanUcPeriod"/>
              <a:defRPr/>
            </a:pPr>
            <a:endParaRPr lang="en-US" sz="1800" b="1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AutoNum type="romanUcPeriod"/>
              <a:defRPr/>
            </a:pPr>
            <a:endParaRPr lang="en-US" sz="1800" b="1" dirty="0" smtClean="0">
              <a:latin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AutoNum type="romanUcPeriod"/>
              <a:defRPr/>
            </a:pPr>
            <a:endParaRPr lang="en-US" sz="1800" b="1" dirty="0" smtClean="0">
              <a:latin typeface="Arial" panose="020B0604020202020204" pitchFamily="34" charset="0"/>
            </a:endParaRPr>
          </a:p>
        </p:txBody>
      </p:sp>
      <p:sp>
        <p:nvSpPr>
          <p:cNvPr id="9218" name="Rectangle 105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1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81F46660-04D9-40A6-9087-1D862B8840C8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lang="en-US" sz="9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56BB7C7-8E38-42D2-A520-AFD25477DBF0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Beyond Thunder Dumb: When Lightning Strikes… 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939468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64008" anchor="ctr"/>
          <a:lstStyle/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View on I.I.I. Site: </a:t>
            </a:r>
            <a:r>
              <a:rPr lang="en-US" sz="1400" u="sng" dirty="0">
                <a:hlinkClick r:id="rId3"/>
              </a:rPr>
              <a:t>http://www.iii.org/video/beyond-thunder-dumb-when-lightning-strikes</a:t>
            </a:r>
            <a:endParaRPr lang="en-US" sz="1400" dirty="0"/>
          </a:p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View on YouTube: </a:t>
            </a:r>
            <a:r>
              <a:rPr lang="en-US" alt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https://www.youtube.com/watch?v=QR78RB52ggw</a:t>
            </a:r>
            <a:r>
              <a:rPr lang="en-US" altLang="en-U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" y="1262214"/>
            <a:ext cx="7162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6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438" y="0"/>
            <a:ext cx="7202487" cy="8604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Web Video</a:t>
            </a:r>
          </a:p>
        </p:txBody>
      </p:sp>
      <p:sp>
        <p:nvSpPr>
          <p:cNvPr id="3277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9D65A5E-3E26-4A39-8CCA-395BC897AD04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21</a:t>
            </a:fld>
            <a:endParaRPr lang="en-US" sz="900" smtClean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1069975"/>
            <a:ext cx="45434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292350" y="6280150"/>
            <a:ext cx="219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hlinkClick r:id="rId4"/>
              </a:rPr>
              <a:t>Watch Video</a:t>
            </a:r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Podcasts and Video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375D3C8-448E-4248-B0B2-A55826F0810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en-US" sz="900" smtClean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050925"/>
            <a:ext cx="76104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654050" y="6286500"/>
            <a:ext cx="282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hlinkClick r:id="rId3"/>
              </a:rPr>
              <a:t>Watch Video</a:t>
            </a:r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Web videos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855ED7B-4475-453E-84A9-FB232E0F6E1C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23</a:t>
            </a:fld>
            <a:endParaRPr lang="en-US" sz="900" smtClean="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5588" y="1647825"/>
            <a:ext cx="6092825" cy="4652963"/>
          </a:xfrm>
          <a:noFill/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833688" y="6073775"/>
            <a:ext cx="227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hlinkClick r:id="rId3"/>
              </a:rPr>
              <a:t>Watch Video</a:t>
            </a:r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Video: b-roll/bites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E138393-0E98-4BEA-B312-459055E65C84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sz="900" smtClean="0"/>
          </a:p>
        </p:txBody>
      </p:sp>
      <p:pic>
        <p:nvPicPr>
          <p:cNvPr id="378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" y="1647825"/>
            <a:ext cx="7981950" cy="46529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457200" y="-446088"/>
            <a:ext cx="7348538" cy="1404938"/>
          </a:xfrm>
        </p:spPr>
        <p:txBody>
          <a:bodyPr/>
          <a:lstStyle/>
          <a:p>
            <a:r>
              <a:rPr lang="en-US" sz="2400" smtClean="0">
                <a:latin typeface="Arial" panose="020B0604020202020204" pitchFamily="34" charset="0"/>
              </a:rPr>
              <a:t>Lightning information, tailored to Florida audiences</a:t>
            </a:r>
          </a:p>
        </p:txBody>
      </p:sp>
      <p:sp>
        <p:nvSpPr>
          <p:cNvPr id="481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3411531-8AEF-4DF4-9D6F-D97F123CCCD3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25</a:t>
            </a:fld>
            <a:endParaRPr lang="en-US" sz="900" smtClean="0"/>
          </a:p>
        </p:txBody>
      </p:sp>
      <p:pic>
        <p:nvPicPr>
          <p:cNvPr id="4813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303338"/>
            <a:ext cx="6565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Training PowerPoint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949729"/>
            <a:ext cx="8153400" cy="40491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DC2BC-F0D8-4480-ABD9-B555436272D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251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02673" y="53879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sz="6000" b="1" dirty="0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354013" y="4051300"/>
            <a:ext cx="7807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sz="3600" b="1" i="1">
              <a:solidFill>
                <a:srgbClr val="225A7A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29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6172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6172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6172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617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</a:rPr>
              <a:t>Thank you! 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</a:rPr>
              <a:t>Please feel free to contact me: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</a:rPr>
              <a:t>Jeanne M. Salvatore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  <a:hlinkClick r:id="rId3"/>
              </a:rPr>
              <a:t>jeannes@iii.org</a:t>
            </a:r>
            <a:endParaRPr lang="en-US" sz="2800" b="1" dirty="0" smtClean="0">
              <a:solidFill>
                <a:srgbClr val="225A7A"/>
              </a:solidFill>
            </a:endParaRP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</a:rPr>
              <a:t>917-612-4088 (cell)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225A7A"/>
                </a:solidFill>
              </a:rPr>
              <a:t>212-346-5555 (work)</a:t>
            </a:r>
            <a:endParaRPr lang="en-US" sz="28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Update: Partnership Between the I.I.I. and the LPI/ULPA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85725" y="1112838"/>
            <a:ext cx="8701088" cy="55435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2014 Activities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Promoted the 2014 Lightning Safety Awareness week in a multi-media news releases and via social engagement, as well as delivered a PowerPoint Presentation at the event. Promote Lightning Safety Awareness Week with updated insured lightning stats.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Made Kim </a:t>
            </a:r>
            <a:r>
              <a:rPr lang="en-US" sz="2200" dirty="0" err="1" smtClean="0">
                <a:latin typeface="Arial" panose="020B0604020202020204" pitchFamily="34" charset="0"/>
              </a:rPr>
              <a:t>Loehr</a:t>
            </a:r>
            <a:r>
              <a:rPr lang="en-US" sz="2200" dirty="0" smtClean="0">
                <a:latin typeface="Arial" panose="020B0604020202020204" pitchFamily="34" charset="0"/>
              </a:rPr>
              <a:t> available to speak to I.I.I. member companies at the I.I.I.’s all-industry weekly call, as well as the June 2014 I.I.I. Communications Committee meeting.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Distributed LPI materials to senior communicators at I.I.I. member companies.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Incorporated lightning protection systems in the home buyers checklist.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</a:endParaRPr>
          </a:p>
        </p:txBody>
      </p:sp>
      <p:sp>
        <p:nvSpPr>
          <p:cNvPr id="532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075" y="6656388"/>
            <a:ext cx="447675" cy="11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endParaRPr lang="en-US" sz="9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</a:rPr>
              <a:t>Update: Partnership Between the I.I.I. and the LPI/ULPA</a:t>
            </a:r>
            <a:endParaRPr lang="en-US" sz="2800" dirty="0" smtClean="0">
              <a:latin typeface="Arial" panose="020B060402020202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90500" y="1237674"/>
            <a:ext cx="8634413" cy="56203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2015 Update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Provided Media Training at the 2015 </a:t>
            </a:r>
            <a:r>
              <a:rPr lang="en-US" sz="2200" dirty="0" err="1" smtClean="0">
                <a:latin typeface="Arial" panose="020B0604020202020204" pitchFamily="34" charset="0"/>
              </a:rPr>
              <a:t>LPI</a:t>
            </a:r>
            <a:r>
              <a:rPr lang="en-US" sz="2200" dirty="0" smtClean="0">
                <a:latin typeface="Arial" panose="020B0604020202020204" pitchFamily="34" charset="0"/>
              </a:rPr>
              <a:t>/</a:t>
            </a:r>
            <a:r>
              <a:rPr lang="en-US" sz="2200" dirty="0" err="1" smtClean="0">
                <a:latin typeface="Arial" panose="020B0604020202020204" pitchFamily="34" charset="0"/>
              </a:rPr>
              <a:t>ULPA</a:t>
            </a:r>
            <a:r>
              <a:rPr lang="en-US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Conference, as well as follow-up  assistance with media inquiries as needed. This includes putting LPI members in touch with state insurance trades as required.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Distributed two new media advisories on the conference. One with LPI letterhead focused on conference topics. And, another with I.I.I. letterhead featuring I.I.I. resources.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Meet with fire safety organizations to develop more partnerships and encourage better data collection of lightning losses.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Reissue news releases promoting the three videos (How to Pick a Lightning Protection System, Lightning Myths and Lightning Safety).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117B1B9-4A66-4219-A499-B2C55D34AD1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en-US" sz="9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</a:rPr>
              <a:t>Update: Partnership Between the I.I.I. and the LPI/ULPA</a:t>
            </a:r>
            <a:endParaRPr lang="en-US" sz="2800" dirty="0" smtClean="0">
              <a:latin typeface="Arial" panose="020B060402020202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90500" y="1015999"/>
            <a:ext cx="8634413" cy="62345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2015 Update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Update insurance and lightning information in time for Lightning Safety Awareness Week in June.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Participate in Lightning Safety Awareness Week as a presenter and provider of media support.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Work with LPI on a series of videos they are producing with the Federal Alliance for Safe Homes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Work with LPI on a video possibly produced by the University of Maryland geared toward lightning safety in sporting venues.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Consider updating the “How to Pick a Lightning Protection System” video.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Discuss more communications in Spanish.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117B1B9-4A66-4219-A499-B2C55D34AD1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86638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</a:rPr>
              <a:t>Issue News Releases – Since I.I.I. began partnering with the LPI/UPLA, 21 releases were issued and posted to our website -- with four issued in 2013, four in 2014 and two in 2015</a:t>
            </a:r>
          </a:p>
        </p:txBody>
      </p:sp>
      <p:sp>
        <p:nvSpPr>
          <p:cNvPr id="4403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C289BD54-D877-4BF3-8DE4-96C9265B6794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</a:t>
            </a:fld>
            <a:endParaRPr lang="en-US" sz="900" smtClean="0"/>
          </a:p>
        </p:txBody>
      </p:sp>
      <p:pic>
        <p:nvPicPr>
          <p:cNvPr id="4403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114425"/>
            <a:ext cx="7078663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5754"/>
            <a:ext cx="7772400" cy="1217256"/>
          </a:xfrm>
        </p:spPr>
        <p:txBody>
          <a:bodyPr/>
          <a:lstStyle/>
          <a:p>
            <a:r>
              <a:rPr lang="en-US" dirty="0" smtClean="0"/>
              <a:t>Lightning Resources on the I.I.I.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4867275"/>
            <a:ext cx="7807325" cy="87254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www.iii.org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4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5" y="1096963"/>
            <a:ext cx="62214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9CF614E-EAEC-488C-807F-A4C4F1D74D7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</a:t>
            </a:fld>
            <a:endParaRPr lang="en-US" sz="900" smtClean="0"/>
          </a:p>
        </p:txBody>
      </p:sp>
      <p:sp>
        <p:nvSpPr>
          <p:cNvPr id="1127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Use I.I.I. website to promote LPI to insurance companies</a:t>
            </a: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 rot="-5400000">
            <a:off x="2533650" y="1557338"/>
            <a:ext cx="698500" cy="1060450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I.I.I. Provides Updated Lightning Facts and Statistics on its Website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F311B2C-A5D0-4DCC-8DBC-35B827BA862B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9</a:t>
            </a:fld>
            <a:endParaRPr lang="en-US" sz="900" smtClean="0"/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98450" y="1787525"/>
            <a:ext cx="17764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accent1"/>
                </a:solidFill>
              </a:rPr>
              <a:t>Lightning facts and statistics are updated and featured on the I.I.I. website with a link to the </a:t>
            </a:r>
            <a:r>
              <a:rPr lang="en-US" sz="1800" b="1">
                <a:solidFill>
                  <a:schemeClr val="accent1"/>
                </a:solidFill>
                <a:hlinkClick r:id="rId3"/>
              </a:rPr>
              <a:t>LPI</a:t>
            </a:r>
            <a:r>
              <a:rPr lang="en-US" sz="1800" b="1">
                <a:solidFill>
                  <a:schemeClr val="accent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1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1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1">
              <a:solidFill>
                <a:schemeClr val="accent1"/>
              </a:solidFill>
            </a:endParaRP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0" y="1271588"/>
            <a:ext cx="5705475" cy="530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16614</TotalTime>
  <Words>1117</Words>
  <Application>Microsoft Office PowerPoint</Application>
  <PresentationFormat>On-screen Show (4:3)</PresentationFormat>
  <Paragraphs>176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Symbol</vt:lpstr>
      <vt:lpstr>Times New Roman</vt:lpstr>
      <vt:lpstr>Wingdings</vt:lpstr>
      <vt:lpstr>Default Design</vt:lpstr>
      <vt:lpstr>Partnership with the LPI/ULPA  An Overview of Communications Strategies</vt:lpstr>
      <vt:lpstr>Presentation Outline</vt:lpstr>
      <vt:lpstr>Update: Partnership Between the I.I.I. and the LPI/ULPA</vt:lpstr>
      <vt:lpstr>Update: Partnership Between the I.I.I. and the LPI/ULPA</vt:lpstr>
      <vt:lpstr>Update: Partnership Between the I.I.I. and the LPI/ULPA</vt:lpstr>
      <vt:lpstr>Issue News Releases – Since I.I.I. began partnering with the LPI/UPLA, 21 releases were issued and posted to our website -- with four issued in 2013, four in 2014 and two in 2015</vt:lpstr>
      <vt:lpstr>Lightning Resources on the I.I.I. Website</vt:lpstr>
      <vt:lpstr>Use I.I.I. website to promote LPI to insurance companies</vt:lpstr>
      <vt:lpstr>I.I.I. Provides Updated Lightning Facts and Statistics on its Website</vt:lpstr>
      <vt:lpstr>Lightning Facts and Statistics- Fatalities</vt:lpstr>
      <vt:lpstr>Lightning Fatalities by State</vt:lpstr>
      <vt:lpstr>Lightning Compared to Other Disasters</vt:lpstr>
      <vt:lpstr>Lightning</vt:lpstr>
      <vt:lpstr>Lightning and Fire</vt:lpstr>
      <vt:lpstr>Lightning Fires – Residential/Non Residential</vt:lpstr>
      <vt:lpstr>Lightning</vt:lpstr>
      <vt:lpstr>Lightning and Home Insurance Claims</vt:lpstr>
      <vt:lpstr>Lightning and Home Insurance Claims</vt:lpstr>
      <vt:lpstr>Consumer Articles</vt:lpstr>
      <vt:lpstr>Beyond Thunder Dumb: When Lightning Strikes… </vt:lpstr>
      <vt:lpstr>Web Video</vt:lpstr>
      <vt:lpstr>Podcasts and Video</vt:lpstr>
      <vt:lpstr>Web videos</vt:lpstr>
      <vt:lpstr>Video: b-roll/bites</vt:lpstr>
      <vt:lpstr>Lightning information, tailored to Florida audiences</vt:lpstr>
      <vt:lpstr>Media Training PowerPoint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1181</cp:revision>
  <dcterms:modified xsi:type="dcterms:W3CDTF">2015-03-27T16:25:30Z</dcterms:modified>
</cp:coreProperties>
</file>