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301" r:id="rId2"/>
    <p:sldId id="4912" r:id="rId3"/>
    <p:sldId id="4906" r:id="rId4"/>
    <p:sldId id="4907" r:id="rId5"/>
    <p:sldId id="4908" r:id="rId6"/>
    <p:sldId id="4911" r:id="rId7"/>
    <p:sldId id="4635" r:id="rId8"/>
    <p:sldId id="4909" r:id="rId9"/>
    <p:sldId id="4910" r:id="rId10"/>
    <p:sldId id="4913" r:id="rId11"/>
    <p:sldId id="4914" r:id="rId12"/>
    <p:sldId id="4915" r:id="rId13"/>
    <p:sldId id="113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225A7A"/>
    <a:srgbClr val="3691C4"/>
    <a:srgbClr val="2B7299"/>
    <a:srgbClr val="28688C"/>
    <a:srgbClr val="E5F1F7"/>
    <a:srgbClr val="4B9FCD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9785" autoAdjust="0"/>
  </p:normalViewPr>
  <p:slideViewPr>
    <p:cSldViewPr snapToGrid="0">
      <p:cViewPr varScale="1">
        <p:scale>
          <a:sx n="62" d="100"/>
          <a:sy n="62" d="100"/>
        </p:scale>
        <p:origin x="1234" y="58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296" y="0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296" y="8830627"/>
            <a:ext cx="297314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0175" y="582613"/>
            <a:ext cx="4057650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0091" y="3824750"/>
            <a:ext cx="5739375" cy="5155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066" tIns="46066" rIns="46066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85167" y="9047017"/>
            <a:ext cx="690779" cy="2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887" tIns="46499" rIns="45887" bIns="46499" numCol="1" anchor="b" anchorCtr="0" compatLnSpc="1">
            <a:prstTxWarp prst="textNoShape">
              <a:avLst/>
            </a:prstTxWarp>
            <a:spAutoFit/>
          </a:bodyPr>
          <a:lstStyle>
            <a:lvl1pPr algn="ctr" defTabSz="93027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1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11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6920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8916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88225C-6672-464D-A51D-0BCF5E1B6D7F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0267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440F3-0FDA-4A6D-9AE4-0E63FCD1D244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56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3"/>
          <p:cNvSpPr txBox="1">
            <a:spLocks noGrp="1" noChangeArrowheads="1"/>
          </p:cNvSpPr>
          <p:nvPr/>
        </p:nvSpPr>
        <p:spPr bwMode="auto">
          <a:xfrm>
            <a:off x="3029065" y="8802998"/>
            <a:ext cx="678217" cy="24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4923" tIns="45522" rIns="44923" bIns="45522" anchor="b">
            <a:spAutoFit/>
          </a:bodyPr>
          <a:lstStyle/>
          <a:p>
            <a:pPr algn="ctr" defTabSz="910832"/>
            <a:fld id="{2B7B4AF2-885E-4590-9F62-EC63C2F56F96}" type="slidenum">
              <a:rPr lang="en-US" sz="1000"/>
              <a:pPr algn="ctr" defTabSz="910832"/>
              <a:t>4</a:t>
            </a:fld>
            <a:endParaRPr lang="en-US" sz="1000"/>
          </a:p>
        </p:txBody>
      </p:sp>
      <p:sp>
        <p:nvSpPr>
          <p:cNvPr id="237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30213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3"/>
          <p:cNvSpPr txBox="1">
            <a:spLocks noGrp="1" noChangeArrowheads="1"/>
          </p:cNvSpPr>
          <p:nvPr/>
        </p:nvSpPr>
        <p:spPr bwMode="auto">
          <a:xfrm>
            <a:off x="3029065" y="8802998"/>
            <a:ext cx="678217" cy="24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4923" tIns="45522" rIns="44923" bIns="45522" anchor="b">
            <a:spAutoFit/>
          </a:bodyPr>
          <a:lstStyle/>
          <a:p>
            <a:pPr algn="ctr" defTabSz="910832"/>
            <a:fld id="{2B7B4AF2-885E-4590-9F62-EC63C2F56F96}" type="slidenum">
              <a:rPr lang="en-US" sz="1000"/>
              <a:pPr algn="ctr" defTabSz="910832"/>
              <a:t>5</a:t>
            </a:fld>
            <a:endParaRPr lang="en-US" sz="1000"/>
          </a:p>
        </p:txBody>
      </p:sp>
      <p:sp>
        <p:nvSpPr>
          <p:cNvPr id="237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602772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88225C-6672-464D-A51D-0BCF5E1B6D7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11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440F3-0FDA-4A6D-9AE4-0E63FCD1D244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03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88225C-6672-464D-A51D-0BCF5E1B6D7F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6589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7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160" y="2117144"/>
            <a:ext cx="9104313" cy="2970044"/>
          </a:xfrm>
          <a:ln/>
        </p:spPr>
        <p:txBody>
          <a:bodyPr/>
          <a:lstStyle/>
          <a:p>
            <a:r>
              <a:rPr lang="en-US" sz="4400" dirty="0" smtClean="0"/>
              <a:t>Analysis of Insured Catastrophe Losses and Competition in th</a:t>
            </a:r>
            <a:r>
              <a:rPr lang="en-US" sz="4400" dirty="0"/>
              <a:t>e</a:t>
            </a:r>
            <a:r>
              <a:rPr lang="en-US" sz="4400" dirty="0" smtClean="0"/>
              <a:t> Massachusetts Homeowners Insurance Market:</a:t>
            </a:r>
            <a:br>
              <a:rPr lang="en-US" sz="4400" dirty="0" smtClean="0"/>
            </a:br>
            <a:r>
              <a:rPr lang="en-US" sz="4400" dirty="0" smtClean="0"/>
              <a:t> 2005 – 2015 YTD</a:t>
            </a:r>
            <a:endParaRPr lang="en-US" sz="3400" i="1" dirty="0">
              <a:solidFill>
                <a:srgbClr val="00B0F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070551"/>
            <a:ext cx="8952271" cy="8325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Insurance Information Institute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September  2015</a:t>
            </a:r>
            <a:endParaRPr lang="en-US" sz="2400" i="1" dirty="0" smtClean="0">
              <a:solidFill>
                <a:srgbClr val="C00000"/>
              </a:solidFill>
            </a:endParaRP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Tel: 212.346.5520  Cell: 917.453.1885  bobh@iii.org  www.iii.org</a:t>
            </a:r>
          </a:p>
        </p:txBody>
      </p:sp>
    </p:spTree>
    <p:extLst>
      <p:ext uri="{BB962C8B-B14F-4D97-AF65-F5344CB8AC3E}">
        <p14:creationId xmlns:p14="http://schemas.microsoft.com/office/powerpoint/2010/main" val="2830093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1AA2504-BC28-4AD6-BA7C-608BD075952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10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000" b="1" dirty="0" err="1" smtClean="0">
                <a:solidFill>
                  <a:srgbClr val="FFFFFF"/>
                </a:solidFill>
              </a:rPr>
              <a:t>Competitve</a:t>
            </a:r>
            <a:r>
              <a:rPr lang="en-US" sz="4000" b="1" dirty="0" smtClean="0">
                <a:solidFill>
                  <a:srgbClr val="FFFFFF"/>
                </a:solidFill>
              </a:rPr>
              <a:t> Analysis</a:t>
            </a:r>
            <a:endParaRPr lang="en-US" sz="4000" b="1" i="1" dirty="0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596900" y="3952875"/>
            <a:ext cx="8020050" cy="15881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225A7A"/>
                </a:solidFill>
              </a:rPr>
              <a:t>The Massachusetts Homeowners Insurance Market Is Competitive, Consumers Benefit</a:t>
            </a:r>
            <a:endParaRPr lang="en-US" sz="3600" b="1" i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6C877-B266-4C1B-993F-5E881D9B13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060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" y="89079"/>
            <a:ext cx="7559675" cy="860425"/>
          </a:xfrm>
        </p:spPr>
        <p:txBody>
          <a:bodyPr/>
          <a:lstStyle/>
          <a:p>
            <a:r>
              <a:rPr lang="en-US" dirty="0" smtClean="0"/>
              <a:t>HHI Index Values for Homeowners Insurance Markets in the Northeast, 2014</a:t>
            </a:r>
            <a:endParaRPr lang="en-US" baseline="30000" dirty="0" smtClean="0"/>
          </a:p>
        </p:txBody>
      </p:sp>
      <p:graphicFrame>
        <p:nvGraphicFramePr>
          <p:cNvPr id="50178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071386"/>
              </p:ext>
            </p:extLst>
          </p:nvPr>
        </p:nvGraphicFramePr>
        <p:xfrm>
          <a:off x="309739" y="1418846"/>
          <a:ext cx="8451850" cy="3920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5228" name="Chart" r:id="rId4" imgW="8419970" imgH="3657600" progId="MSGraph.Chart.8">
                  <p:embed followColorScheme="full"/>
                </p:oleObj>
              </mc:Choice>
              <mc:Fallback>
                <p:oleObj name="Chart" r:id="rId4" imgW="8419970" imgH="365760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39" y="1418846"/>
                        <a:ext cx="8451850" cy="3920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692" name="Rectangle 4"/>
          <p:cNvSpPr>
            <a:spLocks noChangeArrowheads="1"/>
          </p:cNvSpPr>
          <p:nvPr/>
        </p:nvSpPr>
        <p:spPr bwMode="blackWhite">
          <a:xfrm>
            <a:off x="1438275" y="5562782"/>
            <a:ext cx="6419850" cy="941886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</a:rPr>
              <a:t>The Massachusetts homeowners insurance market is competitive and not concentrated. 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-141890" y="6414802"/>
            <a:ext cx="7569200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endParaRPr lang="en-US" sz="1100" dirty="0"/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 smtClean="0"/>
              <a:t>Source:  Insurance Information Institute analysis of SNL data.</a:t>
            </a:r>
            <a:endParaRPr lang="en-US" sz="11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blackWhite">
          <a:xfrm>
            <a:off x="1103065" y="1195101"/>
            <a:ext cx="4446397" cy="14112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u="sng" dirty="0" err="1" smtClean="0">
                <a:solidFill>
                  <a:schemeClr val="bg1"/>
                </a:solidFill>
                <a:cs typeface="+mn-cs"/>
              </a:rPr>
              <a:t>Herfindahl-Hirshman</a:t>
            </a:r>
            <a:r>
              <a:rPr lang="en-US" sz="1600" b="1" u="sng" dirty="0" smtClean="0">
                <a:solidFill>
                  <a:schemeClr val="bg1"/>
                </a:solidFill>
                <a:cs typeface="+mn-cs"/>
              </a:rPr>
              <a:t> Index</a:t>
            </a:r>
          </a:p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Under 1,500: Not Concentrated</a:t>
            </a:r>
          </a:p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1,500 – 2,500: Moderately Concentrated</a:t>
            </a:r>
          </a:p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Over 2,500: Concentrated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975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" y="89079"/>
            <a:ext cx="7559675" cy="860425"/>
          </a:xfrm>
        </p:spPr>
        <p:txBody>
          <a:bodyPr/>
          <a:lstStyle/>
          <a:p>
            <a:r>
              <a:rPr lang="en-US" dirty="0" smtClean="0"/>
              <a:t>Number of Homeowners Insurers in Northeast States, 2014</a:t>
            </a:r>
            <a:endParaRPr lang="en-US" baseline="30000" dirty="0" smtClean="0"/>
          </a:p>
        </p:txBody>
      </p:sp>
      <p:graphicFrame>
        <p:nvGraphicFramePr>
          <p:cNvPr id="50178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340700"/>
              </p:ext>
            </p:extLst>
          </p:nvPr>
        </p:nvGraphicFramePr>
        <p:xfrm>
          <a:off x="309739" y="1418846"/>
          <a:ext cx="8451850" cy="3920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6250" name="Chart" r:id="rId4" imgW="8419970" imgH="3657600" progId="MSGraph.Chart.8">
                  <p:embed followColorScheme="full"/>
                </p:oleObj>
              </mc:Choice>
              <mc:Fallback>
                <p:oleObj name="Chart" r:id="rId4" imgW="8419970" imgH="365760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39" y="1418846"/>
                        <a:ext cx="8451850" cy="3920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692" name="Rectangle 4"/>
          <p:cNvSpPr>
            <a:spLocks noChangeArrowheads="1"/>
          </p:cNvSpPr>
          <p:nvPr/>
        </p:nvSpPr>
        <p:spPr bwMode="blackWhite">
          <a:xfrm>
            <a:off x="1325739" y="5431257"/>
            <a:ext cx="6419850" cy="941886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</a:rPr>
              <a:t>The Massachusetts homeowners is competitive, benefitting consumers.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-141890" y="6414802"/>
            <a:ext cx="7569200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endParaRPr lang="en-US" sz="1100" dirty="0"/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 smtClean="0"/>
              <a:t>Source:  Insurance Information Institute analysis of SNL data.</a:t>
            </a:r>
            <a:endParaRPr lang="en-US" sz="11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blackWhite">
          <a:xfrm>
            <a:off x="3642710" y="1315658"/>
            <a:ext cx="2326562" cy="1506467"/>
          </a:xfrm>
          <a:prstGeom prst="wedgeRectCallout">
            <a:avLst>
              <a:gd name="adj1" fmla="val 90234"/>
              <a:gd name="adj2" fmla="val 52338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Homeowners in MA have more insurance options than in any other New England state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03049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66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3600" b="1" i="1" dirty="0">
                <a:solidFill>
                  <a:srgbClr val="225A7A"/>
                </a:solidFill>
              </a:rPr>
            </a:br>
            <a:r>
              <a:rPr lang="en-US" sz="3600" b="1" i="1" dirty="0">
                <a:solidFill>
                  <a:srgbClr val="225A7A"/>
                </a:solidFill>
              </a:rPr>
              <a:t>and your attention!</a:t>
            </a:r>
            <a:endParaRPr lang="en-US" sz="3600" b="1" i="1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Twitter: </a:t>
            </a:r>
            <a:r>
              <a:rPr lang="en-US" sz="3600" b="1" i="1" dirty="0" smtClean="0">
                <a:solidFill>
                  <a:srgbClr val="00B050"/>
                </a:solidFill>
              </a:rPr>
              <a:t>twitter.com/</a:t>
            </a:r>
            <a:r>
              <a:rPr lang="en-US" sz="3600" b="1" i="1" dirty="0" err="1" smtClean="0">
                <a:solidFill>
                  <a:srgbClr val="00B050"/>
                </a:solidFill>
              </a:rPr>
              <a:t>bob_hartwig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1AA2504-BC28-4AD6-BA7C-608BD075952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76275" y="2205373"/>
            <a:ext cx="7924800" cy="188118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000" b="1" dirty="0" smtClean="0">
                <a:solidFill>
                  <a:srgbClr val="FFFFFF"/>
                </a:solidFill>
              </a:rPr>
              <a:t>Massachusetts Insured Catastrophe Loss Summary</a:t>
            </a:r>
          </a:p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000" b="1" i="1" dirty="0" smtClean="0">
                <a:solidFill>
                  <a:srgbClr val="FFFFFF"/>
                </a:solidFill>
              </a:rPr>
              <a:t>2005 – 2015 YTD</a:t>
            </a:r>
            <a:endParaRPr lang="en-US" sz="4000" b="1" i="1" dirty="0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514350" y="4527404"/>
            <a:ext cx="8020050" cy="15881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225A7A"/>
                </a:solidFill>
              </a:rPr>
              <a:t>Insured Losses from Major Catastrophes Are on the Rise in Massachusetts</a:t>
            </a:r>
            <a:endParaRPr lang="en-US" sz="3600" b="1" i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6C877-B266-4C1B-993F-5E881D9B13B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8309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58371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58372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55D3EE-FCDE-48E0-A014-CB608766439D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Insured Catastrophe Losses in Massachusetts, 2005 – Sept. 1, 2015</a:t>
            </a:r>
          </a:p>
        </p:txBody>
      </p:sp>
      <p:graphicFrame>
        <p:nvGraphicFramePr>
          <p:cNvPr id="58374" name="Object 3"/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005891989"/>
              </p:ext>
            </p:extLst>
          </p:nvPr>
        </p:nvGraphicFramePr>
        <p:xfrm>
          <a:off x="229531" y="1559143"/>
          <a:ext cx="8542337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19101" name="Chart" r:id="rId4" imgW="8591407" imgH="4524202" progId="MSGraph.Chart.8">
                  <p:embed followColorScheme="full"/>
                </p:oleObj>
              </mc:Choice>
              <mc:Fallback>
                <p:oleObj name="Chart" r:id="rId4" imgW="8591407" imgH="4524202" progId="MSGraph.Chart.8">
                  <p:embed followColorScheme="full"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29531" y="1559143"/>
                        <a:ext cx="8542337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4"/>
          <p:cNvSpPr>
            <a:spLocks noChangeArrowheads="1"/>
          </p:cNvSpPr>
          <p:nvPr/>
        </p:nvSpPr>
        <p:spPr bwMode="black">
          <a:xfrm>
            <a:off x="307975" y="1266824"/>
            <a:ext cx="8534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 b="1">
                <a:solidFill>
                  <a:srgbClr val="225A7A"/>
                </a:solidFill>
              </a:rPr>
              <a:t>($ Millions)</a:t>
            </a:r>
          </a:p>
        </p:txBody>
      </p:sp>
      <p:sp>
        <p:nvSpPr>
          <p:cNvPr id="58376" name="Rectangle 5"/>
          <p:cNvSpPr>
            <a:spLocks noChangeArrowheads="1"/>
          </p:cNvSpPr>
          <p:nvPr/>
        </p:nvSpPr>
        <p:spPr bwMode="auto">
          <a:xfrm>
            <a:off x="-157660" y="5962732"/>
            <a:ext cx="7569200" cy="94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*As of Sept. 1, 2015.</a:t>
            </a: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Note: Data shown are the Massachusetts component of official PCS designated catastrophe events.  PCS defines an event as one which results in $25 million or more in insured property losses (includes residential and commercial property, business interruption and personal and commercial motor vehicle </a:t>
            </a:r>
            <a:r>
              <a:rPr lang="en-US" altLang="en-US" sz="1100" dirty="0"/>
              <a:t>losses) across all impacted </a:t>
            </a:r>
            <a:r>
              <a:rPr lang="en-US" altLang="en-US" sz="1100" dirty="0" smtClean="0"/>
              <a:t>states.</a:t>
            </a:r>
            <a:endParaRPr lang="en-US" altLang="en-US" sz="1100" dirty="0"/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sz="1100" dirty="0" smtClean="0">
                <a:latin typeface="Arial "/>
              </a:rPr>
              <a:t>Source: PCS </a:t>
            </a:r>
            <a:r>
              <a:rPr lang="en-US" sz="1100" dirty="0">
                <a:latin typeface="Arial "/>
              </a:rPr>
              <a:t>unit of Verisk </a:t>
            </a:r>
            <a:r>
              <a:rPr lang="en-US" sz="1100" dirty="0" smtClean="0">
                <a:latin typeface="Arial "/>
              </a:rPr>
              <a:t>Analytics/ISO; Insurance Information Institute.</a:t>
            </a:r>
            <a:endParaRPr lang="en-US" altLang="en-US" sz="1100" dirty="0"/>
          </a:p>
        </p:txBody>
      </p:sp>
      <p:sp>
        <p:nvSpPr>
          <p:cNvPr id="1989639" name="AutoShape 7"/>
          <p:cNvSpPr>
            <a:spLocks noChangeArrowheads="1"/>
          </p:cNvSpPr>
          <p:nvPr/>
        </p:nvSpPr>
        <p:spPr bwMode="blackWhite">
          <a:xfrm>
            <a:off x="4145591" y="1179947"/>
            <a:ext cx="2592279" cy="1518423"/>
          </a:xfrm>
          <a:prstGeom prst="wedgeRectCallout">
            <a:avLst>
              <a:gd name="adj1" fmla="val 69091"/>
              <a:gd name="adj2" fmla="val 478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Insured catastrophe losses in Massachusetts (dollars and no. of events) are at their highest level in at least a decade. 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blackWhite">
          <a:xfrm>
            <a:off x="1672350" y="1939159"/>
            <a:ext cx="2326562" cy="1593713"/>
          </a:xfrm>
          <a:prstGeom prst="wedgeRectCallout">
            <a:avLst>
              <a:gd name="adj1" fmla="val 95654"/>
              <a:gd name="adj2" fmla="val 90918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Insured catastrophe losses in 2010, 2011, 2012 and 2015 are among the highest on record.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504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8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96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5018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5018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A6E6B276-B00D-4649-880D-E50F174CC9ED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4</a:t>
            </a:fld>
            <a:endParaRPr lang="en-US" sz="900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298" y="90488"/>
            <a:ext cx="7587021" cy="860425"/>
          </a:xfrm>
        </p:spPr>
        <p:txBody>
          <a:bodyPr/>
          <a:lstStyle/>
          <a:p>
            <a:r>
              <a:rPr lang="en-US" dirty="0" smtClean="0"/>
              <a:t>Insured Catastrophe Losses in MA Have Tracked Sharply Higher Since 2010</a:t>
            </a:r>
          </a:p>
        </p:txBody>
      </p:sp>
      <p:sp>
        <p:nvSpPr>
          <p:cNvPr id="50184" name="Rectangle 4"/>
          <p:cNvSpPr>
            <a:spLocks noChangeArrowheads="1"/>
          </p:cNvSpPr>
          <p:nvPr/>
        </p:nvSpPr>
        <p:spPr bwMode="black">
          <a:xfrm>
            <a:off x="178145" y="1570296"/>
            <a:ext cx="2030506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225A7A"/>
                </a:solidFill>
              </a:rPr>
              <a:t>M</a:t>
            </a:r>
            <a:r>
              <a:rPr lang="en-US" sz="1600" b="1" dirty="0" smtClean="0">
                <a:solidFill>
                  <a:srgbClr val="225A7A"/>
                </a:solidFill>
              </a:rPr>
              <a:t>illions of Dollars</a:t>
            </a:r>
            <a:endParaRPr lang="en-US" sz="1600" b="1" dirty="0">
              <a:solidFill>
                <a:srgbClr val="225A7A"/>
              </a:solidFill>
            </a:endParaRPr>
          </a:p>
        </p:txBody>
      </p:sp>
      <p:graphicFrame>
        <p:nvGraphicFramePr>
          <p:cNvPr id="50178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239892"/>
              </p:ext>
            </p:extLst>
          </p:nvPr>
        </p:nvGraphicFramePr>
        <p:xfrm>
          <a:off x="53953" y="1865264"/>
          <a:ext cx="8537575" cy="383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0120" name="Chart" r:id="rId4" imgW="8772414" imgH="3305140" progId="MSGraph.Chart.8">
                  <p:embed followColorScheme="full"/>
                </p:oleObj>
              </mc:Choice>
              <mc:Fallback>
                <p:oleObj name="Chart" r:id="rId4" imgW="8772414" imgH="330514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3" y="1865264"/>
                        <a:ext cx="8537575" cy="383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utoShape 8"/>
          <p:cNvSpPr>
            <a:spLocks noChangeArrowheads="1"/>
          </p:cNvSpPr>
          <p:nvPr/>
        </p:nvSpPr>
        <p:spPr bwMode="blackWhite">
          <a:xfrm>
            <a:off x="4006051" y="1865264"/>
            <a:ext cx="2833083" cy="1631298"/>
          </a:xfrm>
          <a:prstGeom prst="wedgeRectCallout">
            <a:avLst>
              <a:gd name="adj1" fmla="val 83364"/>
              <a:gd name="adj2" fmla="val -20049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Insurers in MA have sustained $2.316 billion in insured catastrophe losses since 2005. Of that, 89% ($2.067B) were incurred since 2010.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7844335" y="2051671"/>
            <a:ext cx="88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/>
              <a:t>$2,316</a:t>
            </a:r>
            <a:endParaRPr lang="en-US" sz="1600" b="1" dirty="0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-157660" y="5962732"/>
            <a:ext cx="7569200" cy="94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*As of Sept. 1, 2015.</a:t>
            </a: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Note: Data shown are the Massachusetts component of official PCS designated catastrophe events.  PCS defines an event as one which results in $25 million or more in insured property losses (includes residential and commercial property, business interruption and personal and commercial motor vehicle </a:t>
            </a:r>
            <a:r>
              <a:rPr lang="en-US" altLang="en-US" sz="1100" dirty="0"/>
              <a:t>losses) across all impacted </a:t>
            </a:r>
            <a:r>
              <a:rPr lang="en-US" altLang="en-US" sz="1100" dirty="0" smtClean="0"/>
              <a:t>states.</a:t>
            </a:r>
            <a:endParaRPr lang="en-US" altLang="en-US" sz="1100" dirty="0"/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sz="1100" dirty="0" smtClean="0">
                <a:latin typeface="Arial "/>
              </a:rPr>
              <a:t>Source: </a:t>
            </a:r>
            <a:r>
              <a:rPr lang="en-US" sz="1100" dirty="0">
                <a:latin typeface="Arial "/>
              </a:rPr>
              <a:t>Insurance Information Institute </a:t>
            </a:r>
            <a:r>
              <a:rPr lang="en-US" sz="1100" dirty="0" smtClean="0">
                <a:latin typeface="Arial "/>
              </a:rPr>
              <a:t>analysis of data from the PCS </a:t>
            </a:r>
            <a:r>
              <a:rPr lang="en-US" sz="1100" dirty="0">
                <a:latin typeface="Arial "/>
              </a:rPr>
              <a:t>unit of Verisk </a:t>
            </a:r>
            <a:r>
              <a:rPr lang="en-US" sz="1100" dirty="0" smtClean="0">
                <a:latin typeface="Arial "/>
              </a:rPr>
              <a:t>Analytics/ISO.</a:t>
            </a:r>
            <a:endParaRPr lang="en-US" altLang="en-US" sz="1100" dirty="0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black">
          <a:xfrm>
            <a:off x="650473" y="1108638"/>
            <a:ext cx="7950602" cy="3323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 i="1" dirty="0" smtClean="0">
                <a:solidFill>
                  <a:srgbClr val="FF0000"/>
                </a:solidFill>
              </a:rPr>
              <a:t>Cumulative Insured Catastrophe Losses, 2005 – 2015*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094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5018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5018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A6E6B276-B00D-4649-880D-E50F174CC9ED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5</a:t>
            </a:fld>
            <a:endParaRPr lang="en-US" sz="900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171" y="90488"/>
            <a:ext cx="7654037" cy="860425"/>
          </a:xfrm>
        </p:spPr>
        <p:txBody>
          <a:bodyPr/>
          <a:lstStyle/>
          <a:p>
            <a:r>
              <a:rPr lang="en-US" dirty="0" smtClean="0"/>
              <a:t>The Number of CAT Events Impacting MA Has Tracked Sharply Higher Since 2010</a:t>
            </a:r>
          </a:p>
        </p:txBody>
      </p:sp>
      <p:sp>
        <p:nvSpPr>
          <p:cNvPr id="50184" name="Rectangle 4"/>
          <p:cNvSpPr>
            <a:spLocks noChangeArrowheads="1"/>
          </p:cNvSpPr>
          <p:nvPr/>
        </p:nvSpPr>
        <p:spPr bwMode="black">
          <a:xfrm>
            <a:off x="178145" y="1570296"/>
            <a:ext cx="2030506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Number of Events</a:t>
            </a:r>
            <a:endParaRPr lang="en-US" sz="1600" b="1" dirty="0">
              <a:solidFill>
                <a:srgbClr val="225A7A"/>
              </a:solidFill>
            </a:endParaRPr>
          </a:p>
        </p:txBody>
      </p:sp>
      <p:graphicFrame>
        <p:nvGraphicFramePr>
          <p:cNvPr id="50178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187939"/>
              </p:ext>
            </p:extLst>
          </p:nvPr>
        </p:nvGraphicFramePr>
        <p:xfrm>
          <a:off x="53953" y="1865264"/>
          <a:ext cx="8537575" cy="383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1143" name="Chart" r:id="rId4" imgW="8772414" imgH="3305140" progId="MSGraph.Chart.8">
                  <p:embed followColorScheme="full"/>
                </p:oleObj>
              </mc:Choice>
              <mc:Fallback>
                <p:oleObj name="Chart" r:id="rId4" imgW="8772414" imgH="330514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3" y="1865264"/>
                        <a:ext cx="8537575" cy="383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utoShape 8"/>
          <p:cNvSpPr>
            <a:spLocks noChangeArrowheads="1"/>
          </p:cNvSpPr>
          <p:nvPr/>
        </p:nvSpPr>
        <p:spPr bwMode="blackWhite">
          <a:xfrm>
            <a:off x="3626940" y="1809374"/>
            <a:ext cx="2833083" cy="1478576"/>
          </a:xfrm>
          <a:prstGeom prst="wedgeRectCallout">
            <a:avLst>
              <a:gd name="adj1" fmla="val 107293"/>
              <a:gd name="adj2" fmla="val 9806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There have been 24 official PCS CAT event designations impacting MA since 2005, 17 of them (71%) occurring since 2010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8029826" y="2680913"/>
            <a:ext cx="88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/>
              <a:t>24</a:t>
            </a:r>
            <a:endParaRPr lang="en-US" sz="1600" b="1" dirty="0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-157660" y="5962732"/>
            <a:ext cx="7569200" cy="94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*As of Sept. 1, 2015.</a:t>
            </a: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Note: Data shown are the Massachusetts component of official PCS designated catastrophe events.  PCS defines an event as one which results in $25 million or more in insured property losses (includes residential and commercial property, business interruption and personal and commercial motor vehicle </a:t>
            </a:r>
            <a:r>
              <a:rPr lang="en-US" altLang="en-US" sz="1100" dirty="0"/>
              <a:t>losses) across all impacted </a:t>
            </a:r>
            <a:r>
              <a:rPr lang="en-US" altLang="en-US" sz="1100" dirty="0" smtClean="0"/>
              <a:t>states.</a:t>
            </a:r>
            <a:endParaRPr lang="en-US" altLang="en-US" sz="1100" dirty="0"/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sz="1100" dirty="0" smtClean="0">
                <a:latin typeface="Arial "/>
              </a:rPr>
              <a:t>Source: </a:t>
            </a:r>
            <a:r>
              <a:rPr lang="en-US" sz="1100" dirty="0">
                <a:latin typeface="Arial "/>
              </a:rPr>
              <a:t>Insurance Information Institute </a:t>
            </a:r>
            <a:r>
              <a:rPr lang="en-US" sz="1100" dirty="0" smtClean="0">
                <a:latin typeface="Arial "/>
              </a:rPr>
              <a:t>analysis of data from the PCS </a:t>
            </a:r>
            <a:r>
              <a:rPr lang="en-US" sz="1100" dirty="0">
                <a:latin typeface="Arial "/>
              </a:rPr>
              <a:t>unit of Verisk </a:t>
            </a:r>
            <a:r>
              <a:rPr lang="en-US" sz="1100" dirty="0" smtClean="0">
                <a:latin typeface="Arial "/>
              </a:rPr>
              <a:t>Analytics/ISO.</a:t>
            </a:r>
            <a:endParaRPr lang="en-US" altLang="en-US" sz="1100" dirty="0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black">
          <a:xfrm>
            <a:off x="650473" y="1108638"/>
            <a:ext cx="7950602" cy="3323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 i="1" dirty="0" smtClean="0">
                <a:solidFill>
                  <a:srgbClr val="FF0000"/>
                </a:solidFill>
              </a:rPr>
              <a:t>Cumulative Number of PCS CAT Events, 2005 – 2015*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78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178800" cy="457200"/>
          </a:xfrm>
        </p:spPr>
        <p:txBody>
          <a:bodyPr/>
          <a:lstStyle/>
          <a:p>
            <a:r>
              <a:rPr lang="en-US" altLang="en-US" dirty="0"/>
              <a:t>Distribution of </a:t>
            </a:r>
            <a:r>
              <a:rPr lang="en-US" altLang="en-US" dirty="0" smtClean="0"/>
              <a:t>Insured Catastrophe</a:t>
            </a:r>
            <a:br>
              <a:rPr lang="en-US" altLang="en-US" dirty="0" smtClean="0"/>
            </a:br>
            <a:r>
              <a:rPr lang="en-US" altLang="en-US" dirty="0" smtClean="0"/>
              <a:t>Losses in Massachusetts, 2005 – 2015*</a:t>
            </a:r>
            <a:endParaRPr lang="en-US" altLang="en-US" dirty="0"/>
          </a:p>
        </p:txBody>
      </p:sp>
      <p:graphicFrame>
        <p:nvGraphicFramePr>
          <p:cNvPr id="285389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775895"/>
              </p:ext>
            </p:extLst>
          </p:nvPr>
        </p:nvGraphicFramePr>
        <p:xfrm>
          <a:off x="-1764151" y="1236336"/>
          <a:ext cx="11347451" cy="566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4208" name="Chart" r:id="rId3" imgW="10830075" imgH="5410339" progId="MSGraph.Chart.8">
                  <p:embed followColorScheme="full"/>
                </p:oleObj>
              </mc:Choice>
              <mc:Fallback>
                <p:oleObj name="Chart" r:id="rId3" imgW="10830075" imgH="541033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64151" y="1236336"/>
                        <a:ext cx="11347451" cy="566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3894" name="Text Box 6"/>
          <p:cNvSpPr txBox="1">
            <a:spLocks noChangeArrowheads="1"/>
          </p:cNvSpPr>
          <p:nvPr/>
        </p:nvSpPr>
        <p:spPr bwMode="auto">
          <a:xfrm>
            <a:off x="6509215" y="1162294"/>
            <a:ext cx="2133600" cy="1754326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2400" dirty="0"/>
              <a:t>Total </a:t>
            </a:r>
            <a:r>
              <a:rPr lang="en-US" altLang="en-US" sz="2400" dirty="0" smtClean="0"/>
              <a:t>MA CAT Losses    2005 to 2015 = $2.316 Billion*</a:t>
            </a:r>
            <a:endParaRPr lang="en-US" altLang="en-US" sz="2400" i="1" dirty="0"/>
          </a:p>
        </p:txBody>
      </p:sp>
      <p:sp>
        <p:nvSpPr>
          <p:cNvPr id="2853895" name="Text Box 7"/>
          <p:cNvSpPr txBox="1">
            <a:spLocks noChangeArrowheads="1"/>
          </p:cNvSpPr>
          <p:nvPr/>
        </p:nvSpPr>
        <p:spPr bwMode="auto">
          <a:xfrm>
            <a:off x="3098800" y="1198180"/>
            <a:ext cx="24384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altLang="en-US" sz="3200" b="1" dirty="0"/>
              <a:t>$ </a:t>
            </a:r>
            <a:r>
              <a:rPr lang="en-US" altLang="en-US" sz="3200" b="1" dirty="0" smtClean="0"/>
              <a:t>Millions</a:t>
            </a:r>
            <a:endParaRPr lang="en-US" alt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474902" y="3712639"/>
            <a:ext cx="1468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$1,494.3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8861" y="3496317"/>
            <a:ext cx="143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$345.0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-157660" y="5776527"/>
            <a:ext cx="7569200" cy="1128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*As of Sept. 1, 2015.</a:t>
            </a: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**Category also includes privately insured flood losses.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Note: Data shown are the Massachusetts component of official PCS designated catastrophe events.  PCS defines an event as one which results in $25 million or more in insured property losses (includes residential and commercial property, business interruption and personal and commercial motor vehicle </a:t>
            </a:r>
            <a:r>
              <a:rPr lang="en-US" altLang="en-US" sz="1100" dirty="0"/>
              <a:t>losses) across all impacted </a:t>
            </a:r>
            <a:r>
              <a:rPr lang="en-US" altLang="en-US" sz="1100" dirty="0" smtClean="0"/>
              <a:t>states.</a:t>
            </a:r>
            <a:endParaRPr lang="en-US" altLang="en-US" sz="1100" dirty="0"/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sz="1100" dirty="0" smtClean="0">
                <a:latin typeface="Arial "/>
              </a:rPr>
              <a:t>Source: </a:t>
            </a:r>
            <a:r>
              <a:rPr lang="en-US" sz="1100" dirty="0">
                <a:latin typeface="Arial "/>
              </a:rPr>
              <a:t>Insurance Information Institute </a:t>
            </a:r>
            <a:r>
              <a:rPr lang="en-US" sz="1100" dirty="0" smtClean="0">
                <a:latin typeface="Arial "/>
              </a:rPr>
              <a:t>analysis of data from the PCS </a:t>
            </a:r>
            <a:r>
              <a:rPr lang="en-US" sz="1100" dirty="0">
                <a:latin typeface="Arial "/>
              </a:rPr>
              <a:t>unit of Verisk </a:t>
            </a:r>
            <a:r>
              <a:rPr lang="en-US" sz="1100" dirty="0" smtClean="0">
                <a:latin typeface="Arial "/>
              </a:rPr>
              <a:t>Analytics/ISO.</a:t>
            </a:r>
            <a:endParaRPr lang="en-US" altLang="en-US" sz="1100" dirty="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blackWhite">
          <a:xfrm>
            <a:off x="6740357" y="3090359"/>
            <a:ext cx="2326562" cy="1781186"/>
          </a:xfrm>
          <a:prstGeom prst="wedgeRectCallout">
            <a:avLst>
              <a:gd name="adj1" fmla="val -89339"/>
              <a:gd name="adj2" fmla="val -22583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Winter storm CAT losses in MA from 2005 – 2015 accounted for nearly 2/3 of losses over this period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8800" y="2479930"/>
            <a:ext cx="143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$476.1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3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389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1AA2504-BC28-4AD6-BA7C-608BD075952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7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000" b="1" dirty="0" smtClean="0">
                <a:solidFill>
                  <a:srgbClr val="FFFFFF"/>
                </a:solidFill>
              </a:rPr>
              <a:t>Winter Storm Loss Summary</a:t>
            </a:r>
            <a:endParaRPr lang="en-US" sz="4000" b="1" i="1" dirty="0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596900" y="3952875"/>
            <a:ext cx="8020050" cy="15881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225A7A"/>
                </a:solidFill>
              </a:rPr>
              <a:t>Insured Winter Storm Losses in Massachusetts Have Been Particularly Severe</a:t>
            </a:r>
            <a:endParaRPr lang="en-US" sz="3600" b="1" i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6C877-B266-4C1B-993F-5E881D9B13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067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58371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58372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55D3EE-FCDE-48E0-A014-CB608766439D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Insured Winter Storm CAT Losses in Massachusetts, 2005 – Sept. 1, 2015</a:t>
            </a:r>
          </a:p>
        </p:txBody>
      </p:sp>
      <p:graphicFrame>
        <p:nvGraphicFramePr>
          <p:cNvPr id="58374" name="Object 3"/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031633347"/>
              </p:ext>
            </p:extLst>
          </p:nvPr>
        </p:nvGraphicFramePr>
        <p:xfrm>
          <a:off x="229531" y="1559143"/>
          <a:ext cx="8542337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2165" name="Chart" r:id="rId4" imgW="8591407" imgH="4524202" progId="MSGraph.Chart.8">
                  <p:embed followColorScheme="full"/>
                </p:oleObj>
              </mc:Choice>
              <mc:Fallback>
                <p:oleObj name="Chart" r:id="rId4" imgW="8591407" imgH="4524202" progId="MSGraph.Chart.8">
                  <p:embed followColorScheme="full"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29531" y="1559143"/>
                        <a:ext cx="8542337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4"/>
          <p:cNvSpPr>
            <a:spLocks noChangeArrowheads="1"/>
          </p:cNvSpPr>
          <p:nvPr/>
        </p:nvSpPr>
        <p:spPr bwMode="black">
          <a:xfrm>
            <a:off x="307975" y="1266824"/>
            <a:ext cx="8534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 b="1">
                <a:solidFill>
                  <a:srgbClr val="225A7A"/>
                </a:solidFill>
              </a:rPr>
              <a:t>($ Millions)</a:t>
            </a:r>
          </a:p>
        </p:txBody>
      </p:sp>
      <p:sp>
        <p:nvSpPr>
          <p:cNvPr id="58376" name="Rectangle 5"/>
          <p:cNvSpPr>
            <a:spLocks noChangeArrowheads="1"/>
          </p:cNvSpPr>
          <p:nvPr/>
        </p:nvSpPr>
        <p:spPr bwMode="auto">
          <a:xfrm>
            <a:off x="-157660" y="5962732"/>
            <a:ext cx="7569200" cy="94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*As of Sept. 1, 2015.</a:t>
            </a: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Note: Data shown are the Massachusetts component of official PCS designated catastrophe events.  PCS defines an event as one which results in $25 million or more in insured property losses (includes residential and commercial property, business interruption and personal and commercial motor vehicle </a:t>
            </a:r>
            <a:r>
              <a:rPr lang="en-US" altLang="en-US" sz="1100" dirty="0"/>
              <a:t>losses) across all impacted </a:t>
            </a:r>
            <a:r>
              <a:rPr lang="en-US" altLang="en-US" sz="1100" dirty="0" smtClean="0"/>
              <a:t>states.</a:t>
            </a:r>
            <a:endParaRPr lang="en-US" altLang="en-US" sz="1100" dirty="0"/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sz="1100" dirty="0" smtClean="0">
                <a:latin typeface="Arial "/>
              </a:rPr>
              <a:t>Source: PCS </a:t>
            </a:r>
            <a:r>
              <a:rPr lang="en-US" sz="1100" dirty="0">
                <a:latin typeface="Arial "/>
              </a:rPr>
              <a:t>unit of Verisk </a:t>
            </a:r>
            <a:r>
              <a:rPr lang="en-US" sz="1100" dirty="0" smtClean="0">
                <a:latin typeface="Arial "/>
              </a:rPr>
              <a:t>Analytics/ISO; Insurance Information Institute.</a:t>
            </a:r>
            <a:endParaRPr lang="en-US" altLang="en-US" sz="1100" dirty="0"/>
          </a:p>
        </p:txBody>
      </p:sp>
      <p:sp>
        <p:nvSpPr>
          <p:cNvPr id="1989639" name="AutoShape 7"/>
          <p:cNvSpPr>
            <a:spLocks noChangeArrowheads="1"/>
          </p:cNvSpPr>
          <p:nvPr/>
        </p:nvSpPr>
        <p:spPr bwMode="blackWhite">
          <a:xfrm>
            <a:off x="4500699" y="1288118"/>
            <a:ext cx="2592279" cy="1728679"/>
          </a:xfrm>
          <a:prstGeom prst="wedgeRectCallout">
            <a:avLst>
              <a:gd name="adj1" fmla="val 67875"/>
              <a:gd name="adj2" fmla="val 2300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Insured CAT losses from winter storms in Massachusetts totaled nearly $1 billion in 2015, accounting for 32% of all winter storm losses in the US this year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blackWhite">
          <a:xfrm>
            <a:off x="1980542" y="2995776"/>
            <a:ext cx="2326562" cy="1593713"/>
          </a:xfrm>
          <a:prstGeom prst="wedgeRectCallout">
            <a:avLst>
              <a:gd name="adj1" fmla="val 86845"/>
              <a:gd name="adj2" fmla="val 45413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Winter storm losses in 2011 totaled $251 million, 12% of the national total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396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8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96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178800" cy="457200"/>
          </a:xfrm>
        </p:spPr>
        <p:txBody>
          <a:bodyPr/>
          <a:lstStyle/>
          <a:p>
            <a:r>
              <a:rPr lang="en-US" altLang="en-US" dirty="0"/>
              <a:t>Distribution of </a:t>
            </a:r>
            <a:r>
              <a:rPr lang="en-US" altLang="en-US" dirty="0" smtClean="0"/>
              <a:t>Winter Storm CAT</a:t>
            </a:r>
            <a:br>
              <a:rPr lang="en-US" altLang="en-US" dirty="0" smtClean="0"/>
            </a:br>
            <a:r>
              <a:rPr lang="en-US" altLang="en-US" dirty="0" smtClean="0"/>
              <a:t>Losses in 2015, MA vs. All Other States*</a:t>
            </a:r>
            <a:endParaRPr lang="en-US" altLang="en-US" dirty="0"/>
          </a:p>
        </p:txBody>
      </p:sp>
      <p:graphicFrame>
        <p:nvGraphicFramePr>
          <p:cNvPr id="285389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217915"/>
              </p:ext>
            </p:extLst>
          </p:nvPr>
        </p:nvGraphicFramePr>
        <p:xfrm>
          <a:off x="-1732620" y="1198180"/>
          <a:ext cx="11347451" cy="566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23188" name="Chart" r:id="rId3" imgW="10830075" imgH="5410339" progId="MSGraph.Chart.8">
                  <p:embed followColorScheme="full"/>
                </p:oleObj>
              </mc:Choice>
              <mc:Fallback>
                <p:oleObj name="Chart" r:id="rId3" imgW="10830075" imgH="541033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32620" y="1198180"/>
                        <a:ext cx="11347451" cy="566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3894" name="Text Box 6"/>
          <p:cNvSpPr txBox="1">
            <a:spLocks noChangeArrowheads="1"/>
          </p:cNvSpPr>
          <p:nvPr/>
        </p:nvSpPr>
        <p:spPr bwMode="auto">
          <a:xfrm>
            <a:off x="282052" y="1731536"/>
            <a:ext cx="2133600" cy="1754326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n-US" altLang="en-US" sz="2400" dirty="0"/>
              <a:t>Total </a:t>
            </a:r>
            <a:r>
              <a:rPr lang="en-US" altLang="en-US" sz="2400" dirty="0" smtClean="0"/>
              <a:t>US Winter Storm CAT Losses in 2015 = $3.09 Billion</a:t>
            </a:r>
            <a:endParaRPr lang="en-US" altLang="en-US" sz="2400" i="1" dirty="0"/>
          </a:p>
        </p:txBody>
      </p:sp>
      <p:sp>
        <p:nvSpPr>
          <p:cNvPr id="2853895" name="Text Box 7"/>
          <p:cNvSpPr txBox="1">
            <a:spLocks noChangeArrowheads="1"/>
          </p:cNvSpPr>
          <p:nvPr/>
        </p:nvSpPr>
        <p:spPr bwMode="auto">
          <a:xfrm>
            <a:off x="3098800" y="1198180"/>
            <a:ext cx="24384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altLang="en-US" sz="3200" b="1" dirty="0"/>
              <a:t>$ </a:t>
            </a:r>
            <a:r>
              <a:rPr lang="en-US" altLang="en-US" sz="3200" b="1" dirty="0" smtClean="0"/>
              <a:t>Millions</a:t>
            </a:r>
            <a:endParaRPr lang="en-US" alt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442810" y="2916620"/>
            <a:ext cx="129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$998.9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2288" y="3378285"/>
            <a:ext cx="1438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$2,091.5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-157660" y="5962732"/>
            <a:ext cx="7569200" cy="94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*As of Sept. 1, 2015.</a:t>
            </a: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/>
              <a:t>Note: Data shown are the Massachusetts component of official PCS designated catastrophe events.  PCS defines an event as one which results in $25 million or more in insured property losses (includes residential and commercial property, business interruption and personal and commercial motor vehicle </a:t>
            </a:r>
            <a:r>
              <a:rPr lang="en-US" altLang="en-US" sz="1100" dirty="0"/>
              <a:t>losses) across all impacted </a:t>
            </a:r>
            <a:r>
              <a:rPr lang="en-US" altLang="en-US" sz="1100" dirty="0" smtClean="0"/>
              <a:t>states.</a:t>
            </a:r>
            <a:endParaRPr lang="en-US" altLang="en-US" sz="1100" dirty="0"/>
          </a:p>
          <a:p>
            <a:pPr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sz="1100" dirty="0" smtClean="0">
                <a:latin typeface="Arial "/>
              </a:rPr>
              <a:t>Source: </a:t>
            </a:r>
            <a:r>
              <a:rPr lang="en-US" sz="1100" dirty="0">
                <a:latin typeface="Arial "/>
              </a:rPr>
              <a:t>Insurance Information Institute </a:t>
            </a:r>
            <a:r>
              <a:rPr lang="en-US" sz="1100" dirty="0" smtClean="0">
                <a:latin typeface="Arial "/>
              </a:rPr>
              <a:t>analysis of data from the PCS </a:t>
            </a:r>
            <a:r>
              <a:rPr lang="en-US" sz="1100" dirty="0">
                <a:latin typeface="Arial "/>
              </a:rPr>
              <a:t>unit of Verisk </a:t>
            </a:r>
            <a:r>
              <a:rPr lang="en-US" sz="1100" dirty="0" smtClean="0">
                <a:latin typeface="Arial "/>
              </a:rPr>
              <a:t>Analytics/ISO.</a:t>
            </a:r>
            <a:endParaRPr lang="en-US" altLang="en-US" sz="1100" dirty="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blackWhite">
          <a:xfrm>
            <a:off x="6513458" y="3157908"/>
            <a:ext cx="2326562" cy="1593713"/>
          </a:xfrm>
          <a:prstGeom prst="wedgeRectCallout">
            <a:avLst>
              <a:gd name="adj1" fmla="val -79852"/>
              <a:gd name="adj2" fmla="val -11962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Winter storm CAT losses in 2015 in MA accounted for nearly 1/3 of losses throughout  the entire US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8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3894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209053</TotalTime>
  <Words>1107</Words>
  <Application>Microsoft Office PowerPoint</Application>
  <PresentationFormat>On-screen Show (4:3)</PresentationFormat>
  <Paragraphs>120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</vt:lpstr>
      <vt:lpstr>Symbol</vt:lpstr>
      <vt:lpstr>Wingdings</vt:lpstr>
      <vt:lpstr>Default Design</vt:lpstr>
      <vt:lpstr>Chart</vt:lpstr>
      <vt:lpstr>Analysis of Insured Catastrophe Losses and Competition in the Massachusetts Homeowners Insurance Market:  2005 – 2015 YTD</vt:lpstr>
      <vt:lpstr>PowerPoint Presentation</vt:lpstr>
      <vt:lpstr>Insured Catastrophe Losses in Massachusetts, 2005 – Sept. 1, 2015</vt:lpstr>
      <vt:lpstr>Insured Catastrophe Losses in MA Have Tracked Sharply Higher Since 2010</vt:lpstr>
      <vt:lpstr>The Number of CAT Events Impacting MA Has Tracked Sharply Higher Since 2010</vt:lpstr>
      <vt:lpstr>Distribution of Insured Catastrophe Losses in Massachusetts, 2005 – 2015*</vt:lpstr>
      <vt:lpstr>PowerPoint Presentation</vt:lpstr>
      <vt:lpstr>Insured Winter Storm CAT Losses in Massachusetts, 2005 – Sept. 1, 2015</vt:lpstr>
      <vt:lpstr>Distribution of Winter Storm CAT Losses in 2015, MA vs. All Other States*</vt:lpstr>
      <vt:lpstr>PowerPoint Presentation</vt:lpstr>
      <vt:lpstr>HHI Index Values for Homeowners Insurance Markets in the Northeast, 2014</vt:lpstr>
      <vt:lpstr>Number of Homeowners Insurers in Northeast States, 2014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katjal</cp:lastModifiedBy>
  <cp:revision>4397</cp:revision>
  <cp:lastPrinted>2015-07-13T15:40:42Z</cp:lastPrinted>
  <dcterms:modified xsi:type="dcterms:W3CDTF">2015-09-22T13:54:36Z</dcterms:modified>
</cp:coreProperties>
</file>