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drawings/drawing3.xml" ContentType="application/vnd.openxmlformats-officedocument.drawingml.chartshapes+xml"/>
  <Override PartName="/ppt/notesSlides/notesSlide25.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7.xml" ContentType="application/vnd.openxmlformats-officedocument.drawingml.chart+xml"/>
  <Override PartName="/ppt/drawings/drawing4.xml" ContentType="application/vnd.openxmlformats-officedocument.drawingml.chartshapes+xml"/>
  <Override PartName="/ppt/notesSlides/notesSlide28.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drawings/drawing5.xml" ContentType="application/vnd.openxmlformats-officedocument.drawingml.chartshapes+xml"/>
  <Override PartName="/ppt/charts/chart14.xml" ContentType="application/vnd.openxmlformats-officedocument.drawingml.chart+xml"/>
  <Override PartName="/ppt/drawings/drawing6.xml" ContentType="application/vnd.openxmlformats-officedocument.drawingml.chartshapes+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6.xml" ContentType="application/vnd.openxmlformats-officedocument.drawingml.chart+xml"/>
  <Override PartName="/ppt/drawings/drawing7.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8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11"/>
  </p:notesMasterIdLst>
  <p:handoutMasterIdLst>
    <p:handoutMasterId r:id="rId112"/>
  </p:handoutMasterIdLst>
  <p:sldIdLst>
    <p:sldId id="4301" r:id="rId2"/>
    <p:sldId id="4635" r:id="rId3"/>
    <p:sldId id="4818" r:id="rId4"/>
    <p:sldId id="4828" r:id="rId5"/>
    <p:sldId id="4829" r:id="rId6"/>
    <p:sldId id="4758" r:id="rId7"/>
    <p:sldId id="4830" r:id="rId8"/>
    <p:sldId id="4518" r:id="rId9"/>
    <p:sldId id="5025" r:id="rId10"/>
    <p:sldId id="5026" r:id="rId11"/>
    <p:sldId id="4446" r:id="rId12"/>
    <p:sldId id="4447" r:id="rId13"/>
    <p:sldId id="4949" r:id="rId14"/>
    <p:sldId id="4950" r:id="rId15"/>
    <p:sldId id="4951" r:id="rId16"/>
    <p:sldId id="4952" r:id="rId17"/>
    <p:sldId id="4954" r:id="rId18"/>
    <p:sldId id="4962" r:id="rId19"/>
    <p:sldId id="4963" r:id="rId20"/>
    <p:sldId id="4964" r:id="rId21"/>
    <p:sldId id="4965" r:id="rId22"/>
    <p:sldId id="4978" r:id="rId23"/>
    <p:sldId id="4979" r:id="rId24"/>
    <p:sldId id="4996" r:id="rId25"/>
    <p:sldId id="5002" r:id="rId26"/>
    <p:sldId id="4980" r:id="rId27"/>
    <p:sldId id="4997" r:id="rId28"/>
    <p:sldId id="5003" r:id="rId29"/>
    <p:sldId id="5014" r:id="rId30"/>
    <p:sldId id="5015" r:id="rId31"/>
    <p:sldId id="5017" r:id="rId32"/>
    <p:sldId id="5016" r:id="rId33"/>
    <p:sldId id="5004" r:id="rId34"/>
    <p:sldId id="5010" r:id="rId35"/>
    <p:sldId id="4984" r:id="rId36"/>
    <p:sldId id="4998" r:id="rId37"/>
    <p:sldId id="4999" r:id="rId38"/>
    <p:sldId id="5006" r:id="rId39"/>
    <p:sldId id="5007" r:id="rId40"/>
    <p:sldId id="5013" r:id="rId41"/>
    <p:sldId id="5018" r:id="rId42"/>
    <p:sldId id="5019" r:id="rId43"/>
    <p:sldId id="5008" r:id="rId44"/>
    <p:sldId id="5020" r:id="rId45"/>
    <p:sldId id="5021" r:id="rId46"/>
    <p:sldId id="4911" r:id="rId47"/>
    <p:sldId id="5000" r:id="rId48"/>
    <p:sldId id="5001" r:id="rId49"/>
    <p:sldId id="5023" r:id="rId50"/>
    <p:sldId id="5024" r:id="rId51"/>
    <p:sldId id="4938" r:id="rId52"/>
    <p:sldId id="4912" r:id="rId53"/>
    <p:sldId id="5028" r:id="rId54"/>
    <p:sldId id="4939" r:id="rId55"/>
    <p:sldId id="4914" r:id="rId56"/>
    <p:sldId id="4945" r:id="rId57"/>
    <p:sldId id="4940" r:id="rId58"/>
    <p:sldId id="4917" r:id="rId59"/>
    <p:sldId id="3433" r:id="rId60"/>
    <p:sldId id="4618" r:id="rId61"/>
    <p:sldId id="4699" r:id="rId62"/>
    <p:sldId id="4700" r:id="rId63"/>
    <p:sldId id="4619" r:id="rId64"/>
    <p:sldId id="5011" r:id="rId65"/>
    <p:sldId id="2680" r:id="rId66"/>
    <p:sldId id="4725" r:id="rId67"/>
    <p:sldId id="4729" r:id="rId68"/>
    <p:sldId id="4726" r:id="rId69"/>
    <p:sldId id="4932" r:id="rId70"/>
    <p:sldId id="4933" r:id="rId71"/>
    <p:sldId id="4880" r:id="rId72"/>
    <p:sldId id="4876" r:id="rId73"/>
    <p:sldId id="4882" r:id="rId74"/>
    <p:sldId id="4886" r:id="rId75"/>
    <p:sldId id="4887" r:id="rId76"/>
    <p:sldId id="4891" r:id="rId77"/>
    <p:sldId id="4897" r:id="rId78"/>
    <p:sldId id="4898" r:id="rId79"/>
    <p:sldId id="4899" r:id="rId80"/>
    <p:sldId id="4901" r:id="rId81"/>
    <p:sldId id="4902" r:id="rId82"/>
    <p:sldId id="4488" r:id="rId83"/>
    <p:sldId id="4858" r:id="rId84"/>
    <p:sldId id="4859" r:id="rId85"/>
    <p:sldId id="4860" r:id="rId86"/>
    <p:sldId id="4862" r:id="rId87"/>
    <p:sldId id="4863" r:id="rId88"/>
    <p:sldId id="4864" r:id="rId89"/>
    <p:sldId id="4865" r:id="rId90"/>
    <p:sldId id="4866" r:id="rId91"/>
    <p:sldId id="4867" r:id="rId92"/>
    <p:sldId id="5027" r:id="rId93"/>
    <p:sldId id="4868" r:id="rId94"/>
    <p:sldId id="4869" r:id="rId95"/>
    <p:sldId id="4870" r:id="rId96"/>
    <p:sldId id="4871" r:id="rId97"/>
    <p:sldId id="4872" r:id="rId98"/>
    <p:sldId id="4873" r:id="rId99"/>
    <p:sldId id="4874" r:id="rId100"/>
    <p:sldId id="4557" r:id="rId101"/>
    <p:sldId id="4580" r:id="rId102"/>
    <p:sldId id="4752" r:id="rId103"/>
    <p:sldId id="4934" r:id="rId104"/>
    <p:sldId id="4753" r:id="rId105"/>
    <p:sldId id="4754" r:id="rId106"/>
    <p:sldId id="4755" r:id="rId107"/>
    <p:sldId id="4570" r:id="rId108"/>
    <p:sldId id="5029" r:id="rId109"/>
    <p:sldId id="1136" r:id="rId11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225A7A"/>
    <a:srgbClr val="3691C4"/>
    <a:srgbClr val="2B7299"/>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74" autoAdjust="0"/>
  </p:normalViewPr>
  <p:slideViewPr>
    <p:cSldViewPr snapToGrid="0">
      <p:cViewPr varScale="1">
        <p:scale>
          <a:sx n="104" d="100"/>
          <a:sy n="104" d="100"/>
        </p:scale>
        <p:origin x="1572" y="90"/>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3486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5.xml"/><Relationship Id="rId4"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dLbls>
            <c:dLbl>
              <c:idx val="12"/>
              <c:layout>
                <c:manualLayout>
                  <c:x val="3.1152647975077595E-3"/>
                  <c:y val="-4.6838407494145209E-2"/>
                </c:manualLayout>
              </c:layout>
              <c:showLegendKey val="0"/>
              <c:showVal val="1"/>
              <c:showCatName val="1"/>
              <c:showSerName val="0"/>
              <c:showPercent val="0"/>
              <c:showBubbleSize val="0"/>
              <c:extLst>
                <c:ext xmlns:c15="http://schemas.microsoft.com/office/drawing/2012/chart" uri="{CE6537A1-D6FC-4f65-9D91-7224C49458BB}"/>
              </c:extLst>
            </c:dLbl>
            <c:dLbl>
              <c:idx val="43"/>
              <c:layout>
                <c:manualLayout>
                  <c:x val="1.2461059190031152E-2"/>
                  <c:y val="-6.5506645980206585E-2"/>
                </c:manualLayout>
              </c:layout>
              <c:showLegendKey val="0"/>
              <c:showVal val="1"/>
              <c:showCatName val="1"/>
              <c:showSerName val="0"/>
              <c:showPercent val="0"/>
              <c:showBubbleSize val="0"/>
              <c:extLst>
                <c:ext xmlns:c15="http://schemas.microsoft.com/office/drawing/2012/chart" uri="{CE6537A1-D6FC-4f65-9D91-7224C49458BB}"/>
              </c:extLst>
            </c:dLbl>
            <c:dLbl>
              <c:idx val="77"/>
              <c:showLegendKey val="0"/>
              <c:showVal val="1"/>
              <c:showCatName val="1"/>
              <c:showSerName val="0"/>
              <c:showPercent val="0"/>
              <c:showBubbleSize val="0"/>
              <c:extLst>
                <c:ext xmlns:c15="http://schemas.microsoft.com/office/drawing/2012/chart" uri="{CE6537A1-D6FC-4f65-9D91-7224C49458BB}"/>
              </c:extLst>
            </c:dLbl>
            <c:dLbl>
              <c:idx val="123"/>
              <c:layout>
                <c:manualLayout>
                  <c:x val="-9.5015576323987536E-2"/>
                  <c:y val="0.15557828420299066"/>
                </c:manualLayout>
              </c:layout>
              <c:showLegendKey val="0"/>
              <c:showVal val="1"/>
              <c:showCatName val="1"/>
              <c:showSerName val="0"/>
              <c:showPercent val="0"/>
              <c:showBubbleSize val="0"/>
              <c:extLst>
                <c:ext xmlns:c15="http://schemas.microsoft.com/office/drawing/2012/chart" uri="{CE6537A1-D6FC-4f65-9D91-7224C49458BB}"/>
              </c:extLst>
            </c:dLbl>
            <c:dLbl>
              <c:idx val="146"/>
              <c:layout>
                <c:manualLayout>
                  <c:x val="-0.19781931464174454"/>
                  <c:y val="-5.7318315232680765E-2"/>
                </c:manualLayout>
              </c:layout>
              <c:showLegendKey val="0"/>
              <c:showVal val="1"/>
              <c:showCatName val="1"/>
              <c:showSerName val="0"/>
              <c:showPercent val="0"/>
              <c:showBubbleSize val="0"/>
              <c:extLst>
                <c:ext xmlns:c15="http://schemas.microsoft.com/office/drawing/2012/chart" uri="{CE6537A1-D6FC-4f65-9D91-7224C49458BB}"/>
              </c:extLst>
            </c:dLbl>
            <c:dLbl>
              <c:idx val="161"/>
              <c:layout>
                <c:manualLayout>
                  <c:x val="-6.0747663551401869E-2"/>
                  <c:y val="8.461275105776675E-2"/>
                </c:manualLayout>
              </c:layout>
              <c:showLegendKey val="0"/>
              <c:showVal val="1"/>
              <c:showCatName val="1"/>
              <c:showSerName val="0"/>
              <c:showPercent val="0"/>
              <c:showBubbleSize val="0"/>
              <c:extLst>
                <c:ext xmlns:c15="http://schemas.microsoft.com/office/drawing/2012/chart" uri="{CE6537A1-D6FC-4f65-9D91-7224C49458BB}"/>
              </c:extLst>
            </c:dLbl>
            <c:dLbl>
              <c:idx val="168"/>
              <c:layout>
                <c:manualLayout>
                  <c:x val="-3.271028037383189E-2"/>
                  <c:y val="-8.7431693989071038E-2"/>
                </c:manualLayout>
              </c:layout>
              <c:showLegendKey val="0"/>
              <c:showVal val="1"/>
              <c:showCatName val="1"/>
              <c:showSerName val="0"/>
              <c:showPercent val="0"/>
              <c:showBubbleSize val="0"/>
              <c:extLst>
                <c:ext xmlns:c15="http://schemas.microsoft.com/office/drawing/2012/chart" uri="{CE6537A1-D6FC-4f65-9D91-7224C49458BB}"/>
              </c:extLst>
            </c:dLbl>
            <c:spPr>
              <a:solidFill>
                <a:srgbClr val="FF6801"/>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Sheet1!$A$1:$FN$1</c:f>
              <c:strCache>
                <c:ptCount val="170"/>
                <c:pt idx="0">
                  <c:v>Jul-01</c:v>
                </c:pt>
                <c:pt idx="1">
                  <c:v>Aug-01</c:v>
                </c:pt>
                <c:pt idx="2">
                  <c:v>Sep-01</c:v>
                </c:pt>
                <c:pt idx="3">
                  <c:v>Oct-01</c:v>
                </c:pt>
                <c:pt idx="4">
                  <c:v>Nov-01</c:v>
                </c:pt>
                <c:pt idx="5">
                  <c:v>Dec-01</c:v>
                </c:pt>
                <c:pt idx="6">
                  <c:v>Jan-02</c:v>
                </c:pt>
                <c:pt idx="7">
                  <c:v>Feb-02</c:v>
                </c:pt>
                <c:pt idx="8">
                  <c:v>Mar-02</c:v>
                </c:pt>
                <c:pt idx="9">
                  <c:v>Apr-02</c:v>
                </c:pt>
                <c:pt idx="10">
                  <c:v>May-02</c:v>
                </c:pt>
                <c:pt idx="11">
                  <c:v>Jun-02</c:v>
                </c:pt>
                <c:pt idx="12">
                  <c:v>Jul-02</c:v>
                </c:pt>
                <c:pt idx="13">
                  <c:v>Aug-02</c:v>
                </c:pt>
                <c:pt idx="14">
                  <c:v>Sep-02</c:v>
                </c:pt>
                <c:pt idx="15">
                  <c:v>Oct-02</c:v>
                </c:pt>
                <c:pt idx="16">
                  <c:v>Nov-02</c:v>
                </c:pt>
                <c:pt idx="17">
                  <c:v>Dec-02</c:v>
                </c:pt>
                <c:pt idx="18">
                  <c:v>Jan-03</c:v>
                </c:pt>
                <c:pt idx="19">
                  <c:v>Feb-03</c:v>
                </c:pt>
                <c:pt idx="20">
                  <c:v>Mar-03</c:v>
                </c:pt>
                <c:pt idx="21">
                  <c:v>Apr-03</c:v>
                </c:pt>
                <c:pt idx="22">
                  <c:v>May-03</c:v>
                </c:pt>
                <c:pt idx="23">
                  <c:v>Jun-03</c:v>
                </c:pt>
                <c:pt idx="24">
                  <c:v>Jul-03</c:v>
                </c:pt>
                <c:pt idx="25">
                  <c:v>Aug-03</c:v>
                </c:pt>
                <c:pt idx="26">
                  <c:v>Sep-03</c:v>
                </c:pt>
                <c:pt idx="27">
                  <c:v>Oct-03</c:v>
                </c:pt>
                <c:pt idx="28">
                  <c:v>Nov-03</c:v>
                </c:pt>
                <c:pt idx="29">
                  <c:v>Dec-03</c:v>
                </c:pt>
                <c:pt idx="30">
                  <c:v>Jan-04</c:v>
                </c:pt>
                <c:pt idx="31">
                  <c:v>Feb-04</c:v>
                </c:pt>
                <c:pt idx="32">
                  <c:v>Mar-04</c:v>
                </c:pt>
                <c:pt idx="33">
                  <c:v>Apr-04</c:v>
                </c:pt>
                <c:pt idx="34">
                  <c:v>May-04</c:v>
                </c:pt>
                <c:pt idx="35">
                  <c:v>Jun-04</c:v>
                </c:pt>
                <c:pt idx="36">
                  <c:v>Jul-04</c:v>
                </c:pt>
                <c:pt idx="37">
                  <c:v>Aug-04</c:v>
                </c:pt>
                <c:pt idx="38">
                  <c:v>Sep-04</c:v>
                </c:pt>
                <c:pt idx="39">
                  <c:v>Oct-04</c:v>
                </c:pt>
                <c:pt idx="40">
                  <c:v>Nov-04</c:v>
                </c:pt>
                <c:pt idx="41">
                  <c:v>Dec-04</c:v>
                </c:pt>
                <c:pt idx="42">
                  <c:v>Jan-05</c:v>
                </c:pt>
                <c:pt idx="43">
                  <c:v>Feb-05</c:v>
                </c:pt>
                <c:pt idx="44">
                  <c:v>Mar-05</c:v>
                </c:pt>
                <c:pt idx="45">
                  <c:v>Apr-05</c:v>
                </c:pt>
                <c:pt idx="46">
                  <c:v>May-05</c:v>
                </c:pt>
                <c:pt idx="47">
                  <c:v>Jun-05</c:v>
                </c:pt>
                <c:pt idx="48">
                  <c:v>Jul-05</c:v>
                </c:pt>
                <c:pt idx="49">
                  <c:v>Aug-05</c:v>
                </c:pt>
                <c:pt idx="50">
                  <c:v>Sep-05</c:v>
                </c:pt>
                <c:pt idx="51">
                  <c:v>Oct-05</c:v>
                </c:pt>
                <c:pt idx="52">
                  <c:v>Nov-05</c:v>
                </c:pt>
                <c:pt idx="53">
                  <c:v>Dec-05</c:v>
                </c:pt>
                <c:pt idx="54">
                  <c:v>Jan-06</c:v>
                </c:pt>
                <c:pt idx="55">
                  <c:v>Feb-06</c:v>
                </c:pt>
                <c:pt idx="56">
                  <c:v>Mar-06</c:v>
                </c:pt>
                <c:pt idx="57">
                  <c:v>Apr-06</c:v>
                </c:pt>
                <c:pt idx="58">
                  <c:v>May-06</c:v>
                </c:pt>
                <c:pt idx="59">
                  <c:v>Jun-06</c:v>
                </c:pt>
                <c:pt idx="60">
                  <c:v>Jul-06</c:v>
                </c:pt>
                <c:pt idx="61">
                  <c:v>Aug-06</c:v>
                </c:pt>
                <c:pt idx="62">
                  <c:v>Sep-06</c:v>
                </c:pt>
                <c:pt idx="63">
                  <c:v>Oct-06</c:v>
                </c:pt>
                <c:pt idx="64">
                  <c:v>Nov-06</c:v>
                </c:pt>
                <c:pt idx="65">
                  <c:v>Dec-06</c:v>
                </c:pt>
                <c:pt idx="66">
                  <c:v>Jan-07</c:v>
                </c:pt>
                <c:pt idx="67">
                  <c:v>Feb-07</c:v>
                </c:pt>
                <c:pt idx="68">
                  <c:v>Mar-07</c:v>
                </c:pt>
                <c:pt idx="69">
                  <c:v>Apr-07</c:v>
                </c:pt>
                <c:pt idx="70">
                  <c:v>May-07</c:v>
                </c:pt>
                <c:pt idx="71">
                  <c:v>Jun-07</c:v>
                </c:pt>
                <c:pt idx="72">
                  <c:v>Jul-07</c:v>
                </c:pt>
                <c:pt idx="73">
                  <c:v>Aug-07</c:v>
                </c:pt>
                <c:pt idx="74">
                  <c:v>Sep-07</c:v>
                </c:pt>
                <c:pt idx="75">
                  <c:v>Oct-07</c:v>
                </c:pt>
                <c:pt idx="76">
                  <c:v>Nov-07</c:v>
                </c:pt>
                <c:pt idx="77">
                  <c:v>Dec-07</c:v>
                </c:pt>
                <c:pt idx="78">
                  <c:v>Jan-08</c:v>
                </c:pt>
                <c:pt idx="79">
                  <c:v>Feb-08</c:v>
                </c:pt>
                <c:pt idx="80">
                  <c:v>Mar-08</c:v>
                </c:pt>
                <c:pt idx="81">
                  <c:v>Apr-08</c:v>
                </c:pt>
                <c:pt idx="82">
                  <c:v>May-08</c:v>
                </c:pt>
                <c:pt idx="83">
                  <c:v>Jun-08</c:v>
                </c:pt>
                <c:pt idx="84">
                  <c:v>Jul-08</c:v>
                </c:pt>
                <c:pt idx="85">
                  <c:v>Aug-08</c:v>
                </c:pt>
                <c:pt idx="86">
                  <c:v>Sep-08</c:v>
                </c:pt>
                <c:pt idx="87">
                  <c:v>Oct-08</c:v>
                </c:pt>
                <c:pt idx="88">
                  <c:v>Nov-08</c:v>
                </c:pt>
                <c:pt idx="89">
                  <c:v>Dec-08</c:v>
                </c:pt>
                <c:pt idx="90">
                  <c:v>Jan-09</c:v>
                </c:pt>
                <c:pt idx="91">
                  <c:v>Feb-09</c:v>
                </c:pt>
                <c:pt idx="92">
                  <c:v>Mar-09</c:v>
                </c:pt>
                <c:pt idx="93">
                  <c:v>Apr-09</c:v>
                </c:pt>
                <c:pt idx="94">
                  <c:v>May-09</c:v>
                </c:pt>
                <c:pt idx="95">
                  <c:v>Jun-09</c:v>
                </c:pt>
                <c:pt idx="96">
                  <c:v>Jul-09</c:v>
                </c:pt>
                <c:pt idx="97">
                  <c:v>Aug-09</c:v>
                </c:pt>
                <c:pt idx="98">
                  <c:v>Sep-09</c:v>
                </c:pt>
                <c:pt idx="99">
                  <c:v>Oct-09</c:v>
                </c:pt>
                <c:pt idx="100">
                  <c:v>Nov-09</c:v>
                </c:pt>
                <c:pt idx="101">
                  <c:v>Dec-09</c:v>
                </c:pt>
                <c:pt idx="102">
                  <c:v>Jan-10</c:v>
                </c:pt>
                <c:pt idx="103">
                  <c:v>Feb-10</c:v>
                </c:pt>
                <c:pt idx="104">
                  <c:v>Mar-10</c:v>
                </c:pt>
                <c:pt idx="105">
                  <c:v>Apr-10</c:v>
                </c:pt>
                <c:pt idx="106">
                  <c:v>May-10</c:v>
                </c:pt>
                <c:pt idx="107">
                  <c:v>Jun-10</c:v>
                </c:pt>
                <c:pt idx="108">
                  <c:v>Jul-10</c:v>
                </c:pt>
                <c:pt idx="109">
                  <c:v>Aug-10</c:v>
                </c:pt>
                <c:pt idx="110">
                  <c:v>Sep-10</c:v>
                </c:pt>
                <c:pt idx="111">
                  <c:v>Oct-10</c:v>
                </c:pt>
                <c:pt idx="112">
                  <c:v>Nov-10</c:v>
                </c:pt>
                <c:pt idx="113">
                  <c:v>Dec-10</c:v>
                </c:pt>
                <c:pt idx="114">
                  <c:v>Jan-11</c:v>
                </c:pt>
                <c:pt idx="115">
                  <c:v>Feb-11</c:v>
                </c:pt>
                <c:pt idx="116">
                  <c:v>Mar-11</c:v>
                </c:pt>
                <c:pt idx="117">
                  <c:v>Apr-11</c:v>
                </c:pt>
                <c:pt idx="118">
                  <c:v>May-11</c:v>
                </c:pt>
                <c:pt idx="119">
                  <c:v>Jun-11</c:v>
                </c:pt>
                <c:pt idx="120">
                  <c:v>Jul-11</c:v>
                </c:pt>
                <c:pt idx="121">
                  <c:v>Aug-11</c:v>
                </c:pt>
                <c:pt idx="122">
                  <c:v>Sep-11</c:v>
                </c:pt>
                <c:pt idx="123">
                  <c:v>Oct-11</c:v>
                </c:pt>
                <c:pt idx="124">
                  <c:v>Nov-11</c:v>
                </c:pt>
                <c:pt idx="125">
                  <c:v>Dec-11</c:v>
                </c:pt>
                <c:pt idx="126">
                  <c:v>Jan-12</c:v>
                </c:pt>
                <c:pt idx="127">
                  <c:v>Feb-12</c:v>
                </c:pt>
                <c:pt idx="128">
                  <c:v>Mar-12</c:v>
                </c:pt>
                <c:pt idx="129">
                  <c:v>Apr-12</c:v>
                </c:pt>
                <c:pt idx="130">
                  <c:v>May-12</c:v>
                </c:pt>
                <c:pt idx="131">
                  <c:v>Jun-12</c:v>
                </c:pt>
                <c:pt idx="132">
                  <c:v>Jul-12</c:v>
                </c:pt>
                <c:pt idx="133">
                  <c:v>Aug-12</c:v>
                </c:pt>
                <c:pt idx="134">
                  <c:v>Sep-12</c:v>
                </c:pt>
                <c:pt idx="135">
                  <c:v>Oct-12</c:v>
                </c:pt>
                <c:pt idx="136">
                  <c:v>Nov-12</c:v>
                </c:pt>
                <c:pt idx="137">
                  <c:v>Dec-12</c:v>
                </c:pt>
                <c:pt idx="138">
                  <c:v>Jan-13</c:v>
                </c:pt>
                <c:pt idx="139">
                  <c:v>Feb-13</c:v>
                </c:pt>
                <c:pt idx="140">
                  <c:v>Mar-13</c:v>
                </c:pt>
                <c:pt idx="141">
                  <c:v>Apr-13</c:v>
                </c:pt>
                <c:pt idx="142">
                  <c:v>May-13</c:v>
                </c:pt>
                <c:pt idx="143">
                  <c:v>Jun-13</c:v>
                </c:pt>
                <c:pt idx="144">
                  <c:v>Jul-13</c:v>
                </c:pt>
                <c:pt idx="145">
                  <c:v>Aug-13</c:v>
                </c:pt>
                <c:pt idx="146">
                  <c:v>Sep-13</c:v>
                </c:pt>
                <c:pt idx="147">
                  <c:v>Oct-13</c:v>
                </c:pt>
                <c:pt idx="148">
                  <c:v>Nov-13</c:v>
                </c:pt>
                <c:pt idx="149">
                  <c:v>Dec-13</c:v>
                </c:pt>
                <c:pt idx="150">
                  <c:v>Jan-14</c:v>
                </c:pt>
                <c:pt idx="151">
                  <c:v>Feb-14</c:v>
                </c:pt>
                <c:pt idx="152">
                  <c:v>Mar-14</c:v>
                </c:pt>
                <c:pt idx="153">
                  <c:v>Apr-14</c:v>
                </c:pt>
                <c:pt idx="154">
                  <c:v>May-14</c:v>
                </c:pt>
                <c:pt idx="155">
                  <c:v>Jun-14</c:v>
                </c:pt>
                <c:pt idx="156">
                  <c:v>Jul-14</c:v>
                </c:pt>
                <c:pt idx="157">
                  <c:v>Aug-14</c:v>
                </c:pt>
                <c:pt idx="158">
                  <c:v>Sep-14</c:v>
                </c:pt>
                <c:pt idx="159">
                  <c:v>Oct-14</c:v>
                </c:pt>
                <c:pt idx="160">
                  <c:v>Nov-14</c:v>
                </c:pt>
                <c:pt idx="161">
                  <c:v>Dec-14</c:v>
                </c:pt>
                <c:pt idx="162">
                  <c:v>Jan-15</c:v>
                </c:pt>
                <c:pt idx="163">
                  <c:v>Feb-15</c:v>
                </c:pt>
                <c:pt idx="164">
                  <c:v>Mar-15</c:v>
                </c:pt>
                <c:pt idx="165">
                  <c:v>Apr-15</c:v>
                </c:pt>
                <c:pt idx="166">
                  <c:v>May-15</c:v>
                </c:pt>
                <c:pt idx="167">
                  <c:v>Jun-15</c:v>
                </c:pt>
                <c:pt idx="168">
                  <c:v>Jul-15</c:v>
                </c:pt>
                <c:pt idx="169">
                  <c:v>Aug-15</c:v>
                </c:pt>
              </c:strCache>
            </c:strRef>
          </c:cat>
          <c:val>
            <c:numRef>
              <c:f>Sheet1!$A$2:$FN$2</c:f>
              <c:numCache>
                <c:formatCode>0%</c:formatCode>
                <c:ptCount val="170"/>
                <c:pt idx="0">
                  <c:v>0.14000000000000001</c:v>
                </c:pt>
                <c:pt idx="1">
                  <c:v>0.11</c:v>
                </c:pt>
                <c:pt idx="2">
                  <c:v>0.13</c:v>
                </c:pt>
                <c:pt idx="3">
                  <c:v>0.16</c:v>
                </c:pt>
                <c:pt idx="4">
                  <c:v>0.19</c:v>
                </c:pt>
                <c:pt idx="5">
                  <c:v>0.22</c:v>
                </c:pt>
                <c:pt idx="6">
                  <c:v>0.25</c:v>
                </c:pt>
                <c:pt idx="7">
                  <c:v>0.31</c:v>
                </c:pt>
                <c:pt idx="8">
                  <c:v>0.31</c:v>
                </c:pt>
                <c:pt idx="9">
                  <c:v>0.28000000000000003</c:v>
                </c:pt>
                <c:pt idx="10">
                  <c:v>0.3</c:v>
                </c:pt>
                <c:pt idx="11">
                  <c:v>0.32</c:v>
                </c:pt>
                <c:pt idx="12">
                  <c:v>0.33</c:v>
                </c:pt>
                <c:pt idx="13">
                  <c:v>0.28000000000000003</c:v>
                </c:pt>
                <c:pt idx="14">
                  <c:v>0.28999999999999998</c:v>
                </c:pt>
                <c:pt idx="15">
                  <c:v>0.3</c:v>
                </c:pt>
                <c:pt idx="16">
                  <c:v>0.32</c:v>
                </c:pt>
                <c:pt idx="17">
                  <c:v>0.3</c:v>
                </c:pt>
                <c:pt idx="18">
                  <c:v>0.27</c:v>
                </c:pt>
                <c:pt idx="19">
                  <c:v>0.25</c:v>
                </c:pt>
                <c:pt idx="20">
                  <c:v>0.28000000000000003</c:v>
                </c:pt>
                <c:pt idx="21">
                  <c:v>0.22</c:v>
                </c:pt>
                <c:pt idx="22">
                  <c:v>0.18</c:v>
                </c:pt>
                <c:pt idx="23">
                  <c:v>0.18</c:v>
                </c:pt>
                <c:pt idx="24">
                  <c:v>0.17</c:v>
                </c:pt>
                <c:pt idx="25">
                  <c:v>0.16</c:v>
                </c:pt>
                <c:pt idx="26">
                  <c:v>0.12</c:v>
                </c:pt>
                <c:pt idx="27">
                  <c:v>0.12</c:v>
                </c:pt>
                <c:pt idx="28">
                  <c:v>0.1</c:v>
                </c:pt>
                <c:pt idx="29">
                  <c:v>0.12</c:v>
                </c:pt>
                <c:pt idx="30">
                  <c:v>0.11</c:v>
                </c:pt>
                <c:pt idx="31">
                  <c:v>0.09</c:v>
                </c:pt>
                <c:pt idx="32">
                  <c:v>0.09</c:v>
                </c:pt>
                <c:pt idx="33">
                  <c:v>0.09</c:v>
                </c:pt>
                <c:pt idx="34">
                  <c:v>7.0000000000000007E-2</c:v>
                </c:pt>
                <c:pt idx="35">
                  <c:v>7.0000000000000007E-2</c:v>
                </c:pt>
                <c:pt idx="36">
                  <c:v>0.05</c:v>
                </c:pt>
                <c:pt idx="37">
                  <c:v>0.04</c:v>
                </c:pt>
                <c:pt idx="38">
                  <c:v>0.04</c:v>
                </c:pt>
                <c:pt idx="39">
                  <c:v>0.02</c:v>
                </c:pt>
                <c:pt idx="40">
                  <c:v>0.02</c:v>
                </c:pt>
                <c:pt idx="41">
                  <c:v>0.02</c:v>
                </c:pt>
                <c:pt idx="42">
                  <c:v>0.01</c:v>
                </c:pt>
                <c:pt idx="43">
                  <c:v>0</c:v>
                </c:pt>
                <c:pt idx="44">
                  <c:v>-0.01</c:v>
                </c:pt>
                <c:pt idx="45">
                  <c:v>-0.02</c:v>
                </c:pt>
                <c:pt idx="46">
                  <c:v>-0.02</c:v>
                </c:pt>
                <c:pt idx="47">
                  <c:v>-0.03</c:v>
                </c:pt>
                <c:pt idx="48">
                  <c:v>-0.05</c:v>
                </c:pt>
                <c:pt idx="49">
                  <c:v>-0.06</c:v>
                </c:pt>
                <c:pt idx="50">
                  <c:v>-0.05</c:v>
                </c:pt>
                <c:pt idx="51">
                  <c:v>-0.04</c:v>
                </c:pt>
                <c:pt idx="52">
                  <c:v>-0.04</c:v>
                </c:pt>
                <c:pt idx="53">
                  <c:v>-0.06</c:v>
                </c:pt>
                <c:pt idx="54">
                  <c:v>-0.06</c:v>
                </c:pt>
                <c:pt idx="55">
                  <c:v>-0.05</c:v>
                </c:pt>
                <c:pt idx="56">
                  <c:v>-0.06</c:v>
                </c:pt>
                <c:pt idx="57">
                  <c:v>-0.05</c:v>
                </c:pt>
                <c:pt idx="58">
                  <c:v>-0.06</c:v>
                </c:pt>
                <c:pt idx="59">
                  <c:v>-7.0000000000000007E-2</c:v>
                </c:pt>
                <c:pt idx="60">
                  <c:v>-7.0000000000000007E-2</c:v>
                </c:pt>
                <c:pt idx="61">
                  <c:v>-7.0000000000000007E-2</c:v>
                </c:pt>
                <c:pt idx="62">
                  <c:v>-0.08</c:v>
                </c:pt>
                <c:pt idx="63">
                  <c:v>-0.09</c:v>
                </c:pt>
                <c:pt idx="64">
                  <c:v>-0.09</c:v>
                </c:pt>
                <c:pt idx="65">
                  <c:v>-0.08</c:v>
                </c:pt>
                <c:pt idx="66">
                  <c:v>-0.09</c:v>
                </c:pt>
                <c:pt idx="67">
                  <c:v>-0.1</c:v>
                </c:pt>
                <c:pt idx="68">
                  <c:v>-0.12</c:v>
                </c:pt>
                <c:pt idx="69">
                  <c:v>-0.12</c:v>
                </c:pt>
                <c:pt idx="70">
                  <c:v>-0.13</c:v>
                </c:pt>
                <c:pt idx="71">
                  <c:v>-0.14000000000000001</c:v>
                </c:pt>
                <c:pt idx="72">
                  <c:v>-0.14000000000000001</c:v>
                </c:pt>
                <c:pt idx="73">
                  <c:v>-0.14000000000000001</c:v>
                </c:pt>
                <c:pt idx="74">
                  <c:v>-0.15</c:v>
                </c:pt>
                <c:pt idx="75">
                  <c:v>-0.15</c:v>
                </c:pt>
                <c:pt idx="76">
                  <c:v>-0.15</c:v>
                </c:pt>
                <c:pt idx="77">
                  <c:v>-0.16</c:v>
                </c:pt>
                <c:pt idx="78">
                  <c:v>-0.15</c:v>
                </c:pt>
                <c:pt idx="79">
                  <c:v>-0.14000000000000001</c:v>
                </c:pt>
                <c:pt idx="80">
                  <c:v>-0.12</c:v>
                </c:pt>
                <c:pt idx="81">
                  <c:v>-0.12</c:v>
                </c:pt>
                <c:pt idx="82">
                  <c:v>-0.11</c:v>
                </c:pt>
                <c:pt idx="83">
                  <c:v>-0.11</c:v>
                </c:pt>
                <c:pt idx="84">
                  <c:v>-0.11</c:v>
                </c:pt>
                <c:pt idx="85">
                  <c:v>-0.1</c:v>
                </c:pt>
                <c:pt idx="86">
                  <c:v>-0.1</c:v>
                </c:pt>
                <c:pt idx="87">
                  <c:v>-0.09</c:v>
                </c:pt>
                <c:pt idx="88">
                  <c:v>-0.09</c:v>
                </c:pt>
                <c:pt idx="89">
                  <c:v>-0.09</c:v>
                </c:pt>
                <c:pt idx="90">
                  <c:v>-0.09</c:v>
                </c:pt>
                <c:pt idx="91">
                  <c:v>-0.08</c:v>
                </c:pt>
                <c:pt idx="92">
                  <c:v>-7.0000000000000007E-2</c:v>
                </c:pt>
                <c:pt idx="93">
                  <c:v>-7.0000000000000007E-2</c:v>
                </c:pt>
                <c:pt idx="94">
                  <c:v>-0.06</c:v>
                </c:pt>
                <c:pt idx="95">
                  <c:v>-0.06</c:v>
                </c:pt>
                <c:pt idx="96">
                  <c:v>-0.06</c:v>
                </c:pt>
                <c:pt idx="97">
                  <c:v>-0.05</c:v>
                </c:pt>
                <c:pt idx="98">
                  <c:v>-0.04</c:v>
                </c:pt>
                <c:pt idx="99">
                  <c:v>-0.05</c:v>
                </c:pt>
                <c:pt idx="100">
                  <c:v>-0.05</c:v>
                </c:pt>
                <c:pt idx="101">
                  <c:v>-0.04</c:v>
                </c:pt>
                <c:pt idx="102">
                  <c:v>-0.04</c:v>
                </c:pt>
                <c:pt idx="103">
                  <c:v>-0.05</c:v>
                </c:pt>
                <c:pt idx="104">
                  <c:v>-0.04</c:v>
                </c:pt>
                <c:pt idx="105">
                  <c:v>-0.04</c:v>
                </c:pt>
                <c:pt idx="106">
                  <c:v>-0.03</c:v>
                </c:pt>
                <c:pt idx="107">
                  <c:v>-0.03</c:v>
                </c:pt>
                <c:pt idx="108">
                  <c:v>-0.03</c:v>
                </c:pt>
                <c:pt idx="109">
                  <c:v>-0.04</c:v>
                </c:pt>
                <c:pt idx="110">
                  <c:v>-0.04</c:v>
                </c:pt>
                <c:pt idx="111">
                  <c:v>-0.04</c:v>
                </c:pt>
                <c:pt idx="112">
                  <c:v>-0.05</c:v>
                </c:pt>
                <c:pt idx="113">
                  <c:v>-0.05</c:v>
                </c:pt>
                <c:pt idx="114">
                  <c:v>-0.05</c:v>
                </c:pt>
                <c:pt idx="115">
                  <c:v>-0.05</c:v>
                </c:pt>
                <c:pt idx="116">
                  <c:v>-0.04</c:v>
                </c:pt>
                <c:pt idx="117">
                  <c:v>-0.04</c:v>
                </c:pt>
                <c:pt idx="118">
                  <c:v>-0.04</c:v>
                </c:pt>
                <c:pt idx="119">
                  <c:v>-0.03</c:v>
                </c:pt>
                <c:pt idx="120">
                  <c:v>-0.02</c:v>
                </c:pt>
                <c:pt idx="121">
                  <c:v>-0.02</c:v>
                </c:pt>
                <c:pt idx="122">
                  <c:v>0</c:v>
                </c:pt>
                <c:pt idx="123">
                  <c:v>0</c:v>
                </c:pt>
                <c:pt idx="124">
                  <c:v>0.01</c:v>
                </c:pt>
                <c:pt idx="125">
                  <c:v>0.01</c:v>
                </c:pt>
                <c:pt idx="126">
                  <c:v>0.01</c:v>
                </c:pt>
                <c:pt idx="127">
                  <c:v>0.02</c:v>
                </c:pt>
                <c:pt idx="128">
                  <c:v>0.03</c:v>
                </c:pt>
                <c:pt idx="129">
                  <c:v>0.03</c:v>
                </c:pt>
                <c:pt idx="130">
                  <c:v>0.04</c:v>
                </c:pt>
                <c:pt idx="131">
                  <c:v>0.04</c:v>
                </c:pt>
                <c:pt idx="132">
                  <c:v>0.04</c:v>
                </c:pt>
                <c:pt idx="133">
                  <c:v>0.05</c:v>
                </c:pt>
                <c:pt idx="134">
                  <c:v>0.05</c:v>
                </c:pt>
                <c:pt idx="135">
                  <c:v>0.04</c:v>
                </c:pt>
                <c:pt idx="136">
                  <c:v>0.05</c:v>
                </c:pt>
                <c:pt idx="137">
                  <c:v>0.05</c:v>
                </c:pt>
                <c:pt idx="138">
                  <c:v>0.05</c:v>
                </c:pt>
                <c:pt idx="139">
                  <c:v>0.04</c:v>
                </c:pt>
                <c:pt idx="140">
                  <c:v>0.05</c:v>
                </c:pt>
                <c:pt idx="141">
                  <c:v>0.05</c:v>
                </c:pt>
                <c:pt idx="142">
                  <c:v>0.05</c:v>
                </c:pt>
                <c:pt idx="143">
                  <c:v>0.05</c:v>
                </c:pt>
                <c:pt idx="144">
                  <c:v>0.04</c:v>
                </c:pt>
                <c:pt idx="145">
                  <c:v>0.04</c:v>
                </c:pt>
                <c:pt idx="146">
                  <c:v>0.05</c:v>
                </c:pt>
                <c:pt idx="147">
                  <c:v>0.04</c:v>
                </c:pt>
                <c:pt idx="148">
                  <c:v>0.04</c:v>
                </c:pt>
                <c:pt idx="149">
                  <c:v>0.03</c:v>
                </c:pt>
                <c:pt idx="150">
                  <c:v>0.03</c:v>
                </c:pt>
                <c:pt idx="151">
                  <c:v>0.02</c:v>
                </c:pt>
                <c:pt idx="152">
                  <c:v>0.03</c:v>
                </c:pt>
                <c:pt idx="153">
                  <c:v>0.02</c:v>
                </c:pt>
                <c:pt idx="154">
                  <c:v>0.03</c:v>
                </c:pt>
                <c:pt idx="155">
                  <c:v>0.02</c:v>
                </c:pt>
                <c:pt idx="156">
                  <c:v>0.02</c:v>
                </c:pt>
                <c:pt idx="157">
                  <c:v>0.02</c:v>
                </c:pt>
                <c:pt idx="158">
                  <c:v>0.02</c:v>
                </c:pt>
                <c:pt idx="159">
                  <c:v>0.01</c:v>
                </c:pt>
                <c:pt idx="160">
                  <c:v>0.01</c:v>
                </c:pt>
                <c:pt idx="161">
                  <c:v>0</c:v>
                </c:pt>
                <c:pt idx="162">
                  <c:v>0</c:v>
                </c:pt>
                <c:pt idx="163">
                  <c:v>0.01</c:v>
                </c:pt>
                <c:pt idx="164">
                  <c:v>0</c:v>
                </c:pt>
                <c:pt idx="165">
                  <c:v>0</c:v>
                </c:pt>
                <c:pt idx="166">
                  <c:v>0</c:v>
                </c:pt>
                <c:pt idx="167">
                  <c:v>0</c:v>
                </c:pt>
                <c:pt idx="168">
                  <c:v>0.01</c:v>
                </c:pt>
                <c:pt idx="169">
                  <c:v>0</c:v>
                </c:pt>
              </c:numCache>
            </c:numRef>
          </c:val>
          <c:smooth val="0"/>
        </c:ser>
        <c:dLbls>
          <c:showLegendKey val="0"/>
          <c:showVal val="0"/>
          <c:showCatName val="0"/>
          <c:showSerName val="0"/>
          <c:showPercent val="0"/>
          <c:showBubbleSize val="0"/>
        </c:dLbls>
        <c:smooth val="0"/>
        <c:axId val="245592168"/>
        <c:axId val="245589816"/>
      </c:lineChart>
      <c:catAx>
        <c:axId val="2455921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5589816"/>
        <c:crosses val="autoZero"/>
        <c:auto val="1"/>
        <c:lblAlgn val="ctr"/>
        <c:lblOffset val="100"/>
        <c:noMultiLvlLbl val="0"/>
      </c:catAx>
      <c:valAx>
        <c:axId val="2455898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5592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825128167390302E-2"/>
          <c:y val="4.4574674067380922E-2"/>
          <c:w val="0.90292565064880903"/>
          <c:h val="0.77574262233614244"/>
        </c:manualLayout>
      </c:layout>
      <c:barChart>
        <c:barDir val="col"/>
        <c:grouping val="clustered"/>
        <c:varyColors val="0"/>
        <c:ser>
          <c:idx val="0"/>
          <c:order val="0"/>
          <c:spPr>
            <a:solidFill>
              <a:schemeClr val="accent1"/>
            </a:solidFill>
            <a:ln>
              <a:noFill/>
            </a:ln>
            <a:effectLst/>
          </c:spPr>
          <c:invertIfNegative val="0"/>
          <c:dLbls>
            <c:dLbl>
              <c:idx val="69"/>
              <c:delete val="1"/>
              <c:extLst>
                <c:ext xmlns:c15="http://schemas.microsoft.com/office/drawing/2012/chart" uri="{CE6537A1-D6FC-4f65-9D91-7224C49458BB}"/>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Sheet1!$CR$1:$FN$1</c:f>
              <c:strCache>
                <c:ptCount val="75"/>
                <c:pt idx="0">
                  <c:v>Jun-09</c:v>
                </c:pt>
                <c:pt idx="1">
                  <c:v>Jul-09</c:v>
                </c:pt>
                <c:pt idx="2">
                  <c:v>Aug-09</c:v>
                </c:pt>
                <c:pt idx="3">
                  <c:v>Sep-09</c:v>
                </c:pt>
                <c:pt idx="4">
                  <c:v>Oct-09</c:v>
                </c:pt>
                <c:pt idx="5">
                  <c:v>Nov-09</c:v>
                </c:pt>
                <c:pt idx="6">
                  <c:v>Dec-09</c:v>
                </c:pt>
                <c:pt idx="7">
                  <c:v>Jan-10</c:v>
                </c:pt>
                <c:pt idx="8">
                  <c:v>Feb-10</c:v>
                </c:pt>
                <c:pt idx="9">
                  <c:v>Mar-10</c:v>
                </c:pt>
                <c:pt idx="10">
                  <c:v>Apr-10</c:v>
                </c:pt>
                <c:pt idx="11">
                  <c:v>May-10</c:v>
                </c:pt>
                <c:pt idx="12">
                  <c:v>Jun-10</c:v>
                </c:pt>
                <c:pt idx="13">
                  <c:v>Jul-10</c:v>
                </c:pt>
                <c:pt idx="14">
                  <c:v>Aug-10</c:v>
                </c:pt>
                <c:pt idx="15">
                  <c:v>Sep-10</c:v>
                </c:pt>
                <c:pt idx="16">
                  <c:v>Oct-10</c:v>
                </c:pt>
                <c:pt idx="17">
                  <c:v>Nov-10</c:v>
                </c:pt>
                <c:pt idx="18">
                  <c:v>Dec-10</c:v>
                </c:pt>
                <c:pt idx="19">
                  <c:v>Jan-11</c:v>
                </c:pt>
                <c:pt idx="20">
                  <c:v>Feb-11</c:v>
                </c:pt>
                <c:pt idx="21">
                  <c:v>Mar-11</c:v>
                </c:pt>
                <c:pt idx="22">
                  <c:v>Apr-11</c:v>
                </c:pt>
                <c:pt idx="23">
                  <c:v>May-11</c:v>
                </c:pt>
                <c:pt idx="24">
                  <c:v>Jun-11</c:v>
                </c:pt>
                <c:pt idx="25">
                  <c:v>Jul-11</c:v>
                </c:pt>
                <c:pt idx="26">
                  <c:v>Aug-11</c:v>
                </c:pt>
                <c:pt idx="27">
                  <c:v>Sep-11</c:v>
                </c:pt>
                <c:pt idx="28">
                  <c:v>Oct-11</c:v>
                </c:pt>
                <c:pt idx="29">
                  <c:v>Nov-11</c:v>
                </c:pt>
                <c:pt idx="30">
                  <c:v>Dec-11</c:v>
                </c:pt>
                <c:pt idx="31">
                  <c:v>Jan-12</c:v>
                </c:pt>
                <c:pt idx="32">
                  <c:v>Feb-12</c:v>
                </c:pt>
                <c:pt idx="33">
                  <c:v>Mar-12</c:v>
                </c:pt>
                <c:pt idx="34">
                  <c:v>Apr-12</c:v>
                </c:pt>
                <c:pt idx="35">
                  <c:v>May-12</c:v>
                </c:pt>
                <c:pt idx="36">
                  <c:v>Jun-12</c:v>
                </c:pt>
                <c:pt idx="37">
                  <c:v>Jul-12</c:v>
                </c:pt>
                <c:pt idx="38">
                  <c:v>Aug-12</c:v>
                </c:pt>
                <c:pt idx="39">
                  <c:v>Sep-12</c:v>
                </c:pt>
                <c:pt idx="40">
                  <c:v>Oct-12</c:v>
                </c:pt>
                <c:pt idx="41">
                  <c:v>Nov-12</c:v>
                </c:pt>
                <c:pt idx="42">
                  <c:v>Dec-12</c:v>
                </c:pt>
                <c:pt idx="43">
                  <c:v>Jan-13</c:v>
                </c:pt>
                <c:pt idx="44">
                  <c:v>Feb-13</c:v>
                </c:pt>
                <c:pt idx="45">
                  <c:v>Mar-13</c:v>
                </c:pt>
                <c:pt idx="46">
                  <c:v>Apr-13</c:v>
                </c:pt>
                <c:pt idx="47">
                  <c:v>May-13</c:v>
                </c:pt>
                <c:pt idx="48">
                  <c:v>Jun-13</c:v>
                </c:pt>
                <c:pt idx="49">
                  <c:v>Jul-13</c:v>
                </c:pt>
                <c:pt idx="50">
                  <c:v>Aug-13</c:v>
                </c:pt>
                <c:pt idx="51">
                  <c:v>Sep-13</c:v>
                </c:pt>
                <c:pt idx="52">
                  <c:v>Oct-13</c:v>
                </c:pt>
                <c:pt idx="53">
                  <c:v>Nov-13</c:v>
                </c:pt>
                <c:pt idx="54">
                  <c:v>Dec-13</c:v>
                </c:pt>
                <c:pt idx="55">
                  <c:v>Jan-14</c:v>
                </c:pt>
                <c:pt idx="56">
                  <c:v>Feb-14</c:v>
                </c:pt>
                <c:pt idx="57">
                  <c:v>Mar-14</c:v>
                </c:pt>
                <c:pt idx="58">
                  <c:v>Apr-14</c:v>
                </c:pt>
                <c:pt idx="59">
                  <c:v>May-14</c:v>
                </c:pt>
                <c:pt idx="60">
                  <c:v>Jun-14</c:v>
                </c:pt>
                <c:pt idx="61">
                  <c:v>Jul-14</c:v>
                </c:pt>
                <c:pt idx="62">
                  <c:v>Aug-14</c:v>
                </c:pt>
                <c:pt idx="63">
                  <c:v>Sep-14</c:v>
                </c:pt>
                <c:pt idx="64">
                  <c:v>Oct-14</c:v>
                </c:pt>
                <c:pt idx="65">
                  <c:v>Nov-14</c:v>
                </c:pt>
                <c:pt idx="66">
                  <c:v>Dec-14</c:v>
                </c:pt>
                <c:pt idx="67">
                  <c:v>Jan-15</c:v>
                </c:pt>
                <c:pt idx="68">
                  <c:v>Feb-15</c:v>
                </c:pt>
                <c:pt idx="69">
                  <c:v>Mar-15</c:v>
                </c:pt>
                <c:pt idx="70">
                  <c:v>Apr-15</c:v>
                </c:pt>
                <c:pt idx="71">
                  <c:v>May-15</c:v>
                </c:pt>
                <c:pt idx="72">
                  <c:v>Jun-15</c:v>
                </c:pt>
                <c:pt idx="73">
                  <c:v>Jul-15</c:v>
                </c:pt>
                <c:pt idx="74">
                  <c:v>Aug-15</c:v>
                </c:pt>
              </c:strCache>
            </c:strRef>
          </c:cat>
          <c:val>
            <c:numRef>
              <c:f>Sheet1!$CR$2:$FN$2</c:f>
              <c:numCache>
                <c:formatCode>0%</c:formatCode>
                <c:ptCount val="75"/>
                <c:pt idx="0">
                  <c:v>-0.05</c:v>
                </c:pt>
                <c:pt idx="1">
                  <c:v>-0.06</c:v>
                </c:pt>
                <c:pt idx="2">
                  <c:v>-0.05</c:v>
                </c:pt>
                <c:pt idx="3">
                  <c:v>-0.04</c:v>
                </c:pt>
                <c:pt idx="4">
                  <c:v>-0.03</c:v>
                </c:pt>
                <c:pt idx="5">
                  <c:v>-0.03</c:v>
                </c:pt>
                <c:pt idx="6">
                  <c:v>-0.02</c:v>
                </c:pt>
                <c:pt idx="7">
                  <c:v>-0.01</c:v>
                </c:pt>
                <c:pt idx="8">
                  <c:v>-0.02</c:v>
                </c:pt>
                <c:pt idx="9">
                  <c:v>-0.03</c:v>
                </c:pt>
                <c:pt idx="10">
                  <c:v>0</c:v>
                </c:pt>
                <c:pt idx="12">
                  <c:v>-0.02</c:v>
                </c:pt>
                <c:pt idx="13">
                  <c:v>-0.01</c:v>
                </c:pt>
                <c:pt idx="16">
                  <c:v>-0.02</c:v>
                </c:pt>
                <c:pt idx="17">
                  <c:v>-0.01</c:v>
                </c:pt>
                <c:pt idx="18">
                  <c:v>-0.01</c:v>
                </c:pt>
                <c:pt idx="19">
                  <c:v>-0.01</c:v>
                </c:pt>
                <c:pt idx="20">
                  <c:v>-0.01</c:v>
                </c:pt>
                <c:pt idx="21">
                  <c:v>-0.01</c:v>
                </c:pt>
                <c:pt idx="22">
                  <c:v>0</c:v>
                </c:pt>
                <c:pt idx="23">
                  <c:v>0</c:v>
                </c:pt>
                <c:pt idx="24">
                  <c:v>0</c:v>
                </c:pt>
                <c:pt idx="25">
                  <c:v>1.4999999999999999E-2</c:v>
                </c:pt>
                <c:pt idx="26">
                  <c:v>0.01</c:v>
                </c:pt>
                <c:pt idx="27">
                  <c:v>0</c:v>
                </c:pt>
                <c:pt idx="28">
                  <c:v>0</c:v>
                </c:pt>
                <c:pt idx="29">
                  <c:v>0</c:v>
                </c:pt>
                <c:pt idx="30">
                  <c:v>0</c:v>
                </c:pt>
                <c:pt idx="31">
                  <c:v>0</c:v>
                </c:pt>
                <c:pt idx="32">
                  <c:v>0.01</c:v>
                </c:pt>
                <c:pt idx="33">
                  <c:v>0.02</c:v>
                </c:pt>
                <c:pt idx="34">
                  <c:v>0.02</c:v>
                </c:pt>
                <c:pt idx="35">
                  <c:v>0.02</c:v>
                </c:pt>
                <c:pt idx="36">
                  <c:v>0.01</c:v>
                </c:pt>
                <c:pt idx="37">
                  <c:v>0.02</c:v>
                </c:pt>
                <c:pt idx="38">
                  <c:v>0.03</c:v>
                </c:pt>
                <c:pt idx="39">
                  <c:v>0.03</c:v>
                </c:pt>
                <c:pt idx="40">
                  <c:v>0.03</c:v>
                </c:pt>
                <c:pt idx="41">
                  <c:v>0.04</c:v>
                </c:pt>
                <c:pt idx="42">
                  <c:v>0.04</c:v>
                </c:pt>
                <c:pt idx="43">
                  <c:v>0.04</c:v>
                </c:pt>
                <c:pt idx="44">
                  <c:v>0.04</c:v>
                </c:pt>
                <c:pt idx="45">
                  <c:v>0.03</c:v>
                </c:pt>
                <c:pt idx="46">
                  <c:v>0.03</c:v>
                </c:pt>
                <c:pt idx="47">
                  <c:v>0.03</c:v>
                </c:pt>
                <c:pt idx="48">
                  <c:v>0.03</c:v>
                </c:pt>
                <c:pt idx="49">
                  <c:v>0.03</c:v>
                </c:pt>
                <c:pt idx="50">
                  <c:v>0.03</c:v>
                </c:pt>
                <c:pt idx="51">
                  <c:v>0.03</c:v>
                </c:pt>
                <c:pt idx="52">
                  <c:v>0.03</c:v>
                </c:pt>
                <c:pt idx="53">
                  <c:v>0.03</c:v>
                </c:pt>
                <c:pt idx="54">
                  <c:v>0.02</c:v>
                </c:pt>
                <c:pt idx="55">
                  <c:v>0.02</c:v>
                </c:pt>
                <c:pt idx="56">
                  <c:v>0.02</c:v>
                </c:pt>
                <c:pt idx="57">
                  <c:v>0.02</c:v>
                </c:pt>
                <c:pt idx="58">
                  <c:v>0.02</c:v>
                </c:pt>
                <c:pt idx="59">
                  <c:v>0.02</c:v>
                </c:pt>
                <c:pt idx="60">
                  <c:v>0.02</c:v>
                </c:pt>
                <c:pt idx="61">
                  <c:v>0.02</c:v>
                </c:pt>
                <c:pt idx="62">
                  <c:v>0.02</c:v>
                </c:pt>
                <c:pt idx="63">
                  <c:v>0.01</c:v>
                </c:pt>
                <c:pt idx="64">
                  <c:v>0.02</c:v>
                </c:pt>
                <c:pt idx="65">
                  <c:v>0.02</c:v>
                </c:pt>
                <c:pt idx="66">
                  <c:v>0.01</c:v>
                </c:pt>
                <c:pt idx="67">
                  <c:v>0.01</c:v>
                </c:pt>
                <c:pt idx="68">
                  <c:v>0.02</c:v>
                </c:pt>
                <c:pt idx="69">
                  <c:v>0.01</c:v>
                </c:pt>
                <c:pt idx="70">
                  <c:v>0</c:v>
                </c:pt>
                <c:pt idx="71">
                  <c:v>0</c:v>
                </c:pt>
                <c:pt idx="72">
                  <c:v>0</c:v>
                </c:pt>
                <c:pt idx="73">
                  <c:v>0.01</c:v>
                </c:pt>
                <c:pt idx="74">
                  <c:v>0</c:v>
                </c:pt>
              </c:numCache>
            </c:numRef>
          </c:val>
        </c:ser>
        <c:dLbls>
          <c:showLegendKey val="0"/>
          <c:showVal val="0"/>
          <c:showCatName val="0"/>
          <c:showSerName val="0"/>
          <c:showPercent val="0"/>
          <c:showBubbleSize val="0"/>
        </c:dLbls>
        <c:gapWidth val="150"/>
        <c:axId val="247930896"/>
        <c:axId val="245586680"/>
      </c:barChart>
      <c:catAx>
        <c:axId val="2479308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245586680"/>
        <c:crosses val="autoZero"/>
        <c:auto val="1"/>
        <c:lblAlgn val="ctr"/>
        <c:lblOffset val="100"/>
        <c:noMultiLvlLbl val="0"/>
      </c:catAx>
      <c:valAx>
        <c:axId val="245586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247930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825128167390302E-2"/>
          <c:y val="4.4574674067380922E-2"/>
          <c:w val="0.90292565064880903"/>
          <c:h val="0.77574262233614244"/>
        </c:manualLayout>
      </c:layout>
      <c:barChart>
        <c:barDir val="col"/>
        <c:grouping val="clustered"/>
        <c:varyColors val="0"/>
        <c:ser>
          <c:idx val="0"/>
          <c:order val="0"/>
          <c:spPr>
            <a:solidFill>
              <a:schemeClr val="accent1"/>
            </a:solidFill>
            <a:ln>
              <a:noFill/>
            </a:ln>
            <a:effectLst/>
          </c:spPr>
          <c:invertIfNegative val="0"/>
          <c:dLbls>
            <c:dLbl>
              <c:idx val="69"/>
              <c:delete val="1"/>
              <c:extLst>
                <c:ext xmlns:c15="http://schemas.microsoft.com/office/drawing/2012/chart" uri="{CE6537A1-D6FC-4f65-9D91-7224C49458BB}"/>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Sheet1!$CR$1:$FN$1</c:f>
              <c:strCache>
                <c:ptCount val="75"/>
                <c:pt idx="0">
                  <c:v>Jun-09</c:v>
                </c:pt>
                <c:pt idx="1">
                  <c:v>Jul-09</c:v>
                </c:pt>
                <c:pt idx="2">
                  <c:v>Aug-09</c:v>
                </c:pt>
                <c:pt idx="3">
                  <c:v>Sep-09</c:v>
                </c:pt>
                <c:pt idx="4">
                  <c:v>Oct-09</c:v>
                </c:pt>
                <c:pt idx="5">
                  <c:v>Nov-09</c:v>
                </c:pt>
                <c:pt idx="6">
                  <c:v>Dec-09</c:v>
                </c:pt>
                <c:pt idx="7">
                  <c:v>Jan-10</c:v>
                </c:pt>
                <c:pt idx="8">
                  <c:v>Feb-10</c:v>
                </c:pt>
                <c:pt idx="9">
                  <c:v>Mar-10</c:v>
                </c:pt>
                <c:pt idx="10">
                  <c:v>Apr-10</c:v>
                </c:pt>
                <c:pt idx="11">
                  <c:v>May-10</c:v>
                </c:pt>
                <c:pt idx="12">
                  <c:v>Jun-10</c:v>
                </c:pt>
                <c:pt idx="13">
                  <c:v>Jul-10</c:v>
                </c:pt>
                <c:pt idx="14">
                  <c:v>Aug-10</c:v>
                </c:pt>
                <c:pt idx="15">
                  <c:v>Sep-10</c:v>
                </c:pt>
                <c:pt idx="16">
                  <c:v>Oct-10</c:v>
                </c:pt>
                <c:pt idx="17">
                  <c:v>Nov-10</c:v>
                </c:pt>
                <c:pt idx="18">
                  <c:v>Dec-10</c:v>
                </c:pt>
                <c:pt idx="19">
                  <c:v>Jan-11</c:v>
                </c:pt>
                <c:pt idx="20">
                  <c:v>Feb-11</c:v>
                </c:pt>
                <c:pt idx="21">
                  <c:v>Mar-11</c:v>
                </c:pt>
                <c:pt idx="22">
                  <c:v>Apr-11</c:v>
                </c:pt>
                <c:pt idx="23">
                  <c:v>May-11</c:v>
                </c:pt>
                <c:pt idx="24">
                  <c:v>Jun-11</c:v>
                </c:pt>
                <c:pt idx="25">
                  <c:v>Jul-11</c:v>
                </c:pt>
                <c:pt idx="26">
                  <c:v>Aug-11</c:v>
                </c:pt>
                <c:pt idx="27">
                  <c:v>Sep-11</c:v>
                </c:pt>
                <c:pt idx="28">
                  <c:v>Oct-11</c:v>
                </c:pt>
                <c:pt idx="29">
                  <c:v>Nov-11</c:v>
                </c:pt>
                <c:pt idx="30">
                  <c:v>Dec-11</c:v>
                </c:pt>
                <c:pt idx="31">
                  <c:v>Jan-12</c:v>
                </c:pt>
                <c:pt idx="32">
                  <c:v>Feb-12</c:v>
                </c:pt>
                <c:pt idx="33">
                  <c:v>Mar-12</c:v>
                </c:pt>
                <c:pt idx="34">
                  <c:v>Apr-12</c:v>
                </c:pt>
                <c:pt idx="35">
                  <c:v>May-12</c:v>
                </c:pt>
                <c:pt idx="36">
                  <c:v>Jun-12</c:v>
                </c:pt>
                <c:pt idx="37">
                  <c:v>Jul-12</c:v>
                </c:pt>
                <c:pt idx="38">
                  <c:v>Aug-12</c:v>
                </c:pt>
                <c:pt idx="39">
                  <c:v>Sep-12</c:v>
                </c:pt>
                <c:pt idx="40">
                  <c:v>Oct-12</c:v>
                </c:pt>
                <c:pt idx="41">
                  <c:v>Nov-12</c:v>
                </c:pt>
                <c:pt idx="42">
                  <c:v>Dec-12</c:v>
                </c:pt>
                <c:pt idx="43">
                  <c:v>Jan-13</c:v>
                </c:pt>
                <c:pt idx="44">
                  <c:v>Feb-13</c:v>
                </c:pt>
                <c:pt idx="45">
                  <c:v>Mar-13</c:v>
                </c:pt>
                <c:pt idx="46">
                  <c:v>Apr-13</c:v>
                </c:pt>
                <c:pt idx="47">
                  <c:v>May-13</c:v>
                </c:pt>
                <c:pt idx="48">
                  <c:v>Jun-13</c:v>
                </c:pt>
                <c:pt idx="49">
                  <c:v>Jul-13</c:v>
                </c:pt>
                <c:pt idx="50">
                  <c:v>Aug-13</c:v>
                </c:pt>
                <c:pt idx="51">
                  <c:v>Sep-13</c:v>
                </c:pt>
                <c:pt idx="52">
                  <c:v>Oct-13</c:v>
                </c:pt>
                <c:pt idx="53">
                  <c:v>Nov-13</c:v>
                </c:pt>
                <c:pt idx="54">
                  <c:v>Dec-13</c:v>
                </c:pt>
                <c:pt idx="55">
                  <c:v>Jan-14</c:v>
                </c:pt>
                <c:pt idx="56">
                  <c:v>Feb-14</c:v>
                </c:pt>
                <c:pt idx="57">
                  <c:v>Mar-14</c:v>
                </c:pt>
                <c:pt idx="58">
                  <c:v>Apr-14</c:v>
                </c:pt>
                <c:pt idx="59">
                  <c:v>May-14</c:v>
                </c:pt>
                <c:pt idx="60">
                  <c:v>Jun-14</c:v>
                </c:pt>
                <c:pt idx="61">
                  <c:v>Jul-14</c:v>
                </c:pt>
                <c:pt idx="62">
                  <c:v>Aug-14</c:v>
                </c:pt>
                <c:pt idx="63">
                  <c:v>Sep-14</c:v>
                </c:pt>
                <c:pt idx="64">
                  <c:v>Oct-14</c:v>
                </c:pt>
                <c:pt idx="65">
                  <c:v>Nov-14</c:v>
                </c:pt>
                <c:pt idx="66">
                  <c:v>Dec-14</c:v>
                </c:pt>
                <c:pt idx="67">
                  <c:v>Jan-15</c:v>
                </c:pt>
                <c:pt idx="68">
                  <c:v>Feb-15</c:v>
                </c:pt>
                <c:pt idx="69">
                  <c:v>Mar-15</c:v>
                </c:pt>
                <c:pt idx="70">
                  <c:v>Apr-15</c:v>
                </c:pt>
                <c:pt idx="71">
                  <c:v>May-15</c:v>
                </c:pt>
                <c:pt idx="72">
                  <c:v>Jun-15</c:v>
                </c:pt>
                <c:pt idx="73">
                  <c:v>Jul-15</c:v>
                </c:pt>
                <c:pt idx="74">
                  <c:v>Aug-15</c:v>
                </c:pt>
              </c:strCache>
            </c:strRef>
          </c:cat>
          <c:val>
            <c:numRef>
              <c:f>Sheet1!$CR$2:$FN$2</c:f>
              <c:numCache>
                <c:formatCode>0%</c:formatCode>
                <c:ptCount val="75"/>
                <c:pt idx="0">
                  <c:v>-0.03</c:v>
                </c:pt>
                <c:pt idx="1">
                  <c:v>-0.02</c:v>
                </c:pt>
                <c:pt idx="2">
                  <c:v>0</c:v>
                </c:pt>
                <c:pt idx="3">
                  <c:v>0</c:v>
                </c:pt>
                <c:pt idx="4">
                  <c:v>0</c:v>
                </c:pt>
                <c:pt idx="5">
                  <c:v>0</c:v>
                </c:pt>
                <c:pt idx="6">
                  <c:v>0</c:v>
                </c:pt>
                <c:pt idx="7">
                  <c:v>-0.02</c:v>
                </c:pt>
                <c:pt idx="8">
                  <c:v>-0.01</c:v>
                </c:pt>
                <c:pt idx="9">
                  <c:v>0</c:v>
                </c:pt>
                <c:pt idx="10">
                  <c:v>0</c:v>
                </c:pt>
                <c:pt idx="12">
                  <c:v>-0.01</c:v>
                </c:pt>
                <c:pt idx="13">
                  <c:v>-0.01</c:v>
                </c:pt>
                <c:pt idx="16">
                  <c:v>-0.02</c:v>
                </c:pt>
                <c:pt idx="17">
                  <c:v>-0.01</c:v>
                </c:pt>
                <c:pt idx="19">
                  <c:v>-0.01</c:v>
                </c:pt>
                <c:pt idx="20">
                  <c:v>-0.01</c:v>
                </c:pt>
                <c:pt idx="21">
                  <c:v>-0.01</c:v>
                </c:pt>
                <c:pt idx="22">
                  <c:v>0</c:v>
                </c:pt>
                <c:pt idx="23">
                  <c:v>0</c:v>
                </c:pt>
                <c:pt idx="24">
                  <c:v>0</c:v>
                </c:pt>
                <c:pt idx="25">
                  <c:v>1.4999999999999999E-2</c:v>
                </c:pt>
                <c:pt idx="26">
                  <c:v>0.01</c:v>
                </c:pt>
                <c:pt idx="27">
                  <c:v>0</c:v>
                </c:pt>
                <c:pt idx="28">
                  <c:v>0</c:v>
                </c:pt>
                <c:pt idx="29">
                  <c:v>0</c:v>
                </c:pt>
                <c:pt idx="30">
                  <c:v>0</c:v>
                </c:pt>
                <c:pt idx="31">
                  <c:v>0.01</c:v>
                </c:pt>
                <c:pt idx="32">
                  <c:v>0.01</c:v>
                </c:pt>
                <c:pt idx="33">
                  <c:v>0.01</c:v>
                </c:pt>
                <c:pt idx="34">
                  <c:v>0.02</c:v>
                </c:pt>
                <c:pt idx="35">
                  <c:v>0.02</c:v>
                </c:pt>
                <c:pt idx="36">
                  <c:v>0.02</c:v>
                </c:pt>
                <c:pt idx="37">
                  <c:v>0.03</c:v>
                </c:pt>
                <c:pt idx="38">
                  <c:v>0.04</c:v>
                </c:pt>
                <c:pt idx="39">
                  <c:v>0.04</c:v>
                </c:pt>
                <c:pt idx="40">
                  <c:v>0.04</c:v>
                </c:pt>
                <c:pt idx="41">
                  <c:v>0.04</c:v>
                </c:pt>
                <c:pt idx="42">
                  <c:v>0.04</c:v>
                </c:pt>
                <c:pt idx="43">
                  <c:v>0.04</c:v>
                </c:pt>
                <c:pt idx="44">
                  <c:v>0.04</c:v>
                </c:pt>
                <c:pt idx="45">
                  <c:v>0.03</c:v>
                </c:pt>
                <c:pt idx="46">
                  <c:v>0.03</c:v>
                </c:pt>
                <c:pt idx="47">
                  <c:v>0.04</c:v>
                </c:pt>
                <c:pt idx="48">
                  <c:v>0.05</c:v>
                </c:pt>
                <c:pt idx="49">
                  <c:v>0.04</c:v>
                </c:pt>
                <c:pt idx="50">
                  <c:v>0.03</c:v>
                </c:pt>
                <c:pt idx="51">
                  <c:v>0.04</c:v>
                </c:pt>
                <c:pt idx="52">
                  <c:v>0.03</c:v>
                </c:pt>
                <c:pt idx="53">
                  <c:v>0.02</c:v>
                </c:pt>
                <c:pt idx="54">
                  <c:v>0.02</c:v>
                </c:pt>
                <c:pt idx="55">
                  <c:v>0.02</c:v>
                </c:pt>
                <c:pt idx="56">
                  <c:v>0.02</c:v>
                </c:pt>
                <c:pt idx="57">
                  <c:v>0.03</c:v>
                </c:pt>
                <c:pt idx="58">
                  <c:v>0.02</c:v>
                </c:pt>
                <c:pt idx="59">
                  <c:v>0.02</c:v>
                </c:pt>
                <c:pt idx="60">
                  <c:v>0.01</c:v>
                </c:pt>
                <c:pt idx="61">
                  <c:v>0.01</c:v>
                </c:pt>
                <c:pt idx="62">
                  <c:v>0.01</c:v>
                </c:pt>
                <c:pt idx="63">
                  <c:v>0.02</c:v>
                </c:pt>
                <c:pt idx="64">
                  <c:v>0.02</c:v>
                </c:pt>
                <c:pt idx="65">
                  <c:v>0.02</c:v>
                </c:pt>
                <c:pt idx="66">
                  <c:v>0.01</c:v>
                </c:pt>
                <c:pt idx="67">
                  <c:v>0.01</c:v>
                </c:pt>
                <c:pt idx="68">
                  <c:v>0.01</c:v>
                </c:pt>
                <c:pt idx="69">
                  <c:v>0.01</c:v>
                </c:pt>
                <c:pt idx="70">
                  <c:v>0</c:v>
                </c:pt>
                <c:pt idx="71">
                  <c:v>0</c:v>
                </c:pt>
                <c:pt idx="72">
                  <c:v>0.01</c:v>
                </c:pt>
                <c:pt idx="73">
                  <c:v>0.01</c:v>
                </c:pt>
                <c:pt idx="74">
                  <c:v>0</c:v>
                </c:pt>
              </c:numCache>
            </c:numRef>
          </c:val>
        </c:ser>
        <c:dLbls>
          <c:showLegendKey val="0"/>
          <c:showVal val="0"/>
          <c:showCatName val="0"/>
          <c:showSerName val="0"/>
          <c:showPercent val="0"/>
          <c:showBubbleSize val="0"/>
        </c:dLbls>
        <c:gapWidth val="150"/>
        <c:axId val="245588640"/>
        <c:axId val="245590208"/>
      </c:barChart>
      <c:catAx>
        <c:axId val="24558864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245590208"/>
        <c:crosses val="autoZero"/>
        <c:auto val="1"/>
        <c:lblAlgn val="ctr"/>
        <c:lblOffset val="100"/>
        <c:noMultiLvlLbl val="0"/>
      </c:catAx>
      <c:valAx>
        <c:axId val="245590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245588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2011</c:v>
                </c:pt>
                <c:pt idx="1">
                  <c:v>2012</c:v>
                </c:pt>
                <c:pt idx="2">
                  <c:v>2013</c:v>
                </c:pt>
                <c:pt idx="3">
                  <c:v>2014</c:v>
                </c:pt>
              </c:numCache>
            </c:numRef>
          </c:cat>
          <c:val>
            <c:numRef>
              <c:f>Sheet1!$B$2:$B$5</c:f>
              <c:numCache>
                <c:formatCode>#,##0.00_);[Red]\(#,##0.00\)</c:formatCode>
                <c:ptCount val="4"/>
                <c:pt idx="0">
                  <c:v>5309.3313639999997</c:v>
                </c:pt>
                <c:pt idx="1">
                  <c:v>5674.0797769999999</c:v>
                </c:pt>
                <c:pt idx="2">
                  <c:v>6011.5074459999996</c:v>
                </c:pt>
                <c:pt idx="3">
                  <c:v>6431.7888240000002</c:v>
                </c:pt>
              </c:numCache>
            </c:numRef>
          </c:val>
        </c:ser>
        <c:dLbls>
          <c:showLegendKey val="0"/>
          <c:showVal val="0"/>
          <c:showCatName val="0"/>
          <c:showSerName val="0"/>
          <c:showPercent val="0"/>
          <c:showBubbleSize val="0"/>
        </c:dLbls>
        <c:gapWidth val="219"/>
        <c:overlap val="-27"/>
        <c:axId val="245587464"/>
        <c:axId val="245590992"/>
      </c:barChart>
      <c:lineChart>
        <c:grouping val="standard"/>
        <c:varyColors val="0"/>
        <c:ser>
          <c:idx val="2"/>
          <c:order val="2"/>
          <c:tx>
            <c:strRef>
              <c:f>Sheet1!$D$1</c:f>
              <c:strCache>
                <c:ptCount val="1"/>
                <c:pt idx="0">
                  <c:v>Series 3</c:v>
                </c:pt>
              </c:strCache>
            </c:strRef>
          </c:tx>
          <c:spPr>
            <a:ln w="28575" cap="rnd">
              <a:solidFill>
                <a:schemeClr val="accent3"/>
              </a:solidFill>
              <a:round/>
            </a:ln>
            <a:effectLst/>
          </c:spPr>
          <c:marker>
            <c:symbol val="none"/>
          </c:marker>
          <c:cat>
            <c:numRef>
              <c:f>Sheet1!$A$2:$A$5</c:f>
              <c:numCache>
                <c:formatCode>General</c:formatCode>
                <c:ptCount val="4"/>
                <c:pt idx="0">
                  <c:v>2011</c:v>
                </c:pt>
                <c:pt idx="1">
                  <c:v>2012</c:v>
                </c:pt>
                <c:pt idx="2">
                  <c:v>2013</c:v>
                </c:pt>
                <c:pt idx="3">
                  <c:v>2014</c:v>
                </c:pt>
              </c:numCache>
            </c:num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marker val="1"/>
        <c:smooth val="0"/>
        <c:axId val="245587464"/>
        <c:axId val="245590992"/>
      </c:lineChart>
      <c:lineChart>
        <c:grouping val="standard"/>
        <c:varyColors val="0"/>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3"/>
              <c:layout>
                <c:manualLayout>
                  <c:x val="-0.15088406777110383"/>
                  <c:y val="-5.7854552743308009E-2"/>
                </c:manualLayout>
              </c:layout>
              <c:showLegendKey val="0"/>
              <c:showVal val="1"/>
              <c:showCatName val="0"/>
              <c:showSerName val="0"/>
              <c:showPercent val="0"/>
              <c:showBubbleSize val="0"/>
              <c:extLst>
                <c:ext xmlns:c15="http://schemas.microsoft.com/office/drawing/2012/chart" uri="{CE6537A1-D6FC-4f65-9D91-7224C49458BB}"/>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Sheet1!$A$2:$A$5</c:f>
              <c:numCache>
                <c:formatCode>General</c:formatCode>
                <c:ptCount val="4"/>
                <c:pt idx="0">
                  <c:v>2011</c:v>
                </c:pt>
                <c:pt idx="1">
                  <c:v>2012</c:v>
                </c:pt>
                <c:pt idx="2">
                  <c:v>2013</c:v>
                </c:pt>
                <c:pt idx="3">
                  <c:v>2014</c:v>
                </c:pt>
              </c:numCache>
            </c:numRef>
          </c:cat>
          <c:val>
            <c:numRef>
              <c:f>Sheet1!$C$2:$C$5</c:f>
              <c:numCache>
                <c:formatCode>0.0%</c:formatCode>
                <c:ptCount val="4"/>
                <c:pt idx="1">
                  <c:v>6.8699500557298565E-2</c:v>
                </c:pt>
                <c:pt idx="2">
                  <c:v>5.9468263094884621E-2</c:v>
                </c:pt>
                <c:pt idx="3">
                  <c:v>6.9912810018999849E-2</c:v>
                </c:pt>
              </c:numCache>
            </c:numRef>
          </c:val>
          <c:smooth val="0"/>
        </c:ser>
        <c:dLbls>
          <c:showLegendKey val="0"/>
          <c:showVal val="0"/>
          <c:showCatName val="0"/>
          <c:showSerName val="0"/>
          <c:showPercent val="0"/>
          <c:showBubbleSize val="0"/>
        </c:dLbls>
        <c:marker val="1"/>
        <c:smooth val="0"/>
        <c:axId val="247019384"/>
        <c:axId val="245587856"/>
      </c:lineChart>
      <c:catAx>
        <c:axId val="245587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5590992"/>
        <c:crosses val="autoZero"/>
        <c:auto val="1"/>
        <c:lblAlgn val="ctr"/>
        <c:lblOffset val="100"/>
        <c:noMultiLvlLbl val="0"/>
      </c:catAx>
      <c:valAx>
        <c:axId val="245590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400" b="1" dirty="0" smtClean="0">
                    <a:latin typeface="Arial" panose="020B0604020202020204" pitchFamily="34" charset="0"/>
                    <a:cs typeface="Arial" panose="020B0604020202020204" pitchFamily="34" charset="0"/>
                  </a:rPr>
                  <a:t>DPW (millions)</a:t>
                </a:r>
                <a:endParaRPr lang="en-US" sz="1400" b="1" dirty="0">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5587464"/>
        <c:crosses val="autoZero"/>
        <c:crossBetween val="between"/>
      </c:valAx>
      <c:valAx>
        <c:axId val="245587856"/>
        <c:scaling>
          <c:orientation val="minMax"/>
          <c:min val="0"/>
        </c:scaling>
        <c:delete val="0"/>
        <c:axPos val="r"/>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400" b="1" dirty="0" smtClean="0">
                    <a:latin typeface="Arial" panose="020B0604020202020204" pitchFamily="34" charset="0"/>
                    <a:cs typeface="Arial" panose="020B0604020202020204" pitchFamily="34" charset="0"/>
                  </a:rPr>
                  <a:t>% </a:t>
                </a:r>
                <a:r>
                  <a:rPr lang="en-US" sz="1400" b="1" dirty="0" err="1" smtClean="0">
                    <a:latin typeface="Arial" panose="020B0604020202020204" pitchFamily="34" charset="0"/>
                    <a:cs typeface="Arial" panose="020B0604020202020204" pitchFamily="34" charset="0"/>
                  </a:rPr>
                  <a:t>Chg</a:t>
                </a:r>
                <a:r>
                  <a:rPr lang="en-US" sz="1400" b="1" dirty="0" smtClean="0">
                    <a:latin typeface="Arial" panose="020B0604020202020204" pitchFamily="34" charset="0"/>
                    <a:cs typeface="Arial" panose="020B0604020202020204" pitchFamily="34" charset="0"/>
                  </a:rPr>
                  <a:t> from Prior Year</a:t>
                </a:r>
                <a:endParaRPr lang="en-US" sz="1400" b="1" dirty="0">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lgn="ctr">
              <a:defRPr lang="en-US"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7019384"/>
        <c:crosses val="max"/>
        <c:crossBetween val="between"/>
      </c:valAx>
      <c:catAx>
        <c:axId val="247019384"/>
        <c:scaling>
          <c:orientation val="minMax"/>
        </c:scaling>
        <c:delete val="1"/>
        <c:axPos val="b"/>
        <c:numFmt formatCode="General" sourceLinked="1"/>
        <c:majorTickMark val="out"/>
        <c:minorTickMark val="none"/>
        <c:tickLblPos val="nextTo"/>
        <c:crossAx val="24558785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2011</c:v>
                </c:pt>
                <c:pt idx="1">
                  <c:v>2012</c:v>
                </c:pt>
                <c:pt idx="2">
                  <c:v>2013</c:v>
                </c:pt>
                <c:pt idx="3">
                  <c:v>2014</c:v>
                </c:pt>
              </c:numCache>
            </c:numRef>
          </c:cat>
          <c:val>
            <c:numRef>
              <c:f>Sheet1!$B$2:$B$5</c:f>
              <c:numCache>
                <c:formatCode>0.0%</c:formatCode>
                <c:ptCount val="4"/>
                <c:pt idx="0">
                  <c:v>0.60956601854585613</c:v>
                </c:pt>
                <c:pt idx="1">
                  <c:v>0.58749810150894255</c:v>
                </c:pt>
                <c:pt idx="2">
                  <c:v>0.58185334184616633</c:v>
                </c:pt>
                <c:pt idx="3">
                  <c:v>0.5842324067172151</c:v>
                </c:pt>
              </c:numCache>
            </c:numRef>
          </c:val>
        </c:ser>
        <c:dLbls>
          <c:showLegendKey val="0"/>
          <c:showVal val="0"/>
          <c:showCatName val="0"/>
          <c:showSerName val="0"/>
          <c:showPercent val="0"/>
          <c:showBubbleSize val="0"/>
        </c:dLbls>
        <c:gapWidth val="219"/>
        <c:overlap val="-27"/>
        <c:axId val="247017424"/>
        <c:axId val="247017816"/>
      </c:barChart>
      <c:catAx>
        <c:axId val="24701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7017816"/>
        <c:crosses val="autoZero"/>
        <c:auto val="1"/>
        <c:lblAlgn val="ctr"/>
        <c:lblOffset val="100"/>
        <c:noMultiLvlLbl val="0"/>
      </c:catAx>
      <c:valAx>
        <c:axId val="247017816"/>
        <c:scaling>
          <c:orientation val="minMax"/>
          <c:max val="0.65000000000000013"/>
          <c:min val="0.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400" b="1" dirty="0" smtClean="0">
                    <a:latin typeface="Arial" panose="020B0604020202020204" pitchFamily="34" charset="0"/>
                    <a:cs typeface="Arial" panose="020B0604020202020204" pitchFamily="34" charset="0"/>
                  </a:rPr>
                  <a:t>Loss &amp; DCC (ALAE) Ratio</a:t>
                </a:r>
                <a:endParaRPr lang="en-US" sz="1400" b="1" dirty="0">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7017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905734516622078E-2"/>
          <c:y val="8.93765737151693E-2"/>
          <c:w val="0.92807424593967514"/>
          <c:h val="0.79952338027496361"/>
        </c:manualLayout>
      </c:layout>
      <c:barChart>
        <c:barDir val="col"/>
        <c:grouping val="clustered"/>
        <c:varyColors val="0"/>
        <c:ser>
          <c:idx val="1"/>
          <c:order val="0"/>
          <c:tx>
            <c:strRef>
              <c:f>Sheet1!$A$2</c:f>
              <c:strCache>
                <c:ptCount val="1"/>
                <c:pt idx="0">
                  <c:v>No. of Class Action Fillings</c:v>
                </c:pt>
              </c:strCache>
            </c:strRef>
          </c:tx>
          <c:invertIfNegative val="0"/>
          <c:dLbls>
            <c:dLbl>
              <c:idx val="5"/>
              <c:layout>
                <c:manualLayout>
                  <c:x val="0"/>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7"/>
              <c:layout>
                <c:manualLayout>
                  <c:x val="0"/>
                  <c:y val="-6.0815493541455531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1"/>
              <c:layout>
                <c:manualLayout>
                  <c:x val="1.5497869043005451E-3"/>
                  <c:y val="-2.5339496251583469E-17"/>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5"/>
              <c:layout>
                <c:manualLayout>
                  <c:x val="0"/>
                  <c:y val="7.463719661905896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w="25349">
                <a:noFill/>
              </a:ln>
            </c:spPr>
            <c:txPr>
              <a:bodyPr wrap="square" lIns="38100" tIns="19050" rIns="38100" bIns="19050" anchor="ctr">
                <a:spAutoFit/>
              </a:bodyPr>
              <a:lstStyle/>
              <a:p>
                <a:pPr>
                  <a:defRPr sz="1593" b="1" i="0" baseline="0">
                    <a:solidFill>
                      <a:schemeClr val="tx1"/>
                    </a:solidFill>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Sheet1!$B$1:$T$1</c:f>
              <c:strCache>
                <c:ptCount val="19"/>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strCache>
            </c:strRef>
          </c:cat>
          <c:val>
            <c:numRef>
              <c:f>Sheet1!$B$2:$T$2</c:f>
              <c:numCache>
                <c:formatCode>_(* #,##0_);_(* \(#,##0\);_(* "-"??_);_(@_)</c:formatCode>
                <c:ptCount val="19"/>
                <c:pt idx="0">
                  <c:v>174</c:v>
                </c:pt>
                <c:pt idx="1">
                  <c:v>242</c:v>
                </c:pt>
                <c:pt idx="2">
                  <c:v>209</c:v>
                </c:pt>
                <c:pt idx="3">
                  <c:v>216</c:v>
                </c:pt>
                <c:pt idx="4">
                  <c:v>180</c:v>
                </c:pt>
                <c:pt idx="5">
                  <c:v>224</c:v>
                </c:pt>
                <c:pt idx="6">
                  <c:v>192</c:v>
                </c:pt>
                <c:pt idx="7">
                  <c:v>228</c:v>
                </c:pt>
                <c:pt idx="8">
                  <c:v>182</c:v>
                </c:pt>
                <c:pt idx="9">
                  <c:v>120</c:v>
                </c:pt>
                <c:pt idx="10">
                  <c:v>177</c:v>
                </c:pt>
                <c:pt idx="11">
                  <c:v>223</c:v>
                </c:pt>
                <c:pt idx="12">
                  <c:v>165</c:v>
                </c:pt>
                <c:pt idx="13">
                  <c:v>175</c:v>
                </c:pt>
                <c:pt idx="14">
                  <c:v>188</c:v>
                </c:pt>
                <c:pt idx="15">
                  <c:v>151</c:v>
                </c:pt>
                <c:pt idx="16">
                  <c:v>166</c:v>
                </c:pt>
                <c:pt idx="17">
                  <c:v>170</c:v>
                </c:pt>
                <c:pt idx="18">
                  <c:v>170</c:v>
                </c:pt>
              </c:numCache>
            </c:numRef>
          </c:val>
        </c:ser>
        <c:dLbls>
          <c:showLegendKey val="0"/>
          <c:showVal val="0"/>
          <c:showCatName val="0"/>
          <c:showSerName val="0"/>
          <c:showPercent val="0"/>
          <c:showBubbleSize val="0"/>
        </c:dLbls>
        <c:gapWidth val="100"/>
        <c:axId val="247021736"/>
        <c:axId val="240800128"/>
        <c:extLst/>
      </c:barChart>
      <c:lineChart>
        <c:grouping val="standard"/>
        <c:varyColors val="0"/>
        <c:ser>
          <c:idx val="2"/>
          <c:order val="1"/>
          <c:tx>
            <c:strRef>
              <c:f>Sheet1!$A$4</c:f>
              <c:strCache>
                <c:ptCount val="1"/>
                <c:pt idx="0">
                  <c:v>% of U.S. Listed Companies</c:v>
                </c:pt>
              </c:strCache>
            </c:strRef>
          </c:tx>
          <c:spPr>
            <a:ln w="31750">
              <a:solidFill>
                <a:schemeClr val="accent1"/>
              </a:solidFill>
            </a:ln>
          </c:spPr>
          <c:marker>
            <c:symbol val="none"/>
          </c:marker>
          <c:dLbls>
            <c:dLbl>
              <c:idx val="0"/>
              <c:layout>
                <c:manualLayout>
                  <c:x val="-4.9593180937621086E-2"/>
                  <c:y val="-0.20456120554853224"/>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0995738086013174E-2"/>
                  <c:y val="0.16033175570020095"/>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3948082138705957E-2"/>
                  <c:y val="6.0815493541455531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5.7342115459124397E-2"/>
                  <c:y val="-0.1161023058518697"/>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9.2987214258039522E-3"/>
                  <c:y val="4.6993790463851999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4796590468810595E-2"/>
                  <c:y val="0.1465100526225974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2.4796590468810595E-2"/>
                  <c:y val="-8.8458899696662596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2.9445951181712515E-2"/>
                  <c:y val="4.6993790463851999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4.49438202247191E-2"/>
                  <c:y val="8.0165877850100473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1.8597442851607904E-2"/>
                  <c:y val="9.3987580927703998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2.6346377373111199E-2"/>
                  <c:y val="9.1223240312183304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2.7896164277411855E-2"/>
                  <c:y val="-4.9758131079372811E-2"/>
                </c:manualLayout>
              </c:layout>
              <c:showLegendKey val="0"/>
              <c:showVal val="1"/>
              <c:showCatName val="0"/>
              <c:showSerName val="0"/>
              <c:showPercent val="0"/>
              <c:showBubbleSize val="0"/>
              <c:extLst>
                <c:ext xmlns:c15="http://schemas.microsoft.com/office/drawing/2012/chart" uri="{CE6537A1-D6FC-4f65-9D91-7224C49458BB}"/>
              </c:extLst>
            </c:dLbl>
            <c:dLbl>
              <c:idx val="15"/>
              <c:layout>
                <c:manualLayout>
                  <c:x val="-2.7896164277411855E-2"/>
                  <c:y val="-7.4637196619059057E-2"/>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2.169701666020922E-2"/>
                  <c:y val="-9.3987580927704026E-2"/>
                </c:manualLayout>
              </c:layout>
              <c:showLegendKey val="0"/>
              <c:showVal val="1"/>
              <c:showCatName val="0"/>
              <c:showSerName val="0"/>
              <c:showPercent val="0"/>
              <c:showBubbleSize val="0"/>
              <c:extLst>
                <c:ext xmlns:c15="http://schemas.microsoft.com/office/drawing/2012/chart" uri="{CE6537A1-D6FC-4f65-9D91-7224C49458BB}"/>
              </c:extLst>
            </c:dLbl>
            <c:dLbl>
              <c:idx val="18"/>
              <c:layout>
                <c:manualLayout>
                  <c:x val="9.2987214258039522E-3"/>
                  <c:y val="1.6586043693124237E-2"/>
                </c:manualLayout>
              </c:layout>
              <c:showLegendKey val="0"/>
              <c:showVal val="1"/>
              <c:showCatName val="0"/>
              <c:showSerName val="0"/>
              <c:showPercent val="0"/>
              <c:showBubbleSize val="0"/>
              <c:extLst>
                <c:ext xmlns:c15="http://schemas.microsoft.com/office/drawing/2012/chart" uri="{CE6537A1-D6FC-4f65-9D91-7224C49458BB}"/>
              </c:extLst>
            </c:dLbl>
            <c:spPr>
              <a:solidFill>
                <a:srgbClr val="FFFFFF"/>
              </a:solidFill>
              <a:ln>
                <a:solidFill>
                  <a:srgbClr val="000000">
                    <a:lumMod val="65000"/>
                    <a:lumOff val="35000"/>
                  </a:srgbClr>
                </a:solid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cat>
            <c:strRef>
              <c:f>Sheet1!$B$1:$T$1</c:f>
              <c:strCache>
                <c:ptCount val="19"/>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strCache>
            </c:strRef>
          </c:cat>
          <c:val>
            <c:numRef>
              <c:f>Sheet1!$B$4:$T$4</c:f>
              <c:numCache>
                <c:formatCode>0.0%</c:formatCode>
                <c:ptCount val="19"/>
                <c:pt idx="0">
                  <c:v>0.02</c:v>
                </c:pt>
                <c:pt idx="1">
                  <c:v>2.8000000000000001E-2</c:v>
                </c:pt>
                <c:pt idx="2">
                  <c:v>2.5000000000000001E-2</c:v>
                </c:pt>
                <c:pt idx="3">
                  <c:v>2.8000000000000001E-2</c:v>
                </c:pt>
                <c:pt idx="4">
                  <c:v>2.3E-2</c:v>
                </c:pt>
                <c:pt idx="5">
                  <c:v>3.2000000000000001E-2</c:v>
                </c:pt>
                <c:pt idx="6">
                  <c:v>0.03</c:v>
                </c:pt>
                <c:pt idx="7">
                  <c:v>3.6999999999999998E-2</c:v>
                </c:pt>
                <c:pt idx="8">
                  <c:v>0.03</c:v>
                </c:pt>
                <c:pt idx="9">
                  <c:v>2.1000000000000001E-2</c:v>
                </c:pt>
                <c:pt idx="10">
                  <c:v>2.9000000000000001E-2</c:v>
                </c:pt>
                <c:pt idx="11">
                  <c:v>3.2000000000000001E-2</c:v>
                </c:pt>
                <c:pt idx="12">
                  <c:v>2.5000000000000001E-2</c:v>
                </c:pt>
                <c:pt idx="13">
                  <c:v>3.1E-2</c:v>
                </c:pt>
                <c:pt idx="14">
                  <c:v>3.5999999999999997E-2</c:v>
                </c:pt>
                <c:pt idx="15">
                  <c:v>3.1E-2</c:v>
                </c:pt>
                <c:pt idx="16">
                  <c:v>3.4000000000000002E-2</c:v>
                </c:pt>
                <c:pt idx="17">
                  <c:v>3.5999999999999997E-2</c:v>
                </c:pt>
                <c:pt idx="18">
                  <c:v>3.4000000000000002E-2</c:v>
                </c:pt>
              </c:numCache>
            </c:numRef>
          </c:val>
          <c:smooth val="0"/>
        </c:ser>
        <c:dLbls>
          <c:showLegendKey val="0"/>
          <c:showVal val="0"/>
          <c:showCatName val="0"/>
          <c:showSerName val="0"/>
          <c:showPercent val="0"/>
          <c:showBubbleSize val="0"/>
        </c:dLbls>
        <c:marker val="1"/>
        <c:smooth val="0"/>
        <c:axId val="240800520"/>
        <c:axId val="240805224"/>
      </c:lineChart>
      <c:catAx>
        <c:axId val="247021736"/>
        <c:scaling>
          <c:orientation val="minMax"/>
        </c:scaling>
        <c:delete val="0"/>
        <c:axPos val="b"/>
        <c:numFmt formatCode="General" sourceLinked="1"/>
        <c:majorTickMark val="out"/>
        <c:minorTickMark val="none"/>
        <c:tickLblPos val="low"/>
        <c:spPr>
          <a:ln w="12643">
            <a:solidFill>
              <a:schemeClr val="tx1"/>
            </a:solidFill>
            <a:prstDash val="solid"/>
          </a:ln>
        </c:spPr>
        <c:txPr>
          <a:bodyPr rot="-2640000" vert="horz"/>
          <a:lstStyle/>
          <a:p>
            <a:pPr>
              <a:defRPr sz="1393" b="0" i="0" u="none" strike="noStrike" baseline="0">
                <a:solidFill>
                  <a:schemeClr val="tx1"/>
                </a:solidFill>
                <a:latin typeface="Arial"/>
                <a:ea typeface="Arial"/>
                <a:cs typeface="Arial"/>
              </a:defRPr>
            </a:pPr>
            <a:endParaRPr lang="en-US"/>
          </a:p>
        </c:txPr>
        <c:crossAx val="240800128"/>
        <c:crosses val="autoZero"/>
        <c:auto val="1"/>
        <c:lblAlgn val="ctr"/>
        <c:lblOffset val="20"/>
        <c:noMultiLvlLbl val="0"/>
      </c:catAx>
      <c:valAx>
        <c:axId val="240800128"/>
        <c:scaling>
          <c:orientation val="minMax"/>
        </c:scaling>
        <c:delete val="0"/>
        <c:axPos val="l"/>
        <c:numFmt formatCode="#,##0" sourceLinked="0"/>
        <c:majorTickMark val="out"/>
        <c:minorTickMark val="none"/>
        <c:tickLblPos val="nextTo"/>
        <c:spPr>
          <a:ln w="3161">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247021736"/>
        <c:crosses val="autoZero"/>
        <c:crossBetween val="between"/>
      </c:valAx>
      <c:valAx>
        <c:axId val="240805224"/>
        <c:scaling>
          <c:orientation val="minMax"/>
          <c:max val="4.0000000000000008E-2"/>
          <c:min val="2.0000000000000004E-2"/>
        </c:scaling>
        <c:delete val="0"/>
        <c:axPos val="r"/>
        <c:numFmt formatCode="0.0%" sourceLinked="1"/>
        <c:majorTickMark val="out"/>
        <c:minorTickMark val="none"/>
        <c:tickLblPos val="nextTo"/>
        <c:crossAx val="240800520"/>
        <c:crosses val="max"/>
        <c:crossBetween val="between"/>
      </c:valAx>
      <c:catAx>
        <c:axId val="240800520"/>
        <c:scaling>
          <c:orientation val="minMax"/>
        </c:scaling>
        <c:delete val="1"/>
        <c:axPos val="b"/>
        <c:numFmt formatCode="General" sourceLinked="1"/>
        <c:majorTickMark val="out"/>
        <c:minorTickMark val="none"/>
        <c:tickLblPos val="nextTo"/>
        <c:crossAx val="240805224"/>
        <c:crosses val="autoZero"/>
        <c:auto val="1"/>
        <c:lblAlgn val="ctr"/>
        <c:lblOffset val="100"/>
        <c:noMultiLvlLbl val="0"/>
      </c:catAx>
      <c:spPr>
        <a:noFill/>
        <a:ln w="25349">
          <a:noFill/>
        </a:ln>
      </c:spPr>
    </c:plotArea>
    <c:plotVisOnly val="1"/>
    <c:dispBlanksAs val="gap"/>
    <c:showDLblsOverMax val="0"/>
  </c:chart>
  <c:spPr>
    <a:noFill/>
    <a:ln>
      <a:noFill/>
    </a:ln>
  </c:spPr>
  <c:txPr>
    <a:bodyPr/>
    <a:lstStyle/>
    <a:p>
      <a:pPr>
        <a:defRPr sz="1393"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825128167390302E-2"/>
          <c:y val="4.4574674067380922E-2"/>
          <c:w val="0.90292565064880903"/>
          <c:h val="0.77574262233614244"/>
        </c:manualLayout>
      </c:layout>
      <c:barChart>
        <c:barDir val="col"/>
        <c:grouping val="clustered"/>
        <c:varyColors val="0"/>
        <c:ser>
          <c:idx val="0"/>
          <c:order val="0"/>
          <c:spPr>
            <a:solidFill>
              <a:schemeClr val="accent1"/>
            </a:solidFill>
            <a:ln>
              <a:noFill/>
            </a:ln>
            <a:effectLst/>
          </c:spPr>
          <c:invertIfNegative val="0"/>
          <c:dLbls>
            <c:dLbl>
              <c:idx val="69"/>
              <c:delete val="1"/>
              <c:extLst>
                <c:ext xmlns:c15="http://schemas.microsoft.com/office/drawing/2012/chart" uri="{CE6537A1-D6FC-4f65-9D91-7224C49458BB}"/>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Sheet1!$CR$1:$FN$1</c:f>
              <c:strCache>
                <c:ptCount val="75"/>
                <c:pt idx="0">
                  <c:v>Jun-09</c:v>
                </c:pt>
                <c:pt idx="1">
                  <c:v>Jul-09</c:v>
                </c:pt>
                <c:pt idx="2">
                  <c:v>Aug-09</c:v>
                </c:pt>
                <c:pt idx="3">
                  <c:v>Sep-09</c:v>
                </c:pt>
                <c:pt idx="4">
                  <c:v>Oct-09</c:v>
                </c:pt>
                <c:pt idx="5">
                  <c:v>Nov-09</c:v>
                </c:pt>
                <c:pt idx="6">
                  <c:v>Dec-09</c:v>
                </c:pt>
                <c:pt idx="7">
                  <c:v>Jan-10</c:v>
                </c:pt>
                <c:pt idx="8">
                  <c:v>Feb-10</c:v>
                </c:pt>
                <c:pt idx="9">
                  <c:v>Mar-10</c:v>
                </c:pt>
                <c:pt idx="10">
                  <c:v>Apr-10</c:v>
                </c:pt>
                <c:pt idx="11">
                  <c:v>May-10</c:v>
                </c:pt>
                <c:pt idx="12">
                  <c:v>Jun-10</c:v>
                </c:pt>
                <c:pt idx="13">
                  <c:v>Jul-10</c:v>
                </c:pt>
                <c:pt idx="14">
                  <c:v>Aug-10</c:v>
                </c:pt>
                <c:pt idx="15">
                  <c:v>Sep-10</c:v>
                </c:pt>
                <c:pt idx="16">
                  <c:v>Oct-10</c:v>
                </c:pt>
                <c:pt idx="17">
                  <c:v>Nov-10</c:v>
                </c:pt>
                <c:pt idx="18">
                  <c:v>Dec-10</c:v>
                </c:pt>
                <c:pt idx="19">
                  <c:v>Jan-11</c:v>
                </c:pt>
                <c:pt idx="20">
                  <c:v>Feb-11</c:v>
                </c:pt>
                <c:pt idx="21">
                  <c:v>Mar-11</c:v>
                </c:pt>
                <c:pt idx="22">
                  <c:v>Apr-11</c:v>
                </c:pt>
                <c:pt idx="23">
                  <c:v>May-11</c:v>
                </c:pt>
                <c:pt idx="24">
                  <c:v>Jun-11</c:v>
                </c:pt>
                <c:pt idx="25">
                  <c:v>Jul-11</c:v>
                </c:pt>
                <c:pt idx="26">
                  <c:v>Aug-11</c:v>
                </c:pt>
                <c:pt idx="27">
                  <c:v>Sep-11</c:v>
                </c:pt>
                <c:pt idx="28">
                  <c:v>Oct-11</c:v>
                </c:pt>
                <c:pt idx="29">
                  <c:v>Nov-11</c:v>
                </c:pt>
                <c:pt idx="30">
                  <c:v>Dec-11</c:v>
                </c:pt>
                <c:pt idx="31">
                  <c:v>Jan-12</c:v>
                </c:pt>
                <c:pt idx="32">
                  <c:v>Feb-12</c:v>
                </c:pt>
                <c:pt idx="33">
                  <c:v>Mar-12</c:v>
                </c:pt>
                <c:pt idx="34">
                  <c:v>Apr-12</c:v>
                </c:pt>
                <c:pt idx="35">
                  <c:v>May-12</c:v>
                </c:pt>
                <c:pt idx="36">
                  <c:v>Jun-12</c:v>
                </c:pt>
                <c:pt idx="37">
                  <c:v>Jul-12</c:v>
                </c:pt>
                <c:pt idx="38">
                  <c:v>Aug-12</c:v>
                </c:pt>
                <c:pt idx="39">
                  <c:v>Sep-12</c:v>
                </c:pt>
                <c:pt idx="40">
                  <c:v>Oct-12</c:v>
                </c:pt>
                <c:pt idx="41">
                  <c:v>Nov-12</c:v>
                </c:pt>
                <c:pt idx="42">
                  <c:v>Dec-12</c:v>
                </c:pt>
                <c:pt idx="43">
                  <c:v>Jan-13</c:v>
                </c:pt>
                <c:pt idx="44">
                  <c:v>Feb-13</c:v>
                </c:pt>
                <c:pt idx="45">
                  <c:v>Mar-13</c:v>
                </c:pt>
                <c:pt idx="46">
                  <c:v>Apr-13</c:v>
                </c:pt>
                <c:pt idx="47">
                  <c:v>May-13</c:v>
                </c:pt>
                <c:pt idx="48">
                  <c:v>Jun-13</c:v>
                </c:pt>
                <c:pt idx="49">
                  <c:v>Jul-13</c:v>
                </c:pt>
                <c:pt idx="50">
                  <c:v>Aug-13</c:v>
                </c:pt>
                <c:pt idx="51">
                  <c:v>Sep-13</c:v>
                </c:pt>
                <c:pt idx="52">
                  <c:v>Oct-13</c:v>
                </c:pt>
                <c:pt idx="53">
                  <c:v>Nov-13</c:v>
                </c:pt>
                <c:pt idx="54">
                  <c:v>Dec-13</c:v>
                </c:pt>
                <c:pt idx="55">
                  <c:v>Jan-14</c:v>
                </c:pt>
                <c:pt idx="56">
                  <c:v>Feb-14</c:v>
                </c:pt>
                <c:pt idx="57">
                  <c:v>Mar-14</c:v>
                </c:pt>
                <c:pt idx="58">
                  <c:v>Apr-14</c:v>
                </c:pt>
                <c:pt idx="59">
                  <c:v>May-14</c:v>
                </c:pt>
                <c:pt idx="60">
                  <c:v>Jun-14</c:v>
                </c:pt>
                <c:pt idx="61">
                  <c:v>Jul-14</c:v>
                </c:pt>
                <c:pt idx="62">
                  <c:v>Aug-14</c:v>
                </c:pt>
                <c:pt idx="63">
                  <c:v>Sep-14</c:v>
                </c:pt>
                <c:pt idx="64">
                  <c:v>Oct-14</c:v>
                </c:pt>
                <c:pt idx="65">
                  <c:v>Nov-14</c:v>
                </c:pt>
                <c:pt idx="66">
                  <c:v>Dec-14</c:v>
                </c:pt>
                <c:pt idx="67">
                  <c:v>Jan-15</c:v>
                </c:pt>
                <c:pt idx="68">
                  <c:v>Feb-15</c:v>
                </c:pt>
                <c:pt idx="69">
                  <c:v>Mar-15</c:v>
                </c:pt>
                <c:pt idx="70">
                  <c:v>Apr-15</c:v>
                </c:pt>
                <c:pt idx="71">
                  <c:v>May-15</c:v>
                </c:pt>
                <c:pt idx="72">
                  <c:v>Jun-15</c:v>
                </c:pt>
                <c:pt idx="73">
                  <c:v>Jul-15</c:v>
                </c:pt>
                <c:pt idx="74">
                  <c:v>Aug-15</c:v>
                </c:pt>
              </c:strCache>
            </c:strRef>
          </c:cat>
          <c:val>
            <c:numRef>
              <c:f>Sheet1!$CR$2:$FN$2</c:f>
              <c:numCache>
                <c:formatCode>0%</c:formatCode>
                <c:ptCount val="75"/>
                <c:pt idx="0">
                  <c:v>-0.04</c:v>
                </c:pt>
                <c:pt idx="1">
                  <c:v>-0.03</c:v>
                </c:pt>
                <c:pt idx="2">
                  <c:v>-0.03</c:v>
                </c:pt>
                <c:pt idx="3">
                  <c:v>-0.02</c:v>
                </c:pt>
                <c:pt idx="4">
                  <c:v>-0.03</c:v>
                </c:pt>
                <c:pt idx="5">
                  <c:v>-0.02</c:v>
                </c:pt>
                <c:pt idx="6">
                  <c:v>-0.02</c:v>
                </c:pt>
                <c:pt idx="7">
                  <c:v>-0.01</c:v>
                </c:pt>
                <c:pt idx="8">
                  <c:v>-0.01</c:v>
                </c:pt>
                <c:pt idx="9">
                  <c:v>-0.01</c:v>
                </c:pt>
                <c:pt idx="10">
                  <c:v>0</c:v>
                </c:pt>
                <c:pt idx="12">
                  <c:v>-0.01</c:v>
                </c:pt>
                <c:pt idx="13">
                  <c:v>-0.01</c:v>
                </c:pt>
                <c:pt idx="16">
                  <c:v>-0.02</c:v>
                </c:pt>
                <c:pt idx="17">
                  <c:v>-0.02</c:v>
                </c:pt>
                <c:pt idx="19">
                  <c:v>-0.01</c:v>
                </c:pt>
                <c:pt idx="20">
                  <c:v>-0.01</c:v>
                </c:pt>
                <c:pt idx="21">
                  <c:v>-0.01</c:v>
                </c:pt>
                <c:pt idx="22">
                  <c:v>0</c:v>
                </c:pt>
                <c:pt idx="23">
                  <c:v>0</c:v>
                </c:pt>
                <c:pt idx="24">
                  <c:v>0</c:v>
                </c:pt>
                <c:pt idx="25">
                  <c:v>0</c:v>
                </c:pt>
                <c:pt idx="26">
                  <c:v>0.01</c:v>
                </c:pt>
                <c:pt idx="27">
                  <c:v>0.01</c:v>
                </c:pt>
                <c:pt idx="28">
                  <c:v>0.01</c:v>
                </c:pt>
                <c:pt idx="29">
                  <c:v>0.01</c:v>
                </c:pt>
                <c:pt idx="30">
                  <c:v>0.01</c:v>
                </c:pt>
                <c:pt idx="31">
                  <c:v>0.01</c:v>
                </c:pt>
                <c:pt idx="32">
                  <c:v>0.01</c:v>
                </c:pt>
                <c:pt idx="33">
                  <c:v>0.01</c:v>
                </c:pt>
                <c:pt idx="34">
                  <c:v>0.02</c:v>
                </c:pt>
                <c:pt idx="35">
                  <c:v>0.02</c:v>
                </c:pt>
                <c:pt idx="36">
                  <c:v>0.02</c:v>
                </c:pt>
                <c:pt idx="37">
                  <c:v>2.5000000000000001E-2</c:v>
                </c:pt>
                <c:pt idx="38">
                  <c:v>0.03</c:v>
                </c:pt>
                <c:pt idx="39">
                  <c:v>0.03</c:v>
                </c:pt>
                <c:pt idx="40">
                  <c:v>0.03</c:v>
                </c:pt>
                <c:pt idx="41">
                  <c:v>0.04</c:v>
                </c:pt>
                <c:pt idx="42">
                  <c:v>0.03</c:v>
                </c:pt>
                <c:pt idx="43">
                  <c:v>0.03</c:v>
                </c:pt>
                <c:pt idx="44">
                  <c:v>0.03</c:v>
                </c:pt>
                <c:pt idx="45">
                  <c:v>0.02</c:v>
                </c:pt>
                <c:pt idx="46">
                  <c:v>0.02</c:v>
                </c:pt>
                <c:pt idx="47">
                  <c:v>0.04</c:v>
                </c:pt>
                <c:pt idx="48">
                  <c:v>0.05</c:v>
                </c:pt>
                <c:pt idx="49">
                  <c:v>0.04</c:v>
                </c:pt>
                <c:pt idx="50">
                  <c:v>0.04</c:v>
                </c:pt>
                <c:pt idx="51">
                  <c:v>0.04</c:v>
                </c:pt>
                <c:pt idx="52">
                  <c:v>0.03</c:v>
                </c:pt>
                <c:pt idx="53">
                  <c:v>0.02</c:v>
                </c:pt>
                <c:pt idx="54">
                  <c:v>0.02</c:v>
                </c:pt>
                <c:pt idx="55">
                  <c:v>0.01</c:v>
                </c:pt>
                <c:pt idx="56">
                  <c:v>0.02</c:v>
                </c:pt>
                <c:pt idx="57">
                  <c:v>0.03</c:v>
                </c:pt>
                <c:pt idx="58">
                  <c:v>0.03</c:v>
                </c:pt>
                <c:pt idx="59">
                  <c:v>0.02</c:v>
                </c:pt>
                <c:pt idx="60">
                  <c:v>0.01</c:v>
                </c:pt>
                <c:pt idx="61">
                  <c:v>0.01</c:v>
                </c:pt>
                <c:pt idx="62">
                  <c:v>0.01</c:v>
                </c:pt>
                <c:pt idx="63">
                  <c:v>0.02</c:v>
                </c:pt>
                <c:pt idx="64">
                  <c:v>0.02</c:v>
                </c:pt>
                <c:pt idx="65">
                  <c:v>0.02</c:v>
                </c:pt>
                <c:pt idx="66">
                  <c:v>0.02</c:v>
                </c:pt>
                <c:pt idx="67">
                  <c:v>0.01</c:v>
                </c:pt>
                <c:pt idx="68">
                  <c:v>0.02</c:v>
                </c:pt>
                <c:pt idx="69">
                  <c:v>0.01</c:v>
                </c:pt>
                <c:pt idx="70">
                  <c:v>0.01</c:v>
                </c:pt>
                <c:pt idx="71">
                  <c:v>0</c:v>
                </c:pt>
                <c:pt idx="72">
                  <c:v>0.01</c:v>
                </c:pt>
                <c:pt idx="73">
                  <c:v>0.01</c:v>
                </c:pt>
                <c:pt idx="74">
                  <c:v>0</c:v>
                </c:pt>
              </c:numCache>
            </c:numRef>
          </c:val>
        </c:ser>
        <c:dLbls>
          <c:showLegendKey val="0"/>
          <c:showVal val="0"/>
          <c:showCatName val="0"/>
          <c:showSerName val="0"/>
          <c:showPercent val="0"/>
          <c:showBubbleSize val="0"/>
        </c:dLbls>
        <c:gapWidth val="150"/>
        <c:axId val="250335024"/>
        <c:axId val="250335808"/>
      </c:barChart>
      <c:catAx>
        <c:axId val="25033502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250335808"/>
        <c:crosses val="autoZero"/>
        <c:auto val="1"/>
        <c:lblAlgn val="ctr"/>
        <c:lblOffset val="100"/>
        <c:noMultiLvlLbl val="0"/>
      </c:catAx>
      <c:valAx>
        <c:axId val="250335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250335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905734516622078E-2"/>
          <c:y val="8.93765737151693E-2"/>
          <c:w val="0.92807424593967514"/>
          <c:h val="0.79952338027496361"/>
        </c:manualLayout>
      </c:layout>
      <c:barChart>
        <c:barDir val="col"/>
        <c:grouping val="clustered"/>
        <c:varyColors val="0"/>
        <c:ser>
          <c:idx val="1"/>
          <c:order val="0"/>
          <c:tx>
            <c:strRef>
              <c:f>Sheet1!$A$2</c:f>
              <c:strCache>
                <c:ptCount val="1"/>
                <c:pt idx="0">
                  <c:v>Charge Filings</c:v>
                </c:pt>
              </c:strCache>
            </c:strRef>
          </c:tx>
          <c:invertIfNegative val="0"/>
          <c:dLbls>
            <c:dLbl>
              <c:idx val="5"/>
              <c:layout>
                <c:manualLayout>
                  <c:x val="0"/>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7"/>
              <c:layout>
                <c:manualLayout>
                  <c:x val="-5.6824863378686676E-17"/>
                  <c:y val="-2.7643406155207061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1"/>
              <c:layout>
                <c:manualLayout>
                  <c:x val="1.5497869043005451E-3"/>
                  <c:y val="-2.5339496251583469E-17"/>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5"/>
              <c:layout>
                <c:manualLayout>
                  <c:x val="-1.5497869043007723E-3"/>
                  <c:y val="1.1057362462082811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w="25349">
                <a:noFill/>
              </a:ln>
            </c:spPr>
            <c:txPr>
              <a:bodyPr rot="-5400000" vert="horz" wrap="square" lIns="38100" tIns="19050" rIns="38100" bIns="19050" anchor="ctr">
                <a:spAutoFit/>
              </a:bodyPr>
              <a:lstStyle/>
              <a:p>
                <a:pPr>
                  <a:defRPr sz="1593" b="1" i="0" baseline="0">
                    <a:solidFill>
                      <a:schemeClr val="tx1"/>
                    </a:solidFill>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numRef>
              <c:f>Sheet1!$B$1:$S$1</c:f>
              <c:numCache>
                <c:formatCode>General</c:formatCode>
                <c:ptCount val="18"/>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numCache>
            </c:numRef>
          </c:cat>
          <c:val>
            <c:numRef>
              <c:f>Sheet1!$B$2:$S$2</c:f>
              <c:numCache>
                <c:formatCode>_(* #,##0_);_(* \(#,##0\);_(* "-"??_);_(@_)</c:formatCode>
                <c:ptCount val="18"/>
                <c:pt idx="0">
                  <c:v>80680</c:v>
                </c:pt>
                <c:pt idx="1">
                  <c:v>79591</c:v>
                </c:pt>
                <c:pt idx="2">
                  <c:v>77444</c:v>
                </c:pt>
                <c:pt idx="3">
                  <c:v>79896</c:v>
                </c:pt>
                <c:pt idx="4">
                  <c:v>80840</c:v>
                </c:pt>
                <c:pt idx="5">
                  <c:v>84442</c:v>
                </c:pt>
                <c:pt idx="6">
                  <c:v>81293</c:v>
                </c:pt>
                <c:pt idx="7">
                  <c:v>79432</c:v>
                </c:pt>
                <c:pt idx="8">
                  <c:v>75428</c:v>
                </c:pt>
                <c:pt idx="9">
                  <c:v>75768</c:v>
                </c:pt>
                <c:pt idx="10">
                  <c:v>82792</c:v>
                </c:pt>
                <c:pt idx="11">
                  <c:v>95402</c:v>
                </c:pt>
                <c:pt idx="12">
                  <c:v>93277</c:v>
                </c:pt>
                <c:pt idx="13">
                  <c:v>99922</c:v>
                </c:pt>
                <c:pt idx="14">
                  <c:v>99947</c:v>
                </c:pt>
                <c:pt idx="15">
                  <c:v>99412</c:v>
                </c:pt>
                <c:pt idx="16">
                  <c:v>93727</c:v>
                </c:pt>
                <c:pt idx="17">
                  <c:v>88778</c:v>
                </c:pt>
              </c:numCache>
            </c:numRef>
          </c:val>
        </c:ser>
        <c:dLbls>
          <c:showLegendKey val="0"/>
          <c:showVal val="0"/>
          <c:showCatName val="0"/>
          <c:showSerName val="0"/>
          <c:showPercent val="0"/>
          <c:showBubbleSize val="0"/>
        </c:dLbls>
        <c:gapWidth val="100"/>
        <c:axId val="250339336"/>
        <c:axId val="250335416"/>
        <c:extLst/>
      </c:barChart>
      <c:lineChart>
        <c:grouping val="standard"/>
        <c:varyColors val="0"/>
        <c:ser>
          <c:idx val="2"/>
          <c:order val="1"/>
          <c:tx>
            <c:strRef>
              <c:f>Sheet1!$A$4</c:f>
              <c:strCache>
                <c:ptCount val="1"/>
              </c:strCache>
            </c:strRef>
          </c:tx>
          <c:spPr>
            <a:ln w="31750">
              <a:solidFill>
                <a:schemeClr val="accent1"/>
              </a:solidFill>
            </a:ln>
          </c:spPr>
          <c:marker>
            <c:symbol val="none"/>
          </c:marker>
          <c:dLbls>
            <c:dLbl>
              <c:idx val="0"/>
              <c:layout>
                <c:manualLayout>
                  <c:x val="-4.9593180937621086E-2"/>
                  <c:y val="-0.20456120554853224"/>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0995738086013174E-2"/>
                  <c:y val="0.16033175570020095"/>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3948082138705957E-2"/>
                  <c:y val="6.0815493541455531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5.7342115459124397E-2"/>
                  <c:y val="-0.1161023058518697"/>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9.2987214258039522E-3"/>
                  <c:y val="4.6993790463851999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4796590468810595E-2"/>
                  <c:y val="0.1465100526225974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2.4796590468810595E-2"/>
                  <c:y val="-8.8458899696662596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2.9445951181712515E-2"/>
                  <c:y val="4.6993790463851999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4.49438202247191E-2"/>
                  <c:y val="8.0165877850100473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1.8597442851607904E-2"/>
                  <c:y val="9.3987580927703998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2.6346377373111199E-2"/>
                  <c:y val="9.1223240312183304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2.7896164277411855E-2"/>
                  <c:y val="-4.9758131079372811E-2"/>
                </c:manualLayout>
              </c:layout>
              <c:showLegendKey val="0"/>
              <c:showVal val="1"/>
              <c:showCatName val="0"/>
              <c:showSerName val="0"/>
              <c:showPercent val="0"/>
              <c:showBubbleSize val="0"/>
              <c:extLst>
                <c:ext xmlns:c15="http://schemas.microsoft.com/office/drawing/2012/chart" uri="{CE6537A1-D6FC-4f65-9D91-7224C49458BB}"/>
              </c:extLst>
            </c:dLbl>
            <c:dLbl>
              <c:idx val="15"/>
              <c:layout>
                <c:manualLayout>
                  <c:x val="-2.7896164277411855E-2"/>
                  <c:y val="-7.4637196619059057E-2"/>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2.169701666020922E-2"/>
                  <c:y val="-9.3987580927704026E-2"/>
                </c:manualLayout>
              </c:layout>
              <c:showLegendKey val="0"/>
              <c:showVal val="1"/>
              <c:showCatName val="0"/>
              <c:showSerName val="0"/>
              <c:showPercent val="0"/>
              <c:showBubbleSize val="0"/>
              <c:extLst>
                <c:ext xmlns:c15="http://schemas.microsoft.com/office/drawing/2012/chart" uri="{CE6537A1-D6FC-4f65-9D91-7224C49458BB}"/>
              </c:extLst>
            </c:dLbl>
            <c:dLbl>
              <c:idx val="18"/>
              <c:layout>
                <c:manualLayout>
                  <c:x val="9.2987214258039522E-3"/>
                  <c:y val="1.6586043693124237E-2"/>
                </c:manualLayout>
              </c:layout>
              <c:showLegendKey val="0"/>
              <c:showVal val="1"/>
              <c:showCatName val="0"/>
              <c:showSerName val="0"/>
              <c:showPercent val="0"/>
              <c:showBubbleSize val="0"/>
              <c:extLst>
                <c:ext xmlns:c15="http://schemas.microsoft.com/office/drawing/2012/chart" uri="{CE6537A1-D6FC-4f65-9D91-7224C49458BB}"/>
              </c:extLst>
            </c:dLbl>
            <c:spPr>
              <a:solidFill>
                <a:srgbClr val="FFFFFF"/>
              </a:solidFill>
              <a:ln>
                <a:solidFill>
                  <a:srgbClr val="000000">
                    <a:lumMod val="65000"/>
                    <a:lumOff val="35000"/>
                  </a:srgbClr>
                </a:solid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cat>
            <c:numRef>
              <c:f>Sheet1!$B$1:$S$1</c:f>
              <c:numCache>
                <c:formatCode>General</c:formatCode>
                <c:ptCount val="18"/>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numCache>
            </c:numRef>
          </c:cat>
          <c:val>
            <c:numRef>
              <c:f>Sheet1!$B$4:$S$4</c:f>
              <c:numCache>
                <c:formatCode>General</c:formatCode>
                <c:ptCount val="18"/>
              </c:numCache>
            </c:numRef>
          </c:val>
          <c:smooth val="0"/>
        </c:ser>
        <c:dLbls>
          <c:showLegendKey val="0"/>
          <c:showVal val="0"/>
          <c:showCatName val="0"/>
          <c:showSerName val="0"/>
          <c:showPercent val="0"/>
          <c:showBubbleSize val="0"/>
        </c:dLbls>
        <c:marker val="1"/>
        <c:smooth val="0"/>
        <c:axId val="250339336"/>
        <c:axId val="250335416"/>
      </c:lineChart>
      <c:catAx>
        <c:axId val="250339336"/>
        <c:scaling>
          <c:orientation val="minMax"/>
        </c:scaling>
        <c:delete val="0"/>
        <c:axPos val="b"/>
        <c:numFmt formatCode="General" sourceLinked="1"/>
        <c:majorTickMark val="out"/>
        <c:minorTickMark val="none"/>
        <c:tickLblPos val="low"/>
        <c:spPr>
          <a:ln w="12643">
            <a:solidFill>
              <a:schemeClr val="tx1"/>
            </a:solidFill>
            <a:prstDash val="solid"/>
          </a:ln>
        </c:spPr>
        <c:txPr>
          <a:bodyPr rot="-2640000" vert="horz"/>
          <a:lstStyle/>
          <a:p>
            <a:pPr>
              <a:defRPr sz="1393" b="0" i="0" u="none" strike="noStrike" baseline="0">
                <a:solidFill>
                  <a:schemeClr val="tx1"/>
                </a:solidFill>
                <a:latin typeface="Arial"/>
                <a:ea typeface="Arial"/>
                <a:cs typeface="Arial"/>
              </a:defRPr>
            </a:pPr>
            <a:endParaRPr lang="en-US"/>
          </a:p>
        </c:txPr>
        <c:crossAx val="250335416"/>
        <c:crosses val="autoZero"/>
        <c:auto val="1"/>
        <c:lblAlgn val="ctr"/>
        <c:lblOffset val="20"/>
        <c:noMultiLvlLbl val="0"/>
      </c:catAx>
      <c:valAx>
        <c:axId val="250335416"/>
        <c:scaling>
          <c:orientation val="minMax"/>
        </c:scaling>
        <c:delete val="0"/>
        <c:axPos val="l"/>
        <c:numFmt formatCode="#,##0" sourceLinked="0"/>
        <c:majorTickMark val="out"/>
        <c:minorTickMark val="none"/>
        <c:tickLblPos val="nextTo"/>
        <c:spPr>
          <a:ln w="3161">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250339336"/>
        <c:crosses val="autoZero"/>
        <c:crossBetween val="between"/>
      </c:valAx>
      <c:spPr>
        <a:noFill/>
        <a:ln w="25349">
          <a:noFill/>
        </a:ln>
      </c:spPr>
    </c:plotArea>
    <c:plotVisOnly val="1"/>
    <c:dispBlanksAs val="gap"/>
    <c:showDLblsOverMax val="0"/>
  </c:chart>
  <c:spPr>
    <a:noFill/>
    <a:ln>
      <a:noFill/>
    </a:ln>
  </c:spPr>
  <c:txPr>
    <a:bodyPr/>
    <a:lstStyle/>
    <a:p>
      <a:pPr>
        <a:defRPr sz="1393"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825128167390302E-2"/>
          <c:y val="4.4574674067380922E-2"/>
          <c:w val="0.90292565064880903"/>
          <c:h val="0.77574262233614244"/>
        </c:manualLayout>
      </c:layout>
      <c:barChart>
        <c:barDir val="col"/>
        <c:grouping val="clustered"/>
        <c:varyColors val="0"/>
        <c:ser>
          <c:idx val="0"/>
          <c:order val="0"/>
          <c:spPr>
            <a:solidFill>
              <a:schemeClr val="accent1"/>
            </a:solidFill>
            <a:ln>
              <a:noFill/>
            </a:ln>
            <a:effectLst/>
          </c:spPr>
          <c:invertIfNegative val="0"/>
          <c:dLbls>
            <c:dLbl>
              <c:idx val="69"/>
              <c:delete val="1"/>
              <c:extLst>
                <c:ext xmlns:c15="http://schemas.microsoft.com/office/drawing/2012/chart" uri="{CE6537A1-D6FC-4f65-9D91-7224C49458BB}"/>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Sheet1!$CR$1:$FN$1</c:f>
              <c:strCache>
                <c:ptCount val="75"/>
                <c:pt idx="0">
                  <c:v>Jun-09</c:v>
                </c:pt>
                <c:pt idx="1">
                  <c:v>Jul-09</c:v>
                </c:pt>
                <c:pt idx="2">
                  <c:v>Aug-09</c:v>
                </c:pt>
                <c:pt idx="3">
                  <c:v>Sep-09</c:v>
                </c:pt>
                <c:pt idx="4">
                  <c:v>Oct-09</c:v>
                </c:pt>
                <c:pt idx="5">
                  <c:v>Nov-09</c:v>
                </c:pt>
                <c:pt idx="6">
                  <c:v>Dec-09</c:v>
                </c:pt>
                <c:pt idx="7">
                  <c:v>Jan-10</c:v>
                </c:pt>
                <c:pt idx="8">
                  <c:v>Feb-10</c:v>
                </c:pt>
                <c:pt idx="9">
                  <c:v>Mar-10</c:v>
                </c:pt>
                <c:pt idx="10">
                  <c:v>Apr-10</c:v>
                </c:pt>
                <c:pt idx="11">
                  <c:v>May-10</c:v>
                </c:pt>
                <c:pt idx="12">
                  <c:v>Jun-10</c:v>
                </c:pt>
                <c:pt idx="13">
                  <c:v>Jul-10</c:v>
                </c:pt>
                <c:pt idx="14">
                  <c:v>Aug-10</c:v>
                </c:pt>
                <c:pt idx="15">
                  <c:v>Sep-10</c:v>
                </c:pt>
                <c:pt idx="16">
                  <c:v>Oct-10</c:v>
                </c:pt>
                <c:pt idx="17">
                  <c:v>Nov-10</c:v>
                </c:pt>
                <c:pt idx="18">
                  <c:v>Dec-10</c:v>
                </c:pt>
                <c:pt idx="19">
                  <c:v>Jan-11</c:v>
                </c:pt>
                <c:pt idx="20">
                  <c:v>Feb-11</c:v>
                </c:pt>
                <c:pt idx="21">
                  <c:v>Mar-11</c:v>
                </c:pt>
                <c:pt idx="22">
                  <c:v>Apr-11</c:v>
                </c:pt>
                <c:pt idx="23">
                  <c:v>May-11</c:v>
                </c:pt>
                <c:pt idx="24">
                  <c:v>Jun-11</c:v>
                </c:pt>
                <c:pt idx="25">
                  <c:v>Jul-11</c:v>
                </c:pt>
                <c:pt idx="26">
                  <c:v>Aug-11</c:v>
                </c:pt>
                <c:pt idx="27">
                  <c:v>Sep-11</c:v>
                </c:pt>
                <c:pt idx="28">
                  <c:v>Oct-11</c:v>
                </c:pt>
                <c:pt idx="29">
                  <c:v>Nov-11</c:v>
                </c:pt>
                <c:pt idx="30">
                  <c:v>Dec-11</c:v>
                </c:pt>
                <c:pt idx="31">
                  <c:v>Jan-12</c:v>
                </c:pt>
                <c:pt idx="32">
                  <c:v>Feb-12</c:v>
                </c:pt>
                <c:pt idx="33">
                  <c:v>Mar-12</c:v>
                </c:pt>
                <c:pt idx="34">
                  <c:v>Apr-12</c:v>
                </c:pt>
                <c:pt idx="35">
                  <c:v>May-12</c:v>
                </c:pt>
                <c:pt idx="36">
                  <c:v>Jun-12</c:v>
                </c:pt>
                <c:pt idx="37">
                  <c:v>Jul-12</c:v>
                </c:pt>
                <c:pt idx="38">
                  <c:v>Aug-12</c:v>
                </c:pt>
                <c:pt idx="39">
                  <c:v>Sep-12</c:v>
                </c:pt>
                <c:pt idx="40">
                  <c:v>Oct-12</c:v>
                </c:pt>
                <c:pt idx="41">
                  <c:v>Nov-12</c:v>
                </c:pt>
                <c:pt idx="42">
                  <c:v>Dec-12</c:v>
                </c:pt>
                <c:pt idx="43">
                  <c:v>Jan-13</c:v>
                </c:pt>
                <c:pt idx="44">
                  <c:v>Feb-13</c:v>
                </c:pt>
                <c:pt idx="45">
                  <c:v>Mar-13</c:v>
                </c:pt>
                <c:pt idx="46">
                  <c:v>Apr-13</c:v>
                </c:pt>
                <c:pt idx="47">
                  <c:v>May-13</c:v>
                </c:pt>
                <c:pt idx="48">
                  <c:v>Jun-13</c:v>
                </c:pt>
                <c:pt idx="49">
                  <c:v>Jul-13</c:v>
                </c:pt>
                <c:pt idx="50">
                  <c:v>Aug-13</c:v>
                </c:pt>
                <c:pt idx="51">
                  <c:v>Sep-13</c:v>
                </c:pt>
                <c:pt idx="52">
                  <c:v>Oct-13</c:v>
                </c:pt>
                <c:pt idx="53">
                  <c:v>Nov-13</c:v>
                </c:pt>
                <c:pt idx="54">
                  <c:v>Dec-13</c:v>
                </c:pt>
                <c:pt idx="55">
                  <c:v>Jan-14</c:v>
                </c:pt>
                <c:pt idx="56">
                  <c:v>Feb-14</c:v>
                </c:pt>
                <c:pt idx="57">
                  <c:v>Mar-14</c:v>
                </c:pt>
                <c:pt idx="58">
                  <c:v>Apr-14</c:v>
                </c:pt>
                <c:pt idx="59">
                  <c:v>May-14</c:v>
                </c:pt>
                <c:pt idx="60">
                  <c:v>Jun-14</c:v>
                </c:pt>
                <c:pt idx="61">
                  <c:v>Jul-14</c:v>
                </c:pt>
                <c:pt idx="62">
                  <c:v>Aug-14</c:v>
                </c:pt>
                <c:pt idx="63">
                  <c:v>Sep-14</c:v>
                </c:pt>
                <c:pt idx="64">
                  <c:v>Oct-14</c:v>
                </c:pt>
                <c:pt idx="65">
                  <c:v>Nov-14</c:v>
                </c:pt>
                <c:pt idx="66">
                  <c:v>Dec-14</c:v>
                </c:pt>
                <c:pt idx="67">
                  <c:v>Jan-15</c:v>
                </c:pt>
                <c:pt idx="68">
                  <c:v>Feb-15</c:v>
                </c:pt>
                <c:pt idx="69">
                  <c:v>Mar-15</c:v>
                </c:pt>
                <c:pt idx="70">
                  <c:v>Apr-15</c:v>
                </c:pt>
                <c:pt idx="71">
                  <c:v>May-15</c:v>
                </c:pt>
                <c:pt idx="72">
                  <c:v>Jun-15</c:v>
                </c:pt>
                <c:pt idx="73">
                  <c:v>Jul-15</c:v>
                </c:pt>
                <c:pt idx="74">
                  <c:v>Aug-15</c:v>
                </c:pt>
              </c:strCache>
            </c:strRef>
          </c:cat>
          <c:val>
            <c:numRef>
              <c:f>Sheet1!$CR$2:$FN$2</c:f>
              <c:numCache>
                <c:formatCode>0%</c:formatCode>
                <c:ptCount val="75"/>
                <c:pt idx="0">
                  <c:v>-0.04</c:v>
                </c:pt>
                <c:pt idx="1">
                  <c:v>-0.05</c:v>
                </c:pt>
                <c:pt idx="2">
                  <c:v>-0.05</c:v>
                </c:pt>
                <c:pt idx="3">
                  <c:v>-0.04</c:v>
                </c:pt>
                <c:pt idx="4">
                  <c:v>-0.04</c:v>
                </c:pt>
                <c:pt idx="5">
                  <c:v>-0.04</c:v>
                </c:pt>
                <c:pt idx="6">
                  <c:v>-0.03</c:v>
                </c:pt>
                <c:pt idx="7">
                  <c:v>-0.04</c:v>
                </c:pt>
                <c:pt idx="8">
                  <c:v>-0.04</c:v>
                </c:pt>
                <c:pt idx="9">
                  <c:v>-0.03</c:v>
                </c:pt>
                <c:pt idx="10">
                  <c:v>-0.03</c:v>
                </c:pt>
                <c:pt idx="11">
                  <c:v>-0.03</c:v>
                </c:pt>
                <c:pt idx="12">
                  <c:v>-0.02</c:v>
                </c:pt>
                <c:pt idx="13">
                  <c:v>-0.03</c:v>
                </c:pt>
                <c:pt idx="14">
                  <c:v>-0.03</c:v>
                </c:pt>
                <c:pt idx="15">
                  <c:v>-0.03</c:v>
                </c:pt>
                <c:pt idx="16">
                  <c:v>-0.03</c:v>
                </c:pt>
                <c:pt idx="17">
                  <c:v>-0.02</c:v>
                </c:pt>
                <c:pt idx="18">
                  <c:v>-0.01</c:v>
                </c:pt>
                <c:pt idx="19">
                  <c:v>-0.03</c:v>
                </c:pt>
                <c:pt idx="20">
                  <c:v>-0.03</c:v>
                </c:pt>
                <c:pt idx="21">
                  <c:v>-0.02</c:v>
                </c:pt>
                <c:pt idx="22">
                  <c:v>-0.03</c:v>
                </c:pt>
                <c:pt idx="24">
                  <c:v>-0.01</c:v>
                </c:pt>
                <c:pt idx="25">
                  <c:v>-0.02</c:v>
                </c:pt>
                <c:pt idx="26">
                  <c:v>-0.01</c:v>
                </c:pt>
                <c:pt idx="27">
                  <c:v>-0.01</c:v>
                </c:pt>
                <c:pt idx="28">
                  <c:v>0</c:v>
                </c:pt>
                <c:pt idx="29">
                  <c:v>0.01</c:v>
                </c:pt>
                <c:pt idx="30">
                  <c:v>0</c:v>
                </c:pt>
                <c:pt idx="31">
                  <c:v>0.01</c:v>
                </c:pt>
                <c:pt idx="32">
                  <c:v>0.01</c:v>
                </c:pt>
                <c:pt idx="33">
                  <c:v>0.01</c:v>
                </c:pt>
                <c:pt idx="34">
                  <c:v>0.02</c:v>
                </c:pt>
                <c:pt idx="35">
                  <c:v>0.03</c:v>
                </c:pt>
                <c:pt idx="36">
                  <c:v>0.04</c:v>
                </c:pt>
                <c:pt idx="37">
                  <c:v>0.05</c:v>
                </c:pt>
                <c:pt idx="38">
                  <c:v>0.04</c:v>
                </c:pt>
                <c:pt idx="39">
                  <c:v>0.05</c:v>
                </c:pt>
                <c:pt idx="40">
                  <c:v>0.05</c:v>
                </c:pt>
                <c:pt idx="41">
                  <c:v>0.05</c:v>
                </c:pt>
                <c:pt idx="42">
                  <c:v>0.06</c:v>
                </c:pt>
                <c:pt idx="43">
                  <c:v>0.05</c:v>
                </c:pt>
                <c:pt idx="44">
                  <c:v>0.05</c:v>
                </c:pt>
                <c:pt idx="45">
                  <c:v>0.05</c:v>
                </c:pt>
                <c:pt idx="46">
                  <c:v>0.05</c:v>
                </c:pt>
                <c:pt idx="47">
                  <c:v>0.05</c:v>
                </c:pt>
                <c:pt idx="48">
                  <c:v>0.06</c:v>
                </c:pt>
                <c:pt idx="49">
                  <c:v>0.05</c:v>
                </c:pt>
                <c:pt idx="50">
                  <c:v>0.04</c:v>
                </c:pt>
                <c:pt idx="51">
                  <c:v>0.05</c:v>
                </c:pt>
                <c:pt idx="52">
                  <c:v>0.05</c:v>
                </c:pt>
                <c:pt idx="53">
                  <c:v>0.05</c:v>
                </c:pt>
                <c:pt idx="54">
                  <c:v>0.04</c:v>
                </c:pt>
                <c:pt idx="55">
                  <c:v>0.04</c:v>
                </c:pt>
                <c:pt idx="56">
                  <c:v>0.04</c:v>
                </c:pt>
                <c:pt idx="57">
                  <c:v>0.04</c:v>
                </c:pt>
                <c:pt idx="58">
                  <c:v>0.03</c:v>
                </c:pt>
                <c:pt idx="59">
                  <c:v>0.03</c:v>
                </c:pt>
                <c:pt idx="60">
                  <c:v>0.03</c:v>
                </c:pt>
                <c:pt idx="61">
                  <c:v>0.03</c:v>
                </c:pt>
                <c:pt idx="62">
                  <c:v>0.02</c:v>
                </c:pt>
                <c:pt idx="63">
                  <c:v>0.02</c:v>
                </c:pt>
                <c:pt idx="64">
                  <c:v>0.03</c:v>
                </c:pt>
                <c:pt idx="65">
                  <c:v>0.03</c:v>
                </c:pt>
                <c:pt idx="66">
                  <c:v>0.01</c:v>
                </c:pt>
                <c:pt idx="67">
                  <c:v>0.01</c:v>
                </c:pt>
                <c:pt idx="68">
                  <c:v>0.02</c:v>
                </c:pt>
                <c:pt idx="69">
                  <c:v>0.01</c:v>
                </c:pt>
                <c:pt idx="70">
                  <c:v>0.02</c:v>
                </c:pt>
                <c:pt idx="71">
                  <c:v>0.02</c:v>
                </c:pt>
                <c:pt idx="72">
                  <c:v>0.02</c:v>
                </c:pt>
                <c:pt idx="73">
                  <c:v>0.02</c:v>
                </c:pt>
                <c:pt idx="74">
                  <c:v>0.02</c:v>
                </c:pt>
              </c:numCache>
            </c:numRef>
          </c:val>
        </c:ser>
        <c:dLbls>
          <c:showLegendKey val="0"/>
          <c:showVal val="0"/>
          <c:showCatName val="0"/>
          <c:showSerName val="0"/>
          <c:showPercent val="0"/>
          <c:showBubbleSize val="0"/>
        </c:dLbls>
        <c:gapWidth val="150"/>
        <c:axId val="245589032"/>
        <c:axId val="245585896"/>
      </c:barChart>
      <c:catAx>
        <c:axId val="2455890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245585896"/>
        <c:crosses val="autoZero"/>
        <c:auto val="1"/>
        <c:lblAlgn val="ctr"/>
        <c:lblOffset val="100"/>
        <c:noMultiLvlLbl val="0"/>
      </c:catAx>
      <c:valAx>
        <c:axId val="245585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245589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521939953810627E-2"/>
          <c:y val="4.2222222222222223E-2"/>
          <c:w val="0.92263279445727486"/>
          <c:h val="0.88"/>
        </c:manualLayout>
      </c:layout>
      <c:barChart>
        <c:barDir val="col"/>
        <c:grouping val="clustered"/>
        <c:varyColors val="0"/>
        <c:ser>
          <c:idx val="1"/>
          <c:order val="1"/>
          <c:tx>
            <c:strRef>
              <c:f>Sheet1!$C$1</c:f>
              <c:strCache>
                <c:ptCount val="1"/>
                <c:pt idx="0">
                  <c:v>Recession</c:v>
                </c:pt>
              </c:strCache>
            </c:strRef>
          </c:tx>
          <c:spPr>
            <a:solidFill>
              <a:schemeClr val="bg1">
                <a:lumMod val="65000"/>
                <a:alpha val="0"/>
              </a:schemeClr>
            </a:solidFill>
            <a:ln w="22225">
              <a:solidFill>
                <a:schemeClr val="bg1">
                  <a:lumMod val="65000"/>
                </a:schemeClr>
              </a:solidFill>
            </a:ln>
            <a:effectLst>
              <a:glow>
                <a:schemeClr val="bg1">
                  <a:lumMod val="65000"/>
                </a:schemeClr>
              </a:glow>
              <a:outerShdw blurRad="76200" dist="50800" dir="5400000" algn="ctr" rotWithShape="0">
                <a:schemeClr val="bg1"/>
              </a:outerShdw>
            </a:effectLst>
          </c:spPr>
          <c:invertIfNegative val="0"/>
          <c:cat>
            <c:numRef>
              <c:f>Sheet1!$A$2:$A$308</c:f>
              <c:numCache>
                <c:formatCode>m/d/yyyy</c:formatCode>
                <c:ptCount val="307"/>
                <c:pt idx="0">
                  <c:v>32904</c:v>
                </c:pt>
                <c:pt idx="1">
                  <c:v>32932</c:v>
                </c:pt>
                <c:pt idx="2">
                  <c:v>32963</c:v>
                </c:pt>
                <c:pt idx="3">
                  <c:v>32993</c:v>
                </c:pt>
                <c:pt idx="4">
                  <c:v>33024</c:v>
                </c:pt>
                <c:pt idx="5">
                  <c:v>33054</c:v>
                </c:pt>
                <c:pt idx="6">
                  <c:v>33085</c:v>
                </c:pt>
                <c:pt idx="7">
                  <c:v>33116</c:v>
                </c:pt>
                <c:pt idx="8">
                  <c:v>33146</c:v>
                </c:pt>
                <c:pt idx="9">
                  <c:v>33177</c:v>
                </c:pt>
                <c:pt idx="10">
                  <c:v>33207</c:v>
                </c:pt>
                <c:pt idx="11">
                  <c:v>33238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36952</c:v>
                </c:pt>
                <c:pt idx="135">
                  <c:v>36983</c:v>
                </c:pt>
                <c:pt idx="136">
                  <c:v>37013</c:v>
                </c:pt>
                <c:pt idx="137">
                  <c:v>37044</c:v>
                </c:pt>
                <c:pt idx="138">
                  <c:v>37074</c:v>
                </c:pt>
                <c:pt idx="139">
                  <c:v>37105</c:v>
                </c:pt>
                <c:pt idx="140">
                  <c:v>37136</c:v>
                </c:pt>
                <c:pt idx="141">
                  <c:v>37166</c:v>
                </c:pt>
                <c:pt idx="142">
                  <c:v>37197</c:v>
                </c:pt>
                <c:pt idx="143">
                  <c:v>37227</c:v>
                </c:pt>
                <c:pt idx="144">
                  <c:v>37257</c:v>
                </c:pt>
                <c:pt idx="145">
                  <c:v>37288</c:v>
                </c:pt>
                <c:pt idx="146">
                  <c:v>37317</c:v>
                </c:pt>
                <c:pt idx="147">
                  <c:v>37348</c:v>
                </c:pt>
                <c:pt idx="148">
                  <c:v>37378</c:v>
                </c:pt>
                <c:pt idx="149">
                  <c:v>37409</c:v>
                </c:pt>
                <c:pt idx="150">
                  <c:v>37439</c:v>
                </c:pt>
                <c:pt idx="151">
                  <c:v>37470</c:v>
                </c:pt>
                <c:pt idx="152">
                  <c:v>37501</c:v>
                </c:pt>
                <c:pt idx="153">
                  <c:v>37531</c:v>
                </c:pt>
                <c:pt idx="154">
                  <c:v>37562</c:v>
                </c:pt>
                <c:pt idx="155">
                  <c:v>37592</c:v>
                </c:pt>
                <c:pt idx="156">
                  <c:v>37622</c:v>
                </c:pt>
                <c:pt idx="157">
                  <c:v>37653</c:v>
                </c:pt>
                <c:pt idx="158">
                  <c:v>37682</c:v>
                </c:pt>
                <c:pt idx="159">
                  <c:v>37713</c:v>
                </c:pt>
                <c:pt idx="160">
                  <c:v>37743</c:v>
                </c:pt>
                <c:pt idx="161">
                  <c:v>37774</c:v>
                </c:pt>
                <c:pt idx="162">
                  <c:v>37804</c:v>
                </c:pt>
                <c:pt idx="163">
                  <c:v>37835</c:v>
                </c:pt>
                <c:pt idx="164">
                  <c:v>37866</c:v>
                </c:pt>
                <c:pt idx="165">
                  <c:v>37896</c:v>
                </c:pt>
                <c:pt idx="166">
                  <c:v>37927</c:v>
                </c:pt>
                <c:pt idx="167">
                  <c:v>37957</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38413</c:v>
                </c:pt>
                <c:pt idx="183">
                  <c:v>38444</c:v>
                </c:pt>
                <c:pt idx="184">
                  <c:v>38474</c:v>
                </c:pt>
                <c:pt idx="185">
                  <c:v>38505</c:v>
                </c:pt>
                <c:pt idx="186">
                  <c:v>38535</c:v>
                </c:pt>
                <c:pt idx="187">
                  <c:v>38566</c:v>
                </c:pt>
                <c:pt idx="188">
                  <c:v>38597</c:v>
                </c:pt>
                <c:pt idx="189">
                  <c:v>38627</c:v>
                </c:pt>
                <c:pt idx="190">
                  <c:v>38658</c:v>
                </c:pt>
                <c:pt idx="191">
                  <c:v>38688</c:v>
                </c:pt>
                <c:pt idx="192">
                  <c:v>38718</c:v>
                </c:pt>
                <c:pt idx="193">
                  <c:v>38749</c:v>
                </c:pt>
                <c:pt idx="194">
                  <c:v>38778</c:v>
                </c:pt>
                <c:pt idx="195">
                  <c:v>38809</c:v>
                </c:pt>
                <c:pt idx="196">
                  <c:v>38839</c:v>
                </c:pt>
                <c:pt idx="197">
                  <c:v>38870</c:v>
                </c:pt>
                <c:pt idx="198">
                  <c:v>38900</c:v>
                </c:pt>
                <c:pt idx="199">
                  <c:v>38931</c:v>
                </c:pt>
                <c:pt idx="200">
                  <c:v>38962</c:v>
                </c:pt>
                <c:pt idx="201">
                  <c:v>38992</c:v>
                </c:pt>
                <c:pt idx="202">
                  <c:v>39023</c:v>
                </c:pt>
                <c:pt idx="203">
                  <c:v>39053</c:v>
                </c:pt>
                <c:pt idx="204">
                  <c:v>39083</c:v>
                </c:pt>
                <c:pt idx="205">
                  <c:v>39114</c:v>
                </c:pt>
                <c:pt idx="206">
                  <c:v>39143</c:v>
                </c:pt>
                <c:pt idx="207">
                  <c:v>39174</c:v>
                </c:pt>
                <c:pt idx="208">
                  <c:v>39204</c:v>
                </c:pt>
                <c:pt idx="209">
                  <c:v>39235</c:v>
                </c:pt>
                <c:pt idx="210">
                  <c:v>39265</c:v>
                </c:pt>
                <c:pt idx="211">
                  <c:v>39296</c:v>
                </c:pt>
                <c:pt idx="212">
                  <c:v>39327</c:v>
                </c:pt>
                <c:pt idx="213">
                  <c:v>39357</c:v>
                </c:pt>
                <c:pt idx="214">
                  <c:v>39388</c:v>
                </c:pt>
                <c:pt idx="215">
                  <c:v>39418</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39874</c:v>
                </c:pt>
                <c:pt idx="231">
                  <c:v>39905</c:v>
                </c:pt>
                <c:pt idx="232">
                  <c:v>39935</c:v>
                </c:pt>
                <c:pt idx="233">
                  <c:v>39966</c:v>
                </c:pt>
                <c:pt idx="234">
                  <c:v>39996</c:v>
                </c:pt>
                <c:pt idx="235">
                  <c:v>40027</c:v>
                </c:pt>
                <c:pt idx="236">
                  <c:v>40058</c:v>
                </c:pt>
                <c:pt idx="237">
                  <c:v>40088</c:v>
                </c:pt>
                <c:pt idx="238">
                  <c:v>40119</c:v>
                </c:pt>
                <c:pt idx="239">
                  <c:v>40149</c:v>
                </c:pt>
                <c:pt idx="240">
                  <c:v>40179</c:v>
                </c:pt>
                <c:pt idx="241">
                  <c:v>40210</c:v>
                </c:pt>
                <c:pt idx="242">
                  <c:v>40239</c:v>
                </c:pt>
                <c:pt idx="243">
                  <c:v>40270</c:v>
                </c:pt>
                <c:pt idx="244">
                  <c:v>40300</c:v>
                </c:pt>
                <c:pt idx="245">
                  <c:v>40331</c:v>
                </c:pt>
                <c:pt idx="246">
                  <c:v>40361</c:v>
                </c:pt>
                <c:pt idx="247">
                  <c:v>40392</c:v>
                </c:pt>
                <c:pt idx="248">
                  <c:v>40423</c:v>
                </c:pt>
                <c:pt idx="249">
                  <c:v>40453</c:v>
                </c:pt>
                <c:pt idx="250">
                  <c:v>40484</c:v>
                </c:pt>
                <c:pt idx="251">
                  <c:v>40514</c:v>
                </c:pt>
                <c:pt idx="252">
                  <c:v>40544</c:v>
                </c:pt>
                <c:pt idx="253">
                  <c:v>40575</c:v>
                </c:pt>
                <c:pt idx="254">
                  <c:v>40604</c:v>
                </c:pt>
                <c:pt idx="255">
                  <c:v>40635</c:v>
                </c:pt>
                <c:pt idx="256">
                  <c:v>40665</c:v>
                </c:pt>
                <c:pt idx="257">
                  <c:v>40696</c:v>
                </c:pt>
                <c:pt idx="258">
                  <c:v>40726</c:v>
                </c:pt>
                <c:pt idx="259">
                  <c:v>40757</c:v>
                </c:pt>
                <c:pt idx="260">
                  <c:v>40788</c:v>
                </c:pt>
                <c:pt idx="261">
                  <c:v>40818</c:v>
                </c:pt>
                <c:pt idx="262">
                  <c:v>40849</c:v>
                </c:pt>
                <c:pt idx="263">
                  <c:v>40879</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41335</c:v>
                </c:pt>
                <c:pt idx="279">
                  <c:v>41366</c:v>
                </c:pt>
                <c:pt idx="280">
                  <c:v>41396</c:v>
                </c:pt>
                <c:pt idx="281">
                  <c:v>41427</c:v>
                </c:pt>
                <c:pt idx="282">
                  <c:v>41457</c:v>
                </c:pt>
                <c:pt idx="283">
                  <c:v>41488</c:v>
                </c:pt>
                <c:pt idx="284">
                  <c:v>41519</c:v>
                </c:pt>
                <c:pt idx="285">
                  <c:v>41549</c:v>
                </c:pt>
                <c:pt idx="286">
                  <c:v>41580</c:v>
                </c:pt>
                <c:pt idx="287">
                  <c:v>41610</c:v>
                </c:pt>
                <c:pt idx="288">
                  <c:v>41640</c:v>
                </c:pt>
                <c:pt idx="289">
                  <c:v>41671</c:v>
                </c:pt>
                <c:pt idx="290">
                  <c:v>41700</c:v>
                </c:pt>
                <c:pt idx="291">
                  <c:v>41731</c:v>
                </c:pt>
                <c:pt idx="292">
                  <c:v>41761</c:v>
                </c:pt>
                <c:pt idx="293">
                  <c:v>41792</c:v>
                </c:pt>
                <c:pt idx="294">
                  <c:v>41822</c:v>
                </c:pt>
                <c:pt idx="295">
                  <c:v>41853</c:v>
                </c:pt>
                <c:pt idx="296">
                  <c:v>41884</c:v>
                </c:pt>
                <c:pt idx="297">
                  <c:v>41914</c:v>
                </c:pt>
                <c:pt idx="298">
                  <c:v>41945</c:v>
                </c:pt>
                <c:pt idx="299">
                  <c:v>41975</c:v>
                </c:pt>
                <c:pt idx="300">
                  <c:v>42005</c:v>
                </c:pt>
                <c:pt idx="301">
                  <c:v>42036</c:v>
                </c:pt>
                <c:pt idx="302">
                  <c:v>42065</c:v>
                </c:pt>
                <c:pt idx="303">
                  <c:v>42096</c:v>
                </c:pt>
                <c:pt idx="304">
                  <c:v>42126</c:v>
                </c:pt>
                <c:pt idx="305">
                  <c:v>42157</c:v>
                </c:pt>
                <c:pt idx="306">
                  <c:v>42187</c:v>
                </c:pt>
              </c:numCache>
            </c:numRef>
          </c:cat>
          <c:val>
            <c:numRef>
              <c:f>Sheet1!$C$2:$C$308</c:f>
              <c:numCache>
                <c:formatCode>0</c:formatCode>
                <c:ptCount val="307"/>
                <c:pt idx="0">
                  <c:v>0</c:v>
                </c:pt>
                <c:pt idx="1">
                  <c:v>0</c:v>
                </c:pt>
                <c:pt idx="2">
                  <c:v>0</c:v>
                </c:pt>
                <c:pt idx="3">
                  <c:v>0</c:v>
                </c:pt>
                <c:pt idx="4">
                  <c:v>0</c:v>
                </c:pt>
                <c:pt idx="5">
                  <c:v>0</c:v>
                </c:pt>
                <c:pt idx="6">
                  <c:v>1</c:v>
                </c:pt>
                <c:pt idx="7">
                  <c:v>1</c:v>
                </c:pt>
                <c:pt idx="8">
                  <c:v>1</c:v>
                </c:pt>
                <c:pt idx="9">
                  <c:v>1</c:v>
                </c:pt>
                <c:pt idx="10">
                  <c:v>1</c:v>
                </c:pt>
                <c:pt idx="11">
                  <c:v>1</c:v>
                </c:pt>
                <c:pt idx="12">
                  <c:v>1</c:v>
                </c:pt>
                <c:pt idx="13">
                  <c:v>1</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1</c:v>
                </c:pt>
                <c:pt idx="135">
                  <c:v>1</c:v>
                </c:pt>
                <c:pt idx="136">
                  <c:v>1</c:v>
                </c:pt>
                <c:pt idx="137">
                  <c:v>1</c:v>
                </c:pt>
                <c:pt idx="138">
                  <c:v>1</c:v>
                </c:pt>
                <c:pt idx="139">
                  <c:v>1</c:v>
                </c:pt>
                <c:pt idx="140">
                  <c:v>1</c:v>
                </c:pt>
                <c:pt idx="141">
                  <c:v>1</c:v>
                </c:pt>
                <c:pt idx="142">
                  <c:v>1</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0</c:v>
                </c:pt>
                <c:pt idx="235">
                  <c:v>0</c:v>
                </c:pt>
                <c:pt idx="236">
                  <c:v>0</c:v>
                </c:pt>
                <c:pt idx="237">
                  <c:v>0</c:v>
                </c:pt>
                <c:pt idx="238">
                  <c:v>0</c:v>
                </c:pt>
                <c:pt idx="239">
                  <c:v>0</c:v>
                </c:pt>
                <c:pt idx="240">
                  <c:v>0</c:v>
                </c:pt>
                <c:pt idx="241">
                  <c:v>0</c:v>
                </c:pt>
                <c:pt idx="242" formatCode="General">
                  <c:v>0</c:v>
                </c:pt>
                <c:pt idx="243" formatCode="General">
                  <c:v>0</c:v>
                </c:pt>
                <c:pt idx="244" formatCode="General">
                  <c:v>0</c:v>
                </c:pt>
                <c:pt idx="245" formatCode="General">
                  <c:v>0</c:v>
                </c:pt>
                <c:pt idx="246" formatCode="General">
                  <c:v>0</c:v>
                </c:pt>
                <c:pt idx="247" formatCode="General">
                  <c:v>0</c:v>
                </c:pt>
                <c:pt idx="248" formatCode="General">
                  <c:v>0</c:v>
                </c:pt>
                <c:pt idx="249">
                  <c:v>0</c:v>
                </c:pt>
                <c:pt idx="250">
                  <c:v>0</c:v>
                </c:pt>
                <c:pt idx="251">
                  <c:v>0</c:v>
                </c:pt>
                <c:pt idx="252" formatCode="General">
                  <c:v>0</c:v>
                </c:pt>
                <c:pt idx="253" formatCode="General">
                  <c:v>0</c:v>
                </c:pt>
                <c:pt idx="254" formatCode="General">
                  <c:v>0</c:v>
                </c:pt>
                <c:pt idx="255" formatCode="General">
                  <c:v>0</c:v>
                </c:pt>
                <c:pt idx="256" formatCode="General">
                  <c:v>0</c:v>
                </c:pt>
                <c:pt idx="257" formatCode="General">
                  <c:v>0</c:v>
                </c:pt>
                <c:pt idx="258" formatCode="General">
                  <c:v>0</c:v>
                </c:pt>
                <c:pt idx="259" formatCode="General">
                  <c:v>0</c:v>
                </c:pt>
                <c:pt idx="260" formatCode="General">
                  <c:v>0</c:v>
                </c:pt>
                <c:pt idx="261" formatCode="General">
                  <c:v>0</c:v>
                </c:pt>
                <c:pt idx="262" formatCode="General">
                  <c:v>0</c:v>
                </c:pt>
                <c:pt idx="263" formatCode="General">
                  <c:v>0</c:v>
                </c:pt>
                <c:pt idx="264" formatCode="General">
                  <c:v>0</c:v>
                </c:pt>
                <c:pt idx="265" formatCode="General">
                  <c:v>0</c:v>
                </c:pt>
                <c:pt idx="266" formatCode="General">
                  <c:v>0</c:v>
                </c:pt>
                <c:pt idx="267" formatCode="General">
                  <c:v>0</c:v>
                </c:pt>
                <c:pt idx="268" formatCode="General">
                  <c:v>0</c:v>
                </c:pt>
                <c:pt idx="269" formatCode="General">
                  <c:v>0</c:v>
                </c:pt>
                <c:pt idx="270" formatCode="General">
                  <c:v>0</c:v>
                </c:pt>
                <c:pt idx="271" formatCode="General">
                  <c:v>0</c:v>
                </c:pt>
                <c:pt idx="272" formatCode="General">
                  <c:v>0</c:v>
                </c:pt>
                <c:pt idx="273" formatCode="General">
                  <c:v>0</c:v>
                </c:pt>
                <c:pt idx="274" formatCode="General">
                  <c:v>0</c:v>
                </c:pt>
                <c:pt idx="275" formatCode="General">
                  <c:v>0</c:v>
                </c:pt>
                <c:pt idx="276" formatCode="General">
                  <c:v>0</c:v>
                </c:pt>
                <c:pt idx="277" formatCode="General">
                  <c:v>0</c:v>
                </c:pt>
                <c:pt idx="278" formatCode="General">
                  <c:v>0</c:v>
                </c:pt>
                <c:pt idx="279" formatCode="General">
                  <c:v>0</c:v>
                </c:pt>
                <c:pt idx="280" formatCode="General">
                  <c:v>0</c:v>
                </c:pt>
                <c:pt idx="281" formatCode="General">
                  <c:v>0</c:v>
                </c:pt>
                <c:pt idx="282" formatCode="General">
                  <c:v>0</c:v>
                </c:pt>
                <c:pt idx="283" formatCode="General">
                  <c:v>0</c:v>
                </c:pt>
                <c:pt idx="284" formatCode="General">
                  <c:v>0</c:v>
                </c:pt>
                <c:pt idx="285" formatCode="General">
                  <c:v>0</c:v>
                </c:pt>
                <c:pt idx="286" formatCode="General">
                  <c:v>0</c:v>
                </c:pt>
                <c:pt idx="287" formatCode="General">
                  <c:v>0</c:v>
                </c:pt>
                <c:pt idx="288" formatCode="General">
                  <c:v>0</c:v>
                </c:pt>
                <c:pt idx="289" formatCode="General">
                  <c:v>0</c:v>
                </c:pt>
                <c:pt idx="290" formatCode="General">
                  <c:v>0</c:v>
                </c:pt>
                <c:pt idx="291" formatCode="General">
                  <c:v>0</c:v>
                </c:pt>
                <c:pt idx="292" formatCode="General">
                  <c:v>0</c:v>
                </c:pt>
                <c:pt idx="293" formatCode="General">
                  <c:v>0</c:v>
                </c:pt>
                <c:pt idx="294" formatCode="General">
                  <c:v>0</c:v>
                </c:pt>
                <c:pt idx="295" formatCode="General">
                  <c:v>0</c:v>
                </c:pt>
                <c:pt idx="296" formatCode="General">
                  <c:v>0</c:v>
                </c:pt>
                <c:pt idx="297" formatCode="General">
                  <c:v>0</c:v>
                </c:pt>
                <c:pt idx="298" formatCode="General">
                  <c:v>0</c:v>
                </c:pt>
                <c:pt idx="299" formatCode="General">
                  <c:v>0</c:v>
                </c:pt>
                <c:pt idx="300" formatCode="General">
                  <c:v>0</c:v>
                </c:pt>
                <c:pt idx="301" formatCode="General">
                  <c:v>0</c:v>
                </c:pt>
                <c:pt idx="302" formatCode="General">
                  <c:v>0</c:v>
                </c:pt>
                <c:pt idx="303" formatCode="General">
                  <c:v>0</c:v>
                </c:pt>
                <c:pt idx="304" formatCode="General">
                  <c:v>0</c:v>
                </c:pt>
                <c:pt idx="305" formatCode="General">
                  <c:v>0</c:v>
                </c:pt>
                <c:pt idx="306" formatCode="General">
                  <c:v>0</c:v>
                </c:pt>
              </c:numCache>
            </c:numRef>
          </c:val>
        </c:ser>
        <c:dLbls>
          <c:showLegendKey val="0"/>
          <c:showVal val="0"/>
          <c:showCatName val="0"/>
          <c:showSerName val="0"/>
          <c:showPercent val="0"/>
          <c:showBubbleSize val="0"/>
        </c:dLbls>
        <c:gapWidth val="0"/>
        <c:overlap val="-100"/>
        <c:axId val="240799344"/>
        <c:axId val="240806792"/>
      </c:barChart>
      <c:lineChart>
        <c:grouping val="standard"/>
        <c:varyColors val="0"/>
        <c:ser>
          <c:idx val="0"/>
          <c:order val="0"/>
          <c:tx>
            <c:strRef>
              <c:f>Sheet1!$B$1</c:f>
              <c:strCache>
                <c:ptCount val="1"/>
                <c:pt idx="0">
                  <c:v>moving 12-month miles driven</c:v>
                </c:pt>
              </c:strCache>
            </c:strRef>
          </c:tx>
          <c:spPr>
            <a:ln w="28575" cap="rnd">
              <a:solidFill>
                <a:schemeClr val="accent1"/>
              </a:solidFill>
              <a:round/>
            </a:ln>
            <a:effectLst/>
          </c:spPr>
          <c:marker>
            <c:symbol val="none"/>
          </c:marker>
          <c:cat>
            <c:numRef>
              <c:f>Sheet1!$A$2:$A$308</c:f>
              <c:numCache>
                <c:formatCode>m/d/yyyy</c:formatCode>
                <c:ptCount val="307"/>
                <c:pt idx="0">
                  <c:v>32904</c:v>
                </c:pt>
                <c:pt idx="1">
                  <c:v>32932</c:v>
                </c:pt>
                <c:pt idx="2">
                  <c:v>32963</c:v>
                </c:pt>
                <c:pt idx="3">
                  <c:v>32993</c:v>
                </c:pt>
                <c:pt idx="4">
                  <c:v>33024</c:v>
                </c:pt>
                <c:pt idx="5">
                  <c:v>33054</c:v>
                </c:pt>
                <c:pt idx="6">
                  <c:v>33085</c:v>
                </c:pt>
                <c:pt idx="7">
                  <c:v>33116</c:v>
                </c:pt>
                <c:pt idx="8">
                  <c:v>33146</c:v>
                </c:pt>
                <c:pt idx="9">
                  <c:v>33177</c:v>
                </c:pt>
                <c:pt idx="10">
                  <c:v>33207</c:v>
                </c:pt>
                <c:pt idx="11">
                  <c:v>33238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36952</c:v>
                </c:pt>
                <c:pt idx="135">
                  <c:v>36983</c:v>
                </c:pt>
                <c:pt idx="136">
                  <c:v>37013</c:v>
                </c:pt>
                <c:pt idx="137">
                  <c:v>37044</c:v>
                </c:pt>
                <c:pt idx="138">
                  <c:v>37074</c:v>
                </c:pt>
                <c:pt idx="139">
                  <c:v>37105</c:v>
                </c:pt>
                <c:pt idx="140">
                  <c:v>37136</c:v>
                </c:pt>
                <c:pt idx="141">
                  <c:v>37166</c:v>
                </c:pt>
                <c:pt idx="142">
                  <c:v>37197</c:v>
                </c:pt>
                <c:pt idx="143">
                  <c:v>37227</c:v>
                </c:pt>
                <c:pt idx="144">
                  <c:v>37257</c:v>
                </c:pt>
                <c:pt idx="145">
                  <c:v>37288</c:v>
                </c:pt>
                <c:pt idx="146">
                  <c:v>37317</c:v>
                </c:pt>
                <c:pt idx="147">
                  <c:v>37348</c:v>
                </c:pt>
                <c:pt idx="148">
                  <c:v>37378</c:v>
                </c:pt>
                <c:pt idx="149">
                  <c:v>37409</c:v>
                </c:pt>
                <c:pt idx="150">
                  <c:v>37439</c:v>
                </c:pt>
                <c:pt idx="151">
                  <c:v>37470</c:v>
                </c:pt>
                <c:pt idx="152">
                  <c:v>37501</c:v>
                </c:pt>
                <c:pt idx="153">
                  <c:v>37531</c:v>
                </c:pt>
                <c:pt idx="154">
                  <c:v>37562</c:v>
                </c:pt>
                <c:pt idx="155">
                  <c:v>37592</c:v>
                </c:pt>
                <c:pt idx="156">
                  <c:v>37622</c:v>
                </c:pt>
                <c:pt idx="157">
                  <c:v>37653</c:v>
                </c:pt>
                <c:pt idx="158">
                  <c:v>37682</c:v>
                </c:pt>
                <c:pt idx="159">
                  <c:v>37713</c:v>
                </c:pt>
                <c:pt idx="160">
                  <c:v>37743</c:v>
                </c:pt>
                <c:pt idx="161">
                  <c:v>37774</c:v>
                </c:pt>
                <c:pt idx="162">
                  <c:v>37804</c:v>
                </c:pt>
                <c:pt idx="163">
                  <c:v>37835</c:v>
                </c:pt>
                <c:pt idx="164">
                  <c:v>37866</c:v>
                </c:pt>
                <c:pt idx="165">
                  <c:v>37896</c:v>
                </c:pt>
                <c:pt idx="166">
                  <c:v>37927</c:v>
                </c:pt>
                <c:pt idx="167">
                  <c:v>37957</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38413</c:v>
                </c:pt>
                <c:pt idx="183">
                  <c:v>38444</c:v>
                </c:pt>
                <c:pt idx="184">
                  <c:v>38474</c:v>
                </c:pt>
                <c:pt idx="185">
                  <c:v>38505</c:v>
                </c:pt>
                <c:pt idx="186">
                  <c:v>38535</c:v>
                </c:pt>
                <c:pt idx="187">
                  <c:v>38566</c:v>
                </c:pt>
                <c:pt idx="188">
                  <c:v>38597</c:v>
                </c:pt>
                <c:pt idx="189">
                  <c:v>38627</c:v>
                </c:pt>
                <c:pt idx="190">
                  <c:v>38658</c:v>
                </c:pt>
                <c:pt idx="191">
                  <c:v>38688</c:v>
                </c:pt>
                <c:pt idx="192">
                  <c:v>38718</c:v>
                </c:pt>
                <c:pt idx="193">
                  <c:v>38749</c:v>
                </c:pt>
                <c:pt idx="194">
                  <c:v>38778</c:v>
                </c:pt>
                <c:pt idx="195">
                  <c:v>38809</c:v>
                </c:pt>
                <c:pt idx="196">
                  <c:v>38839</c:v>
                </c:pt>
                <c:pt idx="197">
                  <c:v>38870</c:v>
                </c:pt>
                <c:pt idx="198">
                  <c:v>38900</c:v>
                </c:pt>
                <c:pt idx="199">
                  <c:v>38931</c:v>
                </c:pt>
                <c:pt idx="200">
                  <c:v>38962</c:v>
                </c:pt>
                <c:pt idx="201">
                  <c:v>38992</c:v>
                </c:pt>
                <c:pt idx="202">
                  <c:v>39023</c:v>
                </c:pt>
                <c:pt idx="203">
                  <c:v>39053</c:v>
                </c:pt>
                <c:pt idx="204">
                  <c:v>39083</c:v>
                </c:pt>
                <c:pt idx="205">
                  <c:v>39114</c:v>
                </c:pt>
                <c:pt idx="206">
                  <c:v>39143</c:v>
                </c:pt>
                <c:pt idx="207">
                  <c:v>39174</c:v>
                </c:pt>
                <c:pt idx="208">
                  <c:v>39204</c:v>
                </c:pt>
                <c:pt idx="209">
                  <c:v>39235</c:v>
                </c:pt>
                <c:pt idx="210">
                  <c:v>39265</c:v>
                </c:pt>
                <c:pt idx="211">
                  <c:v>39296</c:v>
                </c:pt>
                <c:pt idx="212">
                  <c:v>39327</c:v>
                </c:pt>
                <c:pt idx="213">
                  <c:v>39357</c:v>
                </c:pt>
                <c:pt idx="214">
                  <c:v>39388</c:v>
                </c:pt>
                <c:pt idx="215">
                  <c:v>39418</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39874</c:v>
                </c:pt>
                <c:pt idx="231">
                  <c:v>39905</c:v>
                </c:pt>
                <c:pt idx="232">
                  <c:v>39935</c:v>
                </c:pt>
                <c:pt idx="233">
                  <c:v>39966</c:v>
                </c:pt>
                <c:pt idx="234">
                  <c:v>39996</c:v>
                </c:pt>
                <c:pt idx="235">
                  <c:v>40027</c:v>
                </c:pt>
                <c:pt idx="236">
                  <c:v>40058</c:v>
                </c:pt>
                <c:pt idx="237">
                  <c:v>40088</c:v>
                </c:pt>
                <c:pt idx="238">
                  <c:v>40119</c:v>
                </c:pt>
                <c:pt idx="239">
                  <c:v>40149</c:v>
                </c:pt>
                <c:pt idx="240">
                  <c:v>40179</c:v>
                </c:pt>
                <c:pt idx="241">
                  <c:v>40210</c:v>
                </c:pt>
                <c:pt idx="242">
                  <c:v>40239</c:v>
                </c:pt>
                <c:pt idx="243">
                  <c:v>40270</c:v>
                </c:pt>
                <c:pt idx="244">
                  <c:v>40300</c:v>
                </c:pt>
                <c:pt idx="245">
                  <c:v>40331</c:v>
                </c:pt>
                <c:pt idx="246">
                  <c:v>40361</c:v>
                </c:pt>
                <c:pt idx="247">
                  <c:v>40392</c:v>
                </c:pt>
                <c:pt idx="248">
                  <c:v>40423</c:v>
                </c:pt>
                <c:pt idx="249">
                  <c:v>40453</c:v>
                </c:pt>
                <c:pt idx="250">
                  <c:v>40484</c:v>
                </c:pt>
                <c:pt idx="251">
                  <c:v>40514</c:v>
                </c:pt>
                <c:pt idx="252">
                  <c:v>40544</c:v>
                </c:pt>
                <c:pt idx="253">
                  <c:v>40575</c:v>
                </c:pt>
                <c:pt idx="254">
                  <c:v>40604</c:v>
                </c:pt>
                <c:pt idx="255">
                  <c:v>40635</c:v>
                </c:pt>
                <c:pt idx="256">
                  <c:v>40665</c:v>
                </c:pt>
                <c:pt idx="257">
                  <c:v>40696</c:v>
                </c:pt>
                <c:pt idx="258">
                  <c:v>40726</c:v>
                </c:pt>
                <c:pt idx="259">
                  <c:v>40757</c:v>
                </c:pt>
                <c:pt idx="260">
                  <c:v>40788</c:v>
                </c:pt>
                <c:pt idx="261">
                  <c:v>40818</c:v>
                </c:pt>
                <c:pt idx="262">
                  <c:v>40849</c:v>
                </c:pt>
                <c:pt idx="263">
                  <c:v>40879</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41335</c:v>
                </c:pt>
                <c:pt idx="279">
                  <c:v>41366</c:v>
                </c:pt>
                <c:pt idx="280">
                  <c:v>41396</c:v>
                </c:pt>
                <c:pt idx="281">
                  <c:v>41427</c:v>
                </c:pt>
                <c:pt idx="282">
                  <c:v>41457</c:v>
                </c:pt>
                <c:pt idx="283">
                  <c:v>41488</c:v>
                </c:pt>
                <c:pt idx="284">
                  <c:v>41519</c:v>
                </c:pt>
                <c:pt idx="285">
                  <c:v>41549</c:v>
                </c:pt>
                <c:pt idx="286">
                  <c:v>41580</c:v>
                </c:pt>
                <c:pt idx="287">
                  <c:v>41610</c:v>
                </c:pt>
                <c:pt idx="288">
                  <c:v>41640</c:v>
                </c:pt>
                <c:pt idx="289">
                  <c:v>41671</c:v>
                </c:pt>
                <c:pt idx="290">
                  <c:v>41700</c:v>
                </c:pt>
                <c:pt idx="291">
                  <c:v>41731</c:v>
                </c:pt>
                <c:pt idx="292">
                  <c:v>41761</c:v>
                </c:pt>
                <c:pt idx="293">
                  <c:v>41792</c:v>
                </c:pt>
                <c:pt idx="294">
                  <c:v>41822</c:v>
                </c:pt>
                <c:pt idx="295">
                  <c:v>41853</c:v>
                </c:pt>
                <c:pt idx="296">
                  <c:v>41884</c:v>
                </c:pt>
                <c:pt idx="297">
                  <c:v>41914</c:v>
                </c:pt>
                <c:pt idx="298">
                  <c:v>41945</c:v>
                </c:pt>
                <c:pt idx="299">
                  <c:v>41975</c:v>
                </c:pt>
                <c:pt idx="300">
                  <c:v>42005</c:v>
                </c:pt>
                <c:pt idx="301">
                  <c:v>42036</c:v>
                </c:pt>
                <c:pt idx="302">
                  <c:v>42065</c:v>
                </c:pt>
                <c:pt idx="303">
                  <c:v>42096</c:v>
                </c:pt>
                <c:pt idx="304">
                  <c:v>42126</c:v>
                </c:pt>
                <c:pt idx="305">
                  <c:v>42157</c:v>
                </c:pt>
                <c:pt idx="306">
                  <c:v>42187</c:v>
                </c:pt>
              </c:numCache>
            </c:numRef>
          </c:cat>
          <c:val>
            <c:numRef>
              <c:f>Sheet1!$B$2:$B$308</c:f>
              <c:numCache>
                <c:formatCode>0.0</c:formatCode>
                <c:ptCount val="307"/>
                <c:pt idx="0">
                  <c:v>2110.9</c:v>
                </c:pt>
                <c:pt idx="1">
                  <c:v>2117.6999999999998</c:v>
                </c:pt>
                <c:pt idx="2">
                  <c:v>2121.5</c:v>
                </c:pt>
                <c:pt idx="3">
                  <c:v>2126.1999999999998</c:v>
                </c:pt>
                <c:pt idx="4">
                  <c:v>2130.6</c:v>
                </c:pt>
                <c:pt idx="5">
                  <c:v>2136.1</c:v>
                </c:pt>
                <c:pt idx="6">
                  <c:v>2140.6</c:v>
                </c:pt>
                <c:pt idx="7">
                  <c:v>2143.4</c:v>
                </c:pt>
                <c:pt idx="8">
                  <c:v>2144.5</c:v>
                </c:pt>
                <c:pt idx="9">
                  <c:v>2144.6</c:v>
                </c:pt>
                <c:pt idx="10">
                  <c:v>2146.4</c:v>
                </c:pt>
                <c:pt idx="11">
                  <c:v>2147.5</c:v>
                </c:pt>
                <c:pt idx="12">
                  <c:v>2143</c:v>
                </c:pt>
                <c:pt idx="13">
                  <c:v>2142</c:v>
                </c:pt>
                <c:pt idx="14">
                  <c:v>2142</c:v>
                </c:pt>
                <c:pt idx="15">
                  <c:v>2143</c:v>
                </c:pt>
                <c:pt idx="16">
                  <c:v>2146</c:v>
                </c:pt>
                <c:pt idx="17">
                  <c:v>2149</c:v>
                </c:pt>
                <c:pt idx="18">
                  <c:v>2152</c:v>
                </c:pt>
                <c:pt idx="19">
                  <c:v>2159</c:v>
                </c:pt>
                <c:pt idx="20">
                  <c:v>2165</c:v>
                </c:pt>
                <c:pt idx="21">
                  <c:v>2170</c:v>
                </c:pt>
                <c:pt idx="22">
                  <c:v>2168</c:v>
                </c:pt>
                <c:pt idx="23">
                  <c:v>2172</c:v>
                </c:pt>
                <c:pt idx="24">
                  <c:v>2182</c:v>
                </c:pt>
                <c:pt idx="25">
                  <c:v>2189</c:v>
                </c:pt>
                <c:pt idx="26">
                  <c:v>2194</c:v>
                </c:pt>
                <c:pt idx="27">
                  <c:v>2200</c:v>
                </c:pt>
                <c:pt idx="28">
                  <c:v>2205</c:v>
                </c:pt>
                <c:pt idx="29">
                  <c:v>2209</c:v>
                </c:pt>
                <c:pt idx="30">
                  <c:v>2218</c:v>
                </c:pt>
                <c:pt idx="31">
                  <c:v>2219</c:v>
                </c:pt>
                <c:pt idx="32">
                  <c:v>2226</c:v>
                </c:pt>
                <c:pt idx="33">
                  <c:v>2233</c:v>
                </c:pt>
                <c:pt idx="34">
                  <c:v>2240</c:v>
                </c:pt>
                <c:pt idx="35">
                  <c:v>2248</c:v>
                </c:pt>
                <c:pt idx="36">
                  <c:v>2252</c:v>
                </c:pt>
                <c:pt idx="37">
                  <c:v>2255</c:v>
                </c:pt>
                <c:pt idx="38">
                  <c:v>2259</c:v>
                </c:pt>
                <c:pt idx="39">
                  <c:v>2262</c:v>
                </c:pt>
                <c:pt idx="40">
                  <c:v>2271</c:v>
                </c:pt>
                <c:pt idx="41">
                  <c:v>2273</c:v>
                </c:pt>
                <c:pt idx="42">
                  <c:v>2276</c:v>
                </c:pt>
                <c:pt idx="43">
                  <c:v>2281</c:v>
                </c:pt>
                <c:pt idx="44">
                  <c:v>2284</c:v>
                </c:pt>
                <c:pt idx="45">
                  <c:v>2287</c:v>
                </c:pt>
                <c:pt idx="46">
                  <c:v>2292</c:v>
                </c:pt>
                <c:pt idx="47">
                  <c:v>2298</c:v>
                </c:pt>
                <c:pt idx="48">
                  <c:v>2295</c:v>
                </c:pt>
                <c:pt idx="49">
                  <c:v>2298</c:v>
                </c:pt>
                <c:pt idx="50">
                  <c:v>2306</c:v>
                </c:pt>
                <c:pt idx="51">
                  <c:v>2312</c:v>
                </c:pt>
                <c:pt idx="52">
                  <c:v>2313</c:v>
                </c:pt>
                <c:pt idx="53">
                  <c:v>2321</c:v>
                </c:pt>
                <c:pt idx="54">
                  <c:v>2326</c:v>
                </c:pt>
                <c:pt idx="55">
                  <c:v>2331</c:v>
                </c:pt>
                <c:pt idx="56">
                  <c:v>2338</c:v>
                </c:pt>
                <c:pt idx="57">
                  <c:v>2343</c:v>
                </c:pt>
                <c:pt idx="58">
                  <c:v>2351</c:v>
                </c:pt>
                <c:pt idx="59">
                  <c:v>2357</c:v>
                </c:pt>
                <c:pt idx="60">
                  <c:v>2382</c:v>
                </c:pt>
                <c:pt idx="61">
                  <c:v>2387</c:v>
                </c:pt>
                <c:pt idx="62">
                  <c:v>2392</c:v>
                </c:pt>
                <c:pt idx="63">
                  <c:v>2395</c:v>
                </c:pt>
                <c:pt idx="64">
                  <c:v>2401</c:v>
                </c:pt>
                <c:pt idx="65">
                  <c:v>2405</c:v>
                </c:pt>
                <c:pt idx="66">
                  <c:v>2407</c:v>
                </c:pt>
                <c:pt idx="67">
                  <c:v>2411</c:v>
                </c:pt>
                <c:pt idx="68">
                  <c:v>2414</c:v>
                </c:pt>
                <c:pt idx="69">
                  <c:v>2418</c:v>
                </c:pt>
                <c:pt idx="70">
                  <c:v>2422</c:v>
                </c:pt>
                <c:pt idx="71">
                  <c:v>2422</c:v>
                </c:pt>
                <c:pt idx="72">
                  <c:v>2411</c:v>
                </c:pt>
                <c:pt idx="73">
                  <c:v>2417</c:v>
                </c:pt>
                <c:pt idx="74">
                  <c:v>2420</c:v>
                </c:pt>
                <c:pt idx="75">
                  <c:v>2427</c:v>
                </c:pt>
                <c:pt idx="76">
                  <c:v>2433</c:v>
                </c:pt>
                <c:pt idx="77">
                  <c:v>2438</c:v>
                </c:pt>
                <c:pt idx="78">
                  <c:v>2446</c:v>
                </c:pt>
                <c:pt idx="79">
                  <c:v>2456</c:v>
                </c:pt>
                <c:pt idx="80">
                  <c:v>2460</c:v>
                </c:pt>
                <c:pt idx="81">
                  <c:v>2469</c:v>
                </c:pt>
                <c:pt idx="82">
                  <c:v>2475</c:v>
                </c:pt>
                <c:pt idx="83">
                  <c:v>2483</c:v>
                </c:pt>
                <c:pt idx="84">
                  <c:v>2490</c:v>
                </c:pt>
                <c:pt idx="85">
                  <c:v>2497</c:v>
                </c:pt>
                <c:pt idx="86">
                  <c:v>2505</c:v>
                </c:pt>
                <c:pt idx="87">
                  <c:v>2511</c:v>
                </c:pt>
                <c:pt idx="88">
                  <c:v>2518</c:v>
                </c:pt>
                <c:pt idx="89">
                  <c:v>2524</c:v>
                </c:pt>
                <c:pt idx="90">
                  <c:v>2536</c:v>
                </c:pt>
                <c:pt idx="91">
                  <c:v>2540</c:v>
                </c:pt>
                <c:pt idx="92">
                  <c:v>2546</c:v>
                </c:pt>
                <c:pt idx="93">
                  <c:v>2551</c:v>
                </c:pt>
                <c:pt idx="94">
                  <c:v>2553</c:v>
                </c:pt>
                <c:pt idx="95">
                  <c:v>2559</c:v>
                </c:pt>
                <c:pt idx="96">
                  <c:v>2566</c:v>
                </c:pt>
                <c:pt idx="97">
                  <c:v>2569</c:v>
                </c:pt>
                <c:pt idx="98">
                  <c:v>2571</c:v>
                </c:pt>
                <c:pt idx="99">
                  <c:v>2578</c:v>
                </c:pt>
                <c:pt idx="100">
                  <c:v>2580</c:v>
                </c:pt>
                <c:pt idx="101">
                  <c:v>2587</c:v>
                </c:pt>
                <c:pt idx="102">
                  <c:v>2590</c:v>
                </c:pt>
                <c:pt idx="103">
                  <c:v>2594</c:v>
                </c:pt>
                <c:pt idx="104">
                  <c:v>2599</c:v>
                </c:pt>
                <c:pt idx="105">
                  <c:v>2607</c:v>
                </c:pt>
                <c:pt idx="106">
                  <c:v>2616</c:v>
                </c:pt>
                <c:pt idx="107">
                  <c:v>2625</c:v>
                </c:pt>
                <c:pt idx="108">
                  <c:v>2622</c:v>
                </c:pt>
                <c:pt idx="109">
                  <c:v>2626</c:v>
                </c:pt>
                <c:pt idx="110">
                  <c:v>2633</c:v>
                </c:pt>
                <c:pt idx="111">
                  <c:v>2636</c:v>
                </c:pt>
                <c:pt idx="112">
                  <c:v>2639</c:v>
                </c:pt>
                <c:pt idx="113">
                  <c:v>2646</c:v>
                </c:pt>
                <c:pt idx="114">
                  <c:v>2649</c:v>
                </c:pt>
                <c:pt idx="115">
                  <c:v>2654</c:v>
                </c:pt>
                <c:pt idx="116">
                  <c:v>2659</c:v>
                </c:pt>
                <c:pt idx="117">
                  <c:v>2664</c:v>
                </c:pt>
                <c:pt idx="118">
                  <c:v>2675</c:v>
                </c:pt>
                <c:pt idx="119">
                  <c:v>2680</c:v>
                </c:pt>
                <c:pt idx="120">
                  <c:v>2689</c:v>
                </c:pt>
                <c:pt idx="121">
                  <c:v>2697</c:v>
                </c:pt>
                <c:pt idx="122">
                  <c:v>2708</c:v>
                </c:pt>
                <c:pt idx="123">
                  <c:v>2715</c:v>
                </c:pt>
                <c:pt idx="124">
                  <c:v>2727</c:v>
                </c:pt>
                <c:pt idx="125">
                  <c:v>2734</c:v>
                </c:pt>
                <c:pt idx="126">
                  <c:v>2736</c:v>
                </c:pt>
                <c:pt idx="127">
                  <c:v>2742</c:v>
                </c:pt>
                <c:pt idx="128">
                  <c:v>2746</c:v>
                </c:pt>
                <c:pt idx="129">
                  <c:v>2748</c:v>
                </c:pt>
                <c:pt idx="130">
                  <c:v>2749</c:v>
                </c:pt>
                <c:pt idx="131">
                  <c:v>2746</c:v>
                </c:pt>
                <c:pt idx="132">
                  <c:v>2753</c:v>
                </c:pt>
                <c:pt idx="133">
                  <c:v>2755</c:v>
                </c:pt>
                <c:pt idx="134">
                  <c:v>2756</c:v>
                </c:pt>
                <c:pt idx="135">
                  <c:v>2761</c:v>
                </c:pt>
                <c:pt idx="136">
                  <c:v>2763</c:v>
                </c:pt>
                <c:pt idx="137">
                  <c:v>2763</c:v>
                </c:pt>
                <c:pt idx="138">
                  <c:v>2768</c:v>
                </c:pt>
                <c:pt idx="139">
                  <c:v>2773</c:v>
                </c:pt>
                <c:pt idx="140">
                  <c:v>2771</c:v>
                </c:pt>
                <c:pt idx="141">
                  <c:v>2776</c:v>
                </c:pt>
                <c:pt idx="142">
                  <c:v>2784</c:v>
                </c:pt>
                <c:pt idx="143">
                  <c:v>2796</c:v>
                </c:pt>
                <c:pt idx="144">
                  <c:v>2801</c:v>
                </c:pt>
                <c:pt idx="145">
                  <c:v>2808</c:v>
                </c:pt>
                <c:pt idx="146">
                  <c:v>2811</c:v>
                </c:pt>
                <c:pt idx="147">
                  <c:v>2815</c:v>
                </c:pt>
                <c:pt idx="148">
                  <c:v>2822</c:v>
                </c:pt>
                <c:pt idx="149">
                  <c:v>2827</c:v>
                </c:pt>
                <c:pt idx="150">
                  <c:v>2833</c:v>
                </c:pt>
                <c:pt idx="151">
                  <c:v>2839</c:v>
                </c:pt>
                <c:pt idx="152">
                  <c:v>2847</c:v>
                </c:pt>
                <c:pt idx="153">
                  <c:v>2852</c:v>
                </c:pt>
                <c:pt idx="154">
                  <c:v>2852</c:v>
                </c:pt>
                <c:pt idx="155">
                  <c:v>2856</c:v>
                </c:pt>
                <c:pt idx="156">
                  <c:v>2860</c:v>
                </c:pt>
                <c:pt idx="157">
                  <c:v>2856</c:v>
                </c:pt>
                <c:pt idx="158">
                  <c:v>2857</c:v>
                </c:pt>
                <c:pt idx="159">
                  <c:v>2859</c:v>
                </c:pt>
                <c:pt idx="160">
                  <c:v>2860</c:v>
                </c:pt>
                <c:pt idx="161">
                  <c:v>2864</c:v>
                </c:pt>
                <c:pt idx="162">
                  <c:v>2870</c:v>
                </c:pt>
                <c:pt idx="163">
                  <c:v>2872</c:v>
                </c:pt>
                <c:pt idx="164">
                  <c:v>2875</c:v>
                </c:pt>
                <c:pt idx="165">
                  <c:v>2883</c:v>
                </c:pt>
                <c:pt idx="166">
                  <c:v>2886</c:v>
                </c:pt>
                <c:pt idx="167">
                  <c:v>2891</c:v>
                </c:pt>
                <c:pt idx="168">
                  <c:v>2894</c:v>
                </c:pt>
                <c:pt idx="169">
                  <c:v>2904</c:v>
                </c:pt>
                <c:pt idx="170">
                  <c:v>2918</c:v>
                </c:pt>
                <c:pt idx="171">
                  <c:v>2930</c:v>
                </c:pt>
                <c:pt idx="172">
                  <c:v>2934</c:v>
                </c:pt>
                <c:pt idx="173">
                  <c:v>2939</c:v>
                </c:pt>
                <c:pt idx="174">
                  <c:v>2943</c:v>
                </c:pt>
                <c:pt idx="175">
                  <c:v>2945</c:v>
                </c:pt>
                <c:pt idx="176">
                  <c:v>2952</c:v>
                </c:pt>
                <c:pt idx="177">
                  <c:v>2952</c:v>
                </c:pt>
                <c:pt idx="178">
                  <c:v>2958</c:v>
                </c:pt>
                <c:pt idx="179">
                  <c:v>2964</c:v>
                </c:pt>
                <c:pt idx="180">
                  <c:v>2966</c:v>
                </c:pt>
                <c:pt idx="181">
                  <c:v>2972</c:v>
                </c:pt>
                <c:pt idx="182">
                  <c:v>2974</c:v>
                </c:pt>
                <c:pt idx="183">
                  <c:v>2974</c:v>
                </c:pt>
                <c:pt idx="184">
                  <c:v>2980</c:v>
                </c:pt>
                <c:pt idx="185">
                  <c:v>2987</c:v>
                </c:pt>
                <c:pt idx="186">
                  <c:v>2988</c:v>
                </c:pt>
                <c:pt idx="187">
                  <c:v>2990</c:v>
                </c:pt>
                <c:pt idx="188">
                  <c:v>2988</c:v>
                </c:pt>
                <c:pt idx="189">
                  <c:v>2985</c:v>
                </c:pt>
                <c:pt idx="190">
                  <c:v>2988</c:v>
                </c:pt>
                <c:pt idx="191">
                  <c:v>2989</c:v>
                </c:pt>
                <c:pt idx="192">
                  <c:v>2998</c:v>
                </c:pt>
                <c:pt idx="193">
                  <c:v>2999</c:v>
                </c:pt>
                <c:pt idx="194">
                  <c:v>3003</c:v>
                </c:pt>
                <c:pt idx="195">
                  <c:v>3003</c:v>
                </c:pt>
                <c:pt idx="196">
                  <c:v>3003</c:v>
                </c:pt>
                <c:pt idx="197">
                  <c:v>3003</c:v>
                </c:pt>
                <c:pt idx="198">
                  <c:v>2999</c:v>
                </c:pt>
                <c:pt idx="199">
                  <c:v>2999</c:v>
                </c:pt>
                <c:pt idx="200">
                  <c:v>3003</c:v>
                </c:pt>
                <c:pt idx="201">
                  <c:v>3010</c:v>
                </c:pt>
                <c:pt idx="202">
                  <c:v>3012</c:v>
                </c:pt>
                <c:pt idx="203">
                  <c:v>3014</c:v>
                </c:pt>
                <c:pt idx="204">
                  <c:v>3015</c:v>
                </c:pt>
                <c:pt idx="205">
                  <c:v>3013</c:v>
                </c:pt>
                <c:pt idx="206">
                  <c:v>3016</c:v>
                </c:pt>
                <c:pt idx="207">
                  <c:v>3018</c:v>
                </c:pt>
                <c:pt idx="208">
                  <c:v>3023</c:v>
                </c:pt>
                <c:pt idx="209">
                  <c:v>3024</c:v>
                </c:pt>
                <c:pt idx="210">
                  <c:v>3028</c:v>
                </c:pt>
                <c:pt idx="211">
                  <c:v>3034</c:v>
                </c:pt>
                <c:pt idx="212">
                  <c:v>3034</c:v>
                </c:pt>
                <c:pt idx="213">
                  <c:v>3038</c:v>
                </c:pt>
                <c:pt idx="214">
                  <c:v>3039</c:v>
                </c:pt>
                <c:pt idx="215">
                  <c:v>3031</c:v>
                </c:pt>
                <c:pt idx="216" formatCode="#,##0">
                  <c:v>3030</c:v>
                </c:pt>
                <c:pt idx="217" formatCode="#,##0">
                  <c:v>3033</c:v>
                </c:pt>
                <c:pt idx="218" formatCode="#,##0">
                  <c:v>3026</c:v>
                </c:pt>
                <c:pt idx="219" formatCode="#,##0">
                  <c:v>3026</c:v>
                </c:pt>
                <c:pt idx="220" formatCode="#,##0">
                  <c:v>3020</c:v>
                </c:pt>
                <c:pt idx="221" formatCode="#,##0">
                  <c:v>3011</c:v>
                </c:pt>
                <c:pt idx="222" formatCode="#,##0">
                  <c:v>3006</c:v>
                </c:pt>
                <c:pt idx="223" formatCode="#,##0">
                  <c:v>2996</c:v>
                </c:pt>
                <c:pt idx="224" formatCode="#,##0">
                  <c:v>2989</c:v>
                </c:pt>
                <c:pt idx="225" formatCode="#,##0">
                  <c:v>2983</c:v>
                </c:pt>
                <c:pt idx="226" formatCode="#,##0">
                  <c:v>2974</c:v>
                </c:pt>
                <c:pt idx="227" formatCode="#,##0">
                  <c:v>2976</c:v>
                </c:pt>
                <c:pt idx="228" formatCode="#,##0">
                  <c:v>2968</c:v>
                </c:pt>
                <c:pt idx="229" formatCode="#,##0">
                  <c:v>2964</c:v>
                </c:pt>
                <c:pt idx="230" formatCode="#,##0">
                  <c:v>2958</c:v>
                </c:pt>
                <c:pt idx="231" formatCode="#,##0">
                  <c:v>2956</c:v>
                </c:pt>
                <c:pt idx="232" formatCode="#,##0">
                  <c:v>2953</c:v>
                </c:pt>
                <c:pt idx="233" formatCode="#,##0">
                  <c:v>2955</c:v>
                </c:pt>
                <c:pt idx="234" formatCode="#,##0">
                  <c:v>2958</c:v>
                </c:pt>
                <c:pt idx="235" formatCode="#,##0">
                  <c:v>2958</c:v>
                </c:pt>
                <c:pt idx="236" formatCode="#,##0">
                  <c:v>2961</c:v>
                </c:pt>
                <c:pt idx="237" formatCode="#,##0">
                  <c:v>2958</c:v>
                </c:pt>
                <c:pt idx="238" formatCode="#,##0">
                  <c:v>2958</c:v>
                </c:pt>
                <c:pt idx="239" formatCode="#,##0">
                  <c:v>2956</c:v>
                </c:pt>
                <c:pt idx="240" formatCode="#,##0">
                  <c:v>2951</c:v>
                </c:pt>
                <c:pt idx="241" formatCode="#,##0">
                  <c:v>2944</c:v>
                </c:pt>
                <c:pt idx="242" formatCode="#,##0">
                  <c:v>2949</c:v>
                </c:pt>
                <c:pt idx="243" formatCode="#,##0">
                  <c:v>2952</c:v>
                </c:pt>
                <c:pt idx="244" formatCode="#,##0">
                  <c:v>2950</c:v>
                </c:pt>
                <c:pt idx="245" formatCode="#,##0">
                  <c:v>2952</c:v>
                </c:pt>
                <c:pt idx="246" formatCode="#,##0">
                  <c:v>2953</c:v>
                </c:pt>
                <c:pt idx="247" formatCode="#,##0">
                  <c:v>2956</c:v>
                </c:pt>
                <c:pt idx="248" formatCode="#,##0">
                  <c:v>2959</c:v>
                </c:pt>
                <c:pt idx="249" formatCode="#,##0">
                  <c:v>2963</c:v>
                </c:pt>
                <c:pt idx="250" formatCode="#,##0">
                  <c:v>2966</c:v>
                </c:pt>
                <c:pt idx="251">
                  <c:v>2967</c:v>
                </c:pt>
                <c:pt idx="252" formatCode="#,##0">
                  <c:v>2970</c:v>
                </c:pt>
                <c:pt idx="253" formatCode="#,##0">
                  <c:v>2973</c:v>
                </c:pt>
                <c:pt idx="254" formatCode="#,##0">
                  <c:v>2971</c:v>
                </c:pt>
                <c:pt idx="255" formatCode="#,##0">
                  <c:v>2966</c:v>
                </c:pt>
                <c:pt idx="256" formatCode="#,##0">
                  <c:v>2963</c:v>
                </c:pt>
                <c:pt idx="257" formatCode="#,##0">
                  <c:v>2961</c:v>
                </c:pt>
                <c:pt idx="258" formatCode="#,##0">
                  <c:v>2955</c:v>
                </c:pt>
                <c:pt idx="259">
                  <c:v>2952</c:v>
                </c:pt>
                <c:pt idx="260" formatCode="#,##0">
                  <c:v>2949</c:v>
                </c:pt>
                <c:pt idx="261" formatCode="#,##0">
                  <c:v>2944</c:v>
                </c:pt>
                <c:pt idx="262" formatCode="#,##0">
                  <c:v>2942</c:v>
                </c:pt>
                <c:pt idx="263" formatCode="#,##0">
                  <c:v>2946</c:v>
                </c:pt>
                <c:pt idx="264" formatCode="#,##0">
                  <c:v>2950</c:v>
                </c:pt>
                <c:pt idx="265">
                  <c:v>2955</c:v>
                </c:pt>
                <c:pt idx="266">
                  <c:v>2959</c:v>
                </c:pt>
                <c:pt idx="267" formatCode="#,##0">
                  <c:v>2960</c:v>
                </c:pt>
                <c:pt idx="268" formatCode="#,##0">
                  <c:v>2967</c:v>
                </c:pt>
                <c:pt idx="269" formatCode="#,##0">
                  <c:v>2970</c:v>
                </c:pt>
                <c:pt idx="270" formatCode="#,##0">
                  <c:v>2971</c:v>
                </c:pt>
                <c:pt idx="271">
                  <c:v>2975</c:v>
                </c:pt>
                <c:pt idx="272" formatCode="#,##0">
                  <c:v>2972</c:v>
                </c:pt>
                <c:pt idx="273" formatCode="#,##0">
                  <c:v>2974</c:v>
                </c:pt>
                <c:pt idx="274" formatCode="#,##0">
                  <c:v>2977</c:v>
                </c:pt>
                <c:pt idx="275" formatCode="#,##0">
                  <c:v>2971</c:v>
                </c:pt>
                <c:pt idx="276" formatCode="#,##0">
                  <c:v>2973</c:v>
                </c:pt>
                <c:pt idx="277" formatCode="#,##0">
                  <c:v>2970</c:v>
                </c:pt>
                <c:pt idx="278" formatCode="#,##0">
                  <c:v>2966</c:v>
                </c:pt>
                <c:pt idx="279" formatCode="#,##0">
                  <c:v>2968</c:v>
                </c:pt>
                <c:pt idx="280" formatCode="#,##0">
                  <c:v>2971</c:v>
                </c:pt>
                <c:pt idx="281">
                  <c:v>2970</c:v>
                </c:pt>
                <c:pt idx="282" formatCode="#,##0">
                  <c:v>2974</c:v>
                </c:pt>
                <c:pt idx="283" formatCode="#,##0">
                  <c:v>2978</c:v>
                </c:pt>
                <c:pt idx="284" formatCode="#,##0">
                  <c:v>2982</c:v>
                </c:pt>
                <c:pt idx="285">
                  <c:v>2987</c:v>
                </c:pt>
                <c:pt idx="286" formatCode="#,##0">
                  <c:v>2986</c:v>
                </c:pt>
                <c:pt idx="287" formatCode="#,##0">
                  <c:v>2988</c:v>
                </c:pt>
                <c:pt idx="288" formatCode="#,##0">
                  <c:v>2985</c:v>
                </c:pt>
                <c:pt idx="289" formatCode="#,##0">
                  <c:v>2984</c:v>
                </c:pt>
                <c:pt idx="290" formatCode="#,##0">
                  <c:v>2986</c:v>
                </c:pt>
                <c:pt idx="291" formatCode="#,##0">
                  <c:v>2992</c:v>
                </c:pt>
                <c:pt idx="292" formatCode="#,##0">
                  <c:v>2996</c:v>
                </c:pt>
                <c:pt idx="293" formatCode="#,##0">
                  <c:v>3001</c:v>
                </c:pt>
                <c:pt idx="294" formatCode="#,##0">
                  <c:v>3008</c:v>
                </c:pt>
                <c:pt idx="295" formatCode="#,##0">
                  <c:v>3010</c:v>
                </c:pt>
                <c:pt idx="296" formatCode="#,##0">
                  <c:v>3016</c:v>
                </c:pt>
                <c:pt idx="297" formatCode="#,##0">
                  <c:v>3024</c:v>
                </c:pt>
                <c:pt idx="298" formatCode="#,##0">
                  <c:v>3027</c:v>
                </c:pt>
                <c:pt idx="299" formatCode="#,##0">
                  <c:v>3040</c:v>
                </c:pt>
                <c:pt idx="300" formatCode="#,##0">
                  <c:v>3051</c:v>
                </c:pt>
                <c:pt idx="301" formatCode="#,##0">
                  <c:v>3057</c:v>
                </c:pt>
                <c:pt idx="302" formatCode="#,##0">
                  <c:v>3066</c:v>
                </c:pt>
                <c:pt idx="303" formatCode="#,##0">
                  <c:v>3075</c:v>
                </c:pt>
                <c:pt idx="304" formatCode="#,##0">
                  <c:v>3082</c:v>
                </c:pt>
                <c:pt idx="305" formatCode="#,##0">
                  <c:v>3092</c:v>
                </c:pt>
                <c:pt idx="306" formatCode="#,##0">
                  <c:v>3104</c:v>
                </c:pt>
              </c:numCache>
            </c:numRef>
          </c:val>
          <c:smooth val="1"/>
        </c:ser>
        <c:dLbls>
          <c:showLegendKey val="0"/>
          <c:showVal val="0"/>
          <c:showCatName val="0"/>
          <c:showSerName val="0"/>
          <c:showPercent val="0"/>
          <c:showBubbleSize val="0"/>
        </c:dLbls>
        <c:marker val="1"/>
        <c:smooth val="0"/>
        <c:axId val="245586288"/>
        <c:axId val="245590600"/>
      </c:lineChart>
      <c:dateAx>
        <c:axId val="245586288"/>
        <c:scaling>
          <c:orientation val="minMax"/>
        </c:scaling>
        <c:delete val="0"/>
        <c:axPos val="b"/>
        <c:numFmt formatCode="\'yy" sourceLinked="0"/>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5590600"/>
        <c:crossesAt val="2100"/>
        <c:auto val="1"/>
        <c:lblOffset val="100"/>
        <c:baseTimeUnit val="days"/>
        <c:majorUnit val="1"/>
        <c:majorTimeUnit val="years"/>
        <c:minorUnit val="1"/>
      </c:dateAx>
      <c:valAx>
        <c:axId val="245590600"/>
        <c:scaling>
          <c:orientation val="minMax"/>
          <c:min val="2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5586288"/>
        <c:crosses val="autoZero"/>
        <c:crossBetween val="between"/>
        <c:majorUnit val="100"/>
        <c:minorUnit val="2.2000000000000002"/>
      </c:valAx>
      <c:dateAx>
        <c:axId val="240799344"/>
        <c:scaling>
          <c:orientation val="minMax"/>
        </c:scaling>
        <c:delete val="1"/>
        <c:axPos val="b"/>
        <c:numFmt formatCode="m/d/yyyy" sourceLinked="1"/>
        <c:majorTickMark val="out"/>
        <c:minorTickMark val="none"/>
        <c:tickLblPos val="nextTo"/>
        <c:crossAx val="240806792"/>
        <c:crosses val="autoZero"/>
        <c:auto val="1"/>
        <c:lblOffset val="100"/>
        <c:baseTimeUnit val="days"/>
      </c:dateAx>
      <c:valAx>
        <c:axId val="240806792"/>
        <c:scaling>
          <c:orientation val="minMax"/>
          <c:max val="1"/>
          <c:min val="0"/>
        </c:scaling>
        <c:delete val="0"/>
        <c:axPos val="r"/>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0799344"/>
        <c:crosses val="max"/>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8.66122629288473E-2"/>
          <c:w val="0.92807424593967514"/>
          <c:h val="0.79952338027496361"/>
        </c:manualLayout>
      </c:layout>
      <c:barChart>
        <c:barDir val="col"/>
        <c:grouping val="clustered"/>
        <c:varyColors val="0"/>
        <c:ser>
          <c:idx val="0"/>
          <c:order val="1"/>
          <c:invertIfNegative val="0"/>
          <c:dPt>
            <c:idx val="24"/>
            <c:invertIfNegative val="0"/>
            <c:bubble3D val="0"/>
            <c:spPr>
              <a:solidFill>
                <a:srgbClr val="FF0000"/>
              </a:solidFill>
            </c:spPr>
          </c:dPt>
          <c:dLbls>
            <c:spPr>
              <a:noFill/>
              <a:ln>
                <a:noFill/>
              </a:ln>
              <a:effectLst/>
            </c:spPr>
            <c:txPr>
              <a:bodyPr rot="-5400000" vert="horz" wrap="square" lIns="38100" tIns="19050" rIns="38100" bIns="19050" anchor="ctr">
                <a:spAutoFit/>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Sheet1!$B$1:$Z$1</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Sheet1!$B$2:$Z$2</c:f>
              <c:numCache>
                <c:formatCode>0.0%</c:formatCode>
                <c:ptCount val="25"/>
                <c:pt idx="0">
                  <c:v>-7.0021788353911263E-2</c:v>
                </c:pt>
                <c:pt idx="1">
                  <c:v>-5.8664094083057727E-2</c:v>
                </c:pt>
                <c:pt idx="2">
                  <c:v>2.2229271387438354E-2</c:v>
                </c:pt>
                <c:pt idx="3">
                  <c:v>1.5062182226147636E-2</c:v>
                </c:pt>
                <c:pt idx="4">
                  <c:v>1.9730034803875363E-2</c:v>
                </c:pt>
                <c:pt idx="5">
                  <c:v>6.5954846297535674E-3</c:v>
                </c:pt>
                <c:pt idx="6">
                  <c:v>-4.3758161699007925E-3</c:v>
                </c:pt>
                <c:pt idx="7">
                  <c:v>9.8946108886743822E-4</c:v>
                </c:pt>
                <c:pt idx="8">
                  <c:v>-2.5286775016666319E-2</c:v>
                </c:pt>
                <c:pt idx="9">
                  <c:v>2.2475885002712248E-2</c:v>
                </c:pt>
                <c:pt idx="10">
                  <c:v>1.0010610324306946E-2</c:v>
                </c:pt>
                <c:pt idx="11">
                  <c:v>3.6356992783411091E-2</c:v>
                </c:pt>
                <c:pt idx="12">
                  <c:v>-1.3728514764213329E-2</c:v>
                </c:pt>
                <c:pt idx="13">
                  <c:v>3.9323457783140281E-3</c:v>
                </c:pt>
                <c:pt idx="14">
                  <c:v>9.1246967707474536E-3</c:v>
                </c:pt>
                <c:pt idx="15">
                  <c:v>-5.954612619367694E-4</c:v>
                </c:pt>
                <c:pt idx="16">
                  <c:v>-3.02542148468532E-2</c:v>
                </c:pt>
                <c:pt idx="17">
                  <c:v>-9.4550005688929351E-2</c:v>
                </c:pt>
                <c:pt idx="18">
                  <c:v>-8.9821563206835875E-2</c:v>
                </c:pt>
                <c:pt idx="19">
                  <c:v>-2.4409100949856377E-2</c:v>
                </c:pt>
                <c:pt idx="20">
                  <c:v>-8.2078569002608237E-4</c:v>
                </c:pt>
                <c:pt idx="21">
                  <c:v>3.1498739483896587E-2</c:v>
                </c:pt>
                <c:pt idx="22">
                  <c:v>-2.8724426747219534E-2</c:v>
                </c:pt>
                <c:pt idx="23">
                  <c:v>8.7647374819765922E-4</c:v>
                </c:pt>
                <c:pt idx="24">
                  <c:v>0.13597560975609757</c:v>
                </c:pt>
              </c:numCache>
            </c:numRef>
          </c:val>
        </c:ser>
        <c:dLbls>
          <c:showLegendKey val="0"/>
          <c:showVal val="0"/>
          <c:showCatName val="0"/>
          <c:showSerName val="0"/>
          <c:showPercent val="0"/>
          <c:showBubbleSize val="0"/>
        </c:dLbls>
        <c:gapWidth val="100"/>
        <c:axId val="240804440"/>
        <c:axId val="240800912"/>
        <c:extLst>
          <c:ext xmlns:c15="http://schemas.microsoft.com/office/drawing/2012/chart" uri="{02D57815-91ED-43cb-92C2-25804820EDAC}">
            <c15:filteredBarSeries>
              <c15:ser>
                <c:idx val="1"/>
                <c:order val="0"/>
                <c:invertIfNegative val="0"/>
                <c:dLbls>
                  <c:spPr>
                    <a:noFill/>
                    <a:ln w="25349">
                      <a:noFill/>
                    </a:ln>
                  </c:spPr>
                  <c:txPr>
                    <a:bodyPr wrap="square" lIns="38100" tIns="19050" rIns="38100" bIns="19050" anchor="ctr">
                      <a:spAutoFit/>
                    </a:bodyPr>
                    <a:lstStyle/>
                    <a:p>
                      <a:pPr>
                        <a:defRPr sz="1593" b="1" i="0" baseline="0">
                          <a:solidFill>
                            <a:schemeClr val="tx1"/>
                          </a:solidFill>
                        </a:defRPr>
                      </a:pPr>
                      <a:endParaRPr lang="en-US"/>
                    </a:p>
                  </c:txPr>
                  <c:dLblPos val="outEnd"/>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Sheet1!$B$1:$Z$1</c15:sqref>
                        </c15:formulaRef>
                      </c:ext>
                    </c:extLst>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extLst>
                      <c:ext uri="{02D57815-91ED-43cb-92C2-25804820EDAC}">
                        <c15:formulaRef>
                          <c15:sqref>Sheet1!$B$1:$Z$1</c15:sqref>
                        </c15:formulaRef>
                      </c:ext>
                    </c:extLst>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0</c:v>
                      </c:pt>
                    </c:numCache>
                  </c:numRef>
                </c:val>
              </c15:ser>
            </c15:filteredBarSeries>
          </c:ext>
        </c:extLst>
      </c:barChart>
      <c:catAx>
        <c:axId val="240804440"/>
        <c:scaling>
          <c:orientation val="minMax"/>
        </c:scaling>
        <c:delete val="0"/>
        <c:axPos val="b"/>
        <c:numFmt formatCode="General" sourceLinked="1"/>
        <c:majorTickMark val="out"/>
        <c:minorTickMark val="none"/>
        <c:tickLblPos val="low"/>
        <c:spPr>
          <a:ln w="12643">
            <a:solidFill>
              <a:schemeClr val="tx1"/>
            </a:solidFill>
            <a:prstDash val="solid"/>
          </a:ln>
        </c:spPr>
        <c:txPr>
          <a:bodyPr rot="-2640000" vert="horz"/>
          <a:lstStyle/>
          <a:p>
            <a:pPr>
              <a:defRPr sz="1393" b="0" i="0" u="none" strike="noStrike" baseline="0">
                <a:solidFill>
                  <a:schemeClr val="tx1"/>
                </a:solidFill>
                <a:latin typeface="Arial"/>
                <a:ea typeface="Arial"/>
                <a:cs typeface="Arial"/>
              </a:defRPr>
            </a:pPr>
            <a:endParaRPr lang="en-US"/>
          </a:p>
        </c:txPr>
        <c:crossAx val="240800912"/>
        <c:crosses val="autoZero"/>
        <c:auto val="1"/>
        <c:lblAlgn val="ctr"/>
        <c:lblOffset val="20"/>
        <c:noMultiLvlLbl val="0"/>
      </c:catAx>
      <c:valAx>
        <c:axId val="240800912"/>
        <c:scaling>
          <c:orientation val="minMax"/>
        </c:scaling>
        <c:delete val="0"/>
        <c:axPos val="l"/>
        <c:numFmt formatCode="0%" sourceLinked="0"/>
        <c:majorTickMark val="out"/>
        <c:minorTickMark val="none"/>
        <c:tickLblPos val="nextTo"/>
        <c:spPr>
          <a:ln w="3161">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240804440"/>
        <c:crosses val="autoZero"/>
        <c:crossBetween val="between"/>
      </c:valAx>
      <c:spPr>
        <a:noFill/>
        <a:ln w="25349">
          <a:noFill/>
        </a:ln>
      </c:spPr>
    </c:plotArea>
    <c:plotVisOnly val="1"/>
    <c:dispBlanksAs val="gap"/>
    <c:showDLblsOverMax val="0"/>
  </c:chart>
  <c:spPr>
    <a:noFill/>
    <a:ln>
      <a:noFill/>
    </a:ln>
  </c:spPr>
  <c:txPr>
    <a:bodyPr/>
    <a:lstStyle/>
    <a:p>
      <a:pPr>
        <a:defRPr sz="1393"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8775698853218E-2"/>
          <c:y val="2.1506569988751091E-2"/>
          <c:w val="0.92807424593967514"/>
          <c:h val="0.79952338027496361"/>
        </c:manualLayout>
      </c:layout>
      <c:barChart>
        <c:barDir val="col"/>
        <c:grouping val="clustered"/>
        <c:varyColors val="0"/>
        <c:ser>
          <c:idx val="0"/>
          <c:order val="1"/>
          <c:invertIfNegative val="0"/>
          <c:dPt>
            <c:idx val="23"/>
            <c:invertIfNegative val="0"/>
            <c:bubble3D val="0"/>
            <c:spPr>
              <a:solidFill>
                <a:srgbClr val="FF0000"/>
              </a:solidFill>
            </c:spPr>
          </c:dPt>
          <c:dPt>
            <c:idx val="24"/>
            <c:invertIfNegative val="0"/>
            <c:bubble3D val="0"/>
            <c:spPr>
              <a:solidFill>
                <a:srgbClr val="FF0000"/>
              </a:solidFill>
            </c:spPr>
          </c:dPt>
          <c:dPt>
            <c:idx val="25"/>
            <c:invertIfNegative val="0"/>
            <c:bubble3D val="0"/>
            <c:spPr>
              <a:solidFill>
                <a:srgbClr val="FF0000"/>
              </a:solidFill>
            </c:spPr>
          </c:dPt>
          <c:dPt>
            <c:idx val="26"/>
            <c:invertIfNegative val="0"/>
            <c:bubble3D val="0"/>
            <c:spPr>
              <a:solidFill>
                <a:srgbClr val="FF0000"/>
              </a:solidFill>
            </c:spPr>
          </c:dPt>
          <c:dPt>
            <c:idx val="27"/>
            <c:invertIfNegative val="0"/>
            <c:bubble3D val="0"/>
            <c:spPr>
              <a:solidFill>
                <a:srgbClr val="FF0000"/>
              </a:solidFill>
            </c:spPr>
          </c:dPt>
          <c:dPt>
            <c:idx val="28"/>
            <c:invertIfNegative val="0"/>
            <c:bubble3D val="0"/>
            <c:spPr>
              <a:solidFill>
                <a:srgbClr val="FF0000"/>
              </a:solidFill>
            </c:spPr>
          </c:dPt>
          <c:dPt>
            <c:idx val="29"/>
            <c:invertIfNegative val="0"/>
            <c:bubble3D val="0"/>
            <c:spPr>
              <a:solidFill>
                <a:srgbClr val="FF0000"/>
              </a:solidFill>
            </c:spPr>
          </c:dPt>
          <c:dLbls>
            <c:numFmt formatCode="0.0%" sourceLinked="0"/>
            <c:spPr>
              <a:noFill/>
              <a:ln>
                <a:noFill/>
              </a:ln>
              <a:effectLst/>
            </c:spPr>
            <c:txPr>
              <a:bodyPr rot="-5400000" vert="horz" wrap="square" lIns="38100" tIns="19050" rIns="38100" bIns="19050" anchor="ctr">
                <a:spAutoFit/>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Sheet1!$B$1:$AE$1</c:f>
              <c:strCache>
                <c:ptCount val="30"/>
                <c:pt idx="0">
                  <c:v>Jan 2013</c:v>
                </c:pt>
                <c:pt idx="1">
                  <c:v>Feb 2013</c:v>
                </c:pt>
                <c:pt idx="2">
                  <c:v>March 2013</c:v>
                </c:pt>
                <c:pt idx="3">
                  <c:v>April 2013</c:v>
                </c:pt>
                <c:pt idx="4">
                  <c:v>May 2013</c:v>
                </c:pt>
                <c:pt idx="5">
                  <c:v>June 2013</c:v>
                </c:pt>
                <c:pt idx="6">
                  <c:v>July  2013</c:v>
                </c:pt>
                <c:pt idx="7">
                  <c:v>August 2013</c:v>
                </c:pt>
                <c:pt idx="8">
                  <c:v>Sept 2013</c:v>
                </c:pt>
                <c:pt idx="9">
                  <c:v>Oct 2013</c:v>
                </c:pt>
                <c:pt idx="10">
                  <c:v>Nov 2013</c:v>
                </c:pt>
                <c:pt idx="11">
                  <c:v>Dec 2013</c:v>
                </c:pt>
                <c:pt idx="12">
                  <c:v>Jan 2014</c:v>
                </c:pt>
                <c:pt idx="13">
                  <c:v>Feb 2014</c:v>
                </c:pt>
                <c:pt idx="14">
                  <c:v>March 2014</c:v>
                </c:pt>
                <c:pt idx="15">
                  <c:v>April 2014</c:v>
                </c:pt>
                <c:pt idx="16">
                  <c:v>May 2014</c:v>
                </c:pt>
                <c:pt idx="17">
                  <c:v>June 2014</c:v>
                </c:pt>
                <c:pt idx="18">
                  <c:v>July  2014</c:v>
                </c:pt>
                <c:pt idx="19">
                  <c:v>August 2014</c:v>
                </c:pt>
                <c:pt idx="20">
                  <c:v>Sept 2014</c:v>
                </c:pt>
                <c:pt idx="21">
                  <c:v>Oct 2014</c:v>
                </c:pt>
                <c:pt idx="22">
                  <c:v>Nov 2014</c:v>
                </c:pt>
                <c:pt idx="23">
                  <c:v>Dec 2014</c:v>
                </c:pt>
                <c:pt idx="24">
                  <c:v>Jan 2015</c:v>
                </c:pt>
                <c:pt idx="25">
                  <c:v>Feb 2015</c:v>
                </c:pt>
                <c:pt idx="26">
                  <c:v>March 2015</c:v>
                </c:pt>
                <c:pt idx="27">
                  <c:v>April 2015</c:v>
                </c:pt>
                <c:pt idx="28">
                  <c:v>May 2015</c:v>
                </c:pt>
                <c:pt idx="29">
                  <c:v>June 2015</c:v>
                </c:pt>
              </c:strCache>
            </c:strRef>
          </c:cat>
          <c:val>
            <c:numRef>
              <c:f>Sheet1!$B$2:$AE$2</c:f>
              <c:numCache>
                <c:formatCode>0.0%</c:formatCode>
                <c:ptCount val="30"/>
                <c:pt idx="0">
                  <c:v>-5.0323508267433481E-2</c:v>
                </c:pt>
                <c:pt idx="1">
                  <c:v>-9.3564942755625768E-2</c:v>
                </c:pt>
                <c:pt idx="2">
                  <c:v>-5.517941773865942E-2</c:v>
                </c:pt>
                <c:pt idx="3">
                  <c:v>-6.4349621472814866E-2</c:v>
                </c:pt>
                <c:pt idx="4">
                  <c:v>-4.9920508744038194E-2</c:v>
                </c:pt>
                <c:pt idx="5">
                  <c:v>-1.6692426584234976E-2</c:v>
                </c:pt>
                <c:pt idx="6">
                  <c:v>-6.5047961630695483E-2</c:v>
                </c:pt>
                <c:pt idx="7">
                  <c:v>3.397612488521573E-2</c:v>
                </c:pt>
                <c:pt idx="8">
                  <c:v>1.047286575690265E-2</c:v>
                </c:pt>
                <c:pt idx="9">
                  <c:v>2.6860841423948179E-2</c:v>
                </c:pt>
                <c:pt idx="10">
                  <c:v>1.7868960953011159E-2</c:v>
                </c:pt>
                <c:pt idx="11">
                  <c:v>-5.7448229792919192E-2</c:v>
                </c:pt>
                <c:pt idx="12">
                  <c:v>-2.346707040121121E-2</c:v>
                </c:pt>
                <c:pt idx="13">
                  <c:v>-6.9686411149826322E-3</c:v>
                </c:pt>
                <c:pt idx="14">
                  <c:v>-6.8434252955929753E-2</c:v>
                </c:pt>
                <c:pt idx="15">
                  <c:v>7.7234277307833832E-3</c:v>
                </c:pt>
                <c:pt idx="16">
                  <c:v>2.4096385542168752E-2</c:v>
                </c:pt>
                <c:pt idx="17">
                  <c:v>-1.288902860735619E-2</c:v>
                </c:pt>
                <c:pt idx="18">
                  <c:v>1.9557550496954068E-2</c:v>
                </c:pt>
                <c:pt idx="19">
                  <c:v>-4.6773238602723533E-2</c:v>
                </c:pt>
                <c:pt idx="20">
                  <c:v>-4.83668341708543E-2</c:v>
                </c:pt>
                <c:pt idx="21">
                  <c:v>2.426725496375659E-2</c:v>
                </c:pt>
                <c:pt idx="22">
                  <c:v>4.0312093628088519E-2</c:v>
                </c:pt>
                <c:pt idx="23">
                  <c:v>0.10559886605244517</c:v>
                </c:pt>
                <c:pt idx="24">
                  <c:v>0.15503875968992253</c:v>
                </c:pt>
                <c:pt idx="25" formatCode="General">
                  <c:v>8.7719298245614086E-2</c:v>
                </c:pt>
                <c:pt idx="26" formatCode="General">
                  <c:v>0.13461538461538458</c:v>
                </c:pt>
                <c:pt idx="27" formatCode="General">
                  <c:v>0.12043795620437958</c:v>
                </c:pt>
                <c:pt idx="28" formatCode="General">
                  <c:v>0.1633986928104576</c:v>
                </c:pt>
                <c:pt idx="29" formatCode="General">
                  <c:v>0.1433121019108281</c:v>
                </c:pt>
              </c:numCache>
            </c:numRef>
          </c:val>
        </c:ser>
        <c:dLbls>
          <c:showLegendKey val="0"/>
          <c:showVal val="0"/>
          <c:showCatName val="0"/>
          <c:showSerName val="0"/>
          <c:showPercent val="0"/>
          <c:showBubbleSize val="0"/>
        </c:dLbls>
        <c:gapWidth val="100"/>
        <c:axId val="172218072"/>
        <c:axId val="172216896"/>
        <c:extLst>
          <c:ext xmlns:c15="http://schemas.microsoft.com/office/drawing/2012/chart" uri="{02D57815-91ED-43cb-92C2-25804820EDAC}">
            <c15:filteredBarSeries>
              <c15:ser>
                <c:idx val="1"/>
                <c:order val="0"/>
                <c:invertIfNegative val="0"/>
                <c:dLbls>
                  <c:spPr>
                    <a:noFill/>
                    <a:ln w="25349">
                      <a:noFill/>
                    </a:ln>
                  </c:spPr>
                  <c:txPr>
                    <a:bodyPr wrap="square" lIns="38100" tIns="19050" rIns="38100" bIns="19050" anchor="ctr">
                      <a:spAutoFit/>
                    </a:bodyPr>
                    <a:lstStyle/>
                    <a:p>
                      <a:pPr>
                        <a:defRPr sz="1593" b="1" i="0" baseline="0">
                          <a:solidFill>
                            <a:schemeClr val="tx1"/>
                          </a:solidFill>
                        </a:defRPr>
                      </a:pPr>
                      <a:endParaRPr lang="en-US"/>
                    </a:p>
                  </c:txPr>
                  <c:dLblPos val="outEnd"/>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Sheet1!$B$1:$AE$1</c15:sqref>
                        </c15:formulaRef>
                      </c:ext>
                    </c:extLst>
                    <c:strCache>
                      <c:ptCount val="30"/>
                      <c:pt idx="0">
                        <c:v>Jan 2013</c:v>
                      </c:pt>
                      <c:pt idx="1">
                        <c:v>Feb 2013</c:v>
                      </c:pt>
                      <c:pt idx="2">
                        <c:v>March 2013</c:v>
                      </c:pt>
                      <c:pt idx="3">
                        <c:v>April 2013</c:v>
                      </c:pt>
                      <c:pt idx="4">
                        <c:v>May 2013</c:v>
                      </c:pt>
                      <c:pt idx="5">
                        <c:v>June 2013</c:v>
                      </c:pt>
                      <c:pt idx="6">
                        <c:v>July  2013</c:v>
                      </c:pt>
                      <c:pt idx="7">
                        <c:v>August 2013</c:v>
                      </c:pt>
                      <c:pt idx="8">
                        <c:v>Sept 2013</c:v>
                      </c:pt>
                      <c:pt idx="9">
                        <c:v>Oct 2013</c:v>
                      </c:pt>
                      <c:pt idx="10">
                        <c:v>Nov 2013</c:v>
                      </c:pt>
                      <c:pt idx="11">
                        <c:v>Dec 2013</c:v>
                      </c:pt>
                      <c:pt idx="12">
                        <c:v>Jan 2014</c:v>
                      </c:pt>
                      <c:pt idx="13">
                        <c:v>Feb 2014</c:v>
                      </c:pt>
                      <c:pt idx="14">
                        <c:v>March 2014</c:v>
                      </c:pt>
                      <c:pt idx="15">
                        <c:v>April 2014</c:v>
                      </c:pt>
                      <c:pt idx="16">
                        <c:v>May 2014</c:v>
                      </c:pt>
                      <c:pt idx="17">
                        <c:v>June 2014</c:v>
                      </c:pt>
                      <c:pt idx="18">
                        <c:v>July  2014</c:v>
                      </c:pt>
                      <c:pt idx="19">
                        <c:v>August 2014</c:v>
                      </c:pt>
                      <c:pt idx="20">
                        <c:v>Sept 2014</c:v>
                      </c:pt>
                      <c:pt idx="21">
                        <c:v>Oct 2014</c:v>
                      </c:pt>
                      <c:pt idx="22">
                        <c:v>Nov 2014</c:v>
                      </c:pt>
                      <c:pt idx="23">
                        <c:v>Dec 2014</c:v>
                      </c:pt>
                      <c:pt idx="24">
                        <c:v>Jan 2015</c:v>
                      </c:pt>
                      <c:pt idx="25">
                        <c:v>Feb 2015</c:v>
                      </c:pt>
                      <c:pt idx="26">
                        <c:v>March 2015</c:v>
                      </c:pt>
                      <c:pt idx="27">
                        <c:v>April 2015</c:v>
                      </c:pt>
                      <c:pt idx="28">
                        <c:v>May 2015</c:v>
                      </c:pt>
                      <c:pt idx="29">
                        <c:v>June 2015</c:v>
                      </c:pt>
                    </c:strCache>
                  </c:strRef>
                </c:cat>
                <c:val>
                  <c:numRef>
                    <c:extLst>
                      <c:ext uri="{02D57815-91ED-43cb-92C2-25804820EDAC}">
                        <c15:formulaRef>
                          <c15:sqref>Sheet1!$B$1:$AE$1</c15:sqref>
                        </c15:formulaRef>
                      </c:ext>
                    </c:extLst>
                    <c:numCache>
                      <c:formatCode>General</c:formatCode>
                      <c:ptCount val="3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numCache>
                  </c:numRef>
                </c:val>
              </c15:ser>
            </c15:filteredBarSeries>
          </c:ext>
        </c:extLst>
      </c:barChart>
      <c:catAx>
        <c:axId val="172218072"/>
        <c:scaling>
          <c:orientation val="minMax"/>
        </c:scaling>
        <c:delete val="0"/>
        <c:axPos val="b"/>
        <c:numFmt formatCode="General" sourceLinked="1"/>
        <c:majorTickMark val="out"/>
        <c:minorTickMark val="none"/>
        <c:tickLblPos val="low"/>
        <c:spPr>
          <a:ln w="12643">
            <a:solidFill>
              <a:schemeClr val="tx1"/>
            </a:solidFill>
            <a:prstDash val="solid"/>
          </a:ln>
        </c:spPr>
        <c:txPr>
          <a:bodyPr rot="-2640000" vert="horz"/>
          <a:lstStyle/>
          <a:p>
            <a:pPr>
              <a:defRPr sz="1393" b="0" i="0" u="none" strike="noStrike" baseline="0">
                <a:solidFill>
                  <a:schemeClr val="tx1"/>
                </a:solidFill>
                <a:latin typeface="Arial"/>
                <a:ea typeface="Arial"/>
                <a:cs typeface="Arial"/>
              </a:defRPr>
            </a:pPr>
            <a:endParaRPr lang="en-US"/>
          </a:p>
        </c:txPr>
        <c:crossAx val="172216896"/>
        <c:crosses val="autoZero"/>
        <c:auto val="1"/>
        <c:lblAlgn val="ctr"/>
        <c:lblOffset val="20"/>
        <c:noMultiLvlLbl val="0"/>
      </c:catAx>
      <c:valAx>
        <c:axId val="172216896"/>
        <c:scaling>
          <c:orientation val="minMax"/>
        </c:scaling>
        <c:delete val="0"/>
        <c:axPos val="l"/>
        <c:numFmt formatCode="0%" sourceLinked="0"/>
        <c:majorTickMark val="out"/>
        <c:minorTickMark val="none"/>
        <c:tickLblPos val="nextTo"/>
        <c:spPr>
          <a:ln w="3161">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172218072"/>
        <c:crosses val="autoZero"/>
        <c:crossBetween val="between"/>
      </c:valAx>
      <c:spPr>
        <a:noFill/>
        <a:ln w="25349">
          <a:noFill/>
        </a:ln>
      </c:spPr>
    </c:plotArea>
    <c:plotVisOnly val="1"/>
    <c:dispBlanksAs val="gap"/>
    <c:showDLblsOverMax val="0"/>
  </c:chart>
  <c:spPr>
    <a:noFill/>
    <a:ln>
      <a:noFill/>
    </a:ln>
  </c:spPr>
  <c:txPr>
    <a:bodyPr/>
    <a:lstStyle/>
    <a:p>
      <a:pPr>
        <a:defRPr sz="1393"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521939953810627E-2"/>
          <c:y val="4.2222222222222223E-2"/>
          <c:w val="0.92263279445727486"/>
          <c:h val="0.88"/>
        </c:manualLayout>
      </c:layout>
      <c:barChart>
        <c:barDir val="col"/>
        <c:grouping val="clustered"/>
        <c:varyColors val="0"/>
        <c:ser>
          <c:idx val="0"/>
          <c:order val="0"/>
          <c:tx>
            <c:strRef>
              <c:f>Sheet1!$B$1</c:f>
              <c:strCache>
                <c:ptCount val="1"/>
                <c:pt idx="0">
                  <c:v>Lg Truck</c:v>
                </c:pt>
              </c:strCache>
            </c:strRef>
          </c:tx>
          <c:spPr>
            <a:solidFill>
              <a:schemeClr val="accent1"/>
            </a:solidFill>
            <a:ln>
              <a:noFill/>
            </a:ln>
            <a:effectLst/>
          </c:spPr>
          <c:invertIfNegative val="0"/>
          <c:dLbls>
            <c:numFmt formatCode="#,##0.00" sourceLinked="0"/>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Sheet1!$A$2:$A$40</c:f>
              <c:numCache>
                <c:formatCode>General</c:formatCode>
                <c:ptCount val="39"/>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numCache>
            </c:numRef>
          </c:cat>
          <c:val>
            <c:numRef>
              <c:f>Sheet1!$B$2:$B$40</c:f>
              <c:numCache>
                <c:formatCode>General</c:formatCode>
                <c:ptCount val="39"/>
                <c:pt idx="0">
                  <c:v>4.5199999999999996</c:v>
                </c:pt>
                <c:pt idx="1">
                  <c:v>4.8499999999999996</c:v>
                </c:pt>
                <c:pt idx="2">
                  <c:v>5.1099999999999994</c:v>
                </c:pt>
                <c:pt idx="3">
                  <c:v>4.9800000000000004</c:v>
                </c:pt>
                <c:pt idx="4">
                  <c:v>5.14</c:v>
                </c:pt>
                <c:pt idx="5">
                  <c:v>4.43</c:v>
                </c:pt>
                <c:pt idx="6">
                  <c:v>4.45</c:v>
                </c:pt>
                <c:pt idx="7">
                  <c:v>3.9099999999999997</c:v>
                </c:pt>
                <c:pt idx="8">
                  <c:v>3.94</c:v>
                </c:pt>
                <c:pt idx="9">
                  <c:v>3.9</c:v>
                </c:pt>
                <c:pt idx="10">
                  <c:v>3.8600000000000003</c:v>
                </c:pt>
                <c:pt idx="11">
                  <c:v>3.66</c:v>
                </c:pt>
                <c:pt idx="12">
                  <c:v>3.48</c:v>
                </c:pt>
                <c:pt idx="13">
                  <c:v>3.49</c:v>
                </c:pt>
                <c:pt idx="14">
                  <c:v>3.27</c:v>
                </c:pt>
                <c:pt idx="15">
                  <c:v>3.0599999999999996</c:v>
                </c:pt>
                <c:pt idx="16">
                  <c:v>2.74</c:v>
                </c:pt>
                <c:pt idx="17">
                  <c:v>2.5299999999999998</c:v>
                </c:pt>
                <c:pt idx="18">
                  <c:v>2.63</c:v>
                </c:pt>
                <c:pt idx="19">
                  <c:v>2.6</c:v>
                </c:pt>
                <c:pt idx="20">
                  <c:v>2.4</c:v>
                </c:pt>
                <c:pt idx="21">
                  <c:v>2.44</c:v>
                </c:pt>
                <c:pt idx="22">
                  <c:v>2.4500000000000002</c:v>
                </c:pt>
                <c:pt idx="23">
                  <c:v>2.4099999999999997</c:v>
                </c:pt>
                <c:pt idx="24">
                  <c:v>2.2999999999999998</c:v>
                </c:pt>
                <c:pt idx="25">
                  <c:v>2.2399999999999998</c:v>
                </c:pt>
                <c:pt idx="26">
                  <c:v>2.1</c:v>
                </c:pt>
                <c:pt idx="27">
                  <c:v>1.99</c:v>
                </c:pt>
                <c:pt idx="28">
                  <c:v>1.97</c:v>
                </c:pt>
                <c:pt idx="29">
                  <c:v>2.0099999999999998</c:v>
                </c:pt>
                <c:pt idx="30">
                  <c:v>1.9500000000000002</c:v>
                </c:pt>
                <c:pt idx="31">
                  <c:v>1.9100000000000001</c:v>
                </c:pt>
                <c:pt idx="32">
                  <c:v>1.3</c:v>
                </c:pt>
                <c:pt idx="33">
                  <c:v>1.0900000000000001</c:v>
                </c:pt>
                <c:pt idx="34">
                  <c:v>0.93</c:v>
                </c:pt>
                <c:pt idx="35">
                  <c:v>1.03</c:v>
                </c:pt>
                <c:pt idx="36">
                  <c:v>1.05</c:v>
                </c:pt>
                <c:pt idx="37">
                  <c:v>1.1000000000000001</c:v>
                </c:pt>
                <c:pt idx="38">
                  <c:v>1.0900000000000001</c:v>
                </c:pt>
              </c:numCache>
            </c:numRef>
          </c:val>
        </c:ser>
        <c:dLbls>
          <c:showLegendKey val="0"/>
          <c:showVal val="0"/>
          <c:showCatName val="0"/>
          <c:showSerName val="0"/>
          <c:showPercent val="0"/>
          <c:showBubbleSize val="0"/>
        </c:dLbls>
        <c:gapWidth val="0"/>
        <c:axId val="102962904"/>
        <c:axId val="247023304"/>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chemeClr val="bg1">
                      <a:lumMod val="65000"/>
                      <a:alpha val="0"/>
                    </a:schemeClr>
                  </a:solidFill>
                  <a:ln w="22225">
                    <a:solidFill>
                      <a:schemeClr val="bg1">
                        <a:lumMod val="65000"/>
                      </a:schemeClr>
                    </a:solidFill>
                  </a:ln>
                  <a:effectLst>
                    <a:glow>
                      <a:schemeClr val="bg1">
                        <a:lumMod val="65000"/>
                      </a:schemeClr>
                    </a:glow>
                    <a:outerShdw blurRad="76200" dist="50800" dir="5400000" algn="ctr" rotWithShape="0">
                      <a:schemeClr val="bg1"/>
                    </a:outerShdw>
                  </a:effectLst>
                </c:spPr>
                <c:invertIfNegative val="0"/>
                <c:cat>
                  <c:numRef>
                    <c:extLst>
                      <c:ext uri="{02D57815-91ED-43cb-92C2-25804820EDAC}">
                        <c15:formulaRef>
                          <c15:sqref>Sheet1!$A$2:$A$40</c15:sqref>
                        </c15:formulaRef>
                      </c:ext>
                    </c:extLst>
                    <c:numCache>
                      <c:formatCode>General</c:formatCode>
                      <c:ptCount val="39"/>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numCache>
                  </c:numRef>
                </c:cat>
                <c:val>
                  <c:numRef>
                    <c:extLst>
                      <c:ext uri="{02D57815-91ED-43cb-92C2-25804820EDAC}">
                        <c15:formulaRef>
                          <c15:sqref>Sheet1!#REF!</c15:sqref>
                        </c15:formulaRef>
                      </c:ext>
                    </c:extLst>
                    <c:numCache>
                      <c:formatCode>General</c:formatCode>
                      <c:ptCount val="1"/>
                      <c:pt idx="0">
                        <c:v>1</c:v>
                      </c:pt>
                    </c:numCache>
                  </c:numRef>
                </c:val>
              </c15:ser>
            </c15:filteredBarSeries>
          </c:ext>
        </c:extLst>
      </c:barChart>
      <c:catAx>
        <c:axId val="1029629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7023304"/>
        <c:crosses val="autoZero"/>
        <c:auto val="1"/>
        <c:lblAlgn val="ctr"/>
        <c:lblOffset val="100"/>
        <c:noMultiLvlLbl val="1"/>
      </c:catAx>
      <c:valAx>
        <c:axId val="247023304"/>
        <c:scaling>
          <c:orientation val="minMax"/>
        </c:scaling>
        <c:delete val="0"/>
        <c:axPos val="r"/>
        <c:numFmt formatCode="General" sourceLinked="1"/>
        <c:majorTickMark val="out"/>
        <c:minorTickMark val="none"/>
        <c:tickLblPos val="nextTo"/>
        <c:spPr>
          <a:noFill/>
          <a:ln>
            <a:solidFill>
              <a:srgbClr val="C00000"/>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2962904"/>
        <c:crosses val="max"/>
        <c:crossBetween val="between"/>
      </c:valAx>
      <c:spPr>
        <a:noFill/>
        <a:ln>
          <a:solidFill>
            <a:schemeClr val="bg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0.12906866929730826"/>
          <c:w val="0.92807424593967514"/>
          <c:h val="0.71461056753804186"/>
        </c:manualLayout>
      </c:layout>
      <c:barChart>
        <c:barDir val="col"/>
        <c:grouping val="clustered"/>
        <c:varyColors val="0"/>
        <c:ser>
          <c:idx val="1"/>
          <c:order val="0"/>
          <c:tx>
            <c:strRef>
              <c:f>Sheet1!$A$2</c:f>
              <c:strCache>
                <c:ptCount val="1"/>
                <c:pt idx="0">
                  <c:v>Auto</c:v>
                </c:pt>
              </c:strCache>
            </c:strRef>
          </c:tx>
          <c:invertIfNegative val="0"/>
          <c:dLbls>
            <c:spPr>
              <a:noFill/>
              <a:ln>
                <a:noFill/>
              </a:ln>
              <a:effectLst/>
            </c:spPr>
            <c:txPr>
              <a:bodyPr rot="-5400000" vert="horz" wrap="square" lIns="38100" tIns="19050" rIns="38100" bIns="19050" anchor="ctr">
                <a:spAutoFit/>
              </a:bodyPr>
              <a:lstStyle/>
              <a:p>
                <a:pPr>
                  <a:defRPr sz="1400" b="1" i="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2000-2005</c:v>
                </c:pt>
                <c:pt idx="1">
                  <c:v>2005-2010</c:v>
                </c:pt>
                <c:pt idx="2">
                  <c:v>2010-2014</c:v>
                </c:pt>
              </c:strCache>
            </c:strRef>
          </c:cat>
          <c:val>
            <c:numRef>
              <c:f>Sheet1!$B$2:$D$2</c:f>
              <c:numCache>
                <c:formatCode>0.00%</c:formatCode>
                <c:ptCount val="3"/>
                <c:pt idx="0">
                  <c:v>4.725414664375438E-2</c:v>
                </c:pt>
                <c:pt idx="1">
                  <c:v>4.2512004684859273E-2</c:v>
                </c:pt>
                <c:pt idx="2">
                  <c:v>1.9898688054453162E-2</c:v>
                </c:pt>
              </c:numCache>
            </c:numRef>
          </c:val>
        </c:ser>
        <c:ser>
          <c:idx val="0"/>
          <c:order val="1"/>
          <c:tx>
            <c:strRef>
              <c:f>Sheet1!$A$3</c:f>
              <c:strCache>
                <c:ptCount val="1"/>
                <c:pt idx="0">
                  <c:v>Fire</c:v>
                </c:pt>
              </c:strCache>
            </c:strRef>
          </c:tx>
          <c:spPr>
            <a:solidFill>
              <a:schemeClr val="accent1"/>
            </a:solidFill>
            <a:ln w="25336">
              <a:noFill/>
            </a:ln>
          </c:spPr>
          <c:invertIfNegative val="0"/>
          <c:dLbls>
            <c:dLbl>
              <c:idx val="0"/>
              <c:spPr>
                <a:noFill/>
                <a:ln w="25336">
                  <a:noFill/>
                </a:ln>
              </c:spPr>
              <c:txPr>
                <a:bodyPr rot="-5400000" vert="horz"/>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1"/>
              <c:spPr>
                <a:noFill/>
                <a:ln w="25336">
                  <a:noFill/>
                </a:ln>
              </c:spPr>
              <c:txPr>
                <a:bodyPr rot="-5400000" vert="horz"/>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2"/>
              <c:spPr>
                <a:noFill/>
                <a:ln w="25336">
                  <a:noFill/>
                </a:ln>
              </c:spPr>
              <c:txPr>
                <a:bodyPr rot="-5400000" vert="horz"/>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3"/>
              <c:spPr>
                <a:noFill/>
                <a:ln w="25336">
                  <a:noFill/>
                </a:ln>
              </c:spPr>
              <c:txPr>
                <a:bodyPr rot="-5400000" vert="horz"/>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4"/>
              <c:spPr>
                <a:noFill/>
                <a:ln w="25336">
                  <a:noFill/>
                </a:ln>
              </c:spPr>
              <c:txPr>
                <a:bodyPr rot="-5400000" vert="horz"/>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5"/>
              <c:spPr>
                <a:noFill/>
                <a:ln w="25336">
                  <a:noFill/>
                </a:ln>
              </c:spPr>
              <c:txPr>
                <a:bodyPr rot="-5400000" vert="horz"/>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36">
                <a:noFill/>
              </a:ln>
            </c:spPr>
            <c:txPr>
              <a:bodyPr rot="-5400000" vert="horz" wrap="square" lIns="38100" tIns="19050" rIns="38100" bIns="19050" anchor="ctr">
                <a:spAutoFit/>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2000-2005</c:v>
                </c:pt>
                <c:pt idx="1">
                  <c:v>2005-2010</c:v>
                </c:pt>
                <c:pt idx="2">
                  <c:v>2010-2014</c:v>
                </c:pt>
              </c:strCache>
            </c:strRef>
          </c:cat>
          <c:val>
            <c:numRef>
              <c:f>Sheet1!$B$3:$D$3</c:f>
              <c:numCache>
                <c:formatCode>0.00%</c:formatCode>
                <c:ptCount val="3"/>
                <c:pt idx="0">
                  <c:v>5.2076204044615881E-2</c:v>
                </c:pt>
                <c:pt idx="1">
                  <c:v>3.5086227312287832E-2</c:v>
                </c:pt>
                <c:pt idx="2">
                  <c:v>9.3898949244926033E-3</c:v>
                </c:pt>
              </c:numCache>
            </c:numRef>
          </c:val>
        </c:ser>
        <c:ser>
          <c:idx val="2"/>
          <c:order val="2"/>
          <c:tx>
            <c:strRef>
              <c:f>Sheet1!$A$4</c:f>
              <c:strCache>
                <c:ptCount val="1"/>
                <c:pt idx="0">
                  <c:v>Homeowners</c:v>
                </c:pt>
              </c:strCache>
            </c:strRef>
          </c:tx>
          <c:spPr>
            <a:solidFill>
              <a:srgbClr val="FFC000"/>
            </a:solidFill>
          </c:spPr>
          <c:invertIfNegative val="0"/>
          <c:dLbls>
            <c:spPr>
              <a:noFill/>
              <a:ln>
                <a:noFill/>
              </a:ln>
              <a:effectLst/>
            </c:spPr>
            <c:txPr>
              <a:bodyPr rot="-5400000" vert="horz" wrap="square" lIns="38100" tIns="19050" rIns="38100" bIns="19050" anchor="ctr" anchorCtr="0">
                <a:spAutoFit/>
              </a:bodyPr>
              <a:lstStyle/>
              <a:p>
                <a:pPr algn="ctr">
                  <a:defRPr lang="en-US" sz="14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2000-2005</c:v>
                </c:pt>
                <c:pt idx="1">
                  <c:v>2005-2010</c:v>
                </c:pt>
                <c:pt idx="2">
                  <c:v>2010-2014</c:v>
                </c:pt>
              </c:strCache>
            </c:strRef>
          </c:cat>
          <c:val>
            <c:numRef>
              <c:f>Sheet1!$B$4:$D$4</c:f>
              <c:numCache>
                <c:formatCode>0.00%</c:formatCode>
                <c:ptCount val="3"/>
                <c:pt idx="0">
                  <c:v>5.3161497959308912E-2</c:v>
                </c:pt>
                <c:pt idx="1">
                  <c:v>1.2532770746732869E-2</c:v>
                </c:pt>
                <c:pt idx="2">
                  <c:v>2.4945312660469288E-2</c:v>
                </c:pt>
              </c:numCache>
            </c:numRef>
          </c:val>
        </c:ser>
        <c:ser>
          <c:idx val="3"/>
          <c:order val="3"/>
          <c:tx>
            <c:strRef>
              <c:f>Sheet1!$A$5</c:f>
              <c:strCache>
                <c:ptCount val="1"/>
                <c:pt idx="0">
                  <c:v>CMP</c:v>
                </c:pt>
              </c:strCache>
            </c:strRef>
          </c:tx>
          <c:invertIfNegative val="0"/>
          <c:dLbls>
            <c:spPr>
              <a:noFill/>
              <a:ln>
                <a:noFill/>
              </a:ln>
              <a:effectLst/>
            </c:spPr>
            <c:txPr>
              <a:bodyPr rot="-5400000" vert="horz" wrap="square" lIns="38100" tIns="19050" rIns="38100" bIns="19050" anchor="ctr" anchorCtr="0">
                <a:spAutoFit/>
              </a:bodyPr>
              <a:lstStyle/>
              <a:p>
                <a:pPr algn="ctr">
                  <a:defRPr lang="en-US" sz="14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2000-2005</c:v>
                </c:pt>
                <c:pt idx="1">
                  <c:v>2005-2010</c:v>
                </c:pt>
                <c:pt idx="2">
                  <c:v>2010-2014</c:v>
                </c:pt>
              </c:strCache>
            </c:strRef>
          </c:cat>
          <c:val>
            <c:numRef>
              <c:f>Sheet1!$B$5:$D$5</c:f>
              <c:numCache>
                <c:formatCode>0.00%</c:formatCode>
                <c:ptCount val="3"/>
                <c:pt idx="0">
                  <c:v>5.1790486288390003E-2</c:v>
                </c:pt>
                <c:pt idx="1">
                  <c:v>3.5391886594396071E-2</c:v>
                </c:pt>
                <c:pt idx="2">
                  <c:v>1.3391558782650304E-2</c:v>
                </c:pt>
              </c:numCache>
            </c:numRef>
          </c:val>
        </c:ser>
        <c:ser>
          <c:idx val="4"/>
          <c:order val="4"/>
          <c:tx>
            <c:strRef>
              <c:f>Sheet1!$A$6</c:f>
              <c:strCache>
                <c:ptCount val="1"/>
                <c:pt idx="0">
                  <c:v>CPI, all items</c:v>
                </c:pt>
              </c:strCache>
            </c:strRef>
          </c:tx>
          <c:invertIfNegative val="0"/>
          <c:dLbls>
            <c:spPr>
              <a:noFill/>
              <a:ln>
                <a:noFill/>
              </a:ln>
              <a:effectLst/>
            </c:spPr>
            <c:txPr>
              <a:bodyPr rot="-5400000" vert="horz" wrap="square" lIns="38100" tIns="19050" rIns="38100" bIns="19050" anchor="ctr" anchorCtr="0">
                <a:spAutoFit/>
              </a:bodyPr>
              <a:lstStyle/>
              <a:p>
                <a:pPr algn="ctr">
                  <a:defRPr lang="en-US" sz="1400" b="1" i="0" u="none" strike="noStrike" kern="1200"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2000-2005</c:v>
                </c:pt>
                <c:pt idx="1">
                  <c:v>2005-2010</c:v>
                </c:pt>
                <c:pt idx="2">
                  <c:v>2010-2014</c:v>
                </c:pt>
              </c:strCache>
            </c:strRef>
          </c:cat>
          <c:val>
            <c:numRef>
              <c:f>Sheet1!$B$6:$D$6</c:f>
              <c:numCache>
                <c:formatCode>0.00%</c:formatCode>
                <c:ptCount val="3"/>
                <c:pt idx="0">
                  <c:v>2.6258884929479587E-2</c:v>
                </c:pt>
                <c:pt idx="1">
                  <c:v>2.2152598048766681E-2</c:v>
                </c:pt>
                <c:pt idx="2">
                  <c:v>1.254597995418516E-2</c:v>
                </c:pt>
              </c:numCache>
            </c:numRef>
          </c:val>
        </c:ser>
        <c:dLbls>
          <c:dLblPos val="outEnd"/>
          <c:showLegendKey val="0"/>
          <c:showVal val="1"/>
          <c:showCatName val="0"/>
          <c:showSerName val="0"/>
          <c:showPercent val="0"/>
          <c:showBubbleSize val="0"/>
        </c:dLbls>
        <c:gapWidth val="100"/>
        <c:axId val="247023696"/>
        <c:axId val="247016640"/>
      </c:barChart>
      <c:catAx>
        <c:axId val="247023696"/>
        <c:scaling>
          <c:orientation val="minMax"/>
        </c:scaling>
        <c:delete val="0"/>
        <c:axPos val="b"/>
        <c:numFmt formatCode="General" sourceLinked="1"/>
        <c:majorTickMark val="out"/>
        <c:minorTickMark val="none"/>
        <c:tickLblPos val="low"/>
        <c:spPr>
          <a:ln w="12668">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247016640"/>
        <c:crosses val="autoZero"/>
        <c:auto val="1"/>
        <c:lblAlgn val="ctr"/>
        <c:lblOffset val="20"/>
        <c:noMultiLvlLbl val="0"/>
      </c:catAx>
      <c:valAx>
        <c:axId val="247016640"/>
        <c:scaling>
          <c:orientation val="minMax"/>
        </c:scaling>
        <c:delete val="0"/>
        <c:axPos val="l"/>
        <c:numFmt formatCode="0.00%" sourceLinked="1"/>
        <c:majorTickMark val="out"/>
        <c:minorTickMark val="none"/>
        <c:tickLblPos val="nextTo"/>
        <c:spPr>
          <a:ln w="3167">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247023696"/>
        <c:crosses val="autoZero"/>
        <c:crossBetween val="between"/>
      </c:valAx>
      <c:spPr>
        <a:noFill/>
        <a:ln w="25336">
          <a:noFill/>
        </a:ln>
      </c:spPr>
    </c:plotArea>
    <c:legend>
      <c:legendPos val="b"/>
      <c:overlay val="0"/>
    </c:legend>
    <c:plotVisOnly val="1"/>
    <c:dispBlanksAs val="gap"/>
    <c:showDLblsOverMax val="0"/>
  </c:chart>
  <c:spPr>
    <a:noFill/>
    <a:ln>
      <a:noFill/>
    </a:ln>
  </c:spPr>
  <c:txPr>
    <a:bodyPr/>
    <a:lstStyle/>
    <a:p>
      <a:pPr>
        <a:defRPr sz="1396"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825128167390302E-2"/>
          <c:y val="4.4574674067380922E-2"/>
          <c:w val="0.90292565064880903"/>
          <c:h val="0.77574262233614244"/>
        </c:manualLayout>
      </c:layout>
      <c:barChart>
        <c:barDir val="col"/>
        <c:grouping val="clustered"/>
        <c:varyColors val="0"/>
        <c:ser>
          <c:idx val="0"/>
          <c:order val="0"/>
          <c:spPr>
            <a:solidFill>
              <a:schemeClr val="accent1"/>
            </a:solidFill>
            <a:ln>
              <a:noFill/>
            </a:ln>
            <a:effectLst/>
          </c:spPr>
          <c:invertIfNegative val="0"/>
          <c:dLbls>
            <c:dLbl>
              <c:idx val="69"/>
              <c:delete val="1"/>
              <c:extLst>
                <c:ext xmlns:c15="http://schemas.microsoft.com/office/drawing/2012/chart" uri="{CE6537A1-D6FC-4f65-9D91-7224C49458BB}"/>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Sheet1!$CR$1:$FN$1</c:f>
              <c:strCache>
                <c:ptCount val="75"/>
                <c:pt idx="0">
                  <c:v>Jun-09</c:v>
                </c:pt>
                <c:pt idx="1">
                  <c:v>Jul-09</c:v>
                </c:pt>
                <c:pt idx="2">
                  <c:v>Aug-09</c:v>
                </c:pt>
                <c:pt idx="3">
                  <c:v>Sep-09</c:v>
                </c:pt>
                <c:pt idx="4">
                  <c:v>Oct-09</c:v>
                </c:pt>
                <c:pt idx="5">
                  <c:v>Nov-09</c:v>
                </c:pt>
                <c:pt idx="6">
                  <c:v>Dec-09</c:v>
                </c:pt>
                <c:pt idx="7">
                  <c:v>Jan-10</c:v>
                </c:pt>
                <c:pt idx="8">
                  <c:v>Feb-10</c:v>
                </c:pt>
                <c:pt idx="9">
                  <c:v>Mar-10</c:v>
                </c:pt>
                <c:pt idx="10">
                  <c:v>Apr-10</c:v>
                </c:pt>
                <c:pt idx="11">
                  <c:v>May-10</c:v>
                </c:pt>
                <c:pt idx="12">
                  <c:v>Jun-10</c:v>
                </c:pt>
                <c:pt idx="13">
                  <c:v>Jul-10</c:v>
                </c:pt>
                <c:pt idx="14">
                  <c:v>Aug-10</c:v>
                </c:pt>
                <c:pt idx="15">
                  <c:v>Sep-10</c:v>
                </c:pt>
                <c:pt idx="16">
                  <c:v>Oct-10</c:v>
                </c:pt>
                <c:pt idx="17">
                  <c:v>Nov-10</c:v>
                </c:pt>
                <c:pt idx="18">
                  <c:v>Dec-10</c:v>
                </c:pt>
                <c:pt idx="19">
                  <c:v>Jan-11</c:v>
                </c:pt>
                <c:pt idx="20">
                  <c:v>Feb-11</c:v>
                </c:pt>
                <c:pt idx="21">
                  <c:v>Mar-11</c:v>
                </c:pt>
                <c:pt idx="22">
                  <c:v>Apr-11</c:v>
                </c:pt>
                <c:pt idx="23">
                  <c:v>May-11</c:v>
                </c:pt>
                <c:pt idx="24">
                  <c:v>Jun-11</c:v>
                </c:pt>
                <c:pt idx="25">
                  <c:v>Jul-11</c:v>
                </c:pt>
                <c:pt idx="26">
                  <c:v>Aug-11</c:v>
                </c:pt>
                <c:pt idx="27">
                  <c:v>Sep-11</c:v>
                </c:pt>
                <c:pt idx="28">
                  <c:v>Oct-11</c:v>
                </c:pt>
                <c:pt idx="29">
                  <c:v>Nov-11</c:v>
                </c:pt>
                <c:pt idx="30">
                  <c:v>Dec-11</c:v>
                </c:pt>
                <c:pt idx="31">
                  <c:v>Jan-12</c:v>
                </c:pt>
                <c:pt idx="32">
                  <c:v>Feb-12</c:v>
                </c:pt>
                <c:pt idx="33">
                  <c:v>Mar-12</c:v>
                </c:pt>
                <c:pt idx="34">
                  <c:v>Apr-12</c:v>
                </c:pt>
                <c:pt idx="35">
                  <c:v>May-12</c:v>
                </c:pt>
                <c:pt idx="36">
                  <c:v>Jun-12</c:v>
                </c:pt>
                <c:pt idx="37">
                  <c:v>Jul-12</c:v>
                </c:pt>
                <c:pt idx="38">
                  <c:v>Aug-12</c:v>
                </c:pt>
                <c:pt idx="39">
                  <c:v>Sep-12</c:v>
                </c:pt>
                <c:pt idx="40">
                  <c:v>Oct-12</c:v>
                </c:pt>
                <c:pt idx="41">
                  <c:v>Nov-12</c:v>
                </c:pt>
                <c:pt idx="42">
                  <c:v>Dec-12</c:v>
                </c:pt>
                <c:pt idx="43">
                  <c:v>Jan-13</c:v>
                </c:pt>
                <c:pt idx="44">
                  <c:v>Feb-13</c:v>
                </c:pt>
                <c:pt idx="45">
                  <c:v>Mar-13</c:v>
                </c:pt>
                <c:pt idx="46">
                  <c:v>Apr-13</c:v>
                </c:pt>
                <c:pt idx="47">
                  <c:v>May-13</c:v>
                </c:pt>
                <c:pt idx="48">
                  <c:v>Jun-13</c:v>
                </c:pt>
                <c:pt idx="49">
                  <c:v>Jul-13</c:v>
                </c:pt>
                <c:pt idx="50">
                  <c:v>Aug-13</c:v>
                </c:pt>
                <c:pt idx="51">
                  <c:v>Sep-13</c:v>
                </c:pt>
                <c:pt idx="52">
                  <c:v>Oct-13</c:v>
                </c:pt>
                <c:pt idx="53">
                  <c:v>Nov-13</c:v>
                </c:pt>
                <c:pt idx="54">
                  <c:v>Dec-13</c:v>
                </c:pt>
                <c:pt idx="55">
                  <c:v>Jan-14</c:v>
                </c:pt>
                <c:pt idx="56">
                  <c:v>Feb-14</c:v>
                </c:pt>
                <c:pt idx="57">
                  <c:v>Mar-14</c:v>
                </c:pt>
                <c:pt idx="58">
                  <c:v>Apr-14</c:v>
                </c:pt>
                <c:pt idx="59">
                  <c:v>May-14</c:v>
                </c:pt>
                <c:pt idx="60">
                  <c:v>Jun-14</c:v>
                </c:pt>
                <c:pt idx="61">
                  <c:v>Jul-14</c:v>
                </c:pt>
                <c:pt idx="62">
                  <c:v>Aug-14</c:v>
                </c:pt>
                <c:pt idx="63">
                  <c:v>Sep-14</c:v>
                </c:pt>
                <c:pt idx="64">
                  <c:v>Oct-14</c:v>
                </c:pt>
                <c:pt idx="65">
                  <c:v>Nov-14</c:v>
                </c:pt>
                <c:pt idx="66">
                  <c:v>Dec-14</c:v>
                </c:pt>
                <c:pt idx="67">
                  <c:v>Jan-15</c:v>
                </c:pt>
                <c:pt idx="68">
                  <c:v>Feb-15</c:v>
                </c:pt>
                <c:pt idx="69">
                  <c:v>Mar-15</c:v>
                </c:pt>
                <c:pt idx="70">
                  <c:v>Apr-15</c:v>
                </c:pt>
                <c:pt idx="71">
                  <c:v>May-15</c:v>
                </c:pt>
                <c:pt idx="72">
                  <c:v>Jun-15</c:v>
                </c:pt>
                <c:pt idx="73">
                  <c:v>Jul-15</c:v>
                </c:pt>
                <c:pt idx="74">
                  <c:v>Aug-15</c:v>
                </c:pt>
              </c:strCache>
            </c:strRef>
          </c:cat>
          <c:val>
            <c:numRef>
              <c:f>Sheet1!$CR$2:$FN$2</c:f>
              <c:numCache>
                <c:formatCode>0%</c:formatCode>
                <c:ptCount val="75"/>
                <c:pt idx="0">
                  <c:v>-0.06</c:v>
                </c:pt>
                <c:pt idx="1">
                  <c:v>-7.0000000000000007E-2</c:v>
                </c:pt>
                <c:pt idx="2">
                  <c:v>-7.0000000000000007E-2</c:v>
                </c:pt>
                <c:pt idx="3">
                  <c:v>-0.05</c:v>
                </c:pt>
                <c:pt idx="4">
                  <c:v>-0.06</c:v>
                </c:pt>
                <c:pt idx="5">
                  <c:v>-0.06</c:v>
                </c:pt>
                <c:pt idx="6">
                  <c:v>-0.05</c:v>
                </c:pt>
                <c:pt idx="7">
                  <c:v>-0.04</c:v>
                </c:pt>
                <c:pt idx="8">
                  <c:v>-0.05</c:v>
                </c:pt>
                <c:pt idx="9">
                  <c:v>-0.05</c:v>
                </c:pt>
                <c:pt idx="10">
                  <c:v>-0.04</c:v>
                </c:pt>
                <c:pt idx="11">
                  <c:v>-0.05</c:v>
                </c:pt>
                <c:pt idx="12">
                  <c:v>-0.04</c:v>
                </c:pt>
                <c:pt idx="13">
                  <c:v>-0.05</c:v>
                </c:pt>
                <c:pt idx="15">
                  <c:v>-0.05</c:v>
                </c:pt>
                <c:pt idx="16">
                  <c:v>-0.05</c:v>
                </c:pt>
                <c:pt idx="17">
                  <c:v>-0.06</c:v>
                </c:pt>
                <c:pt idx="18">
                  <c:v>-0.06</c:v>
                </c:pt>
                <c:pt idx="19">
                  <c:v>-0.05</c:v>
                </c:pt>
                <c:pt idx="20">
                  <c:v>-0.06</c:v>
                </c:pt>
                <c:pt idx="21">
                  <c:v>-0.05</c:v>
                </c:pt>
                <c:pt idx="22">
                  <c:v>-0.04</c:v>
                </c:pt>
                <c:pt idx="23">
                  <c:v>-0.04</c:v>
                </c:pt>
                <c:pt idx="24">
                  <c:v>-0.03</c:v>
                </c:pt>
                <c:pt idx="25">
                  <c:v>-0.02</c:v>
                </c:pt>
                <c:pt idx="26">
                  <c:v>-0.02</c:v>
                </c:pt>
                <c:pt idx="27">
                  <c:v>-0.02</c:v>
                </c:pt>
                <c:pt idx="28">
                  <c:v>0</c:v>
                </c:pt>
                <c:pt idx="29">
                  <c:v>0.01</c:v>
                </c:pt>
                <c:pt idx="30">
                  <c:v>0.02</c:v>
                </c:pt>
                <c:pt idx="31">
                  <c:v>0.02</c:v>
                </c:pt>
                <c:pt idx="32">
                  <c:v>0.02</c:v>
                </c:pt>
                <c:pt idx="33">
                  <c:v>0.02</c:v>
                </c:pt>
                <c:pt idx="34">
                  <c:v>0.03</c:v>
                </c:pt>
                <c:pt idx="35">
                  <c:v>0.03</c:v>
                </c:pt>
                <c:pt idx="36">
                  <c:v>0.04</c:v>
                </c:pt>
                <c:pt idx="37">
                  <c:v>0.04</c:v>
                </c:pt>
                <c:pt idx="38">
                  <c:v>0.06</c:v>
                </c:pt>
                <c:pt idx="39">
                  <c:v>0.06</c:v>
                </c:pt>
                <c:pt idx="40">
                  <c:v>0.05</c:v>
                </c:pt>
                <c:pt idx="41">
                  <c:v>0.05</c:v>
                </c:pt>
                <c:pt idx="42">
                  <c:v>0.05</c:v>
                </c:pt>
                <c:pt idx="43">
                  <c:v>0.06</c:v>
                </c:pt>
                <c:pt idx="44">
                  <c:v>0.04</c:v>
                </c:pt>
                <c:pt idx="45">
                  <c:v>0.04</c:v>
                </c:pt>
                <c:pt idx="46">
                  <c:v>0.04</c:v>
                </c:pt>
                <c:pt idx="47">
                  <c:v>0.06</c:v>
                </c:pt>
                <c:pt idx="48">
                  <c:v>0.05</c:v>
                </c:pt>
                <c:pt idx="49">
                  <c:v>0.05</c:v>
                </c:pt>
                <c:pt idx="50">
                  <c:v>0.06</c:v>
                </c:pt>
                <c:pt idx="51">
                  <c:v>0.06</c:v>
                </c:pt>
                <c:pt idx="52">
                  <c:v>0.05</c:v>
                </c:pt>
                <c:pt idx="53">
                  <c:v>0.04</c:v>
                </c:pt>
                <c:pt idx="54">
                  <c:v>0.03</c:v>
                </c:pt>
                <c:pt idx="55">
                  <c:v>0.03</c:v>
                </c:pt>
                <c:pt idx="56">
                  <c:v>0.02</c:v>
                </c:pt>
                <c:pt idx="57">
                  <c:v>0.02</c:v>
                </c:pt>
                <c:pt idx="58">
                  <c:v>0.02</c:v>
                </c:pt>
                <c:pt idx="59">
                  <c:v>0.03</c:v>
                </c:pt>
                <c:pt idx="60">
                  <c:v>0.03</c:v>
                </c:pt>
                <c:pt idx="61">
                  <c:v>0.02</c:v>
                </c:pt>
                <c:pt idx="62">
                  <c:v>0.02</c:v>
                </c:pt>
                <c:pt idx="63">
                  <c:v>0.02</c:v>
                </c:pt>
                <c:pt idx="64">
                  <c:v>0.02</c:v>
                </c:pt>
                <c:pt idx="65">
                  <c:v>0.02</c:v>
                </c:pt>
                <c:pt idx="66">
                  <c:v>0.01</c:v>
                </c:pt>
                <c:pt idx="67">
                  <c:v>0.01</c:v>
                </c:pt>
                <c:pt idx="68">
                  <c:v>0.01</c:v>
                </c:pt>
                <c:pt idx="69">
                  <c:v>0</c:v>
                </c:pt>
                <c:pt idx="70">
                  <c:v>0</c:v>
                </c:pt>
                <c:pt idx="71">
                  <c:v>0</c:v>
                </c:pt>
                <c:pt idx="72">
                  <c:v>0</c:v>
                </c:pt>
                <c:pt idx="73">
                  <c:v>0.01</c:v>
                </c:pt>
                <c:pt idx="74">
                  <c:v>0</c:v>
                </c:pt>
              </c:numCache>
            </c:numRef>
          </c:val>
        </c:ser>
        <c:dLbls>
          <c:showLegendKey val="0"/>
          <c:showVal val="0"/>
          <c:showCatName val="0"/>
          <c:showSerName val="0"/>
          <c:showPercent val="0"/>
          <c:showBubbleSize val="0"/>
        </c:dLbls>
        <c:gapWidth val="150"/>
        <c:axId val="247936776"/>
        <c:axId val="247937560"/>
      </c:barChart>
      <c:catAx>
        <c:axId val="2479367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247937560"/>
        <c:crosses val="autoZero"/>
        <c:auto val="1"/>
        <c:lblAlgn val="ctr"/>
        <c:lblOffset val="100"/>
        <c:noMultiLvlLbl val="0"/>
      </c:catAx>
      <c:valAx>
        <c:axId val="2479375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247936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825128167390302E-2"/>
          <c:y val="4.4574674067380922E-2"/>
          <c:w val="0.90292565064880903"/>
          <c:h val="0.77574262233614244"/>
        </c:manualLayout>
      </c:layout>
      <c:barChart>
        <c:barDir val="col"/>
        <c:grouping val="clustered"/>
        <c:varyColors val="0"/>
        <c:ser>
          <c:idx val="0"/>
          <c:order val="0"/>
          <c:spPr>
            <a:solidFill>
              <a:schemeClr val="accent1"/>
            </a:solidFill>
            <a:ln>
              <a:noFill/>
            </a:ln>
            <a:effectLst/>
          </c:spPr>
          <c:invertIfNegative val="0"/>
          <c:dLbls>
            <c:dLbl>
              <c:idx val="69"/>
              <c:delete val="1"/>
              <c:extLst>
                <c:ext xmlns:c15="http://schemas.microsoft.com/office/drawing/2012/chart" uri="{CE6537A1-D6FC-4f65-9D91-7224C49458BB}"/>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Sheet1!$CR$1:$FN$1</c:f>
              <c:strCache>
                <c:ptCount val="75"/>
                <c:pt idx="0">
                  <c:v>Jun-09</c:v>
                </c:pt>
                <c:pt idx="1">
                  <c:v>Jul-09</c:v>
                </c:pt>
                <c:pt idx="2">
                  <c:v>Aug-09</c:v>
                </c:pt>
                <c:pt idx="3">
                  <c:v>Sep-09</c:v>
                </c:pt>
                <c:pt idx="4">
                  <c:v>Oct-09</c:v>
                </c:pt>
                <c:pt idx="5">
                  <c:v>Nov-09</c:v>
                </c:pt>
                <c:pt idx="6">
                  <c:v>Dec-09</c:v>
                </c:pt>
                <c:pt idx="7">
                  <c:v>Jan-10</c:v>
                </c:pt>
                <c:pt idx="8">
                  <c:v>Feb-10</c:v>
                </c:pt>
                <c:pt idx="9">
                  <c:v>Mar-10</c:v>
                </c:pt>
                <c:pt idx="10">
                  <c:v>Apr-10</c:v>
                </c:pt>
                <c:pt idx="11">
                  <c:v>May-10</c:v>
                </c:pt>
                <c:pt idx="12">
                  <c:v>Jun-10</c:v>
                </c:pt>
                <c:pt idx="13">
                  <c:v>Jul-10</c:v>
                </c:pt>
                <c:pt idx="14">
                  <c:v>Aug-10</c:v>
                </c:pt>
                <c:pt idx="15">
                  <c:v>Sep-10</c:v>
                </c:pt>
                <c:pt idx="16">
                  <c:v>Oct-10</c:v>
                </c:pt>
                <c:pt idx="17">
                  <c:v>Nov-10</c:v>
                </c:pt>
                <c:pt idx="18">
                  <c:v>Dec-10</c:v>
                </c:pt>
                <c:pt idx="19">
                  <c:v>Jan-11</c:v>
                </c:pt>
                <c:pt idx="20">
                  <c:v>Feb-11</c:v>
                </c:pt>
                <c:pt idx="21">
                  <c:v>Mar-11</c:v>
                </c:pt>
                <c:pt idx="22">
                  <c:v>Apr-11</c:v>
                </c:pt>
                <c:pt idx="23">
                  <c:v>May-11</c:v>
                </c:pt>
                <c:pt idx="24">
                  <c:v>Jun-11</c:v>
                </c:pt>
                <c:pt idx="25">
                  <c:v>Jul-11</c:v>
                </c:pt>
                <c:pt idx="26">
                  <c:v>Aug-11</c:v>
                </c:pt>
                <c:pt idx="27">
                  <c:v>Sep-11</c:v>
                </c:pt>
                <c:pt idx="28">
                  <c:v>Oct-11</c:v>
                </c:pt>
                <c:pt idx="29">
                  <c:v>Nov-11</c:v>
                </c:pt>
                <c:pt idx="30">
                  <c:v>Dec-11</c:v>
                </c:pt>
                <c:pt idx="31">
                  <c:v>Jan-12</c:v>
                </c:pt>
                <c:pt idx="32">
                  <c:v>Feb-12</c:v>
                </c:pt>
                <c:pt idx="33">
                  <c:v>Mar-12</c:v>
                </c:pt>
                <c:pt idx="34">
                  <c:v>Apr-12</c:v>
                </c:pt>
                <c:pt idx="35">
                  <c:v>May-12</c:v>
                </c:pt>
                <c:pt idx="36">
                  <c:v>Jun-12</c:v>
                </c:pt>
                <c:pt idx="37">
                  <c:v>Jul-12</c:v>
                </c:pt>
                <c:pt idx="38">
                  <c:v>Aug-12</c:v>
                </c:pt>
                <c:pt idx="39">
                  <c:v>Sep-12</c:v>
                </c:pt>
                <c:pt idx="40">
                  <c:v>Oct-12</c:v>
                </c:pt>
                <c:pt idx="41">
                  <c:v>Nov-12</c:v>
                </c:pt>
                <c:pt idx="42">
                  <c:v>Dec-12</c:v>
                </c:pt>
                <c:pt idx="43">
                  <c:v>Jan-13</c:v>
                </c:pt>
                <c:pt idx="44">
                  <c:v>Feb-13</c:v>
                </c:pt>
                <c:pt idx="45">
                  <c:v>Mar-13</c:v>
                </c:pt>
                <c:pt idx="46">
                  <c:v>Apr-13</c:v>
                </c:pt>
                <c:pt idx="47">
                  <c:v>May-13</c:v>
                </c:pt>
                <c:pt idx="48">
                  <c:v>Jun-13</c:v>
                </c:pt>
                <c:pt idx="49">
                  <c:v>Jul-13</c:v>
                </c:pt>
                <c:pt idx="50">
                  <c:v>Aug-13</c:v>
                </c:pt>
                <c:pt idx="51">
                  <c:v>Sep-13</c:v>
                </c:pt>
                <c:pt idx="52">
                  <c:v>Oct-13</c:v>
                </c:pt>
                <c:pt idx="53">
                  <c:v>Nov-13</c:v>
                </c:pt>
                <c:pt idx="54">
                  <c:v>Dec-13</c:v>
                </c:pt>
                <c:pt idx="55">
                  <c:v>Jan-14</c:v>
                </c:pt>
                <c:pt idx="56">
                  <c:v>Feb-14</c:v>
                </c:pt>
                <c:pt idx="57">
                  <c:v>Mar-14</c:v>
                </c:pt>
                <c:pt idx="58">
                  <c:v>Apr-14</c:v>
                </c:pt>
                <c:pt idx="59">
                  <c:v>May-14</c:v>
                </c:pt>
                <c:pt idx="60">
                  <c:v>Jun-14</c:v>
                </c:pt>
                <c:pt idx="61">
                  <c:v>Jul-14</c:v>
                </c:pt>
                <c:pt idx="62">
                  <c:v>Aug-14</c:v>
                </c:pt>
                <c:pt idx="63">
                  <c:v>Sep-14</c:v>
                </c:pt>
                <c:pt idx="64">
                  <c:v>Oct-14</c:v>
                </c:pt>
                <c:pt idx="65">
                  <c:v>Nov-14</c:v>
                </c:pt>
                <c:pt idx="66">
                  <c:v>Dec-14</c:v>
                </c:pt>
                <c:pt idx="67">
                  <c:v>Jan-15</c:v>
                </c:pt>
                <c:pt idx="68">
                  <c:v>Feb-15</c:v>
                </c:pt>
                <c:pt idx="69">
                  <c:v>Mar-15</c:v>
                </c:pt>
                <c:pt idx="70">
                  <c:v>Apr-15</c:v>
                </c:pt>
                <c:pt idx="71">
                  <c:v>May-15</c:v>
                </c:pt>
                <c:pt idx="72">
                  <c:v>Jun-15</c:v>
                </c:pt>
                <c:pt idx="73">
                  <c:v>Jul-15</c:v>
                </c:pt>
                <c:pt idx="74">
                  <c:v>Aug-15</c:v>
                </c:pt>
              </c:strCache>
            </c:strRef>
          </c:cat>
          <c:val>
            <c:numRef>
              <c:f>Sheet1!$CR$2:$FN$2</c:f>
              <c:numCache>
                <c:formatCode>0%</c:formatCode>
                <c:ptCount val="75"/>
                <c:pt idx="0">
                  <c:v>-0.05</c:v>
                </c:pt>
                <c:pt idx="1">
                  <c:v>-0.04</c:v>
                </c:pt>
                <c:pt idx="2">
                  <c:v>-0.04</c:v>
                </c:pt>
                <c:pt idx="3">
                  <c:v>-0.03</c:v>
                </c:pt>
                <c:pt idx="4">
                  <c:v>-0.05</c:v>
                </c:pt>
                <c:pt idx="5">
                  <c:v>-0.04</c:v>
                </c:pt>
                <c:pt idx="6">
                  <c:v>-0.03</c:v>
                </c:pt>
                <c:pt idx="7">
                  <c:v>-0.04</c:v>
                </c:pt>
                <c:pt idx="8">
                  <c:v>-0.04</c:v>
                </c:pt>
                <c:pt idx="9">
                  <c:v>-0.03</c:v>
                </c:pt>
                <c:pt idx="10">
                  <c:v>-0.04</c:v>
                </c:pt>
                <c:pt idx="12">
                  <c:v>-0.02</c:v>
                </c:pt>
                <c:pt idx="13">
                  <c:v>-0.02</c:v>
                </c:pt>
                <c:pt idx="16">
                  <c:v>-0.03</c:v>
                </c:pt>
                <c:pt idx="17">
                  <c:v>-0.03</c:v>
                </c:pt>
                <c:pt idx="19">
                  <c:v>-0.03</c:v>
                </c:pt>
                <c:pt idx="20">
                  <c:v>-0.03</c:v>
                </c:pt>
                <c:pt idx="21">
                  <c:v>-0.03</c:v>
                </c:pt>
                <c:pt idx="22">
                  <c:v>-0.04</c:v>
                </c:pt>
                <c:pt idx="23">
                  <c:v>-0.04</c:v>
                </c:pt>
                <c:pt idx="24">
                  <c:v>-0.02</c:v>
                </c:pt>
                <c:pt idx="25">
                  <c:v>-0.02</c:v>
                </c:pt>
                <c:pt idx="26">
                  <c:v>-0.03</c:v>
                </c:pt>
                <c:pt idx="27">
                  <c:v>-0.02</c:v>
                </c:pt>
                <c:pt idx="28">
                  <c:v>-0.01</c:v>
                </c:pt>
                <c:pt idx="29">
                  <c:v>0</c:v>
                </c:pt>
                <c:pt idx="30">
                  <c:v>0</c:v>
                </c:pt>
                <c:pt idx="31">
                  <c:v>0.01</c:v>
                </c:pt>
                <c:pt idx="32">
                  <c:v>0.02</c:v>
                </c:pt>
                <c:pt idx="33">
                  <c:v>0.02</c:v>
                </c:pt>
                <c:pt idx="34">
                  <c:v>0.03</c:v>
                </c:pt>
                <c:pt idx="35">
                  <c:v>0.03</c:v>
                </c:pt>
                <c:pt idx="36">
                  <c:v>0.03</c:v>
                </c:pt>
                <c:pt idx="37">
                  <c:v>0.04</c:v>
                </c:pt>
                <c:pt idx="38">
                  <c:v>0.03</c:v>
                </c:pt>
                <c:pt idx="39">
                  <c:v>0.04</c:v>
                </c:pt>
                <c:pt idx="40">
                  <c:v>0.04</c:v>
                </c:pt>
                <c:pt idx="41">
                  <c:v>0.05</c:v>
                </c:pt>
                <c:pt idx="42">
                  <c:v>0.04</c:v>
                </c:pt>
                <c:pt idx="43">
                  <c:v>0.03</c:v>
                </c:pt>
                <c:pt idx="44">
                  <c:v>0.05</c:v>
                </c:pt>
                <c:pt idx="45">
                  <c:v>0.05</c:v>
                </c:pt>
                <c:pt idx="46">
                  <c:v>0.05</c:v>
                </c:pt>
                <c:pt idx="47">
                  <c:v>0.05</c:v>
                </c:pt>
                <c:pt idx="48">
                  <c:v>0.04</c:v>
                </c:pt>
                <c:pt idx="49">
                  <c:v>0.04</c:v>
                </c:pt>
                <c:pt idx="50">
                  <c:v>0.04</c:v>
                </c:pt>
                <c:pt idx="51">
                  <c:v>0.04</c:v>
                </c:pt>
                <c:pt idx="52">
                  <c:v>0.04</c:v>
                </c:pt>
                <c:pt idx="53">
                  <c:v>0.03</c:v>
                </c:pt>
                <c:pt idx="54">
                  <c:v>0.03</c:v>
                </c:pt>
                <c:pt idx="55">
                  <c:v>0.03</c:v>
                </c:pt>
                <c:pt idx="56">
                  <c:v>0.02</c:v>
                </c:pt>
                <c:pt idx="57">
                  <c:v>0.03</c:v>
                </c:pt>
                <c:pt idx="58">
                  <c:v>0.02</c:v>
                </c:pt>
                <c:pt idx="59">
                  <c:v>0.02</c:v>
                </c:pt>
                <c:pt idx="60">
                  <c:v>0.01</c:v>
                </c:pt>
                <c:pt idx="61">
                  <c:v>0.02</c:v>
                </c:pt>
                <c:pt idx="62">
                  <c:v>0.01</c:v>
                </c:pt>
                <c:pt idx="63">
                  <c:v>0.02</c:v>
                </c:pt>
                <c:pt idx="64">
                  <c:v>0.02</c:v>
                </c:pt>
                <c:pt idx="65">
                  <c:v>0.02</c:v>
                </c:pt>
                <c:pt idx="66">
                  <c:v>0.01</c:v>
                </c:pt>
                <c:pt idx="67">
                  <c:v>0.01</c:v>
                </c:pt>
                <c:pt idx="68">
                  <c:v>0.01</c:v>
                </c:pt>
                <c:pt idx="69">
                  <c:v>0</c:v>
                </c:pt>
                <c:pt idx="70">
                  <c:v>0</c:v>
                </c:pt>
                <c:pt idx="71">
                  <c:v>0</c:v>
                </c:pt>
                <c:pt idx="72">
                  <c:v>0</c:v>
                </c:pt>
                <c:pt idx="73">
                  <c:v>0.01</c:v>
                </c:pt>
                <c:pt idx="74">
                  <c:v>0</c:v>
                </c:pt>
              </c:numCache>
            </c:numRef>
          </c:val>
        </c:ser>
        <c:dLbls>
          <c:showLegendKey val="0"/>
          <c:showVal val="0"/>
          <c:showCatName val="0"/>
          <c:showSerName val="0"/>
          <c:showPercent val="0"/>
          <c:showBubbleSize val="0"/>
        </c:dLbls>
        <c:gapWidth val="150"/>
        <c:axId val="247935600"/>
        <c:axId val="247937168"/>
      </c:barChart>
      <c:catAx>
        <c:axId val="24793560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247937168"/>
        <c:crosses val="autoZero"/>
        <c:auto val="1"/>
        <c:lblAlgn val="ctr"/>
        <c:lblOffset val="100"/>
        <c:noMultiLvlLbl val="0"/>
      </c:catAx>
      <c:valAx>
        <c:axId val="247937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247935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65152E-BCCC-4541-9434-6294DE38F56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1AEE7BA0-629C-4B85-B4AD-7E22DED1A99C}">
      <dgm:prSet phldrT="[Text]"/>
      <dgm:spPr>
        <a:solidFill>
          <a:srgbClr val="C00000"/>
        </a:solidFill>
      </dgm:spPr>
      <dgm:t>
        <a:bodyPr/>
        <a:lstStyle/>
        <a:p>
          <a:r>
            <a:rPr lang="en-US" dirty="0" smtClean="0">
              <a:solidFill>
                <a:schemeClr val="bg1"/>
              </a:solidFill>
            </a:rPr>
            <a:t>Data Breach Event</a:t>
          </a:r>
          <a:endParaRPr lang="en-US" dirty="0">
            <a:solidFill>
              <a:schemeClr val="bg1"/>
            </a:solidFill>
          </a:endParaRPr>
        </a:p>
      </dgm:t>
    </dgm:pt>
    <dgm:pt modelId="{1567C19D-C1BB-49DD-8291-657F4EEF2DF7}" type="parTrans" cxnId="{6CEEA439-2F00-4982-9871-503A5365E2DF}">
      <dgm:prSet/>
      <dgm:spPr/>
      <dgm:t>
        <a:bodyPr/>
        <a:lstStyle/>
        <a:p>
          <a:endParaRPr lang="en-US"/>
        </a:p>
      </dgm:t>
    </dgm:pt>
    <dgm:pt modelId="{089A64FA-F977-4B37-B89F-2EF8C1433DDF}" type="sibTrans" cxnId="{6CEEA439-2F00-4982-9871-503A5365E2DF}">
      <dgm:prSet/>
      <dgm:spPr/>
      <dgm:t>
        <a:bodyPr/>
        <a:lstStyle/>
        <a:p>
          <a:endParaRPr lang="en-US"/>
        </a:p>
      </dgm:t>
    </dgm:pt>
    <dgm:pt modelId="{5F82ADDF-1E91-467C-A264-860ED8DCA426}">
      <dgm:prSet phldrT="[Text]" custT="1"/>
      <dgm:spPr/>
      <dgm:t>
        <a:bodyPr/>
        <a:lstStyle/>
        <a:p>
          <a:r>
            <a:rPr lang="en-US" sz="1600" dirty="0" smtClean="0"/>
            <a:t>Costs of notifying affecting individuals </a:t>
          </a:r>
          <a:endParaRPr lang="en-US" sz="1600" dirty="0"/>
        </a:p>
      </dgm:t>
    </dgm:pt>
    <dgm:pt modelId="{B29318E9-7C07-4CD5-9C1C-11978CFFCA78}" type="parTrans" cxnId="{7B70DE45-1D9C-4F31-894D-914B84C1AD81}">
      <dgm:prSet/>
      <dgm:spPr/>
      <dgm:t>
        <a:bodyPr/>
        <a:lstStyle/>
        <a:p>
          <a:endParaRPr lang="en-US"/>
        </a:p>
      </dgm:t>
    </dgm:pt>
    <dgm:pt modelId="{0CE931A9-4842-44F8-A23A-CE7B9271682A}" type="sibTrans" cxnId="{7B70DE45-1D9C-4F31-894D-914B84C1AD81}">
      <dgm:prSet/>
      <dgm:spPr/>
      <dgm:t>
        <a:bodyPr/>
        <a:lstStyle/>
        <a:p>
          <a:endParaRPr lang="en-US"/>
        </a:p>
      </dgm:t>
    </dgm:pt>
    <dgm:pt modelId="{6BBC841D-9638-41ED-BDD4-2259171F964B}">
      <dgm:prSet phldrT="[Text]"/>
      <dgm:spPr/>
      <dgm:t>
        <a:bodyPr/>
        <a:lstStyle/>
        <a:p>
          <a:r>
            <a:rPr lang="en-US" dirty="0" smtClean="0"/>
            <a:t>Defense and settlement costs</a:t>
          </a:r>
          <a:endParaRPr lang="en-US" dirty="0"/>
        </a:p>
      </dgm:t>
    </dgm:pt>
    <dgm:pt modelId="{E9612BF7-8DF6-43D8-9F23-D6B69FB5EE55}" type="parTrans" cxnId="{51978744-9307-4E70-9402-D828F43DA9D1}">
      <dgm:prSet/>
      <dgm:spPr/>
      <dgm:t>
        <a:bodyPr/>
        <a:lstStyle/>
        <a:p>
          <a:endParaRPr lang="en-US"/>
        </a:p>
      </dgm:t>
    </dgm:pt>
    <dgm:pt modelId="{3B0261EE-CFB6-48AB-8E0B-0449F35B4D72}" type="sibTrans" cxnId="{51978744-9307-4E70-9402-D828F43DA9D1}">
      <dgm:prSet/>
      <dgm:spPr/>
      <dgm:t>
        <a:bodyPr/>
        <a:lstStyle/>
        <a:p>
          <a:endParaRPr lang="en-US"/>
        </a:p>
      </dgm:t>
    </dgm:pt>
    <dgm:pt modelId="{DDE525F0-70D8-45F0-9682-5D1D4141DDC1}">
      <dgm:prSet phldrT="[Text]" custT="1"/>
      <dgm:spPr/>
      <dgm:t>
        <a:bodyPr/>
        <a:lstStyle/>
        <a:p>
          <a:r>
            <a:rPr lang="en-US" sz="1600" dirty="0" smtClean="0"/>
            <a:t>Lost customers and damaged reputation</a:t>
          </a:r>
          <a:endParaRPr lang="en-US" sz="1600" dirty="0"/>
        </a:p>
      </dgm:t>
    </dgm:pt>
    <dgm:pt modelId="{8EACBA72-0736-4829-BF79-2B5DEFF075E3}" type="parTrans" cxnId="{56860E61-6CFD-4773-8191-2F5031C8B89E}">
      <dgm:prSet/>
      <dgm:spPr/>
      <dgm:t>
        <a:bodyPr/>
        <a:lstStyle/>
        <a:p>
          <a:endParaRPr lang="en-US"/>
        </a:p>
      </dgm:t>
    </dgm:pt>
    <dgm:pt modelId="{FE6DE75F-9137-46B6-9AE9-0545233FF6B3}" type="sibTrans" cxnId="{56860E61-6CFD-4773-8191-2F5031C8B89E}">
      <dgm:prSet/>
      <dgm:spPr/>
      <dgm:t>
        <a:bodyPr/>
        <a:lstStyle/>
        <a:p>
          <a:endParaRPr lang="en-US"/>
        </a:p>
      </dgm:t>
    </dgm:pt>
    <dgm:pt modelId="{9321480D-3849-499F-9149-3F1E97383D0E}">
      <dgm:prSet phldrT="[Text]"/>
      <dgm:spPr/>
      <dgm:t>
        <a:bodyPr/>
        <a:lstStyle/>
        <a:p>
          <a:endParaRPr lang="en-US" dirty="0"/>
        </a:p>
      </dgm:t>
    </dgm:pt>
    <dgm:pt modelId="{3BAF80CF-93F2-486D-9D21-FD2B5778DFD2}" type="parTrans" cxnId="{8BEF2BAD-EC03-4781-A20C-BC1E0B655708}">
      <dgm:prSet/>
      <dgm:spPr/>
      <dgm:t>
        <a:bodyPr/>
        <a:lstStyle/>
        <a:p>
          <a:endParaRPr lang="en-US"/>
        </a:p>
      </dgm:t>
    </dgm:pt>
    <dgm:pt modelId="{558F8CCC-40FC-40E0-B992-4EB1CD746BC2}" type="sibTrans" cxnId="{8BEF2BAD-EC03-4781-A20C-BC1E0B655708}">
      <dgm:prSet/>
      <dgm:spPr/>
      <dgm:t>
        <a:bodyPr/>
        <a:lstStyle/>
        <a:p>
          <a:endParaRPr lang="en-US"/>
        </a:p>
      </dgm:t>
    </dgm:pt>
    <dgm:pt modelId="{B0602C1E-C48C-4D54-B662-B174A3E82681}">
      <dgm:prSet phldrT="[Text]" custT="1"/>
      <dgm:spPr/>
      <dgm:t>
        <a:bodyPr/>
        <a:lstStyle/>
        <a:p>
          <a:r>
            <a:rPr lang="en-US" sz="1600" dirty="0" smtClean="0"/>
            <a:t>Cyber extortion payments</a:t>
          </a:r>
          <a:endParaRPr lang="en-US" sz="1600" dirty="0"/>
        </a:p>
      </dgm:t>
    </dgm:pt>
    <dgm:pt modelId="{5AAF6B1F-FFD4-4287-9E40-00DD33C9EB39}" type="parTrans" cxnId="{0A89056E-30BD-4E92-A91D-BC7E7AB6775A}">
      <dgm:prSet/>
      <dgm:spPr/>
      <dgm:t>
        <a:bodyPr/>
        <a:lstStyle/>
        <a:p>
          <a:endParaRPr lang="en-US"/>
        </a:p>
      </dgm:t>
    </dgm:pt>
    <dgm:pt modelId="{CDEFA36E-4644-4641-9516-600D197FFF57}" type="sibTrans" cxnId="{0A89056E-30BD-4E92-A91D-BC7E7AB6775A}">
      <dgm:prSet/>
      <dgm:spPr/>
      <dgm:t>
        <a:bodyPr/>
        <a:lstStyle/>
        <a:p>
          <a:endParaRPr lang="en-US"/>
        </a:p>
      </dgm:t>
    </dgm:pt>
    <dgm:pt modelId="{847C7364-11AA-4DC2-925F-B3CBC54ECB48}">
      <dgm:prSet phldrT="[Text]" custT="1"/>
      <dgm:spPr/>
      <dgm:t>
        <a:bodyPr/>
        <a:lstStyle/>
        <a:p>
          <a:r>
            <a:rPr lang="en-US" sz="1600" dirty="0" smtClean="0"/>
            <a:t>Costs of notifying regulatory authorities</a:t>
          </a:r>
          <a:endParaRPr lang="en-US" sz="1600" dirty="0"/>
        </a:p>
      </dgm:t>
    </dgm:pt>
    <dgm:pt modelId="{B786CD19-95D2-4F8F-820A-CD58EEB81FF8}" type="parTrans" cxnId="{667D5494-5CE0-4FF2-9EFE-BB06FF1E7442}">
      <dgm:prSet/>
      <dgm:spPr/>
      <dgm:t>
        <a:bodyPr/>
        <a:lstStyle/>
        <a:p>
          <a:endParaRPr lang="en-US"/>
        </a:p>
      </dgm:t>
    </dgm:pt>
    <dgm:pt modelId="{6E00D103-71AA-4332-BF43-7EFE48F32CAE}" type="sibTrans" cxnId="{667D5494-5CE0-4FF2-9EFE-BB06FF1E7442}">
      <dgm:prSet/>
      <dgm:spPr/>
      <dgm:t>
        <a:bodyPr/>
        <a:lstStyle/>
        <a:p>
          <a:endParaRPr lang="en-US"/>
        </a:p>
      </dgm:t>
    </dgm:pt>
    <dgm:pt modelId="{D45ADFEC-7227-45ED-80AA-E792832CF994}">
      <dgm:prSet phldrT="[Text]"/>
      <dgm:spPr/>
      <dgm:t>
        <a:bodyPr/>
        <a:lstStyle/>
        <a:p>
          <a:endParaRPr lang="en-US" dirty="0"/>
        </a:p>
      </dgm:t>
    </dgm:pt>
    <dgm:pt modelId="{5DBF9A8A-DA02-424B-8E1F-E988E5B6820B}" type="parTrans" cxnId="{0E8F3568-C0A8-400B-800B-B90C07804FBA}">
      <dgm:prSet/>
      <dgm:spPr/>
      <dgm:t>
        <a:bodyPr/>
        <a:lstStyle/>
        <a:p>
          <a:endParaRPr lang="en-US"/>
        </a:p>
      </dgm:t>
    </dgm:pt>
    <dgm:pt modelId="{4902897B-FE49-4618-BC95-92338A266511}" type="sibTrans" cxnId="{0E8F3568-C0A8-400B-800B-B90C07804FBA}">
      <dgm:prSet/>
      <dgm:spPr/>
      <dgm:t>
        <a:bodyPr/>
        <a:lstStyle/>
        <a:p>
          <a:endParaRPr lang="en-US"/>
        </a:p>
      </dgm:t>
    </dgm:pt>
    <dgm:pt modelId="{4B42B842-6B2E-4003-A569-8DB2D07605DE}">
      <dgm:prSet phldrT="[Text]"/>
      <dgm:spPr/>
      <dgm:t>
        <a:bodyPr/>
        <a:lstStyle/>
        <a:p>
          <a:endParaRPr lang="en-US" dirty="0"/>
        </a:p>
      </dgm:t>
    </dgm:pt>
    <dgm:pt modelId="{95E955F2-DC47-4E59-8C4C-A157DBA07121}" type="parTrans" cxnId="{91E38686-48A5-4514-A469-7C3FFADC0D37}">
      <dgm:prSet/>
      <dgm:spPr/>
      <dgm:t>
        <a:bodyPr/>
        <a:lstStyle/>
        <a:p>
          <a:endParaRPr lang="en-US"/>
        </a:p>
      </dgm:t>
    </dgm:pt>
    <dgm:pt modelId="{39887C53-1830-4F8D-801B-AAFF4BEE6A73}" type="sibTrans" cxnId="{91E38686-48A5-4514-A469-7C3FFADC0D37}">
      <dgm:prSet/>
      <dgm:spPr/>
      <dgm:t>
        <a:bodyPr/>
        <a:lstStyle/>
        <a:p>
          <a:endParaRPr lang="en-US"/>
        </a:p>
      </dgm:t>
    </dgm:pt>
    <dgm:pt modelId="{F238AA70-11E4-4313-A751-C3893A93367B}">
      <dgm:prSet phldrT="[Text]" custT="1"/>
      <dgm:spPr/>
      <dgm:t>
        <a:bodyPr/>
        <a:lstStyle/>
        <a:p>
          <a:endParaRPr lang="en-US"/>
        </a:p>
      </dgm:t>
    </dgm:pt>
    <dgm:pt modelId="{E3912C89-D80E-468E-BD43-AD61106A2D9F}" type="parTrans" cxnId="{1D7F9148-6C95-4356-9711-FE690AD5DDDC}">
      <dgm:prSet/>
      <dgm:spPr/>
      <dgm:t>
        <a:bodyPr/>
        <a:lstStyle/>
        <a:p>
          <a:endParaRPr lang="en-US"/>
        </a:p>
      </dgm:t>
    </dgm:pt>
    <dgm:pt modelId="{479F126A-6D40-4053-B9AC-BFFB06DFC8FD}" type="sibTrans" cxnId="{1D7F9148-6C95-4356-9711-FE690AD5DDDC}">
      <dgm:prSet/>
      <dgm:spPr/>
      <dgm:t>
        <a:bodyPr/>
        <a:lstStyle/>
        <a:p>
          <a:endParaRPr lang="en-US"/>
        </a:p>
      </dgm:t>
    </dgm:pt>
    <dgm:pt modelId="{BB9CDE7A-964C-41EA-9FA4-73AAEF6C8C87}">
      <dgm:prSet phldrT="[Text]" custT="1"/>
      <dgm:spPr/>
      <dgm:t>
        <a:bodyPr/>
        <a:lstStyle/>
        <a:p>
          <a:r>
            <a:rPr lang="en-US" sz="1600" dirty="0" smtClean="0"/>
            <a:t>Regulatory fines at home &amp; abroad</a:t>
          </a:r>
          <a:endParaRPr lang="en-US" sz="1600" dirty="0"/>
        </a:p>
      </dgm:t>
    </dgm:pt>
    <dgm:pt modelId="{0DB401ED-9501-47A0-9722-FFB671C5363B}" type="parTrans" cxnId="{B0D646C6-1166-4397-A81A-56DA55EB74D4}">
      <dgm:prSet/>
      <dgm:spPr/>
      <dgm:t>
        <a:bodyPr/>
        <a:lstStyle/>
        <a:p>
          <a:endParaRPr lang="en-US"/>
        </a:p>
      </dgm:t>
    </dgm:pt>
    <dgm:pt modelId="{675EE0BE-E249-4D58-9275-65AB4D4FF5B0}" type="sibTrans" cxnId="{B0D646C6-1166-4397-A81A-56DA55EB74D4}">
      <dgm:prSet/>
      <dgm:spPr/>
      <dgm:t>
        <a:bodyPr/>
        <a:lstStyle/>
        <a:p>
          <a:endParaRPr lang="en-US"/>
        </a:p>
      </dgm:t>
    </dgm:pt>
    <dgm:pt modelId="{5E3C44D8-D7C4-4741-BFE7-B40E83E0810E}">
      <dgm:prSet phldrT="[Text]" custT="1"/>
      <dgm:spPr/>
      <dgm:t>
        <a:bodyPr/>
        <a:lstStyle/>
        <a:p>
          <a:r>
            <a:rPr lang="en-US" sz="1600" dirty="0" smtClean="0"/>
            <a:t>Business Income Loss</a:t>
          </a:r>
          <a:endParaRPr lang="en-US" sz="1600" dirty="0"/>
        </a:p>
      </dgm:t>
    </dgm:pt>
    <dgm:pt modelId="{419C214F-5B37-41C8-8489-BA7258B8F6B9}" type="parTrans" cxnId="{D40570A0-350A-4577-AEBF-FFECE0FBD67E}">
      <dgm:prSet/>
      <dgm:spPr/>
      <dgm:t>
        <a:bodyPr/>
        <a:lstStyle/>
        <a:p>
          <a:endParaRPr lang="en-US"/>
        </a:p>
      </dgm:t>
    </dgm:pt>
    <dgm:pt modelId="{23022F15-57E7-4484-A5E9-2EC47C0A06E3}" type="sibTrans" cxnId="{D40570A0-350A-4577-AEBF-FFECE0FBD67E}">
      <dgm:prSet/>
      <dgm:spPr/>
      <dgm:t>
        <a:bodyPr/>
        <a:lstStyle/>
        <a:p>
          <a:endParaRPr lang="en-US"/>
        </a:p>
      </dgm:t>
    </dgm:pt>
    <dgm:pt modelId="{84B2A22D-953A-4877-BEBA-FF0CC0260630}" type="pres">
      <dgm:prSet presAssocID="{BB65152E-BCCC-4541-9434-6294DE38F568}" presName="Name0" presStyleCnt="0">
        <dgm:presLayoutVars>
          <dgm:chMax val="1"/>
          <dgm:chPref val="1"/>
          <dgm:dir/>
          <dgm:animOne val="branch"/>
          <dgm:animLvl val="lvl"/>
        </dgm:presLayoutVars>
      </dgm:prSet>
      <dgm:spPr/>
      <dgm:t>
        <a:bodyPr/>
        <a:lstStyle/>
        <a:p>
          <a:endParaRPr lang="en-US"/>
        </a:p>
      </dgm:t>
    </dgm:pt>
    <dgm:pt modelId="{3C1CC195-821B-4304-9293-2FDD928A06EE}" type="pres">
      <dgm:prSet presAssocID="{1AEE7BA0-629C-4B85-B4AD-7E22DED1A99C}" presName="singleCycle" presStyleCnt="0"/>
      <dgm:spPr/>
    </dgm:pt>
    <dgm:pt modelId="{F2D50769-82FD-4084-8E03-110D6579274B}" type="pres">
      <dgm:prSet presAssocID="{1AEE7BA0-629C-4B85-B4AD-7E22DED1A99C}" presName="singleCenter" presStyleLbl="node1" presStyleIdx="0" presStyleCnt="8">
        <dgm:presLayoutVars>
          <dgm:chMax val="7"/>
          <dgm:chPref val="7"/>
        </dgm:presLayoutVars>
      </dgm:prSet>
      <dgm:spPr/>
      <dgm:t>
        <a:bodyPr/>
        <a:lstStyle/>
        <a:p>
          <a:endParaRPr lang="en-US"/>
        </a:p>
      </dgm:t>
    </dgm:pt>
    <dgm:pt modelId="{652BDA42-9255-444F-BF4F-48E006951B2F}" type="pres">
      <dgm:prSet presAssocID="{B29318E9-7C07-4CD5-9C1C-11978CFFCA78}" presName="Name56" presStyleLbl="parChTrans1D2" presStyleIdx="0" presStyleCnt="7"/>
      <dgm:spPr/>
      <dgm:t>
        <a:bodyPr/>
        <a:lstStyle/>
        <a:p>
          <a:endParaRPr lang="en-US"/>
        </a:p>
      </dgm:t>
    </dgm:pt>
    <dgm:pt modelId="{6CD08984-0F29-4332-9FF8-AC58E7CEEB64}" type="pres">
      <dgm:prSet presAssocID="{5F82ADDF-1E91-467C-A264-860ED8DCA426}" presName="text0" presStyleLbl="node1" presStyleIdx="1" presStyleCnt="8" custScaleX="156983" custRadScaleRad="99038" custRadScaleInc="-5187">
        <dgm:presLayoutVars>
          <dgm:bulletEnabled val="1"/>
        </dgm:presLayoutVars>
      </dgm:prSet>
      <dgm:spPr/>
      <dgm:t>
        <a:bodyPr/>
        <a:lstStyle/>
        <a:p>
          <a:endParaRPr lang="en-US"/>
        </a:p>
      </dgm:t>
    </dgm:pt>
    <dgm:pt modelId="{BA9E4B6F-5BC6-4833-8340-6DC678159372}" type="pres">
      <dgm:prSet presAssocID="{E9612BF7-8DF6-43D8-9F23-D6B69FB5EE55}" presName="Name56" presStyleLbl="parChTrans1D2" presStyleIdx="1" presStyleCnt="7"/>
      <dgm:spPr/>
      <dgm:t>
        <a:bodyPr/>
        <a:lstStyle/>
        <a:p>
          <a:endParaRPr lang="en-US"/>
        </a:p>
      </dgm:t>
    </dgm:pt>
    <dgm:pt modelId="{9085E4C5-3192-416F-86F0-ABBA20B2171B}" type="pres">
      <dgm:prSet presAssocID="{6BBC841D-9638-41ED-BDD4-2259171F964B}" presName="text0" presStyleLbl="node1" presStyleIdx="2" presStyleCnt="8" custScaleX="169376" custScaleY="106338" custRadScaleRad="122303" custRadScaleInc="29320">
        <dgm:presLayoutVars>
          <dgm:bulletEnabled val="1"/>
        </dgm:presLayoutVars>
      </dgm:prSet>
      <dgm:spPr/>
      <dgm:t>
        <a:bodyPr/>
        <a:lstStyle/>
        <a:p>
          <a:endParaRPr lang="en-US"/>
        </a:p>
      </dgm:t>
    </dgm:pt>
    <dgm:pt modelId="{4B013E86-89D2-4212-AEED-7FBC7097AEBA}" type="pres">
      <dgm:prSet presAssocID="{8EACBA72-0736-4829-BF79-2B5DEFF075E3}" presName="Name56" presStyleLbl="parChTrans1D2" presStyleIdx="2" presStyleCnt="7"/>
      <dgm:spPr/>
      <dgm:t>
        <a:bodyPr/>
        <a:lstStyle/>
        <a:p>
          <a:endParaRPr lang="en-US"/>
        </a:p>
      </dgm:t>
    </dgm:pt>
    <dgm:pt modelId="{5FE1A525-6534-451B-8D78-FB9676DF26AD}" type="pres">
      <dgm:prSet presAssocID="{DDE525F0-70D8-45F0-9682-5D1D4141DDC1}" presName="text0" presStyleLbl="node1" presStyleIdx="3" presStyleCnt="8" custScaleX="181840" custScaleY="82543" custRadScaleRad="111481" custRadScaleInc="-54507">
        <dgm:presLayoutVars>
          <dgm:bulletEnabled val="1"/>
        </dgm:presLayoutVars>
      </dgm:prSet>
      <dgm:spPr/>
      <dgm:t>
        <a:bodyPr/>
        <a:lstStyle/>
        <a:p>
          <a:endParaRPr lang="en-US"/>
        </a:p>
      </dgm:t>
    </dgm:pt>
    <dgm:pt modelId="{EAF10663-8C4C-4B90-9C61-0833B6F849A5}" type="pres">
      <dgm:prSet presAssocID="{5AAF6B1F-FFD4-4287-9E40-00DD33C9EB39}" presName="Name56" presStyleLbl="parChTrans1D2" presStyleIdx="3" presStyleCnt="7"/>
      <dgm:spPr/>
      <dgm:t>
        <a:bodyPr/>
        <a:lstStyle/>
        <a:p>
          <a:endParaRPr lang="en-US"/>
        </a:p>
      </dgm:t>
    </dgm:pt>
    <dgm:pt modelId="{9F2A84AB-C033-4C2A-AEC3-50C6B90266E5}" type="pres">
      <dgm:prSet presAssocID="{B0602C1E-C48C-4D54-B662-B174A3E82681}" presName="text0" presStyleLbl="node1" presStyleIdx="4" presStyleCnt="8" custScaleX="183622" custScaleY="77456" custRadScaleRad="134561" custRadScaleInc="-131587">
        <dgm:presLayoutVars>
          <dgm:bulletEnabled val="1"/>
        </dgm:presLayoutVars>
      </dgm:prSet>
      <dgm:spPr/>
      <dgm:t>
        <a:bodyPr/>
        <a:lstStyle/>
        <a:p>
          <a:endParaRPr lang="en-US"/>
        </a:p>
      </dgm:t>
    </dgm:pt>
    <dgm:pt modelId="{50357D84-431E-47DE-B7A5-2230E9C33475}" type="pres">
      <dgm:prSet presAssocID="{419C214F-5B37-41C8-8489-BA7258B8F6B9}" presName="Name56" presStyleLbl="parChTrans1D2" presStyleIdx="4" presStyleCnt="7"/>
      <dgm:spPr/>
      <dgm:t>
        <a:bodyPr/>
        <a:lstStyle/>
        <a:p>
          <a:endParaRPr lang="en-US"/>
        </a:p>
      </dgm:t>
    </dgm:pt>
    <dgm:pt modelId="{D52CB5E7-AF9C-4FD2-9476-BEB2B98D0511}" type="pres">
      <dgm:prSet presAssocID="{5E3C44D8-D7C4-4741-BFE7-B40E83E0810E}" presName="text0" presStyleLbl="node1" presStyleIdx="5" presStyleCnt="8" custScaleX="171241" custScaleY="65724" custRadScaleRad="97661" custRadScaleInc="-100233">
        <dgm:presLayoutVars>
          <dgm:bulletEnabled val="1"/>
        </dgm:presLayoutVars>
      </dgm:prSet>
      <dgm:spPr/>
      <dgm:t>
        <a:bodyPr/>
        <a:lstStyle/>
        <a:p>
          <a:endParaRPr lang="en-US"/>
        </a:p>
      </dgm:t>
    </dgm:pt>
    <dgm:pt modelId="{80D04EC1-DC11-4F75-8AF3-AA81E7A85C4C}" type="pres">
      <dgm:prSet presAssocID="{0DB401ED-9501-47A0-9722-FFB671C5363B}" presName="Name56" presStyleLbl="parChTrans1D2" presStyleIdx="5" presStyleCnt="7"/>
      <dgm:spPr/>
      <dgm:t>
        <a:bodyPr/>
        <a:lstStyle/>
        <a:p>
          <a:endParaRPr lang="en-US"/>
        </a:p>
      </dgm:t>
    </dgm:pt>
    <dgm:pt modelId="{034AE756-2580-4AA7-99D3-C950C00E90B8}" type="pres">
      <dgm:prSet presAssocID="{BB9CDE7A-964C-41EA-9FA4-73AAEF6C8C87}" presName="text0" presStyleLbl="node1" presStyleIdx="6" presStyleCnt="8" custScaleX="151172" custRadScaleRad="109930" custRadScaleInc="49786">
        <dgm:presLayoutVars>
          <dgm:bulletEnabled val="1"/>
        </dgm:presLayoutVars>
      </dgm:prSet>
      <dgm:spPr/>
      <dgm:t>
        <a:bodyPr/>
        <a:lstStyle/>
        <a:p>
          <a:endParaRPr lang="en-US"/>
        </a:p>
      </dgm:t>
    </dgm:pt>
    <dgm:pt modelId="{91D700EE-352D-47CD-BDBB-368BAD1A15C3}" type="pres">
      <dgm:prSet presAssocID="{B786CD19-95D2-4F8F-820A-CD58EEB81FF8}" presName="Name56" presStyleLbl="parChTrans1D2" presStyleIdx="6" presStyleCnt="7"/>
      <dgm:spPr/>
      <dgm:t>
        <a:bodyPr/>
        <a:lstStyle/>
        <a:p>
          <a:endParaRPr lang="en-US"/>
        </a:p>
      </dgm:t>
    </dgm:pt>
    <dgm:pt modelId="{3B13E823-8352-42F1-9CF9-3137D4F8DADE}" type="pres">
      <dgm:prSet presAssocID="{847C7364-11AA-4DC2-925F-B3CBC54ECB48}" presName="text0" presStyleLbl="node1" presStyleIdx="7" presStyleCnt="8" custScaleX="174123" custRadScaleRad="122254" custRadScaleInc="-20216">
        <dgm:presLayoutVars>
          <dgm:bulletEnabled val="1"/>
        </dgm:presLayoutVars>
      </dgm:prSet>
      <dgm:spPr/>
      <dgm:t>
        <a:bodyPr/>
        <a:lstStyle/>
        <a:p>
          <a:endParaRPr lang="en-US"/>
        </a:p>
      </dgm:t>
    </dgm:pt>
  </dgm:ptLst>
  <dgm:cxnLst>
    <dgm:cxn modelId="{B0D646C6-1166-4397-A81A-56DA55EB74D4}" srcId="{1AEE7BA0-629C-4B85-B4AD-7E22DED1A99C}" destId="{BB9CDE7A-964C-41EA-9FA4-73AAEF6C8C87}" srcOrd="5" destOrd="0" parTransId="{0DB401ED-9501-47A0-9722-FFB671C5363B}" sibTransId="{675EE0BE-E249-4D58-9275-65AB4D4FF5B0}"/>
    <dgm:cxn modelId="{0E8F3568-C0A8-400B-800B-B90C07804FBA}" srcId="{1AEE7BA0-629C-4B85-B4AD-7E22DED1A99C}" destId="{D45ADFEC-7227-45ED-80AA-E792832CF994}" srcOrd="7" destOrd="0" parTransId="{5DBF9A8A-DA02-424B-8E1F-E988E5B6820B}" sibTransId="{4902897B-FE49-4618-BC95-92338A266511}"/>
    <dgm:cxn modelId="{955C126F-D870-48F2-B726-688A0EFFF1A9}" type="presOf" srcId="{5AAF6B1F-FFD4-4287-9E40-00DD33C9EB39}" destId="{EAF10663-8C4C-4B90-9C61-0833B6F849A5}" srcOrd="0" destOrd="0" presId="urn:microsoft.com/office/officeart/2008/layout/RadialCluster"/>
    <dgm:cxn modelId="{91E38686-48A5-4514-A469-7C3FFADC0D37}" srcId="{BB65152E-BCCC-4541-9434-6294DE38F568}" destId="{4B42B842-6B2E-4003-A569-8DB2D07605DE}" srcOrd="1" destOrd="0" parTransId="{95E955F2-DC47-4E59-8C4C-A157DBA07121}" sibTransId="{39887C53-1830-4F8D-801B-AAFF4BEE6A73}"/>
    <dgm:cxn modelId="{8BEF2BAD-EC03-4781-A20C-BC1E0B655708}" srcId="{4B42B842-6B2E-4003-A569-8DB2D07605DE}" destId="{9321480D-3849-499F-9149-3F1E97383D0E}" srcOrd="0" destOrd="0" parTransId="{3BAF80CF-93F2-486D-9D21-FD2B5778DFD2}" sibTransId="{558F8CCC-40FC-40E0-B992-4EB1CD746BC2}"/>
    <dgm:cxn modelId="{BAB56754-70C2-4C3D-A9F7-38808AE02ED4}" type="presOf" srcId="{8EACBA72-0736-4829-BF79-2B5DEFF075E3}" destId="{4B013E86-89D2-4212-AEED-7FBC7097AEBA}" srcOrd="0" destOrd="0" presId="urn:microsoft.com/office/officeart/2008/layout/RadialCluster"/>
    <dgm:cxn modelId="{D8E99BD9-3C94-4D80-836E-4CC85BB5768A}" type="presOf" srcId="{E9612BF7-8DF6-43D8-9F23-D6B69FB5EE55}" destId="{BA9E4B6F-5BC6-4833-8340-6DC678159372}" srcOrd="0" destOrd="0" presId="urn:microsoft.com/office/officeart/2008/layout/RadialCluster"/>
    <dgm:cxn modelId="{E1CE31DB-7767-4A36-9225-73FED45C43A9}" type="presOf" srcId="{847C7364-11AA-4DC2-925F-B3CBC54ECB48}" destId="{3B13E823-8352-42F1-9CF9-3137D4F8DADE}" srcOrd="0" destOrd="0" presId="urn:microsoft.com/office/officeart/2008/layout/RadialCluster"/>
    <dgm:cxn modelId="{96FB01B3-CFAE-4F3B-B210-ADCE98C945E4}" type="presOf" srcId="{BB9CDE7A-964C-41EA-9FA4-73AAEF6C8C87}" destId="{034AE756-2580-4AA7-99D3-C950C00E90B8}" srcOrd="0" destOrd="0" presId="urn:microsoft.com/office/officeart/2008/layout/RadialCluster"/>
    <dgm:cxn modelId="{51978744-9307-4E70-9402-D828F43DA9D1}" srcId="{1AEE7BA0-629C-4B85-B4AD-7E22DED1A99C}" destId="{6BBC841D-9638-41ED-BDD4-2259171F964B}" srcOrd="1" destOrd="0" parTransId="{E9612BF7-8DF6-43D8-9F23-D6B69FB5EE55}" sibTransId="{3B0261EE-CFB6-48AB-8E0B-0449F35B4D72}"/>
    <dgm:cxn modelId="{9D4634BA-98B6-4163-86C4-7F6732253B7D}" type="presOf" srcId="{5E3C44D8-D7C4-4741-BFE7-B40E83E0810E}" destId="{D52CB5E7-AF9C-4FD2-9476-BEB2B98D0511}" srcOrd="0" destOrd="0" presId="urn:microsoft.com/office/officeart/2008/layout/RadialCluster"/>
    <dgm:cxn modelId="{6CEEA439-2F00-4982-9871-503A5365E2DF}" srcId="{BB65152E-BCCC-4541-9434-6294DE38F568}" destId="{1AEE7BA0-629C-4B85-B4AD-7E22DED1A99C}" srcOrd="0" destOrd="0" parTransId="{1567C19D-C1BB-49DD-8291-657F4EEF2DF7}" sibTransId="{089A64FA-F977-4B37-B89F-2EF8C1433DDF}"/>
    <dgm:cxn modelId="{D40570A0-350A-4577-AEBF-FFECE0FBD67E}" srcId="{1AEE7BA0-629C-4B85-B4AD-7E22DED1A99C}" destId="{5E3C44D8-D7C4-4741-BFE7-B40E83E0810E}" srcOrd="4" destOrd="0" parTransId="{419C214F-5B37-41C8-8489-BA7258B8F6B9}" sibTransId="{23022F15-57E7-4484-A5E9-2EC47C0A06E3}"/>
    <dgm:cxn modelId="{B67E41DE-9EBC-4848-ADE8-19888EE185B2}" type="presOf" srcId="{5F82ADDF-1E91-467C-A264-860ED8DCA426}" destId="{6CD08984-0F29-4332-9FF8-AC58E7CEEB64}" srcOrd="0" destOrd="0" presId="urn:microsoft.com/office/officeart/2008/layout/RadialCluster"/>
    <dgm:cxn modelId="{0A89056E-30BD-4E92-A91D-BC7E7AB6775A}" srcId="{1AEE7BA0-629C-4B85-B4AD-7E22DED1A99C}" destId="{B0602C1E-C48C-4D54-B662-B174A3E82681}" srcOrd="3" destOrd="0" parTransId="{5AAF6B1F-FFD4-4287-9E40-00DD33C9EB39}" sibTransId="{CDEFA36E-4644-4641-9516-600D197FFF57}"/>
    <dgm:cxn modelId="{D429134F-F594-42DD-B275-3412DA12C1D9}" type="presOf" srcId="{B29318E9-7C07-4CD5-9C1C-11978CFFCA78}" destId="{652BDA42-9255-444F-BF4F-48E006951B2F}" srcOrd="0" destOrd="0" presId="urn:microsoft.com/office/officeart/2008/layout/RadialCluster"/>
    <dgm:cxn modelId="{3347206B-255D-4BD5-9F1A-92D872987CE0}" type="presOf" srcId="{B786CD19-95D2-4F8F-820A-CD58EEB81FF8}" destId="{91D700EE-352D-47CD-BDBB-368BAD1A15C3}" srcOrd="0" destOrd="0" presId="urn:microsoft.com/office/officeart/2008/layout/RadialCluster"/>
    <dgm:cxn modelId="{667D5494-5CE0-4FF2-9EFE-BB06FF1E7442}" srcId="{1AEE7BA0-629C-4B85-B4AD-7E22DED1A99C}" destId="{847C7364-11AA-4DC2-925F-B3CBC54ECB48}" srcOrd="6" destOrd="0" parTransId="{B786CD19-95D2-4F8F-820A-CD58EEB81FF8}" sibTransId="{6E00D103-71AA-4332-BF43-7EFE48F32CAE}"/>
    <dgm:cxn modelId="{4541EFC2-DCDF-4D6D-9A46-52BC1B857CFE}" type="presOf" srcId="{1AEE7BA0-629C-4B85-B4AD-7E22DED1A99C}" destId="{F2D50769-82FD-4084-8E03-110D6579274B}" srcOrd="0" destOrd="0" presId="urn:microsoft.com/office/officeart/2008/layout/RadialCluster"/>
    <dgm:cxn modelId="{7B70DE45-1D9C-4F31-894D-914B84C1AD81}" srcId="{1AEE7BA0-629C-4B85-B4AD-7E22DED1A99C}" destId="{5F82ADDF-1E91-467C-A264-860ED8DCA426}" srcOrd="0" destOrd="0" parTransId="{B29318E9-7C07-4CD5-9C1C-11978CFFCA78}" sibTransId="{0CE931A9-4842-44F8-A23A-CE7B9271682A}"/>
    <dgm:cxn modelId="{EFE1FEDF-7E0D-42DC-9835-96EEEABDF3BD}" type="presOf" srcId="{419C214F-5B37-41C8-8489-BA7258B8F6B9}" destId="{50357D84-431E-47DE-B7A5-2230E9C33475}" srcOrd="0" destOrd="0" presId="urn:microsoft.com/office/officeart/2008/layout/RadialCluster"/>
    <dgm:cxn modelId="{56860E61-6CFD-4773-8191-2F5031C8B89E}" srcId="{1AEE7BA0-629C-4B85-B4AD-7E22DED1A99C}" destId="{DDE525F0-70D8-45F0-9682-5D1D4141DDC1}" srcOrd="2" destOrd="0" parTransId="{8EACBA72-0736-4829-BF79-2B5DEFF075E3}" sibTransId="{FE6DE75F-9137-46B6-9AE9-0545233FF6B3}"/>
    <dgm:cxn modelId="{FAE3D8A0-77A6-442A-A5B9-3E5D682A58A7}" type="presOf" srcId="{0DB401ED-9501-47A0-9722-FFB671C5363B}" destId="{80D04EC1-DC11-4F75-8AF3-AA81E7A85C4C}" srcOrd="0" destOrd="0" presId="urn:microsoft.com/office/officeart/2008/layout/RadialCluster"/>
    <dgm:cxn modelId="{1D7F9148-6C95-4356-9711-FE690AD5DDDC}" srcId="{1AEE7BA0-629C-4B85-B4AD-7E22DED1A99C}" destId="{F238AA70-11E4-4313-A751-C3893A93367B}" srcOrd="8" destOrd="0" parTransId="{E3912C89-D80E-468E-BD43-AD61106A2D9F}" sibTransId="{479F126A-6D40-4053-B9AC-BFFB06DFC8FD}"/>
    <dgm:cxn modelId="{30BE7B0D-DA04-4600-8972-4BF254BB8545}" type="presOf" srcId="{BB65152E-BCCC-4541-9434-6294DE38F568}" destId="{84B2A22D-953A-4877-BEBA-FF0CC0260630}" srcOrd="0" destOrd="0" presId="urn:microsoft.com/office/officeart/2008/layout/RadialCluster"/>
    <dgm:cxn modelId="{376E2BA5-DFDC-4A9F-A623-1D1D844AF1C0}" type="presOf" srcId="{DDE525F0-70D8-45F0-9682-5D1D4141DDC1}" destId="{5FE1A525-6534-451B-8D78-FB9676DF26AD}" srcOrd="0" destOrd="0" presId="urn:microsoft.com/office/officeart/2008/layout/RadialCluster"/>
    <dgm:cxn modelId="{244F6C81-7F69-4504-9445-D6D0B5DA174A}" type="presOf" srcId="{B0602C1E-C48C-4D54-B662-B174A3E82681}" destId="{9F2A84AB-C033-4C2A-AEC3-50C6B90266E5}" srcOrd="0" destOrd="0" presId="urn:microsoft.com/office/officeart/2008/layout/RadialCluster"/>
    <dgm:cxn modelId="{414C8C3E-6BF4-4A3E-8FAC-813BAA53D28B}" type="presOf" srcId="{6BBC841D-9638-41ED-BDD4-2259171F964B}" destId="{9085E4C5-3192-416F-86F0-ABBA20B2171B}" srcOrd="0" destOrd="0" presId="urn:microsoft.com/office/officeart/2008/layout/RadialCluster"/>
    <dgm:cxn modelId="{B5F789DD-B8FE-48FA-ABC5-2FC5E24B76BA}" type="presParOf" srcId="{84B2A22D-953A-4877-BEBA-FF0CC0260630}" destId="{3C1CC195-821B-4304-9293-2FDD928A06EE}" srcOrd="0" destOrd="0" presId="urn:microsoft.com/office/officeart/2008/layout/RadialCluster"/>
    <dgm:cxn modelId="{DF0A1903-3694-4395-AB88-93CE45952287}" type="presParOf" srcId="{3C1CC195-821B-4304-9293-2FDD928A06EE}" destId="{F2D50769-82FD-4084-8E03-110D6579274B}" srcOrd="0" destOrd="0" presId="urn:microsoft.com/office/officeart/2008/layout/RadialCluster"/>
    <dgm:cxn modelId="{520C6351-0F48-4724-A808-383E24B2347E}" type="presParOf" srcId="{3C1CC195-821B-4304-9293-2FDD928A06EE}" destId="{652BDA42-9255-444F-BF4F-48E006951B2F}" srcOrd="1" destOrd="0" presId="urn:microsoft.com/office/officeart/2008/layout/RadialCluster"/>
    <dgm:cxn modelId="{A69C7E81-9124-4A2E-BA99-13AF43D55E26}" type="presParOf" srcId="{3C1CC195-821B-4304-9293-2FDD928A06EE}" destId="{6CD08984-0F29-4332-9FF8-AC58E7CEEB64}" srcOrd="2" destOrd="0" presId="urn:microsoft.com/office/officeart/2008/layout/RadialCluster"/>
    <dgm:cxn modelId="{6729C1B4-A7EE-4FAA-9A8C-7BC5025860DE}" type="presParOf" srcId="{3C1CC195-821B-4304-9293-2FDD928A06EE}" destId="{BA9E4B6F-5BC6-4833-8340-6DC678159372}" srcOrd="3" destOrd="0" presId="urn:microsoft.com/office/officeart/2008/layout/RadialCluster"/>
    <dgm:cxn modelId="{EA5BBB93-488A-4749-A214-D8EECE88C07B}" type="presParOf" srcId="{3C1CC195-821B-4304-9293-2FDD928A06EE}" destId="{9085E4C5-3192-416F-86F0-ABBA20B2171B}" srcOrd="4" destOrd="0" presId="urn:microsoft.com/office/officeart/2008/layout/RadialCluster"/>
    <dgm:cxn modelId="{7962A008-FA66-4FCA-9724-7DBD363000A2}" type="presParOf" srcId="{3C1CC195-821B-4304-9293-2FDD928A06EE}" destId="{4B013E86-89D2-4212-AEED-7FBC7097AEBA}" srcOrd="5" destOrd="0" presId="urn:microsoft.com/office/officeart/2008/layout/RadialCluster"/>
    <dgm:cxn modelId="{E06A9749-FC8F-49FB-9EE2-3DA6FAE8D09C}" type="presParOf" srcId="{3C1CC195-821B-4304-9293-2FDD928A06EE}" destId="{5FE1A525-6534-451B-8D78-FB9676DF26AD}" srcOrd="6" destOrd="0" presId="urn:microsoft.com/office/officeart/2008/layout/RadialCluster"/>
    <dgm:cxn modelId="{8FA57062-8BE0-4146-A823-C50B86049F6D}" type="presParOf" srcId="{3C1CC195-821B-4304-9293-2FDD928A06EE}" destId="{EAF10663-8C4C-4B90-9C61-0833B6F849A5}" srcOrd="7" destOrd="0" presId="urn:microsoft.com/office/officeart/2008/layout/RadialCluster"/>
    <dgm:cxn modelId="{A4BBAAEB-9E58-45C7-94E8-F6253535525B}" type="presParOf" srcId="{3C1CC195-821B-4304-9293-2FDD928A06EE}" destId="{9F2A84AB-C033-4C2A-AEC3-50C6B90266E5}" srcOrd="8" destOrd="0" presId="urn:microsoft.com/office/officeart/2008/layout/RadialCluster"/>
    <dgm:cxn modelId="{6AC15290-30B9-4E97-8A36-E39FDCC298ED}" type="presParOf" srcId="{3C1CC195-821B-4304-9293-2FDD928A06EE}" destId="{50357D84-431E-47DE-B7A5-2230E9C33475}" srcOrd="9" destOrd="0" presId="urn:microsoft.com/office/officeart/2008/layout/RadialCluster"/>
    <dgm:cxn modelId="{CCE2666E-D229-4AE4-8AFC-F51192693143}" type="presParOf" srcId="{3C1CC195-821B-4304-9293-2FDD928A06EE}" destId="{D52CB5E7-AF9C-4FD2-9476-BEB2B98D0511}" srcOrd="10" destOrd="0" presId="urn:microsoft.com/office/officeart/2008/layout/RadialCluster"/>
    <dgm:cxn modelId="{B6CA4CCE-88AF-4C19-9FD8-8F1D948092F9}" type="presParOf" srcId="{3C1CC195-821B-4304-9293-2FDD928A06EE}" destId="{80D04EC1-DC11-4F75-8AF3-AA81E7A85C4C}" srcOrd="11" destOrd="0" presId="urn:microsoft.com/office/officeart/2008/layout/RadialCluster"/>
    <dgm:cxn modelId="{8F06769E-3138-41CF-A915-76A18FC3635C}" type="presParOf" srcId="{3C1CC195-821B-4304-9293-2FDD928A06EE}" destId="{034AE756-2580-4AA7-99D3-C950C00E90B8}" srcOrd="12" destOrd="0" presId="urn:microsoft.com/office/officeart/2008/layout/RadialCluster"/>
    <dgm:cxn modelId="{BBA0A670-E6FB-4600-BFE0-D0D9B4F4146A}" type="presParOf" srcId="{3C1CC195-821B-4304-9293-2FDD928A06EE}" destId="{91D700EE-352D-47CD-BDBB-368BAD1A15C3}" srcOrd="13" destOrd="0" presId="urn:microsoft.com/office/officeart/2008/layout/RadialCluster"/>
    <dgm:cxn modelId="{4B3AE554-8633-4DC9-B96B-A94FA323078A}" type="presParOf" srcId="{3C1CC195-821B-4304-9293-2FDD928A06EE}" destId="{3B13E823-8352-42F1-9CF9-3137D4F8DADE}"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2BD684-3FF6-4952-B43F-4567C9363BF9}"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F7F1F61F-999A-45FC-BFCF-ED72631DB0F1}">
      <dgm:prSet phldrT="[Text]" custT="1"/>
      <dgm:spPr>
        <a:solidFill>
          <a:srgbClr val="C00000">
            <a:alpha val="50000"/>
          </a:srgbClr>
        </a:solidFill>
      </dgm:spPr>
      <dgm:t>
        <a:bodyPr/>
        <a:lstStyle/>
        <a:p>
          <a:r>
            <a:rPr lang="en-US" sz="2000" dirty="0" smtClean="0"/>
            <a:t>Loss Prevention</a:t>
          </a:r>
          <a:endParaRPr lang="en-US" sz="2000" dirty="0"/>
        </a:p>
      </dgm:t>
    </dgm:pt>
    <dgm:pt modelId="{E9ED9BB9-00CF-441D-8117-BAE04DDB9B3F}" type="parTrans" cxnId="{34E7A899-BA24-4F12-AD8F-47A0BB54E7CE}">
      <dgm:prSet/>
      <dgm:spPr/>
      <dgm:t>
        <a:bodyPr/>
        <a:lstStyle/>
        <a:p>
          <a:endParaRPr lang="en-US"/>
        </a:p>
      </dgm:t>
    </dgm:pt>
    <dgm:pt modelId="{8B724AC2-D0F8-4560-869E-91A9006E5899}" type="sibTrans" cxnId="{34E7A899-BA24-4F12-AD8F-47A0BB54E7CE}">
      <dgm:prSet/>
      <dgm:spPr/>
      <dgm:t>
        <a:bodyPr/>
        <a:lstStyle/>
        <a:p>
          <a:endParaRPr lang="en-US"/>
        </a:p>
      </dgm:t>
    </dgm:pt>
    <dgm:pt modelId="{A70948A3-6457-4E59-B7FC-DC1CB9FB8993}">
      <dgm:prSet phldrT="[Text]"/>
      <dgm:spPr/>
      <dgm:t>
        <a:bodyPr/>
        <a:lstStyle/>
        <a:p>
          <a:r>
            <a:rPr lang="en-US" dirty="0" smtClean="0"/>
            <a:t>Post-Breach Response</a:t>
          </a:r>
        </a:p>
        <a:p>
          <a:r>
            <a:rPr lang="en-US" dirty="0" smtClean="0"/>
            <a:t>(Insurable)</a:t>
          </a:r>
          <a:endParaRPr lang="en-US" dirty="0"/>
        </a:p>
      </dgm:t>
    </dgm:pt>
    <dgm:pt modelId="{23C00615-0441-4230-82D7-7F1C4CB4644C}" type="parTrans" cxnId="{B660E1D0-681E-4621-81AE-3EB6DDD555A0}">
      <dgm:prSet/>
      <dgm:spPr/>
      <dgm:t>
        <a:bodyPr/>
        <a:lstStyle/>
        <a:p>
          <a:endParaRPr lang="en-US"/>
        </a:p>
      </dgm:t>
    </dgm:pt>
    <dgm:pt modelId="{91B8AEA2-61F8-43CA-8225-2BFB1071DA0E}" type="sibTrans" cxnId="{B660E1D0-681E-4621-81AE-3EB6DDD555A0}">
      <dgm:prSet/>
      <dgm:spPr/>
      <dgm:t>
        <a:bodyPr/>
        <a:lstStyle/>
        <a:p>
          <a:endParaRPr lang="en-US"/>
        </a:p>
      </dgm:t>
    </dgm:pt>
    <dgm:pt modelId="{36D326C4-2898-4CDE-AFCA-D06038A80A78}">
      <dgm:prSet phldrT="[Text]"/>
      <dgm:spPr>
        <a:solidFill>
          <a:srgbClr val="00B050">
            <a:alpha val="50000"/>
          </a:srgbClr>
        </a:solidFill>
      </dgm:spPr>
      <dgm:t>
        <a:bodyPr/>
        <a:lstStyle/>
        <a:p>
          <a:r>
            <a:rPr lang="en-US" dirty="0" smtClean="0"/>
            <a:t>Loss Transfer (Insurance)</a:t>
          </a:r>
          <a:endParaRPr lang="en-US" dirty="0"/>
        </a:p>
      </dgm:t>
    </dgm:pt>
    <dgm:pt modelId="{4B30A3E9-D21A-401B-B61C-0BE827AD6AB9}" type="parTrans" cxnId="{92AEDC36-59DF-45D0-98F0-4E133736FC1A}">
      <dgm:prSet/>
      <dgm:spPr/>
      <dgm:t>
        <a:bodyPr/>
        <a:lstStyle/>
        <a:p>
          <a:endParaRPr lang="en-US"/>
        </a:p>
      </dgm:t>
    </dgm:pt>
    <dgm:pt modelId="{E410D388-235A-4B71-8C1E-50BC7678B678}" type="sibTrans" cxnId="{92AEDC36-59DF-45D0-98F0-4E133736FC1A}">
      <dgm:prSet/>
      <dgm:spPr/>
      <dgm:t>
        <a:bodyPr/>
        <a:lstStyle/>
        <a:p>
          <a:endParaRPr lang="en-US"/>
        </a:p>
      </dgm:t>
    </dgm:pt>
    <dgm:pt modelId="{04D5299D-706B-442B-B5AD-C000BC0C3B9F}" type="pres">
      <dgm:prSet presAssocID="{582BD684-3FF6-4952-B43F-4567C9363BF9}" presName="Name0" presStyleCnt="0">
        <dgm:presLayoutVars>
          <dgm:chMax val="7"/>
          <dgm:dir/>
          <dgm:resizeHandles val="exact"/>
        </dgm:presLayoutVars>
      </dgm:prSet>
      <dgm:spPr/>
    </dgm:pt>
    <dgm:pt modelId="{08A2713C-6BFD-40DB-8FF9-6ECED0F0C1BB}" type="pres">
      <dgm:prSet presAssocID="{582BD684-3FF6-4952-B43F-4567C9363BF9}" presName="ellipse1" presStyleLbl="vennNode1" presStyleIdx="0" presStyleCnt="3" custLinFactNeighborX="-40436" custLinFactNeighborY="21683">
        <dgm:presLayoutVars>
          <dgm:bulletEnabled val="1"/>
        </dgm:presLayoutVars>
      </dgm:prSet>
      <dgm:spPr/>
      <dgm:t>
        <a:bodyPr/>
        <a:lstStyle/>
        <a:p>
          <a:endParaRPr lang="en-US"/>
        </a:p>
      </dgm:t>
    </dgm:pt>
    <dgm:pt modelId="{7912B318-D591-42FF-BD79-F5B8746BB743}" type="pres">
      <dgm:prSet presAssocID="{582BD684-3FF6-4952-B43F-4567C9363BF9}" presName="ellipse2" presStyleLbl="vennNode1" presStyleIdx="1" presStyleCnt="3" custLinFactNeighborX="90835" custLinFactNeighborY="-45711">
        <dgm:presLayoutVars>
          <dgm:bulletEnabled val="1"/>
        </dgm:presLayoutVars>
      </dgm:prSet>
      <dgm:spPr/>
      <dgm:t>
        <a:bodyPr/>
        <a:lstStyle/>
        <a:p>
          <a:endParaRPr lang="en-US"/>
        </a:p>
      </dgm:t>
    </dgm:pt>
    <dgm:pt modelId="{FC044967-5DBC-4030-9159-44AE909A195C}" type="pres">
      <dgm:prSet presAssocID="{582BD684-3FF6-4952-B43F-4567C9363BF9}" presName="ellipse3" presStyleLbl="vennNode1" presStyleIdx="2" presStyleCnt="3" custLinFactNeighborX="-52742" custLinFactNeighborY="24027">
        <dgm:presLayoutVars>
          <dgm:bulletEnabled val="1"/>
        </dgm:presLayoutVars>
      </dgm:prSet>
      <dgm:spPr/>
      <dgm:t>
        <a:bodyPr/>
        <a:lstStyle/>
        <a:p>
          <a:endParaRPr lang="en-US"/>
        </a:p>
      </dgm:t>
    </dgm:pt>
  </dgm:ptLst>
  <dgm:cxnLst>
    <dgm:cxn modelId="{92AEDC36-59DF-45D0-98F0-4E133736FC1A}" srcId="{582BD684-3FF6-4952-B43F-4567C9363BF9}" destId="{36D326C4-2898-4CDE-AFCA-D06038A80A78}" srcOrd="2" destOrd="0" parTransId="{4B30A3E9-D21A-401B-B61C-0BE827AD6AB9}" sibTransId="{E410D388-235A-4B71-8C1E-50BC7678B678}"/>
    <dgm:cxn modelId="{33A4173D-630B-4270-9053-7CEE0BE72B18}" type="presOf" srcId="{582BD684-3FF6-4952-B43F-4567C9363BF9}" destId="{04D5299D-706B-442B-B5AD-C000BC0C3B9F}" srcOrd="0" destOrd="0" presId="urn:microsoft.com/office/officeart/2005/8/layout/rings+Icon"/>
    <dgm:cxn modelId="{34E7A899-BA24-4F12-AD8F-47A0BB54E7CE}" srcId="{582BD684-3FF6-4952-B43F-4567C9363BF9}" destId="{F7F1F61F-999A-45FC-BFCF-ED72631DB0F1}" srcOrd="0" destOrd="0" parTransId="{E9ED9BB9-00CF-441D-8117-BAE04DDB9B3F}" sibTransId="{8B724AC2-D0F8-4560-869E-91A9006E5899}"/>
    <dgm:cxn modelId="{5B69EFD8-E1F5-4227-95EE-75EEDA05A07C}" type="presOf" srcId="{F7F1F61F-999A-45FC-BFCF-ED72631DB0F1}" destId="{08A2713C-6BFD-40DB-8FF9-6ECED0F0C1BB}" srcOrd="0" destOrd="0" presId="urn:microsoft.com/office/officeart/2005/8/layout/rings+Icon"/>
    <dgm:cxn modelId="{5036D45E-09A6-46B1-89D0-6A36ECE16C7E}" type="presOf" srcId="{A70948A3-6457-4E59-B7FC-DC1CB9FB8993}" destId="{7912B318-D591-42FF-BD79-F5B8746BB743}" srcOrd="0" destOrd="0" presId="urn:microsoft.com/office/officeart/2005/8/layout/rings+Icon"/>
    <dgm:cxn modelId="{2B41A2E2-0013-49AE-B5D4-846F165BCF31}" type="presOf" srcId="{36D326C4-2898-4CDE-AFCA-D06038A80A78}" destId="{FC044967-5DBC-4030-9159-44AE909A195C}" srcOrd="0" destOrd="0" presId="urn:microsoft.com/office/officeart/2005/8/layout/rings+Icon"/>
    <dgm:cxn modelId="{B660E1D0-681E-4621-81AE-3EB6DDD555A0}" srcId="{582BD684-3FF6-4952-B43F-4567C9363BF9}" destId="{A70948A3-6457-4E59-B7FC-DC1CB9FB8993}" srcOrd="1" destOrd="0" parTransId="{23C00615-0441-4230-82D7-7F1C4CB4644C}" sibTransId="{91B8AEA2-61F8-43CA-8225-2BFB1071DA0E}"/>
    <dgm:cxn modelId="{275B200E-3F0F-4D54-9C5A-D0D734E1D257}" type="presParOf" srcId="{04D5299D-706B-442B-B5AD-C000BC0C3B9F}" destId="{08A2713C-6BFD-40DB-8FF9-6ECED0F0C1BB}" srcOrd="0" destOrd="0" presId="urn:microsoft.com/office/officeart/2005/8/layout/rings+Icon"/>
    <dgm:cxn modelId="{7808B7C0-6EAB-4028-8904-A9BAA3A0E87E}" type="presParOf" srcId="{04D5299D-706B-442B-B5AD-C000BC0C3B9F}" destId="{7912B318-D591-42FF-BD79-F5B8746BB743}" srcOrd="1" destOrd="0" presId="urn:microsoft.com/office/officeart/2005/8/layout/rings+Icon"/>
    <dgm:cxn modelId="{FB933CB9-C02E-4F33-9238-0FD9FB5F8EA7}" type="presParOf" srcId="{04D5299D-706B-442B-B5AD-C000BC0C3B9F}" destId="{FC044967-5DBC-4030-9159-44AE909A195C}" srcOrd="2"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0.33397</cdr:x>
      <cdr:y>0.53432</cdr:y>
    </cdr:from>
    <cdr:to>
      <cdr:x>0.74349</cdr:x>
      <cdr:y>0.60699</cdr:y>
    </cdr:to>
    <cdr:sp macro="" textlink="">
      <cdr:nvSpPr>
        <cdr:cNvPr id="3" name="Left-Right Arrow Callout 2"/>
        <cdr:cNvSpPr/>
      </cdr:nvSpPr>
      <cdr:spPr>
        <a:xfrm xmlns:a="http://schemas.openxmlformats.org/drawingml/2006/main">
          <a:off x="2722996" y="2173172"/>
          <a:ext cx="3338945" cy="295565"/>
        </a:xfrm>
        <a:prstGeom xmlns:a="http://schemas.openxmlformats.org/drawingml/2006/main" prst="leftRightArrowCallout">
          <a:avLst>
            <a:gd name="adj1" fmla="val 25000"/>
            <a:gd name="adj2" fmla="val 25000"/>
            <a:gd name="adj3" fmla="val 25000"/>
            <a:gd name="adj4" fmla="val 64581"/>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200" b="1" dirty="0" smtClean="0">
              <a:latin typeface="Arial" panose="020B0604020202020204" pitchFamily="34" charset="0"/>
              <a:cs typeface="Arial" panose="020B0604020202020204" pitchFamily="34" charset="0"/>
            </a:rPr>
            <a:t>79 Months of Rates &lt; 0%</a:t>
          </a:r>
          <a:endParaRPr lang="en-US" sz="1200" b="1" dirty="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1</cdr:x>
      <cdr:y>0.05065</cdr:y>
    </cdr:to>
    <cdr:sp macro="" textlink="">
      <cdr:nvSpPr>
        <cdr:cNvPr id="3" name="Rectangle 2"/>
        <cdr:cNvSpPr>
          <a:spLocks xmlns:a="http://schemas.openxmlformats.org/drawingml/2006/main" noChangeArrowheads="1"/>
        </cdr:cNvSpPr>
      </cdr:nvSpPr>
      <cdr:spPr bwMode="black">
        <a:xfrm xmlns:a="http://schemas.openxmlformats.org/drawingml/2006/main">
          <a:off x="0" y="0"/>
          <a:ext cx="8194675" cy="221599"/>
        </a:xfrm>
        <a:prstGeom xmlns:a="http://schemas.openxmlformats.org/drawingml/2006/main" prst="rect">
          <a:avLst/>
        </a:prstGeom>
        <a:noFill xmlns:a="http://schemas.openxmlformats.org/drawingml/2006/main"/>
        <a:ln xmlns:a="http://schemas.openxmlformats.org/drawingml/2006/main" w="9525" algn="ctr">
          <a:noFill/>
          <a:miter lim="800000"/>
          <a:headEnd/>
          <a:tailEnd/>
        </a:ln>
      </cdr:spPr>
      <cdr:txBody>
        <a:bodyPr xmlns:a="http://schemas.openxmlformats.org/drawingml/2006/main" lIns="0" tIns="0" rIns="0" bIns="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defTabSz="114300" eaLnBrk="0" hangingPunct="0">
            <a:lnSpc>
              <a:spcPct val="90000"/>
            </a:lnSpc>
            <a:spcBef>
              <a:spcPct val="20000"/>
            </a:spcBef>
          </a:pPr>
          <a:r>
            <a:rPr lang="en-US" sz="1600" b="1" dirty="0">
              <a:solidFill>
                <a:srgbClr val="225A7A"/>
              </a:solidFill>
            </a:rPr>
            <a:t>Annual </a:t>
          </a:r>
          <a:r>
            <a:rPr lang="en-US" sz="1600" b="1" dirty="0" smtClean="0">
              <a:solidFill>
                <a:srgbClr val="225A7A"/>
              </a:solidFill>
            </a:rPr>
            <a:t>Change in Motor Vehicle Deaths</a:t>
          </a:r>
        </a:p>
      </cdr:txBody>
    </cdr:sp>
  </cdr:relSizeAnchor>
  <cdr:relSizeAnchor xmlns:cdr="http://schemas.openxmlformats.org/drawingml/2006/chartDrawing">
    <cdr:from>
      <cdr:x>0.61338</cdr:x>
      <cdr:y>0.09635</cdr:y>
    </cdr:from>
    <cdr:to>
      <cdr:x>0.83643</cdr:x>
      <cdr:y>0.33543</cdr:y>
    </cdr:to>
    <cdr:sp macro="" textlink="">
      <cdr:nvSpPr>
        <cdr:cNvPr id="4" name="AutoShape 38"/>
        <cdr:cNvSpPr>
          <a:spLocks xmlns:a="http://schemas.openxmlformats.org/drawingml/2006/main" noChangeArrowheads="1"/>
        </cdr:cNvSpPr>
      </cdr:nvSpPr>
      <cdr:spPr bwMode="blackWhite">
        <a:xfrm xmlns:a="http://schemas.openxmlformats.org/drawingml/2006/main">
          <a:off x="5026481" y="421546"/>
          <a:ext cx="1827767" cy="1046029"/>
        </a:xfrm>
        <a:prstGeom xmlns:a="http://schemas.openxmlformats.org/drawingml/2006/main" prst="wedgeRectCallout">
          <a:avLst>
            <a:gd name="adj1" fmla="val -14534"/>
            <a:gd name="adj2" fmla="val 100298"/>
          </a:avLst>
        </a:prstGeom>
        <a:gradFill xmlns:a="http://schemas.openxmlformats.org/drawingml/2006/main" rotWithShape="1">
          <a:gsLst>
            <a:gs pos="0">
              <a:schemeClr val="accent1"/>
            </a:gs>
            <a:gs pos="100000">
              <a:srgbClr val="173C51"/>
            </a:gs>
          </a:gsLst>
          <a:lin ang="5400000" scaled="1"/>
        </a:gradFill>
        <a:ln xmlns:a="http://schemas.openxmlformats.org/drawingml/2006/main" w="28575" algn="ctr">
          <a:solidFill>
            <a:schemeClr val="bg1"/>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fontAlgn="base">
            <a:lnSpc>
              <a:spcPct val="100000"/>
            </a:lnSpc>
            <a:spcBef>
              <a:spcPct val="0"/>
            </a:spcBef>
            <a:spcAft>
              <a:spcPct val="0"/>
            </a:spcAft>
            <a:buClrTx/>
            <a:buFontTx/>
            <a:buNone/>
          </a:pPr>
          <a:r>
            <a:rPr lang="en-US" sz="1600" b="1" dirty="0" smtClean="0">
              <a:solidFill>
                <a:srgbClr val="FFFFFF"/>
              </a:solidFill>
              <a:cs typeface="Arial" charset="0"/>
            </a:rPr>
            <a:t>Big Drop-off Due to the Great Recession.</a:t>
          </a:r>
          <a:endParaRPr lang="en-US" sz="1600" b="1" dirty="0">
            <a:solidFill>
              <a:srgbClr val="FFFFFF"/>
            </a:solidFill>
            <a:cs typeface="Arial" charset="0"/>
          </a:endParaRPr>
        </a:p>
      </cdr:txBody>
    </cdr:sp>
  </cdr:relSizeAnchor>
  <cdr:relSizeAnchor xmlns:cdr="http://schemas.openxmlformats.org/drawingml/2006/chartDrawing">
    <cdr:from>
      <cdr:x>0.06053</cdr:x>
      <cdr:y>0.06242</cdr:y>
    </cdr:from>
    <cdr:to>
      <cdr:x>0.30443</cdr:x>
      <cdr:y>0.24559</cdr:y>
    </cdr:to>
    <cdr:sp macro="" textlink="">
      <cdr:nvSpPr>
        <cdr:cNvPr id="5" name="AutoShape 38"/>
        <cdr:cNvSpPr>
          <a:spLocks xmlns:a="http://schemas.openxmlformats.org/drawingml/2006/main" noChangeArrowheads="1"/>
        </cdr:cNvSpPr>
      </cdr:nvSpPr>
      <cdr:spPr bwMode="blackWhite">
        <a:xfrm xmlns:a="http://schemas.openxmlformats.org/drawingml/2006/main">
          <a:off x="496045" y="286759"/>
          <a:ext cx="1998639" cy="841520"/>
        </a:xfrm>
        <a:prstGeom xmlns:a="http://schemas.openxmlformats.org/drawingml/2006/main" prst="wedgeRectCallout">
          <a:avLst>
            <a:gd name="adj1" fmla="val -28826"/>
            <a:gd name="adj2" fmla="val 171640"/>
          </a:avLst>
        </a:prstGeom>
        <a:gradFill xmlns:a="http://schemas.openxmlformats.org/drawingml/2006/main" rotWithShape="1">
          <a:gsLst>
            <a:gs pos="0">
              <a:schemeClr val="accent1"/>
            </a:gs>
            <a:gs pos="100000">
              <a:srgbClr val="173C51"/>
            </a:gs>
          </a:gsLst>
          <a:lin ang="5400000" scaled="1"/>
        </a:gradFill>
        <a:ln xmlns:a="http://schemas.openxmlformats.org/drawingml/2006/main" w="28575" algn="ctr">
          <a:solidFill>
            <a:schemeClr val="bg1"/>
          </a:solidFill>
          <a:miter lim="800000"/>
          <a:headEnd/>
          <a:tailEnd/>
        </a:ln>
      </cdr:spPr>
      <cdr:txBody>
        <a:bodyPr xmlns:a="http://schemas.openxmlformats.org/drawingml/2006/main" tIns="91440" bIns="9144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base">
            <a:lnSpc>
              <a:spcPct val="100000"/>
            </a:lnSpc>
            <a:spcBef>
              <a:spcPct val="0"/>
            </a:spcBef>
            <a:spcAft>
              <a:spcPct val="0"/>
            </a:spcAft>
            <a:buClrTx/>
            <a:buFontTx/>
            <a:buNone/>
          </a:pPr>
          <a:r>
            <a:rPr lang="en-US" sz="1600" b="1" dirty="0" smtClean="0">
              <a:solidFill>
                <a:srgbClr val="FFFFFF"/>
              </a:solidFill>
              <a:latin typeface="Arial" panose="020B0604020202020204" pitchFamily="34" charset="0"/>
              <a:cs typeface="Arial" panose="020B0604020202020204" pitchFamily="34" charset="0"/>
            </a:rPr>
            <a:t>Seatbelt Use Rose to 62% of Drivers, From 49% in ‘90</a:t>
          </a:r>
          <a:endParaRPr lang="en-US" sz="1600" b="1" dirty="0">
            <a:solidFill>
              <a:srgbClr val="FFFFFF"/>
            </a:solidFill>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1</cdr:x>
      <cdr:y>0.04823</cdr:y>
    </cdr:to>
    <cdr:sp macro="" textlink="">
      <cdr:nvSpPr>
        <cdr:cNvPr id="3" name="Rectangle 2"/>
        <cdr:cNvSpPr>
          <a:spLocks xmlns:a="http://schemas.openxmlformats.org/drawingml/2006/main" noChangeArrowheads="1"/>
        </cdr:cNvSpPr>
      </cdr:nvSpPr>
      <cdr:spPr bwMode="black">
        <a:xfrm xmlns:a="http://schemas.openxmlformats.org/drawingml/2006/main">
          <a:off x="0" y="0"/>
          <a:ext cx="8194675" cy="221599"/>
        </a:xfrm>
        <a:prstGeom xmlns:a="http://schemas.openxmlformats.org/drawingml/2006/main" prst="rect">
          <a:avLst/>
        </a:prstGeom>
        <a:noFill xmlns:a="http://schemas.openxmlformats.org/drawingml/2006/main"/>
        <a:ln xmlns:a="http://schemas.openxmlformats.org/drawingml/2006/main" w="9525" algn="ctr">
          <a:noFill/>
          <a:miter lim="800000"/>
          <a:headEnd/>
          <a:tailEnd/>
        </a:ln>
      </cdr:spPr>
      <cdr:txBody>
        <a:bodyPr xmlns:a="http://schemas.openxmlformats.org/drawingml/2006/main" lIns="0" tIns="0" rIns="0" bIns="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defTabSz="114300" eaLnBrk="0" hangingPunct="0">
            <a:lnSpc>
              <a:spcPct val="90000"/>
            </a:lnSpc>
            <a:spcBef>
              <a:spcPct val="20000"/>
            </a:spcBef>
          </a:pPr>
          <a:r>
            <a:rPr lang="en-US" sz="1600" b="1" dirty="0" err="1" smtClean="0">
              <a:solidFill>
                <a:srgbClr val="225A7A"/>
              </a:solidFill>
            </a:rPr>
            <a:t>Chg</a:t>
          </a:r>
          <a:r>
            <a:rPr lang="en-US" sz="1600" b="1" dirty="0" smtClean="0">
              <a:solidFill>
                <a:srgbClr val="225A7A"/>
              </a:solidFill>
            </a:rPr>
            <a:t> by Month in Motor Vehicle Deaths Vs. </a:t>
          </a:r>
          <a:r>
            <a:rPr lang="en-US" sz="1600" b="1" dirty="0" err="1" smtClean="0">
              <a:solidFill>
                <a:srgbClr val="225A7A"/>
              </a:solidFill>
            </a:rPr>
            <a:t>Yr</a:t>
          </a:r>
          <a:r>
            <a:rPr lang="en-US" sz="1600" b="1" dirty="0" smtClean="0">
              <a:solidFill>
                <a:srgbClr val="225A7A"/>
              </a:solidFill>
            </a:rPr>
            <a:t> Earlier</a:t>
          </a:r>
        </a:p>
      </cdr:txBody>
    </cdr:sp>
  </cdr:relSizeAnchor>
  <cdr:relSizeAnchor xmlns:cdr="http://schemas.openxmlformats.org/drawingml/2006/chartDrawing">
    <cdr:from>
      <cdr:x>0.75595</cdr:x>
      <cdr:y>0.51668</cdr:y>
    </cdr:from>
    <cdr:to>
      <cdr:x>0.979</cdr:x>
      <cdr:y>0.66376</cdr:y>
    </cdr:to>
    <cdr:sp macro="" textlink="">
      <cdr:nvSpPr>
        <cdr:cNvPr id="4" name="AutoShape 38"/>
        <cdr:cNvSpPr>
          <a:spLocks xmlns:a="http://schemas.openxmlformats.org/drawingml/2006/main" noChangeArrowheads="1"/>
        </cdr:cNvSpPr>
      </cdr:nvSpPr>
      <cdr:spPr bwMode="blackWhite">
        <a:xfrm xmlns:a="http://schemas.openxmlformats.org/drawingml/2006/main">
          <a:off x="6194768" y="2373745"/>
          <a:ext cx="1827822" cy="675697"/>
        </a:xfrm>
        <a:prstGeom xmlns:a="http://schemas.openxmlformats.org/drawingml/2006/main" prst="wedgeRectCallout">
          <a:avLst>
            <a:gd name="adj1" fmla="val -33736"/>
            <a:gd name="adj2" fmla="val -83759"/>
          </a:avLst>
        </a:prstGeom>
        <a:gradFill xmlns:a="http://schemas.openxmlformats.org/drawingml/2006/main" rotWithShape="1">
          <a:gsLst>
            <a:gs pos="0">
              <a:schemeClr val="accent1"/>
            </a:gs>
            <a:gs pos="100000">
              <a:srgbClr val="173C51"/>
            </a:gs>
          </a:gsLst>
          <a:lin ang="5400000" scaled="1"/>
        </a:gradFill>
        <a:ln xmlns:a="http://schemas.openxmlformats.org/drawingml/2006/main" w="28575" algn="ctr">
          <a:solidFill>
            <a:schemeClr val="bg1"/>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fontAlgn="base">
            <a:lnSpc>
              <a:spcPct val="100000"/>
            </a:lnSpc>
            <a:spcBef>
              <a:spcPct val="0"/>
            </a:spcBef>
            <a:spcAft>
              <a:spcPct val="0"/>
            </a:spcAft>
            <a:buClrTx/>
            <a:buFontTx/>
            <a:buNone/>
          </a:pPr>
          <a:r>
            <a:rPr lang="en-US" sz="1600" b="1" dirty="0" smtClean="0">
              <a:solidFill>
                <a:srgbClr val="FFFFFF"/>
              </a:solidFill>
              <a:cs typeface="Arial" charset="0"/>
            </a:rPr>
            <a:t>Spike Began December 2014.</a:t>
          </a:r>
          <a:endParaRPr lang="en-US" sz="1600" b="1" dirty="0">
            <a:solidFill>
              <a:srgbClr val="FFFFFF"/>
            </a:solidFill>
            <a:cs typeface="Arial"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0.05889</cdr:x>
      <cdr:y>0</cdr:y>
    </cdr:from>
    <cdr:to>
      <cdr:x>0.46555</cdr:x>
      <cdr:y>0.12282</cdr:y>
    </cdr:to>
    <cdr:sp macro="" textlink="">
      <cdr:nvSpPr>
        <cdr:cNvPr id="3" name="TextBox 2"/>
        <cdr:cNvSpPr txBox="1"/>
      </cdr:nvSpPr>
      <cdr:spPr>
        <a:xfrm xmlns:a="http://schemas.openxmlformats.org/drawingml/2006/main">
          <a:off x="482584" y="0"/>
          <a:ext cx="3332429" cy="5143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solidFill>
                <a:schemeClr val="accent1"/>
              </a:solidFill>
              <a:latin typeface="Arial" panose="020B0604020202020204" pitchFamily="34" charset="0"/>
              <a:cs typeface="Arial" panose="020B0604020202020204" pitchFamily="34" charset="0"/>
            </a:rPr>
            <a:t>(% Annual </a:t>
          </a:r>
          <a:r>
            <a:rPr lang="en-US" sz="1800" b="1" dirty="0" err="1" smtClean="0">
              <a:solidFill>
                <a:schemeClr val="accent1"/>
              </a:solidFill>
              <a:latin typeface="Arial" panose="020B0604020202020204" pitchFamily="34" charset="0"/>
              <a:cs typeface="Arial" panose="020B0604020202020204" pitchFamily="34" charset="0"/>
            </a:rPr>
            <a:t>Chg</a:t>
          </a:r>
          <a:r>
            <a:rPr lang="en-US" sz="1800" b="1" dirty="0" smtClean="0">
              <a:solidFill>
                <a:schemeClr val="accent1"/>
              </a:solidFill>
              <a:latin typeface="Arial" panose="020B0604020202020204" pitchFamily="34" charset="0"/>
              <a:cs typeface="Arial" panose="020B0604020202020204" pitchFamily="34" charset="0"/>
            </a:rPr>
            <a:t> Over Period)</a:t>
          </a:r>
          <a:endParaRPr lang="en-US" sz="1800" b="1" dirty="0">
            <a:solidFill>
              <a:schemeClr val="accent1"/>
            </a:solidFill>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0.28666</cdr:x>
      <cdr:y>0.00536</cdr:y>
    </cdr:from>
    <cdr:to>
      <cdr:x>0.80002</cdr:x>
      <cdr:y>0.12883</cdr:y>
    </cdr:to>
    <cdr:sp macro="" textlink="">
      <cdr:nvSpPr>
        <cdr:cNvPr id="2" name="AutoShape 6"/>
        <cdr:cNvSpPr>
          <a:spLocks xmlns:a="http://schemas.openxmlformats.org/drawingml/2006/main" noChangeArrowheads="1"/>
        </cdr:cNvSpPr>
      </cdr:nvSpPr>
      <cdr:spPr bwMode="blackWhite">
        <a:xfrm xmlns:a="http://schemas.openxmlformats.org/drawingml/2006/main" rot="10800000" flipH="1" flipV="1">
          <a:off x="1158631" y="21187"/>
          <a:ext cx="2074863" cy="487851"/>
        </a:xfrm>
        <a:prstGeom xmlns:a="http://schemas.openxmlformats.org/drawingml/2006/main" prst="wedgeRectCallout">
          <a:avLst>
            <a:gd name="adj1" fmla="val -4952"/>
            <a:gd name="adj2" fmla="val 199355"/>
          </a:avLst>
        </a:prstGeom>
        <a:solidFill xmlns:a="http://schemas.openxmlformats.org/drawingml/2006/main">
          <a:srgbClr val="C00000"/>
        </a:solidFill>
        <a:ln xmlns:a="http://schemas.openxmlformats.org/drawingml/2006/main" w="28575" algn="ctr">
          <a:solidFill>
            <a:schemeClr val="bg1"/>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a:spcBef>
              <a:spcPct val="50000"/>
            </a:spcBef>
            <a:buClr>
              <a:schemeClr val="bg1"/>
            </a:buClr>
            <a:buFont typeface="Wingdings" panose="05000000000000000000" pitchFamily="2" charset="2"/>
            <a:buNone/>
          </a:pPr>
          <a:r>
            <a:rPr lang="en-US" altLang="en-US" sz="1600" b="1" dirty="0" smtClean="0">
              <a:solidFill>
                <a:schemeClr val="bg1"/>
              </a:solidFill>
            </a:rPr>
            <a:t>Little Change in Results</a:t>
          </a:r>
          <a:endParaRPr lang="en-US" altLang="en-US" sz="1600" b="1" dirty="0">
            <a:solidFill>
              <a:schemeClr val="bg1"/>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0.06295</cdr:x>
      <cdr:y>0</cdr:y>
    </cdr:from>
    <cdr:to>
      <cdr:x>0.41025</cdr:x>
      <cdr:y>0.04823</cdr:y>
    </cdr:to>
    <cdr:sp macro="" textlink="">
      <cdr:nvSpPr>
        <cdr:cNvPr id="3" name="Rectangle 2"/>
        <cdr:cNvSpPr>
          <a:spLocks xmlns:a="http://schemas.openxmlformats.org/drawingml/2006/main" noChangeArrowheads="1"/>
        </cdr:cNvSpPr>
      </cdr:nvSpPr>
      <cdr:spPr bwMode="black">
        <a:xfrm xmlns:a="http://schemas.openxmlformats.org/drawingml/2006/main">
          <a:off x="515815" y="0"/>
          <a:ext cx="2846021" cy="221599"/>
        </a:xfrm>
        <a:prstGeom xmlns:a="http://schemas.openxmlformats.org/drawingml/2006/main" prst="rect">
          <a:avLst/>
        </a:prstGeom>
        <a:noFill xmlns:a="http://schemas.openxmlformats.org/drawingml/2006/main"/>
        <a:ln xmlns:a="http://schemas.openxmlformats.org/drawingml/2006/main" w="9525" algn="ctr">
          <a:noFill/>
          <a:miter lim="800000"/>
          <a:headEnd/>
          <a:tailEnd/>
        </a:ln>
      </cdr:spPr>
      <cdr:txBody>
        <a:bodyPr xmlns:a="http://schemas.openxmlformats.org/drawingml/2006/main" wrap="square" lIns="0" tIns="0" rIns="0" bIns="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defTabSz="114300" eaLnBrk="0" hangingPunct="0">
            <a:lnSpc>
              <a:spcPct val="90000"/>
            </a:lnSpc>
            <a:spcBef>
              <a:spcPct val="20000"/>
            </a:spcBef>
          </a:pPr>
          <a:r>
            <a:rPr lang="en-US" sz="1600" b="1" dirty="0" smtClean="0">
              <a:solidFill>
                <a:srgbClr val="225A7A"/>
              </a:solidFill>
            </a:rPr>
            <a:t>Federal Class Action Filings </a:t>
          </a:r>
        </a:p>
      </cdr:txBody>
    </cdr:sp>
  </cdr:relSizeAnchor>
  <cdr:relSizeAnchor xmlns:cdr="http://schemas.openxmlformats.org/drawingml/2006/chartDrawing">
    <cdr:from>
      <cdr:x>0.52684</cdr:x>
      <cdr:y>0</cdr:y>
    </cdr:from>
    <cdr:to>
      <cdr:x>1</cdr:x>
      <cdr:y>0.04823</cdr:y>
    </cdr:to>
    <cdr:sp macro="" textlink="">
      <cdr:nvSpPr>
        <cdr:cNvPr id="6" name="Rectangle 5"/>
        <cdr:cNvSpPr>
          <a:spLocks xmlns:a="http://schemas.openxmlformats.org/drawingml/2006/main" noChangeArrowheads="1"/>
        </cdr:cNvSpPr>
      </cdr:nvSpPr>
      <cdr:spPr bwMode="black">
        <a:xfrm xmlns:a="http://schemas.openxmlformats.org/drawingml/2006/main">
          <a:off x="4317268" y="0"/>
          <a:ext cx="3877407" cy="221599"/>
        </a:xfrm>
        <a:prstGeom xmlns:a="http://schemas.openxmlformats.org/drawingml/2006/main" prst="rect">
          <a:avLst/>
        </a:prstGeom>
        <a:noFill xmlns:a="http://schemas.openxmlformats.org/drawingml/2006/main"/>
        <a:ln xmlns:a="http://schemas.openxmlformats.org/drawingml/2006/main" w="9525" algn="ctr">
          <a:noFill/>
          <a:miter lim="800000"/>
          <a:headEnd/>
          <a:tailEnd/>
        </a:ln>
      </cdr:spPr>
      <cdr:txBody>
        <a:bodyPr xmlns:a="http://schemas.openxmlformats.org/drawingml/2006/main" wrap="square" lIns="0" tIns="0" rIns="0" bIns="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defTabSz="114300" eaLnBrk="0" hangingPunct="0">
            <a:lnSpc>
              <a:spcPct val="90000"/>
            </a:lnSpc>
            <a:spcBef>
              <a:spcPct val="20000"/>
            </a:spcBef>
          </a:pPr>
          <a:r>
            <a:rPr lang="en-US" sz="1600" b="1" dirty="0" smtClean="0">
              <a:solidFill>
                <a:srgbClr val="225A7A"/>
              </a:solidFill>
              <a:latin typeface="Arial" panose="020B0604020202020204" pitchFamily="34" charset="0"/>
              <a:cs typeface="Arial" panose="020B0604020202020204" pitchFamily="34" charset="0"/>
            </a:rPr>
            <a:t>% of Listed Firms Subject to Filings</a:t>
          </a:r>
        </a:p>
      </cdr:txBody>
    </cdr:sp>
  </cdr:relSizeAnchor>
</c:userShapes>
</file>

<file path=ppt/drawings/drawing7.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0.52684</cdr:x>
      <cdr:y>0</cdr:y>
    </cdr:from>
    <cdr:to>
      <cdr:x>1</cdr:x>
      <cdr:y>0.04823</cdr:y>
    </cdr:to>
    <cdr:sp macro="" textlink="">
      <cdr:nvSpPr>
        <cdr:cNvPr id="6" name="Rectangle 5"/>
        <cdr:cNvSpPr>
          <a:spLocks xmlns:a="http://schemas.openxmlformats.org/drawingml/2006/main" noChangeArrowheads="1"/>
        </cdr:cNvSpPr>
      </cdr:nvSpPr>
      <cdr:spPr bwMode="black">
        <a:xfrm xmlns:a="http://schemas.openxmlformats.org/drawingml/2006/main">
          <a:off x="4317268" y="0"/>
          <a:ext cx="3877407" cy="221599"/>
        </a:xfrm>
        <a:prstGeom xmlns:a="http://schemas.openxmlformats.org/drawingml/2006/main" prst="rect">
          <a:avLst/>
        </a:prstGeom>
        <a:noFill xmlns:a="http://schemas.openxmlformats.org/drawingml/2006/main"/>
        <a:ln xmlns:a="http://schemas.openxmlformats.org/drawingml/2006/main" w="9525" algn="ctr">
          <a:noFill/>
          <a:miter lim="800000"/>
          <a:headEnd/>
          <a:tailEnd/>
        </a:ln>
      </cdr:spPr>
      <cdr:txBody>
        <a:bodyPr xmlns:a="http://schemas.openxmlformats.org/drawingml/2006/main" wrap="square" lIns="0" tIns="0" rIns="0" bIns="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defTabSz="114300" eaLnBrk="0" hangingPunct="0">
            <a:lnSpc>
              <a:spcPct val="90000"/>
            </a:lnSpc>
            <a:spcBef>
              <a:spcPct val="20000"/>
            </a:spcBef>
          </a:pPr>
          <a:endParaRPr lang="en-US" sz="1600" b="1" dirty="0" smtClean="0">
            <a:solidFill>
              <a:srgbClr val="225A7A"/>
            </a:solidFill>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10/7/2015</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2511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551251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11</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519338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23576" y="9059054"/>
            <a:ext cx="676988" cy="248472"/>
          </a:xfrm>
          <a:noFill/>
        </p:spPr>
        <p:txBody>
          <a:bodyPr/>
          <a:lstStyle/>
          <a:p>
            <a:pPr defTabSz="928787"/>
            <a:fld id="{CD578EAB-D2FC-49DD-9D39-674CBBC01DF6}" type="slidenum">
              <a:rPr lang="en-US" smtClean="0"/>
              <a:pPr defTabSz="928787"/>
              <a:t>12</a:t>
            </a:fld>
            <a:endParaRPr lang="en-US" dirty="0" smtClean="0"/>
          </a:p>
        </p:txBody>
      </p:sp>
      <p:sp>
        <p:nvSpPr>
          <p:cNvPr id="7171" name="Slide Image Placeholder 1"/>
          <p:cNvSpPr>
            <a:spLocks noGrp="1" noRot="1" noChangeAspect="1" noTextEdit="1"/>
          </p:cNvSpPr>
          <p:nvPr>
            <p:ph type="sldImg"/>
          </p:nvPr>
        </p:nvSpPr>
        <p:spPr>
          <a:xfrm>
            <a:off x="1033463" y="700088"/>
            <a:ext cx="4654550" cy="3490912"/>
          </a:xfrm>
          <a:ln w="12700"/>
        </p:spPr>
      </p:sp>
      <p:sp>
        <p:nvSpPr>
          <p:cNvPr id="7172"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014952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13</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2624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62168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16</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878837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982421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18</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96112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19</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744153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29037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4111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62077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22</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81363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25</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09786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641719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fontAlgn="base">
              <a:lnSpc>
                <a:spcPct val="100000"/>
              </a:lnSpc>
              <a:spcBef>
                <a:spcPct val="0"/>
              </a:spcBef>
              <a:spcAft>
                <a:spcPct val="0"/>
              </a:spcAft>
              <a:buClrTx/>
              <a:buSzTx/>
              <a:buFontTx/>
              <a:buNone/>
            </a:pPr>
            <a:fld id="{242959EB-1C55-4581-9F89-8F84A760C8BB}" type="slidenum">
              <a:rPr lang="en-US" sz="1000">
                <a:solidFill>
                  <a:srgbClr val="000000"/>
                </a:solidFill>
                <a:cs typeface="Arial" charset="0"/>
              </a:rPr>
              <a:pPr algn="ctr" fontAlgn="base">
                <a:lnSpc>
                  <a:spcPct val="100000"/>
                </a:lnSpc>
                <a:spcBef>
                  <a:spcPct val="0"/>
                </a:spcBef>
                <a:spcAft>
                  <a:spcPct val="0"/>
                </a:spcAft>
                <a:buClrTx/>
                <a:buSzTx/>
                <a:buFontTx/>
                <a:buNone/>
              </a:pPr>
              <a:t>28</a:t>
            </a:fld>
            <a:endParaRPr lang="en-US" sz="1000">
              <a:solidFill>
                <a:srgbClr val="000000"/>
              </a:solidFill>
              <a:cs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dirty="0" smtClean="0">
              <a:latin typeface="Arial" panose="020B0604020202020204" pitchFamily="34" charset="0"/>
            </a:endParaRPr>
          </a:p>
        </p:txBody>
      </p:sp>
    </p:spTree>
    <p:extLst>
      <p:ext uri="{BB962C8B-B14F-4D97-AF65-F5344CB8AC3E}">
        <p14:creationId xmlns:p14="http://schemas.microsoft.com/office/powerpoint/2010/main" val="1643526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fontAlgn="base">
              <a:lnSpc>
                <a:spcPct val="100000"/>
              </a:lnSpc>
              <a:spcBef>
                <a:spcPct val="0"/>
              </a:spcBef>
              <a:spcAft>
                <a:spcPct val="0"/>
              </a:spcAft>
              <a:buClrTx/>
              <a:buSzTx/>
              <a:buFontTx/>
              <a:buNone/>
            </a:pPr>
            <a:fld id="{242959EB-1C55-4581-9F89-8F84A760C8BB}" type="slidenum">
              <a:rPr lang="en-US" sz="1000">
                <a:solidFill>
                  <a:srgbClr val="000000"/>
                </a:solidFill>
                <a:cs typeface="Arial" charset="0"/>
              </a:rPr>
              <a:pPr algn="ctr" fontAlgn="base">
                <a:lnSpc>
                  <a:spcPct val="100000"/>
                </a:lnSpc>
                <a:spcBef>
                  <a:spcPct val="0"/>
                </a:spcBef>
                <a:spcAft>
                  <a:spcPct val="0"/>
                </a:spcAft>
                <a:buClrTx/>
                <a:buSzTx/>
                <a:buFontTx/>
                <a:buNone/>
              </a:pPr>
              <a:t>31</a:t>
            </a:fld>
            <a:endParaRPr lang="en-US" sz="1000">
              <a:solidFill>
                <a:srgbClr val="000000"/>
              </a:solidFill>
              <a:cs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dirty="0" smtClean="0">
              <a:latin typeface="Arial" panose="020B0604020202020204" pitchFamily="34" charset="0"/>
            </a:endParaRPr>
          </a:p>
        </p:txBody>
      </p:sp>
    </p:spTree>
    <p:extLst>
      <p:ext uri="{BB962C8B-B14F-4D97-AF65-F5344CB8AC3E}">
        <p14:creationId xmlns:p14="http://schemas.microsoft.com/office/powerpoint/2010/main" val="3589915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32</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89040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Grp="1" noChangeArrowheads="1"/>
          </p:cNvSpPr>
          <p:nvPr>
            <p:ph type="sldNum" sz="quarter" idx="5"/>
          </p:nvPr>
        </p:nvSpPr>
        <p:spPr>
          <a:noFill/>
        </p:spPr>
        <p:txBody>
          <a:bodyPr/>
          <a:lstStyle/>
          <a:p>
            <a:fld id="{301D962E-8F10-439E-A989-E0C4ACB7CB5B}" type="slidenum">
              <a:rPr lang="en-US" smtClean="0"/>
              <a:pPr/>
              <a:t>33</a:t>
            </a:fld>
            <a:endParaRPr lang="en-US" smtClean="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7842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817875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4588"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1788"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8988"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61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33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305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77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C5239A9B-35BC-4769-A88B-BE36FF6B165E}" type="slidenum">
              <a:rPr lang="en-US" altLang="en-US" sz="1000" smtClean="0"/>
              <a:pPr>
                <a:lnSpc>
                  <a:spcPct val="100000"/>
                </a:lnSpc>
                <a:spcBef>
                  <a:spcPct val="0"/>
                </a:spcBef>
                <a:buClrTx/>
                <a:buSzTx/>
                <a:buFontTx/>
                <a:buNone/>
              </a:pPr>
              <a:t>46</a:t>
            </a:fld>
            <a:endParaRPr lang="en-US" altLang="en-US" sz="10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57461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2457951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47</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7920798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48</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504566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1181100" y="698500"/>
            <a:ext cx="4648200" cy="3486150"/>
          </a:xfrm>
          <a:ln/>
        </p:spPr>
      </p:sp>
      <p:sp>
        <p:nvSpPr>
          <p:cNvPr id="20483" name="Rectangle 3"/>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3780810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1181100" y="698500"/>
            <a:ext cx="4648200" cy="3486150"/>
          </a:xfrm>
          <a:ln/>
        </p:spPr>
      </p:sp>
      <p:sp>
        <p:nvSpPr>
          <p:cNvPr id="20483" name="Rectangle 3"/>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8892740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1181100" y="698500"/>
            <a:ext cx="4648200" cy="3486150"/>
          </a:xfrm>
          <a:ln/>
        </p:spPr>
      </p:sp>
      <p:sp>
        <p:nvSpPr>
          <p:cNvPr id="20483" name="Rectangle 3"/>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9171694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0BECBA82-828A-4C24-B1B6-C2898E585B58}" type="slidenum">
              <a:rPr lang="en-US" altLang="en-US" sz="1000"/>
              <a:pPr algn="ctr" eaLnBrk="1" hangingPunct="1">
                <a:lnSpc>
                  <a:spcPct val="100000"/>
                </a:lnSpc>
                <a:spcBef>
                  <a:spcPct val="0"/>
                </a:spcBef>
                <a:buClrTx/>
                <a:buSzTx/>
                <a:buFontTx/>
                <a:buNone/>
              </a:pPr>
              <a:t>52</a:t>
            </a:fld>
            <a:endParaRPr lang="en-US" altLang="en-US" sz="10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7002212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1181100" y="698500"/>
            <a:ext cx="4648200" cy="3486150"/>
          </a:xfrm>
          <a:ln/>
        </p:spPr>
      </p:sp>
      <p:sp>
        <p:nvSpPr>
          <p:cNvPr id="20483" name="Rectangle 3"/>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5695008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1181100" y="698500"/>
            <a:ext cx="4648200" cy="3486150"/>
          </a:xfrm>
          <a:ln/>
        </p:spPr>
      </p:sp>
      <p:sp>
        <p:nvSpPr>
          <p:cNvPr id="20483" name="Rectangle 3"/>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910509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6150753D-CC0A-4E7D-80F2-BB7F6ADB58D3}" type="slidenum">
              <a:rPr lang="en-US" altLang="en-US" sz="1000"/>
              <a:pPr algn="ctr" eaLnBrk="1" hangingPunct="1">
                <a:lnSpc>
                  <a:spcPct val="100000"/>
                </a:lnSpc>
                <a:spcBef>
                  <a:spcPct val="0"/>
                </a:spcBef>
                <a:buClrTx/>
                <a:buSzTx/>
                <a:buFontTx/>
                <a:buNone/>
              </a:pPr>
              <a:t>55</a:t>
            </a:fld>
            <a:endParaRPr lang="en-US" altLang="en-US" sz="10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0091818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1181100" y="698500"/>
            <a:ext cx="4648200" cy="3486150"/>
          </a:xfrm>
          <a:ln/>
        </p:spPr>
      </p:sp>
      <p:sp>
        <p:nvSpPr>
          <p:cNvPr id="20483" name="Rectangle 3"/>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839129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a:t>
            </a:fld>
            <a:endParaRPr lang="en-US" smtClean="0"/>
          </a:p>
        </p:txBody>
      </p:sp>
    </p:spTree>
    <p:extLst>
      <p:ext uri="{BB962C8B-B14F-4D97-AF65-F5344CB8AC3E}">
        <p14:creationId xmlns:p14="http://schemas.microsoft.com/office/powerpoint/2010/main" val="26603307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1181100" y="698500"/>
            <a:ext cx="4648200" cy="3486150"/>
          </a:xfrm>
          <a:ln/>
        </p:spPr>
      </p:sp>
      <p:sp>
        <p:nvSpPr>
          <p:cNvPr id="20483" name="Rectangle 3"/>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8415060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636BA2C7-9B6C-4F16-AA15-549BFBA6E257}" type="slidenum">
              <a:rPr lang="en-US" altLang="en-US" sz="1000"/>
              <a:pPr algn="ctr" eaLnBrk="1" hangingPunct="1">
                <a:lnSpc>
                  <a:spcPct val="100000"/>
                </a:lnSpc>
                <a:spcBef>
                  <a:spcPct val="0"/>
                </a:spcBef>
                <a:buClrTx/>
                <a:buSzTx/>
                <a:buFontTx/>
                <a:buNone/>
              </a:pPr>
              <a:t>58</a:t>
            </a:fld>
            <a:endParaRPr lang="en-US" altLang="en-US" sz="10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8013915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59</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66452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60</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3043401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90766" y="9000269"/>
            <a:ext cx="692032" cy="246860"/>
          </a:xfrm>
          <a:noFill/>
        </p:spPr>
        <p:txBody>
          <a:bodyPr/>
          <a:lstStyle/>
          <a:p>
            <a:pPr defTabSz="928787"/>
            <a:fld id="{30532359-0848-4907-AD08-97107569C8AF}" type="slidenum">
              <a:rPr lang="en-US" smtClean="0"/>
              <a:pPr defTabSz="928787"/>
              <a:t>61</a:t>
            </a:fld>
            <a:endParaRPr lang="en-US" dirty="0" smtClean="0"/>
          </a:p>
        </p:txBody>
      </p:sp>
      <p:sp>
        <p:nvSpPr>
          <p:cNvPr id="6147" name="Slide Image Placeholder 1"/>
          <p:cNvSpPr>
            <a:spLocks noGrp="1" noRot="1" noChangeAspect="1" noTextEdit="1"/>
          </p:cNvSpPr>
          <p:nvPr>
            <p:ph type="sldImg"/>
          </p:nvPr>
        </p:nvSpPr>
        <p:spPr>
          <a:xfrm>
            <a:off x="1123950" y="695325"/>
            <a:ext cx="4622800" cy="3467100"/>
          </a:xfrm>
          <a:ln w="12700"/>
        </p:spPr>
      </p:sp>
      <p:sp>
        <p:nvSpPr>
          <p:cNvPr id="6148"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7591664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90766" y="9000269"/>
            <a:ext cx="692032" cy="246860"/>
          </a:xfrm>
          <a:noFill/>
        </p:spPr>
        <p:txBody>
          <a:bodyPr/>
          <a:lstStyle/>
          <a:p>
            <a:pPr defTabSz="928787"/>
            <a:fld id="{5363ED84-0AC9-4C9B-ACEC-9A440EC97352}" type="slidenum">
              <a:rPr lang="en-US" smtClean="0"/>
              <a:pPr defTabSz="928787"/>
              <a:t>62</a:t>
            </a:fld>
            <a:endParaRPr lang="en-US" dirty="0" smtClean="0"/>
          </a:p>
        </p:txBody>
      </p:sp>
      <p:sp>
        <p:nvSpPr>
          <p:cNvPr id="7171" name="Slide Image Placeholder 1"/>
          <p:cNvSpPr>
            <a:spLocks noGrp="1" noRot="1" noChangeAspect="1" noTextEdit="1"/>
          </p:cNvSpPr>
          <p:nvPr>
            <p:ph type="sldImg"/>
          </p:nvPr>
        </p:nvSpPr>
        <p:spPr>
          <a:xfrm>
            <a:off x="1123950" y="695325"/>
            <a:ext cx="4622800" cy="3467100"/>
          </a:xfrm>
          <a:ln w="12700"/>
        </p:spPr>
      </p:sp>
      <p:sp>
        <p:nvSpPr>
          <p:cNvPr id="7172"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7144933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616159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156202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65</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423434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024188" y="8848392"/>
            <a:ext cx="675761" cy="246157"/>
          </a:xfrm>
          <a:prstGeom prst="rect">
            <a:avLst/>
          </a:prstGeom>
          <a:noFill/>
          <a:ln w="9525">
            <a:noFill/>
            <a:miter lim="800000"/>
            <a:headEnd/>
            <a:tailEnd/>
          </a:ln>
        </p:spPr>
        <p:txBody>
          <a:bodyPr lIns="44923" tIns="45522" rIns="44923" bIns="45522" anchor="b">
            <a:spAutoFit/>
          </a:bodyPr>
          <a:lstStyle/>
          <a:p>
            <a:pPr algn="ctr" defTabSz="909375"/>
            <a:fld id="{7B4316D7-5E5D-414D-8028-D6CC0CAC2BE5}" type="slidenum">
              <a:rPr lang="en-US" sz="1000"/>
              <a:pPr algn="ctr" defTabSz="909375"/>
              <a:t>66</a:t>
            </a:fld>
            <a:endParaRPr lang="en-US" sz="10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00913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5</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405734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626010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68</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608364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6C0EA38F-54E0-4F1C-BF33-2226961B7F39}" type="slidenum">
              <a:rPr lang="en-US" altLang="en-US" sz="1000" smtClean="0"/>
              <a:pPr>
                <a:lnSpc>
                  <a:spcPct val="100000"/>
                </a:lnSpc>
                <a:spcBef>
                  <a:spcPct val="0"/>
                </a:spcBef>
                <a:buClrTx/>
                <a:buSzTx/>
                <a:buFontTx/>
                <a:buNone/>
              </a:pPr>
              <a:t>69</a:t>
            </a:fld>
            <a:endParaRPr lang="en-US" altLang="en-US" sz="1000" dirty="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0230899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BC63387B-B74B-44F2-8449-FD80636A9E65}" type="slidenum">
              <a:rPr lang="en-US" altLang="en-US" sz="1000" smtClean="0"/>
              <a:pPr>
                <a:lnSpc>
                  <a:spcPct val="100000"/>
                </a:lnSpc>
                <a:spcBef>
                  <a:spcPct val="0"/>
                </a:spcBef>
                <a:buClrTx/>
                <a:buSzTx/>
                <a:buFontTx/>
                <a:buNone/>
              </a:pPr>
              <a:t>70</a:t>
            </a:fld>
            <a:endParaRPr lang="en-US" altLang="en-US" sz="1000" dirty="0" smtClean="0"/>
          </a:p>
        </p:txBody>
      </p:sp>
      <p:sp>
        <p:nvSpPr>
          <p:cNvPr id="8195" name="Slide Image Placeholder 1"/>
          <p:cNvSpPr>
            <a:spLocks noGrp="1" noRot="1" noChangeAspect="1" noTextEdit="1"/>
          </p:cNvSpPr>
          <p:nvPr>
            <p:ph type="sldImg"/>
          </p:nvPr>
        </p:nvSpPr>
        <p:spPr>
          <a:xfrm>
            <a:off x="1181100" y="698500"/>
            <a:ext cx="4648200" cy="3486150"/>
          </a:xfrm>
          <a:ln w="12700"/>
        </p:spPr>
      </p:sp>
      <p:sp>
        <p:nvSpPr>
          <p:cNvPr id="8196"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1533173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71</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680586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29065" y="8802998"/>
            <a:ext cx="678217" cy="244895"/>
          </a:xfrm>
          <a:prstGeom prst="rect">
            <a:avLst/>
          </a:prstGeom>
          <a:noFill/>
          <a:ln w="9525">
            <a:noFill/>
            <a:miter lim="800000"/>
            <a:headEnd/>
            <a:tailEnd/>
          </a:ln>
        </p:spPr>
        <p:txBody>
          <a:bodyPr lIns="44923" tIns="45522" rIns="44923" bIns="45522" anchor="b">
            <a:spAutoFit/>
          </a:bodyPr>
          <a:lstStyle/>
          <a:p>
            <a:pPr algn="ctr" defTabSz="910832"/>
            <a:fld id="{2B7B4AF2-885E-4590-9F62-EC63C2F56F96}" type="slidenum">
              <a:rPr lang="en-US" sz="1000"/>
              <a:pPr algn="ctr" defTabSz="910832"/>
              <a:t>72</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40126174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52136" y="8988116"/>
            <a:ext cx="709310" cy="246380"/>
          </a:xfrm>
        </p:spPr>
        <p:txBody>
          <a:bodyPr/>
          <a:lstStyle/>
          <a:p>
            <a:pPr defTabSz="928688">
              <a:defRPr/>
            </a:pPr>
            <a:fld id="{30B1B221-73F5-4062-9EC5-65201ECCFD86}" type="slidenum">
              <a:rPr lang="en-US" smtClean="0"/>
              <a:pPr defTabSz="928688">
                <a:defRPr/>
              </a:pPr>
              <a:t>73</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0601597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74</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489663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883BD4-5489-4C3D-9B47-9DFB43E02C4A}" type="slidenum">
              <a:rPr lang="en-US" altLang="en-US" smtClean="0"/>
              <a:pPr/>
              <a:t>75</a:t>
            </a:fld>
            <a:endParaRPr lang="en-US" altLang="en-US" smtClean="0"/>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6082538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029676" y="8803018"/>
            <a:ext cx="676988" cy="244877"/>
          </a:xfrm>
          <a:prstGeom prst="rect">
            <a:avLst/>
          </a:prstGeom>
          <a:noFill/>
          <a:ln w="9525">
            <a:noFill/>
            <a:miter lim="800000"/>
            <a:headEnd/>
            <a:tailEnd/>
          </a:ln>
        </p:spPr>
        <p:txBody>
          <a:bodyPr lIns="44913" tIns="45513" rIns="44913" bIns="45513" anchor="b">
            <a:spAutoFit/>
          </a:bodyPr>
          <a:lstStyle/>
          <a:p>
            <a:pPr algn="ctr" defTabSz="909375"/>
            <a:fld id="{E7F16FBB-7AEE-4DA5-B0F2-DB9341F37734}" type="slidenum">
              <a:rPr lang="en-US" sz="1000"/>
              <a:pPr algn="ctr" defTabSz="909375"/>
              <a:t>76</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1802120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6</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6131982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77</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249784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768592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79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14579120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024188" y="8848410"/>
            <a:ext cx="675761" cy="246139"/>
          </a:xfrm>
          <a:prstGeom prst="rect">
            <a:avLst/>
          </a:prstGeom>
          <a:noFill/>
          <a:ln w="9525">
            <a:noFill/>
            <a:miter lim="800000"/>
            <a:headEnd/>
            <a:tailEnd/>
          </a:ln>
        </p:spPr>
        <p:txBody>
          <a:bodyPr lIns="44913" tIns="45513" rIns="44913" bIns="45513" anchor="b">
            <a:spAutoFit/>
          </a:bodyPr>
          <a:lstStyle/>
          <a:p>
            <a:pPr algn="ctr" defTabSz="909375"/>
            <a:fld id="{2F97931E-18E9-494E-8641-F6F22D608404}" type="slidenum">
              <a:rPr lang="en-US" sz="1000"/>
              <a:pPr algn="ctr" defTabSz="909375"/>
              <a:t>80</a:t>
            </a:fld>
            <a:endParaRPr lang="en-US" sz="10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29520240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029676" y="8803010"/>
            <a:ext cx="676988" cy="244885"/>
          </a:xfrm>
          <a:prstGeom prst="rect">
            <a:avLst/>
          </a:prstGeom>
          <a:noFill/>
          <a:ln w="9525">
            <a:noFill/>
            <a:miter lim="800000"/>
            <a:headEnd/>
            <a:tailEnd/>
          </a:ln>
        </p:spPr>
        <p:txBody>
          <a:bodyPr lIns="44918" tIns="45517" rIns="44918" bIns="45517" anchor="b">
            <a:spAutoFit/>
          </a:bodyPr>
          <a:lstStyle/>
          <a:p>
            <a:pPr algn="ctr" defTabSz="909375"/>
            <a:fld id="{E50E95F2-1135-4372-9204-625316A33F45}" type="slidenum">
              <a:rPr lang="en-US" sz="1000"/>
              <a:pPr algn="ctr" defTabSz="909375"/>
              <a:t>81</a:t>
            </a:fld>
            <a:endParaRPr lang="en-US" sz="10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283068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82</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521798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8710796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77925" y="696913"/>
            <a:ext cx="4641850" cy="3481387"/>
          </a:xfrm>
          <a:ln w="12700"/>
        </p:spPr>
      </p:sp>
      <p:sp>
        <p:nvSpPr>
          <p:cNvPr id="22531" name="Notes Placeholder 2"/>
          <p:cNvSpPr>
            <a:spLocks noGrp="1"/>
          </p:cNvSpPr>
          <p:nvPr>
            <p:ph type="body" idx="1"/>
          </p:nvPr>
        </p:nvSpPr>
        <p:spPr>
          <a:xfrm>
            <a:off x="700088" y="4410075"/>
            <a:ext cx="5597525" cy="4176713"/>
          </a:xfrm>
          <a:noFill/>
          <a:ln/>
        </p:spPr>
        <p:txBody>
          <a:bodyPr/>
          <a:lstStyle/>
          <a:p>
            <a:pPr marL="0" indent="0"/>
            <a:endParaRPr lang="en-US" smtClean="0"/>
          </a:p>
        </p:txBody>
      </p:sp>
    </p:spTree>
    <p:extLst>
      <p:ext uri="{BB962C8B-B14F-4D97-AF65-F5344CB8AC3E}">
        <p14:creationId xmlns:p14="http://schemas.microsoft.com/office/powerpoint/2010/main" val="2662239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558557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ldNum" sz="quarter" idx="5"/>
          </p:nvPr>
        </p:nvSpPr>
        <p:spPr>
          <a:noFill/>
        </p:spPr>
        <p:txBody>
          <a:bodyPr/>
          <a:lstStyle/>
          <a:p>
            <a:fld id="{FB0B1E2D-9E3B-489B-B028-5CDAC6EDB195}" type="slidenum">
              <a:rPr lang="en-US" smtClean="0">
                <a:latin typeface="Arial" pitchFamily="34" charset="0"/>
              </a:rPr>
              <a:pPr/>
              <a:t>86</a:t>
            </a:fld>
            <a:endParaRPr lang="en-US"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406816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699561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a:xfrm>
            <a:off x="3148013" y="9034319"/>
            <a:ext cx="704850" cy="247794"/>
          </a:xfrm>
        </p:spPr>
        <p:txBody>
          <a:bodyPr/>
          <a:lstStyle/>
          <a:p>
            <a:pPr>
              <a:defRPr/>
            </a:pPr>
            <a:fld id="{78F3FD33-A462-41AB-B8A6-0F318841DC05}" type="slidenum">
              <a:rPr lang="en-US" smtClean="0"/>
              <a:pPr>
                <a:defRPr/>
              </a:pPr>
              <a:t>87</a:t>
            </a:fld>
            <a:endParaRPr lang="en-US" smtClean="0"/>
          </a:p>
        </p:txBody>
      </p:sp>
      <p:sp>
        <p:nvSpPr>
          <p:cNvPr id="199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96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0912486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sldNum" sz="quarter" idx="5"/>
          </p:nvPr>
        </p:nvSpPr>
        <p:spPr>
          <a:noFill/>
        </p:spPr>
        <p:txBody>
          <a:bodyPr/>
          <a:lstStyle/>
          <a:p>
            <a:fld id="{1E8907AF-ECD4-40B9-9116-15FC795F128B}" type="slidenum">
              <a:rPr lang="en-US" smtClean="0"/>
              <a:pPr/>
              <a:t>88</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886737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sldNum" sz="quarter" idx="5"/>
          </p:nvPr>
        </p:nvSpPr>
        <p:spPr>
          <a:noFill/>
        </p:spPr>
        <p:txBody>
          <a:bodyPr/>
          <a:lstStyle/>
          <a:p>
            <a:fld id="{7D52782D-D8FB-4276-8BCA-4B6DFFFC466F}" type="slidenum">
              <a:rPr lang="en-US" smtClean="0"/>
              <a:pPr/>
              <a:t>89</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383160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5"/>
          </p:nvPr>
        </p:nvSpPr>
        <p:spPr>
          <a:noFill/>
        </p:spPr>
        <p:txBody>
          <a:bodyPr/>
          <a:lstStyle/>
          <a:p>
            <a:fld id="{41F90D1E-6612-49D3-8E45-35B4EC7F5382}" type="slidenum">
              <a:rPr lang="en-US" smtClean="0"/>
              <a:pPr/>
              <a:t>90</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594989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696EFBEA-BE4A-43C4-9CFB-794915EB0AD3}" type="slidenum">
              <a:rPr lang="en-US" sz="1000"/>
              <a:pPr algn="ctr" defTabSz="930275"/>
              <a:t>91</a:t>
            </a:fld>
            <a:endParaRPr lang="en-US" sz="10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6155807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696EFBEA-BE4A-43C4-9CFB-794915EB0AD3}" type="slidenum">
              <a:rPr lang="en-US" sz="1000"/>
              <a:pPr algn="ctr" defTabSz="930275"/>
              <a:t>92</a:t>
            </a:fld>
            <a:endParaRPr lang="en-US" sz="10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514112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E2388F25-A923-4A4E-AB16-B302A7DF49FF}" type="slidenum">
              <a:rPr lang="en-US" sz="1000"/>
              <a:pPr algn="ctr" defTabSz="930275"/>
              <a:t>93</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3539446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1928FACB-ED7E-46B8-A268-D2561AFE61F3}" type="slidenum">
              <a:rPr lang="en-US" sz="1000"/>
              <a:pPr algn="ctr" defTabSz="930275"/>
              <a:t>94</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867970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37B28BE-F9DF-414B-BB2D-1B0C676A3EA5}" type="slidenum">
              <a:rPr lang="en-US" sz="1000"/>
              <a:pPr algn="ctr" defTabSz="930275"/>
              <a:t>95</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1956535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noFill/>
        </p:spPr>
        <p:txBody>
          <a:bodyPr/>
          <a:lstStyle/>
          <a:p>
            <a:fld id="{7C73AA56-5CFC-42E2-9A3E-F0742FD87C1D}" type="slidenum">
              <a:rPr lang="en-US" smtClean="0"/>
              <a:pPr/>
              <a:t>96</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24084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8</a:t>
            </a:fld>
            <a:endParaRPr lang="en-US" smtClean="0"/>
          </a:p>
        </p:txBody>
      </p:sp>
    </p:spTree>
    <p:extLst>
      <p:ext uri="{BB962C8B-B14F-4D97-AF65-F5344CB8AC3E}">
        <p14:creationId xmlns:p14="http://schemas.microsoft.com/office/powerpoint/2010/main" val="5015331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F8608A-FC54-41DF-94FA-4880815BCA81}" type="slidenum">
              <a:rPr lang="en-US" altLang="en-US" sz="1200">
                <a:solidFill>
                  <a:srgbClr val="000000"/>
                </a:solidFill>
              </a:rPr>
              <a:pPr/>
              <a:t>97</a:t>
            </a:fld>
            <a:endParaRPr lang="en-US" altLang="en-US" sz="1200">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135019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98</a:t>
            </a:fld>
            <a:endParaRPr lang="en-US" altLang="en-US" sz="1200">
              <a:solidFill>
                <a:srgbClr val="000000"/>
              </a:solidFill>
            </a:endParaRPr>
          </a:p>
        </p:txBody>
      </p:sp>
    </p:spTree>
    <p:extLst>
      <p:ext uri="{BB962C8B-B14F-4D97-AF65-F5344CB8AC3E}">
        <p14:creationId xmlns:p14="http://schemas.microsoft.com/office/powerpoint/2010/main" val="307107356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Grp="1" noChangeArrowheads="1"/>
          </p:cNvSpPr>
          <p:nvPr>
            <p:ph type="sldNum" sz="quarter" idx="5"/>
          </p:nvPr>
        </p:nvSpPr>
        <p:spPr>
          <a:noFill/>
        </p:spPr>
        <p:txBody>
          <a:bodyPr/>
          <a:lstStyle/>
          <a:p>
            <a:fld id="{7A8646BB-B319-4F75-911D-7DF8CB868F04}" type="slidenum">
              <a:rPr lang="en-US" smtClean="0"/>
              <a:pPr/>
              <a:t>99</a:t>
            </a:fld>
            <a:endParaRPr lang="en-US"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4072931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100</a:t>
            </a:fld>
            <a:endParaRPr lang="en-US" smtClean="0"/>
          </a:p>
        </p:txBody>
      </p:sp>
      <p:sp>
        <p:nvSpPr>
          <p:cNvPr id="241667" name="Rectangle 2"/>
          <p:cNvSpPr>
            <a:spLocks noGrp="1" noRot="1" noChangeAspect="1" noChangeArrowheads="1" noTextEdit="1"/>
          </p:cNvSpPr>
          <p:nvPr>
            <p:ph type="sldImg"/>
          </p:nvPr>
        </p:nvSpPr>
        <p:spPr>
          <a:xfrm>
            <a:off x="1398588" y="582613"/>
            <a:ext cx="4060825" cy="3044825"/>
          </a:xfrm>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87567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101</a:t>
            </a:fld>
            <a:endParaRPr lang="en-US" smtClean="0"/>
          </a:p>
        </p:txBody>
      </p:sp>
      <p:sp>
        <p:nvSpPr>
          <p:cNvPr id="159747" name="Rectangle 2"/>
          <p:cNvSpPr>
            <a:spLocks noGrp="1" noRot="1" noChangeAspect="1" noChangeArrowheads="1" noTextEdit="1"/>
          </p:cNvSpPr>
          <p:nvPr>
            <p:ph type="sldImg"/>
          </p:nvPr>
        </p:nvSpPr>
        <p:spPr>
          <a:xfrm>
            <a:off x="1398588" y="582613"/>
            <a:ext cx="4060825" cy="3044825"/>
          </a:xfrm>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7813536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102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0560923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sldNum" sz="quarter" idx="5"/>
          </p:nvPr>
        </p:nvSpPr>
        <p:spPr>
          <a:noFill/>
        </p:spPr>
        <p:txBody>
          <a:bodyPr/>
          <a:lstStyle/>
          <a:p>
            <a:fld id="{CFBCBB4E-90D8-4308-B280-0B812A4EE1DB}" type="slidenum">
              <a:rPr lang="en-US" smtClean="0"/>
              <a:pPr/>
              <a:t>103</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0725022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104</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2673694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105</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544294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106</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78327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9</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065966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107</a:t>
            </a:fld>
            <a:endParaRPr lang="en-GB" dirty="0"/>
          </a:p>
        </p:txBody>
      </p:sp>
    </p:spTree>
    <p:extLst>
      <p:ext uri="{BB962C8B-B14F-4D97-AF65-F5344CB8AC3E}">
        <p14:creationId xmlns:p14="http://schemas.microsoft.com/office/powerpoint/2010/main" val="294133936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109</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black">
          <a:xfrm>
            <a:off x="684213" y="1628775"/>
            <a:ext cx="7991475" cy="4392513"/>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Title 4"/>
          <p:cNvSpPr>
            <a:spLocks noGrp="1"/>
          </p:cNvSpPr>
          <p:nvPr>
            <p:ph type="title"/>
          </p:nvPr>
        </p:nvSpPr>
        <p:spPr/>
        <p:txBody>
          <a:bodyPr/>
          <a:lstStyle/>
          <a:p>
            <a:r>
              <a:rPr lang="en-GB" dirty="0" smtClean="0"/>
              <a:t>Click to edit Master title style</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1705204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45" r:id="rId13"/>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10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image" Target="../media/image82.jpg"/></Relationships>
</file>

<file path=ppt/slides/_rels/slide102.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87.xml"/><Relationship Id="rId1" Type="http://schemas.openxmlformats.org/officeDocument/2006/relationships/slideLayout" Target="../slideLayouts/slideLayout7.xml"/><Relationship Id="rId6" Type="http://schemas.openxmlformats.org/officeDocument/2006/relationships/image" Target="../media/image88.jpg"/><Relationship Id="rId5" Type="http://schemas.openxmlformats.org/officeDocument/2006/relationships/image" Target="../media/image87.png"/><Relationship Id="rId4" Type="http://schemas.openxmlformats.org/officeDocument/2006/relationships/image" Target="../media/image86.png"/></Relationships>
</file>

<file path=ppt/slides/_rels/slide105.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notesSlide" Target="../notesSlides/notesSlide88.xml"/><Relationship Id="rId1" Type="http://schemas.openxmlformats.org/officeDocument/2006/relationships/slideLayout" Target="../slideLayouts/slideLayout6.xml"/><Relationship Id="rId5" Type="http://schemas.openxmlformats.org/officeDocument/2006/relationships/image" Target="../media/image91.png"/><Relationship Id="rId4" Type="http://schemas.openxmlformats.org/officeDocument/2006/relationships/image" Target="../media/image90.jpeg"/></Relationships>
</file>

<file path=ppt/slides/_rels/slide10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89.xml"/><Relationship Id="rId1" Type="http://schemas.openxmlformats.org/officeDocument/2006/relationships/slideLayout" Target="../slideLayouts/slideLayout6.xml"/><Relationship Id="rId5" Type="http://schemas.openxmlformats.org/officeDocument/2006/relationships/image" Target="../media/image93.png"/><Relationship Id="rId4" Type="http://schemas.openxmlformats.org/officeDocument/2006/relationships/hyperlink" Target="http://www.propertydrone.org/" TargetMode="External"/></Relationships>
</file>

<file path=ppt/slides/_rels/slide107.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16.emf"/><Relationship Id="rId5" Type="http://schemas.openxmlformats.org/officeDocument/2006/relationships/oleObject" Target="../embeddings/oleObject13.bin"/><Relationship Id="rId4" Type="http://schemas.openxmlformats.org/officeDocument/2006/relationships/hyperlink" Target="http://www.federalreserve.gov/releases/h15/data.htm"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7.emf"/><Relationship Id="rId4"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vmlDrawing" Target="../drawings/vmlDrawing15.vml"/><Relationship Id="rId6" Type="http://schemas.openxmlformats.org/officeDocument/2006/relationships/image" Target="../media/image18.emf"/><Relationship Id="rId5" Type="http://schemas.openxmlformats.org/officeDocument/2006/relationships/oleObject" Target="../embeddings/oleObject15.bin"/><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19.emf"/><Relationship Id="rId4" Type="http://schemas.openxmlformats.org/officeDocument/2006/relationships/oleObject" Target="../embeddings/oleObject16.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0.emf"/><Relationship Id="rId4"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2.xml"/><Relationship Id="rId1" Type="http://schemas.openxmlformats.org/officeDocument/2006/relationships/vmlDrawing" Target="../drawings/vmlDrawing18.vml"/><Relationship Id="rId4" Type="http://schemas.openxmlformats.org/officeDocument/2006/relationships/image" Target="../media/image21.emf"/></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19.vml"/><Relationship Id="rId5" Type="http://schemas.openxmlformats.org/officeDocument/2006/relationships/image" Target="../media/image24.emf"/><Relationship Id="rId4" Type="http://schemas.openxmlformats.org/officeDocument/2006/relationships/oleObject" Target="../embeddings/oleObject19.bin"/></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25.emf"/><Relationship Id="rId4" Type="http://schemas.openxmlformats.org/officeDocument/2006/relationships/oleObject" Target="../embeddings/oleObject20.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21.vml"/><Relationship Id="rId5" Type="http://schemas.openxmlformats.org/officeDocument/2006/relationships/image" Target="../media/image26.emf"/><Relationship Id="rId4" Type="http://schemas.openxmlformats.org/officeDocument/2006/relationships/oleObject" Target="../embeddings/oleObject21.bin"/></Relationships>
</file>

<file path=ppt/slides/_rels/slide3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22.vml"/><Relationship Id="rId5" Type="http://schemas.openxmlformats.org/officeDocument/2006/relationships/image" Target="../media/image27.emf"/><Relationship Id="rId4" Type="http://schemas.openxmlformats.org/officeDocument/2006/relationships/oleObject" Target="../embeddings/oleObject22.bin"/></Relationships>
</file>

<file path=ppt/slides/_rels/slide3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29.emf"/><Relationship Id="rId4" Type="http://schemas.openxmlformats.org/officeDocument/2006/relationships/oleObject" Target="../embeddings/oleObject23.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30.emf"/><Relationship Id="rId4" Type="http://schemas.openxmlformats.org/officeDocument/2006/relationships/oleObject" Target="../embeddings/oleObject24.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vmlDrawing" Target="../drawings/vmlDrawing25.vml"/><Relationship Id="rId5" Type="http://schemas.openxmlformats.org/officeDocument/2006/relationships/image" Target="../media/image31.emf"/><Relationship Id="rId4" Type="http://schemas.openxmlformats.org/officeDocument/2006/relationships/oleObject" Target="../embeddings/oleObject25.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vmlDrawing" Target="../drawings/vmlDrawing26.vml"/><Relationship Id="rId5" Type="http://schemas.openxmlformats.org/officeDocument/2006/relationships/image" Target="../media/image32.emf"/><Relationship Id="rId4" Type="http://schemas.openxmlformats.org/officeDocument/2006/relationships/oleObject" Target="../embeddings/oleObject26.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vmlDrawing" Target="../drawings/vmlDrawing27.vml"/><Relationship Id="rId5" Type="http://schemas.openxmlformats.org/officeDocument/2006/relationships/image" Target="../media/image33.emf"/><Relationship Id="rId4" Type="http://schemas.openxmlformats.org/officeDocument/2006/relationships/oleObject" Target="../embeddings/oleObject27.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34.emf"/><Relationship Id="rId4" Type="http://schemas.openxmlformats.org/officeDocument/2006/relationships/oleObject" Target="../embeddings/oleObject28.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vmlDrawing" Target="../drawings/vmlDrawing29.vml"/><Relationship Id="rId5" Type="http://schemas.openxmlformats.org/officeDocument/2006/relationships/image" Target="../media/image35.emf"/><Relationship Id="rId4" Type="http://schemas.openxmlformats.org/officeDocument/2006/relationships/oleObject" Target="../embeddings/oleObject29.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vmlDrawing" Target="../drawings/vmlDrawing30.vml"/><Relationship Id="rId5" Type="http://schemas.openxmlformats.org/officeDocument/2006/relationships/image" Target="../media/image36.emf"/><Relationship Id="rId4" Type="http://schemas.openxmlformats.org/officeDocument/2006/relationships/oleObject" Target="../embeddings/oleObject30.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37.emf"/><Relationship Id="rId4" Type="http://schemas.openxmlformats.org/officeDocument/2006/relationships/oleObject" Target="../embeddings/oleObject31.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vmlDrawing" Target="../drawings/vmlDrawing32.vml"/><Relationship Id="rId5" Type="http://schemas.openxmlformats.org/officeDocument/2006/relationships/image" Target="../media/image38.emf"/><Relationship Id="rId4" Type="http://schemas.openxmlformats.org/officeDocument/2006/relationships/oleObject" Target="../embeddings/oleObject32.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vmlDrawing" Target="../drawings/vmlDrawing33.vml"/><Relationship Id="rId5" Type="http://schemas.openxmlformats.org/officeDocument/2006/relationships/image" Target="../media/image39.emf"/><Relationship Id="rId4" Type="http://schemas.openxmlformats.org/officeDocument/2006/relationships/oleObject" Target="../embeddings/oleObject33.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image" Target="../media/image40.emf"/><Relationship Id="rId4" Type="http://schemas.openxmlformats.org/officeDocument/2006/relationships/oleObject" Target="../embeddings/oleObject34.bin"/></Relationships>
</file>

<file path=ppt/slides/_rels/slide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35.vml"/><Relationship Id="rId5" Type="http://schemas.openxmlformats.org/officeDocument/2006/relationships/image" Target="../media/image41.emf"/><Relationship Id="rId4" Type="http://schemas.openxmlformats.org/officeDocument/2006/relationships/oleObject" Target="../embeddings/oleObject35.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42.emf"/><Relationship Id="rId4" Type="http://schemas.openxmlformats.org/officeDocument/2006/relationships/oleObject" Target="../embeddings/oleObject36.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43.emf"/><Relationship Id="rId4" Type="http://schemas.openxmlformats.org/officeDocument/2006/relationships/oleObject" Target="../embeddings/oleObject37.bin"/></Relationships>
</file>

<file path=ppt/slides/_rels/slide63.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44.emf"/></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hyperlink" Target="http://www.philadelphiafed.org/index.cfm"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image" Target="../media/image46.emf"/><Relationship Id="rId4" Type="http://schemas.openxmlformats.org/officeDocument/2006/relationships/oleObject" Target="../embeddings/oleObject38.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vmlDrawing" Target="../drawings/vmlDrawing39.vml"/><Relationship Id="rId6" Type="http://schemas.openxmlformats.org/officeDocument/2006/relationships/hyperlink" Target="http://www.bls.gov/ces/home.htm" TargetMode="External"/><Relationship Id="rId5" Type="http://schemas.openxmlformats.org/officeDocument/2006/relationships/image" Target="../media/image47.emf"/><Relationship Id="rId4" Type="http://schemas.openxmlformats.org/officeDocument/2006/relationships/oleObject" Target="../embeddings/oleObject39.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mlDrawing" Target="../drawings/vmlDrawing40.vml"/><Relationship Id="rId5" Type="http://schemas.openxmlformats.org/officeDocument/2006/relationships/image" Target="../media/image48.emf"/><Relationship Id="rId4" Type="http://schemas.openxmlformats.org/officeDocument/2006/relationships/oleObject" Target="../embeddings/oleObject40.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41.vml"/><Relationship Id="rId5" Type="http://schemas.openxmlformats.org/officeDocument/2006/relationships/image" Target="../media/image49.emf"/><Relationship Id="rId4" Type="http://schemas.openxmlformats.org/officeDocument/2006/relationships/oleObject" Target="../embeddings/oleObject4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vmlDrawing" Target="../drawings/vmlDrawing42.vml"/><Relationship Id="rId5" Type="http://schemas.openxmlformats.org/officeDocument/2006/relationships/image" Target="../media/image50.emf"/><Relationship Id="rId4" Type="http://schemas.openxmlformats.org/officeDocument/2006/relationships/oleObject" Target="../embeddings/oleObject42.bin"/></Relationships>
</file>

<file path=ppt/slides/_rels/slide7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mlDrawing" Target="../drawings/vmlDrawing43.vml"/><Relationship Id="rId6" Type="http://schemas.openxmlformats.org/officeDocument/2006/relationships/hyperlink" Target="http://www.census.gov/construction/c30/c30index.html" TargetMode="External"/><Relationship Id="rId5" Type="http://schemas.openxmlformats.org/officeDocument/2006/relationships/image" Target="../media/image51.emf"/><Relationship Id="rId4" Type="http://schemas.openxmlformats.org/officeDocument/2006/relationships/oleObject" Target="../embeddings/oleObject43.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vmlDrawing" Target="../drawings/vmlDrawing44.vml"/><Relationship Id="rId6" Type="http://schemas.openxmlformats.org/officeDocument/2006/relationships/hyperlink" Target="http://www.census.gov/construction/c30/c30index.html" TargetMode="External"/><Relationship Id="rId5" Type="http://schemas.openxmlformats.org/officeDocument/2006/relationships/image" Target="../media/image52.emf"/><Relationship Id="rId4" Type="http://schemas.openxmlformats.org/officeDocument/2006/relationships/oleObject" Target="../embeddings/oleObject44.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vmlDrawing" Target="../drawings/vmlDrawing45.vml"/><Relationship Id="rId5" Type="http://schemas.openxmlformats.org/officeDocument/2006/relationships/image" Target="../media/image53.emf"/><Relationship Id="rId4" Type="http://schemas.openxmlformats.org/officeDocument/2006/relationships/oleObject" Target="../embeddings/oleObject45.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46.vml"/><Relationship Id="rId5" Type="http://schemas.openxmlformats.org/officeDocument/2006/relationships/image" Target="../media/image54.emf"/><Relationship Id="rId4" Type="http://schemas.openxmlformats.org/officeDocument/2006/relationships/oleObject" Target="../embeddings/oleObject46.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vmlDrawing" Target="../drawings/vmlDrawing47.vml"/><Relationship Id="rId6" Type="http://schemas.openxmlformats.org/officeDocument/2006/relationships/image" Target="../media/image55.emf"/><Relationship Id="rId5" Type="http://schemas.openxmlformats.org/officeDocument/2006/relationships/oleObject" Target="../embeddings/oleObject47.bin"/><Relationship Id="rId4" Type="http://schemas.openxmlformats.org/officeDocument/2006/relationships/hyperlink" Target="http://data.bls.gov/"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48.vml"/><Relationship Id="rId6" Type="http://schemas.openxmlformats.org/officeDocument/2006/relationships/hyperlink" Target="http://www.ism.ws/ismreport/mfgrob.cfm" TargetMode="External"/><Relationship Id="rId5" Type="http://schemas.openxmlformats.org/officeDocument/2006/relationships/image" Target="../media/image56.emf"/><Relationship Id="rId4" Type="http://schemas.openxmlformats.org/officeDocument/2006/relationships/oleObject" Target="../embeddings/oleObject48.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49.vml"/><Relationship Id="rId6" Type="http://schemas.openxmlformats.org/officeDocument/2006/relationships/hyperlink" Target="http://www.census.gov/manufacturing/m3/" TargetMode="External"/><Relationship Id="rId5" Type="http://schemas.openxmlformats.org/officeDocument/2006/relationships/image" Target="../media/image57.emf"/><Relationship Id="rId4" Type="http://schemas.openxmlformats.org/officeDocument/2006/relationships/oleObject" Target="../embeddings/oleObject49.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vmlDrawing" Target="../drawings/vmlDrawing6.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vmlDrawing" Target="../drawings/vmlDrawing50.vml"/><Relationship Id="rId6" Type="http://schemas.openxmlformats.org/officeDocument/2006/relationships/hyperlink" Target="http://data.bls.gov/" TargetMode="External"/><Relationship Id="rId5" Type="http://schemas.openxmlformats.org/officeDocument/2006/relationships/image" Target="../media/image58.emf"/><Relationship Id="rId4" Type="http://schemas.openxmlformats.org/officeDocument/2006/relationships/oleObject" Target="../embeddings/oleObject50.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vmlDrawing" Target="../drawings/vmlDrawing51.vml"/><Relationship Id="rId6" Type="http://schemas.openxmlformats.org/officeDocument/2006/relationships/hyperlink" Target="http://www.census.gov/manufacturing/m3/" TargetMode="External"/><Relationship Id="rId5" Type="http://schemas.openxmlformats.org/officeDocument/2006/relationships/image" Target="../media/image59.emf"/><Relationship Id="rId4" Type="http://schemas.openxmlformats.org/officeDocument/2006/relationships/oleObject" Target="../embeddings/oleObject51.bin"/></Relationships>
</file>

<file path=ppt/slides/_rels/slide8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8" Type="http://schemas.openxmlformats.org/officeDocument/2006/relationships/image" Target="../media/image63.jpeg"/><Relationship Id="rId13" Type="http://schemas.openxmlformats.org/officeDocument/2006/relationships/image" Target="../media/image68.png"/><Relationship Id="rId3" Type="http://schemas.openxmlformats.org/officeDocument/2006/relationships/notesSlide" Target="../notesSlides/notesSlide66.xml"/><Relationship Id="rId7" Type="http://schemas.openxmlformats.org/officeDocument/2006/relationships/image" Target="../media/image62.png"/><Relationship Id="rId12" Type="http://schemas.openxmlformats.org/officeDocument/2006/relationships/image" Target="../media/image67.jpeg"/><Relationship Id="rId2" Type="http://schemas.openxmlformats.org/officeDocument/2006/relationships/slideLayout" Target="../slideLayouts/slideLayout6.xml"/><Relationship Id="rId1" Type="http://schemas.openxmlformats.org/officeDocument/2006/relationships/vmlDrawing" Target="../drawings/vmlDrawing52.vml"/><Relationship Id="rId6" Type="http://schemas.openxmlformats.org/officeDocument/2006/relationships/image" Target="../media/image61.jpeg"/><Relationship Id="rId11" Type="http://schemas.openxmlformats.org/officeDocument/2006/relationships/image" Target="../media/image66.png"/><Relationship Id="rId5" Type="http://schemas.openxmlformats.org/officeDocument/2006/relationships/image" Target="../media/image60.emf"/><Relationship Id="rId10" Type="http://schemas.openxmlformats.org/officeDocument/2006/relationships/image" Target="../media/image65.jpeg"/><Relationship Id="rId4" Type="http://schemas.openxmlformats.org/officeDocument/2006/relationships/oleObject" Target="../embeddings/oleObject52.bin"/><Relationship Id="rId9" Type="http://schemas.openxmlformats.org/officeDocument/2006/relationships/image" Target="../media/image64.png"/><Relationship Id="rId14" Type="http://schemas.openxmlformats.org/officeDocument/2006/relationships/image" Target="../media/image69.jpe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vmlDrawing" Target="../drawings/vmlDrawing53.vml"/><Relationship Id="rId5" Type="http://schemas.openxmlformats.org/officeDocument/2006/relationships/image" Target="../media/image70.emf"/><Relationship Id="rId4" Type="http://schemas.openxmlformats.org/officeDocument/2006/relationships/oleObject" Target="../embeddings/oleObject53.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xml"/><Relationship Id="rId1" Type="http://schemas.openxmlformats.org/officeDocument/2006/relationships/vmlDrawing" Target="../drawings/vmlDrawing54.vml"/><Relationship Id="rId5" Type="http://schemas.openxmlformats.org/officeDocument/2006/relationships/image" Target="../media/image71.emf"/><Relationship Id="rId4" Type="http://schemas.openxmlformats.org/officeDocument/2006/relationships/oleObject" Target="../embeddings/oleObject54.bin"/></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vmlDrawing" Target="../drawings/vmlDrawing55.vml"/><Relationship Id="rId5" Type="http://schemas.openxmlformats.org/officeDocument/2006/relationships/image" Target="../media/image72.emf"/><Relationship Id="rId4" Type="http://schemas.openxmlformats.org/officeDocument/2006/relationships/oleObject" Target="../embeddings/oleObject55.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xml"/><Relationship Id="rId1" Type="http://schemas.openxmlformats.org/officeDocument/2006/relationships/vmlDrawing" Target="../drawings/vmlDrawing56.vml"/><Relationship Id="rId5" Type="http://schemas.openxmlformats.org/officeDocument/2006/relationships/image" Target="../media/image73.emf"/><Relationship Id="rId4" Type="http://schemas.openxmlformats.org/officeDocument/2006/relationships/oleObject" Target="../embeddings/oleObject56.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vmlDrawing" Target="../drawings/vmlDrawing57.vml"/><Relationship Id="rId5" Type="http://schemas.openxmlformats.org/officeDocument/2006/relationships/image" Target="../media/image74.emf"/><Relationship Id="rId4" Type="http://schemas.openxmlformats.org/officeDocument/2006/relationships/oleObject" Target="../embeddings/oleObject57.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vmlDrawing" Target="../drawings/vmlDrawing58.vml"/><Relationship Id="rId5" Type="http://schemas.openxmlformats.org/officeDocument/2006/relationships/image" Target="../media/image75.emf"/><Relationship Id="rId4" Type="http://schemas.openxmlformats.org/officeDocument/2006/relationships/oleObject" Target="../embeddings/oleObject58.bin"/></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vmlDrawing" Target="../drawings/vmlDrawing59.vml"/><Relationship Id="rId5" Type="http://schemas.openxmlformats.org/officeDocument/2006/relationships/image" Target="../media/image76.emf"/><Relationship Id="rId4" Type="http://schemas.openxmlformats.org/officeDocument/2006/relationships/oleObject" Target="../embeddings/oleObject59.bin"/></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vmlDrawing" Target="../drawings/vmlDrawing60.vml"/><Relationship Id="rId5" Type="http://schemas.openxmlformats.org/officeDocument/2006/relationships/image" Target="../media/image77.emf"/><Relationship Id="rId4" Type="http://schemas.openxmlformats.org/officeDocument/2006/relationships/oleObject" Target="../embeddings/oleObject60.bin"/></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7.xml"/><Relationship Id="rId1" Type="http://schemas.openxmlformats.org/officeDocument/2006/relationships/vmlDrawing" Target="../drawings/vmlDrawing61.vml"/><Relationship Id="rId5" Type="http://schemas.openxmlformats.org/officeDocument/2006/relationships/image" Target="../media/image78.emf"/><Relationship Id="rId4" Type="http://schemas.openxmlformats.org/officeDocument/2006/relationships/oleObject" Target="../embeddings/oleObject61.bin"/></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7.xml"/><Relationship Id="rId1" Type="http://schemas.openxmlformats.org/officeDocument/2006/relationships/vmlDrawing" Target="../drawings/vmlDrawing62.vml"/><Relationship Id="rId5" Type="http://schemas.openxmlformats.org/officeDocument/2006/relationships/image" Target="../media/image79.emf"/><Relationship Id="rId4" Type="http://schemas.openxmlformats.org/officeDocument/2006/relationships/oleObject" Target="../embeddings/oleObject62.bin"/></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63.vml"/><Relationship Id="rId5" Type="http://schemas.openxmlformats.org/officeDocument/2006/relationships/image" Target="../media/image80.emf"/><Relationship Id="rId4" Type="http://schemas.openxmlformats.org/officeDocument/2006/relationships/oleObject" Target="../embeddings/oleObject63.bin"/></Relationships>
</file>

<file path=ppt/slides/_rels/slide9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81.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150397"/>
            <a:ext cx="9104313" cy="2263697"/>
          </a:xfrm>
          <a:ln/>
        </p:spPr>
        <p:txBody>
          <a:bodyPr/>
          <a:lstStyle/>
          <a:p>
            <a:r>
              <a:rPr lang="en-US" sz="4400" dirty="0" smtClean="0"/>
              <a:t>Trends and Opportunities in</a:t>
            </a:r>
            <a:br>
              <a:rPr lang="en-US" sz="4400" dirty="0" smtClean="0"/>
            </a:br>
            <a:r>
              <a:rPr lang="en-US" sz="4400" dirty="0" smtClean="0"/>
              <a:t>P&amp;C Insurance Industry: </a:t>
            </a:r>
            <a:br>
              <a:rPr lang="en-US" sz="4400" dirty="0" smtClean="0"/>
            </a:br>
            <a:r>
              <a:rPr lang="en-US" sz="4400" dirty="0" smtClean="0"/>
              <a:t>Focus on Midwest Markets</a:t>
            </a:r>
            <a:br>
              <a:rPr lang="en-US" sz="4400" dirty="0" smtClean="0"/>
            </a:br>
            <a:endParaRPr lang="en-US" sz="3400" i="1" dirty="0">
              <a:solidFill>
                <a:srgbClr val="00B0F0"/>
              </a:solidFill>
            </a:endParaRPr>
          </a:p>
        </p:txBody>
      </p:sp>
      <p:sp>
        <p:nvSpPr>
          <p:cNvPr id="94211" name="Rectangle 3"/>
          <p:cNvSpPr>
            <a:spLocks noGrp="1" noChangeArrowheads="1"/>
          </p:cNvSpPr>
          <p:nvPr>
            <p:ph type="subTitle" idx="1"/>
          </p:nvPr>
        </p:nvSpPr>
        <p:spPr>
          <a:xfrm>
            <a:off x="0" y="3985100"/>
            <a:ext cx="8952271" cy="1220334"/>
          </a:xfrm>
        </p:spPr>
        <p:txBody>
          <a:bodyPr/>
          <a:lstStyle/>
          <a:p>
            <a:pPr>
              <a:lnSpc>
                <a:spcPct val="80000"/>
              </a:lnSpc>
            </a:pPr>
            <a:r>
              <a:rPr lang="en-US" dirty="0" smtClean="0"/>
              <a:t>Chicago, IL</a:t>
            </a:r>
          </a:p>
          <a:p>
            <a:pPr>
              <a:lnSpc>
                <a:spcPct val="80000"/>
              </a:lnSpc>
            </a:pPr>
            <a:r>
              <a:rPr lang="en-US" dirty="0" smtClean="0"/>
              <a:t>October 8, 2015</a:t>
            </a:r>
          </a:p>
          <a:p>
            <a:pPr>
              <a:lnSpc>
                <a:spcPct val="80000"/>
              </a:lnSpc>
            </a:pPr>
            <a:r>
              <a:rPr lang="en-US" sz="2400" i="1" dirty="0" smtClean="0">
                <a:solidFill>
                  <a:srgbClr val="C00000"/>
                </a:solidFill>
              </a:rPr>
              <a:t>Download at www.iii.org/presentations</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smtClean="0">
                <a:solidFill>
                  <a:schemeClr val="bg2"/>
                </a:solidFill>
              </a:rPr>
              <a:t>James Lynch, FCAS MAAA, Chief Actuary</a:t>
            </a:r>
            <a:endParaRPr lang="en-US" b="1" dirty="0">
              <a:solidFill>
                <a:schemeClr val="bg2"/>
              </a:solidFill>
            </a:endParaRP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a:t>
            </a:r>
            <a:r>
              <a:rPr lang="en-US" b="1" dirty="0" smtClean="0">
                <a:solidFill>
                  <a:schemeClr val="bg1"/>
                </a:solidFill>
                <a:sym typeface="Symbol" pitchFamily="18" charset="2"/>
              </a:rPr>
              <a:t>212.346.5533 </a:t>
            </a:r>
            <a:r>
              <a:rPr lang="en-US" b="1" dirty="0">
                <a:solidFill>
                  <a:schemeClr val="bg1"/>
                </a:solidFill>
                <a:sym typeface="Symbol" pitchFamily="18" charset="2"/>
              </a:rPr>
              <a:t> Cell: </a:t>
            </a:r>
            <a:r>
              <a:rPr lang="en-US" b="1" dirty="0" smtClean="0">
                <a:solidFill>
                  <a:schemeClr val="bg1"/>
                </a:solidFill>
                <a:sym typeface="Symbol" pitchFamily="18" charset="2"/>
              </a:rPr>
              <a:t>917.359.3908 </a:t>
            </a:r>
            <a:r>
              <a:rPr lang="en-US" b="1" dirty="0">
                <a:solidFill>
                  <a:schemeClr val="bg1"/>
                </a:solidFill>
                <a:sym typeface="Symbol" pitchFamily="18" charset="2"/>
              </a:rPr>
              <a:t> </a:t>
            </a:r>
            <a:r>
              <a:rPr lang="en-US" b="1" dirty="0" smtClean="0">
                <a:solidFill>
                  <a:schemeClr val="bg1"/>
                </a:solidFill>
                <a:sym typeface="Symbol" pitchFamily="18" charset="2"/>
              </a:rPr>
              <a:t>jamesl@iii.org </a:t>
            </a:r>
            <a:r>
              <a:rPr lang="en-US" b="1" dirty="0">
                <a:solidFill>
                  <a:schemeClr val="bg1"/>
                </a:solidFill>
                <a:sym typeface="Symbol" pitchFamily="18" charset="2"/>
              </a:rPr>
              <a:t> www.iii.org</a:t>
            </a:r>
          </a:p>
        </p:txBody>
      </p:sp>
    </p:spTree>
    <p:extLst>
      <p:ext uri="{BB962C8B-B14F-4D97-AF65-F5344CB8AC3E}">
        <p14:creationId xmlns:p14="http://schemas.microsoft.com/office/powerpoint/2010/main" val="28300934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Countrywide Growth by Line</a:t>
            </a:r>
            <a:br>
              <a:rPr lang="en-US" dirty="0" smtClean="0"/>
            </a:br>
            <a:r>
              <a:rPr lang="en-US" dirty="0" smtClean="0"/>
              <a:t>2015 to Date</a:t>
            </a:r>
            <a:endParaRPr lang="en-US" baseline="30000" dirty="0" smtClean="0"/>
          </a:p>
        </p:txBody>
      </p:sp>
      <p:graphicFrame>
        <p:nvGraphicFramePr>
          <p:cNvPr id="58370" name="Object 3"/>
          <p:cNvGraphicFramePr>
            <a:graphicFrameLocks/>
          </p:cNvGraphicFramePr>
          <p:nvPr>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495890" name="Chart" r:id="rId4" imgW="3371733" imgH="1459299" progId="MSGraph.Chart.8">
                  <p:embed followColorScheme="full"/>
                </p:oleObj>
              </mc:Choice>
              <mc:Fallback>
                <p:oleObj name="Chart" r:id="rId4" imgW="3371733" imgH="1459299"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Auto Coverages Showing Strong Growth as Exposures – and Perhaps Rates - Are Increasing </a:t>
            </a:r>
            <a:endParaRPr lang="en-US" sz="2000"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Auto Physical Damage includes Personal and Commercial.</a:t>
            </a:r>
          </a:p>
          <a:p>
            <a:pPr marL="133350" indent="-133350" eaLnBrk="0" hangingPunct="0">
              <a:lnSpc>
                <a:spcPct val="90000"/>
              </a:lnSpc>
              <a:buClr>
                <a:schemeClr val="accent2"/>
              </a:buClr>
              <a:tabLst>
                <a:tab pos="112713" algn="r"/>
              </a:tabLst>
            </a:pPr>
            <a:r>
              <a:rPr lang="en-US" sz="1100" dirty="0" smtClean="0"/>
              <a:t>Source: SNL Financial, Insurance Information 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Change in DPW from Q2 2014)</a:t>
            </a:r>
            <a:endParaRPr lang="en-US" sz="1600" b="1" dirty="0">
              <a:solidFill>
                <a:srgbClr val="225A7A"/>
              </a:solidFill>
            </a:endParaRPr>
          </a:p>
        </p:txBody>
      </p:sp>
      <p:sp>
        <p:nvSpPr>
          <p:cNvPr id="8" name="AutoShape 7"/>
          <p:cNvSpPr>
            <a:spLocks noChangeArrowheads="1"/>
          </p:cNvSpPr>
          <p:nvPr/>
        </p:nvSpPr>
        <p:spPr bwMode="blackWhite">
          <a:xfrm>
            <a:off x="6425736" y="1105268"/>
            <a:ext cx="2489664" cy="795771"/>
          </a:xfrm>
          <a:prstGeom prst="wedgeRectCallout">
            <a:avLst>
              <a:gd name="adj1" fmla="val 11878"/>
              <a:gd name="adj2" fmla="val 1723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Growing Slightly Faster Than Nominal GDP (3.7%)</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12731930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100</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7" y="2125661"/>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smtClean="0">
                <a:solidFill>
                  <a:schemeClr val="bg1"/>
                </a:solidFill>
              </a:rPr>
              <a:t>INDUSTRY </a:t>
            </a:r>
            <a:r>
              <a:rPr lang="en-US" sz="4200" b="1" dirty="0">
                <a:solidFill>
                  <a:schemeClr val="bg1"/>
                </a:solidFill>
              </a:rPr>
              <a:t>DISRUPTORS</a:t>
            </a:r>
          </a:p>
        </p:txBody>
      </p:sp>
      <p:sp>
        <p:nvSpPr>
          <p:cNvPr id="2152456" name="Rectangle 8"/>
          <p:cNvSpPr>
            <a:spLocks noChangeArrowheads="1"/>
          </p:cNvSpPr>
          <p:nvPr/>
        </p:nvSpPr>
        <p:spPr bwMode="auto">
          <a:xfrm>
            <a:off x="1301546" y="3629792"/>
            <a:ext cx="6784259" cy="2462213"/>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chemeClr val="accent2"/>
              </a:buClr>
            </a:pPr>
            <a:r>
              <a:rPr lang="en-US" sz="4000" b="1" dirty="0">
                <a:solidFill>
                  <a:srgbClr val="225A7A"/>
                </a:solidFill>
              </a:rPr>
              <a:t>Technology, Society and the Economy Are All Changing at a Rapid Pace</a:t>
            </a:r>
          </a:p>
          <a:p>
            <a:pPr marL="292093" indent="-292093" algn="ctr" eaLnBrk="0" hangingPunct="0">
              <a:lnSpc>
                <a:spcPct val="90000"/>
              </a:lnSpc>
              <a:spcBef>
                <a:spcPct val="25000"/>
              </a:spcBef>
              <a:buClr>
                <a:schemeClr val="accent2"/>
              </a:buClr>
            </a:pPr>
            <a:r>
              <a:rPr lang="en-US" sz="4000" b="1" i="1" dirty="0">
                <a:solidFill>
                  <a:srgbClr val="FF0000"/>
                </a:solidFill>
              </a:rPr>
              <a:t>Thoughts on the Future</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100</a:t>
            </a:fld>
            <a:endParaRPr lang="en-US"/>
          </a:p>
        </p:txBody>
      </p:sp>
    </p:spTree>
    <p:extLst>
      <p:ext uri="{BB962C8B-B14F-4D97-AF65-F5344CB8AC3E}">
        <p14:creationId xmlns:p14="http://schemas.microsoft.com/office/powerpoint/2010/main" val="275622282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0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101</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474691" y="2034578"/>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800" b="1" dirty="0" smtClean="0">
                <a:solidFill>
                  <a:srgbClr val="FFFFFF"/>
                </a:solidFill>
              </a:rPr>
              <a:t>Technology and Insurance</a:t>
            </a:r>
            <a:endParaRPr lang="en-US" sz="4800" b="1" dirty="0">
              <a:solidFill>
                <a:srgbClr val="FFFFFF"/>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101</a:t>
            </a:fld>
            <a:endParaRPr lang="en-US"/>
          </a:p>
        </p:txBody>
      </p:sp>
      <p:sp>
        <p:nvSpPr>
          <p:cNvPr id="10" name="Rectangle 8"/>
          <p:cNvSpPr>
            <a:spLocks noChangeArrowheads="1"/>
          </p:cNvSpPr>
          <p:nvPr/>
        </p:nvSpPr>
        <p:spPr bwMode="auto">
          <a:xfrm>
            <a:off x="444395" y="4476733"/>
            <a:ext cx="8299719" cy="1588127"/>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rgbClr val="FF6801"/>
              </a:buClr>
            </a:pPr>
            <a:r>
              <a:rPr lang="en-US" sz="3600" b="1" dirty="0">
                <a:solidFill>
                  <a:srgbClr val="225A7A"/>
                </a:solidFill>
              </a:rPr>
              <a:t>Rapid Technological Innovations </a:t>
            </a:r>
            <a:r>
              <a:rPr lang="en-US" sz="3600" b="1" dirty="0" smtClean="0">
                <a:solidFill>
                  <a:srgbClr val="225A7A"/>
                </a:solidFill>
              </a:rPr>
              <a:t>Are Impacting Many Segments of the P/C Insurance Industry</a:t>
            </a:r>
            <a:endParaRPr lang="en-US" sz="3600" b="1" dirty="0">
              <a:solidFill>
                <a:srgbClr val="225A7A"/>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91250" y="100014"/>
            <a:ext cx="2857500" cy="1724025"/>
          </a:xfrm>
          <a:prstGeom prst="rect">
            <a:avLst/>
          </a:prstGeom>
        </p:spPr>
      </p:pic>
    </p:spTree>
    <p:extLst>
      <p:ext uri="{BB962C8B-B14F-4D97-AF65-F5344CB8AC3E}">
        <p14:creationId xmlns:p14="http://schemas.microsoft.com/office/powerpoint/2010/main" val="366629040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102</a:t>
            </a:fld>
            <a:endParaRPr lang="en-US" dirty="0" smtClean="0"/>
          </a:p>
        </p:txBody>
      </p:sp>
      <p:sp>
        <p:nvSpPr>
          <p:cNvPr id="82949" name="Rectangle 2"/>
          <p:cNvSpPr>
            <a:spLocks noGrp="1" noChangeArrowheads="1"/>
          </p:cNvSpPr>
          <p:nvPr>
            <p:ph type="title"/>
          </p:nvPr>
        </p:nvSpPr>
        <p:spPr>
          <a:xfrm>
            <a:off x="85724" y="81727"/>
            <a:ext cx="8156575" cy="860425"/>
          </a:xfrm>
        </p:spPr>
        <p:txBody>
          <a:bodyPr/>
          <a:lstStyle/>
          <a:p>
            <a:r>
              <a:rPr lang="en-US" sz="2700" dirty="0" smtClean="0"/>
              <a:t>Media is Obsessed with Driverless Vehicles: Often Predicting the Demise of Auto Insurance</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0513" y="1219102"/>
            <a:ext cx="4560095" cy="5104773"/>
          </a:xfrm>
          <a:prstGeom prst="rect">
            <a:avLst/>
          </a:prstGeom>
        </p:spPr>
      </p:pic>
      <p:sp>
        <p:nvSpPr>
          <p:cNvPr id="7" name="AutoShape 14"/>
          <p:cNvSpPr>
            <a:spLocks noChangeArrowheads="1"/>
          </p:cNvSpPr>
          <p:nvPr/>
        </p:nvSpPr>
        <p:spPr bwMode="blackWhite">
          <a:xfrm>
            <a:off x="5469067" y="1219102"/>
            <a:ext cx="3132008" cy="1278593"/>
          </a:xfrm>
          <a:prstGeom prst="wedgeRectCallout">
            <a:avLst>
              <a:gd name="adj1" fmla="val -86566"/>
              <a:gd name="adj2" fmla="val 45071"/>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
              </a:rPr>
              <a:t>By </a:t>
            </a:r>
            <a:r>
              <a:rPr lang="en-US" b="1" dirty="0">
                <a:solidFill>
                  <a:schemeClr val="bg1"/>
                </a:solidFill>
                <a:latin typeface="Arial "/>
              </a:rPr>
              <a:t>2035, it is estimated that 25% of new vehicle sales could be fully autonomous models</a:t>
            </a:r>
          </a:p>
        </p:txBody>
      </p:sp>
      <p:sp>
        <p:nvSpPr>
          <p:cNvPr id="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a:t>
            </a:r>
            <a:r>
              <a:rPr lang="en-US" sz="1100" dirty="0" smtClean="0"/>
              <a:t>Boston Consulting Group.</a:t>
            </a:r>
            <a:endParaRPr lang="en-US" sz="1100" dirty="0"/>
          </a:p>
        </p:txBody>
      </p:sp>
      <p:sp>
        <p:nvSpPr>
          <p:cNvPr id="9" name="Rectangle 3"/>
          <p:cNvSpPr txBox="1">
            <a:spLocks noChangeArrowheads="1"/>
          </p:cNvSpPr>
          <p:nvPr/>
        </p:nvSpPr>
        <p:spPr bwMode="auto">
          <a:xfrm>
            <a:off x="5241701" y="2681845"/>
            <a:ext cx="3807049" cy="3684719"/>
          </a:xfrm>
          <a:prstGeom prst="rect">
            <a:avLst/>
          </a:prstGeom>
          <a:noFill/>
          <a:ln w="57150" algn="ctr">
            <a:solidFill>
              <a:srgbClr val="C00000"/>
            </a:solid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gn="ctr">
              <a:lnSpc>
                <a:spcPts val="2400"/>
              </a:lnSpc>
              <a:spcBef>
                <a:spcPct val="50000"/>
              </a:spcBef>
              <a:buNone/>
            </a:pPr>
            <a:r>
              <a:rPr lang="en-US" sz="2100" b="1" u="sng" kern="0" dirty="0" smtClean="0"/>
              <a:t>Questions</a:t>
            </a:r>
          </a:p>
          <a:p>
            <a:pPr>
              <a:lnSpc>
                <a:spcPts val="2400"/>
              </a:lnSpc>
              <a:spcBef>
                <a:spcPct val="50000"/>
              </a:spcBef>
            </a:pPr>
            <a:r>
              <a:rPr lang="en-US" sz="2100" b="1" kern="0" dirty="0" smtClean="0"/>
              <a:t>Are auto insurers monitoring these trends?</a:t>
            </a:r>
          </a:p>
          <a:p>
            <a:pPr>
              <a:lnSpc>
                <a:spcPts val="2400"/>
              </a:lnSpc>
              <a:spcBef>
                <a:spcPct val="50000"/>
              </a:spcBef>
            </a:pPr>
            <a:r>
              <a:rPr lang="en-US" sz="2100" b="1" kern="0" dirty="0" smtClean="0"/>
              <a:t>How are they reacting?</a:t>
            </a:r>
          </a:p>
          <a:p>
            <a:pPr>
              <a:lnSpc>
                <a:spcPts val="2400"/>
              </a:lnSpc>
              <a:spcBef>
                <a:spcPct val="50000"/>
              </a:spcBef>
            </a:pPr>
            <a:r>
              <a:rPr lang="en-US" sz="2100" b="1" kern="0" dirty="0" smtClean="0"/>
              <a:t>Will Google take over the industry? </a:t>
            </a:r>
          </a:p>
          <a:p>
            <a:pPr>
              <a:lnSpc>
                <a:spcPts val="2400"/>
              </a:lnSpc>
              <a:spcBef>
                <a:spcPct val="50000"/>
              </a:spcBef>
            </a:pPr>
            <a:r>
              <a:rPr lang="en-US" sz="2100" b="1" kern="0" dirty="0" smtClean="0"/>
              <a:t>Will the number of auto insurers shrink?</a:t>
            </a:r>
          </a:p>
          <a:p>
            <a:pPr>
              <a:lnSpc>
                <a:spcPts val="2400"/>
              </a:lnSpc>
              <a:spcBef>
                <a:spcPct val="50000"/>
              </a:spcBef>
            </a:pPr>
            <a:r>
              <a:rPr lang="en-US" sz="2100" b="1" kern="0" dirty="0" smtClean="0"/>
              <a:t>How will liability shift?</a:t>
            </a:r>
          </a:p>
        </p:txBody>
      </p:sp>
      <p:pic>
        <p:nvPicPr>
          <p:cNvPr id="10" name="Picture 9"/>
          <p:cNvPicPr>
            <a:picLocks noChangeAspect="1"/>
          </p:cNvPicPr>
          <p:nvPr/>
        </p:nvPicPr>
        <p:blipFill>
          <a:blip r:embed="rId4"/>
          <a:stretch>
            <a:fillRect/>
          </a:stretch>
        </p:blipFill>
        <p:spPr>
          <a:xfrm>
            <a:off x="144927" y="3136123"/>
            <a:ext cx="5101295" cy="2776162"/>
          </a:xfrm>
          <a:prstGeom prst="rect">
            <a:avLst/>
          </a:prstGeom>
          <a:ln>
            <a:solidFill>
              <a:schemeClr val="tx1"/>
            </a:solidFill>
          </a:ln>
          <a:scene3d>
            <a:camera prst="perspectiveContrastingRightFacing"/>
            <a:lightRig rig="threePt" dir="t"/>
          </a:scene3d>
        </p:spPr>
      </p:pic>
    </p:spTree>
    <p:extLst>
      <p:ext uri="{BB962C8B-B14F-4D97-AF65-F5344CB8AC3E}">
        <p14:creationId xmlns:p14="http://schemas.microsoft.com/office/powerpoint/2010/main" val="4104873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105"/>
          <p:cNvSpPr>
            <a:spLocks noGrp="1" noChangeArrowheads="1"/>
          </p:cNvSpPr>
          <p:nvPr>
            <p:ph type="dt" sz="quarter" idx="10"/>
          </p:nvPr>
        </p:nvSpPr>
        <p:spPr>
          <a:noFill/>
        </p:spPr>
        <p:txBody>
          <a:bodyPr/>
          <a:lstStyle/>
          <a:p>
            <a:r>
              <a:rPr lang="en-US" smtClean="0"/>
              <a:t>12/01/09 - 9pm</a:t>
            </a:r>
          </a:p>
        </p:txBody>
      </p:sp>
      <p:sp>
        <p:nvSpPr>
          <p:cNvPr id="10752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7524" name="Rectangle 110"/>
          <p:cNvSpPr>
            <a:spLocks noGrp="1" noChangeArrowheads="1"/>
          </p:cNvSpPr>
          <p:nvPr>
            <p:ph type="sldNum" sz="quarter" idx="12"/>
          </p:nvPr>
        </p:nvSpPr>
        <p:spPr>
          <a:noFill/>
        </p:spPr>
        <p:txBody>
          <a:bodyPr/>
          <a:lstStyle/>
          <a:p>
            <a:fld id="{A4C7BCE1-8634-4D87-B8C2-16540BBDFA5A}" type="slidenum">
              <a:rPr lang="en-US" smtClean="0"/>
              <a:pPr/>
              <a:t>103</a:t>
            </a:fld>
            <a:endParaRPr lang="en-US" smtClean="0"/>
          </a:p>
        </p:txBody>
      </p:sp>
      <p:sp>
        <p:nvSpPr>
          <p:cNvPr id="107525" name="Rectangle 2"/>
          <p:cNvSpPr>
            <a:spLocks noGrp="1" noChangeArrowheads="1"/>
          </p:cNvSpPr>
          <p:nvPr>
            <p:ph type="title"/>
          </p:nvPr>
        </p:nvSpPr>
        <p:spPr>
          <a:xfrm>
            <a:off x="85725" y="99359"/>
            <a:ext cx="7647371" cy="860425"/>
          </a:xfrm>
        </p:spPr>
        <p:txBody>
          <a:bodyPr/>
          <a:lstStyle/>
          <a:p>
            <a:r>
              <a:rPr lang="en-US" dirty="0" smtClean="0"/>
              <a:t>A Few Thoughts on the Future of Auto Insurance</a:t>
            </a:r>
          </a:p>
        </p:txBody>
      </p:sp>
      <p:sp>
        <p:nvSpPr>
          <p:cNvPr id="1922051" name="Rectangle 3"/>
          <p:cNvSpPr>
            <a:spLocks noGrp="1" noChangeArrowheads="1"/>
          </p:cNvSpPr>
          <p:nvPr>
            <p:ph type="body" idx="1"/>
          </p:nvPr>
        </p:nvSpPr>
        <p:spPr>
          <a:xfrm>
            <a:off x="195262" y="1090924"/>
            <a:ext cx="8629650" cy="4652963"/>
          </a:xfrm>
        </p:spPr>
        <p:txBody>
          <a:bodyPr/>
          <a:lstStyle/>
          <a:p>
            <a:pPr>
              <a:lnSpc>
                <a:spcPts val="2100"/>
              </a:lnSpc>
              <a:spcBef>
                <a:spcPct val="50000"/>
              </a:spcBef>
            </a:pPr>
            <a:r>
              <a:rPr lang="en-US" sz="2000" b="1" dirty="0" smtClean="0"/>
              <a:t>Global auto insurance premiums written total about $600B</a:t>
            </a:r>
          </a:p>
          <a:p>
            <a:pPr lvl="1">
              <a:lnSpc>
                <a:spcPts val="2100"/>
              </a:lnSpc>
            </a:pPr>
            <a:r>
              <a:rPr lang="en-US" sz="1800" b="1" dirty="0" smtClean="0"/>
              <a:t>~80% personal, 20% commercial</a:t>
            </a:r>
          </a:p>
          <a:p>
            <a:pPr lvl="1">
              <a:lnSpc>
                <a:spcPts val="2100"/>
              </a:lnSpc>
            </a:pPr>
            <a:r>
              <a:rPr lang="en-US" sz="1800" b="1" dirty="0" smtClean="0"/>
              <a:t>US accounts for more than 1/3 of this total (about $210B in 2014)</a:t>
            </a:r>
            <a:endParaRPr lang="en-US" sz="1600" b="1" dirty="0" smtClean="0"/>
          </a:p>
          <a:p>
            <a:pPr>
              <a:lnSpc>
                <a:spcPts val="2100"/>
              </a:lnSpc>
              <a:spcBef>
                <a:spcPct val="50000"/>
              </a:spcBef>
            </a:pPr>
            <a:r>
              <a:rPr lang="en-US" sz="2000" b="1" dirty="0" smtClean="0"/>
              <a:t>Innovations in automobile safety will, over time, reduced claim frequency but severities could still rise as repair costs escalate</a:t>
            </a:r>
          </a:p>
          <a:p>
            <a:pPr lvl="1">
              <a:lnSpc>
                <a:spcPts val="2100"/>
              </a:lnSpc>
            </a:pPr>
            <a:r>
              <a:rPr lang="en-US" sz="1800" b="1" dirty="0" smtClean="0"/>
              <a:t>Claim activity clearly not immune to economy</a:t>
            </a:r>
          </a:p>
          <a:p>
            <a:pPr>
              <a:lnSpc>
                <a:spcPts val="2100"/>
              </a:lnSpc>
              <a:spcBef>
                <a:spcPct val="50000"/>
              </a:spcBef>
            </a:pPr>
            <a:r>
              <a:rPr lang="en-US" sz="2000" b="1" dirty="0" smtClean="0"/>
              <a:t>Frequency declines could lead price declines, aiding profitability</a:t>
            </a:r>
          </a:p>
          <a:p>
            <a:pPr>
              <a:lnSpc>
                <a:spcPts val="2100"/>
              </a:lnSpc>
              <a:spcBef>
                <a:spcPct val="50000"/>
              </a:spcBef>
            </a:pPr>
            <a:r>
              <a:rPr lang="en-US" sz="2000" b="1" dirty="0" smtClean="0"/>
              <a:t>More cars, not fewer will be on highways in the US, world</a:t>
            </a:r>
          </a:p>
          <a:p>
            <a:pPr lvl="1">
              <a:lnSpc>
                <a:spcPts val="2100"/>
              </a:lnSpc>
            </a:pPr>
            <a:r>
              <a:rPr lang="en-US" sz="1800" b="1" dirty="0" smtClean="0"/>
              <a:t>Exposure (insured car years) grows even as frequency declines</a:t>
            </a:r>
          </a:p>
          <a:p>
            <a:pPr>
              <a:lnSpc>
                <a:spcPts val="2100"/>
              </a:lnSpc>
              <a:spcBef>
                <a:spcPct val="50000"/>
              </a:spcBef>
            </a:pPr>
            <a:r>
              <a:rPr lang="en-US" sz="2000" b="1" dirty="0" smtClean="0"/>
              <a:t>Timeline for large numbers of mass produced autonomous vehicles on American highways is wildly optimistic</a:t>
            </a:r>
          </a:p>
          <a:p>
            <a:pPr lvl="1">
              <a:lnSpc>
                <a:spcPts val="2100"/>
              </a:lnSpc>
            </a:pPr>
            <a:r>
              <a:rPr lang="en-US" sz="1600" b="1" dirty="0" smtClean="0"/>
              <a:t>Mid-2030s is more likely timeframe; Transition occurring through mid-</a:t>
            </a:r>
            <a:r>
              <a:rPr lang="en-US" sz="1600" b="1" dirty="0"/>
              <a:t>c</a:t>
            </a:r>
            <a:r>
              <a:rPr lang="en-US" sz="1600" b="1" dirty="0" smtClean="0"/>
              <a:t>entury</a:t>
            </a:r>
          </a:p>
          <a:p>
            <a:pPr lvl="1">
              <a:lnSpc>
                <a:spcPts val="2100"/>
              </a:lnSpc>
            </a:pPr>
            <a:r>
              <a:rPr lang="en-US" sz="1600" b="1" dirty="0" smtClean="0"/>
              <a:t>Tech media is enamored with anything involving Google, Apple</a:t>
            </a:r>
            <a:endParaRPr lang="en-US" sz="1800" dirty="0" smtClean="0"/>
          </a:p>
          <a:p>
            <a:pPr>
              <a:lnSpc>
                <a:spcPts val="2100"/>
              </a:lnSpc>
              <a:spcBef>
                <a:spcPct val="50000"/>
              </a:spcBef>
            </a:pPr>
            <a:r>
              <a:rPr lang="en-US" sz="2000" b="1" dirty="0" smtClean="0"/>
              <a:t>Auto insurance will be the largest, most important of all P/C lines for many years to come</a:t>
            </a:r>
          </a:p>
        </p:txBody>
      </p:sp>
    </p:spTree>
    <p:extLst>
      <p:ext uri="{BB962C8B-B14F-4D97-AF65-F5344CB8AC3E}">
        <p14:creationId xmlns:p14="http://schemas.microsoft.com/office/powerpoint/2010/main" val="40503981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animEffect transition="in" filter="wipe(left)">
                                      <p:cBhvr>
                                        <p:cTn id="39" dur="500"/>
                                        <p:tgtEl>
                                          <p:spTgt spid="1922051">
                                            <p:txEl>
                                              <p:pRg st="8" end="8"/>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922051">
                                            <p:txEl>
                                              <p:pRg st="9" end="9"/>
                                            </p:txEl>
                                          </p:spTgt>
                                        </p:tgtEl>
                                        <p:attrNameLst>
                                          <p:attrName>style.visibility</p:attrName>
                                        </p:attrNameLst>
                                      </p:cBhvr>
                                      <p:to>
                                        <p:strVal val="visible"/>
                                      </p:to>
                                    </p:set>
                                    <p:animEffect transition="in" filter="wipe(left)">
                                      <p:cBhvr>
                                        <p:cTn id="42" dur="500"/>
                                        <p:tgtEl>
                                          <p:spTgt spid="1922051">
                                            <p:txEl>
                                              <p:pRg st="9" end="9"/>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922051">
                                            <p:txEl>
                                              <p:pRg st="10" end="10"/>
                                            </p:txEl>
                                          </p:spTgt>
                                        </p:tgtEl>
                                        <p:attrNameLst>
                                          <p:attrName>style.visibility</p:attrName>
                                        </p:attrNameLst>
                                      </p:cBhvr>
                                      <p:to>
                                        <p:strVal val="visible"/>
                                      </p:to>
                                    </p:set>
                                    <p:animEffect transition="in" filter="wipe(left)">
                                      <p:cBhvr>
                                        <p:cTn id="45" dur="500"/>
                                        <p:tgtEl>
                                          <p:spTgt spid="1922051">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922051">
                                            <p:txEl>
                                              <p:pRg st="11" end="11"/>
                                            </p:txEl>
                                          </p:spTgt>
                                        </p:tgtEl>
                                        <p:attrNameLst>
                                          <p:attrName>style.visibility</p:attrName>
                                        </p:attrNameLst>
                                      </p:cBhvr>
                                      <p:to>
                                        <p:strVal val="visible"/>
                                      </p:to>
                                    </p:set>
                                    <p:animEffect transition="in" filter="wipe(left)">
                                      <p:cBhvr>
                                        <p:cTn id="50"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104</a:t>
            </a:fld>
            <a:endParaRPr lang="en-US" sz="900"/>
          </a:p>
        </p:txBody>
      </p:sp>
      <p:sp>
        <p:nvSpPr>
          <p:cNvPr id="65541" name="Rectangle 2"/>
          <p:cNvSpPr>
            <a:spLocks noGrp="1" noChangeArrowheads="1"/>
          </p:cNvSpPr>
          <p:nvPr>
            <p:ph type="title" idx="4294967295"/>
          </p:nvPr>
        </p:nvSpPr>
        <p:spPr>
          <a:xfrm>
            <a:off x="32981" y="129816"/>
            <a:ext cx="7950815" cy="860425"/>
          </a:xfrm>
        </p:spPr>
        <p:txBody>
          <a:bodyPr/>
          <a:lstStyle/>
          <a:p>
            <a:r>
              <a:rPr lang="en-US" dirty="0" smtClean="0"/>
              <a:t>On-Demand/Sharing/Peer-to-Peer Economy Impacts Many Lines of Insurance</a:t>
            </a:r>
          </a:p>
        </p:txBody>
      </p:sp>
      <p:sp>
        <p:nvSpPr>
          <p:cNvPr id="1922051" name="Rectangle 3"/>
          <p:cNvSpPr>
            <a:spLocks noGrp="1" noChangeArrowheads="1"/>
          </p:cNvSpPr>
          <p:nvPr>
            <p:ph type="body" idx="4294967295"/>
          </p:nvPr>
        </p:nvSpPr>
        <p:spPr>
          <a:xfrm>
            <a:off x="160802" y="1103313"/>
            <a:ext cx="5088425" cy="4652963"/>
          </a:xfrm>
        </p:spPr>
        <p:txBody>
          <a:bodyPr/>
          <a:lstStyle/>
          <a:p>
            <a:pPr>
              <a:lnSpc>
                <a:spcPts val="2400"/>
              </a:lnSpc>
              <a:spcBef>
                <a:spcPct val="50000"/>
              </a:spcBef>
            </a:pPr>
            <a:r>
              <a:rPr lang="en-US" sz="2100" b="1" dirty="0" smtClean="0"/>
              <a:t>The “On-Demand” Economy is or will impact many segments of the economy important to P/C insurers</a:t>
            </a:r>
          </a:p>
          <a:p>
            <a:pPr lvl="1">
              <a:lnSpc>
                <a:spcPts val="2400"/>
              </a:lnSpc>
            </a:pPr>
            <a:r>
              <a:rPr lang="en-US" sz="1900" b="1" dirty="0" smtClean="0"/>
              <a:t>Auto (personal and commercial)</a:t>
            </a:r>
          </a:p>
          <a:p>
            <a:pPr lvl="1">
              <a:lnSpc>
                <a:spcPts val="2400"/>
              </a:lnSpc>
            </a:pPr>
            <a:r>
              <a:rPr lang="en-US" sz="1900" b="1" dirty="0" smtClean="0"/>
              <a:t>Homeowners/Renters</a:t>
            </a:r>
          </a:p>
          <a:p>
            <a:pPr lvl="1">
              <a:lnSpc>
                <a:spcPts val="2400"/>
              </a:lnSpc>
            </a:pPr>
            <a:r>
              <a:rPr lang="en-US" sz="1900" b="1" dirty="0" smtClean="0"/>
              <a:t>Many Liability Coverages</a:t>
            </a:r>
          </a:p>
          <a:p>
            <a:pPr lvl="1">
              <a:lnSpc>
                <a:spcPts val="2400"/>
              </a:lnSpc>
            </a:pPr>
            <a:r>
              <a:rPr lang="en-US" sz="1900" b="1" dirty="0"/>
              <a:t>Workers Comp</a:t>
            </a:r>
          </a:p>
          <a:p>
            <a:pPr>
              <a:lnSpc>
                <a:spcPts val="2400"/>
              </a:lnSpc>
              <a:spcBef>
                <a:spcPct val="50000"/>
              </a:spcBef>
            </a:pPr>
            <a:r>
              <a:rPr lang="en-US" sz="2100" b="1" dirty="0" smtClean="0"/>
              <a:t>Many unanswered insurance questions</a:t>
            </a:r>
          </a:p>
          <a:p>
            <a:pPr>
              <a:lnSpc>
                <a:spcPts val="2400"/>
              </a:lnSpc>
              <a:spcBef>
                <a:spcPct val="50000"/>
              </a:spcBef>
            </a:pPr>
            <a:r>
              <a:rPr lang="en-US" sz="2100" b="1" dirty="0" smtClean="0"/>
              <a:t>Insurance solutions are increasingly available to fill the many insurance gaps that arise</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12845" y="1202163"/>
            <a:ext cx="2962275" cy="1543050"/>
          </a:xfrm>
          <a:prstGeom prst="rect">
            <a:avLst/>
          </a:prstGeom>
        </p:spPr>
      </p:pic>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1847" y="2745213"/>
            <a:ext cx="2593273" cy="188620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14156" y="3905642"/>
            <a:ext cx="2825892" cy="2825892"/>
          </a:xfrm>
          <a:prstGeom prst="rect">
            <a:avLst/>
          </a:prstGeom>
        </p:spPr>
      </p:pic>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322562" y="5990431"/>
            <a:ext cx="3048000" cy="723900"/>
          </a:xfrm>
          <a:prstGeom prst="rect">
            <a:avLst/>
          </a:prstGeom>
        </p:spPr>
      </p:pic>
    </p:spTree>
    <p:extLst>
      <p:ext uri="{BB962C8B-B14F-4D97-AF65-F5344CB8AC3E}">
        <p14:creationId xmlns:p14="http://schemas.microsoft.com/office/powerpoint/2010/main" val="8709909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105</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Labor on Demand: Huge Implications for    the US Economy, Workers &amp; Insurers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rot="21183800">
            <a:off x="412807" y="3699528"/>
            <a:ext cx="4604160" cy="2592258"/>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07784" y="4086883"/>
            <a:ext cx="1880945" cy="2473443"/>
          </a:xfrm>
          <a:prstGeom prst="rect">
            <a:avLst/>
          </a:prstGeom>
        </p:spPr>
      </p:pic>
      <p:sp>
        <p:nvSpPr>
          <p:cNvPr id="14" name="AutoShape 6"/>
          <p:cNvSpPr>
            <a:spLocks noChangeArrowheads="1"/>
          </p:cNvSpPr>
          <p:nvPr/>
        </p:nvSpPr>
        <p:spPr bwMode="blackWhite">
          <a:xfrm rot="1063534">
            <a:off x="233232" y="2019163"/>
            <a:ext cx="1786445" cy="970514"/>
          </a:xfrm>
          <a:prstGeom prst="wedgeRectCallout">
            <a:avLst>
              <a:gd name="adj1" fmla="val 84947"/>
              <a:gd name="adj2" fmla="val 1264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
              </a:rPr>
              <a:t>Will </a:t>
            </a:r>
            <a:r>
              <a:rPr lang="en-US" b="1" i="1" dirty="0" smtClean="0">
                <a:solidFill>
                  <a:srgbClr val="FFFFFF"/>
                </a:solidFill>
                <a:latin typeface="Arial "/>
              </a:rPr>
              <a:t>YOUR</a:t>
            </a:r>
            <a:r>
              <a:rPr lang="en-US" b="1" dirty="0" smtClean="0">
                <a:solidFill>
                  <a:srgbClr val="FFFFFF"/>
                </a:solidFill>
                <a:latin typeface="Arial "/>
              </a:rPr>
              <a:t> job be reduced to an app?</a:t>
            </a:r>
            <a:endParaRPr lang="en-US" b="1" dirty="0">
              <a:solidFill>
                <a:srgbClr val="FFFFFF"/>
              </a:solidFill>
              <a:latin typeface="Arial "/>
              <a:cs typeface="Arial" charset="0"/>
            </a:endParaRPr>
          </a:p>
        </p:txBody>
      </p:sp>
      <p:pic>
        <p:nvPicPr>
          <p:cNvPr id="15" name="Picture 14" descr="WSJGraphic.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370675">
            <a:off x="1875245" y="1409657"/>
            <a:ext cx="7200900" cy="3111500"/>
          </a:xfrm>
          <a:prstGeom prst="rect">
            <a:avLst/>
          </a:prstGeom>
        </p:spPr>
      </p:pic>
    </p:spTree>
    <p:extLst>
      <p:ext uri="{BB962C8B-B14F-4D97-AF65-F5344CB8AC3E}">
        <p14:creationId xmlns:p14="http://schemas.microsoft.com/office/powerpoint/2010/main" val="35061727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1000"/>
                                        <p:tgtEl>
                                          <p:spTgt spid="12"/>
                                        </p:tgtEl>
                                      </p:cBhvr>
                                    </p:animEffect>
                                  </p:childTnLst>
                                </p:cTn>
                              </p:par>
                            </p:childTnLst>
                          </p:cTn>
                        </p:par>
                        <p:par>
                          <p:cTn id="12" fill="hold">
                            <p:stCondLst>
                              <p:cond delay="2000"/>
                            </p:stCondLst>
                            <p:childTnLst>
                              <p:par>
                                <p:cTn id="13" presetID="22" presetClass="entr" presetSubtype="4" fill="hold"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childTnLst>
                          </p:cTn>
                        </p:par>
                        <p:par>
                          <p:cTn id="16" fill="hold">
                            <p:stCondLst>
                              <p:cond delay="3500"/>
                            </p:stCondLst>
                            <p:childTnLst>
                              <p:par>
                                <p:cTn id="17" presetID="22"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106</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Send in the Drones: Potential Rapid </a:t>
            </a:r>
            <a:br>
              <a:rPr lang="en-US" dirty="0" smtClean="0"/>
            </a:br>
            <a:r>
              <a:rPr lang="en-US" dirty="0" smtClean="0"/>
              <a:t>Adoption in Industry; Media Loves It</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8574" y="1313645"/>
            <a:ext cx="3310236" cy="2018231"/>
          </a:xfrm>
          <a:prstGeom prst="rect">
            <a:avLst/>
          </a:prstGeom>
        </p:spPr>
      </p:pic>
      <p:sp>
        <p:nvSpPr>
          <p:cNvPr id="9" name="Rectangle 3"/>
          <p:cNvSpPr txBox="1">
            <a:spLocks noChangeArrowheads="1"/>
          </p:cNvSpPr>
          <p:nvPr/>
        </p:nvSpPr>
        <p:spPr bwMode="auto">
          <a:xfrm>
            <a:off x="3863662" y="1091419"/>
            <a:ext cx="5185088"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2100" b="1" kern="0" dirty="0" smtClean="0"/>
              <a:t>Drones or Unmanned Aerial Vehicle (UAV) technology is seeing rapid adoption rate in many industries, including insurance</a:t>
            </a:r>
          </a:p>
          <a:p>
            <a:pPr>
              <a:lnSpc>
                <a:spcPts val="2400"/>
              </a:lnSpc>
              <a:spcBef>
                <a:spcPct val="50000"/>
              </a:spcBef>
            </a:pPr>
            <a:r>
              <a:rPr lang="en-US" sz="2100" b="1" kern="0" dirty="0" smtClean="0"/>
              <a:t>FAA granting Section 333 exemptions for commercial use and testing of UAS</a:t>
            </a:r>
          </a:p>
          <a:p>
            <a:pPr>
              <a:lnSpc>
                <a:spcPts val="2400"/>
              </a:lnSpc>
              <a:spcBef>
                <a:spcPct val="50000"/>
              </a:spcBef>
            </a:pPr>
            <a:r>
              <a:rPr lang="en-US" sz="2100" b="1" kern="0" dirty="0" smtClean="0"/>
              <a:t>At least 5 insurers have received permission to test</a:t>
            </a:r>
          </a:p>
          <a:p>
            <a:pPr>
              <a:lnSpc>
                <a:spcPts val="2400"/>
              </a:lnSpc>
              <a:spcBef>
                <a:spcPct val="50000"/>
              </a:spcBef>
            </a:pPr>
            <a:r>
              <a:rPr lang="en-US" sz="2100" b="1" kern="0" dirty="0" smtClean="0"/>
              <a:t>Wide variety of applications: claims, pre-event property inspections…</a:t>
            </a:r>
          </a:p>
          <a:p>
            <a:pPr>
              <a:lnSpc>
                <a:spcPts val="2400"/>
              </a:lnSpc>
              <a:spcBef>
                <a:spcPct val="50000"/>
              </a:spcBef>
            </a:pPr>
            <a:r>
              <a:rPr lang="en-US" sz="2100" b="1" kern="0" dirty="0" smtClean="0"/>
              <a:t>Insurers partnering with construction industry to guide R&amp;D and regulation of UAV use via </a:t>
            </a:r>
            <a:r>
              <a:rPr lang="en-US" sz="2100" b="1" i="1" kern="0" dirty="0" smtClean="0"/>
              <a:t>Property Drone Consortium</a:t>
            </a:r>
            <a:r>
              <a:rPr lang="en-US" sz="2100" b="1" kern="0" dirty="0" smtClean="0"/>
              <a:t>: </a:t>
            </a:r>
            <a:r>
              <a:rPr lang="en-US" sz="2100" b="1" kern="0" dirty="0" smtClean="0">
                <a:hlinkClick r:id="rId4"/>
              </a:rPr>
              <a:t>www.propertydrone.org</a:t>
            </a:r>
            <a:r>
              <a:rPr lang="en-US" sz="2100" b="1" kern="0" dirty="0" smtClean="0"/>
              <a:t> </a:t>
            </a:r>
          </a:p>
          <a:p>
            <a:pPr>
              <a:lnSpc>
                <a:spcPts val="2400"/>
              </a:lnSpc>
              <a:spcBef>
                <a:spcPct val="50000"/>
              </a:spcBef>
            </a:pPr>
            <a:endParaRPr lang="en-US" sz="2100" b="1" kern="0" dirty="0" smtClean="0"/>
          </a:p>
          <a:p>
            <a:pPr>
              <a:lnSpc>
                <a:spcPts val="2400"/>
              </a:lnSpc>
              <a:spcBef>
                <a:spcPct val="50000"/>
              </a:spcBef>
            </a:pPr>
            <a:endParaRPr lang="en-US" sz="2100" b="1" kern="0" dirty="0" smtClean="0"/>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897" y="3692953"/>
            <a:ext cx="3542582" cy="2242865"/>
          </a:xfrm>
          <a:prstGeom prst="rect">
            <a:avLst/>
          </a:prstGeom>
          <a:ln>
            <a:solidFill>
              <a:schemeClr val="accent1"/>
            </a:solidFill>
          </a:ln>
        </p:spPr>
      </p:pic>
    </p:spTree>
    <p:extLst>
      <p:ext uri="{BB962C8B-B14F-4D97-AF65-F5344CB8AC3E}">
        <p14:creationId xmlns:p14="http://schemas.microsoft.com/office/powerpoint/2010/main" val="14266819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4151" y="5807467"/>
            <a:ext cx="6487607" cy="648072"/>
          </a:xfrm>
        </p:spPr>
        <p:txBody>
          <a:bodyPr/>
          <a:lstStyle/>
          <a:p>
            <a:pPr marL="0" indent="0">
              <a:buNone/>
            </a:pPr>
            <a:r>
              <a:rPr lang="en-US" sz="1200" dirty="0"/>
              <a:t>Likelihood of small US businesses buying insurance online directly from the insurer, overall and by annual company revenue, in </a:t>
            </a:r>
            <a:r>
              <a:rPr lang="en-US" sz="1200" dirty="0" smtClean="0"/>
              <a:t>2013</a:t>
            </a:r>
          </a:p>
          <a:p>
            <a:pPr marL="0" indent="0">
              <a:buNone/>
            </a:pPr>
            <a:r>
              <a:rPr lang="en-US" sz="1200" dirty="0" smtClean="0"/>
              <a:t>Source: Swiss Re from </a:t>
            </a:r>
            <a:r>
              <a:rPr lang="en-US" sz="1200" dirty="0"/>
              <a:t>“Voice of the Small Commercial Insurance Consumer Survey.” </a:t>
            </a:r>
            <a:r>
              <a:rPr lang="en-US" sz="1200" dirty="0" smtClean="0"/>
              <a:t> Deloitte</a:t>
            </a:r>
            <a:r>
              <a:rPr lang="en-US" sz="1200" dirty="0"/>
              <a:t>, March (2013)</a:t>
            </a:r>
            <a:endParaRPr lang="en-GB" sz="1200" dirty="0"/>
          </a:p>
        </p:txBody>
      </p:sp>
      <p:sp>
        <p:nvSpPr>
          <p:cNvPr id="3" name="Title 2"/>
          <p:cNvSpPr>
            <a:spLocks noGrp="1"/>
          </p:cNvSpPr>
          <p:nvPr>
            <p:ph type="title"/>
          </p:nvPr>
        </p:nvSpPr>
        <p:spPr>
          <a:xfrm>
            <a:off x="184151" y="177800"/>
            <a:ext cx="7991474" cy="576610"/>
          </a:xfrm>
        </p:spPr>
        <p:txBody>
          <a:bodyPr/>
          <a:lstStyle/>
          <a:p>
            <a:r>
              <a:rPr lang="en-US" dirty="0" smtClean="0"/>
              <a:t>Proportion of  Businesses Interested in Buying Insurance Online</a:t>
            </a:r>
            <a:endParaRPr lang="en-GB" dirty="0"/>
          </a:p>
        </p:txBody>
      </p:sp>
      <p:sp>
        <p:nvSpPr>
          <p:cNvPr id="4" name="Slide Number Placeholder 3"/>
          <p:cNvSpPr>
            <a:spLocks noGrp="1"/>
          </p:cNvSpPr>
          <p:nvPr>
            <p:ph type="sldNum" sz="quarter" idx="12"/>
          </p:nvPr>
        </p:nvSpPr>
        <p:spPr/>
        <p:txBody>
          <a:bodyPr/>
          <a:lstStyle/>
          <a:p>
            <a:fld id="{5E4D2043-7E31-4A53-BD33-72A88E682172}" type="slidenum">
              <a:rPr lang="en-GB" smtClean="0"/>
              <a:pPr/>
              <a:t>107</a:t>
            </a:fld>
            <a:endParaRPr lang="en-GB" dirty="0"/>
          </a:p>
        </p:txBody>
      </p:sp>
      <p:pic>
        <p:nvPicPr>
          <p:cNvPr id="10242" name="Picture 2" descr="C:\Users\S5PKNH\AppData\Local\Temp\wz0023\Figure_1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0229" y="1474255"/>
            <a:ext cx="7704856" cy="405426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3"/>
          <p:cNvSpPr>
            <a:spLocks noChangeArrowheads="1"/>
          </p:cNvSpPr>
          <p:nvPr/>
        </p:nvSpPr>
        <p:spPr bwMode="blackWhite">
          <a:xfrm>
            <a:off x="7067550" y="5433089"/>
            <a:ext cx="1757362" cy="1161213"/>
          </a:xfrm>
          <a:prstGeom prst="wedgeRectCallout">
            <a:avLst>
              <a:gd name="adj1" fmla="val 9539"/>
              <a:gd name="adj2" fmla="val -83037"/>
            </a:avLst>
          </a:prstGeom>
          <a:solidFill>
            <a:srgbClr val="2B7299"/>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Interest diminishes with account size</a:t>
            </a:r>
            <a:endParaRPr lang="en-US" sz="2000" b="1" i="1" dirty="0">
              <a:solidFill>
                <a:schemeClr val="bg1"/>
              </a:solidFill>
            </a:endParaRPr>
          </a:p>
        </p:txBody>
      </p:sp>
    </p:spTree>
    <p:extLst>
      <p:ext uri="{BB962C8B-B14F-4D97-AF65-F5344CB8AC3E}">
        <p14:creationId xmlns:p14="http://schemas.microsoft.com/office/powerpoint/2010/main" val="495994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sz="2000" b="1" dirty="0" smtClean="0"/>
              <a:t>2015 Appears Profitable for P/C Industry (So Far)</a:t>
            </a:r>
          </a:p>
          <a:p>
            <a:r>
              <a:rPr lang="en-US" sz="2000" b="1" dirty="0" smtClean="0"/>
              <a:t>Low Interest Rates are Here for a While . . .</a:t>
            </a:r>
          </a:p>
          <a:p>
            <a:r>
              <a:rPr lang="en-US" sz="2000" b="1" dirty="0" smtClean="0"/>
              <a:t>. . . So Underwriting Profits Are Key to Overall Profitability</a:t>
            </a:r>
          </a:p>
          <a:p>
            <a:r>
              <a:rPr lang="en-US" sz="2000" b="1" dirty="0" smtClean="0"/>
              <a:t>Frequency/Severity Appear to Be Rising, Counter to Recent Trends</a:t>
            </a:r>
          </a:p>
          <a:p>
            <a:r>
              <a:rPr lang="en-US" sz="2000" b="1" dirty="0" smtClean="0"/>
              <a:t>Midwest Results Mirror National Trends</a:t>
            </a:r>
          </a:p>
          <a:p>
            <a:r>
              <a:rPr lang="en-US" sz="2000" b="1" dirty="0" smtClean="0"/>
              <a:t>Region’s Economic Outlook Improving</a:t>
            </a:r>
          </a:p>
          <a:p>
            <a:r>
              <a:rPr lang="en-US" sz="2000" b="1" dirty="0" smtClean="0"/>
              <a:t>Disruptors Create Opportunities for Future</a:t>
            </a:r>
            <a:endParaRPr lang="en-US" sz="2000" b="1" dirty="0"/>
          </a:p>
        </p:txBody>
      </p:sp>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108</a:t>
            </a:fld>
            <a:endParaRPr lang="en-US"/>
          </a:p>
        </p:txBody>
      </p:sp>
    </p:spTree>
    <p:extLst>
      <p:ext uri="{BB962C8B-B14F-4D97-AF65-F5344CB8AC3E}">
        <p14:creationId xmlns:p14="http://schemas.microsoft.com/office/powerpoint/2010/main" val="123327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III_Research</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00B050"/>
                </a:solidFill>
              </a:rPr>
              <a:t>Download at </a:t>
            </a:r>
            <a:r>
              <a:rPr lang="en-US" sz="3600" b="1" i="1" dirty="0" smtClean="0">
                <a:solidFill>
                  <a:srgbClr val="00B05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109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11</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RNW All Lines by State, 2004-2013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3356223568"/>
              </p:ext>
            </p:extLst>
          </p:nvPr>
        </p:nvGraphicFramePr>
        <p:xfrm>
          <a:off x="1588" y="1541463"/>
          <a:ext cx="9140825" cy="4722812"/>
        </p:xfrm>
        <a:graphic>
          <a:graphicData uri="http://schemas.openxmlformats.org/presentationml/2006/ole">
            <mc:AlternateContent xmlns:mc="http://schemas.openxmlformats.org/markup-compatibility/2006">
              <mc:Choice xmlns:v="urn:schemas-microsoft-com:vml" Requires="v">
                <p:oleObj spid="_x0000_s28091853" name="Chart" r:id="rId4" imgW="7048410" imgH="3642432" progId="MSGraph.Chart.8">
                  <p:embed followColorScheme="full"/>
                </p:oleObj>
              </mc:Choice>
              <mc:Fallback>
                <p:oleObj name="Chart" r:id="rId4" imgW="7048410" imgH="3642432" progId="MSGraph.Chart.8">
                  <p:embed followColorScheme="full"/>
                  <p:pic>
                    <p:nvPicPr>
                      <p:cNvPr id="0" name=""/>
                      <p:cNvPicPr>
                        <a:picLocks noChangeAspect="1" noChangeArrowheads="1"/>
                      </p:cNvPicPr>
                      <p:nvPr/>
                    </p:nvPicPr>
                    <p:blipFill>
                      <a:blip r:embed="rId5"/>
                      <a:srcRect/>
                      <a:stretch>
                        <a:fillRect/>
                      </a:stretch>
                    </p:blipFill>
                    <p:spPr bwMode="auto">
                      <a:xfrm>
                        <a:off x="1588" y="1541463"/>
                        <a:ext cx="9140825"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9"/>
          <p:cNvSpPr>
            <a:spLocks noChangeArrowheads="1"/>
          </p:cNvSpPr>
          <p:nvPr/>
        </p:nvSpPr>
        <p:spPr bwMode="blackWhite">
          <a:xfrm>
            <a:off x="1746762" y="1391971"/>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Midwest</a:t>
            </a:r>
            <a:endParaRPr lang="en-US" sz="1600" b="1" dirty="0">
              <a:solidFill>
                <a:srgbClr val="FFFFFF"/>
              </a:solidFill>
            </a:endParaRPr>
          </a:p>
        </p:txBody>
      </p:sp>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8" name="Text Box 6"/>
          <p:cNvSpPr txBox="1">
            <a:spLocks noChangeArrowheads="1"/>
          </p:cNvSpPr>
          <p:nvPr/>
        </p:nvSpPr>
        <p:spPr bwMode="blackWhite">
          <a:xfrm>
            <a:off x="5132141" y="1814605"/>
            <a:ext cx="3797383"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Profitability Benchmark: All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7.9%</a:t>
            </a:r>
            <a:endParaRPr lang="en-US" sz="1600" b="1" dirty="0">
              <a:solidFill>
                <a:schemeClr val="bg1"/>
              </a:solidFill>
              <a:cs typeface="+mn-cs"/>
            </a:endParaRPr>
          </a:p>
        </p:txBody>
      </p:sp>
    </p:spTree>
    <p:extLst>
      <p:ext uri="{BB962C8B-B14F-4D97-AF65-F5344CB8AC3E}">
        <p14:creationId xmlns:p14="http://schemas.microsoft.com/office/powerpoint/2010/main" val="2512370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12</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3695070879"/>
              </p:ext>
            </p:extLst>
          </p:nvPr>
        </p:nvGraphicFramePr>
        <p:xfrm>
          <a:off x="20638" y="1808163"/>
          <a:ext cx="9067800" cy="4700587"/>
        </p:xfrm>
        <a:graphic>
          <a:graphicData uri="http://schemas.openxmlformats.org/presentationml/2006/ole">
            <mc:AlternateContent xmlns:mc="http://schemas.openxmlformats.org/markup-compatibility/2006">
              <mc:Choice xmlns:v="urn:schemas-microsoft-com:vml" Requires="v">
                <p:oleObj spid="_x0000_s28092880" name="Chart" r:id="rId4" imgW="7056184" imgH="3657724" progId="MSGraph.Chart.8">
                  <p:embed followColorScheme="full"/>
                </p:oleObj>
              </mc:Choice>
              <mc:Fallback>
                <p:oleObj name="Chart" r:id="rId4" imgW="7056184" imgH="3657724" progId="MSGraph.Chart.8">
                  <p:embed followColorScheme="full"/>
                  <p:pic>
                    <p:nvPicPr>
                      <p:cNvPr id="0" name=""/>
                      <p:cNvPicPr>
                        <a:picLocks noChangeAspect="1" noChangeArrowheads="1"/>
                      </p:cNvPicPr>
                      <p:nvPr/>
                    </p:nvPicPr>
                    <p:blipFill>
                      <a:blip r:embed="rId5"/>
                      <a:srcRect/>
                      <a:stretch>
                        <a:fillRect/>
                      </a:stretch>
                    </p:blipFill>
                    <p:spPr bwMode="auto">
                      <a:xfrm>
                        <a:off x="20638" y="1808163"/>
                        <a:ext cx="9067800" cy="4700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Lines by State, </a:t>
            </a:r>
            <a:r>
              <a:rPr lang="en-US" sz="2600" b="1" dirty="0" smtClean="0">
                <a:solidFill>
                  <a:schemeClr val="accent1"/>
                </a:solidFill>
              </a:rPr>
              <a:t>2004-2013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4301612" y="4100051"/>
            <a:ext cx="3170903" cy="1179871"/>
          </a:xfrm>
          <a:prstGeom prst="wedgeRectCallout">
            <a:avLst>
              <a:gd name="adj1" fmla="val 66975"/>
              <a:gd name="adj2" fmla="val -3127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Tree>
    <p:extLst>
      <p:ext uri="{BB962C8B-B14F-4D97-AF65-F5344CB8AC3E}">
        <p14:creationId xmlns:p14="http://schemas.microsoft.com/office/powerpoint/2010/main" val="2873197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13</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a:t>
            </a:fld>
            <a:endParaRPr lang="en-US"/>
          </a:p>
        </p:txBody>
      </p:sp>
    </p:spTree>
    <p:extLst>
      <p:ext uri="{BB962C8B-B14F-4D97-AF65-F5344CB8AC3E}">
        <p14:creationId xmlns:p14="http://schemas.microsoft.com/office/powerpoint/2010/main" val="188342963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2000–2015E</a:t>
            </a:r>
            <a:r>
              <a:rPr lang="en-US" baseline="30000" dirty="0" smtClean="0"/>
              <a:t>1</a:t>
            </a:r>
          </a:p>
        </p:txBody>
      </p:sp>
      <p:graphicFrame>
        <p:nvGraphicFramePr>
          <p:cNvPr id="58370" name="Object 3"/>
          <p:cNvGraphicFramePr>
            <a:graphicFrameLocks/>
          </p:cNvGraphicFramePr>
          <p:nvPr>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457017" name="Chart" r:id="rId4" imgW="5619555" imgH="2431888" progId="MSGraph.Chart.8">
                  <p:embed followColorScheme="full"/>
                </p:oleObj>
              </mc:Choice>
              <mc:Fallback>
                <p:oleObj name="Chart" r:id="rId4" imgW="5619555" imgH="2431888"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a:t>
            </a:r>
            <a:br>
              <a:rPr lang="en-US" sz="2000" b="1" dirty="0" smtClean="0">
                <a:solidFill>
                  <a:srgbClr val="FFFFFF"/>
                </a:solidFill>
              </a:rPr>
            </a:br>
            <a:r>
              <a:rPr lang="en-US" sz="2000" b="1" dirty="0" smtClean="0">
                <a:solidFill>
                  <a:srgbClr val="FFFFFF"/>
                </a:solidFill>
              </a:rPr>
              <a:t>investment income </a:t>
            </a:r>
            <a:r>
              <a:rPr lang="en-US" sz="2000" b="1" dirty="0">
                <a:solidFill>
                  <a:srgbClr val="FFFFFF"/>
                </a:solidFill>
              </a:rPr>
              <a:t>f</a:t>
            </a:r>
            <a:r>
              <a:rPr lang="en-US" sz="2000" b="1" dirty="0" smtClean="0">
                <a:solidFill>
                  <a:srgbClr val="FFFFFF"/>
                </a:solidFill>
              </a:rPr>
              <a:t>ell in 2012, 2013 and 2014.</a:t>
            </a:r>
            <a:endParaRPr lang="en-US" sz="2000"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*2015 figure is estimated based on annualized data through Q1.</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14580990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53890" name="Rectangle 2"/>
          <p:cNvSpPr>
            <a:spLocks noGrp="1" noChangeArrowheads="1"/>
          </p:cNvSpPr>
          <p:nvPr>
            <p:ph type="title"/>
          </p:nvPr>
        </p:nvSpPr>
        <p:spPr>
          <a:xfrm>
            <a:off x="228600" y="223838"/>
            <a:ext cx="8178800" cy="457200"/>
          </a:xfrm>
        </p:spPr>
        <p:txBody>
          <a:bodyPr/>
          <a:lstStyle/>
          <a:p>
            <a:r>
              <a:rPr lang="en-US" altLang="en-US" dirty="0"/>
              <a:t>Distribution of Invested Assets: P/C Insurance Industry, </a:t>
            </a:r>
            <a:r>
              <a:rPr lang="en-US" altLang="en-US" dirty="0" smtClean="0"/>
              <a:t>2013</a:t>
            </a:r>
            <a:endParaRPr lang="en-US" altLang="en-US" dirty="0"/>
          </a:p>
        </p:txBody>
      </p:sp>
      <p:graphicFrame>
        <p:nvGraphicFramePr>
          <p:cNvPr id="2853891" name="Object 3"/>
          <p:cNvGraphicFramePr>
            <a:graphicFrameLocks noGrp="1" noChangeAspect="1"/>
          </p:cNvGraphicFramePr>
          <p:nvPr>
            <p:ph idx="1"/>
            <p:extLst/>
          </p:nvPr>
        </p:nvGraphicFramePr>
        <p:xfrm>
          <a:off x="-1827213" y="1641475"/>
          <a:ext cx="11347451" cy="5673725"/>
        </p:xfrm>
        <a:graphic>
          <a:graphicData uri="http://schemas.openxmlformats.org/presentationml/2006/ole">
            <mc:AlternateContent xmlns:mc="http://schemas.openxmlformats.org/markup-compatibility/2006">
              <mc:Choice xmlns:v="urn:schemas-microsoft-com:vml" Requires="v">
                <p:oleObj spid="_x0000_s28458041" name="Chart" r:id="rId3" imgW="10820504" imgH="5410145" progId="MSGraph.Chart.8">
                  <p:embed followColorScheme="full"/>
                </p:oleObj>
              </mc:Choice>
              <mc:Fallback>
                <p:oleObj name="Chart" r:id="rId3" imgW="10820504" imgH="5410145" progId="MSGraph.Chart.8">
                  <p:embed followColorScheme="full"/>
                  <p:pic>
                    <p:nvPicPr>
                      <p:cNvPr id="0" name=""/>
                      <p:cNvPicPr>
                        <a:picLocks noChangeAspect="1" noChangeArrowheads="1"/>
                      </p:cNvPicPr>
                      <p:nvPr/>
                    </p:nvPicPr>
                    <p:blipFill>
                      <a:blip r:embed="rId4"/>
                      <a:srcRect/>
                      <a:stretch>
                        <a:fillRect/>
                      </a:stretch>
                    </p:blipFill>
                    <p:spPr bwMode="auto">
                      <a:xfrm>
                        <a:off x="-1827213" y="1641475"/>
                        <a:ext cx="11347451" cy="567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3892" name="Rectangle 4"/>
          <p:cNvSpPr>
            <a:spLocks noChangeArrowheads="1"/>
          </p:cNvSpPr>
          <p:nvPr/>
        </p:nvSpPr>
        <p:spPr bwMode="auto">
          <a:xfrm>
            <a:off x="228600" y="6264275"/>
            <a:ext cx="87122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buClrTx/>
              <a:buFontTx/>
              <a:buNone/>
            </a:pPr>
            <a:endParaRPr lang="en-US" altLang="en-US" sz="1400" b="1" dirty="0">
              <a:latin typeface="Arial" panose="020B0604020202020204" pitchFamily="34" charset="0"/>
            </a:endParaRPr>
          </a:p>
          <a:p>
            <a:pPr>
              <a:spcBef>
                <a:spcPct val="0"/>
              </a:spcBef>
              <a:buClrTx/>
              <a:buFontTx/>
              <a:buNone/>
            </a:pPr>
            <a:r>
              <a:rPr lang="en-US" altLang="en-US" sz="1400" b="1" dirty="0">
                <a:latin typeface="Arial" panose="020B0604020202020204" pitchFamily="34" charset="0"/>
              </a:rPr>
              <a:t>Source:  Insurance Information Institute </a:t>
            </a:r>
            <a:r>
              <a:rPr lang="en-US" altLang="en-US" sz="1400" b="1" i="1" dirty="0">
                <a:latin typeface="Arial" panose="020B0604020202020204" pitchFamily="34" charset="0"/>
              </a:rPr>
              <a:t>Fact Book </a:t>
            </a:r>
            <a:r>
              <a:rPr lang="en-US" altLang="en-US" sz="1400" b="1" i="1" dirty="0" smtClean="0">
                <a:latin typeface="Arial" panose="020B0604020202020204" pitchFamily="34" charset="0"/>
              </a:rPr>
              <a:t>2015, </a:t>
            </a:r>
            <a:r>
              <a:rPr lang="en-US" altLang="en-US" sz="1400" b="1" dirty="0">
                <a:latin typeface="Arial" panose="020B0604020202020204" pitchFamily="34" charset="0"/>
              </a:rPr>
              <a:t>A.M. Best.</a:t>
            </a:r>
          </a:p>
        </p:txBody>
      </p:sp>
      <p:sp>
        <p:nvSpPr>
          <p:cNvPr id="2853894" name="Text Box 6"/>
          <p:cNvSpPr txBox="1">
            <a:spLocks noChangeArrowheads="1"/>
          </p:cNvSpPr>
          <p:nvPr/>
        </p:nvSpPr>
        <p:spPr bwMode="auto">
          <a:xfrm>
            <a:off x="6400800" y="4254500"/>
            <a:ext cx="2133600" cy="1090613"/>
          </a:xfrm>
          <a:prstGeom prst="rect">
            <a:avLst/>
          </a:prstGeom>
          <a:solidFill>
            <a:srgbClr val="FFFF00"/>
          </a:solidFill>
          <a:ln w="12700">
            <a:solidFill>
              <a:srgbClr val="0000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buClrTx/>
              <a:buFontTx/>
              <a:buNone/>
            </a:pPr>
            <a:r>
              <a:rPr lang="en-US" altLang="en-US" sz="2400" dirty="0"/>
              <a:t>Total Invested Assets = $</a:t>
            </a:r>
            <a:r>
              <a:rPr lang="en-US" altLang="en-US" sz="2400" dirty="0" smtClean="0"/>
              <a:t>1.5 </a:t>
            </a:r>
            <a:r>
              <a:rPr lang="en-US" altLang="en-US" sz="2400" dirty="0"/>
              <a:t>Trillion</a:t>
            </a:r>
            <a:endParaRPr lang="en-US" altLang="en-US" sz="2400" i="1" dirty="0"/>
          </a:p>
        </p:txBody>
      </p:sp>
      <p:sp>
        <p:nvSpPr>
          <p:cNvPr id="2853895" name="Text Box 7"/>
          <p:cNvSpPr txBox="1">
            <a:spLocks noChangeArrowheads="1"/>
          </p:cNvSpPr>
          <p:nvPr/>
        </p:nvSpPr>
        <p:spPr bwMode="auto">
          <a:xfrm>
            <a:off x="3124200" y="13716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sz="3200" b="1"/>
              <a:t>$ Billions</a:t>
            </a:r>
          </a:p>
        </p:txBody>
      </p:sp>
    </p:spTree>
    <p:extLst>
      <p:ext uri="{BB962C8B-B14F-4D97-AF65-F5344CB8AC3E}">
        <p14:creationId xmlns:p14="http://schemas.microsoft.com/office/powerpoint/2010/main" val="1209437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853894"/>
                                        </p:tgtEl>
                                        <p:attrNameLst>
                                          <p:attrName>style.visibility</p:attrName>
                                        </p:attrNameLst>
                                      </p:cBhvr>
                                      <p:to>
                                        <p:strVal val="visible"/>
                                      </p:to>
                                    </p:set>
                                    <p:anim calcmode="lin" valueType="num">
                                      <p:cBhvr additive="base">
                                        <p:cTn id="7" dur="500" fill="hold"/>
                                        <p:tgtEl>
                                          <p:spTgt spid="2853894"/>
                                        </p:tgtEl>
                                        <p:attrNameLst>
                                          <p:attrName>ppt_x</p:attrName>
                                        </p:attrNameLst>
                                      </p:cBhvr>
                                      <p:tavLst>
                                        <p:tav tm="0">
                                          <p:val>
                                            <p:strVal val="0-#ppt_w/2"/>
                                          </p:val>
                                        </p:tav>
                                        <p:tav tm="100000">
                                          <p:val>
                                            <p:strVal val="#ppt_x"/>
                                          </p:val>
                                        </p:tav>
                                      </p:tavLst>
                                    </p:anim>
                                    <p:anim calcmode="lin" valueType="num">
                                      <p:cBhvr additive="base">
                                        <p:cTn id="8" dur="500" fill="hold"/>
                                        <p:tgtEl>
                                          <p:spTgt spid="28538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3894"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16</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1990–2015*</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August 2015.</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459065"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26748"/>
              <a:gd name="adj2" fmla="val 12784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U.S. Treasury </a:t>
            </a:r>
            <a:r>
              <a:rPr lang="en-US" sz="1400" b="1" dirty="0" smtClean="0">
                <a:solidFill>
                  <a:schemeClr val="bg1"/>
                </a:solidFill>
              </a:rPr>
              <a:t>yields </a:t>
            </a:r>
            <a:r>
              <a:rPr lang="en-US" sz="1400" b="1" dirty="0">
                <a:solidFill>
                  <a:schemeClr val="bg1"/>
                </a:solidFill>
              </a:rPr>
              <a:t>plunged to </a:t>
            </a:r>
            <a:r>
              <a:rPr lang="en-US" sz="1400" b="1" dirty="0" smtClean="0">
                <a:solidFill>
                  <a:schemeClr val="bg1"/>
                </a:solidFill>
              </a:rPr>
              <a:t>historic lows in 2013. Longer-term yields rebounded then sank fell again.</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16</a:t>
            </a:fld>
            <a:endParaRPr lang="en-US"/>
          </a:p>
        </p:txBody>
      </p:sp>
      <p:sp>
        <p:nvSpPr>
          <p:cNvPr id="14" name="Rectangle 7"/>
          <p:cNvSpPr>
            <a:spLocks noChangeArrowheads="1"/>
          </p:cNvSpPr>
          <p:nvPr/>
        </p:nvSpPr>
        <p:spPr bwMode="grayWhite">
          <a:xfrm>
            <a:off x="7939257" y="3657928"/>
            <a:ext cx="845601"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6879756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Book Yield on Property/Casualty Insurance Invested Assets, 2007–2015*</a:t>
            </a:r>
            <a:endParaRPr lang="en-US" baseline="30000" dirty="0" smtClean="0"/>
          </a:p>
        </p:txBody>
      </p:sp>
      <p:graphicFrame>
        <p:nvGraphicFramePr>
          <p:cNvPr id="58370" name="Object 3"/>
          <p:cNvGraphicFramePr>
            <a:graphicFrameLocks/>
          </p:cNvGraphicFramePr>
          <p:nvPr>
            <p:extLst/>
          </p:nvPr>
        </p:nvGraphicFramePr>
        <p:xfrm>
          <a:off x="429816" y="1916743"/>
          <a:ext cx="7779464" cy="3279535"/>
        </p:xfrm>
        <a:graphic>
          <a:graphicData uri="http://schemas.openxmlformats.org/presentationml/2006/ole">
            <mc:AlternateContent xmlns:mc="http://schemas.openxmlformats.org/markup-compatibility/2006">
              <mc:Choice xmlns:v="urn:schemas-microsoft-com:vml" Requires="v">
                <p:oleObj spid="_x0000_s28461113" name="Chart" r:id="rId4" imgW="5619555" imgH="2444773" progId="MSGraph.Chart.8">
                  <p:embed followColorScheme="full"/>
                </p:oleObj>
              </mc:Choice>
              <mc:Fallback>
                <p:oleObj name="Chart" r:id="rId4" imgW="5619555" imgH="2444773" progId="MSGraph.Chart.8">
                  <p:embed followColorScheme="full"/>
                  <p:pic>
                    <p:nvPicPr>
                      <p:cNvPr id="0" name=""/>
                      <p:cNvPicPr>
                        <a:picLocks noChangeArrowheads="1"/>
                      </p:cNvPicPr>
                      <p:nvPr/>
                    </p:nvPicPr>
                    <p:blipFill>
                      <a:blip r:embed="rId5"/>
                      <a:srcRect/>
                      <a:stretch>
                        <a:fillRect/>
                      </a:stretch>
                    </p:blipFill>
                    <p:spPr bwMode="auto">
                      <a:xfrm>
                        <a:off x="429816" y="1916743"/>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1500" b="1" dirty="0">
                <a:solidFill>
                  <a:srgbClr val="FFFFFF"/>
                </a:solidFill>
              </a:rPr>
              <a:t>The yield on invested assets remains low relative to pre-crisis yields.  The Fed’s </a:t>
            </a:r>
            <a:r>
              <a:rPr lang="en-US" sz="1500" b="1" dirty="0" smtClean="0">
                <a:solidFill>
                  <a:srgbClr val="FFFFFF"/>
                </a:solidFill>
              </a:rPr>
              <a:t>decision to hold interest rates steady has depressed yields more.</a:t>
            </a:r>
            <a:endParaRPr lang="en-US" sz="1500" b="1" dirty="0">
              <a:solidFill>
                <a:srgbClr val="FFFFFF"/>
              </a:solidFill>
            </a:endParaRPr>
          </a:p>
        </p:txBody>
      </p:sp>
      <p:sp>
        <p:nvSpPr>
          <p:cNvPr id="58373" name="Rectangle 5"/>
          <p:cNvSpPr>
            <a:spLocks noChangeArrowheads="1"/>
          </p:cNvSpPr>
          <p:nvPr/>
        </p:nvSpPr>
        <p:spPr bwMode="auto">
          <a:xfrm>
            <a:off x="0" y="6511234"/>
            <a:ext cx="6686551" cy="332399"/>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825" dirty="0"/>
              <a:t>*2015 figure is the average of the four quarters ending in 2015:Q1.</a:t>
            </a:r>
          </a:p>
          <a:p>
            <a:pPr marL="100010" indent="-100010" eaLnBrk="0" hangingPunct="0">
              <a:lnSpc>
                <a:spcPct val="90000"/>
              </a:lnSpc>
              <a:buClr>
                <a:schemeClr val="accent2"/>
              </a:buClr>
              <a:tabLst>
                <a:tab pos="84533" algn="r"/>
              </a:tabLst>
            </a:pPr>
            <a:r>
              <a:rPr lang="en-US" sz="825" dirty="0"/>
              <a:t>Sources: SNL Financial; Insurance Information Institute</a:t>
            </a:r>
          </a:p>
        </p:txBody>
      </p:sp>
      <p:sp>
        <p:nvSpPr>
          <p:cNvPr id="58374" name="Rectangle 6"/>
          <p:cNvSpPr>
            <a:spLocks noChangeArrowheads="1"/>
          </p:cNvSpPr>
          <p:nvPr/>
        </p:nvSpPr>
        <p:spPr bwMode="black">
          <a:xfrm>
            <a:off x="429816" y="165010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6380901" y="1612190"/>
            <a:ext cx="2143125" cy="845480"/>
          </a:xfrm>
          <a:prstGeom prst="wedgeRectCallout">
            <a:avLst>
              <a:gd name="adj1" fmla="val 10777"/>
              <a:gd name="adj2" fmla="val 15330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a:solidFill>
                  <a:schemeClr val="bg1"/>
                </a:solidFill>
                <a:latin typeface="Arial" pitchFamily="34" charset="0"/>
                <a:cs typeface="+mn-cs"/>
              </a:rPr>
              <a:t>Book yield in 2015 is down 74 BP from pre-crisis levels</a:t>
            </a:r>
          </a:p>
        </p:txBody>
      </p:sp>
    </p:spTree>
    <p:extLst>
      <p:ext uri="{BB962C8B-B14F-4D97-AF65-F5344CB8AC3E}">
        <p14:creationId xmlns:p14="http://schemas.microsoft.com/office/powerpoint/2010/main" val="32471922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CAPITAL/CAPACITY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18</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2003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Capital Accumulation Has   Multiple Impacts  </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a:t>
            </a:fld>
            <a:endParaRPr lang="en-US"/>
          </a:p>
        </p:txBody>
      </p:sp>
    </p:spTree>
    <p:extLst>
      <p:ext uri="{BB962C8B-B14F-4D97-AF65-F5344CB8AC3E}">
        <p14:creationId xmlns:p14="http://schemas.microsoft.com/office/powerpoint/2010/main" val="310398038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19</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59377" y="100116"/>
            <a:ext cx="4312623" cy="860425"/>
          </a:xfrm>
        </p:spPr>
        <p:txBody>
          <a:bodyPr/>
          <a:lstStyle/>
          <a:p>
            <a:r>
              <a:rPr lang="en-US" dirty="0" smtClean="0"/>
              <a:t>Policyholder Surplus, </a:t>
            </a:r>
            <a:br>
              <a:rPr lang="en-US" dirty="0" smtClean="0"/>
            </a:br>
            <a:r>
              <a:rPr lang="en-US" dirty="0" smtClean="0"/>
              <a:t>2006:Q4–2015:Q1</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8468281" name="Chart" r:id="rId5" imgW="5848415" imgH="2203288" progId="MSGraph.Chart.8">
                  <p:embed followColorScheme="full"/>
                </p:oleObj>
              </mc:Choice>
              <mc:Fallback>
                <p:oleObj name="Chart" r:id="rId5" imgW="5848415" imgH="2203288"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620036" y="1299781"/>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3/31/15 stood at a near-record high $671.7B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0.73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3810000" y="1180639"/>
            <a:ext cx="2563812" cy="568325"/>
          </a:xfrm>
          <a:prstGeom prst="wedgeRectCallout">
            <a:avLst>
              <a:gd name="adj1" fmla="val 15172"/>
              <a:gd name="adj2" fmla="val 1469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2015</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1961441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Insurance Industry:</a:t>
            </a:r>
            <a:br>
              <a:rPr lang="en-US" sz="4000" b="1" dirty="0" smtClean="0">
                <a:solidFill>
                  <a:srgbClr val="FFFFFF"/>
                </a:solidFill>
              </a:rPr>
            </a:br>
            <a:r>
              <a:rPr lang="en-US" sz="4000" b="1" i="1" dirty="0" smtClean="0">
                <a:solidFill>
                  <a:srgbClr val="FFFFFF"/>
                </a:solidFill>
              </a:rPr>
              <a:t>Financial Update &amp; Outlook</a:t>
            </a:r>
            <a:endParaRPr lang="en-US" sz="4000" b="1" i="1" dirty="0">
              <a:solidFill>
                <a:srgbClr val="FFFFFF"/>
              </a:solidFill>
            </a:endParaRPr>
          </a:p>
        </p:txBody>
      </p:sp>
      <p:sp>
        <p:nvSpPr>
          <p:cNvPr id="1940487" name="Rectangle 7"/>
          <p:cNvSpPr>
            <a:spLocks noChangeArrowheads="1"/>
          </p:cNvSpPr>
          <p:nvPr/>
        </p:nvSpPr>
        <p:spPr bwMode="auto">
          <a:xfrm>
            <a:off x="596900" y="3952875"/>
            <a:ext cx="8020050" cy="122802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2014 Was a Reasonably Good Year</a:t>
            </a:r>
            <a:endParaRPr lang="en-US" sz="3600" b="1" dirty="0" smtClean="0">
              <a:solidFill>
                <a:srgbClr val="225A7A"/>
              </a:solidFill>
            </a:endParaRP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2015: A Repeat of 2014?</a:t>
            </a:r>
            <a:endParaRPr lang="en-US" sz="3600" b="1" i="1" dirty="0">
              <a:solidFill>
                <a:srgbClr val="225A7A"/>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2</a:t>
            </a:fld>
            <a:endParaRPr lang="en-US"/>
          </a:p>
        </p:txBody>
      </p:sp>
    </p:spTree>
    <p:extLst>
      <p:ext uri="{BB962C8B-B14F-4D97-AF65-F5344CB8AC3E}">
        <p14:creationId xmlns:p14="http://schemas.microsoft.com/office/powerpoint/2010/main" val="25941067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8469305" name="Chart" r:id="rId4" imgW="3444136" imgH="1668780" progId="MSGraph.Chart.8">
                  <p:embed followColorScheme="full"/>
                </p:oleObj>
              </mc:Choice>
              <mc:Fallback>
                <p:oleObj name="Chart" r:id="rId4" imgW="3444136" imgH="1668780"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1975–2015:Q1*</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3</a:t>
            </a:r>
            <a:r>
              <a:rPr lang="en-US" sz="1100" dirty="0" smtClean="0"/>
              <a:t>/31/15.</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152293" y="3999937"/>
            <a:ext cx="3880247" cy="107847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0.73:$</a:t>
            </a:r>
            <a:r>
              <a:rPr lang="en-US" b="1" dirty="0">
                <a:solidFill>
                  <a:srgbClr val="FFFFFF"/>
                </a:solidFill>
              </a:rPr>
              <a:t>1 as of</a:t>
            </a:r>
            <a:br>
              <a:rPr lang="en-US" b="1" dirty="0">
                <a:solidFill>
                  <a:srgbClr val="FFFFFF"/>
                </a:solidFill>
              </a:rPr>
            </a:br>
            <a:r>
              <a:rPr lang="en-US" b="1" dirty="0">
                <a:solidFill>
                  <a:srgbClr val="FFFFFF"/>
                </a:solidFill>
              </a:rPr>
              <a:t>3</a:t>
            </a:r>
            <a:r>
              <a:rPr lang="en-US" b="1" dirty="0" smtClean="0">
                <a:solidFill>
                  <a:srgbClr val="FFFFFF"/>
                </a:solidFill>
              </a:rPr>
              <a:t>/31/15, </a:t>
            </a:r>
            <a:r>
              <a:rPr lang="en-US" b="1" dirty="0">
                <a:solidFill>
                  <a:srgbClr val="FFFFFF"/>
                </a:solidFill>
              </a:rPr>
              <a:t>a</a:t>
            </a:r>
            <a:r>
              <a:rPr lang="en-US" b="1" dirty="0" smtClean="0">
                <a:solidFill>
                  <a:srgbClr val="FFFFFF"/>
                </a:solidFill>
              </a:rPr>
              <a:t> </a:t>
            </a:r>
            <a:r>
              <a:rPr lang="en-US" b="1" dirty="0">
                <a:solidFill>
                  <a:srgbClr val="FFFFFF"/>
                </a:solidFill>
              </a:rPr>
              <a:t>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416049" y="1647826"/>
            <a:ext cx="5505013" cy="873125"/>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3/31/15 </a:t>
            </a:r>
            <a:r>
              <a:rPr lang="en-US" sz="1600" b="1" dirty="0">
                <a:solidFill>
                  <a:schemeClr val="bg1"/>
                </a:solidFill>
              </a:rPr>
              <a:t>was </a:t>
            </a:r>
            <a:r>
              <a:rPr lang="en-US" sz="1600" b="1" dirty="0" smtClean="0">
                <a:solidFill>
                  <a:schemeClr val="bg1"/>
                </a:solidFill>
              </a:rPr>
              <a:t>a near-record $671.7, down 0.4% from the record $674.7 of 12/31/14 but up 53.7% ($234.6B) from the crisis trough of </a:t>
            </a:r>
            <a:r>
              <a:rPr lang="en-US" sz="1600" b="1" dirty="0">
                <a:solidFill>
                  <a:schemeClr val="bg1"/>
                </a:solidFill>
              </a:rPr>
              <a:t>$437.1B </a:t>
            </a:r>
            <a:r>
              <a:rPr lang="en-US" sz="1600" b="1" dirty="0" smtClean="0">
                <a:solidFill>
                  <a:schemeClr val="bg1"/>
                </a:solidFill>
              </a:rPr>
              <a:t>at 3/31/09</a:t>
            </a:r>
            <a:endParaRPr lang="en-US" sz="1600" b="1" dirty="0">
              <a:solidFill>
                <a:schemeClr val="bg1"/>
              </a:solidFill>
            </a:endParaRPr>
          </a:p>
        </p:txBody>
      </p:sp>
    </p:spTree>
    <p:extLst>
      <p:ext uri="{BB962C8B-B14F-4D97-AF65-F5344CB8AC3E}">
        <p14:creationId xmlns:p14="http://schemas.microsoft.com/office/powerpoint/2010/main" val="14502654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8470329" name="Chart" r:id="rId4" imgW="8610548" imgH="4181634" progId="MSGraph.Chart.8">
                  <p:embed followColorScheme="full"/>
                </p:oleObj>
              </mc:Choice>
              <mc:Fallback>
                <p:oleObj name="Chart" r:id="rId4" imgW="8610548" imgH="4181634"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Premium-to-Surplus Ratio:</a:t>
            </a:r>
            <a:br>
              <a:rPr lang="en-US" dirty="0" smtClean="0"/>
            </a:br>
            <a:r>
              <a:rPr lang="en-US" dirty="0" smtClean="0"/>
              <a:t>1985–2014*</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12/31/14.</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2489597" y="1297579"/>
            <a:ext cx="3952082" cy="95924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The larger surplus is in relation to premiums—the lower the P:S ratio—and the great the industry’s capacity to handle the risk it has accepted</a:t>
            </a:r>
            <a:endParaRPr lang="en-US" sz="1600" b="1" dirty="0">
              <a:solidFill>
                <a:schemeClr val="bg1"/>
              </a:solidFill>
              <a:cs typeface="+mn-cs"/>
            </a:endParaRP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192088" y="125174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(Ratio of NWP to PHS)</a:t>
            </a:r>
            <a:endParaRPr lang="en-US" sz="1600" b="1" dirty="0">
              <a:solidFill>
                <a:srgbClr val="225A7A"/>
              </a:solidFill>
            </a:endParaRP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Low P/S Ratio Means Insurers Have Less Leverage to Drive ROE.</a:t>
            </a:r>
            <a:endParaRPr lang="en-US" b="1" dirty="0">
              <a:solidFill>
                <a:srgbClr val="FFFFFF"/>
              </a:solidFill>
            </a:endParaRPr>
          </a:p>
        </p:txBody>
      </p:sp>
      <p:sp>
        <p:nvSpPr>
          <p:cNvPr id="7200776" name="AutoShape 8"/>
          <p:cNvSpPr>
            <a:spLocks noChangeArrowheads="1"/>
          </p:cNvSpPr>
          <p:nvPr/>
        </p:nvSpPr>
        <p:spPr bwMode="blackWhite">
          <a:xfrm>
            <a:off x="5883565" y="2669906"/>
            <a:ext cx="2896104" cy="820086"/>
          </a:xfrm>
          <a:prstGeom prst="wedgeRectCallout">
            <a:avLst>
              <a:gd name="adj1" fmla="val 39667"/>
              <a:gd name="adj2" fmla="val 17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12/31/14 </a:t>
            </a:r>
            <a:r>
              <a:rPr lang="en-US" sz="1600" b="1" dirty="0">
                <a:solidFill>
                  <a:schemeClr val="bg1"/>
                </a:solidFill>
              </a:rPr>
              <a:t>was </a:t>
            </a:r>
            <a:r>
              <a:rPr lang="en-US" sz="1600" b="1" dirty="0" smtClean="0">
                <a:solidFill>
                  <a:schemeClr val="bg1"/>
                </a:solidFill>
              </a:rPr>
              <a:t>$0.73:$1, a near-record low (at least in modern history)</a:t>
            </a:r>
            <a:endParaRPr lang="en-US" sz="1600" b="1" dirty="0">
              <a:solidFill>
                <a:schemeClr val="bg1"/>
              </a:solidFill>
            </a:endParaRPr>
          </a:p>
        </p:txBody>
      </p:sp>
      <p:sp>
        <p:nvSpPr>
          <p:cNvPr id="11" name="AutoShape 8"/>
          <p:cNvSpPr>
            <a:spLocks noChangeArrowheads="1"/>
          </p:cNvSpPr>
          <p:nvPr/>
        </p:nvSpPr>
        <p:spPr bwMode="blackWhite">
          <a:xfrm>
            <a:off x="4844239" y="4497418"/>
            <a:ext cx="1882235" cy="511103"/>
          </a:xfrm>
          <a:prstGeom prst="wedgeRectCallout">
            <a:avLst>
              <a:gd name="adj1" fmla="val -35788"/>
              <a:gd name="adj2" fmla="val -10519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9/11, Recession &amp; Hard Market</a:t>
            </a:r>
            <a:endParaRPr lang="en-US" sz="1600" b="1" dirty="0">
              <a:solidFill>
                <a:schemeClr val="bg1"/>
              </a:solidFill>
            </a:endParaRPr>
          </a:p>
        </p:txBody>
      </p:sp>
    </p:spTree>
    <p:extLst>
      <p:ext uri="{BB962C8B-B14F-4D97-AF65-F5344CB8AC3E}">
        <p14:creationId xmlns:p14="http://schemas.microsoft.com/office/powerpoint/2010/main" val="2881056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par>
                          <p:cTn id="21" fill="hold">
                            <p:stCondLst>
                              <p:cond delay="5600"/>
                            </p:stCondLst>
                            <p:childTnLst>
                              <p:par>
                                <p:cTn id="22" presetID="22" presetClass="entr" presetSubtype="2" fill="hold" grpId="0" nodeType="afterEffect">
                                  <p:stCondLst>
                                    <p:cond delay="7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22</a:t>
            </a:fld>
            <a:endParaRPr lang="en-US" sz="900">
              <a:solidFill>
                <a:schemeClr val="bg1"/>
              </a:solidFill>
            </a:endParaRPr>
          </a:p>
        </p:txBody>
      </p:sp>
      <p:pic>
        <p:nvPicPr>
          <p:cNvPr id="145412" name="Picture 4"/>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5800" y="29368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smtClean="0">
                <a:solidFill>
                  <a:srgbClr val="FFFFFF"/>
                </a:solidFill>
              </a:rPr>
              <a:t>Underwriting Performance</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22</a:t>
            </a:fld>
            <a:endParaRPr lang="en-US"/>
          </a:p>
        </p:txBody>
      </p:sp>
    </p:spTree>
    <p:extLst>
      <p:ext uri="{BB962C8B-B14F-4D97-AF65-F5344CB8AC3E}">
        <p14:creationId xmlns:p14="http://schemas.microsoft.com/office/powerpoint/2010/main" val="88002035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nvPr>
        </p:nvGraphicFramePr>
        <p:xfrm>
          <a:off x="206375" y="1627188"/>
          <a:ext cx="8766175" cy="4876800"/>
        </p:xfrm>
        <a:graphic>
          <a:graphicData uri="http://schemas.openxmlformats.org/presentationml/2006/ole">
            <mc:AlternateContent xmlns:mc="http://schemas.openxmlformats.org/markup-compatibility/2006">
              <mc:Choice xmlns:v="urn:schemas-microsoft-com:vml" Requires="v">
                <p:oleObj spid="_x0000_s28475444" name="Chart" r:id="rId3" imgW="8372534" imgH="4657621" progId="MSGraph.Chart.8">
                  <p:embed followColorScheme="full"/>
                </p:oleObj>
              </mc:Choice>
              <mc:Fallback>
                <p:oleObj name="Chart" r:id="rId3" imgW="8372534" imgH="4657621" progId="MSGraph.Chart.8">
                  <p:embed followColorScheme="full"/>
                  <p:pic>
                    <p:nvPicPr>
                      <p:cNvPr id="0" name=""/>
                      <p:cNvPicPr>
                        <a:picLocks noChangeAspect="1" noChangeArrowheads="1"/>
                      </p:cNvPicPr>
                      <p:nvPr/>
                    </p:nvPicPr>
                    <p:blipFill>
                      <a:blip r:embed="rId4"/>
                      <a:srcRect/>
                      <a:stretch>
                        <a:fillRect/>
                      </a:stretch>
                    </p:blipFill>
                    <p:spPr bwMode="auto">
                      <a:xfrm>
                        <a:off x="206375" y="1627188"/>
                        <a:ext cx="8766175"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(1990-2014); Conning (2015-16F) </a:t>
            </a:r>
            <a:r>
              <a:rPr lang="en-US" sz="1200" dirty="0"/>
              <a:t>Insurance Information </a:t>
            </a:r>
            <a:r>
              <a:rPr lang="en-US" sz="1200" dirty="0" smtClean="0"/>
              <a:t>Institute.</a:t>
            </a:r>
            <a:endParaRPr lang="en-US" sz="1200" dirty="0"/>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1990-2016F*</a:t>
            </a:r>
            <a:endParaRPr lang="en-US" dirty="0"/>
          </a:p>
        </p:txBody>
      </p:sp>
      <p:sp>
        <p:nvSpPr>
          <p:cNvPr id="5" name="AutoShape 13"/>
          <p:cNvSpPr>
            <a:spLocks noChangeArrowheads="1"/>
          </p:cNvSpPr>
          <p:nvPr/>
        </p:nvSpPr>
        <p:spPr bwMode="blackWhite">
          <a:xfrm>
            <a:off x="4700589" y="1184020"/>
            <a:ext cx="3578598" cy="1624925"/>
          </a:xfrm>
          <a:prstGeom prst="wedgeRectCallout">
            <a:avLst>
              <a:gd name="adj1" fmla="val 44590"/>
              <a:gd name="adj2" fmla="val 133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improved in 2013/14 but higher cats, diminishing prior year reserves and rising loss cost trends in some lines could push combined ratios higher</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23</a:t>
            </a:fld>
            <a:endParaRPr lang="en-US"/>
          </a:p>
        </p:txBody>
      </p:sp>
    </p:spTree>
    <p:extLst>
      <p:ext uri="{BB962C8B-B14F-4D97-AF65-F5344CB8AC3E}">
        <p14:creationId xmlns:p14="http://schemas.microsoft.com/office/powerpoint/2010/main" val="2620020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Commercial Lines Rate Change by Month (vs. Year Earlier)</a:t>
            </a:r>
            <a:endParaRPr lang="en-US" dirty="0"/>
          </a:p>
        </p:txBody>
      </p:sp>
      <p:graphicFrame>
        <p:nvGraphicFramePr>
          <p:cNvPr id="9" name="Content Placeholder 8"/>
          <p:cNvGraphicFramePr>
            <a:graphicFrameLocks noGrp="1"/>
          </p:cNvGraphicFramePr>
          <p:nvPr>
            <p:ph idx="1"/>
            <p:extLst/>
          </p:nvPr>
        </p:nvGraphicFramePr>
        <p:xfrm>
          <a:off x="514350" y="1333500"/>
          <a:ext cx="8153400" cy="4067175"/>
        </p:xfrm>
        <a:graphic>
          <a:graphicData uri="http://schemas.openxmlformats.org/drawingml/2006/chart">
            <c:chart xmlns:c="http://schemas.openxmlformats.org/drawingml/2006/chart" xmlns:r="http://schemas.openxmlformats.org/officeDocument/2006/relationships" r:id="rId2"/>
          </a:graphicData>
        </a:graphic>
      </p:graphicFrame>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5F01FB31-7258-42A1-965C-9B1085C98A59}" type="slidenum">
              <a:rPr lang="en-US" smtClean="0"/>
              <a:pPr>
                <a:defRPr/>
              </a:pPr>
              <a:t>24</a:t>
            </a:fld>
            <a:endParaRPr lang="en-US"/>
          </a:p>
        </p:txBody>
      </p:sp>
      <p:sp>
        <p:nvSpPr>
          <p:cNvPr id="10" name="TextBox 9"/>
          <p:cNvSpPr txBox="1"/>
          <p:nvPr/>
        </p:nvSpPr>
        <p:spPr>
          <a:xfrm>
            <a:off x="495300" y="6429375"/>
            <a:ext cx="7204075" cy="261610"/>
          </a:xfrm>
          <a:prstGeom prst="rect">
            <a:avLst/>
          </a:prstGeom>
          <a:noFill/>
        </p:spPr>
        <p:txBody>
          <a:bodyPr wrap="square" rtlCol="0">
            <a:spAutoFit/>
          </a:bodyPr>
          <a:lstStyle/>
          <a:p>
            <a:r>
              <a:rPr lang="en-US" sz="1100" dirty="0" smtClean="0"/>
              <a:t>SOURCE: </a:t>
            </a:r>
            <a:r>
              <a:rPr lang="en-US" sz="1100" dirty="0" err="1" smtClean="0"/>
              <a:t>MarketScout</a:t>
            </a:r>
            <a:r>
              <a:rPr lang="en-US" sz="1100" dirty="0" smtClean="0"/>
              <a:t>, Insurance Information Institute.</a:t>
            </a:r>
            <a:endParaRPr lang="en-US" sz="1100" dirty="0"/>
          </a:p>
        </p:txBody>
      </p:sp>
      <p:sp>
        <p:nvSpPr>
          <p:cNvPr id="11" name="Rectangle 5"/>
          <p:cNvSpPr>
            <a:spLocks noChangeArrowheads="1"/>
          </p:cNvSpPr>
          <p:nvPr/>
        </p:nvSpPr>
        <p:spPr bwMode="blackWhite">
          <a:xfrm>
            <a:off x="495300" y="548941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2000" b="1" dirty="0" smtClean="0">
                <a:solidFill>
                  <a:srgbClr val="FFFFFF"/>
                </a:solidFill>
              </a:rPr>
              <a:t>Rates Are As Stable As They’ve Been in 15 Years, Though Individual Lines and Segments May Differ Greatly.</a:t>
            </a:r>
            <a:endParaRPr lang="en-US" altLang="en-US" sz="2000" b="1" dirty="0">
              <a:solidFill>
                <a:srgbClr val="FFFFFF"/>
              </a:solidFill>
            </a:endParaRPr>
          </a:p>
        </p:txBody>
      </p:sp>
      <p:sp>
        <p:nvSpPr>
          <p:cNvPr id="13" name="AutoShape 14"/>
          <p:cNvSpPr>
            <a:spLocks noChangeArrowheads="1"/>
          </p:cNvSpPr>
          <p:nvPr/>
        </p:nvSpPr>
        <p:spPr bwMode="blackWhite">
          <a:xfrm>
            <a:off x="2990967" y="1385619"/>
            <a:ext cx="2960399" cy="599208"/>
          </a:xfrm>
          <a:prstGeom prst="wedgeRectCallout">
            <a:avLst>
              <a:gd name="adj1" fmla="val 90231"/>
              <a:gd name="adj2" fmla="val 248281"/>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buClr>
                <a:srgbClr val="FFFFFF"/>
              </a:buClr>
              <a:buFont typeface="Wingdings" panose="05000000000000000000" pitchFamily="2" charset="2"/>
              <a:buNone/>
            </a:pPr>
            <a:r>
              <a:rPr lang="en-US" altLang="en-US" sz="1600" b="1" dirty="0" smtClean="0">
                <a:solidFill>
                  <a:srgbClr val="FFFFFF"/>
                </a:solidFill>
                <a:latin typeface="Arial" panose="020B0604020202020204" pitchFamily="34" charset="0"/>
                <a:cs typeface="Arial" panose="020B0604020202020204" pitchFamily="34" charset="0"/>
              </a:rPr>
              <a:t>Not Much of A Hard Market, By Historic Standards</a:t>
            </a:r>
            <a:endParaRPr lang="en-US" altLang="en-US" sz="1600" b="1" dirty="0">
              <a:solidFill>
                <a:srgbClr val="FFFFFF"/>
              </a:solidFill>
              <a:latin typeface="Arial" panose="020B0604020202020204" pitchFamily="34" charset="0"/>
              <a:cs typeface="Arial" panose="020B0604020202020204" pitchFamily="34" charset="0"/>
            </a:endParaRPr>
          </a:p>
        </p:txBody>
      </p:sp>
      <p:sp>
        <p:nvSpPr>
          <p:cNvPr id="14" name="AutoShape 14"/>
          <p:cNvSpPr>
            <a:spLocks noChangeArrowheads="1"/>
          </p:cNvSpPr>
          <p:nvPr/>
        </p:nvSpPr>
        <p:spPr bwMode="blackWhite">
          <a:xfrm>
            <a:off x="6088351" y="1086015"/>
            <a:ext cx="2960399" cy="599208"/>
          </a:xfrm>
          <a:prstGeom prst="wedgeRectCallout">
            <a:avLst>
              <a:gd name="adj1" fmla="val 28455"/>
              <a:gd name="adj2" fmla="val 286021"/>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buClr>
                <a:srgbClr val="FFFFFF"/>
              </a:buClr>
              <a:buFont typeface="Wingdings" panose="05000000000000000000" pitchFamily="2" charset="2"/>
              <a:buNone/>
            </a:pPr>
            <a:r>
              <a:rPr lang="en-US" altLang="en-US" sz="1600" b="1" dirty="0" smtClean="0">
                <a:solidFill>
                  <a:srgbClr val="FFFFFF"/>
                </a:solidFill>
                <a:latin typeface="Arial" panose="020B0604020202020204" pitchFamily="34" charset="0"/>
                <a:cs typeface="Arial" panose="020B0604020202020204" pitchFamily="34" charset="0"/>
              </a:rPr>
              <a:t>Not Much of A Soft Market, To Date</a:t>
            </a:r>
            <a:endParaRPr lang="en-US" altLang="en-US" sz="16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589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 presetClass="entr" presetSubtype="4" fill="hold" grpId="0" nodeType="afterEffect">
                                  <p:stCondLst>
                                    <p:cond delay="10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100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25</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2015:Q1</a:t>
            </a:r>
          </a:p>
        </p:txBody>
      </p:sp>
      <p:sp>
        <p:nvSpPr>
          <p:cNvPr id="140294" name="Rectangle 4"/>
          <p:cNvSpPr>
            <a:spLocks noChangeArrowheads="1"/>
          </p:cNvSpPr>
          <p:nvPr/>
        </p:nvSpPr>
        <p:spPr bwMode="auto">
          <a:xfrm>
            <a:off x="-188913" y="645691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185914" y="646569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a:t>
            </a:r>
            <a:r>
              <a:rPr lang="en-US" sz="1100" u="sng" dirty="0" smtClean="0"/>
              <a:t>can</a:t>
            </a:r>
            <a:r>
              <a:rPr lang="en-US" sz="1100" dirty="0" smtClean="0"/>
              <a:t> and </a:t>
            </a:r>
            <a:r>
              <a:rPr lang="en-US" sz="1100" u="sng" dirty="0" smtClean="0"/>
              <a:t>do</a:t>
            </a:r>
            <a:r>
              <a:rPr lang="en-US" sz="1100" dirty="0" smtClean="0"/>
              <a:t> vary, </a:t>
            </a:r>
            <a:r>
              <a:rPr lang="en-US" sz="1100" i="1" dirty="0" smtClean="0"/>
              <a:t>potentially substantially</a:t>
            </a:r>
            <a:r>
              <a:rPr lang="en-US" sz="1100" dirty="0" smtClean="0"/>
              <a:t>.</a:t>
            </a:r>
            <a:endParaRPr lang="en-US" sz="1100" dirty="0"/>
          </a:p>
        </p:txBody>
      </p:sp>
      <p:sp>
        <p:nvSpPr>
          <p:cNvPr id="15" name="Rectangle 6"/>
          <p:cNvSpPr>
            <a:spLocks noChangeArrowheads="1"/>
          </p:cNvSpPr>
          <p:nvPr/>
        </p:nvSpPr>
        <p:spPr bwMode="black">
          <a:xfrm>
            <a:off x="259175" y="102819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2" name="Picture 2"/>
          <p:cNvPicPr>
            <a:picLocks noChangeAspect="1" noChangeArrowheads="1"/>
          </p:cNvPicPr>
          <p:nvPr/>
        </p:nvPicPr>
        <p:blipFill>
          <a:blip r:embed="rId3" cstate="print"/>
          <a:srcRect/>
          <a:stretch>
            <a:fillRect/>
          </a:stretch>
        </p:blipFill>
        <p:spPr bwMode="auto">
          <a:xfrm>
            <a:off x="2337443" y="5456568"/>
            <a:ext cx="3743325" cy="161925"/>
          </a:xfrm>
          <a:prstGeom prst="rect">
            <a:avLst/>
          </a:prstGeom>
          <a:noFill/>
          <a:ln w="9525">
            <a:noFill/>
            <a:miter lim="800000"/>
            <a:headEnd/>
            <a:tailEnd/>
          </a:ln>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1181" y="1341044"/>
            <a:ext cx="8697069" cy="5124655"/>
          </a:xfrm>
          <a:prstGeom prst="rect">
            <a:avLst/>
          </a:prstGeom>
        </p:spPr>
      </p:pic>
      <p:sp>
        <p:nvSpPr>
          <p:cNvPr id="18" name="AutoShape 7"/>
          <p:cNvSpPr>
            <a:spLocks noChangeArrowheads="1"/>
          </p:cNvSpPr>
          <p:nvPr/>
        </p:nvSpPr>
        <p:spPr bwMode="blackWhite">
          <a:xfrm>
            <a:off x="2387675" y="1320403"/>
            <a:ext cx="1819275" cy="666750"/>
          </a:xfrm>
          <a:prstGeom prst="wedgeRectCallout">
            <a:avLst>
              <a:gd name="adj1" fmla="val -85926"/>
              <a:gd name="adj2" fmla="val 387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19" name="AutoShape 6"/>
          <p:cNvSpPr>
            <a:spLocks noChangeArrowheads="1"/>
          </p:cNvSpPr>
          <p:nvPr/>
        </p:nvSpPr>
        <p:spPr bwMode="blackWhite">
          <a:xfrm>
            <a:off x="4206950" y="3326619"/>
            <a:ext cx="1395269" cy="658813"/>
          </a:xfrm>
          <a:prstGeom prst="wedgeRectCallout">
            <a:avLst>
              <a:gd name="adj1" fmla="val -54660"/>
              <a:gd name="adj2" fmla="val 10163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
        <p:nvSpPr>
          <p:cNvPr id="20" name="AutoShape 6"/>
          <p:cNvSpPr>
            <a:spLocks noChangeArrowheads="1"/>
          </p:cNvSpPr>
          <p:nvPr/>
        </p:nvSpPr>
        <p:spPr bwMode="blackWhite">
          <a:xfrm>
            <a:off x="5768876" y="1697910"/>
            <a:ext cx="1757691" cy="1571261"/>
          </a:xfrm>
          <a:prstGeom prst="wedgeRectCallout">
            <a:avLst>
              <a:gd name="adj1" fmla="val -6943"/>
              <a:gd name="adj2" fmla="val 1195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Pricing turned positive in Q3:2011, the first increase in nearly 8 years</a:t>
            </a:r>
            <a:endParaRPr lang="en-US" sz="1600" b="1" dirty="0">
              <a:solidFill>
                <a:schemeClr val="bg1"/>
              </a:solidFill>
              <a:latin typeface="Arial" pitchFamily="34" charset="0"/>
              <a:cs typeface="+mn-cs"/>
            </a:endParaRPr>
          </a:p>
        </p:txBody>
      </p:sp>
      <p:sp>
        <p:nvSpPr>
          <p:cNvPr id="21" name="AutoShape 7"/>
          <p:cNvSpPr>
            <a:spLocks noChangeArrowheads="1"/>
          </p:cNvSpPr>
          <p:nvPr/>
        </p:nvSpPr>
        <p:spPr bwMode="blackWhite">
          <a:xfrm>
            <a:off x="1169885" y="5123193"/>
            <a:ext cx="1924050" cy="666750"/>
          </a:xfrm>
          <a:prstGeom prst="wedgeRectCallout">
            <a:avLst>
              <a:gd name="adj1" fmla="val 137136"/>
              <a:gd name="adj2" fmla="val 1921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sp>
        <p:nvSpPr>
          <p:cNvPr id="27" name="AutoShape 6"/>
          <p:cNvSpPr>
            <a:spLocks noChangeArrowheads="1"/>
          </p:cNvSpPr>
          <p:nvPr/>
        </p:nvSpPr>
        <p:spPr bwMode="blackWhite">
          <a:xfrm>
            <a:off x="2598356" y="2115241"/>
            <a:ext cx="1771650" cy="1104900"/>
          </a:xfrm>
          <a:prstGeom prst="wedgeRectCallout">
            <a:avLst>
              <a:gd name="adj1" fmla="val -30204"/>
              <a:gd name="adj2" fmla="val 1520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16" name="AutoShape 7"/>
          <p:cNvSpPr>
            <a:spLocks noChangeArrowheads="1"/>
          </p:cNvSpPr>
          <p:nvPr/>
        </p:nvSpPr>
        <p:spPr bwMode="blackWhite">
          <a:xfrm>
            <a:off x="7010400" y="4857750"/>
            <a:ext cx="1874837" cy="932193"/>
          </a:xfrm>
          <a:prstGeom prst="wedgeRectCallout">
            <a:avLst>
              <a:gd name="adj1" fmla="val 35912"/>
              <a:gd name="adj2" fmla="val -71699"/>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Large accounts appear falling more than small, medium-sized.</a:t>
            </a:r>
            <a:endParaRPr lang="en-US" sz="1400" b="1" dirty="0">
              <a:solidFill>
                <a:schemeClr val="bg1"/>
              </a:solidFill>
              <a:latin typeface="Arial" pitchFamily="34" charset="0"/>
              <a:cs typeface="+mn-cs"/>
            </a:endParaRPr>
          </a:p>
        </p:txBody>
      </p:sp>
    </p:spTree>
    <p:extLst>
      <p:ext uri="{BB962C8B-B14F-4D97-AF65-F5344CB8AC3E}">
        <p14:creationId xmlns:p14="http://schemas.microsoft.com/office/powerpoint/2010/main" val="25549086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1200"/>
                            </p:stCondLst>
                            <p:childTnLst>
                              <p:par>
                                <p:cTn id="9" presetID="22" presetClass="entr" presetSubtype="1" fill="hold" grpId="0" nodeType="afterEffect">
                                  <p:stCondLst>
                                    <p:cond delay="100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2700"/>
                            </p:stCondLst>
                            <p:childTnLst>
                              <p:par>
                                <p:cTn id="13" presetID="22" presetClass="entr" presetSubtype="1" fill="hold" grpId="0" nodeType="afterEffect">
                                  <p:stCondLst>
                                    <p:cond delay="100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par>
                          <p:cTn id="16" fill="hold">
                            <p:stCondLst>
                              <p:cond delay="4200"/>
                            </p:stCondLst>
                            <p:childTnLst>
                              <p:par>
                                <p:cTn id="17" presetID="22" presetClass="entr" presetSubtype="4" fill="hold" grpId="0" nodeType="afterEffect">
                                  <p:stCondLst>
                                    <p:cond delay="70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par>
                          <p:cTn id="20" fill="hold">
                            <p:stCondLst>
                              <p:cond delay="5400"/>
                            </p:stCondLst>
                            <p:childTnLst>
                              <p:par>
                                <p:cTn id="21" presetID="22" presetClass="entr" presetSubtype="1" fill="hold" grpId="0" nodeType="afterEffect">
                                  <p:stCondLst>
                                    <p:cond delay="100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6900"/>
                            </p:stCondLst>
                            <p:childTnLst>
                              <p:par>
                                <p:cTn id="25" presetID="22" presetClass="entr" presetSubtype="4" fill="hold" grpId="0" nodeType="afterEffect">
                                  <p:stCondLst>
                                    <p:cond delay="7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7"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Commercial Auto Combined Ratio: 2005–2017F</a:t>
            </a:r>
            <a:endParaRPr lang="en-US" baseline="30000" dirty="0" smtClean="0">
              <a:latin typeface="Arial" pitchFamily="34" charset="0"/>
            </a:endParaRPr>
          </a:p>
        </p:txBody>
      </p:sp>
      <p:graphicFrame>
        <p:nvGraphicFramePr>
          <p:cNvPr id="26626" name="Object 3"/>
          <p:cNvGraphicFramePr>
            <a:graphicFrameLocks/>
          </p:cNvGraphicFramePr>
          <p:nvPr>
            <p:extLst>
              <p:ext uri="{D42A27DB-BD31-4B8C-83A1-F6EECF244321}">
                <p14:modId xmlns:p14="http://schemas.microsoft.com/office/powerpoint/2010/main" val="899493252"/>
              </p:ext>
            </p:extLst>
          </p:nvPr>
        </p:nvGraphicFramePr>
        <p:xfrm>
          <a:off x="129848" y="1142344"/>
          <a:ext cx="8705850" cy="4139269"/>
        </p:xfrm>
        <a:graphic>
          <a:graphicData uri="http://schemas.openxmlformats.org/presentationml/2006/ole">
            <mc:AlternateContent xmlns:mc="http://schemas.openxmlformats.org/markup-compatibility/2006">
              <mc:Choice xmlns:v="urn:schemas-microsoft-com:vml" Requires="v">
                <p:oleObj spid="_x0000_s28476469" name="Chart" r:id="rId4" imgW="8448570" imgH="3686291" progId="MSGraph.Chart.8">
                  <p:embed followColorScheme="full"/>
                </p:oleObj>
              </mc:Choice>
              <mc:Fallback>
                <p:oleObj name="Chart" r:id="rId4" imgW="8448570" imgH="3686291" progId="MSGraph.Chart.8">
                  <p:embed followColorScheme="full"/>
                  <p:pic>
                    <p:nvPicPr>
                      <p:cNvPr id="0" name=""/>
                      <p:cNvPicPr>
                        <a:picLocks noChangeArrowheads="1"/>
                      </p:cNvPicPr>
                      <p:nvPr/>
                    </p:nvPicPr>
                    <p:blipFill>
                      <a:blip r:embed="rId5"/>
                      <a:srcRect/>
                      <a:stretch>
                        <a:fillRect/>
                      </a:stretch>
                    </p:blipFill>
                    <p:spPr bwMode="auto">
                      <a:xfrm>
                        <a:off x="129848" y="1142344"/>
                        <a:ext cx="8705850" cy="4139269"/>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781843" y="5410857"/>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Legacy of Low Rates, Under-reserving Will Hurt Results for a Few More Years.</a:t>
            </a:r>
            <a:endParaRPr lang="en-US"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26</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(2005-2014); Conning (2015F – 2017F); Insurance Information Institute.</a:t>
            </a:r>
            <a:endParaRPr lang="en-US" sz="1100" dirty="0"/>
          </a:p>
        </p:txBody>
      </p:sp>
    </p:spTree>
    <p:extLst>
      <p:ext uri="{BB962C8B-B14F-4D97-AF65-F5344CB8AC3E}">
        <p14:creationId xmlns:p14="http://schemas.microsoft.com/office/powerpoint/2010/main" val="39709769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latin typeface="Arial" panose="020B0604020202020204" pitchFamily="34" charset="0"/>
              </a:rPr>
              <a:t>Commercial Auto Rate </a:t>
            </a:r>
            <a:r>
              <a:rPr lang="en-US" altLang="en-US" dirty="0">
                <a:latin typeface="Arial" panose="020B0604020202020204" pitchFamily="34" charset="0"/>
              </a:rPr>
              <a:t>Change by Month </a:t>
            </a:r>
            <a:r>
              <a:rPr lang="en-US" altLang="en-US" dirty="0" smtClean="0">
                <a:latin typeface="Arial" panose="020B0604020202020204" pitchFamily="34" charset="0"/>
              </a:rPr>
              <a:t>(</a:t>
            </a:r>
            <a:r>
              <a:rPr lang="en-US" altLang="en-US" dirty="0">
                <a:latin typeface="Arial" panose="020B0604020202020204" pitchFamily="34" charset="0"/>
              </a:rPr>
              <a:t>vs. Year Earlier)</a:t>
            </a:r>
            <a:endParaRPr lang="en-US" dirty="0"/>
          </a:p>
        </p:txBody>
      </p:sp>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5F01FB31-7258-42A1-965C-9B1085C98A59}" type="slidenum">
              <a:rPr lang="en-US" smtClean="0"/>
              <a:pPr>
                <a:defRPr/>
              </a:pPr>
              <a:t>27</a:t>
            </a:fld>
            <a:endParaRPr lang="en-US"/>
          </a:p>
        </p:txBody>
      </p:sp>
      <p:graphicFrame>
        <p:nvGraphicFramePr>
          <p:cNvPr id="8" name="Content Placeholder 8"/>
          <p:cNvGraphicFramePr>
            <a:graphicFrameLocks noGrp="1"/>
          </p:cNvGraphicFramePr>
          <p:nvPr>
            <p:ph idx="1"/>
            <p:extLst>
              <p:ext uri="{D42A27DB-BD31-4B8C-83A1-F6EECF244321}">
                <p14:modId xmlns:p14="http://schemas.microsoft.com/office/powerpoint/2010/main" val="812865162"/>
              </p:ext>
            </p:extLst>
          </p:nvPr>
        </p:nvGraphicFramePr>
        <p:xfrm>
          <a:off x="514350" y="1333500"/>
          <a:ext cx="8153400" cy="406717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4"/>
          <p:cNvSpPr>
            <a:spLocks noChangeArrowheads="1"/>
          </p:cNvSpPr>
          <p:nvPr/>
        </p:nvSpPr>
        <p:spPr bwMode="blackWhite">
          <a:xfrm>
            <a:off x="781843" y="5410857"/>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Rates Rising in Commercial Auto but Might Not Be Enough to Offset Loss Trend, Increase in Frequency.</a:t>
            </a:r>
            <a:endParaRPr lang="en-US" b="1" dirty="0">
              <a:solidFill>
                <a:srgbClr val="FFFFFF"/>
              </a:solidFill>
            </a:endParaRPr>
          </a:p>
        </p:txBody>
      </p:sp>
      <p:sp>
        <p:nvSpPr>
          <p:cNvPr id="7" name="TextBox 6"/>
          <p:cNvSpPr txBox="1"/>
          <p:nvPr/>
        </p:nvSpPr>
        <p:spPr>
          <a:xfrm>
            <a:off x="495300" y="6429375"/>
            <a:ext cx="7204075" cy="261610"/>
          </a:xfrm>
          <a:prstGeom prst="rect">
            <a:avLst/>
          </a:prstGeom>
          <a:noFill/>
        </p:spPr>
        <p:txBody>
          <a:bodyPr wrap="square" rtlCol="0">
            <a:spAutoFit/>
          </a:bodyPr>
          <a:lstStyle/>
          <a:p>
            <a:r>
              <a:rPr lang="en-US" sz="1100" dirty="0" smtClean="0"/>
              <a:t>SOURCE: </a:t>
            </a:r>
            <a:r>
              <a:rPr lang="en-US" sz="1100" dirty="0" err="1" smtClean="0"/>
              <a:t>MarketScout</a:t>
            </a:r>
            <a:r>
              <a:rPr lang="en-US" sz="1100" dirty="0" smtClean="0"/>
              <a:t>, Insurance Information Institute.</a:t>
            </a:r>
            <a:endParaRPr lang="en-US" sz="1100" dirty="0"/>
          </a:p>
        </p:txBody>
      </p:sp>
    </p:spTree>
    <p:extLst>
      <p:ext uri="{BB962C8B-B14F-4D97-AF65-F5344CB8AC3E}">
        <p14:creationId xmlns:p14="http://schemas.microsoft.com/office/powerpoint/2010/main" val="399926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0000"/>
              </a:spcBef>
              <a:spcAft>
                <a:spcPct val="0"/>
              </a:spcAft>
              <a:buClrTx/>
              <a:buFontTx/>
              <a:buNone/>
            </a:pPr>
            <a:r>
              <a:rPr lang="en-US" sz="900">
                <a:solidFill>
                  <a:srgbClr val="FFFFFF"/>
                </a:solidFill>
                <a:cs typeface="Arial" charset="0"/>
              </a:rPr>
              <a:t>12/01/09 - 9pm</a:t>
            </a:r>
          </a:p>
        </p:txBody>
      </p:sp>
      <p:sp>
        <p:nvSpPr>
          <p:cNvPr id="17411"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85000"/>
              </a:lnSpc>
              <a:spcBef>
                <a:spcPct val="20000"/>
              </a:spcBef>
              <a:spcAft>
                <a:spcPct val="0"/>
              </a:spcAft>
              <a:buClrTx/>
              <a:buFontTx/>
              <a:buNone/>
            </a:pPr>
            <a:r>
              <a:rPr lang="en-US" sz="900">
                <a:solidFill>
                  <a:srgbClr val="FFFFFF"/>
                </a:solidFill>
                <a:cs typeface="Arial" charset="0"/>
              </a:rPr>
              <a:t>eSlide – P6466 – The Financial Crisis and the Future of the P/C</a:t>
            </a:r>
          </a:p>
        </p:txBody>
      </p:sp>
      <p:sp>
        <p:nvSpPr>
          <p:cNvPr id="1741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fontAlgn="base">
              <a:lnSpc>
                <a:spcPct val="85000"/>
              </a:lnSpc>
              <a:spcBef>
                <a:spcPct val="20000"/>
              </a:spcBef>
              <a:spcAft>
                <a:spcPct val="0"/>
              </a:spcAft>
              <a:buClrTx/>
              <a:buFontTx/>
              <a:buNone/>
            </a:pPr>
            <a:fld id="{905D49B8-3886-4FBD-9202-FBFD6D7CA659}" type="slidenum">
              <a:rPr lang="en-US" sz="900">
                <a:solidFill>
                  <a:srgbClr val="000000"/>
                </a:solidFill>
                <a:cs typeface="Arial" charset="0"/>
              </a:rPr>
              <a:pPr algn="r" fontAlgn="base">
                <a:lnSpc>
                  <a:spcPct val="85000"/>
                </a:lnSpc>
                <a:spcBef>
                  <a:spcPct val="20000"/>
                </a:spcBef>
                <a:spcAft>
                  <a:spcPct val="0"/>
                </a:spcAft>
                <a:buClrTx/>
                <a:buFontTx/>
                <a:buNone/>
              </a:pPr>
              <a:t>28</a:t>
            </a:fld>
            <a:endParaRPr lang="en-US" sz="900">
              <a:solidFill>
                <a:srgbClr val="000000"/>
              </a:solidFill>
              <a:cs typeface="Arial" charset="0"/>
            </a:endParaRPr>
          </a:p>
        </p:txBody>
      </p:sp>
      <p:sp>
        <p:nvSpPr>
          <p:cNvPr id="17413" name="Rectangle 7"/>
          <p:cNvSpPr>
            <a:spLocks noGrp="1" noChangeArrowheads="1"/>
          </p:cNvSpPr>
          <p:nvPr>
            <p:ph type="title" idx="4294967295"/>
          </p:nvPr>
        </p:nvSpPr>
        <p:spPr>
          <a:xfrm>
            <a:off x="165100" y="238125"/>
            <a:ext cx="7350125" cy="769938"/>
          </a:xfrm>
        </p:spPr>
        <p:txBody>
          <a:bodyPr/>
          <a:lstStyle/>
          <a:p>
            <a:r>
              <a:rPr lang="en-US" dirty="0" smtClean="0">
                <a:latin typeface="Arial" panose="020B0604020202020204" pitchFamily="34" charset="0"/>
              </a:rPr>
              <a:t>Miles Driven is Climbing</a:t>
            </a:r>
          </a:p>
        </p:txBody>
      </p:sp>
      <p:sp>
        <p:nvSpPr>
          <p:cNvPr id="17414" name="Text Box 5"/>
          <p:cNvSpPr txBox="1">
            <a:spLocks noChangeArrowheads="1"/>
          </p:cNvSpPr>
          <p:nvPr/>
        </p:nvSpPr>
        <p:spPr bwMode="auto">
          <a:xfrm>
            <a:off x="0" y="6015914"/>
            <a:ext cx="8905875" cy="756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5000"/>
              </a:spcBef>
              <a:spcAft>
                <a:spcPct val="0"/>
              </a:spcAft>
              <a:buClr>
                <a:srgbClr val="FF6801"/>
              </a:buClr>
              <a:buFont typeface="Wingdings" panose="05000000000000000000" pitchFamily="2" charset="2"/>
              <a:buNone/>
            </a:pPr>
            <a:r>
              <a:rPr lang="en-US" sz="1100" dirty="0">
                <a:solidFill>
                  <a:srgbClr val="000000"/>
                </a:solidFill>
                <a:cs typeface="Arial" charset="0"/>
              </a:rPr>
              <a:t>*Moving 12-month total. </a:t>
            </a:r>
            <a:r>
              <a:rPr lang="en-US" sz="1100" dirty="0" smtClean="0">
                <a:solidFill>
                  <a:srgbClr val="000000"/>
                </a:solidFill>
                <a:cs typeface="Arial" charset="0"/>
              </a:rPr>
              <a:t>Data through July 2015.</a:t>
            </a:r>
            <a:br>
              <a:rPr lang="en-US" sz="1100" dirty="0" smtClean="0">
                <a:solidFill>
                  <a:srgbClr val="000000"/>
                </a:solidFill>
                <a:cs typeface="Arial" charset="0"/>
              </a:rPr>
            </a:br>
            <a:r>
              <a:rPr lang="en-US" sz="1100" dirty="0" smtClean="0">
                <a:solidFill>
                  <a:srgbClr val="000000"/>
                </a:solidFill>
                <a:cs typeface="Arial" charset="0"/>
              </a:rPr>
              <a:t>Note</a:t>
            </a:r>
            <a:r>
              <a:rPr lang="en-US" sz="1100" dirty="0">
                <a:solidFill>
                  <a:srgbClr val="000000"/>
                </a:solidFill>
                <a:cs typeface="Arial" charset="0"/>
              </a:rPr>
              <a:t>: Recessions indicated by gray shaded columns</a:t>
            </a:r>
            <a:r>
              <a:rPr lang="en-US" sz="1100" dirty="0" smtClean="0">
                <a:solidFill>
                  <a:srgbClr val="000000"/>
                </a:solidFill>
                <a:cs typeface="Arial" charset="0"/>
              </a:rPr>
              <a:t>.</a:t>
            </a:r>
            <a:endParaRPr lang="en-US" sz="1100" dirty="0">
              <a:solidFill>
                <a:srgbClr val="000000"/>
              </a:solidFill>
              <a:cs typeface="Arial" charset="0"/>
            </a:endParaRPr>
          </a:p>
          <a:p>
            <a:pPr>
              <a:lnSpc>
                <a:spcPct val="85000"/>
              </a:lnSpc>
              <a:spcBef>
                <a:spcPct val="25000"/>
              </a:spcBef>
              <a:buClr>
                <a:srgbClr val="FF6801"/>
              </a:buClr>
              <a:buNone/>
            </a:pPr>
            <a:r>
              <a:rPr lang="en-US" sz="1100" dirty="0">
                <a:solidFill>
                  <a:srgbClr val="000000"/>
                </a:solidFill>
                <a:cs typeface="Arial" charset="0"/>
              </a:rPr>
              <a:t>Sources:  Federal Highway Administration </a:t>
            </a:r>
            <a:r>
              <a:rPr lang="en-US" sz="1100" dirty="0">
                <a:solidFill>
                  <a:srgbClr val="000000"/>
                </a:solidFill>
              </a:rPr>
              <a:t>(http://www.fhwa.dot.gov/policyinformation/travel_monitoring/tvt.cfm); </a:t>
            </a:r>
            <a:r>
              <a:rPr lang="en-US" sz="1100" dirty="0">
                <a:solidFill>
                  <a:srgbClr val="000000"/>
                </a:solidFill>
                <a:cs typeface="Arial" charset="0"/>
              </a:rPr>
              <a:t/>
            </a:r>
            <a:br>
              <a:rPr lang="en-US" sz="1100" dirty="0">
                <a:solidFill>
                  <a:srgbClr val="000000"/>
                </a:solidFill>
                <a:cs typeface="Arial" charset="0"/>
              </a:rPr>
            </a:br>
            <a:r>
              <a:rPr lang="en-US" sz="1100" dirty="0">
                <a:solidFill>
                  <a:srgbClr val="000000"/>
                </a:solidFill>
                <a:cs typeface="Arial" charset="0"/>
              </a:rPr>
              <a:t>National Bureau of Economic Research (recession dates); Insurance Information Institute.</a:t>
            </a:r>
          </a:p>
        </p:txBody>
      </p:sp>
      <p:sp>
        <p:nvSpPr>
          <p:cNvPr id="17415" name="Rectangle 6"/>
          <p:cNvSpPr>
            <a:spLocks noChangeArrowheads="1"/>
          </p:cNvSpPr>
          <p:nvPr/>
        </p:nvSpPr>
        <p:spPr bwMode="black">
          <a:xfrm>
            <a:off x="165100" y="1074738"/>
            <a:ext cx="243840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sz="1600" b="1" dirty="0" smtClean="0">
                <a:solidFill>
                  <a:srgbClr val="225A7A"/>
                </a:solidFill>
                <a:cs typeface="Arial" charset="0"/>
              </a:rPr>
              <a:t>Billions of Miles</a:t>
            </a:r>
            <a:endParaRPr lang="en-US" sz="1600" b="1" dirty="0">
              <a:solidFill>
                <a:srgbClr val="225A7A"/>
              </a:solidFill>
              <a:cs typeface="Arial" charset="0"/>
            </a:endParaRPr>
          </a:p>
        </p:txBody>
      </p:sp>
      <p:graphicFrame>
        <p:nvGraphicFramePr>
          <p:cNvPr id="3" name="Object 8"/>
          <p:cNvGraphicFramePr>
            <a:graphicFrameLocks noChangeAspect="1"/>
          </p:cNvGraphicFramePr>
          <p:nvPr>
            <p:extLst>
              <p:ext uri="{D42A27DB-BD31-4B8C-83A1-F6EECF244321}">
                <p14:modId xmlns:p14="http://schemas.microsoft.com/office/powerpoint/2010/main" val="3915469616"/>
              </p:ext>
            </p:extLst>
          </p:nvPr>
        </p:nvGraphicFramePr>
        <p:xfrm>
          <a:off x="459447" y="1268174"/>
          <a:ext cx="8262239" cy="4747740"/>
        </p:xfrm>
        <a:graphic>
          <a:graphicData uri="http://schemas.openxmlformats.org/drawingml/2006/chart">
            <c:chart xmlns:c="http://schemas.openxmlformats.org/drawingml/2006/chart" xmlns:r="http://schemas.openxmlformats.org/officeDocument/2006/relationships" r:id="rId3"/>
          </a:graphicData>
        </a:graphic>
      </p:graphicFrame>
      <p:sp>
        <p:nvSpPr>
          <p:cNvPr id="9" name="AutoShape 38"/>
          <p:cNvSpPr>
            <a:spLocks noChangeArrowheads="1"/>
          </p:cNvSpPr>
          <p:nvPr/>
        </p:nvSpPr>
        <p:spPr bwMode="blackWhite">
          <a:xfrm>
            <a:off x="4772481" y="3967760"/>
            <a:ext cx="3141308" cy="1046029"/>
          </a:xfrm>
          <a:prstGeom prst="wedgeRectCallout">
            <a:avLst>
              <a:gd name="adj1" fmla="val 58234"/>
              <a:gd name="adj2" fmla="val -20168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600" b="1" dirty="0" smtClean="0">
                <a:solidFill>
                  <a:srgbClr val="FFFFFF"/>
                </a:solidFill>
                <a:cs typeface="Arial" charset="0"/>
              </a:rPr>
              <a:t>In Past 18 Months, Miles Driven Have Soared – More Accidents, More Exposures</a:t>
            </a:r>
            <a:endParaRPr lang="en-US" sz="1600" b="1" dirty="0">
              <a:solidFill>
                <a:srgbClr val="FFFFFF"/>
              </a:solidFill>
              <a:cs typeface="Arial" charset="0"/>
            </a:endParaRPr>
          </a:p>
        </p:txBody>
      </p:sp>
      <p:sp>
        <p:nvSpPr>
          <p:cNvPr id="13" name="Oval 16"/>
          <p:cNvSpPr>
            <a:spLocks noChangeArrowheads="1"/>
          </p:cNvSpPr>
          <p:nvPr/>
        </p:nvSpPr>
        <p:spPr bwMode="auto">
          <a:xfrm rot="16200000">
            <a:off x="7821443" y="1425299"/>
            <a:ext cx="1030255" cy="1138611"/>
          </a:xfrm>
          <a:prstGeom prst="ellipse">
            <a:avLst/>
          </a:prstGeom>
          <a:noFill/>
          <a:ln w="38100">
            <a:solidFill>
              <a:srgbClr val="FF680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endParaRPr lang="en-US" sz="1800">
              <a:solidFill>
                <a:srgbClr val="000000"/>
              </a:solidFill>
              <a:cs typeface="Arial" charset="0"/>
            </a:endParaRPr>
          </a:p>
        </p:txBody>
      </p:sp>
      <p:sp>
        <p:nvSpPr>
          <p:cNvPr id="2" name="Slide Number Placeholder 1"/>
          <p:cNvSpPr>
            <a:spLocks noGrp="1"/>
          </p:cNvSpPr>
          <p:nvPr>
            <p:ph type="sldNum" sz="quarter" idx="12"/>
          </p:nvPr>
        </p:nvSpPr>
        <p:spPr/>
        <p:txBody>
          <a:bodyPr/>
          <a:lstStyle/>
          <a:p>
            <a:pPr>
              <a:defRPr/>
            </a:pPr>
            <a:fld id="{79649112-2361-4913-9798-B6AEBB59A8D4}" type="slidenum">
              <a:rPr lang="en-US" smtClean="0"/>
              <a:pPr>
                <a:defRPr/>
              </a:pPr>
              <a:t>28</a:t>
            </a:fld>
            <a:endParaRPr lang="en-US"/>
          </a:p>
        </p:txBody>
      </p:sp>
    </p:spTree>
    <p:extLst>
      <p:ext uri="{BB962C8B-B14F-4D97-AF65-F5344CB8AC3E}">
        <p14:creationId xmlns:p14="http://schemas.microsoft.com/office/powerpoint/2010/main" val="17033155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1000"/>
                            </p:stCondLst>
                            <p:childTnLst>
                              <p:par>
                                <p:cTn id="9" presetID="10" presetClass="entr" presetSubtype="0" fill="hold" grpId="0" nodeType="afterEffect">
                                  <p:stCondLst>
                                    <p:cond delay="7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8899" y="0"/>
            <a:ext cx="8588375" cy="1069975"/>
          </a:xfrm>
        </p:spPr>
        <p:txBody>
          <a:bodyPr/>
          <a:lstStyle/>
          <a:p>
            <a:r>
              <a:rPr lang="en-US" altLang="en-US" dirty="0" smtClean="0">
                <a:latin typeface="Arial "/>
              </a:rPr>
              <a:t>Driving Fatalities Are Rising</a:t>
            </a:r>
          </a:p>
        </p:txBody>
      </p:sp>
      <p:sp>
        <p:nvSpPr>
          <p:cNvPr id="8195"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 Through June 2015.</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Sources: National Safety Council, Insurance Information Institute.</a:t>
            </a:r>
          </a:p>
        </p:txBody>
      </p:sp>
      <p:graphicFrame>
        <p:nvGraphicFramePr>
          <p:cNvPr id="2" name="Object 3"/>
          <p:cNvGraphicFramePr>
            <a:graphicFrameLocks noChangeAspect="1"/>
          </p:cNvGraphicFramePr>
          <p:nvPr>
            <p:extLst>
              <p:ext uri="{D42A27DB-BD31-4B8C-83A1-F6EECF244321}">
                <p14:modId xmlns:p14="http://schemas.microsoft.com/office/powerpoint/2010/main" val="3347982921"/>
              </p:ext>
            </p:extLst>
          </p:nvPr>
        </p:nvGraphicFramePr>
        <p:xfrm>
          <a:off x="377825" y="1069976"/>
          <a:ext cx="8194675" cy="4594224"/>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Driving Has Been Getting Safer For Decades, But Recent Trend Is Discouraging.</a:t>
            </a:r>
          </a:p>
        </p:txBody>
      </p:sp>
    </p:spTree>
    <p:extLst>
      <p:ext uri="{BB962C8B-B14F-4D97-AF65-F5344CB8AC3E}">
        <p14:creationId xmlns:p14="http://schemas.microsoft.com/office/powerpoint/2010/main" val="32964754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1991–2015:H1</a:t>
            </a:r>
          </a:p>
        </p:txBody>
      </p:sp>
      <p:sp>
        <p:nvSpPr>
          <p:cNvPr id="14339" name="Text Box 5"/>
          <p:cNvSpPr txBox="1">
            <a:spLocks noChangeArrowheads="1"/>
          </p:cNvSpPr>
          <p:nvPr/>
        </p:nvSpPr>
        <p:spPr bwMode="auto">
          <a:xfrm>
            <a:off x="832357" y="1067118"/>
            <a:ext cx="2374900" cy="24936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2011 ROAS</a:t>
            </a:r>
            <a:r>
              <a:rPr lang="en-US" sz="1200" baseline="30000" dirty="0">
                <a:solidFill>
                  <a:srgbClr val="000000"/>
                </a:solidFill>
              </a:rPr>
              <a:t>1</a:t>
            </a:r>
            <a:r>
              <a:rPr lang="en-US" sz="12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2012 ROAS</a:t>
            </a:r>
            <a:r>
              <a:rPr lang="en-US" sz="1200" baseline="30000" dirty="0">
                <a:solidFill>
                  <a:srgbClr val="000000"/>
                </a:solidFill>
              </a:rPr>
              <a:t>1</a:t>
            </a:r>
            <a:r>
              <a:rPr lang="en-US" sz="12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2013 </a:t>
            </a:r>
            <a:r>
              <a:rPr lang="en-US" sz="1200" dirty="0">
                <a:solidFill>
                  <a:srgbClr val="000000"/>
                </a:solidFill>
              </a:rPr>
              <a:t>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10.2%</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2014</a:t>
            </a:r>
            <a:r>
              <a:rPr lang="en-US" sz="1200" dirty="0">
                <a:solidFill>
                  <a:srgbClr val="000000"/>
                </a:solidFill>
              </a:rPr>
              <a:t> 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8.4%</a:t>
            </a:r>
          </a:p>
          <a:p>
            <a:pPr>
              <a:lnSpc>
                <a:spcPct val="90000"/>
              </a:lnSpc>
              <a:spcBef>
                <a:spcPct val="20000"/>
              </a:spcBef>
              <a:buClr>
                <a:srgbClr val="FF6801"/>
              </a:buClr>
              <a:buFont typeface="Wingdings" panose="05000000000000000000" pitchFamily="2" charset="2"/>
              <a:buChar char="n"/>
            </a:pPr>
            <a:r>
              <a:rPr lang="en-US" sz="1200" dirty="0" smtClean="0">
                <a:solidFill>
                  <a:srgbClr val="000000"/>
                </a:solidFill>
              </a:rPr>
              <a:t>2015E ROAS </a:t>
            </a:r>
            <a:r>
              <a:rPr lang="en-US" sz="1200" dirty="0">
                <a:solidFill>
                  <a:srgbClr val="000000"/>
                </a:solidFill>
              </a:rPr>
              <a:t>= </a:t>
            </a:r>
            <a:r>
              <a:rPr lang="en-US" sz="1200" dirty="0" smtClean="0">
                <a:solidFill>
                  <a:srgbClr val="000000"/>
                </a:solidFill>
              </a:rPr>
              <a:t>8.5%</a:t>
            </a:r>
            <a:endParaRPr lang="en-US" sz="1200" dirty="0">
              <a:solidFill>
                <a:srgbClr val="000000"/>
              </a:solidFill>
            </a:endParaRPr>
          </a:p>
          <a:p>
            <a:pPr fontAlgn="base">
              <a:lnSpc>
                <a:spcPct val="90000"/>
              </a:lnSpc>
              <a:spcBef>
                <a:spcPct val="20000"/>
              </a:spcBef>
              <a:spcAft>
                <a:spcPct val="0"/>
              </a:spcAft>
              <a:buClr>
                <a:srgbClr val="FF6801"/>
              </a:buClr>
              <a:buFont typeface="Wingdings" panose="05000000000000000000" pitchFamily="2" charset="2"/>
              <a:buChar char="n"/>
            </a:pPr>
            <a:endParaRPr lang="en-US" sz="1200" dirty="0" smtClean="0">
              <a:solidFill>
                <a:srgbClr val="000000"/>
              </a:solidFill>
            </a:endParaRPr>
          </a:p>
        </p:txBody>
      </p:sp>
      <p:sp>
        <p:nvSpPr>
          <p:cNvPr id="14340" name="Rectangle 5"/>
          <p:cNvSpPr>
            <a:spLocks noChangeArrowheads="1"/>
          </p:cNvSpPr>
          <p:nvPr/>
        </p:nvSpPr>
        <p:spPr bwMode="auto">
          <a:xfrm>
            <a:off x="0" y="6249988"/>
            <a:ext cx="86106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100" dirty="0">
                <a:solidFill>
                  <a:srgbClr val="000000"/>
                </a:solidFill>
              </a:rPr>
              <a:t>ROE 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t>
            </a:r>
            <a:r>
              <a:rPr lang="en-US" sz="1100" dirty="0" smtClean="0">
                <a:solidFill>
                  <a:srgbClr val="000000"/>
                </a:solidFill>
              </a:rPr>
              <a:t>a 8.2% ROAS in 2014, 9.8% </a:t>
            </a:r>
            <a:r>
              <a:rPr lang="en-US" sz="1100" dirty="0">
                <a:solidFill>
                  <a:srgbClr val="000000"/>
                </a:solidFill>
              </a:rPr>
              <a:t>ROAS </a:t>
            </a:r>
            <a:r>
              <a:rPr lang="en-US" sz="1100" dirty="0" smtClean="0">
                <a:solidFill>
                  <a:srgbClr val="000000"/>
                </a:solidFill>
              </a:rPr>
              <a:t>in 2013, </a:t>
            </a:r>
            <a:r>
              <a:rPr lang="en-US" sz="1100" dirty="0">
                <a:solidFill>
                  <a:srgbClr val="000000"/>
                </a:solidFill>
              </a:rPr>
              <a:t>6.2% ROAS in 2012, 4.7% ROAS for 2011, 7.6% for 2010 and 7.4% for 2009.</a:t>
            </a:r>
          </a:p>
          <a:p>
            <a:pPr fontAlgn="base">
              <a:lnSpc>
                <a:spcPct val="85000"/>
              </a:lnSpc>
              <a:spcBef>
                <a:spcPct val="25000"/>
              </a:spcBef>
              <a:spcAft>
                <a:spcPct val="0"/>
              </a:spcAft>
              <a:buClr>
                <a:srgbClr val="FF6801"/>
              </a:buClr>
            </a:pPr>
            <a:r>
              <a:rPr lang="en-US" sz="1100" dirty="0">
                <a:solidFill>
                  <a:srgbClr val="000000"/>
                </a:solidFill>
              </a:rPr>
              <a:t>Sources: A.M. Best, </a:t>
            </a:r>
            <a:r>
              <a:rPr lang="en-US" sz="1100" dirty="0" smtClean="0">
                <a:solidFill>
                  <a:srgbClr val="000000"/>
                </a:solidFill>
              </a:rPr>
              <a:t>ISO; Insurance </a:t>
            </a:r>
            <a:r>
              <a:rPr lang="en-US" sz="1100" dirty="0">
                <a:solidFill>
                  <a:srgbClr val="000000"/>
                </a:solidFill>
              </a:rPr>
              <a:t>Information Institute</a:t>
            </a:r>
          </a:p>
        </p:txBody>
      </p:sp>
      <p:graphicFrame>
        <p:nvGraphicFramePr>
          <p:cNvPr id="14341" name="Object 3"/>
          <p:cNvGraphicFramePr>
            <a:graphicFrameLocks/>
          </p:cNvGraphicFramePr>
          <p:nvPr>
            <p:extLst>
              <p:ext uri="{D42A27DB-BD31-4B8C-83A1-F6EECF244321}">
                <p14:modId xmlns:p14="http://schemas.microsoft.com/office/powerpoint/2010/main" val="2544048354"/>
              </p:ext>
            </p:extLst>
          </p:nvPr>
        </p:nvGraphicFramePr>
        <p:xfrm>
          <a:off x="96398" y="1395273"/>
          <a:ext cx="8748712" cy="5064125"/>
        </p:xfrm>
        <a:graphic>
          <a:graphicData uri="http://schemas.openxmlformats.org/presentationml/2006/ole">
            <mc:AlternateContent xmlns:mc="http://schemas.openxmlformats.org/markup-compatibility/2006">
              <mc:Choice xmlns:v="urn:schemas-microsoft-com:vml" Requires="v">
                <p:oleObj spid="_x0000_s28362935" name="Chart" r:id="rId5" imgW="8715408" imgH="5048319" progId="MSGraph.Chart.8">
                  <p:embed followColorScheme="full"/>
                </p:oleObj>
              </mc:Choice>
              <mc:Fallback>
                <p:oleObj name="Chart" r:id="rId5" imgW="8715408" imgH="5048319" progId="MSGraph.Chart.8">
                  <p:embed followColorScheme="full"/>
                  <p:pic>
                    <p:nvPicPr>
                      <p:cNvPr id="0" name=""/>
                      <p:cNvPicPr>
                        <a:picLocks noChangeArrowheads="1"/>
                      </p:cNvPicPr>
                      <p:nvPr/>
                    </p:nvPicPr>
                    <p:blipFill>
                      <a:blip r:embed="rId6"/>
                      <a:srcRect/>
                      <a:stretch>
                        <a:fillRect/>
                      </a:stretch>
                    </p:blipFill>
                    <p:spPr bwMode="auto">
                      <a:xfrm>
                        <a:off x="96398" y="1395273"/>
                        <a:ext cx="8748712"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191286" y="1563547"/>
            <a:ext cx="1503293" cy="912809"/>
          </a:xfrm>
          <a:prstGeom prst="wedgeRectCallout">
            <a:avLst>
              <a:gd name="adj1" fmla="val 84852"/>
              <a:gd name="adj2" fmla="val 136862"/>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a:t>
            </a:r>
            <a:r>
              <a:rPr lang="en-US" sz="1400" b="1" dirty="0" smtClean="0">
                <a:solidFill>
                  <a:srgbClr val="000000"/>
                </a:solidFill>
              </a:rPr>
              <a:t>fell modestly             (-12.5%) in 2014 vs. 2013</a:t>
            </a:r>
            <a:endParaRPr lang="en-US" sz="1400" b="1" dirty="0">
              <a:solidFill>
                <a:srgbClr val="000000"/>
              </a:solidFill>
            </a:endParaRPr>
          </a:p>
        </p:txBody>
      </p:sp>
      <p:sp>
        <p:nvSpPr>
          <p:cNvPr id="2" name="TextBox 1"/>
          <p:cNvSpPr txBox="1"/>
          <p:nvPr/>
        </p:nvSpPr>
        <p:spPr>
          <a:xfrm>
            <a:off x="73924" y="1118274"/>
            <a:ext cx="940239" cy="276999"/>
          </a:xfrm>
          <a:prstGeom prst="rect">
            <a:avLst/>
          </a:prstGeom>
          <a:noFill/>
        </p:spPr>
        <p:txBody>
          <a:bodyPr wrap="square" rtlCol="0">
            <a:spAutoFit/>
          </a:bodyPr>
          <a:lstStyle/>
          <a:p>
            <a:pPr fontAlgn="base">
              <a:spcBef>
                <a:spcPct val="0"/>
              </a:spcBef>
              <a:spcAft>
                <a:spcPct val="0"/>
              </a:spcAft>
            </a:pPr>
            <a:r>
              <a:rPr lang="en-US" sz="1200" dirty="0" smtClean="0">
                <a:solidFill>
                  <a:srgbClr val="000000"/>
                </a:solidFill>
                <a:latin typeface="Arial" charset="0"/>
                <a:cs typeface="Arial" charset="0"/>
              </a:rPr>
              <a:t>$ Millions</a:t>
            </a:r>
            <a:endParaRPr lang="en-US" sz="1200" dirty="0">
              <a:solidFill>
                <a:srgbClr val="000000"/>
              </a:solidFill>
              <a:latin typeface="Arial" charset="0"/>
              <a:cs typeface="Arial" charset="0"/>
            </a:endParaRPr>
          </a:p>
        </p:txBody>
      </p:sp>
    </p:spTree>
    <p:custDataLst>
      <p:tags r:id="rId2"/>
    </p:custDataLst>
    <p:extLst>
      <p:ext uri="{BB962C8B-B14F-4D97-AF65-F5344CB8AC3E}">
        <p14:creationId xmlns:p14="http://schemas.microsoft.com/office/powerpoint/2010/main" val="21012548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8899" y="0"/>
            <a:ext cx="8588375" cy="1069975"/>
          </a:xfrm>
        </p:spPr>
        <p:txBody>
          <a:bodyPr/>
          <a:lstStyle/>
          <a:p>
            <a:r>
              <a:rPr lang="en-US" altLang="en-US" dirty="0" smtClean="0">
                <a:latin typeface="Arial "/>
              </a:rPr>
              <a:t>Driving Fatalities Are Rising</a:t>
            </a:r>
          </a:p>
        </p:txBody>
      </p:sp>
      <p:sp>
        <p:nvSpPr>
          <p:cNvPr id="8195" name="Rectangle 4"/>
          <p:cNvSpPr>
            <a:spLocks noChangeArrowheads="1"/>
          </p:cNvSpPr>
          <p:nvPr/>
        </p:nvSpPr>
        <p:spPr bwMode="auto">
          <a:xfrm>
            <a:off x="0" y="6575615"/>
            <a:ext cx="7569200"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Sources: National Safety Council, Insurance Information Institute.</a:t>
            </a:r>
          </a:p>
        </p:txBody>
      </p:sp>
      <p:graphicFrame>
        <p:nvGraphicFramePr>
          <p:cNvPr id="2" name="Object 3"/>
          <p:cNvGraphicFramePr>
            <a:graphicFrameLocks noChangeAspect="1"/>
          </p:cNvGraphicFramePr>
          <p:nvPr>
            <p:extLst>
              <p:ext uri="{D42A27DB-BD31-4B8C-83A1-F6EECF244321}">
                <p14:modId xmlns:p14="http://schemas.microsoft.com/office/powerpoint/2010/main" val="1200306961"/>
              </p:ext>
            </p:extLst>
          </p:nvPr>
        </p:nvGraphicFramePr>
        <p:xfrm>
          <a:off x="377825" y="1069976"/>
          <a:ext cx="8194675" cy="4594224"/>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On Track for Most Auto Fatalities Since 2007.</a:t>
            </a:r>
          </a:p>
        </p:txBody>
      </p:sp>
    </p:spTree>
    <p:extLst>
      <p:ext uri="{BB962C8B-B14F-4D97-AF65-F5344CB8AC3E}">
        <p14:creationId xmlns:p14="http://schemas.microsoft.com/office/powerpoint/2010/main" val="35147255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0000"/>
              </a:spcBef>
              <a:spcAft>
                <a:spcPct val="0"/>
              </a:spcAft>
              <a:buClrTx/>
              <a:buFontTx/>
              <a:buNone/>
            </a:pPr>
            <a:r>
              <a:rPr lang="en-US" sz="900">
                <a:solidFill>
                  <a:srgbClr val="FFFFFF"/>
                </a:solidFill>
                <a:cs typeface="Arial" charset="0"/>
              </a:rPr>
              <a:t>12/01/09 - 9pm</a:t>
            </a:r>
          </a:p>
        </p:txBody>
      </p:sp>
      <p:sp>
        <p:nvSpPr>
          <p:cNvPr id="17411"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85000"/>
              </a:lnSpc>
              <a:spcBef>
                <a:spcPct val="20000"/>
              </a:spcBef>
              <a:spcAft>
                <a:spcPct val="0"/>
              </a:spcAft>
              <a:buClrTx/>
              <a:buFontTx/>
              <a:buNone/>
            </a:pPr>
            <a:r>
              <a:rPr lang="en-US" sz="900">
                <a:solidFill>
                  <a:srgbClr val="FFFFFF"/>
                </a:solidFill>
                <a:cs typeface="Arial" charset="0"/>
              </a:rPr>
              <a:t>eSlide – P6466 – The Financial Crisis and the Future of the P/C</a:t>
            </a:r>
          </a:p>
        </p:txBody>
      </p:sp>
      <p:sp>
        <p:nvSpPr>
          <p:cNvPr id="1741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fontAlgn="base">
              <a:lnSpc>
                <a:spcPct val="85000"/>
              </a:lnSpc>
              <a:spcBef>
                <a:spcPct val="20000"/>
              </a:spcBef>
              <a:spcAft>
                <a:spcPct val="0"/>
              </a:spcAft>
              <a:buClrTx/>
              <a:buFontTx/>
              <a:buNone/>
            </a:pPr>
            <a:fld id="{905D49B8-3886-4FBD-9202-FBFD6D7CA659}" type="slidenum">
              <a:rPr lang="en-US" sz="900">
                <a:solidFill>
                  <a:srgbClr val="000000"/>
                </a:solidFill>
                <a:cs typeface="Arial" charset="0"/>
              </a:rPr>
              <a:pPr algn="r" fontAlgn="base">
                <a:lnSpc>
                  <a:spcPct val="85000"/>
                </a:lnSpc>
                <a:spcBef>
                  <a:spcPct val="20000"/>
                </a:spcBef>
                <a:spcAft>
                  <a:spcPct val="0"/>
                </a:spcAft>
                <a:buClrTx/>
                <a:buFontTx/>
                <a:buNone/>
              </a:pPr>
              <a:t>31</a:t>
            </a:fld>
            <a:endParaRPr lang="en-US" sz="900">
              <a:solidFill>
                <a:srgbClr val="000000"/>
              </a:solidFill>
              <a:cs typeface="Arial" charset="0"/>
            </a:endParaRPr>
          </a:p>
        </p:txBody>
      </p:sp>
      <p:sp>
        <p:nvSpPr>
          <p:cNvPr id="17413" name="Rectangle 7"/>
          <p:cNvSpPr>
            <a:spLocks noGrp="1" noChangeArrowheads="1"/>
          </p:cNvSpPr>
          <p:nvPr>
            <p:ph type="title" idx="4294967295"/>
          </p:nvPr>
        </p:nvSpPr>
        <p:spPr>
          <a:xfrm>
            <a:off x="165100" y="238125"/>
            <a:ext cx="7350125" cy="769938"/>
          </a:xfrm>
        </p:spPr>
        <p:txBody>
          <a:bodyPr/>
          <a:lstStyle/>
          <a:p>
            <a:r>
              <a:rPr lang="en-US" dirty="0" smtClean="0">
                <a:latin typeface="Arial" panose="020B0604020202020204" pitchFamily="34" charset="0"/>
              </a:rPr>
              <a:t>Truck Safety – Long-Term Trends</a:t>
            </a:r>
          </a:p>
        </p:txBody>
      </p:sp>
      <p:sp>
        <p:nvSpPr>
          <p:cNvPr id="17414" name="Text Box 5"/>
          <p:cNvSpPr txBox="1">
            <a:spLocks noChangeArrowheads="1"/>
          </p:cNvSpPr>
          <p:nvPr/>
        </p:nvSpPr>
        <p:spPr bwMode="auto">
          <a:xfrm>
            <a:off x="0" y="6303685"/>
            <a:ext cx="8905875"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Clr>
                <a:srgbClr val="FF6801"/>
              </a:buClr>
              <a:buNone/>
            </a:pPr>
            <a:r>
              <a:rPr lang="en-US" sz="1100" dirty="0" smtClean="0">
                <a:solidFill>
                  <a:srgbClr val="000000"/>
                </a:solidFill>
                <a:cs typeface="Arial" charset="0"/>
              </a:rPr>
              <a:t>Occupants of large trucks and passenger vehicles combined.</a:t>
            </a:r>
          </a:p>
          <a:p>
            <a:pPr>
              <a:lnSpc>
                <a:spcPct val="85000"/>
              </a:lnSpc>
              <a:spcBef>
                <a:spcPct val="25000"/>
              </a:spcBef>
              <a:buClr>
                <a:srgbClr val="FF6801"/>
              </a:buClr>
              <a:buNone/>
            </a:pPr>
            <a:r>
              <a:rPr lang="en-US" sz="1100" dirty="0" smtClean="0">
                <a:solidFill>
                  <a:srgbClr val="000000"/>
                </a:solidFill>
                <a:cs typeface="Arial" charset="0"/>
              </a:rPr>
              <a:t>Sources: Insurance Institute for Highway Safety/Highway Loss Data Institute; </a:t>
            </a:r>
            <a:r>
              <a:rPr lang="en-US" sz="1100" dirty="0">
                <a:solidFill>
                  <a:srgbClr val="000000"/>
                </a:solidFill>
                <a:cs typeface="Arial" charset="0"/>
              </a:rPr>
              <a:t>Insurance Information Institute.</a:t>
            </a:r>
          </a:p>
        </p:txBody>
      </p:sp>
      <p:sp>
        <p:nvSpPr>
          <p:cNvPr id="17415" name="Rectangle 6"/>
          <p:cNvSpPr>
            <a:spLocks noChangeArrowheads="1"/>
          </p:cNvSpPr>
          <p:nvPr/>
        </p:nvSpPr>
        <p:spPr bwMode="black">
          <a:xfrm>
            <a:off x="165100" y="1217500"/>
            <a:ext cx="512733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sz="1600" b="1" dirty="0" smtClean="0">
                <a:solidFill>
                  <a:srgbClr val="225A7A"/>
                </a:solidFill>
                <a:cs typeface="Arial" charset="0"/>
              </a:rPr>
              <a:t>Deaths per 100 Million Truck Miles Driven</a:t>
            </a:r>
            <a:endParaRPr lang="en-US" sz="1600" b="1" dirty="0">
              <a:solidFill>
                <a:srgbClr val="225A7A"/>
              </a:solidFill>
              <a:cs typeface="Arial" charset="0"/>
            </a:endParaRPr>
          </a:p>
        </p:txBody>
      </p:sp>
      <p:graphicFrame>
        <p:nvGraphicFramePr>
          <p:cNvPr id="3" name="Object 8"/>
          <p:cNvGraphicFramePr>
            <a:graphicFrameLocks noChangeAspect="1"/>
          </p:cNvGraphicFramePr>
          <p:nvPr>
            <p:extLst/>
          </p:nvPr>
        </p:nvGraphicFramePr>
        <p:xfrm>
          <a:off x="459447" y="1268174"/>
          <a:ext cx="8262239" cy="4747740"/>
        </p:xfrm>
        <a:graphic>
          <a:graphicData uri="http://schemas.openxmlformats.org/drawingml/2006/chart">
            <c:chart xmlns:c="http://schemas.openxmlformats.org/drawingml/2006/chart" xmlns:r="http://schemas.openxmlformats.org/officeDocument/2006/relationships" r:id="rId3"/>
          </a:graphicData>
        </a:graphic>
      </p:graphicFrame>
      <p:sp>
        <p:nvSpPr>
          <p:cNvPr id="9" name="AutoShape 38"/>
          <p:cNvSpPr>
            <a:spLocks noChangeArrowheads="1"/>
          </p:cNvSpPr>
          <p:nvPr/>
        </p:nvSpPr>
        <p:spPr bwMode="blackWhite">
          <a:xfrm>
            <a:off x="6448425" y="1981942"/>
            <a:ext cx="1706953" cy="1046029"/>
          </a:xfrm>
          <a:prstGeom prst="wedgeRectCallout">
            <a:avLst>
              <a:gd name="adj1" fmla="val 17625"/>
              <a:gd name="adj2" fmla="val 21243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1600" b="1" dirty="0" smtClean="0">
                <a:solidFill>
                  <a:srgbClr val="FFFFFF"/>
                </a:solidFill>
                <a:cs typeface="Arial" charset="0"/>
              </a:rPr>
              <a:t>Fatality Rate Has Hit a Temporary Bottom</a:t>
            </a:r>
            <a:endParaRPr lang="en-US" sz="1600" b="1" dirty="0">
              <a:solidFill>
                <a:srgbClr val="FFFFFF"/>
              </a:solidFill>
              <a:cs typeface="Arial" charset="0"/>
            </a:endParaRPr>
          </a:p>
        </p:txBody>
      </p:sp>
      <p:sp>
        <p:nvSpPr>
          <p:cNvPr id="2" name="Slide Number Placeholder 1"/>
          <p:cNvSpPr>
            <a:spLocks noGrp="1"/>
          </p:cNvSpPr>
          <p:nvPr>
            <p:ph type="sldNum" sz="quarter" idx="12"/>
          </p:nvPr>
        </p:nvSpPr>
        <p:spPr/>
        <p:txBody>
          <a:bodyPr/>
          <a:lstStyle/>
          <a:p>
            <a:pPr>
              <a:defRPr/>
            </a:pPr>
            <a:fld id="{79649112-2361-4913-9798-B6AEBB59A8D4}" type="slidenum">
              <a:rPr lang="en-US" smtClean="0"/>
              <a:pPr>
                <a:defRPr/>
              </a:pPr>
              <a:t>31</a:t>
            </a:fld>
            <a:endParaRPr lang="en-US"/>
          </a:p>
        </p:txBody>
      </p:sp>
    </p:spTree>
    <p:extLst>
      <p:ext uri="{BB962C8B-B14F-4D97-AF65-F5344CB8AC3E}">
        <p14:creationId xmlns:p14="http://schemas.microsoft.com/office/powerpoint/2010/main" val="33458322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smtClean="0"/>
              <a:t>12/01/09 - 9pm</a:t>
            </a:r>
          </a:p>
        </p:txBody>
      </p:sp>
      <p:sp>
        <p:nvSpPr>
          <p:cNvPr id="4301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32</a:t>
            </a:fld>
            <a:endParaRPr lang="en-US" smtClean="0"/>
          </a:p>
        </p:txBody>
      </p:sp>
      <p:sp>
        <p:nvSpPr>
          <p:cNvPr id="43014" name="Rectangle 2"/>
          <p:cNvSpPr>
            <a:spLocks noGrp="1" noChangeArrowheads="1"/>
          </p:cNvSpPr>
          <p:nvPr>
            <p:ph type="title"/>
          </p:nvPr>
        </p:nvSpPr>
        <p:spPr>
          <a:xfrm>
            <a:off x="66675" y="90488"/>
            <a:ext cx="8201025" cy="860425"/>
          </a:xfrm>
        </p:spPr>
        <p:txBody>
          <a:bodyPr/>
          <a:lstStyle/>
          <a:p>
            <a:r>
              <a:rPr lang="en-US" dirty="0" smtClean="0"/>
              <a:t>Personal Auto Collision Coverage: </a:t>
            </a:r>
            <a:br>
              <a:rPr lang="en-US" dirty="0" smtClean="0"/>
            </a:br>
            <a:r>
              <a:rPr lang="en-US" dirty="0" smtClean="0"/>
              <a:t>Severity </a:t>
            </a:r>
            <a:r>
              <a:rPr lang="en-US" dirty="0"/>
              <a:t>&amp;</a:t>
            </a:r>
            <a:r>
              <a:rPr lang="en-US" dirty="0" smtClean="0"/>
              <a:t> Frequency Are Both Rising</a:t>
            </a:r>
          </a:p>
        </p:txBody>
      </p:sp>
      <p:graphicFrame>
        <p:nvGraphicFramePr>
          <p:cNvPr id="43010" name="Object 3"/>
          <p:cNvGraphicFramePr>
            <a:graphicFrameLocks noChangeAspect="1"/>
          </p:cNvGraphicFramePr>
          <p:nvPr>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28493855" name="Chart" r:id="rId4" imgW="8667555" imgH="3762340" progId="MSGraph.Chart.8">
                  <p:embed followColorScheme="full"/>
                </p:oleObj>
              </mc:Choice>
              <mc:Fallback>
                <p:oleObj name="Chart" r:id="rId4" imgW="8667555" imgH="3762340" progId="MSGraph.Chart.8">
                  <p:embed followColorScheme="full"/>
                  <p:pic>
                    <p:nvPicPr>
                      <p:cNvPr id="0" name=""/>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2015*</a:t>
            </a:r>
            <a:endParaRPr lang="en-US" sz="1600" b="1" dirty="0">
              <a:solidFill>
                <a:srgbClr val="225A7A"/>
              </a:solidFill>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The Same Appears to Be Happening in Commercial Auto</a:t>
            </a:r>
            <a:endParaRPr lang="en-US" sz="2000" b="1" dirty="0">
              <a:solidFill>
                <a:srgbClr val="FFFFFF"/>
              </a:solidFill>
            </a:endParaRPr>
          </a:p>
        </p:txBody>
      </p:sp>
      <p:sp>
        <p:nvSpPr>
          <p:cNvPr id="10" name="Rectangle 4"/>
          <p:cNvSpPr>
            <a:spLocks noChangeArrowheads="1"/>
          </p:cNvSpPr>
          <p:nvPr/>
        </p:nvSpPr>
        <p:spPr bwMode="auto">
          <a:xfrm>
            <a:off x="0" y="6215905"/>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*2015 figure is for the 4 quarters ending with 2015:Q1.</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a:t>
            </a:r>
            <a:r>
              <a:rPr lang="en-US" sz="1100" dirty="0" smtClean="0"/>
              <a:t>Institute.</a:t>
            </a:r>
            <a:endParaRPr lang="en-US" sz="1100" dirty="0"/>
          </a:p>
        </p:txBody>
      </p:sp>
    </p:spTree>
    <p:extLst>
      <p:ext uri="{BB962C8B-B14F-4D97-AF65-F5344CB8AC3E}">
        <p14:creationId xmlns:p14="http://schemas.microsoft.com/office/powerpoint/2010/main" val="28740368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110"/>
          <p:cNvSpPr>
            <a:spLocks noGrp="1" noChangeArrowheads="1"/>
          </p:cNvSpPr>
          <p:nvPr>
            <p:ph type="sldNum" sz="quarter" idx="12"/>
          </p:nvPr>
        </p:nvSpPr>
        <p:spPr>
          <a:noFill/>
        </p:spPr>
        <p:txBody>
          <a:bodyPr/>
          <a:lstStyle/>
          <a:p>
            <a:fld id="{29B9B84C-B454-4818-8721-457422404B5B}" type="slidenum">
              <a:rPr lang="en-US" smtClean="0"/>
              <a:pPr/>
              <a:t>33</a:t>
            </a:fld>
            <a:endParaRPr lang="en-US" smtClean="0"/>
          </a:p>
        </p:txBody>
      </p:sp>
      <p:sp>
        <p:nvSpPr>
          <p:cNvPr id="40966" name="Rectangle 2"/>
          <p:cNvSpPr>
            <a:spLocks noGrp="1" noChangeArrowheads="1"/>
          </p:cNvSpPr>
          <p:nvPr>
            <p:ph type="title"/>
          </p:nvPr>
        </p:nvSpPr>
        <p:spPr>
          <a:xfrm>
            <a:off x="66675" y="90488"/>
            <a:ext cx="8201025" cy="860425"/>
          </a:xfrm>
        </p:spPr>
        <p:txBody>
          <a:bodyPr/>
          <a:lstStyle/>
          <a:p>
            <a:r>
              <a:rPr lang="en-US" dirty="0" smtClean="0"/>
              <a:t>Auto: Loss Trend vs. Inflation</a:t>
            </a:r>
          </a:p>
        </p:txBody>
      </p:sp>
      <p:graphicFrame>
        <p:nvGraphicFramePr>
          <p:cNvPr id="40962" name="Object 3"/>
          <p:cNvGraphicFramePr>
            <a:graphicFrameLocks noChangeAspect="1"/>
          </p:cNvGraphicFramePr>
          <p:nvPr>
            <p:extLst>
              <p:ext uri="{D42A27DB-BD31-4B8C-83A1-F6EECF244321}">
                <p14:modId xmlns:p14="http://schemas.microsoft.com/office/powerpoint/2010/main" val="3919683881"/>
              </p:ext>
            </p:extLst>
          </p:nvPr>
        </p:nvGraphicFramePr>
        <p:xfrm>
          <a:off x="381000" y="1752600"/>
          <a:ext cx="8648700" cy="3762375"/>
        </p:xfrm>
        <a:graphic>
          <a:graphicData uri="http://schemas.openxmlformats.org/presentationml/2006/ole">
            <mc:AlternateContent xmlns:mc="http://schemas.openxmlformats.org/markup-compatibility/2006">
              <mc:Choice xmlns:v="urn:schemas-microsoft-com:vml" Requires="v">
                <p:oleObj spid="_x0000_s28491827" name="Chart" r:id="rId4" imgW="8648801" imgH="3762401" progId="MSGraph.Chart.8">
                  <p:embed followColorScheme="full"/>
                </p:oleObj>
              </mc:Choice>
              <mc:Fallback>
                <p:oleObj name="Chart" r:id="rId4" imgW="8648801" imgH="3762401" progId="MSGraph.Chart.8">
                  <p:embed followColorScheme="full"/>
                  <p:pic>
                    <p:nvPicPr>
                      <p:cNvPr id="0" name=""/>
                      <p:cNvPicPr>
                        <a:picLocks noChangeAspect="1" noChangeArrowheads="1"/>
                      </p:cNvPicPr>
                      <p:nvPr/>
                    </p:nvPicPr>
                    <p:blipFill>
                      <a:blip r:embed="rId5"/>
                      <a:srcRect/>
                      <a:stretch>
                        <a:fillRect/>
                      </a:stretch>
                    </p:blipFill>
                    <p:spPr bwMode="gray">
                      <a:xfrm>
                        <a:off x="381000" y="17526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7" name="Rectangle 5"/>
          <p:cNvSpPr>
            <a:spLocks noChangeArrowheads="1"/>
          </p:cNvSpPr>
          <p:nvPr/>
        </p:nvSpPr>
        <p:spPr bwMode="black">
          <a:xfrm>
            <a:off x="347663" y="1266825"/>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2014</a:t>
            </a:r>
          </a:p>
        </p:txBody>
      </p:sp>
      <p:sp>
        <p:nvSpPr>
          <p:cNvPr id="10" name="Rectangle 4"/>
          <p:cNvSpPr>
            <a:spLocks noChangeArrowheads="1"/>
          </p:cNvSpPr>
          <p:nvPr/>
        </p:nvSpPr>
        <p:spPr bwMode="auto">
          <a:xfrm>
            <a:off x="131888" y="6431946"/>
            <a:ext cx="6909666"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Towers Watson Claim Cost Index, Insurance </a:t>
            </a:r>
            <a:r>
              <a:rPr lang="en-US" sz="1100" dirty="0"/>
              <a:t>Information </a:t>
            </a:r>
            <a:r>
              <a:rPr lang="en-US" sz="1100" dirty="0" smtClean="0"/>
              <a:t>Institute.</a:t>
            </a:r>
            <a:endParaRPr lang="en-US" sz="1100" dirty="0"/>
          </a:p>
        </p:txBody>
      </p:sp>
      <p:sp>
        <p:nvSpPr>
          <p:cNvPr id="11" name="Rectangular Callout 10"/>
          <p:cNvSpPr/>
          <p:nvPr/>
        </p:nvSpPr>
        <p:spPr>
          <a:xfrm>
            <a:off x="4572000" y="1415104"/>
            <a:ext cx="2343890" cy="483051"/>
          </a:xfrm>
          <a:prstGeom prst="wedgeRectCallout">
            <a:avLst>
              <a:gd name="adj1" fmla="val 42250"/>
              <a:gd name="adj2" fmla="val 333072"/>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anose="020B0604020202020204" pitchFamily="34" charset="0"/>
                <a:cs typeface="Arial" panose="020B0604020202020204" pitchFamily="34" charset="0"/>
              </a:rPr>
              <a:t>Trend, CPI Converged Around 2011. . .</a:t>
            </a:r>
            <a:endParaRPr lang="en-US" sz="1600" b="1" dirty="0">
              <a:latin typeface="Arial" panose="020B0604020202020204" pitchFamily="34" charset="0"/>
              <a:cs typeface="Arial" panose="020B0604020202020204" pitchFamily="34" charset="0"/>
            </a:endParaRPr>
          </a:p>
        </p:txBody>
      </p:sp>
      <p:sp>
        <p:nvSpPr>
          <p:cNvPr id="12" name="Rectangular Callout 11"/>
          <p:cNvSpPr/>
          <p:nvPr/>
        </p:nvSpPr>
        <p:spPr>
          <a:xfrm>
            <a:off x="6915890" y="2089465"/>
            <a:ext cx="2058138" cy="483051"/>
          </a:xfrm>
          <a:prstGeom prst="wedgeRectCallout">
            <a:avLst>
              <a:gd name="adj1" fmla="val 29379"/>
              <a:gd name="adj2" fmla="val 299148"/>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anose="020B0604020202020204" pitchFamily="34" charset="0"/>
                <a:cs typeface="Arial" panose="020B0604020202020204" pitchFamily="34" charset="0"/>
              </a:rPr>
              <a:t>. . . And Starting to Diverge Again</a:t>
            </a:r>
            <a:endParaRPr lang="en-US" sz="1600" b="1" dirty="0">
              <a:latin typeface="Arial" panose="020B0604020202020204" pitchFamily="34" charset="0"/>
              <a:cs typeface="Arial" panose="020B0604020202020204" pitchFamily="34" charset="0"/>
            </a:endParaRPr>
          </a:p>
        </p:txBody>
      </p:sp>
      <p:sp>
        <p:nvSpPr>
          <p:cNvPr id="13"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If Loss Trends Return to the Norm, Upward Pressure Will Be Applied to Loss Costs.</a:t>
            </a:r>
            <a:endParaRPr lang="en-US" sz="2000" b="1" dirty="0">
              <a:solidFill>
                <a:srgbClr val="FFFFFF"/>
              </a:solidFill>
            </a:endParaRPr>
          </a:p>
        </p:txBody>
      </p:sp>
      <p:sp>
        <p:nvSpPr>
          <p:cNvPr id="14" name="Rectangular Callout 13"/>
          <p:cNvSpPr/>
          <p:nvPr/>
        </p:nvSpPr>
        <p:spPr>
          <a:xfrm>
            <a:off x="3461967" y="1985810"/>
            <a:ext cx="2343890" cy="483051"/>
          </a:xfrm>
          <a:prstGeom prst="wedgeRectCallout">
            <a:avLst>
              <a:gd name="adj1" fmla="val -45626"/>
              <a:gd name="adj2" fmla="val 115094"/>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anose="020B0604020202020204" pitchFamily="34" charset="0"/>
                <a:cs typeface="Arial" panose="020B0604020202020204" pitchFamily="34" charset="0"/>
              </a:rPr>
              <a:t>Normally Trend &gt; CPI</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70646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Claim Inflation vs. CPI</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Insurance Information Institute calculation from Towers Watson data.</a:t>
            </a:r>
            <a:endParaRPr lang="en-US" sz="1100" dirty="0"/>
          </a:p>
        </p:txBody>
      </p:sp>
      <p:graphicFrame>
        <p:nvGraphicFramePr>
          <p:cNvPr id="5" name="Object 3"/>
          <p:cNvGraphicFramePr>
            <a:graphicFrameLocks noChangeAspect="1"/>
          </p:cNvGraphicFramePr>
          <p:nvPr>
            <p:extLst>
              <p:ext uri="{D42A27DB-BD31-4B8C-83A1-F6EECF244321}">
                <p14:modId xmlns:p14="http://schemas.microsoft.com/office/powerpoint/2010/main" val="3346033631"/>
              </p:ext>
            </p:extLst>
          </p:nvPr>
        </p:nvGraphicFramePr>
        <p:xfrm>
          <a:off x="378296" y="1257321"/>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eaLnBrk="0" hangingPunct="0">
              <a:lnSpc>
                <a:spcPct val="90000"/>
              </a:lnSpc>
              <a:spcBef>
                <a:spcPct val="50000"/>
              </a:spcBef>
              <a:buClr>
                <a:srgbClr val="FFFFFF"/>
              </a:buClr>
            </a:pPr>
            <a:r>
              <a:rPr lang="en-US" b="1" dirty="0" smtClean="0">
                <a:solidFill>
                  <a:srgbClr val="FFFFFF"/>
                </a:solidFill>
              </a:rPr>
              <a:t>In Recent Years, Claim Costs Have Risen at About the Inflation Rate. If We Return to the Norm, Claim Costs Will Rise.</a:t>
            </a:r>
            <a:endParaRPr lang="en-US" b="1" dirty="0">
              <a:solidFill>
                <a:srgbClr val="FFFFFF"/>
              </a:solidFill>
            </a:endParaRPr>
          </a:p>
        </p:txBody>
      </p:sp>
    </p:spTree>
    <p:extLst>
      <p:ext uri="{BB962C8B-B14F-4D97-AF65-F5344CB8AC3E}">
        <p14:creationId xmlns:p14="http://schemas.microsoft.com/office/powerpoint/2010/main" val="38071124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2005–2015F</a:t>
            </a:r>
            <a:endParaRPr lang="en-US" baseline="30000" dirty="0" smtClean="0"/>
          </a:p>
        </p:txBody>
      </p:sp>
      <p:graphicFrame>
        <p:nvGraphicFramePr>
          <p:cNvPr id="50178" name="Object 3"/>
          <p:cNvGraphicFramePr>
            <a:graphicFrameLocks/>
          </p:cNvGraphicFramePr>
          <p:nvPr>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478516" name="Chart" r:id="rId4" imgW="3367988" imgH="1463040" progId="MSGraph.Chart.8">
                  <p:embed followColorScheme="full"/>
                </p:oleObj>
              </mc:Choice>
              <mc:Fallback>
                <p:oleObj name="Chart" r:id="rId4" imgW="3367988" imgH="1463040"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Favorable Loss Trends May Stoke Competition</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A.M. Best (2005-2014), Conning Research and Consulting, Insurance Information </a:t>
            </a:r>
            <a:r>
              <a:rPr lang="en-US" sz="1100" dirty="0" err="1" smtClean="0"/>
              <a:t>Insitute</a:t>
            </a:r>
            <a:r>
              <a:rPr lang="en-US" sz="1100" dirty="0" smtClean="0"/>
              <a:t>.</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35</a:t>
            </a:fld>
            <a:endParaRPr lang="en-US"/>
          </a:p>
        </p:txBody>
      </p:sp>
    </p:spTree>
    <p:extLst>
      <p:ext uri="{BB962C8B-B14F-4D97-AF65-F5344CB8AC3E}">
        <p14:creationId xmlns:p14="http://schemas.microsoft.com/office/powerpoint/2010/main" val="2142818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latin typeface="Arial" panose="020B0604020202020204" pitchFamily="34" charset="0"/>
              </a:rPr>
              <a:t>General Liability Rate </a:t>
            </a:r>
            <a:r>
              <a:rPr lang="en-US" altLang="en-US" dirty="0">
                <a:latin typeface="Arial" panose="020B0604020202020204" pitchFamily="34" charset="0"/>
              </a:rPr>
              <a:t>Change by Month </a:t>
            </a:r>
            <a:r>
              <a:rPr lang="en-US" altLang="en-US" dirty="0" smtClean="0">
                <a:latin typeface="Arial" panose="020B0604020202020204" pitchFamily="34" charset="0"/>
              </a:rPr>
              <a:t/>
            </a:r>
            <a:br>
              <a:rPr lang="en-US" altLang="en-US" dirty="0" smtClean="0">
                <a:latin typeface="Arial" panose="020B0604020202020204" pitchFamily="34" charset="0"/>
              </a:rPr>
            </a:br>
            <a:r>
              <a:rPr lang="en-US" altLang="en-US" dirty="0" smtClean="0">
                <a:latin typeface="Arial" panose="020B0604020202020204" pitchFamily="34" charset="0"/>
              </a:rPr>
              <a:t>(</a:t>
            </a:r>
            <a:r>
              <a:rPr lang="en-US" altLang="en-US" dirty="0">
                <a:latin typeface="Arial" panose="020B0604020202020204" pitchFamily="34" charset="0"/>
              </a:rPr>
              <a:t>vs. Year Earlier)</a:t>
            </a:r>
            <a:endParaRPr lang="en-US" dirty="0"/>
          </a:p>
        </p:txBody>
      </p:sp>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5F01FB31-7258-42A1-965C-9B1085C98A59}" type="slidenum">
              <a:rPr lang="en-US" smtClean="0"/>
              <a:pPr>
                <a:defRPr/>
              </a:pPr>
              <a:t>36</a:t>
            </a:fld>
            <a:endParaRPr lang="en-US"/>
          </a:p>
        </p:txBody>
      </p:sp>
      <p:graphicFrame>
        <p:nvGraphicFramePr>
          <p:cNvPr id="8" name="Content Placeholder 8"/>
          <p:cNvGraphicFramePr>
            <a:graphicFrameLocks noGrp="1"/>
          </p:cNvGraphicFramePr>
          <p:nvPr>
            <p:ph idx="1"/>
            <p:extLst/>
          </p:nvPr>
        </p:nvGraphicFramePr>
        <p:xfrm>
          <a:off x="514350" y="1333500"/>
          <a:ext cx="8153400" cy="406717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4"/>
          <p:cNvSpPr>
            <a:spLocks noChangeArrowheads="1"/>
          </p:cNvSpPr>
          <p:nvPr/>
        </p:nvSpPr>
        <p:spPr bwMode="blackWhite">
          <a:xfrm>
            <a:off x="514350" y="5400675"/>
            <a:ext cx="8086725" cy="93288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Like Most Lines, Rates Have Been Flat Countrywide This Year.</a:t>
            </a:r>
            <a:endParaRPr lang="en-US" sz="2000" b="1" dirty="0">
              <a:solidFill>
                <a:srgbClr val="FFFFFF"/>
              </a:solidFill>
            </a:endParaRPr>
          </a:p>
        </p:txBody>
      </p:sp>
      <p:sp>
        <p:nvSpPr>
          <p:cNvPr id="7" name="TextBox 6"/>
          <p:cNvSpPr txBox="1"/>
          <p:nvPr/>
        </p:nvSpPr>
        <p:spPr>
          <a:xfrm>
            <a:off x="495300" y="6429375"/>
            <a:ext cx="7204075" cy="261610"/>
          </a:xfrm>
          <a:prstGeom prst="rect">
            <a:avLst/>
          </a:prstGeom>
          <a:noFill/>
        </p:spPr>
        <p:txBody>
          <a:bodyPr wrap="square" rtlCol="0">
            <a:spAutoFit/>
          </a:bodyPr>
          <a:lstStyle/>
          <a:p>
            <a:r>
              <a:rPr lang="en-US" sz="1100" dirty="0" smtClean="0"/>
              <a:t>SOURCE: </a:t>
            </a:r>
            <a:r>
              <a:rPr lang="en-US" sz="1100" dirty="0" err="1" smtClean="0"/>
              <a:t>MarketScout</a:t>
            </a:r>
            <a:r>
              <a:rPr lang="en-US" sz="1100" dirty="0" smtClean="0"/>
              <a:t>, Insurance Information Institute.</a:t>
            </a:r>
            <a:endParaRPr lang="en-US" sz="1100" dirty="0"/>
          </a:p>
        </p:txBody>
      </p:sp>
    </p:spTree>
    <p:extLst>
      <p:ext uri="{BB962C8B-B14F-4D97-AF65-F5344CB8AC3E}">
        <p14:creationId xmlns:p14="http://schemas.microsoft.com/office/powerpoint/2010/main" val="327149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latin typeface="Arial" panose="020B0604020202020204" pitchFamily="34" charset="0"/>
              </a:rPr>
              <a:t>Umbrella/Excess Rate </a:t>
            </a:r>
            <a:r>
              <a:rPr lang="en-US" altLang="en-US" dirty="0">
                <a:latin typeface="Arial" panose="020B0604020202020204" pitchFamily="34" charset="0"/>
              </a:rPr>
              <a:t>Change by Month </a:t>
            </a:r>
            <a:r>
              <a:rPr lang="en-US" altLang="en-US" dirty="0" smtClean="0">
                <a:latin typeface="Arial" panose="020B0604020202020204" pitchFamily="34" charset="0"/>
              </a:rPr>
              <a:t/>
            </a:r>
            <a:br>
              <a:rPr lang="en-US" altLang="en-US" dirty="0" smtClean="0">
                <a:latin typeface="Arial" panose="020B0604020202020204" pitchFamily="34" charset="0"/>
              </a:rPr>
            </a:br>
            <a:r>
              <a:rPr lang="en-US" altLang="en-US" dirty="0" smtClean="0">
                <a:latin typeface="Arial" panose="020B0604020202020204" pitchFamily="34" charset="0"/>
              </a:rPr>
              <a:t>(</a:t>
            </a:r>
            <a:r>
              <a:rPr lang="en-US" altLang="en-US" dirty="0">
                <a:latin typeface="Arial" panose="020B0604020202020204" pitchFamily="34" charset="0"/>
              </a:rPr>
              <a:t>vs. Year Earlier)</a:t>
            </a:r>
            <a:endParaRPr lang="en-US" dirty="0"/>
          </a:p>
        </p:txBody>
      </p:sp>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5F01FB31-7258-42A1-965C-9B1085C98A59}" type="slidenum">
              <a:rPr lang="en-US" smtClean="0"/>
              <a:pPr>
                <a:defRPr/>
              </a:pPr>
              <a:t>37</a:t>
            </a:fld>
            <a:endParaRPr lang="en-US"/>
          </a:p>
        </p:txBody>
      </p:sp>
      <p:graphicFrame>
        <p:nvGraphicFramePr>
          <p:cNvPr id="8" name="Content Placeholder 8"/>
          <p:cNvGraphicFramePr>
            <a:graphicFrameLocks noGrp="1"/>
          </p:cNvGraphicFramePr>
          <p:nvPr>
            <p:ph idx="1"/>
            <p:extLst/>
          </p:nvPr>
        </p:nvGraphicFramePr>
        <p:xfrm>
          <a:off x="514350" y="1333500"/>
          <a:ext cx="8153400" cy="406717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4"/>
          <p:cNvSpPr>
            <a:spLocks noChangeArrowheads="1"/>
          </p:cNvSpPr>
          <p:nvPr/>
        </p:nvSpPr>
        <p:spPr bwMode="blackWhite">
          <a:xfrm>
            <a:off x="514350" y="5400675"/>
            <a:ext cx="8086725" cy="93288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Like Most Lines, Rates Have Been Flat Countrywide This Year.</a:t>
            </a:r>
            <a:endParaRPr lang="en-US" sz="2000" b="1" dirty="0">
              <a:solidFill>
                <a:srgbClr val="FFFFFF"/>
              </a:solidFill>
            </a:endParaRPr>
          </a:p>
        </p:txBody>
      </p:sp>
      <p:sp>
        <p:nvSpPr>
          <p:cNvPr id="7" name="TextBox 6"/>
          <p:cNvSpPr txBox="1"/>
          <p:nvPr/>
        </p:nvSpPr>
        <p:spPr>
          <a:xfrm>
            <a:off x="495300" y="6429375"/>
            <a:ext cx="7204075" cy="261610"/>
          </a:xfrm>
          <a:prstGeom prst="rect">
            <a:avLst/>
          </a:prstGeom>
          <a:noFill/>
        </p:spPr>
        <p:txBody>
          <a:bodyPr wrap="square" rtlCol="0">
            <a:spAutoFit/>
          </a:bodyPr>
          <a:lstStyle/>
          <a:p>
            <a:r>
              <a:rPr lang="en-US" sz="1100" dirty="0" smtClean="0"/>
              <a:t>SOURCE: </a:t>
            </a:r>
            <a:r>
              <a:rPr lang="en-US" sz="1100" dirty="0" err="1" smtClean="0"/>
              <a:t>MarketScout</a:t>
            </a:r>
            <a:r>
              <a:rPr lang="en-US" sz="1100" dirty="0" smtClean="0"/>
              <a:t>, Insurance Information Institute.</a:t>
            </a:r>
            <a:endParaRPr lang="en-US" sz="1100" dirty="0"/>
          </a:p>
        </p:txBody>
      </p:sp>
    </p:spTree>
    <p:extLst>
      <p:ext uri="{BB962C8B-B14F-4D97-AF65-F5344CB8AC3E}">
        <p14:creationId xmlns:p14="http://schemas.microsoft.com/office/powerpoint/2010/main" val="72142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latin typeface="Arial" panose="020B0604020202020204" pitchFamily="34" charset="0"/>
              </a:rPr>
              <a:t>Professional Liability Rate </a:t>
            </a:r>
            <a:r>
              <a:rPr lang="en-US" altLang="en-US" dirty="0">
                <a:latin typeface="Arial" panose="020B0604020202020204" pitchFamily="34" charset="0"/>
              </a:rPr>
              <a:t>Change by Month </a:t>
            </a:r>
            <a:r>
              <a:rPr lang="en-US" altLang="en-US" dirty="0" smtClean="0">
                <a:latin typeface="Arial" panose="020B0604020202020204" pitchFamily="34" charset="0"/>
              </a:rPr>
              <a:t>(</a:t>
            </a:r>
            <a:r>
              <a:rPr lang="en-US" altLang="en-US" dirty="0">
                <a:latin typeface="Arial" panose="020B0604020202020204" pitchFamily="34" charset="0"/>
              </a:rPr>
              <a:t>vs. Year Earlier)</a:t>
            </a:r>
            <a:endParaRPr lang="en-US" dirty="0"/>
          </a:p>
        </p:txBody>
      </p:sp>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5F01FB31-7258-42A1-965C-9B1085C98A59}" type="slidenum">
              <a:rPr lang="en-US" smtClean="0"/>
              <a:pPr>
                <a:defRPr/>
              </a:pPr>
              <a:t>38</a:t>
            </a:fld>
            <a:endParaRPr lang="en-US"/>
          </a:p>
        </p:txBody>
      </p:sp>
      <p:graphicFrame>
        <p:nvGraphicFramePr>
          <p:cNvPr id="8" name="Content Placeholder 8"/>
          <p:cNvGraphicFramePr>
            <a:graphicFrameLocks noGrp="1"/>
          </p:cNvGraphicFramePr>
          <p:nvPr>
            <p:ph idx="1"/>
            <p:extLst/>
          </p:nvPr>
        </p:nvGraphicFramePr>
        <p:xfrm>
          <a:off x="514350" y="1333500"/>
          <a:ext cx="8153400" cy="406717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95300" y="6429375"/>
            <a:ext cx="7204075" cy="261610"/>
          </a:xfrm>
          <a:prstGeom prst="rect">
            <a:avLst/>
          </a:prstGeom>
          <a:noFill/>
        </p:spPr>
        <p:txBody>
          <a:bodyPr wrap="square" rtlCol="0">
            <a:spAutoFit/>
          </a:bodyPr>
          <a:lstStyle/>
          <a:p>
            <a:r>
              <a:rPr lang="en-US" sz="1100" dirty="0" smtClean="0"/>
              <a:t>SOURCE: </a:t>
            </a:r>
            <a:r>
              <a:rPr lang="en-US" sz="1100" dirty="0" err="1" smtClean="0"/>
              <a:t>MarketScout</a:t>
            </a:r>
            <a:r>
              <a:rPr lang="en-US" sz="1100" dirty="0" smtClean="0"/>
              <a:t>, Insurance Information Institute.</a:t>
            </a:r>
            <a:endParaRPr lang="en-US" sz="1100" dirty="0"/>
          </a:p>
        </p:txBody>
      </p:sp>
      <p:sp>
        <p:nvSpPr>
          <p:cNvPr id="7" name="Rectangle 4"/>
          <p:cNvSpPr>
            <a:spLocks noChangeArrowheads="1"/>
          </p:cNvSpPr>
          <p:nvPr/>
        </p:nvSpPr>
        <p:spPr bwMode="blackWhite">
          <a:xfrm>
            <a:off x="514350" y="5400675"/>
            <a:ext cx="8086725" cy="93288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Like Most Lines, Rates Have Been Flat Countrywide This Year.</a:t>
            </a:r>
            <a:endParaRPr lang="en-US" sz="2000" b="1" dirty="0">
              <a:solidFill>
                <a:srgbClr val="FFFFFF"/>
              </a:solidFill>
            </a:endParaRPr>
          </a:p>
        </p:txBody>
      </p:sp>
    </p:spTree>
    <p:extLst>
      <p:ext uri="{BB962C8B-B14F-4D97-AF65-F5344CB8AC3E}">
        <p14:creationId xmlns:p14="http://schemas.microsoft.com/office/powerpoint/2010/main" val="136091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latin typeface="Arial" panose="020B0604020202020204" pitchFamily="34" charset="0"/>
              </a:rPr>
              <a:t>D&amp;O Liability Rate </a:t>
            </a:r>
            <a:r>
              <a:rPr lang="en-US" altLang="en-US" dirty="0">
                <a:latin typeface="Arial" panose="020B0604020202020204" pitchFamily="34" charset="0"/>
              </a:rPr>
              <a:t>Change by Month </a:t>
            </a:r>
            <a:r>
              <a:rPr lang="en-US" altLang="en-US" dirty="0" smtClean="0">
                <a:latin typeface="Arial" panose="020B0604020202020204" pitchFamily="34" charset="0"/>
              </a:rPr>
              <a:t>(</a:t>
            </a:r>
            <a:r>
              <a:rPr lang="en-US" altLang="en-US" dirty="0">
                <a:latin typeface="Arial" panose="020B0604020202020204" pitchFamily="34" charset="0"/>
              </a:rPr>
              <a:t>vs. Year Earlier)</a:t>
            </a:r>
            <a:endParaRPr lang="en-US" dirty="0"/>
          </a:p>
        </p:txBody>
      </p:sp>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5F01FB31-7258-42A1-965C-9B1085C98A59}" type="slidenum">
              <a:rPr lang="en-US" smtClean="0"/>
              <a:pPr>
                <a:defRPr/>
              </a:pPr>
              <a:t>39</a:t>
            </a:fld>
            <a:endParaRPr lang="en-US"/>
          </a:p>
        </p:txBody>
      </p:sp>
      <p:graphicFrame>
        <p:nvGraphicFramePr>
          <p:cNvPr id="8" name="Content Placeholder 8"/>
          <p:cNvGraphicFramePr>
            <a:graphicFrameLocks noGrp="1"/>
          </p:cNvGraphicFramePr>
          <p:nvPr>
            <p:ph idx="1"/>
            <p:extLst/>
          </p:nvPr>
        </p:nvGraphicFramePr>
        <p:xfrm>
          <a:off x="514350" y="1333500"/>
          <a:ext cx="8153400" cy="406717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95300" y="6429375"/>
            <a:ext cx="7204075" cy="261610"/>
          </a:xfrm>
          <a:prstGeom prst="rect">
            <a:avLst/>
          </a:prstGeom>
          <a:noFill/>
        </p:spPr>
        <p:txBody>
          <a:bodyPr wrap="square" rtlCol="0">
            <a:spAutoFit/>
          </a:bodyPr>
          <a:lstStyle/>
          <a:p>
            <a:r>
              <a:rPr lang="en-US" sz="1100" dirty="0" smtClean="0"/>
              <a:t>SOURCE: </a:t>
            </a:r>
            <a:r>
              <a:rPr lang="en-US" sz="1100" dirty="0" err="1" smtClean="0"/>
              <a:t>MarketScout</a:t>
            </a:r>
            <a:r>
              <a:rPr lang="en-US" sz="1100" dirty="0" smtClean="0"/>
              <a:t>, Insurance Information Institute.</a:t>
            </a:r>
            <a:endParaRPr lang="en-US" sz="1100" dirty="0"/>
          </a:p>
        </p:txBody>
      </p:sp>
      <p:sp>
        <p:nvSpPr>
          <p:cNvPr id="7" name="Rectangle 4"/>
          <p:cNvSpPr>
            <a:spLocks noChangeArrowheads="1"/>
          </p:cNvSpPr>
          <p:nvPr/>
        </p:nvSpPr>
        <p:spPr bwMode="blackWhite">
          <a:xfrm>
            <a:off x="514350" y="5400675"/>
            <a:ext cx="8086725" cy="93288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Like Most Lines, Rates Have Been Flat Countrywide This Year.</a:t>
            </a:r>
            <a:endParaRPr lang="en-US" sz="2000" b="1" dirty="0">
              <a:solidFill>
                <a:srgbClr val="FFFFFF"/>
              </a:solidFill>
            </a:endParaRPr>
          </a:p>
        </p:txBody>
      </p:sp>
    </p:spTree>
    <p:extLst>
      <p:ext uri="{BB962C8B-B14F-4D97-AF65-F5344CB8AC3E}">
        <p14:creationId xmlns:p14="http://schemas.microsoft.com/office/powerpoint/2010/main" val="162991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636194171"/>
              </p:ext>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8364985" name="Chart" r:id="rId5" imgW="8258103" imgH="5495960" progId="MSGraph.Chart.8">
                  <p:embed followColorScheme="full"/>
                </p:oleObj>
              </mc:Choice>
              <mc:Fallback>
                <p:oleObj name="Chart" r:id="rId5" imgW="8258103" imgH="5495960"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2015E</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r>
              <a:rPr lang="en-US" sz="1100" dirty="0">
                <a:solidFill>
                  <a:srgbClr val="000000"/>
                </a:solidFill>
              </a:rPr>
              <a:t>Source:  Insurance Information Institute; NAIC, ISO, A.M. </a:t>
            </a:r>
            <a:r>
              <a:rPr lang="en-US" sz="1100" dirty="0" smtClean="0">
                <a:solidFill>
                  <a:srgbClr val="000000"/>
                </a:solidFill>
              </a:rPr>
              <a:t>Best, Conning</a:t>
            </a:r>
            <a:endParaRPr lang="en-US" sz="1100" dirty="0">
              <a:solidFill>
                <a:srgbClr val="000000"/>
              </a:solidFill>
            </a:endParaRP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75492" y="2148335"/>
            <a:ext cx="1677988" cy="381000"/>
          </a:xfrm>
          <a:prstGeom prst="wedgeRectCallout">
            <a:avLst>
              <a:gd name="adj1" fmla="val -10962"/>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5745"/>
              <a:gd name="adj2" fmla="val 18786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35250" y="5007601"/>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292064" y="5007601"/>
            <a:ext cx="1447800" cy="381000"/>
          </a:xfrm>
          <a:prstGeom prst="wedgeRectCallout">
            <a:avLst>
              <a:gd name="adj1" fmla="val -53621"/>
              <a:gd name="adj2" fmla="val -23360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136505" y="4910576"/>
            <a:ext cx="1600200" cy="381000"/>
          </a:xfrm>
          <a:prstGeom prst="wedgeRectCallout">
            <a:avLst>
              <a:gd name="adj1" fmla="val -60548"/>
              <a:gd name="adj2" fmla="val -32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93836" y="2070101"/>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346986" y="2598545"/>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329580" y="2907161"/>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dirty="0">
                <a:solidFill>
                  <a:srgbClr val="FFFFFF"/>
                </a:solidFill>
              </a:rPr>
              <a:t>9 Years</a:t>
            </a:r>
          </a:p>
        </p:txBody>
      </p:sp>
      <p:sp>
        <p:nvSpPr>
          <p:cNvPr id="16407" name="Text Box 17"/>
          <p:cNvSpPr txBox="1">
            <a:spLocks noChangeArrowheads="1"/>
          </p:cNvSpPr>
          <p:nvPr/>
        </p:nvSpPr>
        <p:spPr bwMode="auto">
          <a:xfrm>
            <a:off x="5621338" y="1117600"/>
            <a:ext cx="3254375" cy="646331"/>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a:t>
            </a:r>
            <a:r>
              <a:rPr lang="en-US" b="1" dirty="0" smtClean="0">
                <a:solidFill>
                  <a:srgbClr val="FFFFFF"/>
                </a:solidFill>
              </a:rPr>
              <a:t>2016-2017</a:t>
            </a:r>
            <a:endParaRPr lang="en-US" b="1" dirty="0">
              <a:solidFill>
                <a:srgbClr val="FFFFFF"/>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495470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098902" y="2747848"/>
            <a:ext cx="879475" cy="660400"/>
          </a:xfrm>
          <a:prstGeom prst="wedgeRectCallout">
            <a:avLst>
              <a:gd name="adj1" fmla="val 64912"/>
              <a:gd name="adj2" fmla="val 635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2013 9.8%</a:t>
            </a:r>
            <a:endParaRPr lang="en-US" b="1" dirty="0">
              <a:solidFill>
                <a:srgbClr val="FFFFFF"/>
              </a:solidFill>
            </a:endParaRPr>
          </a:p>
        </p:txBody>
      </p:sp>
      <p:sp>
        <p:nvSpPr>
          <p:cNvPr id="19" name="AutoShape 8"/>
          <p:cNvSpPr>
            <a:spLocks noChangeArrowheads="1"/>
          </p:cNvSpPr>
          <p:nvPr/>
        </p:nvSpPr>
        <p:spPr bwMode="blackWhite">
          <a:xfrm>
            <a:off x="7940127" y="4395062"/>
            <a:ext cx="1106399" cy="612539"/>
          </a:xfrm>
          <a:prstGeom prst="wedgeRectCallout">
            <a:avLst>
              <a:gd name="adj1" fmla="val -9883"/>
              <a:gd name="adj2" fmla="val -12716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2014 8.2%</a:t>
            </a:r>
            <a:endParaRPr lang="en-US" b="1" dirty="0">
              <a:solidFill>
                <a:srgbClr val="FFFFFF"/>
              </a:solidFill>
            </a:endParaRPr>
          </a:p>
        </p:txBody>
      </p:sp>
      <p:sp>
        <p:nvSpPr>
          <p:cNvPr id="20" name="AutoShape 8"/>
          <p:cNvSpPr>
            <a:spLocks noChangeArrowheads="1"/>
          </p:cNvSpPr>
          <p:nvPr/>
        </p:nvSpPr>
        <p:spPr bwMode="blackWhite">
          <a:xfrm>
            <a:off x="8026677" y="2623080"/>
            <a:ext cx="1106399" cy="612539"/>
          </a:xfrm>
          <a:prstGeom prst="wedgeRectCallout">
            <a:avLst>
              <a:gd name="adj1" fmla="val 725"/>
              <a:gd name="adj2" fmla="val 11946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2015E: 8.5%</a:t>
            </a:r>
            <a:endParaRPr lang="en-US" b="1" dirty="0">
              <a:solidFill>
                <a:srgbClr val="FFFFFF"/>
              </a:solidFill>
            </a:endParaRPr>
          </a:p>
        </p:txBody>
      </p:sp>
    </p:spTree>
    <p:custDataLst>
      <p:tags r:id="rId2"/>
    </p:custDataLst>
    <p:extLst>
      <p:ext uri="{BB962C8B-B14F-4D97-AF65-F5344CB8AC3E}">
        <p14:creationId xmlns:p14="http://schemas.microsoft.com/office/powerpoint/2010/main" val="14697915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D&amp;O Countrywide Premium &amp; Loss</a:t>
            </a:r>
            <a:endParaRPr lang="en-US" dirty="0"/>
          </a:p>
        </p:txBody>
      </p:sp>
      <p:sp>
        <p:nvSpPr>
          <p:cNvPr id="24" name="Text Placeholder 23"/>
          <p:cNvSpPr>
            <a:spLocks noGrp="1"/>
          </p:cNvSpPr>
          <p:nvPr>
            <p:ph type="body" idx="1"/>
          </p:nvPr>
        </p:nvSpPr>
        <p:spPr/>
        <p:txBody>
          <a:bodyPr/>
          <a:lstStyle/>
          <a:p>
            <a:pPr algn="ctr"/>
            <a:r>
              <a:rPr lang="en-US" dirty="0" err="1" smtClean="0"/>
              <a:t>Monoline</a:t>
            </a:r>
            <a:r>
              <a:rPr lang="en-US" dirty="0" smtClean="0"/>
              <a:t> Premium, Growth</a:t>
            </a:r>
            <a:endParaRPr lang="en-US" dirty="0"/>
          </a:p>
        </p:txBody>
      </p:sp>
      <p:graphicFrame>
        <p:nvGraphicFramePr>
          <p:cNvPr id="8" name="Content Placeholder 7"/>
          <p:cNvGraphicFramePr>
            <a:graphicFrameLocks noGrp="1"/>
          </p:cNvGraphicFramePr>
          <p:nvPr>
            <p:ph sz="half" idx="2"/>
            <p:extLst/>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2"/>
          </a:graphicData>
        </a:graphic>
      </p:graphicFrame>
      <p:sp>
        <p:nvSpPr>
          <p:cNvPr id="26" name="Text Placeholder 25"/>
          <p:cNvSpPr>
            <a:spLocks noGrp="1"/>
          </p:cNvSpPr>
          <p:nvPr>
            <p:ph type="body" sz="quarter" idx="3"/>
          </p:nvPr>
        </p:nvSpPr>
        <p:spPr/>
        <p:txBody>
          <a:bodyPr/>
          <a:lstStyle/>
          <a:p>
            <a:r>
              <a:rPr lang="en-US" dirty="0" err="1" smtClean="0"/>
              <a:t>Monoline</a:t>
            </a:r>
            <a:r>
              <a:rPr lang="en-US" dirty="0" smtClean="0"/>
              <a:t> Direct Loss Ratio</a:t>
            </a:r>
            <a:endParaRPr lang="en-US" dirty="0"/>
          </a:p>
        </p:txBody>
      </p:sp>
      <p:graphicFrame>
        <p:nvGraphicFramePr>
          <p:cNvPr id="16" name="Content Placeholder 15"/>
          <p:cNvGraphicFramePr>
            <a:graphicFrameLocks noGrp="1"/>
          </p:cNvGraphicFramePr>
          <p:nvPr>
            <p:ph sz="quarter" idx="4"/>
            <p:extLst/>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213DCD5A-272D-460F-810D-8B44844B5B0F}" type="slidenum">
              <a:rPr lang="en-US" smtClean="0"/>
              <a:pPr>
                <a:defRPr/>
              </a:pPr>
              <a:t>40</a:t>
            </a:fld>
            <a:endParaRPr lang="en-US"/>
          </a:p>
        </p:txBody>
      </p:sp>
      <p:sp>
        <p:nvSpPr>
          <p:cNvPr id="15" name="AutoShape 6"/>
          <p:cNvSpPr>
            <a:spLocks noChangeArrowheads="1"/>
          </p:cNvSpPr>
          <p:nvPr/>
        </p:nvSpPr>
        <p:spPr bwMode="blackWhite">
          <a:xfrm rot="10800000" flipH="1" flipV="1">
            <a:off x="0" y="2174875"/>
            <a:ext cx="2074863" cy="767617"/>
          </a:xfrm>
          <a:prstGeom prst="wedgeRectCallout">
            <a:avLst>
              <a:gd name="adj1" fmla="val 86579"/>
              <a:gd name="adj2" fmla="val -5374"/>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smtClean="0">
                <a:solidFill>
                  <a:schemeClr val="bg1"/>
                </a:solidFill>
              </a:rPr>
              <a:t>Steady Growth, Faster Than Average LOB.</a:t>
            </a:r>
            <a:endParaRPr lang="en-US" altLang="en-US" sz="1600" b="1" dirty="0">
              <a:solidFill>
                <a:schemeClr val="bg1"/>
              </a:solidFill>
            </a:endParaRPr>
          </a:p>
        </p:txBody>
      </p:sp>
      <p:sp>
        <p:nvSpPr>
          <p:cNvPr id="21" name="Rectangle 3"/>
          <p:cNvSpPr>
            <a:spLocks noChangeArrowheads="1"/>
          </p:cNvSpPr>
          <p:nvPr/>
        </p:nvSpPr>
        <p:spPr bwMode="auto">
          <a:xfrm>
            <a:off x="0" y="6326788"/>
            <a:ext cx="7569200"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dirty="0" smtClean="0"/>
              <a:t>Source</a:t>
            </a:r>
            <a:r>
              <a:rPr lang="en-US" altLang="en-US" sz="1100" dirty="0"/>
              <a:t>: </a:t>
            </a:r>
            <a:r>
              <a:rPr lang="en-US" altLang="en-US" sz="1100" dirty="0" smtClean="0"/>
              <a:t>SNL Financial, </a:t>
            </a:r>
            <a:r>
              <a:rPr lang="en-US" altLang="en-US" sz="1100" dirty="0"/>
              <a:t>Insurance Information </a:t>
            </a:r>
            <a:r>
              <a:rPr lang="en-US" altLang="en-US" sz="1100" dirty="0" smtClean="0"/>
              <a:t>Institute.</a:t>
            </a:r>
            <a:endParaRPr lang="en-US" altLang="en-US" sz="1100" dirty="0"/>
          </a:p>
        </p:txBody>
      </p:sp>
    </p:spTree>
    <p:extLst>
      <p:ext uri="{BB962C8B-B14F-4D97-AF65-F5344CB8AC3E}">
        <p14:creationId xmlns:p14="http://schemas.microsoft.com/office/powerpoint/2010/main" val="116382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8899" y="0"/>
            <a:ext cx="8588375" cy="1069975"/>
          </a:xfrm>
        </p:spPr>
        <p:txBody>
          <a:bodyPr/>
          <a:lstStyle/>
          <a:p>
            <a:r>
              <a:rPr lang="en-US" altLang="en-US" dirty="0" smtClean="0">
                <a:latin typeface="Arial "/>
              </a:rPr>
              <a:t>D&amp;O: Securities Litigation</a:t>
            </a:r>
          </a:p>
        </p:txBody>
      </p:sp>
      <p:sp>
        <p:nvSpPr>
          <p:cNvPr id="8195"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 Annualized based on First-Half Filings</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Sources: Securities Class Action Clearinghouse, Cornerstone Research, Insurance Information Institute.</a:t>
            </a:r>
          </a:p>
        </p:txBody>
      </p:sp>
      <p:graphicFrame>
        <p:nvGraphicFramePr>
          <p:cNvPr id="2" name="Object 3"/>
          <p:cNvGraphicFramePr>
            <a:graphicFrameLocks noChangeAspect="1"/>
          </p:cNvGraphicFramePr>
          <p:nvPr>
            <p:extLst>
              <p:ext uri="{D42A27DB-BD31-4B8C-83A1-F6EECF244321}">
                <p14:modId xmlns:p14="http://schemas.microsoft.com/office/powerpoint/2010/main" val="683530260"/>
              </p:ext>
            </p:extLst>
          </p:nvPr>
        </p:nvGraphicFramePr>
        <p:xfrm>
          <a:off x="377825" y="1069976"/>
          <a:ext cx="8194675" cy="4594224"/>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Number of Filings Less Than Long-Term Average, But Chances of Class Action is Rising (Fewer Listed Companies)</a:t>
            </a:r>
          </a:p>
        </p:txBody>
      </p:sp>
    </p:spTree>
    <p:extLst>
      <p:ext uri="{BB962C8B-B14F-4D97-AF65-F5344CB8AC3E}">
        <p14:creationId xmlns:p14="http://schemas.microsoft.com/office/powerpoint/2010/main" val="7041472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Class Action Trends</a:t>
            </a:r>
            <a:endParaRPr lang="en-US" dirty="0"/>
          </a:p>
        </p:txBody>
      </p:sp>
      <p:sp>
        <p:nvSpPr>
          <p:cNvPr id="3" name="Content Placeholder 2"/>
          <p:cNvSpPr>
            <a:spLocks noGrp="1"/>
          </p:cNvSpPr>
          <p:nvPr>
            <p:ph idx="1"/>
          </p:nvPr>
        </p:nvSpPr>
        <p:spPr>
          <a:xfrm>
            <a:off x="495300" y="1312985"/>
            <a:ext cx="8153400" cy="4987803"/>
          </a:xfrm>
        </p:spPr>
        <p:txBody>
          <a:bodyPr/>
          <a:lstStyle/>
          <a:p>
            <a:r>
              <a:rPr lang="en-US" sz="2000" b="1" dirty="0" smtClean="0"/>
              <a:t>Filings Against Foreign Issuers (Listed in US, HQ Outside U.S.) Is Rising</a:t>
            </a:r>
            <a:endParaRPr lang="en-US" sz="2000" b="1" dirty="0"/>
          </a:p>
          <a:p>
            <a:pPr lvl="1"/>
            <a:r>
              <a:rPr lang="en-US" sz="1800" b="1" dirty="0" smtClean="0"/>
              <a:t>1.4% of All Filings in 2000 vs. 3.9% in 2015 (Annualized)</a:t>
            </a:r>
          </a:p>
          <a:p>
            <a:pPr lvl="1"/>
            <a:r>
              <a:rPr lang="en-US" sz="1800" b="1" dirty="0" smtClean="0"/>
              <a:t>Foreign Issuer More Likely to Face Action Than S&amp;P500 Firm</a:t>
            </a:r>
          </a:p>
          <a:p>
            <a:r>
              <a:rPr lang="en-US" sz="2000" b="1" dirty="0" smtClean="0"/>
              <a:t>% Dismissed Within Three-Years Is Rising</a:t>
            </a:r>
          </a:p>
          <a:p>
            <a:pPr lvl="1"/>
            <a:r>
              <a:rPr lang="en-US" sz="1800" b="1" dirty="0" smtClean="0"/>
              <a:t>57% of 2011 Filings (Most Recent with Three Years) vs. 28% in 2000</a:t>
            </a:r>
          </a:p>
          <a:p>
            <a:pPr lvl="1"/>
            <a:r>
              <a:rPr lang="en-US" sz="1800" b="1" dirty="0" smtClean="0"/>
              <a:t> More Recent Cohort (2012-2014) Unlikely to Match That Record</a:t>
            </a:r>
          </a:p>
          <a:p>
            <a:r>
              <a:rPr lang="en-US" sz="2000" b="1" dirty="0" smtClean="0"/>
              <a:t>On the Wane: </a:t>
            </a:r>
            <a:r>
              <a:rPr lang="en-US" sz="1800" b="1" dirty="0" smtClean="0"/>
              <a:t>Chinese Reverse Mergers: 13 in 2014 vs. 43 in 2011</a:t>
            </a:r>
          </a:p>
          <a:p>
            <a:endParaRPr lang="en-US" sz="1800" b="1" dirty="0" smtClean="0"/>
          </a:p>
        </p:txBody>
      </p:sp>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42</a:t>
            </a:fld>
            <a:endParaRPr lang="en-US"/>
          </a:p>
        </p:txBody>
      </p:sp>
    </p:spTree>
    <p:extLst>
      <p:ext uri="{BB962C8B-B14F-4D97-AF65-F5344CB8AC3E}">
        <p14:creationId xmlns:p14="http://schemas.microsoft.com/office/powerpoint/2010/main" val="21390117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latin typeface="Arial" panose="020B0604020202020204" pitchFamily="34" charset="0"/>
              </a:rPr>
              <a:t>EPLI Rate </a:t>
            </a:r>
            <a:r>
              <a:rPr lang="en-US" altLang="en-US" dirty="0">
                <a:latin typeface="Arial" panose="020B0604020202020204" pitchFamily="34" charset="0"/>
              </a:rPr>
              <a:t>Change by Month </a:t>
            </a:r>
            <a:r>
              <a:rPr lang="en-US" altLang="en-US" dirty="0" smtClean="0">
                <a:latin typeface="Arial" panose="020B0604020202020204" pitchFamily="34" charset="0"/>
              </a:rPr>
              <a:t>(</a:t>
            </a:r>
            <a:r>
              <a:rPr lang="en-US" altLang="en-US" dirty="0">
                <a:latin typeface="Arial" panose="020B0604020202020204" pitchFamily="34" charset="0"/>
              </a:rPr>
              <a:t>vs. Year Earlier)</a:t>
            </a:r>
            <a:endParaRPr lang="en-US" dirty="0"/>
          </a:p>
        </p:txBody>
      </p:sp>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5F01FB31-7258-42A1-965C-9B1085C98A59}" type="slidenum">
              <a:rPr lang="en-US" smtClean="0"/>
              <a:pPr>
                <a:defRPr/>
              </a:pPr>
              <a:t>43</a:t>
            </a:fld>
            <a:endParaRPr lang="en-US"/>
          </a:p>
        </p:txBody>
      </p:sp>
      <p:graphicFrame>
        <p:nvGraphicFramePr>
          <p:cNvPr id="8" name="Content Placeholder 8"/>
          <p:cNvGraphicFramePr>
            <a:graphicFrameLocks noGrp="1"/>
          </p:cNvGraphicFramePr>
          <p:nvPr>
            <p:ph idx="1"/>
            <p:extLst/>
          </p:nvPr>
        </p:nvGraphicFramePr>
        <p:xfrm>
          <a:off x="514350" y="1333500"/>
          <a:ext cx="8153400" cy="406717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95300" y="6429375"/>
            <a:ext cx="7204075" cy="261610"/>
          </a:xfrm>
          <a:prstGeom prst="rect">
            <a:avLst/>
          </a:prstGeom>
          <a:noFill/>
        </p:spPr>
        <p:txBody>
          <a:bodyPr wrap="square" rtlCol="0">
            <a:spAutoFit/>
          </a:bodyPr>
          <a:lstStyle/>
          <a:p>
            <a:r>
              <a:rPr lang="en-US" sz="1100" dirty="0" smtClean="0"/>
              <a:t>SOURCE: </a:t>
            </a:r>
            <a:r>
              <a:rPr lang="en-US" sz="1100" dirty="0" err="1" smtClean="0"/>
              <a:t>MarketScout</a:t>
            </a:r>
            <a:r>
              <a:rPr lang="en-US" sz="1100" dirty="0" smtClean="0"/>
              <a:t>, Insurance Information Institute.</a:t>
            </a:r>
            <a:endParaRPr lang="en-US" sz="1100" dirty="0"/>
          </a:p>
        </p:txBody>
      </p:sp>
      <p:sp>
        <p:nvSpPr>
          <p:cNvPr id="7" name="Rectangle 4"/>
          <p:cNvSpPr>
            <a:spLocks noChangeArrowheads="1"/>
          </p:cNvSpPr>
          <p:nvPr/>
        </p:nvSpPr>
        <p:spPr bwMode="blackWhite">
          <a:xfrm>
            <a:off x="514350" y="5400675"/>
            <a:ext cx="8086725" cy="93288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Like Most Lines, Rates Have Been Flat Countrywide This Year.</a:t>
            </a:r>
            <a:endParaRPr lang="en-US" sz="2000" b="1" dirty="0">
              <a:solidFill>
                <a:srgbClr val="FFFFFF"/>
              </a:solidFill>
            </a:endParaRPr>
          </a:p>
        </p:txBody>
      </p:sp>
    </p:spTree>
    <p:extLst>
      <p:ext uri="{BB962C8B-B14F-4D97-AF65-F5344CB8AC3E}">
        <p14:creationId xmlns:p14="http://schemas.microsoft.com/office/powerpoint/2010/main" val="365975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8899" y="0"/>
            <a:ext cx="8588375" cy="1069975"/>
          </a:xfrm>
        </p:spPr>
        <p:txBody>
          <a:bodyPr/>
          <a:lstStyle/>
          <a:p>
            <a:r>
              <a:rPr lang="en-US" altLang="en-US" dirty="0" smtClean="0">
                <a:latin typeface="Arial "/>
              </a:rPr>
              <a:t>EEOC Charge Statistics</a:t>
            </a:r>
          </a:p>
        </p:txBody>
      </p:sp>
      <p:sp>
        <p:nvSpPr>
          <p:cNvPr id="8195" name="Rectangle 4"/>
          <p:cNvSpPr>
            <a:spLocks noChangeArrowheads="1"/>
          </p:cNvSpPr>
          <p:nvPr/>
        </p:nvSpPr>
        <p:spPr bwMode="auto">
          <a:xfrm>
            <a:off x="0" y="6575615"/>
            <a:ext cx="7569200"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Sources: Equal Employment Opportunity Commission.</a:t>
            </a:r>
          </a:p>
        </p:txBody>
      </p:sp>
      <p:graphicFrame>
        <p:nvGraphicFramePr>
          <p:cNvPr id="2" name="Object 3"/>
          <p:cNvGraphicFramePr>
            <a:graphicFrameLocks noChangeAspect="1"/>
          </p:cNvGraphicFramePr>
          <p:nvPr>
            <p:extLst>
              <p:ext uri="{D42A27DB-BD31-4B8C-83A1-F6EECF244321}">
                <p14:modId xmlns:p14="http://schemas.microsoft.com/office/powerpoint/2010/main" val="3492713372"/>
              </p:ext>
            </p:extLst>
          </p:nvPr>
        </p:nvGraphicFramePr>
        <p:xfrm>
          <a:off x="377825" y="1069976"/>
          <a:ext cx="8194675" cy="4594224"/>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Overall Filings Declining – Growth In Title VII (discrimination allegations) Retaliation, Disability Charges</a:t>
            </a:r>
          </a:p>
        </p:txBody>
      </p:sp>
    </p:spTree>
    <p:extLst>
      <p:ext uri="{BB962C8B-B14F-4D97-AF65-F5344CB8AC3E}">
        <p14:creationId xmlns:p14="http://schemas.microsoft.com/office/powerpoint/2010/main" val="38734785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EPLI Trends</a:t>
            </a:r>
            <a:endParaRPr lang="en-US" dirty="0"/>
          </a:p>
        </p:txBody>
      </p:sp>
      <p:sp>
        <p:nvSpPr>
          <p:cNvPr id="3" name="Content Placeholder 2"/>
          <p:cNvSpPr>
            <a:spLocks noGrp="1"/>
          </p:cNvSpPr>
          <p:nvPr>
            <p:ph idx="1"/>
          </p:nvPr>
        </p:nvSpPr>
        <p:spPr>
          <a:xfrm>
            <a:off x="495300" y="1312985"/>
            <a:ext cx="8153400" cy="4987803"/>
          </a:xfrm>
        </p:spPr>
        <p:txBody>
          <a:bodyPr/>
          <a:lstStyle/>
          <a:p>
            <a:r>
              <a:rPr lang="en-US" sz="2000" b="1" dirty="0" smtClean="0"/>
              <a:t>GINA (Genetic Information Nondiscrimination Act) Prohibits Work Discrimination Based on Genetic Information</a:t>
            </a:r>
          </a:p>
          <a:p>
            <a:pPr lvl="1"/>
            <a:r>
              <a:rPr lang="en-US" sz="1800" b="1" dirty="0" smtClean="0"/>
              <a:t>333 EEOC Charges in FY2014</a:t>
            </a:r>
          </a:p>
          <a:p>
            <a:pPr lvl="1"/>
            <a:r>
              <a:rPr lang="en-US" sz="1800" b="1" dirty="0" smtClean="0"/>
              <a:t>Zero in FY2009</a:t>
            </a:r>
          </a:p>
          <a:p>
            <a:r>
              <a:rPr lang="en-US" sz="2000" b="1" dirty="0" smtClean="0"/>
              <a:t>Bullying/Cyberbullying</a:t>
            </a:r>
          </a:p>
          <a:p>
            <a:r>
              <a:rPr lang="en-US" sz="2000" b="1" dirty="0" smtClean="0"/>
              <a:t>Interns</a:t>
            </a:r>
          </a:p>
          <a:p>
            <a:r>
              <a:rPr lang="en-US" sz="2000" b="1" dirty="0" smtClean="0"/>
              <a:t>Religious Attire at Work</a:t>
            </a:r>
            <a:endParaRPr lang="en-US" sz="1800" b="1" dirty="0" smtClean="0"/>
          </a:p>
        </p:txBody>
      </p:sp>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45</a:t>
            </a:fld>
            <a:endParaRPr lang="en-US"/>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99416" y="2266217"/>
            <a:ext cx="4949284" cy="3237767"/>
          </a:xfrm>
          <a:prstGeom prst="rect">
            <a:avLst/>
          </a:prstGeom>
        </p:spPr>
      </p:pic>
      <p:sp>
        <p:nvSpPr>
          <p:cNvPr id="7" name="TextBox 6"/>
          <p:cNvSpPr txBox="1"/>
          <p:nvPr/>
        </p:nvSpPr>
        <p:spPr>
          <a:xfrm>
            <a:off x="3933092" y="5052646"/>
            <a:ext cx="1934308" cy="430887"/>
          </a:xfrm>
          <a:prstGeom prst="rect">
            <a:avLst/>
          </a:prstGeom>
          <a:solidFill>
            <a:schemeClr val="bg1"/>
          </a:solidFill>
        </p:spPr>
        <p:txBody>
          <a:bodyPr wrap="square" rtlCol="0">
            <a:spAutoFit/>
          </a:bodyPr>
          <a:lstStyle/>
          <a:p>
            <a:r>
              <a:rPr lang="en-US" sz="1100" dirty="0" smtClean="0"/>
              <a:t>Source: Workplace Bullying Institute.</a:t>
            </a:r>
            <a:endParaRPr lang="en-US" sz="1100" dirty="0"/>
          </a:p>
        </p:txBody>
      </p:sp>
    </p:spTree>
    <p:extLst>
      <p:ext uri="{BB962C8B-B14F-4D97-AF65-F5344CB8AC3E}">
        <p14:creationId xmlns:p14="http://schemas.microsoft.com/office/powerpoint/2010/main" val="3112660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512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E4B44F1A-D79A-4BC9-B14A-0BA63F8E8193}" type="slidenum">
              <a:rPr lang="en-US" altLang="en-US" sz="900">
                <a:solidFill>
                  <a:schemeClr val="bg1"/>
                </a:solidFill>
              </a:rPr>
              <a:pPr algn="r">
                <a:lnSpc>
                  <a:spcPct val="85000"/>
                </a:lnSpc>
                <a:spcBef>
                  <a:spcPct val="20000"/>
                </a:spcBef>
                <a:buClrTx/>
                <a:buFontTx/>
                <a:buNone/>
              </a:pPr>
              <a:t>46</a:t>
            </a:fld>
            <a:endParaRPr lang="en-US" altLang="en-US" sz="900">
              <a:solidFill>
                <a:schemeClr val="bg1"/>
              </a:solidFill>
            </a:endParaRPr>
          </a:p>
        </p:txBody>
      </p:sp>
      <p:pic>
        <p:nvPicPr>
          <p:cNvPr id="512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55" name="Rectangle 7"/>
          <p:cNvSpPr>
            <a:spLocks noChangeArrowheads="1"/>
          </p:cNvSpPr>
          <p:nvPr/>
        </p:nvSpPr>
        <p:spPr bwMode="blackWhite">
          <a:xfrm>
            <a:off x="828675" y="1949450"/>
            <a:ext cx="7686675" cy="185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4200" b="1" dirty="0">
                <a:solidFill>
                  <a:schemeClr val="bg1"/>
                </a:solidFill>
              </a:rPr>
              <a:t>Profitability and Growth in </a:t>
            </a:r>
            <a:r>
              <a:rPr lang="en-US" altLang="en-US" sz="4200" b="1" dirty="0" smtClean="0">
                <a:solidFill>
                  <a:schemeClr val="bg1"/>
                </a:solidFill>
              </a:rPr>
              <a:t>Midwest P/C </a:t>
            </a:r>
            <a:r>
              <a:rPr lang="en-US" altLang="en-US" sz="4200" b="1" dirty="0">
                <a:solidFill>
                  <a:schemeClr val="bg1"/>
                </a:solidFill>
              </a:rPr>
              <a:t>Insurance Markets</a:t>
            </a:r>
          </a:p>
        </p:txBody>
      </p:sp>
      <p:sp>
        <p:nvSpPr>
          <p:cNvPr id="2152456" name="Rectangle 8"/>
          <p:cNvSpPr>
            <a:spLocks noChangeArrowheads="1"/>
          </p:cNvSpPr>
          <p:nvPr/>
        </p:nvSpPr>
        <p:spPr bwMode="auto">
          <a:xfrm>
            <a:off x="854075" y="4362450"/>
            <a:ext cx="7708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4000" b="1">
                <a:solidFill>
                  <a:srgbClr val="225A7A"/>
                </a:solidFill>
              </a:rPr>
              <a:t> Analysis by Line and Nearby State Comparisons</a:t>
            </a:r>
          </a:p>
        </p:txBody>
      </p:sp>
    </p:spTree>
    <p:extLst>
      <p:ext uri="{BB962C8B-B14F-4D97-AF65-F5344CB8AC3E}">
        <p14:creationId xmlns:p14="http://schemas.microsoft.com/office/powerpoint/2010/main" val="205693134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47</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2597326831"/>
              </p:ext>
            </p:extLst>
          </p:nvPr>
        </p:nvGraphicFramePr>
        <p:xfrm>
          <a:off x="53975" y="1708150"/>
          <a:ext cx="9121775" cy="4689475"/>
        </p:xfrm>
        <a:graphic>
          <a:graphicData uri="http://schemas.openxmlformats.org/presentationml/2006/ole">
            <mc:AlternateContent xmlns:mc="http://schemas.openxmlformats.org/markup-compatibility/2006">
              <mc:Choice xmlns:v="urn:schemas-microsoft-com:vml" Requires="v">
                <p:oleObj spid="_x0000_s28489781" name="Chart" r:id="rId4" imgW="8820230" imgH="4533926" progId="MSGraph.Chart.8">
                  <p:embed followColorScheme="full"/>
                </p:oleObj>
              </mc:Choice>
              <mc:Fallback>
                <p:oleObj name="Chart" r:id="rId4" imgW="8820230" imgH="4533926" progId="MSGraph.Chart.8">
                  <p:embed followColorScheme="full"/>
                  <p:pic>
                    <p:nvPicPr>
                      <p:cNvPr id="0" name=""/>
                      <p:cNvPicPr>
                        <a:picLocks noChangeAspect="1" noChangeArrowheads="1"/>
                      </p:cNvPicPr>
                      <p:nvPr/>
                    </p:nvPicPr>
                    <p:blipFill>
                      <a:blip r:embed="rId5"/>
                      <a:srcRect/>
                      <a:stretch>
                        <a:fillRect/>
                      </a:stretch>
                    </p:blipFill>
                    <p:spPr bwMode="auto">
                      <a:xfrm>
                        <a:off x="53975" y="1708150"/>
                        <a:ext cx="9121775" cy="4689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358490" y="1629112"/>
            <a:ext cx="3677829" cy="1298758"/>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7 years with premiums written expanding  by 70.7%, fueled by the state’s energy boom</a:t>
            </a:r>
            <a:endParaRPr lang="en-US" b="1" dirty="0">
              <a:solidFill>
                <a:schemeClr val="bg1"/>
              </a:solidFill>
            </a:endParaRPr>
          </a:p>
        </p:txBody>
      </p:sp>
      <p:sp>
        <p:nvSpPr>
          <p:cNvPr id="10" name="Text Box 6"/>
          <p:cNvSpPr txBox="1">
            <a:spLocks noChangeArrowheads="1"/>
          </p:cNvSpPr>
          <p:nvPr/>
        </p:nvSpPr>
        <p:spPr bwMode="blackWhite">
          <a:xfrm>
            <a:off x="4865077" y="3145097"/>
            <a:ext cx="3914775"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Total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13.0%</a:t>
            </a:r>
            <a:endParaRPr lang="en-US" sz="1600" b="1" dirty="0">
              <a:solidFill>
                <a:schemeClr val="bg1"/>
              </a:solidFill>
              <a:cs typeface="+mn-cs"/>
            </a:endParaRPr>
          </a:p>
        </p:txBody>
      </p:sp>
    </p:spTree>
    <p:extLst>
      <p:ext uri="{BB962C8B-B14F-4D97-AF65-F5344CB8AC3E}">
        <p14:creationId xmlns:p14="http://schemas.microsoft.com/office/powerpoint/2010/main" val="9836729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48</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4067538379"/>
              </p:ext>
            </p:extLst>
          </p:nvPr>
        </p:nvGraphicFramePr>
        <p:xfrm>
          <a:off x="4763" y="1793875"/>
          <a:ext cx="9132887" cy="4714875"/>
        </p:xfrm>
        <a:graphic>
          <a:graphicData uri="http://schemas.openxmlformats.org/presentationml/2006/ole">
            <mc:AlternateContent xmlns:mc="http://schemas.openxmlformats.org/markup-compatibility/2006">
              <mc:Choice xmlns:v="urn:schemas-microsoft-com:vml" Requires="v">
                <p:oleObj spid="_x0000_s28490805" name="Chart" r:id="rId4" imgW="8820230" imgH="4553040" progId="MSGraph.Chart.8">
                  <p:embed followColorScheme="full"/>
                </p:oleObj>
              </mc:Choice>
              <mc:Fallback>
                <p:oleObj name="Chart" r:id="rId4" imgW="8820230" imgH="4553040" progId="MSGraph.Chart.8">
                  <p:embed followColorScheme="full"/>
                  <p:pic>
                    <p:nvPicPr>
                      <p:cNvPr id="0" name=""/>
                      <p:cNvPicPr>
                        <a:picLocks noChangeAspect="1" noChangeArrowheads="1"/>
                      </p:cNvPicPr>
                      <p:nvPr/>
                    </p:nvPicPr>
                    <p:blipFill>
                      <a:blip r:embed="rId5"/>
                      <a:srcRect/>
                      <a:stretch>
                        <a:fillRect/>
                      </a:stretch>
                    </p:blipFill>
                    <p:spPr bwMode="auto">
                      <a:xfrm>
                        <a:off x="4763" y="1793875"/>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431025" y="4003813"/>
            <a:ext cx="3062749" cy="1230312"/>
          </a:xfrm>
          <a:prstGeom prst="wedgeRectCallout">
            <a:avLst>
              <a:gd name="adj1" fmla="val 90768"/>
              <a:gd name="adj2" fmla="val -290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4 states and DC between 2007 and 2014</a:t>
            </a:r>
            <a:endParaRPr lang="en-US" b="1" dirty="0">
              <a:solidFill>
                <a:schemeClr val="bg1"/>
              </a:solidFill>
            </a:endParaRPr>
          </a:p>
        </p:txBody>
      </p:sp>
    </p:spTree>
    <p:extLst>
      <p:ext uri="{BB962C8B-B14F-4D97-AF65-F5344CB8AC3E}">
        <p14:creationId xmlns:p14="http://schemas.microsoft.com/office/powerpoint/2010/main" val="34635632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dirty="0" smtClean="0">
                <a:latin typeface="Arial" panose="020B0604020202020204" pitchFamily="34" charset="0"/>
              </a:rPr>
              <a:t>All Lines: 10-Year DPW Growth, IL &amp; Nearby States</a:t>
            </a:r>
          </a:p>
        </p:txBody>
      </p:sp>
      <p:graphicFrame>
        <p:nvGraphicFramePr>
          <p:cNvPr id="19459" name="Object 3"/>
          <p:cNvGraphicFramePr>
            <a:graphicFrameLocks noGrp="1" noChangeAspect="1"/>
          </p:cNvGraphicFramePr>
          <p:nvPr>
            <p:ph type="chart" idx="1"/>
            <p:extLst/>
          </p:nvPr>
        </p:nvGraphicFramePr>
        <p:xfrm>
          <a:off x="203200" y="1563688"/>
          <a:ext cx="8818563" cy="4718050"/>
        </p:xfrm>
        <a:graphic>
          <a:graphicData uri="http://schemas.openxmlformats.org/presentationml/2006/ole">
            <mc:AlternateContent xmlns:mc="http://schemas.openxmlformats.org/markup-compatibility/2006">
              <mc:Choice xmlns:v="urn:schemas-microsoft-com:vml" Requires="v">
                <p:oleObj spid="_x0000_s28496914" name="Chart" r:id="rId4" imgW="8829599" imgH="4724374" progId="MSGraph.Chart.8">
                  <p:embed followColorScheme="full"/>
                </p:oleObj>
              </mc:Choice>
              <mc:Fallback>
                <p:oleObj name="Chart" r:id="rId4" imgW="8829599" imgH="4724374" progId="MSGraph.Chart.8">
                  <p:embed followColorScheme="full"/>
                  <p:pic>
                    <p:nvPicPr>
                      <p:cNvPr id="0" name=""/>
                      <p:cNvPicPr>
                        <a:picLocks noChangeAspect="1" noChangeArrowheads="1"/>
                      </p:cNvPicPr>
                      <p:nvPr/>
                    </p:nvPicPr>
                    <p:blipFill>
                      <a:blip r:embed="rId5"/>
                      <a:srcRect/>
                      <a:stretch>
                        <a:fillRect/>
                      </a:stretch>
                    </p:blipFill>
                    <p:spPr bwMode="auto">
                      <a:xfrm>
                        <a:off x="203200" y="1563688"/>
                        <a:ext cx="8818563"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0"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endParaRPr lang="en-US" altLang="en-US" sz="1400" b="1"/>
          </a:p>
        </p:txBody>
      </p:sp>
      <p:sp>
        <p:nvSpPr>
          <p:cNvPr id="19461"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dirty="0" smtClean="0"/>
              <a:t>2005-2014</a:t>
            </a:r>
            <a:endParaRPr lang="en-US" altLang="en-US" sz="1800" b="1" dirty="0"/>
          </a:p>
        </p:txBody>
      </p:sp>
      <p:sp>
        <p:nvSpPr>
          <p:cNvPr id="6" name="AutoShape 6"/>
          <p:cNvSpPr>
            <a:spLocks noChangeArrowheads="1"/>
          </p:cNvSpPr>
          <p:nvPr/>
        </p:nvSpPr>
        <p:spPr bwMode="blackWhite">
          <a:xfrm rot="10800000" flipH="1" flipV="1">
            <a:off x="4612481" y="3712369"/>
            <a:ext cx="2074863" cy="1164431"/>
          </a:xfrm>
          <a:prstGeom prst="wedgeRectCallout">
            <a:avLst>
              <a:gd name="adj1" fmla="val -134227"/>
              <a:gd name="adj2" fmla="val 33628"/>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smtClean="0">
                <a:solidFill>
                  <a:schemeClr val="bg1"/>
                </a:solidFill>
              </a:rPr>
              <a:t>Only Illinois Lags U.S. Average (Declines in GL, </a:t>
            </a:r>
            <a:r>
              <a:rPr lang="en-US" altLang="en-US" sz="1600" b="1" dirty="0" err="1" smtClean="0">
                <a:solidFill>
                  <a:schemeClr val="bg1"/>
                </a:solidFill>
              </a:rPr>
              <a:t>MedMal</a:t>
            </a:r>
            <a:r>
              <a:rPr lang="en-US" altLang="en-US" sz="1600" b="1" dirty="0" smtClean="0">
                <a:solidFill>
                  <a:schemeClr val="bg1"/>
                </a:solidFill>
              </a:rPr>
              <a:t>, Mtg. Guaranty)</a:t>
            </a:r>
            <a:endParaRPr lang="en-US" altLang="en-US" sz="1600" b="1" dirty="0">
              <a:solidFill>
                <a:schemeClr val="bg1"/>
              </a:solidFill>
            </a:endParaRPr>
          </a:p>
        </p:txBody>
      </p:sp>
      <p:sp>
        <p:nvSpPr>
          <p:cNvPr id="19463"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dirty="0"/>
              <a:t>	Source: </a:t>
            </a:r>
            <a:r>
              <a:rPr lang="en-US" altLang="en-US" sz="1100" dirty="0" smtClean="0"/>
              <a:t>SNL Financial, Insurance Information Institute.</a:t>
            </a:r>
            <a:endParaRPr lang="en-US" altLang="en-US" sz="1100" dirty="0"/>
          </a:p>
        </p:txBody>
      </p:sp>
    </p:spTree>
    <p:extLst>
      <p:ext uri="{BB962C8B-B14F-4D97-AF65-F5344CB8AC3E}">
        <p14:creationId xmlns:p14="http://schemas.microsoft.com/office/powerpoint/2010/main" val="255178960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5</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1987–2015E</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 	Excludes </a:t>
            </a:r>
            <a:r>
              <a:rPr lang="en-US" sz="1100" dirty="0"/>
              <a:t>Mortgage &amp; Financial Guarantee in 2008 </a:t>
            </a:r>
            <a:r>
              <a:rPr lang="en-US" sz="1100" dirty="0" smtClean="0"/>
              <a:t>– 2014. </a:t>
            </a:r>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1271285052"/>
              </p:ext>
            </p:extLst>
          </p:nvPr>
        </p:nvGraphicFramePr>
        <p:xfrm>
          <a:off x="287337" y="1475843"/>
          <a:ext cx="8569325" cy="4579937"/>
        </p:xfrm>
        <a:graphic>
          <a:graphicData uri="http://schemas.openxmlformats.org/presentationml/2006/ole">
            <mc:AlternateContent xmlns:mc="http://schemas.openxmlformats.org/markup-compatibility/2006">
              <mc:Choice xmlns:v="urn:schemas-microsoft-com:vml" Requires="v">
                <p:oleObj spid="_x0000_s28366007"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287337" y="147584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66029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24636" y="376378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75914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597669" y="274595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329153" y="4017501"/>
            <a:ext cx="1265424" cy="711200"/>
          </a:xfrm>
          <a:prstGeom prst="wedgeRectCallout">
            <a:avLst>
              <a:gd name="adj1" fmla="val -15588"/>
              <a:gd name="adj2" fmla="val -1474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Lowest CAT Losses in </a:t>
            </a:r>
            <a:br>
              <a:rPr lang="en-US" sz="1400" b="1" dirty="0">
                <a:solidFill>
                  <a:schemeClr val="bg1"/>
                </a:solidFill>
              </a:rPr>
            </a:br>
            <a:r>
              <a:rPr lang="en-US" sz="1400" b="1" dirty="0">
                <a:solidFill>
                  <a:schemeClr val="bg1"/>
                </a:solidFill>
              </a:rPr>
              <a:t>15 Years</a:t>
            </a:r>
          </a:p>
        </p:txBody>
      </p:sp>
      <p:sp>
        <p:nvSpPr>
          <p:cNvPr id="2026515" name="Oval 19"/>
          <p:cNvSpPr>
            <a:spLocks noChangeArrowheads="1"/>
          </p:cNvSpPr>
          <p:nvPr/>
        </p:nvSpPr>
        <p:spPr bwMode="auto">
          <a:xfrm>
            <a:off x="46770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28451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80058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33054"/>
              <a:gd name="adj2" fmla="val 188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48582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252093" y="4184467"/>
            <a:ext cx="1314450" cy="292100"/>
          </a:xfrm>
          <a:prstGeom prst="wedgeRectCallout">
            <a:avLst>
              <a:gd name="adj1" fmla="val -23583"/>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6067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7288"/>
              <a:gd name="adj2" fmla="val -12951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357793" y="4632673"/>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389778" y="380352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695534" y="3516834"/>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955725" y="4244473"/>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7937252" y="296487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284258" y="2337910"/>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
        <p:nvSpPr>
          <p:cNvPr id="32" name="AutoShape 26"/>
          <p:cNvSpPr>
            <a:spLocks noChangeArrowheads="1"/>
          </p:cNvSpPr>
          <p:nvPr/>
        </p:nvSpPr>
        <p:spPr bwMode="blackWhite">
          <a:xfrm>
            <a:off x="8051173" y="1549099"/>
            <a:ext cx="985145" cy="638166"/>
          </a:xfrm>
          <a:prstGeom prst="wedgeRectCallout">
            <a:avLst>
              <a:gd name="adj1" fmla="val -8621"/>
              <a:gd name="adj2" fmla="val 2236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Modestly higher CATs</a:t>
            </a:r>
            <a:endParaRPr lang="en-US" sz="1400" b="1" dirty="0">
              <a:solidFill>
                <a:schemeClr val="bg1"/>
              </a:solidFill>
            </a:endParaRPr>
          </a:p>
        </p:txBody>
      </p:sp>
      <p:sp>
        <p:nvSpPr>
          <p:cNvPr id="33" name="Oval 28"/>
          <p:cNvSpPr>
            <a:spLocks noChangeArrowheads="1"/>
          </p:cNvSpPr>
          <p:nvPr/>
        </p:nvSpPr>
        <p:spPr bwMode="auto">
          <a:xfrm>
            <a:off x="8234632" y="3249304"/>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15927880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0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27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2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49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54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1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76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93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98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15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0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37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2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59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64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1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86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1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08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25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0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47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2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5700"/>
                            </p:stCondLst>
                            <p:childTnLst>
                              <p:par>
                                <p:cTn id="101" presetID="10" presetClass="entr" presetSubtype="0" fill="hold" grpId="0" nodeType="afterEffect">
                                  <p:stCondLst>
                                    <p:cond delay="7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dirty="0" smtClean="0">
                <a:latin typeface="Arial" panose="020B0604020202020204" pitchFamily="34" charset="0"/>
              </a:rPr>
              <a:t>All Lines: 2015 DPW Growth, IL &amp; Nearby States</a:t>
            </a:r>
          </a:p>
        </p:txBody>
      </p:sp>
      <p:graphicFrame>
        <p:nvGraphicFramePr>
          <p:cNvPr id="19459" name="Object 3"/>
          <p:cNvGraphicFramePr>
            <a:graphicFrameLocks noGrp="1" noChangeAspect="1"/>
          </p:cNvGraphicFramePr>
          <p:nvPr>
            <p:ph type="chart" idx="1"/>
            <p:extLst/>
          </p:nvPr>
        </p:nvGraphicFramePr>
        <p:xfrm>
          <a:off x="203200" y="1563688"/>
          <a:ext cx="8818563" cy="4716462"/>
        </p:xfrm>
        <a:graphic>
          <a:graphicData uri="http://schemas.openxmlformats.org/presentationml/2006/ole">
            <mc:AlternateContent xmlns:mc="http://schemas.openxmlformats.org/markup-compatibility/2006">
              <mc:Choice xmlns:v="urn:schemas-microsoft-com:vml" Requires="v">
                <p:oleObj spid="_x0000_s28497938" name="Chart" r:id="rId4" imgW="3531935" imgH="1889899" progId="MSGraph.Chart.8">
                  <p:embed followColorScheme="full"/>
                </p:oleObj>
              </mc:Choice>
              <mc:Fallback>
                <p:oleObj name="Chart" r:id="rId4" imgW="3531935" imgH="1889899" progId="MSGraph.Chart.8">
                  <p:embed followColorScheme="full"/>
                  <p:pic>
                    <p:nvPicPr>
                      <p:cNvPr id="0" name=""/>
                      <p:cNvPicPr>
                        <a:picLocks noChangeAspect="1" noChangeArrowheads="1"/>
                      </p:cNvPicPr>
                      <p:nvPr/>
                    </p:nvPicPr>
                    <p:blipFill>
                      <a:blip r:embed="rId5"/>
                      <a:srcRect/>
                      <a:stretch>
                        <a:fillRect/>
                      </a:stretch>
                    </p:blipFill>
                    <p:spPr bwMode="auto">
                      <a:xfrm>
                        <a:off x="203200" y="1563688"/>
                        <a:ext cx="8818563"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0"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endParaRPr lang="en-US" altLang="en-US" sz="1400" b="1"/>
          </a:p>
        </p:txBody>
      </p:sp>
      <p:sp>
        <p:nvSpPr>
          <p:cNvPr id="19461" name="Text Box 5"/>
          <p:cNvSpPr txBox="1">
            <a:spLocks noChangeArrowheads="1"/>
          </p:cNvSpPr>
          <p:nvPr/>
        </p:nvSpPr>
        <p:spPr bwMode="auto">
          <a:xfrm>
            <a:off x="609600" y="1447800"/>
            <a:ext cx="784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dirty="0" smtClean="0"/>
              <a:t>Through Q2 2015</a:t>
            </a:r>
          </a:p>
        </p:txBody>
      </p:sp>
      <p:sp>
        <p:nvSpPr>
          <p:cNvPr id="6" name="AutoShape 6"/>
          <p:cNvSpPr>
            <a:spLocks noChangeArrowheads="1"/>
          </p:cNvSpPr>
          <p:nvPr/>
        </p:nvSpPr>
        <p:spPr bwMode="blackWhite">
          <a:xfrm rot="10800000" flipH="1" flipV="1">
            <a:off x="4917281" y="2441020"/>
            <a:ext cx="2074863" cy="827881"/>
          </a:xfrm>
          <a:prstGeom prst="wedgeRectCallout">
            <a:avLst>
              <a:gd name="adj1" fmla="val -13599"/>
              <a:gd name="adj2" fmla="val 180215"/>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smtClean="0">
                <a:solidFill>
                  <a:schemeClr val="bg1"/>
                </a:solidFill>
              </a:rPr>
              <a:t>This Year Illinois Has Fastest Premium Growth</a:t>
            </a:r>
            <a:endParaRPr lang="en-US" altLang="en-US" sz="1600" b="1" dirty="0">
              <a:solidFill>
                <a:schemeClr val="bg1"/>
              </a:solidFill>
            </a:endParaRPr>
          </a:p>
        </p:txBody>
      </p:sp>
      <p:sp>
        <p:nvSpPr>
          <p:cNvPr id="19463"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dirty="0"/>
              <a:t>	Source: </a:t>
            </a:r>
            <a:r>
              <a:rPr lang="en-US" altLang="en-US" sz="1100" dirty="0" smtClean="0"/>
              <a:t>SNL Financial, Insurance Information Institute.</a:t>
            </a:r>
            <a:endParaRPr lang="en-US" altLang="en-US" sz="1100" dirty="0"/>
          </a:p>
        </p:txBody>
      </p:sp>
    </p:spTree>
    <p:extLst>
      <p:ext uri="{BB962C8B-B14F-4D97-AF65-F5344CB8AC3E}">
        <p14:creationId xmlns:p14="http://schemas.microsoft.com/office/powerpoint/2010/main" val="329838413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dirty="0" smtClean="0">
                <a:latin typeface="Arial" panose="020B0604020202020204" pitchFamily="34" charset="0"/>
              </a:rPr>
              <a:t>All Lines: 10-Year Average RNW IL &amp; Nearby States</a:t>
            </a:r>
          </a:p>
        </p:txBody>
      </p:sp>
      <p:graphicFrame>
        <p:nvGraphicFramePr>
          <p:cNvPr id="19459" name="Object 3"/>
          <p:cNvGraphicFramePr>
            <a:graphicFrameLocks noGrp="1" noChangeAspect="1"/>
          </p:cNvGraphicFramePr>
          <p:nvPr>
            <p:ph type="chart" idx="1"/>
            <p:extLst>
              <p:ext uri="{D42A27DB-BD31-4B8C-83A1-F6EECF244321}">
                <p14:modId xmlns:p14="http://schemas.microsoft.com/office/powerpoint/2010/main" val="2880657935"/>
              </p:ext>
            </p:extLst>
          </p:nvPr>
        </p:nvGraphicFramePr>
        <p:xfrm>
          <a:off x="203200" y="1563688"/>
          <a:ext cx="8818563" cy="4718050"/>
        </p:xfrm>
        <a:graphic>
          <a:graphicData uri="http://schemas.openxmlformats.org/presentationml/2006/ole">
            <mc:AlternateContent xmlns:mc="http://schemas.openxmlformats.org/markup-compatibility/2006">
              <mc:Choice xmlns:v="urn:schemas-microsoft-com:vml" Requires="v">
                <p:oleObj spid="_x0000_s28447823" name="Chart" r:id="rId4" imgW="7063679" imgH="3779499" progId="MSGraph.Chart.8">
                  <p:embed followColorScheme="full"/>
                </p:oleObj>
              </mc:Choice>
              <mc:Fallback>
                <p:oleObj name="Chart" r:id="rId4" imgW="7063679" imgH="3779499" progId="MSGraph.Chart.8">
                  <p:embed followColorScheme="full"/>
                  <p:pic>
                    <p:nvPicPr>
                      <p:cNvPr id="0" name=""/>
                      <p:cNvPicPr>
                        <a:picLocks noChangeAspect="1" noChangeArrowheads="1"/>
                      </p:cNvPicPr>
                      <p:nvPr/>
                    </p:nvPicPr>
                    <p:blipFill>
                      <a:blip r:embed="rId5"/>
                      <a:srcRect/>
                      <a:stretch>
                        <a:fillRect/>
                      </a:stretch>
                    </p:blipFill>
                    <p:spPr bwMode="auto">
                      <a:xfrm>
                        <a:off x="203200" y="1563688"/>
                        <a:ext cx="8818563"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0"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endParaRPr lang="en-US" altLang="en-US" sz="1400" b="1"/>
          </a:p>
        </p:txBody>
      </p:sp>
      <p:sp>
        <p:nvSpPr>
          <p:cNvPr id="19461"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rot="10800000" flipH="1" flipV="1">
            <a:off x="933450" y="1055688"/>
            <a:ext cx="2598738" cy="1063625"/>
          </a:xfrm>
          <a:prstGeom prst="wedgeRectCallout">
            <a:avLst>
              <a:gd name="adj1" fmla="val 112609"/>
              <a:gd name="adj2" fmla="val 53387"/>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smtClean="0">
                <a:solidFill>
                  <a:schemeClr val="bg1"/>
                </a:solidFill>
              </a:rPr>
              <a:t>Iowa’s All </a:t>
            </a:r>
            <a:r>
              <a:rPr lang="en-US" altLang="en-US" sz="1600" b="1" dirty="0">
                <a:solidFill>
                  <a:schemeClr val="bg1"/>
                </a:solidFill>
              </a:rPr>
              <a:t>Lines profitability is </a:t>
            </a:r>
            <a:r>
              <a:rPr lang="en-US" altLang="en-US" sz="1600" b="1" dirty="0" smtClean="0">
                <a:solidFill>
                  <a:schemeClr val="bg1"/>
                </a:solidFill>
              </a:rPr>
              <a:t>Highest in the Region</a:t>
            </a:r>
            <a:endParaRPr lang="en-US" altLang="en-US" sz="1600" b="1" dirty="0">
              <a:solidFill>
                <a:schemeClr val="bg1"/>
              </a:solidFill>
            </a:endParaRPr>
          </a:p>
        </p:txBody>
      </p:sp>
      <p:sp>
        <p:nvSpPr>
          <p:cNvPr id="19463"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Insurance Information Institute</a:t>
            </a:r>
          </a:p>
        </p:txBody>
      </p:sp>
    </p:spTree>
    <p:extLst>
      <p:ext uri="{BB962C8B-B14F-4D97-AF65-F5344CB8AC3E}">
        <p14:creationId xmlns:p14="http://schemas.microsoft.com/office/powerpoint/2010/main" val="297659634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17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1803AD6F-1FFD-4324-A12C-E63640DD5351}" type="slidenum">
              <a:rPr lang="en-US" altLang="en-US" sz="900"/>
              <a:pPr algn="r">
                <a:lnSpc>
                  <a:spcPct val="85000"/>
                </a:lnSpc>
                <a:spcBef>
                  <a:spcPct val="20000"/>
                </a:spcBef>
                <a:buClrTx/>
                <a:buFontTx/>
                <a:buNone/>
              </a:pPr>
              <a:t>52</a:t>
            </a:fld>
            <a:endParaRPr lang="en-US" altLang="en-US" sz="900"/>
          </a:p>
        </p:txBody>
      </p:sp>
      <p:sp>
        <p:nvSpPr>
          <p:cNvPr id="7171" name="Rectangle 2"/>
          <p:cNvSpPr>
            <a:spLocks noGrp="1" noChangeArrowheads="1"/>
          </p:cNvSpPr>
          <p:nvPr>
            <p:ph type="title" idx="4294967295"/>
          </p:nvPr>
        </p:nvSpPr>
        <p:spPr/>
        <p:txBody>
          <a:bodyPr/>
          <a:lstStyle/>
          <a:p>
            <a:r>
              <a:rPr lang="en-US" altLang="en-US" dirty="0" smtClean="0">
                <a:latin typeface="Arial" panose="020B0604020202020204" pitchFamily="34" charset="0"/>
              </a:rPr>
              <a:t>RNW All Lines: IL vs. U.S., 2004-2013</a:t>
            </a:r>
          </a:p>
        </p:txBody>
      </p:sp>
      <p:sp>
        <p:nvSpPr>
          <p:cNvPr id="7172"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Insurance Information Institute</a:t>
            </a:r>
          </a:p>
        </p:txBody>
      </p:sp>
      <p:graphicFrame>
        <p:nvGraphicFramePr>
          <p:cNvPr id="2026500" name="Object 2"/>
          <p:cNvGraphicFramePr>
            <a:graphicFrameLocks/>
          </p:cNvGraphicFramePr>
          <p:nvPr>
            <p:extLst>
              <p:ext uri="{D42A27DB-BD31-4B8C-83A1-F6EECF244321}">
                <p14:modId xmlns:p14="http://schemas.microsoft.com/office/powerpoint/2010/main" val="3227042794"/>
              </p:ext>
            </p:extLst>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424286" name="Chart" r:id="rId4" imgW="6880730" imgH="3680522" progId="MSGraph.Chart.8">
                  <p:embed followColorScheme="full"/>
                </p:oleObj>
              </mc:Choice>
              <mc:Fallback>
                <p:oleObj name="Chart" r:id="rId4" imgW="6880730" imgH="3680522"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4"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8" name="Text Box 6"/>
          <p:cNvSpPr txBox="1">
            <a:spLocks noChangeArrowheads="1"/>
          </p:cNvSpPr>
          <p:nvPr/>
        </p:nvSpPr>
        <p:spPr bwMode="blackWhite">
          <a:xfrm>
            <a:off x="3998913" y="124936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7.9%</a:t>
            </a:r>
          </a:p>
          <a:p>
            <a:pPr algn="ctr">
              <a:lnSpc>
                <a:spcPct val="85000"/>
              </a:lnSpc>
              <a:spcBef>
                <a:spcPct val="50000"/>
              </a:spcBef>
              <a:buClr>
                <a:schemeClr val="bg1"/>
              </a:buClr>
              <a:buFont typeface="Wingdings" pitchFamily="2" charset="2"/>
              <a:buNone/>
              <a:defRPr/>
            </a:pPr>
            <a:r>
              <a:rPr lang="en-US" b="1" dirty="0" smtClean="0">
                <a:solidFill>
                  <a:schemeClr val="bg1"/>
                </a:solidFill>
                <a:latin typeface="Arial" charset="0"/>
                <a:cs typeface="Arial" charset="0"/>
              </a:rPr>
              <a:t>IL: 7.7%</a:t>
            </a:r>
            <a:endParaRPr lang="en-US" b="1" dirty="0">
              <a:solidFill>
                <a:schemeClr val="bg1"/>
              </a:solidFill>
              <a:latin typeface="Arial" charset="0"/>
              <a:cs typeface="Arial" charset="0"/>
            </a:endParaRPr>
          </a:p>
        </p:txBody>
      </p:sp>
      <p:sp>
        <p:nvSpPr>
          <p:cNvPr id="9" name="AutoShape 6"/>
          <p:cNvSpPr>
            <a:spLocks noChangeArrowheads="1"/>
          </p:cNvSpPr>
          <p:nvPr/>
        </p:nvSpPr>
        <p:spPr bwMode="blackWhite">
          <a:xfrm>
            <a:off x="6824518" y="1511302"/>
            <a:ext cx="2049607" cy="832608"/>
          </a:xfrm>
          <a:prstGeom prst="wedgeRectCallout">
            <a:avLst>
              <a:gd name="adj1" fmla="val -49852"/>
              <a:gd name="adj2" fmla="val 1994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IL Results Closely Follow the Nation</a:t>
            </a:r>
            <a:endParaRPr lang="en-US" b="1" dirty="0">
              <a:solidFill>
                <a:schemeClr val="bg1"/>
              </a:solidFill>
              <a:cs typeface="+mn-cs"/>
            </a:endParaRPr>
          </a:p>
        </p:txBody>
      </p:sp>
      <p:sp>
        <p:nvSpPr>
          <p:cNvPr id="10" name="AutoShape 6"/>
          <p:cNvSpPr>
            <a:spLocks noChangeArrowheads="1"/>
          </p:cNvSpPr>
          <p:nvPr/>
        </p:nvSpPr>
        <p:spPr bwMode="blackWhite">
          <a:xfrm>
            <a:off x="1734993" y="4225927"/>
            <a:ext cx="2049607" cy="832608"/>
          </a:xfrm>
          <a:prstGeom prst="wedgeRectCallout">
            <a:avLst>
              <a:gd name="adj1" fmla="val -29869"/>
              <a:gd name="adj2" fmla="val -69433"/>
            </a:avLst>
          </a:prstGeom>
          <a:solidFill>
            <a:srgbClr val="C0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Katrina, Rita Wilma Hurt U.S. Result</a:t>
            </a:r>
            <a:endParaRPr lang="en-US" b="1" dirty="0">
              <a:solidFill>
                <a:schemeClr val="bg1"/>
              </a:solidFill>
              <a:cs typeface="+mn-cs"/>
            </a:endParaRPr>
          </a:p>
        </p:txBody>
      </p:sp>
    </p:spTree>
    <p:extLst>
      <p:ext uri="{BB962C8B-B14F-4D97-AF65-F5344CB8AC3E}">
        <p14:creationId xmlns:p14="http://schemas.microsoft.com/office/powerpoint/2010/main" val="36915742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4600"/>
                            </p:stCondLst>
                            <p:childTnLst>
                              <p:par>
                                <p:cTn id="17" presetID="22" presetClass="entr" presetSubtype="2" fill="hold" grpId="0" nodeType="afterEffect">
                                  <p:stCondLst>
                                    <p:cond delay="100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cTn>
                              </p:par>
                            </p:childTnLst>
                          </p:cTn>
                        </p:par>
                        <p:par>
                          <p:cTn id="20" fill="hold">
                            <p:stCondLst>
                              <p:cond delay="6100"/>
                            </p:stCondLst>
                            <p:childTnLst>
                              <p:par>
                                <p:cTn id="21" presetID="22" presetClass="entr" presetSubtype="2" fill="hold" grpId="0" nodeType="afterEffect">
                                  <p:stCondLst>
                                    <p:cond delay="100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8" grpId="0" animBg="1"/>
      <p:bldP spid="9" grpId="0"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dirty="0" err="1" smtClean="0">
                <a:latin typeface="Arial" panose="020B0604020202020204" pitchFamily="34" charset="0"/>
              </a:rPr>
              <a:t>Comm</a:t>
            </a:r>
            <a:r>
              <a:rPr lang="en-US" altLang="en-US" dirty="0" smtClean="0">
                <a:latin typeface="Arial" panose="020B0604020202020204" pitchFamily="34" charset="0"/>
              </a:rPr>
              <a:t> Auto: 10-Year DPW Growth, IL &amp; Nearby States</a:t>
            </a:r>
          </a:p>
        </p:txBody>
      </p:sp>
      <p:graphicFrame>
        <p:nvGraphicFramePr>
          <p:cNvPr id="19459" name="Object 3"/>
          <p:cNvGraphicFramePr>
            <a:graphicFrameLocks noGrp="1" noChangeAspect="1"/>
          </p:cNvGraphicFramePr>
          <p:nvPr>
            <p:ph type="chart" idx="1"/>
            <p:extLst/>
          </p:nvPr>
        </p:nvGraphicFramePr>
        <p:xfrm>
          <a:off x="203200" y="1563688"/>
          <a:ext cx="8818563" cy="4718050"/>
        </p:xfrm>
        <a:graphic>
          <a:graphicData uri="http://schemas.openxmlformats.org/presentationml/2006/ole">
            <mc:AlternateContent xmlns:mc="http://schemas.openxmlformats.org/markup-compatibility/2006">
              <mc:Choice xmlns:v="urn:schemas-microsoft-com:vml" Requires="v">
                <p:oleObj spid="_x0000_s28499983" name="Chart" r:id="rId4" imgW="8829599" imgH="4724374" progId="MSGraph.Chart.8">
                  <p:embed followColorScheme="full"/>
                </p:oleObj>
              </mc:Choice>
              <mc:Fallback>
                <p:oleObj name="Chart" r:id="rId4" imgW="8829599" imgH="4724374" progId="MSGraph.Chart.8">
                  <p:embed followColorScheme="full"/>
                  <p:pic>
                    <p:nvPicPr>
                      <p:cNvPr id="0" name=""/>
                      <p:cNvPicPr>
                        <a:picLocks noChangeAspect="1" noChangeArrowheads="1"/>
                      </p:cNvPicPr>
                      <p:nvPr/>
                    </p:nvPicPr>
                    <p:blipFill>
                      <a:blip r:embed="rId5"/>
                      <a:srcRect/>
                      <a:stretch>
                        <a:fillRect/>
                      </a:stretch>
                    </p:blipFill>
                    <p:spPr bwMode="auto">
                      <a:xfrm>
                        <a:off x="203200" y="1563688"/>
                        <a:ext cx="8818563"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0"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endParaRPr lang="en-US" altLang="en-US" sz="1400" b="1"/>
          </a:p>
        </p:txBody>
      </p:sp>
      <p:sp>
        <p:nvSpPr>
          <p:cNvPr id="19461"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dirty="0" smtClean="0"/>
              <a:t>2005-2014</a:t>
            </a:r>
            <a:endParaRPr lang="en-US" altLang="en-US" sz="1800" b="1" dirty="0"/>
          </a:p>
        </p:txBody>
      </p:sp>
      <p:sp>
        <p:nvSpPr>
          <p:cNvPr id="6" name="AutoShape 6"/>
          <p:cNvSpPr>
            <a:spLocks noChangeArrowheads="1"/>
          </p:cNvSpPr>
          <p:nvPr/>
        </p:nvSpPr>
        <p:spPr bwMode="blackWhite">
          <a:xfrm rot="10800000" flipH="1" flipV="1">
            <a:off x="1084191" y="1295399"/>
            <a:ext cx="2074863" cy="671513"/>
          </a:xfrm>
          <a:prstGeom prst="wedgeRectCallout">
            <a:avLst>
              <a:gd name="adj1" fmla="val 74996"/>
              <a:gd name="adj2" fmla="val 123691"/>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smtClean="0">
                <a:solidFill>
                  <a:schemeClr val="bg1"/>
                </a:solidFill>
              </a:rPr>
              <a:t>Premium Fell Everywhere</a:t>
            </a:r>
            <a:endParaRPr lang="en-US" altLang="en-US" sz="1600" b="1" dirty="0">
              <a:solidFill>
                <a:schemeClr val="bg1"/>
              </a:solidFill>
            </a:endParaRPr>
          </a:p>
        </p:txBody>
      </p:sp>
      <p:sp>
        <p:nvSpPr>
          <p:cNvPr id="19463" name="Rectangle 3"/>
          <p:cNvSpPr>
            <a:spLocks noChangeArrowheads="1"/>
          </p:cNvSpPr>
          <p:nvPr/>
        </p:nvSpPr>
        <p:spPr bwMode="auto">
          <a:xfrm>
            <a:off x="0" y="6174439"/>
            <a:ext cx="7569200"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dirty="0"/>
              <a:t>	</a:t>
            </a:r>
            <a:r>
              <a:rPr lang="en-US" altLang="en-US" sz="1100" dirty="0" smtClean="0"/>
              <a:t>Other Liability Excludes Products, Medical Malpractice. </a:t>
            </a:r>
          </a:p>
          <a:p>
            <a:pPr>
              <a:spcBef>
                <a:spcPct val="0"/>
              </a:spcBef>
              <a:buFont typeface="Wingdings" panose="05000000000000000000" pitchFamily="2" charset="2"/>
              <a:buNone/>
            </a:pPr>
            <a:r>
              <a:rPr lang="en-US" altLang="en-US" sz="1100" dirty="0" smtClean="0"/>
              <a:t>Source</a:t>
            </a:r>
            <a:r>
              <a:rPr lang="en-US" altLang="en-US" sz="1100" dirty="0"/>
              <a:t>: </a:t>
            </a:r>
            <a:r>
              <a:rPr lang="en-US" altLang="en-US" sz="1100" dirty="0" smtClean="0"/>
              <a:t>SNL Financial, </a:t>
            </a:r>
            <a:r>
              <a:rPr lang="en-US" altLang="en-US" sz="1100" dirty="0"/>
              <a:t>Insurance Information </a:t>
            </a:r>
            <a:r>
              <a:rPr lang="en-US" altLang="en-US" sz="1100" dirty="0" smtClean="0"/>
              <a:t>Institute.</a:t>
            </a:r>
            <a:endParaRPr lang="en-US" altLang="en-US" sz="1100" dirty="0"/>
          </a:p>
        </p:txBody>
      </p:sp>
    </p:spTree>
    <p:extLst>
      <p:ext uri="{BB962C8B-B14F-4D97-AF65-F5344CB8AC3E}">
        <p14:creationId xmlns:p14="http://schemas.microsoft.com/office/powerpoint/2010/main" val="374714497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dirty="0" smtClean="0">
                <a:latin typeface="Arial" panose="020B0604020202020204" pitchFamily="34" charset="0"/>
              </a:rPr>
              <a:t>Commercial Auto: 10-Year Average RNW IL &amp; Nearby States</a:t>
            </a:r>
          </a:p>
        </p:txBody>
      </p:sp>
      <p:graphicFrame>
        <p:nvGraphicFramePr>
          <p:cNvPr id="19459" name="Object 3"/>
          <p:cNvGraphicFramePr>
            <a:graphicFrameLocks noGrp="1" noChangeAspect="1"/>
          </p:cNvGraphicFramePr>
          <p:nvPr>
            <p:ph type="chart" idx="1"/>
            <p:extLst>
              <p:ext uri="{D42A27DB-BD31-4B8C-83A1-F6EECF244321}">
                <p14:modId xmlns:p14="http://schemas.microsoft.com/office/powerpoint/2010/main" val="719200567"/>
              </p:ext>
            </p:extLst>
          </p:nvPr>
        </p:nvGraphicFramePr>
        <p:xfrm>
          <a:off x="203200" y="1563688"/>
          <a:ext cx="8818563" cy="4718050"/>
        </p:xfrm>
        <a:graphic>
          <a:graphicData uri="http://schemas.openxmlformats.org/presentationml/2006/ole">
            <mc:AlternateContent xmlns:mc="http://schemas.openxmlformats.org/markup-compatibility/2006">
              <mc:Choice xmlns:v="urn:schemas-microsoft-com:vml" Requires="v">
                <p:oleObj spid="_x0000_s28448847" name="Chart" r:id="rId4" imgW="7063679" imgH="3779499" progId="MSGraph.Chart.8">
                  <p:embed followColorScheme="full"/>
                </p:oleObj>
              </mc:Choice>
              <mc:Fallback>
                <p:oleObj name="Chart" r:id="rId4" imgW="7063679" imgH="3779499" progId="MSGraph.Chart.8">
                  <p:embed followColorScheme="full"/>
                  <p:pic>
                    <p:nvPicPr>
                      <p:cNvPr id="0" name=""/>
                      <p:cNvPicPr>
                        <a:picLocks noChangeAspect="1" noChangeArrowheads="1"/>
                      </p:cNvPicPr>
                      <p:nvPr/>
                    </p:nvPicPr>
                    <p:blipFill>
                      <a:blip r:embed="rId5"/>
                      <a:srcRect/>
                      <a:stretch>
                        <a:fillRect/>
                      </a:stretch>
                    </p:blipFill>
                    <p:spPr bwMode="auto">
                      <a:xfrm>
                        <a:off x="203200" y="1563688"/>
                        <a:ext cx="8818563"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0"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endParaRPr lang="en-US" altLang="en-US" sz="1400" b="1"/>
          </a:p>
        </p:txBody>
      </p:sp>
      <p:sp>
        <p:nvSpPr>
          <p:cNvPr id="19461"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rot="10800000" flipH="1" flipV="1">
            <a:off x="1457324" y="1447800"/>
            <a:ext cx="2219326" cy="671513"/>
          </a:xfrm>
          <a:prstGeom prst="wedgeRectCallout">
            <a:avLst>
              <a:gd name="adj1" fmla="val 58361"/>
              <a:gd name="adj2" fmla="val 250061"/>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smtClean="0">
                <a:solidFill>
                  <a:schemeClr val="bg1"/>
                </a:solidFill>
              </a:rPr>
              <a:t>All States in Area Exceed U.S. Average</a:t>
            </a:r>
            <a:endParaRPr lang="en-US" altLang="en-US" sz="1600" b="1" dirty="0">
              <a:solidFill>
                <a:schemeClr val="bg1"/>
              </a:solidFill>
            </a:endParaRPr>
          </a:p>
        </p:txBody>
      </p:sp>
      <p:sp>
        <p:nvSpPr>
          <p:cNvPr id="19463"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Insurance Information Institute</a:t>
            </a:r>
          </a:p>
        </p:txBody>
      </p:sp>
    </p:spTree>
    <p:extLst>
      <p:ext uri="{BB962C8B-B14F-4D97-AF65-F5344CB8AC3E}">
        <p14:creationId xmlns:p14="http://schemas.microsoft.com/office/powerpoint/2010/main" val="101104271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B6D8EB4B-0EC5-4DE8-9E42-DC239FD801C5}" type="slidenum">
              <a:rPr lang="en-US" altLang="en-US" sz="900"/>
              <a:pPr algn="r">
                <a:lnSpc>
                  <a:spcPct val="85000"/>
                </a:lnSpc>
                <a:spcBef>
                  <a:spcPct val="20000"/>
                </a:spcBef>
                <a:buClrTx/>
                <a:buFontTx/>
                <a:buNone/>
              </a:pPr>
              <a:t>55</a:t>
            </a:fld>
            <a:endParaRPr lang="en-US" altLang="en-US" sz="900"/>
          </a:p>
        </p:txBody>
      </p:sp>
      <p:sp>
        <p:nvSpPr>
          <p:cNvPr id="11267" name="Rectangle 2"/>
          <p:cNvSpPr>
            <a:spLocks noGrp="1" noChangeArrowheads="1"/>
          </p:cNvSpPr>
          <p:nvPr>
            <p:ph type="title" idx="4294967295"/>
          </p:nvPr>
        </p:nvSpPr>
        <p:spPr/>
        <p:txBody>
          <a:bodyPr/>
          <a:lstStyle/>
          <a:p>
            <a:r>
              <a:rPr lang="en-US" altLang="en-US" dirty="0" smtClean="0">
                <a:latin typeface="Arial" panose="020B0604020202020204" pitchFamily="34" charset="0"/>
              </a:rPr>
              <a:t>RNW Comm. Auto: IL vs. U.S.,</a:t>
            </a:r>
            <a:br>
              <a:rPr lang="en-US" altLang="en-US" dirty="0" smtClean="0">
                <a:latin typeface="Arial" panose="020B0604020202020204" pitchFamily="34" charset="0"/>
              </a:rPr>
            </a:br>
            <a:r>
              <a:rPr lang="en-US" altLang="en-US" dirty="0" smtClean="0">
                <a:latin typeface="Arial" panose="020B0604020202020204" pitchFamily="34" charset="0"/>
              </a:rPr>
              <a:t>2004-2013</a:t>
            </a:r>
          </a:p>
        </p:txBody>
      </p:sp>
      <p:sp>
        <p:nvSpPr>
          <p:cNvPr id="11268"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Insurance Information Institute</a:t>
            </a:r>
          </a:p>
        </p:txBody>
      </p:sp>
      <p:graphicFrame>
        <p:nvGraphicFramePr>
          <p:cNvPr id="2026500" name="Object 2"/>
          <p:cNvGraphicFramePr>
            <a:graphicFrameLocks/>
          </p:cNvGraphicFramePr>
          <p:nvPr>
            <p:extLst>
              <p:ext uri="{D42A27DB-BD31-4B8C-83A1-F6EECF244321}">
                <p14:modId xmlns:p14="http://schemas.microsoft.com/office/powerpoint/2010/main" val="1819865611"/>
              </p:ext>
            </p:extLst>
          </p:nvPr>
        </p:nvGraphicFramePr>
        <p:xfrm>
          <a:off x="479425" y="1265238"/>
          <a:ext cx="8569325" cy="4578350"/>
        </p:xfrm>
        <a:graphic>
          <a:graphicData uri="http://schemas.openxmlformats.org/presentationml/2006/ole">
            <mc:AlternateContent xmlns:mc="http://schemas.openxmlformats.org/markup-compatibility/2006">
              <mc:Choice xmlns:v="urn:schemas-microsoft-com:vml" Requires="v">
                <p:oleObj spid="_x0000_s28426334" name="Chart" r:id="rId4" imgW="6880730" imgH="3680522" progId="MSGraph.Chart.8">
                  <p:embed followColorScheme="full"/>
                </p:oleObj>
              </mc:Choice>
              <mc:Fallback>
                <p:oleObj name="Chart" r:id="rId4" imgW="6880730" imgH="3680522" progId="MSGraph.Chart.8">
                  <p:embed followColorScheme="full"/>
                  <p:pic>
                    <p:nvPicPr>
                      <p:cNvPr id="0" name=""/>
                      <p:cNvPicPr>
                        <a:picLocks noChangeArrowheads="1"/>
                      </p:cNvPicPr>
                      <p:nvPr/>
                    </p:nvPicPr>
                    <p:blipFill>
                      <a:blip r:embed="rId5"/>
                      <a:srcRect/>
                      <a:stretch>
                        <a:fillRect/>
                      </a:stretch>
                    </p:blipFill>
                    <p:spPr bwMode="gray">
                      <a:xfrm>
                        <a:off x="479425" y="1265238"/>
                        <a:ext cx="8569325" cy="457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0"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4930775" y="1549400"/>
            <a:ext cx="2474913"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a:t>
            </a:r>
            <a:r>
              <a:rPr lang="en-US" b="1" dirty="0" smtClean="0">
                <a:solidFill>
                  <a:schemeClr val="bg1"/>
                </a:solidFill>
                <a:latin typeface="Arial" charset="0"/>
                <a:cs typeface="Arial" charset="0"/>
              </a:rPr>
              <a:t>7.7%</a:t>
            </a:r>
            <a:endParaRPr lang="en-US" b="1" dirty="0">
              <a:solidFill>
                <a:schemeClr val="bg1"/>
              </a:solidFill>
              <a:latin typeface="Arial" charset="0"/>
              <a:cs typeface="Arial" charset="0"/>
            </a:endParaRPr>
          </a:p>
          <a:p>
            <a:pPr algn="ctr">
              <a:lnSpc>
                <a:spcPct val="85000"/>
              </a:lnSpc>
              <a:spcBef>
                <a:spcPct val="50000"/>
              </a:spcBef>
              <a:buClr>
                <a:schemeClr val="bg1"/>
              </a:buClr>
              <a:buFont typeface="Wingdings" pitchFamily="2" charset="2"/>
              <a:buNone/>
              <a:defRPr/>
            </a:pPr>
            <a:r>
              <a:rPr lang="en-US" b="1" dirty="0" smtClean="0">
                <a:solidFill>
                  <a:schemeClr val="bg1"/>
                </a:solidFill>
                <a:latin typeface="Arial" charset="0"/>
                <a:cs typeface="Arial" charset="0"/>
              </a:rPr>
              <a:t>IL: 9.8</a:t>
            </a:r>
            <a:r>
              <a:rPr lang="en-US" b="1" dirty="0">
                <a:solidFill>
                  <a:schemeClr val="bg1"/>
                </a:solidFill>
                <a:latin typeface="Arial" charset="0"/>
                <a:cs typeface="Arial" charset="0"/>
              </a:rPr>
              <a:t>%</a:t>
            </a:r>
          </a:p>
        </p:txBody>
      </p:sp>
      <p:sp>
        <p:nvSpPr>
          <p:cNvPr id="8" name="AutoShape 6"/>
          <p:cNvSpPr>
            <a:spLocks noChangeArrowheads="1"/>
          </p:cNvSpPr>
          <p:nvPr/>
        </p:nvSpPr>
        <p:spPr bwMode="blackWhite">
          <a:xfrm>
            <a:off x="1734993" y="3181350"/>
            <a:ext cx="2049607" cy="1029079"/>
          </a:xfrm>
          <a:prstGeom prst="wedgeRectCallout">
            <a:avLst>
              <a:gd name="adj1" fmla="val 97930"/>
              <a:gd name="adj2" fmla="val 13363"/>
            </a:avLst>
          </a:prstGeom>
          <a:solidFill>
            <a:srgbClr val="C0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IL Results Deteriorating, Similar to Rest of USA</a:t>
            </a:r>
            <a:endParaRPr lang="en-US" b="1" dirty="0">
              <a:solidFill>
                <a:schemeClr val="bg1"/>
              </a:solidFill>
              <a:cs typeface="+mn-cs"/>
            </a:endParaRPr>
          </a:p>
        </p:txBody>
      </p:sp>
    </p:spTree>
    <p:extLst>
      <p:ext uri="{BB962C8B-B14F-4D97-AF65-F5344CB8AC3E}">
        <p14:creationId xmlns:p14="http://schemas.microsoft.com/office/powerpoint/2010/main" val="13342751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26500"/>
                                        </p:tgtEl>
                                        <p:attrNameLst>
                                          <p:attrName>style.visibility</p:attrName>
                                        </p:attrNameLst>
                                      </p:cBhvr>
                                      <p:to>
                                        <p:strVal val="visible"/>
                                      </p:to>
                                    </p:set>
                                    <p:animEffect transition="in" filter="wipe(left)">
                                      <p:cBhvr>
                                        <p:cTn id="10" dur="1000"/>
                                        <p:tgtEl>
                                          <p:spTgt spid="2026500"/>
                                        </p:tgtEl>
                                      </p:cBhvr>
                                    </p:animEffect>
                                  </p:childTnLst>
                                </p:cTn>
                              </p:par>
                            </p:childTnLst>
                          </p:cTn>
                        </p:par>
                        <p:par>
                          <p:cTn id="11" fill="hold" nodeType="afterGroup">
                            <p:stCondLst>
                              <p:cond delay="1000"/>
                            </p:stCondLst>
                            <p:childTnLst>
                              <p:par>
                                <p:cTn id="12" presetID="10" presetClass="entr" presetSubtype="0" fill="hold" grpId="0" nodeType="afterEffect">
                                  <p:stCondLst>
                                    <p:cond delay="7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2200"/>
                            </p:stCondLst>
                            <p:childTnLst>
                              <p:par>
                                <p:cTn id="16" presetID="22" presetClass="entr" presetSubtype="2" fill="hold" grpId="0" nodeType="afterEffect">
                                  <p:stCondLst>
                                    <p:cond delay="100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uiExpand="1" bld="series" animBg="0"/>
      <p:bldP spid="9" grpId="0" animBg="1"/>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dirty="0" smtClean="0">
                <a:latin typeface="Arial" panose="020B0604020202020204" pitchFamily="34" charset="0"/>
              </a:rPr>
              <a:t>Other Liability: 10-Year DPW Growth, IL &amp; Nearby States</a:t>
            </a:r>
          </a:p>
        </p:txBody>
      </p:sp>
      <p:graphicFrame>
        <p:nvGraphicFramePr>
          <p:cNvPr id="19459" name="Object 3"/>
          <p:cNvGraphicFramePr>
            <a:graphicFrameLocks noGrp="1" noChangeAspect="1"/>
          </p:cNvGraphicFramePr>
          <p:nvPr>
            <p:ph type="chart" idx="1"/>
            <p:extLst>
              <p:ext uri="{D42A27DB-BD31-4B8C-83A1-F6EECF244321}">
                <p14:modId xmlns:p14="http://schemas.microsoft.com/office/powerpoint/2010/main" val="157350157"/>
              </p:ext>
            </p:extLst>
          </p:nvPr>
        </p:nvGraphicFramePr>
        <p:xfrm>
          <a:off x="203200" y="1563688"/>
          <a:ext cx="8818563" cy="4718050"/>
        </p:xfrm>
        <a:graphic>
          <a:graphicData uri="http://schemas.openxmlformats.org/presentationml/2006/ole">
            <mc:AlternateContent xmlns:mc="http://schemas.openxmlformats.org/markup-compatibility/2006">
              <mc:Choice xmlns:v="urn:schemas-microsoft-com:vml" Requires="v">
                <p:oleObj spid="_x0000_s28453960" name="Chart" r:id="rId4" imgW="8829599" imgH="4724374" progId="MSGraph.Chart.8">
                  <p:embed followColorScheme="full"/>
                </p:oleObj>
              </mc:Choice>
              <mc:Fallback>
                <p:oleObj name="Chart" r:id="rId4" imgW="8829599" imgH="4724374" progId="MSGraph.Chart.8">
                  <p:embed followColorScheme="full"/>
                  <p:pic>
                    <p:nvPicPr>
                      <p:cNvPr id="0" name=""/>
                      <p:cNvPicPr>
                        <a:picLocks noChangeAspect="1" noChangeArrowheads="1"/>
                      </p:cNvPicPr>
                      <p:nvPr/>
                    </p:nvPicPr>
                    <p:blipFill>
                      <a:blip r:embed="rId5"/>
                      <a:srcRect/>
                      <a:stretch>
                        <a:fillRect/>
                      </a:stretch>
                    </p:blipFill>
                    <p:spPr bwMode="auto">
                      <a:xfrm>
                        <a:off x="203200" y="1563688"/>
                        <a:ext cx="8818563"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0"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endParaRPr lang="en-US" altLang="en-US" sz="1400" b="1"/>
          </a:p>
        </p:txBody>
      </p:sp>
      <p:sp>
        <p:nvSpPr>
          <p:cNvPr id="19461"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dirty="0" smtClean="0"/>
              <a:t>2005-2014</a:t>
            </a:r>
            <a:endParaRPr lang="en-US" altLang="en-US" sz="1800" b="1" dirty="0"/>
          </a:p>
        </p:txBody>
      </p:sp>
      <p:sp>
        <p:nvSpPr>
          <p:cNvPr id="6" name="AutoShape 6"/>
          <p:cNvSpPr>
            <a:spLocks noChangeArrowheads="1"/>
          </p:cNvSpPr>
          <p:nvPr/>
        </p:nvSpPr>
        <p:spPr bwMode="blackWhite">
          <a:xfrm rot="10800000" flipH="1" flipV="1">
            <a:off x="4677136" y="4294260"/>
            <a:ext cx="2074863" cy="671513"/>
          </a:xfrm>
          <a:prstGeom prst="wedgeRectCallout">
            <a:avLst>
              <a:gd name="adj1" fmla="val -165833"/>
              <a:gd name="adj2" fmla="val 20532"/>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smtClean="0">
                <a:solidFill>
                  <a:schemeClr val="bg1"/>
                </a:solidFill>
              </a:rPr>
              <a:t>Only Illinois Lags U.S. Average</a:t>
            </a:r>
            <a:endParaRPr lang="en-US" altLang="en-US" sz="1600" b="1" dirty="0">
              <a:solidFill>
                <a:schemeClr val="bg1"/>
              </a:solidFill>
            </a:endParaRPr>
          </a:p>
        </p:txBody>
      </p:sp>
      <p:sp>
        <p:nvSpPr>
          <p:cNvPr id="19463" name="Rectangle 3"/>
          <p:cNvSpPr>
            <a:spLocks noChangeArrowheads="1"/>
          </p:cNvSpPr>
          <p:nvPr/>
        </p:nvSpPr>
        <p:spPr bwMode="auto">
          <a:xfrm>
            <a:off x="0" y="6174439"/>
            <a:ext cx="7569200"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dirty="0"/>
              <a:t>	</a:t>
            </a:r>
            <a:r>
              <a:rPr lang="en-US" altLang="en-US" sz="1100" dirty="0" smtClean="0"/>
              <a:t>Other Liability Excludes Products, Medical Malpractice. </a:t>
            </a:r>
          </a:p>
          <a:p>
            <a:pPr>
              <a:spcBef>
                <a:spcPct val="0"/>
              </a:spcBef>
              <a:buFont typeface="Wingdings" panose="05000000000000000000" pitchFamily="2" charset="2"/>
              <a:buNone/>
            </a:pPr>
            <a:r>
              <a:rPr lang="en-US" altLang="en-US" sz="1100" dirty="0" smtClean="0"/>
              <a:t>Source</a:t>
            </a:r>
            <a:r>
              <a:rPr lang="en-US" altLang="en-US" sz="1100" dirty="0"/>
              <a:t>: </a:t>
            </a:r>
            <a:r>
              <a:rPr lang="en-US" altLang="en-US" sz="1100" dirty="0" smtClean="0"/>
              <a:t>SNL Financial, </a:t>
            </a:r>
            <a:r>
              <a:rPr lang="en-US" altLang="en-US" sz="1100" dirty="0"/>
              <a:t>Insurance Information </a:t>
            </a:r>
            <a:r>
              <a:rPr lang="en-US" altLang="en-US" sz="1100" dirty="0" smtClean="0"/>
              <a:t>Institute.</a:t>
            </a:r>
            <a:endParaRPr lang="en-US" altLang="en-US" sz="1100" dirty="0"/>
          </a:p>
        </p:txBody>
      </p:sp>
    </p:spTree>
    <p:extLst>
      <p:ext uri="{BB962C8B-B14F-4D97-AF65-F5344CB8AC3E}">
        <p14:creationId xmlns:p14="http://schemas.microsoft.com/office/powerpoint/2010/main" val="311512932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dirty="0" smtClean="0">
                <a:latin typeface="Arial" panose="020B0604020202020204" pitchFamily="34" charset="0"/>
              </a:rPr>
              <a:t>Other Liability: 10-Year Average RNW IL</a:t>
            </a:r>
            <a:br>
              <a:rPr lang="en-US" altLang="en-US" dirty="0" smtClean="0">
                <a:latin typeface="Arial" panose="020B0604020202020204" pitchFamily="34" charset="0"/>
              </a:rPr>
            </a:br>
            <a:r>
              <a:rPr lang="en-US" altLang="en-US" dirty="0" smtClean="0">
                <a:latin typeface="Arial" panose="020B0604020202020204" pitchFamily="34" charset="0"/>
              </a:rPr>
              <a:t>&amp; Nearby States</a:t>
            </a:r>
          </a:p>
        </p:txBody>
      </p:sp>
      <p:graphicFrame>
        <p:nvGraphicFramePr>
          <p:cNvPr id="19459" name="Object 3"/>
          <p:cNvGraphicFramePr>
            <a:graphicFrameLocks noGrp="1" noChangeAspect="1"/>
          </p:cNvGraphicFramePr>
          <p:nvPr>
            <p:ph type="chart" idx="1"/>
            <p:extLst>
              <p:ext uri="{D42A27DB-BD31-4B8C-83A1-F6EECF244321}">
                <p14:modId xmlns:p14="http://schemas.microsoft.com/office/powerpoint/2010/main" val="4020196463"/>
              </p:ext>
            </p:extLst>
          </p:nvPr>
        </p:nvGraphicFramePr>
        <p:xfrm>
          <a:off x="203200" y="1563688"/>
          <a:ext cx="8818563" cy="4718050"/>
        </p:xfrm>
        <a:graphic>
          <a:graphicData uri="http://schemas.openxmlformats.org/presentationml/2006/ole">
            <mc:AlternateContent xmlns:mc="http://schemas.openxmlformats.org/markup-compatibility/2006">
              <mc:Choice xmlns:v="urn:schemas-microsoft-com:vml" Requires="v">
                <p:oleObj spid="_x0000_s28449870" name="Chart" r:id="rId4" imgW="7063679" imgH="3779499" progId="MSGraph.Chart.8">
                  <p:embed followColorScheme="full"/>
                </p:oleObj>
              </mc:Choice>
              <mc:Fallback>
                <p:oleObj name="Chart" r:id="rId4" imgW="7063679" imgH="3779499" progId="MSGraph.Chart.8">
                  <p:embed followColorScheme="full"/>
                  <p:pic>
                    <p:nvPicPr>
                      <p:cNvPr id="0" name=""/>
                      <p:cNvPicPr>
                        <a:picLocks noChangeAspect="1" noChangeArrowheads="1"/>
                      </p:cNvPicPr>
                      <p:nvPr/>
                    </p:nvPicPr>
                    <p:blipFill>
                      <a:blip r:embed="rId5"/>
                      <a:srcRect/>
                      <a:stretch>
                        <a:fillRect/>
                      </a:stretch>
                    </p:blipFill>
                    <p:spPr bwMode="auto">
                      <a:xfrm>
                        <a:off x="203200" y="1563688"/>
                        <a:ext cx="8818563"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0"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endParaRPr lang="en-US" altLang="en-US" sz="1400" b="1"/>
          </a:p>
        </p:txBody>
      </p:sp>
      <p:sp>
        <p:nvSpPr>
          <p:cNvPr id="19461"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rot="10800000" flipH="1" flipV="1">
            <a:off x="1457324" y="1447800"/>
            <a:ext cx="2074863" cy="671513"/>
          </a:xfrm>
          <a:prstGeom prst="wedgeRectCallout">
            <a:avLst>
              <a:gd name="adj1" fmla="val 75441"/>
              <a:gd name="adj2" fmla="val 255735"/>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smtClean="0">
                <a:solidFill>
                  <a:schemeClr val="bg1"/>
                </a:solidFill>
              </a:rPr>
              <a:t>All States in Area Exceed U.S. Average</a:t>
            </a:r>
            <a:endParaRPr lang="en-US" altLang="en-US" sz="1600" b="1" dirty="0">
              <a:solidFill>
                <a:schemeClr val="bg1"/>
              </a:solidFill>
            </a:endParaRPr>
          </a:p>
        </p:txBody>
      </p:sp>
      <p:sp>
        <p:nvSpPr>
          <p:cNvPr id="19463"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Insurance Information Institute</a:t>
            </a:r>
          </a:p>
        </p:txBody>
      </p:sp>
    </p:spTree>
    <p:extLst>
      <p:ext uri="{BB962C8B-B14F-4D97-AF65-F5344CB8AC3E}">
        <p14:creationId xmlns:p14="http://schemas.microsoft.com/office/powerpoint/2010/main" val="381345761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741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36BF6B77-6179-44DD-B74E-1C5F72B5A6B1}" type="slidenum">
              <a:rPr lang="en-US" altLang="en-US" sz="900"/>
              <a:pPr algn="r">
                <a:lnSpc>
                  <a:spcPct val="85000"/>
                </a:lnSpc>
                <a:spcBef>
                  <a:spcPct val="20000"/>
                </a:spcBef>
                <a:buClrTx/>
                <a:buFontTx/>
                <a:buNone/>
              </a:pPr>
              <a:t>58</a:t>
            </a:fld>
            <a:endParaRPr lang="en-US" altLang="en-US" sz="900"/>
          </a:p>
        </p:txBody>
      </p:sp>
      <p:sp>
        <p:nvSpPr>
          <p:cNvPr id="17411" name="Rectangle 2"/>
          <p:cNvSpPr>
            <a:spLocks noGrp="1" noChangeArrowheads="1"/>
          </p:cNvSpPr>
          <p:nvPr>
            <p:ph type="title" idx="4294967295"/>
          </p:nvPr>
        </p:nvSpPr>
        <p:spPr/>
        <p:txBody>
          <a:bodyPr/>
          <a:lstStyle/>
          <a:p>
            <a:r>
              <a:rPr lang="en-US" altLang="en-US" dirty="0" smtClean="0">
                <a:latin typeface="Arial" panose="020B0604020202020204" pitchFamily="34" charset="0"/>
              </a:rPr>
              <a:t>RNW Other Liability*: IL vs. U.S.,</a:t>
            </a:r>
            <a:br>
              <a:rPr lang="en-US" altLang="en-US" dirty="0" smtClean="0">
                <a:latin typeface="Arial" panose="020B0604020202020204" pitchFamily="34" charset="0"/>
              </a:rPr>
            </a:br>
            <a:r>
              <a:rPr lang="en-US" altLang="en-US" dirty="0" smtClean="0">
                <a:latin typeface="Arial" panose="020B0604020202020204" pitchFamily="34" charset="0"/>
              </a:rPr>
              <a:t>2004-2013</a:t>
            </a:r>
          </a:p>
        </p:txBody>
      </p:sp>
      <p:sp>
        <p:nvSpPr>
          <p:cNvPr id="17412" name="Rectangle 3"/>
          <p:cNvSpPr>
            <a:spLocks noChangeArrowheads="1"/>
          </p:cNvSpPr>
          <p:nvPr/>
        </p:nvSpPr>
        <p:spPr bwMode="auto">
          <a:xfrm>
            <a:off x="0" y="6414802"/>
            <a:ext cx="7569200"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dirty="0"/>
              <a:t>	</a:t>
            </a:r>
            <a:r>
              <a:rPr lang="en-US" altLang="en-US" sz="1100" dirty="0" smtClean="0"/>
              <a:t>* Occurrence, Claims-Made Combined. Products Liability through 2008.</a:t>
            </a:r>
          </a:p>
          <a:p>
            <a:pPr>
              <a:spcBef>
                <a:spcPct val="0"/>
              </a:spcBef>
              <a:buFont typeface="Wingdings" panose="05000000000000000000" pitchFamily="2" charset="2"/>
              <a:buNone/>
            </a:pPr>
            <a:r>
              <a:rPr lang="en-US" altLang="en-US" sz="1100" dirty="0" smtClean="0"/>
              <a:t>Source</a:t>
            </a:r>
            <a:r>
              <a:rPr lang="en-US" altLang="en-US" sz="1100" dirty="0"/>
              <a:t>: NAIC, Insurance Information Institute</a:t>
            </a:r>
          </a:p>
        </p:txBody>
      </p:sp>
      <p:graphicFrame>
        <p:nvGraphicFramePr>
          <p:cNvPr id="2026500" name="Object 2"/>
          <p:cNvGraphicFramePr>
            <a:graphicFrameLocks/>
          </p:cNvGraphicFramePr>
          <p:nvPr>
            <p:extLst>
              <p:ext uri="{D42A27DB-BD31-4B8C-83A1-F6EECF244321}">
                <p14:modId xmlns:p14="http://schemas.microsoft.com/office/powerpoint/2010/main" val="191317049"/>
              </p:ext>
            </p:extLst>
          </p:nvPr>
        </p:nvGraphicFramePr>
        <p:xfrm>
          <a:off x="301625" y="1295400"/>
          <a:ext cx="8548688" cy="4572000"/>
        </p:xfrm>
        <a:graphic>
          <a:graphicData uri="http://schemas.openxmlformats.org/presentationml/2006/ole">
            <mc:AlternateContent xmlns:mc="http://schemas.openxmlformats.org/markup-compatibility/2006">
              <mc:Choice xmlns:v="urn:schemas-microsoft-com:vml" Requires="v">
                <p:oleObj spid="_x0000_s28429406" name="Chart" r:id="rId4" imgW="6880730" imgH="3680522" progId="MSGraph.Chart.8">
                  <p:embed followColorScheme="full"/>
                </p:oleObj>
              </mc:Choice>
              <mc:Fallback>
                <p:oleObj name="Chart" r:id="rId4" imgW="6880730" imgH="3680522" progId="MSGraph.Chart.8">
                  <p:embed followColorScheme="full"/>
                  <p:pic>
                    <p:nvPicPr>
                      <p:cNvPr id="0" name=""/>
                      <p:cNvPicPr>
                        <a:picLocks noChangeArrowheads="1"/>
                      </p:cNvPicPr>
                      <p:nvPr/>
                    </p:nvPicPr>
                    <p:blipFill>
                      <a:blip r:embed="rId5"/>
                      <a:srcRect/>
                      <a:stretch>
                        <a:fillRect/>
                      </a:stretch>
                    </p:blipFill>
                    <p:spPr bwMode="gray">
                      <a:xfrm>
                        <a:off x="301625" y="1295400"/>
                        <a:ext cx="8548688"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4"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3602038" y="1360488"/>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a:t>
            </a:r>
            <a:r>
              <a:rPr lang="en-US" b="1" dirty="0" smtClean="0">
                <a:solidFill>
                  <a:schemeClr val="bg1"/>
                </a:solidFill>
                <a:latin typeface="Arial" charset="0"/>
                <a:cs typeface="Arial" charset="0"/>
              </a:rPr>
              <a:t>7.4%</a:t>
            </a:r>
            <a:endParaRPr lang="en-US" b="1" dirty="0">
              <a:solidFill>
                <a:schemeClr val="bg1"/>
              </a:solidFill>
              <a:latin typeface="Arial" charset="0"/>
              <a:cs typeface="Arial" charset="0"/>
            </a:endParaRPr>
          </a:p>
          <a:p>
            <a:pPr algn="ctr">
              <a:lnSpc>
                <a:spcPct val="85000"/>
              </a:lnSpc>
              <a:spcBef>
                <a:spcPct val="50000"/>
              </a:spcBef>
              <a:buClr>
                <a:schemeClr val="bg1"/>
              </a:buClr>
              <a:buFont typeface="Wingdings" pitchFamily="2" charset="2"/>
              <a:buNone/>
              <a:defRPr/>
            </a:pPr>
            <a:r>
              <a:rPr lang="en-US" b="1" dirty="0" smtClean="0">
                <a:solidFill>
                  <a:schemeClr val="bg1"/>
                </a:solidFill>
                <a:latin typeface="Arial" charset="0"/>
                <a:cs typeface="Arial" charset="0"/>
              </a:rPr>
              <a:t>IL: 7.8%</a:t>
            </a:r>
            <a:endParaRPr lang="en-US" b="1" dirty="0">
              <a:solidFill>
                <a:schemeClr val="bg1"/>
              </a:solidFill>
              <a:latin typeface="Arial" charset="0"/>
              <a:cs typeface="Arial" charset="0"/>
            </a:endParaRPr>
          </a:p>
        </p:txBody>
      </p:sp>
    </p:spTree>
    <p:extLst>
      <p:ext uri="{BB962C8B-B14F-4D97-AF65-F5344CB8AC3E}">
        <p14:creationId xmlns:p14="http://schemas.microsoft.com/office/powerpoint/2010/main" val="21392986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59</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472607" y="4735266"/>
            <a:ext cx="8189259"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6</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2001–2015:H1*</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2014.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 = 97.0.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ext uri="{D42A27DB-BD31-4B8C-83A1-F6EECF244321}">
                <p14:modId xmlns:p14="http://schemas.microsoft.com/office/powerpoint/2010/main" val="4247369623"/>
              </p:ext>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8302573" name="Chart" r:id="rId5" imgW="8534400" imgH="3628921" progId="MSGraph.Chart.8">
                  <p:embed followColorScheme="full"/>
                </p:oleObj>
              </mc:Choice>
              <mc:Fallback>
                <p:oleObj name="Chart" r:id="rId5" imgW="8534400" imgH="3628921"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280039"/>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3763158" y="2093058"/>
            <a:ext cx="1198563" cy="1228725"/>
          </a:xfrm>
          <a:prstGeom prst="wedgeRectCallout">
            <a:avLst>
              <a:gd name="adj1" fmla="val -17938"/>
              <a:gd name="adj2" fmla="val 185434"/>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6028" y="1114616"/>
            <a:ext cx="1709738" cy="895350"/>
          </a:xfrm>
          <a:prstGeom prst="wedgeRectCallout">
            <a:avLst>
              <a:gd name="adj1" fmla="val -6925"/>
              <a:gd name="adj2" fmla="val 343568"/>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093888" y="1185602"/>
            <a:ext cx="1116013" cy="1206500"/>
          </a:xfrm>
          <a:prstGeom prst="wedgeRectCallout">
            <a:avLst>
              <a:gd name="adj1" fmla="val -42487"/>
              <a:gd name="adj2" fmla="val 238611"/>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5" name="PPTShape_1"/>
          <p:cNvSpPr>
            <a:spLocks noChangeArrowheads="1"/>
          </p:cNvSpPr>
          <p:nvPr/>
        </p:nvSpPr>
        <p:spPr bwMode="blackWhite">
          <a:xfrm>
            <a:off x="6765477" y="1098931"/>
            <a:ext cx="1101725" cy="1654175"/>
          </a:xfrm>
          <a:prstGeom prst="wedgeRectCallout">
            <a:avLst>
              <a:gd name="adj1" fmla="val -76758"/>
              <a:gd name="adj2" fmla="val 155514"/>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350777" y="3595201"/>
            <a:ext cx="1316038" cy="571500"/>
          </a:xfrm>
          <a:prstGeom prst="wedgeRectCallout">
            <a:avLst>
              <a:gd name="adj1" fmla="val -31266"/>
              <a:gd name="adj2" fmla="val 10936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033177" y="3195713"/>
            <a:ext cx="915740" cy="582804"/>
          </a:xfrm>
          <a:prstGeom prst="wedgeRectCallout">
            <a:avLst>
              <a:gd name="adj1" fmla="val -62991"/>
              <a:gd name="adj2" fmla="val 155800"/>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316339" y="3912051"/>
            <a:ext cx="915740" cy="684963"/>
          </a:xfrm>
          <a:prstGeom prst="wedgeRectCallout">
            <a:avLst>
              <a:gd name="adj1" fmla="val -39990"/>
              <a:gd name="adj2" fmla="val 97028"/>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084203" y="3516620"/>
            <a:ext cx="1251488" cy="895350"/>
          </a:xfrm>
          <a:prstGeom prst="wedgeRectCallout">
            <a:avLst>
              <a:gd name="adj1" fmla="val -10466"/>
              <a:gd name="adj2" fmla="val 153169"/>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20" name="PPTShape_0"/>
          <p:cNvSpPr>
            <a:spLocks noChangeArrowheads="1"/>
          </p:cNvSpPr>
          <p:nvPr/>
        </p:nvSpPr>
        <p:spPr bwMode="blackWhite">
          <a:xfrm>
            <a:off x="5702053" y="2511939"/>
            <a:ext cx="1038225" cy="1119188"/>
          </a:xfrm>
          <a:prstGeom prst="wedgeRectCallout">
            <a:avLst>
              <a:gd name="adj1" fmla="val -41663"/>
              <a:gd name="adj2" fmla="val 124655"/>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Tree>
    <p:custDataLst>
      <p:tags r:id="rId2"/>
    </p:custDataLst>
    <p:extLst>
      <p:ext uri="{BB962C8B-B14F-4D97-AF65-F5344CB8AC3E}">
        <p14:creationId xmlns:p14="http://schemas.microsoft.com/office/powerpoint/2010/main" val="252715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5" grpId="0" animBg="1"/>
      <p:bldP spid="16" grpId="0" animBg="1"/>
      <p:bldP spid="17" grpId="0" animBg="1"/>
      <p:bldP spid="18" grpId="0" animBg="1"/>
      <p:bldP spid="19" grpId="0" animBg="1"/>
      <p:bldP spid="2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60</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9/15; </a:t>
            </a:r>
            <a:r>
              <a:rPr lang="en-US" sz="1100" dirty="0"/>
              <a:t>Insurance Information Institute.</a:t>
            </a:r>
          </a:p>
        </p:txBody>
      </p:sp>
      <p:graphicFrame>
        <p:nvGraphicFramePr>
          <p:cNvPr id="66562" name="Object 4"/>
          <p:cNvGraphicFramePr>
            <a:graphicFrameLocks noChangeAspect="1"/>
          </p:cNvGraphicFramePr>
          <p:nvPr>
            <p:extLst>
              <p:ext uri="{D42A27DB-BD31-4B8C-83A1-F6EECF244321}">
                <p14:modId xmlns:p14="http://schemas.microsoft.com/office/powerpoint/2010/main" val="3348642875"/>
              </p:ext>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199209" name="Chart" r:id="rId4" imgW="8600912" imgH="3781515" progId="MSGraph.Chart.8">
                  <p:embed followColorScheme="full"/>
                </p:oleObj>
              </mc:Choice>
              <mc:Fallback>
                <p:oleObj name="Chart" r:id="rId4" imgW="8600912" imgH="3781515"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2015 as GDP Growth Accelerates Modestly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773724" y="3316795"/>
            <a:ext cx="1084384" cy="1053592"/>
          </a:xfrm>
          <a:prstGeom prst="wedgeRectCallout">
            <a:avLst>
              <a:gd name="adj1" fmla="val 57194"/>
              <a:gd name="adj2" fmla="val -656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a:t>
            </a:r>
            <a:r>
              <a:rPr lang="en-US" sz="1400" b="1" dirty="0" smtClean="0">
                <a:solidFill>
                  <a:schemeClr val="bg1"/>
                </a:solidFill>
              </a:rPr>
              <a:t>in June 2009</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20340"/>
              <a:gd name="adj2" fmla="val 2008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4308746" y="3545011"/>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Q1 2014/15 GDP data were hit hard by this year’s “Polar Vortex” and harsh winter</a:t>
            </a:r>
            <a:endParaRPr lang="en-US" sz="1400" b="1" dirty="0">
              <a:solidFill>
                <a:schemeClr val="bg1"/>
              </a:solidFill>
            </a:endParaRPr>
          </a:p>
        </p:txBody>
      </p:sp>
      <p:sp>
        <p:nvSpPr>
          <p:cNvPr id="15" name="Rectangle 7"/>
          <p:cNvSpPr>
            <a:spLocks noChangeArrowheads="1"/>
          </p:cNvSpPr>
          <p:nvPr/>
        </p:nvSpPr>
        <p:spPr bwMode="grayWhite">
          <a:xfrm>
            <a:off x="2092569" y="3049101"/>
            <a:ext cx="1169466"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9076458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61</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2014*:</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1305505351"/>
              </p:ext>
            </p:extLst>
          </p:nvPr>
        </p:nvGraphicFramePr>
        <p:xfrm>
          <a:off x="-50800" y="1814513"/>
          <a:ext cx="9082088" cy="4722812"/>
        </p:xfrm>
        <a:graphic>
          <a:graphicData uri="http://schemas.openxmlformats.org/presentationml/2006/ole">
            <mc:AlternateContent xmlns:mc="http://schemas.openxmlformats.org/markup-compatibility/2006">
              <mc:Choice xmlns:v="urn:schemas-microsoft-com:vml" Requires="v">
                <p:oleObj spid="_x0000_s28264693" name="Chart" r:id="rId4" imgW="5873798" imgH="3054512" progId="MSGraph.Chart.8">
                  <p:embed followColorScheme="full"/>
                </p:oleObj>
              </mc:Choice>
              <mc:Fallback>
                <p:oleObj name="Chart" r:id="rId4" imgW="5873798" imgH="3054512" progId="MSGraph.Chart.8">
                  <p:embed followColorScheme="full"/>
                  <p:pic>
                    <p:nvPicPr>
                      <p:cNvPr id="0" name=""/>
                      <p:cNvPicPr>
                        <a:picLocks noChangeAspect="1" noChangeArrowheads="1"/>
                      </p:cNvPicPr>
                      <p:nvPr/>
                    </p:nvPicPr>
                    <p:blipFill>
                      <a:blip r:embed="rId5"/>
                      <a:srcRect/>
                      <a:stretch>
                        <a:fillRect/>
                      </a:stretch>
                    </p:blipFill>
                    <p:spPr bwMode="auto">
                      <a:xfrm>
                        <a:off x="-50800" y="1814513"/>
                        <a:ext cx="9082088"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t>*Advance statistics</a:t>
            </a:r>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hlinkClick r:id="rId6"/>
              </a:rPr>
              <a:t>U.S</a:t>
            </a:r>
            <a:r>
              <a:rPr lang="en-US" sz="1100" dirty="0">
                <a:hlinkClick r:id="rId6"/>
              </a:rPr>
              <a:t>. Bureau of Economic Analysis</a:t>
            </a:r>
            <a:r>
              <a:rPr lang="en-US" sz="1100" dirty="0"/>
              <a:t>;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2014—by far</a:t>
            </a:r>
            <a:endParaRPr lang="en-US" sz="1400" b="1" dirty="0">
              <a:solidFill>
                <a:schemeClr val="bg1"/>
              </a:solidFill>
            </a:endParaRPr>
          </a:p>
        </p:txBody>
      </p:sp>
      <p:sp>
        <p:nvSpPr>
          <p:cNvPr id="7" name="AutoShape 7"/>
          <p:cNvSpPr>
            <a:spLocks noChangeArrowheads="1"/>
          </p:cNvSpPr>
          <p:nvPr/>
        </p:nvSpPr>
        <p:spPr bwMode="blackWhite">
          <a:xfrm>
            <a:off x="4343399" y="1761619"/>
            <a:ext cx="4343401" cy="1108541"/>
          </a:xfrm>
          <a:prstGeom prst="wedgeRectCallout">
            <a:avLst>
              <a:gd name="adj1" fmla="val -98892"/>
              <a:gd name="adj2" fmla="val 7002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7 states experienced growth in excess of 3% in 2014, which is a growth rate we would see nationally in a more typical recovery</a:t>
            </a:r>
            <a:endParaRPr lang="en-US" b="1" dirty="0">
              <a:solidFill>
                <a:srgbClr val="FFFFFF"/>
              </a:solidFill>
              <a:latin typeface="Arial" charset="0"/>
              <a:cs typeface="Arial" charset="0"/>
            </a:endParaRPr>
          </a:p>
        </p:txBody>
      </p:sp>
      <p:sp>
        <p:nvSpPr>
          <p:cNvPr id="10" name="Text Box 6"/>
          <p:cNvSpPr txBox="1">
            <a:spLocks noChangeArrowheads="1"/>
          </p:cNvSpPr>
          <p:nvPr/>
        </p:nvSpPr>
        <p:spPr bwMode="blackWhite">
          <a:xfrm>
            <a:off x="4772025" y="3241813"/>
            <a:ext cx="3914775" cy="91799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Real GDP</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2.2%</a:t>
            </a:r>
            <a:endParaRPr lang="en-US" sz="1600" b="1" dirty="0">
              <a:solidFill>
                <a:schemeClr val="bg1"/>
              </a:solidFill>
              <a:cs typeface="+mn-cs"/>
            </a:endParaRPr>
          </a:p>
        </p:txBody>
      </p:sp>
    </p:spTree>
    <p:extLst>
      <p:ext uri="{BB962C8B-B14F-4D97-AF65-F5344CB8AC3E}">
        <p14:creationId xmlns:p14="http://schemas.microsoft.com/office/powerpoint/2010/main" val="40927524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62</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1379013013"/>
              </p:ext>
            </p:extLst>
          </p:nvPr>
        </p:nvGraphicFramePr>
        <p:xfrm>
          <a:off x="0" y="1710062"/>
          <a:ext cx="9150350" cy="4722813"/>
        </p:xfrm>
        <a:graphic>
          <a:graphicData uri="http://schemas.openxmlformats.org/presentationml/2006/ole">
            <mc:AlternateContent xmlns:mc="http://schemas.openxmlformats.org/markup-compatibility/2006">
              <mc:Choice xmlns:v="urn:schemas-microsoft-com:vml" Requires="v">
                <p:oleObj spid="_x0000_s28265717" name="Chart" r:id="rId4" imgW="8820230" imgH="4553040" progId="MSGraph.Chart.8">
                  <p:embed followColorScheme="full"/>
                </p:oleObj>
              </mc:Choice>
              <mc:Fallback>
                <p:oleObj name="Chart" r:id="rId4" imgW="8820230" imgH="4553040" progId="MSGraph.Chart.8">
                  <p:embed followColorScheme="full"/>
                  <p:pic>
                    <p:nvPicPr>
                      <p:cNvPr id="0" name=""/>
                      <p:cNvPicPr>
                        <a:picLocks noChangeAspect="1" noChangeArrowheads="1"/>
                      </p:cNvPicPr>
                      <p:nvPr/>
                    </p:nvPicPr>
                    <p:blipFill>
                      <a:blip r:embed="rId5"/>
                      <a:srcRect/>
                      <a:stretch>
                        <a:fillRect/>
                      </a:stretch>
                    </p:blipFill>
                    <p:spPr bwMode="auto">
                      <a:xfrm>
                        <a:off x="0" y="1710062"/>
                        <a:ext cx="9150350" cy="4722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3000" b="1" dirty="0">
                <a:solidFill>
                  <a:schemeClr val="accent1"/>
                </a:solidFill>
              </a:rPr>
              <a:t>Real GDP by State Percent Change, </a:t>
            </a:r>
            <a:r>
              <a:rPr lang="en-US" sz="3000" b="1" dirty="0" smtClean="0">
                <a:solidFill>
                  <a:schemeClr val="accent1"/>
                </a:solidFill>
              </a:rPr>
              <a:t>2014*: </a:t>
            </a:r>
            <a:endParaRPr lang="en-US" sz="3000" b="1" dirty="0">
              <a:solidFill>
                <a:schemeClr val="accent1"/>
              </a:solidFill>
            </a:endParaRPr>
          </a:p>
          <a:p>
            <a:pPr eaLnBrk="0" hangingPunct="0"/>
            <a:r>
              <a:rPr lang="en-US" sz="3000" b="1" dirty="0">
                <a:solidFill>
                  <a:schemeClr val="accent1"/>
                </a:solidFill>
              </a:rPr>
              <a:t>Lowest 25 States</a:t>
            </a:r>
          </a:p>
        </p:txBody>
      </p:sp>
      <p:sp>
        <p:nvSpPr>
          <p:cNvPr id="2053"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r>
              <a:rPr lang="en-US" sz="1100" dirty="0" smtClean="0"/>
              <a:t>*Advance statistics</a:t>
            </a:r>
            <a:endParaRPr lang="en-US" sz="1100" dirty="0"/>
          </a:p>
          <a:p>
            <a:r>
              <a:rPr lang="en-US" sz="1100" dirty="0"/>
              <a:t>Sources: </a:t>
            </a:r>
            <a:r>
              <a:rPr lang="en-US" sz="1100" dirty="0" smtClean="0">
                <a:hlinkClick r:id="rId6"/>
              </a:rPr>
              <a:t>US </a:t>
            </a:r>
            <a:r>
              <a:rPr lang="en-US" sz="1100" dirty="0">
                <a:hlinkClick r:id="rId6"/>
              </a:rPr>
              <a:t>Bureau of </a:t>
            </a:r>
            <a:r>
              <a:rPr lang="en-US" sz="1100" dirty="0" smtClean="0">
                <a:hlinkClick r:id="rId6"/>
              </a:rPr>
              <a:t>Economic Analysis</a:t>
            </a:r>
            <a:r>
              <a:rPr lang="en-US" sz="1100" dirty="0" smtClean="0"/>
              <a:t>; </a:t>
            </a:r>
            <a:r>
              <a:rPr lang="en-US" sz="1100" dirty="0"/>
              <a:t>Insurance Information Institute.	</a:t>
            </a:r>
          </a:p>
        </p:txBody>
      </p:sp>
      <p:sp>
        <p:nvSpPr>
          <p:cNvPr id="6" name="AutoShape 10"/>
          <p:cNvSpPr>
            <a:spLocks noChangeArrowheads="1"/>
          </p:cNvSpPr>
          <p:nvPr/>
        </p:nvSpPr>
        <p:spPr bwMode="blackWhite">
          <a:xfrm>
            <a:off x="5824251" y="4306023"/>
            <a:ext cx="1705899" cy="1060304"/>
          </a:xfrm>
          <a:prstGeom prst="wedgeRectCallout">
            <a:avLst>
              <a:gd name="adj1" fmla="val -198132"/>
              <a:gd name="adj2" fmla="val -620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Midwest Had Been Slow to Recover: IL, WI, IA, IN All Below Average Growth</a:t>
            </a:r>
            <a:endParaRPr lang="en-US" sz="1400" b="1" dirty="0">
              <a:solidFill>
                <a:schemeClr val="bg1"/>
              </a:solidFill>
            </a:endParaRPr>
          </a:p>
        </p:txBody>
      </p:sp>
      <p:sp>
        <p:nvSpPr>
          <p:cNvPr id="7" name="AutoShape 7"/>
          <p:cNvSpPr>
            <a:spLocks noChangeArrowheads="1"/>
          </p:cNvSpPr>
          <p:nvPr/>
        </p:nvSpPr>
        <p:spPr bwMode="blackWhite">
          <a:xfrm>
            <a:off x="5103988" y="1155792"/>
            <a:ext cx="3008670" cy="1108541"/>
          </a:xfrm>
          <a:prstGeom prst="wedgeRectCallout">
            <a:avLst>
              <a:gd name="adj1" fmla="val -72402"/>
              <a:gd name="adj2" fmla="val 1210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16 states  were still below 1% in 2014</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5795412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State Leading Economic Indicators through </a:t>
            </a:r>
            <a:r>
              <a:rPr lang="en-US" sz="3000" b="1" i="1" u="sng" kern="0" dirty="0" smtClean="0">
                <a:solidFill>
                  <a:srgbClr val="225A7A"/>
                </a:solidFill>
                <a:ea typeface="+mj-ea"/>
                <a:cs typeface="+mj-cs"/>
              </a:rPr>
              <a:t>November</a:t>
            </a:r>
            <a:r>
              <a:rPr lang="en-US" sz="3000" b="1" kern="0" dirty="0" smtClean="0">
                <a:solidFill>
                  <a:srgbClr val="225A7A"/>
                </a:solidFill>
                <a:ea typeface="+mj-ea"/>
                <a:cs typeface="+mj-cs"/>
              </a:rPr>
              <a:t> </a:t>
            </a:r>
            <a:r>
              <a:rPr lang="en-US" sz="3000" b="1" i="1" u="sng" kern="0" dirty="0" smtClean="0">
                <a:solidFill>
                  <a:srgbClr val="225A7A"/>
                </a:solidFill>
                <a:ea typeface="+mj-ea"/>
                <a:cs typeface="+mj-cs"/>
              </a:rPr>
              <a:t>2015</a:t>
            </a:r>
            <a:endParaRPr lang="en-US" sz="3000" b="1" i="1" u="sng"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63</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4" name="Picture 3"/>
          <p:cNvPicPr>
            <a:picLocks noChangeAspect="1"/>
          </p:cNvPicPr>
          <p:nvPr/>
        </p:nvPicPr>
        <p:blipFill>
          <a:blip r:embed="rId4"/>
          <a:stretch>
            <a:fillRect/>
          </a:stretch>
        </p:blipFill>
        <p:spPr>
          <a:xfrm>
            <a:off x="1117601" y="1076827"/>
            <a:ext cx="6727084" cy="4988693"/>
          </a:xfrm>
          <a:prstGeom prst="rect">
            <a:avLst/>
          </a:prstGeom>
        </p:spPr>
      </p:pic>
      <p:sp>
        <p:nvSpPr>
          <p:cNvPr id="17" name="AutoShape 7"/>
          <p:cNvSpPr>
            <a:spLocks noChangeArrowheads="1"/>
          </p:cNvSpPr>
          <p:nvPr/>
        </p:nvSpPr>
        <p:spPr bwMode="blackWhite">
          <a:xfrm>
            <a:off x="155575" y="3390729"/>
            <a:ext cx="1277938" cy="1317174"/>
          </a:xfrm>
          <a:prstGeom prst="wedgeRectCallout">
            <a:avLst>
              <a:gd name="adj1" fmla="val 72153"/>
              <a:gd name="adj2" fmla="val -4713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Growth in the West is finally beginning to pick up</a:t>
            </a:r>
            <a:endParaRPr lang="en-US" sz="1600" b="1" dirty="0">
              <a:solidFill>
                <a:srgbClr val="FFFFFF"/>
              </a:solidFill>
            </a:endParaRPr>
          </a:p>
        </p:txBody>
      </p:sp>
      <p:sp>
        <p:nvSpPr>
          <p:cNvPr id="18" name="AutoShape 8"/>
          <p:cNvSpPr>
            <a:spLocks noChangeArrowheads="1"/>
          </p:cNvSpPr>
          <p:nvPr/>
        </p:nvSpPr>
        <p:spPr bwMode="blackWhite">
          <a:xfrm>
            <a:off x="6908166" y="4049316"/>
            <a:ext cx="2044382" cy="1901031"/>
          </a:xfrm>
          <a:prstGeom prst="wedgeRectCallout">
            <a:avLst>
              <a:gd name="adj1" fmla="val -67472"/>
              <a:gd name="adj2" fmla="val -439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generally positive, though flat-to-negative for 10 states, several of them energy dependent</a:t>
            </a:r>
            <a:endParaRPr lang="en-US" sz="1600" b="1" dirty="0">
              <a:solidFill>
                <a:schemeClr val="bg1"/>
              </a:solidFill>
            </a:endParaRPr>
          </a:p>
        </p:txBody>
      </p:sp>
    </p:spTree>
    <p:extLst>
      <p:ext uri="{BB962C8B-B14F-4D97-AF65-F5344CB8AC3E}">
        <p14:creationId xmlns:p14="http://schemas.microsoft.com/office/powerpoint/2010/main" val="8011829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54186" y="1085850"/>
            <a:ext cx="6953250" cy="5343525"/>
          </a:xfrm>
          <a:prstGeom prst="rect">
            <a:avLst/>
          </a:prstGeom>
        </p:spPr>
      </p:pic>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State Leading Economic Indicators through January 2016</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4"/>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64</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7" name="AutoShape 7"/>
          <p:cNvSpPr>
            <a:spLocks noChangeArrowheads="1"/>
          </p:cNvSpPr>
          <p:nvPr/>
        </p:nvSpPr>
        <p:spPr bwMode="blackWhite">
          <a:xfrm>
            <a:off x="155575" y="3390729"/>
            <a:ext cx="1277938" cy="1317174"/>
          </a:xfrm>
          <a:prstGeom prst="wedgeRectCallout">
            <a:avLst>
              <a:gd name="adj1" fmla="val 46134"/>
              <a:gd name="adj2" fmla="val -2259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sz="1600" b="1" dirty="0" smtClean="0">
                <a:solidFill>
                  <a:srgbClr val="FFFFFF"/>
                </a:solidFill>
              </a:rPr>
              <a:t>Much of Nation Has Robust Outlook</a:t>
            </a:r>
            <a:endParaRPr lang="en-US" sz="1600" b="1" dirty="0">
              <a:solidFill>
                <a:srgbClr val="FFFFFF"/>
              </a:solidFill>
            </a:endParaRPr>
          </a:p>
        </p:txBody>
      </p:sp>
      <p:sp>
        <p:nvSpPr>
          <p:cNvPr id="18" name="AutoShape 8"/>
          <p:cNvSpPr>
            <a:spLocks noChangeArrowheads="1"/>
          </p:cNvSpPr>
          <p:nvPr/>
        </p:nvSpPr>
        <p:spPr bwMode="blackWhite">
          <a:xfrm>
            <a:off x="6409402" y="691024"/>
            <a:ext cx="2044382" cy="980710"/>
          </a:xfrm>
          <a:prstGeom prst="wedgeRectCallout">
            <a:avLst>
              <a:gd name="adj1" fmla="val -137500"/>
              <a:gd name="adj2" fmla="val 699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ND, Formerly A Leader, Becoming a Laggard.</a:t>
            </a:r>
            <a:endParaRPr lang="en-US" sz="1600" b="1" dirty="0">
              <a:solidFill>
                <a:schemeClr val="bg1"/>
              </a:solidFill>
            </a:endParaRPr>
          </a:p>
        </p:txBody>
      </p:sp>
      <p:sp>
        <p:nvSpPr>
          <p:cNvPr id="14" name="AutoShape 8"/>
          <p:cNvSpPr>
            <a:spLocks noChangeArrowheads="1"/>
          </p:cNvSpPr>
          <p:nvPr/>
        </p:nvSpPr>
        <p:spPr bwMode="blackWhite">
          <a:xfrm>
            <a:off x="7496432" y="3141556"/>
            <a:ext cx="1552318" cy="722570"/>
          </a:xfrm>
          <a:prstGeom prst="wedgeRectCallout">
            <a:avLst>
              <a:gd name="adj1" fmla="val -150399"/>
              <a:gd name="adj2" fmla="val -3311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Solid Growth Projected for Midwest.</a:t>
            </a:r>
            <a:endParaRPr lang="en-US" sz="1600" b="1" dirty="0">
              <a:solidFill>
                <a:schemeClr val="bg1"/>
              </a:solidFill>
            </a:endParaRPr>
          </a:p>
        </p:txBody>
      </p:sp>
      <p:sp>
        <p:nvSpPr>
          <p:cNvPr id="13" name="Oval 12"/>
          <p:cNvSpPr/>
          <p:nvPr/>
        </p:nvSpPr>
        <p:spPr>
          <a:xfrm>
            <a:off x="1865745" y="476044"/>
            <a:ext cx="2623128" cy="4574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28933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par>
                          <p:cTn id="12" fill="hold">
                            <p:stCondLst>
                              <p:cond delay="2400"/>
                            </p:stCondLst>
                            <p:childTnLst>
                              <p:par>
                                <p:cTn id="13" presetID="22" presetClass="entr" presetSubtype="2" fill="hold" grpId="0" nodeType="afterEffect">
                                  <p:stCondLst>
                                    <p:cond delay="70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4"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65</a:t>
            </a:fld>
            <a:endParaRPr lang="en-US" sz="900">
              <a:solidFill>
                <a:schemeClr val="bg1"/>
              </a:solidFill>
            </a:endParaRPr>
          </a:p>
        </p:txBody>
      </p:sp>
      <p:pic>
        <p:nvPicPr>
          <p:cNvPr id="15462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Massive Job Losses Sapped the Economy and Commercial/Personal  Lines Exposure, But Trend </a:t>
            </a:r>
            <a:r>
              <a:rPr lang="en-US" sz="3600" b="1" dirty="0" smtClean="0">
                <a:solidFill>
                  <a:srgbClr val="225A7A"/>
                </a:solidFill>
              </a:rPr>
              <a:t>Has Greatly Improved</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66</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dirty="0" smtClean="0"/>
              <a:t>Unemployment and Underemployment Rates: Still Too High, But Falling</a:t>
            </a:r>
          </a:p>
        </p:txBody>
      </p:sp>
      <p:graphicFrame>
        <p:nvGraphicFramePr>
          <p:cNvPr id="17410" name="Object 2"/>
          <p:cNvGraphicFramePr>
            <a:graphicFrameLocks noGrp="1"/>
          </p:cNvGraphicFramePr>
          <p:nvPr>
            <p:ph idx="4294967295"/>
            <p:extLst>
              <p:ext uri="{D42A27DB-BD31-4B8C-83A1-F6EECF244321}">
                <p14:modId xmlns:p14="http://schemas.microsoft.com/office/powerpoint/2010/main" val="2601446617"/>
              </p:ext>
            </p:extLst>
          </p:nvPr>
        </p:nvGraphicFramePr>
        <p:xfrm>
          <a:off x="120650" y="1350963"/>
          <a:ext cx="6846888" cy="4718050"/>
        </p:xfrm>
        <a:graphic>
          <a:graphicData uri="http://schemas.openxmlformats.org/presentationml/2006/ole">
            <mc:AlternateContent xmlns:mc="http://schemas.openxmlformats.org/markup-compatibility/2006">
              <mc:Choice xmlns:v="urn:schemas-microsoft-com:vml" Requires="v">
                <p:oleObj spid="_x0000_s28287219" name="Chart" r:id="rId4" imgW="7077144" imgH="4876942" progId="MSGraph.Chart.8">
                  <p:embed followColorScheme="full"/>
                </p:oleObj>
              </mc:Choice>
              <mc:Fallback>
                <p:oleObj name="Chart" r:id="rId4" imgW="7077144" imgH="4876942" progId="MSGraph.Chart.8">
                  <p:embed followColorScheme="full"/>
                  <p:pic>
                    <p:nvPicPr>
                      <p:cNvPr id="0" name=""/>
                      <p:cNvPicPr>
                        <a:picLocks noGrp="1" noChangeArrowheads="1"/>
                      </p:cNvPicPr>
                      <p:nvPr/>
                    </p:nvPicPr>
                    <p:blipFill>
                      <a:blip r:embed="rId5"/>
                      <a:srcRect/>
                      <a:stretch>
                        <a:fillRect/>
                      </a:stretch>
                    </p:blipFill>
                    <p:spPr bwMode="auto">
                      <a:xfrm>
                        <a:off x="120650" y="1350963"/>
                        <a:ext cx="6846888"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2775" name="AutoShape 7"/>
          <p:cNvSpPr>
            <a:spLocks noChangeArrowheads="1"/>
          </p:cNvSpPr>
          <p:nvPr/>
        </p:nvSpPr>
        <p:spPr bwMode="blackWhite">
          <a:xfrm>
            <a:off x="7275919" y="4154488"/>
            <a:ext cx="1692275" cy="1252537"/>
          </a:xfrm>
          <a:prstGeom prst="wedgeRectCallout">
            <a:avLst>
              <a:gd name="adj1" fmla="val -76204"/>
              <a:gd name="adj2" fmla="val -21137"/>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a:t>
            </a:r>
            <a:r>
              <a:rPr lang="en-US" sz="1400" b="1" dirty="0" smtClean="0">
                <a:solidFill>
                  <a:schemeClr val="bg1"/>
                </a:solidFill>
                <a:cs typeface="+mn-cs"/>
              </a:rPr>
              <a:t>5.1% </a:t>
            </a:r>
            <a:r>
              <a:rPr lang="en-US" sz="1400" b="1" dirty="0">
                <a:solidFill>
                  <a:schemeClr val="bg1"/>
                </a:solidFill>
                <a:cs typeface="+mn-cs"/>
              </a:rPr>
              <a:t>in </a:t>
            </a:r>
            <a:r>
              <a:rPr lang="en-US" sz="1400" b="1" dirty="0" smtClean="0">
                <a:solidFill>
                  <a:schemeClr val="bg1"/>
                </a:solidFill>
                <a:cs typeface="+mn-cs"/>
              </a:rPr>
              <a:t>Sept.</a:t>
            </a:r>
            <a:r>
              <a:rPr lang="en-US" sz="1400" b="1" dirty="0" smtClean="0">
                <a:solidFill>
                  <a:schemeClr val="bg1"/>
                </a:solidFill>
              </a:rPr>
              <a:t> </a:t>
            </a:r>
            <a:r>
              <a:rPr lang="en-US" sz="1400" b="1" dirty="0" smtClean="0">
                <a:solidFill>
                  <a:schemeClr val="bg1"/>
                </a:solidFill>
                <a:cs typeface="+mn-cs"/>
              </a:rPr>
              <a:t>2015.</a:t>
            </a:r>
            <a:r>
              <a:rPr lang="en-US" sz="1400" b="1" dirty="0" smtClean="0">
                <a:solidFill>
                  <a:schemeClr val="bg1"/>
                </a:solidFill>
              </a:rPr>
              <a:t> 4.5% </a:t>
            </a:r>
            <a:r>
              <a:rPr lang="en-US" sz="1400" b="1" dirty="0">
                <a:solidFill>
                  <a:schemeClr val="bg1"/>
                </a:solidFill>
              </a:rPr>
              <a:t>to </a:t>
            </a:r>
            <a:r>
              <a:rPr lang="en-US" sz="1400" b="1" dirty="0" smtClean="0">
                <a:solidFill>
                  <a:schemeClr val="bg1"/>
                </a:solidFill>
              </a:rPr>
              <a:t>5.5% </a:t>
            </a:r>
            <a:r>
              <a:rPr lang="en-US" sz="1400" b="1" dirty="0">
                <a:solidFill>
                  <a:schemeClr val="bg1"/>
                </a:solidFill>
              </a:rPr>
              <a:t>is “normal.”</a:t>
            </a:r>
            <a:endParaRPr lang="en-US" sz="1400" b="1" dirty="0">
              <a:solidFill>
                <a:schemeClr val="bg1"/>
              </a:solidFill>
              <a:cs typeface="+mn-cs"/>
            </a:endParaRP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Insurance Information Institute.</a:t>
            </a:r>
          </a:p>
        </p:txBody>
      </p:sp>
      <p:sp>
        <p:nvSpPr>
          <p:cNvPr id="17418" name="Rectangle 11"/>
          <p:cNvSpPr>
            <a:spLocks noChangeArrowheads="1"/>
          </p:cNvSpPr>
          <p:nvPr/>
        </p:nvSpPr>
        <p:spPr bwMode="black">
          <a:xfrm>
            <a:off x="223838" y="1042988"/>
            <a:ext cx="391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September 2015, </a:t>
            </a:r>
            <a:r>
              <a:rPr lang="en-US" sz="1600" b="1" dirty="0">
                <a:solidFill>
                  <a:srgbClr val="225A7A"/>
                </a:solidFill>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Job Growth Has Been Slow, But Continues to Improve.</a:t>
            </a:r>
            <a:endParaRPr lang="en-US" b="1" dirty="0">
              <a:solidFill>
                <a:srgbClr val="FFFFFF"/>
              </a:solidFill>
            </a:endParaRP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66</a:t>
            </a:fld>
            <a:endParaRPr lang="en-US"/>
          </a:p>
        </p:txBody>
      </p:sp>
      <p:sp>
        <p:nvSpPr>
          <p:cNvPr id="17" name="AutoShape 38"/>
          <p:cNvSpPr>
            <a:spLocks noChangeArrowheads="1"/>
          </p:cNvSpPr>
          <p:nvPr/>
        </p:nvSpPr>
        <p:spPr bwMode="blackWhite">
          <a:xfrm>
            <a:off x="7259638" y="1411288"/>
            <a:ext cx="1639887" cy="1666875"/>
          </a:xfrm>
          <a:prstGeom prst="wedgeRectCallout">
            <a:avLst>
              <a:gd name="adj1" fmla="val -71691"/>
              <a:gd name="adj2" fmla="val 419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a:t>
            </a:r>
            <a:r>
              <a:rPr lang="en-US" sz="1400" b="1" dirty="0" smtClean="0">
                <a:solidFill>
                  <a:schemeClr val="bg1"/>
                </a:solidFill>
                <a:cs typeface="+mn-cs"/>
              </a:rPr>
              <a:t>soared </a:t>
            </a:r>
            <a:r>
              <a:rPr lang="en-US" sz="1400" b="1" dirty="0">
                <a:solidFill>
                  <a:schemeClr val="bg1"/>
                </a:solidFill>
                <a:cs typeface="+mn-cs"/>
              </a:rPr>
              <a:t>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9.6% </a:t>
            </a:r>
            <a:r>
              <a:rPr lang="en-US" sz="1400" b="1" dirty="0">
                <a:solidFill>
                  <a:schemeClr val="bg1"/>
                </a:solidFill>
                <a:cs typeface="+mn-cs"/>
              </a:rPr>
              <a:t>in </a:t>
            </a:r>
            <a:r>
              <a:rPr lang="en-US" sz="1400" b="1" dirty="0" smtClean="0">
                <a:solidFill>
                  <a:schemeClr val="bg1"/>
                </a:solidFill>
                <a:cs typeface="+mn-cs"/>
              </a:rPr>
              <a:t>Sept. 2015.</a:t>
            </a:r>
            <a:r>
              <a:rPr lang="en-US" sz="1400" b="1" dirty="0">
                <a:solidFill>
                  <a:schemeClr val="bg1"/>
                </a:solidFill>
                <a:cs typeface="+mn-cs"/>
              </a:rPr>
              <a:t/>
            </a:r>
            <a:br>
              <a:rPr lang="en-US" sz="1400" b="1" dirty="0">
                <a:solidFill>
                  <a:schemeClr val="bg1"/>
                </a:solidFill>
                <a:cs typeface="+mn-cs"/>
              </a:rPr>
            </a:br>
            <a:r>
              <a:rPr lang="en-US" sz="1400" b="1" dirty="0">
                <a:solidFill>
                  <a:schemeClr val="bg1"/>
                </a:solidFill>
                <a:cs typeface="+mn-cs"/>
              </a:rPr>
              <a:t>8% to 10% is “normal.”</a:t>
            </a:r>
          </a:p>
        </p:txBody>
      </p:sp>
    </p:spTree>
    <p:extLst>
      <p:ext uri="{BB962C8B-B14F-4D97-AF65-F5344CB8AC3E}">
        <p14:creationId xmlns:p14="http://schemas.microsoft.com/office/powerpoint/2010/main" val="29030962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7072775"/>
                                        </p:tgtEl>
                                        <p:attrNameLst>
                                          <p:attrName>style.visibility</p:attrName>
                                        </p:attrNameLst>
                                      </p:cBhvr>
                                      <p:to>
                                        <p:strVal val="visible"/>
                                      </p:to>
                                    </p:set>
                                    <p:animEffect transition="in" filter="wipe(right)">
                                      <p:cBhvr>
                                        <p:cTn id="7" dur="500"/>
                                        <p:tgtEl>
                                          <p:spTgt spid="7072775"/>
                                        </p:tgtEl>
                                      </p:cBhvr>
                                    </p:animEffect>
                                  </p:childTnLst>
                                </p:cTn>
                              </p:par>
                            </p:childTnLst>
                          </p:cTn>
                        </p:par>
                        <p:par>
                          <p:cTn id="8" fill="hold">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14" grpId="0" animBg="1"/>
      <p:bldP spid="17"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ext uri="{D42A27DB-BD31-4B8C-83A1-F6EECF244321}">
                <p14:modId xmlns:p14="http://schemas.microsoft.com/office/powerpoint/2010/main" val="2984473300"/>
              </p:ext>
            </p:extLst>
          </p:nvPr>
        </p:nvGraphicFramePr>
        <p:xfrm>
          <a:off x="333375" y="1455738"/>
          <a:ext cx="8521700" cy="4086225"/>
        </p:xfrm>
        <a:graphic>
          <a:graphicData uri="http://schemas.openxmlformats.org/presentationml/2006/ole">
            <mc:AlternateContent xmlns:mc="http://schemas.openxmlformats.org/markup-compatibility/2006">
              <mc:Choice xmlns:v="urn:schemas-microsoft-com:vml" Requires="v">
                <p:oleObj spid="_x0000_s28291315" name="Chart" r:id="rId4" imgW="5721502" imgH="2743200" progId="MSGraph.Chart.8">
                  <p:embed followColorScheme="full"/>
                </p:oleObj>
              </mc:Choice>
              <mc:Fallback>
                <p:oleObj name="Chart" r:id="rId4" imgW="5721502" imgH="2743200" progId="MSGraph.Chart.8">
                  <p:embed followColorScheme="full"/>
                  <p:pic>
                    <p:nvPicPr>
                      <p:cNvPr id="0" name=""/>
                      <p:cNvPicPr preferRelativeResize="0">
                        <a:picLocks noChangeArrowheads="1"/>
                      </p:cNvPicPr>
                      <p:nvPr/>
                    </p:nvPicPr>
                    <p:blipFill>
                      <a:blip r:embed="rId5"/>
                      <a:srcRect/>
                      <a:stretch>
                        <a:fillRect/>
                      </a:stretch>
                    </p:blipFill>
                    <p:spPr bwMode="gray">
                      <a:xfrm>
                        <a:off x="333375" y="1455738"/>
                        <a:ext cx="8521700" cy="408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July 2015 (000s, Seasonally Adj.)</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12.84 Million </a:t>
            </a:r>
            <a:r>
              <a:rPr lang="en-US" b="1" dirty="0">
                <a:solidFill>
                  <a:srgbClr val="FFFFFF"/>
                </a:solidFill>
              </a:rPr>
              <a:t>Jobs Since Jan. 2010 After Having </a:t>
            </a:r>
            <a:r>
              <a:rPr lang="en-US" b="1" dirty="0" smtClean="0">
                <a:solidFill>
                  <a:srgbClr val="FFFFFF"/>
                </a:solidFill>
              </a:rPr>
              <a:t>Shed 5.01 </a:t>
            </a:r>
            <a:r>
              <a:rPr lang="en-US" b="1" dirty="0">
                <a:solidFill>
                  <a:srgbClr val="FFFFFF"/>
                </a:solidFill>
              </a:rPr>
              <a:t>Million Jobs in 2009 and </a:t>
            </a:r>
            <a:r>
              <a:rPr lang="en-US" b="1" dirty="0" smtClean="0">
                <a:solidFill>
                  <a:srgbClr val="FFFFFF"/>
                </a:solidFill>
              </a:rPr>
              <a:t>3.76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45091" y="657551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1107440" y="4024965"/>
            <a:ext cx="1444359" cy="1020862"/>
          </a:xfrm>
          <a:prstGeom prst="wedgeRectCallout">
            <a:avLst>
              <a:gd name="adj1" fmla="val 61418"/>
              <a:gd name="adj2" fmla="val -280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a:solidFill>
                  <a:schemeClr val="bg1"/>
                </a:solidFill>
              </a:rPr>
              <a:t>Monthly </a:t>
            </a:r>
            <a:r>
              <a:rPr lang="en-US" sz="1200" b="1" dirty="0" smtClean="0">
                <a:solidFill>
                  <a:schemeClr val="bg1"/>
                </a:solidFill>
              </a:rPr>
              <a:t>losses </a:t>
            </a:r>
            <a:r>
              <a:rPr lang="en-US" sz="1200" b="1" dirty="0">
                <a:solidFill>
                  <a:schemeClr val="bg1"/>
                </a:solidFill>
              </a:rPr>
              <a:t>in   Dec. 08–Mar. 09 </a:t>
            </a:r>
            <a:r>
              <a:rPr lang="en-US" sz="1200" b="1" dirty="0" smtClean="0">
                <a:solidFill>
                  <a:schemeClr val="bg1"/>
                </a:solidFill>
              </a:rPr>
              <a:t>were </a:t>
            </a:r>
            <a:r>
              <a:rPr lang="en-US" sz="1200" b="1" dirty="0">
                <a:solidFill>
                  <a:schemeClr val="bg1"/>
                </a:solidFill>
              </a:rPr>
              <a:t>the </a:t>
            </a:r>
            <a:r>
              <a:rPr lang="en-US" sz="1200" b="1" dirty="0" smtClean="0">
                <a:solidFill>
                  <a:schemeClr val="bg1"/>
                </a:solidFill>
              </a:rPr>
              <a:t>largest </a:t>
            </a:r>
            <a:r>
              <a:rPr lang="en-US" sz="1200" b="1" dirty="0">
                <a:solidFill>
                  <a:schemeClr val="bg1"/>
                </a:solidFill>
              </a:rPr>
              <a:t>in the </a:t>
            </a:r>
            <a:br>
              <a:rPr lang="en-US" sz="1200" b="1" dirty="0">
                <a:solidFill>
                  <a:schemeClr val="bg1"/>
                </a:solidFill>
              </a:rPr>
            </a:br>
            <a:r>
              <a:rPr lang="en-US" sz="1200" b="1" dirty="0" smtClean="0">
                <a:solidFill>
                  <a:schemeClr val="bg1"/>
                </a:solidFill>
              </a:rPr>
              <a:t>post-WW </a:t>
            </a:r>
            <a:r>
              <a:rPr lang="en-US" sz="1200" b="1" dirty="0">
                <a:solidFill>
                  <a:schemeClr val="bg1"/>
                </a:solidFill>
              </a:rPr>
              <a:t>II </a:t>
            </a:r>
            <a:r>
              <a:rPr lang="en-US" sz="1200" b="1" dirty="0" smtClean="0">
                <a:solidFill>
                  <a:schemeClr val="bg1"/>
                </a:solidFill>
              </a:rPr>
              <a:t>period</a:t>
            </a:r>
            <a:endParaRPr lang="en-US" sz="1200" b="1" dirty="0">
              <a:solidFill>
                <a:schemeClr val="bg1"/>
              </a:solidFill>
            </a:endParaRPr>
          </a:p>
        </p:txBody>
      </p:sp>
      <p:sp>
        <p:nvSpPr>
          <p:cNvPr id="14" name="AutoShape 7"/>
          <p:cNvSpPr>
            <a:spLocks noChangeArrowheads="1"/>
          </p:cNvSpPr>
          <p:nvPr/>
        </p:nvSpPr>
        <p:spPr bwMode="blackWhite">
          <a:xfrm>
            <a:off x="6897840" y="3461433"/>
            <a:ext cx="1927072" cy="804932"/>
          </a:xfrm>
          <a:prstGeom prst="wedgeRectCallout">
            <a:avLst>
              <a:gd name="adj1" fmla="val 44468"/>
              <a:gd name="adj2" fmla="val -10536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210,000 </a:t>
            </a:r>
            <a:r>
              <a:rPr lang="en-US" sz="1400" b="1" dirty="0">
                <a:cs typeface="+mn-cs"/>
              </a:rPr>
              <a:t>private sector jobs were created in </a:t>
            </a:r>
            <a:r>
              <a:rPr lang="en-US" sz="1400" b="1" dirty="0" smtClean="0">
                <a:cs typeface="+mn-cs"/>
              </a:rPr>
              <a:t>July.</a:t>
            </a:r>
            <a:endParaRPr lang="en-US" sz="1400" b="1" i="1" dirty="0">
              <a:solidFill>
                <a:srgbClr val="FF0000"/>
              </a:solidFill>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67</a:t>
            </a:fld>
            <a:endParaRPr lang="en-US"/>
          </a:p>
        </p:txBody>
      </p:sp>
      <p:sp>
        <p:nvSpPr>
          <p:cNvPr id="13" name="Text Box 17"/>
          <p:cNvSpPr txBox="1">
            <a:spLocks noChangeArrowheads="1"/>
          </p:cNvSpPr>
          <p:nvPr/>
        </p:nvSpPr>
        <p:spPr bwMode="auto">
          <a:xfrm>
            <a:off x="4517219" y="3363287"/>
            <a:ext cx="1897627" cy="138499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endParaRPr lang="en-US" sz="1400" b="1" dirty="0" smtClean="0">
              <a:solidFill>
                <a:schemeClr val="bg1"/>
              </a:solidFill>
            </a:endParaRPr>
          </a:p>
          <a:p>
            <a:pPr algn="ctr">
              <a:defRPr/>
            </a:pPr>
            <a:r>
              <a:rPr lang="en-US" sz="1400" b="1" dirty="0" smtClean="0">
                <a:solidFill>
                  <a:schemeClr val="bg1"/>
                </a:solidFill>
              </a:rPr>
              <a:t>2014: 3.042 Mill</a:t>
            </a:r>
          </a:p>
          <a:p>
            <a:pPr algn="ctr">
              <a:defRPr/>
            </a:pPr>
            <a:r>
              <a:rPr lang="en-US" sz="1400" b="1" dirty="0" smtClean="0">
                <a:solidFill>
                  <a:schemeClr val="bg1"/>
                </a:solidFill>
              </a:rPr>
              <a:t>2013: 2.452 Mill</a:t>
            </a:r>
          </a:p>
          <a:p>
            <a:pPr algn="ctr">
              <a:defRPr/>
            </a:pPr>
            <a:r>
              <a:rPr lang="en-US" sz="1400" b="1" dirty="0" smtClean="0">
                <a:solidFill>
                  <a:schemeClr val="bg1"/>
                </a:solidFill>
              </a:rPr>
              <a:t>2012: 2.315 Mill</a:t>
            </a:r>
          </a:p>
          <a:p>
            <a:pPr algn="ctr">
              <a:defRPr/>
            </a:pPr>
            <a:r>
              <a:rPr lang="en-US" sz="1400" b="1" dirty="0" smtClean="0">
                <a:solidFill>
                  <a:schemeClr val="bg1"/>
                </a:solidFill>
              </a:rPr>
              <a:t>2011: 2.396 Mill</a:t>
            </a:r>
          </a:p>
          <a:p>
            <a:pPr algn="ctr">
              <a:defRPr/>
            </a:pPr>
            <a:r>
              <a:rPr lang="en-US" sz="1400" b="1" dirty="0" smtClean="0">
                <a:solidFill>
                  <a:schemeClr val="bg1"/>
                </a:solidFill>
              </a:rPr>
              <a:t>2010: 1.282 Mill</a:t>
            </a:r>
          </a:p>
        </p:txBody>
      </p:sp>
      <p:sp>
        <p:nvSpPr>
          <p:cNvPr id="15" name="AutoShape 7"/>
          <p:cNvSpPr>
            <a:spLocks noChangeArrowheads="1"/>
          </p:cNvSpPr>
          <p:nvPr/>
        </p:nvSpPr>
        <p:spPr bwMode="blackWhite">
          <a:xfrm>
            <a:off x="5712491" y="1111072"/>
            <a:ext cx="2984602" cy="531998"/>
          </a:xfrm>
          <a:prstGeom prst="wedgeRectCallout">
            <a:avLst>
              <a:gd name="adj1" fmla="val 33935"/>
              <a:gd name="adj2" fmla="val 1161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3,042,000 jobs were created in 2014, the most since 1997</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6002527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2500"/>
                            </p:stCondLst>
                            <p:childTnLst>
                              <p:par>
                                <p:cTn id="18" presetID="22" presetClass="entr" presetSubtype="4" fill="hold" grpId="0" nodeType="afterEffect">
                                  <p:stCondLst>
                                    <p:cond delay="70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68</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ext uri="{D42A27DB-BD31-4B8C-83A1-F6EECF244321}">
                <p14:modId xmlns:p14="http://schemas.microsoft.com/office/powerpoint/2010/main" val="2376192402"/>
              </p:ext>
            </p:extLst>
          </p:nvPr>
        </p:nvGraphicFramePr>
        <p:xfrm>
          <a:off x="239713" y="1873250"/>
          <a:ext cx="8548687" cy="4383088"/>
        </p:xfrm>
        <a:graphic>
          <a:graphicData uri="http://schemas.openxmlformats.org/presentationml/2006/ole">
            <mc:AlternateContent xmlns:mc="http://schemas.openxmlformats.org/markup-compatibility/2006">
              <mc:Choice xmlns:v="urn:schemas-microsoft-com:vml" Requires="v">
                <p:oleObj spid="_x0000_s28288240" name="Chart" r:id="rId4" imgW="8229808" imgH="4219540" progId="MSGraph.Chart.8">
                  <p:embed followColorScheme="full"/>
                </p:oleObj>
              </mc:Choice>
              <mc:Fallback>
                <p:oleObj name="Chart" r:id="rId4" imgW="8229808" imgH="4219540" progId="MSGraph.Chart.8">
                  <p:embed followColorScheme="full"/>
                  <p:pic>
                    <p:nvPicPr>
                      <p:cNvPr id="0" name=""/>
                      <p:cNvPicPr>
                        <a:picLocks noChangeAspect="1" noChangeArrowheads="1"/>
                      </p:cNvPicPr>
                      <p:nvPr/>
                    </p:nvPicPr>
                    <p:blipFill>
                      <a:blip r:embed="rId5"/>
                      <a:srcRect/>
                      <a:stretch>
                        <a:fillRect/>
                      </a:stretch>
                    </p:blipFill>
                    <p:spPr bwMode="auto">
                      <a:xfrm>
                        <a:off x="239713" y="1873250"/>
                        <a:ext cx="8548687" cy="4383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5417237" y="1055410"/>
            <a:ext cx="2568942" cy="1511944"/>
          </a:xfrm>
          <a:prstGeom prst="wedgeRectCallout">
            <a:avLst>
              <a:gd name="adj1" fmla="val -129204"/>
              <a:gd name="adj2" fmla="val 15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(9/15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2016:Q4F</a:t>
            </a:r>
            <a:r>
              <a:rPr lang="en-US" sz="1600" b="1" dirty="0">
                <a:solidFill>
                  <a:srgbClr val="225A7A"/>
                </a:solidFill>
              </a:rPr>
              <a:t>*</a:t>
            </a:r>
          </a:p>
        </p:txBody>
      </p:sp>
      <p:sp>
        <p:nvSpPr>
          <p:cNvPr id="12" name="AutoShape 7"/>
          <p:cNvSpPr>
            <a:spLocks noChangeArrowheads="1"/>
          </p:cNvSpPr>
          <p:nvPr/>
        </p:nvSpPr>
        <p:spPr bwMode="blackWhite">
          <a:xfrm>
            <a:off x="2952301" y="3895669"/>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modestly downwards. Optimistic scenarios put the unemployment as low as 5.0% by Q4 of 2015.</a:t>
            </a:r>
            <a:endParaRPr lang="en-US" sz="1400" b="1" dirty="0">
              <a:cs typeface="+mn-cs"/>
            </a:endParaRPr>
          </a:p>
        </p:txBody>
      </p:sp>
      <p:sp>
        <p:nvSpPr>
          <p:cNvPr id="13" name="AutoShape 5"/>
          <p:cNvSpPr>
            <a:spLocks noChangeArrowheads="1"/>
          </p:cNvSpPr>
          <p:nvPr/>
        </p:nvSpPr>
        <p:spPr bwMode="blackWhite">
          <a:xfrm>
            <a:off x="6727352" y="2828869"/>
            <a:ext cx="2155582" cy="1066800"/>
          </a:xfrm>
          <a:prstGeom prst="wedgeRectCallout">
            <a:avLst>
              <a:gd name="adj1" fmla="val 4078"/>
              <a:gd name="adj2" fmla="val 92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downwards </a:t>
            </a:r>
            <a:r>
              <a:rPr lang="en-US" sz="1600" b="1" dirty="0">
                <a:solidFill>
                  <a:schemeClr val="bg1"/>
                </a:solidFill>
                <a:cs typeface="+mn-cs"/>
              </a:rPr>
              <a:t>for </a:t>
            </a:r>
            <a:r>
              <a:rPr lang="en-US" sz="1600" b="1" dirty="0" smtClean="0">
                <a:solidFill>
                  <a:schemeClr val="bg1"/>
                </a:solidFill>
                <a:cs typeface="+mn-cs"/>
              </a:rPr>
              <a:t>2015/16</a:t>
            </a:r>
            <a:endParaRPr lang="en-US" sz="1600" b="1" dirty="0">
              <a:solidFill>
                <a:schemeClr val="bg1"/>
              </a:solidFill>
              <a:cs typeface="+mn-cs"/>
            </a:endParaRPr>
          </a:p>
        </p:txBody>
      </p:sp>
    </p:spTree>
    <p:extLst>
      <p:ext uri="{BB962C8B-B14F-4D97-AF65-F5344CB8AC3E}">
        <p14:creationId xmlns:p14="http://schemas.microsoft.com/office/powerpoint/2010/main" val="30425411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6C33831D-C598-4A0B-9203-B736337DDAF7}" type="slidenum">
              <a:rPr lang="en-US" altLang="en-US" sz="900" smtClean="0"/>
              <a:pPr>
                <a:lnSpc>
                  <a:spcPct val="85000"/>
                </a:lnSpc>
                <a:spcBef>
                  <a:spcPct val="20000"/>
                </a:spcBef>
                <a:buClrTx/>
                <a:buFontTx/>
                <a:buNone/>
              </a:pPr>
              <a:t>69</a:t>
            </a:fld>
            <a:endParaRPr lang="en-US" altLang="en-US" sz="900" dirty="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sz="2600" dirty="0" smtClean="0">
                <a:latin typeface="Arial" panose="020B0604020202020204" pitchFamily="34" charset="0"/>
              </a:rPr>
              <a:t>Unemployment Rates by State, August 2015:</a:t>
            </a:r>
            <a:br>
              <a:rPr lang="en-US" altLang="en-US" sz="2600" dirty="0" smtClean="0">
                <a:latin typeface="Arial" panose="020B0604020202020204" pitchFamily="34" charset="0"/>
              </a:rPr>
            </a:br>
            <a:r>
              <a:rPr lang="en-US" altLang="en-US" sz="2600" dirty="0" smtClean="0">
                <a:latin typeface="Arial" panose="020B0604020202020204" pitchFamily="34" charset="0"/>
              </a:rPr>
              <a:t>Highest States*</a:t>
            </a:r>
          </a:p>
        </p:txBody>
      </p:sp>
      <p:graphicFrame>
        <p:nvGraphicFramePr>
          <p:cNvPr id="5124" name="Object 3"/>
          <p:cNvGraphicFramePr>
            <a:graphicFrameLocks noGrp="1" noChangeAspect="1"/>
          </p:cNvGraphicFramePr>
          <p:nvPr>
            <p:ph idx="4294967295"/>
            <p:extLst>
              <p:ext uri="{D42A27DB-BD31-4B8C-83A1-F6EECF244321}">
                <p14:modId xmlns:p14="http://schemas.microsoft.com/office/powerpoint/2010/main" val="111187330"/>
              </p:ext>
            </p:extLst>
          </p:nvPr>
        </p:nvGraphicFramePr>
        <p:xfrm>
          <a:off x="0" y="1627188"/>
          <a:ext cx="9144000" cy="4740275"/>
        </p:xfrm>
        <a:graphic>
          <a:graphicData uri="http://schemas.openxmlformats.org/presentationml/2006/ole">
            <mc:AlternateContent xmlns:mc="http://schemas.openxmlformats.org/markup-compatibility/2006">
              <mc:Choice xmlns:v="urn:schemas-microsoft-com:vml" Requires="v">
                <p:oleObj spid="_x0000_s28442712" name="Chart" r:id="rId4" imgW="8820230" imgH="4572154" progId="MSGraph.Chart.8">
                  <p:embed followColorScheme="full"/>
                </p:oleObj>
              </mc:Choice>
              <mc:Fallback>
                <p:oleObj name="Chart" r:id="rId4" imgW="8820230" imgH="4572154" progId="MSGraph.Chart.8">
                  <p:embed followColorScheme="full"/>
                  <p:pic>
                    <p:nvPicPr>
                      <p:cNvPr id="0" name=""/>
                      <p:cNvPicPr>
                        <a:picLocks noChangeAspect="1" noChangeArrowheads="1"/>
                      </p:cNvPicPr>
                      <p:nvPr/>
                    </p:nvPicPr>
                    <p:blipFill>
                      <a:blip r:embed="rId5"/>
                      <a:srcRect/>
                      <a:stretch>
                        <a:fillRect/>
                      </a:stretch>
                    </p:blipFill>
                    <p:spPr bwMode="auto">
                      <a:xfrm>
                        <a:off x="0" y="1627188"/>
                        <a:ext cx="91440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0" y="6367463"/>
            <a:ext cx="9017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altLang="en-US" sz="1100" dirty="0"/>
              <a:t>*Provisional figures </a:t>
            </a:r>
            <a:r>
              <a:rPr lang="en-US" altLang="en-US" sz="1100" dirty="0" smtClean="0"/>
              <a:t>for August 2015, </a:t>
            </a:r>
            <a:r>
              <a:rPr lang="en-US" altLang="en-US" sz="1100" dirty="0"/>
              <a:t>seasonally adjusted.</a:t>
            </a:r>
          </a:p>
          <a:p>
            <a:pPr>
              <a:lnSpc>
                <a:spcPct val="70000"/>
              </a:lnSpc>
              <a:spcBef>
                <a:spcPct val="50000"/>
              </a:spcBef>
              <a:buClr>
                <a:srgbClr val="FF3300"/>
              </a:buClr>
              <a:buFont typeface="Wingdings" panose="05000000000000000000" pitchFamily="2" charset="2"/>
              <a:buNone/>
            </a:pPr>
            <a:r>
              <a:rPr lang="en-US" altLang="en-US" sz="1100" dirty="0"/>
              <a:t>Sources: US Bureau of Labor Statistics; Insurance Information Institute.		</a:t>
            </a:r>
          </a:p>
        </p:txBody>
      </p:sp>
      <p:sp>
        <p:nvSpPr>
          <p:cNvPr id="7" name="AutoShape 6"/>
          <p:cNvSpPr>
            <a:spLocks noChangeArrowheads="1"/>
          </p:cNvSpPr>
          <p:nvPr/>
        </p:nvSpPr>
        <p:spPr bwMode="blackWhite">
          <a:xfrm>
            <a:off x="5763492" y="1111250"/>
            <a:ext cx="1708726" cy="1040823"/>
          </a:xfrm>
          <a:prstGeom prst="wedgeRectCallout">
            <a:avLst>
              <a:gd name="adj1" fmla="val 8537"/>
              <a:gd name="adj2" fmla="val 1151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sz="1600" b="1" dirty="0" smtClean="0">
                <a:solidFill>
                  <a:schemeClr val="bg1"/>
                </a:solidFill>
                <a:latin typeface="Arial" charset="0"/>
              </a:rPr>
              <a:t>Illinois Has Highest Unemployment in Region.</a:t>
            </a:r>
            <a:endParaRPr lang="en-US" sz="1600" b="1" dirty="0">
              <a:solidFill>
                <a:schemeClr val="bg1"/>
              </a:solidFill>
              <a:latin typeface="Arial" charset="0"/>
            </a:endParaRPr>
          </a:p>
        </p:txBody>
      </p:sp>
    </p:spTree>
    <p:extLst>
      <p:ext uri="{BB962C8B-B14F-4D97-AF65-F5344CB8AC3E}">
        <p14:creationId xmlns:p14="http://schemas.microsoft.com/office/powerpoint/2010/main" val="41949201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2014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2014 combined ratio including M&amp;FG insurers is 97.0; 2013 =  96.1;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a:t>
            </a:r>
            <a:r>
              <a:rPr lang="en-US" sz="1100" dirty="0" smtClean="0">
                <a:solidFill>
                  <a:srgbClr val="000000"/>
                </a:solidFill>
                <a:latin typeface="Arial" charset="0"/>
                <a:cs typeface="Arial" charset="0"/>
              </a:rPr>
              <a:t>ISO </a:t>
            </a:r>
            <a:r>
              <a:rPr lang="en-US" sz="1100" dirty="0" err="1" smtClean="0">
                <a:solidFill>
                  <a:srgbClr val="000000"/>
                </a:solidFill>
                <a:latin typeface="Arial" charset="0"/>
                <a:cs typeface="Arial" charset="0"/>
              </a:rPr>
              <a:t>Verisk</a:t>
            </a:r>
            <a:r>
              <a:rPr lang="en-US" sz="1100" dirty="0" smtClean="0">
                <a:solidFill>
                  <a:srgbClr val="000000"/>
                </a:solidFill>
                <a:latin typeface="Arial" charset="0"/>
                <a:cs typeface="Arial" charset="0"/>
              </a:rPr>
              <a:t> Analytics </a:t>
            </a:r>
            <a:r>
              <a:rPr lang="en-US" sz="1100" dirty="0">
                <a:solidFill>
                  <a:srgbClr val="000000"/>
                </a:solidFill>
                <a:latin typeface="Arial" charset="0"/>
                <a:cs typeface="Arial" charset="0"/>
              </a:rPr>
              <a:t>data.</a:t>
            </a:r>
          </a:p>
        </p:txBody>
      </p:sp>
      <p:graphicFrame>
        <p:nvGraphicFramePr>
          <p:cNvPr id="2050" name="Object 2"/>
          <p:cNvGraphicFramePr>
            <a:graphicFrameLocks/>
          </p:cNvGraphicFramePr>
          <p:nvPr>
            <p:extLst>
              <p:ext uri="{D42A27DB-BD31-4B8C-83A1-F6EECF244321}">
                <p14:modId xmlns:p14="http://schemas.microsoft.com/office/powerpoint/2010/main" val="2710274521"/>
              </p:ext>
            </p:extLst>
          </p:nvPr>
        </p:nvGraphicFramePr>
        <p:xfrm>
          <a:off x="292100" y="1549400"/>
          <a:ext cx="8597900" cy="3937000"/>
        </p:xfrm>
        <a:graphic>
          <a:graphicData uri="http://schemas.openxmlformats.org/presentationml/2006/ole">
            <mc:AlternateContent xmlns:mc="http://schemas.openxmlformats.org/markup-compatibility/2006">
              <mc:Choice xmlns:v="urn:schemas-microsoft-com:vml" Requires="v">
                <p:oleObj spid="_x0000_s28367031" name="Chart" r:id="rId4" imgW="8610548" imgH="3914879" progId="MSGraph.Chart.8">
                  <p:embed followColorScheme="full"/>
                </p:oleObj>
              </mc:Choice>
              <mc:Fallback>
                <p:oleObj name="Chart" r:id="rId4" imgW="8610548" imgH="3914879" progId="MSGraph.Chart.8">
                  <p:embed followColorScheme="full"/>
                  <p:pic>
                    <p:nvPicPr>
                      <p:cNvPr id="0" name=""/>
                      <p:cNvPicPr>
                        <a:picLocks noChangeArrowheads="1"/>
                      </p:cNvPicPr>
                      <p:nvPr/>
                    </p:nvPicPr>
                    <p:blipFill>
                      <a:blip r:embed="rId5"/>
                      <a:srcRect/>
                      <a:stretch>
                        <a:fillRect/>
                      </a:stretch>
                    </p:blipFill>
                    <p:spPr bwMode="gray">
                      <a:xfrm>
                        <a:off x="292100" y="1549400"/>
                        <a:ext cx="85979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672179" y="1182781"/>
            <a:ext cx="5437499"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2012/13,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223753" y="4061821"/>
            <a:ext cx="1472022" cy="680362"/>
          </a:xfrm>
          <a:prstGeom prst="wedgeRectCallout">
            <a:avLst>
              <a:gd name="adj1" fmla="val 104909"/>
              <a:gd name="adj2" fmla="val -437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Lower CATs helped ROEs in 2013-15:Q2</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3023394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28F0D3D-4E77-4C5F-892B-176CC0F7E22D}" type="slidenum">
              <a:rPr lang="en-US" altLang="en-US" sz="900" smtClean="0"/>
              <a:pPr>
                <a:lnSpc>
                  <a:spcPct val="85000"/>
                </a:lnSpc>
                <a:spcBef>
                  <a:spcPct val="20000"/>
                </a:spcBef>
                <a:buClrTx/>
                <a:buFontTx/>
                <a:buNone/>
              </a:pPr>
              <a:t>70</a:t>
            </a:fld>
            <a:endParaRPr lang="en-US" altLang="en-US" sz="900" dirty="0" smtClean="0"/>
          </a:p>
        </p:txBody>
      </p:sp>
      <p:graphicFrame>
        <p:nvGraphicFramePr>
          <p:cNvPr id="7171" name="Object 3"/>
          <p:cNvGraphicFramePr>
            <a:graphicFrameLocks noGrp="1" noChangeAspect="1"/>
          </p:cNvGraphicFramePr>
          <p:nvPr>
            <p:ph idx="4294967295"/>
            <p:extLst>
              <p:ext uri="{D42A27DB-BD31-4B8C-83A1-F6EECF244321}">
                <p14:modId xmlns:p14="http://schemas.microsoft.com/office/powerpoint/2010/main" val="4104554364"/>
              </p:ext>
            </p:extLst>
          </p:nvPr>
        </p:nvGraphicFramePr>
        <p:xfrm>
          <a:off x="9525" y="1843088"/>
          <a:ext cx="9134475" cy="4719637"/>
        </p:xfrm>
        <a:graphic>
          <a:graphicData uri="http://schemas.openxmlformats.org/presentationml/2006/ole">
            <mc:AlternateContent xmlns:mc="http://schemas.openxmlformats.org/markup-compatibility/2006">
              <mc:Choice xmlns:v="urn:schemas-microsoft-com:vml" Requires="v">
                <p:oleObj spid="_x0000_s28443735" name="Chart" r:id="rId4" imgW="8810513" imgH="4553040" progId="MSGraph.Chart.8">
                  <p:embed followColorScheme="full"/>
                </p:oleObj>
              </mc:Choice>
              <mc:Fallback>
                <p:oleObj name="Chart" r:id="rId4" imgW="8810513" imgH="4553040" progId="MSGraph.Chart.8">
                  <p:embed followColorScheme="full"/>
                  <p:pic>
                    <p:nvPicPr>
                      <p:cNvPr id="0" name=""/>
                      <p:cNvPicPr>
                        <a:picLocks noChangeAspect="1" noChangeArrowheads="1"/>
                      </p:cNvPicPr>
                      <p:nvPr/>
                    </p:nvPicPr>
                    <p:blipFill>
                      <a:blip r:embed="rId5"/>
                      <a:srcRect/>
                      <a:stretch>
                        <a:fillRect/>
                      </a:stretch>
                    </p:blipFill>
                    <p:spPr bwMode="auto">
                      <a:xfrm>
                        <a:off x="9525" y="1843088"/>
                        <a:ext cx="9134475"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2"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2600" b="1" dirty="0">
                <a:solidFill>
                  <a:schemeClr val="accent1"/>
                </a:solidFill>
              </a:rPr>
              <a:t>Unemployment Rates by State, </a:t>
            </a:r>
            <a:r>
              <a:rPr lang="en-US" altLang="en-US" sz="2600" b="1" dirty="0" smtClean="0">
                <a:solidFill>
                  <a:schemeClr val="accent1"/>
                </a:solidFill>
              </a:rPr>
              <a:t>August 2015: </a:t>
            </a:r>
            <a:endParaRPr lang="en-US" altLang="en-US" sz="2600" b="1" dirty="0">
              <a:solidFill>
                <a:schemeClr val="accent1"/>
              </a:solidFill>
            </a:endParaRPr>
          </a:p>
          <a:p>
            <a:pPr>
              <a:lnSpc>
                <a:spcPct val="100000"/>
              </a:lnSpc>
              <a:spcBef>
                <a:spcPct val="0"/>
              </a:spcBef>
              <a:buClrTx/>
              <a:buFontTx/>
              <a:buNone/>
            </a:pPr>
            <a:r>
              <a:rPr lang="en-US" altLang="en-US" sz="2600" b="1" dirty="0">
                <a:solidFill>
                  <a:schemeClr val="accent1"/>
                </a:solidFill>
              </a:rPr>
              <a:t>Lowest </a:t>
            </a:r>
            <a:r>
              <a:rPr lang="en-US" altLang="en-US" sz="2600" b="1" dirty="0" smtClean="0">
                <a:solidFill>
                  <a:schemeClr val="accent1"/>
                </a:solidFill>
              </a:rPr>
              <a:t>States</a:t>
            </a:r>
            <a:r>
              <a:rPr lang="en-US" altLang="en-US" sz="2600" b="1" dirty="0">
                <a:solidFill>
                  <a:schemeClr val="accent1"/>
                </a:solidFill>
              </a:rPr>
              <a:t>*</a:t>
            </a:r>
          </a:p>
        </p:txBody>
      </p:sp>
      <p:sp>
        <p:nvSpPr>
          <p:cNvPr id="7173" name="Rectangle 7"/>
          <p:cNvSpPr>
            <a:spLocks noChangeArrowheads="1"/>
          </p:cNvSpPr>
          <p:nvPr/>
        </p:nvSpPr>
        <p:spPr bwMode="auto">
          <a:xfrm>
            <a:off x="0" y="6429375"/>
            <a:ext cx="87503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100" dirty="0"/>
              <a:t>*Provisional figures for </a:t>
            </a:r>
            <a:r>
              <a:rPr lang="en-US" altLang="en-US" sz="1100" dirty="0" smtClean="0"/>
              <a:t>August 2015, </a:t>
            </a:r>
            <a:r>
              <a:rPr lang="en-US" altLang="en-US" sz="1100" dirty="0"/>
              <a:t>seasonally adjusted.</a:t>
            </a:r>
          </a:p>
          <a:p>
            <a:pPr eaLnBrk="1" hangingPunct="1">
              <a:lnSpc>
                <a:spcPct val="100000"/>
              </a:lnSpc>
              <a:spcBef>
                <a:spcPct val="0"/>
              </a:spcBef>
              <a:buClrTx/>
              <a:buFontTx/>
              <a:buNone/>
            </a:pPr>
            <a:r>
              <a:rPr lang="en-US" altLang="en-US" sz="1100" dirty="0"/>
              <a:t>Sources: US Bureau of Labor Statistics; Insurance Information Institute.	</a:t>
            </a:r>
          </a:p>
        </p:txBody>
      </p:sp>
      <p:sp>
        <p:nvSpPr>
          <p:cNvPr id="7" name="AutoShape 6"/>
          <p:cNvSpPr>
            <a:spLocks noChangeArrowheads="1"/>
          </p:cNvSpPr>
          <p:nvPr/>
        </p:nvSpPr>
        <p:spPr bwMode="blackWhite">
          <a:xfrm>
            <a:off x="3512186" y="1238251"/>
            <a:ext cx="2389850" cy="886114"/>
          </a:xfrm>
          <a:prstGeom prst="wedgeRectCallout">
            <a:avLst>
              <a:gd name="adj1" fmla="val -33777"/>
              <a:gd name="adj2" fmla="val 1386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sz="1600" b="1" dirty="0" smtClean="0">
                <a:solidFill>
                  <a:schemeClr val="bg1"/>
                </a:solidFill>
              </a:rPr>
              <a:t/>
            </a:r>
            <a:br>
              <a:rPr lang="en-US" sz="1600" b="1" dirty="0" smtClean="0">
                <a:solidFill>
                  <a:schemeClr val="bg1"/>
                </a:solidFill>
              </a:rPr>
            </a:br>
            <a:r>
              <a:rPr lang="en-US" sz="1600" b="1" dirty="0" smtClean="0">
                <a:solidFill>
                  <a:schemeClr val="bg1"/>
                </a:solidFill>
              </a:rPr>
              <a:t>Other Midwest States Have Below-Average Unemployment Rates</a:t>
            </a:r>
            <a:endParaRPr lang="en-US" sz="1600" b="1" dirty="0">
              <a:solidFill>
                <a:schemeClr val="bg1"/>
              </a:solidFill>
            </a:endParaRPr>
          </a:p>
          <a:p>
            <a:pPr>
              <a:lnSpc>
                <a:spcPct val="90000"/>
              </a:lnSpc>
              <a:spcBef>
                <a:spcPct val="50000"/>
              </a:spcBef>
              <a:buClr>
                <a:schemeClr val="bg1"/>
              </a:buClr>
              <a:defRPr/>
            </a:pPr>
            <a:endParaRPr lang="en-US" sz="1400" b="1" dirty="0">
              <a:solidFill>
                <a:schemeClr val="bg1"/>
              </a:solidFill>
              <a:latin typeface="Arial" charset="0"/>
            </a:endParaRPr>
          </a:p>
        </p:txBody>
      </p:sp>
    </p:spTree>
    <p:extLst>
      <p:ext uri="{BB962C8B-B14F-4D97-AF65-F5344CB8AC3E}">
        <p14:creationId xmlns:p14="http://schemas.microsoft.com/office/powerpoint/2010/main" val="7966037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71</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71</a:t>
            </a:fld>
            <a:endParaRPr lang="en-US"/>
          </a:p>
        </p:txBody>
      </p:sp>
    </p:spTree>
    <p:extLst>
      <p:ext uri="{BB962C8B-B14F-4D97-AF65-F5344CB8AC3E}">
        <p14:creationId xmlns:p14="http://schemas.microsoft.com/office/powerpoint/2010/main" val="422086283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72</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2003-2015*</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ext uri="{D42A27DB-BD31-4B8C-83A1-F6EECF244321}">
                <p14:modId xmlns:p14="http://schemas.microsoft.com/office/powerpoint/2010/main" val="1594508584"/>
              </p:ext>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8395661" name="Chart" r:id="rId4" imgW="5848415" imgH="2203288" progId="MSGraph.Chart.8">
                  <p:embed followColorScheme="full"/>
                </p:oleObj>
              </mc:Choice>
              <mc:Fallback>
                <p:oleObj name="Chart" r:id="rId4" imgW="5848415" imgH="2203288" progId="MSGraph.Chart.8">
                  <p:embed followColorScheme="full"/>
                  <p:pic>
                    <p:nvPicPr>
                      <p:cNvPr id="0" name=""/>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578028" y="3566692"/>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506805" y="256186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15109"/>
              <a:gd name="adj2" fmla="val 10902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747577" y="1795113"/>
            <a:ext cx="1734093" cy="1089211"/>
          </a:xfrm>
          <a:prstGeom prst="wedgeRectCallout">
            <a:avLst>
              <a:gd name="adj1" fmla="val 13981"/>
              <a:gd name="adj2" fmla="val 11238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736081" y="1071716"/>
            <a:ext cx="2240772" cy="1631298"/>
          </a:xfrm>
          <a:prstGeom prst="wedgeRectCallout">
            <a:avLst>
              <a:gd name="adj1" fmla="val 24934"/>
              <a:gd name="adj2" fmla="val 58233"/>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2015: Value of new </a:t>
            </a:r>
            <a:r>
              <a:rPr lang="en-US" sz="1600" b="1" dirty="0" err="1" smtClean="0">
                <a:solidFill>
                  <a:schemeClr val="bg1"/>
                </a:solidFill>
              </a:rPr>
              <a:t>pvt.</a:t>
            </a:r>
            <a:r>
              <a:rPr lang="en-US" sz="1600" b="1" dirty="0" smtClean="0">
                <a:solidFill>
                  <a:schemeClr val="bg1"/>
                </a:solidFill>
              </a:rPr>
              <a:t> construction hits $766.4B as of June 2015, up 53.1% from the 2010 trough but still 17.5%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72</a:t>
            </a:fld>
            <a:endParaRPr lang="en-US"/>
          </a:p>
        </p:txBody>
      </p:sp>
      <p:sp>
        <p:nvSpPr>
          <p:cNvPr id="20" name="TextBox 10"/>
          <p:cNvSpPr txBox="1">
            <a:spLocks noChangeArrowheads="1"/>
          </p:cNvSpPr>
          <p:nvPr/>
        </p:nvSpPr>
        <p:spPr bwMode="auto">
          <a:xfrm>
            <a:off x="5362694"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394172"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284496" y="3412804"/>
            <a:ext cx="889000" cy="307777"/>
          </a:xfrm>
          <a:prstGeom prst="rect">
            <a:avLst/>
          </a:prstGeom>
          <a:noFill/>
          <a:ln w="9525">
            <a:noFill/>
            <a:miter lim="800000"/>
            <a:headEnd/>
            <a:tailEnd/>
          </a:ln>
        </p:spPr>
        <p:txBody>
          <a:bodyPr>
            <a:spAutoFit/>
          </a:bodyPr>
          <a:lstStyle/>
          <a:p>
            <a:pPr algn="ctr"/>
            <a:r>
              <a:rPr lang="en-US" sz="1400" b="1" dirty="0" smtClean="0"/>
              <a:t>$394.8</a:t>
            </a:r>
            <a:endParaRPr lang="en-US" sz="1400" b="1" dirty="0"/>
          </a:p>
        </p:txBody>
      </p:sp>
      <p:sp>
        <p:nvSpPr>
          <p:cNvPr id="23" name="TextBox 10"/>
          <p:cNvSpPr txBox="1">
            <a:spLocks noChangeArrowheads="1"/>
          </p:cNvSpPr>
          <p:nvPr/>
        </p:nvSpPr>
        <p:spPr bwMode="auto">
          <a:xfrm>
            <a:off x="8289414" y="4528762"/>
            <a:ext cx="889000" cy="307777"/>
          </a:xfrm>
          <a:prstGeom prst="rect">
            <a:avLst/>
          </a:prstGeom>
          <a:noFill/>
          <a:ln w="9525">
            <a:noFill/>
            <a:miter lim="800000"/>
            <a:headEnd/>
            <a:tailEnd/>
          </a:ln>
        </p:spPr>
        <p:txBody>
          <a:bodyPr>
            <a:spAutoFit/>
          </a:bodyPr>
          <a:lstStyle/>
          <a:p>
            <a:pPr algn="ctr"/>
            <a:r>
              <a:rPr lang="en-US" sz="1400" b="1" dirty="0" smtClean="0"/>
              <a:t>$371.6</a:t>
            </a:r>
            <a:endParaRPr lang="en-US" sz="1400" b="1" dirty="0"/>
          </a:p>
        </p:txBody>
      </p:sp>
      <p:sp>
        <p:nvSpPr>
          <p:cNvPr id="24" name="Rectangle 5"/>
          <p:cNvSpPr>
            <a:spLocks noChangeArrowheads="1"/>
          </p:cNvSpPr>
          <p:nvPr/>
        </p:nvSpPr>
        <p:spPr bwMode="auto">
          <a:xfrm>
            <a:off x="-1" y="6449415"/>
            <a:ext cx="8423031"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*2015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a:t>
            </a:r>
            <a:r>
              <a:rPr lang="en-US" sz="1100" dirty="0">
                <a:hlinkClick r:id="rId6"/>
              </a:rPr>
              <a:t>http://www.census.gov/construction/c30/c30index.html</a:t>
            </a:r>
            <a:r>
              <a:rPr lang="en-US" sz="1100" dirty="0"/>
              <a:t> ; </a:t>
            </a:r>
            <a:r>
              <a:rPr lang="en-US" sz="1100" dirty="0" smtClean="0"/>
              <a:t>Insurance Information Institute. </a:t>
            </a:r>
            <a:endParaRPr lang="en-US" sz="1100" dirty="0"/>
          </a:p>
        </p:txBody>
      </p:sp>
    </p:spTree>
    <p:extLst>
      <p:ext uri="{BB962C8B-B14F-4D97-AF65-F5344CB8AC3E}">
        <p14:creationId xmlns:p14="http://schemas.microsoft.com/office/powerpoint/2010/main" val="34801678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73</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June 2015 vs. June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1394576151"/>
              </p:ext>
            </p:extLst>
          </p:nvPr>
        </p:nvGraphicFramePr>
        <p:xfrm>
          <a:off x="34925" y="1616075"/>
          <a:ext cx="8834438" cy="3905250"/>
        </p:xfrm>
        <a:graphic>
          <a:graphicData uri="http://schemas.openxmlformats.org/presentationml/2006/ole">
            <mc:AlternateContent xmlns:mc="http://schemas.openxmlformats.org/markup-compatibility/2006">
              <mc:Choice xmlns:v="urn:schemas-microsoft-com:vml" Requires="v">
                <p:oleObj spid="_x0000_s28399737"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34925" y="1616075"/>
                        <a:ext cx="8834438" cy="3905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Again After Languishing in Early 2015; State/Local Sector Government Sector May Be Recovering as Budget Woes Ease in Some Jurisdictions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833644" y="2084439"/>
            <a:ext cx="2794459" cy="983280"/>
          </a:xfrm>
          <a:prstGeom prst="wedgeRectCallout">
            <a:avLst>
              <a:gd name="adj1" fmla="val 48501"/>
              <a:gd name="adj2" fmla="val 7470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both the residential and nonresidential segments</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+13.7%</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+8.0%</a:t>
            </a:r>
            <a:endParaRPr lang="en-US" sz="2400" b="1" u="sng" dirty="0">
              <a:solidFill>
                <a:srgbClr val="225A7A"/>
              </a:solidFill>
            </a:endParaRPr>
          </a:p>
        </p:txBody>
      </p:sp>
      <p:sp>
        <p:nvSpPr>
          <p:cNvPr id="12" name="AutoShape 9"/>
          <p:cNvSpPr>
            <a:spLocks noChangeArrowheads="1"/>
          </p:cNvSpPr>
          <p:nvPr/>
        </p:nvSpPr>
        <p:spPr bwMode="blackWhite">
          <a:xfrm>
            <a:off x="4218471" y="1917272"/>
            <a:ext cx="2030261" cy="1046237"/>
          </a:xfrm>
          <a:prstGeom prst="wedgeRectCallout">
            <a:avLst>
              <a:gd name="adj1" fmla="val 72794"/>
              <a:gd name="adj2" fmla="val -397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finally beginning to create less drag up after years of decline</a:t>
            </a:r>
            <a:endParaRPr lang="en-US" sz="1400" b="1" dirty="0">
              <a:solidFill>
                <a:schemeClr val="bg1"/>
              </a:solidFill>
            </a:endParaRPr>
          </a:p>
        </p:txBody>
      </p:sp>
      <p:sp>
        <p:nvSpPr>
          <p:cNvPr id="2" name="Oval 1"/>
          <p:cNvSpPr/>
          <p:nvPr/>
        </p:nvSpPr>
        <p:spPr>
          <a:xfrm>
            <a:off x="6190468" y="1260976"/>
            <a:ext cx="2422745" cy="6563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7162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74</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1990-2021F</a:t>
            </a:r>
          </a:p>
        </p:txBody>
      </p:sp>
      <p:graphicFrame>
        <p:nvGraphicFramePr>
          <p:cNvPr id="38914" name="Object 4"/>
          <p:cNvGraphicFramePr>
            <a:graphicFrameLocks noChangeAspect="1"/>
          </p:cNvGraphicFramePr>
          <p:nvPr>
            <p:extLst>
              <p:ext uri="{D42A27DB-BD31-4B8C-83A1-F6EECF244321}">
                <p14:modId xmlns:p14="http://schemas.microsoft.com/office/powerpoint/2010/main" val="1981978892"/>
              </p:ext>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403833" name="Chart" r:id="rId4" imgW="7839082" imgH="4095681" progId="MSGraph.Chart.8">
                  <p:embed followColorScheme="full"/>
                </p:oleObj>
              </mc:Choice>
              <mc:Fallback>
                <p:oleObj name="Chart" r:id="rId4" imgW="7839082" imgH="4095681"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(9/15);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237555" y="3177510"/>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043950" y="1122824"/>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33690384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t>12/01/09 - 9pm</a:t>
            </a:r>
          </a:p>
        </p:txBody>
      </p:sp>
      <p:sp>
        <p:nvSpPr>
          <p:cNvPr id="105475"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1AB3B57-913F-4166-938B-D42E2A5548FE}" type="slidenum">
              <a:rPr lang="en-US" altLang="en-US" sz="900" smtClean="0"/>
              <a:pPr>
                <a:lnSpc>
                  <a:spcPct val="85000"/>
                </a:lnSpc>
                <a:spcBef>
                  <a:spcPct val="20000"/>
                </a:spcBef>
                <a:buClrTx/>
                <a:buFontTx/>
                <a:buNone/>
              </a:pPr>
              <a:t>75</a:t>
            </a:fld>
            <a:endParaRPr lang="en-US" altLang="en-US" sz="900" smtClean="0"/>
          </a:p>
        </p:txBody>
      </p:sp>
      <p:sp>
        <p:nvSpPr>
          <p:cNvPr id="105476" name="Rectangle 2"/>
          <p:cNvSpPr>
            <a:spLocks noChangeArrowheads="1"/>
          </p:cNvSpPr>
          <p:nvPr/>
        </p:nvSpPr>
        <p:spPr bwMode="black">
          <a:xfrm>
            <a:off x="163513" y="1130300"/>
            <a:ext cx="294005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Units in Multiple-Unit Projects</a:t>
            </a:r>
            <a:br>
              <a:rPr lang="en-US" altLang="en-US" sz="1600" b="1">
                <a:solidFill>
                  <a:srgbClr val="225A7A"/>
                </a:solidFill>
              </a:rPr>
            </a:br>
            <a:r>
              <a:rPr lang="en-US" altLang="en-US" sz="1600" b="1">
                <a:solidFill>
                  <a:srgbClr val="225A7A"/>
                </a:solidFill>
              </a:rPr>
              <a:t>as Percent of Total</a:t>
            </a:r>
          </a:p>
        </p:txBody>
      </p:sp>
      <p:sp>
        <p:nvSpPr>
          <p:cNvPr id="105477" name="Rectangle 3"/>
          <p:cNvSpPr>
            <a:spLocks noGrp="1" noChangeArrowheads="1"/>
          </p:cNvSpPr>
          <p:nvPr>
            <p:ph type="title"/>
          </p:nvPr>
        </p:nvSpPr>
        <p:spPr/>
        <p:txBody>
          <a:bodyPr/>
          <a:lstStyle/>
          <a:p>
            <a:r>
              <a:rPr lang="en-US" altLang="en-US" dirty="0" smtClean="0">
                <a:latin typeface="Arial" panose="020B0604020202020204" pitchFamily="34" charset="0"/>
              </a:rPr>
              <a:t>U.S.: Pct. Of Private Housing Unit Starts</a:t>
            </a:r>
            <a:br>
              <a:rPr lang="en-US" altLang="en-US" dirty="0" smtClean="0">
                <a:latin typeface="Arial" panose="020B0604020202020204" pitchFamily="34" charset="0"/>
              </a:rPr>
            </a:br>
            <a:r>
              <a:rPr lang="en-US" altLang="en-US" dirty="0" smtClean="0">
                <a:latin typeface="Arial" panose="020B0604020202020204" pitchFamily="34" charset="0"/>
              </a:rPr>
              <a:t>In Multi-Unit Projects, 1990-2015</a:t>
            </a:r>
          </a:p>
        </p:txBody>
      </p:sp>
      <p:graphicFrame>
        <p:nvGraphicFramePr>
          <p:cNvPr id="105478" name="Object 4"/>
          <p:cNvGraphicFramePr>
            <a:graphicFrameLocks noChangeAspect="1"/>
          </p:cNvGraphicFramePr>
          <p:nvPr>
            <p:extLst>
              <p:ext uri="{D42A27DB-BD31-4B8C-83A1-F6EECF244321}">
                <p14:modId xmlns:p14="http://schemas.microsoft.com/office/powerpoint/2010/main" val="156085281"/>
              </p:ext>
            </p:extLst>
          </p:nvPr>
        </p:nvGraphicFramePr>
        <p:xfrm>
          <a:off x="163513" y="1228725"/>
          <a:ext cx="8656637" cy="4314825"/>
        </p:xfrm>
        <a:graphic>
          <a:graphicData uri="http://schemas.openxmlformats.org/presentationml/2006/ole">
            <mc:AlternateContent xmlns:mc="http://schemas.openxmlformats.org/markup-compatibility/2006">
              <mc:Choice xmlns:v="urn:schemas-microsoft-com:vml" Requires="v">
                <p:oleObj spid="_x0000_s28404857" name="Chart" r:id="rId4" imgW="5219674" imgH="2736965" progId="MSGraph.Chart.8">
                  <p:embed followColorScheme="full"/>
                </p:oleObj>
              </mc:Choice>
              <mc:Fallback>
                <p:oleObj name="Chart" r:id="rId4" imgW="5219674" imgH="2736965" progId="MSGraph.Chart.8">
                  <p:embed followColorScheme="full"/>
                  <p:pic>
                    <p:nvPicPr>
                      <p:cNvPr id="0" name=""/>
                      <p:cNvPicPr>
                        <a:picLocks noChangeAspect="1" noChangeArrowheads="1"/>
                      </p:cNvPicPr>
                      <p:nvPr/>
                    </p:nvPicPr>
                    <p:blipFill>
                      <a:blip r:embed="rId5"/>
                      <a:srcRect/>
                      <a:stretch>
                        <a:fillRect/>
                      </a:stretch>
                    </p:blipFill>
                    <p:spPr bwMode="auto">
                      <a:xfrm>
                        <a:off x="163513" y="1228725"/>
                        <a:ext cx="8656637"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479" name="Rectangle 5"/>
          <p:cNvSpPr>
            <a:spLocks noChangeArrowheads="1"/>
          </p:cNvSpPr>
          <p:nvPr/>
        </p:nvSpPr>
        <p:spPr bwMode="auto">
          <a:xfrm>
            <a:off x="0" y="6292850"/>
            <a:ext cx="855186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*January through April 2015; April is preliminary; calculations based on seasonally adjusted at annual rates</a:t>
            </a:r>
            <a:br>
              <a:rPr lang="en-US" altLang="en-US" sz="1100"/>
            </a:br>
            <a:r>
              <a:rPr lang="en-US" altLang="en-US" sz="1100"/>
              <a:t>Sources: U.S. Census Bureau, New Residential Construction in April 2015 and earlier releases; next release June 16, 2015; Insurance Information Institute calculations.</a:t>
            </a:r>
          </a:p>
        </p:txBody>
      </p:sp>
      <p:sp>
        <p:nvSpPr>
          <p:cNvPr id="1915910" name="Rectangle 6"/>
          <p:cNvSpPr>
            <a:spLocks noChangeArrowheads="1"/>
          </p:cNvSpPr>
          <p:nvPr/>
        </p:nvSpPr>
        <p:spPr bwMode="blackWhite">
          <a:xfrm>
            <a:off x="330200" y="5413375"/>
            <a:ext cx="8596313" cy="835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1800" b="1">
                <a:solidFill>
                  <a:srgbClr val="FFFFFF"/>
                </a:solidFill>
              </a:rPr>
              <a:t>For the U.S. as a whole, the trend toward multi-unit housing projects (vs. single-unit homes) is recent. Commercial insurers with Workers Comp, Construction risk exposure, and Surety benefit.</a:t>
            </a:r>
          </a:p>
        </p:txBody>
      </p:sp>
      <p:sp>
        <p:nvSpPr>
          <p:cNvPr id="1915917" name="AutoShape 13"/>
          <p:cNvSpPr>
            <a:spLocks noChangeArrowheads="1"/>
          </p:cNvSpPr>
          <p:nvPr/>
        </p:nvSpPr>
        <p:spPr bwMode="blackWhite">
          <a:xfrm>
            <a:off x="3389313" y="1130301"/>
            <a:ext cx="2476500" cy="1271588"/>
          </a:xfrm>
          <a:prstGeom prst="wedgeRectCallout">
            <a:avLst>
              <a:gd name="adj1" fmla="val 98852"/>
              <a:gd name="adj2" fmla="val 402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a:solidFill>
                  <a:schemeClr val="bg1"/>
                </a:solidFill>
              </a:rPr>
              <a:t>A NEW NORMAL?</a:t>
            </a:r>
            <a:br>
              <a:rPr lang="en-US" altLang="en-US" sz="1600" b="1" dirty="0">
                <a:solidFill>
                  <a:schemeClr val="bg1"/>
                </a:solidFill>
              </a:rPr>
            </a:br>
            <a:r>
              <a:rPr lang="en-US" altLang="en-US" sz="1600" b="1" dirty="0">
                <a:solidFill>
                  <a:schemeClr val="bg1"/>
                </a:solidFill>
              </a:rPr>
              <a:t>In 5 of the last 7 years, over 30% of housing unit starts were in 5+-unit projects</a:t>
            </a:r>
          </a:p>
        </p:txBody>
      </p:sp>
      <p:sp>
        <p:nvSpPr>
          <p:cNvPr id="11" name="Rectangle 7"/>
          <p:cNvSpPr>
            <a:spLocks noChangeArrowheads="1"/>
          </p:cNvSpPr>
          <p:nvPr/>
        </p:nvSpPr>
        <p:spPr bwMode="grayWhite">
          <a:xfrm>
            <a:off x="6248400" y="1785938"/>
            <a:ext cx="2495550" cy="1585912"/>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Tree>
    <p:extLst>
      <p:ext uri="{BB962C8B-B14F-4D97-AF65-F5344CB8AC3E}">
        <p14:creationId xmlns:p14="http://schemas.microsoft.com/office/powerpoint/2010/main" val="16581995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1915910"/>
                                        </p:tgtEl>
                                        <p:attrNameLst>
                                          <p:attrName>style.visibility</p:attrName>
                                        </p:attrNameLst>
                                      </p:cBhvr>
                                      <p:to>
                                        <p:strVal val="visible"/>
                                      </p:to>
                                    </p:set>
                                    <p:anim calcmode="lin" valueType="num">
                                      <p:cBhvr>
                                        <p:cTn id="11" dur="500" fill="hold"/>
                                        <p:tgtEl>
                                          <p:spTgt spid="1915910"/>
                                        </p:tgtEl>
                                        <p:attrNameLst>
                                          <p:attrName>ppt_w</p:attrName>
                                        </p:attrNameLst>
                                      </p:cBhvr>
                                      <p:tavLst>
                                        <p:tav tm="0">
                                          <p:val>
                                            <p:fltVal val="0"/>
                                          </p:val>
                                        </p:tav>
                                        <p:tav tm="100000">
                                          <p:val>
                                            <p:strVal val="#ppt_w"/>
                                          </p:val>
                                        </p:tav>
                                      </p:tavLst>
                                    </p:anim>
                                    <p:anim calcmode="lin" valueType="num">
                                      <p:cBhvr>
                                        <p:cTn id="12" dur="500" fill="hold"/>
                                        <p:tgtEl>
                                          <p:spTgt spid="191591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76</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2010—July 2015</a:t>
            </a:r>
            <a:r>
              <a:rPr lang="en-US" dirty="0" smtClean="0"/>
              <a:t>*</a:t>
            </a:r>
          </a:p>
        </p:txBody>
      </p:sp>
      <p:sp>
        <p:nvSpPr>
          <p:cNvPr id="19463" name="Text Box 5"/>
          <p:cNvSpPr txBox="1">
            <a:spLocks noChangeArrowheads="1"/>
          </p:cNvSpPr>
          <p:nvPr/>
        </p:nvSpPr>
        <p:spPr bwMode="auto">
          <a:xfrm>
            <a:off x="85725" y="6462713"/>
            <a:ext cx="8580438" cy="46831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a:t>
            </a:r>
            <a:r>
              <a:rPr lang="en-US" sz="1100" dirty="0" smtClean="0"/>
              <a:t>Institute</a:t>
            </a:r>
            <a:r>
              <a:rPr lang="en-US" sz="1100" dirty="0"/>
              <a:t>.</a:t>
            </a:r>
          </a:p>
        </p:txBody>
      </p:sp>
      <p:graphicFrame>
        <p:nvGraphicFramePr>
          <p:cNvPr id="19458" name="Object 8"/>
          <p:cNvGraphicFramePr>
            <a:graphicFrameLocks noChangeAspect="1"/>
          </p:cNvGraphicFramePr>
          <p:nvPr>
            <p:extLst>
              <p:ext uri="{D42A27DB-BD31-4B8C-83A1-F6EECF244321}">
                <p14:modId xmlns:p14="http://schemas.microsoft.com/office/powerpoint/2010/main" val="2520608777"/>
              </p:ext>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8407929" name="Chart" r:id="rId5" imgW="5562548" imgH="2921092" progId="MSGraph.Chart.8">
                  <p:embed followColorScheme="full"/>
                </p:oleObj>
              </mc:Choice>
              <mc:Fallback>
                <p:oleObj name="Chart" r:id="rId5" imgW="5562548" imgH="2921092" progId="MSGraph.Chart.8">
                  <p:embed followColorScheme="full"/>
                  <p:pic>
                    <p:nvPicPr>
                      <p:cNvPr id="0" name=""/>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04045"/>
              <a:gd name="adj2" fmla="val -22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+948,000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(+17.4%)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85725" y="5901359"/>
            <a:ext cx="8963025"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WC payroll exposure.</a:t>
            </a:r>
            <a:endParaRPr lang="en-US" sz="1650" b="1" dirty="0">
              <a:solidFill>
                <a:srgbClr val="FFFFFF"/>
              </a:solidFill>
            </a:endParaRPr>
          </a:p>
        </p:txBody>
      </p:sp>
    </p:spTree>
    <p:extLst>
      <p:ext uri="{BB962C8B-B14F-4D97-AF65-F5344CB8AC3E}">
        <p14:creationId xmlns:p14="http://schemas.microsoft.com/office/powerpoint/2010/main" val="9804915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MANUFACTURING SECTOR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77</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243191" y="4086788"/>
            <a:ext cx="8427383" cy="230832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U.S. Is Experiencing a Mini Manufacturing Renaissance but Headwinds from Weak Export Markets and Strong Dollar</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77</a:t>
            </a:fld>
            <a:endParaRPr lang="en-US"/>
          </a:p>
        </p:txBody>
      </p:sp>
    </p:spTree>
    <p:extLst>
      <p:ext uri="{BB962C8B-B14F-4D97-AF65-F5344CB8AC3E}">
        <p14:creationId xmlns:p14="http://schemas.microsoft.com/office/powerpoint/2010/main" val="222664173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3831284615"/>
              </p:ext>
            </p:extLst>
          </p:nvPr>
        </p:nvGraphicFramePr>
        <p:xfrm>
          <a:off x="227013" y="1397000"/>
          <a:ext cx="8526462" cy="4087813"/>
        </p:xfrm>
        <a:graphic>
          <a:graphicData uri="http://schemas.openxmlformats.org/presentationml/2006/ole">
            <mc:AlternateContent xmlns:mc="http://schemas.openxmlformats.org/markup-compatibility/2006">
              <mc:Choice xmlns:v="urn:schemas-microsoft-com:vml" Requires="v">
                <p:oleObj spid="_x0000_s28412025" name="Chart" r:id="rId4" imgW="5721502" imgH="2743200" progId="MSGraph.Chart.8">
                  <p:embed followColorScheme="full"/>
                </p:oleObj>
              </mc:Choice>
              <mc:Fallback>
                <p:oleObj name="Chart" r:id="rId4" imgW="5721502" imgH="2743200" progId="MSGraph.Chart.8">
                  <p:embed followColorScheme="full"/>
                  <p:pic>
                    <p:nvPicPr>
                      <p:cNvPr id="0" name=""/>
                      <p:cNvPicPr preferRelativeResize="0">
                        <a:picLocks noChangeArrowheads="1"/>
                      </p:cNvPicPr>
                      <p:nvPr/>
                    </p:nvPicPr>
                    <p:blipFill>
                      <a:blip r:embed="rId5"/>
                      <a:srcRect/>
                      <a:stretch>
                        <a:fillRect/>
                      </a:stretch>
                    </p:blipFill>
                    <p:spPr bwMode="gray">
                      <a:xfrm>
                        <a:off x="227013" y="1397000"/>
                        <a:ext cx="8526462"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April 2015</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62 of the 64 months from Jan. 2010 through Apr. 2015.  Pace of recovery has been uneven due to economic turbulence in the U.S., Europe and China and the high dollar.</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458494" y="4018892"/>
            <a:ext cx="2745466" cy="624546"/>
          </a:xfrm>
          <a:prstGeom prst="wedgeRectCallout">
            <a:avLst>
              <a:gd name="adj1" fmla="val 100592"/>
              <a:gd name="adj2" fmla="val -10028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continues to expand in 2015</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78</a:t>
            </a:fld>
            <a:endParaRPr lang="en-US"/>
          </a:p>
        </p:txBody>
      </p:sp>
    </p:spTree>
    <p:extLst>
      <p:ext uri="{BB962C8B-B14F-4D97-AF65-F5344CB8AC3E}">
        <p14:creationId xmlns:p14="http://schemas.microsoft.com/office/powerpoint/2010/main" val="12410844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79</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2015 vs.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1540118573"/>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8413048"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268429"/>
            <a:ext cx="8760542" cy="113339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 in Many Sectors But Declining Energy Prices Are Dragging Down Industry Figures.  Continued </a:t>
            </a:r>
            <a:r>
              <a:rPr lang="en-US" b="1" dirty="0" err="1" smtClean="0">
                <a:solidFill>
                  <a:srgbClr val="FFFFFF"/>
                </a:solidFill>
              </a:rPr>
              <a:t>Gortwh</a:t>
            </a:r>
            <a:r>
              <a:rPr lang="en-US" b="1" dirty="0" smtClean="0">
                <a:solidFill>
                  <a:srgbClr val="FFFFFF"/>
                </a:solidFill>
              </a:rPr>
              <a:t> 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120223" y="3139633"/>
            <a:ext cx="2411972" cy="769233"/>
          </a:xfrm>
          <a:prstGeom prst="wedgeRectCallout">
            <a:avLst>
              <a:gd name="adj1" fmla="val -17756"/>
              <a:gd name="adj2" fmla="val -12280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is stronger than nondurables in 2015</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February 2015 to the same period in 2014.</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+3.0%</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-9.7%</a:t>
            </a:r>
            <a:endParaRPr lang="en-US" sz="2400" b="1" u="sng" dirty="0">
              <a:solidFill>
                <a:srgbClr val="225A7A"/>
              </a:solidFill>
            </a:endParaRPr>
          </a:p>
        </p:txBody>
      </p:sp>
      <p:sp>
        <p:nvSpPr>
          <p:cNvPr id="12" name="AutoShape 9"/>
          <p:cNvSpPr>
            <a:spLocks noChangeArrowheads="1"/>
          </p:cNvSpPr>
          <p:nvPr/>
        </p:nvSpPr>
        <p:spPr bwMode="blackWhite">
          <a:xfrm>
            <a:off x="4612729" y="3414713"/>
            <a:ext cx="1607099" cy="595427"/>
          </a:xfrm>
          <a:prstGeom prst="wedgeRectCallout">
            <a:avLst>
              <a:gd name="adj1" fmla="val 94209"/>
              <a:gd name="adj2" fmla="val -2228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Impact of falling energy prices</a:t>
            </a:r>
            <a:endParaRPr lang="en-US" sz="1400" b="1" dirty="0">
              <a:solidFill>
                <a:schemeClr val="bg1"/>
              </a:solidFill>
            </a:endParaRPr>
          </a:p>
        </p:txBody>
      </p:sp>
    </p:spTree>
    <p:extLst>
      <p:ext uri="{BB962C8B-B14F-4D97-AF65-F5344CB8AC3E}">
        <p14:creationId xmlns:p14="http://schemas.microsoft.com/office/powerpoint/2010/main" val="8375739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202110641"/>
              </p:ext>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137885" name="Chart" r:id="rId5" imgW="8267674" imgH="5495960" progId="MSGraph.Chart.8">
                  <p:embed followColorScheme="full"/>
                </p:oleObj>
              </mc:Choice>
              <mc:Fallback>
                <p:oleObj name="Chart" r:id="rId5" imgW="8267674" imgH="5495960"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78807" y="6249802"/>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through 1934 are based on stock companies only.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16390" name="AutoShape 7"/>
          <p:cNvSpPr>
            <a:spLocks noChangeArrowheads="1"/>
          </p:cNvSpPr>
          <p:nvPr/>
        </p:nvSpPr>
        <p:spPr bwMode="auto">
          <a:xfrm>
            <a:off x="2833721" y="1946355"/>
            <a:ext cx="1810339" cy="692666"/>
          </a:xfrm>
          <a:prstGeom prst="wedgeRectCallout">
            <a:avLst>
              <a:gd name="adj1" fmla="val 71757"/>
              <a:gd name="adj2" fmla="val -317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22.0</a:t>
            </a:r>
            <a:r>
              <a:rPr lang="en-US" sz="1200" b="1" dirty="0">
                <a:solidFill>
                  <a:srgbClr val="000000"/>
                </a:solidFill>
              </a:rPr>
              <a:t>%</a:t>
            </a:r>
            <a:endParaRPr lang="en-US" sz="1000" dirty="0">
              <a:solidFill>
                <a:srgbClr val="000000"/>
              </a:solidFill>
            </a:endParaRPr>
          </a:p>
        </p:txBody>
      </p:sp>
      <p:sp>
        <p:nvSpPr>
          <p:cNvPr id="16395" name="AutoShape 12"/>
          <p:cNvSpPr>
            <a:spLocks noChangeArrowheads="1"/>
          </p:cNvSpPr>
          <p:nvPr/>
        </p:nvSpPr>
        <p:spPr bwMode="auto">
          <a:xfrm>
            <a:off x="6188297" y="2045801"/>
            <a:ext cx="1299912" cy="432267"/>
          </a:xfrm>
          <a:prstGeom prst="wedgeRectCallout">
            <a:avLst>
              <a:gd name="adj1" fmla="val -54742"/>
              <a:gd name="adj2" fmla="val -2553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1985/86: 22.2%</a:t>
            </a:r>
            <a:endParaRPr lang="en-US" sz="1000" dirty="0">
              <a:solidFill>
                <a:srgbClr val="000000"/>
              </a:solidFill>
            </a:endParaRPr>
          </a:p>
        </p:txBody>
      </p:sp>
      <p:sp>
        <p:nvSpPr>
          <p:cNvPr id="16396" name="AutoShape 13"/>
          <p:cNvSpPr>
            <a:spLocks noChangeArrowheads="1"/>
          </p:cNvSpPr>
          <p:nvPr/>
        </p:nvSpPr>
        <p:spPr bwMode="auto">
          <a:xfrm>
            <a:off x="7734617" y="2438994"/>
            <a:ext cx="1010561" cy="460880"/>
          </a:xfrm>
          <a:prstGeom prst="wedgeRectCallout">
            <a:avLst>
              <a:gd name="adj1" fmla="val -68899"/>
              <a:gd name="adj2" fmla="val 30453"/>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2002:15.3%</a:t>
            </a:r>
            <a:endParaRPr lang="en-US" sz="1000" dirty="0">
              <a:solidFill>
                <a:srgbClr val="000000"/>
              </a:solidFill>
            </a:endParaRPr>
          </a:p>
        </p:txBody>
      </p:sp>
      <p:sp>
        <p:nvSpPr>
          <p:cNvPr id="16402" name="AutoShape 19"/>
          <p:cNvSpPr>
            <a:spLocks noChangeArrowheads="1"/>
          </p:cNvSpPr>
          <p:nvPr/>
        </p:nvSpPr>
        <p:spPr bwMode="auto">
          <a:xfrm>
            <a:off x="5937549" y="4454339"/>
            <a:ext cx="1151052" cy="1040770"/>
          </a:xfrm>
          <a:prstGeom prst="wedgeRectCallout">
            <a:avLst>
              <a:gd name="adj1" fmla="val -64732"/>
              <a:gd name="adj2" fmla="val -10098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Twin Recessions; Interest Rate Hikes</a:t>
            </a:r>
          </a:p>
          <a:p>
            <a:pPr algn="ctr"/>
            <a:r>
              <a:rPr lang="en-US" sz="1200" b="1" dirty="0" smtClean="0">
                <a:solidFill>
                  <a:srgbClr val="000000"/>
                </a:solidFill>
              </a:rPr>
              <a:t>1987: 3.7%</a:t>
            </a:r>
            <a:endParaRPr lang="en-US" sz="1000" dirty="0">
              <a:solidFill>
                <a:srgbClr val="000000"/>
              </a:solidFill>
            </a:endParaRPr>
          </a:p>
        </p:txBody>
      </p:sp>
      <p:sp>
        <p:nvSpPr>
          <p:cNvPr id="16403" name="AutoShape 20"/>
          <p:cNvSpPr>
            <a:spLocks noChangeArrowheads="1"/>
          </p:cNvSpPr>
          <p:nvPr/>
        </p:nvSpPr>
        <p:spPr bwMode="auto">
          <a:xfrm>
            <a:off x="7174191" y="5124913"/>
            <a:ext cx="1037547" cy="638895"/>
          </a:xfrm>
          <a:prstGeom prst="wedgeRectCallout">
            <a:avLst>
              <a:gd name="adj1" fmla="val 25014"/>
              <a:gd name="adj2" fmla="val -1225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Recession:2010: -4.9%</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211738" y="3046883"/>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2014 4.1%</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NPW Premium Growth: Peaks &amp; Troughs in the P/C Insurance Industry, 1926 – 2015E</a:t>
            </a:r>
          </a:p>
        </p:txBody>
      </p:sp>
      <p:sp>
        <p:nvSpPr>
          <p:cNvPr id="24" name="AutoShape 6"/>
          <p:cNvSpPr>
            <a:spLocks noChangeArrowheads="1"/>
          </p:cNvSpPr>
          <p:nvPr/>
        </p:nvSpPr>
        <p:spPr bwMode="auto">
          <a:xfrm>
            <a:off x="1624324" y="5345880"/>
            <a:ext cx="1893939" cy="440407"/>
          </a:xfrm>
          <a:prstGeom prst="wedgeRectCallout">
            <a:avLst>
              <a:gd name="adj1" fmla="val -61774"/>
              <a:gd name="adj2" fmla="val -1346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Depression</a:t>
            </a:r>
          </a:p>
          <a:p>
            <a:pPr algn="ctr"/>
            <a:r>
              <a:rPr lang="en-US" sz="1200" b="1" dirty="0" smtClean="0">
                <a:solidFill>
                  <a:srgbClr val="000000"/>
                </a:solidFill>
              </a:rPr>
              <a:t>1932: -15.9% max drop</a:t>
            </a:r>
            <a:endParaRPr lang="en-US" sz="1000" dirty="0">
              <a:solidFill>
                <a:srgbClr val="000000"/>
              </a:solidFill>
            </a:endParaRPr>
          </a:p>
        </p:txBody>
      </p:sp>
      <p:sp>
        <p:nvSpPr>
          <p:cNvPr id="28" name="AutoShape 7"/>
          <p:cNvSpPr>
            <a:spLocks noChangeArrowheads="1"/>
          </p:cNvSpPr>
          <p:nvPr/>
        </p:nvSpPr>
        <p:spPr bwMode="auto">
          <a:xfrm>
            <a:off x="2102082" y="1155700"/>
            <a:ext cx="1560046" cy="398828"/>
          </a:xfrm>
          <a:prstGeom prst="wedgeRectCallout">
            <a:avLst>
              <a:gd name="adj1" fmla="val -19425"/>
              <a:gd name="adj2" fmla="val 890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WW II Peak:</a:t>
            </a:r>
          </a:p>
          <a:p>
            <a:pPr algn="ctr"/>
            <a:r>
              <a:rPr lang="en-US" sz="1200" b="1" dirty="0" smtClean="0">
                <a:solidFill>
                  <a:srgbClr val="000000"/>
                </a:solidFill>
              </a:rPr>
              <a:t>1947: 26.2%</a:t>
            </a:r>
            <a:endParaRPr lang="en-US" sz="1000" dirty="0">
              <a:solidFill>
                <a:srgbClr val="000000"/>
              </a:solidFill>
            </a:endParaRPr>
          </a:p>
        </p:txBody>
      </p:sp>
      <p:sp>
        <p:nvSpPr>
          <p:cNvPr id="30" name="AutoShape 7"/>
          <p:cNvSpPr>
            <a:spLocks noChangeArrowheads="1"/>
          </p:cNvSpPr>
          <p:nvPr/>
        </p:nvSpPr>
        <p:spPr bwMode="auto">
          <a:xfrm>
            <a:off x="971945" y="1924104"/>
            <a:ext cx="1196332" cy="489440"/>
          </a:xfrm>
          <a:prstGeom prst="wedgeRectCallout">
            <a:avLst>
              <a:gd name="adj1" fmla="val 36234"/>
              <a:gd name="adj2" fmla="val 1025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Start of WW II</a:t>
            </a:r>
          </a:p>
          <a:p>
            <a:pPr algn="ctr"/>
            <a:r>
              <a:rPr lang="en-US" sz="1200" b="1" dirty="0" smtClean="0">
                <a:solidFill>
                  <a:srgbClr val="000000"/>
                </a:solidFill>
              </a:rPr>
              <a:t>1941: 15.8%</a:t>
            </a:r>
            <a:endParaRPr lang="en-US" sz="1000" dirty="0">
              <a:solidFill>
                <a:srgbClr val="000000"/>
              </a:solidFill>
            </a:endParaRPr>
          </a:p>
        </p:txBody>
      </p:sp>
      <p:sp>
        <p:nvSpPr>
          <p:cNvPr id="31" name="AutoShape 6"/>
          <p:cNvSpPr>
            <a:spLocks noChangeArrowheads="1"/>
          </p:cNvSpPr>
          <p:nvPr/>
        </p:nvSpPr>
        <p:spPr bwMode="blackWhite">
          <a:xfrm>
            <a:off x="2959655" y="4125731"/>
            <a:ext cx="2854763" cy="1145800"/>
          </a:xfrm>
          <a:prstGeom prst="wedgeRectCallout">
            <a:avLst>
              <a:gd name="adj1" fmla="val -7240"/>
              <a:gd name="adj2" fmla="val -81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Extended period of stability in growth and profitability.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3940215" y="1026522"/>
            <a:ext cx="3231916" cy="869168"/>
          </a:xfrm>
          <a:prstGeom prst="wedgeRectCallout">
            <a:avLst>
              <a:gd name="adj1" fmla="val 14"/>
              <a:gd name="adj2" fmla="val 839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premium growth was much higher in this period while troughs were comparable.  Rapid inflation, economic volatility, high interest rates, tort environment all played roles</a:t>
            </a:r>
            <a:endParaRPr lang="en-US" sz="1200" b="1" dirty="0">
              <a:solidFill>
                <a:schemeClr val="bg1"/>
              </a:solidFill>
              <a:cs typeface="+mn-cs"/>
            </a:endParaRPr>
          </a:p>
        </p:txBody>
      </p:sp>
      <p:sp>
        <p:nvSpPr>
          <p:cNvPr id="26" name="AutoShape 6"/>
          <p:cNvSpPr>
            <a:spLocks noChangeArrowheads="1"/>
          </p:cNvSpPr>
          <p:nvPr/>
        </p:nvSpPr>
        <p:spPr bwMode="blackWhite">
          <a:xfrm>
            <a:off x="6270172" y="2639118"/>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8170632" y="4005943"/>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Tree>
    <p:custDataLst>
      <p:tags r:id="rId2"/>
    </p:custDataLst>
    <p:extLst>
      <p:ext uri="{BB962C8B-B14F-4D97-AF65-F5344CB8AC3E}">
        <p14:creationId xmlns:p14="http://schemas.microsoft.com/office/powerpoint/2010/main" val="3588271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34"/>
                                        </p:tgtEl>
                                        <p:attrNameLst>
                                          <p:attrName>style.visibility</p:attrName>
                                        </p:attrNameLst>
                                      </p:cBhvr>
                                      <p:to>
                                        <p:strVal val="visible"/>
                                      </p:to>
                                    </p:set>
                                    <p:animEffect transition="in" filter="wipe(right)">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6" grpId="0" animBg="1"/>
      <p:bldP spid="3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04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04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60BACC6-EA7C-415D-9B9D-FADEB79FAE5F}" type="slidenum">
              <a:rPr lang="en-US" sz="900"/>
              <a:pPr algn="r" eaLnBrk="0" hangingPunct="0">
                <a:lnSpc>
                  <a:spcPct val="85000"/>
                </a:lnSpc>
                <a:spcBef>
                  <a:spcPct val="20000"/>
                </a:spcBef>
              </a:pPr>
              <a:t>80</a:t>
            </a:fld>
            <a:endParaRPr lang="en-US" sz="900"/>
          </a:p>
        </p:txBody>
      </p:sp>
      <p:sp>
        <p:nvSpPr>
          <p:cNvPr id="20486" name="Rectangle 7"/>
          <p:cNvSpPr>
            <a:spLocks noGrp="1" noChangeArrowheads="1"/>
          </p:cNvSpPr>
          <p:nvPr>
            <p:ph type="title" idx="4294967295"/>
          </p:nvPr>
        </p:nvSpPr>
        <p:spPr>
          <a:xfrm>
            <a:off x="450850" y="93663"/>
            <a:ext cx="7400925" cy="860425"/>
          </a:xfrm>
        </p:spPr>
        <p:txBody>
          <a:bodyPr/>
          <a:lstStyle/>
          <a:p>
            <a:r>
              <a:rPr lang="en-US" sz="3200" dirty="0" smtClean="0"/>
              <a:t>Manufacturing Employment,</a:t>
            </a:r>
            <a:br>
              <a:rPr lang="en-US" sz="3200" dirty="0" smtClean="0"/>
            </a:br>
            <a:r>
              <a:rPr lang="en-US" sz="3200" dirty="0" smtClean="0"/>
              <a:t>Jan. 2010—July 2015</a:t>
            </a:r>
            <a:r>
              <a:rPr lang="en-US" dirty="0" smtClean="0"/>
              <a:t>*</a:t>
            </a:r>
          </a:p>
        </p:txBody>
      </p:sp>
      <p:graphicFrame>
        <p:nvGraphicFramePr>
          <p:cNvPr id="20482" name="Object 8"/>
          <p:cNvGraphicFramePr>
            <a:graphicFrameLocks noChangeAspect="1"/>
          </p:cNvGraphicFramePr>
          <p:nvPr>
            <p:extLst>
              <p:ext uri="{D42A27DB-BD31-4B8C-83A1-F6EECF244321}">
                <p14:modId xmlns:p14="http://schemas.microsoft.com/office/powerpoint/2010/main" val="3346177634"/>
              </p:ext>
            </p:extLst>
          </p:nvPr>
        </p:nvGraphicFramePr>
        <p:xfrm>
          <a:off x="360363" y="1252538"/>
          <a:ext cx="8501062" cy="4452937"/>
        </p:xfrm>
        <a:graphic>
          <a:graphicData uri="http://schemas.openxmlformats.org/presentationml/2006/ole">
            <mc:AlternateContent xmlns:mc="http://schemas.openxmlformats.org/markup-compatibility/2006">
              <mc:Choice xmlns:v="urn:schemas-microsoft-com:vml" Requires="v">
                <p:oleObj spid="_x0000_s28415096" name="Chart" r:id="rId4" imgW="5562548" imgH="2921092" progId="MSGraph.Chart.8">
                  <p:embed followColorScheme="full"/>
                </p:oleObj>
              </mc:Choice>
              <mc:Fallback>
                <p:oleObj name="Chart" r:id="rId4" imgW="5562548" imgH="2921092" progId="MSGraph.Chart.8">
                  <p:embed followColorScheme="full"/>
                  <p:pic>
                    <p:nvPicPr>
                      <p:cNvPr id="0" name=""/>
                      <p:cNvPicPr>
                        <a:picLocks noChangeAspect="1" noChangeArrowheads="1"/>
                      </p:cNvPicPr>
                      <p:nvPr/>
                    </p:nvPicPr>
                    <p:blipFill>
                      <a:blip r:embed="rId5"/>
                      <a:srcRect/>
                      <a:stretch>
                        <a:fillRect/>
                      </a:stretch>
                    </p:blipFill>
                    <p:spPr bwMode="gray">
                      <a:xfrm>
                        <a:off x="360363" y="1252538"/>
                        <a:ext cx="8501062" cy="445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57188" y="5715000"/>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b="1">
                <a:solidFill>
                  <a:schemeClr val="bg1"/>
                </a:solidFill>
              </a:rPr>
              <a:t>Manufacturing employment is a surprising source of strength in the economy.  Employment in the sector is at a multi-year high.</a:t>
            </a:r>
          </a:p>
        </p:txBody>
      </p:sp>
      <p:sp>
        <p:nvSpPr>
          <p:cNvPr id="20488" name="Text Box 5"/>
          <p:cNvSpPr txBox="1">
            <a:spLocks noChangeArrowheads="1"/>
          </p:cNvSpPr>
          <p:nvPr/>
        </p:nvSpPr>
        <p:spPr bwMode="auto">
          <a:xfrm>
            <a:off x="-58738" y="6433859"/>
            <a:ext cx="8724901"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p>
          <a:p>
            <a:pPr eaLnBrk="0" hangingPunct="0">
              <a:lnSpc>
                <a:spcPct val="85000"/>
              </a:lnSpc>
              <a:spcBef>
                <a:spcPct val="25000"/>
              </a:spcBef>
              <a:buClr>
                <a:schemeClr val="accent2"/>
              </a:buClr>
              <a:buFont typeface="Wingdings" pitchFamily="2" charset="2"/>
              <a:buNone/>
            </a:pPr>
            <a:r>
              <a:rPr lang="en-US" sz="1100" dirty="0" smtClean="0"/>
              <a:t> Sources</a:t>
            </a:r>
            <a:r>
              <a:rPr lang="en-US" sz="1100" dirty="0"/>
              <a:t>: US Bureau of Labor Statistics at </a:t>
            </a:r>
            <a:r>
              <a:rPr lang="en-US" sz="1100" dirty="0">
                <a:hlinkClick r:id="rId6"/>
              </a:rPr>
              <a:t>http://data.bls.gov</a:t>
            </a:r>
            <a:r>
              <a:rPr lang="en-US" sz="1100" dirty="0"/>
              <a:t>; Insurance Information Institute.</a:t>
            </a:r>
          </a:p>
        </p:txBody>
      </p:sp>
      <p:sp>
        <p:nvSpPr>
          <p:cNvPr id="20489" name="Rectangle 7"/>
          <p:cNvSpPr>
            <a:spLocks noChangeArrowheads="1"/>
          </p:cNvSpPr>
          <p:nvPr/>
        </p:nvSpPr>
        <p:spPr bwMode="black">
          <a:xfrm>
            <a:off x="152400" y="1122363"/>
            <a:ext cx="1508125"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0" name="AutoShape 7"/>
          <p:cNvSpPr>
            <a:spLocks noChangeArrowheads="1"/>
          </p:cNvSpPr>
          <p:nvPr/>
        </p:nvSpPr>
        <p:spPr bwMode="blackWhite">
          <a:xfrm>
            <a:off x="1400169" y="1152525"/>
            <a:ext cx="2828932" cy="1347788"/>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Since Jan 2010, manufacturing employment is up </a:t>
            </a:r>
            <a:r>
              <a:rPr lang="en-US" b="1" dirty="0" smtClean="0">
                <a:solidFill>
                  <a:schemeClr val="bg1"/>
                </a:solidFill>
              </a:rPr>
              <a:t>(+890,000 </a:t>
            </a:r>
            <a:r>
              <a:rPr lang="en-US" b="1" dirty="0">
                <a:solidFill>
                  <a:schemeClr val="bg1"/>
                </a:solidFill>
              </a:rPr>
              <a:t>or </a:t>
            </a:r>
            <a:r>
              <a:rPr lang="en-US" b="1" dirty="0" smtClean="0">
                <a:solidFill>
                  <a:schemeClr val="bg1"/>
                </a:solidFill>
              </a:rPr>
              <a:t>+7.8%)</a:t>
            </a:r>
            <a:r>
              <a:rPr lang="en-US" b="1" dirty="0">
                <a:solidFill>
                  <a:schemeClr val="bg1"/>
                </a:solidFill>
              </a:rPr>
              <a:t/>
            </a:r>
            <a:br>
              <a:rPr lang="en-US" b="1" dirty="0">
                <a:solidFill>
                  <a:schemeClr val="bg1"/>
                </a:solidFill>
              </a:rPr>
            </a:br>
            <a:r>
              <a:rPr lang="en-US" b="1" dirty="0">
                <a:solidFill>
                  <a:schemeClr val="bg1"/>
                </a:solidFill>
              </a:rPr>
              <a:t>and still growing.</a:t>
            </a:r>
            <a:endParaRPr lang="en-US" b="1" dirty="0">
              <a:solidFill>
                <a:schemeClr val="bg1"/>
              </a:solidFill>
              <a:latin typeface="Arial" pitchFamily="34" charset="0"/>
            </a:endParaRPr>
          </a:p>
        </p:txBody>
      </p:sp>
    </p:spTree>
    <p:extLst>
      <p:ext uri="{BB962C8B-B14F-4D97-AF65-F5344CB8AC3E}">
        <p14:creationId xmlns:p14="http://schemas.microsoft.com/office/powerpoint/2010/main" val="42604526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4CF365C-A4C7-4257-845A-69DF68F9C436}" type="slidenum">
              <a:rPr lang="en-US" sz="900"/>
              <a:pPr algn="r" eaLnBrk="0" hangingPunct="0">
                <a:lnSpc>
                  <a:spcPct val="85000"/>
                </a:lnSpc>
                <a:spcBef>
                  <a:spcPct val="20000"/>
                </a:spcBef>
              </a:pPr>
              <a:t>81</a:t>
            </a:fld>
            <a:endParaRPr lang="en-US" sz="900"/>
          </a:p>
        </p:txBody>
      </p:sp>
      <p:graphicFrame>
        <p:nvGraphicFramePr>
          <p:cNvPr id="9218" name="Object 3"/>
          <p:cNvGraphicFramePr>
            <a:graphicFrameLocks/>
          </p:cNvGraphicFramePr>
          <p:nvPr>
            <p:extLst>
              <p:ext uri="{D42A27DB-BD31-4B8C-83A1-F6EECF244321}">
                <p14:modId xmlns:p14="http://schemas.microsoft.com/office/powerpoint/2010/main" val="363572749"/>
              </p:ext>
            </p:extLst>
          </p:nvPr>
        </p:nvGraphicFramePr>
        <p:xfrm>
          <a:off x="336550" y="1047750"/>
          <a:ext cx="8597900" cy="4343400"/>
        </p:xfrm>
        <a:graphic>
          <a:graphicData uri="http://schemas.openxmlformats.org/presentationml/2006/ole">
            <mc:AlternateContent xmlns:mc="http://schemas.openxmlformats.org/markup-compatibility/2006">
              <mc:Choice xmlns:v="urn:schemas-microsoft-com:vml" Requires="v">
                <p:oleObj spid="_x0000_s28416121" name="Chart" r:id="rId4" imgW="8286815" imgH="4010060" progId="MSGraph.Chart.8">
                  <p:embed followColorScheme="full"/>
                </p:oleObj>
              </mc:Choice>
              <mc:Fallback>
                <p:oleObj name="Chart" r:id="rId4" imgW="8286815" imgH="4010060" progId="MSGraph.Chart.8">
                  <p:embed followColorScheme="full"/>
                  <p:pic>
                    <p:nvPicPr>
                      <p:cNvPr id="0" name=""/>
                      <p:cNvPicPr preferRelativeResize="0">
                        <a:picLocks noChangeArrowheads="1"/>
                      </p:cNvPicPr>
                      <p:nvPr/>
                    </p:nvPicPr>
                    <p:blipFill>
                      <a:blip r:embed="rId5"/>
                      <a:srcRect/>
                      <a:stretch>
                        <a:fillRect/>
                      </a:stretch>
                    </p:blipFill>
                    <p:spPr bwMode="auto">
                      <a:xfrm>
                        <a:off x="336550" y="1047750"/>
                        <a:ext cx="85979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2" name="Rectangle 2"/>
          <p:cNvSpPr>
            <a:spLocks noGrp="1" noChangeArrowheads="1"/>
          </p:cNvSpPr>
          <p:nvPr>
            <p:ph type="title" idx="4294967295"/>
          </p:nvPr>
        </p:nvSpPr>
        <p:spPr>
          <a:xfrm>
            <a:off x="523875" y="131763"/>
            <a:ext cx="7219950" cy="860425"/>
          </a:xfrm>
        </p:spPr>
        <p:txBody>
          <a:bodyPr/>
          <a:lstStyle/>
          <a:p>
            <a:r>
              <a:rPr lang="en-US" dirty="0" smtClean="0"/>
              <a:t>Dollar Value* of Manufacturers’ Shipments </a:t>
            </a:r>
            <a:r>
              <a:rPr lang="en-US" sz="2000" dirty="0" smtClean="0"/>
              <a:t>Monthly, Jan. 1992—March 2015</a:t>
            </a:r>
          </a:p>
        </p:txBody>
      </p:sp>
      <p:sp>
        <p:nvSpPr>
          <p:cNvPr id="9223" name="Rectangle 4"/>
          <p:cNvSpPr>
            <a:spLocks noChangeArrowheads="1"/>
          </p:cNvSpPr>
          <p:nvPr/>
        </p:nvSpPr>
        <p:spPr bwMode="auto">
          <a:xfrm>
            <a:off x="-147638" y="6430963"/>
            <a:ext cx="9090026"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 Seasonally adjusted; Data </a:t>
            </a:r>
            <a:r>
              <a:rPr lang="en-US" sz="1100" dirty="0"/>
              <a:t>published </a:t>
            </a:r>
            <a:r>
              <a:rPr lang="en-US" sz="1100" dirty="0" smtClean="0"/>
              <a:t>May </a:t>
            </a:r>
            <a:r>
              <a:rPr lang="en-US" sz="1100" dirty="0"/>
              <a:t>4</a:t>
            </a:r>
            <a:r>
              <a:rPr lang="en-US" sz="1100" dirty="0" smtClean="0"/>
              <a:t>, 2015.</a:t>
            </a:r>
            <a:r>
              <a:rPr lang="en-US" sz="1100" dirty="0"/>
              <a:t/>
            </a:r>
            <a:br>
              <a:rPr lang="en-US" sz="1100" dirty="0"/>
            </a:br>
            <a:r>
              <a:rPr lang="en-US" sz="1100" dirty="0"/>
              <a:t>Source: U.S. Census Bureau, </a:t>
            </a:r>
            <a:r>
              <a:rPr lang="en-US" sz="1100" i="1" dirty="0"/>
              <a:t>Full Report on Manufacturers’ Shipments, Inventories, and Orders, </a:t>
            </a:r>
            <a:r>
              <a:rPr lang="en-US" sz="1100" dirty="0">
                <a:hlinkClick r:id="rId6"/>
              </a:rPr>
              <a:t>http://www.census.gov/manufacturing/m3/</a:t>
            </a:r>
            <a:r>
              <a:rPr lang="en-US" sz="1100" dirty="0"/>
              <a:t> </a:t>
            </a:r>
          </a:p>
        </p:txBody>
      </p:sp>
      <p:sp>
        <p:nvSpPr>
          <p:cNvPr id="2129925" name="Rectangle 5"/>
          <p:cNvSpPr>
            <a:spLocks noChangeArrowheads="1"/>
          </p:cNvSpPr>
          <p:nvPr/>
        </p:nvSpPr>
        <p:spPr bwMode="blackWhite">
          <a:xfrm>
            <a:off x="44244" y="5367338"/>
            <a:ext cx="9026525" cy="10080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700" b="1" dirty="0">
                <a:solidFill>
                  <a:schemeClr val="bg1"/>
                </a:solidFill>
              </a:rPr>
              <a:t>Monthly shipments in </a:t>
            </a:r>
            <a:r>
              <a:rPr lang="en-US" sz="1700" b="1" dirty="0" smtClean="0">
                <a:solidFill>
                  <a:schemeClr val="bg1"/>
                </a:solidFill>
              </a:rPr>
              <a:t>March 2015 are similar to pre-crisis </a:t>
            </a:r>
            <a:r>
              <a:rPr lang="en-US" sz="1700" b="1" dirty="0">
                <a:solidFill>
                  <a:schemeClr val="bg1"/>
                </a:solidFill>
              </a:rPr>
              <a:t>(July 2008) </a:t>
            </a:r>
            <a:r>
              <a:rPr lang="en-US" sz="1700" b="1" dirty="0" smtClean="0">
                <a:solidFill>
                  <a:schemeClr val="bg1"/>
                </a:solidFill>
              </a:rPr>
              <a:t>peak but has declined in recent months due to the strong US dollar and weakness abroad. </a:t>
            </a:r>
            <a:r>
              <a:rPr lang="en-US" sz="1700" b="1" dirty="0">
                <a:solidFill>
                  <a:schemeClr val="bg1"/>
                </a:solidFill>
              </a:rPr>
              <a:t>Manufacturing is energy-intensive and growth leads to gains in many commercial exposures: WC, Commercial Auto, Marine, Property, and various Liability </a:t>
            </a:r>
            <a:r>
              <a:rPr lang="en-US" sz="1700" b="1" dirty="0" err="1">
                <a:solidFill>
                  <a:schemeClr val="bg1"/>
                </a:solidFill>
              </a:rPr>
              <a:t>Coverages</a:t>
            </a:r>
            <a:r>
              <a:rPr lang="en-US" sz="1700" b="1" dirty="0">
                <a:solidFill>
                  <a:schemeClr val="bg1"/>
                </a:solidFill>
              </a:rPr>
              <a:t>.</a:t>
            </a:r>
            <a:endParaRPr lang="en-US" sz="1700" b="1" dirty="0">
              <a:solidFill>
                <a:srgbClr val="FFFFFF"/>
              </a:solidFill>
            </a:endParaRPr>
          </a:p>
        </p:txBody>
      </p:sp>
      <p:sp>
        <p:nvSpPr>
          <p:cNvPr id="9225" name="Rectangle 8"/>
          <p:cNvSpPr>
            <a:spLocks noChangeArrowheads="1"/>
          </p:cNvSpPr>
          <p:nvPr/>
        </p:nvSpPr>
        <p:spPr bwMode="black">
          <a:xfrm>
            <a:off x="347663" y="11191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B33BDB-253A-4F22-A4CE-99B94C858058}" type="slidenum">
              <a:rPr lang="en-US" smtClean="0"/>
              <a:pPr>
                <a:defRPr/>
              </a:pPr>
              <a:t>81</a:t>
            </a:fld>
            <a:endParaRPr lang="en-US"/>
          </a:p>
        </p:txBody>
      </p:sp>
      <p:sp>
        <p:nvSpPr>
          <p:cNvPr id="15" name="AutoShape 5"/>
          <p:cNvSpPr>
            <a:spLocks noChangeArrowheads="1"/>
          </p:cNvSpPr>
          <p:nvPr/>
        </p:nvSpPr>
        <p:spPr bwMode="blackWhite">
          <a:xfrm>
            <a:off x="2087418" y="1173163"/>
            <a:ext cx="3484707" cy="914400"/>
          </a:xfrm>
          <a:prstGeom prst="wedgeRectCallout">
            <a:avLst>
              <a:gd name="adj1" fmla="val 141942"/>
              <a:gd name="adj2" fmla="val -2184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The value of Manufacturing Shipments in </a:t>
            </a:r>
            <a:r>
              <a:rPr lang="en-US" sz="1600" b="1" dirty="0" smtClean="0">
                <a:solidFill>
                  <a:schemeClr val="bg1"/>
                </a:solidFill>
              </a:rPr>
              <a:t>March 2015 </a:t>
            </a:r>
            <a:r>
              <a:rPr lang="en-US" sz="1600" b="1" dirty="0">
                <a:solidFill>
                  <a:schemeClr val="bg1"/>
                </a:solidFill>
              </a:rPr>
              <a:t>was </a:t>
            </a:r>
            <a:r>
              <a:rPr lang="en-US" sz="1600" b="1" dirty="0" smtClean="0">
                <a:solidFill>
                  <a:schemeClr val="bg1"/>
                </a:solidFill>
              </a:rPr>
              <a:t>$482.2B—down 5.1% since the July 2014 record high of $508.1B</a:t>
            </a:r>
            <a:endParaRPr lang="en-US" sz="1600" b="1" dirty="0">
              <a:solidFill>
                <a:schemeClr val="bg1"/>
              </a:solidFill>
            </a:endParaRPr>
          </a:p>
        </p:txBody>
      </p:sp>
    </p:spTree>
    <p:extLst>
      <p:ext uri="{BB962C8B-B14F-4D97-AF65-F5344CB8AC3E}">
        <p14:creationId xmlns:p14="http://schemas.microsoft.com/office/powerpoint/2010/main" val="30057772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5"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61706" y="2070714"/>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CYBER RISK &amp;                     CYBER INSURANCE</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82</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218940" y="3865546"/>
            <a:ext cx="8667481" cy="215443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3200" b="1" i="1" dirty="0" smtClean="0">
                <a:solidFill>
                  <a:srgbClr val="C00000"/>
                </a:solidFill>
                <a:latin typeface="Arial "/>
              </a:rPr>
              <a:t>I.I.I. White Paper to Be Published in Oct.</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82</a:t>
            </a:fld>
            <a:endParaRPr lang="en-US"/>
          </a:p>
        </p:txBody>
      </p:sp>
    </p:spTree>
    <p:extLst>
      <p:ext uri="{BB962C8B-B14F-4D97-AF65-F5344CB8AC3E}">
        <p14:creationId xmlns:p14="http://schemas.microsoft.com/office/powerpoint/2010/main" val="247783973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dirty="0" smtClean="0">
                <a:latin typeface="Arial" pitchFamily="34" charset="0"/>
              </a:rPr>
              <a:t>Data Breaches 2005-2015,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1"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tabLst>
                <a:tab pos="112713" algn="r"/>
              </a:tabLst>
            </a:pPr>
            <a:r>
              <a:rPr lang="en-US" sz="1100" dirty="0" smtClean="0">
                <a:solidFill>
                  <a:srgbClr val="000000"/>
                </a:solidFill>
                <a:cs typeface="Arial" pitchFamily="34" charset="0"/>
              </a:rPr>
              <a:t>*Figures </a:t>
            </a:r>
            <a:r>
              <a:rPr lang="en-US" sz="1100" dirty="0">
                <a:solidFill>
                  <a:srgbClr val="000000"/>
                </a:solidFill>
                <a:cs typeface="Arial" pitchFamily="34" charset="0"/>
              </a:rPr>
              <a:t>as of </a:t>
            </a:r>
            <a:r>
              <a:rPr lang="en-US" sz="1100" dirty="0" smtClean="0">
                <a:solidFill>
                  <a:srgbClr val="000000"/>
                </a:solidFill>
                <a:cs typeface="Arial" pitchFamily="34" charset="0"/>
              </a:rPr>
              <a:t>June 30, 2015, from the Identity Theft Resource Center,</a:t>
            </a:r>
          </a:p>
          <a:p>
            <a:pPr marL="133350" indent="-133350" eaLnBrk="0" hangingPunct="0">
              <a:lnSpc>
                <a:spcPct val="90000"/>
              </a:lnSpc>
              <a:buClr>
                <a:srgbClr val="FF6801"/>
              </a:buClr>
              <a:tabLst>
                <a:tab pos="112713" algn="r"/>
              </a:tabLst>
            </a:pPr>
            <a:r>
              <a:rPr lang="en-US" sz="1100" dirty="0" smtClean="0">
                <a:solidFill>
                  <a:srgbClr val="000000"/>
                </a:solidFill>
                <a:cs typeface="Arial" pitchFamily="34" charset="0"/>
              </a:rPr>
              <a:t>http://www.idtheftcenter.org/images/breach/ITRCBreachReport2015.pdf</a:t>
            </a:r>
            <a:endParaRPr lang="en-US" sz="1100" dirty="0">
              <a:solidFill>
                <a:srgbClr val="000000"/>
              </a:solidFill>
              <a:cs typeface="Arial" pitchFamily="34" charset="0"/>
            </a:endParaRPr>
          </a:p>
        </p:txBody>
      </p:sp>
      <p:graphicFrame>
        <p:nvGraphicFramePr>
          <p:cNvPr id="1026" name="Object 2"/>
          <p:cNvGraphicFramePr>
            <a:graphicFrameLocks/>
          </p:cNvGraphicFramePr>
          <p:nvPr>
            <p:extLst/>
          </p:nvPr>
        </p:nvGraphicFramePr>
        <p:xfrm>
          <a:off x="273049" y="1376220"/>
          <a:ext cx="8597900" cy="4203700"/>
        </p:xfrm>
        <a:graphic>
          <a:graphicData uri="http://schemas.openxmlformats.org/presentationml/2006/ole">
            <mc:AlternateContent xmlns:mc="http://schemas.openxmlformats.org/markup-compatibility/2006">
              <mc:Choice xmlns:v="urn:schemas-microsoft-com:vml" Requires="v">
                <p:oleObj spid="_x0000_s28383372" name="Chart" r:id="rId4" imgW="8581836" imgH="4124360" progId="MSGraph.Chart.8">
                  <p:embed followColorScheme="full"/>
                </p:oleObj>
              </mc:Choice>
              <mc:Fallback>
                <p:oleObj name="Chart" r:id="rId4" imgW="8581836" imgH="4124360" progId="MSGraph.Chart.8">
                  <p:embed followColorScheme="full"/>
                  <p:pic>
                    <p:nvPicPr>
                      <p:cNvPr id="0" name=""/>
                      <p:cNvPicPr>
                        <a:picLocks noChangeArrowheads="1"/>
                      </p:cNvPicPr>
                      <p:nvPr/>
                    </p:nvPicPr>
                    <p:blipFill>
                      <a:blip r:embed="rId5"/>
                      <a:srcRect/>
                      <a:stretch>
                        <a:fillRect/>
                      </a:stretch>
                    </p:blipFill>
                    <p:spPr bwMode="auto">
                      <a:xfrm>
                        <a:off x="273049" y="137622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967662" cy="76311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cs typeface="Arial" pitchFamily="34" charset="0"/>
              </a:rPr>
              <a:t>The </a:t>
            </a:r>
            <a:r>
              <a:rPr lang="en-US" b="1" dirty="0" smtClean="0">
                <a:solidFill>
                  <a:srgbClr val="FFFFFF"/>
                </a:solidFill>
                <a:cs typeface="Arial" pitchFamily="34" charset="0"/>
              </a:rPr>
              <a:t>total number of data breaches (+27.5%) hit a record high of 783 in 2014, exposing 85.6 million records. Through June 30, this year has seen 117.6 million records exposed in 400 breaches.*</a:t>
            </a:r>
            <a:endParaRPr lang="en-US" b="1" dirty="0">
              <a:solidFill>
                <a:srgbClr val="FFFFFF"/>
              </a:solidFill>
              <a:cs typeface="Arial" pitchFamily="34" charset="0"/>
            </a:endParaRP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pic>
        <p:nvPicPr>
          <p:cNvPr id="8" name="Picture 4" descr="https://encrypted-tbn0.gstatic.com/images?q=tbn:ANd9GcSh6ORZLNYgoUo4jcSKlBVamg_OKlcLZwHcqkIqZ8NpxyY1NNE7T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45891" y="1123156"/>
            <a:ext cx="10493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7" cstate="screen">
            <a:extLst>
              <a:ext uri="{28A0092B-C50C-407E-A947-70E740481C1C}">
                <a14:useLocalDpi xmlns:a14="http://schemas.microsoft.com/office/drawing/2010/main"/>
              </a:ext>
            </a:extLst>
          </a:blip>
          <a:srcRect l="-1" t="36631" r="-9371" b="38519"/>
          <a:stretch/>
        </p:blipFill>
        <p:spPr>
          <a:xfrm>
            <a:off x="5740859" y="1234176"/>
            <a:ext cx="1036052" cy="257453"/>
          </a:xfrm>
          <a:prstGeom prst="rect">
            <a:avLst/>
          </a:prstGeom>
        </p:spPr>
      </p:pic>
      <p:pic>
        <p:nvPicPr>
          <p:cNvPr id="2" name="Picture 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53111" y="1133880"/>
            <a:ext cx="1101852" cy="299917"/>
          </a:xfrm>
          <a:prstGeom prst="rect">
            <a:avLst/>
          </a:prstGeom>
        </p:spPr>
      </p:pic>
      <p:pic>
        <p:nvPicPr>
          <p:cNvPr id="11" name="Picture 2"/>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73517" y="1515762"/>
            <a:ext cx="18018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078871" y="2097881"/>
            <a:ext cx="6619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descr="Image result for office of personnel management logo"/>
          <p:cNvSpPr>
            <a:spLocks noChangeAspect="1" noChangeArrowheads="1"/>
          </p:cNvSpPr>
          <p:nvPr/>
        </p:nvSpPr>
        <p:spPr bwMode="auto">
          <a:xfrm>
            <a:off x="-31750" y="-13652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office of personnel management logo"/>
          <p:cNvSpPr>
            <a:spLocks noChangeAspect="1" noChangeArrowheads="1"/>
          </p:cNvSpPr>
          <p:nvPr/>
        </p:nvSpPr>
        <p:spPr bwMode="auto">
          <a:xfrm>
            <a:off x="120650" y="1587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24043" y="1682307"/>
            <a:ext cx="868680" cy="868680"/>
          </a:xfrm>
          <a:prstGeom prst="rect">
            <a:avLst/>
          </a:prstGeom>
        </p:spPr>
      </p:pic>
      <p:pic>
        <p:nvPicPr>
          <p:cNvPr id="7" name="Picture 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71429" y="1549400"/>
            <a:ext cx="960120" cy="484061"/>
          </a:xfrm>
          <a:prstGeom prst="rect">
            <a:avLst/>
          </a:prstGeom>
        </p:spPr>
      </p:pic>
      <p:pic>
        <p:nvPicPr>
          <p:cNvPr id="10" name="Picture 9"/>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937550" y="1755537"/>
            <a:ext cx="968228" cy="659605"/>
          </a:xfrm>
          <a:prstGeom prst="rect">
            <a:avLst/>
          </a:prstGeom>
        </p:spPr>
      </p:pic>
      <p:pic>
        <p:nvPicPr>
          <p:cNvPr id="13" name="Picture 12"/>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16703" y="2633456"/>
            <a:ext cx="1069316" cy="697729"/>
          </a:xfrm>
          <a:prstGeom prst="rect">
            <a:avLst/>
          </a:prstGeom>
        </p:spPr>
      </p:pic>
    </p:spTree>
    <p:extLst>
      <p:ext uri="{BB962C8B-B14F-4D97-AF65-F5344CB8AC3E}">
        <p14:creationId xmlns:p14="http://schemas.microsoft.com/office/powerpoint/2010/main" val="15159975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7"/>
          <p:cNvSpPr>
            <a:spLocks noGrp="1"/>
          </p:cNvSpPr>
          <p:nvPr>
            <p:ph type="title" idx="4294967295"/>
          </p:nvPr>
        </p:nvSpPr>
        <p:spPr>
          <a:xfrm>
            <a:off x="192087" y="47625"/>
            <a:ext cx="6998421" cy="812800"/>
          </a:xfrm>
        </p:spPr>
        <p:txBody>
          <a:bodyPr lIns="0" tIns="0" rIns="0" bIns="0" anchor="t"/>
          <a:lstStyle/>
          <a:p>
            <a:r>
              <a:rPr lang="en-US" dirty="0" smtClean="0">
                <a:cs typeface="Arial" charset="0"/>
              </a:rPr>
              <a:t>High Profile Data Breaches, 2014-2015</a:t>
            </a:r>
            <a:endParaRPr lang="en-US" dirty="0" smtClean="0"/>
          </a:p>
        </p:txBody>
      </p:sp>
      <p:graphicFrame>
        <p:nvGraphicFramePr>
          <p:cNvPr id="346262" name="Group 150"/>
          <p:cNvGraphicFramePr>
            <a:graphicFrameLocks noGrp="1"/>
          </p:cNvGraphicFramePr>
          <p:nvPr>
            <p:ph idx="4294967295"/>
          </p:nvPr>
        </p:nvGraphicFramePr>
        <p:xfrm>
          <a:off x="96982" y="601104"/>
          <a:ext cx="9047018" cy="6069958"/>
        </p:xfrm>
        <a:graphic>
          <a:graphicData uri="http://schemas.openxmlformats.org/drawingml/2006/table">
            <a:tbl>
              <a:tblPr/>
              <a:tblGrid>
                <a:gridCol w="969818"/>
                <a:gridCol w="1579418"/>
                <a:gridCol w="6497782"/>
              </a:tblGrid>
              <a:tr h="363066">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Date</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ea typeface="+mn-ea"/>
                          <a:cs typeface="+mn-cs"/>
                        </a:rPr>
                        <a:t>Company</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rPr>
                        <a:t>Description of Breach</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10772">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May 2015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OPM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Hackers broke into U.S. Government Personnel Office stealing personal identifying information of as many as 14 million civilian U.S. government employees.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210772">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Mar 2015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err="1" smtClean="0">
                          <a:ln>
                            <a:noFill/>
                          </a:ln>
                          <a:solidFill>
                            <a:schemeClr val="tx1"/>
                          </a:solidFill>
                          <a:effectLst/>
                          <a:latin typeface="Arial" charset="0"/>
                        </a:rPr>
                        <a:t>Premera</a:t>
                      </a:r>
                      <a:r>
                        <a:rPr kumimoji="0" lang="en-US" sz="1200" b="0" i="0" u="none" strike="noStrike" cap="none" normalizeH="0" baseline="0" dirty="0" smtClean="0">
                          <a:ln>
                            <a:noFill/>
                          </a:ln>
                          <a:solidFill>
                            <a:schemeClr val="tx1"/>
                          </a:solidFill>
                          <a:effectLst/>
                          <a:latin typeface="Arial" charset="0"/>
                        </a:rPr>
                        <a:t> Blue Cross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Data breach compromises financial and medical records of 11 million customers.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19719">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Feb 2015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Anthem, Inc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Massive data breach after hackers gained access to corporate data base containing personal information of as many as 80 million current and former U.S. customers and employees.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80905">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Dec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Sony Pictures Entertainment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Hacker break-in involving theft of unreleased motion pictures, and theft of more than 25 gigabytes of sensitive data on tens of thousands of Sony employees, including social security numbers, medical and salary information.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2050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Nov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Staples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Point-of-sale (POS) malware attack and breach exposing  customer data, and resulting in  compromise of 1.2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232385">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Sept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Home Depot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smtClean="0">
                          <a:ln>
                            <a:noFill/>
                          </a:ln>
                          <a:solidFill>
                            <a:schemeClr val="tx1"/>
                          </a:solidFill>
                          <a:effectLst/>
                          <a:latin typeface="Arial" charset="0"/>
                        </a:rPr>
                        <a:t>Huge </a:t>
                      </a:r>
                      <a:r>
                        <a:rPr kumimoji="0" lang="en-US" sz="1200" b="0" i="0" u="none" strike="noStrike" cap="none" normalizeH="0" baseline="0" dirty="0" smtClean="0">
                          <a:ln>
                            <a:noFill/>
                          </a:ln>
                          <a:solidFill>
                            <a:schemeClr val="tx1"/>
                          </a:solidFill>
                          <a:effectLst/>
                          <a:latin typeface="Arial" charset="0"/>
                        </a:rPr>
                        <a:t>data </a:t>
                      </a:r>
                      <a:r>
                        <a:rPr kumimoji="0" lang="en-US" sz="1200" b="0" i="0" u="none" strike="noStrike" cap="none" normalizeH="0" baseline="0" smtClean="0">
                          <a:ln>
                            <a:noFill/>
                          </a:ln>
                          <a:solidFill>
                            <a:schemeClr val="tx1"/>
                          </a:solidFill>
                          <a:effectLst/>
                          <a:latin typeface="Arial" charset="0"/>
                        </a:rPr>
                        <a:t>breach exposes </a:t>
                      </a:r>
                      <a:r>
                        <a:rPr kumimoji="0" lang="en-US" sz="1200" b="0" i="0" u="none" strike="noStrike" cap="none" normalizeH="0" baseline="0" dirty="0" smtClean="0">
                          <a:ln>
                            <a:noFill/>
                          </a:ln>
                          <a:solidFill>
                            <a:schemeClr val="tx1"/>
                          </a:solidFill>
                          <a:effectLst/>
                          <a:latin typeface="Arial" charset="0"/>
                        </a:rPr>
                        <a:t>56 million credit and debit cards and 53 million email addresses.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2912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Aug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Community Health Systems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Cyber attack originating in China resulted in data breach, compromising 4.5 million patient records. Hackers broke into company’s computer system by exploiting </a:t>
                      </a:r>
                      <a:r>
                        <a:rPr kumimoji="0" lang="en-US" sz="1200" b="0" i="0" u="none" strike="noStrike" cap="none" normalizeH="0" baseline="0" dirty="0" err="1" smtClean="0">
                          <a:ln>
                            <a:noFill/>
                          </a:ln>
                          <a:solidFill>
                            <a:schemeClr val="tx1"/>
                          </a:solidFill>
                          <a:effectLst/>
                          <a:latin typeface="Arial" charset="0"/>
                        </a:rPr>
                        <a:t>Heartbleed</a:t>
                      </a:r>
                      <a:r>
                        <a:rPr kumimoji="0" lang="en-US" sz="1200" b="0" i="0" u="none" strike="noStrike" cap="none" normalizeH="0" baseline="0" dirty="0" smtClean="0">
                          <a:ln>
                            <a:noFill/>
                          </a:ln>
                          <a:solidFill>
                            <a:schemeClr val="tx1"/>
                          </a:solidFill>
                          <a:effectLst/>
                          <a:latin typeface="Arial" charset="0"/>
                        </a:rPr>
                        <a:t> bug.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1027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June/July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JP Morgan Chase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Massive data breach compromised data associated with 76 million household and 7 million small business accounts. Hackers obtained personal identifying </a:t>
                      </a:r>
                      <a:r>
                        <a:rPr kumimoji="0" lang="en-US" sz="1200" b="0" i="0" u="none" strike="noStrike" cap="none" normalizeH="0" baseline="0" dirty="0" err="1" smtClean="0">
                          <a:ln>
                            <a:noFill/>
                          </a:ln>
                          <a:solidFill>
                            <a:schemeClr val="tx1"/>
                          </a:solidFill>
                          <a:effectLst/>
                          <a:latin typeface="Arial" charset="0"/>
                        </a:rPr>
                        <a:t>nformation</a:t>
                      </a:r>
                      <a:r>
                        <a:rPr kumimoji="0" lang="en-US" sz="12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70376">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June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PF </a:t>
                      </a:r>
                      <a:r>
                        <a:rPr kumimoji="0" lang="en-US" sz="1200" b="0" i="0" u="none" strike="noStrike" cap="none" normalizeH="0" baseline="0" dirty="0" err="1" smtClean="0">
                          <a:ln>
                            <a:noFill/>
                          </a:ln>
                          <a:solidFill>
                            <a:schemeClr val="tx1"/>
                          </a:solidFill>
                          <a:effectLst/>
                          <a:latin typeface="Arial" charset="0"/>
                        </a:rPr>
                        <a:t>Changs</a:t>
                      </a: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affected customers at 33 restaurants located in 16 states, with potential credit and debit card data stolen.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65389">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May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eBay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Massive data breach exposed records of site’s 233 million customers, including names, email addresses, physical addresses, phone numbers and birthdates.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60401">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Feb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Michaels Stores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Possible fraudulent activity on some U.S. payment cards used at Michaels stores suggests it may have experienced data security attack, exposing 2.6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21686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Jan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err="1" smtClean="0">
                          <a:ln>
                            <a:noFill/>
                          </a:ln>
                          <a:solidFill>
                            <a:schemeClr val="tx1"/>
                          </a:solidFill>
                          <a:effectLst/>
                          <a:latin typeface="Arial" charset="0"/>
                        </a:rPr>
                        <a:t>Snapchat</a:t>
                      </a: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Security breach compromises phone numbers and usernames for 4.6 million accounts.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21054">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Jan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Neiman Marcus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Hacker break-in exposed  unknown no. of  customer cards, compromising  est. 1.1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10406">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Nov/Dec 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Target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Malware stored on Target’s checkout registers led to theft of data from about 40 million credit and debit card accounts and the personal information of up to 70 million customers.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bl>
          </a:graphicData>
        </a:graphic>
      </p:graphicFrame>
      <p:sp>
        <p:nvSpPr>
          <p:cNvPr id="14386" name="Rectangle 5"/>
          <p:cNvSpPr>
            <a:spLocks noChangeArrowheads="1"/>
          </p:cNvSpPr>
          <p:nvPr/>
        </p:nvSpPr>
        <p:spPr bwMode="auto">
          <a:xfrm>
            <a:off x="0" y="6611779"/>
            <a:ext cx="8597900" cy="246221"/>
          </a:xfrm>
          <a:prstGeom prst="rect">
            <a:avLst/>
          </a:prstGeom>
          <a:noFill/>
          <a:ln w="9525" algn="ctr">
            <a:noFill/>
            <a:miter lim="800000"/>
            <a:headEnd/>
            <a:tailEnd/>
          </a:ln>
        </p:spPr>
        <p:txBody>
          <a:bodyPr wrap="square">
            <a:spAutoFit/>
          </a:bodyPr>
          <a:lstStyle/>
          <a:p>
            <a:pPr eaLnBrk="0" hangingPunct="0">
              <a:spcBef>
                <a:spcPct val="50000"/>
              </a:spcBef>
              <a:buClr>
                <a:srgbClr val="FF3300"/>
              </a:buClr>
            </a:pPr>
            <a:r>
              <a:rPr lang="en-US" sz="1000" dirty="0" smtClean="0">
                <a:latin typeface="Verdana" pitchFamily="34" charset="0"/>
              </a:rPr>
              <a:t>Sources</a:t>
            </a:r>
            <a:r>
              <a:rPr lang="en-US" sz="1000" dirty="0">
                <a:latin typeface="Verdana" pitchFamily="34" charset="0"/>
              </a:rPr>
              <a:t>: Identity Theft Resource </a:t>
            </a:r>
            <a:r>
              <a:rPr lang="en-US" sz="1000" dirty="0" smtClean="0">
                <a:latin typeface="Verdana" pitchFamily="34" charset="0"/>
              </a:rPr>
              <a:t>Center; Insurance </a:t>
            </a:r>
            <a:r>
              <a:rPr lang="en-US" sz="1000" dirty="0">
                <a:latin typeface="Verdana" pitchFamily="34" charset="0"/>
              </a:rPr>
              <a:t>Information Institute (I.I.I.) research.</a:t>
            </a:r>
            <a:endParaRPr lang="en-US" sz="1100" dirty="0"/>
          </a:p>
        </p:txBody>
      </p:sp>
    </p:spTree>
    <p:extLst>
      <p:ext uri="{BB962C8B-B14F-4D97-AF65-F5344CB8AC3E}">
        <p14:creationId xmlns:p14="http://schemas.microsoft.com/office/powerpoint/2010/main" val="3630699515"/>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60350" y="90488"/>
            <a:ext cx="7550150" cy="860425"/>
          </a:xfrm>
        </p:spPr>
        <p:txBody>
          <a:bodyPr/>
          <a:lstStyle/>
          <a:p>
            <a:r>
              <a:rPr lang="en-US" altLang="en-US" smtClean="0">
                <a:latin typeface="Arial" panose="020B0604020202020204" pitchFamily="34" charset="0"/>
                <a:ea typeface="ＭＳ Ｐゴシック" panose="020B0600070205080204" pitchFamily="34" charset="-128"/>
              </a:rPr>
              <a:t>Worldwide Cybersecurity Spending, 2011- 2016F </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a:lnSpc>
                <a:spcPct val="90000"/>
              </a:lnSpc>
              <a:spcBef>
                <a:spcPct val="20000"/>
              </a:spcBef>
              <a:defRPr/>
            </a:pPr>
            <a:r>
              <a:rPr lang="en-US" sz="1600" b="1" dirty="0">
                <a:solidFill>
                  <a:srgbClr val="225A7A"/>
                </a:solidFill>
                <a:latin typeface="Arial" charset="0"/>
                <a:ea typeface="+mn-ea"/>
                <a:cs typeface="Arial" pitchFamily="34" charset="0"/>
              </a:rPr>
              <a:t>($ Billions)</a:t>
            </a:r>
          </a:p>
        </p:txBody>
      </p:sp>
      <p:graphicFrame>
        <p:nvGraphicFramePr>
          <p:cNvPr id="41988" name="Object 2"/>
          <p:cNvGraphicFramePr>
            <a:graphicFrameLocks/>
          </p:cNvGraphicFramePr>
          <p:nvPr>
            <p:extLst/>
          </p:nvPr>
        </p:nvGraphicFramePr>
        <p:xfrm>
          <a:off x="260350" y="1336675"/>
          <a:ext cx="8597900" cy="4203700"/>
        </p:xfrm>
        <a:graphic>
          <a:graphicData uri="http://schemas.openxmlformats.org/presentationml/2006/ole">
            <mc:AlternateContent xmlns:mc="http://schemas.openxmlformats.org/markup-compatibility/2006">
              <mc:Choice xmlns:v="urn:schemas-microsoft-com:vml" Requires="v">
                <p:oleObj spid="_x0000_s28384396" name="Chart" r:id="rId4" imgW="8600977" imgH="4114800" progId="MSGraph.Chart.8">
                  <p:embed followColorScheme="full"/>
                </p:oleObj>
              </mc:Choice>
              <mc:Fallback>
                <p:oleObj name="Chart" r:id="rId4" imgW="8600977" imgH="4114800" progId="MSGraph.Chart.8">
                  <p:embed followColorScheme="full"/>
                  <p:pic>
                    <p:nvPicPr>
                      <p:cNvPr id="0" name=""/>
                      <p:cNvPicPr>
                        <a:picLocks noChangeArrowheads="1"/>
                      </p:cNvPicPr>
                      <p:nvPr/>
                    </p:nvPicPr>
                    <p:blipFill>
                      <a:blip r:embed="rId5"/>
                      <a:srcRect/>
                      <a:stretch>
                        <a:fillRect/>
                      </a:stretch>
                    </p:blipFill>
                    <p:spPr bwMode="gray">
                      <a:xfrm>
                        <a:off x="260350" y="1336675"/>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501650" y="5699125"/>
            <a:ext cx="7796213"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5000"/>
              </a:lnSpc>
              <a:spcBef>
                <a:spcPct val="25000"/>
              </a:spcBef>
            </a:pPr>
            <a:r>
              <a:rPr lang="en-US" altLang="en-US" sz="1800" b="1">
                <a:solidFill>
                  <a:srgbClr val="FFFFFF"/>
                </a:solidFill>
                <a:cs typeface="Arial" panose="020B0604020202020204" pitchFamily="34" charset="0"/>
              </a:rPr>
              <a:t>Cybersecurity Spending Is Rising Sharply, Up by About 8%+ Annually through 2016—a Projected Increase of $12.1 Billion from 2014 to 2016</a:t>
            </a:r>
          </a:p>
        </p:txBody>
      </p:sp>
      <p:sp>
        <p:nvSpPr>
          <p:cNvPr id="15" name="AutoShape 5"/>
          <p:cNvSpPr>
            <a:spLocks noChangeArrowheads="1"/>
          </p:cNvSpPr>
          <p:nvPr/>
        </p:nvSpPr>
        <p:spPr bwMode="blackWhite">
          <a:xfrm>
            <a:off x="4092575" y="3687763"/>
            <a:ext cx="3717925" cy="806450"/>
          </a:xfrm>
          <a:prstGeom prst="wedgeRectCallout">
            <a:avLst>
              <a:gd name="adj1" fmla="val -13250"/>
              <a:gd name="adj2" fmla="val -1096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a:solidFill>
                  <a:srgbClr val="FFFFFF"/>
                </a:solidFill>
                <a:latin typeface="Arial" charset="0"/>
                <a:ea typeface="+mn-ea"/>
                <a:cs typeface="Arial" charset="0"/>
              </a:rPr>
              <a:t>Cybersecurity spending </a:t>
            </a:r>
            <a:r>
              <a:rPr lang="en-US" sz="1600" b="1" dirty="0" smtClean="0">
                <a:solidFill>
                  <a:srgbClr val="FFFFFF"/>
                </a:solidFill>
                <a:latin typeface="Arial" charset="0"/>
                <a:ea typeface="+mn-ea"/>
                <a:cs typeface="Arial" charset="0"/>
              </a:rPr>
              <a:t>increased </a:t>
            </a:r>
            <a:r>
              <a:rPr lang="en-US" sz="1600" b="1" dirty="0">
                <a:solidFill>
                  <a:srgbClr val="FFFFFF"/>
                </a:solidFill>
                <a:latin typeface="Arial" charset="0"/>
                <a:ea typeface="+mn-ea"/>
                <a:cs typeface="Arial" charset="0"/>
              </a:rPr>
              <a:t>by </a:t>
            </a:r>
            <a:r>
              <a:rPr lang="en-US" sz="1600" b="1" dirty="0" smtClean="0">
                <a:solidFill>
                  <a:srgbClr val="FFFFFF"/>
                </a:solidFill>
                <a:latin typeface="Arial" charset="0"/>
                <a:ea typeface="+mn-ea"/>
                <a:cs typeface="Arial" charset="0"/>
              </a:rPr>
              <a:t>an estimated $5.2B </a:t>
            </a:r>
            <a:r>
              <a:rPr lang="en-US" sz="1600" b="1" dirty="0">
                <a:solidFill>
                  <a:srgbClr val="FFFFFF"/>
                </a:solidFill>
                <a:latin typeface="Arial" charset="0"/>
                <a:ea typeface="+mn-ea"/>
                <a:cs typeface="Arial" charset="0"/>
              </a:rPr>
              <a:t>in 2014, $5.8B in 2015 and $6.3B in 2016</a:t>
            </a:r>
          </a:p>
        </p:txBody>
      </p:sp>
      <p:sp>
        <p:nvSpPr>
          <p:cNvPr id="41991" name="Rectangle 4"/>
          <p:cNvSpPr>
            <a:spLocks noChangeArrowheads="1"/>
          </p:cNvSpPr>
          <p:nvPr/>
        </p:nvSpPr>
        <p:spPr bwMode="auto">
          <a:xfrm>
            <a:off x="0" y="6581775"/>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112713" algn="r"/>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112713" algn="r"/>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112713" algn="r"/>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112713" algn="r"/>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buClr>
                <a:srgbClr val="FF6801"/>
              </a:buClr>
              <a:buFont typeface="Wingdings" panose="05000000000000000000" pitchFamily="2" charset="2"/>
              <a:buNone/>
            </a:pPr>
            <a:r>
              <a:rPr lang="en-US" altLang="en-US" sz="1000">
                <a:solidFill>
                  <a:srgbClr val="000000"/>
                </a:solidFill>
                <a:cs typeface="Arial" panose="020B0604020202020204" pitchFamily="34" charset="0"/>
              </a:rPr>
              <a:t>	Source: Gartner Group; Insurance Information Institute; Adapted from </a:t>
            </a:r>
            <a:r>
              <a:rPr lang="en-US" altLang="en-US" sz="1000" i="1">
                <a:solidFill>
                  <a:srgbClr val="000000"/>
                </a:solidFill>
                <a:cs typeface="Arial" panose="020B0604020202020204" pitchFamily="34" charset="0"/>
              </a:rPr>
              <a:t>Wall Street Journal</a:t>
            </a:r>
            <a:r>
              <a:rPr lang="en-US" altLang="en-US" sz="1000">
                <a:solidFill>
                  <a:srgbClr val="000000"/>
                </a:solidFill>
                <a:cs typeface="Arial" panose="020B0604020202020204" pitchFamily="34" charset="0"/>
              </a:rPr>
              <a:t>: “Financial Firms Boost Cybersecurity Funds,” Nov. 17, 2014.</a:t>
            </a:r>
          </a:p>
        </p:txBody>
      </p:sp>
      <p:sp>
        <p:nvSpPr>
          <p:cNvPr id="41992" name="TextBox 4"/>
          <p:cNvSpPr txBox="1">
            <a:spLocks noChangeArrowheads="1"/>
          </p:cNvSpPr>
          <p:nvPr/>
        </p:nvSpPr>
        <p:spPr bwMode="auto">
          <a:xfrm>
            <a:off x="8382000" y="6107113"/>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B299D7D1-5BFD-459E-81CF-D751E3E56F22}" type="slidenum">
              <a:rPr lang="en-US" altLang="en-US" sz="1200"/>
              <a:pPr algn="r"/>
              <a:t>85</a:t>
            </a:fld>
            <a:endParaRPr lang="en-US" altLang="en-US" sz="1800"/>
          </a:p>
        </p:txBody>
      </p:sp>
    </p:spTree>
    <p:extLst>
      <p:ext uri="{BB962C8B-B14F-4D97-AF65-F5344CB8AC3E}">
        <p14:creationId xmlns:p14="http://schemas.microsoft.com/office/powerpoint/2010/main" val="14225158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1" fill="hold" grpId="0" nodeType="afterEffect">
                                  <p:stCondLst>
                                    <p:cond delay="70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15"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1D5D9F09-BB4C-4EBB-B52E-FDC9F684F6D8}" type="slidenum">
              <a:rPr lang="en-US" smtClean="0">
                <a:latin typeface="Arial" pitchFamily="34" charset="0"/>
              </a:rPr>
              <a:pPr/>
              <a:t>86</a:t>
            </a:fld>
            <a:endParaRPr lang="en-US" smtClean="0">
              <a:latin typeface="Arial" pitchFamily="34" charset="0"/>
            </a:endParaRPr>
          </a:p>
        </p:txBody>
      </p:sp>
      <p:sp>
        <p:nvSpPr>
          <p:cNvPr id="2052"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2053" name="Rectangle 3"/>
          <p:cNvSpPr>
            <a:spLocks noGrp="1" noChangeArrowheads="1"/>
          </p:cNvSpPr>
          <p:nvPr>
            <p:ph type="title"/>
          </p:nvPr>
        </p:nvSpPr>
        <p:spPr/>
        <p:txBody>
          <a:bodyPr/>
          <a:lstStyle/>
          <a:p>
            <a:r>
              <a:rPr lang="en-US" dirty="0" smtClean="0">
                <a:latin typeface="Arial" pitchFamily="34" charset="0"/>
              </a:rPr>
              <a:t>2014 Data Breaches By Business Category, By Number of Breaches</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6444" name="Chart" r:id="rId4" imgW="5200533" imgH="4229100" progId="MSGraph.Chart.8">
                  <p:embed followColorScheme="full"/>
                </p:oleObj>
              </mc:Choice>
              <mc:Fallback>
                <p:oleObj name="Chart" r:id="rId4" imgW="5200533" imgH="4229100" progId="MSGraph.Chart.8">
                  <p:embed followColorScheme="full"/>
                  <p:pic>
                    <p:nvPicPr>
                      <p:cNvPr id="0" name=""/>
                      <p:cNvPicPr>
                        <a:picLocks noGrp="1" noChangeArrowheads="1"/>
                      </p:cNvPicPr>
                      <p:nvPr/>
                    </p:nvPicPr>
                    <p:blipFill>
                      <a:blip r:embed="rId5"/>
                      <a:srcRect/>
                      <a:stretch>
                        <a:fillRect/>
                      </a:stretch>
                    </p:blipFill>
                    <p:spPr bwMode="auto">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Rectangle 5"/>
          <p:cNvSpPr>
            <a:spLocks noChangeArrowheads="1"/>
          </p:cNvSpPr>
          <p:nvPr/>
        </p:nvSpPr>
        <p:spPr bwMode="auto">
          <a:xfrm>
            <a:off x="-241300" y="6389410"/>
            <a:ext cx="86487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dirty="0">
                <a:latin typeface="Verdana" pitchFamily="34" charset="0"/>
              </a:rPr>
              <a:t>Identity Theft Resource Center, </a:t>
            </a:r>
            <a:r>
              <a:rPr lang="en-US" sz="1100" dirty="0" smtClean="0">
                <a:solidFill>
                  <a:srgbClr val="000000"/>
                </a:solidFill>
                <a:cs typeface="Arial" pitchFamily="34" charset="0"/>
              </a:rPr>
              <a:t>http://www.idtheftcenter.org/ITRC-Surveys-Studies/2014databreaches.html</a:t>
            </a:r>
            <a:endParaRPr lang="en-US" sz="1100" dirty="0"/>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The majority of the </a:t>
            </a:r>
            <a:r>
              <a:rPr lang="en-US" sz="1600" b="1" dirty="0" smtClean="0">
                <a:solidFill>
                  <a:srgbClr val="FFFFFF"/>
                </a:solidFill>
              </a:rPr>
              <a:t>783 </a:t>
            </a:r>
            <a:r>
              <a:rPr lang="en-US" sz="1600" b="1" dirty="0">
                <a:solidFill>
                  <a:srgbClr val="FFFFFF"/>
                </a:solidFill>
              </a:rPr>
              <a:t>data breaches in </a:t>
            </a:r>
            <a:r>
              <a:rPr lang="en-US" sz="1600" b="1" dirty="0" smtClean="0">
                <a:solidFill>
                  <a:srgbClr val="FFFFFF"/>
                </a:solidFill>
              </a:rPr>
              <a:t>2014 </a:t>
            </a:r>
            <a:r>
              <a:rPr lang="en-US" sz="1600" b="1" dirty="0">
                <a:solidFill>
                  <a:srgbClr val="FFFFFF"/>
                </a:solidFill>
              </a:rPr>
              <a:t>affected business and medical/healthcare organizations, according to the Identity Theft Resource Center.</a:t>
            </a:r>
          </a:p>
        </p:txBody>
      </p:sp>
      <p:sp>
        <p:nvSpPr>
          <p:cNvPr id="2056" name="TextBox 18"/>
          <p:cNvSpPr txBox="1">
            <a:spLocks noChangeArrowheads="1"/>
          </p:cNvSpPr>
          <p:nvPr/>
        </p:nvSpPr>
        <p:spPr bwMode="auto">
          <a:xfrm>
            <a:off x="6324600" y="2298700"/>
            <a:ext cx="1986441" cy="523220"/>
          </a:xfrm>
          <a:prstGeom prst="rect">
            <a:avLst/>
          </a:prstGeom>
          <a:noFill/>
          <a:ln w="9525">
            <a:noFill/>
            <a:miter lim="800000"/>
            <a:headEnd/>
            <a:tailEnd/>
          </a:ln>
        </p:spPr>
        <p:txBody>
          <a:bodyPr wrap="none">
            <a:spAutoFit/>
          </a:bodyPr>
          <a:lstStyle/>
          <a:p>
            <a:r>
              <a:rPr lang="en-US" sz="1400" dirty="0"/>
              <a:t>Business, </a:t>
            </a:r>
            <a:r>
              <a:rPr lang="en-US" sz="1400" dirty="0" smtClean="0"/>
              <a:t>258 </a:t>
            </a:r>
            <a:r>
              <a:rPr lang="en-US" sz="1400" dirty="0"/>
              <a:t>(</a:t>
            </a:r>
            <a:r>
              <a:rPr lang="en-US" sz="1400" dirty="0" smtClean="0"/>
              <a:t>33.3%)</a:t>
            </a:r>
            <a:endParaRPr lang="en-US" sz="1400" dirty="0"/>
          </a:p>
          <a:p>
            <a:endParaRPr lang="en-US" sz="1400" dirty="0"/>
          </a:p>
        </p:txBody>
      </p:sp>
      <p:sp>
        <p:nvSpPr>
          <p:cNvPr id="2057" name="Rectangle 7"/>
          <p:cNvSpPr>
            <a:spLocks noChangeArrowheads="1"/>
          </p:cNvSpPr>
          <p:nvPr/>
        </p:nvSpPr>
        <p:spPr bwMode="gray">
          <a:xfrm>
            <a:off x="1625600" y="2230438"/>
            <a:ext cx="2247900" cy="182562"/>
          </a:xfrm>
          <a:prstGeom prst="rect">
            <a:avLst/>
          </a:prstGeom>
          <a:noFill/>
          <a:ln w="9525">
            <a:noFill/>
            <a:miter lim="800000"/>
            <a:headEnd/>
            <a:tailEnd/>
          </a:ln>
        </p:spPr>
        <p:txBody>
          <a:bodyPr lIns="0" tIns="0" rIns="0" bIns="0" anchor="ctr">
            <a:spAutoFit/>
          </a:bodyPr>
          <a:lstStyle/>
          <a:p>
            <a:pPr>
              <a:lnSpc>
                <a:spcPct val="85000"/>
              </a:lnSpc>
            </a:pPr>
            <a:r>
              <a:rPr lang="en-US" sz="1400" dirty="0" err="1"/>
              <a:t>Govt</a:t>
            </a:r>
            <a:r>
              <a:rPr lang="en-US" sz="1400" dirty="0"/>
              <a:t>/Military, </a:t>
            </a:r>
            <a:r>
              <a:rPr lang="en-US" sz="1400" dirty="0" smtClean="0"/>
              <a:t>92 (11.7%) </a:t>
            </a:r>
            <a:endParaRPr lang="en-US" sz="1400" dirty="0"/>
          </a:p>
        </p:txBody>
      </p:sp>
      <p:sp>
        <p:nvSpPr>
          <p:cNvPr id="2058" name="Rectangle 7"/>
          <p:cNvSpPr>
            <a:spLocks noChangeArrowheads="1"/>
          </p:cNvSpPr>
          <p:nvPr/>
        </p:nvSpPr>
        <p:spPr bwMode="gray">
          <a:xfrm>
            <a:off x="4051300" y="1747838"/>
            <a:ext cx="2082800" cy="365125"/>
          </a:xfrm>
          <a:prstGeom prst="rect">
            <a:avLst/>
          </a:prstGeom>
          <a:noFill/>
          <a:ln w="9525">
            <a:noFill/>
            <a:miter lim="800000"/>
            <a:headEnd/>
            <a:tailEnd/>
          </a:ln>
        </p:spPr>
        <p:txBody>
          <a:bodyPr lIns="0" tIns="0" rIns="0" bIns="0" anchor="ctr">
            <a:spAutoFit/>
          </a:bodyPr>
          <a:lstStyle/>
          <a:p>
            <a:pPr>
              <a:lnSpc>
                <a:spcPct val="85000"/>
              </a:lnSpc>
            </a:pPr>
            <a:r>
              <a:rPr lang="en-US" sz="1400" dirty="0"/>
              <a:t>Banking/Credit/Financial, </a:t>
            </a:r>
            <a:r>
              <a:rPr lang="en-US" sz="1400" dirty="0" smtClean="0"/>
              <a:t>43 (5.5%)</a:t>
            </a:r>
            <a:endParaRPr lang="en-US" sz="1400" dirty="0"/>
          </a:p>
        </p:txBody>
      </p:sp>
      <p:sp>
        <p:nvSpPr>
          <p:cNvPr id="2059" name="Rectangle 7"/>
          <p:cNvSpPr>
            <a:spLocks noChangeArrowheads="1"/>
          </p:cNvSpPr>
          <p:nvPr/>
        </p:nvSpPr>
        <p:spPr bwMode="gray">
          <a:xfrm>
            <a:off x="815975" y="3362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Educational, </a:t>
            </a:r>
            <a:r>
              <a:rPr lang="en-US" sz="1400" dirty="0" smtClean="0"/>
              <a:t>57 (7.3%)</a:t>
            </a:r>
            <a:endParaRPr lang="en-US" sz="1400" dirty="0"/>
          </a:p>
        </p:txBody>
      </p:sp>
      <p:sp>
        <p:nvSpPr>
          <p:cNvPr id="2060" name="Rectangle 7"/>
          <p:cNvSpPr>
            <a:spLocks noChangeArrowheads="1"/>
          </p:cNvSpPr>
          <p:nvPr/>
        </p:nvSpPr>
        <p:spPr bwMode="gray">
          <a:xfrm>
            <a:off x="266700" y="5340068"/>
            <a:ext cx="2667000" cy="183127"/>
          </a:xfrm>
          <a:prstGeom prst="rect">
            <a:avLst/>
          </a:prstGeom>
          <a:noFill/>
          <a:ln w="9525">
            <a:noFill/>
            <a:miter lim="800000"/>
            <a:headEnd/>
            <a:tailEnd/>
          </a:ln>
        </p:spPr>
        <p:txBody>
          <a:bodyPr lIns="0" tIns="0" rIns="0" bIns="0" anchor="ctr">
            <a:spAutoFit/>
          </a:bodyPr>
          <a:lstStyle/>
          <a:p>
            <a:pPr>
              <a:lnSpc>
                <a:spcPct val="85000"/>
              </a:lnSpc>
            </a:pPr>
            <a:r>
              <a:rPr lang="en-US" sz="1400" dirty="0"/>
              <a:t>Medical/Healthcare, </a:t>
            </a:r>
            <a:r>
              <a:rPr lang="en-US" sz="1400" dirty="0" smtClean="0"/>
              <a:t>333 (42.5%)</a:t>
            </a:r>
            <a:endParaRPr lang="en-US" sz="1400" dirty="0"/>
          </a:p>
        </p:txBody>
      </p:sp>
    </p:spTree>
    <p:extLst>
      <p:ext uri="{BB962C8B-B14F-4D97-AF65-F5344CB8AC3E}">
        <p14:creationId xmlns:p14="http://schemas.microsoft.com/office/powerpoint/2010/main" val="34585953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8308" name="Rectangle 110"/>
          <p:cNvSpPr>
            <a:spLocks noGrp="1" noChangeArrowheads="1"/>
          </p:cNvSpPr>
          <p:nvPr>
            <p:ph type="sldNum" sz="quarter" idx="12"/>
          </p:nvPr>
        </p:nvSpPr>
        <p:spPr/>
        <p:txBody>
          <a:bodyPr/>
          <a:lstStyle/>
          <a:p>
            <a:pPr>
              <a:defRPr/>
            </a:pPr>
            <a:fld id="{EE81879D-6B97-4781-B593-DB70C8599200}" type="slidenum">
              <a:rPr lang="en-US" smtClean="0"/>
              <a:pPr>
                <a:defRPr/>
              </a:pPr>
              <a:t>87</a:t>
            </a:fld>
            <a:endParaRPr lang="en-US" smtClean="0"/>
          </a:p>
        </p:txBody>
      </p:sp>
      <p:sp>
        <p:nvSpPr>
          <p:cNvPr id="1922051" name="Rectangle 3"/>
          <p:cNvSpPr>
            <a:spLocks noGrp="1" noChangeArrowheads="1"/>
          </p:cNvSpPr>
          <p:nvPr>
            <p:ph type="body" idx="1"/>
          </p:nvPr>
        </p:nvSpPr>
        <p:spPr>
          <a:xfrm>
            <a:off x="647700" y="1142999"/>
            <a:ext cx="7772400" cy="5160820"/>
          </a:xfrm>
        </p:spPr>
        <p:txBody>
          <a:bodyPr/>
          <a:lstStyle/>
          <a:p>
            <a:pPr>
              <a:lnSpc>
                <a:spcPct val="100000"/>
              </a:lnSpc>
              <a:spcBef>
                <a:spcPts val="0"/>
              </a:spcBef>
              <a:buClrTx/>
              <a:buNone/>
            </a:pPr>
            <a:r>
              <a:rPr lang="en-US" sz="2800" b="1" dirty="0" smtClean="0">
                <a:solidFill>
                  <a:srgbClr val="2B7299"/>
                </a:solidFill>
                <a:latin typeface="Arial" pitchFamily="34" charset="0"/>
                <a:cs typeface="Arial" pitchFamily="34" charset="0"/>
              </a:rPr>
              <a:t>State sponsored groups: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Foreign government sponsored</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Sophisticated and well-funded</a:t>
            </a:r>
          </a:p>
          <a:p>
            <a:pPr>
              <a:lnSpc>
                <a:spcPct val="100000"/>
              </a:lnSpc>
              <a:spcBef>
                <a:spcPts val="0"/>
              </a:spcBef>
              <a:buClrTx/>
              <a:buNone/>
            </a:pPr>
            <a:r>
              <a:rPr lang="en-US" sz="2800" b="1" dirty="0" smtClean="0">
                <a:solidFill>
                  <a:srgbClr val="2B7299"/>
                </a:solidFill>
                <a:latin typeface="Arial" pitchFamily="34" charset="0"/>
                <a:cs typeface="Arial" pitchFamily="34" charset="0"/>
              </a:rPr>
              <a:t>Organized cyber criminals: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Traditional organized crime groups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Loosely organized global hacker crews</a:t>
            </a:r>
          </a:p>
          <a:p>
            <a:pPr>
              <a:lnSpc>
                <a:spcPct val="100000"/>
              </a:lnSpc>
              <a:spcBef>
                <a:spcPts val="0"/>
              </a:spcBef>
              <a:buClrTx/>
              <a:buNone/>
            </a:pPr>
            <a:r>
              <a:rPr lang="en-US" sz="2800" b="1" dirty="0" err="1" smtClean="0">
                <a:solidFill>
                  <a:srgbClr val="2B7299"/>
                </a:solidFill>
                <a:latin typeface="Arial" pitchFamily="34" charset="0"/>
                <a:cs typeface="Arial" pitchFamily="34" charset="0"/>
              </a:rPr>
              <a:t>Hacktivists</a:t>
            </a:r>
            <a:r>
              <a:rPr lang="en-US" sz="2800" b="1" dirty="0" smtClean="0">
                <a:solidFill>
                  <a:srgbClr val="2B7299"/>
                </a:solidFill>
                <a:latin typeface="Arial" pitchFamily="34" charset="0"/>
                <a:cs typeface="Arial" pitchFamily="34" charset="0"/>
              </a:rPr>
              <a:t>:</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Politically-motivated hackers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Increasing capabilities</a:t>
            </a:r>
          </a:p>
          <a:p>
            <a:pPr>
              <a:lnSpc>
                <a:spcPct val="100000"/>
              </a:lnSpc>
              <a:spcBef>
                <a:spcPts val="0"/>
              </a:spcBef>
              <a:buClrTx/>
              <a:buNone/>
            </a:pPr>
            <a:r>
              <a:rPr lang="en-US" sz="2800" b="1" dirty="0" smtClean="0">
                <a:solidFill>
                  <a:srgbClr val="2B7299"/>
                </a:solidFill>
                <a:latin typeface="Arial" pitchFamily="34" charset="0"/>
                <a:cs typeface="Arial" pitchFamily="34" charset="0"/>
              </a:rPr>
              <a:t>Insiders: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Easy access to sensitive information</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Difficult to detect</a:t>
            </a:r>
          </a:p>
          <a:p>
            <a:pPr>
              <a:lnSpc>
                <a:spcPct val="100000"/>
              </a:lnSpc>
              <a:spcBef>
                <a:spcPts val="0"/>
              </a:spcBef>
              <a:buClrTx/>
              <a:buNone/>
            </a:pPr>
            <a:r>
              <a:rPr lang="en-US" sz="2800" b="1" dirty="0" smtClean="0">
                <a:solidFill>
                  <a:srgbClr val="2B7299"/>
                </a:solidFill>
                <a:latin typeface="Arial" pitchFamily="34" charset="0"/>
                <a:cs typeface="Arial" pitchFamily="34" charset="0"/>
              </a:rPr>
              <a:t>Terrorists: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Destruction of physical </a:t>
            </a:r>
            <a:r>
              <a:rPr lang="en-US" sz="2000" b="1" dirty="0" smtClean="0">
                <a:latin typeface="Arial" pitchFamily="34" charset="0"/>
                <a:cs typeface="Arial" pitchFamily="34" charset="0"/>
              </a:rPr>
              <a:t>and</a:t>
            </a:r>
            <a:r>
              <a:rPr lang="en-US" sz="2000" dirty="0" smtClean="0">
                <a:latin typeface="Arial" pitchFamily="34" charset="0"/>
                <a:cs typeface="Arial" pitchFamily="34" charset="0"/>
              </a:rPr>
              <a:t> digital assets</a:t>
            </a:r>
          </a:p>
        </p:txBody>
      </p:sp>
      <p:sp>
        <p:nvSpPr>
          <p:cNvPr id="8" name="Rectangle 2"/>
          <p:cNvSpPr txBox="1">
            <a:spLocks noChangeArrowheads="1"/>
          </p:cNvSpPr>
          <p:nvPr/>
        </p:nvSpPr>
        <p:spPr bwMode="black">
          <a:xfrm>
            <a:off x="627484" y="152400"/>
            <a:ext cx="7162800" cy="761999"/>
          </a:xfrm>
          <a:prstGeom prst="rect">
            <a:avLst/>
          </a:prstGeom>
          <a:noFill/>
          <a:ln w="9525">
            <a:noFill/>
            <a:miter lim="800000"/>
            <a:headEnd/>
            <a:tailEnd/>
          </a:ln>
        </p:spPr>
        <p:txBody>
          <a:bodyPr lIns="45720" rIns="45720" anchor="ctr"/>
          <a:lstStyle/>
          <a:p>
            <a:pPr defTabSz="114300" eaLnBrk="0" hangingPunct="0">
              <a:lnSpc>
                <a:spcPct val="90000"/>
              </a:lnSpc>
              <a:defRPr/>
            </a:pPr>
            <a:r>
              <a:rPr lang="en-US" sz="2600" b="1" dirty="0" smtClean="0">
                <a:solidFill>
                  <a:srgbClr val="225A7A"/>
                </a:solidFill>
                <a:latin typeface="Arial" panose="020B0604020202020204" pitchFamily="34" charset="0"/>
                <a:cs typeface="Arial" panose="020B0604020202020204" pitchFamily="34" charset="0"/>
              </a:rPr>
              <a:t>Evolving Threats: Cyber Crime and Cyber Terrorism</a:t>
            </a:r>
            <a:endParaRPr lang="en-US" sz="2600" b="1" kern="0" dirty="0">
              <a:solidFill>
                <a:schemeClr val="accent1"/>
              </a:solidFill>
              <a:ea typeface="+mj-ea"/>
              <a:cs typeface="+mj-cs"/>
            </a:endParaRPr>
          </a:p>
        </p:txBody>
      </p:sp>
      <p:sp>
        <p:nvSpPr>
          <p:cNvPr id="7"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Lewis </a:t>
            </a:r>
            <a:r>
              <a:rPr lang="en-US" sz="1100" dirty="0" err="1" smtClean="0"/>
              <a:t>Brisbois</a:t>
            </a:r>
            <a:r>
              <a:rPr lang="en-US" sz="1100" dirty="0" smtClean="0"/>
              <a:t>, </a:t>
            </a:r>
            <a:r>
              <a:rPr lang="en-US" sz="1100" i="1" dirty="0" smtClean="0"/>
              <a:t>Practical Strategies to Address Cyber Risk in Your Business</a:t>
            </a:r>
            <a:r>
              <a:rPr lang="en-US" sz="1100" dirty="0" smtClean="0"/>
              <a:t>, November 2014</a:t>
            </a:r>
            <a:endParaRPr lang="en-US" sz="1100" dirty="0"/>
          </a:p>
        </p:txBody>
      </p:sp>
    </p:spTree>
    <p:extLst>
      <p:ext uri="{BB962C8B-B14F-4D97-AF65-F5344CB8AC3E}">
        <p14:creationId xmlns:p14="http://schemas.microsoft.com/office/powerpoint/2010/main" val="11514687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922051">
                                            <p:txEl>
                                              <p:pRg st="6" end="6"/>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922051">
                                            <p:txEl>
                                              <p:pRg st="7" end="7"/>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1922051">
                                            <p:txEl>
                                              <p:pRg st="8" end="8"/>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1922051">
                                            <p:txEl>
                                              <p:pRg st="9" end="9"/>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1922051">
                                            <p:txEl>
                                              <p:pRg st="10" end="10"/>
                                            </p:txEl>
                                          </p:spTgt>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1922051">
                                            <p:txEl>
                                              <p:pRg st="11" end="11"/>
                                            </p:txEl>
                                          </p:spTgt>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1922051">
                                            <p:txEl>
                                              <p:pRg st="12" end="12"/>
                                            </p:txEl>
                                          </p:spTgt>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92205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uiExpand="1"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C1E07142-DE44-46F8-9BD5-4FBD13855DFF}" type="slidenum">
              <a:rPr lang="en-US" smtClean="0"/>
              <a:pPr/>
              <a:t>88</a:t>
            </a:fld>
            <a:endParaRPr lang="en-US" smtClean="0"/>
          </a:p>
        </p:txBody>
      </p:sp>
      <p:sp>
        <p:nvSpPr>
          <p:cNvPr id="819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8197" name="Rectangle 3"/>
          <p:cNvSpPr>
            <a:spLocks noGrp="1" noChangeArrowheads="1"/>
          </p:cNvSpPr>
          <p:nvPr>
            <p:ph type="title"/>
          </p:nvPr>
        </p:nvSpPr>
        <p:spPr/>
        <p:txBody>
          <a:bodyPr/>
          <a:lstStyle/>
          <a:p>
            <a:r>
              <a:rPr lang="en-US" dirty="0" smtClean="0"/>
              <a:t>Main Causes of Data Breach Globally</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7468" name="Chart" r:id="rId4" imgW="5200533" imgH="4229100" progId="MSGraph.Chart.8">
                  <p:embed followColorScheme="full"/>
                </p:oleObj>
              </mc:Choice>
              <mc:Fallback>
                <p:oleObj name="Chart" r:id="rId4" imgW="5200533" imgH="4229100"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8" name="Rectangle 5"/>
          <p:cNvSpPr>
            <a:spLocks noChangeArrowheads="1"/>
          </p:cNvSpPr>
          <p:nvPr/>
        </p:nvSpPr>
        <p:spPr bwMode="auto">
          <a:xfrm>
            <a:off x="-185880" y="6053224"/>
            <a:ext cx="8107363" cy="9848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pPr>
            <a:r>
              <a:rPr lang="en-US" sz="1100" dirty="0" smtClean="0"/>
              <a:t>*The most common types of malicious or criminal attacks include malware infections, criminal insiders, phishing/social engineering and SQL injection.</a:t>
            </a:r>
          </a:p>
          <a:p>
            <a:pPr eaLnBrk="0" hangingPunct="0">
              <a:lnSpc>
                <a:spcPct val="85000"/>
              </a:lnSpc>
              <a:spcBef>
                <a:spcPct val="25000"/>
              </a:spcBef>
              <a:buClr>
                <a:schemeClr val="accent2"/>
              </a:buClr>
            </a:pPr>
            <a:r>
              <a:rPr lang="en-US" sz="1100" dirty="0" smtClean="0"/>
              <a:t>Source</a:t>
            </a:r>
            <a:r>
              <a:rPr lang="en-US" sz="1100" dirty="0"/>
              <a:t>: </a:t>
            </a:r>
            <a:r>
              <a:rPr lang="en-US" sz="1100" dirty="0" smtClean="0"/>
              <a:t>2014 Cost of a Data Breach Study: Global Analysis, the </a:t>
            </a:r>
            <a:r>
              <a:rPr lang="en-US" sz="1100" dirty="0" err="1" smtClean="0"/>
              <a:t>Ponemon</a:t>
            </a:r>
            <a:r>
              <a:rPr lang="en-US" sz="1100" dirty="0" smtClean="0"/>
              <a:t> Institute, sponsored by IBM, May 2014</a:t>
            </a:r>
          </a:p>
          <a:p>
            <a:pPr eaLnBrk="0" hangingPunct="0">
              <a:lnSpc>
                <a:spcPct val="85000"/>
              </a:lnSpc>
              <a:spcBef>
                <a:spcPct val="25000"/>
              </a:spcBef>
              <a:buClr>
                <a:schemeClr val="accent2"/>
              </a:buClr>
              <a:buFont typeface="Wingdings" pitchFamily="2" charset="2"/>
              <a:buNone/>
            </a:pPr>
            <a:endParaRPr lang="en-US" sz="1100" dirty="0"/>
          </a:p>
        </p:txBody>
      </p:sp>
      <p:sp>
        <p:nvSpPr>
          <p:cNvPr id="2006022" name="Rectangle 6"/>
          <p:cNvSpPr>
            <a:spLocks noChangeArrowheads="1"/>
          </p:cNvSpPr>
          <p:nvPr/>
        </p:nvSpPr>
        <p:spPr bwMode="blackWhite">
          <a:xfrm>
            <a:off x="368300" y="1092200"/>
            <a:ext cx="7734300" cy="7747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Malicious or criminal attacks </a:t>
            </a:r>
            <a:r>
              <a:rPr lang="en-US" sz="1600" b="1" dirty="0">
                <a:solidFill>
                  <a:srgbClr val="FFFFFF"/>
                </a:solidFill>
              </a:rPr>
              <a:t>are most often the cause of </a:t>
            </a:r>
            <a:r>
              <a:rPr lang="en-US" sz="1600" b="1" dirty="0" smtClean="0">
                <a:solidFill>
                  <a:srgbClr val="FFFFFF"/>
                </a:solidFill>
              </a:rPr>
              <a:t>data breach globally. </a:t>
            </a:r>
            <a:r>
              <a:rPr lang="en-US" sz="1600" b="1" dirty="0">
                <a:solidFill>
                  <a:srgbClr val="FFFFFF"/>
                </a:solidFill>
              </a:rPr>
              <a:t>Some </a:t>
            </a:r>
            <a:r>
              <a:rPr lang="en-US" sz="1600" b="1" dirty="0" smtClean="0">
                <a:solidFill>
                  <a:srgbClr val="FFFFFF"/>
                </a:solidFill>
              </a:rPr>
              <a:t>42 </a:t>
            </a:r>
            <a:r>
              <a:rPr lang="en-US" sz="1600" b="1" dirty="0">
                <a:solidFill>
                  <a:srgbClr val="FFFFFF"/>
                </a:solidFill>
              </a:rPr>
              <a:t>percent of </a:t>
            </a:r>
            <a:r>
              <a:rPr lang="en-US" sz="1600" b="1" dirty="0" smtClean="0">
                <a:solidFill>
                  <a:srgbClr val="FFFFFF"/>
                </a:solidFill>
              </a:rPr>
              <a:t>incidents concern a malicious or criminal attack, while 30 percent concern a negligent employee or contractor (human factor).</a:t>
            </a:r>
            <a:endParaRPr lang="en-US" sz="1600" b="1" dirty="0">
              <a:solidFill>
                <a:srgbClr val="FFFFFF"/>
              </a:solidFill>
            </a:endParaRPr>
          </a:p>
        </p:txBody>
      </p:sp>
      <p:sp>
        <p:nvSpPr>
          <p:cNvPr id="8200" name="TextBox 18"/>
          <p:cNvSpPr txBox="1">
            <a:spLocks noChangeArrowheads="1"/>
          </p:cNvSpPr>
          <p:nvPr/>
        </p:nvSpPr>
        <p:spPr bwMode="auto">
          <a:xfrm>
            <a:off x="6324600" y="2298700"/>
            <a:ext cx="2404826" cy="307777"/>
          </a:xfrm>
          <a:prstGeom prst="rect">
            <a:avLst/>
          </a:prstGeom>
          <a:noFill/>
          <a:ln w="9525">
            <a:noFill/>
            <a:miter lim="800000"/>
            <a:headEnd/>
            <a:tailEnd/>
          </a:ln>
        </p:spPr>
        <p:txBody>
          <a:bodyPr wrap="none">
            <a:spAutoFit/>
          </a:bodyPr>
          <a:lstStyle/>
          <a:p>
            <a:r>
              <a:rPr lang="en-US" sz="1400" dirty="0" smtClean="0"/>
              <a:t>Malicious or criminal attack*</a:t>
            </a:r>
            <a:endParaRPr lang="en-US" sz="1400" dirty="0"/>
          </a:p>
        </p:txBody>
      </p:sp>
      <p:sp>
        <p:nvSpPr>
          <p:cNvPr id="8201" name="Rectangle 7"/>
          <p:cNvSpPr>
            <a:spLocks noChangeArrowheads="1"/>
          </p:cNvSpPr>
          <p:nvPr/>
        </p:nvSpPr>
        <p:spPr bwMode="gray">
          <a:xfrm>
            <a:off x="1552575" y="30067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Human error</a:t>
            </a:r>
            <a:endParaRPr lang="en-US" sz="1400" dirty="0"/>
          </a:p>
        </p:txBody>
      </p:sp>
      <p:sp>
        <p:nvSpPr>
          <p:cNvPr id="8202" name="Rectangle 7"/>
          <p:cNvSpPr>
            <a:spLocks noChangeArrowheads="1"/>
          </p:cNvSpPr>
          <p:nvPr/>
        </p:nvSpPr>
        <p:spPr bwMode="gray">
          <a:xfrm>
            <a:off x="1308100" y="5371024"/>
            <a:ext cx="1651000" cy="183127"/>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System glitch</a:t>
            </a:r>
            <a:endParaRPr lang="en-US" sz="1400" dirty="0"/>
          </a:p>
        </p:txBody>
      </p:sp>
    </p:spTree>
    <p:extLst>
      <p:ext uri="{BB962C8B-B14F-4D97-AF65-F5344CB8AC3E}">
        <p14:creationId xmlns:p14="http://schemas.microsoft.com/office/powerpoint/2010/main" val="30738586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a:noFill/>
        </p:spPr>
        <p:txBody>
          <a:bodyPr/>
          <a:lstStyle/>
          <a:p>
            <a:fld id="{47A72E84-84B2-44BC-9CEA-8621AE277965}" type="slidenum">
              <a:rPr lang="en-US" smtClean="0"/>
              <a:pPr/>
              <a:t>89</a:t>
            </a:fld>
            <a:endParaRPr lang="en-US" smtClean="0"/>
          </a:p>
        </p:txBody>
      </p:sp>
      <p:sp>
        <p:nvSpPr>
          <p:cNvPr id="5124"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5125" name="Rectangle 3"/>
          <p:cNvSpPr>
            <a:spLocks noGrp="1" noChangeArrowheads="1"/>
          </p:cNvSpPr>
          <p:nvPr>
            <p:ph type="title"/>
          </p:nvPr>
        </p:nvSpPr>
        <p:spPr/>
        <p:txBody>
          <a:bodyPr/>
          <a:lstStyle/>
          <a:p>
            <a:r>
              <a:rPr lang="en-US" dirty="0" smtClean="0"/>
              <a:t>US: Most Costly Types of Cyber Crimes, Fiscal Year 2014</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8493" name="Chart" r:id="rId4" imgW="5200533" imgH="4229100" progId="MSGraph.Chart.8">
                  <p:embed followColorScheme="full"/>
                </p:oleObj>
              </mc:Choice>
              <mc:Fallback>
                <p:oleObj name="Chart" r:id="rId4" imgW="5200533" imgH="4229100"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6"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2014 </a:t>
            </a:r>
            <a:r>
              <a:rPr lang="en-US" sz="1100" i="1" dirty="0"/>
              <a:t>Cost of Cyber Crime: United States</a:t>
            </a:r>
            <a:r>
              <a:rPr lang="en-US" sz="1100" dirty="0"/>
              <a:t>, </a:t>
            </a:r>
            <a:r>
              <a:rPr lang="en-US" sz="1100" dirty="0" err="1"/>
              <a:t>Ponemon</a:t>
            </a:r>
            <a:r>
              <a:rPr lang="en-US" sz="1100" dirty="0"/>
              <a:t> Institute.</a:t>
            </a:r>
          </a:p>
        </p:txBody>
      </p:sp>
      <p:sp>
        <p:nvSpPr>
          <p:cNvPr id="2006022" name="Rectangle 6"/>
          <p:cNvSpPr>
            <a:spLocks noChangeArrowheads="1"/>
          </p:cNvSpPr>
          <p:nvPr/>
        </p:nvSpPr>
        <p:spPr bwMode="blackWhite">
          <a:xfrm>
            <a:off x="193964" y="1092200"/>
            <a:ext cx="8559511"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Malicious code, denial of service </a:t>
            </a:r>
            <a:r>
              <a:rPr lang="en-US" sz="1600" b="1" dirty="0">
                <a:solidFill>
                  <a:srgbClr val="FFFFFF"/>
                </a:solidFill>
              </a:rPr>
              <a:t>and web-based attacks account for </a:t>
            </a:r>
            <a:r>
              <a:rPr lang="en-US" sz="1600" b="1" dirty="0" smtClean="0">
                <a:solidFill>
                  <a:srgbClr val="FFFFFF"/>
                </a:solidFill>
              </a:rPr>
              <a:t>more than 55 </a:t>
            </a:r>
            <a:r>
              <a:rPr lang="en-US" sz="1600" b="1" dirty="0">
                <a:solidFill>
                  <a:srgbClr val="FFFFFF"/>
                </a:solidFill>
              </a:rPr>
              <a:t>percent of </a:t>
            </a:r>
            <a:r>
              <a:rPr lang="en-US" sz="1600" b="1" dirty="0" smtClean="0">
                <a:solidFill>
                  <a:srgbClr val="FFFFFF"/>
                </a:solidFill>
              </a:rPr>
              <a:t>the total annualized cost of cyber crime experienced by 59 U.S. companies.</a:t>
            </a:r>
            <a:endParaRPr lang="en-US" sz="1600" b="1" dirty="0">
              <a:solidFill>
                <a:srgbClr val="FFFFFF"/>
              </a:solidFill>
            </a:endParaRPr>
          </a:p>
        </p:txBody>
      </p:sp>
      <p:sp>
        <p:nvSpPr>
          <p:cNvPr id="5128" name="TextBox 18"/>
          <p:cNvSpPr txBox="1">
            <a:spLocks noChangeArrowheads="1"/>
          </p:cNvSpPr>
          <p:nvPr/>
        </p:nvSpPr>
        <p:spPr bwMode="auto">
          <a:xfrm>
            <a:off x="6324600" y="2298700"/>
            <a:ext cx="1370013" cy="307975"/>
          </a:xfrm>
          <a:prstGeom prst="rect">
            <a:avLst/>
          </a:prstGeom>
          <a:noFill/>
          <a:ln w="9525">
            <a:noFill/>
            <a:miter lim="800000"/>
            <a:headEnd/>
            <a:tailEnd/>
          </a:ln>
        </p:spPr>
        <p:txBody>
          <a:bodyPr wrap="none">
            <a:spAutoFit/>
          </a:bodyPr>
          <a:lstStyle/>
          <a:p>
            <a:r>
              <a:rPr lang="en-US" sz="1400"/>
              <a:t>Malicious code</a:t>
            </a:r>
          </a:p>
        </p:txBody>
      </p:sp>
      <p:sp>
        <p:nvSpPr>
          <p:cNvPr id="5129" name="Rectangle 7"/>
          <p:cNvSpPr>
            <a:spLocks noChangeArrowheads="1"/>
          </p:cNvSpPr>
          <p:nvPr/>
        </p:nvSpPr>
        <p:spPr bwMode="gray">
          <a:xfrm>
            <a:off x="2466111" y="1894335"/>
            <a:ext cx="1698336" cy="366254"/>
          </a:xfrm>
          <a:prstGeom prst="rect">
            <a:avLst/>
          </a:prstGeom>
          <a:noFill/>
          <a:ln w="9525">
            <a:noFill/>
            <a:miter lim="800000"/>
            <a:headEnd/>
            <a:tailEnd/>
          </a:ln>
        </p:spPr>
        <p:txBody>
          <a:bodyPr wrap="square" lIns="0" tIns="0" rIns="0" bIns="0" anchor="ctr">
            <a:spAutoFit/>
          </a:bodyPr>
          <a:lstStyle/>
          <a:p>
            <a:pPr>
              <a:lnSpc>
                <a:spcPct val="85000"/>
              </a:lnSpc>
            </a:pPr>
            <a:r>
              <a:rPr lang="en-US" sz="1400" dirty="0" smtClean="0"/>
              <a:t>Viruses, Worms, Trojans</a:t>
            </a:r>
            <a:endParaRPr lang="en-US" sz="1400" dirty="0"/>
          </a:p>
        </p:txBody>
      </p:sp>
      <p:sp>
        <p:nvSpPr>
          <p:cNvPr id="5130" name="Rectangle 7"/>
          <p:cNvSpPr>
            <a:spLocks noChangeArrowheads="1"/>
          </p:cNvSpPr>
          <p:nvPr/>
        </p:nvSpPr>
        <p:spPr bwMode="gray">
          <a:xfrm>
            <a:off x="6442075" y="5368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Denial of service</a:t>
            </a:r>
          </a:p>
        </p:txBody>
      </p:sp>
      <p:sp>
        <p:nvSpPr>
          <p:cNvPr id="5131" name="Rectangle 7"/>
          <p:cNvSpPr>
            <a:spLocks noChangeArrowheads="1"/>
          </p:cNvSpPr>
          <p:nvPr/>
        </p:nvSpPr>
        <p:spPr bwMode="gray">
          <a:xfrm>
            <a:off x="4100657" y="1851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err="1" smtClean="0"/>
              <a:t>Botnets</a:t>
            </a:r>
            <a:endParaRPr lang="en-US" sz="1400" dirty="0"/>
          </a:p>
        </p:txBody>
      </p:sp>
      <p:sp>
        <p:nvSpPr>
          <p:cNvPr id="5132" name="Rectangle 7"/>
          <p:cNvSpPr>
            <a:spLocks noChangeArrowheads="1"/>
          </p:cNvSpPr>
          <p:nvPr/>
        </p:nvSpPr>
        <p:spPr bwMode="gray">
          <a:xfrm>
            <a:off x="2216439" y="2442520"/>
            <a:ext cx="900834" cy="183127"/>
          </a:xfrm>
          <a:prstGeom prst="rect">
            <a:avLst/>
          </a:prstGeom>
          <a:noFill/>
          <a:ln w="9525">
            <a:noFill/>
            <a:miter lim="800000"/>
            <a:headEnd/>
            <a:tailEnd/>
          </a:ln>
        </p:spPr>
        <p:txBody>
          <a:bodyPr wrap="square" lIns="0" tIns="0" rIns="0" bIns="0" anchor="ctr">
            <a:spAutoFit/>
          </a:bodyPr>
          <a:lstStyle/>
          <a:p>
            <a:pPr>
              <a:lnSpc>
                <a:spcPct val="85000"/>
              </a:lnSpc>
            </a:pPr>
            <a:r>
              <a:rPr lang="en-US" sz="1400" dirty="0" smtClean="0"/>
              <a:t>Malware</a:t>
            </a:r>
            <a:endParaRPr lang="en-US" sz="1400" dirty="0"/>
          </a:p>
        </p:txBody>
      </p:sp>
      <p:sp>
        <p:nvSpPr>
          <p:cNvPr id="5133" name="Rectangle 7"/>
          <p:cNvSpPr>
            <a:spLocks noChangeArrowheads="1"/>
          </p:cNvSpPr>
          <p:nvPr/>
        </p:nvSpPr>
        <p:spPr bwMode="gray">
          <a:xfrm>
            <a:off x="1276638" y="3125001"/>
            <a:ext cx="1984375" cy="183127"/>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Malicious insiders</a:t>
            </a:r>
            <a:endParaRPr lang="en-US" sz="1400" dirty="0"/>
          </a:p>
        </p:txBody>
      </p:sp>
      <p:sp>
        <p:nvSpPr>
          <p:cNvPr id="5134" name="Rectangle 7"/>
          <p:cNvSpPr>
            <a:spLocks noChangeArrowheads="1"/>
          </p:cNvSpPr>
          <p:nvPr/>
        </p:nvSpPr>
        <p:spPr bwMode="gray">
          <a:xfrm>
            <a:off x="1171575" y="4303279"/>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Stolen devices</a:t>
            </a:r>
            <a:endParaRPr lang="en-US" sz="1400" dirty="0"/>
          </a:p>
        </p:txBody>
      </p:sp>
      <p:sp>
        <p:nvSpPr>
          <p:cNvPr id="5135" name="Rectangle 7"/>
          <p:cNvSpPr>
            <a:spLocks noChangeArrowheads="1"/>
          </p:cNvSpPr>
          <p:nvPr/>
        </p:nvSpPr>
        <p:spPr bwMode="gray">
          <a:xfrm>
            <a:off x="1592118" y="5640834"/>
            <a:ext cx="1498600" cy="366254"/>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Phishing + social engineering</a:t>
            </a:r>
            <a:endParaRPr lang="en-US" sz="1400" dirty="0"/>
          </a:p>
        </p:txBody>
      </p:sp>
      <p:sp>
        <p:nvSpPr>
          <p:cNvPr id="5136" name="Rectangle 7"/>
          <p:cNvSpPr>
            <a:spLocks noChangeArrowheads="1"/>
          </p:cNvSpPr>
          <p:nvPr/>
        </p:nvSpPr>
        <p:spPr bwMode="gray">
          <a:xfrm>
            <a:off x="3987512" y="6285634"/>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Web-based attacks</a:t>
            </a:r>
          </a:p>
        </p:txBody>
      </p:sp>
    </p:spTree>
    <p:extLst>
      <p:ext uri="{BB962C8B-B14F-4D97-AF65-F5344CB8AC3E}">
        <p14:creationId xmlns:p14="http://schemas.microsoft.com/office/powerpoint/2010/main" val="34903278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9</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Direct Premiums Written Growth,</a:t>
            </a:r>
            <a:br>
              <a:rPr lang="en-US" dirty="0" smtClean="0"/>
            </a:br>
            <a:r>
              <a:rPr lang="en-US" dirty="0" smtClean="0"/>
              <a:t>1997–2014</a:t>
            </a:r>
          </a:p>
        </p:txBody>
      </p:sp>
      <p:graphicFrame>
        <p:nvGraphicFramePr>
          <p:cNvPr id="35842" name="Object 3"/>
          <p:cNvGraphicFramePr>
            <a:graphicFrameLocks noChangeAspect="1"/>
          </p:cNvGraphicFramePr>
          <p:nvPr>
            <p:extLst/>
          </p:nvPr>
        </p:nvGraphicFramePr>
        <p:xfrm>
          <a:off x="155575" y="1605248"/>
          <a:ext cx="8659813" cy="4008437"/>
        </p:xfrm>
        <a:graphic>
          <a:graphicData uri="http://schemas.openxmlformats.org/presentationml/2006/ole">
            <mc:AlternateContent xmlns:mc="http://schemas.openxmlformats.org/markup-compatibility/2006">
              <mc:Choice xmlns:v="urn:schemas-microsoft-com:vml" Requires="v">
                <p:oleObj spid="_x0000_s28494866" name="Chart" r:id="rId4" imgW="8296228" imgH="3838511" progId="MSGraph.Chart.8">
                  <p:embed followColorScheme="full"/>
                </p:oleObj>
              </mc:Choice>
              <mc:Fallback>
                <p:oleObj name="Chart" r:id="rId4" imgW="8296228" imgH="3838511" progId="MSGraph.Chart.8">
                  <p:embed followColorScheme="full"/>
                  <p:pic>
                    <p:nvPicPr>
                      <p:cNvPr id="0" name=""/>
                      <p:cNvPicPr>
                        <a:picLocks noChangeAspect="1" noChangeArrowheads="1"/>
                      </p:cNvPicPr>
                      <p:nvPr/>
                    </p:nvPicPr>
                    <p:blipFill>
                      <a:blip r:embed="rId5"/>
                      <a:srcRect/>
                      <a:stretch>
                        <a:fillRect/>
                      </a:stretch>
                    </p:blipFill>
                    <p:spPr bwMode="gray">
                      <a:xfrm>
                        <a:off x="155575" y="160524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SNL Financial, Insurance Information Institute.</a:t>
            </a:r>
            <a:endParaRPr lang="en-US" sz="1100" dirty="0"/>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Personal and Commercial Lines Both Have Pricing Cycle; Commercial Lines is More Pronounced.</a:t>
            </a:r>
            <a:endParaRPr lang="en-US" b="1" dirty="0">
              <a:solidFill>
                <a:srgbClr val="FFFFFF"/>
              </a:solidFill>
            </a:endParaRPr>
          </a:p>
        </p:txBody>
      </p:sp>
      <p:sp>
        <p:nvSpPr>
          <p:cNvPr id="35849" name="Rectangle 6"/>
          <p:cNvSpPr>
            <a:spLocks noChangeArrowheads="1"/>
          </p:cNvSpPr>
          <p:nvPr/>
        </p:nvSpPr>
        <p:spPr bwMode="black">
          <a:xfrm>
            <a:off x="233363" y="1162050"/>
            <a:ext cx="1521546"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DPW (% </a:t>
            </a:r>
            <a:r>
              <a:rPr lang="en-US" sz="1600" b="1" dirty="0" err="1" smtClean="0">
                <a:solidFill>
                  <a:srgbClr val="225A7A"/>
                </a:solidFill>
              </a:rPr>
              <a:t>chg</a:t>
            </a:r>
            <a:r>
              <a:rPr lang="en-US" sz="1600" b="1" dirty="0" smtClean="0">
                <a:solidFill>
                  <a:srgbClr val="225A7A"/>
                </a:solidFill>
              </a:rPr>
              <a:t> from prior year)</a:t>
            </a:r>
            <a:endParaRPr lang="en-US" sz="1600" b="1" dirty="0">
              <a:solidFill>
                <a:srgbClr val="225A7A"/>
              </a:solidFill>
            </a:endParaRPr>
          </a:p>
        </p:txBody>
      </p:sp>
      <p:sp>
        <p:nvSpPr>
          <p:cNvPr id="1965063" name="AutoShape 7"/>
          <p:cNvSpPr>
            <a:spLocks noChangeArrowheads="1"/>
          </p:cNvSpPr>
          <p:nvPr/>
        </p:nvSpPr>
        <p:spPr bwMode="blackWhite">
          <a:xfrm>
            <a:off x="2908301" y="1150938"/>
            <a:ext cx="1552864" cy="617253"/>
          </a:xfrm>
          <a:prstGeom prst="wedgeRectCallout">
            <a:avLst>
              <a:gd name="adj1" fmla="val -20486"/>
              <a:gd name="adj2" fmla="val 1124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Post 9/11 Hard Market</a:t>
            </a:r>
            <a:endParaRPr lang="en-US" sz="1600" b="1" dirty="0">
              <a:solidFill>
                <a:schemeClr val="bg1"/>
              </a:solidFill>
              <a:cs typeface="+mn-cs"/>
            </a:endParaRPr>
          </a:p>
        </p:txBody>
      </p:sp>
      <p:sp>
        <p:nvSpPr>
          <p:cNvPr id="11" name="AutoShape 7"/>
          <p:cNvSpPr>
            <a:spLocks noChangeArrowheads="1"/>
          </p:cNvSpPr>
          <p:nvPr/>
        </p:nvSpPr>
        <p:spPr bwMode="blackWhite">
          <a:xfrm>
            <a:off x="5661892" y="2202041"/>
            <a:ext cx="1283854" cy="876030"/>
          </a:xfrm>
          <a:prstGeom prst="wedgeRectCallout">
            <a:avLst>
              <a:gd name="adj1" fmla="val -28760"/>
              <a:gd name="adj2" fmla="val 18200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Mild Soft Market/Great Recession</a:t>
            </a:r>
            <a:endParaRPr lang="en-US" sz="1400" b="1" dirty="0">
              <a:cs typeface="+mn-cs"/>
            </a:endParaRPr>
          </a:p>
        </p:txBody>
      </p:sp>
      <p:sp>
        <p:nvSpPr>
          <p:cNvPr id="12" name="AutoShape 7"/>
          <p:cNvSpPr>
            <a:spLocks noChangeArrowheads="1"/>
          </p:cNvSpPr>
          <p:nvPr/>
        </p:nvSpPr>
        <p:spPr bwMode="blackWhite">
          <a:xfrm>
            <a:off x="7609322" y="1326011"/>
            <a:ext cx="1283854" cy="876030"/>
          </a:xfrm>
          <a:prstGeom prst="wedgeRectCallout">
            <a:avLst>
              <a:gd name="adj1" fmla="val -28760"/>
              <a:gd name="adj2" fmla="val 182006"/>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Steady Post-Recession Growth</a:t>
            </a:r>
            <a:endParaRPr lang="en-US" sz="1400" b="1" dirty="0">
              <a:cs typeface="+mn-cs"/>
            </a:endParaRPr>
          </a:p>
        </p:txBody>
      </p:sp>
    </p:spTree>
    <p:extLst>
      <p:ext uri="{BB962C8B-B14F-4D97-AF65-F5344CB8AC3E}">
        <p14:creationId xmlns:p14="http://schemas.microsoft.com/office/powerpoint/2010/main" val="1442845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400"/>
                            </p:stCondLst>
                            <p:childTnLst>
                              <p:par>
                                <p:cTn id="18" presetID="22" presetClass="entr" presetSubtype="2" fill="hold" grpId="0" nodeType="afterEffect">
                                  <p:stCondLst>
                                    <p:cond delay="500"/>
                                  </p:stCondLst>
                                  <p:childTnLst>
                                    <p:set>
                                      <p:cBhvr>
                                        <p:cTn id="19" dur="1" fill="hold">
                                          <p:stCondLst>
                                            <p:cond delay="0"/>
                                          </p:stCondLst>
                                        </p:cTn>
                                        <p:tgtEl>
                                          <p:spTgt spid="12"/>
                                        </p:tgtEl>
                                        <p:attrNameLst>
                                          <p:attrName>style.visibility</p:attrName>
                                        </p:attrNameLst>
                                      </p:cBhvr>
                                      <p:to>
                                        <p:strVal val="visible"/>
                                      </p:to>
                                    </p:set>
                                    <p:animEffect transition="in" filter="wipe(right)">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P spid="12"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10"/>
          <p:cNvSpPr>
            <a:spLocks noGrp="1" noChangeArrowheads="1"/>
          </p:cNvSpPr>
          <p:nvPr>
            <p:ph type="sldNum" sz="quarter" idx="12"/>
          </p:nvPr>
        </p:nvSpPr>
        <p:spPr>
          <a:noFill/>
        </p:spPr>
        <p:txBody>
          <a:bodyPr/>
          <a:lstStyle/>
          <a:p>
            <a:fld id="{FD4EF8A4-7EC1-4375-85A3-FD93E9C1A60B}" type="slidenum">
              <a:rPr lang="en-US" smtClean="0"/>
              <a:pPr/>
              <a:t>90</a:t>
            </a:fld>
            <a:endParaRPr lang="en-US" smtClean="0"/>
          </a:p>
        </p:txBody>
      </p:sp>
      <p:sp>
        <p:nvSpPr>
          <p:cNvPr id="6148"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6149" name="Rectangle 3"/>
          <p:cNvSpPr>
            <a:spLocks noGrp="1" noChangeArrowheads="1"/>
          </p:cNvSpPr>
          <p:nvPr>
            <p:ph type="title"/>
          </p:nvPr>
        </p:nvSpPr>
        <p:spPr/>
        <p:txBody>
          <a:bodyPr/>
          <a:lstStyle/>
          <a:p>
            <a:r>
              <a:rPr lang="en-US" dirty="0" smtClean="0"/>
              <a:t>US: External Cyber Crime Costs:    Fiscal Year 2014</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9516" name="Chart" r:id="rId4" imgW="5200533" imgH="4229100" progId="MSGraph.Chart.8">
                  <p:embed followColorScheme="full"/>
                </p:oleObj>
              </mc:Choice>
              <mc:Fallback>
                <p:oleObj name="Chart" r:id="rId4" imgW="5200533" imgH="4229100"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Rectangle 5"/>
          <p:cNvSpPr>
            <a:spLocks noChangeArrowheads="1"/>
          </p:cNvSpPr>
          <p:nvPr/>
        </p:nvSpPr>
        <p:spPr bwMode="auto">
          <a:xfrm>
            <a:off x="-241300" y="6203950"/>
            <a:ext cx="8107363"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 Other costs include direct and indirect costs that could not be allocated to a main external cost category</a:t>
            </a:r>
          </a:p>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2014 </a:t>
            </a:r>
            <a:r>
              <a:rPr lang="en-US" sz="1100" i="1" dirty="0"/>
              <a:t>Cost of Cyber Crime: United States</a:t>
            </a:r>
            <a:r>
              <a:rPr lang="en-US" sz="1100" dirty="0"/>
              <a:t>, </a:t>
            </a:r>
            <a:r>
              <a:rPr lang="en-US" sz="1100" dirty="0" err="1"/>
              <a:t>Ponemon</a:t>
            </a:r>
            <a:r>
              <a:rPr lang="en-US" sz="1100" dirty="0"/>
              <a:t>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Information </a:t>
            </a:r>
            <a:r>
              <a:rPr lang="en-US" sz="1600" b="1" dirty="0" smtClean="0">
                <a:solidFill>
                  <a:srgbClr val="FFFFFF"/>
                </a:solidFill>
              </a:rPr>
              <a:t>theft </a:t>
            </a:r>
            <a:r>
              <a:rPr lang="en-US" sz="1600" b="1" dirty="0">
                <a:solidFill>
                  <a:srgbClr val="FFFFFF"/>
                </a:solidFill>
              </a:rPr>
              <a:t>(</a:t>
            </a:r>
            <a:r>
              <a:rPr lang="en-US" sz="1600" b="1" dirty="0" smtClean="0">
                <a:solidFill>
                  <a:srgbClr val="FFFFFF"/>
                </a:solidFill>
              </a:rPr>
              <a:t>40%) </a:t>
            </a:r>
            <a:r>
              <a:rPr lang="en-US" sz="1600" b="1" dirty="0">
                <a:solidFill>
                  <a:srgbClr val="FFFFFF"/>
                </a:solidFill>
              </a:rPr>
              <a:t>and business disruption or lost productivity (</a:t>
            </a:r>
            <a:r>
              <a:rPr lang="en-US" sz="1600" b="1" dirty="0" smtClean="0">
                <a:solidFill>
                  <a:srgbClr val="FFFFFF"/>
                </a:solidFill>
              </a:rPr>
              <a:t>38%) </a:t>
            </a:r>
            <a:r>
              <a:rPr lang="en-US" sz="1600" b="1" dirty="0">
                <a:solidFill>
                  <a:srgbClr val="FFFFFF"/>
                </a:solidFill>
              </a:rPr>
              <a:t>account for the majority of external costs due to cyber crime.</a:t>
            </a:r>
          </a:p>
        </p:txBody>
      </p:sp>
      <p:sp>
        <p:nvSpPr>
          <p:cNvPr id="6152" name="TextBox 18"/>
          <p:cNvSpPr txBox="1">
            <a:spLocks noChangeArrowheads="1"/>
          </p:cNvSpPr>
          <p:nvPr/>
        </p:nvSpPr>
        <p:spPr bwMode="auto">
          <a:xfrm>
            <a:off x="6324600" y="2298700"/>
            <a:ext cx="1476686" cy="307777"/>
          </a:xfrm>
          <a:prstGeom prst="rect">
            <a:avLst/>
          </a:prstGeom>
          <a:noFill/>
          <a:ln w="9525">
            <a:noFill/>
            <a:miter lim="800000"/>
            <a:headEnd/>
            <a:tailEnd/>
          </a:ln>
        </p:spPr>
        <p:txBody>
          <a:bodyPr wrap="none">
            <a:spAutoFit/>
          </a:bodyPr>
          <a:lstStyle/>
          <a:p>
            <a:r>
              <a:rPr lang="en-US" sz="1400" dirty="0"/>
              <a:t>Information </a:t>
            </a:r>
            <a:r>
              <a:rPr lang="en-US" sz="1400" dirty="0" smtClean="0"/>
              <a:t>theft</a:t>
            </a:r>
            <a:endParaRPr lang="en-US" sz="1400" dirty="0"/>
          </a:p>
        </p:txBody>
      </p:sp>
      <p:sp>
        <p:nvSpPr>
          <p:cNvPr id="6153" name="Rectangle 7"/>
          <p:cNvSpPr>
            <a:spLocks noChangeArrowheads="1"/>
          </p:cNvSpPr>
          <p:nvPr/>
        </p:nvSpPr>
        <p:spPr bwMode="gray">
          <a:xfrm>
            <a:off x="2523837" y="1969511"/>
            <a:ext cx="1905000" cy="182562"/>
          </a:xfrm>
          <a:prstGeom prst="rect">
            <a:avLst/>
          </a:prstGeom>
          <a:noFill/>
          <a:ln w="9525">
            <a:noFill/>
            <a:miter lim="800000"/>
            <a:headEnd/>
            <a:tailEnd/>
          </a:ln>
        </p:spPr>
        <p:txBody>
          <a:bodyPr lIns="0" tIns="0" rIns="0" bIns="0" anchor="ctr">
            <a:spAutoFit/>
          </a:bodyPr>
          <a:lstStyle/>
          <a:p>
            <a:pPr>
              <a:lnSpc>
                <a:spcPct val="85000"/>
              </a:lnSpc>
            </a:pPr>
            <a:r>
              <a:rPr lang="en-US" sz="1400" dirty="0"/>
              <a:t>Equipment damages</a:t>
            </a:r>
          </a:p>
        </p:txBody>
      </p:sp>
      <p:sp>
        <p:nvSpPr>
          <p:cNvPr id="6154" name="Rectangle 7"/>
          <p:cNvSpPr>
            <a:spLocks noChangeArrowheads="1"/>
          </p:cNvSpPr>
          <p:nvPr/>
        </p:nvSpPr>
        <p:spPr bwMode="gray">
          <a:xfrm>
            <a:off x="4232275" y="1838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Other costs*</a:t>
            </a:r>
          </a:p>
        </p:txBody>
      </p:sp>
      <p:sp>
        <p:nvSpPr>
          <p:cNvPr id="6155" name="Rectangle 7"/>
          <p:cNvSpPr>
            <a:spLocks noChangeArrowheads="1"/>
          </p:cNvSpPr>
          <p:nvPr/>
        </p:nvSpPr>
        <p:spPr bwMode="gray">
          <a:xfrm>
            <a:off x="1489075" y="32226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Revenue loss</a:t>
            </a:r>
          </a:p>
        </p:txBody>
      </p:sp>
      <p:sp>
        <p:nvSpPr>
          <p:cNvPr id="6156" name="Rectangle 7"/>
          <p:cNvSpPr>
            <a:spLocks noChangeArrowheads="1"/>
          </p:cNvSpPr>
          <p:nvPr/>
        </p:nvSpPr>
        <p:spPr bwMode="gray">
          <a:xfrm>
            <a:off x="1384300" y="5357813"/>
            <a:ext cx="1651000" cy="184150"/>
          </a:xfrm>
          <a:prstGeom prst="rect">
            <a:avLst/>
          </a:prstGeom>
          <a:noFill/>
          <a:ln w="9525">
            <a:noFill/>
            <a:miter lim="800000"/>
            <a:headEnd/>
            <a:tailEnd/>
          </a:ln>
        </p:spPr>
        <p:txBody>
          <a:bodyPr lIns="0" tIns="0" rIns="0" bIns="0" anchor="ctr">
            <a:spAutoFit/>
          </a:bodyPr>
          <a:lstStyle/>
          <a:p>
            <a:pPr>
              <a:lnSpc>
                <a:spcPct val="85000"/>
              </a:lnSpc>
            </a:pPr>
            <a:r>
              <a:rPr lang="en-US" sz="1400"/>
              <a:t>Business disruption</a:t>
            </a:r>
          </a:p>
        </p:txBody>
      </p:sp>
    </p:spTree>
    <p:extLst>
      <p:ext uri="{BB962C8B-B14F-4D97-AF65-F5344CB8AC3E}">
        <p14:creationId xmlns:p14="http://schemas.microsoft.com/office/powerpoint/2010/main" val="11875642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DB70655-A38D-4E90-BE35-D4B533D3EFCA}" type="slidenum">
              <a:rPr lang="en-US" sz="900"/>
              <a:pPr algn="r" eaLnBrk="0" hangingPunct="0">
                <a:lnSpc>
                  <a:spcPct val="85000"/>
                </a:lnSpc>
                <a:spcBef>
                  <a:spcPct val="20000"/>
                </a:spcBef>
              </a:pPr>
              <a:t>91</a:t>
            </a:fld>
            <a:endParaRPr lang="en-US" sz="900"/>
          </a:p>
        </p:txBody>
      </p:sp>
      <p:sp>
        <p:nvSpPr>
          <p:cNvPr id="4100" name="Rectangle 2"/>
          <p:cNvSpPr>
            <a:spLocks noGrp="1" noChangeArrowheads="1"/>
          </p:cNvSpPr>
          <p:nvPr>
            <p:ph type="title" idx="4294967295"/>
          </p:nvPr>
        </p:nvSpPr>
        <p:spPr>
          <a:xfrm>
            <a:off x="66675" y="90488"/>
            <a:ext cx="7451725" cy="860425"/>
          </a:xfrm>
        </p:spPr>
        <p:txBody>
          <a:bodyPr/>
          <a:lstStyle/>
          <a:p>
            <a:r>
              <a:rPr lang="en-US" sz="2600" dirty="0" smtClean="0"/>
              <a:t>PWC Survey: Cybercrime Costs Greater for U.S. Companies</a:t>
            </a:r>
          </a:p>
        </p:txBody>
      </p:sp>
      <p:sp>
        <p:nvSpPr>
          <p:cNvPr id="410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2014 Global Economic Crime Survey, PWC.</a:t>
            </a:r>
            <a:endParaRPr lang="en-US" sz="1100" dirty="0"/>
          </a:p>
        </p:txBody>
      </p:sp>
      <p:graphicFrame>
        <p:nvGraphicFramePr>
          <p:cNvPr id="4098" name="Object 2"/>
          <p:cNvGraphicFramePr>
            <a:graphicFrameLocks/>
          </p:cNvGraphicFramePr>
          <p:nvPr>
            <p:extLst/>
          </p:nvPr>
        </p:nvGraphicFramePr>
        <p:xfrm>
          <a:off x="205509" y="1818409"/>
          <a:ext cx="8547100" cy="4203700"/>
        </p:xfrm>
        <a:graphic>
          <a:graphicData uri="http://schemas.openxmlformats.org/presentationml/2006/ole">
            <mc:AlternateContent xmlns:mc="http://schemas.openxmlformats.org/markup-compatibility/2006">
              <mc:Choice xmlns:v="urn:schemas-microsoft-com:vml" Requires="v">
                <p:oleObj spid="_x0000_s28390540" name="Chart" r:id="rId4" imgW="8962992" imgH="4305161" progId="MSGraph.Chart.8">
                  <p:embed followColorScheme="full"/>
                </p:oleObj>
              </mc:Choice>
              <mc:Fallback>
                <p:oleObj name="Chart" r:id="rId4" imgW="8962992" imgH="4305161" progId="MSGraph.Chart.8">
                  <p:embed followColorScheme="full"/>
                  <p:pic>
                    <p:nvPicPr>
                      <p:cNvPr id="0" name=""/>
                      <p:cNvPicPr>
                        <a:picLocks noChangeArrowheads="1"/>
                      </p:cNvPicPr>
                      <p:nvPr/>
                    </p:nvPicPr>
                    <p:blipFill>
                      <a:blip r:embed="rId5"/>
                      <a:srcRect/>
                      <a:stretch>
                        <a:fillRect/>
                      </a:stretch>
                    </p:blipFill>
                    <p:spPr bwMode="auto">
                      <a:xfrm>
                        <a:off x="205509" y="1818409"/>
                        <a:ext cx="8547100" cy="420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4479059" y="2852968"/>
            <a:ext cx="4056149" cy="106729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U.S. organizations are more at risk of suffering financial losses in excess of $1 million due to cybercrime.</a:t>
            </a:r>
            <a:endParaRPr lang="en-US" b="1" dirty="0">
              <a:solidFill>
                <a:srgbClr val="FFFFFF"/>
              </a:solidFill>
            </a:endParaRPr>
          </a:p>
        </p:txBody>
      </p:sp>
    </p:spTree>
    <p:extLst>
      <p:ext uri="{BB962C8B-B14F-4D97-AF65-F5344CB8AC3E}">
        <p14:creationId xmlns:p14="http://schemas.microsoft.com/office/powerpoint/2010/main" val="40839432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DB70655-A38D-4E90-BE35-D4B533D3EFCA}" type="slidenum">
              <a:rPr lang="en-US" sz="900"/>
              <a:pPr algn="r" eaLnBrk="0" hangingPunct="0">
                <a:lnSpc>
                  <a:spcPct val="85000"/>
                </a:lnSpc>
                <a:spcBef>
                  <a:spcPct val="20000"/>
                </a:spcBef>
              </a:pPr>
              <a:t>92</a:t>
            </a:fld>
            <a:endParaRPr lang="en-US" sz="900"/>
          </a:p>
        </p:txBody>
      </p:sp>
      <p:sp>
        <p:nvSpPr>
          <p:cNvPr id="4100" name="Rectangle 2"/>
          <p:cNvSpPr>
            <a:spLocks noGrp="1" noChangeArrowheads="1"/>
          </p:cNvSpPr>
          <p:nvPr>
            <p:ph type="title" idx="4294967295"/>
          </p:nvPr>
        </p:nvSpPr>
        <p:spPr>
          <a:xfrm>
            <a:off x="66675" y="90488"/>
            <a:ext cx="7451725" cy="860425"/>
          </a:xfrm>
        </p:spPr>
        <p:txBody>
          <a:bodyPr/>
          <a:lstStyle/>
          <a:p>
            <a:r>
              <a:rPr lang="en-US" sz="2600" dirty="0" smtClean="0"/>
              <a:t>Top 10 Global Business Risks for 2015</a:t>
            </a:r>
          </a:p>
        </p:txBody>
      </p:sp>
      <p:sp>
        <p:nvSpPr>
          <p:cNvPr id="410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Allianz Risk Barometer on Business Risks 2015</a:t>
            </a:r>
            <a:endParaRPr lang="en-US" sz="1100" dirty="0"/>
          </a:p>
        </p:txBody>
      </p:sp>
      <p:graphicFrame>
        <p:nvGraphicFramePr>
          <p:cNvPr id="4098" name="Object 2"/>
          <p:cNvGraphicFramePr>
            <a:graphicFrameLocks/>
          </p:cNvGraphicFramePr>
          <p:nvPr>
            <p:extLst/>
          </p:nvPr>
        </p:nvGraphicFramePr>
        <p:xfrm>
          <a:off x="205509" y="1818408"/>
          <a:ext cx="8547100" cy="4111337"/>
        </p:xfrm>
        <a:graphic>
          <a:graphicData uri="http://schemas.openxmlformats.org/presentationml/2006/ole">
            <mc:AlternateContent xmlns:mc="http://schemas.openxmlformats.org/markup-compatibility/2006">
              <mc:Choice xmlns:v="urn:schemas-microsoft-com:vml" Requires="v">
                <p:oleObj spid="_x0000_s28498960" name="Chart" r:id="rId4" imgW="8962992" imgH="4305161" progId="MSGraph.Chart.8">
                  <p:embed followColorScheme="full"/>
                </p:oleObj>
              </mc:Choice>
              <mc:Fallback>
                <p:oleObj name="Chart" r:id="rId4" imgW="8962992" imgH="4305161" progId="MSGraph.Chart.8">
                  <p:embed followColorScheme="full"/>
                  <p:pic>
                    <p:nvPicPr>
                      <p:cNvPr id="0" name=""/>
                      <p:cNvPicPr>
                        <a:picLocks noChangeArrowheads="1"/>
                      </p:cNvPicPr>
                      <p:nvPr/>
                    </p:nvPicPr>
                    <p:blipFill>
                      <a:blip r:embed="rId5"/>
                      <a:srcRect/>
                      <a:stretch>
                        <a:fillRect/>
                      </a:stretch>
                    </p:blipFill>
                    <p:spPr bwMode="auto">
                      <a:xfrm>
                        <a:off x="205509" y="1818408"/>
                        <a:ext cx="8547100" cy="4111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304802" y="1212273"/>
            <a:ext cx="79248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Cyber is one of the most significant movers in this year’s Risk Barometer rankings, gaining five percentage points to move into the top 5 global business risks for the first time.</a:t>
            </a:r>
            <a:endParaRPr lang="en-US" sz="1600" b="1" dirty="0">
              <a:solidFill>
                <a:srgbClr val="FFFFFF"/>
              </a:solidFill>
            </a:endParaRPr>
          </a:p>
        </p:txBody>
      </p:sp>
    </p:spTree>
    <p:extLst>
      <p:ext uri="{BB962C8B-B14F-4D97-AF65-F5344CB8AC3E}">
        <p14:creationId xmlns:p14="http://schemas.microsoft.com/office/powerpoint/2010/main" val="17929754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9B86E4-5F4C-4BE7-BB43-21F6061BF600}" type="slidenum">
              <a:rPr lang="en-US" sz="900"/>
              <a:pPr algn="r" eaLnBrk="0" hangingPunct="0">
                <a:lnSpc>
                  <a:spcPct val="85000"/>
                </a:lnSpc>
                <a:spcBef>
                  <a:spcPct val="20000"/>
                </a:spcBef>
              </a:pPr>
              <a:t>93</a:t>
            </a:fld>
            <a:endParaRPr lang="en-US" sz="900"/>
          </a:p>
        </p:txBody>
      </p:sp>
      <p:sp>
        <p:nvSpPr>
          <p:cNvPr id="9220" name="Rectangle 2"/>
          <p:cNvSpPr>
            <a:spLocks noGrp="1" noChangeArrowheads="1"/>
          </p:cNvSpPr>
          <p:nvPr>
            <p:ph type="title" idx="4294967295"/>
          </p:nvPr>
        </p:nvSpPr>
        <p:spPr>
          <a:xfrm>
            <a:off x="66675" y="90488"/>
            <a:ext cx="7451725" cy="860425"/>
          </a:xfrm>
        </p:spPr>
        <p:txBody>
          <a:bodyPr/>
          <a:lstStyle/>
          <a:p>
            <a:r>
              <a:rPr lang="en-US" sz="2600" dirty="0" smtClean="0"/>
              <a:t>Marsh: Percentage of U.S. Companies Purchasing Cyber Insurance Increased in 2014</a:t>
            </a:r>
          </a:p>
        </p:txBody>
      </p:sp>
      <p:sp>
        <p:nvSpPr>
          <p:cNvPr id="9221" name="Rectangle 4"/>
          <p:cNvSpPr>
            <a:spLocks noChangeArrowheads="1"/>
          </p:cNvSpPr>
          <p:nvPr/>
        </p:nvSpPr>
        <p:spPr bwMode="auto">
          <a:xfrm>
            <a:off x="0" y="6245525"/>
            <a:ext cx="8886825"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*Take-up rate refers to the overall percentage of clients that purchased standalone cyber insurance.</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Benchmarking Trends: As Cyber Concerns Broaden, Insurance Purchases Rise</a:t>
            </a:r>
            <a:r>
              <a:rPr lang="en-US" sz="1100" dirty="0" smtClean="0"/>
              <a:t>, </a:t>
            </a:r>
            <a:r>
              <a:rPr lang="en-US" sz="1100" dirty="0"/>
              <a:t>Marsh Risk Management Research Briefing, </a:t>
            </a:r>
            <a:r>
              <a:rPr lang="en-US" sz="1100" dirty="0" smtClean="0"/>
              <a:t>March 2015</a:t>
            </a:r>
            <a:endParaRPr lang="en-US" sz="1100" dirty="0"/>
          </a:p>
        </p:txBody>
      </p:sp>
      <p:graphicFrame>
        <p:nvGraphicFramePr>
          <p:cNvPr id="9218" name="Object 2"/>
          <p:cNvGraphicFramePr>
            <a:graphicFrameLocks/>
          </p:cNvGraphicFramePr>
          <p:nvPr>
            <p:extLst/>
          </p:nvPr>
        </p:nvGraphicFramePr>
        <p:xfrm>
          <a:off x="177800" y="1638300"/>
          <a:ext cx="8547100" cy="4483100"/>
        </p:xfrm>
        <a:graphic>
          <a:graphicData uri="http://schemas.openxmlformats.org/presentationml/2006/ole">
            <mc:AlternateContent xmlns:mc="http://schemas.openxmlformats.org/markup-compatibility/2006">
              <mc:Choice xmlns:v="urn:schemas-microsoft-com:vml" Requires="v">
                <p:oleObj spid="_x0000_s28391565" name="Chart" r:id="rId4" imgW="8962992" imgH="4314721" progId="MSGraph.Chart.8">
                  <p:embed followColorScheme="full"/>
                </p:oleObj>
              </mc:Choice>
              <mc:Fallback>
                <p:oleObj name="Chart" r:id="rId4" imgW="8962992" imgH="4314721" progId="MSGraph.Chart.8">
                  <p:embed followColorScheme="full"/>
                  <p:pic>
                    <p:nvPicPr>
                      <p:cNvPr id="0" name=""/>
                      <p:cNvPicPr>
                        <a:picLocks noChangeArrowheads="1"/>
                      </p:cNvPicPr>
                      <p:nvPr/>
                    </p:nvPicPr>
                    <p:blipFill>
                      <a:blip r:embed="rId5"/>
                      <a:srcRect/>
                      <a:stretch>
                        <a:fillRect/>
                      </a:stretch>
                    </p:blipFill>
                    <p:spPr bwMode="auto">
                      <a:xfrm>
                        <a:off x="177800" y="1638300"/>
                        <a:ext cx="8547100" cy="4483100"/>
                      </a:xfrm>
                      <a:prstGeom prst="rect">
                        <a:avLst/>
                      </a:prstGeom>
                      <a:noFill/>
                      <a:ln>
                        <a:solidFill>
                          <a:srgbClr val="C00000"/>
                        </a:solidFill>
                      </a:ln>
                      <a:extLst/>
                    </p:spPr>
                  </p:pic>
                </p:oleObj>
              </mc:Fallback>
            </mc:AlternateContent>
          </a:graphicData>
        </a:graphic>
      </p:graphicFrame>
      <p:sp>
        <p:nvSpPr>
          <p:cNvPr id="254980" name="Rectangle 4"/>
          <p:cNvSpPr>
            <a:spLocks noChangeArrowheads="1"/>
          </p:cNvSpPr>
          <p:nvPr/>
        </p:nvSpPr>
        <p:spPr bwMode="blackWhite">
          <a:xfrm>
            <a:off x="6048086" y="3074542"/>
            <a:ext cx="2676814" cy="20726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Ever larger numbers of </a:t>
            </a:r>
            <a:r>
              <a:rPr lang="en-US" sz="1600" b="1" dirty="0" err="1" smtClean="0">
                <a:solidFill>
                  <a:srgbClr val="FFFFFF"/>
                </a:solidFill>
              </a:rPr>
              <a:t>insureds</a:t>
            </a:r>
            <a:r>
              <a:rPr lang="en-US" sz="1600" b="1" dirty="0" smtClean="0">
                <a:solidFill>
                  <a:srgbClr val="FFFFFF"/>
                </a:solidFill>
              </a:rPr>
              <a:t> seek financial protection via cyber insurance. </a:t>
            </a:r>
            <a:r>
              <a:rPr lang="en-US" sz="1600" b="1" dirty="0">
                <a:solidFill>
                  <a:srgbClr val="FFFFFF"/>
                </a:solidFill>
              </a:rPr>
              <a:t>The </a:t>
            </a:r>
            <a:r>
              <a:rPr lang="en-US" sz="1600" b="1" dirty="0" smtClean="0">
                <a:solidFill>
                  <a:srgbClr val="FFFFFF"/>
                </a:solidFill>
              </a:rPr>
              <a:t>percentage </a:t>
            </a:r>
            <a:r>
              <a:rPr lang="en-US" sz="1600" b="1" dirty="0">
                <a:solidFill>
                  <a:srgbClr val="FFFFFF"/>
                </a:solidFill>
              </a:rPr>
              <a:t>of </a:t>
            </a:r>
            <a:r>
              <a:rPr lang="en-US" sz="1600" b="1" dirty="0" smtClean="0">
                <a:solidFill>
                  <a:srgbClr val="FFFFFF"/>
                </a:solidFill>
              </a:rPr>
              <a:t>U.S. companies buying </a:t>
            </a:r>
            <a:r>
              <a:rPr lang="en-US" sz="1600" b="1" dirty="0">
                <a:solidFill>
                  <a:srgbClr val="FFFFFF"/>
                </a:solidFill>
              </a:rPr>
              <a:t>cyber insurance </a:t>
            </a:r>
            <a:r>
              <a:rPr lang="en-US" sz="1600" b="1" dirty="0" smtClean="0">
                <a:solidFill>
                  <a:srgbClr val="FFFFFF"/>
                </a:solidFill>
              </a:rPr>
              <a:t>rose to 16 percent in 2014.</a:t>
            </a:r>
            <a:endParaRPr lang="en-US" sz="1600" b="1" dirty="0">
              <a:solidFill>
                <a:srgbClr val="FFFFFF"/>
              </a:solidFill>
            </a:endParaRPr>
          </a:p>
        </p:txBody>
      </p:sp>
    </p:spTree>
    <p:extLst>
      <p:ext uri="{BB962C8B-B14F-4D97-AF65-F5344CB8AC3E}">
        <p14:creationId xmlns:p14="http://schemas.microsoft.com/office/powerpoint/2010/main" val="19891386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2046849-38C7-4253-AA00-A26674FE626C}" type="slidenum">
              <a:rPr lang="en-US" sz="900"/>
              <a:pPr algn="r" eaLnBrk="0" hangingPunct="0">
                <a:lnSpc>
                  <a:spcPct val="85000"/>
                </a:lnSpc>
                <a:spcBef>
                  <a:spcPct val="20000"/>
                </a:spcBef>
              </a:pPr>
              <a:t>94</a:t>
            </a:fld>
            <a:endParaRPr lang="en-US" sz="900"/>
          </a:p>
        </p:txBody>
      </p:sp>
      <p:sp>
        <p:nvSpPr>
          <p:cNvPr id="10244" name="Rectangle 2"/>
          <p:cNvSpPr>
            <a:spLocks noGrp="1" noChangeArrowheads="1"/>
          </p:cNvSpPr>
          <p:nvPr>
            <p:ph type="title" idx="4294967295"/>
          </p:nvPr>
        </p:nvSpPr>
        <p:spPr>
          <a:xfrm>
            <a:off x="66675" y="90488"/>
            <a:ext cx="7451725" cy="860425"/>
          </a:xfrm>
        </p:spPr>
        <p:txBody>
          <a:bodyPr/>
          <a:lstStyle/>
          <a:p>
            <a:r>
              <a:rPr lang="en-US" sz="2600" smtClean="0"/>
              <a:t>Marsh: Total Limits Purchased, By Industry – Cyber Liability, All Revenue Size</a:t>
            </a:r>
          </a:p>
        </p:txBody>
      </p:sp>
      <p:sp>
        <p:nvSpPr>
          <p:cNvPr id="10245" name="Rectangle 4"/>
          <p:cNvSpPr>
            <a:spLocks noChangeArrowheads="1"/>
          </p:cNvSpPr>
          <p:nvPr/>
        </p:nvSpPr>
        <p:spPr bwMode="auto">
          <a:xfrm>
            <a:off x="0" y="6431729"/>
            <a:ext cx="9019309" cy="426271"/>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Benchmarking Trends: As Cyber Concerns Broaden, Insurance Purchases Rise</a:t>
            </a:r>
            <a:r>
              <a:rPr lang="en-US" sz="1100" dirty="0" smtClean="0"/>
              <a:t>, Marsh Risk Management Research Briefing, March 2015</a:t>
            </a:r>
            <a:endParaRPr lang="en-US" sz="1100" dirty="0"/>
          </a:p>
        </p:txBody>
      </p:sp>
      <p:graphicFrame>
        <p:nvGraphicFramePr>
          <p:cNvPr id="10242" name="Object 2"/>
          <p:cNvGraphicFramePr>
            <a:graphicFrameLocks/>
          </p:cNvGraphicFramePr>
          <p:nvPr>
            <p:extLst/>
          </p:nvPr>
        </p:nvGraphicFramePr>
        <p:xfrm>
          <a:off x="115164" y="2130107"/>
          <a:ext cx="8620125" cy="3987800"/>
        </p:xfrm>
        <a:graphic>
          <a:graphicData uri="http://schemas.openxmlformats.org/presentationml/2006/ole">
            <mc:AlternateContent xmlns:mc="http://schemas.openxmlformats.org/markup-compatibility/2006">
              <mc:Choice xmlns:v="urn:schemas-microsoft-com:vml" Requires="v">
                <p:oleObj spid="_x0000_s28392589" name="Chart" r:id="rId4" imgW="8982134" imgH="4143479" progId="MSGraph.Chart.8">
                  <p:embed followColorScheme="full"/>
                </p:oleObj>
              </mc:Choice>
              <mc:Fallback>
                <p:oleObj name="Chart" r:id="rId4" imgW="8982134" imgH="4143479" progId="MSGraph.Chart.8">
                  <p:embed followColorScheme="full"/>
                  <p:pic>
                    <p:nvPicPr>
                      <p:cNvPr id="0" name=""/>
                      <p:cNvPicPr>
                        <a:picLocks noChangeArrowheads="1"/>
                      </p:cNvPicPr>
                      <p:nvPr/>
                    </p:nvPicPr>
                    <p:blipFill>
                      <a:blip r:embed="rId5"/>
                      <a:srcRect/>
                      <a:stretch>
                        <a:fillRect/>
                      </a:stretch>
                    </p:blipFill>
                    <p:spPr bwMode="auto">
                      <a:xfrm>
                        <a:off x="115164" y="2130107"/>
                        <a:ext cx="8620125"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284017" y="1105977"/>
            <a:ext cx="8451272" cy="71235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Average limits purchased for cyber risk rose to $12.8 million for all industries and all company sizes in 2014. </a:t>
            </a:r>
            <a:r>
              <a:rPr lang="en-US" sz="1600" b="1" i="1" dirty="0" smtClean="0">
                <a:solidFill>
                  <a:srgbClr val="FFFFFF"/>
                </a:solidFill>
              </a:rPr>
              <a:t>Power and utility companies witnessed the sharpest percentage increase in average limits, at 59 percent.</a:t>
            </a:r>
            <a:endParaRPr lang="en-US" sz="1600" b="1" i="1" dirty="0">
              <a:solidFill>
                <a:srgbClr val="FFFFFF"/>
              </a:solidFill>
            </a:endParaRPr>
          </a:p>
        </p:txBody>
      </p:sp>
      <p:sp>
        <p:nvSpPr>
          <p:cNvPr id="10247"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extLst>
      <p:ext uri="{BB962C8B-B14F-4D97-AF65-F5344CB8AC3E}">
        <p14:creationId xmlns:p14="http://schemas.microsoft.com/office/powerpoint/2010/main" val="13327777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946A42C-BC54-4214-BE80-3102AAE5FE13}" type="slidenum">
              <a:rPr lang="en-US" sz="900"/>
              <a:pPr algn="r" eaLnBrk="0" hangingPunct="0">
                <a:lnSpc>
                  <a:spcPct val="85000"/>
                </a:lnSpc>
                <a:spcBef>
                  <a:spcPct val="20000"/>
                </a:spcBef>
              </a:pPr>
              <a:t>95</a:t>
            </a:fld>
            <a:endParaRPr lang="en-US" sz="900"/>
          </a:p>
        </p:txBody>
      </p:sp>
      <p:sp>
        <p:nvSpPr>
          <p:cNvPr id="11268" name="Rectangle 2"/>
          <p:cNvSpPr>
            <a:spLocks noGrp="1" noChangeArrowheads="1"/>
          </p:cNvSpPr>
          <p:nvPr>
            <p:ph type="title" idx="4294967295"/>
          </p:nvPr>
        </p:nvSpPr>
        <p:spPr>
          <a:xfrm>
            <a:off x="66675" y="90488"/>
            <a:ext cx="7451725" cy="860425"/>
          </a:xfrm>
        </p:spPr>
        <p:txBody>
          <a:bodyPr/>
          <a:lstStyle/>
          <a:p>
            <a:r>
              <a:rPr lang="en-US" sz="2600" smtClean="0"/>
              <a:t>Marsh: Total Limits Purchased, By Industry – Cyber Liability, Revenue $1 Billion+</a:t>
            </a:r>
          </a:p>
        </p:txBody>
      </p:sp>
      <p:sp>
        <p:nvSpPr>
          <p:cNvPr id="11269" name="Rectangle 4"/>
          <p:cNvSpPr>
            <a:spLocks noChangeArrowheads="1"/>
          </p:cNvSpPr>
          <p:nvPr/>
        </p:nvSpPr>
        <p:spPr bwMode="auto">
          <a:xfrm>
            <a:off x="-47624" y="6266629"/>
            <a:ext cx="8900680" cy="426271"/>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Benchmarking Trends: As Cyber Concerns Broaden, Insurance Purchases Rise</a:t>
            </a:r>
            <a:r>
              <a:rPr lang="en-US" sz="1100" dirty="0" smtClean="0"/>
              <a:t>, Marsh Risk Management Research Briefing, March 2015</a:t>
            </a:r>
            <a:endParaRPr lang="en-US" sz="1100" dirty="0"/>
          </a:p>
        </p:txBody>
      </p:sp>
      <p:graphicFrame>
        <p:nvGraphicFramePr>
          <p:cNvPr id="11266" name="Object 2"/>
          <p:cNvGraphicFramePr>
            <a:graphicFrameLocks/>
          </p:cNvGraphicFramePr>
          <p:nvPr>
            <p:extLst/>
          </p:nvPr>
        </p:nvGraphicFramePr>
        <p:xfrm>
          <a:off x="185103" y="1883541"/>
          <a:ext cx="8610600" cy="3987800"/>
        </p:xfrm>
        <a:graphic>
          <a:graphicData uri="http://schemas.openxmlformats.org/presentationml/2006/ole">
            <mc:AlternateContent xmlns:mc="http://schemas.openxmlformats.org/markup-compatibility/2006">
              <mc:Choice xmlns:v="urn:schemas-microsoft-com:vml" Requires="v">
                <p:oleObj spid="_x0000_s28393613" name="Chart" r:id="rId4" imgW="8982134" imgH="4143479" progId="MSGraph.Chart.8">
                  <p:embed followColorScheme="full"/>
                </p:oleObj>
              </mc:Choice>
              <mc:Fallback>
                <p:oleObj name="Chart" r:id="rId4" imgW="8982134" imgH="4143479" progId="MSGraph.Chart.8">
                  <p:embed followColorScheme="full"/>
                  <p:pic>
                    <p:nvPicPr>
                      <p:cNvPr id="0" name=""/>
                      <p:cNvPicPr>
                        <a:picLocks noChangeArrowheads="1"/>
                      </p:cNvPicPr>
                      <p:nvPr/>
                    </p:nvPicPr>
                    <p:blipFill>
                      <a:blip r:embed="rId5"/>
                      <a:srcRect/>
                      <a:stretch>
                        <a:fillRect/>
                      </a:stretch>
                    </p:blipFill>
                    <p:spPr bwMode="auto">
                      <a:xfrm>
                        <a:off x="185103" y="1883541"/>
                        <a:ext cx="8610600"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Among larger companies, average cyber insurance limits </a:t>
            </a:r>
            <a:r>
              <a:rPr lang="en-US" sz="1600" b="1" dirty="0" smtClean="0">
                <a:solidFill>
                  <a:srgbClr val="FFFFFF"/>
                </a:solidFill>
              </a:rPr>
              <a:t>purchased increased by 22 percent to $34.1 million in 2014, from $27.8 million in 2013.</a:t>
            </a:r>
            <a:endParaRPr lang="en-US" sz="1600" b="1" dirty="0">
              <a:solidFill>
                <a:srgbClr val="FFFFFF"/>
              </a:solidFill>
            </a:endParaRPr>
          </a:p>
        </p:txBody>
      </p:sp>
      <p:sp>
        <p:nvSpPr>
          <p:cNvPr id="11271"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extLst>
      <p:ext uri="{BB962C8B-B14F-4D97-AF65-F5344CB8AC3E}">
        <p14:creationId xmlns:p14="http://schemas.microsoft.com/office/powerpoint/2010/main" val="27228147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10"/>
          <p:cNvSpPr>
            <a:spLocks noGrp="1" noChangeArrowheads="1"/>
          </p:cNvSpPr>
          <p:nvPr>
            <p:ph type="sldNum" sz="quarter" idx="12"/>
          </p:nvPr>
        </p:nvSpPr>
        <p:spPr>
          <a:noFill/>
        </p:spPr>
        <p:txBody>
          <a:bodyPr/>
          <a:lstStyle/>
          <a:p>
            <a:fld id="{F3BECAE8-C525-4DBA-B47C-7F1B540839C9}" type="slidenum">
              <a:rPr lang="en-US" smtClean="0"/>
              <a:pPr/>
              <a:t>96</a:t>
            </a:fld>
            <a:endParaRPr lang="en-US" smtClean="0"/>
          </a:p>
        </p:txBody>
      </p:sp>
      <p:sp>
        <p:nvSpPr>
          <p:cNvPr id="12292" name="Rectangle 2"/>
          <p:cNvSpPr>
            <a:spLocks noGrp="1" noChangeArrowheads="1"/>
          </p:cNvSpPr>
          <p:nvPr>
            <p:ph type="title"/>
          </p:nvPr>
        </p:nvSpPr>
        <p:spPr/>
        <p:txBody>
          <a:bodyPr/>
          <a:lstStyle/>
          <a:p>
            <a:r>
              <a:rPr lang="en-US" smtClean="0"/>
              <a:t>Cyber Liability: Historical Rate (price per million) Changes</a:t>
            </a:r>
          </a:p>
        </p:txBody>
      </p:sp>
      <p:graphicFrame>
        <p:nvGraphicFramePr>
          <p:cNvPr id="6924291" name="Object 3"/>
          <p:cNvGraphicFramePr>
            <a:graphicFrameLocks noGrp="1"/>
          </p:cNvGraphicFramePr>
          <p:nvPr>
            <p:ph type="chart" idx="4294967295"/>
            <p:extLst/>
          </p:nvPr>
        </p:nvGraphicFramePr>
        <p:xfrm>
          <a:off x="260350" y="1549400"/>
          <a:ext cx="8507413" cy="3911600"/>
        </p:xfrm>
        <a:graphic>
          <a:graphicData uri="http://schemas.openxmlformats.org/presentationml/2006/ole">
            <mc:AlternateContent xmlns:mc="http://schemas.openxmlformats.org/markup-compatibility/2006">
              <mc:Choice xmlns:v="urn:schemas-microsoft-com:vml" Requires="v">
                <p:oleObj spid="_x0000_s28394637" name="Chart" r:id="rId4" imgW="8534400" imgH="3924439" progId="MSGraph.Chart.8">
                  <p:embed followColorScheme="full"/>
                </p:oleObj>
              </mc:Choice>
              <mc:Fallback>
                <p:oleObj name="Chart" r:id="rId4" imgW="8534400" imgH="3924439" progId="MSGraph.Chart.8">
                  <p:embed followColorScheme="full"/>
                  <p:pic>
                    <p:nvPicPr>
                      <p:cNvPr id="0" name=""/>
                      <p:cNvPicPr>
                        <a:picLocks noChangeArrowheads="1"/>
                      </p:cNvPicPr>
                      <p:nvPr/>
                    </p:nvPicPr>
                    <p:blipFill>
                      <a:blip r:embed="rId5"/>
                      <a:srcRect/>
                      <a:stretch>
                        <a:fillRect/>
                      </a:stretch>
                    </p:blipFill>
                    <p:spPr bwMode="gray">
                      <a:xfrm>
                        <a:off x="260350" y="1549400"/>
                        <a:ext cx="8507413" cy="391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3075709" y="3881728"/>
            <a:ext cx="5015347" cy="842672"/>
          </a:xfrm>
          <a:prstGeom prst="wedgeRectCallout">
            <a:avLst>
              <a:gd name="adj1" fmla="val 37503"/>
              <a:gd name="adj2" fmla="val -977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Cyber insurance premiums were generally volatile in 2014 due to increased frequency and severity of losses. Average rate increases at renewal for both primary layers and total programs were lower in Q4 2014 than in Q1.</a:t>
            </a:r>
            <a:endParaRPr lang="en-US" sz="1400" b="1" dirty="0">
              <a:solidFill>
                <a:schemeClr val="bg1"/>
              </a:solidFill>
            </a:endParaRPr>
          </a:p>
        </p:txBody>
      </p:sp>
      <p:sp>
        <p:nvSpPr>
          <p:cNvPr id="12294" name="Rectangle 5"/>
          <p:cNvSpPr>
            <a:spLocks noChangeArrowheads="1"/>
          </p:cNvSpPr>
          <p:nvPr/>
        </p:nvSpPr>
        <p:spPr bwMode="auto">
          <a:xfrm>
            <a:off x="-1" y="6431729"/>
            <a:ext cx="881149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Benchmarking Trends: As Cyber Concerns Broaden, Insurance Purchases Rise</a:t>
            </a:r>
            <a:r>
              <a:rPr lang="en-US" sz="1100" dirty="0" smtClean="0"/>
              <a:t>, Marsh Risk Management Research Briefing, March 2015</a:t>
            </a:r>
            <a:endParaRPr lang="en-US" sz="1100" dirty="0"/>
          </a:p>
        </p:txBody>
      </p:sp>
    </p:spTree>
    <p:extLst>
      <p:ext uri="{BB962C8B-B14F-4D97-AF65-F5344CB8AC3E}">
        <p14:creationId xmlns:p14="http://schemas.microsoft.com/office/powerpoint/2010/main" val="17405761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smtClean="0">
                <a:solidFill>
                  <a:srgbClr val="FFFFFF"/>
                </a:solidFill>
              </a:rPr>
              <a:t>12/01/09 - 9pm</a:t>
            </a:r>
          </a:p>
        </p:txBody>
      </p:sp>
      <p:sp>
        <p:nvSpPr>
          <p:cNvPr id="6861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FFFFFF"/>
                </a:solidFill>
              </a:rPr>
              <a:t>eSlide – P6466 – The Financial Crisis and the Future of the P/C</a:t>
            </a:r>
          </a:p>
        </p:txBody>
      </p:sp>
      <p:sp>
        <p:nvSpPr>
          <p:cNvPr id="68612" name="Rectangle 2"/>
          <p:cNvSpPr>
            <a:spLocks noGrp="1" noChangeArrowheads="1"/>
          </p:cNvSpPr>
          <p:nvPr>
            <p:ph type="title"/>
          </p:nvPr>
        </p:nvSpPr>
        <p:spPr/>
        <p:txBody>
          <a:bodyPr/>
          <a:lstStyle/>
          <a:p>
            <a:r>
              <a:rPr lang="en-US" altLang="en-US" smtClean="0">
                <a:latin typeface="Arial" panose="020B0604020202020204" pitchFamily="34" charset="0"/>
                <a:ea typeface="ＭＳ Ｐゴシック" panose="020B0600070205080204" pitchFamily="34" charset="-128"/>
              </a:rPr>
              <a:t>Data/Privacy Breach:</a:t>
            </a:r>
            <a:br>
              <a:rPr lang="en-US" altLang="en-US" smtClean="0">
                <a:latin typeface="Arial" panose="020B0604020202020204" pitchFamily="34" charset="0"/>
                <a:ea typeface="ＭＳ Ｐゴシック" panose="020B0600070205080204" pitchFamily="34" charset="-128"/>
              </a:rPr>
            </a:br>
            <a:r>
              <a:rPr lang="en-US" altLang="en-US" smtClean="0">
                <a:latin typeface="Arial" panose="020B0604020202020204" pitchFamily="34" charset="0"/>
                <a:ea typeface="ＭＳ Ｐゴシック" panose="020B0600070205080204" pitchFamily="34" charset="-128"/>
              </a:rPr>
              <a:t>Many Potential Costs Can Be Insured</a:t>
            </a:r>
          </a:p>
        </p:txBody>
      </p:sp>
      <p:sp>
        <p:nvSpPr>
          <p:cNvPr id="11" name="Rectangle 6"/>
          <p:cNvSpPr>
            <a:spLocks noChangeArrowheads="1"/>
          </p:cNvSpPr>
          <p:nvPr/>
        </p:nvSpPr>
        <p:spPr bwMode="auto">
          <a:xfrm>
            <a:off x="-201613" y="6429375"/>
            <a:ext cx="7569201" cy="468313"/>
          </a:xfrm>
          <a:prstGeom prst="rect">
            <a:avLst/>
          </a:prstGeom>
          <a:noFill/>
          <a:ln w="9525">
            <a:noFill/>
            <a:miter lim="800000"/>
            <a:headEnd/>
            <a:tailEnd/>
          </a:ln>
        </p:spPr>
        <p:txBody>
          <a:bodyPr lIns="365760" tIns="0" rIns="0" bIns="137160" anchor="b">
            <a:spAutoFit/>
          </a:bodyPr>
          <a:lstStyle/>
          <a:p>
            <a:pPr>
              <a:lnSpc>
                <a:spcPct val="85000"/>
              </a:lnSpc>
              <a:spcBef>
                <a:spcPct val="25000"/>
              </a:spcBef>
              <a:buClr>
                <a:srgbClr val="FF6801"/>
              </a:buClr>
              <a:buFont typeface="Wingdings" pitchFamily="2" charset="2"/>
              <a:buNone/>
              <a:defRPr/>
            </a:pPr>
            <a:endParaRPr lang="en-US" sz="1100" dirty="0">
              <a:solidFill>
                <a:srgbClr val="000000"/>
              </a:solidFill>
              <a:latin typeface="Arial" charset="0"/>
              <a:ea typeface="+mn-ea"/>
              <a:cs typeface="Arial" charset="0"/>
            </a:endParaRPr>
          </a:p>
          <a:p>
            <a:pPr>
              <a:lnSpc>
                <a:spcPct val="85000"/>
              </a:lnSpc>
              <a:spcBef>
                <a:spcPct val="25000"/>
              </a:spcBef>
              <a:buClr>
                <a:srgbClr val="FF6801"/>
              </a:buClr>
              <a:buFont typeface="Wingdings" pitchFamily="2" charset="2"/>
              <a:buNone/>
              <a:defRPr/>
            </a:pPr>
            <a:r>
              <a:rPr lang="en-US" sz="1100" dirty="0">
                <a:solidFill>
                  <a:srgbClr val="000000"/>
                </a:solidFill>
                <a:latin typeface="Arial" charset="0"/>
                <a:ea typeface="+mn-ea"/>
                <a:cs typeface="Arial" charset="0"/>
              </a:rPr>
              <a:t>Source: Zurich Insurance;  Insurance Information Institute</a:t>
            </a:r>
          </a:p>
        </p:txBody>
      </p:sp>
      <p:graphicFrame>
        <p:nvGraphicFramePr>
          <p:cNvPr id="3" name="Diagram 2"/>
          <p:cNvGraphicFramePr/>
          <p:nvPr/>
        </p:nvGraphicFramePr>
        <p:xfrm>
          <a:off x="871539" y="1227613"/>
          <a:ext cx="7286624" cy="4980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a:xfrm>
            <a:off x="1143000" y="4786313"/>
            <a:ext cx="1824038" cy="8826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solidFill>
                  <a:srgbClr val="FFFFFF"/>
                </a:solidFill>
              </a:rPr>
              <a:t>Forensic costs to discover cause</a:t>
            </a:r>
          </a:p>
        </p:txBody>
      </p:sp>
      <p:cxnSp>
        <p:nvCxnSpPr>
          <p:cNvPr id="5" name="Straight Connector 4"/>
          <p:cNvCxnSpPr/>
          <p:nvPr/>
        </p:nvCxnSpPr>
        <p:spPr>
          <a:xfrm flipV="1">
            <a:off x="2843213" y="4357688"/>
            <a:ext cx="885825" cy="42862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8617" name="TextBox 4"/>
          <p:cNvSpPr txBox="1">
            <a:spLocks noChangeArrowheads="1"/>
          </p:cNvSpPr>
          <p:nvPr/>
        </p:nvSpPr>
        <p:spPr bwMode="auto">
          <a:xfrm>
            <a:off x="8596313"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606A481-C36E-4059-9632-DCF5118F4A44}" type="slidenum">
              <a:rPr lang="en-US" altLang="en-US" sz="1200"/>
              <a:pPr algn="r"/>
              <a:t>97</a:t>
            </a:fld>
            <a:endParaRPr lang="en-US" altLang="en-US" sz="1800"/>
          </a:p>
        </p:txBody>
      </p:sp>
    </p:spTree>
    <p:extLst>
      <p:ext uri="{BB962C8B-B14F-4D97-AF65-F5344CB8AC3E}">
        <p14:creationId xmlns:p14="http://schemas.microsoft.com/office/powerpoint/2010/main" val="1493533505"/>
      </p:ext>
    </p:extLst>
  </p:cSld>
  <p:clrMapOvr>
    <a:masterClrMapping/>
  </p:clrMapOvr>
  <p:transition>
    <p:wipe dir="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6554788"/>
            <a:ext cx="3500438" cy="246062"/>
          </a:xfrm>
          <a:prstGeom prst="rect">
            <a:avLst/>
          </a:prstGeom>
          <a:noFill/>
          <a:ln w="9525" algn="ctr">
            <a:noFill/>
            <a:miter lim="800000"/>
            <a:headEnd/>
            <a:tailEnd/>
          </a:ln>
        </p:spPr>
        <p:txBody>
          <a:bodyPr anchor="ctr">
            <a:spAutoFit/>
          </a:bodyPr>
          <a:lstStyle/>
          <a:p>
            <a:pPr eaLnBrk="1" hangingPunct="1">
              <a:defRPr/>
            </a:pPr>
            <a:r>
              <a:rPr lang="en-US" sz="1000" dirty="0">
                <a:solidFill>
                  <a:srgbClr val="000000">
                    <a:lumMod val="75000"/>
                  </a:srgbClr>
                </a:solidFill>
                <a:latin typeface="Arial" charset="0"/>
                <a:ea typeface="+mn-ea"/>
                <a:cs typeface="Arial" charset="0"/>
              </a:rPr>
              <a:t>Source: Insurance Information Institute research.</a:t>
            </a:r>
            <a:endParaRPr lang="en-US" sz="1000" i="1" dirty="0">
              <a:solidFill>
                <a:srgbClr val="000000">
                  <a:lumMod val="75000"/>
                </a:srgbClr>
              </a:solidFill>
              <a:latin typeface="Arial" charset="0"/>
              <a:ea typeface="+mn-ea"/>
              <a:cs typeface="Arial" charset="0"/>
            </a:endParaRPr>
          </a:p>
        </p:txBody>
      </p:sp>
      <p:sp>
        <p:nvSpPr>
          <p:cNvPr id="62467" name="Title 1"/>
          <p:cNvSpPr>
            <a:spLocks noGrp="1"/>
          </p:cNvSpPr>
          <p:nvPr>
            <p:ph type="title"/>
          </p:nvPr>
        </p:nvSpPr>
        <p:spPr>
          <a:xfrm>
            <a:off x="0" y="61913"/>
            <a:ext cx="7858125" cy="860425"/>
          </a:xfrm>
        </p:spPr>
        <p:txBody>
          <a:bodyPr/>
          <a:lstStyle/>
          <a:p>
            <a:r>
              <a:rPr lang="en-US" altLang="en-US" smtClean="0">
                <a:latin typeface="Arial" panose="020B0604020202020204" pitchFamily="34" charset="0"/>
                <a:ea typeface="ＭＳ Ｐゴシック" panose="020B0600070205080204" pitchFamily="34" charset="-128"/>
              </a:rPr>
              <a:t>The Three Basic Elements of Cyber Coverage: Prevention, Transfer, Response</a:t>
            </a:r>
          </a:p>
        </p:txBody>
      </p:sp>
      <p:graphicFrame>
        <p:nvGraphicFramePr>
          <p:cNvPr id="4" name="Diagram 3"/>
          <p:cNvGraphicFramePr/>
          <p:nvPr/>
        </p:nvGraphicFramePr>
        <p:xfrm>
          <a:off x="556176" y="1325563"/>
          <a:ext cx="785848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 Box 17"/>
          <p:cNvSpPr txBox="1">
            <a:spLocks noChangeArrowheads="1"/>
          </p:cNvSpPr>
          <p:nvPr/>
        </p:nvSpPr>
        <p:spPr bwMode="auto">
          <a:xfrm>
            <a:off x="1728788" y="4546600"/>
            <a:ext cx="5486400" cy="1631950"/>
          </a:xfrm>
          <a:prstGeom prst="rect">
            <a:avLst/>
          </a:prstGeom>
          <a:solidFill>
            <a:srgbClr val="28688C"/>
          </a:solidFill>
          <a:ln>
            <a:noFill/>
          </a:ln>
          <a:extLst>
            <a:ext uri="{91240B29-F687-4f45-9708-019B960494DF}"/>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2000" b="1" dirty="0" smtClean="0">
                <a:solidFill>
                  <a:srgbClr val="FFFFFF"/>
                </a:solidFill>
                <a:ea typeface="+mn-ea"/>
              </a:rPr>
              <a:t>Cyber risk management today involves three essential components, each designed to reduce, mitigate or avoid loss.  An increasing number of cyber risk products offered by insurers today provide all three.</a:t>
            </a:r>
            <a:endParaRPr lang="en-US" sz="2000" b="1" dirty="0">
              <a:solidFill>
                <a:srgbClr val="FFFFFF"/>
              </a:solidFill>
              <a:ea typeface="+mn-ea"/>
            </a:endParaRPr>
          </a:p>
        </p:txBody>
      </p:sp>
      <p:sp>
        <p:nvSpPr>
          <p:cNvPr id="62470" name="TextBox 4"/>
          <p:cNvSpPr txBox="1">
            <a:spLocks noChangeArrowheads="1"/>
          </p:cNvSpPr>
          <p:nvPr/>
        </p:nvSpPr>
        <p:spPr bwMode="auto">
          <a:xfrm>
            <a:off x="8534400"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1200"/>
              <a:pPr algn="r"/>
              <a:t>98</a:t>
            </a:fld>
            <a:endParaRPr lang="en-US" altLang="en-US" sz="1800"/>
          </a:p>
        </p:txBody>
      </p:sp>
    </p:spTree>
    <p:custDataLst>
      <p:tags r:id="rId1"/>
    </p:custDataLst>
    <p:extLst>
      <p:ext uri="{BB962C8B-B14F-4D97-AF65-F5344CB8AC3E}">
        <p14:creationId xmlns:p14="http://schemas.microsoft.com/office/powerpoint/2010/main" val="3549847443"/>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105"/>
          <p:cNvSpPr>
            <a:spLocks noGrp="1" noChangeArrowheads="1"/>
          </p:cNvSpPr>
          <p:nvPr>
            <p:ph type="dt" sz="quarter" idx="10"/>
          </p:nvPr>
        </p:nvSpPr>
        <p:spPr>
          <a:noFill/>
        </p:spPr>
        <p:txBody>
          <a:bodyPr/>
          <a:lstStyle/>
          <a:p>
            <a:r>
              <a:rPr lang="en-US" smtClean="0"/>
              <a:t>12/01/09 - 9pm</a:t>
            </a:r>
          </a:p>
        </p:txBody>
      </p:sp>
      <p:sp>
        <p:nvSpPr>
          <p:cNvPr id="11267"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268" name="Rectangle 110"/>
          <p:cNvSpPr>
            <a:spLocks noGrp="1" noChangeArrowheads="1"/>
          </p:cNvSpPr>
          <p:nvPr>
            <p:ph type="sldNum" sz="quarter" idx="12"/>
          </p:nvPr>
        </p:nvSpPr>
        <p:spPr>
          <a:noFill/>
        </p:spPr>
        <p:txBody>
          <a:bodyPr/>
          <a:lstStyle/>
          <a:p>
            <a:fld id="{CE588EF0-0E3C-4A09-A53A-6DFC514A5652}" type="slidenum">
              <a:rPr lang="en-US" smtClean="0"/>
              <a:pPr/>
              <a:t>99</a:t>
            </a:fld>
            <a:endParaRPr lang="en-US" smtClean="0"/>
          </a:p>
        </p:txBody>
      </p:sp>
      <p:sp>
        <p:nvSpPr>
          <p:cNvPr id="11269" name="Rectangle 2"/>
          <p:cNvSpPr>
            <a:spLocks noGrp="1" noChangeArrowheads="1"/>
          </p:cNvSpPr>
          <p:nvPr>
            <p:ph type="title"/>
          </p:nvPr>
        </p:nvSpPr>
        <p:spPr>
          <a:xfrm>
            <a:off x="82106" y="109324"/>
            <a:ext cx="7913671" cy="860425"/>
          </a:xfrm>
        </p:spPr>
        <p:txBody>
          <a:bodyPr/>
          <a:lstStyle/>
          <a:p>
            <a:r>
              <a:rPr lang="en-US" dirty="0" smtClean="0"/>
              <a:t>I.I.I. Will Release its Third Cyber Report in 2015: </a:t>
            </a:r>
            <a:r>
              <a:rPr lang="en-US" i="1" dirty="0" smtClean="0"/>
              <a:t>Cyber Risks Threat and Opportunity</a:t>
            </a:r>
            <a:endParaRPr lang="en-US" sz="2400" i="1" dirty="0" smtClean="0"/>
          </a:p>
        </p:txBody>
      </p:sp>
      <p:sp>
        <p:nvSpPr>
          <p:cNvPr id="11" name="Rectangle 3"/>
          <p:cNvSpPr txBox="1">
            <a:spLocks noChangeArrowheads="1"/>
          </p:cNvSpPr>
          <p:nvPr/>
        </p:nvSpPr>
        <p:spPr bwMode="auto">
          <a:xfrm>
            <a:off x="4601980" y="1169118"/>
            <a:ext cx="4542020" cy="4652962"/>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I.I.I.’s 3</a:t>
            </a:r>
            <a:r>
              <a:rPr kumimoji="0" lang="en-US" sz="1900" b="1" i="0" u="none" strike="noStrike" kern="0" cap="none" spc="0" normalizeH="0" baseline="30000" noProof="0" dirty="0" smtClean="0">
                <a:ln>
                  <a:noFill/>
                </a:ln>
                <a:solidFill>
                  <a:schemeClr val="tx1"/>
                </a:solidFill>
                <a:effectLst/>
                <a:uLnTx/>
                <a:uFillTx/>
                <a:latin typeface="Arial" panose="020B0604020202020204" pitchFamily="34" charset="0"/>
                <a:cs typeface="Arial" panose="020B0604020202020204" pitchFamily="34" charset="0"/>
              </a:rPr>
              <a:t>rd</a:t>
            </a: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report on cyber risk </a:t>
            </a:r>
            <a:r>
              <a:rPr lang="en-US" sz="1900" b="1" kern="0" dirty="0" smtClean="0">
                <a:latin typeface="Arial" panose="020B0604020202020204" pitchFamily="34" charset="0"/>
                <a:cs typeface="Arial" panose="020B0604020202020204" pitchFamily="34" charset="0"/>
              </a:rPr>
              <a:t>scheduled for</a:t>
            </a: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Q3 2015</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Provides information on cyber threats and insurance market solutions</a:t>
            </a: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a:p>
            <a:pPr marL="292100" indent="-292100" eaLnBrk="0" hangingPunct="0">
              <a:lnSpc>
                <a:spcPct val="70000"/>
              </a:lnSpc>
              <a:spcBef>
                <a:spcPct val="100000"/>
              </a:spcBef>
              <a:buClr>
                <a:schemeClr val="accent2"/>
              </a:buClr>
              <a:buFont typeface="Wingdings" pitchFamily="2" charset="2"/>
              <a:buChar char="n"/>
            </a:pPr>
            <a:r>
              <a:rPr lang="en-US" sz="1900" b="1" kern="0" dirty="0" smtClean="0">
                <a:latin typeface="Arial" panose="020B0604020202020204" pitchFamily="34" charset="0"/>
                <a:cs typeface="Arial" panose="020B0604020202020204" pitchFamily="34" charset="0"/>
              </a:rPr>
              <a:t>Global cyber risk overview</a:t>
            </a:r>
          </a:p>
          <a:p>
            <a:pPr marL="749300" lvl="1" indent="-292100" eaLnBrk="0" hangingPunct="0">
              <a:lnSpc>
                <a:spcPct val="70000"/>
              </a:lnSpc>
              <a:spcBef>
                <a:spcPct val="100000"/>
              </a:spcBef>
              <a:buClr>
                <a:schemeClr val="accent2"/>
              </a:buClr>
              <a:buFont typeface="Wingdings" pitchFamily="2" charset="2"/>
              <a:buChar char="n"/>
            </a:pPr>
            <a:r>
              <a:rPr lang="en-US" sz="1900" b="1" kern="0" dirty="0" smtClean="0">
                <a:latin typeface="Arial" panose="020B0604020202020204" pitchFamily="34" charset="0"/>
                <a:cs typeface="Arial" panose="020B0604020202020204" pitchFamily="34" charset="0"/>
              </a:rPr>
              <a:t>Quantification of threats by type and industry</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security and cost of attacks</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terrorism</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liability</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Insurance market for cyber risk</a:t>
            </a: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9291" y="1311782"/>
            <a:ext cx="4190138" cy="5160138"/>
          </a:xfrm>
          <a:prstGeom prst="rect">
            <a:avLst/>
          </a:prstGeom>
          <a:ln>
            <a:solidFill>
              <a:srgbClr val="225A7A"/>
            </a:solidFill>
          </a:ln>
        </p:spPr>
      </p:pic>
    </p:spTree>
    <p:extLst>
      <p:ext uri="{BB962C8B-B14F-4D97-AF65-F5344CB8AC3E}">
        <p14:creationId xmlns:p14="http://schemas.microsoft.com/office/powerpoint/2010/main" val="4393223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wipe(left)">
                                      <p:cBhvr>
                                        <p:cTn id="20" dur="500"/>
                                        <p:tgtEl>
                                          <p:spTgt spid="1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wipe(left)">
                                      <p:cBhvr>
                                        <p:cTn id="25" dur="500"/>
                                        <p:tgtEl>
                                          <p:spTgt spid="1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xEl>
                                              <p:pRg st="5" end="5"/>
                                            </p:txEl>
                                          </p:spTgt>
                                        </p:tgtEl>
                                        <p:attrNameLst>
                                          <p:attrName>style.visibility</p:attrName>
                                        </p:attrNameLst>
                                      </p:cBhvr>
                                      <p:to>
                                        <p:strVal val="visible"/>
                                      </p:to>
                                    </p:set>
                                    <p:animEffect transition="in" filter="wipe(left)">
                                      <p:cBhvr>
                                        <p:cTn id="30" dur="500"/>
                                        <p:tgtEl>
                                          <p:spTgt spid="1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Effect transition="in" filter="wipe(left)">
                                      <p:cBhvr>
                                        <p:cTn id="35" dur="500"/>
                                        <p:tgtEl>
                                          <p:spTgt spid="11">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animEffect transition="in" filter="wipe(left)">
                                      <p:cBhvr>
                                        <p:cTn id="40"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xml><?xml version="1.0" encoding="utf-8"?>
<a:themeOverride xmlns:a="http://schemas.openxmlformats.org/drawingml/2006/main">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211082</TotalTime>
  <Words>6903</Words>
  <Application>Microsoft Office PowerPoint</Application>
  <PresentationFormat>On-screen Show (4:3)</PresentationFormat>
  <Paragraphs>981</Paragraphs>
  <Slides>109</Slides>
  <Notes>91</Notes>
  <HiddenSlides>19</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109</vt:i4>
      </vt:variant>
    </vt:vector>
  </HeadingPairs>
  <TitlesOfParts>
    <vt:vector size="119" baseType="lpstr">
      <vt:lpstr>ＭＳ Ｐゴシック</vt:lpstr>
      <vt:lpstr>Arial</vt:lpstr>
      <vt:lpstr>Arial </vt:lpstr>
      <vt:lpstr>SwissReSans</vt:lpstr>
      <vt:lpstr>Symbol</vt:lpstr>
      <vt:lpstr>Times New Roman</vt:lpstr>
      <vt:lpstr>Verdana</vt:lpstr>
      <vt:lpstr>Wingdings</vt:lpstr>
      <vt:lpstr>Default Design</vt:lpstr>
      <vt:lpstr>Chart</vt:lpstr>
      <vt:lpstr>Trends and Opportunities in P&amp;C Insurance Industry:  Focus on Midwest Markets </vt:lpstr>
      <vt:lpstr>PowerPoint Presentation</vt:lpstr>
      <vt:lpstr>P/C Industry Net Income After Taxes 1991–2015:H1</vt:lpstr>
      <vt:lpstr>Profitability Peaks &amp; Troughs in the P/C Insurance Industry, 1975 – 2015E</vt:lpstr>
      <vt:lpstr>ROE: Property/Casualty Insurance by Major Event, 1987–2015E</vt:lpstr>
      <vt:lpstr>P/C Insurance Industry  Combined Ratio, 2001–2015:H1*</vt:lpstr>
      <vt:lpstr>A 100 Combined Ratio Isn’t What It Once Was: Investment Impact on ROEs</vt:lpstr>
      <vt:lpstr>PowerPoint Presentation</vt:lpstr>
      <vt:lpstr>Direct Premiums Written Growth, 1997–2014</vt:lpstr>
      <vt:lpstr>Countrywide Growth by Line 2015 to Date</vt:lpstr>
      <vt:lpstr>RNW All Lines by State, 2004-2013 Average: Highest 25 States</vt:lpstr>
      <vt:lpstr>PowerPoint Presentation</vt:lpstr>
      <vt:lpstr>INVESTMENTS:  THE NEW REALITY</vt:lpstr>
      <vt:lpstr>Property/Casualty Insurance Industry Investment Income: 2000–2015E1</vt:lpstr>
      <vt:lpstr>Distribution of Invested Assets: P/C Insurance Industry, 2013</vt:lpstr>
      <vt:lpstr>U.S. Treasury Security Yields: A Long Downward Trend, 1990–2015*</vt:lpstr>
      <vt:lpstr>Book Yield on Property/Casualty Insurance Invested Assets, 2007–2015*</vt:lpstr>
      <vt:lpstr>CAPITAL/CAPACITY </vt:lpstr>
      <vt:lpstr>Policyholder Surplus,  2006:Q4–2015:Q1</vt:lpstr>
      <vt:lpstr>US Policyholder Surplus: 1975–2015:Q1*</vt:lpstr>
      <vt:lpstr>Premium-to-Surplus Ratio: 1985–2014*</vt:lpstr>
      <vt:lpstr>PowerPoint Presentation</vt:lpstr>
      <vt:lpstr>Commercial Lines Combined Ratio, 1990-2016F*</vt:lpstr>
      <vt:lpstr>Commercial Lines Rate Change by Month (vs. Year Earlier)</vt:lpstr>
      <vt:lpstr>Change in Commercial Rate Renewals, by Account Size: 1999:Q4 to 2015:Q1</vt:lpstr>
      <vt:lpstr>Commercial Auto Combined Ratio: 2005–2017F</vt:lpstr>
      <vt:lpstr>Commercial Auto Rate Change by Month (vs. Year Earlier)</vt:lpstr>
      <vt:lpstr>Miles Driven is Climbing</vt:lpstr>
      <vt:lpstr>Driving Fatalities Are Rising</vt:lpstr>
      <vt:lpstr>Driving Fatalities Are Rising</vt:lpstr>
      <vt:lpstr>Truck Safety – Long-Term Trends</vt:lpstr>
      <vt:lpstr>Personal Auto Collision Coverage:  Severity &amp; Frequency Are Both Rising</vt:lpstr>
      <vt:lpstr>Auto: Loss Trend vs. Inflation</vt:lpstr>
      <vt:lpstr>Claim Inflation vs. CPI</vt:lpstr>
      <vt:lpstr>General Liability Combined Ratio:  2005–2015F</vt:lpstr>
      <vt:lpstr>General Liability Rate Change by Month  (vs. Year Earlier)</vt:lpstr>
      <vt:lpstr>Umbrella/Excess Rate Change by Month  (vs. Year Earlier)</vt:lpstr>
      <vt:lpstr>Professional Liability Rate Change by Month (vs. Year Earlier)</vt:lpstr>
      <vt:lpstr>D&amp;O Liability Rate Change by Month (vs. Year Earlier)</vt:lpstr>
      <vt:lpstr>D&amp;O Countrywide Premium &amp; Loss</vt:lpstr>
      <vt:lpstr>D&amp;O: Securities Litigation</vt:lpstr>
      <vt:lpstr>Other Class Action Trends</vt:lpstr>
      <vt:lpstr>EPLI Rate Change by Month (vs. Year Earlier)</vt:lpstr>
      <vt:lpstr>EEOC Charge Statistics</vt:lpstr>
      <vt:lpstr>Other EPLI Trends</vt:lpstr>
      <vt:lpstr>PowerPoint Presentation</vt:lpstr>
      <vt:lpstr>Direct Premiums Written: Total P/C Percent Change by State, 2007-2014</vt:lpstr>
      <vt:lpstr>Direct Premiums Written: Total P/C Percent Change by State, 2007-2014</vt:lpstr>
      <vt:lpstr>All Lines: 10-Year DPW Growth, IL &amp; Nearby States</vt:lpstr>
      <vt:lpstr>All Lines: 2015 DPW Growth, IL &amp; Nearby States</vt:lpstr>
      <vt:lpstr>All Lines: 10-Year Average RNW IL &amp; Nearby States</vt:lpstr>
      <vt:lpstr>RNW All Lines: IL vs. U.S., 2004-2013</vt:lpstr>
      <vt:lpstr>Comm Auto: 10-Year DPW Growth, IL &amp; Nearby States</vt:lpstr>
      <vt:lpstr>Commercial Auto: 10-Year Average RNW IL &amp; Nearby States</vt:lpstr>
      <vt:lpstr>RNW Comm. Auto: IL vs. U.S., 2004-2013</vt:lpstr>
      <vt:lpstr>Other Liability: 10-Year DPW Growth, IL &amp; Nearby States</vt:lpstr>
      <vt:lpstr>Other Liability: 10-Year Average RNW IL &amp; Nearby States</vt:lpstr>
      <vt:lpstr>RNW Other Liability*: IL vs. U.S., 2004-2013</vt:lpstr>
      <vt:lpstr>The Strength of the Economy Will Influence P/C Insurer Growth Opportunities</vt:lpstr>
      <vt:lpstr>US Real GDP Growth*</vt:lpstr>
      <vt:lpstr>Real GDP by State Percent Change, 2014*: Highest 25 States</vt:lpstr>
      <vt:lpstr>PowerPoint Presentation</vt:lpstr>
      <vt:lpstr>PowerPoint Presentation</vt:lpstr>
      <vt:lpstr>PowerPoint Presentation</vt:lpstr>
      <vt:lpstr>PowerPoint Presentation</vt:lpstr>
      <vt:lpstr>Unemployment and Underemployment Rates: Still Too High, But Falling</vt:lpstr>
      <vt:lpstr>PowerPoint Presentation</vt:lpstr>
      <vt:lpstr>US Unemployment Rate Forecast</vt:lpstr>
      <vt:lpstr>Unemployment Rates by State, August 2015: Highest States*</vt:lpstr>
      <vt:lpstr>PowerPoint Presentation</vt:lpstr>
      <vt:lpstr>CONSTRUCTION INDUSTRY OVERVIEW &amp; OUTLOOK</vt:lpstr>
      <vt:lpstr>Value of New Private Construction: Residential &amp; Nonresidential, 2003-2015*</vt:lpstr>
      <vt:lpstr>Value of Construction Put in Place,   June 2015 vs. June 2014*</vt:lpstr>
      <vt:lpstr>New Private Housing Starts, 1990-2021F</vt:lpstr>
      <vt:lpstr>U.S.: Pct. Of Private Housing Unit Starts In Multi-Unit Projects, 1990-2015</vt:lpstr>
      <vt:lpstr>Construction Employment, Jan. 2010—July 2015*</vt:lpstr>
      <vt:lpstr>MANUFACTURING SECTOR OVERVIEW &amp; OUTLOOK</vt:lpstr>
      <vt:lpstr>PowerPoint Presentation</vt:lpstr>
      <vt:lpstr>Manufacturing Growth for Selected Sectors, 2015 vs. 2014*</vt:lpstr>
      <vt:lpstr>Manufacturing Employment, Jan. 2010—July 2015*</vt:lpstr>
      <vt:lpstr>Dollar Value* of Manufacturers’ Shipments Monthly, Jan. 1992—March 2015</vt:lpstr>
      <vt:lpstr>CYBER RISK &amp;                     CYBER INSURANCE</vt:lpstr>
      <vt:lpstr>Data Breaches 2005-2015, by Number of Breaches and Records Exposed</vt:lpstr>
      <vt:lpstr>High Profile Data Breaches, 2014-2015</vt:lpstr>
      <vt:lpstr>Worldwide Cybersecurity Spending, 2011- 2016F </vt:lpstr>
      <vt:lpstr>2014 Data Breaches By Business Category, By Number of Breaches</vt:lpstr>
      <vt:lpstr>PowerPoint Presentation</vt:lpstr>
      <vt:lpstr>Main Causes of Data Breach Globally</vt:lpstr>
      <vt:lpstr>US: Most Costly Types of Cyber Crimes, Fiscal Year 2014</vt:lpstr>
      <vt:lpstr>US: External Cyber Crime Costs:    Fiscal Year 2014</vt:lpstr>
      <vt:lpstr>PWC Survey: Cybercrime Costs Greater for U.S. Companies</vt:lpstr>
      <vt:lpstr>Top 10 Global Business Risks for 2015</vt:lpstr>
      <vt:lpstr>Marsh: Percentage of U.S. Companies Purchasing Cyber Insurance Increased in 2014</vt:lpstr>
      <vt:lpstr>Marsh: Total Limits Purchased, By Industry – Cyber Liability, All Revenue Size</vt:lpstr>
      <vt:lpstr>Marsh: Total Limits Purchased, By Industry – Cyber Liability, Revenue $1 Billion+</vt:lpstr>
      <vt:lpstr>Cyber Liability: Historical Rate (price per million) Changes</vt:lpstr>
      <vt:lpstr>Data/Privacy Breach: Many Potential Costs Can Be Insured</vt:lpstr>
      <vt:lpstr>The Three Basic Elements of Cyber Coverage: Prevention, Transfer, Response</vt:lpstr>
      <vt:lpstr>I.I.I. Will Release its Third Cyber Report in 2015: Cyber Risks Threat and Opportunity</vt:lpstr>
      <vt:lpstr>PowerPoint Presentation</vt:lpstr>
      <vt:lpstr>PowerPoint Presentation</vt:lpstr>
      <vt:lpstr>Media is Obsessed with Driverless Vehicles: Often Predicting the Demise of Auto Insurance</vt:lpstr>
      <vt:lpstr>A Few Thoughts on the Future of Auto Insurance</vt:lpstr>
      <vt:lpstr>On-Demand/Sharing/Peer-to-Peer Economy Impacts Many Lines of Insurance</vt:lpstr>
      <vt:lpstr>Labor on Demand: Huge Implications for    the US Economy, Workers &amp; Insurers</vt:lpstr>
      <vt:lpstr>Send in the Drones: Potential Rapid  Adoption in Industry; Media Loves It</vt:lpstr>
      <vt:lpstr>Proportion of  Businesses Interested in Buying Insurance Online</vt:lpstr>
      <vt:lpstr>Summary</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4498</cp:revision>
  <cp:lastPrinted>2015-08-21T15:55:25Z</cp:lastPrinted>
  <dcterms:modified xsi:type="dcterms:W3CDTF">2015-10-07T17:07:01Z</dcterms:modified>
</cp:coreProperties>
</file>