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5.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tags/tag6.xml" ContentType="application/vnd.openxmlformats-officedocument.presentationml.tag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3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3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9.xml" ContentType="application/vnd.openxmlformats-officedocument.presentationml.notesSlide+xml"/>
  <Override PartName="/ppt/tags/tag17.xml" ContentType="application/vnd.openxmlformats-officedocument.presentationml.tags+xml"/>
  <Override PartName="/ppt/notesSlides/notesSlide140.xml" ContentType="application/vnd.openxmlformats-officedocument.presentationml.notesSlide+xml"/>
  <Override PartName="/ppt/tags/tag18.xml" ContentType="application/vnd.openxmlformats-officedocument.presentationml.tags+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4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8.xml" ContentType="application/vnd.openxmlformats-officedocument.presentationml.notesSlide+xml"/>
  <Override PartName="/ppt/tags/tag26.xml" ContentType="application/vnd.openxmlformats-officedocument.presentationml.tags+xml"/>
  <Override PartName="/ppt/notesSlides/notesSlide14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5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54.xml" ContentType="application/vnd.openxmlformats-officedocument.presentationml.notesSlide+xml"/>
  <Override PartName="/ppt/tags/tag34.xml" ContentType="application/vnd.openxmlformats-officedocument.presentationml.tags+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tags/tag35.xml" ContentType="application/vnd.openxmlformats-officedocument.presentationml.tags+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charts/chart9.xml" ContentType="application/vnd.openxmlformats-officedocument.drawingml.chart+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37"/>
  </p:notesMasterIdLst>
  <p:handoutMasterIdLst>
    <p:handoutMasterId r:id="rId238"/>
  </p:handoutMasterIdLst>
  <p:sldIdLst>
    <p:sldId id="4301" r:id="rId2"/>
    <p:sldId id="4081" r:id="rId3"/>
    <p:sldId id="4082" r:id="rId4"/>
    <p:sldId id="4083" r:id="rId5"/>
    <p:sldId id="4084" r:id="rId6"/>
    <p:sldId id="4085" r:id="rId7"/>
    <p:sldId id="4086" r:id="rId8"/>
    <p:sldId id="4123" r:id="rId9"/>
    <p:sldId id="4124" r:id="rId10"/>
    <p:sldId id="4250" r:id="rId11"/>
    <p:sldId id="4251" r:id="rId12"/>
    <p:sldId id="4295" r:id="rId13"/>
    <p:sldId id="4284" r:id="rId14"/>
    <p:sldId id="4297" r:id="rId15"/>
    <p:sldId id="4285" r:id="rId16"/>
    <p:sldId id="4286" r:id="rId17"/>
    <p:sldId id="4287" r:id="rId18"/>
    <p:sldId id="4271" r:id="rId19"/>
    <p:sldId id="4288" r:id="rId20"/>
    <p:sldId id="4290" r:id="rId21"/>
    <p:sldId id="4291" r:id="rId22"/>
    <p:sldId id="4289" r:id="rId23"/>
    <p:sldId id="4292" r:id="rId24"/>
    <p:sldId id="4293" r:id="rId25"/>
    <p:sldId id="4305" r:id="rId26"/>
    <p:sldId id="4306" r:id="rId27"/>
    <p:sldId id="4307" r:id="rId28"/>
    <p:sldId id="4308" r:id="rId29"/>
    <p:sldId id="4309" r:id="rId30"/>
    <p:sldId id="4310" r:id="rId31"/>
    <p:sldId id="4311" r:id="rId32"/>
    <p:sldId id="4312" r:id="rId33"/>
    <p:sldId id="4313" r:id="rId34"/>
    <p:sldId id="4314" r:id="rId35"/>
    <p:sldId id="4315" r:id="rId36"/>
    <p:sldId id="4316" r:id="rId37"/>
    <p:sldId id="4317" r:id="rId38"/>
    <p:sldId id="4318" r:id="rId39"/>
    <p:sldId id="4319" r:id="rId40"/>
    <p:sldId id="4320" r:id="rId41"/>
    <p:sldId id="4321" r:id="rId42"/>
    <p:sldId id="4322" r:id="rId43"/>
    <p:sldId id="4323" r:id="rId44"/>
    <p:sldId id="4258" r:id="rId45"/>
    <p:sldId id="4294" r:id="rId46"/>
    <p:sldId id="4259" r:id="rId47"/>
    <p:sldId id="4260" r:id="rId48"/>
    <p:sldId id="4261" r:id="rId49"/>
    <p:sldId id="4262" r:id="rId50"/>
    <p:sldId id="4263" r:id="rId51"/>
    <p:sldId id="4264" r:id="rId52"/>
    <p:sldId id="4265" r:id="rId53"/>
    <p:sldId id="4266" r:id="rId54"/>
    <p:sldId id="4267" r:id="rId55"/>
    <p:sldId id="4268" r:id="rId56"/>
    <p:sldId id="4269" r:id="rId57"/>
    <p:sldId id="4270" r:id="rId58"/>
    <p:sldId id="4298" r:id="rId59"/>
    <p:sldId id="4299" r:id="rId60"/>
    <p:sldId id="3433" r:id="rId61"/>
    <p:sldId id="4096" r:id="rId62"/>
    <p:sldId id="4097" r:id="rId63"/>
    <p:sldId id="4093" r:id="rId64"/>
    <p:sldId id="4094" r:id="rId65"/>
    <p:sldId id="4095" r:id="rId66"/>
    <p:sldId id="4101" r:id="rId67"/>
    <p:sldId id="4098" r:id="rId68"/>
    <p:sldId id="4099" r:id="rId69"/>
    <p:sldId id="4043" r:id="rId70"/>
    <p:sldId id="4100" r:id="rId71"/>
    <p:sldId id="4077" r:id="rId72"/>
    <p:sldId id="3922" r:id="rId73"/>
    <p:sldId id="4324" r:id="rId74"/>
    <p:sldId id="3381" r:id="rId75"/>
    <p:sldId id="3758" r:id="rId76"/>
    <p:sldId id="4078" r:id="rId77"/>
    <p:sldId id="4079" r:id="rId78"/>
    <p:sldId id="3203" r:id="rId79"/>
    <p:sldId id="4104" r:id="rId80"/>
    <p:sldId id="3481" r:id="rId81"/>
    <p:sldId id="4325" r:id="rId82"/>
    <p:sldId id="4125" r:id="rId83"/>
    <p:sldId id="4126" r:id="rId84"/>
    <p:sldId id="3851" r:id="rId85"/>
    <p:sldId id="3852" r:id="rId86"/>
    <p:sldId id="4194" r:id="rId87"/>
    <p:sldId id="4195" r:id="rId88"/>
    <p:sldId id="4326" r:id="rId89"/>
    <p:sldId id="4203" r:id="rId90"/>
    <p:sldId id="4204" r:id="rId91"/>
    <p:sldId id="3941" r:id="rId92"/>
    <p:sldId id="4302" r:id="rId93"/>
    <p:sldId id="4106" r:id="rId94"/>
    <p:sldId id="4107" r:id="rId95"/>
    <p:sldId id="4108" r:id="rId96"/>
    <p:sldId id="4109" r:id="rId97"/>
    <p:sldId id="4110" r:id="rId98"/>
    <p:sldId id="4111" r:id="rId99"/>
    <p:sldId id="4112" r:id="rId100"/>
    <p:sldId id="4113" r:id="rId101"/>
    <p:sldId id="4127" r:id="rId102"/>
    <p:sldId id="4116" r:id="rId103"/>
    <p:sldId id="4117" r:id="rId104"/>
    <p:sldId id="4120" r:id="rId105"/>
    <p:sldId id="4115" r:id="rId106"/>
    <p:sldId id="4121" r:id="rId107"/>
    <p:sldId id="4122" r:id="rId108"/>
    <p:sldId id="3944" r:id="rId109"/>
    <p:sldId id="3945" r:id="rId110"/>
    <p:sldId id="4136" r:id="rId111"/>
    <p:sldId id="4137" r:id="rId112"/>
    <p:sldId id="4139" r:id="rId113"/>
    <p:sldId id="4140" r:id="rId114"/>
    <p:sldId id="4141" r:id="rId115"/>
    <p:sldId id="4142" r:id="rId116"/>
    <p:sldId id="4143" r:id="rId117"/>
    <p:sldId id="4144" r:id="rId118"/>
    <p:sldId id="4145" r:id="rId119"/>
    <p:sldId id="4146" r:id="rId120"/>
    <p:sldId id="4196" r:id="rId121"/>
    <p:sldId id="4200" r:id="rId122"/>
    <p:sldId id="4198" r:id="rId123"/>
    <p:sldId id="4197" r:id="rId124"/>
    <p:sldId id="4199" r:id="rId125"/>
    <p:sldId id="4201" r:id="rId126"/>
    <p:sldId id="4202" r:id="rId127"/>
    <p:sldId id="2680" r:id="rId128"/>
    <p:sldId id="4128" r:id="rId129"/>
    <p:sldId id="4129" r:id="rId130"/>
    <p:sldId id="4303" r:id="rId131"/>
    <p:sldId id="4304" r:id="rId132"/>
    <p:sldId id="4132" r:id="rId133"/>
    <p:sldId id="4133" r:id="rId134"/>
    <p:sldId id="4134" r:id="rId135"/>
    <p:sldId id="4135" r:id="rId136"/>
    <p:sldId id="3955" r:id="rId137"/>
    <p:sldId id="4147" r:id="rId138"/>
    <p:sldId id="4148" r:id="rId139"/>
    <p:sldId id="4149" r:id="rId140"/>
    <p:sldId id="4252" r:id="rId141"/>
    <p:sldId id="4253" r:id="rId142"/>
    <p:sldId id="4254" r:id="rId143"/>
    <p:sldId id="4255" r:id="rId144"/>
    <p:sldId id="4256" r:id="rId145"/>
    <p:sldId id="4257" r:id="rId146"/>
    <p:sldId id="3096" r:id="rId147"/>
    <p:sldId id="4175" r:id="rId148"/>
    <p:sldId id="4033" r:id="rId149"/>
    <p:sldId id="4034" r:id="rId150"/>
    <p:sldId id="4009" r:id="rId151"/>
    <p:sldId id="4007" r:id="rId152"/>
    <p:sldId id="4210" r:id="rId153"/>
    <p:sldId id="4174" r:id="rId154"/>
    <p:sldId id="3700" r:id="rId155"/>
    <p:sldId id="3713" r:id="rId156"/>
    <p:sldId id="4176" r:id="rId157"/>
    <p:sldId id="4177" r:id="rId158"/>
    <p:sldId id="4178" r:id="rId159"/>
    <p:sldId id="4179" r:id="rId160"/>
    <p:sldId id="3698" r:id="rId161"/>
    <p:sldId id="3699" r:id="rId162"/>
    <p:sldId id="4276" r:id="rId163"/>
    <p:sldId id="4035" r:id="rId164"/>
    <p:sldId id="4048" r:id="rId165"/>
    <p:sldId id="3494" r:id="rId166"/>
    <p:sldId id="4049" r:id="rId167"/>
    <p:sldId id="3689" r:id="rId168"/>
    <p:sldId id="3924" r:id="rId169"/>
    <p:sldId id="3925" r:id="rId170"/>
    <p:sldId id="3716" r:id="rId171"/>
    <p:sldId id="3717" r:id="rId172"/>
    <p:sldId id="4036" r:id="rId173"/>
    <p:sldId id="3740" r:id="rId174"/>
    <p:sldId id="4037" r:id="rId175"/>
    <p:sldId id="3690" r:id="rId176"/>
    <p:sldId id="3691" r:id="rId177"/>
    <p:sldId id="4050" r:id="rId178"/>
    <p:sldId id="4180" r:id="rId179"/>
    <p:sldId id="2965" r:id="rId180"/>
    <p:sldId id="3478" r:id="rId181"/>
    <p:sldId id="3702" r:id="rId182"/>
    <p:sldId id="4182" r:id="rId183"/>
    <p:sldId id="4183" r:id="rId184"/>
    <p:sldId id="4184" r:id="rId185"/>
    <p:sldId id="3580" r:id="rId186"/>
    <p:sldId id="3706" r:id="rId187"/>
    <p:sldId id="4038" r:id="rId188"/>
    <p:sldId id="3707" r:id="rId189"/>
    <p:sldId id="3921" r:id="rId190"/>
    <p:sldId id="3744" r:id="rId191"/>
    <p:sldId id="4327" r:id="rId192"/>
    <p:sldId id="4328" r:id="rId193"/>
    <p:sldId id="4329" r:id="rId194"/>
    <p:sldId id="4330" r:id="rId195"/>
    <p:sldId id="4331" r:id="rId196"/>
    <p:sldId id="4192" r:id="rId197"/>
    <p:sldId id="4193" r:id="rId198"/>
    <p:sldId id="4205" r:id="rId199"/>
    <p:sldId id="4206" r:id="rId200"/>
    <p:sldId id="4207" r:id="rId201"/>
    <p:sldId id="4208" r:id="rId202"/>
    <p:sldId id="4209" r:id="rId203"/>
    <p:sldId id="4185" r:id="rId204"/>
    <p:sldId id="4186" r:id="rId205"/>
    <p:sldId id="4187" r:id="rId206"/>
    <p:sldId id="4188" r:id="rId207"/>
    <p:sldId id="4190" r:id="rId208"/>
    <p:sldId id="4189" r:id="rId209"/>
    <p:sldId id="4191" r:id="rId210"/>
    <p:sldId id="4277" r:id="rId211"/>
    <p:sldId id="4278" r:id="rId212"/>
    <p:sldId id="4279" r:id="rId213"/>
    <p:sldId id="4280" r:id="rId214"/>
    <p:sldId id="4281" r:id="rId215"/>
    <p:sldId id="4282" r:id="rId216"/>
    <p:sldId id="4283" r:id="rId217"/>
    <p:sldId id="3844" r:id="rId218"/>
    <p:sldId id="3845" r:id="rId219"/>
    <p:sldId id="3846" r:id="rId220"/>
    <p:sldId id="3847" r:id="rId221"/>
    <p:sldId id="4238" r:id="rId222"/>
    <p:sldId id="4239" r:id="rId223"/>
    <p:sldId id="4240" r:id="rId224"/>
    <p:sldId id="4300" r:id="rId225"/>
    <p:sldId id="4243" r:id="rId226"/>
    <p:sldId id="4244" r:id="rId227"/>
    <p:sldId id="4245" r:id="rId228"/>
    <p:sldId id="4246" r:id="rId229"/>
    <p:sldId id="1445" r:id="rId230"/>
    <p:sldId id="1450" r:id="rId231"/>
    <p:sldId id="2652" r:id="rId232"/>
    <p:sldId id="2655" r:id="rId233"/>
    <p:sldId id="3228" r:id="rId234"/>
    <p:sldId id="3757" r:id="rId235"/>
    <p:sldId id="1136" r:id="rId23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5" d="100"/>
          <a:sy n="105" d="100"/>
        </p:scale>
        <p:origin x="966"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handoutMaster" Target="handoutMasters/handoutMaster1.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presProps" Target="pres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viewProps" Target="viewProp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7152507566576922"/>
          <c:w val="0.92807424593967514"/>
          <c:h val="0.67215416116958082"/>
        </c:manualLayout>
      </c:layout>
      <c:barChart>
        <c:barDir val="col"/>
        <c:grouping val="clustered"/>
        <c:varyColors val="0"/>
        <c:ser>
          <c:idx val="0"/>
          <c:order val="0"/>
          <c:tx>
            <c:strRef>
              <c:f>Sheet1!$A$2</c:f>
              <c:strCache>
                <c:ptCount val="1"/>
                <c:pt idx="0">
                  <c:v>Global Re Capital (Traditional &amp; Alternative)</c:v>
                </c:pt>
              </c:strCache>
            </c:strRef>
          </c:tx>
          <c:spPr>
            <a:solidFill>
              <a:schemeClr val="accent1"/>
            </a:solidFill>
            <a:ln w="25336">
              <a:noFill/>
            </a:ln>
          </c:spPr>
          <c:invertIfNegative val="0"/>
          <c:dLbls>
            <c:dLbl>
              <c:idx val="0"/>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1"/>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3"/>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4"/>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numFmt formatCode="General" sourceLinked="0"/>
            <c:spPr>
              <a:noFill/>
              <a:ln w="25336">
                <a:noFill/>
              </a:ln>
            </c:spPr>
            <c:txPr>
              <a:bodyPr wrap="square" lIns="38100" tIns="19050" rIns="38100" bIns="19050" anchor="ctr">
                <a:spAutoFit/>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Sheet1!$B$2:$H$2</c:f>
              <c:numCache>
                <c:formatCode>_(* #,##0_);_(* \(#,##0\);_(* "-"??_);_(@_)</c:formatCode>
                <c:ptCount val="7"/>
                <c:pt idx="0">
                  <c:v>410</c:v>
                </c:pt>
                <c:pt idx="1">
                  <c:v>340</c:v>
                </c:pt>
                <c:pt idx="2">
                  <c:v>400</c:v>
                </c:pt>
                <c:pt idx="3">
                  <c:v>470</c:v>
                </c:pt>
                <c:pt idx="4">
                  <c:v>455</c:v>
                </c:pt>
                <c:pt idx="5">
                  <c:v>505</c:v>
                </c:pt>
                <c:pt idx="6">
                  <c:v>540</c:v>
                </c:pt>
              </c:numCache>
            </c:numRef>
          </c:val>
        </c:ser>
        <c:ser>
          <c:idx val="1"/>
          <c:order val="1"/>
          <c:tx>
            <c:strRef>
              <c:f>Sheet1!$A$3</c:f>
              <c:strCache>
                <c:ptCount val="1"/>
                <c:pt idx="0">
                  <c:v>Alternative Capital Only</c:v>
                </c:pt>
              </c:strCache>
            </c:strRef>
          </c:tx>
          <c:invertIfNegative val="0"/>
          <c:dLbls>
            <c:spPr>
              <a:noFill/>
              <a:ln>
                <a:noFill/>
              </a:ln>
              <a:effectLst/>
            </c:spPr>
            <c:txPr>
              <a:bodyPr wrap="square" lIns="38100" tIns="19050" rIns="38100" bIns="19050" anchor="ctr">
                <a:spAutoFit/>
              </a:bodyPr>
              <a:lstStyle/>
              <a:p>
                <a:pPr>
                  <a:defRPr sz="1596" b="1" i="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Sheet1!$B$3:$H$3</c:f>
              <c:numCache>
                <c:formatCode>_(* #,##0_);_(* \(#,##0\);_(* "-"??_);_(@_)</c:formatCode>
                <c:ptCount val="7"/>
                <c:pt idx="0">
                  <c:v>22</c:v>
                </c:pt>
                <c:pt idx="1">
                  <c:v>19</c:v>
                </c:pt>
                <c:pt idx="2">
                  <c:v>22</c:v>
                </c:pt>
                <c:pt idx="3">
                  <c:v>24</c:v>
                </c:pt>
                <c:pt idx="4">
                  <c:v>28</c:v>
                </c:pt>
                <c:pt idx="5">
                  <c:v>39</c:v>
                </c:pt>
                <c:pt idx="6">
                  <c:v>50</c:v>
                </c:pt>
              </c:numCache>
            </c:numRef>
          </c:val>
        </c:ser>
        <c:dLbls>
          <c:showLegendKey val="0"/>
          <c:showVal val="0"/>
          <c:showCatName val="0"/>
          <c:showSerName val="0"/>
          <c:showPercent val="0"/>
          <c:showBubbleSize val="0"/>
        </c:dLbls>
        <c:gapWidth val="100"/>
        <c:axId val="-918829376"/>
        <c:axId val="-918829920"/>
      </c:barChart>
      <c:catAx>
        <c:axId val="-918829376"/>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918829920"/>
        <c:crosses val="autoZero"/>
        <c:auto val="1"/>
        <c:lblAlgn val="ctr"/>
        <c:lblOffset val="20"/>
        <c:tickLblSkip val="1"/>
        <c:tickMarkSkip val="1"/>
        <c:noMultiLvlLbl val="0"/>
      </c:catAx>
      <c:valAx>
        <c:axId val="-918829920"/>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918829376"/>
        <c:crosses val="autoZero"/>
        <c:crossBetween val="between"/>
      </c:valAx>
      <c:spPr>
        <a:noFill/>
        <a:ln w="25336">
          <a:noFill/>
        </a:ln>
      </c:spPr>
    </c:plotArea>
    <c:legend>
      <c:legendPos val="b"/>
      <c:overlay val="0"/>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rgbClr val="FF0000"/>
                </a:solidFill>
              </a:rPr>
              <a:t>2013</a:t>
            </a:r>
            <a:endParaRPr lang="en-US" b="1" dirty="0">
              <a:solidFill>
                <a:srgbClr val="FF0000"/>
              </a:solidFill>
            </a:endParaRPr>
          </a:p>
        </c:rich>
      </c:tx>
      <c:layout>
        <c:manualLayout>
          <c:xMode val="edge"/>
          <c:yMode val="edge"/>
          <c:x val="0.6880752506281741"/>
          <c:y val="8.36929816125826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1.3189437199359801E-2"/>
                  <c:y val="0.44158575267582634"/>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983301324248413"/>
                      <c:h val="0.17478310094163613"/>
                    </c:manualLayout>
                  </c15:layout>
                </c:ext>
              </c:extLst>
            </c:dLbl>
            <c:dLbl>
              <c:idx val="3"/>
              <c:layout>
                <c:manualLayout>
                  <c:x val="-7.4143798099982852E-2"/>
                  <c:y val="-2.4411848513074623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1729203909985969"/>
                  <c:y val="7.0312500000000002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285963835326579"/>
                      <c:h val="0.1503265950609458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Catastrophe Fund</c:v>
                </c:pt>
                <c:pt idx="1">
                  <c:v>Institutional</c:v>
                </c:pt>
                <c:pt idx="2">
                  <c:v>Mutual Fund</c:v>
                </c:pt>
                <c:pt idx="3">
                  <c:v>Hedge Fund</c:v>
                </c:pt>
                <c:pt idx="4">
                  <c:v>Reinsurer</c:v>
                </c:pt>
              </c:strCache>
            </c:strRef>
          </c:cat>
          <c:val>
            <c:numRef>
              <c:f>Sheet1!$B$2:$B$6</c:f>
              <c:numCache>
                <c:formatCode>General</c:formatCode>
                <c:ptCount val="5"/>
                <c:pt idx="0">
                  <c:v>43</c:v>
                </c:pt>
                <c:pt idx="1">
                  <c:v>41</c:v>
                </c:pt>
                <c:pt idx="2">
                  <c:v>12</c:v>
                </c:pt>
                <c:pt idx="3">
                  <c:v>2</c:v>
                </c:pt>
                <c:pt idx="4">
                  <c:v>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rgbClr val="FF0000"/>
                </a:solidFill>
              </a:rPr>
              <a:t>2012</a:t>
            </a:r>
            <a:endParaRPr lang="en-US" b="1" dirty="0">
              <a:solidFill>
                <a:srgbClr val="FF0000"/>
              </a:solidFill>
            </a:endParaRPr>
          </a:p>
        </c:rich>
      </c:tx>
      <c:layout>
        <c:manualLayout>
          <c:xMode val="edge"/>
          <c:yMode val="edge"/>
          <c:x val="0.6880752506281741"/>
          <c:y val="6.435837131535485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2012</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5.8113993106674172E-3"/>
                  <c:y val="0.34146161861405977"/>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205530893537053"/>
                      <c:h val="0.18721561059181416"/>
                    </c:manualLayout>
                  </c15:layout>
                </c:ext>
              </c:extLst>
            </c:dLbl>
            <c:dLbl>
              <c:idx val="1"/>
              <c:layout>
                <c:manualLayout>
                  <c:x val="0.17433042455297487"/>
                  <c:y val="-9.989041183481138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466719104982559"/>
                      <c:h val="0.15032659506094589"/>
                    </c:manualLayout>
                  </c15:layout>
                </c:ext>
              </c:extLst>
            </c:dLbl>
            <c:dLbl>
              <c:idx val="3"/>
              <c:layout>
                <c:manualLayout>
                  <c:x val="-1.4607939632545971E-2"/>
                  <c:y val="7.8125000000000004E-4"/>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0789163209431124"/>
                  <c:y val="7.0312500000000002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405882434216889"/>
                      <c:h val="0.1503265950609458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Catastrophe Fund</c:v>
                </c:pt>
                <c:pt idx="1">
                  <c:v>Institutional</c:v>
                </c:pt>
                <c:pt idx="2">
                  <c:v>Mutual Fund</c:v>
                </c:pt>
                <c:pt idx="3">
                  <c:v>Hedge Fund</c:v>
                </c:pt>
                <c:pt idx="4">
                  <c:v>Reinsurer</c:v>
                </c:pt>
              </c:strCache>
            </c:strRef>
          </c:cat>
          <c:val>
            <c:numRef>
              <c:f>Sheet1!$B$2:$B$6</c:f>
              <c:numCache>
                <c:formatCode>General</c:formatCode>
                <c:ptCount val="5"/>
                <c:pt idx="0">
                  <c:v>51</c:v>
                </c:pt>
                <c:pt idx="1">
                  <c:v>34</c:v>
                </c:pt>
                <c:pt idx="2">
                  <c:v>5</c:v>
                </c:pt>
                <c:pt idx="3">
                  <c:v>5</c:v>
                </c:pt>
                <c:pt idx="4">
                  <c:v>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74860335195532"/>
          <c:y val="0.10297029702970296"/>
          <c:w val="0.50726256983240225"/>
          <c:h val="0.89900990099009903"/>
        </c:manualLayout>
      </c:layout>
      <c:pieChart>
        <c:varyColors val="1"/>
        <c:ser>
          <c:idx val="2"/>
          <c:order val="0"/>
          <c:tx>
            <c:strRef>
              <c:f>Sheet1!$A$2</c:f>
              <c:strCache>
                <c:ptCount val="1"/>
                <c:pt idx="0">
                  <c:v>Par Outstanding by Risk Peril</c:v>
                </c:pt>
              </c:strCache>
            </c:strRef>
          </c:tx>
          <c:spPr>
            <a:ln w="12868">
              <a:solidFill>
                <a:schemeClr val="tx1"/>
              </a:solidFill>
              <a:prstDash val="solid"/>
            </a:ln>
          </c:spPr>
          <c:dPt>
            <c:idx val="0"/>
            <c:bubble3D val="0"/>
            <c:spPr>
              <a:solidFill>
                <a:schemeClr val="accent1"/>
              </a:solidFill>
              <a:ln w="12868">
                <a:solidFill>
                  <a:schemeClr val="tx1"/>
                </a:solidFill>
                <a:prstDash val="solid"/>
              </a:ln>
            </c:spPr>
          </c:dPt>
          <c:dPt>
            <c:idx val="1"/>
            <c:bubble3D val="0"/>
            <c:spPr>
              <a:solidFill>
                <a:schemeClr val="accent2"/>
              </a:solidFill>
              <a:ln w="12868">
                <a:solidFill>
                  <a:schemeClr val="tx1"/>
                </a:solidFill>
                <a:prstDash val="solid"/>
              </a:ln>
            </c:spPr>
          </c:dPt>
          <c:dPt>
            <c:idx val="2"/>
            <c:bubble3D val="0"/>
            <c:spPr>
              <a:solidFill>
                <a:schemeClr val="tx2"/>
              </a:solidFill>
              <a:ln w="12868">
                <a:solidFill>
                  <a:schemeClr val="tx1"/>
                </a:solidFill>
                <a:prstDash val="solid"/>
              </a:ln>
            </c:spPr>
          </c:dPt>
          <c:dPt>
            <c:idx val="3"/>
            <c:bubble3D val="0"/>
            <c:spPr>
              <a:solidFill>
                <a:schemeClr val="folHlink"/>
              </a:solidFill>
              <a:ln w="12868">
                <a:solidFill>
                  <a:schemeClr val="tx1"/>
                </a:solidFill>
                <a:prstDash val="solid"/>
              </a:ln>
            </c:spPr>
          </c:dPt>
          <c:dPt>
            <c:idx val="6"/>
            <c:bubble3D val="0"/>
            <c:spPr>
              <a:solidFill>
                <a:schemeClr val="accent6">
                  <a:lumMod val="40000"/>
                  <a:lumOff val="60000"/>
                </a:schemeClr>
              </a:solidFill>
              <a:ln w="12868">
                <a:solidFill>
                  <a:schemeClr val="tx1"/>
                </a:solidFill>
                <a:prstDash val="solid"/>
              </a:ln>
            </c:spPr>
          </c:dPt>
          <c:dPt>
            <c:idx val="10"/>
            <c:bubble3D val="0"/>
            <c:spPr>
              <a:solidFill>
                <a:srgbClr val="FF0000"/>
              </a:solidFill>
              <a:ln w="12868">
                <a:solidFill>
                  <a:schemeClr val="tx1"/>
                </a:solidFill>
                <a:prstDash val="solid"/>
              </a:ln>
            </c:spPr>
          </c:dPt>
          <c:dLbls>
            <c:dLbl>
              <c:idx val="0"/>
              <c:layout>
                <c:manualLayout>
                  <c:x val="7.0120525544491219E-2"/>
                  <c:y val="1.9106105077560255E-2"/>
                </c:manualLayout>
              </c:layout>
              <c:tx>
                <c:rich>
                  <a:bodyPr/>
                  <a:lstStyle/>
                  <a:p>
                    <a:pPr>
                      <a:defRPr sz="1800" b="1" i="0" u="none" strike="noStrike" baseline="0">
                        <a:solidFill>
                          <a:schemeClr val="tx1"/>
                        </a:solidFill>
                        <a:latin typeface="Arial"/>
                        <a:ea typeface="Arial"/>
                        <a:cs typeface="Arial"/>
                      </a:defRPr>
                    </a:pPr>
                    <a:fld id="{53C87BAF-6271-4E05-B6F9-0D34400F9401}" type="CATEGORYNAME">
                      <a:rPr lang="en-US" sz="1800" baseline="0"/>
                      <a:pPr>
                        <a:defRPr sz="1800" b="1" i="0" u="none" strike="noStrike" baseline="0">
                          <a:solidFill>
                            <a:schemeClr val="tx1"/>
                          </a:solidFill>
                          <a:latin typeface="Arial"/>
                          <a:ea typeface="Arial"/>
                          <a:cs typeface="Arial"/>
                        </a:defRPr>
                      </a:pPr>
                      <a:t>[CATEGORY NAME]</a:t>
                    </a:fld>
                    <a:endParaRPr lang="en-US" sz="1800" baseline="0" dirty="0"/>
                  </a:p>
                  <a:p>
                    <a:pPr>
                      <a:defRPr sz="1800" b="1" i="0" u="none" strike="noStrike" baseline="0">
                        <a:solidFill>
                          <a:schemeClr val="tx1"/>
                        </a:solidFill>
                        <a:latin typeface="Arial"/>
                        <a:ea typeface="Arial"/>
                        <a:cs typeface="Arial"/>
                      </a:defRPr>
                    </a:pPr>
                    <a:fld id="{BB04A9A6-BBCC-4ECC-8CEB-3869A454C754}" type="PERCENTAGE">
                      <a:rPr lang="en-US" sz="1800" baseline="0" smtClean="0"/>
                      <a:pPr>
                        <a:defRPr sz="1800" b="1" i="0" u="none" strike="noStrike" baseline="0">
                          <a:solidFill>
                            <a:schemeClr val="tx1"/>
                          </a:solidFill>
                          <a:latin typeface="Arial"/>
                          <a:ea typeface="Arial"/>
                          <a:cs typeface="Arial"/>
                        </a:defRPr>
                      </a:pPr>
                      <a:t>[PERCENTAGE]</a:t>
                    </a:fld>
                    <a:endParaRPr lang="en-US"/>
                  </a:p>
                </c:rich>
              </c:tx>
              <c:numFmt formatCode="0%" sourceLinked="0"/>
              <c:spPr>
                <a:noFill/>
                <a:ln w="25736">
                  <a:noFill/>
                </a:ln>
              </c:sp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7884269139254789"/>
                      <c:h val="0.17356660691262751"/>
                    </c:manualLayout>
                  </c15:layout>
                  <c15:dlblFieldTable/>
                  <c15:showDataLabelsRange val="0"/>
                </c:ext>
              </c:extLst>
            </c:dLbl>
            <c:dLbl>
              <c:idx val="1"/>
              <c:layout>
                <c:manualLayout>
                  <c:x val="-4.3613584516888661E-2"/>
                  <c:y val="-0.1629994693703776"/>
                </c:manualLayout>
              </c:layout>
              <c:tx>
                <c:rich>
                  <a:bodyPr/>
                  <a:lstStyle/>
                  <a:p>
                    <a:pPr>
                      <a:defRPr sz="1800" b="1" i="0" u="none" strike="noStrike" baseline="0">
                        <a:solidFill>
                          <a:schemeClr val="tx1"/>
                        </a:solidFill>
                        <a:latin typeface="Arial"/>
                        <a:ea typeface="Arial"/>
                        <a:cs typeface="Arial"/>
                      </a:defRPr>
                    </a:pPr>
                    <a:fld id="{86AE39BD-3AF3-42C0-9A64-C0057347825F}" type="CATEGORYNAME">
                      <a:rPr lang="en-US" sz="1800" baseline="0"/>
                      <a:pPr>
                        <a:defRPr sz="1800" b="1" i="0" u="none" strike="noStrike" baseline="0">
                          <a:solidFill>
                            <a:schemeClr val="tx1"/>
                          </a:solidFill>
                          <a:latin typeface="Arial"/>
                          <a:ea typeface="Arial"/>
                          <a:cs typeface="Arial"/>
                        </a:defRPr>
                      </a:pPr>
                      <a:t>[CATEGORY NAME]</a:t>
                    </a:fld>
                    <a:endParaRPr lang="en-US" sz="1800" baseline="0" dirty="0"/>
                  </a:p>
                  <a:p>
                    <a:pPr>
                      <a:defRPr sz="1800" b="1" i="0" u="none" strike="noStrike" baseline="0">
                        <a:solidFill>
                          <a:schemeClr val="tx1"/>
                        </a:solidFill>
                        <a:latin typeface="Arial"/>
                        <a:ea typeface="Arial"/>
                        <a:cs typeface="Arial"/>
                      </a:defRPr>
                    </a:pPr>
                    <a:fld id="{F17BA47B-35A2-459F-AC87-0FD98FCCA9D2}" type="PERCENTAGE">
                      <a:rPr lang="en-US" sz="1800" baseline="0" smtClean="0"/>
                      <a:pPr>
                        <a:defRPr sz="1800" b="1" i="0" u="none" strike="noStrike" baseline="0">
                          <a:solidFill>
                            <a:schemeClr val="tx1"/>
                          </a:solidFill>
                          <a:latin typeface="Arial"/>
                          <a:ea typeface="Arial"/>
                          <a:cs typeface="Arial"/>
                        </a:defRPr>
                      </a:pPr>
                      <a:t>[PERCENTAGE]</a:t>
                    </a:fld>
                    <a:endParaRPr lang="en-US"/>
                  </a:p>
                </c:rich>
              </c:tx>
              <c:numFmt formatCode="0%" sourceLinked="0"/>
              <c:spPr>
                <a:noFill/>
                <a:ln w="25736">
                  <a:noFill/>
                </a:ln>
              </c:sp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8537738857409178"/>
                      <c:h val="0.17511056932969377"/>
                    </c:manualLayout>
                  </c15:layout>
                  <c15:dlblFieldTable/>
                  <c15:showDataLabelsRange val="0"/>
                </c:ext>
              </c:extLst>
            </c:dLbl>
            <c:dLbl>
              <c:idx val="2"/>
              <c:numFmt formatCode="0%" sourceLinked="0"/>
              <c:spPr>
                <a:noFill/>
                <a:ln w="25736">
                  <a:noFill/>
                </a:ln>
              </c:spPr>
              <c:txPr>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6.7120250195622502E-3"/>
                  <c:y val="1.1596279197310432E-3"/>
                </c:manualLayout>
              </c:layout>
              <c:numFmt formatCode="0%" sourceLinked="0"/>
              <c:spPr>
                <a:noFill/>
                <a:ln w="25736">
                  <a:noFill/>
                </a:ln>
              </c:spPr>
              <c:txPr>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4"/>
              <c:tx>
                <c:rich>
                  <a:bodyPr/>
                  <a:lstStyle/>
                  <a:p>
                    <a:pPr>
                      <a:defRPr sz="1800" b="1" i="0" u="none" strike="noStrike" baseline="0">
                        <a:solidFill>
                          <a:schemeClr val="tx1"/>
                        </a:solidFill>
                        <a:latin typeface="Times New Roman"/>
                        <a:ea typeface="Times New Roman"/>
                        <a:cs typeface="Times New Roman"/>
                      </a:defRPr>
                    </a:pPr>
                    <a:fld id="{08CA5F5C-4D08-4144-AB97-605CAC499E00}"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930534AB-A51F-4D0C-A390-D7CF2EEA25D8}"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5"/>
              <c:tx>
                <c:rich>
                  <a:bodyPr/>
                  <a:lstStyle/>
                  <a:p>
                    <a:pPr>
                      <a:defRPr sz="1800" b="1" i="0" u="none" strike="noStrike" baseline="0">
                        <a:solidFill>
                          <a:schemeClr val="tx1"/>
                        </a:solidFill>
                        <a:latin typeface="Times New Roman"/>
                        <a:ea typeface="Times New Roman"/>
                        <a:cs typeface="Times New Roman"/>
                      </a:defRPr>
                    </a:pPr>
                    <a:fld id="{0D87C2C2-30D5-4CED-BF15-EBFA3098B23A}"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6E053C30-5322-4697-8685-53986F8B245A}"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tx>
                <c:rich>
                  <a:bodyPr/>
                  <a:lstStyle/>
                  <a:p>
                    <a:pPr>
                      <a:defRPr sz="1800" b="1" i="0" u="none" strike="noStrike" baseline="0">
                        <a:solidFill>
                          <a:schemeClr val="tx1"/>
                        </a:solidFill>
                        <a:latin typeface="Times New Roman"/>
                        <a:ea typeface="Times New Roman"/>
                        <a:cs typeface="Times New Roman"/>
                      </a:defRPr>
                    </a:pPr>
                    <a:fld id="{FFFFF584-3EA8-4517-AE1C-F1A541992AEB}"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8B1D3FC5-F623-4610-AAD6-7BDE1C65B824}"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numFmt formatCode="0%" sourceLinked="0"/>
            <c:spPr>
              <a:noFill/>
              <a:ln w="25736">
                <a:noFill/>
              </a:ln>
            </c:spPr>
            <c:txPr>
              <a:bodyPr wrap="square" lIns="38100" tIns="19050" rIns="38100" bIns="19050" anchor="ctr">
                <a:spAutoFit/>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Sheet1!$B$1:$H$1</c:f>
              <c:strCache>
                <c:ptCount val="7"/>
                <c:pt idx="0">
                  <c:v>U.S. Wind and Quake</c:v>
                </c:pt>
                <c:pt idx="1">
                  <c:v>U.S. Wind</c:v>
                </c:pt>
                <c:pt idx="2">
                  <c:v>Other (incl. U.S. Wind)</c:v>
                </c:pt>
                <c:pt idx="3">
                  <c:v>Euro Wind</c:v>
                </c:pt>
                <c:pt idx="4">
                  <c:v>U.S. Quake</c:v>
                </c:pt>
                <c:pt idx="5">
                  <c:v>Other (ex. U.S. Wind)</c:v>
                </c:pt>
                <c:pt idx="6">
                  <c:v>Japanese Perils</c:v>
                </c:pt>
              </c:strCache>
            </c:strRef>
          </c:cat>
          <c:val>
            <c:numRef>
              <c:f>Sheet1!$B$2:$H$2</c:f>
              <c:numCache>
                <c:formatCode>0%</c:formatCode>
                <c:ptCount val="7"/>
                <c:pt idx="0">
                  <c:v>0.31</c:v>
                </c:pt>
                <c:pt idx="1">
                  <c:v>0.24</c:v>
                </c:pt>
                <c:pt idx="2">
                  <c:v>0.13</c:v>
                </c:pt>
                <c:pt idx="3">
                  <c:v>0.11</c:v>
                </c:pt>
                <c:pt idx="4">
                  <c:v>0.08</c:v>
                </c:pt>
                <c:pt idx="5">
                  <c:v>0.08</c:v>
                </c:pt>
                <c:pt idx="6">
                  <c:v>0.06</c:v>
                </c:pt>
              </c:numCache>
            </c:numRef>
          </c:val>
        </c:ser>
        <c:dLbls>
          <c:showLegendKey val="0"/>
          <c:showVal val="0"/>
          <c:showCatName val="0"/>
          <c:showSerName val="0"/>
          <c:showPercent val="0"/>
          <c:showBubbleSize val="0"/>
          <c:showLeaderLines val="0"/>
        </c:dLbls>
        <c:firstSliceAng val="300"/>
      </c:pieChart>
      <c:spPr>
        <a:noFill/>
        <a:ln w="25736">
          <a:noFill/>
        </a:ln>
      </c:spPr>
    </c:plotArea>
    <c:plotVisOnly val="1"/>
    <c:dispBlanksAs val="zero"/>
    <c:showDLblsOverMax val="0"/>
  </c:chart>
  <c:spPr>
    <a:noFill/>
    <a:ln>
      <a:noFill/>
    </a:ln>
  </c:spPr>
  <c:txPr>
    <a:bodyPr/>
    <a:lstStyle/>
    <a:p>
      <a:pPr>
        <a:defRPr sz="182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1268930752814783"/>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4.9419873917629455E-2"/>
                  <c:y val="3.89629145987190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516447126352195E-2"/>
                  <c:y val="9.35517862488912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2285917531336618E-2"/>
                  <c:y val="8.75302625676748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10207557583339472"/>
                  <c:y val="3.78315474800024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8461868668285621E-2"/>
                  <c:y val="0.12084622207397738"/>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1.0479063948782103E-2"/>
                  <c:y val="-5.447946588433348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0.109</c:v>
                </c:pt>
                <c:pt idx="1">
                  <c:v>8.2000000000000003E-2</c:v>
                </c:pt>
                <c:pt idx="2">
                  <c:v>0.08</c:v>
                </c:pt>
                <c:pt idx="3">
                  <c:v>0.08</c:v>
                </c:pt>
                <c:pt idx="4">
                  <c:v>7.9000000000000001E-2</c:v>
                </c:pt>
                <c:pt idx="5">
                  <c:v>8.2000000000000003E-2</c:v>
                </c:pt>
                <c:pt idx="6">
                  <c:v>8.2000000000000003E-2</c:v>
                </c:pt>
                <c:pt idx="7">
                  <c:v>0.10100000000000001</c:v>
                </c:pt>
                <c:pt idx="8">
                  <c:v>0.109</c:v>
                </c:pt>
                <c:pt idx="9">
                  <c:v>0.12</c:v>
                </c:pt>
                <c:pt idx="10">
                  <c:v>0.12</c:v>
                </c:pt>
                <c:pt idx="11">
                  <c:v>0.11600000000000001</c:v>
                </c:pt>
                <c:pt idx="12">
                  <c:v>0.11</c:v>
                </c:pt>
                <c:pt idx="13">
                  <c:v>7.5999999999999998E-2</c:v>
                </c:pt>
                <c:pt idx="14">
                  <c:v>7.3999999999999996E-2</c:v>
                </c:pt>
                <c:pt idx="15">
                  <c:v>7.1999999999999995E-2</c:v>
                </c:pt>
                <c:pt idx="16">
                  <c:v>6.4000000000000001E-2</c:v>
                </c:pt>
              </c:numCache>
            </c:numRef>
          </c:val>
          <c:smooth val="0"/>
        </c:ser>
        <c:dLbls>
          <c:dLblPos val="t"/>
          <c:showLegendKey val="0"/>
          <c:showVal val="1"/>
          <c:showCatName val="0"/>
          <c:showSerName val="0"/>
          <c:showPercent val="0"/>
          <c:showBubbleSize val="0"/>
        </c:dLbls>
        <c:marker val="1"/>
        <c:smooth val="0"/>
        <c:axId val="-918828832"/>
        <c:axId val="-918836992"/>
      </c:lineChart>
      <c:catAx>
        <c:axId val="-918828832"/>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8836992"/>
        <c:crosses val="autoZero"/>
        <c:auto val="1"/>
        <c:lblAlgn val="ctr"/>
        <c:lblOffset val="100"/>
        <c:noMultiLvlLbl val="0"/>
      </c:catAx>
      <c:valAx>
        <c:axId val="-918836992"/>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US" sz="1600" b="1" i="0" baseline="0" dirty="0" smtClean="0">
                    <a:effectLst/>
                  </a:rPr>
                  <a:t>Risk Spread (coupon – risk-free rate)</a:t>
                </a:r>
                <a:endParaRPr lang="en-US" sz="16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918828832"/>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3449616111070235"/>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2.4497755537567178E-2"/>
                  <c:y val="-6.34841273207932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786224151887556E-2"/>
                  <c:y val="-0.16024690880082104"/>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9170652733828833E-2"/>
                  <c:y val="3.85090747797765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1.9819952412489924E-3"/>
                  <c:y val="3.589386446950561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2940123138813311E-2"/>
                  <c:y val="7.773722943384198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1.5151961145043786E-2"/>
                  <c:y val="9.08132809851970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1.5151961145043842E-2"/>
                  <c:y val="4.89699160208607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4.1631711923859983E-2"/>
                  <c:y val="-5.040807576943821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8.5000000000000006E-2</c:v>
                </c:pt>
                <c:pt idx="1">
                  <c:v>7.1999999999999995E-2</c:v>
                </c:pt>
                <c:pt idx="2">
                  <c:v>6.9000000000000006E-2</c:v>
                </c:pt>
                <c:pt idx="3">
                  <c:v>4.2000000000000003E-2</c:v>
                </c:pt>
                <c:pt idx="4">
                  <c:v>4.2000000000000003E-2</c:v>
                </c:pt>
                <c:pt idx="5">
                  <c:v>4.4999999999999998E-2</c:v>
                </c:pt>
                <c:pt idx="6">
                  <c:v>5.7000000000000002E-2</c:v>
                </c:pt>
                <c:pt idx="7">
                  <c:v>5.7000000000000002E-2</c:v>
                </c:pt>
                <c:pt idx="8">
                  <c:v>5.7000000000000002E-2</c:v>
                </c:pt>
                <c:pt idx="9">
                  <c:v>5.6000000000000001E-2</c:v>
                </c:pt>
                <c:pt idx="10">
                  <c:v>4.9000000000000002E-2</c:v>
                </c:pt>
                <c:pt idx="11">
                  <c:v>5.3999999999999999E-2</c:v>
                </c:pt>
                <c:pt idx="12">
                  <c:v>4.8000000000000001E-2</c:v>
                </c:pt>
                <c:pt idx="13">
                  <c:v>4.2000000000000003E-2</c:v>
                </c:pt>
                <c:pt idx="14">
                  <c:v>3.5999999999999997E-2</c:v>
                </c:pt>
                <c:pt idx="15">
                  <c:v>2.7E-2</c:v>
                </c:pt>
                <c:pt idx="16">
                  <c:v>2.5999999999999999E-2</c:v>
                </c:pt>
              </c:numCache>
            </c:numRef>
          </c:val>
          <c:smooth val="0"/>
        </c:ser>
        <c:dLbls>
          <c:dLblPos val="t"/>
          <c:showLegendKey val="0"/>
          <c:showVal val="1"/>
          <c:showCatName val="0"/>
          <c:showSerName val="0"/>
          <c:showPercent val="0"/>
          <c:showBubbleSize val="0"/>
        </c:dLbls>
        <c:marker val="1"/>
        <c:smooth val="0"/>
        <c:axId val="-918831008"/>
        <c:axId val="-918834816"/>
      </c:lineChart>
      <c:catAx>
        <c:axId val="-918831008"/>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8834816"/>
        <c:crosses val="autoZero"/>
        <c:auto val="1"/>
        <c:lblAlgn val="ctr"/>
        <c:lblOffset val="100"/>
        <c:noMultiLvlLbl val="0"/>
      </c:catAx>
      <c:valAx>
        <c:axId val="-918834816"/>
        <c:scaling>
          <c:orientation val="minMax"/>
          <c:max val="0.1"/>
          <c:min val="2.0000000000000004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dirty="0" smtClean="0">
                    <a:latin typeface="Arial" panose="020B0604020202020204" pitchFamily="34" charset="0"/>
                    <a:cs typeface="Arial" panose="020B0604020202020204" pitchFamily="34" charset="0"/>
                  </a:rPr>
                  <a:t>Risk Spread (coupon – risk-free rate)</a:t>
                </a:r>
                <a:endParaRPr lang="en-US" sz="1600" b="1"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918831008"/>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8688C"/>
            </a:solidFill>
          </c:spPr>
          <c:invertIfNegative val="0"/>
          <c:dPt>
            <c:idx val="19"/>
            <c:invertIfNegative val="0"/>
            <c:bubble3D val="0"/>
            <c:spPr>
              <a:solidFill>
                <a:srgbClr val="28688C"/>
              </a:solidFill>
              <a:ln>
                <a:solidFill>
                  <a:srgbClr val="3E7BB8"/>
                </a:solidFill>
              </a:ln>
            </c:spPr>
          </c:dPt>
          <c:dPt>
            <c:idx val="21"/>
            <c:invertIfNegative val="0"/>
            <c:bubble3D val="0"/>
            <c:spPr>
              <a:solidFill>
                <a:srgbClr val="2B7299"/>
              </a:solidFill>
            </c:spPr>
          </c:dPt>
          <c:dPt>
            <c:idx val="22"/>
            <c:invertIfNegative val="0"/>
            <c:bubble3D val="0"/>
            <c:spPr>
              <a:solidFill>
                <a:srgbClr val="2B7299"/>
              </a:solidFill>
            </c:spPr>
          </c:dPt>
          <c:dPt>
            <c:idx val="23"/>
            <c:invertIfNegative val="0"/>
            <c:bubble3D val="0"/>
            <c:spPr>
              <a:solidFill>
                <a:srgbClr val="4B9FCD"/>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Sheet1!$B$2:$B$25</c:f>
              <c:numCache>
                <c:formatCode>0.000</c:formatCode>
                <c:ptCount val="24"/>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37</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spPr>
              <a:solidFill>
                <a:schemeClr val="accent6">
                  <a:lumMod val="60000"/>
                  <a:lumOff val="40000"/>
                </a:schemeClr>
              </a:solidFill>
            </c:spPr>
          </c:dPt>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Sheet1!$C$2:$C$25</c:f>
              <c:numCache>
                <c:formatCode>0.000</c:formatCode>
                <c:ptCount val="24"/>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4.5</c:v>
                </c:pt>
                <c:pt idx="23">
                  <c:v>4.0999999999999996</c:v>
                </c:pt>
              </c:numCache>
            </c:numRef>
          </c:val>
        </c:ser>
        <c:dLbls>
          <c:showLegendKey val="0"/>
          <c:showVal val="0"/>
          <c:showCatName val="0"/>
          <c:showSerName val="0"/>
          <c:showPercent val="0"/>
          <c:showBubbleSize val="0"/>
        </c:dLbls>
        <c:gapWidth val="20"/>
        <c:overlap val="100"/>
        <c:axId val="-918834272"/>
        <c:axId val="-918833728"/>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Sheet1!$D$2:$D$25</c:f>
              <c:numCache>
                <c:formatCode>0.000</c:formatCode>
                <c:ptCount val="24"/>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39.6</c:v>
                </c:pt>
                <c:pt idx="23">
                  <c:v>41.9</c:v>
                </c:pt>
              </c:numCache>
            </c:numRef>
          </c:val>
          <c:smooth val="0"/>
        </c:ser>
        <c:ser>
          <c:idx val="1"/>
          <c:order val="3"/>
          <c:tx>
            <c:strRef>
              <c:f>Sheet1!$E$1</c:f>
              <c:strCache>
                <c:ptCount val="1"/>
                <c:pt idx="0">
                  <c:v>AVG</c:v>
                </c:pt>
              </c:strCache>
            </c:strRef>
          </c:tx>
          <c:spPr>
            <a:ln w="28024">
              <a:noFill/>
            </a:ln>
          </c:spPr>
          <c:marker>
            <c:symbol val="none"/>
          </c:marker>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Sheet1!$E$2:$E$25</c:f>
              <c:numCache>
                <c:formatCode>0.000</c:formatCode>
                <c:ptCount val="24"/>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numCache>
            </c:numRef>
          </c:val>
          <c:smooth val="0"/>
        </c:ser>
        <c:dLbls>
          <c:showLegendKey val="0"/>
          <c:showVal val="0"/>
          <c:showCatName val="0"/>
          <c:showSerName val="0"/>
          <c:showPercent val="0"/>
          <c:showBubbleSize val="0"/>
        </c:dLbls>
        <c:marker val="1"/>
        <c:smooth val="0"/>
        <c:axId val="-918834272"/>
        <c:axId val="-918833728"/>
      </c:lineChart>
      <c:catAx>
        <c:axId val="-918834272"/>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918833728"/>
        <c:crosses val="autoZero"/>
        <c:auto val="0"/>
        <c:lblAlgn val="ctr"/>
        <c:lblOffset val="100"/>
        <c:tickLblSkip val="1"/>
        <c:noMultiLvlLbl val="0"/>
      </c:catAx>
      <c:valAx>
        <c:axId val="-918833728"/>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918834272"/>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Chart!$B$2:$B$24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10.5</c:v>
                </c:pt>
                <c:pt idx="20" formatCode="0.0">
                  <c:v>-4</c:v>
                </c:pt>
                <c:pt idx="21">
                  <c:v>-6.1</c:v>
                </c:pt>
                <c:pt idx="22">
                  <c:v>-2</c:v>
                </c:pt>
              </c:numCache>
            </c:numRef>
          </c:val>
        </c:ser>
        <c:dLbls>
          <c:showLegendKey val="0"/>
          <c:showVal val="0"/>
          <c:showCatName val="0"/>
          <c:showSerName val="0"/>
          <c:showPercent val="0"/>
          <c:showBubbleSize val="0"/>
        </c:dLbls>
        <c:gapWidth val="80"/>
        <c:axId val="-867802704"/>
        <c:axId val="-867803792"/>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Chart!$C$2:$C$24</c:f>
              <c:numCache>
                <c:formatCode>General</c:formatCode>
                <c:ptCount val="23"/>
                <c:pt idx="19">
                  <c:v>3.5</c:v>
                </c:pt>
                <c:pt idx="20" formatCode="0.0">
                  <c:v>-1</c:v>
                </c:pt>
              </c:numCache>
            </c:numRef>
          </c:val>
        </c:ser>
        <c:dLbls>
          <c:showLegendKey val="0"/>
          <c:showVal val="0"/>
          <c:showCatName val="0"/>
          <c:showSerName val="0"/>
          <c:showPercent val="0"/>
          <c:showBubbleSize val="0"/>
        </c:dLbls>
        <c:gapWidth val="80"/>
        <c:axId val="-867801616"/>
        <c:axId val="-867802160"/>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Chart!$D$2:$D$24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10.5</c:v>
                </c:pt>
              </c:numCache>
            </c:numRef>
          </c:val>
          <c:smooth val="0"/>
        </c:ser>
        <c:ser>
          <c:idx val="3"/>
          <c:order val="3"/>
          <c:tx>
            <c:strRef>
              <c:f>Chart!$E$1</c:f>
              <c:strCache>
                <c:ptCount val="1"/>
                <c:pt idx="0">
                  <c:v>Label Adjusted</c:v>
                </c:pt>
              </c:strCache>
            </c:strRef>
          </c:tx>
          <c:spPr>
            <a:ln w="28575">
              <a:noFill/>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Chart!$E$2:$E$24</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mooth val="0"/>
        </c:ser>
        <c:dLbls>
          <c:showLegendKey val="0"/>
          <c:showVal val="0"/>
          <c:showCatName val="0"/>
          <c:showSerName val="0"/>
          <c:showPercent val="0"/>
          <c:showBubbleSize val="0"/>
        </c:dLbls>
        <c:marker val="1"/>
        <c:smooth val="0"/>
        <c:axId val="-867802704"/>
        <c:axId val="-867803792"/>
      </c:lineChart>
      <c:catAx>
        <c:axId val="-867802704"/>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867803792"/>
        <c:crosses val="autoZero"/>
        <c:auto val="0"/>
        <c:lblAlgn val="ctr"/>
        <c:lblOffset val="100"/>
        <c:tickLblSkip val="1"/>
        <c:noMultiLvlLbl val="0"/>
      </c:catAx>
      <c:valAx>
        <c:axId val="-867803792"/>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867802704"/>
        <c:crosses val="autoZero"/>
        <c:crossBetween val="between"/>
        <c:majorUnit val="2"/>
      </c:valAx>
      <c:valAx>
        <c:axId val="-867802160"/>
        <c:scaling>
          <c:orientation val="minMax"/>
          <c:max val="12"/>
          <c:min val="-10"/>
        </c:scaling>
        <c:delete val="0"/>
        <c:axPos val="r"/>
        <c:numFmt formatCode="General" sourceLinked="1"/>
        <c:majorTickMark val="none"/>
        <c:minorTickMark val="none"/>
        <c:tickLblPos val="none"/>
        <c:spPr>
          <a:ln>
            <a:noFill/>
          </a:ln>
        </c:spPr>
        <c:crossAx val="-867801616"/>
        <c:crosses val="max"/>
        <c:crossBetween val="between"/>
        <c:majorUnit val="2"/>
      </c:valAx>
      <c:catAx>
        <c:axId val="-867801616"/>
        <c:scaling>
          <c:orientation val="minMax"/>
        </c:scaling>
        <c:delete val="0"/>
        <c:axPos val="t"/>
        <c:numFmt formatCode="General" sourceLinked="1"/>
        <c:majorTickMark val="none"/>
        <c:minorTickMark val="none"/>
        <c:tickLblPos val="none"/>
        <c:spPr>
          <a:ln>
            <a:noFill/>
          </a:ln>
        </c:spPr>
        <c:crossAx val="-867802160"/>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867796720"/>
        <c:axId val="-867800528"/>
      </c:barChart>
      <c:catAx>
        <c:axId val="-867796720"/>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867800528"/>
        <c:crossesAt val="0"/>
        <c:auto val="1"/>
        <c:lblAlgn val="ctr"/>
        <c:lblOffset val="20"/>
        <c:tickLblSkip val="1"/>
        <c:tickMarkSkip val="1"/>
        <c:noMultiLvlLbl val="0"/>
      </c:catAx>
      <c:valAx>
        <c:axId val="-867800528"/>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867796720"/>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93.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94.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15.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0.05889</cdr:x>
      <cdr:y>0.01778</cdr:y>
    </cdr:from>
    <cdr:to>
      <cdr:x>0.31693</cdr:x>
      <cdr:y>0.12282</cdr:y>
    </cdr:to>
    <cdr:sp macro="" textlink="">
      <cdr:nvSpPr>
        <cdr:cNvPr id="3" name="TextBox 2"/>
        <cdr:cNvSpPr txBox="1"/>
      </cdr:nvSpPr>
      <cdr:spPr>
        <a:xfrm xmlns:a="http://schemas.openxmlformats.org/drawingml/2006/main">
          <a:off x="482600" y="74469"/>
          <a:ext cx="2114550" cy="4398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latin typeface="Arial" panose="020B0604020202020204" pitchFamily="34" charset="0"/>
              <a:cs typeface="Arial" panose="020B0604020202020204" pitchFamily="34" charset="0"/>
            </a:rPr>
            <a:t>(Billions)</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0.50338</cdr:x>
      <cdr:y>0.34457</cdr:y>
    </cdr:from>
    <cdr:to>
      <cdr:x>0.93615</cdr:x>
      <cdr:y>0.56426</cdr:y>
    </cdr:to>
    <cdr:sp macro="" textlink="">
      <cdr:nvSpPr>
        <cdr:cNvPr id="4" name="AutoShape 14"/>
        <cdr:cNvSpPr>
          <a:spLocks xmlns:a="http://schemas.openxmlformats.org/drawingml/2006/main" noChangeArrowheads="1"/>
        </cdr:cNvSpPr>
      </cdr:nvSpPr>
      <cdr:spPr bwMode="blackWhite">
        <a:xfrm xmlns:a="http://schemas.openxmlformats.org/drawingml/2006/main">
          <a:off x="4125057" y="1443016"/>
          <a:ext cx="3546389" cy="919992"/>
        </a:xfrm>
        <a:prstGeom xmlns:a="http://schemas.openxmlformats.org/drawingml/2006/main" prst="wedgeRectCallout">
          <a:avLst>
            <a:gd name="adj1" fmla="val -4651"/>
            <a:gd name="adj2" fmla="val 127166"/>
          </a:avLst>
        </a:prstGeom>
        <a:solidFill xmlns:a="http://schemas.openxmlformats.org/drawingml/2006/main">
          <a:schemeClr val="tx2"/>
        </a:solidFill>
        <a:ln xmlns:a="http://schemas.openxmlformats.org/drawingml/2006/main" w="28575" algn="ctr">
          <a:solidFill>
            <a:schemeClr val="tx2"/>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capital constantly growing, even in 2011, when cat losses reduced total reinsurance capital. </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0.18834</cdr:x>
      <cdr:y>0</cdr:y>
    </cdr:from>
    <cdr:to>
      <cdr:x>0.38482</cdr:x>
      <cdr:y>0.37405</cdr:y>
    </cdr:to>
    <cdr:sp macro="" textlink="">
      <cdr:nvSpPr>
        <cdr:cNvPr id="2" name="AutoShape 8"/>
        <cdr:cNvSpPr>
          <a:spLocks xmlns:a="http://schemas.openxmlformats.org/drawingml/2006/main" noChangeArrowheads="1"/>
        </cdr:cNvSpPr>
      </cdr:nvSpPr>
      <cdr:spPr bwMode="blackWhite">
        <a:xfrm xmlns:a="http://schemas.openxmlformats.org/drawingml/2006/main">
          <a:off x="1535600" y="0"/>
          <a:ext cx="1601986" cy="1816443"/>
        </a:xfrm>
        <a:prstGeom xmlns:a="http://schemas.openxmlformats.org/drawingml/2006/main" prst="wedgeRectCallout">
          <a:avLst>
            <a:gd name="adj1" fmla="val 94228"/>
            <a:gd name="adj2" fmla="val 3190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accent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Risk spreads rose in 2011-2012 from cat activity and changes to catastrophe models</a:t>
          </a:r>
          <a:endParaRPr lang="en-US" sz="1600" b="1" dirty="0">
            <a:solidFill>
              <a:srgbClr val="FFFFFF"/>
            </a:solidFill>
            <a:latin typeface="Arial" charset="0"/>
            <a:cs typeface="Arial"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+5.4% in 2013 and 8.7% in 2012</a:t>
          </a:r>
          <a:endParaRPr lang="en-US" sz="1400" b="1" dirty="0">
            <a:solidFill>
              <a:srgbClr val="FFFFFF"/>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9/4/2014</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1117330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txBox="1">
            <a:spLocks noGrp="1" noChangeArrowheads="1"/>
          </p:cNvSpPr>
          <p:nvPr/>
        </p:nvSpPr>
        <p:spPr bwMode="auto">
          <a:xfrm>
            <a:off x="3086723" y="9046822"/>
            <a:ext cx="687667" cy="247989"/>
          </a:xfrm>
          <a:prstGeom prst="rect">
            <a:avLst/>
          </a:prstGeom>
          <a:noFill/>
          <a:ln w="9525">
            <a:noFill/>
            <a:miter lim="800000"/>
            <a:headEnd/>
            <a:tailEnd/>
          </a:ln>
        </p:spPr>
        <p:txBody>
          <a:bodyPr lIns="45956" tIns="46569" rIns="45956" bIns="46569" anchor="b">
            <a:spAutoFit/>
          </a:bodyPr>
          <a:lstStyle/>
          <a:p>
            <a:pPr algn="ctr" defTabSz="931863"/>
            <a:fld id="{656F2DA5-2A16-4F02-B835-037A87D5F1E8}" type="slidenum">
              <a:rPr lang="en-US" sz="1000"/>
              <a:pPr algn="ctr" defTabSz="931863"/>
              <a:t>116</a:t>
            </a:fld>
            <a:endParaRPr lang="en-US" sz="100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76019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117</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2695680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118</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04768432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119</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4614221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120</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167761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121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89937294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122</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31094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123</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383717981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66111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9065" y="8799760"/>
            <a:ext cx="678217" cy="248133"/>
          </a:xfrm>
        </p:spPr>
        <p:txBody>
          <a:bodyPr/>
          <a:lstStyle/>
          <a:p>
            <a:pPr defTabSz="909375">
              <a:defRPr/>
            </a:pPr>
            <a:fld id="{3711D1C8-0BB5-4546-B0DE-9FAB346B6C05}" type="slidenum">
              <a:rPr lang="en-US" smtClean="0"/>
              <a:pPr defTabSz="909375">
                <a:defRPr/>
              </a:pPr>
              <a:t>125</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44133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126</a:t>
            </a:fld>
            <a:endParaRPr lang="en-US" sz="1000"/>
          </a:p>
        </p:txBody>
      </p:sp>
    </p:spTree>
    <p:extLst>
      <p:ext uri="{BB962C8B-B14F-4D97-AF65-F5344CB8AC3E}">
        <p14:creationId xmlns:p14="http://schemas.microsoft.com/office/powerpoint/2010/main" val="228871842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127</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128</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291142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129</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6588311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DFAB478B-9C0B-46C2-B68E-07F9349154D0}" type="slidenum">
              <a:rPr lang="en-US" altLang="en-US" sz="1000" smtClean="0"/>
              <a:pPr>
                <a:lnSpc>
                  <a:spcPct val="100000"/>
                </a:lnSpc>
                <a:spcBef>
                  <a:spcPct val="0"/>
                </a:spcBef>
                <a:buClrTx/>
                <a:buSzTx/>
                <a:buFontTx/>
                <a:buNone/>
              </a:pPr>
              <a:t>130</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7526134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5EF6494-5BE3-46AE-89C9-7B8288EBFB2F}" type="slidenum">
              <a:rPr lang="en-US" altLang="en-US" sz="1000" smtClean="0"/>
              <a:pPr>
                <a:lnSpc>
                  <a:spcPct val="100000"/>
                </a:lnSpc>
                <a:spcBef>
                  <a:spcPct val="0"/>
                </a:spcBef>
                <a:buClrTx/>
                <a:buSzTx/>
                <a:buFontTx/>
                <a:buNone/>
              </a:pPr>
              <a:t>131</a:t>
            </a:fld>
            <a:endParaRPr lang="en-US" altLang="en-US" sz="100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34700751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868574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765021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8317601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135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5412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12</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8455632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140263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137</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160654912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D33E2A00-2CF7-4478-84A9-2FF29938CC9E}" type="slidenum">
              <a:rPr lang="en-US" sz="1000"/>
              <a:pPr algn="ctr" defTabSz="912387"/>
              <a:t>138</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213720139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139</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952023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140</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403452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143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934466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633893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91700609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146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7183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7567230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147</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158169753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148</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852365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7" y="9046678"/>
            <a:ext cx="690779" cy="248133"/>
          </a:xfrm>
          <a:noFill/>
        </p:spPr>
        <p:txBody>
          <a:bodyPr/>
          <a:lstStyle/>
          <a:p>
            <a:pPr defTabSz="928763"/>
            <a:fld id="{C2B5FA5F-BEB6-44D3-B00D-B1810101F93B}" type="slidenum">
              <a:rPr lang="en-US">
                <a:solidFill>
                  <a:prstClr val="black"/>
                </a:solidFill>
              </a:rPr>
              <a:pPr defTabSz="928763"/>
              <a:t>149</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04900" y="700088"/>
            <a:ext cx="4648200" cy="3486150"/>
          </a:xfrm>
          <a:ln w="12700"/>
        </p:spPr>
      </p:sp>
      <p:sp>
        <p:nvSpPr>
          <p:cNvPr id="6148" name="Notes Placeholder 2"/>
          <p:cNvSpPr>
            <a:spLocks noGrp="1"/>
          </p:cNvSpPr>
          <p:nvPr>
            <p:ph type="body" idx="1"/>
          </p:nvPr>
        </p:nvSpPr>
        <p:spPr>
          <a:xfrm>
            <a:off x="686422" y="4416426"/>
            <a:ext cx="5485158" cy="4181474"/>
          </a:xfrm>
          <a:noFill/>
          <a:ln/>
        </p:spPr>
        <p:txBody>
          <a:bodyPr lIns="91418" tIns="45710" rIns="91418" bIns="45710"/>
          <a:lstStyle/>
          <a:p>
            <a:endParaRPr lang="en-US" dirty="0" smtClean="0"/>
          </a:p>
        </p:txBody>
      </p:sp>
    </p:spTree>
    <p:extLst>
      <p:ext uri="{BB962C8B-B14F-4D97-AF65-F5344CB8AC3E}">
        <p14:creationId xmlns:p14="http://schemas.microsoft.com/office/powerpoint/2010/main" val="180212832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085167" y="9046678"/>
            <a:ext cx="690779" cy="248133"/>
          </a:xfrm>
        </p:spPr>
        <p:txBody>
          <a:bodyPr/>
          <a:lstStyle/>
          <a:p>
            <a:pPr>
              <a:defRPr/>
            </a:pPr>
            <a:fld id="{D3B46664-AE7A-4EF7-BFD7-083E2F3E0F65}" type="slidenum">
              <a:rPr lang="en-US" smtClean="0"/>
              <a:pPr>
                <a:defRPr/>
              </a:pPr>
              <a:t>150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054697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7" y="9046822"/>
            <a:ext cx="690779" cy="247989"/>
          </a:xfrm>
        </p:spPr>
        <p:txBody>
          <a:bodyPr/>
          <a:lstStyle/>
          <a:p>
            <a:pPr>
              <a:defRPr/>
            </a:pPr>
            <a:fld id="{CD7F88F9-67A0-4DD5-9BC7-F7DE73C9931D}" type="slidenum">
              <a:rPr lang="en-US" smtClean="0"/>
              <a:pPr>
                <a:defRPr/>
              </a:pPr>
              <a:t>151</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623063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152</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4961806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153</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052375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9" y="9046824"/>
            <a:ext cx="690779" cy="247989"/>
          </a:xfrm>
        </p:spPr>
        <p:txBody>
          <a:bodyPr/>
          <a:lstStyle/>
          <a:p>
            <a:pPr>
              <a:defRPr/>
            </a:pPr>
            <a:fld id="{935D9A84-BDC2-4CC8-AAC8-58F3C8F9656A}" type="slidenum">
              <a:rPr lang="en-US" smtClean="0"/>
              <a:pPr>
                <a:defRPr/>
              </a:pPr>
              <a:t>156</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0629193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157</a:t>
            </a:fld>
            <a:endParaRPr lang="en-US" noProof="0" dirty="0"/>
          </a:p>
        </p:txBody>
      </p:sp>
    </p:spTree>
    <p:extLst>
      <p:ext uri="{BB962C8B-B14F-4D97-AF65-F5344CB8AC3E}">
        <p14:creationId xmlns:p14="http://schemas.microsoft.com/office/powerpoint/2010/main" val="127107244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162</a:t>
            </a:fld>
            <a:endParaRPr lang="en-US" dirty="0"/>
          </a:p>
        </p:txBody>
      </p:sp>
    </p:spTree>
    <p:extLst>
      <p:ext uri="{BB962C8B-B14F-4D97-AF65-F5344CB8AC3E}">
        <p14:creationId xmlns:p14="http://schemas.microsoft.com/office/powerpoint/2010/main" val="4105442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9782037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163</a:t>
            </a:fld>
            <a:endParaRPr lang="en-US" dirty="0"/>
          </a:p>
        </p:txBody>
      </p:sp>
    </p:spTree>
    <p:extLst>
      <p:ext uri="{BB962C8B-B14F-4D97-AF65-F5344CB8AC3E}">
        <p14:creationId xmlns:p14="http://schemas.microsoft.com/office/powerpoint/2010/main" val="67661445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164</a:t>
            </a:fld>
            <a:endParaRPr lang="en-US" dirty="0"/>
          </a:p>
        </p:txBody>
      </p:sp>
    </p:spTree>
    <p:extLst>
      <p:ext uri="{BB962C8B-B14F-4D97-AF65-F5344CB8AC3E}">
        <p14:creationId xmlns:p14="http://schemas.microsoft.com/office/powerpoint/2010/main" val="312291237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165</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03438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961" y="4416110"/>
            <a:ext cx="5486088" cy="4182427"/>
          </a:xfrm>
          <a:prstGeom prst="rect">
            <a:avLst/>
          </a:prstGeom>
        </p:spPr>
        <p:txBody>
          <a:bodyPr lIns="96884" tIns="48442" rIns="96884" bIns="48442">
            <a:normAutofit/>
          </a:bodyPr>
          <a:lstStyle/>
          <a:p>
            <a:endParaRPr lang="en-US"/>
          </a:p>
        </p:txBody>
      </p:sp>
    </p:spTree>
    <p:extLst>
      <p:ext uri="{BB962C8B-B14F-4D97-AF65-F5344CB8AC3E}">
        <p14:creationId xmlns:p14="http://schemas.microsoft.com/office/powerpoint/2010/main" val="388614758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167</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689127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168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0108173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169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844337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170</a:t>
            </a:fld>
            <a:endParaRPr lang="en-US" noProof="0" dirty="0"/>
          </a:p>
        </p:txBody>
      </p:sp>
    </p:spTree>
    <p:extLst>
      <p:ext uri="{BB962C8B-B14F-4D97-AF65-F5344CB8AC3E}">
        <p14:creationId xmlns:p14="http://schemas.microsoft.com/office/powerpoint/2010/main" val="419023640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171</a:t>
            </a:fld>
            <a:endParaRPr lang="en-US" noProof="0" dirty="0"/>
          </a:p>
        </p:txBody>
      </p:sp>
    </p:spTree>
    <p:extLst>
      <p:ext uri="{BB962C8B-B14F-4D97-AF65-F5344CB8AC3E}">
        <p14:creationId xmlns:p14="http://schemas.microsoft.com/office/powerpoint/2010/main" val="336500006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10947"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85064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53592004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173</a:t>
            </a:fld>
            <a:endParaRPr lang="en-US" noProof="0" dirty="0"/>
          </a:p>
        </p:txBody>
      </p:sp>
    </p:spTree>
    <p:extLst>
      <p:ext uri="{BB962C8B-B14F-4D97-AF65-F5344CB8AC3E}">
        <p14:creationId xmlns:p14="http://schemas.microsoft.com/office/powerpoint/2010/main" val="343234811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174</a:t>
            </a:fld>
            <a:endParaRPr lang="en-US" noProof="0" dirty="0"/>
          </a:p>
        </p:txBody>
      </p:sp>
    </p:spTree>
    <p:extLst>
      <p:ext uri="{BB962C8B-B14F-4D97-AF65-F5344CB8AC3E}">
        <p14:creationId xmlns:p14="http://schemas.microsoft.com/office/powerpoint/2010/main" val="94565747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175</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526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176</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3066875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177</a:t>
            </a:fld>
            <a:endParaRPr lang="en-US"/>
          </a:p>
        </p:txBody>
      </p:sp>
    </p:spTree>
    <p:extLst>
      <p:ext uri="{BB962C8B-B14F-4D97-AF65-F5344CB8AC3E}">
        <p14:creationId xmlns:p14="http://schemas.microsoft.com/office/powerpoint/2010/main" val="109379441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178</a:t>
            </a:fld>
            <a:endParaRPr lang="en-US"/>
          </a:p>
        </p:txBody>
      </p:sp>
    </p:spTree>
    <p:extLst>
      <p:ext uri="{BB962C8B-B14F-4D97-AF65-F5344CB8AC3E}">
        <p14:creationId xmlns:p14="http://schemas.microsoft.com/office/powerpoint/2010/main" val="294076732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199683"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79730748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4055067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181</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291242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33935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183</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404039399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184</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320935394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9046822"/>
            <a:ext cx="690779" cy="247989"/>
          </a:xfrm>
        </p:spPr>
        <p:txBody>
          <a:bodyPr/>
          <a:lstStyle/>
          <a:p>
            <a:pPr>
              <a:defRPr/>
            </a:pPr>
            <a:fld id="{AED8072F-0E08-458F-BF88-90F48070855D}" type="slidenum">
              <a:rPr lang="en-US"/>
              <a:pPr>
                <a:defRPr/>
              </a:pPr>
              <a:t>185</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69755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51194210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198659"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75643713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40642492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27256473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92957222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22166151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936792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sldNum" sz="quarter" idx="5"/>
          </p:nvPr>
        </p:nvSpPr>
        <p:spPr>
          <a:xfrm>
            <a:off x="3148013" y="9034319"/>
            <a:ext cx="704850" cy="247794"/>
          </a:xfrm>
        </p:spPr>
        <p:txBody>
          <a:bodyPr/>
          <a:lstStyle/>
          <a:p>
            <a:pPr>
              <a:defRPr/>
            </a:pPr>
            <a:fld id="{C341E3BC-7F9C-4A0D-907A-5E614E9AA1E9}" type="slidenum">
              <a:rPr lang="en-US" smtClean="0"/>
              <a:pPr>
                <a:defRPr/>
              </a:pPr>
              <a:t>25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0850439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22747629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293363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83520772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196</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731942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197</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622150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DBCE3B-4D1F-40C2-87A2-95BB71EF5B3F}" type="slidenum">
              <a:rPr lang="en-US" altLang="en-US"/>
              <a:pPr eaLnBrk="1" hangingPunct="1"/>
              <a:t>198</a:t>
            </a:fld>
            <a:endParaRPr lang="en-US" altLang="en-US"/>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904605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201</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87131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202</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6341334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025101" y="8848240"/>
            <a:ext cx="673939" cy="246307"/>
          </a:xfrm>
          <a:prstGeom prst="rect">
            <a:avLst/>
          </a:prstGeom>
          <a:noFill/>
          <a:ln w="9525">
            <a:noFill/>
            <a:miter lim="800000"/>
            <a:headEnd/>
            <a:tailEnd/>
          </a:ln>
        </p:spPr>
        <p:txBody>
          <a:bodyPr lIns="44996" tIns="45596" rIns="44996" bIns="45596" anchor="b">
            <a:spAutoFit/>
          </a:bodyPr>
          <a:lstStyle/>
          <a:p>
            <a:pPr algn="ctr" defTabSz="910832"/>
            <a:fld id="{80B93877-0C9D-4CAD-84B4-15CDCD63F2DF}" type="slidenum">
              <a:rPr lang="en-US" sz="1000"/>
              <a:pPr algn="ctr" defTabSz="910832"/>
              <a:t>203</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5090463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023577" y="8849658"/>
            <a:ext cx="676988" cy="244890"/>
          </a:xfrm>
          <a:prstGeom prst="rect">
            <a:avLst/>
          </a:prstGeom>
          <a:noFill/>
          <a:ln w="9525">
            <a:noFill/>
            <a:miter lim="800000"/>
            <a:headEnd/>
            <a:tailEnd/>
          </a:ln>
        </p:spPr>
        <p:txBody>
          <a:bodyPr lIns="44924" tIns="45522" rIns="44924" bIns="45522" anchor="b">
            <a:spAutoFit/>
          </a:bodyPr>
          <a:lstStyle/>
          <a:p>
            <a:pPr algn="ctr" defTabSz="910741"/>
            <a:fld id="{AA3B54CF-3B90-4833-A1B1-3D837068E6A9}" type="slidenum">
              <a:rPr lang="en-US" sz="1000"/>
              <a:pPr algn="ctr" defTabSz="910741"/>
              <a:t>205</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4373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E5EBEBFA-A7C8-4198-87BA-9849D8670A05}" type="slidenum">
              <a:rPr lang="en-US" sz="1000"/>
              <a:pPr algn="ctr" defTabSz="930275"/>
              <a:t>26</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9879467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85793" y="9047163"/>
            <a:ext cx="689527" cy="247650"/>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207</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44625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24190" y="8848402"/>
            <a:ext cx="675761" cy="246147"/>
          </a:xfrm>
          <a:prstGeom prst="rect">
            <a:avLst/>
          </a:prstGeom>
          <a:noFill/>
          <a:ln w="9525">
            <a:noFill/>
            <a:miter lim="800000"/>
            <a:headEnd/>
            <a:tailEnd/>
          </a:ln>
        </p:spPr>
        <p:txBody>
          <a:bodyPr lIns="44918" tIns="45517" rIns="44918" bIns="45517" anchor="b">
            <a:spAutoFit/>
          </a:bodyPr>
          <a:lstStyle/>
          <a:p>
            <a:pPr algn="ctr" defTabSz="909282"/>
            <a:fld id="{0D384969-57EF-47F2-8E1F-3213D4760988}" type="slidenum">
              <a:rPr lang="en-US" sz="1000"/>
              <a:pPr algn="ctr" defTabSz="909282"/>
              <a:t>208</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0459877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24189" y="8848382"/>
            <a:ext cx="675761" cy="246167"/>
          </a:xfrm>
        </p:spPr>
        <p:txBody>
          <a:bodyPr/>
          <a:lstStyle/>
          <a:p>
            <a:pPr defTabSz="909375">
              <a:defRPr/>
            </a:pPr>
            <a:fld id="{15A7F7DB-3A93-4CAB-8AF3-CD35918FB945}" type="slidenum">
              <a:rPr lang="en-US" smtClean="0"/>
              <a:pPr defTabSz="909375">
                <a:defRPr/>
              </a:pPr>
              <a:t>209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761816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168C4-6BE8-4176-9FBC-5BDD35E82C83}" type="slidenum">
              <a:rPr lang="en-US">
                <a:solidFill>
                  <a:prstClr val="black"/>
                </a:solidFill>
              </a:rPr>
              <a:pPr/>
              <a:t>211</a:t>
            </a:fld>
            <a:endParaRPr lang="en-US">
              <a:solidFill>
                <a:prstClr val="black"/>
              </a:solidFill>
            </a:endParaRPr>
          </a:p>
        </p:txBody>
      </p:sp>
      <p:sp>
        <p:nvSpPr>
          <p:cNvPr id="6146" name="Rectangle 2"/>
          <p:cNvSpPr>
            <a:spLocks noGrp="1" noRot="1" noChangeAspect="1" noChangeArrowheads="1" noTextEdit="1"/>
          </p:cNvSpPr>
          <p:nvPr>
            <p:ph type="sldImg"/>
          </p:nvPr>
        </p:nvSpPr>
        <p:spPr>
          <a:xfrm>
            <a:off x="1108075" y="698500"/>
            <a:ext cx="4654550" cy="3490913"/>
          </a:xfrm>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07006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212</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867773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719623495"/>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214</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96976230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7D52782D-D8FB-4276-8BCA-4B6DFFFC466F}" type="slidenum">
              <a:rPr lang="en-US" smtClean="0"/>
              <a:pPr/>
              <a:t>215</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099832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564CE74E-1094-49A4-9C03-0E11176BB269}" type="slidenum">
              <a:rPr lang="en-US" smtClean="0"/>
              <a:pPr/>
              <a:t>216</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8211943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217</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31608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7E6FD15B-4584-4B8C-A6B4-069EF17E182C}" type="slidenum">
              <a:rPr lang="en-US" sz="1000"/>
              <a:pPr algn="ctr" defTabSz="930275"/>
              <a:t>27</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654030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085167" y="9046822"/>
            <a:ext cx="690779" cy="247989"/>
          </a:xfrm>
          <a:noFill/>
        </p:spPr>
        <p:txBody>
          <a:bodyPr/>
          <a:lstStyle/>
          <a:p>
            <a:fld id="{8A1AEE26-587D-445B-85F8-2921819E1060}" type="slidenum">
              <a:rPr lang="en-US" smtClean="0">
                <a:solidFill>
                  <a:srgbClr val="000000"/>
                </a:solidFill>
              </a:rPr>
              <a:pPr/>
              <a:t>218</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05744713"/>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085167" y="9046822"/>
            <a:ext cx="690779" cy="247989"/>
          </a:xfrm>
          <a:noFill/>
        </p:spPr>
        <p:txBody>
          <a:bodyPr/>
          <a:lstStyle/>
          <a:p>
            <a:fld id="{CB66A91C-4B29-43F0-8E6F-4B71C98B0CC2}" type="slidenum">
              <a:rPr lang="en-US" smtClean="0">
                <a:solidFill>
                  <a:srgbClr val="000000"/>
                </a:solidFill>
              </a:rPr>
              <a:pPr/>
              <a:t>219</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48075609"/>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085167" y="9046822"/>
            <a:ext cx="690779" cy="247989"/>
          </a:xfrm>
          <a:noFill/>
        </p:spPr>
        <p:txBody>
          <a:bodyPr/>
          <a:lstStyle/>
          <a:p>
            <a:fld id="{B5C9E534-845B-43F1-B937-B42EF370C8A8}" type="slidenum">
              <a:rPr lang="en-US" smtClean="0">
                <a:solidFill>
                  <a:srgbClr val="000000"/>
                </a:solidFill>
              </a:rPr>
              <a:pPr/>
              <a:t>220</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7394586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221</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682651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10786609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223</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17565379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48279581"/>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86100" y="9047163"/>
            <a:ext cx="688975" cy="24765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225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88240424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226</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11545835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9207" y="9000412"/>
            <a:ext cx="695150" cy="246717"/>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227</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106300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48263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2D386D7A-3188-4FEB-864E-791744544B3C}" type="slidenum">
              <a:rPr lang="en-US" sz="1000"/>
              <a:pPr algn="ctr" defTabSz="930275"/>
              <a:t>28</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8482054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228</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67964191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229</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230</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231</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232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234</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495094"/>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235</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27FF128B-7D07-4CBB-8908-3AF990508B75}" type="slidenum">
              <a:rPr lang="en-US" sz="1000"/>
              <a:pPr algn="ctr" defTabSz="930275"/>
              <a:t>29</a:t>
            </a:fld>
            <a:endParaRPr lang="en-US" sz="10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99097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16BE76C2-791D-44D7-8BBB-EF8D8FA8634D}" type="slidenum">
              <a:rPr lang="en-US" sz="1000"/>
              <a:pPr algn="ctr" defTabSz="930275"/>
              <a:t>30</a:t>
            </a:fld>
            <a:endParaRPr lang="en-US" sz="10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45647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24AD1F39-082E-4E70-9893-CA0D6BB3CAE7}" type="slidenum">
              <a:rPr lang="en-US" sz="1000"/>
              <a:pPr algn="ctr" defTabSz="930275"/>
              <a:t>31</a:t>
            </a:fld>
            <a:endParaRPr lang="en-US" sz="10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18269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77925" y="696913"/>
            <a:ext cx="4641850" cy="3481387"/>
          </a:xfrm>
          <a:ln/>
        </p:spPr>
      </p:sp>
      <p:sp>
        <p:nvSpPr>
          <p:cNvPr id="31747" name="Rectangle 3"/>
          <p:cNvSpPr>
            <a:spLocks noGrp="1" noChangeArrowheads="1"/>
          </p:cNvSpPr>
          <p:nvPr>
            <p:ph type="body" idx="1"/>
          </p:nvPr>
        </p:nvSpPr>
        <p:spPr>
          <a:xfrm>
            <a:off x="700578" y="4410392"/>
            <a:ext cx="5596546" cy="4175763"/>
          </a:xfrm>
          <a:noFill/>
          <a:ln/>
        </p:spPr>
        <p:txBody>
          <a:bodyPr/>
          <a:lstStyle/>
          <a:p>
            <a:endParaRPr lang="en-US" dirty="0" smtClean="0"/>
          </a:p>
        </p:txBody>
      </p:sp>
    </p:spTree>
    <p:extLst>
      <p:ext uri="{BB962C8B-B14F-4D97-AF65-F5344CB8AC3E}">
        <p14:creationId xmlns:p14="http://schemas.microsoft.com/office/powerpoint/2010/main" val="3282089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77925" y="696913"/>
            <a:ext cx="4641850" cy="3481387"/>
          </a:xfrm>
          <a:ln/>
        </p:spPr>
      </p:sp>
      <p:sp>
        <p:nvSpPr>
          <p:cNvPr id="32771" name="Rectangle 3"/>
          <p:cNvSpPr>
            <a:spLocks noGrp="1" noChangeArrowheads="1"/>
          </p:cNvSpPr>
          <p:nvPr>
            <p:ph type="body" idx="1"/>
          </p:nvPr>
        </p:nvSpPr>
        <p:spPr>
          <a:xfrm>
            <a:off x="700578" y="4410392"/>
            <a:ext cx="5596546" cy="4175763"/>
          </a:xfrm>
          <a:noFill/>
          <a:ln/>
        </p:spPr>
        <p:txBody>
          <a:bodyPr/>
          <a:lstStyle/>
          <a:p>
            <a:endParaRPr lang="en-US" smtClean="0"/>
          </a:p>
        </p:txBody>
      </p:sp>
    </p:spTree>
    <p:extLst>
      <p:ext uri="{BB962C8B-B14F-4D97-AF65-F5344CB8AC3E}">
        <p14:creationId xmlns:p14="http://schemas.microsoft.com/office/powerpoint/2010/main" val="1735248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5"/>
          </p:nvPr>
        </p:nvSpPr>
        <p:spPr>
          <a:xfrm>
            <a:off x="3148013" y="9034319"/>
            <a:ext cx="704850" cy="247794"/>
          </a:xfrm>
        </p:spPr>
        <p:txBody>
          <a:bodyPr/>
          <a:lstStyle/>
          <a:p>
            <a:pPr>
              <a:defRPr/>
            </a:pPr>
            <a:fld id="{8763556B-200C-47A7-A0C1-331B2F754F54}" type="slidenum">
              <a:rPr lang="en-US" smtClean="0">
                <a:solidFill>
                  <a:srgbClr val="000000"/>
                </a:solidFill>
              </a:rPr>
              <a:pPr>
                <a:defRPr/>
              </a:pPr>
              <a:t>34</a:t>
            </a:fld>
            <a:endParaRPr lang="en-US" smtClean="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32365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77925" y="696913"/>
            <a:ext cx="4641850" cy="3481387"/>
          </a:xfrm>
          <a:ln/>
        </p:spPr>
      </p:sp>
      <p:sp>
        <p:nvSpPr>
          <p:cNvPr id="34819" name="Rectangle 3"/>
          <p:cNvSpPr>
            <a:spLocks noGrp="1" noChangeArrowheads="1"/>
          </p:cNvSpPr>
          <p:nvPr>
            <p:ph type="body" idx="1"/>
          </p:nvPr>
        </p:nvSpPr>
        <p:spPr>
          <a:xfrm>
            <a:off x="700578" y="4410392"/>
            <a:ext cx="5596546" cy="4175763"/>
          </a:xfrm>
          <a:noFill/>
          <a:ln/>
        </p:spPr>
        <p:txBody>
          <a:bodyPr/>
          <a:lstStyle/>
          <a:p>
            <a:endParaRPr lang="en-US" smtClean="0"/>
          </a:p>
        </p:txBody>
      </p:sp>
    </p:spTree>
    <p:extLst>
      <p:ext uri="{BB962C8B-B14F-4D97-AF65-F5344CB8AC3E}">
        <p14:creationId xmlns:p14="http://schemas.microsoft.com/office/powerpoint/2010/main" val="2588674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77925" y="696913"/>
            <a:ext cx="4641850" cy="3481387"/>
          </a:xfrm>
          <a:ln/>
        </p:spPr>
      </p:sp>
      <p:sp>
        <p:nvSpPr>
          <p:cNvPr id="35843" name="Rectangle 3"/>
          <p:cNvSpPr>
            <a:spLocks noGrp="1" noChangeArrowheads="1"/>
          </p:cNvSpPr>
          <p:nvPr>
            <p:ph type="body" idx="1"/>
          </p:nvPr>
        </p:nvSpPr>
        <p:spPr>
          <a:xfrm>
            <a:off x="700578" y="4410392"/>
            <a:ext cx="5596546" cy="4175763"/>
          </a:xfrm>
          <a:noFill/>
          <a:ln/>
        </p:spPr>
        <p:txBody>
          <a:bodyPr/>
          <a:lstStyle/>
          <a:p>
            <a:endParaRPr lang="en-US" smtClean="0"/>
          </a:p>
        </p:txBody>
      </p:sp>
    </p:spTree>
    <p:extLst>
      <p:ext uri="{BB962C8B-B14F-4D97-AF65-F5344CB8AC3E}">
        <p14:creationId xmlns:p14="http://schemas.microsoft.com/office/powerpoint/2010/main" val="964496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77925" y="696913"/>
            <a:ext cx="4641850" cy="3481387"/>
          </a:xfrm>
          <a:ln/>
        </p:spPr>
      </p:sp>
      <p:sp>
        <p:nvSpPr>
          <p:cNvPr id="36867" name="Rectangle 3"/>
          <p:cNvSpPr>
            <a:spLocks noGrp="1" noChangeArrowheads="1"/>
          </p:cNvSpPr>
          <p:nvPr>
            <p:ph type="body" idx="1"/>
          </p:nvPr>
        </p:nvSpPr>
        <p:spPr>
          <a:xfrm>
            <a:off x="700578" y="4410392"/>
            <a:ext cx="5596546" cy="4175763"/>
          </a:xfrm>
          <a:noFill/>
          <a:ln/>
        </p:spPr>
        <p:txBody>
          <a:bodyPr/>
          <a:lstStyle/>
          <a:p>
            <a:endParaRPr lang="en-US" smtClean="0"/>
          </a:p>
        </p:txBody>
      </p:sp>
    </p:spTree>
    <p:extLst>
      <p:ext uri="{BB962C8B-B14F-4D97-AF65-F5344CB8AC3E}">
        <p14:creationId xmlns:p14="http://schemas.microsoft.com/office/powerpoint/2010/main" val="378314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4008599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sldNum" sz="quarter" idx="5"/>
          </p:nvPr>
        </p:nvSpPr>
        <p:spPr>
          <a:xfrm>
            <a:off x="3148013" y="9034319"/>
            <a:ext cx="704850" cy="247794"/>
          </a:xfrm>
        </p:spPr>
        <p:txBody>
          <a:bodyPr/>
          <a:lstStyle/>
          <a:p>
            <a:pPr>
              <a:defRPr/>
            </a:pPr>
            <a:fld id="{FFD504A1-8048-45A5-A2C6-DD298EBD7FBF}" type="slidenum">
              <a:rPr lang="en-US" smtClean="0">
                <a:solidFill>
                  <a:srgbClr val="000000"/>
                </a:solidFill>
              </a:rPr>
              <a:pPr>
                <a:defRPr/>
              </a:pPr>
              <a:t>38</a:t>
            </a:fld>
            <a:endParaRPr lang="en-US" smtClean="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44260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4A9B8996-4A4F-4BD3-8C32-30B18A70DAB8}" type="slidenum">
              <a:rPr lang="en-US" sz="1000"/>
              <a:pPr algn="ctr" defTabSz="930275"/>
              <a:t>39</a:t>
            </a:fld>
            <a:endParaRPr lang="en-US" sz="10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6082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EEBC7385-0CF2-4F4B-BDA9-34CF8FDA0380}" type="slidenum">
              <a:rPr lang="en-US" sz="1000"/>
              <a:pPr algn="ctr" defTabSz="930275"/>
              <a:t>40</a:t>
            </a:fld>
            <a:endParaRPr lang="en-US" sz="10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00383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41A8343A-88A1-431D-A5EE-1E9D384757B3}" type="slidenum">
              <a:rPr lang="en-US" sz="1000"/>
              <a:pPr algn="ctr" defTabSz="930275"/>
              <a:t>41</a:t>
            </a:fld>
            <a:endParaRPr lang="en-US" sz="10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02445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70A7022A-0251-4D48-9803-8FED96632763}" type="slidenum">
              <a:rPr lang="en-US" sz="1000"/>
              <a:pPr algn="ctr" defTabSz="930275"/>
              <a:t>42</a:t>
            </a:fld>
            <a:endParaRPr lang="en-US" sz="10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241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CD04A43A-08C9-4D42-B3DC-A3097B9DBC94}" type="slidenum">
              <a:rPr lang="en-US" sz="1000"/>
              <a:pPr algn="ctr" defTabSz="930275"/>
              <a:t>43</a:t>
            </a:fld>
            <a:endParaRPr lang="en-US" sz="10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68851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44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22935" y="9059539"/>
            <a:ext cx="678332"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45</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7298849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46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724508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47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404594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1337712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48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360388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49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6659244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51</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195870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9641970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665217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685035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5752825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303691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337225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3576" y="8848380"/>
            <a:ext cx="676988" cy="246167"/>
          </a:xfrm>
        </p:spPr>
        <p:txBody>
          <a:bodyPr/>
          <a:lstStyle/>
          <a:p>
            <a:pPr defTabSz="909375">
              <a:defRPr/>
            </a:pPr>
            <a:fld id="{3711D1C8-0BB5-4546-B0DE-9FAB346B6C05}" type="slidenum">
              <a:rPr lang="en-US" smtClean="0"/>
              <a:pPr defTabSz="909375">
                <a:defRPr/>
              </a:pPr>
              <a:t>58</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973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5213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60</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61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6414735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400546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63</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0523384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64</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696454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65</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66</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1823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604767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70</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765449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71</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372138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3286958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72</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603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5"/>
          </p:nvPr>
        </p:nvSpPr>
        <p:spPr>
          <a:xfrm>
            <a:off x="3148013" y="9034319"/>
            <a:ext cx="704850" cy="247794"/>
          </a:xfrm>
        </p:spPr>
        <p:txBody>
          <a:bodyPr/>
          <a:lstStyle/>
          <a:p>
            <a:pPr>
              <a:defRPr/>
            </a:pPr>
            <a:fld id="{8763556B-200C-47A7-A0C1-331B2F754F54}" type="slidenum">
              <a:rPr lang="en-US" smtClean="0">
                <a:solidFill>
                  <a:srgbClr val="000000"/>
                </a:solidFill>
              </a:rPr>
              <a:pPr>
                <a:defRPr/>
              </a:pPr>
              <a:t>73</a:t>
            </a:fld>
            <a:endParaRPr lang="en-US" smtClean="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639134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85167" y="9046678"/>
            <a:ext cx="690779" cy="248133"/>
          </a:xfrm>
        </p:spPr>
        <p:txBody>
          <a:bodyPr/>
          <a:lstStyle/>
          <a:p>
            <a:pPr>
              <a:defRPr/>
            </a:pPr>
            <a:fld id="{DDEFB222-CE26-4681-BBEB-6CA6CED4556C}" type="slidenum">
              <a:rPr lang="en-US" smtClean="0"/>
              <a:pPr>
                <a:defRPr/>
              </a:pPr>
              <a:t>74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757147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75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56908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76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8866930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085167" y="9046822"/>
            <a:ext cx="690779" cy="247989"/>
          </a:xfrm>
          <a:noFill/>
        </p:spPr>
        <p:txBody>
          <a:bodyPr/>
          <a:lstStyle/>
          <a:p>
            <a:fld id="{4B467A6F-CB38-460C-8EC3-8BFEECA8E64B}" type="slidenum">
              <a:rPr lang="en-US" smtClean="0"/>
              <a:pPr/>
              <a:t>77</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07389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085167" y="9046822"/>
            <a:ext cx="690779" cy="247989"/>
          </a:xfrm>
          <a:noFill/>
        </p:spPr>
        <p:txBody>
          <a:bodyPr/>
          <a:lstStyle/>
          <a:p>
            <a:fld id="{4B467A6F-CB38-460C-8EC3-8BFEECA8E64B}" type="slidenum">
              <a:rPr lang="en-US" smtClean="0"/>
              <a:pPr/>
              <a:t>78</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49798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79</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5817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80</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4708627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sldNum" sz="quarter" idx="5"/>
          </p:nvPr>
        </p:nvSpPr>
        <p:spPr>
          <a:xfrm>
            <a:off x="3148013" y="9034319"/>
            <a:ext cx="704850" cy="247794"/>
          </a:xfrm>
        </p:spPr>
        <p:txBody>
          <a:bodyPr/>
          <a:lstStyle/>
          <a:p>
            <a:pPr>
              <a:defRPr/>
            </a:pPr>
            <a:fld id="{FFD504A1-8048-45A5-A2C6-DD298EBD7FBF}" type="slidenum">
              <a:rPr lang="en-US" smtClean="0">
                <a:solidFill>
                  <a:srgbClr val="000000"/>
                </a:solidFill>
              </a:rPr>
              <a:pPr>
                <a:defRPr/>
              </a:pPr>
              <a:t>81</a:t>
            </a:fld>
            <a:endParaRPr lang="en-US" smtClean="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73193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230859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82</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251791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092328" y="8998833"/>
            <a:ext cx="688915" cy="24829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83</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17595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085167" y="9046678"/>
            <a:ext cx="690779" cy="248133"/>
          </a:xfrm>
        </p:spPr>
        <p:txBody>
          <a:bodyPr/>
          <a:lstStyle/>
          <a:p>
            <a:pPr>
              <a:defRPr/>
            </a:pPr>
            <a:fld id="{9CA87C76-DB74-48C8-8124-79DAD4A811D1}" type="slidenum">
              <a:rPr lang="en-US" smtClean="0"/>
              <a:pPr>
                <a:defRPr/>
              </a:pPr>
              <a:t>84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3791473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085167" y="9046822"/>
            <a:ext cx="690779" cy="247989"/>
          </a:xfrm>
        </p:spPr>
        <p:txBody>
          <a:bodyPr/>
          <a:lstStyle/>
          <a:p>
            <a:pPr>
              <a:defRPr/>
            </a:pPr>
            <a:fld id="{B2A273B8-4229-4DDB-A170-29D1C53BF517}" type="slidenum">
              <a:rPr lang="en-US" smtClean="0"/>
              <a:pPr>
                <a:defRPr/>
              </a:pPr>
              <a:t>85</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218570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80587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090766" y="9000412"/>
            <a:ext cx="692032" cy="246717"/>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87</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1144656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324A1447-8C1B-40F6-B95A-86064C4AA679}" type="slidenum">
              <a:rPr lang="en-US" sz="1000"/>
              <a:pPr algn="ctr" defTabSz="928688"/>
              <a:t>88</a:t>
            </a:fld>
            <a:endParaRPr 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99357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424681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90</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93985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91</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682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8</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4710308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92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0217486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93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120071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94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2215226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95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4197546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96</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86116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42D317-78A5-4794-8EF1-9D25E7EA23BC}" type="slidenum">
              <a:rPr lang="en-US" sz="1000" smtClean="0"/>
              <a:pPr>
                <a:lnSpc>
                  <a:spcPct val="100000"/>
                </a:lnSpc>
                <a:spcBef>
                  <a:spcPct val="0"/>
                </a:spcBef>
                <a:buClrTx/>
                <a:buSzTx/>
                <a:buFontTx/>
                <a:buNone/>
              </a:pPr>
              <a:t>97</a:t>
            </a:fld>
            <a:endParaRPr lang="en-US" sz="10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7952546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202635C-E3FC-4DB0-A4EC-06F088ADCA41}" type="slidenum">
              <a:rPr lang="en-US" sz="1000" smtClean="0"/>
              <a:pPr>
                <a:lnSpc>
                  <a:spcPct val="100000"/>
                </a:lnSpc>
                <a:spcBef>
                  <a:spcPct val="0"/>
                </a:spcBef>
                <a:buClrTx/>
                <a:buSzTx/>
                <a:buFontTx/>
                <a:buNone/>
              </a:pPr>
              <a:t>98</a:t>
            </a:fld>
            <a:endParaRPr lang="en-US" sz="10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35261100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99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3291514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100</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36439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101</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7619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9</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0402027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102</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6997065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103</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1949726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104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5972856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1292966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106</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1213421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092328" y="8998833"/>
            <a:ext cx="688915" cy="24829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107</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807599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108</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91006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109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91537249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110</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693324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113</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415750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 id="2147485442" r:id="rId15"/>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73.vml"/><Relationship Id="rId6" Type="http://schemas.openxmlformats.org/officeDocument/2006/relationships/hyperlink" Target="http://www.census.gov/construction/c30/historical_data.html" TargetMode="External"/><Relationship Id="rId5" Type="http://schemas.openxmlformats.org/officeDocument/2006/relationships/image" Target="../media/image84.emf"/><Relationship Id="rId4" Type="http://schemas.openxmlformats.org/officeDocument/2006/relationships/oleObject" Target="../embeddings/oleObject73.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85.emf"/><Relationship Id="rId4" Type="http://schemas.openxmlformats.org/officeDocument/2006/relationships/oleObject" Target="../embeddings/oleObject74.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75.vml"/><Relationship Id="rId6" Type="http://schemas.openxmlformats.org/officeDocument/2006/relationships/image" Target="../media/image86.emf"/><Relationship Id="rId5" Type="http://schemas.openxmlformats.org/officeDocument/2006/relationships/oleObject" Target="../embeddings/oleObject75.bin"/><Relationship Id="rId4" Type="http://schemas.openxmlformats.org/officeDocument/2006/relationships/hyperlink" Target="http://data.bls.gov/" TargetMode="Externa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76.vml"/><Relationship Id="rId5" Type="http://schemas.openxmlformats.org/officeDocument/2006/relationships/image" Target="../media/image87.emf"/><Relationship Id="rId4" Type="http://schemas.openxmlformats.org/officeDocument/2006/relationships/oleObject" Target="../embeddings/oleObject76.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77.vml"/><Relationship Id="rId6" Type="http://schemas.openxmlformats.org/officeDocument/2006/relationships/hyperlink" Target="http://www.agc.org/galleries/news/Metro_Empl_1404_Rank.pdf" TargetMode="External"/><Relationship Id="rId5" Type="http://schemas.openxmlformats.org/officeDocument/2006/relationships/image" Target="../media/image88.emf"/><Relationship Id="rId4" Type="http://schemas.openxmlformats.org/officeDocument/2006/relationships/oleObject" Target="../embeddings/oleObject77.bin"/></Relationships>
</file>

<file path=ppt/slides/_rels/slide10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3.xml"/><Relationship Id="rId1" Type="http://schemas.openxmlformats.org/officeDocument/2006/relationships/slideLayout" Target="../slideLayouts/slideLayout6.xml"/><Relationship Id="rId4" Type="http://schemas.openxmlformats.org/officeDocument/2006/relationships/hyperlink" Target="http://iec.ucf.edu/post/2014/01/07/Florida-Metro-Forecast-December-2013.aspx" TargetMode="Externa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78.vml"/><Relationship Id="rId6" Type="http://schemas.openxmlformats.org/officeDocument/2006/relationships/image" Target="../media/image90.emf"/><Relationship Id="rId5" Type="http://schemas.openxmlformats.org/officeDocument/2006/relationships/oleObject" Target="../embeddings/oleObject78.bin"/><Relationship Id="rId4" Type="http://schemas.openxmlformats.org/officeDocument/2006/relationships/hyperlink" Target="http://www.federalreserve.gov/releases/h15/data.htm" TargetMode="Externa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federalreserve.gov/releases/h15/data.htm" TargetMode="External"/><Relationship Id="rId2" Type="http://schemas.openxmlformats.org/officeDocument/2006/relationships/tags" Target="../tags/tag6.xml"/><Relationship Id="rId1" Type="http://schemas.openxmlformats.org/officeDocument/2006/relationships/vmlDrawing" Target="../drawings/vmlDrawing79.vml"/><Relationship Id="rId6" Type="http://schemas.openxmlformats.org/officeDocument/2006/relationships/image" Target="../media/image91.emf"/><Relationship Id="rId5" Type="http://schemas.openxmlformats.org/officeDocument/2006/relationships/oleObject" Target="../embeddings/oleObject79.bin"/><Relationship Id="rId4" Type="http://schemas.openxmlformats.org/officeDocument/2006/relationships/notesSlide" Target="../notesSlides/notesSlide95.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80.vml"/><Relationship Id="rId5" Type="http://schemas.openxmlformats.org/officeDocument/2006/relationships/image" Target="../media/image92.emf"/><Relationship Id="rId4" Type="http://schemas.openxmlformats.org/officeDocument/2006/relationships/oleObject" Target="../embeddings/oleObject80.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93.emf"/><Relationship Id="rId4" Type="http://schemas.openxmlformats.org/officeDocument/2006/relationships/oleObject" Target="../embeddings/oleObject8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6.xml"/><Relationship Id="rId1" Type="http://schemas.openxmlformats.org/officeDocument/2006/relationships/vmlDrawing" Target="../drawings/vmlDrawing82.vml"/><Relationship Id="rId4" Type="http://schemas.openxmlformats.org/officeDocument/2006/relationships/image" Target="../media/image94.e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6.xml"/><Relationship Id="rId1" Type="http://schemas.openxmlformats.org/officeDocument/2006/relationships/vmlDrawing" Target="../drawings/vmlDrawing83.vml"/><Relationship Id="rId4" Type="http://schemas.openxmlformats.org/officeDocument/2006/relationships/image" Target="../media/image95.emf"/></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9.xml"/><Relationship Id="rId7" Type="http://schemas.openxmlformats.org/officeDocument/2006/relationships/image" Target="../media/image97.jpeg"/><Relationship Id="rId2" Type="http://schemas.openxmlformats.org/officeDocument/2006/relationships/slideLayout" Target="../slideLayouts/slideLayout7.xml"/><Relationship Id="rId1" Type="http://schemas.openxmlformats.org/officeDocument/2006/relationships/vmlDrawing" Target="../drawings/vmlDrawing84.vml"/><Relationship Id="rId6" Type="http://schemas.openxmlformats.org/officeDocument/2006/relationships/image" Target="../media/image96.emf"/><Relationship Id="rId5" Type="http://schemas.openxmlformats.org/officeDocument/2006/relationships/oleObject" Target="../embeddings/oleObject84.bin"/><Relationship Id="rId4" Type="http://schemas.openxmlformats.org/officeDocument/2006/relationships/hyperlink" Target="http://data.bls.gov/" TargetMode="Externa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6.xml"/><Relationship Id="rId1" Type="http://schemas.openxmlformats.org/officeDocument/2006/relationships/vmlDrawing" Target="../drawings/vmlDrawing85.vml"/><Relationship Id="rId4" Type="http://schemas.openxmlformats.org/officeDocument/2006/relationships/image" Target="../media/image98.e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2.xml"/><Relationship Id="rId1" Type="http://schemas.openxmlformats.org/officeDocument/2006/relationships/vmlDrawing" Target="../drawings/vmlDrawing86.vml"/><Relationship Id="rId4" Type="http://schemas.openxmlformats.org/officeDocument/2006/relationships/image" Target="../media/image99.emf"/></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87.vml"/><Relationship Id="rId5" Type="http://schemas.openxmlformats.org/officeDocument/2006/relationships/image" Target="../media/image100.emf"/><Relationship Id="rId4" Type="http://schemas.openxmlformats.org/officeDocument/2006/relationships/oleObject" Target="../embeddings/oleObject87.bin"/></Relationships>
</file>

<file path=ppt/slides/_rels/slide117.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88.vml"/><Relationship Id="rId6" Type="http://schemas.openxmlformats.org/officeDocument/2006/relationships/hyperlink" Target="http://www.census.gov/manufacturing/m3/" TargetMode="External"/><Relationship Id="rId5" Type="http://schemas.openxmlformats.org/officeDocument/2006/relationships/image" Target="../media/image104.emf"/><Relationship Id="rId4" Type="http://schemas.openxmlformats.org/officeDocument/2006/relationships/oleObject" Target="../embeddings/oleObject88.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vmlDrawing" Target="../drawings/vmlDrawing89.vml"/><Relationship Id="rId6" Type="http://schemas.openxmlformats.org/officeDocument/2006/relationships/hyperlink" Target="http://www.census.gov/manufacturing/m3/" TargetMode="External"/><Relationship Id="rId5" Type="http://schemas.openxmlformats.org/officeDocument/2006/relationships/image" Target="../media/image105.emf"/><Relationship Id="rId4" Type="http://schemas.openxmlformats.org/officeDocument/2006/relationships/oleObject" Target="../embeddings/oleObject89.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90.vml"/><Relationship Id="rId6" Type="http://schemas.openxmlformats.org/officeDocument/2006/relationships/hyperlink" Target="http://data.bls.gov/" TargetMode="External"/><Relationship Id="rId5" Type="http://schemas.openxmlformats.org/officeDocument/2006/relationships/image" Target="../media/image106.emf"/><Relationship Id="rId4" Type="http://schemas.openxmlformats.org/officeDocument/2006/relationships/oleObject" Target="../embeddings/oleObject90.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91.vml"/><Relationship Id="rId6" Type="http://schemas.openxmlformats.org/officeDocument/2006/relationships/hyperlink" Target="http://www.ism.ws/ismreport/mfgrob.cfm" TargetMode="External"/><Relationship Id="rId5" Type="http://schemas.openxmlformats.org/officeDocument/2006/relationships/image" Target="../media/image107.emf"/><Relationship Id="rId4" Type="http://schemas.openxmlformats.org/officeDocument/2006/relationships/oleObject" Target="../embeddings/oleObject91.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vmlDrawing" Target="../drawings/vmlDrawing92.vml"/><Relationship Id="rId5" Type="http://schemas.openxmlformats.org/officeDocument/2006/relationships/image" Target="../media/image108.emf"/><Relationship Id="rId4" Type="http://schemas.openxmlformats.org/officeDocument/2006/relationships/oleObject" Target="../embeddings/oleObject92.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0.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93.vml"/><Relationship Id="rId6" Type="http://schemas.openxmlformats.org/officeDocument/2006/relationships/image" Target="../media/image109.emf"/><Relationship Id="rId5" Type="http://schemas.openxmlformats.org/officeDocument/2006/relationships/oleObject" Target="../embeddings/oleObject93.bin"/><Relationship Id="rId4" Type="http://schemas.openxmlformats.org/officeDocument/2006/relationships/audio" Target="../media/audio1.wav"/></Relationships>
</file>

<file path=ppt/slides/_rels/slide1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94.vml"/><Relationship Id="rId5" Type="http://schemas.openxmlformats.org/officeDocument/2006/relationships/image" Target="../media/image110.emf"/><Relationship Id="rId4" Type="http://schemas.openxmlformats.org/officeDocument/2006/relationships/oleObject" Target="../embeddings/oleObject94.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95.vml"/><Relationship Id="rId5" Type="http://schemas.openxmlformats.org/officeDocument/2006/relationships/image" Target="../media/image111.emf"/><Relationship Id="rId4" Type="http://schemas.openxmlformats.org/officeDocument/2006/relationships/oleObject" Target="../embeddings/oleObject95.bin"/></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96.vml"/><Relationship Id="rId5" Type="http://schemas.openxmlformats.org/officeDocument/2006/relationships/image" Target="../media/image112.emf"/><Relationship Id="rId4" Type="http://schemas.openxmlformats.org/officeDocument/2006/relationships/oleObject" Target="../embeddings/oleObject96.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97.vml"/><Relationship Id="rId5" Type="http://schemas.openxmlformats.org/officeDocument/2006/relationships/image" Target="../media/image113.emf"/><Relationship Id="rId4" Type="http://schemas.openxmlformats.org/officeDocument/2006/relationships/oleObject" Target="../embeddings/oleObject97.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98.vml"/><Relationship Id="rId6" Type="http://schemas.openxmlformats.org/officeDocument/2006/relationships/hyperlink" Target="http://www.bls.gov/ces/home.htm" TargetMode="External"/><Relationship Id="rId5" Type="http://schemas.openxmlformats.org/officeDocument/2006/relationships/image" Target="../media/image114.emf"/><Relationship Id="rId4" Type="http://schemas.openxmlformats.org/officeDocument/2006/relationships/oleObject" Target="../embeddings/oleObject98.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99.vml"/><Relationship Id="rId6" Type="http://schemas.openxmlformats.org/officeDocument/2006/relationships/hyperlink" Target="http://www.bls.gov/ces/home.htm" TargetMode="External"/><Relationship Id="rId5" Type="http://schemas.openxmlformats.org/officeDocument/2006/relationships/image" Target="../media/image115.emf"/><Relationship Id="rId4" Type="http://schemas.openxmlformats.org/officeDocument/2006/relationships/oleObject" Target="../embeddings/oleObject99.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100.vml"/><Relationship Id="rId6" Type="http://schemas.openxmlformats.org/officeDocument/2006/relationships/hyperlink" Target="http://www.bls.gov/ces/home.htm" TargetMode="External"/><Relationship Id="rId5" Type="http://schemas.openxmlformats.org/officeDocument/2006/relationships/image" Target="../media/image116.emf"/><Relationship Id="rId4" Type="http://schemas.openxmlformats.org/officeDocument/2006/relationships/oleObject" Target="../embeddings/oleObject100.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vmlDrawing" Target="../drawings/vmlDrawing101.vml"/><Relationship Id="rId6" Type="http://schemas.openxmlformats.org/officeDocument/2006/relationships/hyperlink" Target="http://www.bls.gov/data/" TargetMode="External"/><Relationship Id="rId5" Type="http://schemas.openxmlformats.org/officeDocument/2006/relationships/image" Target="../media/image117.emf"/><Relationship Id="rId4" Type="http://schemas.openxmlformats.org/officeDocument/2006/relationships/oleObject" Target="../embeddings/oleObject101.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102.vml"/><Relationship Id="rId6" Type="http://schemas.openxmlformats.org/officeDocument/2006/relationships/hyperlink" Target="http://www.bls.gov/data/" TargetMode="External"/><Relationship Id="rId5" Type="http://schemas.openxmlformats.org/officeDocument/2006/relationships/image" Target="../media/image118.emf"/><Relationship Id="rId4" Type="http://schemas.openxmlformats.org/officeDocument/2006/relationships/oleObject" Target="../embeddings/oleObject102.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1.xml"/><Relationship Id="rId7" Type="http://schemas.openxmlformats.org/officeDocument/2006/relationships/image" Target="../media/image97.jpeg"/><Relationship Id="rId2" Type="http://schemas.openxmlformats.org/officeDocument/2006/relationships/slideLayout" Target="../slideLayouts/slideLayout7.xml"/><Relationship Id="rId1" Type="http://schemas.openxmlformats.org/officeDocument/2006/relationships/vmlDrawing" Target="../drawings/vmlDrawing103.vml"/><Relationship Id="rId6" Type="http://schemas.openxmlformats.org/officeDocument/2006/relationships/image" Target="../media/image119.emf"/><Relationship Id="rId5" Type="http://schemas.openxmlformats.org/officeDocument/2006/relationships/oleObject" Target="../embeddings/oleObject103.bin"/><Relationship Id="rId4" Type="http://schemas.openxmlformats.org/officeDocument/2006/relationships/hyperlink" Target="http://data.bls.gov/" TargetMode="Externa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104.vml"/><Relationship Id="rId6" Type="http://schemas.openxmlformats.org/officeDocument/2006/relationships/image" Target="../media/image120.emf"/><Relationship Id="rId5" Type="http://schemas.openxmlformats.org/officeDocument/2006/relationships/oleObject" Target="../embeddings/oleObject104.bin"/><Relationship Id="rId4" Type="http://schemas.openxmlformats.org/officeDocument/2006/relationships/hyperlink" Target="http://research.stlouisfed.org/fred2/series/WASCUR" TargetMode="Externa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6.xml"/><Relationship Id="rId1" Type="http://schemas.openxmlformats.org/officeDocument/2006/relationships/vmlDrawing" Target="../drawings/vmlDrawing105.vml"/><Relationship Id="rId6" Type="http://schemas.openxmlformats.org/officeDocument/2006/relationships/hyperlink" Target="http://research.stlouisfed.org/fred2/series/WASCUR" TargetMode="External"/><Relationship Id="rId5" Type="http://schemas.openxmlformats.org/officeDocument/2006/relationships/image" Target="../media/image121.emf"/><Relationship Id="rId4" Type="http://schemas.openxmlformats.org/officeDocument/2006/relationships/oleObject" Target="../embeddings/oleObject105.bin"/></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6.xml"/><Relationship Id="rId1" Type="http://schemas.openxmlformats.org/officeDocument/2006/relationships/vmlDrawing" Target="../drawings/vmlDrawing106.vml"/><Relationship Id="rId5" Type="http://schemas.openxmlformats.org/officeDocument/2006/relationships/image" Target="../media/image122.emf"/><Relationship Id="rId4" Type="http://schemas.openxmlformats.org/officeDocument/2006/relationships/oleObject" Target="../embeddings/oleObject106.bin"/></Relationships>
</file>

<file path=ppt/slides/_rels/slide14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107.vml"/><Relationship Id="rId6" Type="http://schemas.openxmlformats.org/officeDocument/2006/relationships/image" Target="../media/image124.emf"/><Relationship Id="rId5" Type="http://schemas.openxmlformats.org/officeDocument/2006/relationships/oleObject" Target="../embeddings/Microsoft_Excel_97-2003_Worksheet1.xls"/><Relationship Id="rId4" Type="http://schemas.openxmlformats.org/officeDocument/2006/relationships/oleObject" Target="../embeddings/oleObject107.bin"/></Relationships>
</file>

<file path=ppt/slides/_rels/slide1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image" Target="../media/image125.emf"/><Relationship Id="rId4" Type="http://schemas.openxmlformats.org/officeDocument/2006/relationships/oleObject" Target="../embeddings/oleObject108.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6.xml"/><Relationship Id="rId1" Type="http://schemas.openxmlformats.org/officeDocument/2006/relationships/vmlDrawing" Target="../drawings/vmlDrawing109.vml"/><Relationship Id="rId5" Type="http://schemas.openxmlformats.org/officeDocument/2006/relationships/image" Target="../media/image126.emf"/><Relationship Id="rId4" Type="http://schemas.openxmlformats.org/officeDocument/2006/relationships/oleObject" Target="../embeddings/oleObject109.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vmlDrawing" Target="../drawings/vmlDrawing110.vml"/><Relationship Id="rId5" Type="http://schemas.openxmlformats.org/officeDocument/2006/relationships/image" Target="../media/image127.emf"/><Relationship Id="rId4" Type="http://schemas.openxmlformats.org/officeDocument/2006/relationships/oleObject" Target="../embeddings/oleObject110.bin"/></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111.vml"/><Relationship Id="rId5" Type="http://schemas.openxmlformats.org/officeDocument/2006/relationships/image" Target="../media/image128.emf"/><Relationship Id="rId4" Type="http://schemas.openxmlformats.org/officeDocument/2006/relationships/oleObject" Target="../embeddings/oleObject111.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112.vml"/><Relationship Id="rId5" Type="http://schemas.openxmlformats.org/officeDocument/2006/relationships/image" Target="../media/image129.emf"/><Relationship Id="rId4" Type="http://schemas.openxmlformats.org/officeDocument/2006/relationships/oleObject" Target="../embeddings/oleObject112.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113.vml"/><Relationship Id="rId5" Type="http://schemas.openxmlformats.org/officeDocument/2006/relationships/image" Target="../media/image130.emf"/><Relationship Id="rId4" Type="http://schemas.openxmlformats.org/officeDocument/2006/relationships/oleObject" Target="../embeddings/oleObject113.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114.vml"/><Relationship Id="rId5" Type="http://schemas.openxmlformats.org/officeDocument/2006/relationships/image" Target="../media/image131.emf"/><Relationship Id="rId4" Type="http://schemas.openxmlformats.org/officeDocument/2006/relationships/oleObject" Target="../embeddings/oleObject114.bin"/></Relationships>
</file>

<file path=ppt/slides/_rels/slide154.x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55.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6.xml"/><Relationship Id="rId1" Type="http://schemas.openxmlformats.org/officeDocument/2006/relationships/vmlDrawing" Target="../drawings/vmlDrawing115.vml"/><Relationship Id="rId5" Type="http://schemas.openxmlformats.org/officeDocument/2006/relationships/image" Target="../media/image134.emf"/><Relationship Id="rId4" Type="http://schemas.openxmlformats.org/officeDocument/2006/relationships/oleObject" Target="../embeddings/oleObject115.bin"/></Relationships>
</file>

<file path=ppt/slides/_rels/slide15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35.jpeg"/><Relationship Id="rId5" Type="http://schemas.openxmlformats.org/officeDocument/2006/relationships/notesSlide" Target="../notesSlides/notesSlide138.xml"/><Relationship Id="rId4" Type="http://schemas.openxmlformats.org/officeDocument/2006/relationships/slideLayout" Target="../slideLayouts/slideLayout15.xml"/></Relationships>
</file>

<file path=ppt/slides/_rels/slide158.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59.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61.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6.xml"/><Relationship Id="rId1" Type="http://schemas.openxmlformats.org/officeDocument/2006/relationships/vmlDrawing" Target="../drawings/vmlDrawing116.vml"/><Relationship Id="rId5" Type="http://schemas.openxmlformats.org/officeDocument/2006/relationships/image" Target="../media/image138.emf"/><Relationship Id="rId4" Type="http://schemas.openxmlformats.org/officeDocument/2006/relationships/oleObject" Target="../embeddings/oleObject116.bin"/></Relationships>
</file>

<file path=ppt/slides/_rels/slide16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40.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39.png"/><Relationship Id="rId5" Type="http://schemas.openxmlformats.org/officeDocument/2006/relationships/notesSlide" Target="../notesSlides/notesSlide143.xml"/><Relationship Id="rId4"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6.xml"/><Relationship Id="rId1" Type="http://schemas.openxmlformats.org/officeDocument/2006/relationships/vmlDrawing" Target="../drawings/vmlDrawing117.vml"/><Relationship Id="rId5" Type="http://schemas.openxmlformats.org/officeDocument/2006/relationships/image" Target="../media/image141.emf"/><Relationship Id="rId4" Type="http://schemas.openxmlformats.org/officeDocument/2006/relationships/oleObject" Target="../embeddings/oleObject117.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118.vml"/><Relationship Id="rId6" Type="http://schemas.openxmlformats.org/officeDocument/2006/relationships/image" Target="../media/image142.emf"/><Relationship Id="rId5" Type="http://schemas.openxmlformats.org/officeDocument/2006/relationships/package" Target="../embeddings/Microsoft_PowerPoint_Slide9.sldx"/><Relationship Id="rId4" Type="http://schemas.openxmlformats.org/officeDocument/2006/relationships/oleObject" Target="../embeddings/oleObject118.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6.xml"/><Relationship Id="rId1" Type="http://schemas.openxmlformats.org/officeDocument/2006/relationships/vmlDrawing" Target="../drawings/vmlDrawing119.vml"/><Relationship Id="rId6" Type="http://schemas.openxmlformats.org/officeDocument/2006/relationships/image" Target="../media/image143.emf"/><Relationship Id="rId5" Type="http://schemas.openxmlformats.org/officeDocument/2006/relationships/package" Target="../embeddings/Microsoft_PowerPoint_Slide10.sldx"/><Relationship Id="rId4" Type="http://schemas.openxmlformats.org/officeDocument/2006/relationships/oleObject" Target="../embeddings/oleObject11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17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44.emf"/><Relationship Id="rId4" Type="http://schemas.openxmlformats.org/officeDocument/2006/relationships/notesSlide" Target="../notesSlides/notesSlide147.xml"/></Relationships>
</file>

<file path=ppt/slides/_rels/slide17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45.emf"/><Relationship Id="rId4" Type="http://schemas.openxmlformats.org/officeDocument/2006/relationships/notesSlide" Target="../notesSlides/notesSlide148.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146.png"/></Relationships>
</file>

<file path=ppt/slides/_rels/slide17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47.png"/><Relationship Id="rId4" Type="http://schemas.openxmlformats.org/officeDocument/2006/relationships/notesSlide" Target="../notesSlides/notesSlide150.xml"/></Relationships>
</file>

<file path=ppt/slides/_rels/slide17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35.jpeg"/><Relationship Id="rId5" Type="http://schemas.openxmlformats.org/officeDocument/2006/relationships/notesSlide" Target="../notesSlides/notesSlide151.xml"/><Relationship Id="rId4" Type="http://schemas.openxmlformats.org/officeDocument/2006/relationships/slideLayout" Target="../slideLayouts/slideLayout15.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6.xml"/><Relationship Id="rId1" Type="http://schemas.openxmlformats.org/officeDocument/2006/relationships/vmlDrawing" Target="../drawings/vmlDrawing120.vml"/><Relationship Id="rId5" Type="http://schemas.openxmlformats.org/officeDocument/2006/relationships/image" Target="../media/image148.emf"/><Relationship Id="rId4" Type="http://schemas.openxmlformats.org/officeDocument/2006/relationships/oleObject" Target="../embeddings/oleObject120.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6.xml"/><Relationship Id="rId1" Type="http://schemas.openxmlformats.org/officeDocument/2006/relationships/vmlDrawing" Target="../drawings/vmlDrawing121.vml"/><Relationship Id="rId5" Type="http://schemas.openxmlformats.org/officeDocument/2006/relationships/image" Target="../media/image149.emf"/><Relationship Id="rId4" Type="http://schemas.openxmlformats.org/officeDocument/2006/relationships/oleObject" Target="../embeddings/oleObject121.bin"/></Relationships>
</file>

<file path=ppt/slides/_rels/slide17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50.png"/><Relationship Id="rId4" Type="http://schemas.openxmlformats.org/officeDocument/2006/relationships/notesSlide" Target="../notesSlides/notesSlide154.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13.xml"/><Relationship Id="rId1" Type="http://schemas.openxmlformats.org/officeDocument/2006/relationships/tags" Target="../tags/tag34.xml"/><Relationship Id="rId4" Type="http://schemas.openxmlformats.org/officeDocument/2006/relationships/image" Target="../media/image151.png"/></Relationships>
</file>

<file path=ppt/slides/_rels/slide17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6.xml"/><Relationship Id="rId1" Type="http://schemas.openxmlformats.org/officeDocument/2006/relationships/vmlDrawing" Target="../drawings/vmlDrawing122.vml"/><Relationship Id="rId5" Type="http://schemas.openxmlformats.org/officeDocument/2006/relationships/image" Target="../media/image153.emf"/><Relationship Id="rId4" Type="http://schemas.openxmlformats.org/officeDocument/2006/relationships/oleObject" Target="../embeddings/oleObject122.bin"/></Relationships>
</file>

<file path=ppt/slides/_rels/slide1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6.xml"/><Relationship Id="rId1" Type="http://schemas.openxmlformats.org/officeDocument/2006/relationships/vmlDrawing" Target="../drawings/vmlDrawing123.vml"/><Relationship Id="rId6" Type="http://schemas.openxmlformats.org/officeDocument/2006/relationships/hyperlink" Target="http://www.fema.gov/disasters" TargetMode="External"/><Relationship Id="rId5" Type="http://schemas.openxmlformats.org/officeDocument/2006/relationships/image" Target="../media/image154.emf"/><Relationship Id="rId4" Type="http://schemas.openxmlformats.org/officeDocument/2006/relationships/oleObject" Target="../embeddings/oleObject123.bin"/></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vmlDrawing" Target="../drawings/vmlDrawing124.vml"/><Relationship Id="rId6" Type="http://schemas.openxmlformats.org/officeDocument/2006/relationships/hyperlink" Target="http://www.fema.gov/news/disaster_totals_annual.fema" TargetMode="External"/><Relationship Id="rId5" Type="http://schemas.openxmlformats.org/officeDocument/2006/relationships/image" Target="../media/image155.emf"/><Relationship Id="rId4" Type="http://schemas.openxmlformats.org/officeDocument/2006/relationships/oleObject" Target="../embeddings/oleObject124.bin"/></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vmlDrawing" Target="../drawings/vmlDrawing125.vml"/><Relationship Id="rId6" Type="http://schemas.openxmlformats.org/officeDocument/2006/relationships/hyperlink" Target="http://www.fema.gov/news/disaster_totals_annual.fema" TargetMode="External"/><Relationship Id="rId5" Type="http://schemas.openxmlformats.org/officeDocument/2006/relationships/image" Target="../media/image156.emf"/><Relationship Id="rId4" Type="http://schemas.openxmlformats.org/officeDocument/2006/relationships/oleObject" Target="../embeddings/oleObject125.bin"/></Relationships>
</file>

<file path=ppt/slides/_rels/slide1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63.xml"/><Relationship Id="rId1" Type="http://schemas.openxmlformats.org/officeDocument/2006/relationships/slideLayout" Target="../slideLayouts/slideLayout13.xml"/><Relationship Id="rId4" Type="http://schemas.openxmlformats.org/officeDocument/2006/relationships/image" Target="../media/image157.gif"/></Relationships>
</file>

<file path=ppt/slides/_rels/slide187.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64.xml"/><Relationship Id="rId1" Type="http://schemas.openxmlformats.org/officeDocument/2006/relationships/slideLayout" Target="../slideLayouts/slideLayout13.xml"/><Relationship Id="rId5" Type="http://schemas.openxmlformats.org/officeDocument/2006/relationships/image" Target="../media/image158.png"/><Relationship Id="rId4" Type="http://schemas.openxmlformats.org/officeDocument/2006/relationships/hyperlink" Target="http://www.spc.noaa.gov/wcm/torngraph-big.png" TargetMode="External"/></Relationships>
</file>

<file path=ppt/slides/_rels/slide188.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65.xml"/><Relationship Id="rId1" Type="http://schemas.openxmlformats.org/officeDocument/2006/relationships/slideLayout" Target="../slideLayouts/slideLayout13.xml"/><Relationship Id="rId4" Type="http://schemas.openxmlformats.org/officeDocument/2006/relationships/image" Target="../media/image159.gif"/></Relationships>
</file>

<file path=ppt/slides/_rels/slide189.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66.xml"/><Relationship Id="rId1" Type="http://schemas.openxmlformats.org/officeDocument/2006/relationships/slideLayout" Target="../slideLayouts/slideLayout13.xml"/><Relationship Id="rId4" Type="http://schemas.openxmlformats.org/officeDocument/2006/relationships/image" Target="../media/image160.gif"/></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67.xml"/><Relationship Id="rId1" Type="http://schemas.openxmlformats.org/officeDocument/2006/relationships/slideLayout" Target="../slideLayouts/slideLayout13.xml"/><Relationship Id="rId4" Type="http://schemas.openxmlformats.org/officeDocument/2006/relationships/image" Target="../media/image161.gif"/></Relationships>
</file>

<file path=ppt/slides/_rels/slide191.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68.xml"/><Relationship Id="rId1" Type="http://schemas.openxmlformats.org/officeDocument/2006/relationships/slideLayout" Target="../slideLayouts/slideLayout13.xml"/><Relationship Id="rId4" Type="http://schemas.openxmlformats.org/officeDocument/2006/relationships/image" Target="../media/image162.gif"/></Relationships>
</file>

<file path=ppt/slides/_rels/slide192.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69.xml"/><Relationship Id="rId1" Type="http://schemas.openxmlformats.org/officeDocument/2006/relationships/slideLayout" Target="../slideLayouts/slideLayout13.xml"/><Relationship Id="rId4" Type="http://schemas.openxmlformats.org/officeDocument/2006/relationships/hyperlink" Target="http://www.spc.noaa.gov/wcm/" TargetMode="External"/></Relationships>
</file>

<file path=ppt/slides/_rels/slide193.xml.rels><?xml version="1.0" encoding="UTF-8" standalone="yes"?>
<Relationships xmlns="http://schemas.openxmlformats.org/package/2006/relationships"><Relationship Id="rId3" Type="http://schemas.openxmlformats.org/officeDocument/2006/relationships/image" Target="../media/image164.emf"/><Relationship Id="rId2" Type="http://schemas.openxmlformats.org/officeDocument/2006/relationships/notesSlide" Target="../notesSlides/notesSlide170.xml"/><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3" Type="http://schemas.openxmlformats.org/officeDocument/2006/relationships/image" Target="../media/image165.emf"/><Relationship Id="rId2" Type="http://schemas.openxmlformats.org/officeDocument/2006/relationships/notesSlide" Target="../notesSlides/notesSlide171.xml"/><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3" Type="http://schemas.openxmlformats.org/officeDocument/2006/relationships/image" Target="../media/image166.emf"/><Relationship Id="rId2" Type="http://schemas.openxmlformats.org/officeDocument/2006/relationships/notesSlide" Target="../notesSlides/notesSlide172.xml"/><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6.xml"/><Relationship Id="rId1" Type="http://schemas.openxmlformats.org/officeDocument/2006/relationships/vmlDrawing" Target="../drawings/vmlDrawing126.vml"/><Relationship Id="rId5" Type="http://schemas.openxmlformats.org/officeDocument/2006/relationships/image" Target="../media/image167.emf"/><Relationship Id="rId4" Type="http://schemas.openxmlformats.org/officeDocument/2006/relationships/oleObject" Target="../embeddings/oleObject126.bin"/></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6.xml"/><Relationship Id="rId1" Type="http://schemas.openxmlformats.org/officeDocument/2006/relationships/vmlDrawing" Target="../drawings/vmlDrawing127.vml"/><Relationship Id="rId5" Type="http://schemas.openxmlformats.org/officeDocument/2006/relationships/image" Target="../media/image168.emf"/><Relationship Id="rId4" Type="http://schemas.openxmlformats.org/officeDocument/2006/relationships/oleObject" Target="../embeddings/oleObject127.bin"/></Relationships>
</file>

<file path=ppt/slides/_rels/slide1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6.xml"/><Relationship Id="rId1" Type="http://schemas.openxmlformats.org/officeDocument/2006/relationships/vmlDrawing" Target="../drawings/vmlDrawing128.vml"/><Relationship Id="rId5" Type="http://schemas.openxmlformats.org/officeDocument/2006/relationships/image" Target="../media/image169.emf"/><Relationship Id="rId4" Type="http://schemas.openxmlformats.org/officeDocument/2006/relationships/oleObject" Target="../embeddings/oleObject128.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6.xml"/><Relationship Id="rId1" Type="http://schemas.openxmlformats.org/officeDocument/2006/relationships/vmlDrawing" Target="../drawings/vmlDrawing129.vml"/><Relationship Id="rId5" Type="http://schemas.openxmlformats.org/officeDocument/2006/relationships/image" Target="../media/image170.emf"/><Relationship Id="rId4" Type="http://schemas.openxmlformats.org/officeDocument/2006/relationships/oleObject" Target="../embeddings/oleObject129.bin"/></Relationships>
</file>

<file path=ppt/slides/_rels/slide2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8.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4.html" TargetMode="External"/></Relationships>
</file>

<file path=ppt/slides/_rels/slide204.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12.xml"/><Relationship Id="rId1" Type="http://schemas.openxmlformats.org/officeDocument/2006/relationships/vmlDrawing" Target="../drawings/vmlDrawing130.vml"/><Relationship Id="rId4" Type="http://schemas.openxmlformats.org/officeDocument/2006/relationships/image" Target="../media/image171.emf"/></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7.xml"/><Relationship Id="rId1" Type="http://schemas.openxmlformats.org/officeDocument/2006/relationships/vmlDrawing" Target="../drawings/vmlDrawing131.vml"/><Relationship Id="rId5" Type="http://schemas.openxmlformats.org/officeDocument/2006/relationships/image" Target="../media/image172.emf"/><Relationship Id="rId4" Type="http://schemas.openxmlformats.org/officeDocument/2006/relationships/oleObject" Target="../embeddings/oleObject131.bin"/></Relationships>
</file>

<file path=ppt/slides/_rels/slide206.xml.rels><?xml version="1.0" encoding="UTF-8" standalone="yes"?>
<Relationships xmlns="http://schemas.openxmlformats.org/package/2006/relationships"><Relationship Id="rId2" Type="http://schemas.openxmlformats.org/officeDocument/2006/relationships/image" Target="../media/image173.emf"/><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180.xml"/><Relationship Id="rId1" Type="http://schemas.openxmlformats.org/officeDocument/2006/relationships/slideLayout" Target="../slideLayouts/slideLayout7.xml"/><Relationship Id="rId4" Type="http://schemas.openxmlformats.org/officeDocument/2006/relationships/image" Target="../media/image175.jpeg"/></Relationships>
</file>

<file path=ppt/slides/_rels/slide208.xml.rels><?xml version="1.0" encoding="UTF-8" standalone="yes"?>
<Relationships xmlns="http://schemas.openxmlformats.org/package/2006/relationships"><Relationship Id="rId3" Type="http://schemas.openxmlformats.org/officeDocument/2006/relationships/hyperlink" Target="http://www.iii.org/white_papers/terrorism-risk-a-constant-threat-2014.html" TargetMode="External"/><Relationship Id="rId2" Type="http://schemas.openxmlformats.org/officeDocument/2006/relationships/notesSlide" Target="../notesSlides/notesSlide181.xml"/><Relationship Id="rId1" Type="http://schemas.openxmlformats.org/officeDocument/2006/relationships/slideLayout" Target="../slideLayouts/slideLayout7.xml"/><Relationship Id="rId4" Type="http://schemas.openxmlformats.org/officeDocument/2006/relationships/image" Target="../media/image176.emf"/></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4.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13.xml.rels><?xml version="1.0" encoding="UTF-8" standalone="yes"?>
<Relationships xmlns="http://schemas.openxmlformats.org/package/2006/relationships"><Relationship Id="rId8" Type="http://schemas.openxmlformats.org/officeDocument/2006/relationships/image" Target="../media/image180.jpeg"/><Relationship Id="rId3" Type="http://schemas.openxmlformats.org/officeDocument/2006/relationships/notesSlide" Target="../notesSlides/notesSlide185.xml"/><Relationship Id="rId7" Type="http://schemas.openxmlformats.org/officeDocument/2006/relationships/image" Target="../media/image179.jpeg"/><Relationship Id="rId2" Type="http://schemas.openxmlformats.org/officeDocument/2006/relationships/slideLayout" Target="../slideLayouts/slideLayout6.xml"/><Relationship Id="rId1" Type="http://schemas.openxmlformats.org/officeDocument/2006/relationships/vmlDrawing" Target="../drawings/vmlDrawing132.vml"/><Relationship Id="rId6" Type="http://schemas.openxmlformats.org/officeDocument/2006/relationships/image" Target="../media/image178.jpeg"/><Relationship Id="rId5" Type="http://schemas.openxmlformats.org/officeDocument/2006/relationships/image" Target="../media/image177.emf"/><Relationship Id="rId10" Type="http://schemas.openxmlformats.org/officeDocument/2006/relationships/image" Target="../media/image182.jpeg"/><Relationship Id="rId4" Type="http://schemas.openxmlformats.org/officeDocument/2006/relationships/oleObject" Target="../embeddings/oleObject132.bin"/><Relationship Id="rId9" Type="http://schemas.openxmlformats.org/officeDocument/2006/relationships/image" Target="../media/image181.jpeg"/></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6.xml"/><Relationship Id="rId1" Type="http://schemas.openxmlformats.org/officeDocument/2006/relationships/vmlDrawing" Target="../drawings/vmlDrawing133.vml"/><Relationship Id="rId5" Type="http://schemas.openxmlformats.org/officeDocument/2006/relationships/image" Target="../media/image183.emf"/><Relationship Id="rId4" Type="http://schemas.openxmlformats.org/officeDocument/2006/relationships/oleObject" Target="../embeddings/oleObject133.bin"/></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6.xml"/><Relationship Id="rId1" Type="http://schemas.openxmlformats.org/officeDocument/2006/relationships/vmlDrawing" Target="../drawings/vmlDrawing134.vml"/><Relationship Id="rId5" Type="http://schemas.openxmlformats.org/officeDocument/2006/relationships/image" Target="../media/image184.emf"/><Relationship Id="rId4" Type="http://schemas.openxmlformats.org/officeDocument/2006/relationships/oleObject" Target="../embeddings/oleObject134.bin"/></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35.vml"/><Relationship Id="rId5" Type="http://schemas.openxmlformats.org/officeDocument/2006/relationships/image" Target="../media/image185.emf"/><Relationship Id="rId4" Type="http://schemas.openxmlformats.org/officeDocument/2006/relationships/oleObject" Target="../embeddings/oleObject135.bin"/></Relationships>
</file>

<file path=ppt/slides/_rels/slide2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6.xml"/><Relationship Id="rId1" Type="http://schemas.openxmlformats.org/officeDocument/2006/relationships/vmlDrawing" Target="../drawings/vmlDrawing136.vml"/><Relationship Id="rId5" Type="http://schemas.openxmlformats.org/officeDocument/2006/relationships/image" Target="../media/image186.emf"/><Relationship Id="rId4" Type="http://schemas.openxmlformats.org/officeDocument/2006/relationships/oleObject" Target="../embeddings/oleObject136.bin"/></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6.xml"/><Relationship Id="rId1" Type="http://schemas.openxmlformats.org/officeDocument/2006/relationships/vmlDrawing" Target="../drawings/vmlDrawing137.vml"/><Relationship Id="rId5" Type="http://schemas.openxmlformats.org/officeDocument/2006/relationships/image" Target="../media/image187.emf"/><Relationship Id="rId4" Type="http://schemas.openxmlformats.org/officeDocument/2006/relationships/oleObject" Target="../embeddings/oleObject137.bin"/></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6.xml"/><Relationship Id="rId1" Type="http://schemas.openxmlformats.org/officeDocument/2006/relationships/vmlDrawing" Target="../drawings/vmlDrawing138.vml"/><Relationship Id="rId5" Type="http://schemas.openxmlformats.org/officeDocument/2006/relationships/image" Target="../media/image188.emf"/><Relationship Id="rId4" Type="http://schemas.openxmlformats.org/officeDocument/2006/relationships/oleObject" Target="../embeddings/oleObject138.bin"/></Relationships>
</file>

<file path=ppt/slides/_rels/slide2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7.xml"/><Relationship Id="rId1" Type="http://schemas.openxmlformats.org/officeDocument/2006/relationships/vmlDrawing" Target="../drawings/vmlDrawing139.vml"/><Relationship Id="rId5" Type="http://schemas.openxmlformats.org/officeDocument/2006/relationships/image" Target="../media/image189.emf"/><Relationship Id="rId4" Type="http://schemas.openxmlformats.org/officeDocument/2006/relationships/oleObject" Target="../embeddings/oleObject139.bin"/></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7.xml"/><Relationship Id="rId1" Type="http://schemas.openxmlformats.org/officeDocument/2006/relationships/vmlDrawing" Target="../drawings/vmlDrawing140.vml"/><Relationship Id="rId5" Type="http://schemas.openxmlformats.org/officeDocument/2006/relationships/image" Target="../media/image190.emf"/><Relationship Id="rId4" Type="http://schemas.openxmlformats.org/officeDocument/2006/relationships/oleObject" Target="../embeddings/oleObject140.bin"/></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7.xml"/><Relationship Id="rId1" Type="http://schemas.openxmlformats.org/officeDocument/2006/relationships/vmlDrawing" Target="../drawings/vmlDrawing141.vml"/><Relationship Id="rId5" Type="http://schemas.openxmlformats.org/officeDocument/2006/relationships/image" Target="../media/image191.emf"/><Relationship Id="rId4" Type="http://schemas.openxmlformats.org/officeDocument/2006/relationships/oleObject" Target="../embeddings/oleObject141.bin"/></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7.xml"/><Relationship Id="rId1" Type="http://schemas.openxmlformats.org/officeDocument/2006/relationships/vmlDrawing" Target="../drawings/vmlDrawing142.vml"/><Relationship Id="rId6" Type="http://schemas.openxmlformats.org/officeDocument/2006/relationships/image" Target="../media/image192.emf"/><Relationship Id="rId5" Type="http://schemas.openxmlformats.org/officeDocument/2006/relationships/oleObject" Target="../embeddings/oleObject142.bin"/><Relationship Id="rId4" Type="http://schemas.openxmlformats.org/officeDocument/2006/relationships/hyperlink" Target="http://www.federalreserve.gov/releases/h15/data.htm" TargetMode="External"/></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7.xml"/><Relationship Id="rId1" Type="http://schemas.openxmlformats.org/officeDocument/2006/relationships/vmlDrawing" Target="../drawings/vmlDrawing143.vml"/><Relationship Id="rId6" Type="http://schemas.openxmlformats.org/officeDocument/2006/relationships/image" Target="../media/image193.emf"/><Relationship Id="rId5" Type="http://schemas.openxmlformats.org/officeDocument/2006/relationships/oleObject" Target="../embeddings/oleObject143.bin"/><Relationship Id="rId4" Type="http://schemas.openxmlformats.org/officeDocument/2006/relationships/hyperlink" Target="http://www.federalreserve.gov/releases/h15/data.htm" TargetMode="External"/></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7.xml"/><Relationship Id="rId1" Type="http://schemas.openxmlformats.org/officeDocument/2006/relationships/vmlDrawing" Target="../drawings/vmlDrawing144.vml"/><Relationship Id="rId5" Type="http://schemas.openxmlformats.org/officeDocument/2006/relationships/image" Target="../media/image194.emf"/><Relationship Id="rId4" Type="http://schemas.openxmlformats.org/officeDocument/2006/relationships/oleObject" Target="../embeddings/oleObject144.bin"/></Relationships>
</file>

<file path=ppt/slides/_rels/slide2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0.xml"/><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6.xml"/><Relationship Id="rId1" Type="http://schemas.openxmlformats.org/officeDocument/2006/relationships/vmlDrawing" Target="../drawings/vmlDrawing145.vml"/><Relationship Id="rId5" Type="http://schemas.openxmlformats.org/officeDocument/2006/relationships/image" Target="../media/image195.emf"/><Relationship Id="rId4" Type="http://schemas.openxmlformats.org/officeDocument/2006/relationships/oleObject" Target="../embeddings/oleObject145.bin"/></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7.xml"/><Relationship Id="rId1" Type="http://schemas.openxmlformats.org/officeDocument/2006/relationships/vmlDrawing" Target="../drawings/vmlDrawing146.vml"/><Relationship Id="rId5" Type="http://schemas.openxmlformats.org/officeDocument/2006/relationships/image" Target="../media/image196.emf"/><Relationship Id="rId4" Type="http://schemas.openxmlformats.org/officeDocument/2006/relationships/oleObject" Target="../embeddings/oleObject146.bin"/></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7.xml"/><Relationship Id="rId1" Type="http://schemas.openxmlformats.org/officeDocument/2006/relationships/vmlDrawing" Target="../drawings/vmlDrawing147.vml"/><Relationship Id="rId5" Type="http://schemas.openxmlformats.org/officeDocument/2006/relationships/image" Target="../media/image197.emf"/><Relationship Id="rId4" Type="http://schemas.openxmlformats.org/officeDocument/2006/relationships/oleObject" Target="../embeddings/oleObject147.bin"/></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0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oleObject17.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oleObject" Target="../embeddings/oleObject18.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19.vml"/><Relationship Id="rId5" Type="http://schemas.openxmlformats.org/officeDocument/2006/relationships/image" Target="../media/image25.emf"/><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26.emf"/><Relationship Id="rId4" Type="http://schemas.openxmlformats.org/officeDocument/2006/relationships/oleObject" Target="../embeddings/oleObject20.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21.vml"/><Relationship Id="rId5" Type="http://schemas.openxmlformats.org/officeDocument/2006/relationships/image" Target="../media/image27.emf"/><Relationship Id="rId4"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22.vml"/><Relationship Id="rId5" Type="http://schemas.openxmlformats.org/officeDocument/2006/relationships/image" Target="../media/image28.emf"/><Relationship Id="rId4" Type="http://schemas.openxmlformats.org/officeDocument/2006/relationships/oleObject" Target="../embeddings/oleObject22.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9.emf"/><Relationship Id="rId4" Type="http://schemas.openxmlformats.org/officeDocument/2006/relationships/oleObject" Target="../embeddings/oleObject23.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30.emf"/><Relationship Id="rId4" Type="http://schemas.openxmlformats.org/officeDocument/2006/relationships/oleObject" Target="../embeddings/oleObject2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1.emf"/><Relationship Id="rId4" Type="http://schemas.openxmlformats.org/officeDocument/2006/relationships/oleObject" Target="../embeddings/oleObject2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2.emf"/><Relationship Id="rId4" Type="http://schemas.openxmlformats.org/officeDocument/2006/relationships/oleObject" Target="../embeddings/oleObject2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3.emf"/><Relationship Id="rId4" Type="http://schemas.openxmlformats.org/officeDocument/2006/relationships/oleObject" Target="../embeddings/oleObject27.bin"/></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34.emf"/><Relationship Id="rId4" Type="http://schemas.openxmlformats.org/officeDocument/2006/relationships/oleObject" Target="../embeddings/oleObject2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5.emf"/><Relationship Id="rId4" Type="http://schemas.openxmlformats.org/officeDocument/2006/relationships/oleObject" Target="../embeddings/oleObject29.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6.emf"/><Relationship Id="rId4" Type="http://schemas.openxmlformats.org/officeDocument/2006/relationships/oleObject" Target="../embeddings/oleObject30.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7.emf"/><Relationship Id="rId4" Type="http://schemas.openxmlformats.org/officeDocument/2006/relationships/oleObject" Target="../embeddings/oleObject3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8.emf"/><Relationship Id="rId4" Type="http://schemas.openxmlformats.org/officeDocument/2006/relationships/oleObject" Target="../embeddings/oleObject3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33.vml"/><Relationship Id="rId4" Type="http://schemas.openxmlformats.org/officeDocument/2006/relationships/image" Target="../media/image39.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40.emf"/><Relationship Id="rId4" Type="http://schemas.openxmlformats.org/officeDocument/2006/relationships/oleObject" Target="../embeddings/oleObject34.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41.emf"/><Relationship Id="rId4" Type="http://schemas.openxmlformats.org/officeDocument/2006/relationships/oleObject" Target="../embeddings/oleObject35.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2.emf"/><Relationship Id="rId4" Type="http://schemas.openxmlformats.org/officeDocument/2006/relationships/oleObject" Target="../embeddings/oleObject36.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3.emf"/><Relationship Id="rId4" Type="http://schemas.openxmlformats.org/officeDocument/2006/relationships/oleObject" Target="../embeddings/oleObject37.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4.emf"/><Relationship Id="rId4" Type="http://schemas.openxmlformats.org/officeDocument/2006/relationships/oleObject" Target="../embeddings/oleObject38.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5.emf"/><Relationship Id="rId4" Type="http://schemas.openxmlformats.org/officeDocument/2006/relationships/oleObject" Target="../embeddings/oleObject39.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46.emf"/><Relationship Id="rId4" Type="http://schemas.openxmlformats.org/officeDocument/2006/relationships/oleObject" Target="../embeddings/oleObject40.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47.emf"/><Relationship Id="rId4" Type="http://schemas.openxmlformats.org/officeDocument/2006/relationships/oleObject" Target="../embeddings/oleObject41.bin"/></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49.emf"/><Relationship Id="rId4" Type="http://schemas.openxmlformats.org/officeDocument/2006/relationships/oleObject" Target="../embeddings/oleObject42.bin"/></Relationships>
</file>

<file path=ppt/slides/_rels/slide62.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50.jp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51.emf"/><Relationship Id="rId4" Type="http://schemas.openxmlformats.org/officeDocument/2006/relationships/oleObject" Target="../embeddings/oleObject4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52.emf"/><Relationship Id="rId4" Type="http://schemas.openxmlformats.org/officeDocument/2006/relationships/oleObject" Target="../embeddings/oleObject44.bin"/></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4.emf"/><Relationship Id="rId4" Type="http://schemas.openxmlformats.org/officeDocument/2006/relationships/oleObject" Target="../embeddings/oleObject45.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5.emf"/><Relationship Id="rId4" Type="http://schemas.openxmlformats.org/officeDocument/2006/relationships/oleObject" Target="../embeddings/oleObject46.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hyperlink" Target="http://www.federalreserve.gov/releases/z1/current/z1r-5.pdf" TargetMode="External"/><Relationship Id="rId4" Type="http://schemas.openxmlformats.org/officeDocument/2006/relationships/image" Target="../media/image56.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hyperlink" Target="http://www.federalreserve.gov/releases/housedebt" TargetMode="External"/><Relationship Id="rId4" Type="http://schemas.openxmlformats.org/officeDocument/2006/relationships/image" Target="../media/image57.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8.emf"/><Relationship Id="rId4" Type="http://schemas.openxmlformats.org/officeDocument/2006/relationships/oleObject" Target="../embeddings/oleObject49.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50.vml"/><Relationship Id="rId5" Type="http://schemas.openxmlformats.org/officeDocument/2006/relationships/image" Target="../media/image59.emf"/><Relationship Id="rId4" Type="http://schemas.openxmlformats.org/officeDocument/2006/relationships/oleObject" Target="../embeddings/oleObject50.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60.emf"/><Relationship Id="rId4" Type="http://schemas.openxmlformats.org/officeDocument/2006/relationships/oleObject" Target="../embeddings/oleObject51.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61.emf"/><Relationship Id="rId4" Type="http://schemas.openxmlformats.org/officeDocument/2006/relationships/oleObject" Target="../embeddings/oleObject52.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2.emf"/><Relationship Id="rId4" Type="http://schemas.openxmlformats.org/officeDocument/2006/relationships/oleObject" Target="../embeddings/oleObject53.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image" Target="../media/image63.emf"/><Relationship Id="rId4" Type="http://schemas.openxmlformats.org/officeDocument/2006/relationships/oleObject" Target="../embeddings/oleObject54.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4.emf"/><Relationship Id="rId4" Type="http://schemas.openxmlformats.org/officeDocument/2006/relationships/oleObject" Target="../embeddings/oleObject55.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5.emf"/><Relationship Id="rId4" Type="http://schemas.openxmlformats.org/officeDocument/2006/relationships/oleObject" Target="../embeddings/oleObject56.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66.emf"/><Relationship Id="rId4" Type="http://schemas.openxmlformats.org/officeDocument/2006/relationships/oleObject" Target="../embeddings/oleObject5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67.emf"/><Relationship Id="rId4" Type="http://schemas.openxmlformats.org/officeDocument/2006/relationships/oleObject" Target="../embeddings/oleObject58.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59.vml"/><Relationship Id="rId6" Type="http://schemas.openxmlformats.org/officeDocument/2006/relationships/image" Target="../media/image68.emf"/><Relationship Id="rId5" Type="http://schemas.openxmlformats.org/officeDocument/2006/relationships/oleObject" Target="../embeddings/oleObject59.bin"/><Relationship Id="rId4" Type="http://schemas.openxmlformats.org/officeDocument/2006/relationships/hyperlink" Target="http://www.federalreserve.gov/releases/h15/data.htm" TargetMode="Externa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federalreserve.gov/releases/h15/data.htm" TargetMode="External"/><Relationship Id="rId2" Type="http://schemas.openxmlformats.org/officeDocument/2006/relationships/tags" Target="../tags/tag5.xml"/><Relationship Id="rId1" Type="http://schemas.openxmlformats.org/officeDocument/2006/relationships/vmlDrawing" Target="../drawings/vmlDrawing60.vml"/><Relationship Id="rId6" Type="http://schemas.openxmlformats.org/officeDocument/2006/relationships/image" Target="../media/image69.emf"/><Relationship Id="rId5" Type="http://schemas.openxmlformats.org/officeDocument/2006/relationships/oleObject" Target="../embeddings/oleObject60.bin"/><Relationship Id="rId4" Type="http://schemas.openxmlformats.org/officeDocument/2006/relationships/notesSlide" Target="../notesSlides/notesSlide7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61.vml"/><Relationship Id="rId6" Type="http://schemas.openxmlformats.org/officeDocument/2006/relationships/hyperlink" Target="http://www2.fdic.gov/qbp/" TargetMode="External"/><Relationship Id="rId5" Type="http://schemas.openxmlformats.org/officeDocument/2006/relationships/image" Target="../media/image70.emf"/><Relationship Id="rId4" Type="http://schemas.openxmlformats.org/officeDocument/2006/relationships/oleObject" Target="../embeddings/oleObject61.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62.vml"/><Relationship Id="rId6" Type="http://schemas.openxmlformats.org/officeDocument/2006/relationships/hyperlink" Target="http://www2.fdic.gov/qbp/" TargetMode="External"/><Relationship Id="rId5" Type="http://schemas.openxmlformats.org/officeDocument/2006/relationships/image" Target="../media/image71.emf"/><Relationship Id="rId4" Type="http://schemas.openxmlformats.org/officeDocument/2006/relationships/oleObject" Target="../embeddings/oleObject62.bin"/></Relationships>
</file>

<file path=ppt/slides/_rels/slide86.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72.gi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73.emf"/><Relationship Id="rId4" Type="http://schemas.openxmlformats.org/officeDocument/2006/relationships/oleObject" Target="../embeddings/oleObject63.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64.vml"/><Relationship Id="rId6" Type="http://schemas.openxmlformats.org/officeDocument/2006/relationships/hyperlink" Target="http://www.bls.gov/news.release/cewbd.t08.htm" TargetMode="External"/><Relationship Id="rId5" Type="http://schemas.openxmlformats.org/officeDocument/2006/relationships/image" Target="../media/image74.emf"/><Relationship Id="rId4" Type="http://schemas.openxmlformats.org/officeDocument/2006/relationships/oleObject" Target="../embeddings/oleObject64.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5.vml"/><Relationship Id="rId6" Type="http://schemas.openxmlformats.org/officeDocument/2006/relationships/hyperlink" Target="http://www.ism.ws/ismreport/nonmfgrob.cfm" TargetMode="External"/><Relationship Id="rId5" Type="http://schemas.openxmlformats.org/officeDocument/2006/relationships/image" Target="../media/image75.emf"/><Relationship Id="rId4" Type="http://schemas.openxmlformats.org/officeDocument/2006/relationships/oleObject" Target="../embeddings/oleObject6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66.vml"/><Relationship Id="rId5" Type="http://schemas.openxmlformats.org/officeDocument/2006/relationships/image" Target="../media/image76.emf"/><Relationship Id="rId4" Type="http://schemas.openxmlformats.org/officeDocument/2006/relationships/oleObject" Target="../embeddings/oleObject66.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67.vml"/><Relationship Id="rId6" Type="http://schemas.openxmlformats.org/officeDocument/2006/relationships/hyperlink" Target="http://www.census.gov/construction/c30/c30index.html" TargetMode="External"/><Relationship Id="rId5" Type="http://schemas.openxmlformats.org/officeDocument/2006/relationships/image" Target="../media/image77.emf"/><Relationship Id="rId4" Type="http://schemas.openxmlformats.org/officeDocument/2006/relationships/oleObject" Target="../embeddings/oleObject67.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68.vml"/><Relationship Id="rId6" Type="http://schemas.openxmlformats.org/officeDocument/2006/relationships/hyperlink" Target="http://www.census.gov/construction/c30/c30index.html" TargetMode="External"/><Relationship Id="rId5" Type="http://schemas.openxmlformats.org/officeDocument/2006/relationships/image" Target="../media/image78.emf"/><Relationship Id="rId4" Type="http://schemas.openxmlformats.org/officeDocument/2006/relationships/oleObject" Target="../embeddings/oleObject68.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69.vml"/><Relationship Id="rId6" Type="http://schemas.openxmlformats.org/officeDocument/2006/relationships/hyperlink" Target="http://www.census.gov/construction/c30/c30index.html" TargetMode="External"/><Relationship Id="rId5" Type="http://schemas.openxmlformats.org/officeDocument/2006/relationships/image" Target="../media/image79.emf"/><Relationship Id="rId4" Type="http://schemas.openxmlformats.org/officeDocument/2006/relationships/oleObject" Target="../embeddings/oleObject69.bin"/></Relationships>
</file>

<file path=ppt/slides/_rels/slide96.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70.vml"/><Relationship Id="rId6" Type="http://schemas.openxmlformats.org/officeDocument/2006/relationships/hyperlink" Target="http://www2.fdic.gov/qbp/" TargetMode="External"/><Relationship Id="rId5" Type="http://schemas.openxmlformats.org/officeDocument/2006/relationships/image" Target="../media/image81.emf"/><Relationship Id="rId4" Type="http://schemas.openxmlformats.org/officeDocument/2006/relationships/oleObject" Target="../embeddings/oleObject70.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71.vml"/><Relationship Id="rId6" Type="http://schemas.openxmlformats.org/officeDocument/2006/relationships/hyperlink" Target="http://www2.fdic.gov/qbp/" TargetMode="External"/><Relationship Id="rId5" Type="http://schemas.openxmlformats.org/officeDocument/2006/relationships/image" Target="../media/image82.emf"/><Relationship Id="rId4" Type="http://schemas.openxmlformats.org/officeDocument/2006/relationships/oleObject" Target="../embeddings/oleObject71.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72.vml"/><Relationship Id="rId5" Type="http://schemas.openxmlformats.org/officeDocument/2006/relationships/image" Target="../media/image83.emf"/><Relationship Id="rId4" Type="http://schemas.openxmlformats.org/officeDocument/2006/relationships/oleObject" Target="../embeddings/oleObject7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418582"/>
            <a:ext cx="9104313" cy="1714315"/>
          </a:xfrm>
          <a:ln/>
        </p:spPr>
        <p:txBody>
          <a:bodyPr/>
          <a:lstStyle/>
          <a:p>
            <a:r>
              <a:rPr lang="en-US" sz="4400" dirty="0" smtClean="0"/>
              <a:t>Overview &amp; Outlook for the      P/C Insurance Industry:</a:t>
            </a:r>
            <a:br>
              <a:rPr lang="en-US" sz="4400" dirty="0" smtClean="0"/>
            </a:br>
            <a:r>
              <a:rPr lang="en-US" sz="3600" i="1" dirty="0" smtClean="0"/>
              <a:t>Focus on Minnesota Markets</a:t>
            </a:r>
            <a:endParaRPr lang="en-US" sz="3400" i="1" dirty="0">
              <a:solidFill>
                <a:srgbClr val="C00000"/>
              </a:solidFill>
            </a:endParaRPr>
          </a:p>
        </p:txBody>
      </p:sp>
      <p:sp>
        <p:nvSpPr>
          <p:cNvPr id="94211" name="Rectangle 3"/>
          <p:cNvSpPr>
            <a:spLocks noGrp="1" noChangeArrowheads="1"/>
          </p:cNvSpPr>
          <p:nvPr>
            <p:ph type="subTitle" idx="1"/>
          </p:nvPr>
        </p:nvSpPr>
        <p:spPr>
          <a:xfrm>
            <a:off x="-70918" y="4149051"/>
            <a:ext cx="8952271" cy="1737399"/>
          </a:xfrm>
        </p:spPr>
        <p:txBody>
          <a:bodyPr/>
          <a:lstStyle/>
          <a:p>
            <a:pPr>
              <a:lnSpc>
                <a:spcPct val="80000"/>
              </a:lnSpc>
            </a:pPr>
            <a:r>
              <a:rPr lang="en-US" dirty="0" smtClean="0"/>
              <a:t>PIA of Minnesota</a:t>
            </a:r>
          </a:p>
          <a:p>
            <a:pPr>
              <a:lnSpc>
                <a:spcPct val="80000"/>
              </a:lnSpc>
            </a:pPr>
            <a:r>
              <a:rPr lang="en-US" dirty="0" smtClean="0"/>
              <a:t>Prior Lake, MN</a:t>
            </a:r>
          </a:p>
          <a:p>
            <a:pPr>
              <a:lnSpc>
                <a:spcPct val="80000"/>
              </a:lnSpc>
            </a:pPr>
            <a:r>
              <a:rPr lang="en-US" sz="2800" dirty="0" smtClean="0"/>
              <a:t>September 4, 2014</a:t>
            </a:r>
          </a:p>
          <a:p>
            <a:pPr>
              <a:lnSpc>
                <a:spcPct val="80000"/>
              </a:lnSpc>
            </a:pPr>
            <a:r>
              <a:rPr lang="en-US" sz="2800" dirty="0" smtClean="0">
                <a:solidFill>
                  <a:srgbClr val="FF0000"/>
                </a:solidFill>
              </a:rPr>
              <a:t>Download at </a:t>
            </a:r>
            <a:r>
              <a:rPr lang="en-US" sz="2800" dirty="0" smtClean="0">
                <a:solidFill>
                  <a:srgbClr val="FF0000"/>
                </a:solidFill>
                <a:hlinkClick r:id="rId3"/>
              </a:rPr>
              <a:t>www.iii.org/presentations</a:t>
            </a:r>
            <a:r>
              <a:rPr lang="en-US" sz="2800" dirty="0" smtClean="0"/>
              <a:t> </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7951201" name="Chart" r:id="rId5" imgW="8772538" imgH="3305067" progId="MSGraph.Chart.8">
                  <p:embed followColorScheme="full"/>
                </p:oleObj>
              </mc:Choice>
              <mc:Fallback>
                <p:oleObj name="Chart" r:id="rId5" imgW="8772538" imgH="3305067"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3/31/14 stood at a record high $662.0B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917803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100</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2582677992"/>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7862148" name="Chart" r:id="rId4" imgW="8277197" imgH="3762334" progId="MSGraph.Chart.8">
                  <p:embed followColorScheme="full"/>
                </p:oleObj>
              </mc:Choice>
              <mc:Fallback>
                <p:oleObj name="Chart" r:id="rId4" imgW="8277197"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Continues to Contract As State/Local Governments Grapple with Deficits and Federal Sequestration Takes Hold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2003-2014*</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June;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12510"/>
              <a:gd name="adj2" fmla="val 3822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6105833" y="1091380"/>
            <a:ext cx="2810726" cy="1019086"/>
          </a:xfrm>
          <a:prstGeom prst="wedgeRectCallout">
            <a:avLst>
              <a:gd name="adj1" fmla="val 27495"/>
              <a:gd name="adj2" fmla="val 8516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is still shrinking, down $50.2B or 15.9% since 2009 peak</a:t>
            </a:r>
            <a:endParaRPr lang="en-US" sz="1600" b="1" dirty="0">
              <a:solidFill>
                <a:schemeClr val="bg1"/>
              </a:solidFill>
            </a:endParaRPr>
          </a:p>
        </p:txBody>
      </p:sp>
    </p:spTree>
    <p:extLst>
      <p:ext uri="{BB962C8B-B14F-4D97-AF65-F5344CB8AC3E}">
        <p14:creationId xmlns:p14="http://schemas.microsoft.com/office/powerpoint/2010/main" val="103663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101</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ext uri="{D42A27DB-BD31-4B8C-83A1-F6EECF244321}">
                <p14:modId xmlns:p14="http://schemas.microsoft.com/office/powerpoint/2010/main" val="700391990"/>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7873406" name="Chart" r:id="rId4" imgW="7839024" imgH="4095701" progId="MSGraph.Chart.8">
                  <p:embed followColorScheme="full"/>
                </p:oleObj>
              </mc:Choice>
              <mc:Fallback>
                <p:oleObj name="Chart" r:id="rId4" imgW="7839024" imgH="409570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17163302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102</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2010—July 2014</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ext uri="{D42A27DB-BD31-4B8C-83A1-F6EECF244321}">
                <p14:modId xmlns:p14="http://schemas.microsoft.com/office/powerpoint/2010/main" val="2960744996"/>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7864197"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689"/>
              <a:gd name="adj2" fmla="val -11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+606,000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(+11.1%)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218662" y="5901359"/>
            <a:ext cx="8647042"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payroll exposure.</a:t>
            </a:r>
            <a:endParaRPr lang="en-US" sz="1650" b="1" dirty="0">
              <a:solidFill>
                <a:srgbClr val="FFFFFF"/>
              </a:solidFill>
            </a:endParaRPr>
          </a:p>
        </p:txBody>
      </p:sp>
    </p:spTree>
    <p:extLst>
      <p:ext uri="{BB962C8B-B14F-4D97-AF65-F5344CB8AC3E}">
        <p14:creationId xmlns:p14="http://schemas.microsoft.com/office/powerpoint/2010/main" val="34781585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103</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2003–July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3923800238"/>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7865222"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576490" y="3222059"/>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66015" y="3756686"/>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987499" y="4074257"/>
            <a:ext cx="2427441" cy="1141058"/>
          </a:xfrm>
          <a:prstGeom prst="wedgeRectCallout">
            <a:avLst>
              <a:gd name="adj1" fmla="val 134717"/>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103</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36768"/>
              <a:gd name="adj2" fmla="val 1576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July 2014 totaled 6.041 million, an increase of 606,000 jobs or 11.1%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1.69 million jobs</a:t>
            </a:r>
            <a:endParaRPr lang="en-US" b="1" dirty="0">
              <a:solidFill>
                <a:schemeClr val="bg1"/>
              </a:solidFill>
            </a:endParaRPr>
          </a:p>
        </p:txBody>
      </p:sp>
    </p:spTree>
    <p:extLst>
      <p:ext uri="{BB962C8B-B14F-4D97-AF65-F5344CB8AC3E}">
        <p14:creationId xmlns:p14="http://schemas.microsoft.com/office/powerpoint/2010/main" val="11207159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104</a:t>
            </a:fld>
            <a:endParaRPr lang="en-US" smtClean="0"/>
          </a:p>
        </p:txBody>
      </p:sp>
      <p:sp>
        <p:nvSpPr>
          <p:cNvPr id="66566" name="Rectangle 11"/>
          <p:cNvSpPr>
            <a:spLocks noGrp="1" noChangeArrowheads="1"/>
          </p:cNvSpPr>
          <p:nvPr>
            <p:ph type="title"/>
          </p:nvPr>
        </p:nvSpPr>
        <p:spPr>
          <a:xfrm>
            <a:off x="71437" y="76200"/>
            <a:ext cx="7929563" cy="860425"/>
          </a:xfrm>
        </p:spPr>
        <p:txBody>
          <a:bodyPr/>
          <a:lstStyle/>
          <a:p>
            <a:r>
              <a:rPr lang="en-US" sz="2900" dirty="0" smtClean="0"/>
              <a:t>Construction Jobs: Largest Gains &amp; Losses by Metro Area, May 2014 vs. May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2508275780"/>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66245"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28589" y="5587775"/>
            <a:ext cx="8760542" cy="75086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Construction Employment Is Expanding—Albeit  Modestly—in Much of the US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a:t>
            </a:r>
            <a:endParaRPr lang="en-US" sz="1600" b="1" dirty="0">
              <a:solidFill>
                <a:srgbClr val="225A7A"/>
              </a:solidFill>
            </a:endParaRPr>
          </a:p>
        </p:txBody>
      </p:sp>
      <p:sp>
        <p:nvSpPr>
          <p:cNvPr id="1926153" name="AutoShape 9"/>
          <p:cNvSpPr>
            <a:spLocks noChangeArrowheads="1"/>
          </p:cNvSpPr>
          <p:nvPr/>
        </p:nvSpPr>
        <p:spPr bwMode="blackWhite">
          <a:xfrm>
            <a:off x="5220735" y="1853827"/>
            <a:ext cx="2894565" cy="1117977"/>
          </a:xfrm>
          <a:prstGeom prst="wedgeRectCallout">
            <a:avLst>
              <a:gd name="adj1" fmla="val -99894"/>
              <a:gd name="adj2" fmla="val -2194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employment expanded in 218 out of the 339 metro areas in the US in May 2014</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a:t>
            </a:r>
            <a:r>
              <a:rPr lang="en-US" sz="1100" dirty="0"/>
              <a:t/>
            </a:r>
            <a:br>
              <a:rPr lang="en-US" sz="1100" dirty="0"/>
            </a:br>
            <a:r>
              <a:rPr lang="en-US" sz="1100" dirty="0"/>
              <a:t>Source: </a:t>
            </a:r>
            <a:r>
              <a:rPr lang="en-US" sz="1100" dirty="0" smtClean="0"/>
              <a:t>Associated General Contractors: </a:t>
            </a:r>
            <a:r>
              <a:rPr lang="en-US" sz="1100" dirty="0" smtClean="0">
                <a:hlinkClick r:id="rId6"/>
              </a:rPr>
              <a:t>http</a:t>
            </a:r>
            <a:r>
              <a:rPr lang="en-US" sz="1100" dirty="0">
                <a:hlinkClick r:id="rId6"/>
              </a:rPr>
              <a:t>://</a:t>
            </a:r>
            <a:r>
              <a:rPr lang="en-US" sz="1100" dirty="0" smtClean="0">
                <a:hlinkClick r:id="rId6"/>
              </a:rPr>
              <a:t>www.agc.org/galleries/news/Metro_Empl_1404_Rank.pdf</a:t>
            </a:r>
            <a:r>
              <a:rPr lang="en-US" sz="1100" dirty="0" smtClean="0"/>
              <a:t>; Ins. Information Institute.</a:t>
            </a:r>
            <a:endParaRPr lang="en-US" sz="1100" dirty="0"/>
          </a:p>
        </p:txBody>
      </p:sp>
      <p:sp>
        <p:nvSpPr>
          <p:cNvPr id="17" name="Rectangle 3"/>
          <p:cNvSpPr>
            <a:spLocks noChangeArrowheads="1"/>
          </p:cNvSpPr>
          <p:nvPr/>
        </p:nvSpPr>
        <p:spPr bwMode="black">
          <a:xfrm>
            <a:off x="440824" y="1392878"/>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Largest Increases</a:t>
            </a:r>
            <a:endParaRPr lang="en-US" sz="2400" b="1" u="sng" dirty="0">
              <a:solidFill>
                <a:srgbClr val="225A7A"/>
              </a:solidFill>
            </a:endParaRPr>
          </a:p>
        </p:txBody>
      </p:sp>
      <p:sp>
        <p:nvSpPr>
          <p:cNvPr id="18" name="Rectangle 3"/>
          <p:cNvSpPr>
            <a:spLocks noChangeArrowheads="1"/>
          </p:cNvSpPr>
          <p:nvPr/>
        </p:nvSpPr>
        <p:spPr bwMode="black">
          <a:xfrm>
            <a:off x="4202546" y="1378021"/>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Largest Losses</a:t>
            </a:r>
            <a:endParaRPr lang="en-US" sz="2400" b="1" u="sng" dirty="0">
              <a:solidFill>
                <a:srgbClr val="225A7A"/>
              </a:solidFill>
            </a:endParaRPr>
          </a:p>
        </p:txBody>
      </p:sp>
      <p:sp>
        <p:nvSpPr>
          <p:cNvPr id="2" name="TextBox 1"/>
          <p:cNvSpPr txBox="1"/>
          <p:nvPr/>
        </p:nvSpPr>
        <p:spPr>
          <a:xfrm>
            <a:off x="873216" y="1416705"/>
            <a:ext cx="828675" cy="369332"/>
          </a:xfrm>
          <a:prstGeom prst="rect">
            <a:avLst/>
          </a:prstGeom>
          <a:noFill/>
        </p:spPr>
        <p:txBody>
          <a:bodyPr wrap="square" rtlCol="0">
            <a:spAutoFit/>
          </a:bodyPr>
          <a:lstStyle/>
          <a:p>
            <a:r>
              <a:rPr lang="en-US" b="1" dirty="0" smtClean="0">
                <a:solidFill>
                  <a:srgbClr val="FF0000"/>
                </a:solidFill>
              </a:rPr>
              <a:t>+10%</a:t>
            </a:r>
            <a:endParaRPr lang="en-US" b="1" dirty="0">
              <a:solidFill>
                <a:srgbClr val="FF0000"/>
              </a:solidFill>
            </a:endParaRPr>
          </a:p>
        </p:txBody>
      </p:sp>
      <p:sp>
        <p:nvSpPr>
          <p:cNvPr id="13" name="TextBox 12"/>
          <p:cNvSpPr txBox="1"/>
          <p:nvPr/>
        </p:nvSpPr>
        <p:spPr>
          <a:xfrm>
            <a:off x="2268629" y="1854860"/>
            <a:ext cx="828675"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Tree>
    <p:extLst>
      <p:ext uri="{BB962C8B-B14F-4D97-AF65-F5344CB8AC3E}">
        <p14:creationId xmlns:p14="http://schemas.microsoft.com/office/powerpoint/2010/main" val="22270595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Florida Total Private Housing Starts,</a:t>
            </a:r>
            <a:r>
              <a:rPr lang="en-US" sz="3000" b="1" kern="0" dirty="0">
                <a:solidFill>
                  <a:srgbClr val="225A7A"/>
                </a:solidFill>
                <a:ea typeface="+mj-ea"/>
                <a:cs typeface="+mj-cs"/>
              </a:rPr>
              <a:t/>
            </a:r>
            <a:br>
              <a:rPr lang="en-US" sz="3000" b="1" kern="0" dirty="0">
                <a:solidFill>
                  <a:srgbClr val="225A7A"/>
                </a:solidFill>
                <a:ea typeface="+mj-ea"/>
                <a:cs typeface="+mj-cs"/>
              </a:rPr>
            </a:br>
            <a:r>
              <a:rPr lang="en-US" sz="3000" b="1" kern="0" dirty="0" smtClean="0">
                <a:solidFill>
                  <a:srgbClr val="225A7A"/>
                </a:solidFill>
                <a:ea typeface="+mj-ea"/>
                <a:cs typeface="+mj-cs"/>
              </a:rPr>
              <a:t>2000 – 2017F</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105</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pic>
        <p:nvPicPr>
          <p:cNvPr id="287252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3453"/>
          <a:stretch>
            <a:fillRect/>
          </a:stretch>
        </p:blipFill>
        <p:spPr bwMode="auto">
          <a:xfrm>
            <a:off x="237817" y="1337567"/>
            <a:ext cx="8648700" cy="5113007"/>
          </a:xfrm>
          <a:prstGeom prst="rect">
            <a:avLst/>
          </a:prstGeom>
          <a:noFill/>
          <a:ln w="9525">
            <a:noFill/>
            <a:miter lim="800000"/>
            <a:headEnd/>
            <a:tailEnd/>
          </a:ln>
        </p:spPr>
      </p:pic>
      <p:sp>
        <p:nvSpPr>
          <p:cNvPr id="13" name="Rectangle 3"/>
          <p:cNvSpPr>
            <a:spLocks noChangeArrowheads="1"/>
          </p:cNvSpPr>
          <p:nvPr/>
        </p:nvSpPr>
        <p:spPr bwMode="auto">
          <a:xfrm>
            <a:off x="-127817" y="6621440"/>
            <a:ext cx="8632719" cy="256224"/>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900" dirty="0" smtClean="0"/>
              <a:t>Source</a:t>
            </a:r>
            <a:r>
              <a:rPr lang="en-US" sz="900" dirty="0"/>
              <a:t>: </a:t>
            </a:r>
            <a:r>
              <a:rPr lang="en-US" sz="900" dirty="0" smtClean="0"/>
              <a:t>University of Central Florida Institute for Economic Competitiveness: </a:t>
            </a:r>
            <a:r>
              <a:rPr lang="en-US" sz="900" dirty="0" smtClean="0">
                <a:hlinkClick r:id="rId4"/>
              </a:rPr>
              <a:t>http://iec.ucf.edu/post/2014/01/07/Florida-Metro-Forecast-December-2013.aspx</a:t>
            </a:r>
            <a:r>
              <a:rPr lang="en-US" sz="900" dirty="0" smtClean="0"/>
              <a:t> </a:t>
            </a:r>
            <a:endParaRPr lang="en-US" sz="900" dirty="0"/>
          </a:p>
        </p:txBody>
      </p:sp>
      <p:sp>
        <p:nvSpPr>
          <p:cNvPr id="14" name="AutoShape 6"/>
          <p:cNvSpPr>
            <a:spLocks noChangeArrowheads="1"/>
          </p:cNvSpPr>
          <p:nvPr/>
        </p:nvSpPr>
        <p:spPr bwMode="blackWhite">
          <a:xfrm>
            <a:off x="4178709" y="1179871"/>
            <a:ext cx="3628104" cy="1366683"/>
          </a:xfrm>
          <a:prstGeom prst="wedgeRectCallout">
            <a:avLst>
              <a:gd name="adj1" fmla="val 33592"/>
              <a:gd name="adj2" fmla="val 959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smtClean="0">
                <a:solidFill>
                  <a:schemeClr val="bg1"/>
                </a:solidFill>
                <a:cs typeface="+mn-cs"/>
              </a:rPr>
              <a:t>CRASH, CRATER, RECOVERY</a:t>
            </a:r>
            <a:r>
              <a:rPr lang="en-US" b="1" dirty="0" smtClean="0">
                <a:solidFill>
                  <a:schemeClr val="bg1"/>
                </a:solidFill>
                <a:cs typeface="+mn-cs"/>
              </a:rPr>
              <a:t> Homebuilding in FL continues to recover, adding substantially to coastal exposures.</a:t>
            </a:r>
            <a:endParaRPr lang="en-US" b="1" dirty="0">
              <a:solidFill>
                <a:schemeClr val="bg1"/>
              </a:solidFill>
              <a:cs typeface="+mn-cs"/>
            </a:endParaRPr>
          </a:p>
        </p:txBody>
      </p:sp>
      <p:sp>
        <p:nvSpPr>
          <p:cNvPr id="15" name="Rectangle 8"/>
          <p:cNvSpPr>
            <a:spLocks noChangeArrowheads="1"/>
          </p:cNvSpPr>
          <p:nvPr/>
        </p:nvSpPr>
        <p:spPr bwMode="black">
          <a:xfrm>
            <a:off x="254263" y="1060347"/>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 of Units)</a:t>
            </a:r>
            <a:endParaRPr lang="en-US" sz="1600" b="1" dirty="0">
              <a:solidFill>
                <a:srgbClr val="225A7A"/>
              </a:solidFill>
            </a:endParaRPr>
          </a:p>
        </p:txBody>
      </p:sp>
    </p:spTree>
    <p:extLst>
      <p:ext uri="{BB962C8B-B14F-4D97-AF65-F5344CB8AC3E}">
        <p14:creationId xmlns:p14="http://schemas.microsoft.com/office/powerpoint/2010/main" val="31343057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106</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May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67268"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Rising mortgage interest rates have impacted home sales but are unlikely to derail the recovery on housing</a:t>
            </a:r>
            <a:endParaRPr lang="en-US" sz="1600" b="1" dirty="0">
              <a:solidFill>
                <a:schemeClr val="bg1"/>
              </a:solidFill>
            </a:endParaRPr>
          </a:p>
        </p:txBody>
      </p:sp>
      <p:sp>
        <p:nvSpPr>
          <p:cNvPr id="11" name="AutoShape 38"/>
          <p:cNvSpPr>
            <a:spLocks noChangeArrowheads="1"/>
          </p:cNvSpPr>
          <p:nvPr/>
        </p:nvSpPr>
        <p:spPr bwMode="blackWhite">
          <a:xfrm>
            <a:off x="5692877" y="1420454"/>
            <a:ext cx="3091631"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106</a:t>
            </a:fld>
            <a:endParaRPr lang="en-US"/>
          </a:p>
        </p:txBody>
      </p:sp>
    </p:spTree>
    <p:extLst>
      <p:ext uri="{BB962C8B-B14F-4D97-AF65-F5344CB8AC3E}">
        <p14:creationId xmlns:p14="http://schemas.microsoft.com/office/powerpoint/2010/main" val="15137617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107</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00689"/>
            <a:ext cx="8207375" cy="914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Were Expected to Continue to Rise as the Fed Pursued Tapering and the Economy Recovered; Rates Are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extLst/>
          </p:nvPr>
        </p:nvGraphicFramePr>
        <p:xfrm>
          <a:off x="317500" y="1243011"/>
          <a:ext cx="8499475" cy="4286250"/>
        </p:xfrm>
        <a:graphic>
          <a:graphicData uri="http://schemas.openxmlformats.org/presentationml/2006/ole">
            <mc:AlternateContent xmlns:mc="http://schemas.openxmlformats.org/markup-compatibility/2006">
              <mc:Choice xmlns:v="urn:schemas-microsoft-com:vml" Requires="v">
                <p:oleObj spid="_x0000_s27868293" name="Chart" r:id="rId5" imgW="8296363" imgH="3762334" progId="MSGraph.Chart.8">
                  <p:embed followColorScheme="full"/>
                </p:oleObj>
              </mc:Choice>
              <mc:Fallback>
                <p:oleObj name="Chart" r:id="rId5" imgW="8296363" imgH="3762334" progId="MSGraph.Chart.8">
                  <p:embed followColorScheme="full"/>
                  <p:pic>
                    <p:nvPicPr>
                      <p:cNvPr id="0" name=""/>
                      <p:cNvPicPr>
                        <a:picLocks noChangeAspect="1" noChangeArrowheads="1"/>
                      </p:cNvPicPr>
                      <p:nvPr/>
                    </p:nvPicPr>
                    <p:blipFill>
                      <a:blip r:embed="rId6"/>
                      <a:srcRect/>
                      <a:stretch>
                        <a:fillRect/>
                      </a:stretch>
                    </p:blipFill>
                    <p:spPr bwMode="gray">
                      <a:xfrm>
                        <a:off x="317500" y="1243011"/>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86655" y="1062695"/>
            <a:ext cx="2714420" cy="1181100"/>
          </a:xfrm>
          <a:prstGeom prst="wedgeRectCallout">
            <a:avLst>
              <a:gd name="adj1" fmla="val 45998"/>
              <a:gd name="adj2" fmla="val 1312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are down nearly 40 basis points since early January</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2014 Are Falling!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June 5,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7"/>
              </a:rPr>
              <a:t>http://www.federalreserve.gov/releases/h15/data.htm</a:t>
            </a:r>
            <a:r>
              <a:rPr lang="en-US" sz="1100" dirty="0" smtClean="0"/>
              <a:t>.;  </a:t>
            </a:r>
            <a:r>
              <a:rPr lang="en-US" sz="1100" dirty="0"/>
              <a:t>Insurance Information Institutes.</a:t>
            </a:r>
          </a:p>
        </p:txBody>
      </p:sp>
    </p:spTree>
    <p:custDataLst>
      <p:tags r:id="rId2"/>
    </p:custDataLst>
    <p:extLst>
      <p:ext uri="{BB962C8B-B14F-4D97-AF65-F5344CB8AC3E}">
        <p14:creationId xmlns:p14="http://schemas.microsoft.com/office/powerpoint/2010/main" val="3005258722"/>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108</a:t>
            </a:fld>
            <a:endParaRPr lang="en-US"/>
          </a:p>
        </p:txBody>
      </p:sp>
      <p:sp>
        <p:nvSpPr>
          <p:cNvPr id="1989634" name="Rectangle 2"/>
          <p:cNvSpPr>
            <a:spLocks noGrp="1" noChangeArrowheads="1"/>
          </p:cNvSpPr>
          <p:nvPr>
            <p:ph type="title"/>
          </p:nvPr>
        </p:nvSpPr>
        <p:spPr/>
        <p:txBody>
          <a:bodyPr/>
          <a:lstStyle/>
          <a:p>
            <a:r>
              <a:rPr lang="en-US" dirty="0" smtClean="0"/>
              <a:t>New Home Inventories and Rental Vacancy Rates, 2003-2013*</a:t>
            </a:r>
          </a:p>
        </p:txBody>
      </p:sp>
      <p:graphicFrame>
        <p:nvGraphicFramePr>
          <p:cNvPr id="1989635" name="Object 3"/>
          <p:cNvGraphicFramePr>
            <a:graphicFrameLocks noGrp="1"/>
          </p:cNvGraphicFramePr>
          <p:nvPr>
            <p:ph type="chart" idx="4294967295"/>
          </p:nvPr>
        </p:nvGraphicFramePr>
        <p:xfrm>
          <a:off x="300038" y="1620838"/>
          <a:ext cx="8542337" cy="4511675"/>
        </p:xfrm>
        <a:graphic>
          <a:graphicData uri="http://schemas.openxmlformats.org/presentationml/2006/ole">
            <mc:AlternateContent xmlns:mc="http://schemas.openxmlformats.org/markup-compatibility/2006">
              <mc:Choice xmlns:v="urn:schemas-microsoft-com:vml" Requires="v">
                <p:oleObj spid="_x0000_s25401498" name="Chart" r:id="rId4" imgW="8601126" imgH="4543522" progId="MSGraph.Chart.8">
                  <p:embed followColorScheme="full"/>
                </p:oleObj>
              </mc:Choice>
              <mc:Fallback>
                <p:oleObj name="Chart" r:id="rId4" imgW="8601126" imgH="4543522"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0038" y="1620838"/>
                        <a:ext cx="8542337"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989639" name="AutoShape 7"/>
          <p:cNvSpPr>
            <a:spLocks noChangeArrowheads="1"/>
          </p:cNvSpPr>
          <p:nvPr/>
        </p:nvSpPr>
        <p:spPr bwMode="blackWhite">
          <a:xfrm>
            <a:off x="1652229" y="4675239"/>
            <a:ext cx="3347475" cy="845164"/>
          </a:xfrm>
          <a:prstGeom prst="wedgeRectCallout">
            <a:avLst>
              <a:gd name="adj1" fmla="val 121823"/>
              <a:gd name="adj2" fmla="val -17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Low new home inventories and falling vacancy rates bode well for residential construction</a:t>
            </a:r>
            <a:endParaRPr lang="en-US" sz="1600" b="1" dirty="0">
              <a:solidFill>
                <a:schemeClr val="bg1"/>
              </a:solidFill>
            </a:endParaRPr>
          </a:p>
        </p:txBody>
      </p:sp>
      <p:sp>
        <p:nvSpPr>
          <p:cNvPr id="10"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109</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2522"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170977127"/>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226" name="Chart" r:id="rId4" imgW="8610735" imgH="4171893" progId="MSGraph.Chart.8">
                  <p:embed followColorScheme="full"/>
                </p:oleObj>
              </mc:Choice>
              <mc:Fallback>
                <p:oleObj name="Chart" r:id="rId4" imgW="8610735" imgH="4171893"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3/31/14.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843682"/>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3/31/14,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165725"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3/31/14 </a:t>
            </a:r>
            <a:r>
              <a:rPr lang="en-US" sz="1600" b="1" dirty="0">
                <a:solidFill>
                  <a:schemeClr val="bg1"/>
                </a:solidFill>
              </a:rPr>
              <a:t>was </a:t>
            </a:r>
            <a:r>
              <a:rPr lang="en-US" sz="1600" b="1" dirty="0" smtClean="0">
                <a:solidFill>
                  <a:schemeClr val="bg1"/>
                </a:solidFill>
              </a:rPr>
              <a:t>a record $662.0, up 1.3% from $653.3 of 12/31/13, and up 51.5% ($224.9B)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110</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Domestic Demand and Exports Are Key</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Need Infrastructure Investment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110</a:t>
            </a:fld>
            <a:endParaRPr lang="en-US"/>
          </a:p>
        </p:txBody>
      </p:sp>
    </p:spTree>
    <p:extLst>
      <p:ext uri="{BB962C8B-B14F-4D97-AF65-F5344CB8AC3E}">
        <p14:creationId xmlns:p14="http://schemas.microsoft.com/office/powerpoint/2010/main" val="1035022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2618"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1588475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3642" name="Chart" r:id="rId3" imgW="8201074" imgH="5381666" progId="MSGraph.Chart.8">
                  <p:embed followColorScheme="full"/>
                </p:oleObj>
              </mc:Choice>
              <mc:Fallback>
                <p:oleObj name="Chart" r:id="rId3" imgW="8201074" imgH="5381666"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2005-2015P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82.6% from 2008 through 2015</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3845298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113</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2010—July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1342130475"/>
              </p:ext>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7884666"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945"/>
              <a:gd name="adj2" fmla="val 42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35.7%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723239" y="1071719"/>
            <a:ext cx="1283115" cy="722672"/>
          </a:xfrm>
          <a:prstGeom prst="wedgeRectCallout">
            <a:avLst>
              <a:gd name="adj1" fmla="val 18223"/>
              <a:gd name="adj2" fmla="val 645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July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5241931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87314" y="1565619"/>
          <a:ext cx="8932862" cy="5451475"/>
        </p:xfrm>
        <a:graphic>
          <a:graphicData uri="http://schemas.openxmlformats.org/presentationml/2006/ole">
            <mc:AlternateContent xmlns:mc="http://schemas.openxmlformats.org/markup-compatibility/2006">
              <mc:Choice xmlns:v="urn:schemas-microsoft-com:vml" Requires="v">
                <p:oleObj spid="_x0000_s27885691" name="Chart" r:id="rId3" imgW="8201074" imgH="5391113" progId="MSGraph.Chart.8">
                  <p:embed followColorScheme="full"/>
                </p:oleObj>
              </mc:Choice>
              <mc:Fallback>
                <p:oleObj name="Chart" r:id="rId3" imgW="8201074" imgH="5391113" progId="MSGraph.Chart.8">
                  <p:embed followColorScheme="full"/>
                  <p:pic>
                    <p:nvPicPr>
                      <p:cNvPr id="0" name=""/>
                      <p:cNvPicPr>
                        <a:picLocks noChangeAspect="1" noChangeArrowheads="1"/>
                      </p:cNvPicPr>
                      <p:nvPr/>
                    </p:nvPicPr>
                    <p:blipFill>
                      <a:blip r:embed="rId4"/>
                      <a:srcRect/>
                      <a:stretch>
                        <a:fillRect/>
                      </a:stretch>
                    </p:blipFill>
                    <p:spPr bwMode="auto">
                      <a:xfrm>
                        <a:off x="87314" y="1565619"/>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8125" y="9525"/>
            <a:ext cx="7542213" cy="838200"/>
          </a:xfrm>
        </p:spPr>
        <p:txBody>
          <a:bodyPr/>
          <a:lstStyle/>
          <a:p>
            <a:r>
              <a:rPr lang="en-US" dirty="0" smtClean="0"/>
              <a:t>World Primary Energy Consumption</a:t>
            </a:r>
            <a:r>
              <a:rPr lang="en-US" sz="3200" dirty="0" smtClean="0"/>
              <a:t>, 1990-2040P</a:t>
            </a:r>
            <a:endParaRPr lang="en-US" dirty="0" smtClean="0"/>
          </a:p>
        </p:txBody>
      </p:sp>
      <p:sp>
        <p:nvSpPr>
          <p:cNvPr id="25604" name="Text Box 4"/>
          <p:cNvSpPr txBox="1">
            <a:spLocks noChangeArrowheads="1"/>
          </p:cNvSpPr>
          <p:nvPr/>
        </p:nvSpPr>
        <p:spPr bwMode="auto">
          <a:xfrm>
            <a:off x="76200" y="6473825"/>
            <a:ext cx="8763000" cy="277813"/>
          </a:xfrm>
          <a:prstGeom prst="rect">
            <a:avLst/>
          </a:prstGeom>
          <a:noFill/>
          <a:ln w="9525">
            <a:noFill/>
            <a:miter lim="800000"/>
            <a:headEnd/>
            <a:tailEnd/>
          </a:ln>
        </p:spPr>
        <p:txBody>
          <a:bodyPr lIns="92075" tIns="46038" rIns="92075" bIns="46038">
            <a:spAutoFit/>
          </a:bodyPr>
          <a:lstStyle/>
          <a:p>
            <a:r>
              <a:rPr lang="en-US" sz="1200" dirty="0"/>
              <a:t>Source: Energy Information Administration, </a:t>
            </a:r>
            <a:r>
              <a:rPr lang="en-US" sz="1200" i="1" dirty="0" smtClean="0"/>
              <a:t>2013 </a:t>
            </a:r>
            <a:r>
              <a:rPr lang="en-US" sz="1200" i="1" dirty="0"/>
              <a:t>International Energy Outlook</a:t>
            </a:r>
            <a:r>
              <a:rPr lang="en-US" sz="1200" dirty="0"/>
              <a:t>, Insurance Information Institute.</a:t>
            </a:r>
          </a:p>
        </p:txBody>
      </p:sp>
      <p:sp>
        <p:nvSpPr>
          <p:cNvPr id="7292933" name="Text Box 5"/>
          <p:cNvSpPr txBox="1">
            <a:spLocks noChangeArrowheads="1"/>
          </p:cNvSpPr>
          <p:nvPr/>
        </p:nvSpPr>
        <p:spPr bwMode="auto">
          <a:xfrm>
            <a:off x="5025231" y="4326361"/>
            <a:ext cx="3609975" cy="1077860"/>
          </a:xfrm>
          <a:prstGeom prst="rect">
            <a:avLst/>
          </a:prstGeom>
          <a:solidFill>
            <a:schemeClr val="bg1"/>
          </a:solidFill>
          <a:ln w="9525">
            <a:solidFill>
              <a:srgbClr val="FF0000"/>
            </a:solidFill>
            <a:miter lim="800000"/>
            <a:headEnd/>
            <a:tailEnd/>
          </a:ln>
        </p:spPr>
        <p:txBody>
          <a:bodyPr lIns="92075" tIns="46038" rIns="92075" bIns="46038">
            <a:spAutoFit/>
          </a:bodyPr>
          <a:lstStyle/>
          <a:p>
            <a:pPr algn="ctr">
              <a:lnSpc>
                <a:spcPct val="80000"/>
              </a:lnSpc>
            </a:pPr>
            <a:r>
              <a:rPr lang="en-US" sz="2000" b="1" dirty="0">
                <a:solidFill>
                  <a:srgbClr val="0033CC"/>
                </a:solidFill>
              </a:rPr>
              <a:t>Between </a:t>
            </a:r>
            <a:r>
              <a:rPr lang="en-US" sz="2000" b="1" dirty="0" smtClean="0">
                <a:solidFill>
                  <a:srgbClr val="0033CC"/>
                </a:solidFill>
              </a:rPr>
              <a:t>2010 </a:t>
            </a:r>
            <a:r>
              <a:rPr lang="en-US" sz="2000" b="1" dirty="0">
                <a:solidFill>
                  <a:srgbClr val="0033CC"/>
                </a:solidFill>
              </a:rPr>
              <a:t>and </a:t>
            </a:r>
            <a:r>
              <a:rPr lang="en-US" sz="2000" b="1" dirty="0" smtClean="0">
                <a:solidFill>
                  <a:srgbClr val="0033CC"/>
                </a:solidFill>
              </a:rPr>
              <a:t>2040, </a:t>
            </a:r>
            <a:r>
              <a:rPr lang="en-US" sz="2000" b="1" dirty="0">
                <a:solidFill>
                  <a:srgbClr val="0033CC"/>
                </a:solidFill>
              </a:rPr>
              <a:t>energy consumption in projected to increase </a:t>
            </a:r>
            <a:r>
              <a:rPr lang="en-US" sz="2000" b="1" dirty="0" smtClean="0">
                <a:solidFill>
                  <a:srgbClr val="0033CC"/>
                </a:solidFill>
              </a:rPr>
              <a:t>by 56.4% worldwide</a:t>
            </a:r>
            <a:endParaRPr lang="en-US" sz="2000" b="1" dirty="0">
              <a:solidFill>
                <a:srgbClr val="0033CC"/>
              </a:solidFill>
            </a:endParaRPr>
          </a:p>
        </p:txBody>
      </p:sp>
      <p:sp>
        <p:nvSpPr>
          <p:cNvPr id="25606" name="Text Box 3"/>
          <p:cNvSpPr txBox="1">
            <a:spLocks noChangeArrowheads="1"/>
          </p:cNvSpPr>
          <p:nvPr/>
        </p:nvSpPr>
        <p:spPr bwMode="auto">
          <a:xfrm>
            <a:off x="2038350" y="1046160"/>
            <a:ext cx="4570413" cy="462307"/>
          </a:xfrm>
          <a:prstGeom prst="rect">
            <a:avLst/>
          </a:prstGeom>
          <a:noFill/>
          <a:ln w="9525">
            <a:noFill/>
            <a:miter lim="800000"/>
            <a:headEnd/>
            <a:tailEnd/>
          </a:ln>
        </p:spPr>
        <p:txBody>
          <a:bodyPr lIns="92075" tIns="46038" rIns="92075" bIns="46038">
            <a:spAutoFit/>
          </a:bodyPr>
          <a:lstStyle/>
          <a:p>
            <a:pPr algn="ctr"/>
            <a:r>
              <a:rPr lang="en-US" sz="2400" b="1" dirty="0"/>
              <a:t>Quadrillion BTUs</a:t>
            </a:r>
          </a:p>
        </p:txBody>
      </p:sp>
      <p:sp>
        <p:nvSpPr>
          <p:cNvPr id="7" name="AutoShape 13"/>
          <p:cNvSpPr>
            <a:spLocks noChangeArrowheads="1"/>
          </p:cNvSpPr>
          <p:nvPr/>
        </p:nvSpPr>
        <p:spPr bwMode="blackWhite">
          <a:xfrm>
            <a:off x="1028701" y="1549400"/>
            <a:ext cx="2886074" cy="1707356"/>
          </a:xfrm>
          <a:prstGeom prst="wedgeRectCallout">
            <a:avLst>
              <a:gd name="adj1" fmla="val 175611"/>
              <a:gd name="adj2" fmla="val -231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Growth in worldwide energy consumption will create more risk and vulnerabilities (natural and manmade); Innovations in risk management and insurance are needed.</a:t>
            </a:r>
            <a:endParaRPr lang="en-US" sz="1600" b="1" dirty="0">
              <a:solidFill>
                <a:schemeClr val="bg1"/>
              </a:solidFill>
            </a:endParaRPr>
          </a:p>
        </p:txBody>
      </p:sp>
    </p:spTree>
    <p:extLst>
      <p:ext uri="{BB962C8B-B14F-4D97-AF65-F5344CB8AC3E}">
        <p14:creationId xmlns:p14="http://schemas.microsoft.com/office/powerpoint/2010/main" val="3566413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92933"/>
                                        </p:tgtEl>
                                        <p:attrNameLst>
                                          <p:attrName>style.visibility</p:attrName>
                                        </p:attrNameLst>
                                      </p:cBhvr>
                                      <p:to>
                                        <p:strVal val="visible"/>
                                      </p:to>
                                    </p:set>
                                    <p:animEffect transition="in" filter="fade">
                                      <p:cBhvr>
                                        <p:cTn id="16" dur="2000"/>
                                        <p:tgtEl>
                                          <p:spTgt spid="7292933"/>
                                        </p:tgtEl>
                                      </p:cBhvr>
                                    </p:animEffect>
                                  </p:childTnLst>
                                </p:cTn>
                              </p:par>
                            </p:childTnLst>
                          </p:cTn>
                        </p:par>
                        <p:par>
                          <p:cTn id="17" fill="hold">
                            <p:stCondLst>
                              <p:cond delay="2000"/>
                            </p:stCondLst>
                            <p:childTnLst>
                              <p:par>
                                <p:cTn id="18" presetID="22" presetClass="entr" presetSubtype="2"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292933" grpId="0" animBg="1"/>
      <p:bldP spid="7"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407987" y="1546693"/>
          <a:ext cx="8736013" cy="5099050"/>
        </p:xfrm>
        <a:graphic>
          <a:graphicData uri="http://schemas.openxmlformats.org/presentationml/2006/ole">
            <mc:AlternateContent xmlns:mc="http://schemas.openxmlformats.org/markup-compatibility/2006">
              <mc:Choice xmlns:v="urn:schemas-microsoft-com:vml" Requires="v">
                <p:oleObj spid="_x0000_s27886714" name="Chart" r:id="rId3" imgW="8610574" imgH="4905503" progId="MSGraph.Chart.8">
                  <p:embed followColorScheme="full"/>
                </p:oleObj>
              </mc:Choice>
              <mc:Fallback>
                <p:oleObj name="Chart" r:id="rId3" imgW="8610574" imgH="4905503" progId="MSGraph.Chart.8">
                  <p:embed followColorScheme="full"/>
                  <p:pic>
                    <p:nvPicPr>
                      <p:cNvPr id="0" name=""/>
                      <p:cNvPicPr>
                        <a:picLocks noChangeAspect="1" noChangeArrowheads="1"/>
                      </p:cNvPicPr>
                      <p:nvPr/>
                    </p:nvPicPr>
                    <p:blipFill>
                      <a:blip r:embed="rId4"/>
                      <a:srcRect/>
                      <a:stretch>
                        <a:fillRect/>
                      </a:stretch>
                    </p:blipFill>
                    <p:spPr bwMode="auto">
                      <a:xfrm>
                        <a:off x="407987" y="1546693"/>
                        <a:ext cx="8736013" cy="509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161831" y="1069136"/>
            <a:ext cx="3388193" cy="14051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Projected energy infrastructure investment through 2035 total $38 trillion; Implies substantial incurrence of risk.</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smtClean="0">
                <a:solidFill>
                  <a:srgbClr val="28688C"/>
                </a:solidFill>
                <a:latin typeface="Arial"/>
                <a:ea typeface="Arial Unicode MS"/>
                <a:cs typeface="Arial"/>
              </a:rPr>
              <a:t>Cumulative Projected Investment in Global Energy Infrastructure,</a:t>
            </a:r>
            <a:r>
              <a:rPr lang="en-US" sz="2400" b="1" dirty="0" smtClean="0">
                <a:solidFill>
                  <a:srgbClr val="28688C"/>
                </a:solidFill>
                <a:latin typeface="Arial"/>
                <a:ea typeface="Arial Unicode MS"/>
                <a:cs typeface="Arial"/>
              </a:rPr>
              <a:t> 2011-2035</a:t>
            </a:r>
            <a:r>
              <a:rPr lang="en-US" b="1" dirty="0" smtClean="0">
                <a:solidFill>
                  <a:srgbClr val="28688C"/>
                </a:solidFill>
                <a:latin typeface="Arial"/>
                <a:ea typeface="Arial Unicode MS"/>
                <a:cs typeface="Arial"/>
              </a:rPr>
              <a:t> ($ Trill.)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543596"/>
            <a:ext cx="8242300" cy="246221"/>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cs typeface="+mn-cs"/>
              </a:rPr>
              <a:t>International Energy Agency, </a:t>
            </a:r>
            <a:r>
              <a:rPr lang="en-US" sz="1000" i="1" dirty="0" smtClean="0">
                <a:solidFill>
                  <a:schemeClr val="accent4">
                    <a:lumMod val="75000"/>
                  </a:schemeClr>
                </a:solidFill>
                <a:cs typeface="+mn-cs"/>
              </a:rPr>
              <a:t>World Energy Outlook 2011.</a:t>
            </a:r>
            <a:endParaRPr lang="en-US" sz="1000" i="1" dirty="0">
              <a:solidFill>
                <a:schemeClr val="accent4">
                  <a:lumMod val="75000"/>
                </a:schemeClr>
              </a:solidFill>
              <a:cs typeface="+mn-cs"/>
            </a:endParaRPr>
          </a:p>
        </p:txBody>
      </p:sp>
    </p:spTree>
    <p:extLst>
      <p:ext uri="{BB962C8B-B14F-4D97-AF65-F5344CB8AC3E}">
        <p14:creationId xmlns:p14="http://schemas.microsoft.com/office/powerpoint/2010/main" val="3912214499"/>
      </p:ext>
    </p:extLst>
  </p:cSld>
  <p:clrMapOvr>
    <a:masterClrMapping/>
  </p:clrMapOvr>
  <p:transition>
    <p:wipe dir="u"/>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EE4D684-34DF-4D80-8DB2-F1677C8D8F43}" type="slidenum">
              <a:rPr lang="en-US" sz="900"/>
              <a:pPr algn="r" eaLnBrk="0" hangingPunct="0">
                <a:lnSpc>
                  <a:spcPct val="85000"/>
                </a:lnSpc>
                <a:spcBef>
                  <a:spcPct val="20000"/>
                </a:spcBef>
              </a:pPr>
              <a:t>116</a:t>
            </a:fld>
            <a:endParaRPr lang="en-US" sz="900"/>
          </a:p>
        </p:txBody>
      </p:sp>
      <p:sp>
        <p:nvSpPr>
          <p:cNvPr id="32774" name="Rectangle 2"/>
          <p:cNvSpPr>
            <a:spLocks noGrp="1" noChangeArrowheads="1"/>
          </p:cNvSpPr>
          <p:nvPr>
            <p:ph type="title" idx="4294967295"/>
          </p:nvPr>
        </p:nvSpPr>
        <p:spPr/>
        <p:txBody>
          <a:bodyPr/>
          <a:lstStyle/>
          <a:p>
            <a:r>
              <a:rPr lang="en-US" sz="2600" dirty="0" smtClean="0"/>
              <a:t>US Electric Power Generation by Fuel Source, 2010-2035F (Billions of Kilowatt Hours)</a:t>
            </a:r>
          </a:p>
        </p:txBody>
      </p:sp>
      <p:graphicFrame>
        <p:nvGraphicFramePr>
          <p:cNvPr id="32770" name="Object 3"/>
          <p:cNvGraphicFramePr>
            <a:graphicFrameLocks noChangeAspect="1"/>
          </p:cNvGraphicFramePr>
          <p:nvPr/>
        </p:nvGraphicFramePr>
        <p:xfrm>
          <a:off x="190500" y="1076325"/>
          <a:ext cx="8420100" cy="5222875"/>
        </p:xfrm>
        <a:graphic>
          <a:graphicData uri="http://schemas.openxmlformats.org/presentationml/2006/ole">
            <mc:AlternateContent xmlns:mc="http://schemas.openxmlformats.org/markup-compatibility/2006">
              <mc:Choice xmlns:v="urn:schemas-microsoft-com:vml" Requires="v">
                <p:oleObj spid="_x0000_s27887738" name="Chart" r:id="rId4" imgW="8419996" imgH="4733825" progId="MSGraph.Chart.8">
                  <p:embed followColorScheme="full"/>
                </p:oleObj>
              </mc:Choice>
              <mc:Fallback>
                <p:oleObj name="Chart" r:id="rId4" imgW="8419996" imgH="4733825" progId="MSGraph.Chart.8">
                  <p:embed followColorScheme="full"/>
                  <p:pic>
                    <p:nvPicPr>
                      <p:cNvPr id="0" name=""/>
                      <p:cNvPicPr>
                        <a:picLocks noChangeAspect="1" noChangeArrowheads="1"/>
                      </p:cNvPicPr>
                      <p:nvPr/>
                    </p:nvPicPr>
                    <p:blipFill>
                      <a:blip r:embed="rId5"/>
                      <a:srcRect/>
                      <a:stretch>
                        <a:fillRect/>
                      </a:stretch>
                    </p:blipFill>
                    <p:spPr bwMode="gray">
                      <a:xfrm>
                        <a:off x="190500" y="1076325"/>
                        <a:ext cx="8420100" cy="522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5" name="Rectangle 4"/>
          <p:cNvSpPr>
            <a:spLocks noChangeArrowheads="1"/>
          </p:cNvSpPr>
          <p:nvPr/>
        </p:nvSpPr>
        <p:spPr bwMode="auto">
          <a:xfrm>
            <a:off x="0" y="6575425"/>
            <a:ext cx="8121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US Energy Information Administration, </a:t>
            </a:r>
            <a:r>
              <a:rPr lang="en-US" sz="1100" i="1" dirty="0" smtClean="0"/>
              <a:t>Annual Energy Outlook 2012, </a:t>
            </a:r>
            <a:r>
              <a:rPr lang="en-US" sz="1100" dirty="0" smtClean="0"/>
              <a:t>Appendix A7. </a:t>
            </a:r>
            <a:endParaRPr lang="en-US" sz="1100" dirty="0"/>
          </a:p>
        </p:txBody>
      </p:sp>
      <p:sp>
        <p:nvSpPr>
          <p:cNvPr id="11" name="Rectangle 5"/>
          <p:cNvSpPr>
            <a:spLocks noChangeArrowheads="1"/>
          </p:cNvSpPr>
          <p:nvPr/>
        </p:nvSpPr>
        <p:spPr bwMode="blackWhite">
          <a:xfrm>
            <a:off x="373063" y="5924550"/>
            <a:ext cx="8437562" cy="581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Demand for Electricity Is Expected to Grow at a 0.6% Annual Rate Through 2035.  </a:t>
            </a:r>
            <a:r>
              <a:rPr lang="en-US" sz="1600" b="1" dirty="0" err="1" smtClean="0">
                <a:solidFill>
                  <a:srgbClr val="FFFFFF"/>
                </a:solidFill>
              </a:rPr>
              <a:t>Renewables</a:t>
            </a:r>
            <a:r>
              <a:rPr lang="en-US" sz="1600" b="1" dirty="0" smtClean="0">
                <a:solidFill>
                  <a:srgbClr val="FFFFFF"/>
                </a:solidFill>
              </a:rPr>
              <a:t> and Natural Gas Will Account for an Increasing Share of Fuel Source</a:t>
            </a:r>
            <a:endParaRPr lang="en-US" sz="1600" b="1" dirty="0">
              <a:solidFill>
                <a:srgbClr val="FFFFFF"/>
              </a:solidFill>
            </a:endParaRPr>
          </a:p>
        </p:txBody>
      </p:sp>
      <p:sp>
        <p:nvSpPr>
          <p:cNvPr id="9" name="TextBox 8"/>
          <p:cNvSpPr txBox="1"/>
          <p:nvPr/>
        </p:nvSpPr>
        <p:spPr>
          <a:xfrm>
            <a:off x="1169894" y="2245659"/>
            <a:ext cx="806823" cy="369332"/>
          </a:xfrm>
          <a:prstGeom prst="rect">
            <a:avLst/>
          </a:prstGeom>
          <a:noFill/>
        </p:spPr>
        <p:txBody>
          <a:bodyPr wrap="square" rtlCol="0">
            <a:spAutoFit/>
          </a:bodyPr>
          <a:lstStyle/>
          <a:p>
            <a:r>
              <a:rPr lang="en-US" b="1" dirty="0" smtClean="0"/>
              <a:t>3,806</a:t>
            </a:r>
            <a:endParaRPr lang="en-US" b="1" dirty="0"/>
          </a:p>
        </p:txBody>
      </p:sp>
      <p:sp>
        <p:nvSpPr>
          <p:cNvPr id="10" name="TextBox 9"/>
          <p:cNvSpPr txBox="1"/>
          <p:nvPr/>
        </p:nvSpPr>
        <p:spPr>
          <a:xfrm>
            <a:off x="2438395" y="2250142"/>
            <a:ext cx="806823" cy="369332"/>
          </a:xfrm>
          <a:prstGeom prst="rect">
            <a:avLst/>
          </a:prstGeom>
          <a:noFill/>
        </p:spPr>
        <p:txBody>
          <a:bodyPr wrap="square" rtlCol="0">
            <a:spAutoFit/>
          </a:bodyPr>
          <a:lstStyle/>
          <a:p>
            <a:r>
              <a:rPr lang="en-US" b="1" dirty="0" smtClean="0"/>
              <a:t>3,796</a:t>
            </a:r>
            <a:endParaRPr lang="en-US" b="1" dirty="0"/>
          </a:p>
        </p:txBody>
      </p:sp>
      <p:sp>
        <p:nvSpPr>
          <p:cNvPr id="12" name="TextBox 11"/>
          <p:cNvSpPr txBox="1"/>
          <p:nvPr/>
        </p:nvSpPr>
        <p:spPr>
          <a:xfrm>
            <a:off x="3733790" y="2214284"/>
            <a:ext cx="806823" cy="369332"/>
          </a:xfrm>
          <a:prstGeom prst="rect">
            <a:avLst/>
          </a:prstGeom>
          <a:noFill/>
        </p:spPr>
        <p:txBody>
          <a:bodyPr wrap="square" rtlCol="0">
            <a:spAutoFit/>
          </a:bodyPr>
          <a:lstStyle/>
          <a:p>
            <a:r>
              <a:rPr lang="en-US" b="1" dirty="0" smtClean="0"/>
              <a:t>3,937</a:t>
            </a:r>
            <a:endParaRPr lang="en-US" b="1" dirty="0"/>
          </a:p>
        </p:txBody>
      </p:sp>
      <p:sp>
        <p:nvSpPr>
          <p:cNvPr id="13" name="TextBox 12"/>
          <p:cNvSpPr txBox="1"/>
          <p:nvPr/>
        </p:nvSpPr>
        <p:spPr>
          <a:xfrm>
            <a:off x="5015743" y="2084296"/>
            <a:ext cx="806823" cy="369332"/>
          </a:xfrm>
          <a:prstGeom prst="rect">
            <a:avLst/>
          </a:prstGeom>
          <a:noFill/>
        </p:spPr>
        <p:txBody>
          <a:bodyPr wrap="square" rtlCol="0">
            <a:spAutoFit/>
          </a:bodyPr>
          <a:lstStyle/>
          <a:p>
            <a:r>
              <a:rPr lang="en-US" b="1" dirty="0" smtClean="0"/>
              <a:t>4,118</a:t>
            </a:r>
            <a:endParaRPr lang="en-US" b="1" dirty="0"/>
          </a:p>
        </p:txBody>
      </p:sp>
      <p:sp>
        <p:nvSpPr>
          <p:cNvPr id="14" name="TextBox 13"/>
          <p:cNvSpPr txBox="1"/>
          <p:nvPr/>
        </p:nvSpPr>
        <p:spPr>
          <a:xfrm>
            <a:off x="6257350" y="2021544"/>
            <a:ext cx="806823" cy="369332"/>
          </a:xfrm>
          <a:prstGeom prst="rect">
            <a:avLst/>
          </a:prstGeom>
          <a:noFill/>
        </p:spPr>
        <p:txBody>
          <a:bodyPr wrap="square" rtlCol="0">
            <a:spAutoFit/>
          </a:bodyPr>
          <a:lstStyle/>
          <a:p>
            <a:r>
              <a:rPr lang="en-US" b="1" dirty="0" smtClean="0"/>
              <a:t>4,279</a:t>
            </a:r>
            <a:endParaRPr lang="en-US" b="1" dirty="0"/>
          </a:p>
        </p:txBody>
      </p:sp>
      <p:sp>
        <p:nvSpPr>
          <p:cNvPr id="15" name="TextBox 14"/>
          <p:cNvSpPr txBox="1"/>
          <p:nvPr/>
        </p:nvSpPr>
        <p:spPr>
          <a:xfrm>
            <a:off x="7566192" y="1931898"/>
            <a:ext cx="806823" cy="369332"/>
          </a:xfrm>
          <a:prstGeom prst="rect">
            <a:avLst/>
          </a:prstGeom>
          <a:noFill/>
        </p:spPr>
        <p:txBody>
          <a:bodyPr wrap="square" rtlCol="0">
            <a:spAutoFit/>
          </a:bodyPr>
          <a:lstStyle/>
          <a:p>
            <a:r>
              <a:rPr lang="en-US" b="1" dirty="0" smtClean="0"/>
              <a:t>4,427</a:t>
            </a:r>
            <a:endParaRPr lang="en-US" b="1" dirty="0"/>
          </a:p>
        </p:txBody>
      </p:sp>
    </p:spTree>
    <p:extLst>
      <p:ext uri="{BB962C8B-B14F-4D97-AF65-F5344CB8AC3E}">
        <p14:creationId xmlns:p14="http://schemas.microsoft.com/office/powerpoint/2010/main" val="270958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117</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U.S. Electricity Generation by Fuel,</a:t>
            </a:r>
            <a:br>
              <a:rPr lang="en-US" dirty="0" smtClean="0"/>
            </a:br>
            <a:r>
              <a:rPr lang="en-US" dirty="0" smtClean="0"/>
              <a:t>1990-2040F </a:t>
            </a:r>
            <a:r>
              <a:rPr lang="en-US" sz="2400" dirty="0" smtClean="0"/>
              <a:t>(Trillions of Kilowatt Hours)</a:t>
            </a:r>
            <a:endParaRPr lang="en-US" dirty="0" smtClean="0">
              <a:solidFill>
                <a:srgbClr val="28688C"/>
              </a:solidFill>
            </a:endParaRPr>
          </a:p>
        </p:txBody>
      </p:sp>
      <p:sp>
        <p:nvSpPr>
          <p:cNvPr id="9" name="Text Box 5"/>
          <p:cNvSpPr txBox="1">
            <a:spLocks noChangeArrowheads="1"/>
          </p:cNvSpPr>
          <p:nvPr/>
        </p:nvSpPr>
        <p:spPr bwMode="auto">
          <a:xfrm>
            <a:off x="13446" y="6462855"/>
            <a:ext cx="8754035" cy="262252"/>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Energy Information Administration, </a:t>
            </a:r>
            <a:r>
              <a:rPr lang="en-US" sz="1100" i="1" dirty="0" smtClean="0"/>
              <a:t>2014 Annual Energy Outlook Early Release Overview</a:t>
            </a:r>
            <a:r>
              <a:rPr lang="en-US" sz="1100" dirty="0" smtClean="0"/>
              <a:t>; Insurance Information Institute.</a:t>
            </a:r>
            <a:endParaRPr lang="en-US" sz="1100" dirty="0"/>
          </a:p>
        </p:txBody>
      </p:sp>
      <p:pic>
        <p:nvPicPr>
          <p:cNvPr id="2" name="Picture 1"/>
          <p:cNvPicPr>
            <a:picLocks noChangeAspect="1"/>
          </p:cNvPicPr>
          <p:nvPr/>
        </p:nvPicPr>
        <p:blipFill>
          <a:blip r:embed="rId3"/>
          <a:stretch>
            <a:fillRect/>
          </a:stretch>
        </p:blipFill>
        <p:spPr>
          <a:xfrm>
            <a:off x="90240" y="1154215"/>
            <a:ext cx="6678764" cy="5261471"/>
          </a:xfrm>
          <a:prstGeom prst="rect">
            <a:avLst/>
          </a:prstGeom>
        </p:spPr>
      </p:pic>
      <p:sp>
        <p:nvSpPr>
          <p:cNvPr id="10" name="AutoShape 13"/>
          <p:cNvSpPr>
            <a:spLocks noChangeArrowheads="1"/>
          </p:cNvSpPr>
          <p:nvPr/>
        </p:nvSpPr>
        <p:spPr bwMode="blackWhite">
          <a:xfrm>
            <a:off x="6915990" y="1527082"/>
            <a:ext cx="2017060" cy="2944906"/>
          </a:xfrm>
          <a:prstGeom prst="wedgeRectCallout">
            <a:avLst>
              <a:gd name="adj1" fmla="val -69688"/>
              <a:gd name="adj2" fmla="val -219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Natural gas share of fossil fired generation will grow rapidly (more investment needed). Coal fired generation will remain flat but its share will fall due to abundant gas and EPA carbon regulations</a:t>
            </a:r>
            <a:endParaRPr lang="en-US" sz="1600" b="1" dirty="0">
              <a:solidFill>
                <a:schemeClr val="bg1"/>
              </a:solidFill>
            </a:endParaRPr>
          </a:p>
        </p:txBody>
      </p:sp>
    </p:spTree>
    <p:extLst>
      <p:ext uri="{BB962C8B-B14F-4D97-AF65-F5344CB8AC3E}">
        <p14:creationId xmlns:p14="http://schemas.microsoft.com/office/powerpoint/2010/main" val="40396544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118</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sz="2800" dirty="0" smtClean="0"/>
              <a:t>US Natural Gas Production and Non-Hydro Renewable Electricity Generation, 1990-2035P</a:t>
            </a:r>
            <a:endParaRPr lang="en-US" sz="2800" dirty="0" smtClean="0">
              <a:solidFill>
                <a:srgbClr val="28688C"/>
              </a:solidFill>
            </a:endParaRPr>
          </a:p>
        </p:txBody>
      </p:sp>
      <p:sp>
        <p:nvSpPr>
          <p:cNvPr id="9" name="Text Box 5"/>
          <p:cNvSpPr txBox="1">
            <a:spLocks noChangeArrowheads="1"/>
          </p:cNvSpPr>
          <p:nvPr/>
        </p:nvSpPr>
        <p:spPr bwMode="auto">
          <a:xfrm>
            <a:off x="13447" y="6462855"/>
            <a:ext cx="8242300" cy="262252"/>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Energy Information Administration, </a:t>
            </a:r>
            <a:r>
              <a:rPr lang="en-US" sz="1100" i="1" dirty="0" smtClean="0"/>
              <a:t>Annual Energy Outlook 2011</a:t>
            </a:r>
            <a:r>
              <a:rPr lang="en-US" sz="1100" dirty="0" smtClean="0"/>
              <a:t>; Insurance Information Institute.</a:t>
            </a:r>
            <a:endParaRPr lang="en-US" sz="1100" dirty="0"/>
          </a:p>
        </p:txBody>
      </p:sp>
      <p:pic>
        <p:nvPicPr>
          <p:cNvPr id="2886658" name="Picture 2"/>
          <p:cNvPicPr>
            <a:picLocks noChangeAspect="1" noChangeArrowheads="1"/>
          </p:cNvPicPr>
          <p:nvPr/>
        </p:nvPicPr>
        <p:blipFill>
          <a:blip r:embed="rId3" cstate="print"/>
          <a:srcRect/>
          <a:stretch>
            <a:fillRect/>
          </a:stretch>
        </p:blipFill>
        <p:spPr bwMode="auto">
          <a:xfrm>
            <a:off x="197670" y="2191873"/>
            <a:ext cx="8838754" cy="3296770"/>
          </a:xfrm>
          <a:prstGeom prst="rect">
            <a:avLst/>
          </a:prstGeom>
          <a:noFill/>
          <a:ln w="9525">
            <a:noFill/>
            <a:miter lim="800000"/>
            <a:headEnd/>
            <a:tailEnd/>
          </a:ln>
        </p:spPr>
      </p:pic>
      <p:sp>
        <p:nvSpPr>
          <p:cNvPr id="11" name="AutoShape 13"/>
          <p:cNvSpPr>
            <a:spLocks noChangeArrowheads="1"/>
          </p:cNvSpPr>
          <p:nvPr/>
        </p:nvSpPr>
        <p:spPr bwMode="blackWhite">
          <a:xfrm>
            <a:off x="1842246" y="1169894"/>
            <a:ext cx="2528049" cy="833718"/>
          </a:xfrm>
          <a:prstGeom prst="wedgeRectCallout">
            <a:avLst>
              <a:gd name="adj1" fmla="val 44720"/>
              <a:gd name="adj2" fmla="val 1274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Shale gas production is expected to grow rapidly in the US</a:t>
            </a:r>
            <a:endParaRPr lang="en-US" sz="1600" b="1" dirty="0">
              <a:solidFill>
                <a:schemeClr val="bg1"/>
              </a:solidFill>
            </a:endParaRPr>
          </a:p>
        </p:txBody>
      </p:sp>
      <p:sp>
        <p:nvSpPr>
          <p:cNvPr id="12" name="AutoShape 13"/>
          <p:cNvSpPr>
            <a:spLocks noChangeArrowheads="1"/>
          </p:cNvSpPr>
          <p:nvPr/>
        </p:nvSpPr>
        <p:spPr bwMode="blackWhite">
          <a:xfrm>
            <a:off x="5849472" y="1093694"/>
            <a:ext cx="3056966" cy="833718"/>
          </a:xfrm>
          <a:prstGeom prst="wedgeRectCallout">
            <a:avLst>
              <a:gd name="adj1" fmla="val 45784"/>
              <a:gd name="adj2" fmla="val 1032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Wind is expected to account for the majority of renewable electricity generation</a:t>
            </a:r>
            <a:endParaRPr lang="en-US" sz="1600" b="1" dirty="0">
              <a:solidFill>
                <a:schemeClr val="bg1"/>
              </a:solidFill>
            </a:endParaRPr>
          </a:p>
        </p:txBody>
      </p:sp>
      <p:sp>
        <p:nvSpPr>
          <p:cNvPr id="10" name="AutoShape 13"/>
          <p:cNvSpPr>
            <a:spLocks noChangeArrowheads="1"/>
          </p:cNvSpPr>
          <p:nvPr/>
        </p:nvSpPr>
        <p:spPr bwMode="blackWhite">
          <a:xfrm>
            <a:off x="4119283" y="5544670"/>
            <a:ext cx="2528049" cy="990600"/>
          </a:xfrm>
          <a:prstGeom prst="wedgeRectCallout">
            <a:avLst>
              <a:gd name="adj1" fmla="val -51556"/>
              <a:gd name="adj2" fmla="val -190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Tight gas production involves controversial hydraulic fracturing (</a:t>
            </a:r>
            <a:r>
              <a:rPr lang="en-US" sz="1600" b="1" dirty="0" err="1" smtClean="0">
                <a:solidFill>
                  <a:schemeClr val="bg1"/>
                </a:solidFill>
              </a:rPr>
              <a:t>fracking</a:t>
            </a:r>
            <a:r>
              <a:rPr lang="en-US" sz="1600" b="1" dirty="0" smtClean="0">
                <a:solidFill>
                  <a:schemeClr val="bg1"/>
                </a:solidFill>
              </a:rPr>
              <a:t>) techniques</a:t>
            </a:r>
            <a:endParaRPr lang="en-US" sz="1600" b="1" dirty="0">
              <a:solidFill>
                <a:schemeClr val="bg1"/>
              </a:solidFill>
            </a:endParaRPr>
          </a:p>
        </p:txBody>
      </p:sp>
    </p:spTree>
    <p:extLst>
      <p:ext uri="{BB962C8B-B14F-4D97-AF65-F5344CB8AC3E}">
        <p14:creationId xmlns:p14="http://schemas.microsoft.com/office/powerpoint/2010/main" val="11480291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2500"/>
                            </p:stCondLst>
                            <p:childTnLst>
                              <p:par>
                                <p:cTn id="17" presetID="22" presetClass="entr" presetSubtype="2"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2" grpId="0" animBg="1"/>
      <p:bldP spid="10"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119</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U.S. Private Power Construction,</a:t>
            </a:r>
            <a:br>
              <a:rPr lang="en-US" dirty="0" smtClean="0"/>
            </a:br>
            <a:r>
              <a:rPr lang="en-US" dirty="0" smtClean="0"/>
              <a:t>2000-2014* </a:t>
            </a:r>
            <a:r>
              <a:rPr lang="en-US" sz="2400" dirty="0" smtClean="0"/>
              <a:t>(% Change, 3-Month Moving Avg.)</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April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Energy Information Administration, Wells Fargo Securities (June 6, 2014 research report).</a:t>
            </a:r>
            <a:endParaRPr lang="en-US" sz="1100" dirty="0"/>
          </a:p>
        </p:txBody>
      </p:sp>
      <p:pic>
        <p:nvPicPr>
          <p:cNvPr id="3" name="Picture 2"/>
          <p:cNvPicPr>
            <a:picLocks noChangeAspect="1"/>
          </p:cNvPicPr>
          <p:nvPr/>
        </p:nvPicPr>
        <p:blipFill>
          <a:blip r:embed="rId3"/>
          <a:stretch>
            <a:fillRect/>
          </a:stretch>
        </p:blipFill>
        <p:spPr>
          <a:xfrm>
            <a:off x="185736" y="1075768"/>
            <a:ext cx="8043863" cy="5300893"/>
          </a:xfrm>
          <a:prstGeom prst="rect">
            <a:avLst/>
          </a:prstGeom>
        </p:spPr>
      </p:pic>
      <p:sp>
        <p:nvSpPr>
          <p:cNvPr id="11" name="AutoShape 13"/>
          <p:cNvSpPr>
            <a:spLocks noChangeArrowheads="1"/>
          </p:cNvSpPr>
          <p:nvPr/>
        </p:nvSpPr>
        <p:spPr bwMode="blackWhite">
          <a:xfrm>
            <a:off x="4933956" y="1125641"/>
            <a:ext cx="4133850" cy="1603276"/>
          </a:xfrm>
          <a:prstGeom prst="wedgeRectCallout">
            <a:avLst>
              <a:gd name="adj1" fmla="val 7494"/>
              <a:gd name="adj2" fmla="val 1179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Power construction accounts for a large share of all construction activity. The recent slowdown was in part due to the expiration of renewable production tax credits.  Going forward, about 75% of new capacity will be for gas fired plants</a:t>
            </a:r>
            <a:endParaRPr lang="en-US" sz="1600" b="1" dirty="0">
              <a:solidFill>
                <a:schemeClr val="bg1"/>
              </a:solidFill>
            </a:endParaRPr>
          </a:p>
        </p:txBody>
      </p:sp>
    </p:spTree>
    <p:extLst>
      <p:ext uri="{BB962C8B-B14F-4D97-AF65-F5344CB8AC3E}">
        <p14:creationId xmlns:p14="http://schemas.microsoft.com/office/powerpoint/2010/main" val="35260259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12</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12565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ALTERNATIVE CAPITAL &amp; REINSURANCE MARKETS</a:t>
            </a:r>
            <a:endParaRPr lang="en-US" sz="4200" b="1" dirty="0">
              <a:solidFill>
                <a:schemeClr val="bg1"/>
              </a:solidFill>
            </a:endParaRPr>
          </a:p>
        </p:txBody>
      </p:sp>
      <p:sp>
        <p:nvSpPr>
          <p:cNvPr id="2152456" name="Rectangle 8"/>
          <p:cNvSpPr>
            <a:spLocks noChangeArrowheads="1"/>
          </p:cNvSpPr>
          <p:nvPr/>
        </p:nvSpPr>
        <p:spPr bwMode="auto">
          <a:xfrm>
            <a:off x="1301545" y="3629789"/>
            <a:ext cx="6784258" cy="2862322"/>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Market—And Pushing Down Reinsurance Prices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a:t>
            </a:fld>
            <a:endParaRPr lang="en-US"/>
          </a:p>
        </p:txBody>
      </p:sp>
    </p:spTree>
    <p:extLst>
      <p:ext uri="{BB962C8B-B14F-4D97-AF65-F5344CB8AC3E}">
        <p14:creationId xmlns:p14="http://schemas.microsoft.com/office/powerpoint/2010/main" val="185247874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120</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That Is Benefitting the US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120</a:t>
            </a:fld>
            <a:endParaRPr lang="en-US"/>
          </a:p>
        </p:txBody>
      </p:sp>
    </p:spTree>
    <p:extLst>
      <p:ext uri="{BB962C8B-B14F-4D97-AF65-F5344CB8AC3E}">
        <p14:creationId xmlns:p14="http://schemas.microsoft.com/office/powerpoint/2010/main" val="2267590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121</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2014 vs. 2013*</a:t>
            </a:r>
          </a:p>
        </p:txBody>
      </p:sp>
      <p:graphicFrame>
        <p:nvGraphicFramePr>
          <p:cNvPr id="66562" name="Object 4"/>
          <p:cNvGraphicFramePr>
            <a:graphicFrameLocks noChangeAspect="1"/>
          </p:cNvGraphicFramePr>
          <p:nvPr>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917418"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205948" y="3535291"/>
            <a:ext cx="2411972" cy="769233"/>
          </a:xfrm>
          <a:prstGeom prst="wedgeRectCallout">
            <a:avLst>
              <a:gd name="adj1" fmla="val 5346"/>
              <a:gd name="adj2" fmla="val -856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stronger than nondurables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May 2014 to the same period in 2013.</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+3.9%</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+0.9%</a:t>
            </a:r>
            <a:endParaRPr lang="en-US" sz="2400" b="1" u="sng" dirty="0">
              <a:solidFill>
                <a:srgbClr val="225A7A"/>
              </a:solidFill>
            </a:endParaRPr>
          </a:p>
        </p:txBody>
      </p:sp>
    </p:spTree>
    <p:extLst>
      <p:ext uri="{BB962C8B-B14F-4D97-AF65-F5344CB8AC3E}">
        <p14:creationId xmlns:p14="http://schemas.microsoft.com/office/powerpoint/2010/main" val="15298388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122</a:t>
            </a:fld>
            <a:endParaRPr lang="en-US" sz="900"/>
          </a:p>
        </p:txBody>
      </p:sp>
      <p:graphicFrame>
        <p:nvGraphicFramePr>
          <p:cNvPr id="9218" name="Object 3"/>
          <p:cNvGraphicFramePr>
            <a:graphicFrameLocks/>
          </p:cNvGraphicFramePr>
          <p:nvPr>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7915370" name="Chart" r:id="rId4" imgW="8286645" imgH="4010133" progId="MSGraph.Chart.8">
                  <p:embed followColorScheme="full"/>
                </p:oleObj>
              </mc:Choice>
              <mc:Fallback>
                <p:oleObj name="Chart" r:id="rId4" imgW="8286645" imgH="4010133"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1992—Apr. 2014</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June </a:t>
            </a:r>
            <a:r>
              <a:rPr lang="en-US" sz="1100" dirty="0"/>
              <a:t>3</a:t>
            </a:r>
            <a:r>
              <a:rPr lang="en-US" sz="1100" dirty="0" smtClean="0"/>
              <a:t>, </a:t>
            </a:r>
            <a:r>
              <a:rPr lang="en-US" sz="1100" dirty="0"/>
              <a:t>2014.</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Apr. 2014  </a:t>
            </a:r>
            <a:r>
              <a:rPr lang="en-US" sz="1700" b="1" dirty="0">
                <a:solidFill>
                  <a:schemeClr val="bg1"/>
                </a:solidFill>
              </a:rPr>
              <a:t>exceeded the pre-crisis (July 2008) peak. 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122</a:t>
            </a:fld>
            <a:endParaRPr lang="en-US"/>
          </a:p>
        </p:txBody>
      </p:sp>
      <p:sp>
        <p:nvSpPr>
          <p:cNvPr id="15" name="AutoShape 5"/>
          <p:cNvSpPr>
            <a:spLocks noChangeArrowheads="1"/>
          </p:cNvSpPr>
          <p:nvPr/>
        </p:nvSpPr>
        <p:spPr bwMode="blackWhite">
          <a:xfrm>
            <a:off x="2524125" y="1173163"/>
            <a:ext cx="3048000" cy="914400"/>
          </a:xfrm>
          <a:prstGeom prst="wedgeRectCallout">
            <a:avLst>
              <a:gd name="adj1" fmla="val 162454"/>
              <a:gd name="adj2" fmla="val -182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Apr. 2014 </a:t>
            </a:r>
            <a:r>
              <a:rPr lang="en-US" sz="1600" b="1" dirty="0">
                <a:solidFill>
                  <a:schemeClr val="bg1"/>
                </a:solidFill>
              </a:rPr>
              <a:t>was $</a:t>
            </a:r>
            <a:r>
              <a:rPr lang="en-US" sz="1600" b="1" dirty="0" smtClean="0">
                <a:solidFill>
                  <a:schemeClr val="bg1"/>
                </a:solidFill>
              </a:rPr>
              <a:t>497.6B—a new </a:t>
            </a:r>
            <a:r>
              <a:rPr lang="en-US" sz="1600" b="1" dirty="0">
                <a:solidFill>
                  <a:schemeClr val="bg1"/>
                </a:solidFill>
              </a:rPr>
              <a:t>record high.</a:t>
            </a:r>
          </a:p>
        </p:txBody>
      </p:sp>
    </p:spTree>
    <p:extLst>
      <p:ext uri="{BB962C8B-B14F-4D97-AF65-F5344CB8AC3E}">
        <p14:creationId xmlns:p14="http://schemas.microsoft.com/office/powerpoint/2010/main" val="2985894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123</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2010—July 2014</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1488200998"/>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7914347"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600200" y="1152525"/>
            <a:ext cx="324008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(+700,000 </a:t>
            </a:r>
            <a:r>
              <a:rPr lang="en-US" b="1" dirty="0">
                <a:solidFill>
                  <a:schemeClr val="bg1"/>
                </a:solidFill>
              </a:rPr>
              <a:t>or </a:t>
            </a:r>
            <a:r>
              <a:rPr lang="en-US" b="1" dirty="0" smtClean="0">
                <a:solidFill>
                  <a:schemeClr val="bg1"/>
                </a:solidFill>
              </a:rPr>
              <a:t>+6.1%)</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883134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2928173715"/>
              </p:ext>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7916395"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2014</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54 of the 56 months from Jan. 2010 through Aug. 2014.  Pace of recovery has been uneven due to economic turbulence in the U.S.,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881337" y="3861729"/>
            <a:ext cx="3064654" cy="757084"/>
          </a:xfrm>
          <a:prstGeom prst="wedgeRectCallout">
            <a:avLst>
              <a:gd name="adj1" fmla="val 103726"/>
              <a:gd name="adj2" fmla="val -946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2014—now at its highest level since early 2011</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124</a:t>
            </a:fld>
            <a:endParaRPr lang="en-US"/>
          </a:p>
        </p:txBody>
      </p:sp>
    </p:spTree>
    <p:extLst>
      <p:ext uri="{BB962C8B-B14F-4D97-AF65-F5344CB8AC3E}">
        <p14:creationId xmlns:p14="http://schemas.microsoft.com/office/powerpoint/2010/main" val="27747390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125</a:t>
            </a:fld>
            <a:endParaRPr lang="en-US" smtClean="0"/>
          </a:p>
        </p:txBody>
      </p:sp>
      <p:graphicFrame>
        <p:nvGraphicFramePr>
          <p:cNvPr id="5122" name="Object 2"/>
          <p:cNvGraphicFramePr>
            <a:graphicFrameLocks/>
          </p:cNvGraphicFramePr>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7918443" name="Chart" r:id="rId4" imgW="8705863" imgH="4572135" progId="MSGraph.Chart.8">
                  <p:embed followColorScheme="full"/>
                </p:oleObj>
              </mc:Choice>
              <mc:Fallback>
                <p:oleObj name="Chart" r:id="rId4" imgW="8705863" imgH="4572135"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Business Investment: Expected to Accelerate, Fueling Commercial Exposure Growth</a:t>
            </a:r>
          </a:p>
        </p:txBody>
      </p:sp>
      <p:sp>
        <p:nvSpPr>
          <p:cNvPr id="1969158" name="AutoShape 6"/>
          <p:cNvSpPr>
            <a:spLocks noChangeArrowheads="1"/>
          </p:cNvSpPr>
          <p:nvPr/>
        </p:nvSpPr>
        <p:spPr bwMode="blackWhite">
          <a:xfrm>
            <a:off x="1735424" y="1269631"/>
            <a:ext cx="4029272" cy="1622656"/>
          </a:xfrm>
          <a:prstGeom prst="wedgeRectCallout">
            <a:avLst>
              <a:gd name="adj1" fmla="val 7017"/>
              <a:gd name="adj2" fmla="val 966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04906" y="6470435"/>
            <a:ext cx="8412162" cy="261610"/>
          </a:xfrm>
          <a:prstGeom prst="rect">
            <a:avLst/>
          </a:prstGeom>
          <a:noFill/>
          <a:ln w="9525">
            <a:noFill/>
            <a:miter lim="800000"/>
            <a:headEnd/>
            <a:tailEnd/>
          </a:ln>
        </p:spPr>
        <p:txBody>
          <a:bodyPr>
            <a:spAutoFit/>
          </a:bodyPr>
          <a:lstStyle/>
          <a:p>
            <a:r>
              <a:rPr lang="en-US" sz="1100" dirty="0" smtClean="0"/>
              <a:t>Source: IHS Global Insights as of  Jan. 13, 2014; Insurance Information Institute.</a:t>
            </a:r>
            <a:endParaRPr lang="en-US" sz="1100" dirty="0"/>
          </a:p>
        </p:txBody>
      </p:sp>
    </p:spTree>
    <p:extLst>
      <p:ext uri="{BB962C8B-B14F-4D97-AF65-F5344CB8AC3E}">
        <p14:creationId xmlns:p14="http://schemas.microsoft.com/office/powerpoint/2010/main" val="18629343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mc:AlternateContent xmlns:mc="http://schemas.openxmlformats.org/markup-compatibility/2006">
              <mc:Choice xmlns:v="urn:schemas-microsoft-com:vml" Requires="v">
                <p:oleObj spid="_x0000_s27919466" name="Chart" r:id="rId5" imgW="8153294" imgH="5372218" progId="MSGraph.Chart.8">
                  <p:embed followColorScheme="full"/>
                </p:oleObj>
              </mc:Choice>
              <mc:Fallback>
                <p:oleObj name="Chart" r:id="rId5" imgW="8153294" imgH="5372218" progId="MSGraph.Chart.8">
                  <p:embed followColorScheme="full"/>
                  <p:pic>
                    <p:nvPicPr>
                      <p:cNvPr id="0" name=""/>
                      <p:cNvPicPr>
                        <a:picLocks noChangeAspect="1" noChangeArrowheads="1"/>
                      </p:cNvPicPr>
                      <p:nvPr/>
                    </p:nvPicPr>
                    <p:blipFill>
                      <a:blip r:embed="rId6"/>
                      <a:srcRect/>
                      <a:stretch>
                        <a:fillRect/>
                      </a:stretch>
                    </p:blipFill>
                    <p:spPr bwMode="auto">
                      <a:xfrm>
                        <a:off x="165847"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126</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604861" y="1432145"/>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77.8% </a:t>
            </a:r>
            <a:r>
              <a:rPr lang="en-US" sz="1200" b="1" dirty="0"/>
              <a:t>of industrial capacity in </a:t>
            </a:r>
            <a:r>
              <a:rPr lang="en-US" sz="1200" b="1" dirty="0" smtClean="0"/>
              <a:t>Apr.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805952"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April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126</a:t>
            </a:fld>
            <a:endParaRPr lang="en-US"/>
          </a:p>
        </p:txBody>
      </p:sp>
    </p:spTree>
    <p:extLst>
      <p:ext uri="{BB962C8B-B14F-4D97-AF65-F5344CB8AC3E}">
        <p14:creationId xmlns:p14="http://schemas.microsoft.com/office/powerpoint/2010/main" val="19973870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094089"/>
                                        </p:tgtEl>
                                        <p:attrNameLst>
                                          <p:attrName>style.visibility</p:attrName>
                                        </p:attrNameLst>
                                      </p:cBhvr>
                                      <p:to>
                                        <p:strVal val="visible"/>
                                      </p:to>
                                    </p:set>
                                    <p:animEffect transition="in" filter="wipe(left)">
                                      <p:cBhvr>
                                        <p:cTn id="28"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127</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128</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1917921247"/>
              </p:ext>
            </p:extLst>
          </p:nvPr>
        </p:nvGraphicFramePr>
        <p:xfrm>
          <a:off x="4763" y="1350963"/>
          <a:ext cx="7081837" cy="4718050"/>
        </p:xfrm>
        <a:graphic>
          <a:graphicData uri="http://schemas.openxmlformats.org/presentationml/2006/ole">
            <mc:AlternateContent xmlns:mc="http://schemas.openxmlformats.org/markup-compatibility/2006">
              <mc:Choice xmlns:v="urn:schemas-microsoft-com:vml" Requires="v">
                <p:oleObj spid="_x0000_s27874429" name="Chart" r:id="rId4" imgW="7096206" imgH="4876890" progId="MSGraph.Chart.8">
                  <p:embed followColorScheme="full"/>
                </p:oleObj>
              </mc:Choice>
              <mc:Fallback>
                <p:oleObj name="Chart" r:id="rId4" imgW="7096206" imgH="4876890" progId="MSGraph.Chart.8">
                  <p:embed followColorScheme="full"/>
                  <p:pic>
                    <p:nvPicPr>
                      <p:cNvPr id="0" name=""/>
                      <p:cNvPicPr>
                        <a:picLocks noGrp="1" noChangeArrowheads="1"/>
                      </p:cNvPicPr>
                      <p:nvPr/>
                    </p:nvPicPr>
                    <p:blipFill>
                      <a:blip r:embed="rId5"/>
                      <a:srcRect/>
                      <a:stretch>
                        <a:fillRect/>
                      </a:stretch>
                    </p:blipFill>
                    <p:spPr bwMode="auto">
                      <a:xfrm>
                        <a:off x="4763" y="1350963"/>
                        <a:ext cx="7081837"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1701"/>
              <a:gd name="adj2" fmla="val -3470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6.2% </a:t>
            </a:r>
            <a:r>
              <a:rPr lang="en-US" sz="1400" b="1" dirty="0">
                <a:solidFill>
                  <a:schemeClr val="bg1"/>
                </a:solidFill>
                <a:cs typeface="+mn-cs"/>
              </a:rPr>
              <a:t>in </a:t>
            </a:r>
            <a:r>
              <a:rPr lang="en-US" sz="1400" b="1" dirty="0" smtClean="0">
                <a:solidFill>
                  <a:schemeClr val="bg1"/>
                </a:solidFill>
                <a:cs typeface="+mn-cs"/>
              </a:rPr>
              <a:t>July</a:t>
            </a:r>
            <a:r>
              <a:rPr lang="en-US" sz="1400" b="1" dirty="0" smtClean="0">
                <a:solidFill>
                  <a:schemeClr val="bg1"/>
                </a:solidFill>
              </a:rPr>
              <a:t> </a:t>
            </a:r>
            <a:r>
              <a:rPr lang="en-US" sz="1400" b="1" dirty="0" smtClean="0">
                <a:solidFill>
                  <a:schemeClr val="bg1"/>
                </a:solidFill>
                <a:cs typeface="+mn-cs"/>
              </a:rPr>
              <a:t>2014.</a:t>
            </a:r>
            <a:r>
              <a:rPr lang="en-US" sz="1400" b="1" dirty="0" smtClean="0">
                <a:solidFill>
                  <a:schemeClr val="bg1"/>
                </a:solidFill>
              </a:rPr>
              <a:t> 4.5% </a:t>
            </a:r>
            <a:r>
              <a:rPr lang="en-US" sz="1400" b="1" dirty="0">
                <a:solidFill>
                  <a:schemeClr val="bg1"/>
                </a:solidFill>
              </a:rPr>
              <a:t>to 6%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July 2014,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128</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12.2% </a:t>
            </a:r>
            <a:r>
              <a:rPr lang="en-US" sz="1400" b="1" dirty="0">
                <a:solidFill>
                  <a:schemeClr val="bg1"/>
                </a:solidFill>
                <a:cs typeface="+mn-cs"/>
              </a:rPr>
              <a:t>in </a:t>
            </a:r>
            <a:r>
              <a:rPr lang="en-US" sz="1400" b="1" dirty="0" smtClean="0">
                <a:solidFill>
                  <a:schemeClr val="bg1"/>
                </a:solidFill>
                <a:cs typeface="+mn-cs"/>
              </a:rPr>
              <a:t>July 2014.</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27992866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129</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4070581886"/>
              </p:ext>
            </p:extLst>
          </p:nvPr>
        </p:nvGraphicFramePr>
        <p:xfrm>
          <a:off x="157316" y="1844675"/>
          <a:ext cx="8716809" cy="4440238"/>
        </p:xfrm>
        <a:graphic>
          <a:graphicData uri="http://schemas.openxmlformats.org/presentationml/2006/ole">
            <mc:AlternateContent xmlns:mc="http://schemas.openxmlformats.org/markup-compatibility/2006">
              <mc:Choice xmlns:v="urn:schemas-microsoft-com:vml" Requires="v">
                <p:oleObj spid="_x0000_s27875453" name="Chart" r:id="rId4" imgW="8239135" imgH="4276828" progId="MSGraph.Chart.8">
                  <p:embed followColorScheme="full"/>
                </p:oleObj>
              </mc:Choice>
              <mc:Fallback>
                <p:oleObj name="Chart" r:id="rId4" imgW="8239135" imgH="4276828" progId="MSGraph.Chart.8">
                  <p:embed followColorScheme="full"/>
                  <p:pic>
                    <p:nvPicPr>
                      <p:cNvPr id="0" name=""/>
                      <p:cNvPicPr>
                        <a:picLocks noChangeAspect="1" noChangeArrowheads="1"/>
                      </p:cNvPicPr>
                      <p:nvPr/>
                    </p:nvPicPr>
                    <p:blipFill>
                      <a:blip r:embed="rId5"/>
                      <a:srcRect/>
                      <a:stretch>
                        <a:fillRect/>
                      </a:stretch>
                    </p:blipFill>
                    <p:spPr bwMode="auto">
                      <a:xfrm>
                        <a:off x="157316" y="1844675"/>
                        <a:ext cx="8716809"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847407" y="1366692"/>
            <a:ext cx="1664738" cy="2202426"/>
          </a:xfrm>
          <a:prstGeom prst="wedgeRectCallout">
            <a:avLst>
              <a:gd name="adj1" fmla="val 89482"/>
              <a:gd name="adj2" fmla="val -185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(8/14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2015:Q4F</a:t>
            </a:r>
            <a:r>
              <a:rPr lang="en-US" sz="1600" b="1" dirty="0">
                <a:solidFill>
                  <a:srgbClr val="225A7A"/>
                </a:solidFill>
              </a:rPr>
              <a:t>*</a:t>
            </a:r>
          </a:p>
        </p:txBody>
      </p:sp>
      <p:sp>
        <p:nvSpPr>
          <p:cNvPr id="12" name="AutoShape 7"/>
          <p:cNvSpPr>
            <a:spLocks noChangeArrowheads="1"/>
          </p:cNvSpPr>
          <p:nvPr/>
        </p:nvSpPr>
        <p:spPr bwMode="blackWhite">
          <a:xfrm>
            <a:off x="3386055"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5.1% by Q4 of </a:t>
            </a:r>
            <a:r>
              <a:rPr lang="en-US" sz="1400" b="1" i="1" u="sng" dirty="0" smtClean="0">
                <a:cs typeface="+mn-cs"/>
              </a:rPr>
              <a:t>this</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77870" y="1934505"/>
            <a:ext cx="2347042" cy="1066800"/>
          </a:xfrm>
          <a:prstGeom prst="wedgeRectCallout">
            <a:avLst>
              <a:gd name="adj1" fmla="val 18262"/>
              <a:gd name="adj2" fmla="val 1209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modestly downwards </a:t>
            </a:r>
            <a:r>
              <a:rPr lang="en-US" sz="1600" b="1" dirty="0">
                <a:solidFill>
                  <a:schemeClr val="bg1"/>
                </a:solidFill>
                <a:cs typeface="+mn-cs"/>
              </a:rPr>
              <a:t>for </a:t>
            </a:r>
            <a:r>
              <a:rPr lang="en-US" sz="1600" b="1" dirty="0" smtClean="0">
                <a:solidFill>
                  <a:schemeClr val="bg1"/>
                </a:solidFill>
                <a:cs typeface="+mn-cs"/>
              </a:rPr>
              <a:t>2014/15</a:t>
            </a:r>
            <a:endParaRPr lang="en-US" sz="1600" b="1" dirty="0">
              <a:solidFill>
                <a:schemeClr val="bg1"/>
              </a:solidFill>
              <a:cs typeface="+mn-cs"/>
            </a:endParaRPr>
          </a:p>
        </p:txBody>
      </p:sp>
    </p:spTree>
    <p:extLst>
      <p:ext uri="{BB962C8B-B14F-4D97-AF65-F5344CB8AC3E}">
        <p14:creationId xmlns:p14="http://schemas.microsoft.com/office/powerpoint/2010/main" val="19140822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Global Reinsurance Capital (Traditional    and Alternative), 2007 </a:t>
            </a:r>
            <a:r>
              <a:rPr lang="en-US" dirty="0">
                <a:latin typeface="Arial "/>
              </a:rPr>
              <a:t>-</a:t>
            </a:r>
            <a:r>
              <a:rPr lang="en-US" dirty="0" smtClean="0">
                <a:latin typeface="Arial "/>
              </a:rPr>
              <a:t> 2013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t>
            </a:r>
            <a:r>
              <a:rPr lang="en-US" sz="1100" i="1" dirty="0" smtClean="0"/>
              <a:t>Reinsurance Market Outlook,</a:t>
            </a:r>
            <a:r>
              <a:rPr lang="en-US" sz="1100" dirty="0" smtClean="0"/>
              <a:t> April 1, 2014; Insurance Information Institute.</a:t>
            </a:r>
            <a:endParaRPr lang="en-US" sz="1100" dirty="0"/>
          </a:p>
        </p:txBody>
      </p:sp>
      <p:sp>
        <p:nvSpPr>
          <p:cNvPr id="6" name="AutoShape 14"/>
          <p:cNvSpPr>
            <a:spLocks noChangeArrowheads="1"/>
          </p:cNvSpPr>
          <p:nvPr/>
        </p:nvSpPr>
        <p:spPr bwMode="blackWhite">
          <a:xfrm>
            <a:off x="4386649" y="909686"/>
            <a:ext cx="3682313" cy="894400"/>
          </a:xfrm>
          <a:prstGeom prst="wedgeRectCallout">
            <a:avLst>
              <a:gd name="adj1" fmla="val 46085"/>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Total reinsurance capital reached a record $540B in 2013, up 58.8% from 2008. </a:t>
            </a:r>
            <a:endParaRPr lang="en-US" sz="1600" b="1" dirty="0">
              <a:solidFill>
                <a:srgbClr val="FFFFFF"/>
              </a:solidFill>
              <a:latin typeface="Arial" charset="0"/>
              <a:cs typeface="Arial" charset="0"/>
            </a:endParaRPr>
          </a:p>
        </p:txBody>
      </p:sp>
      <p:graphicFrame>
        <p:nvGraphicFramePr>
          <p:cNvPr id="5" name="Object 3"/>
          <p:cNvGraphicFramePr>
            <a:graphicFrameLocks noChangeAspect="1"/>
          </p:cNvGraphicFramePr>
          <p:nvPr>
            <p:extLst/>
          </p:nvPr>
        </p:nvGraphicFramePr>
        <p:xfrm>
          <a:off x="378296" y="125732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But alternative capacity has grown 163% since 2008, to $50B. It has grown 79% in the past two years.</a:t>
            </a:r>
            <a:endParaRPr lang="en-US" b="1" dirty="0">
              <a:solidFill>
                <a:srgbClr val="FFFFFF"/>
              </a:solidFill>
            </a:endParaRPr>
          </a:p>
        </p:txBody>
      </p:sp>
    </p:spTree>
    <p:extLst>
      <p:ext uri="{BB962C8B-B14F-4D97-AF65-F5344CB8AC3E}">
        <p14:creationId xmlns:p14="http://schemas.microsoft.com/office/powerpoint/2010/main" val="3160829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E6E7355-D650-41D9-835A-CF44C657A93B}" type="slidenum">
              <a:rPr lang="en-US" altLang="en-US" sz="900" smtClean="0"/>
              <a:pPr>
                <a:lnSpc>
                  <a:spcPct val="85000"/>
                </a:lnSpc>
                <a:spcBef>
                  <a:spcPct val="20000"/>
                </a:spcBef>
                <a:buClrTx/>
                <a:buFontTx/>
                <a:buNone/>
              </a:pPr>
              <a:t>130</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smtClean="0">
                <a:latin typeface="Arial" panose="020B0604020202020204" pitchFamily="34" charset="0"/>
              </a:rPr>
              <a:t>Unemployment Rates by State, June 2014:</a:t>
            </a:r>
            <a:br>
              <a:rPr lang="en-US" altLang="en-US" sz="2600" smtClean="0">
                <a:latin typeface="Arial" panose="020B0604020202020204" pitchFamily="34" charset="0"/>
              </a:rPr>
            </a:br>
            <a:r>
              <a:rPr lang="en-US" altLang="en-US" sz="260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2058373080"/>
              </p:ext>
            </p:extLst>
          </p:nvPr>
        </p:nvGraphicFramePr>
        <p:xfrm>
          <a:off x="9525" y="1530350"/>
          <a:ext cx="9144000" cy="4749800"/>
        </p:xfrm>
        <a:graphic>
          <a:graphicData uri="http://schemas.openxmlformats.org/presentationml/2006/ole">
            <mc:AlternateContent xmlns:mc="http://schemas.openxmlformats.org/markup-compatibility/2006">
              <mc:Choice xmlns:v="urn:schemas-microsoft-com:vml" Requires="v">
                <p:oleObj spid="_x0000_s27977766"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530350"/>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a:t>*Provisional figures for June 2014, seasonally adjusted.</a:t>
            </a:r>
          </a:p>
          <a:p>
            <a:pPr>
              <a:lnSpc>
                <a:spcPct val="70000"/>
              </a:lnSpc>
              <a:spcBef>
                <a:spcPct val="50000"/>
              </a:spcBef>
              <a:buClr>
                <a:srgbClr val="FF3300"/>
              </a:buClr>
              <a:buFont typeface="Wingdings" panose="05000000000000000000" pitchFamily="2" charset="2"/>
              <a:buNone/>
            </a:pPr>
            <a:r>
              <a:rPr lang="en-US" altLang="en-US" sz="1100"/>
              <a:t>Sources: US Bureau of Labor Statistics; Insurance Information Institute.		</a:t>
            </a:r>
          </a:p>
        </p:txBody>
      </p:sp>
      <p:sp>
        <p:nvSpPr>
          <p:cNvPr id="7" name="AutoShape 6"/>
          <p:cNvSpPr>
            <a:spLocks noChangeArrowheads="1"/>
          </p:cNvSpPr>
          <p:nvPr/>
        </p:nvSpPr>
        <p:spPr bwMode="blackWhite">
          <a:xfrm>
            <a:off x="3914775" y="1200150"/>
            <a:ext cx="3495675" cy="1287463"/>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June, 22 states and the District of Columbia had over-the-month unemployment rate decreases, 14 states had increases, and 14 states and had no change. </a:t>
            </a:r>
          </a:p>
        </p:txBody>
      </p:sp>
    </p:spTree>
    <p:extLst>
      <p:ext uri="{BB962C8B-B14F-4D97-AF65-F5344CB8AC3E}">
        <p14:creationId xmlns:p14="http://schemas.microsoft.com/office/powerpoint/2010/main" val="24237748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C75B8E9B-FA86-4367-A0AD-B17133B7D604}" type="slidenum">
              <a:rPr lang="en-US" altLang="en-US" sz="900" smtClean="0"/>
              <a:pPr>
                <a:lnSpc>
                  <a:spcPct val="85000"/>
                </a:lnSpc>
                <a:spcBef>
                  <a:spcPct val="20000"/>
                </a:spcBef>
                <a:buClrTx/>
                <a:buFontTx/>
                <a:buNone/>
              </a:pPr>
              <a:t>131</a:t>
            </a:fld>
            <a:endParaRPr lang="en-US" altLang="en-US" sz="900" smtClean="0"/>
          </a:p>
        </p:txBody>
      </p:sp>
      <p:graphicFrame>
        <p:nvGraphicFramePr>
          <p:cNvPr id="7171" name="Object 3"/>
          <p:cNvGraphicFramePr>
            <a:graphicFrameLocks noGrp="1" noChangeAspect="1"/>
          </p:cNvGraphicFramePr>
          <p:nvPr>
            <p:ph idx="4294967295"/>
          </p:nvPr>
        </p:nvGraphicFramePr>
        <p:xfrm>
          <a:off x="0" y="1544638"/>
          <a:ext cx="9144000" cy="5410200"/>
        </p:xfrm>
        <a:graphic>
          <a:graphicData uri="http://schemas.openxmlformats.org/presentationml/2006/ole">
            <mc:AlternateContent xmlns:mc="http://schemas.openxmlformats.org/markup-compatibility/2006">
              <mc:Choice xmlns:v="urn:schemas-microsoft-com:vml" Requires="v">
                <p:oleObj spid="_x0000_s27978790"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0" y="1544638"/>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a:solidFill>
                  <a:schemeClr val="accent1"/>
                </a:solidFill>
              </a:rPr>
              <a:t>Unemployment Rates by State, June 2014: </a:t>
            </a:r>
          </a:p>
          <a:p>
            <a:pPr>
              <a:lnSpc>
                <a:spcPct val="100000"/>
              </a:lnSpc>
              <a:spcBef>
                <a:spcPct val="0"/>
              </a:spcBef>
              <a:buClrTx/>
              <a:buFontTx/>
              <a:buNone/>
            </a:pPr>
            <a:r>
              <a:rPr lang="en-US" altLang="en-US" sz="2600" b="1">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a:t>*Provisional figures for June 2014, seasonally adjusted.</a:t>
            </a:r>
          </a:p>
          <a:p>
            <a:pPr eaLnBrk="1" hangingPunct="1">
              <a:lnSpc>
                <a:spcPct val="100000"/>
              </a:lnSpc>
              <a:spcBef>
                <a:spcPct val="0"/>
              </a:spcBef>
              <a:buClrTx/>
              <a:buFontTx/>
              <a:buNone/>
            </a:pPr>
            <a:r>
              <a:rPr lang="en-US" altLang="en-US" sz="1100"/>
              <a:t>Sources: US Bureau of Labor Statistics; Insurance Information Institute.	</a:t>
            </a:r>
          </a:p>
        </p:txBody>
      </p:sp>
      <p:sp>
        <p:nvSpPr>
          <p:cNvPr id="7" name="AutoShape 6"/>
          <p:cNvSpPr>
            <a:spLocks noChangeArrowheads="1"/>
          </p:cNvSpPr>
          <p:nvPr/>
        </p:nvSpPr>
        <p:spPr bwMode="blackWhite">
          <a:xfrm>
            <a:off x="3502025" y="1544638"/>
            <a:ext cx="3495675" cy="1055687"/>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June, 22 states and the District of Columbia had over-the-month unemployment rate decreases, 14 states had increases, and 14 states and had no change. </a:t>
            </a:r>
          </a:p>
        </p:txBody>
      </p:sp>
    </p:spTree>
    <p:extLst>
      <p:ext uri="{BB962C8B-B14F-4D97-AF65-F5344CB8AC3E}">
        <p14:creationId xmlns:p14="http://schemas.microsoft.com/office/powerpoint/2010/main" val="25759919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2334635429"/>
              </p:ext>
            </p:extLst>
          </p:nvPr>
        </p:nvGraphicFramePr>
        <p:xfrm>
          <a:off x="207964" y="1397000"/>
          <a:ext cx="8775700" cy="4087813"/>
        </p:xfrm>
        <a:graphic>
          <a:graphicData uri="http://schemas.openxmlformats.org/presentationml/2006/ole">
            <mc:AlternateContent xmlns:mc="http://schemas.openxmlformats.org/markup-compatibility/2006">
              <mc:Choice xmlns:v="urn:schemas-microsoft-com:vml" Requires="v">
                <p:oleObj spid="_x0000_s27878524"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07964"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July 2014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9.88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986431" y="4047398"/>
            <a:ext cx="1824863" cy="841375"/>
          </a:xfrm>
          <a:prstGeom prst="wedgeRectCallout">
            <a:avLst>
              <a:gd name="adj1" fmla="val 56494"/>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198,000 </a:t>
            </a:r>
            <a:r>
              <a:rPr lang="en-US" sz="1400" b="1" dirty="0">
                <a:cs typeface="+mn-cs"/>
              </a:rPr>
              <a:t>private sector jobs were created in </a:t>
            </a:r>
            <a:r>
              <a:rPr lang="en-US" sz="1400" b="1" dirty="0" smtClean="0">
                <a:cs typeface="+mn-cs"/>
              </a:rPr>
              <a:t>July.  </a:t>
            </a:r>
            <a:r>
              <a:rPr lang="en-US" sz="1400" b="1" i="1" dirty="0" smtClean="0">
                <a:solidFill>
                  <a:srgbClr val="FF0000"/>
                </a:solidFill>
                <a:cs typeface="+mn-cs"/>
              </a:rPr>
              <a:t>In March 2014, the last of the private jobs lost in the Great Recession were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132</a:t>
            </a:fld>
            <a:endParaRPr lang="en-US"/>
          </a:p>
        </p:txBody>
      </p:sp>
      <p:sp>
        <p:nvSpPr>
          <p:cNvPr id="13" name="Text Box 17"/>
          <p:cNvSpPr txBox="1">
            <a:spLocks noChangeArrowheads="1"/>
          </p:cNvSpPr>
          <p:nvPr/>
        </p:nvSpPr>
        <p:spPr bwMode="auto">
          <a:xfrm>
            <a:off x="4575835"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
        <p:nvSpPr>
          <p:cNvPr id="15" name="AutoShape 7"/>
          <p:cNvSpPr>
            <a:spLocks noChangeArrowheads="1"/>
          </p:cNvSpPr>
          <p:nvPr/>
        </p:nvSpPr>
        <p:spPr bwMode="blackWhite">
          <a:xfrm>
            <a:off x="7006001" y="1135425"/>
            <a:ext cx="1563324" cy="844394"/>
          </a:xfrm>
          <a:prstGeom prst="wedgeRectCallout">
            <a:avLst>
              <a:gd name="adj1" fmla="val 67144"/>
              <a:gd name="adj2" fmla="val 591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1,541,000 jobs created so far in 2014</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41653393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263525" y="1397000"/>
          <a:ext cx="8543925" cy="4087813"/>
        </p:xfrm>
        <a:graphic>
          <a:graphicData uri="http://schemas.openxmlformats.org/presentationml/2006/ole">
            <mc:AlternateContent xmlns:mc="http://schemas.openxmlformats.org/markup-compatibility/2006">
              <mc:Choice xmlns:v="urn:schemas-microsoft-com:vml" Requires="v">
                <p:oleObj spid="_x0000_s27879548" name="Chart" r:id="rId4" imgW="8601126" imgH="4114867" progId="MSGraph.Chart.8">
                  <p:embed followColorScheme="full"/>
                </p:oleObj>
              </mc:Choice>
              <mc:Fallback>
                <p:oleObj name="Chart" r:id="rId4" imgW="8601126"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63525" y="1397000"/>
                        <a:ext cx="8543925"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2007—May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May 2014 (Millions)</a:t>
            </a:r>
            <a:endParaRPr lang="en-US" sz="1600" b="1" dirty="0">
              <a:solidFill>
                <a:srgbClr val="225A7A"/>
              </a:solidFill>
            </a:endParaRPr>
          </a:p>
        </p:txBody>
      </p:sp>
      <p:sp>
        <p:nvSpPr>
          <p:cNvPr id="41990" name="Rectangle 6"/>
          <p:cNvSpPr>
            <a:spLocks noChangeArrowheads="1"/>
          </p:cNvSpPr>
          <p:nvPr/>
        </p:nvSpPr>
        <p:spPr bwMode="auto">
          <a:xfrm>
            <a:off x="-36853" y="6608462"/>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3330464" y="2925098"/>
            <a:ext cx="2197100" cy="727586"/>
          </a:xfrm>
          <a:prstGeom prst="wedgeRectCallout">
            <a:avLst>
              <a:gd name="adj1" fmla="val -36541"/>
              <a:gd name="adj2" fmla="val 16448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655919" y="3652684"/>
            <a:ext cx="2151531" cy="1133629"/>
          </a:xfrm>
          <a:prstGeom prst="wedgeRectCallout">
            <a:avLst>
              <a:gd name="adj1" fmla="val 41713"/>
              <a:gd name="adj2" fmla="val -170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It took more than 6 ½ years (79 months) to recover all of the private sector jobs lost in the Great Recession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133</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t>
            </a:r>
            <a:r>
              <a:rPr lang="en-US" b="1" dirty="0" smtClean="0">
                <a:solidFill>
                  <a:srgbClr val="FFFFFF"/>
                </a:solidFill>
              </a:rPr>
              <a:t>Added 9.39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16" name="AutoShape 5"/>
          <p:cNvSpPr>
            <a:spLocks noChangeArrowheads="1"/>
          </p:cNvSpPr>
          <p:nvPr/>
        </p:nvSpPr>
        <p:spPr bwMode="blackWhite">
          <a:xfrm>
            <a:off x="5170487" y="1100139"/>
            <a:ext cx="2573337" cy="935037"/>
          </a:xfrm>
          <a:prstGeom prst="wedgeRectCallout">
            <a:avLst>
              <a:gd name="adj1" fmla="val 70594"/>
              <a:gd name="adj2" fmla="val 329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Pvt. employment hit 116.6 million in April 2014—617,000 above its pre-crisis peak of 116.0 million</a:t>
            </a:r>
            <a:endParaRPr lang="en-US" sz="1400" b="1" dirty="0">
              <a:solidFill>
                <a:schemeClr val="bg1"/>
              </a:solidFill>
            </a:endParaRPr>
          </a:p>
        </p:txBody>
      </p:sp>
    </p:spTree>
    <p:extLst>
      <p:ext uri="{BB962C8B-B14F-4D97-AF65-F5344CB8AC3E}">
        <p14:creationId xmlns:p14="http://schemas.microsoft.com/office/powerpoint/2010/main" val="626094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22" presetClass="entr" presetSubtype="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0" y="1438736"/>
          <a:ext cx="8872538" cy="4194175"/>
        </p:xfrm>
        <a:graphic>
          <a:graphicData uri="http://schemas.openxmlformats.org/presentationml/2006/ole">
            <mc:AlternateContent xmlns:mc="http://schemas.openxmlformats.org/markup-compatibility/2006">
              <mc:Choice xmlns:v="urn:schemas-microsoft-com:vml" Requires="v">
                <p:oleObj spid="_x0000_s27880572"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0" y="1438736"/>
                        <a:ext cx="8872538" cy="4194175"/>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2010—May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41990" name="Rectangle 6"/>
          <p:cNvSpPr>
            <a:spLocks noChangeArrowheads="1"/>
          </p:cNvSpPr>
          <p:nvPr/>
        </p:nvSpPr>
        <p:spPr bwMode="auto">
          <a:xfrm>
            <a:off x="-94519" y="6600224"/>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4" name="AutoShape 7"/>
          <p:cNvSpPr>
            <a:spLocks noChangeArrowheads="1"/>
          </p:cNvSpPr>
          <p:nvPr/>
        </p:nvSpPr>
        <p:spPr bwMode="blackWhite">
          <a:xfrm>
            <a:off x="5674391" y="3445993"/>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Apr. 2014 totaled  9.39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134</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$1 trillion in new payrolls since 2009 trough</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9.39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extLst>
      <p:ext uri="{BB962C8B-B14F-4D97-AF65-F5344CB8AC3E}">
        <p14:creationId xmlns:p14="http://schemas.microsoft.com/office/powerpoint/2010/main" val="26166762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135</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2010—Apr. 2014</a:t>
            </a:r>
          </a:p>
        </p:txBody>
      </p:sp>
      <p:graphicFrame>
        <p:nvGraphicFramePr>
          <p:cNvPr id="51202" name="Object 2"/>
          <p:cNvGraphicFramePr>
            <a:graphicFrameLocks/>
          </p:cNvGraphicFramePr>
          <p:nvPr>
            <p:extLst/>
          </p:nvPr>
        </p:nvGraphicFramePr>
        <p:xfrm>
          <a:off x="302291" y="2040907"/>
          <a:ext cx="8493125" cy="4343400"/>
        </p:xfrm>
        <a:graphic>
          <a:graphicData uri="http://schemas.openxmlformats.org/presentationml/2006/ole">
            <mc:AlternateContent xmlns:mc="http://schemas.openxmlformats.org/markup-compatibility/2006">
              <mc:Choice xmlns:v="urn:schemas-microsoft-com:vml" Requires="v">
                <p:oleObj spid="_x0000_s27881596" name="Chart" r:id="rId4" imgW="8429714" imgH="4324336" progId="MSGraph.Chart.8">
                  <p:embed followColorScheme="full"/>
                </p:oleObj>
              </mc:Choice>
              <mc:Fallback>
                <p:oleObj name="Chart" r:id="rId4" imgW="8429714" imgH="4324336" progId="MSGraph.Chart.8">
                  <p:embed followColorScheme="full"/>
                  <p:pic>
                    <p:nvPicPr>
                      <p:cNvPr id="0" name=""/>
                      <p:cNvPicPr>
                        <a:picLocks noChangeArrowheads="1"/>
                      </p:cNvPicPr>
                      <p:nvPr/>
                    </p:nvPicPr>
                    <p:blipFill>
                      <a:blip r:embed="rId5"/>
                      <a:srcRect/>
                      <a:stretch>
                        <a:fillRect/>
                      </a:stretch>
                    </p:blipFill>
                    <p:spPr bwMode="auto">
                      <a:xfrm>
                        <a:off x="302291" y="204090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380,000 from Jan. 2010 through Apr. 2014, accounting for 62%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1.5% since the end of 2009 but is recovering while Federal employment is down by 5.3% and deteriorating</a:t>
            </a:r>
            <a:endParaRPr lang="en-US" b="1" dirty="0">
              <a:solidFill>
                <a:schemeClr val="bg1"/>
              </a:solidFill>
              <a:cs typeface="+mn-cs"/>
            </a:endParaRPr>
          </a:p>
        </p:txBody>
      </p:sp>
    </p:spTree>
    <p:extLst>
      <p:ext uri="{BB962C8B-B14F-4D97-AF65-F5344CB8AC3E}">
        <p14:creationId xmlns:p14="http://schemas.microsoft.com/office/powerpoint/2010/main" val="5807827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8384" y="1367504"/>
          <a:ext cx="8775700" cy="4087813"/>
        </p:xfrm>
        <a:graphic>
          <a:graphicData uri="http://schemas.openxmlformats.org/presentationml/2006/ole">
            <mc:AlternateContent xmlns:mc="http://schemas.openxmlformats.org/markup-compatibility/2006">
              <mc:Choice xmlns:v="urn:schemas-microsoft-com:vml" Requires="v">
                <p:oleObj spid="_x0000_s25412762"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18384" y="1367504"/>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Dec.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Dec. 2013 totaled 631,000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136</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8.14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137</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2010—June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7888761"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945"/>
              <a:gd name="adj2" fmla="val 42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35.2%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723239" y="1071719"/>
            <a:ext cx="1283115" cy="722672"/>
          </a:xfrm>
          <a:prstGeom prst="wedgeRectCallout">
            <a:avLst>
              <a:gd name="adj1" fmla="val 14882"/>
              <a:gd name="adj2" fmla="val 724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1845336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138</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2005–2014:Q2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ext uri="{D42A27DB-BD31-4B8C-83A1-F6EECF244321}">
                <p14:modId xmlns:p14="http://schemas.microsoft.com/office/powerpoint/2010/main" val="823155302"/>
              </p:ext>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7889785" name="Chart" r:id="rId5" imgW="8334424" imgH="4381562" progId="MSGraph.Chart.8">
                  <p:embed followColorScheme="full"/>
                </p:oleObj>
              </mc:Choice>
              <mc:Fallback>
                <p:oleObj name="Chart" r:id="rId5" imgW="8334424" imgH="4381562" progId="MSGraph.Chart.8">
                  <p:embed followColorScheme="full"/>
                  <p:pic>
                    <p:nvPicPr>
                      <p:cNvPr id="0" name=""/>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557000" cy="1091293"/>
          </a:xfrm>
          <a:prstGeom prst="wedgeRectCallout">
            <a:avLst>
              <a:gd name="adj1" fmla="val 90019"/>
              <a:gd name="adj2" fmla="val -77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2014:Q2) </a:t>
            </a:r>
            <a:r>
              <a:rPr lang="en-US" b="1" dirty="0">
                <a:solidFill>
                  <a:schemeClr val="bg1"/>
                </a:solidFill>
              </a:rPr>
              <a:t>was </a:t>
            </a:r>
            <a:r>
              <a:rPr lang="en-US" b="1" dirty="0" smtClean="0">
                <a:solidFill>
                  <a:schemeClr val="bg1"/>
                </a:solidFill>
              </a:rPr>
              <a:t>$7.46 trillion</a:t>
            </a:r>
            <a:r>
              <a:rPr lang="en-US" b="1" dirty="0">
                <a:solidFill>
                  <a:schemeClr val="bg1"/>
                </a:solidFill>
              </a:rPr>
              <a:t>, a new </a:t>
            </a:r>
            <a:r>
              <a:rPr lang="en-US" b="1" dirty="0" smtClean="0">
                <a:solidFill>
                  <a:schemeClr val="bg1"/>
                </a:solidFill>
              </a:rPr>
              <a:t>peak--$1.21 trillion above 2009 trough</a:t>
            </a:r>
            <a:endParaRPr lang="en-US" b="1" dirty="0">
              <a:solidFill>
                <a:schemeClr val="bg1"/>
              </a:solidFill>
            </a:endParaRPr>
          </a:p>
        </p:txBody>
      </p:sp>
      <p:sp>
        <p:nvSpPr>
          <p:cNvPr id="12" name="AutoShape 14"/>
          <p:cNvSpPr>
            <a:spLocks noChangeArrowheads="1"/>
          </p:cNvSpPr>
          <p:nvPr/>
        </p:nvSpPr>
        <p:spPr bwMode="blackWhite">
          <a:xfrm>
            <a:off x="2401834" y="4400241"/>
            <a:ext cx="2419350" cy="876300"/>
          </a:xfrm>
          <a:prstGeom prst="wedgeRectCallout">
            <a:avLst>
              <a:gd name="adj1" fmla="val 48748"/>
              <a:gd name="adj2" fmla="val -873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19.4% above their 2009 trough and up 4.9%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138</a:t>
            </a:fld>
            <a:endParaRPr lang="en-US"/>
          </a:p>
        </p:txBody>
      </p:sp>
    </p:spTree>
    <p:extLst>
      <p:ext uri="{BB962C8B-B14F-4D97-AF65-F5344CB8AC3E}">
        <p14:creationId xmlns:p14="http://schemas.microsoft.com/office/powerpoint/2010/main" val="7678478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7890809" name="Chart" r:id="rId4" imgW="8410548" imgH="3581479" progId="MSGraph.Chart.8">
                  <p:embed followColorScheme="full"/>
                </p:oleObj>
              </mc:Choice>
              <mc:Fallback>
                <p:oleObj name="Chart" r:id="rId4" imgW="8410548" imgH="358147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139</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1990-2013P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2013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2014;  +8.6% Growth Estimated for 2013</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44819"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531404"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479581"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336690"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34326109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147875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140</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140</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1994–2015F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7953248" name="Chart" r:id="rId4" imgW="8419996" imgH="3657600" progId="MSGraph.Chart.8">
                  <p:embed followColorScheme="full"/>
                </p:oleObj>
              </mc:Choice>
              <mc:Fallback>
                <p:oleObj name="Chart" r:id="rId4" imgW="8419996"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(2010-2013P) and are for private carriers only; Insurance </a:t>
            </a:r>
            <a:r>
              <a:rPr lang="en-US" sz="1100" dirty="0"/>
              <a:t>Information </a:t>
            </a:r>
            <a:r>
              <a:rPr lang="en-US" sz="1100" dirty="0" smtClean="0"/>
              <a:t>Institute (2014-15).</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141</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845"/>
              <a:gd name="adj2" fmla="val 1574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41380774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Third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142</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1990–2013p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1996–2013p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4225378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143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
        <p:nvSpPr>
          <p:cNvPr id="9" name="Rectangle 7"/>
          <p:cNvSpPr>
            <a:spLocks noChangeArrowheads="1"/>
          </p:cNvSpPr>
          <p:nvPr/>
        </p:nvSpPr>
        <p:spPr bwMode="grayWhite">
          <a:xfrm>
            <a:off x="4486274" y="2371725"/>
            <a:ext cx="960061" cy="1068187"/>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689410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2013</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144</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683339"/>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2013p</a:t>
            </a:r>
            <a:r>
              <a:rPr lang="en-US" sz="1000" dirty="0">
                <a:latin typeface="Arial" charset="0"/>
                <a:cs typeface="Arial" charset="0"/>
              </a:rPr>
              <a:t>: Preliminary based on data valued as of </a:t>
            </a:r>
            <a:r>
              <a:rPr lang="en-US" sz="1000" dirty="0" smtClean="0">
                <a:latin typeface="Arial" charset="0"/>
                <a:cs typeface="Arial" charset="0"/>
              </a:rPr>
              <a:t>12/31/2013</a:t>
            </a:r>
            <a:endParaRPr lang="en-US" sz="1000" dirty="0">
              <a:latin typeface="Arial" charset="0"/>
              <a:cs typeface="Arial" charset="0"/>
            </a:endParaRPr>
          </a:p>
          <a:p>
            <a:pPr>
              <a:tabLst>
                <a:tab pos="515695" algn="l"/>
              </a:tabLst>
            </a:pPr>
            <a:r>
              <a:rPr lang="en-US" sz="1000" dirty="0" smtClean="0">
                <a:latin typeface="Arial" charset="0"/>
                <a:cs typeface="Arial" charset="0"/>
              </a:rPr>
              <a:t>1991–2012: </a:t>
            </a:r>
            <a:r>
              <a:rPr lang="en-US" sz="1000" dirty="0">
                <a:latin typeface="Arial" charset="0"/>
                <a:cs typeface="Arial" charset="0"/>
              </a:rPr>
              <a:t>Based on data through </a:t>
            </a:r>
            <a:r>
              <a:rPr lang="en-US" sz="1000" dirty="0" smtClean="0">
                <a:latin typeface="Arial" charset="0"/>
                <a:cs typeface="Arial" charset="0"/>
              </a:rPr>
              <a:t>12/31/2012,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50410278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2013</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145</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64831" y="1541616"/>
          <a:ext cx="8907463" cy="4687888"/>
        </p:xfrm>
        <a:graphic>
          <a:graphicData uri="http://schemas.openxmlformats.org/presentationml/2006/ole">
            <mc:AlternateContent xmlns:mc="http://schemas.openxmlformats.org/markup-compatibility/2006">
              <mc:Choice xmlns:v="urn:schemas-microsoft-com:vml" Requires="v">
                <p:oleObj spid="_x0000_s27954272" name="Worksheet" r:id="rId5" imgW="8772538" imgH="4867172" progId="Excel.Sheet.8">
                  <p:embed/>
                </p:oleObj>
              </mc:Choice>
              <mc:Fallback>
                <p:oleObj name="Worksheet" r:id="rId5" imgW="8772538" imgH="4867172" progId="Excel.Sheet.8">
                  <p:embed/>
                  <p:pic>
                    <p:nvPicPr>
                      <p:cNvPr id="0" name=""/>
                      <p:cNvPicPr>
                        <a:picLocks noChangeArrowheads="1"/>
                      </p:cNvPicPr>
                      <p:nvPr/>
                    </p:nvPicPr>
                    <p:blipFill>
                      <a:blip r:embed="rId6"/>
                      <a:srcRect/>
                      <a:stretch>
                        <a:fillRect/>
                      </a:stretch>
                    </p:blipFill>
                    <p:spPr bwMode="auto">
                      <a:xfrm>
                        <a:off x="64831" y="1541616"/>
                        <a:ext cx="8907463" cy="468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2013p</a:t>
            </a:r>
            <a:r>
              <a:rPr lang="en-US" sz="1000" dirty="0"/>
              <a:t>: Preliminary based on data valued as of </a:t>
            </a:r>
            <a:r>
              <a:rPr lang="en-US" sz="1000" dirty="0" smtClean="0"/>
              <a:t>12/31/2013.</a:t>
            </a:r>
            <a:endParaRPr lang="en-US" sz="1000" dirty="0"/>
          </a:p>
          <a:p>
            <a:r>
              <a:rPr lang="en-US" sz="1000" dirty="0" smtClean="0"/>
              <a:t>1991-2012: </a:t>
            </a:r>
            <a:r>
              <a:rPr lang="en-US" sz="1000" dirty="0"/>
              <a:t>Based on data through </a:t>
            </a:r>
            <a:r>
              <a:rPr lang="en-US" sz="1000" dirty="0" smtClean="0"/>
              <a:t>12/31/2012,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256%</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1991-2013p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2002–2013:</a:t>
            </a:r>
            <a:r>
              <a:rPr lang="en-US" sz="1400" dirty="0"/>
              <a:t>	</a:t>
            </a:r>
            <a:r>
              <a:rPr lang="en-US" sz="1400" b="1" dirty="0" smtClean="0"/>
              <a:t>+5.2%</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extLst>
      <p:ext uri="{BB962C8B-B14F-4D97-AF65-F5344CB8AC3E}">
        <p14:creationId xmlns:p14="http://schemas.microsoft.com/office/powerpoint/2010/main" val="94914290"/>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146</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63476" y="4500611"/>
            <a:ext cx="8285557" cy="1569660"/>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 Was a Welcome Respite from the High Catastrophe Losses in Recent Years</a:t>
            </a:r>
          </a:p>
          <a:p>
            <a:pPr algn="ctr"/>
            <a:r>
              <a:rPr lang="en-US" sz="3200" b="1" i="1" dirty="0" smtClean="0">
                <a:solidFill>
                  <a:srgbClr val="FF0000"/>
                </a:solidFill>
              </a:rPr>
              <a:t>2014 Is Off to a Modest Beginning</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146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147</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73575254"/>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7902071"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6/30/14.</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 Was a Welcome Respite from 2012, the 3</a:t>
            </a:r>
            <a:r>
              <a:rPr lang="en-US" sz="2000" b="1" baseline="30000" dirty="0" smtClean="0">
                <a:solidFill>
                  <a:srgbClr val="FFFFFF"/>
                </a:solidFill>
              </a:rPr>
              <a:t>rd</a:t>
            </a:r>
            <a:r>
              <a:rPr lang="en-US" sz="2000" b="1" dirty="0" smtClean="0">
                <a:solidFill>
                  <a:srgbClr val="FFFFFF"/>
                </a:solidFill>
              </a:rPr>
              <a:t> Costliest Year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15506"/>
              <a:gd name="adj2" fmla="val 757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5061187"/>
            <a:ext cx="1717675"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$9.5 billion in insured CAT losses through June 30</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147</a:t>
            </a:fld>
            <a:endParaRPr lang="en-US"/>
          </a:p>
        </p:txBody>
      </p:sp>
    </p:spTree>
    <p:extLst>
      <p:ext uri="{BB962C8B-B14F-4D97-AF65-F5344CB8AC3E}">
        <p14:creationId xmlns:p14="http://schemas.microsoft.com/office/powerpoint/2010/main" val="3453913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148</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7765914" name="Chart" r:id="rId4" imgW="8572512" imgH="3743439" progId="MSGraph.Chart.8">
                  <p:embed followColorScheme="full"/>
                </p:oleObj>
              </mc:Choice>
              <mc:Fallback>
                <p:oleObj name="Chart" r:id="rId4" imgW="8572512" imgH="3743439"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149</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8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77449163"/>
              </p:ext>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7766938" name="Chart" r:id="rId4" imgW="8820049" imgH="4581490" progId="MSGraph.Chart.8">
                  <p:embed followColorScheme="full"/>
                </p:oleObj>
              </mc:Choice>
              <mc:Fallback>
                <p:oleObj name="Chart" r:id="rId4" imgW="8820049" imgH="4581490" progId="MSGraph.Chart.8">
                  <p:embed followColorScheme="full"/>
                  <p:pic>
                    <p:nvPicPr>
                      <p:cNvPr id="0" name="Object 3"/>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533642" y="1377156"/>
            <a:ext cx="2753516" cy="1336896"/>
          </a:xfrm>
          <a:prstGeom prst="wedgeRectCallout">
            <a:avLst>
              <a:gd name="adj1" fmla="val -12720"/>
              <a:gd name="adj2" fmla="val 13747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Minnesota had the 4</a:t>
            </a:r>
            <a:r>
              <a:rPr lang="en-US" sz="2000" b="1" baseline="30000" dirty="0" smtClean="0">
                <a:solidFill>
                  <a:srgbClr val="FFFFFF"/>
                </a:solidFill>
                <a:latin typeface="Arial" pitchFamily="34" charset="0"/>
                <a:cs typeface="Arial" pitchFamily="34" charset="0"/>
              </a:rPr>
              <a:t>th</a:t>
            </a:r>
            <a:r>
              <a:rPr lang="en-US" sz="2000" b="1" dirty="0" smtClean="0">
                <a:solidFill>
                  <a:srgbClr val="FFFFFF"/>
                </a:solidFill>
                <a:latin typeface="Arial" pitchFamily="34" charset="0"/>
                <a:cs typeface="Arial" pitchFamily="34" charset="0"/>
              </a:rPr>
              <a:t> highest CAT losses 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Investor by Category</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Years ended June 30.</a:t>
            </a:r>
          </a:p>
          <a:p>
            <a:pPr eaLnBrk="0" hangingPunct="0">
              <a:lnSpc>
                <a:spcPct val="85000"/>
              </a:lnSpc>
              <a:spcBef>
                <a:spcPct val="25000"/>
              </a:spcBef>
              <a:buClr>
                <a:schemeClr val="accent2"/>
              </a:buClr>
              <a:buFont typeface="Wingdings" pitchFamily="2" charset="2"/>
              <a:buNone/>
            </a:pPr>
            <a:r>
              <a:rPr lang="en-US" sz="1100" dirty="0" smtClean="0"/>
              <a:t>Source: Aon Benfield Securities; Insurance Information Institute.</a:t>
            </a:r>
            <a:endParaRPr lang="en-US" sz="1100" dirty="0"/>
          </a:p>
        </p:txBody>
      </p:sp>
      <p:graphicFrame>
        <p:nvGraphicFramePr>
          <p:cNvPr id="10" name="Chart 9"/>
          <p:cNvGraphicFramePr/>
          <p:nvPr>
            <p:extLst/>
          </p:nvPr>
        </p:nvGraphicFramePr>
        <p:xfrm>
          <a:off x="4176584" y="1446427"/>
          <a:ext cx="4053016" cy="3941119"/>
        </p:xfrm>
        <a:graphic>
          <a:graphicData uri="http://schemas.openxmlformats.org/drawingml/2006/chart">
            <c:chart xmlns:c="http://schemas.openxmlformats.org/drawingml/2006/chart" xmlns:r="http://schemas.openxmlformats.org/officeDocument/2006/relationships" r:id="rId2"/>
          </a:graphicData>
        </a:graphic>
      </p:graphicFrame>
      <p:sp>
        <p:nvSpPr>
          <p:cNvPr id="8" name="AutoShape 6"/>
          <p:cNvSpPr>
            <a:spLocks noChangeArrowheads="1"/>
          </p:cNvSpPr>
          <p:nvPr/>
        </p:nvSpPr>
        <p:spPr bwMode="blackWhite">
          <a:xfrm>
            <a:off x="4474888" y="5325762"/>
            <a:ext cx="3297512" cy="1421028"/>
          </a:xfrm>
          <a:prstGeom prst="wedgeRectCallout">
            <a:avLst>
              <a:gd name="adj1" fmla="val -2903"/>
              <a:gd name="adj2" fmla="val -12570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Institutional investors are accounting for a larger share of alternative reinsurance investors</a:t>
            </a:r>
            <a:endParaRPr lang="en-US" b="1" dirty="0">
              <a:solidFill>
                <a:schemeClr val="bg1"/>
              </a:solidFill>
              <a:latin typeface="Arial" pitchFamily="34" charset="0"/>
              <a:cs typeface="+mn-cs"/>
            </a:endParaRPr>
          </a:p>
        </p:txBody>
      </p:sp>
      <p:graphicFrame>
        <p:nvGraphicFramePr>
          <p:cNvPr id="7" name="Chart 6"/>
          <p:cNvGraphicFramePr/>
          <p:nvPr>
            <p:extLst/>
          </p:nvPr>
        </p:nvGraphicFramePr>
        <p:xfrm>
          <a:off x="733168" y="1561757"/>
          <a:ext cx="4053016" cy="3941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1261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150</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6727578"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5740830" y="2494948"/>
            <a:ext cx="2753516" cy="1336896"/>
          </a:xfrm>
          <a:prstGeom prst="wedgeRectCallout">
            <a:avLst>
              <a:gd name="adj1" fmla="val -77878"/>
              <a:gd name="adj2" fmla="val 757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Texas is almost always one of the top 5 states for insured CAT losses</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151</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6723482"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9548"/>
              <a:gd name="adj2" fmla="val 185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TX is the 2</a:t>
            </a:r>
            <a:r>
              <a:rPr lang="en-US" b="1" baseline="30000" dirty="0" smtClean="0">
                <a:solidFill>
                  <a:srgbClr val="FFFFFF"/>
                </a:solidFill>
                <a:latin typeface="Arial" pitchFamily="34" charset="0"/>
                <a:cs typeface="Arial" pitchFamily="34" charset="0"/>
              </a:rPr>
              <a:t>nd</a:t>
            </a:r>
            <a:r>
              <a:rPr lang="en-US" b="1" dirty="0" smtClean="0">
                <a:solidFill>
                  <a:srgbClr val="FFFFFF"/>
                </a:solidFill>
                <a:latin typeface="Arial" pitchFamily="34" charset="0"/>
                <a:cs typeface="Arial" pitchFamily="34" charset="0"/>
              </a:rPr>
              <a:t>   costliest state for CATs, with nearly $50B in insured losses over the past 30 years</a:t>
            </a:r>
            <a:endParaRPr lang="en-US"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152</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1994–2013</a:t>
            </a:r>
            <a:r>
              <a:rPr lang="en-US" baseline="30000" dirty="0" smtClean="0"/>
              <a:t>1</a:t>
            </a:r>
          </a:p>
        </p:txBody>
      </p:sp>
      <p:graphicFrame>
        <p:nvGraphicFramePr>
          <p:cNvPr id="6151176" name="Object 8"/>
          <p:cNvGraphicFramePr>
            <a:graphicFrameLocks noGrp="1"/>
          </p:cNvGraphicFramePr>
          <p:nvPr>
            <p:ph idx="4294967295"/>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7920489" name="Chart" r:id="rId4" imgW="4486147" imgH="3695661" progId="MSGraph.Chart.8">
                  <p:embed followColorScheme="full"/>
                </p:oleObj>
              </mc:Choice>
              <mc:Fallback>
                <p:oleObj name="Chart" r:id="rId4" imgW="4486147" imgH="3695661"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2013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159.1</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$5.5</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139.3</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$24.7</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14.6</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$386.7B, an average of $19.3B per year or $1.6B per month</a:t>
            </a:r>
            <a:endParaRPr lang="en-US" sz="2000" b="1" dirty="0">
              <a:solidFill>
                <a:srgbClr val="FFFFFF"/>
              </a:solidFill>
            </a:endParaRPr>
          </a:p>
        </p:txBody>
      </p:sp>
    </p:spTree>
    <p:extLst>
      <p:ext uri="{BB962C8B-B14F-4D97-AF65-F5344CB8AC3E}">
        <p14:creationId xmlns:p14="http://schemas.microsoft.com/office/powerpoint/2010/main" val="967821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153</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1939092170"/>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7903095" name="Chart" r:id="rId4" imgW="8419996" imgH="3371740" progId="MSGraph.Chart.8">
                  <p:embed followColorScheme="full"/>
                </p:oleObj>
              </mc:Choice>
              <mc:Fallback>
                <p:oleObj name="Chart" r:id="rId4" imgW="8419996" imgH="3371740"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10473"/>
              <a:gd name="adj2" fmla="val 983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Ike and other storms have hot TX hard over the past decade</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2013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4221825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154</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155</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988394" y="2138515"/>
            <a:ext cx="2596292" cy="1489587"/>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2013 losses were </a:t>
            </a:r>
            <a:r>
              <a:rPr lang="en-US" b="1" dirty="0" smtClean="0">
                <a:solidFill>
                  <a:srgbClr val="FFFFFF"/>
                </a:solidFill>
              </a:rPr>
              <a:t>far</a:t>
            </a:r>
            <a:r>
              <a:rPr lang="en-US" b="1" dirty="0" smtClean="0">
                <a:solidFill>
                  <a:srgbClr val="FFFFFF"/>
                </a:solidFill>
                <a:latin typeface="Arial" charset="0"/>
                <a:cs typeface="Arial" charset="0"/>
              </a:rPr>
              <a:t> below 2011 and 2012 and were 44% lower than the average from 2000-2012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156</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2013 </a:t>
            </a:r>
            <a:r>
              <a:rPr lang="en-US" sz="1600" b="1" dirty="0">
                <a:solidFill>
                  <a:srgbClr val="225A7A"/>
                </a:solidFill>
              </a:rPr>
              <a:t>Dollars, $ Billions)</a:t>
            </a:r>
          </a:p>
        </p:txBody>
      </p:sp>
      <p:sp>
        <p:nvSpPr>
          <p:cNvPr id="23560" name="Rectangle 4"/>
          <p:cNvSpPr>
            <a:spLocks noChangeArrowheads="1"/>
          </p:cNvSpPr>
          <p:nvPr/>
        </p:nvSpPr>
        <p:spPr bwMode="auto">
          <a:xfrm>
            <a:off x="-208719" y="6389410"/>
            <a:ext cx="8689042" cy="468590"/>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extLst/>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27904119" name="Chart" r:id="rId4" imgW="8401100" imgH="3352845" progId="MSGraph.Chart.8">
                  <p:embed followColorScheme="full"/>
                </p:oleObj>
              </mc:Choice>
              <mc:Fallback>
                <p:oleObj name="Chart" r:id="rId4" imgW="8401100" imgH="3352845" progId="MSGraph.Chart.8">
                  <p:embed followColorScheme="full"/>
                  <p:pic>
                    <p:nvPicPr>
                      <p:cNvPr id="0" name=""/>
                      <p:cNvPicPr>
                        <a:picLocks noChangeAspect="1" noChangeArrowheads="1"/>
                      </p:cNvPicPr>
                      <p:nvPr/>
                    </p:nvPicPr>
                    <p:blipFill>
                      <a:blip r:embed="rId5"/>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a:t>
            </a:r>
            <a:r>
              <a:rPr lang="en-US" b="1" dirty="0" smtClean="0">
                <a:solidFill>
                  <a:schemeClr val="bg1"/>
                </a:solidFill>
              </a:rPr>
              <a:t>most recent 4 years  </a:t>
            </a:r>
            <a:r>
              <a:rPr lang="en-US" b="1" dirty="0" smtClean="0">
                <a:solidFill>
                  <a:schemeClr val="bg1"/>
                </a:solidFill>
                <a:latin typeface="Arial" pitchFamily="34" charset="0"/>
                <a:cs typeface="Arial" pitchFamily="34" charset="0"/>
              </a:rPr>
              <a:t>(2010-2013)</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extLst>
      <p:ext uri="{BB962C8B-B14F-4D97-AF65-F5344CB8AC3E}">
        <p14:creationId xmlns:p14="http://schemas.microsoft.com/office/powerpoint/2010/main" val="2740391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157</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75"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extLst>
      <p:ext uri="{BB962C8B-B14F-4D97-AF65-F5344CB8AC3E}">
        <p14:creationId xmlns:p14="http://schemas.microsoft.com/office/powerpoint/2010/main" val="269376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158</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565967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159</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13877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Risk Transfer: Market Growth</a:t>
            </a:r>
            <a:endParaRPr lang="en-US" b="1" dirty="0">
              <a:latin typeface="Arial "/>
            </a:endParaRPr>
          </a:p>
        </p:txBody>
      </p:sp>
      <p:sp>
        <p:nvSpPr>
          <p:cNvPr id="4" name="Rectangle 4"/>
          <p:cNvSpPr>
            <a:spLocks noChangeArrowheads="1"/>
          </p:cNvSpPr>
          <p:nvPr/>
        </p:nvSpPr>
        <p:spPr bwMode="auto">
          <a:xfrm>
            <a:off x="0" y="6575615"/>
            <a:ext cx="7994822" cy="282385"/>
          </a:xfrm>
          <a:prstGeom prst="rect">
            <a:avLst/>
          </a:prstGeom>
          <a:noFill/>
          <a:ln w="9525">
            <a:noFill/>
            <a:miter lim="800000"/>
            <a:headEnd/>
            <a:tailEnd/>
          </a:ln>
          <a:effectLst/>
        </p:spPr>
        <p:txBody>
          <a:bodyPr wrap="square"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Source: Aon Benfield </a:t>
            </a:r>
            <a:r>
              <a:rPr lang="en-US" sz="1100" i="1" dirty="0" smtClean="0">
                <a:solidFill>
                  <a:srgbClr val="000000"/>
                </a:solidFill>
              </a:rPr>
              <a:t>Insurance-Linked Securities: Capital Revolution,</a:t>
            </a:r>
            <a:r>
              <a:rPr lang="en-US" sz="1100" dirty="0" smtClean="0">
                <a:solidFill>
                  <a:srgbClr val="000000"/>
                </a:solidFill>
              </a:rPr>
              <a:t> August 30, 2013; Insurance Information Institute.</a:t>
            </a:r>
            <a:endParaRPr lang="en-US" sz="1100" dirty="0">
              <a:solidFill>
                <a:srgbClr val="000000"/>
              </a:solidFill>
            </a:endParaRPr>
          </a:p>
        </p:txBody>
      </p:sp>
      <p:pic>
        <p:nvPicPr>
          <p:cNvPr id="5" name="Picture 4"/>
          <p:cNvPicPr>
            <a:picLocks noChangeAspect="1"/>
          </p:cNvPicPr>
          <p:nvPr/>
        </p:nvPicPr>
        <p:blipFill>
          <a:blip r:embed="rId2"/>
          <a:stretch>
            <a:fillRect/>
          </a:stretch>
        </p:blipFill>
        <p:spPr>
          <a:xfrm>
            <a:off x="276309" y="1334530"/>
            <a:ext cx="8051939" cy="4593473"/>
          </a:xfrm>
          <a:prstGeom prst="rect">
            <a:avLst/>
          </a:prstGeom>
        </p:spPr>
      </p:pic>
      <p:sp>
        <p:nvSpPr>
          <p:cNvPr id="7" name="Rectangle 6"/>
          <p:cNvSpPr>
            <a:spLocks noChangeArrowheads="1"/>
          </p:cNvSpPr>
          <p:nvPr/>
        </p:nvSpPr>
        <p:spPr bwMode="blackWhite">
          <a:xfrm>
            <a:off x="345171" y="5837401"/>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a:solidFill>
                  <a:srgbClr val="FFFFFF"/>
                </a:solidFill>
              </a:rPr>
              <a:t>Since 2009, </a:t>
            </a:r>
            <a:r>
              <a:rPr lang="en-US" b="1" dirty="0" smtClean="0">
                <a:solidFill>
                  <a:srgbClr val="FFFFFF"/>
                </a:solidFill>
              </a:rPr>
              <a:t>market share of collateralized reinsurance has grown faster than cat bonds or other forms of risk transfer</a:t>
            </a:r>
            <a:endParaRPr lang="en-US" b="1" dirty="0">
              <a:solidFill>
                <a:srgbClr val="FFFFFF"/>
              </a:solidFill>
            </a:endParaRPr>
          </a:p>
        </p:txBody>
      </p:sp>
      <p:sp>
        <p:nvSpPr>
          <p:cNvPr id="3" name="Rectangle 2"/>
          <p:cNvSpPr/>
          <p:nvPr/>
        </p:nvSpPr>
        <p:spPr>
          <a:xfrm>
            <a:off x="1458097" y="2496065"/>
            <a:ext cx="321276" cy="172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526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160</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161</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US, by Type, Jan. 1 – June 30, 2014</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162</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162</a:t>
            </a:fld>
            <a:endParaRPr lang="en-US" sz="1000" dirty="0">
              <a:solidFill>
                <a:schemeClr val="accent4">
                  <a:lumMod val="75000"/>
                </a:schemeClr>
              </a:solidFill>
              <a:latin typeface="+mn-lt"/>
            </a:endParaRPr>
          </a:p>
        </p:txBody>
      </p:sp>
      <p:graphicFrame>
        <p:nvGraphicFramePr>
          <p:cNvPr id="8" name="Group 5"/>
          <p:cNvGraphicFramePr>
            <a:graphicFrameLocks/>
          </p:cNvGraphicFramePr>
          <p:nvPr>
            <p:extLst>
              <p:ext uri="{D42A27DB-BD31-4B8C-83A1-F6EECF244321}">
                <p14:modId xmlns:p14="http://schemas.microsoft.com/office/powerpoint/2010/main" val="3822966860"/>
              </p:ext>
            </p:extLst>
          </p:nvPr>
        </p:nvGraphicFramePr>
        <p:xfrm>
          <a:off x="282906" y="1449388"/>
          <a:ext cx="8651874" cy="4754880"/>
        </p:xfrm>
        <a:graphic>
          <a:graphicData uri="http://schemas.openxmlformats.org/drawingml/2006/table">
            <a:tbl>
              <a:tblPr>
                <a:effectLst/>
              </a:tblPr>
              <a:tblGrid>
                <a:gridCol w="2322426"/>
                <a:gridCol w="1131716"/>
                <a:gridCol w="1261054"/>
                <a:gridCol w="1895036"/>
                <a:gridCol w="2041642"/>
              </a:tblGrid>
              <a:tr h="60191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600" b="1" dirty="0" smtClean="0">
                          <a:solidFill>
                            <a:srgbClr val="FFFFFF"/>
                          </a:solidFill>
                          <a:latin typeface="Arial" charset="0"/>
                        </a:rPr>
                        <a:t>As of July 1, 2014</a:t>
                      </a:r>
                      <a:endParaRPr lang="en-US" sz="16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Severe</a:t>
                      </a:r>
                      <a:br>
                        <a:rPr lang="en-US" sz="1600" b="1" i="0" u="none" strike="noStrike" kern="1200" baseline="0" dirty="0">
                          <a:solidFill>
                            <a:schemeClr val="tx1"/>
                          </a:solidFill>
                          <a:latin typeface="Arial"/>
                          <a:ea typeface="Arial Unicode MS"/>
                          <a:cs typeface="Arial"/>
                        </a:rPr>
                      </a:br>
                      <a:r>
                        <a:rPr lang="en-US" sz="1600" b="1" i="0" u="none" strike="noStrike" kern="1200" baseline="0" dirty="0">
                          <a:solidFill>
                            <a:schemeClr val="tx1"/>
                          </a:solidFill>
                          <a:latin typeface="Arial"/>
                          <a:ea typeface="Arial Unicode MS"/>
                          <a:cs typeface="Arial"/>
                        </a:rPr>
                        <a:t>Thunderstorm</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33</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65</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9,100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6,700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Winter Storms &amp; Cold Waves</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11</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84</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3,400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2,400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05820">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Flood, flash flood</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10</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1</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10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Earthquake &amp; Geophysical, landslides</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5</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44</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20</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05820">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Tropical Cyclone</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Wildfire, Heat Waves, &amp; Drought</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8</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1</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770</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05820">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Totals</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67</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195</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13,300</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9,100</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Tree>
    <p:custDataLst>
      <p:tags r:id="rId1"/>
    </p:custDataLst>
    <p:extLst>
      <p:ext uri="{BB962C8B-B14F-4D97-AF65-F5344CB8AC3E}">
        <p14:creationId xmlns:p14="http://schemas.microsoft.com/office/powerpoint/2010/main" val="116101947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344124" y="1342532"/>
          <a:ext cx="8532813" cy="4806068"/>
        </p:xfrm>
        <a:graphic>
          <a:graphicData uri="http://schemas.openxmlformats.org/drawingml/2006/table">
            <a:tbl>
              <a:tblPr>
                <a:effectLst/>
              </a:tblPr>
              <a:tblGrid>
                <a:gridCol w="1824735"/>
                <a:gridCol w="1235207"/>
                <a:gridCol w="1235207"/>
                <a:gridCol w="2117495"/>
                <a:gridCol w="2120169"/>
              </a:tblGrid>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December 31,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391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Severe</a:t>
                      </a:r>
                      <a:br>
                        <a:rPr kumimoji="0" lang="en-US" sz="1600" b="1" i="1" u="none" strike="noStrike" cap="none" normalizeH="0" baseline="0" dirty="0" smtClean="0">
                          <a:ln>
                            <a:noFill/>
                          </a:ln>
                          <a:solidFill>
                            <a:schemeClr val="tx1"/>
                          </a:solidFill>
                          <a:effectLst/>
                          <a:latin typeface="Arial" charset="0"/>
                        </a:rPr>
                      </a:br>
                      <a:r>
                        <a:rPr kumimoji="0" lang="en-US" sz="1600" b="1" i="1"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69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16,341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kern="1200" cap="none" normalizeH="0" baseline="0" dirty="0" smtClean="0">
                          <a:ln>
                            <a:noFill/>
                          </a:ln>
                          <a:solidFill>
                            <a:schemeClr val="tx1"/>
                          </a:solidFill>
                          <a:effectLst/>
                          <a:latin typeface="Arial" charset="0"/>
                          <a:ea typeface="+mn-ea"/>
                          <a:cs typeface="+mn-cs"/>
                        </a:rPr>
                        <a:t>10,274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55338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2,935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1,929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9097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385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128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207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21,825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12,794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United States, by Type, 2013</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163</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163</a:t>
            </a:fld>
            <a:endParaRPr lang="en-US" sz="1000" dirty="0">
              <a:solidFill>
                <a:schemeClr val="accent4">
                  <a:lumMod val="75000"/>
                </a:schemeClr>
              </a:solidFill>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282574" y="1374929"/>
          <a:ext cx="8534401" cy="4787899"/>
        </p:xfrm>
        <a:graphic>
          <a:graphicData uri="http://schemas.openxmlformats.org/drawingml/2006/table">
            <a:tbl>
              <a:tblPr>
                <a:effectLst/>
              </a:tblPr>
              <a:tblGrid>
                <a:gridCol w="2016125"/>
                <a:gridCol w="2057400"/>
                <a:gridCol w="2326884"/>
                <a:gridCol w="2133992"/>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February 24 – 25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690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March 18 – 19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7 – 11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16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560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18 – 20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28 – 31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rPr>
                        <a:t>2,800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August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740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September 9 – 16</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Flooding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November 17 - 18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931</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164</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Significant Natural Catastrophes, 2013</a:t>
            </a:r>
            <a:br>
              <a:rPr kumimoji="0" lang="en-US" sz="3000" b="1" i="0" u="none" strike="noStrike" kern="1200" cap="none" spc="0" normalizeH="0" baseline="0" noProof="0" dirty="0" smtClean="0">
                <a:ln>
                  <a:noFill/>
                </a:ln>
                <a:solidFill>
                  <a:srgbClr val="225A7A"/>
                </a:solidFill>
                <a:effectLst/>
                <a:uLnTx/>
                <a:uFillTx/>
                <a:latin typeface="Arial"/>
                <a:ea typeface="+mn-ea"/>
                <a:cs typeface="Arial"/>
              </a:rPr>
            </a:br>
            <a:r>
              <a:rPr kumimoji="0" lang="en-US" sz="1800" b="1" i="0" u="none" strike="noStrike" kern="1200" cap="none" spc="0" normalizeH="0" baseline="0" noProof="0" dirty="0" smtClean="0">
                <a:ln>
                  <a:noFill/>
                </a:ln>
                <a:solidFill>
                  <a:srgbClr val="225A7A"/>
                </a:solidFill>
                <a:effectLst/>
                <a:uLnTx/>
                <a:uFillTx/>
                <a:latin typeface="Arial"/>
                <a:ea typeface="+mn-ea"/>
                <a:cs typeface="Arial"/>
              </a:rPr>
              <a:t>(Events with</a:t>
            </a: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 </a:t>
            </a:r>
            <a:r>
              <a:rPr kumimoji="0" lang="en-US" sz="1800" b="1" i="0" u="none" strike="noStrike" kern="0" cap="none" spc="0" normalizeH="0" baseline="0" noProof="0" dirty="0" smtClean="0">
                <a:ln>
                  <a:noFill/>
                </a:ln>
                <a:solidFill>
                  <a:srgbClr val="225A7A"/>
                </a:solidFill>
                <a:effectLst/>
                <a:uLnTx/>
                <a:uFillTx/>
                <a:latin typeface="Arial" charset="0"/>
                <a:ea typeface="+mj-ea"/>
                <a:cs typeface="Arial" charset="0"/>
              </a:rPr>
              <a:t>$1 billion economic loss and/or 50 fatalities)</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165</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17530010"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69876" y="2133600"/>
            <a:ext cx="8547099" cy="41767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715811" y="1242194"/>
            <a:ext cx="7646525" cy="707886"/>
          </a:xfrm>
          <a:prstGeom prst="rect">
            <a:avLst/>
          </a:prstGeom>
          <a:solidFill>
            <a:srgbClr val="225A7A"/>
          </a:solidFill>
          <a:ln w="9525" algn="ctr">
            <a:noFill/>
            <a:miter lim="800000"/>
            <a:headEnd/>
            <a:tailEnd/>
          </a:ln>
          <a:effectLst/>
        </p:spPr>
        <p:txBody>
          <a:bodyPr wrap="square">
            <a:spAutoFit/>
          </a:bodyPr>
          <a:lstStyle/>
          <a:p>
            <a:pPr algn="ctr">
              <a:defRPr/>
            </a:pPr>
            <a:r>
              <a:rPr lang="en-US" sz="2000" b="1" dirty="0" smtClean="0">
                <a:solidFill>
                  <a:schemeClr val="bg1"/>
                </a:solidFill>
                <a:latin typeface="Arial" pitchFamily="34" charset="0"/>
                <a:cs typeface="Arial" pitchFamily="34" charset="0"/>
              </a:rPr>
              <a:t>The current 5-year average (2008 - 2013) insured tropical cyclone loss is $5.6 billion per year.</a:t>
            </a:r>
          </a:p>
        </p:txBody>
      </p:sp>
      <p:sp>
        <p:nvSpPr>
          <p:cNvPr id="20483" name="Rectangle 8"/>
          <p:cNvSpPr>
            <a:spLocks noGrp="1" noChangeArrowheads="1"/>
          </p:cNvSpPr>
          <p:nvPr>
            <p:ph type="title"/>
          </p:nvPr>
        </p:nvSpPr>
        <p:spPr>
          <a:xfrm>
            <a:off x="313659" y="58992"/>
            <a:ext cx="6837362" cy="812800"/>
          </a:xfrm>
          <a:noFill/>
        </p:spPr>
        <p:txBody>
          <a:bodyPr/>
          <a:lstStyle/>
          <a:p>
            <a:r>
              <a:rPr lang="en-US" dirty="0" smtClean="0">
                <a:solidFill>
                  <a:srgbClr val="225A7A"/>
                </a:solidFill>
              </a:rPr>
              <a:t>Insured US Tropical Cyclone Losses, 1980 - 2013 </a:t>
            </a:r>
          </a:p>
        </p:txBody>
      </p:sp>
      <p:sp>
        <p:nvSpPr>
          <p:cNvPr id="31749" name="Rectangle 16"/>
          <p:cNvSpPr>
            <a:spLocks noChangeArrowheads="1"/>
          </p:cNvSpPr>
          <p:nvPr/>
        </p:nvSpPr>
        <p:spPr bwMode="auto">
          <a:xfrm>
            <a:off x="0" y="6446793"/>
            <a:ext cx="2688609" cy="411207"/>
          </a:xfrm>
          <a:prstGeom prst="rect">
            <a:avLst/>
          </a:prstGeom>
          <a:noFill/>
          <a:ln w="9525" algn="ctr">
            <a:noFill/>
            <a:miter lim="800000"/>
            <a:headEnd/>
            <a:tailEnd/>
          </a:ln>
        </p:spPr>
        <p:txBody>
          <a:bodyPr wrap="square">
            <a:spAutoFit/>
          </a:bodyPr>
          <a:lstStyle/>
          <a:p>
            <a:pPr>
              <a:defRPr/>
            </a:pPr>
            <a:r>
              <a:rPr lang="en-US" sz="1000" dirty="0" smtClean="0">
                <a:solidFill>
                  <a:schemeClr val="accent4">
                    <a:lumMod val="75000"/>
                  </a:schemeClr>
                </a:solidFill>
                <a:latin typeface="+mn-lt"/>
              </a:rPr>
              <a:t>Sources: </a:t>
            </a:r>
            <a:r>
              <a:rPr lang="en-US" sz="1000" dirty="0">
                <a:solidFill>
                  <a:schemeClr val="accent4">
                    <a:lumMod val="75000"/>
                  </a:schemeClr>
                </a:solidFill>
                <a:latin typeface="+mn-lt"/>
              </a:rPr>
              <a:t>Property Claims Service, </a:t>
            </a:r>
            <a:r>
              <a:rPr lang="en-US" sz="1000" dirty="0" smtClean="0">
                <a:solidFill>
                  <a:schemeClr val="accent4">
                    <a:lumMod val="75000"/>
                  </a:schemeClr>
                </a:solidFill>
                <a:latin typeface="+mn-lt"/>
              </a:rPr>
              <a:t>Munich Re </a:t>
            </a:r>
            <a:r>
              <a:rPr lang="en-US" sz="1000" dirty="0" err="1">
                <a:solidFill>
                  <a:schemeClr val="accent4">
                    <a:lumMod val="75000"/>
                  </a:schemeClr>
                </a:solidFill>
                <a:latin typeface="+mn-lt"/>
              </a:rPr>
              <a:t>NatCat</a:t>
            </a:r>
            <a:r>
              <a:rPr lang="en-US" sz="1000" i="1" dirty="0" err="1">
                <a:solidFill>
                  <a:schemeClr val="accent4">
                    <a:lumMod val="75000"/>
                  </a:schemeClr>
                </a:solidFill>
                <a:latin typeface="+mn-lt"/>
              </a:rPr>
              <a:t>SERVICE</a:t>
            </a:r>
            <a:r>
              <a:rPr lang="en-US" sz="1000" i="1" dirty="0">
                <a:solidFill>
                  <a:schemeClr val="accent4">
                    <a:lumMod val="75000"/>
                  </a:schemeClr>
                </a:solidFill>
                <a:latin typeface="+mn-lt"/>
              </a:rPr>
              <a:t>, </a:t>
            </a:r>
            <a:r>
              <a:rPr lang="en-US" sz="1000" dirty="0" smtClean="0">
                <a:solidFill>
                  <a:schemeClr val="accent4">
                    <a:lumMod val="75000"/>
                  </a:schemeClr>
                </a:solidFill>
                <a:latin typeface="+mn-lt"/>
              </a:rPr>
              <a:t>NFIP</a:t>
            </a:r>
            <a:endParaRPr lang="en-US" sz="1000" dirty="0">
              <a:solidFill>
                <a:schemeClr val="accent4">
                  <a:lumMod val="75000"/>
                </a:schemeClr>
              </a:solidFill>
              <a:latin typeface="+mn-lt"/>
            </a:endParaRPr>
          </a:p>
        </p:txBody>
      </p:sp>
      <p:pic>
        <p:nvPicPr>
          <p:cNvPr id="55297" name="Picture 1"/>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427704" y="2093457"/>
            <a:ext cx="8170392" cy="4085803"/>
          </a:xfrm>
          <a:prstGeom prst="rect">
            <a:avLst/>
          </a:prstGeom>
          <a:noFill/>
          <a:ln w="9525">
            <a:noFill/>
            <a:miter lim="800000"/>
            <a:headEnd/>
            <a:tailEnd/>
          </a:ln>
        </p:spPr>
      </p:pic>
      <p:pic>
        <p:nvPicPr>
          <p:cNvPr id="10" name="PPTShape_0"/>
          <p:cNvPicPr>
            <a:picLocks noChangeAspect="1" noChangeArrowheads="1"/>
          </p:cNvPicPr>
          <p:nvPr>
            <p:custDataLst>
              <p:tags r:id="rId3"/>
            </p:custDataLst>
          </p:nvPr>
        </p:nvPicPr>
        <p:blipFill>
          <a:blip r:embed="rId7" cstate="email"/>
          <a:srcRect/>
          <a:stretch>
            <a:fillRect/>
          </a:stretch>
        </p:blipFill>
        <p:spPr bwMode="auto">
          <a:xfrm>
            <a:off x="1524000" y="2362200"/>
            <a:ext cx="2076449" cy="914400"/>
          </a:xfrm>
          <a:prstGeom prst="rect">
            <a:avLst/>
          </a:prstGeom>
          <a:noFill/>
          <a:ln w="9525">
            <a:noFill/>
            <a:miter lim="800000"/>
            <a:headEnd/>
            <a:tailEnd/>
          </a:ln>
        </p:spPr>
      </p:pic>
      <p:sp>
        <p:nvSpPr>
          <p:cNvPr id="13" name="TextBox 12"/>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166</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167</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extLst>
              <p:ext uri="{D42A27DB-BD31-4B8C-83A1-F6EECF244321}">
                <p14:modId xmlns:p14="http://schemas.microsoft.com/office/powerpoint/2010/main" val="753626800"/>
              </p:ext>
            </p:extLst>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49050" name="Chart" r:id="rId4" imgW="8525003" imgH="4848277" progId="MSGraph.Chart.8">
                  <p:embed followColorScheme="full"/>
                </p:oleObj>
              </mc:Choice>
              <mc:Fallback>
                <p:oleObj name="Chart" r:id="rId4" imgW="8525003" imgH="4848277" progId="MSGraph.Chart.8">
                  <p:embed followColorScheme="full"/>
                  <p:pic>
                    <p:nvPicPr>
                      <p:cNvPr id="0" name="Object 5"/>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507226"/>
            <a:ext cx="3266165" cy="1055640"/>
          </a:xfrm>
          <a:prstGeom prst="wedgeRectCallout">
            <a:avLst>
              <a:gd name="adj1" fmla="val -64317"/>
              <a:gd name="adj2" fmla="val -547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TX is 3</a:t>
            </a:r>
            <a:r>
              <a:rPr lang="en-US" sz="2000" b="1" baseline="30000" dirty="0" smtClean="0">
                <a:solidFill>
                  <a:srgbClr val="FFFFFF"/>
                </a:solidFill>
              </a:rPr>
              <a:t>rd</a:t>
            </a:r>
            <a:r>
              <a:rPr lang="en-US" sz="2000" b="1" dirty="0" smtClean="0">
                <a:solidFill>
                  <a:srgbClr val="FFFFFF"/>
                </a:solidFill>
              </a:rPr>
              <a:t> highest in US.</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168</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4049818" name="Slide" r:id="rId5" imgW="4210744" imgH="3156199" progId="PowerPoint.Slide.12">
                  <p:embed/>
                </p:oleObj>
              </mc:Choice>
              <mc:Fallback>
                <p:oleObj name="Slide" r:id="rId5" imgW="4210744" imgH="3156199"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169</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4050842" name="Slide" r:id="rId5" imgW="3544809" imgH="2657946" progId="PowerPoint.Slide.12">
                  <p:embed/>
                </p:oleObj>
              </mc:Choice>
              <mc:Fallback>
                <p:oleObj name="Slide" r:id="rId5" imgW="3544809" imgH="2657946"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60350" y="90488"/>
            <a:ext cx="7550150" cy="860425"/>
          </a:xfrm>
        </p:spPr>
        <p:txBody>
          <a:bodyPr/>
          <a:lstStyle/>
          <a:p>
            <a:r>
              <a:rPr lang="en-US" altLang="en-US" dirty="0" smtClean="0">
                <a:latin typeface="Arial" panose="020B0604020202020204" pitchFamily="34" charset="0"/>
              </a:rPr>
              <a:t>Catastrophe Bonds: Issuance and Outstanding, 1997- 2014:Q1</a:t>
            </a:r>
          </a:p>
        </p:txBody>
      </p:sp>
      <p:sp>
        <p:nvSpPr>
          <p:cNvPr id="60419"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Risk Capital Amount ($ Millions)</a:t>
            </a:r>
          </a:p>
        </p:txBody>
      </p:sp>
      <p:sp>
        <p:nvSpPr>
          <p:cNvPr id="60420" name="Rectangle 4"/>
          <p:cNvSpPr>
            <a:spLocks noChangeArrowheads="1"/>
          </p:cNvSpPr>
          <p:nvPr/>
        </p:nvSpPr>
        <p:spPr bwMode="auto">
          <a:xfrm>
            <a:off x="0" y="6567151"/>
            <a:ext cx="86360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smtClean="0">
                <a:solidFill>
                  <a:srgbClr val="000000"/>
                </a:solidFill>
              </a:rPr>
              <a:t>Sources: </a:t>
            </a:r>
            <a:r>
              <a:rPr lang="en-US" altLang="en-US" sz="1100" dirty="0">
                <a:solidFill>
                  <a:srgbClr val="000000"/>
                </a:solidFill>
              </a:rPr>
              <a:t>Guy </a:t>
            </a:r>
            <a:r>
              <a:rPr lang="en-US" altLang="en-US" sz="1100" dirty="0" smtClean="0">
                <a:solidFill>
                  <a:srgbClr val="000000"/>
                </a:solidFill>
              </a:rPr>
              <a:t>Carpenter (Aon Benfield for 2014:Q1); Artemis for 2014:Q2 estimate; </a:t>
            </a:r>
            <a:r>
              <a:rPr lang="en-US" altLang="en-US" sz="1100" dirty="0">
                <a:solidFill>
                  <a:srgbClr val="000000"/>
                </a:solidFill>
              </a:rPr>
              <a:t>Insurance Information Institute.</a:t>
            </a:r>
          </a:p>
        </p:txBody>
      </p:sp>
      <p:graphicFrame>
        <p:nvGraphicFramePr>
          <p:cNvPr id="60421" name="Object 2"/>
          <p:cNvGraphicFramePr>
            <a:graphicFrameLocks/>
          </p:cNvGraphicFramePr>
          <p:nvPr>
            <p:extLst/>
          </p:nvPr>
        </p:nvGraphicFramePr>
        <p:xfrm>
          <a:off x="180975" y="1285875"/>
          <a:ext cx="8448675" cy="3981450"/>
        </p:xfrm>
        <a:graphic>
          <a:graphicData uri="http://schemas.openxmlformats.org/presentationml/2006/ole">
            <mc:AlternateContent xmlns:mc="http://schemas.openxmlformats.org/markup-compatibility/2006">
              <mc:Choice xmlns:v="urn:schemas-microsoft-com:vml" Requires="v">
                <p:oleObj spid="_x0000_s27972679" name="Chart" r:id="rId4" imgW="8363038" imgH="3943460" progId="MSGraph.Chart.8">
                  <p:embed followColorScheme="full"/>
                </p:oleObj>
              </mc:Choice>
              <mc:Fallback>
                <p:oleObj name="Chart" r:id="rId4" imgW="8363038" imgH="3943460" progId="MSGraph.Chart.8">
                  <p:embed followColorScheme="full"/>
                  <p:pic>
                    <p:nvPicPr>
                      <p:cNvPr id="0" name=""/>
                      <p:cNvPicPr>
                        <a:picLocks noChangeArrowheads="1"/>
                      </p:cNvPicPr>
                      <p:nvPr/>
                    </p:nvPicPr>
                    <p:blipFill>
                      <a:blip r:embed="rId5"/>
                      <a:srcRect/>
                      <a:stretch>
                        <a:fillRect/>
                      </a:stretch>
                    </p:blipFill>
                    <p:spPr bwMode="gray">
                      <a:xfrm>
                        <a:off x="180975" y="1285875"/>
                        <a:ext cx="8448675" cy="3981450"/>
                      </a:xfrm>
                      <a:prstGeom prst="rect">
                        <a:avLst/>
                      </a:prstGeom>
                      <a:noFill/>
                      <a:ln>
                        <a:noFill/>
                      </a:ln>
                      <a:extLst/>
                    </p:spPr>
                  </p:pic>
                </p:oleObj>
              </mc:Fallback>
            </mc:AlternateContent>
          </a:graphicData>
        </a:graphic>
      </p:graphicFrame>
      <p:sp>
        <p:nvSpPr>
          <p:cNvPr id="307206" name="Rectangle 6"/>
          <p:cNvSpPr>
            <a:spLocks noChangeArrowheads="1"/>
          </p:cNvSpPr>
          <p:nvPr/>
        </p:nvSpPr>
        <p:spPr bwMode="blackWhite">
          <a:xfrm>
            <a:off x="517525" y="5643563"/>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b="1" dirty="0" smtClean="0">
                <a:solidFill>
                  <a:srgbClr val="FFFFFF"/>
                </a:solidFill>
              </a:rPr>
              <a:t>Second Quarter 2014 Will Set a Record – Nearly $4.6 Billion Issued</a:t>
            </a:r>
            <a:endParaRPr lang="en-US" altLang="en-US" b="1" dirty="0">
              <a:solidFill>
                <a:srgbClr val="FFFFFF"/>
              </a:solidFill>
            </a:endParaRPr>
          </a:p>
        </p:txBody>
      </p:sp>
      <p:sp>
        <p:nvSpPr>
          <p:cNvPr id="8" name="AutoShape 8"/>
          <p:cNvSpPr>
            <a:spLocks noChangeArrowheads="1"/>
          </p:cNvSpPr>
          <p:nvPr/>
        </p:nvSpPr>
        <p:spPr bwMode="blackWhite">
          <a:xfrm>
            <a:off x="4951413" y="4941888"/>
            <a:ext cx="2757487" cy="531812"/>
          </a:xfrm>
          <a:prstGeom prst="wedgeRectCallout">
            <a:avLst>
              <a:gd name="adj1" fmla="val 61407"/>
              <a:gd name="adj2" fmla="val -2152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rPr>
              <a:t>CAT bond issuance reached a record high in </a:t>
            </a:r>
            <a:r>
              <a:rPr lang="en-US" sz="1400" b="1" dirty="0" smtClean="0">
                <a:solidFill>
                  <a:srgbClr val="FFFFFF"/>
                </a:solidFill>
              </a:rPr>
              <a:t>2013.</a:t>
            </a:r>
            <a:endParaRPr lang="en-US" sz="1400" b="1" dirty="0">
              <a:solidFill>
                <a:srgbClr val="FFFFFF"/>
              </a:solidFill>
            </a:endParaRPr>
          </a:p>
        </p:txBody>
      </p:sp>
      <p:sp>
        <p:nvSpPr>
          <p:cNvPr id="9" name="AutoShape 7"/>
          <p:cNvSpPr>
            <a:spLocks noChangeArrowheads="1"/>
          </p:cNvSpPr>
          <p:nvPr/>
        </p:nvSpPr>
        <p:spPr bwMode="blackWhite">
          <a:xfrm>
            <a:off x="2271713" y="1681163"/>
            <a:ext cx="2128837" cy="1106487"/>
          </a:xfrm>
          <a:prstGeom prst="wedgeRectCallout">
            <a:avLst>
              <a:gd name="adj1" fmla="val 223546"/>
              <a:gd name="adj2" fmla="val -4313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Risk capital  outstanding reached a record high in </a:t>
            </a:r>
            <a:r>
              <a:rPr lang="en-US" sz="1600" b="1" dirty="0" smtClean="0">
                <a:solidFill>
                  <a:schemeClr val="bg1"/>
                </a:solidFill>
              </a:rPr>
              <a:t>first quarter</a:t>
            </a:r>
            <a:endParaRPr lang="en-US" sz="1600" b="1" dirty="0">
              <a:solidFill>
                <a:schemeClr val="bg1"/>
              </a:solidFill>
            </a:endParaRPr>
          </a:p>
        </p:txBody>
      </p:sp>
      <p:sp>
        <p:nvSpPr>
          <p:cNvPr id="10" name="AutoShape 8"/>
          <p:cNvSpPr>
            <a:spLocks noChangeArrowheads="1"/>
          </p:cNvSpPr>
          <p:nvPr/>
        </p:nvSpPr>
        <p:spPr bwMode="blackWhite">
          <a:xfrm>
            <a:off x="5586327" y="2924175"/>
            <a:ext cx="1947862" cy="477837"/>
          </a:xfrm>
          <a:prstGeom prst="wedgeRectCallout">
            <a:avLst>
              <a:gd name="adj1" fmla="val -33266"/>
              <a:gd name="adj2" fmla="val 971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rPr>
              <a:t>Financial crisis depressed issuance</a:t>
            </a:r>
          </a:p>
        </p:txBody>
      </p:sp>
    </p:spTree>
    <p:extLst>
      <p:ext uri="{BB962C8B-B14F-4D97-AF65-F5344CB8AC3E}">
        <p14:creationId xmlns:p14="http://schemas.microsoft.com/office/powerpoint/2010/main" val="26256110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nodeType="afterGroup">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nodeType="afterGroup">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170</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2013 and First Half 2014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20989" y="6200944"/>
            <a:ext cx="6404394" cy="295236"/>
            <a:chOff x="1776594" y="5325412"/>
            <a:chExt cx="4645619" cy="296223"/>
          </a:xfrm>
          <a:effectLst/>
        </p:grpSpPr>
        <p:sp>
          <p:nvSpPr>
            <p:cNvPr id="14" name="Textfeld 25"/>
            <p:cNvSpPr txBox="1">
              <a:spLocks noChangeArrowheads="1"/>
            </p:cNvSpPr>
            <p:nvPr/>
          </p:nvSpPr>
          <p:spPr bwMode="auto">
            <a:xfrm>
              <a:off x="1949838" y="5325412"/>
              <a:ext cx="1669994" cy="262484"/>
            </a:xfrm>
            <a:prstGeom prst="rect">
              <a:avLst/>
            </a:prstGeom>
            <a:noFill/>
            <a:ln w="9525">
              <a:noFill/>
              <a:miter lim="800000"/>
              <a:headEnd/>
              <a:tailEnd/>
            </a:ln>
          </p:spPr>
          <p:txBody>
            <a:bodyPr wrap="none">
              <a:spAutoFit/>
            </a:bodyPr>
            <a:lstStyle/>
            <a:p>
              <a:r>
                <a:rPr lang="de-DE" sz="1100" b="1" dirty="0" smtClean="0"/>
                <a:t>Overall losses </a:t>
              </a:r>
              <a:r>
                <a:rPr lang="de-DE" sz="1100" b="1" dirty="0"/>
                <a:t>(in </a:t>
              </a:r>
              <a:r>
                <a:rPr lang="de-DE" sz="1100" b="1" dirty="0" smtClean="0"/>
                <a:t>2013 values)  </a:t>
              </a:r>
              <a:endParaRPr lang="de-DE" sz="1100" b="1" dirty="0"/>
            </a:p>
          </p:txBody>
        </p:sp>
        <p:sp>
          <p:nvSpPr>
            <p:cNvPr id="15" name="Textfeld 26"/>
            <p:cNvSpPr txBox="1">
              <a:spLocks noChangeArrowheads="1"/>
            </p:cNvSpPr>
            <p:nvPr/>
          </p:nvSpPr>
          <p:spPr bwMode="auto">
            <a:xfrm>
              <a:off x="4741754" y="5366871"/>
              <a:ext cx="1680459" cy="254764"/>
            </a:xfrm>
            <a:prstGeom prst="rect">
              <a:avLst/>
            </a:prstGeom>
            <a:noFill/>
            <a:ln w="9525">
              <a:noFill/>
              <a:miter lim="800000"/>
              <a:headEnd/>
              <a:tailEnd/>
            </a:ln>
          </p:spPr>
          <p:txBody>
            <a:bodyPr wrap="none">
              <a:spAutoFit/>
            </a:bodyPr>
            <a:lstStyle/>
            <a:p>
              <a:r>
                <a:rPr lang="de-DE" sz="1050" b="1" dirty="0" smtClean="0"/>
                <a:t>Insured losses (in 2013 values)  </a:t>
              </a:r>
              <a:endParaRPr lang="de-DE" sz="1050" b="1" dirty="0"/>
            </a:p>
          </p:txBody>
        </p:sp>
        <p:sp>
          <p:nvSpPr>
            <p:cNvPr id="16" name="Rechteck 30"/>
            <p:cNvSpPr>
              <a:spLocks noChangeArrowheads="1"/>
            </p:cNvSpPr>
            <p:nvPr/>
          </p:nvSpPr>
          <p:spPr bwMode="auto">
            <a:xfrm>
              <a:off x="1776594" y="5401878"/>
              <a:ext cx="88541" cy="165348"/>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37300" y="5425234"/>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1666188" y="5988337"/>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t>Analysis contains: straight-line winds, tornadoes, hail, heavy precipitation, flash floods, lightning.</a:t>
            </a:r>
            <a:endParaRPr lang="en-GB" sz="1000" dirty="0"/>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171</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Munich Re NatCatSERVICE – As at July 2014  </a:t>
            </a:r>
            <a:endParaRPr lang="en-US" sz="900" dirty="0">
              <a:solidFill>
                <a:schemeClr val="accent4">
                  <a:lumMod val="75000"/>
                </a:schemeClr>
              </a:solidFill>
            </a:endParaRPr>
          </a:p>
        </p:txBody>
      </p:sp>
      <p:pic>
        <p:nvPicPr>
          <p:cNvPr id="27" name="Picture 2"/>
          <p:cNvPicPr>
            <a:picLocks noChangeAspect="1" noChangeArrowheads="1"/>
          </p:cNvPicPr>
          <p:nvPr/>
        </p:nvPicPr>
        <p:blipFill>
          <a:blip r:embed="rId5" cstate="print"/>
          <a:srcRect/>
          <a:stretch>
            <a:fillRect/>
          </a:stretch>
        </p:blipFill>
        <p:spPr bwMode="auto">
          <a:xfrm>
            <a:off x="166682" y="1161180"/>
            <a:ext cx="8752364" cy="4919002"/>
          </a:xfrm>
          <a:prstGeom prst="rect">
            <a:avLst/>
          </a:prstGeom>
          <a:noFill/>
          <a:ln w="9525">
            <a:noFill/>
            <a:miter lim="800000"/>
            <a:headEnd/>
            <a:tailEnd/>
          </a:ln>
          <a:effectLst/>
        </p:spPr>
      </p:pic>
      <p:sp>
        <p:nvSpPr>
          <p:cNvPr id="31" name="AutoShape 7"/>
          <p:cNvSpPr>
            <a:spLocks noChangeArrowheads="1"/>
          </p:cNvSpPr>
          <p:nvPr/>
        </p:nvSpPr>
        <p:spPr bwMode="blackWhite">
          <a:xfrm>
            <a:off x="4983383" y="2969225"/>
            <a:ext cx="1901556" cy="1489752"/>
          </a:xfrm>
          <a:prstGeom prst="wedgeRectCallout">
            <a:avLst>
              <a:gd name="adj1" fmla="val 154430"/>
              <a:gd name="adj2" fmla="val 1177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First half 2014 convective event insured losses totaled $6.7B ($9.1B overall economic loss)</a:t>
            </a:r>
            <a:endParaRPr lang="en-US" sz="1600" b="1" dirty="0">
              <a:solidFill>
                <a:srgbClr val="FFFFFF"/>
              </a:solidFill>
            </a:endParaRPr>
          </a:p>
        </p:txBody>
      </p:sp>
      <p:sp>
        <p:nvSpPr>
          <p:cNvPr id="32" name="Rechteck 24"/>
          <p:cNvSpPr/>
          <p:nvPr/>
        </p:nvSpPr>
        <p:spPr>
          <a:xfrm>
            <a:off x="8540988" y="4964223"/>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 Box 17"/>
          <p:cNvSpPr txBox="1">
            <a:spLocks noChangeArrowheads="1"/>
          </p:cNvSpPr>
          <p:nvPr/>
        </p:nvSpPr>
        <p:spPr bwMode="auto">
          <a:xfrm>
            <a:off x="758018" y="1723674"/>
            <a:ext cx="3685397"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
        <p:nvSpPr>
          <p:cNvPr id="34" name="AutoShape 7"/>
          <p:cNvSpPr>
            <a:spLocks noChangeArrowheads="1"/>
          </p:cNvSpPr>
          <p:nvPr/>
        </p:nvSpPr>
        <p:spPr bwMode="blackWhite">
          <a:xfrm>
            <a:off x="4545129" y="1248000"/>
            <a:ext cx="3095934" cy="1347185"/>
          </a:xfrm>
          <a:prstGeom prst="wedgeRectCallout">
            <a:avLst>
              <a:gd name="adj1" fmla="val 53929"/>
              <a:gd name="adj2" fmla="val 8969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a:solidFill>
                  <a:schemeClr val="bg1"/>
                </a:solidFill>
                <a:latin typeface="Arial" pitchFamily="34" charset="0"/>
                <a:cs typeface="Arial" pitchFamily="34" charset="0"/>
              </a:rPr>
              <a:t>Average thunderstorm losses are up 7 fold since the early 1980s.  The 5-year running average loss is up </a:t>
            </a:r>
            <a:r>
              <a:rPr lang="en-US" b="1" dirty="0" smtClean="0">
                <a:solidFill>
                  <a:schemeClr val="bg1"/>
                </a:solidFill>
                <a:latin typeface="Arial" pitchFamily="34" charset="0"/>
                <a:cs typeface="Arial" pitchFamily="34" charset="0"/>
              </a:rPr>
              <a:t>sharply</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34"/>
                                        </p:tgtEl>
                                        <p:attrNameLst>
                                          <p:attrName>style.visibility</p:attrName>
                                        </p:attrNameLst>
                                      </p:cBhvr>
                                      <p:to>
                                        <p:strVal val="visible"/>
                                      </p:to>
                                    </p:set>
                                    <p:animEffect transition="in" filter="wipe(right)">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172</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173</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174</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4"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175</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0050074" name="Chart" r:id="rId4" imgW="8534451" imgH="4848277" progId="MSGraph.Chart.8">
                  <p:embed followColorScheme="full"/>
                </p:oleObj>
              </mc:Choice>
              <mc:Fallback>
                <p:oleObj name="Chart" r:id="rId4" imgW="8534451" imgH="4848277"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176</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51099" name="Chart" r:id="rId4" imgW="8543899" imgH="4848277" progId="MSGraph.Chart.8">
                  <p:embed followColorScheme="full"/>
                </p:oleObj>
              </mc:Choice>
              <mc:Fallback>
                <p:oleObj name="Chart" r:id="rId4" imgW="8543899" imgH="4848277"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auto">
          <a:xfrm>
            <a:off x="255804" y="1522413"/>
            <a:ext cx="8578633" cy="478631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5170" y="73740"/>
            <a:ext cx="6840000" cy="720000"/>
          </a:xfrm>
        </p:spPr>
        <p:txBody>
          <a:bodyPr/>
          <a:lstStyle/>
          <a:p>
            <a:pPr lvl="0"/>
            <a:r>
              <a:rPr lang="en-US" dirty="0" smtClean="0">
                <a:solidFill>
                  <a:srgbClr val="225A7A"/>
                </a:solidFill>
              </a:rPr>
              <a:t>Number of Acres Burned in Wildfires, 1980 – 2013</a:t>
            </a:r>
            <a:endParaRPr lang="en-US" dirty="0">
              <a:solidFill>
                <a:srgbClr val="225A7A"/>
              </a:solidFill>
            </a:endParaRPr>
          </a:p>
        </p:txBody>
      </p:sp>
      <p:sp>
        <p:nvSpPr>
          <p:cNvPr id="10" name="PPTShape_0"/>
          <p:cNvSpPr>
            <a:spLocks noChangeArrowheads="1"/>
          </p:cNvSpPr>
          <p:nvPr/>
        </p:nvSpPr>
        <p:spPr bwMode="auto">
          <a:xfrm>
            <a:off x="0" y="6543539"/>
            <a:ext cx="2502608"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National Interagency Fire Center</a:t>
            </a:r>
          </a:p>
        </p:txBody>
      </p:sp>
      <p:pic>
        <p:nvPicPr>
          <p:cNvPr id="34817" name="Picture 1"/>
          <p:cNvPicPr>
            <a:picLocks noChangeAspect="1" noChangeArrowheads="1"/>
          </p:cNvPicPr>
          <p:nvPr>
            <p:custDataLst>
              <p:tags r:id="rId2"/>
            </p:custDataLst>
          </p:nvPr>
        </p:nvPicPr>
        <p:blipFill>
          <a:blip r:embed="rId5" cstate="email"/>
          <a:srcRect/>
          <a:stretch>
            <a:fillRect/>
          </a:stretch>
        </p:blipFill>
        <p:spPr bwMode="auto">
          <a:xfrm>
            <a:off x="368710" y="1243335"/>
            <a:ext cx="8381981" cy="5157465"/>
          </a:xfrm>
          <a:prstGeom prst="rect">
            <a:avLst/>
          </a:prstGeom>
          <a:noFill/>
          <a:ln w="9525">
            <a:noFill/>
            <a:miter lim="800000"/>
            <a:headEnd/>
            <a:tailEnd/>
          </a:ln>
        </p:spPr>
      </p:pic>
      <p:sp>
        <p:nvSpPr>
          <p:cNvPr id="11" name="TextBox 10"/>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177</a:t>
            </a:fld>
            <a:endParaRPr lang="en-US" sz="1000" dirty="0">
              <a:solidFill>
                <a:schemeClr val="accent4">
                  <a:lumMod val="75000"/>
                </a:schemeClr>
              </a:solidFill>
              <a:latin typeface="+mn-lt"/>
            </a:endParaRPr>
          </a:p>
        </p:txBody>
      </p:sp>
      <p:sp>
        <p:nvSpPr>
          <p:cNvPr id="12" name="AutoShape 7"/>
          <p:cNvSpPr>
            <a:spLocks noChangeArrowheads="1"/>
          </p:cNvSpPr>
          <p:nvPr/>
        </p:nvSpPr>
        <p:spPr bwMode="blackWhite">
          <a:xfrm>
            <a:off x="2875936" y="1135628"/>
            <a:ext cx="3082412" cy="1220173"/>
          </a:xfrm>
          <a:prstGeom prst="wedgeRectCallout">
            <a:avLst>
              <a:gd name="adj1" fmla="val 118906"/>
              <a:gd name="adj2" fmla="val 954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TX experienced significant wildfire losses in 2011 (Bastrop fire insured losses ~$500 million)</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auto">
          <a:xfrm>
            <a:off x="255804" y="1522413"/>
            <a:ext cx="8578633" cy="478631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5170" y="73740"/>
            <a:ext cx="6840000" cy="720000"/>
          </a:xfrm>
        </p:spPr>
        <p:txBody>
          <a:bodyPr/>
          <a:lstStyle/>
          <a:p>
            <a:pPr lvl="0"/>
            <a:r>
              <a:rPr lang="en-US" dirty="0" smtClean="0">
                <a:solidFill>
                  <a:srgbClr val="225A7A"/>
                </a:solidFill>
              </a:rPr>
              <a:t>Wildfire Outlook for the Western US is Grave but Better in the East</a:t>
            </a:r>
            <a:endParaRPr lang="en-US" dirty="0">
              <a:solidFill>
                <a:srgbClr val="225A7A"/>
              </a:solidFill>
            </a:endParaRPr>
          </a:p>
        </p:txBody>
      </p:sp>
      <p:sp>
        <p:nvSpPr>
          <p:cNvPr id="10" name="PPTShape_0"/>
          <p:cNvSpPr>
            <a:spLocks noChangeArrowheads="1"/>
          </p:cNvSpPr>
          <p:nvPr/>
        </p:nvSpPr>
        <p:spPr bwMode="auto">
          <a:xfrm>
            <a:off x="0" y="6543539"/>
            <a:ext cx="2502608"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National Interagency Fire Center</a:t>
            </a:r>
          </a:p>
        </p:txBody>
      </p:sp>
      <p:sp>
        <p:nvSpPr>
          <p:cNvPr id="11" name="TextBox 10"/>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178</a:t>
            </a:fld>
            <a:endParaRPr lang="en-US" sz="1000" dirty="0">
              <a:solidFill>
                <a:schemeClr val="accent4">
                  <a:lumMod val="75000"/>
                </a:schemeClr>
              </a:solidFill>
              <a:latin typeface="+mn-lt"/>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5132" y="1084237"/>
            <a:ext cx="7123580" cy="5504584"/>
          </a:xfrm>
          <a:prstGeom prst="rect">
            <a:avLst/>
          </a:prstGeom>
        </p:spPr>
      </p:pic>
      <p:sp>
        <p:nvSpPr>
          <p:cNvPr id="13" name="AutoShape 7"/>
          <p:cNvSpPr>
            <a:spLocks noChangeArrowheads="1"/>
          </p:cNvSpPr>
          <p:nvPr/>
        </p:nvSpPr>
        <p:spPr bwMode="blackWhite">
          <a:xfrm>
            <a:off x="109755" y="1276555"/>
            <a:ext cx="1713630" cy="3307689"/>
          </a:xfrm>
          <a:prstGeom prst="wedgeRectCallout">
            <a:avLst>
              <a:gd name="adj1" fmla="val 103475"/>
              <a:gd name="adj2" fmla="val -84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Much of the West and Northwest US is at an elevated risk for wildfire due to prolonged drought and high temperatures</a:t>
            </a:r>
            <a:endParaRPr lang="en-US"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771759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179</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t="15882"/>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1997- 2014:Q2*</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June 30, 2014.</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extLst>
              <p:ext uri="{D42A27DB-BD31-4B8C-83A1-F6EECF244321}">
                <p14:modId xmlns:p14="http://schemas.microsoft.com/office/powerpoint/2010/main" val="3747408686"/>
              </p:ext>
            </p:extLst>
          </p:nvPr>
        </p:nvGraphicFramePr>
        <p:xfrm>
          <a:off x="179388" y="1282700"/>
          <a:ext cx="8696325" cy="3935413"/>
        </p:xfrm>
        <a:graphic>
          <a:graphicData uri="http://schemas.openxmlformats.org/presentationml/2006/ole">
            <mc:AlternateContent xmlns:mc="http://schemas.openxmlformats.org/markup-compatibility/2006">
              <mc:Choice xmlns:v="urn:schemas-microsoft-com:vml" Requires="v">
                <p:oleObj spid="_x0000_s27967582" name="Chart" r:id="rId4" imgW="8715392" imgH="3943318" progId="MSGraph.Chart.8">
                  <p:embed followColorScheme="full"/>
                </p:oleObj>
              </mc:Choice>
              <mc:Fallback>
                <p:oleObj name="Chart" r:id="rId4" imgW="8715392" imgH="3943318" progId="MSGraph.Chart.8">
                  <p:embed followColorScheme="full"/>
                  <p:pic>
                    <p:nvPicPr>
                      <p:cNvPr id="0" name=""/>
                      <p:cNvPicPr>
                        <a:picLocks noChangeArrowheads="1"/>
                      </p:cNvPicPr>
                      <p:nvPr/>
                    </p:nvPicPr>
                    <p:blipFill>
                      <a:blip r:embed="rId5"/>
                      <a:srcRect/>
                      <a:stretch>
                        <a:fillRect/>
                      </a:stretch>
                    </p:blipFill>
                    <p:spPr bwMode="gray">
                      <a:xfrm>
                        <a:off x="179388" y="1282700"/>
                        <a:ext cx="8696325" cy="39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951305" y="4863830"/>
            <a:ext cx="2757950" cy="609655"/>
          </a:xfrm>
          <a:prstGeom prst="wedgeRectCallout">
            <a:avLst>
              <a:gd name="adj1" fmla="val 76143"/>
              <a:gd name="adj2" fmla="val -582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reached a record high in 2013 and could set a new record in 2014</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5697920" y="2738925"/>
            <a:ext cx="1946787" cy="477614"/>
          </a:xfrm>
          <a:prstGeom prst="wedgeRectCallout">
            <a:avLst>
              <a:gd name="adj1" fmla="val -33266"/>
              <a:gd name="adj2" fmla="val 971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431335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16580762" name="Chart" r:id="rId4" imgW="8439161" imgH="3648152" progId="MSGraph.Chart.8">
                  <p:embed followColorScheme="full"/>
                </p:oleObj>
              </mc:Choice>
              <mc:Fallback>
                <p:oleObj name="Chart" r:id="rId4" imgW="8439161" imgH="364815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180</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181</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1953-2014</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181</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ext uri="{D42A27DB-BD31-4B8C-83A1-F6EECF244321}">
                <p14:modId xmlns:p14="http://schemas.microsoft.com/office/powerpoint/2010/main" val="2662555592"/>
              </p:ext>
            </p:extLst>
          </p:nvPr>
        </p:nvGraphicFramePr>
        <p:xfrm>
          <a:off x="206375" y="1300163"/>
          <a:ext cx="8564563" cy="4068762"/>
        </p:xfrm>
        <a:graphic>
          <a:graphicData uri="http://schemas.openxmlformats.org/presentationml/2006/ole">
            <mc:AlternateContent xmlns:mc="http://schemas.openxmlformats.org/markup-compatibility/2006">
              <mc:Choice xmlns:v="urn:schemas-microsoft-com:vml" Requires="v">
                <p:oleObj spid="_x0000_s27905141" name="Chart" r:id="rId4" imgW="8601024" imgH="4086245" progId="MSGraph.Chart.8">
                  <p:embed followColorScheme="full"/>
                </p:oleObj>
              </mc:Choice>
              <mc:Fallback>
                <p:oleObj name="Chart" r:id="rId4" imgW="8601024" imgH="4086245" progId="MSGraph.Chart.8">
                  <p:embed followColorScheme="full"/>
                  <p:pic>
                    <p:nvPicPr>
                      <p:cNvPr id="0" name=""/>
                      <p:cNvPicPr preferRelativeResize="0">
                        <a:picLocks noChangeArrowheads="1"/>
                      </p:cNvPicPr>
                      <p:nvPr/>
                    </p:nvPicPr>
                    <p:blipFill>
                      <a:blip r:embed="rId5"/>
                      <a:srcRect/>
                      <a:stretch>
                        <a:fillRect/>
                      </a:stretch>
                    </p:blipFill>
                    <p:spPr bwMode="gray">
                      <a:xfrm>
                        <a:off x="206375" y="1300163"/>
                        <a:ext cx="8564563"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September </a:t>
            </a:r>
            <a:r>
              <a:rPr lang="en-US" sz="1100" dirty="0">
                <a:solidFill>
                  <a:srgbClr val="000000"/>
                </a:solidFill>
              </a:rPr>
              <a:t>2</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2,176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3458"/>
              <a:gd name="adj2" fmla="val 311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40 </a:t>
            </a:r>
            <a:r>
              <a:rPr lang="en-US" sz="1600" b="1" dirty="0" smtClean="0">
                <a:solidFill>
                  <a:srgbClr val="FFFFFF"/>
                </a:solidFill>
                <a:latin typeface="Arial" charset="0"/>
                <a:cs typeface="Arial" charset="0"/>
              </a:rPr>
              <a:t>federal disasters were declared so far in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182</a:t>
            </a:fld>
            <a:endParaRPr lang="en-US"/>
          </a:p>
        </p:txBody>
      </p:sp>
    </p:spTree>
    <p:extLst>
      <p:ext uri="{BB962C8B-B14F-4D97-AF65-F5344CB8AC3E}">
        <p14:creationId xmlns:p14="http://schemas.microsoft.com/office/powerpoint/2010/main" val="37185834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183</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3505436455"/>
              </p:ext>
            </p:extLst>
          </p:nvPr>
        </p:nvGraphicFramePr>
        <p:xfrm>
          <a:off x="28575" y="1833563"/>
          <a:ext cx="9094788" cy="4724400"/>
        </p:xfrm>
        <a:graphic>
          <a:graphicData uri="http://schemas.openxmlformats.org/presentationml/2006/ole">
            <mc:AlternateContent xmlns:mc="http://schemas.openxmlformats.org/markup-compatibility/2006">
              <mc:Choice xmlns:v="urn:schemas-microsoft-com:vml" Requires="v">
                <p:oleObj spid="_x0000_s27906165"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28575" y="1833563"/>
                        <a:ext cx="9094788"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430338"/>
            <a:ext cx="3366807" cy="1608697"/>
          </a:xfrm>
          <a:prstGeom prst="wedgeRectCallout">
            <a:avLst>
              <a:gd name="adj1" fmla="val -103813"/>
              <a:gd name="adj2" fmla="val 255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 (none so far in 2014; 2 in in 2013)</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Sept. 2,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1379622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184</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3927185931"/>
              </p:ext>
            </p:extLst>
          </p:nvPr>
        </p:nvGraphicFramePr>
        <p:xfrm>
          <a:off x="25400" y="1790700"/>
          <a:ext cx="9055100" cy="4713288"/>
        </p:xfrm>
        <a:graphic>
          <a:graphicData uri="http://schemas.openxmlformats.org/presentationml/2006/ole">
            <mc:AlternateContent xmlns:mc="http://schemas.openxmlformats.org/markup-compatibility/2006">
              <mc:Choice xmlns:v="urn:schemas-microsoft-com:vml" Requires="v">
                <p:oleObj spid="_x0000_s27907189" name="Chart" r:id="rId4" imgW="8820048" imgH="4591030" progId="MSGraph.Chart.8">
                  <p:embed followColorScheme="full"/>
                </p:oleObj>
              </mc:Choice>
              <mc:Fallback>
                <p:oleObj name="Chart" r:id="rId4" imgW="8820048" imgH="4591030" progId="MSGraph.Chart.8">
                  <p:embed followColorScheme="full"/>
                  <p:pic>
                    <p:nvPicPr>
                      <p:cNvPr id="0" name=""/>
                      <p:cNvPicPr>
                        <a:picLocks noChangeAspect="1" noChangeArrowheads="1"/>
                      </p:cNvPicPr>
                      <p:nvPr/>
                    </p:nvPicPr>
                    <p:blipFill>
                      <a:blip r:embed="rId5"/>
                      <a:srcRect/>
                      <a:stretch>
                        <a:fillRect/>
                      </a:stretch>
                    </p:blipFill>
                    <p:spPr bwMode="auto">
                      <a:xfrm>
                        <a:off x="25400" y="1790700"/>
                        <a:ext cx="9055100"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Sept. 2,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077952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185</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2014</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185</a:t>
            </a:fld>
            <a:endParaRPr lang="en-US"/>
          </a:p>
        </p:txBody>
      </p:sp>
    </p:spTree>
  </p:cSld>
  <p:clrMapOvr>
    <a:masterClrMapping/>
  </p:clrMapOvr>
  <p:transition>
    <p:zoom dir="in"/>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 in 2014:</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2,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186</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 y="1313235"/>
            <a:ext cx="7019317" cy="5031546"/>
          </a:xfrm>
          <a:prstGeom prst="rect">
            <a:avLst/>
          </a:prstGeom>
        </p:spPr>
      </p:pic>
      <p:sp>
        <p:nvSpPr>
          <p:cNvPr id="11" name="AutoShape 7"/>
          <p:cNvSpPr>
            <a:spLocks noChangeArrowheads="1"/>
          </p:cNvSpPr>
          <p:nvPr/>
        </p:nvSpPr>
        <p:spPr bwMode="blackWhite">
          <a:xfrm>
            <a:off x="6988804" y="2612765"/>
            <a:ext cx="1976437" cy="2359743"/>
          </a:xfrm>
          <a:prstGeom prst="wedgeRectCallout">
            <a:avLst>
              <a:gd name="adj1" fmla="val -73913"/>
              <a:gd name="adj2" fmla="val -228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894 tornadoes so far in 2014, causing extensive property damage in several states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7974" y="160338"/>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2005-2014*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187</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Sept. 2, 2014.</a:t>
            </a:r>
          </a:p>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864" y="1236567"/>
            <a:ext cx="7900986" cy="5142116"/>
          </a:xfrm>
          <a:prstGeom prst="rect">
            <a:avLst/>
          </a:prstGeom>
        </p:spPr>
      </p:pic>
      <p:sp>
        <p:nvSpPr>
          <p:cNvPr id="14" name="AutoShape 7"/>
          <p:cNvSpPr>
            <a:spLocks noChangeArrowheads="1"/>
          </p:cNvSpPr>
          <p:nvPr/>
        </p:nvSpPr>
        <p:spPr bwMode="blackWhite">
          <a:xfrm>
            <a:off x="3798657" y="948161"/>
            <a:ext cx="3187932" cy="1191986"/>
          </a:xfrm>
          <a:prstGeom prst="wedgeRectCallout">
            <a:avLst>
              <a:gd name="adj1" fmla="val 61715"/>
              <a:gd name="adj2" fmla="val 451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6" name="AutoShape 7"/>
          <p:cNvSpPr>
            <a:spLocks noChangeArrowheads="1"/>
          </p:cNvSpPr>
          <p:nvPr/>
        </p:nvSpPr>
        <p:spPr bwMode="blackWhite">
          <a:xfrm>
            <a:off x="7405168" y="4582974"/>
            <a:ext cx="1693862" cy="1118507"/>
          </a:xfrm>
          <a:prstGeom prst="wedgeRectCallout">
            <a:avLst>
              <a:gd name="adj1" fmla="val -47084"/>
              <a:gd name="adj2" fmla="val -851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was the lowest in a decade</a:t>
            </a:r>
            <a:endParaRPr lang="en-US" b="1" dirty="0">
              <a:solidFill>
                <a:srgbClr val="FFFFFF"/>
              </a:solidFill>
              <a:latin typeface="Arial" pitchFamily="34" charset="0"/>
              <a:cs typeface="Arial" pitchFamily="34" charset="0"/>
            </a:endParaRPr>
          </a:p>
        </p:txBody>
      </p:sp>
      <p:sp>
        <p:nvSpPr>
          <p:cNvPr id="18" name="AutoShape 7"/>
          <p:cNvSpPr>
            <a:spLocks noChangeArrowheads="1"/>
          </p:cNvSpPr>
          <p:nvPr/>
        </p:nvSpPr>
        <p:spPr bwMode="blackWhite">
          <a:xfrm>
            <a:off x="4286249" y="4724483"/>
            <a:ext cx="2325700" cy="876217"/>
          </a:xfrm>
          <a:prstGeom prst="wedgeRectCallout">
            <a:avLst>
              <a:gd name="adj1" fmla="val -10564"/>
              <a:gd name="adj2" fmla="val -944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2014 count (898 though Sep. 2) is running below avg.</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2,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188</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7160" y="1300163"/>
            <a:ext cx="7273648" cy="5213854"/>
          </a:xfrm>
          <a:prstGeom prst="rect">
            <a:avLst/>
          </a:prstGeom>
        </p:spPr>
      </p:pic>
      <p:sp>
        <p:nvSpPr>
          <p:cNvPr id="11" name="AutoShape 7"/>
          <p:cNvSpPr>
            <a:spLocks noChangeArrowheads="1"/>
          </p:cNvSpPr>
          <p:nvPr/>
        </p:nvSpPr>
        <p:spPr bwMode="blackWhite">
          <a:xfrm>
            <a:off x="7067550" y="2571200"/>
            <a:ext cx="1976437" cy="2389240"/>
          </a:xfrm>
          <a:prstGeom prst="wedgeRectCallout">
            <a:avLst>
              <a:gd name="adj1" fmla="val -72495"/>
              <a:gd name="adj2" fmla="val -1457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4,972 “Large Hail” reports in the US so far in 2014, causing extensive property and vehicle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2,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189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 y="1228725"/>
            <a:ext cx="7298164" cy="5231427"/>
          </a:xfrm>
          <a:prstGeom prst="rect">
            <a:avLst/>
          </a:prstGeom>
        </p:spPr>
      </p:pic>
      <p:sp>
        <p:nvSpPr>
          <p:cNvPr id="11" name="AutoShape 7"/>
          <p:cNvSpPr>
            <a:spLocks noChangeArrowheads="1"/>
          </p:cNvSpPr>
          <p:nvPr/>
        </p:nvSpPr>
        <p:spPr bwMode="blackWhite">
          <a:xfrm>
            <a:off x="7044505" y="2654710"/>
            <a:ext cx="1976437" cy="2202426"/>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10,294 “Wind Damage” so far in 2014,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idx="1"/>
            <p:extLst/>
          </p:nvPr>
        </p:nvGraphicFramePr>
        <p:xfrm>
          <a:off x="2669058" y="1297459"/>
          <a:ext cx="5979641" cy="5003329"/>
        </p:xfrm>
        <a:graphic>
          <a:graphicData uri="http://schemas.openxmlformats.org/drawingml/2006/chart">
            <c:chart xmlns:c="http://schemas.openxmlformats.org/drawingml/2006/chart" xmlns:r="http://schemas.openxmlformats.org/officeDocument/2006/relationships" r:id="rId2"/>
          </a:graphicData>
        </a:graphic>
      </p:graphicFrame>
      <p:sp>
        <p:nvSpPr>
          <p:cNvPr id="6" name="Date Placeholder 5"/>
          <p:cNvSpPr>
            <a:spLocks noGrp="1"/>
          </p:cNvSpPr>
          <p:nvPr>
            <p:ph type="dt" sz="half" idx="10"/>
          </p:nvPr>
        </p:nvSpPr>
        <p:spPr/>
        <p:txBody>
          <a:bodyPr/>
          <a:lstStyle/>
          <a:p>
            <a:pPr>
              <a:defRPr/>
            </a:pPr>
            <a:r>
              <a:rPr lang="en-US" dirty="0" smtClean="0"/>
              <a:t>12/01/09 - 9pm</a:t>
            </a:r>
            <a:endParaRPr lang="en-US" dirty="0"/>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19</a:t>
            </a:fld>
            <a:endParaRPr lang="en-US" dirty="0"/>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Catastrophe Bonds Outstanding, Q1 2014</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3133433" y="6230943"/>
            <a:ext cx="3094372" cy="246221"/>
          </a:xfrm>
          <a:prstGeom prst="rect">
            <a:avLst/>
          </a:prstGeom>
          <a:noFill/>
          <a:ln w="9525" algn="ctr">
            <a:noFill/>
            <a:miter lim="800000"/>
            <a:headEnd/>
            <a:tailEnd/>
          </a:ln>
        </p:spPr>
        <p:txBody>
          <a:bodyPr wrap="square"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Willis Capital Markets.</a:t>
            </a:r>
            <a:endParaRPr lang="en-US" sz="1000" i="1" dirty="0">
              <a:solidFill>
                <a:schemeClr val="accent4">
                  <a:lumMod val="75000"/>
                </a:schemeClr>
              </a:solidFill>
              <a:cs typeface="+mn-cs"/>
            </a:endParaRPr>
          </a:p>
        </p:txBody>
      </p:sp>
      <p:sp>
        <p:nvSpPr>
          <p:cNvPr id="10" name="Rectangle 9"/>
          <p:cNvSpPr>
            <a:spLocks noChangeArrowheads="1"/>
          </p:cNvSpPr>
          <p:nvPr/>
        </p:nvSpPr>
        <p:spPr bwMode="blackWhite">
          <a:xfrm>
            <a:off x="354696" y="2085975"/>
            <a:ext cx="2398029" cy="3371850"/>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Catastrophe bonds are heavily concentrated in U.S. hurricane exposures. Two-thirds of catastrophe risks outstanding cover U.S. wind risks.</a:t>
            </a:r>
            <a:endParaRPr lang="en-US" b="1" dirty="0">
              <a:solidFill>
                <a:srgbClr val="FFFFFF"/>
              </a:solidFill>
            </a:endParaRPr>
          </a:p>
        </p:txBody>
      </p:sp>
    </p:spTree>
    <p:extLst>
      <p:ext uri="{BB962C8B-B14F-4D97-AF65-F5344CB8AC3E}">
        <p14:creationId xmlns:p14="http://schemas.microsoft.com/office/powerpoint/2010/main" val="220524305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28754"/>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2,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190</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 y="1214438"/>
            <a:ext cx="7178286" cy="5145497"/>
          </a:xfrm>
          <a:prstGeom prst="rect">
            <a:avLst/>
          </a:prstGeom>
        </p:spPr>
      </p:pic>
      <p:sp>
        <p:nvSpPr>
          <p:cNvPr id="14" name="AutoShape 7"/>
          <p:cNvSpPr>
            <a:spLocks noChangeArrowheads="1"/>
          </p:cNvSpPr>
          <p:nvPr/>
        </p:nvSpPr>
        <p:spPr bwMode="blackWhite">
          <a:xfrm>
            <a:off x="3772450" y="1067324"/>
            <a:ext cx="2993923" cy="943898"/>
          </a:xfrm>
          <a:prstGeom prst="wedgeRectCallout">
            <a:avLst>
              <a:gd name="adj1" fmla="val -40825"/>
              <a:gd name="adj2" fmla="val 1091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5"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16,161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so far in 2014;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894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4,972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10,294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autoUpdateAnimBg="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470059" cy="719138"/>
          </a:xfrm>
        </p:spPr>
        <p:txBody>
          <a:bodyPr/>
          <a:lstStyle/>
          <a:p>
            <a:pPr>
              <a:defRPr/>
            </a:pPr>
            <a:r>
              <a:rPr lang="en-US" kern="1200" dirty="0" smtClean="0">
                <a:solidFill>
                  <a:srgbClr val="28688C"/>
                </a:solidFill>
                <a:latin typeface="Arial"/>
                <a:ea typeface="Arial Unicode MS"/>
                <a:cs typeface="Arial"/>
              </a:rPr>
              <a:t>Severe Weather Reports in Minnesota: Through September 2,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191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1475" y="1128713"/>
            <a:ext cx="5257800" cy="5257800"/>
          </a:xfrm>
          <a:prstGeom prst="rect">
            <a:avLst/>
          </a:prstGeom>
        </p:spPr>
      </p:pic>
      <p:sp>
        <p:nvSpPr>
          <p:cNvPr id="11" name="AutoShape 7"/>
          <p:cNvSpPr>
            <a:spLocks noChangeArrowheads="1"/>
          </p:cNvSpPr>
          <p:nvPr/>
        </p:nvSpPr>
        <p:spPr bwMode="blackWhite">
          <a:xfrm>
            <a:off x="5997219" y="2425957"/>
            <a:ext cx="2994075" cy="2292286"/>
          </a:xfrm>
          <a:prstGeom prst="wedgeRectCallout">
            <a:avLst>
              <a:gd name="adj1" fmla="val -118472"/>
              <a:gd name="adj2" fmla="val 12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308 </a:t>
            </a:r>
            <a:r>
              <a:rPr lang="en-US" b="1" dirty="0">
                <a:solidFill>
                  <a:srgbClr val="FFFFFF"/>
                </a:solidFill>
                <a:latin typeface="Arial" pitchFamily="34" charset="0"/>
                <a:cs typeface="Arial" pitchFamily="34" charset="0"/>
              </a:rPr>
              <a:t>severe weather</a:t>
            </a:r>
            <a:r>
              <a:rPr lang="en-US" b="1" u="sng" dirty="0">
                <a:solidFill>
                  <a:srgbClr val="FFFFFF"/>
                </a:solidFill>
                <a:latin typeface="Arial" pitchFamily="34" charset="0"/>
                <a:cs typeface="Arial" pitchFamily="34" charset="0"/>
              </a:rPr>
              <a:t> reports </a:t>
            </a:r>
            <a:r>
              <a:rPr lang="en-US" b="1" u="sng" dirty="0" smtClean="0">
                <a:solidFill>
                  <a:srgbClr val="FFFFFF"/>
                </a:solidFill>
                <a:latin typeface="Arial" pitchFamily="34" charset="0"/>
                <a:cs typeface="Arial" pitchFamily="34" charset="0"/>
              </a:rPr>
              <a:t>through 9/2/14</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23 Tornadoes </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126 Large Hail Reports </a:t>
            </a:r>
          </a:p>
          <a:p>
            <a:pPr marL="342900" indent="-342900"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pitchFamily="34" charset="0"/>
                <a:cs typeface="Arial" pitchFamily="34" charset="0"/>
              </a:rPr>
              <a:t>159 High Wind </a:t>
            </a:r>
            <a:r>
              <a:rPr lang="en-US" b="1" dirty="0">
                <a:solidFill>
                  <a:srgbClr val="FFFFFF"/>
                </a:solidFill>
                <a:latin typeface="Arial" pitchFamily="34" charset="0"/>
                <a:cs typeface="Arial" pitchFamily="34" charset="0"/>
              </a:rPr>
              <a:t>E</a:t>
            </a:r>
            <a:r>
              <a:rPr lang="en-US" b="1" dirty="0" smtClean="0">
                <a:solidFill>
                  <a:srgbClr val="FFFFFF"/>
                </a:solidFill>
                <a:latin typeface="Arial" pitchFamily="34" charset="0"/>
                <a:cs typeface="Arial" pitchFamily="34" charset="0"/>
              </a:rPr>
              <a:t>vents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107506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470059" cy="719138"/>
          </a:xfrm>
        </p:spPr>
        <p:txBody>
          <a:bodyPr/>
          <a:lstStyle/>
          <a:p>
            <a:pPr>
              <a:defRPr/>
            </a:pPr>
            <a:r>
              <a:rPr lang="en-US" kern="1200" dirty="0" smtClean="0">
                <a:solidFill>
                  <a:srgbClr val="28688C"/>
                </a:solidFill>
                <a:latin typeface="Arial"/>
                <a:ea typeface="Arial Unicode MS"/>
                <a:cs typeface="Arial"/>
              </a:rPr>
              <a:t>Severe Weather Days in Minnesota: Annual Average, 2003-2012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192</a:t>
            </a:fld>
            <a:endParaRPr lang="en-US" sz="1000" dirty="0">
              <a:solidFill>
                <a:srgbClr val="000000">
                  <a:lumMod val="75000"/>
                </a:srgbClr>
              </a:solidFill>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04786"/>
            <a:ext cx="8017093" cy="5011895"/>
          </a:xfrm>
          <a:prstGeom prst="rect">
            <a:avLst/>
          </a:prstGeom>
        </p:spPr>
      </p:pic>
      <p:sp>
        <p:nvSpPr>
          <p:cNvPr id="8" name="Rectangle 14"/>
          <p:cNvSpPr>
            <a:spLocks noChangeArrowheads="1"/>
          </p:cNvSpPr>
          <p:nvPr/>
        </p:nvSpPr>
        <p:spPr bwMode="auto">
          <a:xfrm>
            <a:off x="117475" y="6340633"/>
            <a:ext cx="8610049" cy="461665"/>
          </a:xfrm>
          <a:prstGeom prst="rect">
            <a:avLst/>
          </a:prstGeom>
          <a:noFill/>
          <a:ln w="9525">
            <a:noFill/>
            <a:miter lim="800000"/>
            <a:headEnd/>
            <a:tailEnd/>
          </a:ln>
        </p:spPr>
        <p:txBody>
          <a:bodyPr wrap="none">
            <a:spAutoFit/>
          </a:bodyPr>
          <a:lstStyle/>
          <a:p>
            <a:endParaRPr lang="en-US" sz="1200" dirty="0" smtClean="0"/>
          </a:p>
          <a:p>
            <a:r>
              <a:rPr lang="en-US" sz="1200" dirty="0" smtClean="0"/>
              <a:t>Source: National Weather Service Storm Prediction Center at </a:t>
            </a:r>
            <a:r>
              <a:rPr lang="en-US" sz="1200" dirty="0">
                <a:hlinkClick r:id="rId4"/>
              </a:rPr>
              <a:t>http://www.spc.noaa.gov/wcm</a:t>
            </a:r>
            <a:r>
              <a:rPr lang="en-US" sz="1200" dirty="0" smtClean="0">
                <a:hlinkClick r:id="rId4"/>
              </a:rPr>
              <a:t>/</a:t>
            </a:r>
            <a:r>
              <a:rPr lang="en-US" sz="1200" dirty="0" smtClean="0"/>
              <a:t>; Insurance Information Institute.</a:t>
            </a:r>
            <a:endParaRPr lang="en-US" sz="1200" dirty="0"/>
          </a:p>
        </p:txBody>
      </p:sp>
      <p:sp>
        <p:nvSpPr>
          <p:cNvPr id="13" name="AutoShape 7"/>
          <p:cNvSpPr>
            <a:spLocks noChangeArrowheads="1"/>
          </p:cNvSpPr>
          <p:nvPr/>
        </p:nvSpPr>
        <p:spPr bwMode="blackWhite">
          <a:xfrm>
            <a:off x="6534649" y="1304786"/>
            <a:ext cx="2328018" cy="1232092"/>
          </a:xfrm>
          <a:prstGeom prst="wedgeRectCallout">
            <a:avLst>
              <a:gd name="adj1" fmla="val -139952"/>
              <a:gd name="adj2" fmla="val 546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Much of MN experiences 12-16 severe weather days per year</a:t>
            </a:r>
            <a:endParaRPr lang="en-US" b="1" dirty="0">
              <a:solidFill>
                <a:srgbClr val="FFFFFF"/>
              </a:solidFill>
              <a:latin typeface="Arial" pitchFamily="34" charset="0"/>
              <a:cs typeface="Arial" pitchFamily="34" charset="0"/>
            </a:endParaRPr>
          </a:p>
        </p:txBody>
      </p:sp>
      <p:sp>
        <p:nvSpPr>
          <p:cNvPr id="4" name="Rectangle 3"/>
          <p:cNvSpPr/>
          <p:nvPr/>
        </p:nvSpPr>
        <p:spPr>
          <a:xfrm>
            <a:off x="3757613" y="1920832"/>
            <a:ext cx="971550" cy="11509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253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470059" cy="719138"/>
          </a:xfrm>
        </p:spPr>
        <p:txBody>
          <a:bodyPr/>
          <a:lstStyle/>
          <a:p>
            <a:pPr>
              <a:defRPr/>
            </a:pPr>
            <a:r>
              <a:rPr lang="en-US" kern="1200" dirty="0" smtClean="0">
                <a:solidFill>
                  <a:srgbClr val="28688C"/>
                </a:solidFill>
                <a:latin typeface="Arial"/>
                <a:ea typeface="Arial Unicode MS"/>
                <a:cs typeface="Arial"/>
              </a:rPr>
              <a:t>Historical Tornado Frequency per Year, 1950-2012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193</a:t>
            </a:fld>
            <a:endParaRPr lang="en-US" sz="1000" dirty="0">
              <a:solidFill>
                <a:srgbClr val="000000">
                  <a:lumMod val="75000"/>
                </a:srgbClr>
              </a:solidFill>
              <a:cs typeface="Arial" charset="0"/>
            </a:endParaRPr>
          </a:p>
        </p:txBody>
      </p:sp>
      <p:sp>
        <p:nvSpPr>
          <p:cNvPr id="8" name="Rectangle 14"/>
          <p:cNvSpPr>
            <a:spLocks noChangeArrowheads="1"/>
          </p:cNvSpPr>
          <p:nvPr/>
        </p:nvSpPr>
        <p:spPr bwMode="auto">
          <a:xfrm>
            <a:off x="117475" y="6340633"/>
            <a:ext cx="5953425" cy="461665"/>
          </a:xfrm>
          <a:prstGeom prst="rect">
            <a:avLst/>
          </a:prstGeom>
          <a:noFill/>
          <a:ln w="9525">
            <a:noFill/>
            <a:miter lim="800000"/>
            <a:headEnd/>
            <a:tailEnd/>
          </a:ln>
        </p:spPr>
        <p:txBody>
          <a:bodyPr wrap="none">
            <a:spAutoFit/>
          </a:bodyPr>
          <a:lstStyle/>
          <a:p>
            <a:endParaRPr lang="en-US" sz="1200" dirty="0" smtClean="0"/>
          </a:p>
          <a:p>
            <a:r>
              <a:rPr lang="en-US" sz="1200" dirty="0" smtClean="0"/>
              <a:t>Source: Minnesota All Hazards Mitigation Plan, p.120; Insurance Information Institute.</a:t>
            </a:r>
            <a:endParaRPr lang="en-US" sz="1200" dirty="0"/>
          </a:p>
        </p:txBody>
      </p:sp>
      <p:pic>
        <p:nvPicPr>
          <p:cNvPr id="3" name="Picture 2"/>
          <p:cNvPicPr>
            <a:picLocks noChangeAspect="1"/>
          </p:cNvPicPr>
          <p:nvPr/>
        </p:nvPicPr>
        <p:blipFill>
          <a:blip r:embed="rId3"/>
          <a:stretch>
            <a:fillRect/>
          </a:stretch>
        </p:blipFill>
        <p:spPr>
          <a:xfrm>
            <a:off x="257783" y="1145054"/>
            <a:ext cx="4471380" cy="5195579"/>
          </a:xfrm>
          <a:prstGeom prst="rect">
            <a:avLst/>
          </a:prstGeom>
        </p:spPr>
      </p:pic>
      <p:sp>
        <p:nvSpPr>
          <p:cNvPr id="10" name="AutoShape 7"/>
          <p:cNvSpPr>
            <a:spLocks noChangeArrowheads="1"/>
          </p:cNvSpPr>
          <p:nvPr/>
        </p:nvSpPr>
        <p:spPr bwMode="blackWhite">
          <a:xfrm>
            <a:off x="5564333" y="4271963"/>
            <a:ext cx="2536679" cy="1579615"/>
          </a:xfrm>
          <a:prstGeom prst="wedgeRectCallout">
            <a:avLst>
              <a:gd name="adj1" fmla="val -164734"/>
              <a:gd name="adj2" fmla="val 492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Tornado frequency in MN is highest in the south central parts of the state</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076086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470059" cy="719138"/>
          </a:xfrm>
        </p:spPr>
        <p:txBody>
          <a:bodyPr/>
          <a:lstStyle/>
          <a:p>
            <a:pPr>
              <a:defRPr/>
            </a:pPr>
            <a:r>
              <a:rPr lang="en-US" kern="1200" dirty="0" smtClean="0">
                <a:solidFill>
                  <a:srgbClr val="28688C"/>
                </a:solidFill>
                <a:latin typeface="Arial"/>
                <a:ea typeface="Arial Unicode MS"/>
                <a:cs typeface="Arial"/>
              </a:rPr>
              <a:t>Annual Frequency of Winds Speeds Greater than 65 Knots, 1955-2012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194</a:t>
            </a:fld>
            <a:endParaRPr lang="en-US" sz="1000" dirty="0">
              <a:solidFill>
                <a:srgbClr val="000000">
                  <a:lumMod val="75000"/>
                </a:srgbClr>
              </a:solidFill>
              <a:cs typeface="Arial" charset="0"/>
            </a:endParaRPr>
          </a:p>
        </p:txBody>
      </p:sp>
      <p:sp>
        <p:nvSpPr>
          <p:cNvPr id="8" name="Rectangle 14"/>
          <p:cNvSpPr>
            <a:spLocks noChangeArrowheads="1"/>
          </p:cNvSpPr>
          <p:nvPr/>
        </p:nvSpPr>
        <p:spPr bwMode="auto">
          <a:xfrm>
            <a:off x="117475" y="6340633"/>
            <a:ext cx="5953425" cy="461665"/>
          </a:xfrm>
          <a:prstGeom prst="rect">
            <a:avLst/>
          </a:prstGeom>
          <a:noFill/>
          <a:ln w="9525">
            <a:noFill/>
            <a:miter lim="800000"/>
            <a:headEnd/>
            <a:tailEnd/>
          </a:ln>
        </p:spPr>
        <p:txBody>
          <a:bodyPr wrap="none">
            <a:spAutoFit/>
          </a:bodyPr>
          <a:lstStyle/>
          <a:p>
            <a:endParaRPr lang="en-US" sz="1200" dirty="0" smtClean="0"/>
          </a:p>
          <a:p>
            <a:r>
              <a:rPr lang="en-US" sz="1200" dirty="0" smtClean="0"/>
              <a:t>Source: Minnesota All Hazards Mitigation Plan, p.120; Insurance Information Institute.</a:t>
            </a:r>
            <a:endParaRPr lang="en-US" sz="1200" dirty="0"/>
          </a:p>
        </p:txBody>
      </p:sp>
      <p:pic>
        <p:nvPicPr>
          <p:cNvPr id="2" name="Picture 1"/>
          <p:cNvPicPr>
            <a:picLocks noChangeAspect="1"/>
          </p:cNvPicPr>
          <p:nvPr/>
        </p:nvPicPr>
        <p:blipFill>
          <a:blip r:embed="rId3"/>
          <a:stretch>
            <a:fillRect/>
          </a:stretch>
        </p:blipFill>
        <p:spPr>
          <a:xfrm>
            <a:off x="228599" y="1208570"/>
            <a:ext cx="4318946" cy="5132063"/>
          </a:xfrm>
          <a:prstGeom prst="rect">
            <a:avLst/>
          </a:prstGeom>
        </p:spPr>
      </p:pic>
      <p:sp>
        <p:nvSpPr>
          <p:cNvPr id="13" name="AutoShape 7"/>
          <p:cNvSpPr>
            <a:spLocks noChangeArrowheads="1"/>
          </p:cNvSpPr>
          <p:nvPr/>
        </p:nvSpPr>
        <p:spPr bwMode="blackWhite">
          <a:xfrm>
            <a:off x="5564333" y="3371851"/>
            <a:ext cx="2851005" cy="2479728"/>
          </a:xfrm>
          <a:prstGeom prst="wedgeRectCallout">
            <a:avLst>
              <a:gd name="adj1" fmla="val -160791"/>
              <a:gd name="adj2" fmla="val 175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The highest winds in MN tend to occur in and around the more densely populated MSP area, where property values are the highest  </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455788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470059" cy="719138"/>
          </a:xfrm>
        </p:spPr>
        <p:txBody>
          <a:bodyPr/>
          <a:lstStyle/>
          <a:p>
            <a:pPr>
              <a:defRPr/>
            </a:pPr>
            <a:r>
              <a:rPr lang="en-US" kern="1200" dirty="0" smtClean="0">
                <a:solidFill>
                  <a:srgbClr val="28688C"/>
                </a:solidFill>
                <a:latin typeface="Arial"/>
                <a:ea typeface="Arial Unicode MS"/>
                <a:cs typeface="Arial"/>
              </a:rPr>
              <a:t>Occurrences of Hail Storms </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Within 50 Miles</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195</a:t>
            </a:fld>
            <a:endParaRPr lang="en-US" sz="1000" dirty="0">
              <a:solidFill>
                <a:srgbClr val="000000">
                  <a:lumMod val="75000"/>
                </a:srgbClr>
              </a:solidFill>
              <a:cs typeface="Arial" charset="0"/>
            </a:endParaRPr>
          </a:p>
        </p:txBody>
      </p:sp>
      <p:sp>
        <p:nvSpPr>
          <p:cNvPr id="8" name="Rectangle 14"/>
          <p:cNvSpPr>
            <a:spLocks noChangeArrowheads="1"/>
          </p:cNvSpPr>
          <p:nvPr/>
        </p:nvSpPr>
        <p:spPr bwMode="auto">
          <a:xfrm>
            <a:off x="117475" y="6340633"/>
            <a:ext cx="5698548" cy="461665"/>
          </a:xfrm>
          <a:prstGeom prst="rect">
            <a:avLst/>
          </a:prstGeom>
          <a:noFill/>
          <a:ln w="9525">
            <a:noFill/>
            <a:miter lim="800000"/>
            <a:headEnd/>
            <a:tailEnd/>
          </a:ln>
        </p:spPr>
        <p:txBody>
          <a:bodyPr wrap="none">
            <a:spAutoFit/>
          </a:bodyPr>
          <a:lstStyle/>
          <a:p>
            <a:endParaRPr lang="en-US" sz="1200" dirty="0" smtClean="0"/>
          </a:p>
          <a:p>
            <a:r>
              <a:rPr lang="en-US" sz="1200" dirty="0" smtClean="0"/>
              <a:t>Source: Minnesota All Hazards Mitigation Plan; Insurance Information Institute.</a:t>
            </a:r>
            <a:endParaRPr lang="en-US" sz="1200" dirty="0"/>
          </a:p>
        </p:txBody>
      </p:sp>
      <p:pic>
        <p:nvPicPr>
          <p:cNvPr id="3" name="Picture 2"/>
          <p:cNvPicPr>
            <a:picLocks noChangeAspect="1"/>
          </p:cNvPicPr>
          <p:nvPr/>
        </p:nvPicPr>
        <p:blipFill>
          <a:blip r:embed="rId3"/>
          <a:stretch>
            <a:fillRect/>
          </a:stretch>
        </p:blipFill>
        <p:spPr>
          <a:xfrm>
            <a:off x="117475" y="1172636"/>
            <a:ext cx="4522191" cy="5398829"/>
          </a:xfrm>
          <a:prstGeom prst="rect">
            <a:avLst/>
          </a:prstGeom>
        </p:spPr>
      </p:pic>
      <p:sp>
        <p:nvSpPr>
          <p:cNvPr id="10" name="AutoShape 7"/>
          <p:cNvSpPr>
            <a:spLocks noChangeArrowheads="1"/>
          </p:cNvSpPr>
          <p:nvPr/>
        </p:nvSpPr>
        <p:spPr bwMode="blackWhite">
          <a:xfrm>
            <a:off x="5564333" y="3371851"/>
            <a:ext cx="2851005" cy="2479728"/>
          </a:xfrm>
          <a:prstGeom prst="wedgeRectCallout">
            <a:avLst>
              <a:gd name="adj1" fmla="val -160791"/>
              <a:gd name="adj2" fmla="val 175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Hail storms events occur most commonly in the densely populated  MSP area and in the extreme southwest of the state</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66866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196</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Homes Near Hazards</a:t>
            </a:r>
          </a:p>
        </p:txBody>
      </p:sp>
      <p:sp>
        <p:nvSpPr>
          <p:cNvPr id="14343" name="Rectangle 3"/>
          <p:cNvSpPr>
            <a:spLocks noChangeArrowheads="1"/>
          </p:cNvSpPr>
          <p:nvPr/>
        </p:nvSpPr>
        <p:spPr bwMode="black">
          <a:xfrm>
            <a:off x="347663" y="1266825"/>
            <a:ext cx="8534400" cy="6647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 </a:t>
            </a:r>
            <a:r>
              <a:rPr lang="en-US" sz="1600" b="1" dirty="0" smtClean="0">
                <a:solidFill>
                  <a:srgbClr val="225A7A"/>
                </a:solidFill>
              </a:rPr>
              <a:t>If you were to purchase a home today, which of the following summarizes your views on that home’s risk of damage from natural disasters . . . and your decision to purchase that home?</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Half of the Public Would Be Significantly Influenced by Risk of Damage from Natural Disasters. Close to a Third Do Not Regard Such a Risk To Be a Major Consideration.</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7910256" name="Chart" r:id="rId4" imgW="4457804" imgH="3800395" progId="MSGraph.Chart.8">
                  <p:embed followColorScheme="full"/>
                </p:oleObj>
              </mc:Choice>
              <mc:Fallback>
                <p:oleObj name="Chart" r:id="rId4" imgW="4457804" imgH="3800395"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690893" y="3548815"/>
            <a:ext cx="830262" cy="969496"/>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Risk a Significant Influence on Purchase</a:t>
            </a:r>
            <a:endParaRPr lang="en-US" sz="1400" b="1" dirty="0"/>
          </a:p>
        </p:txBody>
      </p:sp>
      <p:sp>
        <p:nvSpPr>
          <p:cNvPr id="14" name="Text Box 8"/>
          <p:cNvSpPr txBox="1">
            <a:spLocks noChangeArrowheads="1"/>
          </p:cNvSpPr>
          <p:nvPr/>
        </p:nvSpPr>
        <p:spPr bwMode="auto">
          <a:xfrm>
            <a:off x="2564248" y="2345044"/>
            <a:ext cx="1210084"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Willing to Accept Risk</a:t>
            </a:r>
            <a:endParaRPr lang="en-US" sz="1400" b="1" dirty="0"/>
          </a:p>
        </p:txBody>
      </p:sp>
      <p:sp>
        <p:nvSpPr>
          <p:cNvPr id="15" name="Text Box 8"/>
          <p:cNvSpPr txBox="1">
            <a:spLocks noChangeArrowheads="1"/>
          </p:cNvSpPr>
          <p:nvPr/>
        </p:nvSpPr>
        <p:spPr bwMode="auto">
          <a:xfrm>
            <a:off x="1438275" y="3549436"/>
            <a:ext cx="1557334"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Risk Not a Major Consideration</a:t>
            </a:r>
            <a:endParaRPr lang="en-US" sz="1400" b="1" dirty="0"/>
          </a:p>
        </p:txBody>
      </p:sp>
      <p:sp>
        <p:nvSpPr>
          <p:cNvPr id="13" name="Text Box 8"/>
          <p:cNvSpPr txBox="1">
            <a:spLocks noChangeArrowheads="1"/>
          </p:cNvSpPr>
          <p:nvPr/>
        </p:nvSpPr>
        <p:spPr bwMode="auto">
          <a:xfrm>
            <a:off x="3998912" y="2139453"/>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Don’t Know</a:t>
            </a:r>
            <a:endParaRPr lang="en-US" sz="1400" b="1" dirty="0"/>
          </a:p>
        </p:txBody>
      </p:sp>
    </p:spTree>
    <p:extLst>
      <p:ext uri="{BB962C8B-B14F-4D97-AF65-F5344CB8AC3E}">
        <p14:creationId xmlns:p14="http://schemas.microsoft.com/office/powerpoint/2010/main" val="28908990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197</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 Rates</a:t>
            </a:r>
          </a:p>
        </p:txBody>
      </p:sp>
      <p:sp>
        <p:nvSpPr>
          <p:cNvPr id="14343" name="Rectangle 3"/>
          <p:cNvSpPr>
            <a:spLocks noChangeArrowheads="1"/>
          </p:cNvSpPr>
          <p:nvPr/>
        </p:nvSpPr>
        <p:spPr bwMode="black">
          <a:xfrm>
            <a:off x="347663" y="1266825"/>
            <a:ext cx="8534400" cy="1107996"/>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 </a:t>
            </a:r>
            <a:r>
              <a:rPr lang="en-US" sz="1600" b="1" dirty="0" smtClean="0">
                <a:solidFill>
                  <a:srgbClr val="225A7A"/>
                </a:solidFill>
              </a:rPr>
              <a:t>Congress recently passed a law that will roll back some of the rate increases it put in place for </a:t>
            </a:r>
            <a:r>
              <a:rPr lang="en-US" sz="1600" b="1" dirty="0" err="1" smtClean="0">
                <a:solidFill>
                  <a:srgbClr val="225A7A"/>
                </a:solidFill>
              </a:rPr>
              <a:t>homeowers</a:t>
            </a:r>
            <a:r>
              <a:rPr lang="en-US" sz="1600" b="1" dirty="0" smtClean="0">
                <a:solidFill>
                  <a:srgbClr val="225A7A"/>
                </a:solidFill>
              </a:rPr>
              <a:t> who purchase subsidized flood insurance from the government . . . . Do you think the recent rate rollback and subsidies should remain in place for most homeowners who purchase flood insurance; or the rollbacks and subsidies should be eliminated; or don’t know?</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Most Americans Support the Flood Insurance Rate Rollback.</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7911280" name="Chart" r:id="rId4" imgW="4467251" imgH="3790947" progId="MSGraph.Chart.8">
                  <p:embed followColorScheme="full"/>
                </p:oleObj>
              </mc:Choice>
              <mc:Fallback>
                <p:oleObj name="Chart" r:id="rId4" imgW="4467251" imgH="3790947"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690893" y="3839663"/>
            <a:ext cx="830262" cy="387798"/>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Remain in Place</a:t>
            </a:r>
            <a:endParaRPr lang="en-US" sz="1400" b="1" dirty="0"/>
          </a:p>
        </p:txBody>
      </p:sp>
      <p:sp>
        <p:nvSpPr>
          <p:cNvPr id="14" name="Text Box 8"/>
          <p:cNvSpPr txBox="1">
            <a:spLocks noChangeArrowheads="1"/>
          </p:cNvSpPr>
          <p:nvPr/>
        </p:nvSpPr>
        <p:spPr bwMode="auto">
          <a:xfrm>
            <a:off x="2564248" y="2441993"/>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Don’t Know</a:t>
            </a:r>
            <a:endParaRPr lang="en-US" sz="1400" b="1" dirty="0"/>
          </a:p>
        </p:txBody>
      </p:sp>
      <p:sp>
        <p:nvSpPr>
          <p:cNvPr id="15" name="Text Box 8"/>
          <p:cNvSpPr txBox="1">
            <a:spLocks noChangeArrowheads="1"/>
          </p:cNvSpPr>
          <p:nvPr/>
        </p:nvSpPr>
        <p:spPr bwMode="auto">
          <a:xfrm>
            <a:off x="2018009" y="3095087"/>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Eliminated</a:t>
            </a:r>
            <a:endParaRPr lang="en-US" sz="1400" b="1" dirty="0"/>
          </a:p>
        </p:txBody>
      </p:sp>
    </p:spTree>
    <p:extLst>
      <p:ext uri="{BB962C8B-B14F-4D97-AF65-F5344CB8AC3E}">
        <p14:creationId xmlns:p14="http://schemas.microsoft.com/office/powerpoint/2010/main" val="33378554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87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87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61698A8-1521-45D0-B59F-64CD79A709E1}" type="slidenum">
              <a:rPr lang="en-US" altLang="en-US" sz="900">
                <a:solidFill>
                  <a:schemeClr val="bg1"/>
                </a:solidFill>
              </a:rPr>
              <a:pPr algn="r">
                <a:lnSpc>
                  <a:spcPct val="85000"/>
                </a:lnSpc>
                <a:spcBef>
                  <a:spcPct val="20000"/>
                </a:spcBef>
              </a:pPr>
              <a:t>198</a:t>
            </a:fld>
            <a:endParaRPr lang="en-US" altLang="en-US" sz="900">
              <a:solidFill>
                <a:schemeClr val="bg1"/>
              </a:solidFill>
            </a:endParaRPr>
          </a:p>
        </p:txBody>
      </p:sp>
      <p:pic>
        <p:nvPicPr>
          <p:cNvPr id="1587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altLang="en-US" sz="4200" b="1" dirty="0">
                <a:solidFill>
                  <a:schemeClr val="bg1"/>
                </a:solidFill>
              </a:rPr>
              <a:t>Outlook for the </a:t>
            </a:r>
            <a:r>
              <a:rPr lang="en-US" altLang="en-US" sz="4200" b="1" dirty="0" smtClean="0">
                <a:solidFill>
                  <a:schemeClr val="bg1"/>
                </a:solidFill>
              </a:rPr>
              <a:t>2014 </a:t>
            </a:r>
            <a:r>
              <a:rPr lang="en-US" altLang="en-US" sz="4200" b="1" dirty="0">
                <a:solidFill>
                  <a:schemeClr val="bg1"/>
                </a:solidFill>
              </a:rPr>
              <a:t>Atlantic Hurricane Season</a:t>
            </a:r>
          </a:p>
        </p:txBody>
      </p:sp>
      <p:sp>
        <p:nvSpPr>
          <p:cNvPr id="2152456" name="Rectangle 8"/>
          <p:cNvSpPr>
            <a:spLocks noChangeArrowheads="1"/>
          </p:cNvSpPr>
          <p:nvPr/>
        </p:nvSpPr>
        <p:spPr bwMode="auto">
          <a:xfrm>
            <a:off x="854075" y="4362450"/>
            <a:ext cx="71342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5000"/>
              </a:spcBef>
              <a:buClr>
                <a:schemeClr val="accent2"/>
              </a:buClr>
              <a:buFont typeface="Wingdings" panose="05000000000000000000" pitchFamily="2" charset="2"/>
              <a:buNone/>
            </a:pPr>
            <a:r>
              <a:rPr lang="en-US" altLang="en-US" sz="4000" b="1" dirty="0" smtClean="0">
                <a:solidFill>
                  <a:srgbClr val="225A7A"/>
                </a:solidFill>
              </a:rPr>
              <a:t>Somewhat Below </a:t>
            </a:r>
            <a:r>
              <a:rPr lang="en-US" altLang="en-US" sz="4000" b="1" dirty="0">
                <a:solidFill>
                  <a:srgbClr val="225A7A"/>
                </a:solidFill>
              </a:rPr>
              <a:t>Average Activity, </a:t>
            </a:r>
            <a:r>
              <a:rPr lang="en-US" altLang="en-US" sz="4000" b="1" dirty="0" smtClean="0">
                <a:solidFill>
                  <a:srgbClr val="225A7A"/>
                </a:solidFill>
              </a:rPr>
              <a:t>Fewer </a:t>
            </a:r>
            <a:r>
              <a:rPr lang="en-US" altLang="en-US" sz="4000" b="1" dirty="0">
                <a:solidFill>
                  <a:srgbClr val="225A7A"/>
                </a:solidFill>
              </a:rPr>
              <a:t>Landfalls Expected</a:t>
            </a:r>
          </a:p>
        </p:txBody>
      </p:sp>
    </p:spTree>
    <p:extLst>
      <p:ext uri="{BB962C8B-B14F-4D97-AF65-F5344CB8AC3E}">
        <p14:creationId xmlns:p14="http://schemas.microsoft.com/office/powerpoint/2010/main" val="25546709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1300" y="-26988"/>
            <a:ext cx="7720013" cy="1143001"/>
          </a:xfrm>
        </p:spPr>
        <p:txBody>
          <a:bodyPr/>
          <a:lstStyle/>
          <a:p>
            <a:r>
              <a:rPr lang="en-US" altLang="en-US" dirty="0" smtClean="0">
                <a:latin typeface="Arial" panose="020B0604020202020204" pitchFamily="34" charset="0"/>
              </a:rPr>
              <a:t>Outlook for 2014 Hurricane Season:    30% </a:t>
            </a:r>
            <a:r>
              <a:rPr lang="en-US" altLang="en-US" i="1" dirty="0" smtClean="0">
                <a:latin typeface="Arial" panose="020B0604020202020204" pitchFamily="34" charset="0"/>
              </a:rPr>
              <a:t>Less</a:t>
            </a:r>
            <a:r>
              <a:rPr lang="en-US" altLang="en-US" dirty="0" smtClean="0">
                <a:latin typeface="Arial" panose="020B0604020202020204" pitchFamily="34" charset="0"/>
              </a:rPr>
              <a:t> Active Than Typical Year</a:t>
            </a:r>
          </a:p>
        </p:txBody>
      </p:sp>
      <p:graphicFrame>
        <p:nvGraphicFramePr>
          <p:cNvPr id="5888003" name="Group 3"/>
          <p:cNvGraphicFramePr>
            <a:graphicFrameLocks noGrp="1"/>
          </p:cNvGraphicFramePr>
          <p:nvPr>
            <p:ph idx="1"/>
            <p:extLst/>
          </p:nvPr>
        </p:nvGraphicFramePr>
        <p:xfrm>
          <a:off x="219075" y="1374775"/>
          <a:ext cx="8763000" cy="4699041"/>
        </p:xfrm>
        <a:graphic>
          <a:graphicData uri="http://schemas.openxmlformats.org/drawingml/2006/table">
            <a:tbl>
              <a:tblPr/>
              <a:tblGrid>
                <a:gridCol w="4648200"/>
                <a:gridCol w="1600200"/>
                <a:gridCol w="1295400"/>
                <a:gridCol w="1219200"/>
              </a:tblGrid>
              <a:tr h="65591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8688C"/>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Median*</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2005</a:t>
                      </a:r>
                    </a:p>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(Katrina Year)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2014F</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0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12.0</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28</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79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 Days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60.1</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115.5</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88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14</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169">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 Days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21.3</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47.5</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15</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765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7</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364">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 Days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3.9</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7</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364">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Accumulated Cyclone Energy</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92.0</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364">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Net Tropical Cyclone Activity</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103%</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275%</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70%</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159799" name="Text Box 55"/>
          <p:cNvSpPr txBox="1">
            <a:spLocks noChangeArrowheads="1"/>
          </p:cNvSpPr>
          <p:nvPr/>
        </p:nvSpPr>
        <p:spPr bwMode="auto">
          <a:xfrm>
            <a:off x="12700" y="6297613"/>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smtClean="0"/>
              <a:t>*</a:t>
            </a:r>
            <a:r>
              <a:rPr lang="en-US" altLang="en-US" sz="1400" dirty="0"/>
              <a:t>O</a:t>
            </a:r>
            <a:r>
              <a:rPr lang="en-US" altLang="en-US" sz="1400" dirty="0" smtClean="0"/>
              <a:t>ver </a:t>
            </a:r>
            <a:r>
              <a:rPr lang="en-US" altLang="en-US" sz="1400" dirty="0"/>
              <a:t>the period </a:t>
            </a:r>
            <a:r>
              <a:rPr lang="en-US" altLang="en-US" sz="1400" dirty="0" smtClean="0"/>
              <a:t>1981-2010.</a:t>
            </a:r>
            <a:endParaRPr lang="en-US" altLang="en-US" sz="1400" dirty="0"/>
          </a:p>
          <a:p>
            <a:pPr eaLnBrk="1" hangingPunct="1"/>
            <a:r>
              <a:rPr lang="en-US" altLang="en-US" sz="1400" dirty="0"/>
              <a:t>Source: Dr. Philip </a:t>
            </a:r>
            <a:r>
              <a:rPr lang="en-US" altLang="en-US" sz="1400" dirty="0" err="1"/>
              <a:t>Klotzbach</a:t>
            </a:r>
            <a:r>
              <a:rPr lang="en-US" altLang="en-US" sz="1400" dirty="0"/>
              <a:t> and Dr. William Gray, Colorado State University, </a:t>
            </a:r>
            <a:r>
              <a:rPr lang="en-US" altLang="en-US" sz="1400" dirty="0" smtClean="0"/>
              <a:t>June 2, 2014.</a:t>
            </a:r>
            <a:endParaRPr lang="en-US" altLang="en-US" sz="1000" b="1" dirty="0"/>
          </a:p>
        </p:txBody>
      </p:sp>
    </p:spTree>
    <p:extLst>
      <p:ext uri="{BB962C8B-B14F-4D97-AF65-F5344CB8AC3E}">
        <p14:creationId xmlns:p14="http://schemas.microsoft.com/office/powerpoint/2010/main" val="39084821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P/C Insurance </a:t>
            </a:r>
            <a:r>
              <a:rPr lang="en-US" sz="4000" b="1" smtClean="0">
                <a:solidFill>
                  <a:srgbClr val="FFFFFF"/>
                </a:solidFill>
              </a:rPr>
              <a:t>Industry:</a:t>
            </a:r>
            <a:br>
              <a:rPr lang="en-US" sz="4000" b="1" smtClean="0">
                <a:solidFill>
                  <a:srgbClr val="FFFFFF"/>
                </a:solidFill>
              </a:rPr>
            </a:br>
            <a:r>
              <a:rPr lang="en-US" sz="4000" b="1" i="1" smtClean="0">
                <a:solidFill>
                  <a:srgbClr val="FFFFFF"/>
                </a:solidFill>
              </a:rPr>
              <a:t>Financial </a:t>
            </a:r>
            <a:r>
              <a:rPr lang="en-US" sz="4000" b="1" i="1" dirty="0" smtClean="0">
                <a:solidFill>
                  <a:srgbClr val="FFFFFF"/>
                </a:solidFill>
              </a:rPr>
              <a:t>Update</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22252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Was the Industry’s </a:t>
            </a:r>
            <a:r>
              <a:rPr lang="en-US" sz="3600" b="1" dirty="0">
                <a:solidFill>
                  <a:srgbClr val="225A7A"/>
                </a:solidFill>
              </a:rPr>
              <a:t>B</a:t>
            </a:r>
            <a:r>
              <a:rPr lang="en-US" sz="3600" b="1" dirty="0" smtClean="0">
                <a:solidFill>
                  <a:srgbClr val="225A7A"/>
                </a:solidFill>
              </a:rPr>
              <a:t>est </a:t>
            </a:r>
            <a:r>
              <a:rPr lang="en-US" sz="3600" b="1" dirty="0">
                <a:solidFill>
                  <a:srgbClr val="225A7A"/>
                </a:solidFill>
              </a:rPr>
              <a:t>Y</a:t>
            </a:r>
            <a:r>
              <a:rPr lang="en-US" sz="3600" b="1" dirty="0" smtClean="0">
                <a:solidFill>
                  <a:srgbClr val="225A7A"/>
                </a:solidFill>
              </a:rPr>
              <a:t>ear</a:t>
            </a:r>
            <a:br>
              <a:rPr lang="en-US" sz="3600" b="1" dirty="0" smtClean="0">
                <a:solidFill>
                  <a:srgbClr val="225A7A"/>
                </a:solidFill>
              </a:rPr>
            </a:br>
            <a:r>
              <a:rPr lang="en-US" sz="3600" b="1" dirty="0" smtClean="0">
                <a:solidFill>
                  <a:srgbClr val="225A7A"/>
                </a:solidFill>
              </a:rPr>
              <a:t>in the Post-Crisis Era</a:t>
            </a:r>
            <a:endParaRPr lang="en-US" sz="3600" b="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
            </a:r>
            <a:br>
              <a:rPr lang="en-US" sz="3600" b="1" dirty="0" smtClean="0">
                <a:solidFill>
                  <a:srgbClr val="225A7A"/>
                </a:solidFill>
              </a:rPr>
            </a:br>
            <a:r>
              <a:rPr lang="en-US" sz="3600" b="1" i="1" dirty="0" smtClean="0">
                <a:solidFill>
                  <a:srgbClr val="225A7A"/>
                </a:solidFill>
              </a:rPr>
              <a:t>2014 </a:t>
            </a:r>
            <a:r>
              <a:rPr lang="en-US" sz="3600" b="1" i="1" dirty="0">
                <a:solidFill>
                  <a:srgbClr val="225A7A"/>
                </a:solidFill>
              </a:rPr>
              <a:t>I</a:t>
            </a:r>
            <a:r>
              <a:rPr lang="en-US" sz="3600" b="1" i="1" dirty="0" smtClean="0">
                <a:solidFill>
                  <a:srgbClr val="225A7A"/>
                </a:solidFill>
              </a:rPr>
              <a:t>s Off to a Good Start</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1092903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Wind-Exposed Risk Premium* 2010:Q1 to 2014: Q1</a:t>
            </a:r>
            <a:endParaRPr lang="en-US" dirty="0"/>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20</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t>
            </a:r>
            <a:r>
              <a:rPr lang="en-US" sz="1100" dirty="0"/>
              <a:t>a</a:t>
            </a:r>
            <a:r>
              <a:rPr lang="en-US" sz="1100" dirty="0" smtClean="0"/>
              <a:t>verage</a:t>
            </a:r>
          </a:p>
          <a:p>
            <a:r>
              <a:rPr lang="en-US" sz="1100" dirty="0" smtClean="0"/>
              <a:t>SOURCE: Willis Capital Markets, Insurance Information Institute.</a:t>
            </a:r>
          </a:p>
          <a:p>
            <a:endParaRPr lang="en-US" dirty="0"/>
          </a:p>
        </p:txBody>
      </p:sp>
      <p:sp>
        <p:nvSpPr>
          <p:cNvPr id="12" name="AutoShape 8"/>
          <p:cNvSpPr>
            <a:spLocks noChangeArrowheads="1"/>
          </p:cNvSpPr>
          <p:nvPr/>
        </p:nvSpPr>
        <p:spPr bwMode="blackWhite">
          <a:xfrm>
            <a:off x="6837113" y="1231386"/>
            <a:ext cx="1724524" cy="1816443"/>
          </a:xfrm>
          <a:prstGeom prst="wedgeRectCallout">
            <a:avLst>
              <a:gd name="adj1" fmla="val -64110"/>
              <a:gd name="adj2" fmla="val 34629"/>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Risk spreads dropped – equivalent to lower rates – low cat losses, capital entering market.</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47350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282575" y="-4763"/>
            <a:ext cx="8416925" cy="1143001"/>
          </a:xfrm>
        </p:spPr>
        <p:txBody>
          <a:bodyPr/>
          <a:lstStyle/>
          <a:p>
            <a:r>
              <a:rPr lang="en-US" altLang="en-US" dirty="0" smtClean="0">
                <a:latin typeface="Arial" panose="020B0604020202020204" pitchFamily="34" charset="0"/>
              </a:rPr>
              <a:t>Probability of Major Hurricane Landfall    (CAT 3, 4, 5) in 2014</a:t>
            </a:r>
          </a:p>
        </p:txBody>
      </p:sp>
      <p:graphicFrame>
        <p:nvGraphicFramePr>
          <p:cNvPr id="5889027" name="Group 3"/>
          <p:cNvGraphicFramePr>
            <a:graphicFrameLocks noGrp="1"/>
          </p:cNvGraphicFramePr>
          <p:nvPr>
            <p:ph idx="1"/>
            <p:extLst/>
          </p:nvPr>
        </p:nvGraphicFramePr>
        <p:xfrm>
          <a:off x="393700" y="1600200"/>
          <a:ext cx="8305800" cy="4083133"/>
        </p:xfrm>
        <a:graphic>
          <a:graphicData uri="http://schemas.openxmlformats.org/drawingml/2006/table">
            <a:tbl>
              <a:tblPr/>
              <a:tblGrid>
                <a:gridCol w="4876800"/>
                <a:gridCol w="1828800"/>
                <a:gridCol w="1600200"/>
              </a:tblGrid>
              <a:tr h="652442">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7" marB="460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8688C"/>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Average*</a:t>
                      </a:r>
                    </a:p>
                  </a:txBody>
                  <a:tcPr marL="92075" marR="92075" marT="46037" marB="460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2014F</a:t>
                      </a:r>
                    </a:p>
                  </a:txBody>
                  <a:tcPr marL="92075" marR="92075" marT="46037" marB="460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42917">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Entire US Coast</a:t>
                      </a:r>
                    </a:p>
                  </a:txBody>
                  <a:tcPr marL="92075" marR="92075" marT="46037" marB="460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52%</a:t>
                      </a:r>
                    </a:p>
                  </a:txBody>
                  <a:tcPr marL="92075" marR="92075" marT="46037" marB="460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7" marB="460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945486">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US East Coast Including Florida Peninsula</a:t>
                      </a:r>
                    </a:p>
                  </a:txBody>
                  <a:tcPr marL="92075" marR="92075" marT="46037" marB="460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31%</a:t>
                      </a:r>
                    </a:p>
                  </a:txBody>
                  <a:tcPr marL="92075" marR="92075" marT="46037" marB="460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22%</a:t>
                      </a:r>
                    </a:p>
                  </a:txBody>
                  <a:tcPr marL="92075" marR="92075" marT="46037" marB="460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r>
              <a:tr h="945486">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Gulf Coast from FL Panhandle to Brownsville, TX</a:t>
                      </a:r>
                    </a:p>
                  </a:txBody>
                  <a:tcPr marL="92075" marR="92075" marT="46037" marB="460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30%</a:t>
                      </a:r>
                    </a:p>
                  </a:txBody>
                  <a:tcPr marL="92075" marR="92075" marT="46037" marB="460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23%</a:t>
                      </a:r>
                    </a:p>
                  </a:txBody>
                  <a:tcPr marL="92075" marR="92075" marT="46037" marB="460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896719">
                <a:tc gridSpan="3">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400" b="1" i="1" u="none" strike="noStrike" cap="none" normalizeH="0" baseline="0" dirty="0" smtClean="0">
                          <a:ln>
                            <a:noFill/>
                          </a:ln>
                          <a:solidFill>
                            <a:schemeClr val="tx1"/>
                          </a:solidFill>
                          <a:effectLst/>
                          <a:latin typeface="Arial" pitchFamily="34" charset="0"/>
                          <a:cs typeface="Arial" pitchFamily="34" charset="0"/>
                        </a:rPr>
                        <a:t>ALSO…Above-Average Major Hurricane</a:t>
                      </a:r>
                    </a:p>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400" b="1" i="1" u="none" strike="noStrike" cap="none" normalizeH="0" baseline="0" dirty="0" smtClean="0">
                          <a:ln>
                            <a:noFill/>
                          </a:ln>
                          <a:solidFill>
                            <a:schemeClr val="tx1"/>
                          </a:solidFill>
                          <a:effectLst/>
                          <a:latin typeface="Arial" pitchFamily="34" charset="0"/>
                          <a:cs typeface="Arial" pitchFamily="34" charset="0"/>
                        </a:rPr>
                        <a:t>Landfall Risk in Caribbean for 2011 (32% vs. 42%)</a:t>
                      </a:r>
                    </a:p>
                  </a:txBody>
                  <a:tcPr marL="92075" marR="92075" marT="46037" marB="4603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160795" name="Text Box 55"/>
          <p:cNvSpPr txBox="1">
            <a:spLocks noChangeArrowheads="1"/>
          </p:cNvSpPr>
          <p:nvPr/>
        </p:nvSpPr>
        <p:spPr bwMode="auto">
          <a:xfrm>
            <a:off x="12700" y="6297613"/>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t>*Average over the </a:t>
            </a:r>
            <a:r>
              <a:rPr lang="en-US" altLang="en-US" sz="1400" dirty="0" smtClean="0"/>
              <a:t>past century.</a:t>
            </a:r>
            <a:endParaRPr lang="en-US" altLang="en-US" sz="1400" dirty="0"/>
          </a:p>
          <a:p>
            <a:pPr eaLnBrk="1" hangingPunct="1"/>
            <a:r>
              <a:rPr lang="en-US" altLang="en-US" sz="1400" dirty="0"/>
              <a:t>Source: Dr. Philip </a:t>
            </a:r>
            <a:r>
              <a:rPr lang="en-US" altLang="en-US" sz="1400" dirty="0" err="1"/>
              <a:t>Klotzbach</a:t>
            </a:r>
            <a:r>
              <a:rPr lang="en-US" altLang="en-US" sz="1400" dirty="0"/>
              <a:t> and Dr. William Gray, Colorado State University, </a:t>
            </a:r>
            <a:r>
              <a:rPr lang="en-US" altLang="en-US" sz="1400" dirty="0" smtClean="0"/>
              <a:t>June 2, 2014.</a:t>
            </a:r>
            <a:endParaRPr lang="en-US" altLang="en-US" sz="1000" b="1" dirty="0"/>
          </a:p>
        </p:txBody>
      </p:sp>
    </p:spTree>
    <p:extLst>
      <p:ext uri="{BB962C8B-B14F-4D97-AF65-F5344CB8AC3E}">
        <p14:creationId xmlns:p14="http://schemas.microsoft.com/office/powerpoint/2010/main" val="164042753"/>
      </p:ext>
    </p:extLst>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201</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extLst/>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7921513" name="Chart" r:id="rId4" imgW="8534451" imgH="4857725" progId="MSGraph.Chart.8">
                  <p:embed followColorScheme="full"/>
                </p:oleObj>
              </mc:Choice>
              <mc:Fallback>
                <p:oleObj name="Chart" r:id="rId4" imgW="8534451" imgH="4857725"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048656" y="2507226"/>
            <a:ext cx="3505410" cy="1055640"/>
          </a:xfrm>
          <a:prstGeom prst="wedgeRectCallout">
            <a:avLst>
              <a:gd name="adj1" fmla="val -16962"/>
              <a:gd name="adj2" fmla="val -851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FL and NY is close to $3 trillion</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731024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202</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7922537" name="Chart" r:id="rId4" imgW="8534451" imgH="4848277" progId="MSGraph.Chart.8">
                  <p:embed followColorScheme="full"/>
                </p:oleObj>
              </mc:Choice>
              <mc:Fallback>
                <p:oleObj name="Chart" r:id="rId4" imgW="8534451" imgH="4848277" progId="MSGraph.Chart.8">
                  <p:embed followColorScheme="full"/>
                  <p:pic>
                    <p:nvPicPr>
                      <p:cNvPr id="0" name=""/>
                      <p:cNvPicPr>
                        <a:picLocks noChangeAspect="1" noChangeArrowheads="1"/>
                      </p:cNvPicPr>
                      <p:nvPr/>
                    </p:nvPicPr>
                    <p:blipFill>
                      <a:blip r:embed="rId5"/>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extLst>
      <p:ext uri="{BB962C8B-B14F-4D97-AF65-F5344CB8AC3E}">
        <p14:creationId xmlns:p14="http://schemas.microsoft.com/office/powerpoint/2010/main" val="1397521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203</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00016" y="3616633"/>
            <a:ext cx="8967018" cy="2551468"/>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TRIA’s Success</a:t>
            </a:r>
          </a:p>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Consequences of Expiration</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http://www.iii.org/white_papers/terrorism-risk-a-constant-threat-2014.html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203</a:t>
            </a:fld>
            <a:endParaRPr lang="en-US"/>
          </a:p>
        </p:txBody>
      </p:sp>
    </p:spTree>
    <p:extLst>
      <p:ext uri="{BB962C8B-B14F-4D97-AF65-F5344CB8AC3E}">
        <p14:creationId xmlns:p14="http://schemas.microsoft.com/office/powerpoint/2010/main" val="228271889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extLst/>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27908209" name="Chart" r:id="rId3" imgW="8486671" imgH="4848277" progId="MSGraph.Chart.8">
                  <p:embed followColorScheme="full"/>
                </p:oleObj>
              </mc:Choice>
              <mc:Fallback>
                <p:oleObj name="Chart" r:id="rId3" imgW="8486671" imgH="4848277" progId="MSGraph.Chart.8">
                  <p:embed followColorScheme="full"/>
                  <p:pic>
                    <p:nvPicPr>
                      <p:cNvPr id="0" name=""/>
                      <p:cNvPicPr>
                        <a:picLocks noChangeAspect="1" noChangeArrowheads="1"/>
                      </p:cNvPicPr>
                      <p:nvPr/>
                    </p:nvPicPr>
                    <p:blipFill>
                      <a:blip r:embed="rId4"/>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$42.9B**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2013)</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extLst>
      <p:ext uri="{BB962C8B-B14F-4D97-AF65-F5344CB8AC3E}">
        <p14:creationId xmlns:p14="http://schemas.microsoft.com/office/powerpoint/2010/main" val="2898264987"/>
      </p:ext>
    </p:extLst>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205</a:t>
            </a:fld>
            <a:endParaRPr lang="en-US" sz="900"/>
          </a:p>
        </p:txBody>
      </p:sp>
      <p:sp>
        <p:nvSpPr>
          <p:cNvPr id="4100" name="Rectangle 2"/>
          <p:cNvSpPr>
            <a:spLocks noGrp="1" noChangeArrowheads="1"/>
          </p:cNvSpPr>
          <p:nvPr>
            <p:ph type="title" idx="4294967295"/>
          </p:nvPr>
        </p:nvSpPr>
        <p:spPr>
          <a:xfrm>
            <a:off x="66675" y="138279"/>
            <a:ext cx="7451725" cy="860425"/>
          </a:xfrm>
        </p:spPr>
        <p:txBody>
          <a:bodyPr/>
          <a:lstStyle/>
          <a:p>
            <a:r>
              <a:rPr lang="en-US" dirty="0" smtClean="0"/>
              <a:t>Terrorism Insurance Take-up Rates,</a:t>
            </a:r>
            <a:br>
              <a:rPr lang="en-US" dirty="0" smtClean="0"/>
            </a:br>
            <a:r>
              <a:rPr lang="en-US" dirty="0" smtClean="0"/>
              <a:t>By Year, 2003-2013</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2014 Terrorism Risk Insurance Report,</a:t>
            </a:r>
            <a:r>
              <a:rPr lang="en-US" sz="1100" dirty="0" smtClean="0"/>
              <a:t> April 2014 and earlier editions.</a:t>
            </a:r>
            <a:endParaRPr lang="en-US" sz="1100" dirty="0"/>
          </a:p>
        </p:txBody>
      </p:sp>
      <p:graphicFrame>
        <p:nvGraphicFramePr>
          <p:cNvPr id="4098" name="Object 2"/>
          <p:cNvGraphicFramePr>
            <a:graphicFrameLocks/>
          </p:cNvGraphicFramePr>
          <p:nvPr>
            <p:extLst/>
          </p:nvPr>
        </p:nvGraphicFramePr>
        <p:xfrm>
          <a:off x="304800" y="1371600"/>
          <a:ext cx="8382000" cy="4090988"/>
        </p:xfrm>
        <a:graphic>
          <a:graphicData uri="http://schemas.openxmlformats.org/presentationml/2006/ole">
            <mc:AlternateContent xmlns:mc="http://schemas.openxmlformats.org/markup-compatibility/2006">
              <mc:Choice xmlns:v="urn:schemas-microsoft-com:vml" Requires="v">
                <p:oleObj spid="_x0000_s27909233" name="Chart" r:id="rId4" imgW="8296363" imgH="4305171" progId="MSGraph.Chart.8">
                  <p:embed followColorScheme="full"/>
                </p:oleObj>
              </mc:Choice>
              <mc:Fallback>
                <p:oleObj name="Chart" r:id="rId4" imgW="8296363" imgH="4305171" progId="MSGraph.Chart.8">
                  <p:embed followColorScheme="full"/>
                  <p:pic>
                    <p:nvPicPr>
                      <p:cNvPr id="0" name=""/>
                      <p:cNvPicPr>
                        <a:picLocks noChangeArrowheads="1"/>
                      </p:cNvPicPr>
                      <p:nvPr/>
                    </p:nvPicPr>
                    <p:blipFill>
                      <a:blip r:embed="rId5"/>
                      <a:srcRect/>
                      <a:stretch>
                        <a:fillRect/>
                      </a:stretch>
                    </p:blipFill>
                    <p:spPr bwMode="auto">
                      <a:xfrm>
                        <a:off x="304800" y="137160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222984" y="3345911"/>
            <a:ext cx="4706578" cy="120844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TRIA’s high take-up rates, availability and affordability have benefitted businesses, workers and the entire US economy since the program’s enactment</a:t>
            </a:r>
            <a:endParaRPr lang="en-US" b="1" i="1" dirty="0">
              <a:solidFill>
                <a:srgbClr val="FFFFFF"/>
              </a:solidFill>
            </a:endParaRPr>
          </a:p>
        </p:txBody>
      </p:sp>
    </p:spTree>
    <p:extLst>
      <p:ext uri="{BB962C8B-B14F-4D97-AF65-F5344CB8AC3E}">
        <p14:creationId xmlns:p14="http://schemas.microsoft.com/office/powerpoint/2010/main" val="884155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206</a:t>
            </a:fld>
            <a:endParaRPr lang="en-US"/>
          </a:p>
        </p:txBody>
      </p:sp>
      <p:sp>
        <p:nvSpPr>
          <p:cNvPr id="8" name="TextBox 7"/>
          <p:cNvSpPr txBox="1"/>
          <p:nvPr/>
        </p:nvSpPr>
        <p:spPr>
          <a:xfrm>
            <a:off x="83897" y="6366684"/>
            <a:ext cx="6359766" cy="461665"/>
          </a:xfrm>
          <a:prstGeom prst="rect">
            <a:avLst/>
          </a:prstGeom>
          <a:noFill/>
        </p:spPr>
        <p:txBody>
          <a:bodyPr wrap="square" rtlCol="0">
            <a:spAutoFit/>
          </a:bodyPr>
          <a:lstStyle/>
          <a:p>
            <a:r>
              <a:rPr lang="en-US" sz="1200" dirty="0" smtClean="0"/>
              <a:t>*Data for 27 states with sufficient data.</a:t>
            </a:r>
          </a:p>
          <a:p>
            <a:r>
              <a:rPr lang="en-US" sz="1200" dirty="0" smtClean="0"/>
              <a:t>Source: Marsh </a:t>
            </a:r>
            <a:r>
              <a:rPr lang="en-US" sz="1200" i="1" dirty="0" smtClean="0"/>
              <a:t>2014 Terrorism Risk Insurance Report</a:t>
            </a:r>
            <a:r>
              <a:rPr lang="en-US" sz="1200" dirty="0" smtClean="0"/>
              <a:t>; Insurance Information Institute.</a:t>
            </a:r>
            <a:endParaRPr lang="en-US" sz="1200" dirty="0"/>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Terrorism Insurance Take-Up Rates by State for 2013*</a:t>
            </a:r>
            <a:endParaRPr lang="en-US" dirty="0" smtClean="0">
              <a:solidFill>
                <a:srgbClr val="28688C"/>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526" y="1283593"/>
            <a:ext cx="5138716" cy="5102919"/>
          </a:xfrm>
          <a:prstGeom prst="rect">
            <a:avLst/>
          </a:prstGeom>
        </p:spPr>
      </p:pic>
      <p:sp>
        <p:nvSpPr>
          <p:cNvPr id="7" name="AutoShape 7"/>
          <p:cNvSpPr>
            <a:spLocks noChangeArrowheads="1"/>
          </p:cNvSpPr>
          <p:nvPr/>
        </p:nvSpPr>
        <p:spPr bwMode="blackWhite">
          <a:xfrm>
            <a:off x="71437" y="2792452"/>
            <a:ext cx="1585913" cy="1015931"/>
          </a:xfrm>
          <a:prstGeom prst="wedgeRectCallout">
            <a:avLst>
              <a:gd name="adj1" fmla="val 107763"/>
              <a:gd name="adj2" fmla="val -1454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Take-up rate for terrorism insurance in MN is 54%</a:t>
            </a:r>
            <a:endParaRPr lang="en-US" b="1" dirty="0">
              <a:solidFill>
                <a:srgbClr val="FFFFFF"/>
              </a:solidFill>
            </a:endParaRPr>
          </a:p>
        </p:txBody>
      </p:sp>
      <p:sp>
        <p:nvSpPr>
          <p:cNvPr id="10" name="AutoShape 13"/>
          <p:cNvSpPr>
            <a:spLocks noChangeArrowheads="1"/>
          </p:cNvSpPr>
          <p:nvPr/>
        </p:nvSpPr>
        <p:spPr bwMode="blackWhite">
          <a:xfrm>
            <a:off x="6210300" y="3143250"/>
            <a:ext cx="2614612" cy="2914650"/>
          </a:xfrm>
          <a:prstGeom prst="wedgeRectCallout">
            <a:avLst>
              <a:gd name="adj1" fmla="val -81835"/>
              <a:gd name="adj2" fmla="val 17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overall US take-up rate for terrorism coverage was 62% in 2013 and ranged from a lows of 41% in Michigan to a high of 84% in Massachusetts (where demand likely increased due to the April 2013 Boston Marathon bombing)</a:t>
            </a:r>
            <a:endParaRPr lang="en-US" b="1" dirty="0">
              <a:solidFill>
                <a:schemeClr val="bg1"/>
              </a:solidFill>
            </a:endParaRPr>
          </a:p>
        </p:txBody>
      </p:sp>
    </p:spTree>
    <p:extLst>
      <p:ext uri="{BB962C8B-B14F-4D97-AF65-F5344CB8AC3E}">
        <p14:creationId xmlns:p14="http://schemas.microsoft.com/office/powerpoint/2010/main" val="313126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700"/>
                            </p:stCondLst>
                            <p:childTnLst>
                              <p:par>
                                <p:cTn id="13" presetID="22" presetClass="entr" presetSubtype="2"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7" grpId="0" animBg="1"/>
      <p:bldP spid="10" grpId="0" animBg="1"/>
    </p:bldLst>
  </p:timing>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207</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Testified </a:t>
            </a:r>
            <a:r>
              <a:rPr lang="en-US" b="1" dirty="0"/>
              <a:t>before House Financial Services Nov. </a:t>
            </a:r>
            <a:r>
              <a:rPr lang="en-US" b="1" dirty="0" smtClean="0"/>
              <a:t>2013</a:t>
            </a:r>
          </a:p>
          <a:p>
            <a:pPr>
              <a:lnSpc>
                <a:spcPts val="2200"/>
              </a:lnSpc>
              <a:spcBef>
                <a:spcPct val="50000"/>
              </a:spcBef>
            </a:pPr>
            <a:r>
              <a:rPr lang="en-US" b="1" dirty="0" smtClean="0"/>
              <a:t>Testified before Senate Banking </a:t>
            </a:r>
            <a:r>
              <a:rPr lang="en-US" b="1" dirty="0" err="1" smtClean="0"/>
              <a:t>Cmte</a:t>
            </a:r>
            <a:r>
              <a:rPr lang="en-US" b="1" dirty="0" smtClean="0"/>
              <a:t>. in Sept. 2013</a:t>
            </a:r>
          </a:p>
          <a:p>
            <a:pPr>
              <a:lnSpc>
                <a:spcPts val="2200"/>
              </a:lnSpc>
              <a:spcBef>
                <a:spcPct val="50000"/>
              </a:spcBef>
            </a:pPr>
            <a:r>
              <a:rPr lang="en-US" b="1" dirty="0" smtClean="0"/>
              <a:t>Provided testimony at NYC hearing in June 2013</a:t>
            </a:r>
          </a:p>
          <a:p>
            <a:pPr>
              <a:lnSpc>
                <a:spcPts val="2200"/>
              </a:lnSpc>
              <a:spcBef>
                <a:spcPct val="50000"/>
              </a:spcBef>
            </a:pPr>
            <a:r>
              <a:rPr lang="en-US" b="1" dirty="0" smtClean="0"/>
              <a:t>Provided Capitol Hill Joint House/Senate Staff Briefing in April 2014</a:t>
            </a:r>
          </a:p>
          <a:p>
            <a:pPr>
              <a:lnSpc>
                <a:spcPts val="2200"/>
              </a:lnSpc>
              <a:spcBef>
                <a:spcPct val="50000"/>
              </a:spcBef>
            </a:pPr>
            <a:r>
              <a:rPr lang="en-US" b="1" dirty="0" smtClean="0"/>
              <a:t>I.I.I. Published Several Updates to its Study on Terrorism Risk and Insurance</a:t>
            </a:r>
          </a:p>
          <a:p>
            <a:pPr>
              <a:lnSpc>
                <a:spcPts val="2200"/>
              </a:lnSpc>
              <a:spcBef>
                <a:spcPct val="50000"/>
              </a:spcBef>
            </a:pPr>
            <a:r>
              <a:rPr lang="en-US" b="1" dirty="0" smtClean="0"/>
              <a:t>Working with Trades, Congressional Staff, GAO &amp; Others</a:t>
            </a: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265" y="3797091"/>
            <a:ext cx="4457252" cy="2541972"/>
          </a:xfrm>
          <a:prstGeom prst="rect">
            <a:avLst/>
          </a:prstGeom>
          <a:noFill/>
          <a:ln w="9525">
            <a:noFill/>
            <a:miter lim="800000"/>
            <a:headEnd/>
            <a:tailEnd/>
          </a:ln>
        </p:spPr>
      </p:pic>
      <p:pic>
        <p:nvPicPr>
          <p:cNvPr id="449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3594" y="3792514"/>
            <a:ext cx="4010343" cy="2514114"/>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r>
              <a:rPr lang="en-US" b="1" dirty="0" smtClean="0"/>
              <a:t>Senate Banking Committee, 9/25/13</a:t>
            </a:r>
            <a:endParaRPr lang="en-US" b="1" dirty="0"/>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a:r>
              <a:rPr lang="en-US" b="1" dirty="0" smtClean="0"/>
              <a:t>House Financial Services Subcommittee, 11/13/13</a:t>
            </a:r>
            <a:endParaRPr lang="en-US" b="1" dirty="0"/>
          </a:p>
        </p:txBody>
      </p:sp>
    </p:spTree>
    <p:extLst>
      <p:ext uri="{BB962C8B-B14F-4D97-AF65-F5344CB8AC3E}">
        <p14:creationId xmlns:p14="http://schemas.microsoft.com/office/powerpoint/2010/main" val="34172778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208</a:t>
            </a:fld>
            <a:endParaRPr lang="en-US" sz="900"/>
          </a:p>
        </p:txBody>
      </p:sp>
      <p:sp>
        <p:nvSpPr>
          <p:cNvPr id="84997" name="Rectangle 2"/>
          <p:cNvSpPr>
            <a:spLocks noGrp="1" noChangeArrowheads="1"/>
          </p:cNvSpPr>
          <p:nvPr>
            <p:ph type="title" idx="4294967295"/>
          </p:nvPr>
        </p:nvSpPr>
        <p:spPr/>
        <p:txBody>
          <a:bodyPr/>
          <a:lstStyle/>
          <a:p>
            <a:r>
              <a:rPr lang="en-US" dirty="0" smtClean="0"/>
              <a:t>I.I.I. White Paper (March 2014):</a:t>
            </a:r>
            <a:br>
              <a:rPr lang="en-US" dirty="0" smtClean="0"/>
            </a:br>
            <a:r>
              <a:rPr lang="en-US" i="1" dirty="0" smtClean="0"/>
              <a:t>Terrorism Risk: A Constant Threat</a:t>
            </a:r>
          </a:p>
        </p:txBody>
      </p:sp>
      <p:sp>
        <p:nvSpPr>
          <p:cNvPr id="1922051" name="Rectangle 3"/>
          <p:cNvSpPr>
            <a:spLocks noGrp="1" noChangeArrowheads="1"/>
          </p:cNvSpPr>
          <p:nvPr>
            <p:ph type="body" idx="4294967295"/>
          </p:nvPr>
        </p:nvSpPr>
        <p:spPr>
          <a:xfrm>
            <a:off x="4586289" y="1117851"/>
            <a:ext cx="4271962" cy="4652963"/>
          </a:xfrm>
        </p:spPr>
        <p:txBody>
          <a:bodyPr/>
          <a:lstStyle/>
          <a:p>
            <a:pPr>
              <a:lnSpc>
                <a:spcPts val="2200"/>
              </a:lnSpc>
              <a:spcBef>
                <a:spcPct val="50000"/>
              </a:spcBef>
            </a:pPr>
            <a:r>
              <a:rPr lang="en-US" b="1" dirty="0" smtClean="0"/>
              <a:t>Detailed history of TRIA</a:t>
            </a:r>
          </a:p>
          <a:p>
            <a:pPr>
              <a:lnSpc>
                <a:spcPts val="2200"/>
              </a:lnSpc>
              <a:spcBef>
                <a:spcPct val="50000"/>
              </a:spcBef>
            </a:pPr>
            <a:r>
              <a:rPr lang="en-US" b="1" dirty="0" smtClean="0"/>
              <a:t>How TRIA works</a:t>
            </a:r>
          </a:p>
          <a:p>
            <a:pPr>
              <a:lnSpc>
                <a:spcPts val="2200"/>
              </a:lnSpc>
              <a:spcBef>
                <a:spcPct val="50000"/>
              </a:spcBef>
            </a:pPr>
            <a:r>
              <a:rPr lang="en-US" b="1" dirty="0" smtClean="0"/>
              <a:t>Assessing the threat of terrorism</a:t>
            </a:r>
          </a:p>
          <a:p>
            <a:pPr>
              <a:lnSpc>
                <a:spcPts val="2200"/>
              </a:lnSpc>
              <a:spcBef>
                <a:spcPct val="50000"/>
              </a:spcBef>
            </a:pPr>
            <a:r>
              <a:rPr lang="en-US" b="1" dirty="0" smtClean="0"/>
              <a:t>Terrorism market conditions</a:t>
            </a:r>
          </a:p>
          <a:p>
            <a:pPr>
              <a:lnSpc>
                <a:spcPts val="2200"/>
              </a:lnSpc>
              <a:spcBef>
                <a:spcPct val="50000"/>
              </a:spcBef>
            </a:pPr>
            <a:r>
              <a:rPr lang="en-US" b="1" dirty="0" smtClean="0"/>
              <a:t>Global perspective</a:t>
            </a:r>
          </a:p>
          <a:p>
            <a:pPr>
              <a:lnSpc>
                <a:spcPts val="2200"/>
              </a:lnSpc>
              <a:spcBef>
                <a:spcPct val="50000"/>
              </a:spcBef>
            </a:pPr>
            <a:r>
              <a:rPr lang="en-US" b="1" dirty="0" smtClean="0"/>
              <a:t>Download at </a:t>
            </a:r>
            <a:r>
              <a:rPr lang="en-US" sz="2000" b="1" i="1" dirty="0">
                <a:solidFill>
                  <a:srgbClr val="225A7A"/>
                </a:solidFill>
                <a:hlinkClick r:id="rId3"/>
              </a:rPr>
              <a:t>http://www.iii.org/white_papers/terrorism-risk-a-constant-threat-2014.html</a:t>
            </a:r>
            <a:r>
              <a:rPr lang="en-US" sz="2000" b="1" i="1" dirty="0">
                <a:solidFill>
                  <a:srgbClr val="225A7A"/>
                </a:solidFill>
              </a:rPr>
              <a:t> </a:t>
            </a:r>
            <a:endParaRPr lang="en-US" sz="2000" b="1" dirty="0" smtClean="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450" y="1192878"/>
            <a:ext cx="4185491" cy="5463510"/>
          </a:xfrm>
          <a:prstGeom prst="rect">
            <a:avLst/>
          </a:prstGeom>
          <a:ln>
            <a:solidFill>
              <a:schemeClr val="tx1"/>
            </a:solidFill>
          </a:ln>
        </p:spPr>
      </p:pic>
    </p:spTree>
    <p:extLst>
      <p:ext uri="{BB962C8B-B14F-4D97-AF65-F5344CB8AC3E}">
        <p14:creationId xmlns:p14="http://schemas.microsoft.com/office/powerpoint/2010/main" val="13455524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209</a:t>
            </a:fld>
            <a:endParaRPr lang="en-US" smtClean="0"/>
          </a:p>
        </p:txBody>
      </p:sp>
      <p:sp>
        <p:nvSpPr>
          <p:cNvPr id="82949" name="Rectangle 2"/>
          <p:cNvSpPr>
            <a:spLocks noGrp="1" noChangeArrowheads="1"/>
          </p:cNvSpPr>
          <p:nvPr>
            <p:ph type="title"/>
          </p:nvPr>
        </p:nvSpPr>
        <p:spPr/>
        <p:txBody>
          <a:bodyPr/>
          <a:lstStyle/>
          <a:p>
            <a:r>
              <a:rPr lang="en-US" dirty="0" smtClean="0"/>
              <a:t>Summary of President’s Working Group Report on TRIA (April 2014)</a:t>
            </a:r>
          </a:p>
        </p:txBody>
      </p:sp>
      <p:sp>
        <p:nvSpPr>
          <p:cNvPr id="1922051" name="Rectangle 3"/>
          <p:cNvSpPr>
            <a:spLocks noGrp="1" noChangeArrowheads="1"/>
          </p:cNvSpPr>
          <p:nvPr>
            <p:ph type="body" idx="1"/>
          </p:nvPr>
        </p:nvSpPr>
        <p:spPr>
          <a:xfrm>
            <a:off x="194396" y="1034402"/>
            <a:ext cx="8716296" cy="5448301"/>
          </a:xfrm>
        </p:spPr>
        <p:txBody>
          <a:bodyPr/>
          <a:lstStyle/>
          <a:p>
            <a:pPr>
              <a:lnSpc>
                <a:spcPts val="1800"/>
              </a:lnSpc>
            </a:pPr>
            <a:r>
              <a:rPr lang="en-US" sz="1800" b="1" dirty="0" smtClean="0"/>
              <a:t>Insurance for terrorism risk is available and affordable</a:t>
            </a:r>
          </a:p>
          <a:p>
            <a:pPr lvl="1">
              <a:lnSpc>
                <a:spcPts val="1800"/>
              </a:lnSpc>
            </a:pPr>
            <a:r>
              <a:rPr lang="en-US" sz="1600" b="1" dirty="0" smtClean="0"/>
              <a:t>Availability/affordability have has not changed appreciably since 2010</a:t>
            </a:r>
          </a:p>
          <a:p>
            <a:pPr>
              <a:lnSpc>
                <a:spcPts val="1800"/>
              </a:lnSpc>
            </a:pPr>
            <a:r>
              <a:rPr lang="en-US" sz="1800" b="1" dirty="0" smtClean="0"/>
              <a:t>Prices for terrorism risk insurance vary considerably depending on the policyholder’s industry and location of risk</a:t>
            </a:r>
          </a:p>
          <a:p>
            <a:pPr>
              <a:lnSpc>
                <a:spcPts val="1800"/>
              </a:lnSpc>
            </a:pPr>
            <a:r>
              <a:rPr lang="en-US" sz="1800" b="1" dirty="0" smtClean="0"/>
              <a:t>Prices have declined since TRIA was enacted</a:t>
            </a:r>
          </a:p>
          <a:p>
            <a:pPr lvl="1">
              <a:lnSpc>
                <a:spcPts val="1800"/>
              </a:lnSpc>
            </a:pPr>
            <a:r>
              <a:rPr lang="en-US" sz="1600" b="1" dirty="0" smtClean="0"/>
              <a:t>Currently ~3% to 5% of commercial property insurance premiums</a:t>
            </a:r>
          </a:p>
          <a:p>
            <a:pPr>
              <a:lnSpc>
                <a:spcPts val="1800"/>
              </a:lnSpc>
            </a:pPr>
            <a:r>
              <a:rPr lang="en-US" sz="1800" b="1" dirty="0" smtClean="0"/>
              <a:t>Take-up rates have improved since adoption of TRIA</a:t>
            </a:r>
          </a:p>
          <a:p>
            <a:pPr lvl="1">
              <a:lnSpc>
                <a:spcPts val="1800"/>
              </a:lnSpc>
            </a:pPr>
            <a:r>
              <a:rPr lang="en-US" sz="1600" b="1" dirty="0" smtClean="0"/>
              <a:t>Overall take-up rate is steady at ~60% (62% in 2013 per Marsh)</a:t>
            </a:r>
          </a:p>
          <a:p>
            <a:pPr>
              <a:lnSpc>
                <a:spcPts val="1800"/>
              </a:lnSpc>
            </a:pPr>
            <a:r>
              <a:rPr lang="en-US" sz="1800" b="1" i="1" dirty="0" smtClean="0">
                <a:solidFill>
                  <a:srgbClr val="FF0000"/>
                </a:solidFill>
              </a:rPr>
              <a:t>Market capacity is currently tightening given uncertainty over TRIA reauthorization</a:t>
            </a:r>
          </a:p>
          <a:p>
            <a:pPr>
              <a:lnSpc>
                <a:spcPts val="1800"/>
              </a:lnSpc>
            </a:pPr>
            <a:r>
              <a:rPr lang="en-US" sz="1800" b="1" i="1" dirty="0" smtClean="0">
                <a:solidFill>
                  <a:srgbClr val="FF0000"/>
                </a:solidFill>
              </a:rPr>
              <a:t>The private market does not have the capacity to provide reinsurance for terror risk to the extent currently provided by TRIA</a:t>
            </a:r>
          </a:p>
          <a:p>
            <a:pPr>
              <a:lnSpc>
                <a:spcPts val="1800"/>
              </a:lnSpc>
            </a:pPr>
            <a:r>
              <a:rPr lang="en-US" sz="1800" b="1" i="1" dirty="0" smtClean="0">
                <a:solidFill>
                  <a:srgbClr val="FF0000"/>
                </a:solidFill>
              </a:rPr>
              <a:t>In the absence of TRIA, terrorism risk insurance would likely be less available.  Coverage that would be available likely would be more costly and/or limited in scope</a:t>
            </a:r>
            <a:endParaRPr lang="en-US" sz="1800" b="1" dirty="0" smtClean="0">
              <a:solidFill>
                <a:srgbClr val="FF0000"/>
              </a:solidFill>
            </a:endParaRPr>
          </a:p>
        </p:txBody>
      </p:sp>
      <p:sp>
        <p:nvSpPr>
          <p:cNvPr id="7" name="Text Box 21"/>
          <p:cNvSpPr txBox="1">
            <a:spLocks noChangeArrowheads="1"/>
          </p:cNvSpPr>
          <p:nvPr/>
        </p:nvSpPr>
        <p:spPr bwMode="auto">
          <a:xfrm>
            <a:off x="85725" y="6551648"/>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050" dirty="0"/>
              <a:t>Source:  </a:t>
            </a:r>
            <a:r>
              <a:rPr lang="en-US" sz="1050" dirty="0" smtClean="0"/>
              <a:t>Report of the President’s Working Group on Financial </a:t>
            </a:r>
            <a:r>
              <a:rPr lang="en-US" sz="1050" dirty="0" err="1" smtClean="0"/>
              <a:t>Markets</a:t>
            </a:r>
            <a:r>
              <a:rPr lang="en-US" sz="1050" i="1" dirty="0" err="1" smtClean="0"/>
              <a:t>,The</a:t>
            </a:r>
            <a:r>
              <a:rPr lang="en-US" sz="1050" i="1" dirty="0" smtClean="0"/>
              <a:t> Long-Term Availability and Affordability of Insurance for Terrorism Risk</a:t>
            </a:r>
            <a:r>
              <a:rPr lang="en-US" sz="1050" dirty="0" smtClean="0"/>
              <a:t>,</a:t>
            </a:r>
          </a:p>
          <a:p>
            <a:pPr marL="681038" indent="-681038">
              <a:lnSpc>
                <a:spcPct val="75000"/>
              </a:lnSpc>
              <a:spcBef>
                <a:spcPct val="0"/>
              </a:spcBef>
              <a:buClrTx/>
            </a:pPr>
            <a:r>
              <a:rPr lang="en-US" sz="1050" dirty="0" smtClean="0"/>
              <a:t>April 2014.</a:t>
            </a:r>
            <a:endParaRPr lang="en-US" sz="1050" dirty="0"/>
          </a:p>
        </p:txBody>
      </p:sp>
    </p:spTree>
    <p:extLst>
      <p:ext uri="{BB962C8B-B14F-4D97-AF65-F5344CB8AC3E}">
        <p14:creationId xmlns:p14="http://schemas.microsoft.com/office/powerpoint/2010/main" val="25817493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Non-U.S</a:t>
            </a:r>
            <a:r>
              <a:rPr lang="en-US" dirty="0"/>
              <a:t>. Wind-Exposed </a:t>
            </a:r>
            <a:r>
              <a:rPr lang="en-US" dirty="0" smtClean="0"/>
              <a:t>Risk Premium* </a:t>
            </a:r>
            <a:br>
              <a:rPr lang="en-US" dirty="0" smtClean="0"/>
            </a:br>
            <a:r>
              <a:rPr lang="en-US" dirty="0" smtClean="0"/>
              <a:t>2010:Q1-2014</a:t>
            </a:r>
            <a:r>
              <a:rPr lang="en-US" dirty="0"/>
              <a:t>: Q1</a:t>
            </a:r>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21</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average.</a:t>
            </a:r>
          </a:p>
          <a:p>
            <a:r>
              <a:rPr lang="en-US" sz="1100" dirty="0" smtClean="0"/>
              <a:t>SOURCE: Willis Capital Markets, Insurance Information Institute.</a:t>
            </a:r>
          </a:p>
          <a:p>
            <a:endParaRPr lang="en-US" dirty="0"/>
          </a:p>
        </p:txBody>
      </p:sp>
      <p:sp>
        <p:nvSpPr>
          <p:cNvPr id="11" name="AutoShape 8"/>
          <p:cNvSpPr>
            <a:spLocks noChangeArrowheads="1"/>
          </p:cNvSpPr>
          <p:nvPr/>
        </p:nvSpPr>
        <p:spPr bwMode="blackWhite">
          <a:xfrm>
            <a:off x="6974633" y="1231386"/>
            <a:ext cx="1724524" cy="1816443"/>
          </a:xfrm>
          <a:prstGeom prst="wedgeRectCallout">
            <a:avLst>
              <a:gd name="adj1" fmla="val -44809"/>
              <a:gd name="adj2" fmla="val 88263"/>
            </a:avLst>
          </a:prstGeom>
          <a:gradFill rotWithShape="1">
            <a:gsLst>
              <a:gs pos="0">
                <a:schemeClr val="accent1"/>
              </a:gs>
              <a:gs pos="100000">
                <a:srgbClr val="173C51"/>
              </a:gs>
            </a:gsLst>
            <a:lin ang="5400000" scaled="1"/>
          </a:gradFill>
          <a:ln w="28575" algn="ctr">
            <a:solidFill>
              <a:srgbClr val="3333CC"/>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Spreads are also falling in non-U.S. wind exposures, but less sharply and in line with expected losses</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95553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the Issue and Educating Policymakers: A Timeline</a:t>
            </a:r>
          </a:p>
        </p:txBody>
      </p:sp>
      <p:sp>
        <p:nvSpPr>
          <p:cNvPr id="3" name="Content Placeholder 2"/>
          <p:cNvSpPr>
            <a:spLocks noGrp="1"/>
          </p:cNvSpPr>
          <p:nvPr>
            <p:ph idx="1"/>
          </p:nvPr>
        </p:nvSpPr>
        <p:spPr>
          <a:xfrm>
            <a:off x="298450" y="1104905"/>
            <a:ext cx="8545513" cy="5275268"/>
          </a:xfrm>
        </p:spPr>
        <p:txBody>
          <a:bodyPr/>
          <a:lstStyle/>
          <a:p>
            <a:pPr>
              <a:lnSpc>
                <a:spcPct val="85000"/>
              </a:lnSpc>
            </a:pPr>
            <a:r>
              <a:rPr lang="en-US" sz="2000" dirty="0" smtClean="0"/>
              <a:t>Education </a:t>
            </a:r>
            <a:r>
              <a:rPr lang="en-US" sz="2000" dirty="0"/>
              <a:t>Efforts Pay Off</a:t>
            </a:r>
          </a:p>
          <a:p>
            <a:pPr lvl="1">
              <a:lnSpc>
                <a:spcPct val="85000"/>
              </a:lnSpc>
            </a:pPr>
            <a:r>
              <a:rPr lang="en-US" sz="1800" dirty="0"/>
              <a:t>Senate Banking Committee unanimously reports out TRIA bill </a:t>
            </a:r>
            <a:r>
              <a:rPr lang="en-US" sz="1800" dirty="0" smtClean="0"/>
              <a:t>22-0</a:t>
            </a:r>
          </a:p>
          <a:p>
            <a:pPr lvl="1">
              <a:lnSpc>
                <a:spcPct val="85000"/>
              </a:lnSpc>
            </a:pPr>
            <a:r>
              <a:rPr lang="en-US" sz="1800" dirty="0" smtClean="0"/>
              <a:t>House </a:t>
            </a:r>
            <a:r>
              <a:rPr lang="en-US" sz="1800" dirty="0"/>
              <a:t>Financial Services Committee passes </a:t>
            </a:r>
            <a:r>
              <a:rPr lang="en-US" sz="1800" dirty="0" smtClean="0"/>
              <a:t>bill</a:t>
            </a:r>
          </a:p>
          <a:p>
            <a:pPr lvl="1">
              <a:lnSpc>
                <a:spcPct val="85000"/>
              </a:lnSpc>
            </a:pPr>
            <a:r>
              <a:rPr lang="en-US" sz="1800" dirty="0" smtClean="0"/>
              <a:t>Senate passes bill with strong support; Votes 93-4 to reauthorize on 7/17</a:t>
            </a:r>
            <a:endParaRPr lang="en-US" sz="1800" dirty="0"/>
          </a:p>
          <a:p>
            <a:pPr>
              <a:lnSpc>
                <a:spcPct val="85000"/>
              </a:lnSpc>
            </a:pPr>
            <a:r>
              <a:rPr lang="en-US" sz="2000" dirty="0" smtClean="0"/>
              <a:t>Key addition to bills: clarification on certification process, cyber terrorism</a:t>
            </a:r>
          </a:p>
          <a:p>
            <a:pPr>
              <a:lnSpc>
                <a:spcPct val="85000"/>
              </a:lnSpc>
            </a:pPr>
            <a:r>
              <a:rPr lang="en-US" sz="2000" dirty="0" smtClean="0"/>
              <a:t>Where </a:t>
            </a:r>
            <a:r>
              <a:rPr lang="en-US" sz="2000" dirty="0"/>
              <a:t>do we go from here?  Are difference between the bills bridgeable?</a:t>
            </a:r>
          </a:p>
          <a:p>
            <a:pPr lvl="1">
              <a:lnSpc>
                <a:spcPct val="85000"/>
              </a:lnSpc>
            </a:pPr>
            <a:r>
              <a:rPr lang="en-US" sz="1800" dirty="0"/>
              <a:t>Reauthorization terms differ (Senate: 7yrs; House: 5yrs)</a:t>
            </a:r>
          </a:p>
          <a:p>
            <a:pPr lvl="1">
              <a:lnSpc>
                <a:spcPct val="85000"/>
              </a:lnSpc>
            </a:pPr>
            <a:r>
              <a:rPr lang="en-US" sz="1800" dirty="0"/>
              <a:t>Bifurcation of </a:t>
            </a:r>
            <a:r>
              <a:rPr lang="en-US" sz="1800" dirty="0" err="1"/>
              <a:t>NBCR</a:t>
            </a:r>
            <a:r>
              <a:rPr lang="en-US" sz="1800" dirty="0"/>
              <a:t> and conventional</a:t>
            </a:r>
          </a:p>
          <a:p>
            <a:pPr lvl="1">
              <a:lnSpc>
                <a:spcPct val="85000"/>
              </a:lnSpc>
            </a:pPr>
            <a:r>
              <a:rPr lang="en-US" sz="1800" dirty="0"/>
              <a:t>Trigger points ($100M vs. $500M</a:t>
            </a:r>
            <a:r>
              <a:rPr lang="en-US" sz="1800" dirty="0" smtClean="0"/>
              <a:t>)</a:t>
            </a:r>
          </a:p>
          <a:p>
            <a:pPr>
              <a:lnSpc>
                <a:spcPct val="85000"/>
              </a:lnSpc>
            </a:pPr>
            <a:r>
              <a:rPr lang="en-US" sz="2000" dirty="0" smtClean="0"/>
              <a:t>Clock is running: After July 31, the House is in session for only 12 days before the election</a:t>
            </a:r>
          </a:p>
          <a:p>
            <a:pPr lvl="1">
              <a:lnSpc>
                <a:spcPct val="85000"/>
              </a:lnSpc>
            </a:pPr>
            <a:r>
              <a:rPr lang="en-US" sz="1800" dirty="0" smtClean="0"/>
              <a:t>Lame duck for enactment</a:t>
            </a:r>
          </a:p>
          <a:p>
            <a:pPr marL="228600" lvl="1" indent="0">
              <a:lnSpc>
                <a:spcPct val="85000"/>
              </a:lnSpc>
              <a:buNone/>
            </a:pPr>
            <a:endParaRPr lang="en-US" sz="1800" dirty="0" smtClean="0"/>
          </a:p>
          <a:p>
            <a:pPr lvl="1">
              <a:lnSpc>
                <a:spcPct val="85000"/>
              </a:lnSpc>
            </a:pPr>
            <a:endParaRPr lang="en-US" sz="2000" dirty="0"/>
          </a:p>
        </p:txBody>
      </p:sp>
      <p:sp>
        <p:nvSpPr>
          <p:cNvPr id="4" name="Slide Number Placeholder 3"/>
          <p:cNvSpPr>
            <a:spLocks noGrp="1"/>
          </p:cNvSpPr>
          <p:nvPr>
            <p:ph type="sldNum" sz="quarter" idx="10"/>
          </p:nvPr>
        </p:nvSpPr>
        <p:spPr/>
        <p:txBody>
          <a:bodyPr/>
          <a:lstStyle/>
          <a:p>
            <a:fld id="{38354932-4C47-4BBE-96E8-EF8E35E16AD6}" type="slidenum">
              <a:rPr lang="en-US" smtClean="0">
                <a:solidFill>
                  <a:srgbClr val="002C77"/>
                </a:solidFill>
              </a:rPr>
              <a:pPr/>
              <a:t>210</a:t>
            </a:fld>
            <a:endParaRPr lang="en-US">
              <a:solidFill>
                <a:srgbClr val="002C77"/>
              </a:solidFill>
            </a:endParaRPr>
          </a:p>
        </p:txBody>
      </p:sp>
      <p:sp>
        <p:nvSpPr>
          <p:cNvPr id="5" name="Date Placeholder 4"/>
          <p:cNvSpPr>
            <a:spLocks noGrp="1"/>
          </p:cNvSpPr>
          <p:nvPr>
            <p:ph type="dt" sz="half" idx="11"/>
          </p:nvPr>
        </p:nvSpPr>
        <p:spPr/>
        <p:txBody>
          <a:bodyPr/>
          <a:lstStyle/>
          <a:p>
            <a:fld id="{D831E1B6-5309-49D9-A38D-90A1BA7D39D7}" type="datetime4">
              <a:rPr lang="en-US" smtClean="0"/>
              <a:pPr/>
              <a:t>September 4, 2014</a:t>
            </a:fld>
            <a:endParaRPr lang="en-US"/>
          </a:p>
        </p:txBody>
      </p:sp>
      <p:sp>
        <p:nvSpPr>
          <p:cNvPr id="6" name="Rectangle 3"/>
          <p:cNvSpPr>
            <a:spLocks noChangeArrowheads="1"/>
          </p:cNvSpPr>
          <p:nvPr/>
        </p:nvSpPr>
        <p:spPr bwMode="auto">
          <a:xfrm>
            <a:off x="-33334" y="6534165"/>
            <a:ext cx="1471609"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Marsh</a:t>
            </a:r>
            <a:endParaRPr lang="en-US" sz="1100" dirty="0">
              <a:solidFill>
                <a:srgbClr val="000000"/>
              </a:solidFill>
            </a:endParaRPr>
          </a:p>
        </p:txBody>
      </p:sp>
    </p:spTree>
    <p:extLst>
      <p:ext uri="{BB962C8B-B14F-4D97-AF65-F5344CB8AC3E}">
        <p14:creationId xmlns:p14="http://schemas.microsoft.com/office/powerpoint/2010/main" val="14387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3669027-A025-41EF-92C6-67AD9A58D073}" type="slidenum">
              <a:rPr lang="en-US">
                <a:solidFill>
                  <a:srgbClr val="002C77"/>
                </a:solidFill>
              </a:rPr>
              <a:pPr/>
              <a:t>211</a:t>
            </a:fld>
            <a:endParaRPr lang="en-US">
              <a:solidFill>
                <a:srgbClr val="002C77"/>
              </a:solidFill>
            </a:endParaRPr>
          </a:p>
        </p:txBody>
      </p:sp>
      <p:sp>
        <p:nvSpPr>
          <p:cNvPr id="5" name="Date Placeholder 4"/>
          <p:cNvSpPr>
            <a:spLocks noGrp="1"/>
          </p:cNvSpPr>
          <p:nvPr>
            <p:ph type="dt" sz="half" idx="11"/>
          </p:nvPr>
        </p:nvSpPr>
        <p:spPr/>
        <p:txBody>
          <a:bodyPr/>
          <a:lstStyle/>
          <a:p>
            <a:fld id="{FEA96D34-D028-4AF6-8011-476186183496}" type="datetime4">
              <a:rPr lang="en-US"/>
              <a:pPr/>
              <a:t>September 4, 2014</a:t>
            </a:fld>
            <a:endParaRPr lang="en-US"/>
          </a:p>
        </p:txBody>
      </p:sp>
      <p:sp>
        <p:nvSpPr>
          <p:cNvPr id="5132" name="Rectangle 12"/>
          <p:cNvSpPr>
            <a:spLocks noGrp="1" noChangeArrowheads="1"/>
          </p:cNvSpPr>
          <p:nvPr>
            <p:ph type="title"/>
          </p:nvPr>
        </p:nvSpPr>
        <p:spPr>
          <a:xfrm>
            <a:off x="294532" y="142321"/>
            <a:ext cx="8517085" cy="690562"/>
          </a:xfrm>
        </p:spPr>
        <p:txBody>
          <a:bodyPr/>
          <a:lstStyle/>
          <a:p>
            <a:r>
              <a:rPr lang="en-US" dirty="0" smtClean="0"/>
              <a:t>Initial Market Response to Potential </a:t>
            </a:r>
            <a:br>
              <a:rPr lang="en-US" dirty="0" smtClean="0"/>
            </a:br>
            <a:r>
              <a:rPr lang="en-US" dirty="0" smtClean="0"/>
              <a:t>TRIA Expiration</a:t>
            </a:r>
            <a:endParaRPr lang="en-US" dirty="0">
              <a:solidFill>
                <a:schemeClr val="accent2"/>
              </a:solidFill>
            </a:endParaRPr>
          </a:p>
        </p:txBody>
      </p:sp>
      <p:sp>
        <p:nvSpPr>
          <p:cNvPr id="5133" name="Rectangle 13"/>
          <p:cNvSpPr>
            <a:spLocks noGrp="1" noChangeArrowheads="1"/>
          </p:cNvSpPr>
          <p:nvPr>
            <p:ph type="body" idx="1"/>
          </p:nvPr>
        </p:nvSpPr>
        <p:spPr>
          <a:xfrm>
            <a:off x="433846" y="1182068"/>
            <a:ext cx="8377771" cy="4987925"/>
          </a:xfrm>
        </p:spPr>
        <p:txBody>
          <a:bodyPr/>
          <a:lstStyle/>
          <a:p>
            <a:r>
              <a:rPr lang="en-US" sz="1800" dirty="0" smtClean="0"/>
              <a:t>Carriers monitoring and modeling WC exposure aggregations across their portfolio and correlated lines of business such as property or life and health (both on an individual client basis and in the aggregate)</a:t>
            </a:r>
          </a:p>
          <a:p>
            <a:r>
              <a:rPr lang="en-US" sz="1800" dirty="0" smtClean="0"/>
              <a:t>Carrier declinations have occurred because they are “</a:t>
            </a:r>
            <a:r>
              <a:rPr lang="en-US" sz="1800" dirty="0" err="1" smtClean="0"/>
              <a:t>overlined</a:t>
            </a:r>
            <a:r>
              <a:rPr lang="en-US" sz="1800" dirty="0" smtClean="0"/>
              <a:t>” in a particular zip code or city</a:t>
            </a:r>
          </a:p>
          <a:p>
            <a:r>
              <a:rPr lang="en-US" sz="1800" dirty="0" smtClean="0"/>
              <a:t>Many </a:t>
            </a:r>
            <a:r>
              <a:rPr lang="en-US" sz="1800" dirty="0"/>
              <a:t>carriers </a:t>
            </a:r>
            <a:r>
              <a:rPr lang="en-US" sz="1800" dirty="0" smtClean="0"/>
              <a:t>attached </a:t>
            </a:r>
            <a:r>
              <a:rPr lang="en-US" sz="1800" dirty="0"/>
              <a:t>NCCI Endorsement WC00 01 14 (Notification Endorsement of Pending Law Change to Terrorism Risk Insurance Program Reauthorization Act of 2007) or an equivalent for non-NCCI states</a:t>
            </a:r>
            <a:r>
              <a:rPr lang="en-US" sz="1800" dirty="0" smtClean="0"/>
              <a:t>.</a:t>
            </a:r>
          </a:p>
          <a:p>
            <a:r>
              <a:rPr lang="en-US" sz="1800" dirty="0" smtClean="0"/>
              <a:t>For </a:t>
            </a:r>
            <a:r>
              <a:rPr lang="en-US" sz="1800" dirty="0"/>
              <a:t>some </a:t>
            </a:r>
            <a:r>
              <a:rPr lang="en-US" sz="1800" dirty="0" smtClean="0"/>
              <a:t>high-profile </a:t>
            </a:r>
            <a:r>
              <a:rPr lang="en-US" sz="1800" dirty="0"/>
              <a:t>clients or those in urban areas </a:t>
            </a:r>
            <a:r>
              <a:rPr lang="en-US" sz="1800" dirty="0" smtClean="0"/>
              <a:t>and/or </a:t>
            </a:r>
            <a:r>
              <a:rPr lang="en-US" sz="1800" dirty="0"/>
              <a:t>with high employee </a:t>
            </a:r>
            <a:r>
              <a:rPr lang="en-US" sz="1800" dirty="0" smtClean="0"/>
              <a:t>concentrations, carriers issued short </a:t>
            </a:r>
            <a:r>
              <a:rPr lang="en-US" sz="1800" dirty="0"/>
              <a:t>term policies set to expire at the same time as </a:t>
            </a:r>
            <a:r>
              <a:rPr lang="en-US" sz="1800" dirty="0" smtClean="0"/>
              <a:t>TRIPRA</a:t>
            </a:r>
          </a:p>
          <a:p>
            <a:r>
              <a:rPr lang="en-US" sz="1800" dirty="0" smtClean="0"/>
              <a:t>Regarding non-WC lines (including select XSWC placements), policyholders were </a:t>
            </a:r>
            <a:r>
              <a:rPr lang="en-US" sz="1800" dirty="0"/>
              <a:t>faced with </a:t>
            </a:r>
            <a:r>
              <a:rPr lang="en-US" sz="1800" dirty="0" smtClean="0"/>
              <a:t>new or broadened exclusionary </a:t>
            </a:r>
            <a:r>
              <a:rPr lang="en-US" sz="1800" dirty="0"/>
              <a:t>wording on GL, </a:t>
            </a:r>
            <a:r>
              <a:rPr lang="en-US" sz="1800" dirty="0" smtClean="0"/>
              <a:t>umbrella, </a:t>
            </a:r>
            <a:r>
              <a:rPr lang="en-US" sz="1800" dirty="0"/>
              <a:t>and </a:t>
            </a:r>
            <a:r>
              <a:rPr lang="en-US" sz="1800" dirty="0" smtClean="0"/>
              <a:t>XS </a:t>
            </a:r>
            <a:r>
              <a:rPr lang="en-US" sz="1800" dirty="0"/>
              <a:t>forms</a:t>
            </a:r>
          </a:p>
          <a:p>
            <a:pPr marL="0" indent="0">
              <a:buNone/>
            </a:pPr>
            <a:endParaRPr lang="en-US" sz="1800" dirty="0" smtClean="0"/>
          </a:p>
          <a:p>
            <a:endParaRPr lang="en-US" sz="1800" dirty="0" smtClean="0"/>
          </a:p>
        </p:txBody>
      </p:sp>
      <p:sp>
        <p:nvSpPr>
          <p:cNvPr id="6" name="Rectangle 3"/>
          <p:cNvSpPr>
            <a:spLocks noChangeArrowheads="1"/>
          </p:cNvSpPr>
          <p:nvPr/>
        </p:nvSpPr>
        <p:spPr bwMode="auto">
          <a:xfrm>
            <a:off x="85725" y="6567151"/>
            <a:ext cx="1471609"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Marsh</a:t>
            </a:r>
            <a:endParaRPr lang="en-US" sz="1100" dirty="0">
              <a:solidFill>
                <a:srgbClr val="000000"/>
              </a:solidFill>
            </a:endParaRPr>
          </a:p>
        </p:txBody>
      </p:sp>
    </p:spTree>
    <p:custDataLst>
      <p:tags r:id="rId1"/>
    </p:custDataLst>
    <p:extLst>
      <p:ext uri="{BB962C8B-B14F-4D97-AF65-F5344CB8AC3E}">
        <p14:creationId xmlns:p14="http://schemas.microsoft.com/office/powerpoint/2010/main" val="3812691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CAT OF THE FUTURE?</a:t>
            </a:r>
            <a:br>
              <a:rPr lang="en-US" sz="3800" dirty="0" smtClean="0">
                <a:solidFill>
                  <a:schemeClr val="bg1"/>
                </a:solidFill>
              </a:rPr>
            </a:br>
            <a:r>
              <a:rPr lang="en-US" sz="3800" i="1"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212</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212</a:t>
            </a:fld>
            <a:endParaRPr lang="en-US"/>
          </a:p>
        </p:txBody>
      </p:sp>
    </p:spTree>
    <p:extLst>
      <p:ext uri="{BB962C8B-B14F-4D97-AF65-F5344CB8AC3E}">
        <p14:creationId xmlns:p14="http://schemas.microsoft.com/office/powerpoint/2010/main" val="320221226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2013 figures as of </a:t>
            </a:r>
            <a:r>
              <a:rPr lang="en-US" sz="1100" dirty="0" smtClean="0">
                <a:solidFill>
                  <a:srgbClr val="000000"/>
                </a:solidFill>
                <a:cs typeface="Arial" pitchFamily="34" charset="0"/>
              </a:rPr>
              <a:t>Jan. 1, 2014 from the ITRC updated to an additional 30 million records breached (Target) as disclosed in Jan. 2014.</a:t>
            </a:r>
            <a:endParaRPr lang="en-US" sz="1100" dirty="0">
              <a:solidFill>
                <a:srgbClr val="000000"/>
              </a:solidFill>
              <a:cs typeface="Arial" pitchFamily="34" charset="0"/>
            </a:endParaRPr>
          </a:p>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Source: Identity Theft Resource </a:t>
            </a:r>
            <a:r>
              <a:rPr lang="en-US" sz="1100" dirty="0" smtClean="0">
                <a:solidFill>
                  <a:srgbClr val="000000"/>
                </a:solidFill>
                <a:cs typeface="Arial" pitchFamily="34" charset="0"/>
              </a:rPr>
              <a:t>Center.</a:t>
            </a:r>
            <a:endParaRPr lang="en-US" sz="1100" dirty="0">
              <a:solidFill>
                <a:srgbClr val="000000"/>
              </a:solidFill>
              <a:cs typeface="Arial" pitchFamily="34" charset="0"/>
            </a:endParaRP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7968584" name="Chart" r:id="rId4" imgW="8601126" imgH="4114867" progId="MSGraph.Chart.8">
                  <p:embed followColorScheme="full"/>
                </p:oleObj>
              </mc:Choice>
              <mc:Fallback>
                <p:oleObj name="Chart" r:id="rId4" imgW="8601126" imgH="4114867" progId="MSGraph.Chart.8">
                  <p:embed followColorScheme="full"/>
                  <p:pic>
                    <p:nvPicPr>
                      <p:cNvPr id="0" name=""/>
                      <p:cNvPicPr>
                        <a:picLocks noChangeArrowheads="1"/>
                      </p:cNvPicPr>
                      <p:nvPr/>
                    </p:nvPicPr>
                    <p:blipFill>
                      <a:blip r:embed="rId5"/>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(+38%) and Number of Records Exposed (+408%) in 2013 Soared</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4069380" name="Picture 4" descr="https://encrypted-tbn0.gstatic.com/images?q=tbn:ANd9GcSh6ORZLNYgoUo4jcSKlBVamg_OKlcLZwHcqkIqZ8NpxyY1NNE7T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0781" y="1181982"/>
            <a:ext cx="1049311" cy="785971"/>
          </a:xfrm>
          <a:prstGeom prst="rect">
            <a:avLst/>
          </a:prstGeom>
          <a:noFill/>
        </p:spPr>
      </p:pic>
      <p:pic>
        <p:nvPicPr>
          <p:cNvPr id="4069382" name="Picture 6" descr="https://encrypted-tbn1.gstatic.com/images?q=tbn:ANd9GcSeBgsNxlNaQIhvKEG6z6qkYkA8aIc98ml1fT6fbfbB6_gf_WFu"/>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293" y="1519160"/>
            <a:ext cx="914400" cy="914400"/>
          </a:xfrm>
          <a:prstGeom prst="rect">
            <a:avLst/>
          </a:prstGeom>
          <a:noFill/>
        </p:spPr>
      </p:pic>
      <p:pic>
        <p:nvPicPr>
          <p:cNvPr id="4069384" name="Picture 8" descr="https://encrypted-tbn0.gstatic.com/images?q=tbn:ANd9GcQswUNxtm-FcMeh3nX4EITVp8NZi2OlgrArnWSxjDiwVJkZkjs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5791" y="2059145"/>
            <a:ext cx="1009494" cy="449568"/>
          </a:xfrm>
          <a:prstGeom prst="rect">
            <a:avLst/>
          </a:prstGeom>
          <a:noFill/>
        </p:spPr>
      </p:pic>
      <p:pic>
        <p:nvPicPr>
          <p:cNvPr id="4069386" name="Picture 10" descr="https://encrypted-tbn3.gstatic.com/images?q=tbn:ANd9GcQQYQry84VkOscN14W7uWSbNYgA4h5yOSJcox3_n1S2VCbgIUv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9392" y="2608288"/>
            <a:ext cx="1581211" cy="523017"/>
          </a:xfrm>
          <a:prstGeom prst="rect">
            <a:avLst/>
          </a:prstGeom>
          <a:noFill/>
        </p:spPr>
      </p:pic>
      <p:pic>
        <p:nvPicPr>
          <p:cNvPr id="4069388" name="Picture 12" descr="https://encrypted-tbn1.gstatic.com/images?q=tbn:ANd9GcTBNSV9fdPqbt6bFgA0SHemOBcksTgGGfjPEWEDbknzuRlfGouJ"/>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63513" y="1470753"/>
            <a:ext cx="853942" cy="1017614"/>
          </a:xfrm>
          <a:prstGeom prst="rect">
            <a:avLst/>
          </a:prstGeom>
          <a:noFill/>
        </p:spPr>
      </p:pic>
    </p:spTree>
    <p:extLst>
      <p:ext uri="{BB962C8B-B14F-4D97-AF65-F5344CB8AC3E}">
        <p14:creationId xmlns:p14="http://schemas.microsoft.com/office/powerpoint/2010/main" val="1598101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214</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dirty="0" smtClean="0">
                <a:latin typeface="Arial" pitchFamily="34" charset="0"/>
              </a:rPr>
              <a:t>2013 Data Breaches By Business Category, By Number of Breaches</a:t>
            </a:r>
          </a:p>
        </p:txBody>
      </p:sp>
      <p:graphicFrame>
        <p:nvGraphicFramePr>
          <p:cNvPr id="6151176" name="Object 8"/>
          <p:cNvGraphicFramePr>
            <a:graphicFrameLocks noGrp="1"/>
          </p:cNvGraphicFramePr>
          <p:nvPr>
            <p:ph idx="4294967295"/>
            <p:extLst/>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27969608" name="Chart" r:id="rId4" imgW="5210129" imgH="4219602" progId="MSGraph.Chart.8">
                  <p:embed followColorScheme="full"/>
                </p:oleObj>
              </mc:Choice>
              <mc:Fallback>
                <p:oleObj name="Chart" r:id="rId4" imgW="5210129" imgH="4219602" progId="MSGraph.Chart.8">
                  <p:embed followColorScheme="full"/>
                  <p:pic>
                    <p:nvPicPr>
                      <p:cNvPr id="0" name=""/>
                      <p:cNvPicPr>
                        <a:picLocks noGrp="1" noChangeArrowheads="1"/>
                      </p:cNvPicPr>
                      <p:nvPr/>
                    </p:nvPicPr>
                    <p:blipFill>
                      <a:blip r:embed="rId5"/>
                      <a:srcRect/>
                      <a:stretch>
                        <a:fillRect/>
                      </a:stretch>
                    </p:blipFill>
                    <p:spPr bwMode="auto">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410"/>
            <a:ext cx="86487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a:latin typeface="Verdana" pitchFamily="34" charset="0"/>
              </a:rPr>
              <a:t>Identity Theft Resource Center, </a:t>
            </a:r>
            <a:r>
              <a:rPr lang="en-US" sz="1100" dirty="0" smtClean="0">
                <a:solidFill>
                  <a:srgbClr val="000000"/>
                </a:solidFill>
                <a:cs typeface="Arial" pitchFamily="34" charset="0"/>
              </a:rPr>
              <a:t>http://www.idtheftcenter.org/images/breach/2013/UpdatedITRCBreachStatsReport.pdf</a:t>
            </a:r>
            <a:endParaRPr lang="en-US" sz="1100" dirty="0"/>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majority of the </a:t>
            </a:r>
            <a:r>
              <a:rPr lang="en-US" sz="1600" b="1" dirty="0" smtClean="0">
                <a:solidFill>
                  <a:srgbClr val="FFFFFF"/>
                </a:solidFill>
              </a:rPr>
              <a:t>614 </a:t>
            </a:r>
            <a:r>
              <a:rPr lang="en-US" sz="1600" b="1" dirty="0">
                <a:solidFill>
                  <a:srgbClr val="FFFFFF"/>
                </a:solidFill>
              </a:rPr>
              <a:t>data breaches in </a:t>
            </a:r>
            <a:r>
              <a:rPr lang="en-US" sz="1600" b="1" dirty="0" smtClean="0">
                <a:solidFill>
                  <a:srgbClr val="FFFFFF"/>
                </a:solidFill>
              </a:rPr>
              <a:t>2013 </a:t>
            </a:r>
            <a:r>
              <a:rPr lang="en-US" sz="1600" b="1" dirty="0">
                <a:solidFill>
                  <a:srgbClr val="FFFFFF"/>
                </a:solidFill>
              </a:rPr>
              <a:t>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73104" cy="523220"/>
          </a:xfrm>
          <a:prstGeom prst="rect">
            <a:avLst/>
          </a:prstGeom>
          <a:noFill/>
          <a:ln w="9525">
            <a:noFill/>
            <a:miter lim="800000"/>
            <a:headEnd/>
            <a:tailEnd/>
          </a:ln>
        </p:spPr>
        <p:txBody>
          <a:bodyPr wrap="none">
            <a:spAutoFit/>
          </a:bodyPr>
          <a:lstStyle/>
          <a:p>
            <a:r>
              <a:rPr lang="en-US" sz="1400" dirty="0"/>
              <a:t>Business, </a:t>
            </a:r>
            <a:r>
              <a:rPr lang="en-US" sz="1400" dirty="0" smtClean="0"/>
              <a:t>211 </a:t>
            </a:r>
            <a:r>
              <a:rPr lang="en-US" sz="1400" dirty="0"/>
              <a:t>(</a:t>
            </a:r>
            <a:r>
              <a:rPr lang="en-US" sz="1400" dirty="0" smtClean="0"/>
              <a:t>34.4%)</a:t>
            </a:r>
            <a:endParaRPr lang="en-US" sz="1400" dirty="0"/>
          </a:p>
          <a:p>
            <a:endParaRPr lang="en-US" sz="1400" dirty="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dirty="0" err="1"/>
              <a:t>Govt</a:t>
            </a:r>
            <a:r>
              <a:rPr lang="en-US" sz="1400" dirty="0"/>
              <a:t>/Military, </a:t>
            </a:r>
            <a:r>
              <a:rPr lang="en-US" sz="1400" dirty="0" smtClean="0"/>
              <a:t>56 (9.1%) </a:t>
            </a:r>
            <a:endParaRPr lang="en-US" sz="1400" dirty="0"/>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dirty="0"/>
              <a:t>Banking/Credit/Financial, </a:t>
            </a:r>
            <a:r>
              <a:rPr lang="en-US" sz="1400" dirty="0" smtClean="0"/>
              <a:t>23 </a:t>
            </a:r>
            <a:r>
              <a:rPr lang="en-US" sz="1400" dirty="0"/>
              <a:t>(</a:t>
            </a:r>
            <a:r>
              <a:rPr lang="en-US" sz="1400" dirty="0" smtClean="0"/>
              <a:t>3.7%)</a:t>
            </a:r>
            <a:endParaRPr lang="en-US" sz="1400" dirty="0"/>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Educational, </a:t>
            </a:r>
            <a:r>
              <a:rPr lang="en-US" sz="1400" dirty="0" smtClean="0"/>
              <a:t>55 (9.0%)</a:t>
            </a:r>
            <a:endParaRPr lang="en-US" sz="1400" dirty="0"/>
          </a:p>
        </p:txBody>
      </p:sp>
      <p:sp>
        <p:nvSpPr>
          <p:cNvPr id="2060" name="Rectangle 7"/>
          <p:cNvSpPr>
            <a:spLocks noChangeArrowheads="1"/>
          </p:cNvSpPr>
          <p:nvPr/>
        </p:nvSpPr>
        <p:spPr bwMode="gray">
          <a:xfrm>
            <a:off x="266700" y="5340068"/>
            <a:ext cx="2667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a:t>Medical/Healthcare, </a:t>
            </a:r>
            <a:r>
              <a:rPr lang="en-US" sz="1400" dirty="0" smtClean="0"/>
              <a:t>269 (43.8%)</a:t>
            </a:r>
            <a:endParaRPr lang="en-US" sz="1400" dirty="0"/>
          </a:p>
        </p:txBody>
      </p:sp>
    </p:spTree>
    <p:extLst>
      <p:ext uri="{BB962C8B-B14F-4D97-AF65-F5344CB8AC3E}">
        <p14:creationId xmlns:p14="http://schemas.microsoft.com/office/powerpoint/2010/main" val="2603016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47A72E84-84B2-44BC-9CEA-8621AE277965}" type="slidenum">
              <a:rPr lang="en-US" smtClean="0"/>
              <a:pPr/>
              <a:t>215</a:t>
            </a:fld>
            <a:endParaRPr lang="en-US" smtClean="0"/>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dirty="0" smtClean="0"/>
              <a:t>The Most Costly Cyber Crimes, Fiscal Year 2013</a:t>
            </a:r>
          </a:p>
        </p:txBody>
      </p:sp>
      <p:graphicFrame>
        <p:nvGraphicFramePr>
          <p:cNvPr id="6151176" name="Object 8"/>
          <p:cNvGraphicFramePr>
            <a:graphicFrameLocks noGrp="1"/>
          </p:cNvGraphicFramePr>
          <p:nvPr>
            <p:ph idx="4294967295"/>
          </p:nvPr>
        </p:nvGraphicFramePr>
        <p:xfrm>
          <a:off x="1871663" y="2070100"/>
          <a:ext cx="5197475" cy="4216400"/>
        </p:xfrm>
        <a:graphic>
          <a:graphicData uri="http://schemas.openxmlformats.org/presentationml/2006/ole">
            <mc:AlternateContent xmlns:mc="http://schemas.openxmlformats.org/markup-compatibility/2006">
              <mc:Choice xmlns:v="urn:schemas-microsoft-com:vml" Requires="v">
                <p:oleObj spid="_x0000_s27970632" name="Chart" r:id="rId4" imgW="5200681" imgH="4219602" progId="MSGraph.Chart.8">
                  <p:embed followColorScheme="full"/>
                </p:oleObj>
              </mc:Choice>
              <mc:Fallback>
                <p:oleObj name="Chart" r:id="rId4" imgW="5200681" imgH="4219602"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1663" y="2070100"/>
                        <a:ext cx="51974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2013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Denial of service, malicious code </a:t>
            </a:r>
            <a:r>
              <a:rPr lang="en-US" sz="1600" b="1" dirty="0">
                <a:solidFill>
                  <a:srgbClr val="FFFFFF"/>
                </a:solidFill>
              </a:rPr>
              <a:t>and web-based attacks account for </a:t>
            </a:r>
            <a:r>
              <a:rPr lang="en-US" sz="1600" b="1" dirty="0" smtClean="0">
                <a:solidFill>
                  <a:srgbClr val="FFFFFF"/>
                </a:solidFill>
              </a:rPr>
              <a:t>more than 55 </a:t>
            </a:r>
            <a:r>
              <a:rPr lang="en-US" sz="1600" b="1" dirty="0">
                <a:solidFill>
                  <a:srgbClr val="FFFFFF"/>
                </a:solidFill>
              </a:rPr>
              <a:t>percent of </a:t>
            </a:r>
            <a:r>
              <a:rPr lang="en-US" sz="1600" b="1" dirty="0" smtClean="0">
                <a:solidFill>
                  <a:srgbClr val="FFFFFF"/>
                </a:solidFill>
              </a:rPr>
              <a:t>all cyber costs per U.S. organization on an annual basis.</a:t>
            </a:r>
            <a:endParaRPr lang="en-US" sz="1600" b="1" dirty="0">
              <a:solidFill>
                <a:srgbClr val="FFFFFF"/>
              </a:solidFill>
            </a:endParaRP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2369129" y="2046734"/>
            <a:ext cx="1698336" cy="366254"/>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Viruses, Worms, Trojans</a:t>
            </a:r>
            <a:endParaRPr lang="en-US" sz="1400" dirty="0"/>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err="1" smtClean="0"/>
              <a:t>Botnets</a:t>
            </a:r>
            <a:endParaRPr lang="en-US" sz="1400" dirty="0"/>
          </a:p>
        </p:txBody>
      </p:sp>
      <p:sp>
        <p:nvSpPr>
          <p:cNvPr id="5132" name="Rectangle 7"/>
          <p:cNvSpPr>
            <a:spLocks noChangeArrowheads="1"/>
          </p:cNvSpPr>
          <p:nvPr/>
        </p:nvSpPr>
        <p:spPr bwMode="gray">
          <a:xfrm>
            <a:off x="1994766" y="2636483"/>
            <a:ext cx="900834" cy="183127"/>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Malware</a:t>
            </a:r>
            <a:endParaRPr lang="en-US" sz="1400" dirty="0"/>
          </a:p>
        </p:txBody>
      </p:sp>
      <p:sp>
        <p:nvSpPr>
          <p:cNvPr id="5133" name="Rectangle 7"/>
          <p:cNvSpPr>
            <a:spLocks noChangeArrowheads="1"/>
          </p:cNvSpPr>
          <p:nvPr/>
        </p:nvSpPr>
        <p:spPr bwMode="gray">
          <a:xfrm>
            <a:off x="1124238" y="3429800"/>
            <a:ext cx="1984375"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Malicious insiders</a:t>
            </a:r>
            <a:endParaRPr lang="en-US" sz="1400" dirty="0"/>
          </a:p>
        </p:txBody>
      </p:sp>
      <p:sp>
        <p:nvSpPr>
          <p:cNvPr id="5134" name="Rectangle 7"/>
          <p:cNvSpPr>
            <a:spLocks noChangeArrowheads="1"/>
          </p:cNvSpPr>
          <p:nvPr/>
        </p:nvSpPr>
        <p:spPr bwMode="gray">
          <a:xfrm>
            <a:off x="1033030" y="4552661"/>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Stolen devices</a:t>
            </a:r>
            <a:endParaRPr lang="en-US" sz="1400" dirty="0"/>
          </a:p>
        </p:txBody>
      </p:sp>
      <p:sp>
        <p:nvSpPr>
          <p:cNvPr id="5135" name="Rectangle 7"/>
          <p:cNvSpPr>
            <a:spLocks noChangeArrowheads="1"/>
          </p:cNvSpPr>
          <p:nvPr/>
        </p:nvSpPr>
        <p:spPr bwMode="gray">
          <a:xfrm>
            <a:off x="1592118" y="5640834"/>
            <a:ext cx="1498600" cy="366254"/>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Phishing + social engineering</a:t>
            </a:r>
            <a:endParaRPr lang="en-US" sz="1400" dirty="0"/>
          </a:p>
        </p:txBody>
      </p:sp>
      <p:sp>
        <p:nvSpPr>
          <p:cNvPr id="5136" name="Rectangle 7"/>
          <p:cNvSpPr>
            <a:spLocks noChangeArrowheads="1"/>
          </p:cNvSpPr>
          <p:nvPr/>
        </p:nvSpPr>
        <p:spPr bwMode="gray">
          <a:xfrm>
            <a:off x="3987512" y="6285634"/>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Web-based attacks</a:t>
            </a:r>
          </a:p>
        </p:txBody>
      </p:sp>
    </p:spTree>
    <p:extLst>
      <p:ext uri="{BB962C8B-B14F-4D97-AF65-F5344CB8AC3E}">
        <p14:creationId xmlns:p14="http://schemas.microsoft.com/office/powerpoint/2010/main" val="8536321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1977D0B7-76F5-47CF-AE97-9D42121F4E19}" type="slidenum">
              <a:rPr lang="en-US" smtClean="0"/>
              <a:pPr/>
              <a:t>216</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External Cyber Crime Costs: Fiscal Year 2013</a:t>
            </a:r>
          </a:p>
        </p:txBody>
      </p:sp>
      <p:graphicFrame>
        <p:nvGraphicFramePr>
          <p:cNvPr id="6151176" name="Object 8"/>
          <p:cNvGraphicFramePr>
            <a:graphicFrameLocks noGrp="1"/>
          </p:cNvGraphicFramePr>
          <p:nvPr>
            <p:ph idx="4294967295"/>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7971656" name="Chart" r:id="rId4" imgW="5200681" imgH="4229049" progId="MSGraph.Chart.8">
                  <p:embed followColorScheme="full"/>
                </p:oleObj>
              </mc:Choice>
              <mc:Fallback>
                <p:oleObj name="Chart" r:id="rId4" imgW="5200681" imgH="4229049"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2013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loss (</a:t>
            </a:r>
            <a:r>
              <a:rPr lang="en-US" sz="1600" b="1" dirty="0" smtClean="0">
                <a:solidFill>
                  <a:srgbClr val="FFFFFF"/>
                </a:solidFill>
              </a:rPr>
              <a:t>43%) </a:t>
            </a:r>
            <a:r>
              <a:rPr lang="en-US" sz="1600" b="1" dirty="0">
                <a:solidFill>
                  <a:srgbClr val="FFFFFF"/>
                </a:solidFill>
              </a:rPr>
              <a:t>and business disruption or lost productivity (</a:t>
            </a:r>
            <a:r>
              <a:rPr lang="en-US" sz="1600" b="1" dirty="0" smtClean="0">
                <a:solidFill>
                  <a:srgbClr val="FFFFFF"/>
                </a:solidFill>
              </a:rPr>
              <a:t>36%)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690091" y="19002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6753802" y="5620616"/>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costs</a:t>
            </a:r>
            <a:r>
              <a:rPr lang="en-US" sz="1400" dirty="0" smtClean="0"/>
              <a:t>* 0%</a:t>
            </a:r>
            <a:endParaRPr lang="en-US" sz="1400" dirty="0"/>
          </a:p>
        </p:txBody>
      </p:sp>
      <p:sp>
        <p:nvSpPr>
          <p:cNvPr id="6155" name="Rectangle 7"/>
          <p:cNvSpPr>
            <a:spLocks noChangeArrowheads="1"/>
          </p:cNvSpPr>
          <p:nvPr/>
        </p:nvSpPr>
        <p:spPr bwMode="gray">
          <a:xfrm>
            <a:off x="1780021" y="27654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0369061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217</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a:t>
            </a:r>
            <a:r>
              <a:rPr lang="en-US" sz="4000" b="1" dirty="0" smtClean="0">
                <a:solidFill>
                  <a:srgbClr val="225A7A"/>
                </a:solidFill>
              </a:rPr>
              <a:t>Evolve Around the World</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218</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3594"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219</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4618"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Reinsurance Pricing: Rate-on-Line Index    by Region, 1990 – 2014*</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Jan. 1.</a:t>
            </a:r>
          </a:p>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9076482" name="Picture 2" descr="http://www.gccapitalideas.com/wp-content/uploads/2014/01/jan-17-f10.jpg"/>
          <p:cNvPicPr>
            <a:picLocks noChangeAspect="1" noChangeArrowheads="1"/>
          </p:cNvPicPr>
          <p:nvPr/>
        </p:nvPicPr>
        <p:blipFill>
          <a:blip r:embed="rId2" cstate="print"/>
          <a:srcRect/>
          <a:stretch>
            <a:fillRect/>
          </a:stretch>
        </p:blipFill>
        <p:spPr bwMode="auto">
          <a:xfrm>
            <a:off x="314222" y="1122391"/>
            <a:ext cx="7767894" cy="5018059"/>
          </a:xfrm>
          <a:prstGeom prst="rect">
            <a:avLst/>
          </a:prstGeom>
          <a:noFill/>
        </p:spPr>
      </p:pic>
      <p:sp>
        <p:nvSpPr>
          <p:cNvPr id="6" name="AutoShape 8"/>
          <p:cNvSpPr>
            <a:spLocks noChangeArrowheads="1"/>
          </p:cNvSpPr>
          <p:nvPr/>
        </p:nvSpPr>
        <p:spPr bwMode="blackWhite">
          <a:xfrm>
            <a:off x="6888135" y="1297855"/>
            <a:ext cx="2064132" cy="1681315"/>
          </a:xfrm>
          <a:prstGeom prst="wedgeRectCallout">
            <a:avLst>
              <a:gd name="adj1" fmla="val 1766"/>
              <a:gd name="adj2" fmla="val 104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Lower CATs and a flood of new capital has pushed reinsurance pricing down in most regions, including the U.S.</a:t>
            </a:r>
            <a:endParaRPr lang="en-US" sz="1600" b="1" dirty="0">
              <a:solidFill>
                <a:srgbClr val="FFFFFF"/>
              </a:solidFill>
              <a:latin typeface="Arial" charset="0"/>
              <a:cs typeface="Arial" charset="0"/>
            </a:endParaRPr>
          </a:p>
        </p:txBody>
      </p:sp>
      <p:sp>
        <p:nvSpPr>
          <p:cNvPr id="7" name="Oval 6"/>
          <p:cNvSpPr/>
          <p:nvPr/>
        </p:nvSpPr>
        <p:spPr>
          <a:xfrm>
            <a:off x="7506931" y="3613359"/>
            <a:ext cx="383458" cy="5604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7367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220</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5642"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221</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221</a:t>
            </a:fld>
            <a:endParaRPr lang="en-US"/>
          </a:p>
        </p:txBody>
      </p:sp>
    </p:spTree>
    <p:extLst>
      <p:ext uri="{BB962C8B-B14F-4D97-AF65-F5344CB8AC3E}">
        <p14:creationId xmlns:p14="http://schemas.microsoft.com/office/powerpoint/2010/main" val="276527888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2000–2014</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7940964"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and in 2013</a:t>
            </a:r>
            <a:br>
              <a:rPr lang="en-US" sz="2000" b="1" dirty="0" smtClean="0">
                <a:solidFill>
                  <a:srgbClr val="FFFFFF"/>
                </a:solidFill>
              </a:rPr>
            </a:br>
            <a:r>
              <a:rPr lang="en-US" sz="2000" b="1" dirty="0" smtClean="0">
                <a:solidFill>
                  <a:srgbClr val="FFFFFF"/>
                </a:solidFill>
              </a:rPr>
              <a:t>and is falling again in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*2014 investment income is estimated Q1, annualized.</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21726078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223</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1990-2014:Q1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7941988" name="Chart" r:id="rId4" imgW="8581960" imgH="4162376" progId="MSGraph.Chart.8">
                  <p:embed followColorScheme="full"/>
                </p:oleObj>
              </mc:Choice>
              <mc:Fallback>
                <p:oleObj name="Chart" r:id="rId4" imgW="8581960" imgH="4162376"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2010 - 2013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97774" y="1397607"/>
            <a:ext cx="360426"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526891"/>
          </a:xfrm>
          <a:prstGeom prst="wedgeRectCallout">
            <a:avLst>
              <a:gd name="adj1" fmla="val 51744"/>
              <a:gd name="adj2" fmla="val 10740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a:t>
            </a:r>
            <a:endParaRPr lang="en-US" sz="1600" b="1" dirty="0">
              <a:solidFill>
                <a:schemeClr val="bg1"/>
              </a:solidFill>
            </a:endParaRPr>
          </a:p>
        </p:txBody>
      </p:sp>
    </p:spTree>
    <p:extLst>
      <p:ext uri="{BB962C8B-B14F-4D97-AF65-F5344CB8AC3E}">
        <p14:creationId xmlns:p14="http://schemas.microsoft.com/office/powerpoint/2010/main" val="3524177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1994–2014:Q1</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7975747" name="Chart" r:id="rId4" imgW="8429743" imgH="3638552" progId="MSGraph.Chart.8">
                  <p:embed followColorScheme="full"/>
                </p:oleObj>
              </mc:Choice>
              <mc:Fallback>
                <p:oleObj name="Chart" r:id="rId4" imgW="8429743" imgH="3638552"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Continued to Fall in 2013 Due to Low Interest Rates but Realized Investment Gains Were Up Sharply;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3521"/>
              <a:gd name="adj2" fmla="val -772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2013 were their highest in the post-crisis era</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1161668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225</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2982925236"/>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945060"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begins “tapering” its QE program in 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225</a:t>
            </a:fld>
            <a:endParaRPr lang="en-US"/>
          </a:p>
        </p:txBody>
      </p:sp>
    </p:spTree>
    <p:extLst>
      <p:ext uri="{BB962C8B-B14F-4D97-AF65-F5344CB8AC3E}">
        <p14:creationId xmlns:p14="http://schemas.microsoft.com/office/powerpoint/2010/main" val="4510453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226</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1990–2014*</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July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2118268261"/>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946084"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40156"/>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have rebounded a bit.</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226</a:t>
            </a:fld>
            <a:endParaRPr lang="en-US"/>
          </a:p>
        </p:txBody>
      </p:sp>
      <p:sp>
        <p:nvSpPr>
          <p:cNvPr id="14" name="Rectangle 7"/>
          <p:cNvSpPr>
            <a:spLocks noChangeArrowheads="1"/>
          </p:cNvSpPr>
          <p:nvPr/>
        </p:nvSpPr>
        <p:spPr bwMode="grayWhite">
          <a:xfrm>
            <a:off x="8201025" y="3647768"/>
            <a:ext cx="715913"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2531253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227</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7947108" name="Chart" r:id="rId4" imgW="8620022" imgH="3771782" progId="MSGraph.Chart.8">
                  <p:embed followColorScheme="full"/>
                </p:oleObj>
              </mc:Choice>
              <mc:Fallback>
                <p:oleObj name="Chart" r:id="rId4" imgW="8620022" imgH="3771782"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227</a:t>
            </a:fld>
            <a:endParaRPr lang="en-US"/>
          </a:p>
        </p:txBody>
      </p:sp>
    </p:spTree>
    <p:extLst>
      <p:ext uri="{BB962C8B-B14F-4D97-AF65-F5344CB8AC3E}">
        <p14:creationId xmlns:p14="http://schemas.microsoft.com/office/powerpoint/2010/main" val="19710085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228</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33370901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229</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r>
              <a:rPr lang="en-US" dirty="0" smtClean="0"/>
              <a:t>Notable Cat Bond Events</a:t>
            </a:r>
          </a:p>
        </p:txBody>
      </p:sp>
      <p:sp>
        <p:nvSpPr>
          <p:cNvPr id="82946" name="Rectangle 105"/>
          <p:cNvSpPr>
            <a:spLocks noGrp="1" noChangeArrowheads="1"/>
          </p:cNvSpPr>
          <p:nvPr>
            <p:ph type="dt" sz="half"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23</a:t>
            </a:fld>
            <a:endParaRPr lang="en-US" dirty="0" smtClean="0"/>
          </a:p>
        </p:txBody>
      </p:sp>
      <p:graphicFrame>
        <p:nvGraphicFramePr>
          <p:cNvPr id="3" name="Table 2"/>
          <p:cNvGraphicFramePr>
            <a:graphicFrameLocks noGrp="1"/>
          </p:cNvGraphicFramePr>
          <p:nvPr>
            <p:extLst/>
          </p:nvPr>
        </p:nvGraphicFramePr>
        <p:xfrm>
          <a:off x="415925" y="1357156"/>
          <a:ext cx="8312150" cy="3555087"/>
        </p:xfrm>
        <a:graphic>
          <a:graphicData uri="http://schemas.openxmlformats.org/drawingml/2006/table">
            <a:tbl>
              <a:tblPr firstRow="1" firstCol="1" bandRow="1">
                <a:tableStyleId>{5C22544A-7EE6-4342-B048-85BDC9FD1C3A}</a:tableStyleId>
              </a:tblPr>
              <a:tblGrid>
                <a:gridCol w="1717769"/>
                <a:gridCol w="1649686"/>
                <a:gridCol w="2994748"/>
                <a:gridCol w="1949947"/>
              </a:tblGrid>
              <a:tr h="203770">
                <a:tc>
                  <a:txBody>
                    <a:bodyPr/>
                    <a:lstStyle/>
                    <a:p>
                      <a:pPr marL="0" marR="0" algn="just">
                        <a:lnSpc>
                          <a:spcPts val="1400"/>
                        </a:lnSpc>
                        <a:spcBef>
                          <a:spcPts val="0"/>
                        </a:spcBef>
                        <a:spcAft>
                          <a:spcPts val="0"/>
                        </a:spcAft>
                        <a:tabLst>
                          <a:tab pos="1657350" algn="l"/>
                          <a:tab pos="6400800" algn="l"/>
                        </a:tabLst>
                      </a:pPr>
                      <a:r>
                        <a:rPr lang="en-US" sz="1100" dirty="0">
                          <a:effectLst/>
                        </a:rPr>
                        <a:t>Bond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lnSpc>
                          <a:spcPts val="1400"/>
                        </a:lnSpc>
                        <a:spcBef>
                          <a:spcPts val="0"/>
                        </a:spcBef>
                        <a:spcAft>
                          <a:spcPts val="0"/>
                        </a:spcAft>
                        <a:tabLst>
                          <a:tab pos="1657350" algn="l"/>
                          <a:tab pos="6400800" algn="l"/>
                        </a:tabLst>
                      </a:pPr>
                      <a:r>
                        <a:rPr lang="en-US" sz="1100" dirty="0">
                          <a:effectLst/>
                        </a:rPr>
                        <a:t>Sponsor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lnSpc>
                          <a:spcPts val="1400"/>
                        </a:lnSpc>
                        <a:spcBef>
                          <a:spcPts val="0"/>
                        </a:spcBef>
                        <a:spcAft>
                          <a:spcPts val="0"/>
                        </a:spcAft>
                        <a:tabLst>
                          <a:tab pos="1657350" algn="l"/>
                          <a:tab pos="6400800" algn="l"/>
                        </a:tabLst>
                      </a:pPr>
                      <a:r>
                        <a:rPr lang="en-US" sz="1100" dirty="0">
                          <a:effectLst/>
                        </a:rPr>
                        <a:t>Event(s)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Loss to Investors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Kelvin Ltd.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Koch Energy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lnSpc>
                          <a:spcPts val="1400"/>
                        </a:lnSpc>
                        <a:spcBef>
                          <a:spcPts val="0"/>
                        </a:spcBef>
                        <a:spcAft>
                          <a:spcPts val="0"/>
                        </a:spcAft>
                        <a:tabLst>
                          <a:tab pos="1657350" algn="l"/>
                          <a:tab pos="6400800" algn="l"/>
                        </a:tabLst>
                      </a:pPr>
                      <a:r>
                        <a:rPr lang="en-US" sz="1100" dirty="0">
                          <a:effectLst/>
                        </a:rPr>
                        <a:t>U.S. Winter 2000-01</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$5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18108">
                <a:tc>
                  <a:txBody>
                    <a:bodyPr/>
                    <a:lstStyle/>
                    <a:p>
                      <a:pPr marL="0" marR="0" algn="l">
                        <a:lnSpc>
                          <a:spcPts val="1400"/>
                        </a:lnSpc>
                        <a:spcBef>
                          <a:spcPts val="0"/>
                        </a:spcBef>
                        <a:spcAft>
                          <a:spcPts val="0"/>
                        </a:spcAft>
                        <a:tabLst>
                          <a:tab pos="1657350" algn="l"/>
                          <a:tab pos="6400800" algn="l"/>
                        </a:tabLst>
                      </a:pPr>
                      <a:r>
                        <a:rPr lang="en-US" sz="1100" dirty="0">
                          <a:effectLst/>
                        </a:rPr>
                        <a:t>George Town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St. Paul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9/11, Hurricane Floyd, European wind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KAMP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Zurich</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Hurricane Katrina (2005)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$144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461945">
                <a:tc>
                  <a:txBody>
                    <a:bodyPr/>
                    <a:lstStyle/>
                    <a:p>
                      <a:pPr marL="0" marR="0" algn="l">
                        <a:lnSpc>
                          <a:spcPts val="1400"/>
                        </a:lnSpc>
                        <a:spcBef>
                          <a:spcPts val="0"/>
                        </a:spcBef>
                        <a:spcAft>
                          <a:spcPts val="0"/>
                        </a:spcAft>
                        <a:tabLst>
                          <a:tab pos="1657350" algn="l"/>
                          <a:tab pos="6400800" algn="l"/>
                        </a:tabLst>
                      </a:pPr>
                      <a:r>
                        <a:rPr lang="en-US" sz="1100" dirty="0">
                          <a:effectLst/>
                        </a:rPr>
                        <a:t>Avalon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Oil Casualty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Katrina, 2005 fuel depot explosion, NYC street collapse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$13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Ajax</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Aspen Re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$72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Carillon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Munich Re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$31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Newton Re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Catlin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$4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Willow</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Allstate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$10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418667">
                <a:tc>
                  <a:txBody>
                    <a:bodyPr/>
                    <a:lstStyle/>
                    <a:p>
                      <a:pPr marL="0" marR="0" algn="l">
                        <a:lnSpc>
                          <a:spcPts val="1400"/>
                        </a:lnSpc>
                        <a:spcBef>
                          <a:spcPts val="0"/>
                        </a:spcBef>
                        <a:spcAft>
                          <a:spcPts val="0"/>
                        </a:spcAft>
                        <a:tabLst>
                          <a:tab pos="1657350" algn="l"/>
                          <a:tab pos="6400800" algn="l"/>
                        </a:tabLst>
                      </a:pPr>
                      <a:r>
                        <a:rPr lang="en-US" sz="1100" dirty="0">
                          <a:effectLst/>
                        </a:rPr>
                        <a:t>Muteki Ltd.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Munich Re for Zenkyoren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2011 Tohuku earthquake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$300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Vega Capital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Swiss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2011 Tohuku earthquake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$16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418667">
                <a:tc>
                  <a:txBody>
                    <a:bodyPr/>
                    <a:lstStyle/>
                    <a:p>
                      <a:pPr marL="0" marR="0" algn="l">
                        <a:lnSpc>
                          <a:spcPts val="1400"/>
                        </a:lnSpc>
                        <a:spcBef>
                          <a:spcPts val="0"/>
                        </a:spcBef>
                        <a:spcAft>
                          <a:spcPts val="0"/>
                        </a:spcAft>
                        <a:tabLst>
                          <a:tab pos="1657350" algn="l"/>
                          <a:tab pos="6400800" algn="l"/>
                        </a:tabLst>
                      </a:pPr>
                      <a:r>
                        <a:rPr lang="en-US" sz="1100" dirty="0">
                          <a:effectLst/>
                        </a:rPr>
                        <a:t>Mariah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American Family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2011 tornadoes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$200 million</a:t>
                      </a:r>
                      <a:r>
                        <a:rPr lang="en-US" sz="1100" baseline="30000" dirty="0">
                          <a:effectLst/>
                        </a:rPr>
                        <a:t>1</a:t>
                      </a:r>
                      <a:r>
                        <a:rPr lang="en-US" sz="11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Vega Capital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Swiss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Superstorm Sandy (2012)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$7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Successor 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Swiss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Superstorm Sandy (2012)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$15 million</a:t>
                      </a:r>
                      <a:r>
                        <a:rPr lang="en-US" sz="1100" baseline="30000" dirty="0">
                          <a:effectLst/>
                        </a:rPr>
                        <a:t>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sp>
        <p:nvSpPr>
          <p:cNvPr id="4" name="TextBox 3"/>
          <p:cNvSpPr txBox="1"/>
          <p:nvPr/>
        </p:nvSpPr>
        <p:spPr>
          <a:xfrm>
            <a:off x="399532" y="5830865"/>
            <a:ext cx="8090936" cy="430887"/>
          </a:xfrm>
          <a:prstGeom prst="rect">
            <a:avLst/>
          </a:prstGeom>
          <a:noFill/>
        </p:spPr>
        <p:txBody>
          <a:bodyPr wrap="square" rtlCol="0">
            <a:spAutoFit/>
          </a:bodyPr>
          <a:lstStyle/>
          <a:p>
            <a:r>
              <a:rPr lang="en-US" sz="1100" dirty="0"/>
              <a:t>1 (In litigation) 2 Estimated</a:t>
            </a:r>
          </a:p>
          <a:p>
            <a:r>
              <a:rPr lang="en-US" sz="1100" dirty="0" smtClean="0"/>
              <a:t>Source: Munich Re</a:t>
            </a:r>
            <a:endParaRPr lang="en-US" sz="1100" dirty="0"/>
          </a:p>
        </p:txBody>
      </p:sp>
      <p:sp>
        <p:nvSpPr>
          <p:cNvPr id="10" name="Rectangle 6"/>
          <p:cNvSpPr>
            <a:spLocks noChangeArrowheads="1"/>
          </p:cNvSpPr>
          <p:nvPr/>
        </p:nvSpPr>
        <p:spPr bwMode="blackWhite">
          <a:xfrm>
            <a:off x="399532" y="4966636"/>
            <a:ext cx="8312150" cy="8642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Most events have been relatively small. Four were counterparty risks related to the Lehman Brothers bankruptcy in 2008.</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274116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230</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594"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231</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554"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231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232</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626"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232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233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234</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235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24</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048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D6F4573-F544-4A54-A7A1-D6A6959253F5}" type="slidenum">
              <a:rPr lang="en-US" sz="900">
                <a:solidFill>
                  <a:schemeClr val="bg1"/>
                </a:solidFill>
              </a:rPr>
              <a:pPr algn="r" eaLnBrk="0" hangingPunct="0">
                <a:lnSpc>
                  <a:spcPct val="85000"/>
                </a:lnSpc>
                <a:spcBef>
                  <a:spcPct val="20000"/>
                </a:spcBef>
              </a:pPr>
              <a:t>25</a:t>
            </a:fld>
            <a:endParaRPr lang="en-US" sz="900">
              <a:solidFill>
                <a:schemeClr val="bg1"/>
              </a:solidFill>
            </a:endParaRPr>
          </a:p>
        </p:txBody>
      </p:sp>
      <p:pic>
        <p:nvPicPr>
          <p:cNvPr id="2048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828675" y="1949450"/>
            <a:ext cx="7686675" cy="2433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chemeClr val="bg1"/>
                </a:solidFill>
              </a:rPr>
              <a:t>Profitability and Growth in </a:t>
            </a:r>
            <a:r>
              <a:rPr lang="en-US" sz="4200" b="1" dirty="0" smtClean="0">
                <a:solidFill>
                  <a:schemeClr val="bg1"/>
                </a:solidFill>
              </a:rPr>
              <a:t>Minnesota </a:t>
            </a:r>
            <a:r>
              <a:rPr lang="en-US" sz="4200" b="1" dirty="0">
                <a:solidFill>
                  <a:schemeClr val="bg1"/>
                </a:solidFill>
              </a:rPr>
              <a:t>P/C Insurance Markets</a:t>
            </a:r>
          </a:p>
        </p:txBody>
      </p:sp>
      <p:sp>
        <p:nvSpPr>
          <p:cNvPr id="2152456" name="Rectangle 8"/>
          <p:cNvSpPr>
            <a:spLocks noChangeArrowheads="1"/>
          </p:cNvSpPr>
          <p:nvPr/>
        </p:nvSpPr>
        <p:spPr bwMode="auto">
          <a:xfrm>
            <a:off x="866775" y="4497388"/>
            <a:ext cx="7708900"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 Analysis by Line and Nearby State Comparisons</a:t>
            </a:r>
          </a:p>
        </p:txBody>
      </p:sp>
    </p:spTree>
    <p:extLst>
      <p:ext uri="{BB962C8B-B14F-4D97-AF65-F5344CB8AC3E}">
        <p14:creationId xmlns:p14="http://schemas.microsoft.com/office/powerpoint/2010/main" val="8529689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6C67C8C-EF65-49ED-AA26-CEA3625CC28C}" type="slidenum">
              <a:rPr lang="en-US" sz="900"/>
              <a:pPr algn="r" eaLnBrk="0" hangingPunct="0">
                <a:lnSpc>
                  <a:spcPct val="85000"/>
                </a:lnSpc>
                <a:spcBef>
                  <a:spcPct val="20000"/>
                </a:spcBef>
              </a:pPr>
              <a:t>26</a:t>
            </a:fld>
            <a:endParaRPr lang="en-US" sz="900"/>
          </a:p>
        </p:txBody>
      </p:sp>
      <p:sp>
        <p:nvSpPr>
          <p:cNvPr id="1028" name="Rectangle 2"/>
          <p:cNvSpPr>
            <a:spLocks noGrp="1" noChangeArrowheads="1"/>
          </p:cNvSpPr>
          <p:nvPr>
            <p:ph type="title" idx="4294967295"/>
          </p:nvPr>
        </p:nvSpPr>
        <p:spPr/>
        <p:txBody>
          <a:bodyPr/>
          <a:lstStyle/>
          <a:p>
            <a:r>
              <a:rPr lang="en-US" dirty="0" smtClean="0"/>
              <a:t>RNW All Lines: MN vs. U.S., 2003-2012</a:t>
            </a:r>
          </a:p>
        </p:txBody>
      </p:sp>
      <p:sp>
        <p:nvSpPr>
          <p:cNvPr id="102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extLst/>
          </p:nvPr>
        </p:nvGraphicFramePr>
        <p:xfrm>
          <a:off x="304800" y="1296988"/>
          <a:ext cx="8569325" cy="4875212"/>
        </p:xfrm>
        <a:graphic>
          <a:graphicData uri="http://schemas.openxmlformats.org/presentationml/2006/ole">
            <mc:AlternateContent xmlns:mc="http://schemas.openxmlformats.org/markup-compatibility/2006">
              <mc:Choice xmlns:v="urn:schemas-microsoft-com:vml" Requires="v">
                <p:oleObj spid="_x0000_s27979801" name="Chart" r:id="rId4" imgW="8601024" imgH="4610130" progId="MSGraph.Chart.8">
                  <p:embed followColorScheme="full"/>
                </p:oleObj>
              </mc:Choice>
              <mc:Fallback>
                <p:oleObj name="Chart" r:id="rId4" imgW="8601024" imgH="4610130"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875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1808163" y="36941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7.9%</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MN: 8.5%</a:t>
            </a:r>
            <a:endParaRPr lang="en-US" b="1" dirty="0">
              <a:solidFill>
                <a:schemeClr val="bg1"/>
              </a:solidFill>
            </a:endParaRPr>
          </a:p>
        </p:txBody>
      </p:sp>
      <p:sp>
        <p:nvSpPr>
          <p:cNvPr id="8" name="Text Box 17"/>
          <p:cNvSpPr txBox="1">
            <a:spLocks noChangeArrowheads="1"/>
          </p:cNvSpPr>
          <p:nvPr/>
        </p:nvSpPr>
        <p:spPr bwMode="auto">
          <a:xfrm>
            <a:off x="4751437" y="1244898"/>
            <a:ext cx="3721353"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insurers operating in MN have been slightly more profitable than in the US overall</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6005534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7DA771-96A4-48B0-9F21-F1C82700CE96}" type="slidenum">
              <a:rPr lang="en-US" sz="900"/>
              <a:pPr algn="r" eaLnBrk="0" hangingPunct="0">
                <a:lnSpc>
                  <a:spcPct val="85000"/>
                </a:lnSpc>
                <a:spcBef>
                  <a:spcPct val="20000"/>
                </a:spcBef>
              </a:pPr>
              <a:t>27</a:t>
            </a:fld>
            <a:endParaRPr lang="en-US" sz="900"/>
          </a:p>
        </p:txBody>
      </p:sp>
      <p:sp>
        <p:nvSpPr>
          <p:cNvPr id="2052" name="Rectangle 2"/>
          <p:cNvSpPr>
            <a:spLocks noGrp="1" noChangeArrowheads="1"/>
          </p:cNvSpPr>
          <p:nvPr>
            <p:ph type="title" idx="4294967295"/>
          </p:nvPr>
        </p:nvSpPr>
        <p:spPr/>
        <p:txBody>
          <a:bodyPr/>
          <a:lstStyle/>
          <a:p>
            <a:r>
              <a:rPr lang="en-US" dirty="0" smtClean="0"/>
              <a:t>RNW PP Auto: MN vs. U.S., 2003-2013</a:t>
            </a:r>
          </a:p>
        </p:txBody>
      </p:sp>
      <p:sp>
        <p:nvSpPr>
          <p:cNvPr id="2053"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extLst/>
          </p:nvPr>
        </p:nvGraphicFramePr>
        <p:xfrm>
          <a:off x="276225" y="1296988"/>
          <a:ext cx="8569325" cy="4862512"/>
        </p:xfrm>
        <a:graphic>
          <a:graphicData uri="http://schemas.openxmlformats.org/presentationml/2006/ole">
            <mc:AlternateContent xmlns:mc="http://schemas.openxmlformats.org/markup-compatibility/2006">
              <mc:Choice xmlns:v="urn:schemas-microsoft-com:vml" Requires="v">
                <p:oleObj spid="_x0000_s27980825" name="Chart" r:id="rId4" imgW="8601024" imgH="4610130" progId="MSGraph.Chart.8">
                  <p:embed followColorScheme="full"/>
                </p:oleObj>
              </mc:Choice>
              <mc:Fallback>
                <p:oleObj name="Chart" r:id="rId4" imgW="8601024" imgH="4610130" progId="MSGraph.Chart.8">
                  <p:embed followColorScheme="full"/>
                  <p:pic>
                    <p:nvPicPr>
                      <p:cNvPr id="0" name=""/>
                      <p:cNvPicPr>
                        <a:picLocks noChangeArrowheads="1"/>
                      </p:cNvPicPr>
                      <p:nvPr/>
                    </p:nvPicPr>
                    <p:blipFill>
                      <a:blip r:embed="rId5"/>
                      <a:srcRect/>
                      <a:stretch>
                        <a:fillRect/>
                      </a:stretch>
                    </p:blipFill>
                    <p:spPr bwMode="gray">
                      <a:xfrm>
                        <a:off x="276225" y="1296988"/>
                        <a:ext cx="8569325" cy="4862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6"/>
          <p:cNvSpPr txBox="1">
            <a:spLocks noChangeArrowheads="1"/>
          </p:cNvSpPr>
          <p:nvPr/>
        </p:nvSpPr>
        <p:spPr bwMode="blackWhite">
          <a:xfrm>
            <a:off x="5384800" y="150177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7.6%</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MN: 12.0%</a:t>
            </a:r>
            <a:endParaRPr lang="en-US" b="1" dirty="0">
              <a:solidFill>
                <a:schemeClr val="bg1"/>
              </a:solidFill>
            </a:endParaRPr>
          </a:p>
        </p:txBody>
      </p:sp>
    </p:spTree>
    <p:extLst>
      <p:ext uri="{BB962C8B-B14F-4D97-AF65-F5344CB8AC3E}">
        <p14:creationId xmlns:p14="http://schemas.microsoft.com/office/powerpoint/2010/main" val="3156135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CCE174E-B4AE-46A3-A657-55A57602ABDD}" type="slidenum">
              <a:rPr lang="en-US" sz="900"/>
              <a:pPr algn="r" eaLnBrk="0" hangingPunct="0">
                <a:lnSpc>
                  <a:spcPct val="85000"/>
                </a:lnSpc>
                <a:spcBef>
                  <a:spcPct val="20000"/>
                </a:spcBef>
              </a:pPr>
              <a:t>28</a:t>
            </a:fld>
            <a:endParaRPr lang="en-US" sz="900"/>
          </a:p>
        </p:txBody>
      </p:sp>
      <p:sp>
        <p:nvSpPr>
          <p:cNvPr id="3076" name="Rectangle 2"/>
          <p:cNvSpPr>
            <a:spLocks noGrp="1" noChangeArrowheads="1"/>
          </p:cNvSpPr>
          <p:nvPr>
            <p:ph type="title" idx="4294967295"/>
          </p:nvPr>
        </p:nvSpPr>
        <p:spPr/>
        <p:txBody>
          <a:bodyPr/>
          <a:lstStyle/>
          <a:p>
            <a:r>
              <a:rPr lang="en-US" dirty="0" smtClean="0"/>
              <a:t>RNW Comm. Auto: MN vs. U.S., </a:t>
            </a:r>
            <a:br>
              <a:rPr lang="en-US" dirty="0" smtClean="0"/>
            </a:br>
            <a:r>
              <a:rPr lang="en-US" dirty="0" smtClean="0"/>
              <a:t>2003-2012</a:t>
            </a:r>
          </a:p>
        </p:txBody>
      </p:sp>
      <p:sp>
        <p:nvSpPr>
          <p:cNvPr id="3077"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extLst/>
          </p:nvPr>
        </p:nvGraphicFramePr>
        <p:xfrm>
          <a:off x="304800" y="1296988"/>
          <a:ext cx="8569325" cy="5037137"/>
        </p:xfrm>
        <a:graphic>
          <a:graphicData uri="http://schemas.openxmlformats.org/presentationml/2006/ole">
            <mc:AlternateContent xmlns:mc="http://schemas.openxmlformats.org/markup-compatibility/2006">
              <mc:Choice xmlns:v="urn:schemas-microsoft-com:vml" Requires="v">
                <p:oleObj spid="_x0000_s27981849" name="Chart" r:id="rId4" imgW="8601024" imgH="4610130" progId="MSGraph.Chart.8">
                  <p:embed followColorScheme="full"/>
                </p:oleObj>
              </mc:Choice>
              <mc:Fallback>
                <p:oleObj name="Chart" r:id="rId4" imgW="8601024" imgH="4610130"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5037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640388" y="13001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9.8%</a:t>
            </a: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MN: 15.8%</a:t>
            </a:r>
            <a:endParaRPr lang="en-US" b="1" dirty="0">
              <a:solidFill>
                <a:schemeClr val="bg1"/>
              </a:solidFill>
            </a:endParaRPr>
          </a:p>
        </p:txBody>
      </p:sp>
    </p:spTree>
    <p:extLst>
      <p:ext uri="{BB962C8B-B14F-4D97-AF65-F5344CB8AC3E}">
        <p14:creationId xmlns:p14="http://schemas.microsoft.com/office/powerpoint/2010/main" val="17842833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A6F5431-FAAB-4A5C-87C2-CBD98519271A}" type="slidenum">
              <a:rPr lang="en-US" sz="900"/>
              <a:pPr algn="r" eaLnBrk="0" hangingPunct="0">
                <a:lnSpc>
                  <a:spcPct val="85000"/>
                </a:lnSpc>
                <a:spcBef>
                  <a:spcPct val="20000"/>
                </a:spcBef>
              </a:pPr>
              <a:t>29</a:t>
            </a:fld>
            <a:endParaRPr lang="en-US" sz="900"/>
          </a:p>
        </p:txBody>
      </p:sp>
      <p:sp>
        <p:nvSpPr>
          <p:cNvPr id="4100" name="Rectangle 2"/>
          <p:cNvSpPr>
            <a:spLocks noGrp="1" noChangeArrowheads="1"/>
          </p:cNvSpPr>
          <p:nvPr>
            <p:ph type="title" idx="4294967295"/>
          </p:nvPr>
        </p:nvSpPr>
        <p:spPr/>
        <p:txBody>
          <a:bodyPr/>
          <a:lstStyle/>
          <a:p>
            <a:r>
              <a:rPr lang="en-US" dirty="0" smtClean="0"/>
              <a:t>RNW Comm. Multi-Peril: MN vs. U.S., 2003-2012</a:t>
            </a:r>
          </a:p>
        </p:txBody>
      </p:sp>
      <p:sp>
        <p:nvSpPr>
          <p:cNvPr id="4101"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extLst/>
          </p:nvPr>
        </p:nvGraphicFramePr>
        <p:xfrm>
          <a:off x="333375" y="1296988"/>
          <a:ext cx="8569325" cy="4956175"/>
        </p:xfrm>
        <a:graphic>
          <a:graphicData uri="http://schemas.openxmlformats.org/presentationml/2006/ole">
            <mc:AlternateContent xmlns:mc="http://schemas.openxmlformats.org/markup-compatibility/2006">
              <mc:Choice xmlns:v="urn:schemas-microsoft-com:vml" Requires="v">
                <p:oleObj spid="_x0000_s27982873" name="Chart" r:id="rId4" imgW="8601024" imgH="4600673" progId="MSGraph.Chart.8">
                  <p:embed followColorScheme="full"/>
                </p:oleObj>
              </mc:Choice>
              <mc:Fallback>
                <p:oleObj name="Chart" r:id="rId4" imgW="8601024" imgH="4600673" progId="MSGraph.Chart.8">
                  <p:embed followColorScheme="full"/>
                  <p:pic>
                    <p:nvPicPr>
                      <p:cNvPr id="0" name=""/>
                      <p:cNvPicPr>
                        <a:picLocks noChangeArrowheads="1"/>
                      </p:cNvPicPr>
                      <p:nvPr/>
                    </p:nvPicPr>
                    <p:blipFill>
                      <a:blip r:embed="rId5"/>
                      <a:srcRect/>
                      <a:stretch>
                        <a:fillRect/>
                      </a:stretch>
                    </p:blipFill>
                    <p:spPr bwMode="gray">
                      <a:xfrm>
                        <a:off x="333375" y="1296988"/>
                        <a:ext cx="8569325" cy="495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1847850" y="346551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9.0%</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MN: 4.2%</a:t>
            </a:r>
            <a:endParaRPr lang="en-US" b="1" dirty="0">
              <a:solidFill>
                <a:schemeClr val="bg1"/>
              </a:solidFill>
            </a:endParaRPr>
          </a:p>
        </p:txBody>
      </p:sp>
    </p:spTree>
    <p:extLst>
      <p:ext uri="{BB962C8B-B14F-4D97-AF65-F5344CB8AC3E}">
        <p14:creationId xmlns:p14="http://schemas.microsoft.com/office/powerpoint/2010/main" val="788097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1991–2014:Q1</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2005 ROE*= 9.6%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2006 ROE = 12.7%</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2007 ROE = 10.9%</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2008 ROE = 0.1%</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2009 ROE = 5.0%</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2010 ROE = 6.6%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a:lnSpc>
                <a:spcPct val="90000"/>
              </a:lnSpc>
              <a:spcBef>
                <a:spcPct val="20000"/>
              </a:spcBef>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10.3%</a:t>
            </a:r>
          </a:p>
          <a:p>
            <a:pPr>
              <a:lnSpc>
                <a:spcPct val="90000"/>
              </a:lnSpc>
              <a:spcBef>
                <a:spcPct val="20000"/>
              </a:spcBef>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8.4%</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an 8.2% ROAS through 2014:Q1,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a:lnSpc>
                <a:spcPct val="85000"/>
              </a:lnSpc>
              <a:spcBef>
                <a:spcPct val="25000"/>
              </a:spcBef>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7835534" name="Chart" r:id="rId5" imgW="8734543" imgH="5057822" progId="MSGraph.Chart.8">
                  <p:embed followColorScheme="full"/>
                </p:oleObj>
              </mc:Choice>
              <mc:Fallback>
                <p:oleObj name="Chart" r:id="rId5" imgW="8734543" imgH="5057822"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10130" y="1123947"/>
            <a:ext cx="1679713" cy="1176338"/>
          </a:xfrm>
          <a:prstGeom prst="wedgeRectCallout">
            <a:avLst>
              <a:gd name="adj1" fmla="val 54966"/>
              <a:gd name="adj2" fmla="val 9192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400" b="1" dirty="0"/>
              <a:t>Net income </a:t>
            </a:r>
            <a:r>
              <a:rPr lang="en-US" sz="1400" b="1" dirty="0" smtClean="0"/>
              <a:t>rose strongly (+81.9%) in 2013 vs. 2012 on lower cats, capital gains</a:t>
            </a:r>
            <a:endParaRPr lang="en-US" sz="1400" b="1" dirty="0"/>
          </a:p>
        </p:txBody>
      </p:sp>
      <p:sp>
        <p:nvSpPr>
          <p:cNvPr id="2" name="TextBox 1"/>
          <p:cNvSpPr txBox="1"/>
          <p:nvPr/>
        </p:nvSpPr>
        <p:spPr>
          <a:xfrm>
            <a:off x="96398" y="1387476"/>
            <a:ext cx="940239" cy="276999"/>
          </a:xfrm>
          <a:prstGeom prst="rect">
            <a:avLst/>
          </a:prstGeom>
          <a:noFill/>
        </p:spPr>
        <p:txBody>
          <a:bodyPr wrap="square" rtlCol="0">
            <a:spAutoFit/>
          </a:bodyPr>
          <a:lstStyle/>
          <a:p>
            <a:r>
              <a:rPr lang="en-US" sz="1200" dirty="0" smtClean="0"/>
              <a:t>$ Millions</a:t>
            </a:r>
            <a:endParaRPr lang="en-US" sz="1200" dirty="0"/>
          </a:p>
        </p:txBody>
      </p:sp>
      <p:sp>
        <p:nvSpPr>
          <p:cNvPr id="8" name="PPTShape_0"/>
          <p:cNvSpPr>
            <a:spLocks noChangeArrowheads="1"/>
          </p:cNvSpPr>
          <p:nvPr/>
        </p:nvSpPr>
        <p:spPr bwMode="blackWhite">
          <a:xfrm>
            <a:off x="6898218" y="4584879"/>
            <a:ext cx="1592722" cy="456615"/>
          </a:xfrm>
          <a:prstGeom prst="wedgeRectCallout">
            <a:avLst>
              <a:gd name="adj1" fmla="val 60428"/>
              <a:gd name="adj2" fmla="val 25100"/>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400" b="1" dirty="0" smtClean="0"/>
              <a:t>2014 is off to a slower start</a:t>
            </a:r>
            <a:endParaRPr lang="en-US" sz="1400" b="1" dirty="0"/>
          </a:p>
        </p:txBody>
      </p:sp>
    </p:spTree>
    <p:custDataLst>
      <p:tags r:id="rId2"/>
    </p:custDataLst>
    <p:extLst>
      <p:ext uri="{BB962C8B-B14F-4D97-AF65-F5344CB8AC3E}">
        <p14:creationId xmlns:p14="http://schemas.microsoft.com/office/powerpoint/2010/main" val="2382898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73C6D97-6D40-47D9-86C3-E13F27DF3E03}" type="slidenum">
              <a:rPr lang="en-US" sz="900"/>
              <a:pPr algn="r" eaLnBrk="0" hangingPunct="0">
                <a:lnSpc>
                  <a:spcPct val="85000"/>
                </a:lnSpc>
                <a:spcBef>
                  <a:spcPct val="20000"/>
                </a:spcBef>
              </a:pPr>
              <a:t>30</a:t>
            </a:fld>
            <a:endParaRPr lang="en-US" sz="900"/>
          </a:p>
        </p:txBody>
      </p:sp>
      <p:sp>
        <p:nvSpPr>
          <p:cNvPr id="5124" name="Rectangle 2"/>
          <p:cNvSpPr>
            <a:spLocks noGrp="1" noChangeArrowheads="1"/>
          </p:cNvSpPr>
          <p:nvPr>
            <p:ph type="title" idx="4294967295"/>
          </p:nvPr>
        </p:nvSpPr>
        <p:spPr/>
        <p:txBody>
          <a:bodyPr/>
          <a:lstStyle/>
          <a:p>
            <a:r>
              <a:rPr lang="en-US" dirty="0" smtClean="0"/>
              <a:t>RNW Homeowners: MN vs. U.S., </a:t>
            </a:r>
            <a:br>
              <a:rPr lang="en-US" dirty="0" smtClean="0"/>
            </a:br>
            <a:r>
              <a:rPr lang="en-US" dirty="0" smtClean="0"/>
              <a:t>2003-2012</a:t>
            </a:r>
          </a:p>
        </p:txBody>
      </p:sp>
      <p:sp>
        <p:nvSpPr>
          <p:cNvPr id="5125"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extLst/>
          </p:nvPr>
        </p:nvGraphicFramePr>
        <p:xfrm>
          <a:off x="304800" y="1709738"/>
          <a:ext cx="8569325" cy="4579937"/>
        </p:xfrm>
        <a:graphic>
          <a:graphicData uri="http://schemas.openxmlformats.org/presentationml/2006/ole">
            <mc:AlternateContent xmlns:mc="http://schemas.openxmlformats.org/markup-compatibility/2006">
              <mc:Choice xmlns:v="urn:schemas-microsoft-com:vml" Requires="v">
                <p:oleObj spid="_x0000_s27983897" name="Chart" r:id="rId4" imgW="8601024" imgH="4610130" progId="MSGraph.Chart.8">
                  <p:embed followColorScheme="full"/>
                </p:oleObj>
              </mc:Choice>
              <mc:Fallback>
                <p:oleObj name="Chart" r:id="rId4" imgW="8601024" imgH="4610130" progId="MSGraph.Chart.8">
                  <p:embed followColorScheme="full"/>
                  <p:pic>
                    <p:nvPicPr>
                      <p:cNvPr id="0" name=""/>
                      <p:cNvPicPr>
                        <a:picLocks noChangeArrowheads="1"/>
                      </p:cNvPicPr>
                      <p:nvPr/>
                    </p:nvPicPr>
                    <p:blipFill>
                      <a:blip r:embed="rId5"/>
                      <a:srcRect/>
                      <a:stretch>
                        <a:fillRect/>
                      </a:stretch>
                    </p:blipFill>
                    <p:spPr bwMode="gray">
                      <a:xfrm>
                        <a:off x="304800" y="170973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559425" y="131286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6.0%</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MN: -3.0%</a:t>
            </a:r>
            <a:endParaRPr lang="en-US" b="1" dirty="0">
              <a:solidFill>
                <a:schemeClr val="bg1"/>
              </a:solidFill>
            </a:endParaRPr>
          </a:p>
        </p:txBody>
      </p:sp>
    </p:spTree>
    <p:extLst>
      <p:ext uri="{BB962C8B-B14F-4D97-AF65-F5344CB8AC3E}">
        <p14:creationId xmlns:p14="http://schemas.microsoft.com/office/powerpoint/2010/main" val="12049665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8D266BE-767D-4DDE-A46F-625829D1511D}" type="slidenum">
              <a:rPr lang="en-US" sz="900"/>
              <a:pPr algn="r" eaLnBrk="0" hangingPunct="0">
                <a:lnSpc>
                  <a:spcPct val="85000"/>
                </a:lnSpc>
                <a:spcBef>
                  <a:spcPct val="20000"/>
                </a:spcBef>
              </a:pPr>
              <a:t>31</a:t>
            </a:fld>
            <a:endParaRPr lang="en-US" sz="900"/>
          </a:p>
        </p:txBody>
      </p:sp>
      <p:sp>
        <p:nvSpPr>
          <p:cNvPr id="6148" name="Rectangle 2"/>
          <p:cNvSpPr>
            <a:spLocks noGrp="1" noChangeArrowheads="1"/>
          </p:cNvSpPr>
          <p:nvPr>
            <p:ph type="title" idx="4294967295"/>
          </p:nvPr>
        </p:nvSpPr>
        <p:spPr/>
        <p:txBody>
          <a:bodyPr/>
          <a:lstStyle/>
          <a:p>
            <a:r>
              <a:rPr lang="en-US" dirty="0" smtClean="0"/>
              <a:t>RNW Workers Comp: MN vs. U.S., </a:t>
            </a:r>
            <a:br>
              <a:rPr lang="en-US" dirty="0" smtClean="0"/>
            </a:br>
            <a:r>
              <a:rPr lang="en-US" dirty="0" smtClean="0"/>
              <a:t>2003-2012</a:t>
            </a:r>
          </a:p>
        </p:txBody>
      </p:sp>
      <p:sp>
        <p:nvSpPr>
          <p:cNvPr id="614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extLst/>
          </p:nvPr>
        </p:nvGraphicFramePr>
        <p:xfrm>
          <a:off x="304800" y="1296988"/>
          <a:ext cx="8569325" cy="4929187"/>
        </p:xfrm>
        <a:graphic>
          <a:graphicData uri="http://schemas.openxmlformats.org/presentationml/2006/ole">
            <mc:AlternateContent xmlns:mc="http://schemas.openxmlformats.org/markup-compatibility/2006">
              <mc:Choice xmlns:v="urn:schemas-microsoft-com:vml" Requires="v">
                <p:oleObj spid="_x0000_s27984921" name="Chart" r:id="rId4" imgW="8601024" imgH="4610130" progId="MSGraph.Chart.8">
                  <p:embed followColorScheme="full"/>
                </p:oleObj>
              </mc:Choice>
              <mc:Fallback>
                <p:oleObj name="Chart" r:id="rId4" imgW="8601024" imgH="4610130"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929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384800" y="150177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7.1%</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MN: 6.8%</a:t>
            </a:r>
            <a:endParaRPr lang="en-US" b="1" dirty="0">
              <a:solidFill>
                <a:schemeClr val="bg1"/>
              </a:solidFill>
            </a:endParaRPr>
          </a:p>
        </p:txBody>
      </p:sp>
    </p:spTree>
    <p:extLst>
      <p:ext uri="{BB962C8B-B14F-4D97-AF65-F5344CB8AC3E}">
        <p14:creationId xmlns:p14="http://schemas.microsoft.com/office/powerpoint/2010/main" val="1919400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dirty="0" smtClean="0"/>
              <a:t>All Lines: 10-Year Average RNW MN &amp; Nearby States</a:t>
            </a:r>
          </a:p>
        </p:txBody>
      </p:sp>
      <p:graphicFrame>
        <p:nvGraphicFramePr>
          <p:cNvPr id="7170" name="Object 3"/>
          <p:cNvGraphicFramePr>
            <a:graphicFrameLocks noGrp="1" noChangeAspect="1"/>
          </p:cNvGraphicFramePr>
          <p:nvPr>
            <p:ph type="chart" idx="1"/>
            <p:extLst/>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7985945" name="Chart" r:id="rId4" imgW="8829759" imgH="4724417" progId="MSGraph.Chart.8">
                  <p:embed followColorScheme="full"/>
                </p:oleObj>
              </mc:Choice>
              <mc:Fallback>
                <p:oleObj name="Chart" r:id="rId4" imgW="8829759" imgH="4724417"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dirty="0"/>
              <a:t>Source: NAIC, Insurance Information </a:t>
            </a:r>
            <a:r>
              <a:rPr lang="en-US" sz="1400" b="1" dirty="0" smtClean="0"/>
              <a:t>Institute.</a:t>
            </a:r>
            <a:endParaRPr lang="en-US" sz="1400" b="1" dirty="0"/>
          </a:p>
        </p:txBody>
      </p:sp>
      <p:sp>
        <p:nvSpPr>
          <p:cNvPr id="7173"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dirty="0" smtClean="0"/>
              <a:t>2003-2012</a:t>
            </a:r>
            <a:endParaRPr lang="en-US" b="1" dirty="0"/>
          </a:p>
        </p:txBody>
      </p:sp>
      <p:sp>
        <p:nvSpPr>
          <p:cNvPr id="6" name="AutoShape 6"/>
          <p:cNvSpPr>
            <a:spLocks noChangeArrowheads="1"/>
          </p:cNvSpPr>
          <p:nvPr/>
        </p:nvSpPr>
        <p:spPr bwMode="blackWhite">
          <a:xfrm rot="10800000" flipH="1" flipV="1">
            <a:off x="4087812" y="3387892"/>
            <a:ext cx="2261855" cy="1320467"/>
          </a:xfrm>
          <a:prstGeom prst="wedgeRectCallout">
            <a:avLst>
              <a:gd name="adj1" fmla="val -80451"/>
              <a:gd name="adj2" fmla="val 13366"/>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Minnesota </a:t>
            </a:r>
            <a:r>
              <a:rPr lang="en-US" sz="1600" b="1" dirty="0">
                <a:solidFill>
                  <a:schemeClr val="bg1"/>
                </a:solidFill>
              </a:rPr>
              <a:t>All Lines profitability is </a:t>
            </a:r>
            <a:r>
              <a:rPr lang="en-US" sz="1600" b="1" dirty="0" smtClean="0">
                <a:solidFill>
                  <a:schemeClr val="bg1"/>
                </a:solidFill>
              </a:rPr>
              <a:t>above </a:t>
            </a:r>
            <a:r>
              <a:rPr lang="en-US" sz="1600" b="1" dirty="0">
                <a:solidFill>
                  <a:schemeClr val="bg1"/>
                </a:solidFill>
              </a:rPr>
              <a:t>the US </a:t>
            </a:r>
            <a:r>
              <a:rPr lang="en-US" sz="1600" b="1" dirty="0" smtClean="0">
                <a:solidFill>
                  <a:schemeClr val="bg1"/>
                </a:solidFill>
              </a:rPr>
              <a:t>and below the </a:t>
            </a:r>
            <a:r>
              <a:rPr lang="en-US" sz="1600" b="1" dirty="0">
                <a:solidFill>
                  <a:schemeClr val="bg1"/>
                </a:solidFill>
              </a:rPr>
              <a:t>regional </a:t>
            </a:r>
            <a:r>
              <a:rPr lang="en-US" sz="1600" b="1" dirty="0" smtClean="0">
                <a:solidFill>
                  <a:schemeClr val="bg1"/>
                </a:solidFill>
              </a:rPr>
              <a:t>average.</a:t>
            </a:r>
            <a:endParaRPr lang="en-US" sz="1600" b="1" dirty="0">
              <a:solidFill>
                <a:schemeClr val="bg1"/>
              </a:solidFill>
            </a:endParaRPr>
          </a:p>
        </p:txBody>
      </p:sp>
    </p:spTree>
    <p:extLst>
      <p:ext uri="{BB962C8B-B14F-4D97-AF65-F5344CB8AC3E}">
        <p14:creationId xmlns:p14="http://schemas.microsoft.com/office/powerpoint/2010/main" val="8420647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dirty="0" smtClean="0"/>
              <a:t>PP Auto: 10-Year Average RNW MN &amp; Nearby States</a:t>
            </a:r>
          </a:p>
        </p:txBody>
      </p:sp>
      <p:graphicFrame>
        <p:nvGraphicFramePr>
          <p:cNvPr id="8194" name="Object 3"/>
          <p:cNvGraphicFramePr>
            <a:graphicFrameLocks noGrp="1" noChangeAspect="1"/>
          </p:cNvGraphicFramePr>
          <p:nvPr>
            <p:ph type="chart" idx="1"/>
            <p:extLst/>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7986969" name="Chart" r:id="rId4" imgW="8829759" imgH="4724417" progId="MSGraph.Chart.8">
                  <p:embed followColorScheme="full"/>
                </p:oleObj>
              </mc:Choice>
              <mc:Fallback>
                <p:oleObj name="Chart" r:id="rId4" imgW="8829759" imgH="4724417"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dirty="0"/>
              <a:t>Source: NAIC, Insurance Information </a:t>
            </a:r>
            <a:r>
              <a:rPr lang="en-US" sz="1400" b="1" dirty="0" smtClean="0"/>
              <a:t>Institute.</a:t>
            </a:r>
            <a:endParaRPr lang="en-US" sz="1400" b="1" dirty="0"/>
          </a:p>
        </p:txBody>
      </p:sp>
      <p:sp>
        <p:nvSpPr>
          <p:cNvPr id="8197"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dirty="0" smtClean="0"/>
              <a:t>2003-2012</a:t>
            </a:r>
            <a:endParaRPr lang="en-US" b="1" dirty="0"/>
          </a:p>
        </p:txBody>
      </p:sp>
      <p:sp>
        <p:nvSpPr>
          <p:cNvPr id="6" name="AutoShape 6"/>
          <p:cNvSpPr>
            <a:spLocks noChangeArrowheads="1"/>
          </p:cNvSpPr>
          <p:nvPr/>
        </p:nvSpPr>
        <p:spPr bwMode="blackWhite">
          <a:xfrm rot="10800000" flipH="1" flipV="1">
            <a:off x="1359678" y="2322513"/>
            <a:ext cx="2568575" cy="1533525"/>
          </a:xfrm>
          <a:prstGeom prst="wedgeRectCallout">
            <a:avLst>
              <a:gd name="adj1" fmla="val 60765"/>
              <a:gd name="adj2" fmla="val 3000"/>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Minnesota </a:t>
            </a:r>
            <a:r>
              <a:rPr lang="en-US" sz="1600" b="1" dirty="0">
                <a:solidFill>
                  <a:schemeClr val="bg1"/>
                </a:solidFill>
              </a:rPr>
              <a:t>Private Passenger Auto profitability is above the US and regional </a:t>
            </a:r>
            <a:r>
              <a:rPr lang="en-US" sz="1600" b="1" dirty="0" smtClean="0">
                <a:solidFill>
                  <a:schemeClr val="bg1"/>
                </a:solidFill>
              </a:rPr>
              <a:t>average.</a:t>
            </a:r>
            <a:endParaRPr lang="en-US" sz="1600" b="1" dirty="0">
              <a:solidFill>
                <a:schemeClr val="bg1"/>
              </a:solidFill>
            </a:endParaRPr>
          </a:p>
        </p:txBody>
      </p:sp>
    </p:spTree>
    <p:extLst>
      <p:ext uri="{BB962C8B-B14F-4D97-AF65-F5344CB8AC3E}">
        <p14:creationId xmlns:p14="http://schemas.microsoft.com/office/powerpoint/2010/main" val="9747313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110"/>
          <p:cNvSpPr>
            <a:spLocks noGrp="1" noChangeArrowheads="1"/>
          </p:cNvSpPr>
          <p:nvPr>
            <p:ph type="sldNum" sz="quarter" idx="12"/>
          </p:nvPr>
        </p:nvSpPr>
        <p:spPr/>
        <p:txBody>
          <a:bodyPr/>
          <a:lstStyle/>
          <a:p>
            <a:pPr>
              <a:defRPr/>
            </a:pPr>
            <a:fld id="{FC4A8F73-E550-4980-9247-196A7980CE20}" type="slidenum">
              <a:rPr lang="en-US" smtClean="0">
                <a:solidFill>
                  <a:srgbClr val="000000"/>
                </a:solidFill>
              </a:rPr>
              <a:pPr>
                <a:defRPr/>
              </a:pPr>
              <a:t>34</a:t>
            </a:fld>
            <a:endParaRPr lang="en-US" smtClean="0">
              <a:solidFill>
                <a:srgbClr val="000000"/>
              </a:solidFill>
            </a:endParaRPr>
          </a:p>
        </p:txBody>
      </p:sp>
      <p:sp>
        <p:nvSpPr>
          <p:cNvPr id="21507" name="Rectangle 191"/>
          <p:cNvSpPr>
            <a:spLocks noGrp="1" noChangeArrowheads="1"/>
          </p:cNvSpPr>
          <p:nvPr>
            <p:ph type="title"/>
          </p:nvPr>
        </p:nvSpPr>
        <p:spPr/>
        <p:txBody>
          <a:bodyPr/>
          <a:lstStyle/>
          <a:p>
            <a:r>
              <a:rPr lang="en-US" sz="2400" dirty="0" smtClean="0"/>
              <a:t>Top Ten Most Expensive And Least Expensive States For Automobile Insurance, 2011 (1)</a:t>
            </a:r>
          </a:p>
        </p:txBody>
      </p:sp>
      <p:graphicFrame>
        <p:nvGraphicFramePr>
          <p:cNvPr id="2098375" name="Group 199"/>
          <p:cNvGraphicFramePr>
            <a:graphicFrameLocks noGrp="1"/>
          </p:cNvGraphicFramePr>
          <p:nvPr/>
        </p:nvGraphicFramePr>
        <p:xfrm>
          <a:off x="609600" y="1524000"/>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Jersey</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1,183.95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Idaho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525.15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1,138.03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South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540.04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Louisiana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1,110.68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North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549.81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1,108.64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Iowa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552.54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Florida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1,090.65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577.38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1,052.28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a:rPr>
                        <a:t>North Carolina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600.33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1,004.14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Wisconsin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601.40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Michigan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983.60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Nebraska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602.57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Connecticut</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970.22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Wyoming</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619.88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Maryland</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956.17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Ohio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619.96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a:buFontTx/>
              <a:buAutoNum type="arabicParenBoth"/>
              <a:defRPr/>
            </a:pPr>
            <a:r>
              <a:rPr lang="en-US" sz="1100" dirty="0">
                <a:latin typeface="Arial" pitchFamily="34" charset="0"/>
                <a:cs typeface="Arial" pitchFamily="34" charset="0"/>
              </a:rPr>
              <a:t>Based on average automobile insurance expenditures.</a:t>
            </a:r>
          </a:p>
          <a:p>
            <a:pPr marL="228600" indent="-228600">
              <a:buFontTx/>
              <a:buAutoNum type="arabicParenBoth"/>
              <a:defRPr/>
            </a:pPr>
            <a:endParaRPr lang="en-US" sz="1100" dirty="0">
              <a:latin typeface="Arial" pitchFamily="34" charset="0"/>
              <a:cs typeface="Arial" pitchFamily="34" charset="0"/>
            </a:endParaRPr>
          </a:p>
          <a:p>
            <a:pPr>
              <a:defRPr/>
            </a:pPr>
            <a:r>
              <a:rPr lang="en-US" sz="1100" dirty="0">
                <a:latin typeface="Arial" pitchFamily="34" charset="0"/>
                <a:cs typeface="Arial" pitchFamily="34" charset="0"/>
              </a:rPr>
              <a:t>Source: © </a:t>
            </a:r>
            <a:r>
              <a:rPr lang="en-US" sz="1100" dirty="0" smtClean="0">
                <a:latin typeface="Arial" pitchFamily="34" charset="0"/>
                <a:cs typeface="Arial" pitchFamily="34" charset="0"/>
              </a:rPr>
              <a:t>2013 </a:t>
            </a:r>
            <a:r>
              <a:rPr lang="en-US" sz="1100" dirty="0">
                <a:latin typeface="Arial" pitchFamily="34" charset="0"/>
                <a:cs typeface="Arial" pitchFamily="34" charset="0"/>
              </a:rPr>
              <a:t>National Association of Insurance Commissioners.</a:t>
            </a:r>
          </a:p>
        </p:txBody>
      </p:sp>
      <p:sp>
        <p:nvSpPr>
          <p:cNvPr id="21596"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i="1" u="sng" dirty="0" smtClean="0">
                <a:solidFill>
                  <a:schemeClr val="bg1"/>
                </a:solidFill>
              </a:rPr>
              <a:t>Minnesota </a:t>
            </a:r>
            <a:r>
              <a:rPr lang="pt-BR" b="1" i="1" u="sng" dirty="0">
                <a:solidFill>
                  <a:srgbClr val="FFFFFF"/>
                </a:solidFill>
              </a:rPr>
              <a:t>ranked </a:t>
            </a:r>
            <a:r>
              <a:rPr lang="pt-BR" b="1" i="1" u="sng" dirty="0" smtClean="0">
                <a:solidFill>
                  <a:srgbClr val="FFFFFF"/>
                </a:solidFill>
              </a:rPr>
              <a:t>31st </a:t>
            </a:r>
            <a:r>
              <a:rPr lang="pt-BR" b="1" dirty="0" smtClean="0">
                <a:solidFill>
                  <a:srgbClr val="FFFFFF"/>
                </a:solidFill>
              </a:rPr>
              <a:t>as </a:t>
            </a:r>
            <a:r>
              <a:rPr lang="pt-BR" b="1" dirty="0">
                <a:solidFill>
                  <a:srgbClr val="FFFFFF"/>
                </a:solidFill>
              </a:rPr>
              <a:t>the </a:t>
            </a:r>
            <a:r>
              <a:rPr lang="pt-BR" b="1" dirty="0" smtClean="0">
                <a:solidFill>
                  <a:srgbClr val="FFFFFF"/>
                </a:solidFill>
              </a:rPr>
              <a:t>most </a:t>
            </a:r>
            <a:r>
              <a:rPr lang="pt-BR" b="1" dirty="0">
                <a:solidFill>
                  <a:srgbClr val="FFFFFF"/>
                </a:solidFill>
              </a:rPr>
              <a:t>expensive state in </a:t>
            </a:r>
            <a:r>
              <a:rPr lang="pt-BR" b="1" dirty="0" smtClean="0">
                <a:solidFill>
                  <a:srgbClr val="FFFFFF"/>
                </a:solidFill>
              </a:rPr>
              <a:t>2011, </a:t>
            </a:r>
            <a:r>
              <a:rPr lang="pt-BR" b="1" dirty="0">
                <a:solidFill>
                  <a:srgbClr val="FFFFFF"/>
                </a:solidFill>
              </a:rPr>
              <a:t>with an average expenditure for auto insurance of </a:t>
            </a:r>
            <a:r>
              <a:rPr lang="pt-BR" b="1" dirty="0" smtClean="0">
                <a:solidFill>
                  <a:srgbClr val="FFFFFF"/>
                </a:solidFill>
              </a:rPr>
              <a:t>$696.00.</a:t>
            </a:r>
            <a:endParaRPr lang="pt-BR" b="1" i="1" dirty="0">
              <a:solidFill>
                <a:srgbClr val="FFFFFF"/>
              </a:solidFill>
            </a:endParaRPr>
          </a:p>
        </p:txBody>
      </p:sp>
    </p:spTree>
    <p:extLst>
      <p:ext uri="{BB962C8B-B14F-4D97-AF65-F5344CB8AC3E}">
        <p14:creationId xmlns:p14="http://schemas.microsoft.com/office/powerpoint/2010/main" val="2335917844"/>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dirty="0" smtClean="0"/>
              <a:t>Comm. Auto: 10-Year Average RNW </a:t>
            </a:r>
            <a:br>
              <a:rPr lang="en-US" dirty="0" smtClean="0"/>
            </a:br>
            <a:r>
              <a:rPr lang="en-US" dirty="0" smtClean="0"/>
              <a:t>MN &amp; Nearby States</a:t>
            </a:r>
          </a:p>
        </p:txBody>
      </p:sp>
      <p:graphicFrame>
        <p:nvGraphicFramePr>
          <p:cNvPr id="9218" name="Object 3"/>
          <p:cNvGraphicFramePr>
            <a:graphicFrameLocks noGrp="1" noChangeAspect="1"/>
          </p:cNvGraphicFramePr>
          <p:nvPr>
            <p:ph type="chart" idx="1"/>
            <p:extLst/>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7987993" name="Chart" r:id="rId4" imgW="8829759" imgH="4724417" progId="MSGraph.Chart.8">
                  <p:embed followColorScheme="full"/>
                </p:oleObj>
              </mc:Choice>
              <mc:Fallback>
                <p:oleObj name="Chart" r:id="rId4" imgW="8829759" imgH="4724417"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dirty="0"/>
              <a:t>Source: NAIC, Insurance Information </a:t>
            </a:r>
            <a:r>
              <a:rPr lang="en-US" sz="1400" b="1" dirty="0" smtClean="0"/>
              <a:t>Institute.</a:t>
            </a:r>
            <a:endParaRPr lang="en-US" sz="1400" b="1" dirty="0"/>
          </a:p>
        </p:txBody>
      </p:sp>
      <p:sp>
        <p:nvSpPr>
          <p:cNvPr id="9221"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dirty="0" smtClean="0"/>
              <a:t>2003-2012</a:t>
            </a:r>
            <a:endParaRPr lang="en-US" b="1" dirty="0"/>
          </a:p>
        </p:txBody>
      </p:sp>
      <p:sp>
        <p:nvSpPr>
          <p:cNvPr id="6" name="AutoShape 6"/>
          <p:cNvSpPr>
            <a:spLocks noChangeArrowheads="1"/>
          </p:cNvSpPr>
          <p:nvPr/>
        </p:nvSpPr>
        <p:spPr bwMode="blackWhite">
          <a:xfrm rot="10800000" flipH="1" flipV="1">
            <a:off x="820738" y="2325688"/>
            <a:ext cx="2475355" cy="1533525"/>
          </a:xfrm>
          <a:prstGeom prst="wedgeRectCallout">
            <a:avLst>
              <a:gd name="adj1" fmla="val 51775"/>
              <a:gd name="adj2" fmla="val -60832"/>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Minnesota </a:t>
            </a:r>
            <a:r>
              <a:rPr lang="en-US" sz="1600" b="1" dirty="0">
                <a:solidFill>
                  <a:schemeClr val="bg1"/>
                </a:solidFill>
              </a:rPr>
              <a:t>Commercial Auto profitability is </a:t>
            </a:r>
            <a:r>
              <a:rPr lang="en-US" sz="1600" b="1" dirty="0" smtClean="0">
                <a:solidFill>
                  <a:schemeClr val="bg1"/>
                </a:solidFill>
              </a:rPr>
              <a:t>above </a:t>
            </a:r>
            <a:r>
              <a:rPr lang="en-US" sz="1600" b="1" dirty="0">
                <a:solidFill>
                  <a:schemeClr val="bg1"/>
                </a:solidFill>
              </a:rPr>
              <a:t>the US </a:t>
            </a:r>
            <a:r>
              <a:rPr lang="en-US" sz="1600" b="1" dirty="0" smtClean="0">
                <a:solidFill>
                  <a:schemeClr val="bg1"/>
                </a:solidFill>
              </a:rPr>
              <a:t>and the </a:t>
            </a:r>
            <a:r>
              <a:rPr lang="en-US" sz="1600" b="1" dirty="0">
                <a:solidFill>
                  <a:schemeClr val="bg1"/>
                </a:solidFill>
              </a:rPr>
              <a:t>regional </a:t>
            </a:r>
            <a:r>
              <a:rPr lang="en-US" sz="1600" b="1" dirty="0" smtClean="0">
                <a:solidFill>
                  <a:schemeClr val="bg1"/>
                </a:solidFill>
              </a:rPr>
              <a:t>average.</a:t>
            </a:r>
            <a:endParaRPr lang="en-US" sz="1600" b="1" dirty="0">
              <a:solidFill>
                <a:schemeClr val="bg1"/>
              </a:solidFill>
            </a:endParaRPr>
          </a:p>
        </p:txBody>
      </p:sp>
    </p:spTree>
    <p:extLst>
      <p:ext uri="{BB962C8B-B14F-4D97-AF65-F5344CB8AC3E}">
        <p14:creationId xmlns:p14="http://schemas.microsoft.com/office/powerpoint/2010/main" val="6301891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dirty="0" smtClean="0"/>
              <a:t>Comm. M-P: 10-Year Average RNW MN &amp; Nearby States </a:t>
            </a:r>
          </a:p>
        </p:txBody>
      </p:sp>
      <p:graphicFrame>
        <p:nvGraphicFramePr>
          <p:cNvPr id="10242" name="Object 3"/>
          <p:cNvGraphicFramePr>
            <a:graphicFrameLocks noGrp="1" noChangeAspect="1"/>
          </p:cNvGraphicFramePr>
          <p:nvPr>
            <p:ph type="chart" idx="1"/>
            <p:extLst/>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7989017" name="Chart" r:id="rId4" imgW="8829759" imgH="4724417" progId="MSGraph.Chart.8">
                  <p:embed followColorScheme="full"/>
                </p:oleObj>
              </mc:Choice>
              <mc:Fallback>
                <p:oleObj name="Chart" r:id="rId4" imgW="8829759" imgH="4724417"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dirty="0"/>
              <a:t>Source: NAIC, Insurance Information </a:t>
            </a:r>
            <a:r>
              <a:rPr lang="en-US" sz="1400" b="1" dirty="0" smtClean="0"/>
              <a:t>Institute.</a:t>
            </a:r>
            <a:endParaRPr lang="en-US" sz="1400" b="1" dirty="0"/>
          </a:p>
        </p:txBody>
      </p:sp>
      <p:sp>
        <p:nvSpPr>
          <p:cNvPr id="10245"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dirty="0" smtClean="0"/>
              <a:t>2003-2012</a:t>
            </a:r>
            <a:endParaRPr lang="en-US" b="1" dirty="0"/>
          </a:p>
        </p:txBody>
      </p:sp>
      <p:sp>
        <p:nvSpPr>
          <p:cNvPr id="6" name="AutoShape 6"/>
          <p:cNvSpPr>
            <a:spLocks noChangeArrowheads="1"/>
          </p:cNvSpPr>
          <p:nvPr/>
        </p:nvSpPr>
        <p:spPr bwMode="blackWhite">
          <a:xfrm rot="10800000" flipH="1" flipV="1">
            <a:off x="4186508" y="1941074"/>
            <a:ext cx="2568575" cy="1533525"/>
          </a:xfrm>
          <a:prstGeom prst="wedgeRectCallout">
            <a:avLst>
              <a:gd name="adj1" fmla="val -86935"/>
              <a:gd name="adj2" fmla="val -31136"/>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Minnesota </a:t>
            </a:r>
            <a:r>
              <a:rPr lang="en-US" sz="1600" b="1" dirty="0">
                <a:solidFill>
                  <a:schemeClr val="bg1"/>
                </a:solidFill>
              </a:rPr>
              <a:t>Commercial MP profitability is below the US </a:t>
            </a:r>
            <a:r>
              <a:rPr lang="en-US" sz="1600" b="1" dirty="0" smtClean="0">
                <a:solidFill>
                  <a:schemeClr val="bg1"/>
                </a:solidFill>
              </a:rPr>
              <a:t>and </a:t>
            </a:r>
            <a:r>
              <a:rPr lang="en-US" sz="1600" b="1" dirty="0">
                <a:solidFill>
                  <a:schemeClr val="bg1"/>
                </a:solidFill>
              </a:rPr>
              <a:t>regional </a:t>
            </a:r>
            <a:r>
              <a:rPr lang="en-US" sz="1600" b="1" dirty="0" smtClean="0">
                <a:solidFill>
                  <a:schemeClr val="bg1"/>
                </a:solidFill>
              </a:rPr>
              <a:t>averages.</a:t>
            </a:r>
            <a:endParaRPr lang="en-US" sz="1600" b="1" dirty="0">
              <a:solidFill>
                <a:schemeClr val="bg1"/>
              </a:solidFill>
            </a:endParaRPr>
          </a:p>
        </p:txBody>
      </p:sp>
    </p:spTree>
    <p:extLst>
      <p:ext uri="{BB962C8B-B14F-4D97-AF65-F5344CB8AC3E}">
        <p14:creationId xmlns:p14="http://schemas.microsoft.com/office/powerpoint/2010/main" val="8046414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dirty="0" smtClean="0"/>
              <a:t>Homeowners: 10-Year Average RNW </a:t>
            </a:r>
            <a:br>
              <a:rPr lang="en-US" dirty="0" smtClean="0"/>
            </a:br>
            <a:r>
              <a:rPr lang="en-US" dirty="0" smtClean="0"/>
              <a:t>MN &amp; Nearby States </a:t>
            </a:r>
          </a:p>
        </p:txBody>
      </p:sp>
      <p:graphicFrame>
        <p:nvGraphicFramePr>
          <p:cNvPr id="11266" name="Object 3"/>
          <p:cNvGraphicFramePr>
            <a:graphicFrameLocks noGrp="1" noChangeAspect="1"/>
          </p:cNvGraphicFramePr>
          <p:nvPr>
            <p:ph type="chart" idx="1"/>
            <p:extLst/>
          </p:nvPr>
        </p:nvGraphicFramePr>
        <p:xfrm>
          <a:off x="325438" y="1740464"/>
          <a:ext cx="8818562" cy="4718050"/>
        </p:xfrm>
        <a:graphic>
          <a:graphicData uri="http://schemas.openxmlformats.org/presentationml/2006/ole">
            <mc:AlternateContent xmlns:mc="http://schemas.openxmlformats.org/markup-compatibility/2006">
              <mc:Choice xmlns:v="urn:schemas-microsoft-com:vml" Requires="v">
                <p:oleObj spid="_x0000_s27990041" name="Chart" r:id="rId4" imgW="8829759" imgH="4724417" progId="MSGraph.Chart.8">
                  <p:embed followColorScheme="full"/>
                </p:oleObj>
              </mc:Choice>
              <mc:Fallback>
                <p:oleObj name="Chart" r:id="rId4" imgW="8829759" imgH="4724417" progId="MSGraph.Chart.8">
                  <p:embed followColorScheme="full"/>
                  <p:pic>
                    <p:nvPicPr>
                      <p:cNvPr id="0" name=""/>
                      <p:cNvPicPr>
                        <a:picLocks noChangeAspect="1" noChangeArrowheads="1"/>
                      </p:cNvPicPr>
                      <p:nvPr/>
                    </p:nvPicPr>
                    <p:blipFill>
                      <a:blip r:embed="rId5"/>
                      <a:srcRect/>
                      <a:stretch>
                        <a:fillRect/>
                      </a:stretch>
                    </p:blipFill>
                    <p:spPr bwMode="auto">
                      <a:xfrm>
                        <a:off x="325438" y="1740464"/>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8"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dirty="0"/>
              <a:t>Source: NAIC, Insurance Information </a:t>
            </a:r>
            <a:r>
              <a:rPr lang="en-US" sz="1400" b="1" dirty="0" smtClean="0"/>
              <a:t>Institute.</a:t>
            </a:r>
            <a:endParaRPr lang="en-US" sz="1400" b="1" dirty="0"/>
          </a:p>
        </p:txBody>
      </p:sp>
      <p:sp>
        <p:nvSpPr>
          <p:cNvPr id="11269"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dirty="0" smtClean="0"/>
              <a:t>2003-2012</a:t>
            </a:r>
            <a:endParaRPr lang="en-US" b="1" dirty="0"/>
          </a:p>
        </p:txBody>
      </p:sp>
      <p:sp>
        <p:nvSpPr>
          <p:cNvPr id="6" name="AutoShape 6"/>
          <p:cNvSpPr>
            <a:spLocks noChangeArrowheads="1"/>
          </p:cNvSpPr>
          <p:nvPr/>
        </p:nvSpPr>
        <p:spPr bwMode="blackWhite">
          <a:xfrm rot="10800000" flipH="1" flipV="1">
            <a:off x="4734719" y="2094045"/>
            <a:ext cx="2372685" cy="1232122"/>
          </a:xfrm>
          <a:prstGeom prst="wedgeRectCallout">
            <a:avLst>
              <a:gd name="adj1" fmla="val -85856"/>
              <a:gd name="adj2" fmla="val -30508"/>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Minnesota </a:t>
            </a:r>
            <a:r>
              <a:rPr lang="en-US" sz="1600" b="1" dirty="0">
                <a:solidFill>
                  <a:schemeClr val="bg1"/>
                </a:solidFill>
              </a:rPr>
              <a:t>Homeowners profitability is </a:t>
            </a:r>
            <a:r>
              <a:rPr lang="en-US" sz="1600" b="1" dirty="0" smtClean="0">
                <a:solidFill>
                  <a:schemeClr val="bg1"/>
                </a:solidFill>
              </a:rPr>
              <a:t>below </a:t>
            </a:r>
            <a:r>
              <a:rPr lang="en-US" sz="1600" b="1" dirty="0">
                <a:solidFill>
                  <a:schemeClr val="bg1"/>
                </a:solidFill>
              </a:rPr>
              <a:t>the US </a:t>
            </a:r>
            <a:r>
              <a:rPr lang="en-US" sz="1600" b="1" dirty="0" smtClean="0">
                <a:solidFill>
                  <a:schemeClr val="bg1"/>
                </a:solidFill>
              </a:rPr>
              <a:t>and regional averages.</a:t>
            </a:r>
            <a:endParaRPr lang="en-US" sz="1600" b="1" dirty="0">
              <a:solidFill>
                <a:schemeClr val="bg1"/>
              </a:solidFill>
            </a:endParaRPr>
          </a:p>
        </p:txBody>
      </p:sp>
    </p:spTree>
    <p:extLst>
      <p:ext uri="{BB962C8B-B14F-4D97-AF65-F5344CB8AC3E}">
        <p14:creationId xmlns:p14="http://schemas.microsoft.com/office/powerpoint/2010/main" val="29542659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Rectangle 110"/>
          <p:cNvSpPr>
            <a:spLocks noGrp="1" noChangeArrowheads="1"/>
          </p:cNvSpPr>
          <p:nvPr>
            <p:ph type="sldNum" sz="quarter" idx="12"/>
          </p:nvPr>
        </p:nvSpPr>
        <p:spPr/>
        <p:txBody>
          <a:bodyPr/>
          <a:lstStyle/>
          <a:p>
            <a:pPr>
              <a:defRPr/>
            </a:pPr>
            <a:fld id="{369B5D5E-38A7-43B7-8BD4-F77E16827FD2}" type="slidenum">
              <a:rPr lang="en-US" smtClean="0">
                <a:solidFill>
                  <a:srgbClr val="000000"/>
                </a:solidFill>
              </a:rPr>
              <a:pPr>
                <a:defRPr/>
              </a:pPr>
              <a:t>38</a:t>
            </a:fld>
            <a:endParaRPr lang="en-US" smtClean="0">
              <a:solidFill>
                <a:srgbClr val="000000"/>
              </a:solidFill>
            </a:endParaRPr>
          </a:p>
        </p:txBody>
      </p:sp>
      <p:sp>
        <p:nvSpPr>
          <p:cNvPr id="22531" name="Rectangle 191"/>
          <p:cNvSpPr>
            <a:spLocks noGrp="1" noChangeArrowheads="1"/>
          </p:cNvSpPr>
          <p:nvPr>
            <p:ph type="title"/>
          </p:nvPr>
        </p:nvSpPr>
        <p:spPr/>
        <p:txBody>
          <a:bodyPr/>
          <a:lstStyle/>
          <a:p>
            <a:r>
              <a:rPr lang="en-US" sz="2400" dirty="0" smtClean="0"/>
              <a:t>Top Ten Most Expensive And Least Expensive States For Homeowners Insurance, 2011 (1)</a:t>
            </a:r>
          </a:p>
        </p:txBody>
      </p:sp>
      <p:graphicFrame>
        <p:nvGraphicFramePr>
          <p:cNvPr id="2098375" name="Group 199"/>
          <p:cNvGraphicFramePr>
            <a:graphicFrameLocks noGrp="1"/>
          </p:cNvGraphicFramePr>
          <p:nvPr>
            <p:extLst/>
          </p:nvPr>
        </p:nvGraphicFramePr>
        <p:xfrm>
          <a:off x="598488" y="1874838"/>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Florida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$1,933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$518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dirty="0">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Louisiana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1,672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Oregon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559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dirty="0">
                          <a:solidFill>
                            <a:srgbClr val="000000"/>
                          </a:solidFill>
                          <a:latin typeface="Arial"/>
                          <a:ea typeface="+mn-ea"/>
                          <a:cs typeface="+mn-cs"/>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ea typeface="+mn-ea"/>
                          <a:cs typeface="+mn-cs"/>
                        </a:rPr>
                        <a:t>Texas (2)</a:t>
                      </a:r>
                      <a:endParaRPr lang="en-US" sz="1200" b="0" i="0" u="none" strike="noStrike" dirty="0">
                        <a:solidFill>
                          <a:srgbClr val="000000"/>
                        </a:solidFill>
                        <a:latin typeface="Arial"/>
                        <a:ea typeface="+mn-ea"/>
                        <a:cs typeface="+mn-cs"/>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ea typeface="+mn-ea"/>
                          <a:cs typeface="+mn-cs"/>
                        </a:rPr>
                        <a:t>1,578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Utah</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563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Mississippi</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ea typeface="+mn-ea"/>
                          <a:cs typeface="+mn-cs"/>
                        </a:rPr>
                        <a:t>1,409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592</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Oklahoma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1,386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Washington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626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Alabama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1,163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644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1,139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664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Kansas</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1,103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Arizona </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Nevada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689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Iowa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713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2841"/>
            <a:ext cx="8763000" cy="1985159"/>
          </a:xfrm>
          <a:prstGeom prst="rect">
            <a:avLst/>
          </a:prstGeom>
          <a:noFill/>
          <a:ln w="9525" algn="ctr">
            <a:noFill/>
            <a:miter lim="800000"/>
            <a:headEnd/>
            <a:tailEnd/>
          </a:ln>
        </p:spPr>
        <p:txBody>
          <a:bodyPr lIns="365760" tIns="0" rIns="0" bIns="137160" anchor="b">
            <a:spAutoFit/>
          </a:bodyPr>
          <a:lstStyle/>
          <a:p>
            <a:pPr marL="228600" indent="-228600">
              <a:buFontTx/>
              <a:buAutoNum type="arabicParenBoth"/>
            </a:pPr>
            <a:r>
              <a:rPr lang="en-US" sz="1000" dirty="0" smtClean="0"/>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a:buFontTx/>
              <a:buAutoNum type="arabicParenBoth"/>
            </a:pPr>
            <a:r>
              <a:rPr lang="en-US" sz="1000" dirty="0" smtClean="0"/>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endParaRPr lang="en-US" sz="1000" dirty="0"/>
          </a:p>
          <a:p>
            <a:r>
              <a:rPr lang="en-US" sz="1000" dirty="0" smtClean="0"/>
              <a:t>Note: Average premium=Premiums/exposure per house years. A house year is equal to 365 days of insured coverage for a single dwelling. The NAIC does not rank state average expenditures and does not endorse any conclusions drawn from this data.</a:t>
            </a:r>
          </a:p>
          <a:p>
            <a:r>
              <a:rPr lang="en-US" sz="1000" dirty="0" smtClean="0"/>
              <a:t>Source: ©2013 National Association of Insurance Commissioners (NAIC). Reprinted with permission. Further reprint or distribution strictly prohibited without written permission of NAIC.</a:t>
            </a:r>
            <a:endParaRPr lang="en-US" sz="1000" dirty="0"/>
          </a:p>
        </p:txBody>
      </p:sp>
      <p:sp>
        <p:nvSpPr>
          <p:cNvPr id="22620"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smtClean="0">
                <a:solidFill>
                  <a:srgbClr val="FFFFFF"/>
                </a:solidFill>
              </a:rPr>
              <a:t>Minnesota </a:t>
            </a:r>
            <a:r>
              <a:rPr lang="pt-BR" b="1" dirty="0">
                <a:solidFill>
                  <a:srgbClr val="FFFFFF"/>
                </a:solidFill>
              </a:rPr>
              <a:t>ranked as the </a:t>
            </a:r>
            <a:r>
              <a:rPr lang="pt-BR" b="1" dirty="0" smtClean="0">
                <a:solidFill>
                  <a:srgbClr val="FFFFFF"/>
                </a:solidFill>
              </a:rPr>
              <a:t>14th most </a:t>
            </a:r>
            <a:r>
              <a:rPr lang="pt-BR" b="1" dirty="0">
                <a:solidFill>
                  <a:srgbClr val="FFFFFF"/>
                </a:solidFill>
              </a:rPr>
              <a:t>expensive state for homeowners insurance in </a:t>
            </a:r>
            <a:r>
              <a:rPr lang="pt-BR" b="1" dirty="0" smtClean="0">
                <a:solidFill>
                  <a:srgbClr val="FFFFFF"/>
                </a:solidFill>
              </a:rPr>
              <a:t>2011, </a:t>
            </a:r>
            <a:r>
              <a:rPr lang="pt-BR" b="1" dirty="0">
                <a:solidFill>
                  <a:srgbClr val="FFFFFF"/>
                </a:solidFill>
              </a:rPr>
              <a:t>with an average expenditure of </a:t>
            </a:r>
            <a:r>
              <a:rPr lang="pt-BR" b="1" dirty="0" smtClean="0">
                <a:solidFill>
                  <a:srgbClr val="FFFFFF"/>
                </a:solidFill>
              </a:rPr>
              <a:t>$1,056.</a:t>
            </a:r>
            <a:endParaRPr lang="pt-BR" b="1" dirty="0">
              <a:solidFill>
                <a:srgbClr val="FFFFFF"/>
              </a:solidFill>
            </a:endParaRPr>
          </a:p>
        </p:txBody>
      </p:sp>
    </p:spTree>
    <p:extLst>
      <p:ext uri="{BB962C8B-B14F-4D97-AF65-F5344CB8AC3E}">
        <p14:creationId xmlns:p14="http://schemas.microsoft.com/office/powerpoint/2010/main" val="613050696"/>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1B9F548-5DA1-4F9F-8361-05BCC4B97D39}" type="slidenum">
              <a:rPr lang="en-US" sz="900"/>
              <a:pPr algn="r" eaLnBrk="0" hangingPunct="0">
                <a:lnSpc>
                  <a:spcPct val="85000"/>
                </a:lnSpc>
                <a:spcBef>
                  <a:spcPct val="20000"/>
                </a:spcBef>
              </a:pPr>
              <a:t>39</a:t>
            </a:fld>
            <a:endParaRPr lang="en-US" sz="900"/>
          </a:p>
        </p:txBody>
      </p:sp>
      <p:sp>
        <p:nvSpPr>
          <p:cNvPr id="13316" name="Rectangle 2"/>
          <p:cNvSpPr>
            <a:spLocks noGrp="1" noChangeArrowheads="1"/>
          </p:cNvSpPr>
          <p:nvPr>
            <p:ph type="title" idx="4294967295"/>
          </p:nvPr>
        </p:nvSpPr>
        <p:spPr/>
        <p:txBody>
          <a:bodyPr/>
          <a:lstStyle/>
          <a:p>
            <a:r>
              <a:rPr lang="en-US" dirty="0" smtClean="0"/>
              <a:t>All Lines DWP Growth: MN vs. U.S., 2004-2013</a:t>
            </a:r>
          </a:p>
        </p:txBody>
      </p:sp>
      <p:sp>
        <p:nvSpPr>
          <p:cNvPr id="13317"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7991065" name="Chart" r:id="rId4" imgW="8601024" imgH="4610130" progId="MSGraph.Chart.8">
                  <p:embed followColorScheme="full"/>
                </p:oleObj>
              </mc:Choice>
              <mc:Fallback>
                <p:oleObj name="Chart" r:id="rId4" imgW="8601024" imgH="4610130"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2889959" y="136048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2004-2013</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2.2%</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MN: 2.0%</a:t>
            </a:r>
            <a:endParaRPr lang="en-US" b="1" dirty="0">
              <a:solidFill>
                <a:schemeClr val="bg1"/>
              </a:solidFill>
            </a:endParaRPr>
          </a:p>
        </p:txBody>
      </p:sp>
      <p:sp>
        <p:nvSpPr>
          <p:cNvPr id="9" name="AutoShape 9"/>
          <p:cNvSpPr>
            <a:spLocks noChangeArrowheads="1"/>
          </p:cNvSpPr>
          <p:nvPr/>
        </p:nvSpPr>
        <p:spPr bwMode="blackWhite">
          <a:xfrm>
            <a:off x="6789909" y="4236239"/>
            <a:ext cx="1879262" cy="1179871"/>
          </a:xfrm>
          <a:prstGeom prst="wedgeRectCallout">
            <a:avLst>
              <a:gd name="adj1" fmla="val 37290"/>
              <a:gd name="adj2" fmla="val -68373"/>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Growth in MN has outpaced the US in recent years</a:t>
            </a:r>
            <a:endParaRPr lang="en-US" b="1" dirty="0">
              <a:solidFill>
                <a:srgbClr val="FFFFFF"/>
              </a:solidFill>
            </a:endParaRPr>
          </a:p>
        </p:txBody>
      </p:sp>
    </p:spTree>
    <p:extLst>
      <p:ext uri="{BB962C8B-B14F-4D97-AF65-F5344CB8AC3E}">
        <p14:creationId xmlns:p14="http://schemas.microsoft.com/office/powerpoint/2010/main" val="41420007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900"/>
                            </p:stCondLst>
                            <p:childTnLst>
                              <p:par>
                                <p:cTn id="18" presetID="22" presetClass="entr" presetSubtype="4" fill="hold" grpId="0" nodeType="after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7836558" name="Chart" r:id="rId5" imgW="8258192" imgH="5505515" progId="MSGraph.Chart.8">
                  <p:embed followColorScheme="full"/>
                </p:oleObj>
              </mc:Choice>
              <mc:Fallback>
                <p:oleObj name="Chart" r:id="rId5" imgW="8258192" imgH="5505515"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2014:Q1*</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86218" y="5168745"/>
            <a:ext cx="1447800" cy="381000"/>
          </a:xfrm>
          <a:prstGeom prst="wedgeRectCallout">
            <a:avLst>
              <a:gd name="adj1" fmla="val -51572"/>
              <a:gd name="adj2" fmla="val -1222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463334" y="5176682"/>
            <a:ext cx="1447800" cy="381000"/>
          </a:xfrm>
          <a:prstGeom prst="wedgeRectCallout">
            <a:avLst>
              <a:gd name="adj1" fmla="val -60529"/>
              <a:gd name="adj2" fmla="val -2148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388036" y="5136279"/>
            <a:ext cx="1600200" cy="381000"/>
          </a:xfrm>
          <a:prstGeom prst="wedgeRectCallout">
            <a:avLst>
              <a:gd name="adj1" fmla="val -63227"/>
              <a:gd name="adj2" fmla="val -17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619376"/>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2013 10.4%</a:t>
            </a:r>
            <a:endParaRPr lang="en-US" b="1" dirty="0">
              <a:solidFill>
                <a:srgbClr val="FFFFFF"/>
              </a:solidFill>
            </a:endParaRPr>
          </a:p>
        </p:txBody>
      </p:sp>
      <p:sp>
        <p:nvSpPr>
          <p:cNvPr id="19" name="AutoShape 8"/>
          <p:cNvSpPr>
            <a:spLocks noChangeArrowheads="1"/>
          </p:cNvSpPr>
          <p:nvPr/>
        </p:nvSpPr>
        <p:spPr bwMode="blackWhite">
          <a:xfrm>
            <a:off x="7778839" y="4457623"/>
            <a:ext cx="1106399" cy="660400"/>
          </a:xfrm>
          <a:prstGeom prst="wedgeRectCallout">
            <a:avLst>
              <a:gd name="adj1" fmla="val 25845"/>
              <a:gd name="adj2" fmla="val -1004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2014:Q1 8.2%</a:t>
            </a:r>
            <a:endParaRPr lang="en-US" b="1" dirty="0">
              <a:solidFill>
                <a:srgbClr val="FFFFFF"/>
              </a:solidFill>
            </a:endParaRPr>
          </a:p>
        </p:txBody>
      </p:sp>
    </p:spTree>
    <p:custDataLst>
      <p:tags r:id="rId2"/>
    </p:custDataLst>
    <p:extLst>
      <p:ext uri="{BB962C8B-B14F-4D97-AF65-F5344CB8AC3E}">
        <p14:creationId xmlns:p14="http://schemas.microsoft.com/office/powerpoint/2010/main" val="426603193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BC5940F-AB6A-48B2-BA2A-C3FCE297C0D6}" type="slidenum">
              <a:rPr lang="en-US" sz="900"/>
              <a:pPr algn="r" eaLnBrk="0" hangingPunct="0">
                <a:lnSpc>
                  <a:spcPct val="85000"/>
                </a:lnSpc>
                <a:spcBef>
                  <a:spcPct val="20000"/>
                </a:spcBef>
              </a:pPr>
              <a:t>40</a:t>
            </a:fld>
            <a:endParaRPr lang="en-US" sz="900"/>
          </a:p>
        </p:txBody>
      </p:sp>
      <p:sp>
        <p:nvSpPr>
          <p:cNvPr id="14340" name="Rectangle 2"/>
          <p:cNvSpPr>
            <a:spLocks noGrp="1" noChangeArrowheads="1"/>
          </p:cNvSpPr>
          <p:nvPr>
            <p:ph type="title" idx="4294967295"/>
          </p:nvPr>
        </p:nvSpPr>
        <p:spPr/>
        <p:txBody>
          <a:bodyPr/>
          <a:lstStyle/>
          <a:p>
            <a:r>
              <a:rPr lang="en-US" dirty="0" smtClean="0"/>
              <a:t>Comm. Lines DWP Growth: MN vs. U.S., 2004-2013</a:t>
            </a:r>
          </a:p>
        </p:txBody>
      </p:sp>
      <p:sp>
        <p:nvSpPr>
          <p:cNvPr id="1434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7992089" name="Chart" r:id="rId4" imgW="8601024" imgH="4610130" progId="MSGraph.Chart.8">
                  <p:embed followColorScheme="full"/>
                </p:oleObj>
              </mc:Choice>
              <mc:Fallback>
                <p:oleObj name="Chart" r:id="rId4" imgW="8601024" imgH="4610130"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3998912" y="136048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2004-2013</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2.0%</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MN: 2.3%</a:t>
            </a:r>
            <a:endParaRPr lang="en-US" b="1" dirty="0">
              <a:solidFill>
                <a:schemeClr val="bg1"/>
              </a:solidFill>
            </a:endParaRPr>
          </a:p>
        </p:txBody>
      </p:sp>
    </p:spTree>
    <p:extLst>
      <p:ext uri="{BB962C8B-B14F-4D97-AF65-F5344CB8AC3E}">
        <p14:creationId xmlns:p14="http://schemas.microsoft.com/office/powerpoint/2010/main" val="30404354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0821945-3EB8-4797-B316-3AD088638739}" type="slidenum">
              <a:rPr lang="en-US" sz="900"/>
              <a:pPr algn="r" eaLnBrk="0" hangingPunct="0">
                <a:lnSpc>
                  <a:spcPct val="85000"/>
                </a:lnSpc>
                <a:spcBef>
                  <a:spcPct val="20000"/>
                </a:spcBef>
              </a:pPr>
              <a:t>41</a:t>
            </a:fld>
            <a:endParaRPr lang="en-US" sz="900"/>
          </a:p>
        </p:txBody>
      </p:sp>
      <p:sp>
        <p:nvSpPr>
          <p:cNvPr id="15364" name="Rectangle 2"/>
          <p:cNvSpPr>
            <a:spLocks noGrp="1" noChangeArrowheads="1"/>
          </p:cNvSpPr>
          <p:nvPr>
            <p:ph type="title" idx="4294967295"/>
          </p:nvPr>
        </p:nvSpPr>
        <p:spPr/>
        <p:txBody>
          <a:bodyPr/>
          <a:lstStyle/>
          <a:p>
            <a:r>
              <a:rPr lang="en-US" dirty="0" smtClean="0"/>
              <a:t>Personal Lines DWP Growth: MN vs. U.S., 2004-2013</a:t>
            </a:r>
          </a:p>
        </p:txBody>
      </p:sp>
      <p:sp>
        <p:nvSpPr>
          <p:cNvPr id="1536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7993113" name="Chart" r:id="rId4" imgW="8601024" imgH="4610130" progId="MSGraph.Chart.8">
                  <p:embed followColorScheme="full"/>
                </p:oleObj>
              </mc:Choice>
              <mc:Fallback>
                <p:oleObj name="Chart" r:id="rId4" imgW="8601024" imgH="4610130"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6094413" y="39798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2004-2013</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2.6%</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MN: 2.0%</a:t>
            </a:r>
            <a:endParaRPr lang="en-US" b="1" dirty="0">
              <a:solidFill>
                <a:schemeClr val="bg1"/>
              </a:solidFill>
            </a:endParaRPr>
          </a:p>
        </p:txBody>
      </p:sp>
    </p:spTree>
    <p:extLst>
      <p:ext uri="{BB962C8B-B14F-4D97-AF65-F5344CB8AC3E}">
        <p14:creationId xmlns:p14="http://schemas.microsoft.com/office/powerpoint/2010/main" val="14619485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8EDDEE1-42C0-4659-8F47-700F8C18761E}" type="slidenum">
              <a:rPr lang="en-US" sz="900"/>
              <a:pPr algn="r" eaLnBrk="0" hangingPunct="0">
                <a:lnSpc>
                  <a:spcPct val="85000"/>
                </a:lnSpc>
                <a:spcBef>
                  <a:spcPct val="20000"/>
                </a:spcBef>
              </a:pPr>
              <a:t>42</a:t>
            </a:fld>
            <a:endParaRPr lang="en-US" sz="900"/>
          </a:p>
        </p:txBody>
      </p:sp>
      <p:sp>
        <p:nvSpPr>
          <p:cNvPr id="16388" name="Rectangle 2"/>
          <p:cNvSpPr>
            <a:spLocks noGrp="1" noChangeArrowheads="1"/>
          </p:cNvSpPr>
          <p:nvPr>
            <p:ph type="title" idx="4294967295"/>
          </p:nvPr>
        </p:nvSpPr>
        <p:spPr/>
        <p:txBody>
          <a:bodyPr/>
          <a:lstStyle/>
          <a:p>
            <a:r>
              <a:rPr lang="en-US" dirty="0" smtClean="0"/>
              <a:t>Private Passenger Auto DWP Growth: MN vs. U.S., 2004-2013</a:t>
            </a:r>
          </a:p>
        </p:txBody>
      </p:sp>
      <p:sp>
        <p:nvSpPr>
          <p:cNvPr id="1638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7994137" name="Chart" r:id="rId4" imgW="8601024" imgH="4610130" progId="MSGraph.Chart.8">
                  <p:embed followColorScheme="full"/>
                </p:oleObj>
              </mc:Choice>
              <mc:Fallback>
                <p:oleObj name="Chart" r:id="rId4" imgW="8601024" imgH="4610130"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3065394" y="1363697"/>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2004-2013</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1.5%</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MN: 0.1%</a:t>
            </a:r>
            <a:endParaRPr lang="en-US" b="1" dirty="0">
              <a:solidFill>
                <a:schemeClr val="bg1"/>
              </a:solidFill>
            </a:endParaRPr>
          </a:p>
        </p:txBody>
      </p:sp>
    </p:spTree>
    <p:extLst>
      <p:ext uri="{BB962C8B-B14F-4D97-AF65-F5344CB8AC3E}">
        <p14:creationId xmlns:p14="http://schemas.microsoft.com/office/powerpoint/2010/main" val="16177334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489455-93D0-45AA-BDD4-E5A88487D8EC}" type="slidenum">
              <a:rPr lang="en-US" sz="900"/>
              <a:pPr algn="r" eaLnBrk="0" hangingPunct="0">
                <a:lnSpc>
                  <a:spcPct val="85000"/>
                </a:lnSpc>
                <a:spcBef>
                  <a:spcPct val="20000"/>
                </a:spcBef>
              </a:pPr>
              <a:t>43</a:t>
            </a:fld>
            <a:endParaRPr lang="en-US" sz="900"/>
          </a:p>
        </p:txBody>
      </p:sp>
      <p:sp>
        <p:nvSpPr>
          <p:cNvPr id="17412" name="Rectangle 2"/>
          <p:cNvSpPr>
            <a:spLocks noGrp="1" noChangeArrowheads="1"/>
          </p:cNvSpPr>
          <p:nvPr>
            <p:ph type="title" idx="4294967295"/>
          </p:nvPr>
        </p:nvSpPr>
        <p:spPr/>
        <p:txBody>
          <a:bodyPr/>
          <a:lstStyle/>
          <a:p>
            <a:r>
              <a:rPr lang="en-US" dirty="0" smtClean="0"/>
              <a:t>Homeowners DWP Growth: MN vs. U.S., 2004-2013</a:t>
            </a:r>
          </a:p>
        </p:txBody>
      </p:sp>
      <p:sp>
        <p:nvSpPr>
          <p:cNvPr id="17413"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7995161" name="Chart" r:id="rId4" imgW="8601024" imgH="4610130" progId="MSGraph.Chart.8">
                  <p:embed followColorScheme="full"/>
                </p:oleObj>
              </mc:Choice>
              <mc:Fallback>
                <p:oleObj name="Chart" r:id="rId4" imgW="8601024" imgH="4610130"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6481968" y="1166813"/>
            <a:ext cx="2434813" cy="109601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2004-2013</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5.4%</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MN: 5.8%</a:t>
            </a:r>
            <a:endParaRPr lang="en-US" b="1" dirty="0">
              <a:solidFill>
                <a:schemeClr val="bg1"/>
              </a:solidFill>
            </a:endParaRPr>
          </a:p>
        </p:txBody>
      </p:sp>
    </p:spTree>
    <p:extLst>
      <p:ext uri="{BB962C8B-B14F-4D97-AF65-F5344CB8AC3E}">
        <p14:creationId xmlns:p14="http://schemas.microsoft.com/office/powerpoint/2010/main" val="8031711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44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44</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45</a:t>
            </a:fld>
            <a:endParaRPr lang="en-US" altLang="en-US" smtClean="0">
              <a:solidFill>
                <a:srgbClr val="000000"/>
              </a:solidFill>
            </a:endParaRPr>
          </a:p>
        </p:txBody>
      </p:sp>
      <p:sp>
        <p:nvSpPr>
          <p:cNvPr id="103429" name="Rectangle 6"/>
          <p:cNvSpPr>
            <a:spLocks noChangeArrowheads="1"/>
          </p:cNvSpPr>
          <p:nvPr/>
        </p:nvSpPr>
        <p:spPr bwMode="auto">
          <a:xfrm>
            <a:off x="1685925"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365500"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6335713"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nvGraphicFramePr>
        <p:xfrm>
          <a:off x="363538" y="1803400"/>
          <a:ext cx="8683625" cy="4532313"/>
        </p:xfrm>
        <a:graphic>
          <a:graphicData uri="http://schemas.openxmlformats.org/presentationml/2006/ole">
            <mc:AlternateContent xmlns:mc="http://schemas.openxmlformats.org/markup-compatibility/2006">
              <mc:Choice xmlns:v="urn:schemas-microsoft-com:vml" Requires="v">
                <p:oleObj spid="_x0000_s27973703" name="Chart" r:id="rId4" imgW="8591678" imgH="4552970" progId="MSGraph.Chart.8">
                  <p:embed followColorScheme="full"/>
                </p:oleObj>
              </mc:Choice>
              <mc:Fallback>
                <p:oleObj name="Chart" r:id="rId4" imgW="8591678" imgH="4552970" progId="MSGraph.Chart.8">
                  <p:embed followColorScheme="full"/>
                  <p:pic>
                    <p:nvPicPr>
                      <p:cNvPr id="0" name=""/>
                      <p:cNvPicPr>
                        <a:picLocks noChangeArrowheads="1"/>
                      </p:cNvPicPr>
                      <p:nvPr/>
                    </p:nvPicPr>
                    <p:blipFill>
                      <a:blip r:embed="rId5"/>
                      <a:srcRect/>
                      <a:stretch>
                        <a:fillRect/>
                      </a:stretch>
                    </p:blipFill>
                    <p:spPr bwMode="gray">
                      <a:xfrm>
                        <a:off x="363538" y="1803400"/>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34950" y="90488"/>
            <a:ext cx="7400925" cy="860425"/>
          </a:xfrm>
        </p:spPr>
        <p:txBody>
          <a:bodyPr/>
          <a:lstStyle/>
          <a:p>
            <a:r>
              <a:rPr lang="en-US" altLang="en-US" smtClean="0">
                <a:latin typeface="Arial" panose="020B0604020202020204" pitchFamily="34" charset="0"/>
              </a:rPr>
              <a:t>Net Premium Growth: Annual Change, </a:t>
            </a:r>
            <a:br>
              <a:rPr lang="en-US" altLang="en-US" smtClean="0">
                <a:latin typeface="Arial" panose="020B0604020202020204" pitchFamily="34" charset="0"/>
              </a:rPr>
            </a:br>
            <a:r>
              <a:rPr lang="en-US" altLang="en-US" smtClean="0">
                <a:latin typeface="Arial" panose="020B0604020202020204" pitchFamily="34" charset="0"/>
              </a:rPr>
              <a:t>1971—2014F</a:t>
            </a:r>
          </a:p>
        </p:txBody>
      </p:sp>
      <p:sp>
        <p:nvSpPr>
          <p:cNvPr id="103434"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61626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26268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 </a:t>
            </a:r>
          </a:p>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Shaded areas denote “hard market” periods</a:t>
            </a:r>
          </a:p>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238" y="3038475"/>
            <a:ext cx="1320800" cy="1103313"/>
          </a:xfrm>
          <a:prstGeom prst="wedgeRectCallout">
            <a:avLst>
              <a:gd name="adj1" fmla="val 32223"/>
              <a:gd name="adj2" fmla="val 879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2014F: 4.0%</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2013: 4.6%</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2012: +</a:t>
            </a:r>
            <a:r>
              <a:rPr lang="en-US" sz="1400" b="1" dirty="0">
                <a:solidFill>
                  <a:srgbClr val="FFFFFF"/>
                </a:solidFill>
              </a:rPr>
              <a:t>4.3</a:t>
            </a:r>
            <a:r>
              <a:rPr lang="en-US" sz="1400" b="1" dirty="0">
                <a:solidFill>
                  <a:srgbClr val="FFFFFF"/>
                </a:solidFill>
                <a:cs typeface="Arial" charset="0"/>
              </a:rPr>
              <a:t>%</a:t>
            </a:r>
            <a:endParaRPr lang="en-US" sz="1600" b="1" dirty="0">
              <a:solidFill>
                <a:srgbClr val="FFFFFF"/>
              </a:solidFill>
              <a:cs typeface="Arial" charset="0"/>
            </a:endParaRPr>
          </a:p>
        </p:txBody>
      </p:sp>
    </p:spTree>
    <p:extLst>
      <p:ext uri="{BB962C8B-B14F-4D97-AF65-F5344CB8AC3E}">
        <p14:creationId xmlns:p14="http://schemas.microsoft.com/office/powerpoint/2010/main" val="203327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46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047761257"/>
              </p:ext>
            </p:extLst>
          </p:nvPr>
        </p:nvGraphicFramePr>
        <p:xfrm>
          <a:off x="4763" y="1676400"/>
          <a:ext cx="9132887" cy="4714875"/>
        </p:xfrm>
        <a:graphic>
          <a:graphicData uri="http://schemas.openxmlformats.org/presentationml/2006/ole">
            <mc:AlternateContent xmlns:mc="http://schemas.openxmlformats.org/markup-compatibility/2006">
              <mc:Choice xmlns:v="urn:schemas-microsoft-com:vml" Requires="v">
                <p:oleObj spid="_x0000_s27955295"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4763" y="1676400"/>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829978" y="2109744"/>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6 years with premiums written expanding  by 74.6%</a:t>
            </a:r>
            <a:endParaRPr lang="en-US" b="1" dirty="0">
              <a:solidFill>
                <a:schemeClr val="bg1"/>
              </a:solidFill>
            </a:endParaRPr>
          </a:p>
        </p:txBody>
      </p:sp>
    </p:spTree>
    <p:extLst>
      <p:ext uri="{BB962C8B-B14F-4D97-AF65-F5344CB8AC3E}">
        <p14:creationId xmlns:p14="http://schemas.microsoft.com/office/powerpoint/2010/main" val="728915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47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7956318"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7 states and DC between 2007 and 2013</a:t>
            </a:r>
            <a:endParaRPr lang="en-US" b="1" dirty="0">
              <a:solidFill>
                <a:schemeClr val="bg1"/>
              </a:solidFill>
            </a:endParaRPr>
          </a:p>
        </p:txBody>
      </p:sp>
    </p:spTree>
    <p:extLst>
      <p:ext uri="{BB962C8B-B14F-4D97-AF65-F5344CB8AC3E}">
        <p14:creationId xmlns:p14="http://schemas.microsoft.com/office/powerpoint/2010/main" val="291952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48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15171276"/>
              </p:ext>
            </p:extLst>
          </p:nvPr>
        </p:nvGraphicFramePr>
        <p:xfrm>
          <a:off x="22225" y="1671638"/>
          <a:ext cx="9097963" cy="4725987"/>
        </p:xfrm>
        <a:graphic>
          <a:graphicData uri="http://schemas.openxmlformats.org/presentationml/2006/ole">
            <mc:AlternateContent xmlns:mc="http://schemas.openxmlformats.org/markup-compatibility/2006">
              <mc:Choice xmlns:v="urn:schemas-microsoft-com:vml" Requires="v">
                <p:oleObj spid="_x0000_s27957343"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22225" y="1671638"/>
                        <a:ext cx="9097963"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8009378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49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3703212403"/>
              </p:ext>
            </p:extLst>
          </p:nvPr>
        </p:nvGraphicFramePr>
        <p:xfrm>
          <a:off x="3175" y="1789113"/>
          <a:ext cx="9136063" cy="4725987"/>
        </p:xfrm>
        <a:graphic>
          <a:graphicData uri="http://schemas.openxmlformats.org/presentationml/2006/ole">
            <mc:AlternateContent xmlns:mc="http://schemas.openxmlformats.org/markup-compatibility/2006">
              <mc:Choice xmlns:v="urn:schemas-microsoft-com:vml" Requires="v">
                <p:oleObj spid="_x0000_s27958367" name="Chart" r:id="rId4" imgW="8820049" imgH="4562577" progId="MSGraph.Chart.8">
                  <p:embed followColorScheme="full"/>
                </p:oleObj>
              </mc:Choice>
              <mc:Fallback>
                <p:oleObj name="Chart" r:id="rId4" imgW="8820049" imgH="4562577" progId="MSGraph.Chart.8">
                  <p:embed followColorScheme="full"/>
                  <p:pic>
                    <p:nvPicPr>
                      <p:cNvPr id="0" name=""/>
                      <p:cNvPicPr>
                        <a:picLocks noChangeAspect="1" noChangeArrowheads="1"/>
                      </p:cNvPicPr>
                      <p:nvPr/>
                    </p:nvPicPr>
                    <p:blipFill>
                      <a:blip r:embed="rId5"/>
                      <a:srcRect/>
                      <a:stretch>
                        <a:fillRect/>
                      </a:stretch>
                    </p:blipFill>
                    <p:spPr bwMode="auto">
                      <a:xfrm>
                        <a:off x="3175" y="1789113"/>
                        <a:ext cx="9136063"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6942330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1987–2014:Q1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2014.  2014 figure is through Q1:2014.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7837582" name="Chart" r:id="rId4" imgW="8601024" imgH="4600673" progId="MSGraph.Chart.8">
                  <p:embed followColorScheme="full"/>
                </p:oleObj>
              </mc:Choice>
              <mc:Fallback>
                <p:oleObj name="Chart" r:id="rId4" imgW="8601024" imgH="4600673" progId="MSGraph.Chart.8">
                  <p:embed followColorScheme="full"/>
                  <p:pic>
                    <p:nvPicPr>
                      <p:cNvPr id="0" name=""/>
                      <p:cNvPicPr>
                        <a:picLocks noChangeArrowheads="1"/>
                      </p:cNvPicPr>
                      <p:nvPr/>
                    </p:nvPicPr>
                    <p:blipFill>
                      <a:blip r:embed="rId5"/>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49334"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53765"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Tree>
    <p:extLst>
      <p:ext uri="{BB962C8B-B14F-4D97-AF65-F5344CB8AC3E}">
        <p14:creationId xmlns:p14="http://schemas.microsoft.com/office/powerpoint/2010/main" val="5043204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1999-2013</a:t>
            </a:r>
            <a:endParaRPr lang="en-US" sz="2800" dirty="0" smtClean="0"/>
          </a:p>
        </p:txBody>
      </p:sp>
      <p:graphicFrame>
        <p:nvGraphicFramePr>
          <p:cNvPr id="44034" name="Object 3"/>
          <p:cNvGraphicFramePr>
            <a:graphicFrameLocks noGrp="1" noChangeAspect="1"/>
          </p:cNvGraphicFramePr>
          <p:nvPr>
            <p:ph type="chart" idx="1"/>
            <p:extLst/>
          </p:nvPr>
        </p:nvGraphicFramePr>
        <p:xfrm>
          <a:off x="170170" y="1468284"/>
          <a:ext cx="8678862" cy="4814888"/>
        </p:xfrm>
        <a:graphic>
          <a:graphicData uri="http://schemas.openxmlformats.org/presentationml/2006/ole">
            <mc:AlternateContent xmlns:mc="http://schemas.openxmlformats.org/markup-compatibility/2006">
              <mc:Choice xmlns:v="urn:schemas-microsoft-com:vml" Requires="v">
                <p:oleObj spid="_x0000_s27959391" name="Chart" r:id="rId3" imgW="8620022" imgH="4781603" progId="MSGraph.Chart.8">
                  <p:embed followColorScheme="full"/>
                </p:oleObj>
              </mc:Choice>
              <mc:Fallback>
                <p:oleObj name="Chart" r:id="rId3" imgW="8620022" imgH="4781603" progId="MSGraph.Chart.8">
                  <p:embed followColorScheme="full"/>
                  <p:pic>
                    <p:nvPicPr>
                      <p:cNvPr id="0" name=""/>
                      <p:cNvPicPr>
                        <a:picLocks noChangeAspect="1" noChangeArrowheads="1"/>
                      </p:cNvPicPr>
                      <p:nvPr/>
                    </p:nvPicPr>
                    <p:blipFill>
                      <a:blip r:embed="rId4"/>
                      <a:srcRect/>
                      <a:stretch>
                        <a:fillRect/>
                      </a:stretch>
                    </p:blipFill>
                    <p:spPr bwMode="auto">
                      <a:xfrm>
                        <a:off x="170170" y="1468284"/>
                        <a:ext cx="8678862"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219422" y="1113843"/>
            <a:ext cx="2733984" cy="1264241"/>
          </a:xfrm>
          <a:prstGeom prst="wedgeRectCallout">
            <a:avLst>
              <a:gd name="adj1" fmla="val 102356"/>
              <a:gd name="adj2" fmla="val 2950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$6.175 billion in 2013, up 1.5% over 2012.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317574" y="2568626"/>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2002-2013)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15453928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51</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Ads Are Everywhere</a:t>
            </a:r>
          </a:p>
        </p:txBody>
      </p:sp>
      <p:sp>
        <p:nvSpPr>
          <p:cNvPr id="14343" name="Rectangle 3"/>
          <p:cNvSpPr>
            <a:spLocks noChangeArrowheads="1"/>
          </p:cNvSpPr>
          <p:nvPr/>
        </p:nvSpPr>
        <p:spPr bwMode="black">
          <a:xfrm>
            <a:off x="347663" y="1266825"/>
            <a:ext cx="8534400"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How long has it been since you have seen or heard an advertisement for auto insurance?</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a:t>
            </a:r>
            <a:r>
              <a:rPr lang="en-US" sz="1100" dirty="0" smtClean="0"/>
              <a:t>Survey, May 2014.</a:t>
            </a:r>
            <a:endParaRPr lang="en-US" sz="1100" dirty="0"/>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Four Out of Five Respondents Have Seen An Auto Insurance Ad in the Past Week.</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7960415" name="Chart" r:id="rId4" imgW="4457804" imgH="3790947" progId="MSGraph.Chart.8">
                  <p:embed followColorScheme="full"/>
                </p:oleObj>
              </mc:Choice>
              <mc:Fallback>
                <p:oleObj name="Chart" r:id="rId4" imgW="4457804" imgH="3790947"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692772" y="3805380"/>
            <a:ext cx="830262" cy="387798"/>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Less Than a Week</a:t>
            </a:r>
            <a:endParaRPr lang="en-US" sz="1400" b="1" dirty="0"/>
          </a:p>
        </p:txBody>
      </p:sp>
      <p:sp>
        <p:nvSpPr>
          <p:cNvPr id="15" name="Text Box 8"/>
          <p:cNvSpPr txBox="1">
            <a:spLocks noChangeArrowheads="1"/>
          </p:cNvSpPr>
          <p:nvPr/>
        </p:nvSpPr>
        <p:spPr bwMode="auto">
          <a:xfrm>
            <a:off x="1916908" y="2852370"/>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1 week to 1 month</a:t>
            </a:r>
            <a:endParaRPr lang="en-US" sz="1400" b="1" dirty="0"/>
          </a:p>
        </p:txBody>
      </p:sp>
      <p:sp>
        <p:nvSpPr>
          <p:cNvPr id="13" name="Text Box 8"/>
          <p:cNvSpPr txBox="1">
            <a:spLocks noChangeArrowheads="1"/>
          </p:cNvSpPr>
          <p:nvPr/>
        </p:nvSpPr>
        <p:spPr bwMode="auto">
          <a:xfrm>
            <a:off x="4215600" y="2172931"/>
            <a:ext cx="23074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Never Seen Or Heard Ad</a:t>
            </a:r>
            <a:endParaRPr lang="en-US" sz="1400" b="1" dirty="0"/>
          </a:p>
        </p:txBody>
      </p:sp>
      <p:sp>
        <p:nvSpPr>
          <p:cNvPr id="14" name="Text Box 8"/>
          <p:cNvSpPr txBox="1">
            <a:spLocks noChangeArrowheads="1"/>
          </p:cNvSpPr>
          <p:nvPr/>
        </p:nvSpPr>
        <p:spPr bwMode="auto">
          <a:xfrm>
            <a:off x="2596354" y="2260866"/>
            <a:ext cx="1755775"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More Than 6 Months</a:t>
            </a:r>
            <a:endParaRPr lang="en-US" sz="1400" b="1" dirty="0"/>
          </a:p>
        </p:txBody>
      </p:sp>
      <p:sp>
        <p:nvSpPr>
          <p:cNvPr id="16" name="Text Box 8"/>
          <p:cNvSpPr txBox="1">
            <a:spLocks noChangeArrowheads="1"/>
          </p:cNvSpPr>
          <p:nvPr/>
        </p:nvSpPr>
        <p:spPr bwMode="auto">
          <a:xfrm>
            <a:off x="2379666" y="2528266"/>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1 to 6 months</a:t>
            </a:r>
            <a:endParaRPr lang="en-US" sz="1400" b="1" dirty="0"/>
          </a:p>
        </p:txBody>
      </p:sp>
    </p:spTree>
    <p:extLst>
      <p:ext uri="{BB962C8B-B14F-4D97-AF65-F5344CB8AC3E}">
        <p14:creationId xmlns:p14="http://schemas.microsoft.com/office/powerpoint/2010/main" val="2889917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640001899"/>
              </p:ext>
            </p:extLst>
          </p:nvPr>
        </p:nvGraphicFramePr>
        <p:xfrm>
          <a:off x="4763" y="1676400"/>
          <a:ext cx="9132887" cy="4714875"/>
        </p:xfrm>
        <a:graphic>
          <a:graphicData uri="http://schemas.openxmlformats.org/presentationml/2006/ole">
            <mc:AlternateContent xmlns:mc="http://schemas.openxmlformats.org/markup-compatibility/2006">
              <mc:Choice xmlns:v="urn:schemas-microsoft-com:vml" Requires="v">
                <p:oleObj spid="_x0000_s27961438"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4763" y="1676400"/>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48814150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27962463" name="Chart" r:id="rId4" imgW="8820048" imgH="4562417" progId="MSGraph.Chart.8">
                  <p:embed followColorScheme="full"/>
                </p:oleObj>
              </mc:Choice>
              <mc:Fallback>
                <p:oleObj name="Chart" r:id="rId4" imgW="8820048" imgH="4562417" progId="MSGraph.Chart.8">
                  <p:embed followColorScheme="full"/>
                  <p:pic>
                    <p:nvPicPr>
                      <p:cNvPr id="0" name=""/>
                      <p:cNvPicPr>
                        <a:picLocks noChangeAspect="1" noChangeArrowheads="1"/>
                      </p:cNvPicPr>
                      <p:nvPr/>
                    </p:nvPicPr>
                    <p:blipFill>
                      <a:blip r:embed="rId5"/>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59448840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202801263"/>
              </p:ext>
            </p:extLst>
          </p:nvPr>
        </p:nvGraphicFramePr>
        <p:xfrm>
          <a:off x="4763" y="1682750"/>
          <a:ext cx="9132887" cy="4703763"/>
        </p:xfrm>
        <a:graphic>
          <a:graphicData uri="http://schemas.openxmlformats.org/presentationml/2006/ole">
            <mc:AlternateContent xmlns:mc="http://schemas.openxmlformats.org/markup-compatibility/2006">
              <mc:Choice xmlns:v="urn:schemas-microsoft-com:vml" Requires="v">
                <p:oleObj spid="_x0000_s27963486" name="Chart" r:id="rId4" imgW="8820049" imgH="4543394" progId="MSGraph.Chart.8">
                  <p:embed followColorScheme="full"/>
                </p:oleObj>
              </mc:Choice>
              <mc:Fallback>
                <p:oleObj name="Chart" r:id="rId4" imgW="8820049" imgH="4543394" progId="MSGraph.Chart.8">
                  <p:embed followColorScheme="full"/>
                  <p:pic>
                    <p:nvPicPr>
                      <p:cNvPr id="0" name=""/>
                      <p:cNvPicPr>
                        <a:picLocks noChangeAspect="1" noChangeArrowheads="1"/>
                      </p:cNvPicPr>
                      <p:nvPr/>
                    </p:nvPicPr>
                    <p:blipFill>
                      <a:blip r:embed="rId5"/>
                      <a:srcRect/>
                      <a:stretch>
                        <a:fillRect/>
                      </a:stretch>
                    </p:blipFill>
                    <p:spPr bwMode="auto">
                      <a:xfrm>
                        <a:off x="4763" y="1682750"/>
                        <a:ext cx="9132887" cy="470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30 </a:t>
            </a:r>
            <a:r>
              <a:rPr lang="en-US" b="1" dirty="0">
                <a:solidFill>
                  <a:schemeClr val="bg1"/>
                </a:solidFill>
              </a:rPr>
              <a:t>states showed </a:t>
            </a:r>
            <a:r>
              <a:rPr lang="en-US" b="1" dirty="0" smtClean="0">
                <a:solidFill>
                  <a:schemeClr val="bg1"/>
                </a:solidFill>
              </a:rPr>
              <a:t>any commercial lines growth from 2007 through 2013</a:t>
            </a:r>
            <a:endParaRPr lang="en-US" b="1" dirty="0">
              <a:solidFill>
                <a:schemeClr val="bg1"/>
              </a:solidFill>
            </a:endParaRPr>
          </a:p>
        </p:txBody>
      </p:sp>
    </p:spTree>
    <p:extLst>
      <p:ext uri="{BB962C8B-B14F-4D97-AF65-F5344CB8AC3E}">
        <p14:creationId xmlns:p14="http://schemas.microsoft.com/office/powerpoint/2010/main" val="123948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930402"/>
          <a:ext cx="9144000" cy="4730750"/>
        </p:xfrm>
        <a:graphic>
          <a:graphicData uri="http://schemas.openxmlformats.org/presentationml/2006/ole">
            <mc:AlternateContent xmlns:mc="http://schemas.openxmlformats.org/markup-compatibility/2006">
              <mc:Choice xmlns:v="urn:schemas-microsoft-com:vml" Requires="v">
                <p:oleObj spid="_x0000_s27964510" name="Chart" r:id="rId4" imgW="8820048" imgH="4562417" progId="MSGraph.Chart.8">
                  <p:embed followColorScheme="full"/>
                </p:oleObj>
              </mc:Choice>
              <mc:Fallback>
                <p:oleObj name="Chart" r:id="rId4" imgW="8820048" imgH="4562417" progId="MSGraph.Chart.8">
                  <p:embed followColorScheme="full"/>
                  <p:pic>
                    <p:nvPicPr>
                      <p:cNvPr id="0" name=""/>
                      <p:cNvPicPr>
                        <a:picLocks noChangeAspect="1" noChangeArrowheads="1"/>
                      </p:cNvPicPr>
                      <p:nvPr/>
                    </p:nvPicPr>
                    <p:blipFill>
                      <a:blip r:embed="rId5"/>
                      <a:srcRect/>
                      <a:stretch>
                        <a:fillRect/>
                      </a:stretch>
                    </p:blipFill>
                    <p:spPr bwMode="auto">
                      <a:xfrm>
                        <a:off x="0" y="1930402"/>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9" y="3986444"/>
            <a:ext cx="3441700" cy="1450975"/>
          </a:xfrm>
          <a:prstGeom prst="wedgeRectCallout">
            <a:avLst>
              <a:gd name="adj1" fmla="val 133924"/>
              <a:gd name="adj2" fmla="val 119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a:t>
            </a:r>
            <a:r>
              <a:rPr lang="en-US" b="1" dirty="0">
                <a:solidFill>
                  <a:schemeClr val="bg1"/>
                </a:solidFill>
              </a:rPr>
              <a:t>years</a:t>
            </a:r>
          </a:p>
        </p:txBody>
      </p:sp>
      <p:sp>
        <p:nvSpPr>
          <p:cNvPr id="9" name="AutoShape 7"/>
          <p:cNvSpPr>
            <a:spLocks noChangeArrowheads="1"/>
          </p:cNvSpPr>
          <p:nvPr/>
        </p:nvSpPr>
        <p:spPr bwMode="blackWhite">
          <a:xfrm>
            <a:off x="4845148" y="1819279"/>
            <a:ext cx="3898801" cy="887177"/>
          </a:xfrm>
          <a:prstGeom prst="wedgeRectCallout">
            <a:avLst>
              <a:gd name="adj1" fmla="val -115929"/>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662873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93004797"/>
              </p:ext>
            </p:extLst>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7965535"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13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10427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90700"/>
          <a:ext cx="9172575" cy="4733925"/>
        </p:xfrm>
        <a:graphic>
          <a:graphicData uri="http://schemas.openxmlformats.org/presentationml/2006/ole">
            <mc:AlternateContent xmlns:mc="http://schemas.openxmlformats.org/markup-compatibility/2006">
              <mc:Choice xmlns:v="urn:schemas-microsoft-com:vml" Requires="v">
                <p:oleObj spid="_x0000_s27966559"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25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6 years</a:t>
            </a:r>
            <a:endParaRPr lang="en-US" b="1" dirty="0">
              <a:solidFill>
                <a:schemeClr val="bg1"/>
              </a:solidFill>
            </a:endParaRPr>
          </a:p>
        </p:txBody>
      </p:sp>
    </p:spTree>
    <p:extLst>
      <p:ext uri="{BB962C8B-B14F-4D97-AF65-F5344CB8AC3E}">
        <p14:creationId xmlns:p14="http://schemas.microsoft.com/office/powerpoint/2010/main" val="3452263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58</a:t>
            </a:fld>
            <a:endParaRPr lang="en-US" smtClean="0"/>
          </a:p>
        </p:txBody>
      </p:sp>
      <p:graphicFrame>
        <p:nvGraphicFramePr>
          <p:cNvPr id="5122" name="Object 2"/>
          <p:cNvGraphicFramePr>
            <a:graphicFrameLocks/>
          </p:cNvGraphicFramePr>
          <p:nvPr>
            <p:extLst/>
          </p:nvPr>
        </p:nvGraphicFramePr>
        <p:xfrm>
          <a:off x="50800" y="1851935"/>
          <a:ext cx="8926513" cy="4676775"/>
        </p:xfrm>
        <a:graphic>
          <a:graphicData uri="http://schemas.openxmlformats.org/presentationml/2006/ole">
            <mc:AlternateContent xmlns:mc="http://schemas.openxmlformats.org/markup-compatibility/2006">
              <mc:Choice xmlns:v="urn:schemas-microsoft-com:vml" Requires="v">
                <p:oleObj spid="_x0000_s27974726"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50800" y="185193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Percentage of Carriers Using Predictive Analytics by Major P/C Line, 2013</a:t>
            </a:r>
          </a:p>
        </p:txBody>
      </p:sp>
      <p:sp>
        <p:nvSpPr>
          <p:cNvPr id="1969158" name="AutoShape 6"/>
          <p:cNvSpPr>
            <a:spLocks noChangeArrowheads="1"/>
          </p:cNvSpPr>
          <p:nvPr/>
        </p:nvSpPr>
        <p:spPr bwMode="blackWhite">
          <a:xfrm>
            <a:off x="1828489" y="1144714"/>
            <a:ext cx="2843524" cy="1755648"/>
          </a:xfrm>
          <a:prstGeom prst="wedgeRectCallout">
            <a:avLst>
              <a:gd name="adj1" fmla="val -47774"/>
              <a:gd name="adj2" fmla="val 76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Predictive analytics is more like to be used in personal lines, but commercial lines use is growing</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endParaRPr lang="en-US" sz="1100" dirty="0" smtClean="0"/>
          </a:p>
          <a:p>
            <a:r>
              <a:rPr lang="en-US" sz="1100" dirty="0" smtClean="0"/>
              <a:t>Source: ISO/</a:t>
            </a:r>
            <a:r>
              <a:rPr lang="en-US" sz="1100" dirty="0" err="1" smtClean="0"/>
              <a:t>Earnix</a:t>
            </a:r>
            <a:r>
              <a:rPr lang="en-US" sz="1100" dirty="0" smtClean="0"/>
              <a:t> Survey, September 2013; Insurance Information Institute.</a:t>
            </a:r>
            <a:endParaRPr lang="en-US" sz="1100" dirty="0"/>
          </a:p>
        </p:txBody>
      </p:sp>
      <p:sp>
        <p:nvSpPr>
          <p:cNvPr id="7" name="Text Box 17"/>
          <p:cNvSpPr txBox="1">
            <a:spLocks noChangeArrowheads="1"/>
          </p:cNvSpPr>
          <p:nvPr/>
        </p:nvSpPr>
        <p:spPr bwMode="auto">
          <a:xfrm>
            <a:off x="5191124" y="1262592"/>
            <a:ext cx="3633788"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82% of insurers report using predicative analytics in at least one line.  18% do not use it all.</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5867400" y="2319892"/>
            <a:ext cx="2957512" cy="1675323"/>
          </a:xfrm>
          <a:prstGeom prst="wedgeRectCallout">
            <a:avLst>
              <a:gd name="adj1" fmla="val 25567"/>
              <a:gd name="adj2" fmla="val 47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u="sng" dirty="0" smtClean="0">
                <a:solidFill>
                  <a:srgbClr val="FFFFFF"/>
                </a:solidFill>
                <a:latin typeface="Arial" charset="0"/>
                <a:cs typeface="Arial" charset="0"/>
              </a:rPr>
              <a:t>Benefits Cited</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Drive Profitability: 85%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Reduce Risk: 55%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Grow Revenue: 52%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Improve Op. Efficiency: 39%</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40995655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Uses of Predictive Analytics by Function</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59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4" y="1637702"/>
            <a:ext cx="8906246" cy="4761455"/>
          </a:xfrm>
          <a:prstGeom prst="rect">
            <a:avLst/>
          </a:prstGeom>
        </p:spPr>
      </p:pic>
      <p:sp>
        <p:nvSpPr>
          <p:cNvPr id="9" name="AutoShape 13"/>
          <p:cNvSpPr>
            <a:spLocks noChangeArrowheads="1"/>
          </p:cNvSpPr>
          <p:nvPr/>
        </p:nvSpPr>
        <p:spPr bwMode="blackWhite">
          <a:xfrm>
            <a:off x="4595627" y="2252009"/>
            <a:ext cx="2635623" cy="1334154"/>
          </a:xfrm>
          <a:prstGeom prst="wedgeRectCallout">
            <a:avLst>
              <a:gd name="adj1" fmla="val -139176"/>
              <a:gd name="adj2" fmla="val -84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Pricing and Underwriting are the leading uses for predictive analytics</a:t>
            </a:r>
            <a:endParaRPr lang="en-US" b="1" dirty="0">
              <a:solidFill>
                <a:schemeClr val="bg1"/>
              </a:solidFill>
            </a:endParaRPr>
          </a:p>
        </p:txBody>
      </p:sp>
    </p:spTree>
    <p:extLst>
      <p:ext uri="{BB962C8B-B14F-4D97-AF65-F5344CB8AC3E}">
        <p14:creationId xmlns:p14="http://schemas.microsoft.com/office/powerpoint/2010/main" val="2445970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2001–2014:Q1*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2014:Q1 = 97.3.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7838606" name="Chart" r:id="rId5" imgW="8534400" imgH="3629096" progId="MSGraph.Chart.8">
                  <p:embed followColorScheme="full"/>
                </p:oleObj>
              </mc:Choice>
              <mc:Fallback>
                <p:oleObj name="Chart" r:id="rId5" imgW="8534400" imgH="3629096"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79645" y="1982612"/>
            <a:ext cx="1198563" cy="1228725"/>
          </a:xfrm>
          <a:prstGeom prst="wedgeRectCallout">
            <a:avLst>
              <a:gd name="adj1" fmla="val -22236"/>
              <a:gd name="adj2" fmla="val 198012"/>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4374"/>
              <a:gd name="adj2" fmla="val 30185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391133" y="1182170"/>
            <a:ext cx="1116013" cy="1206500"/>
          </a:xfrm>
          <a:prstGeom prst="wedgeRectCallout">
            <a:avLst>
              <a:gd name="adj1" fmla="val -29793"/>
              <a:gd name="adj2" fmla="val 24181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980791" y="2424660"/>
            <a:ext cx="1038225" cy="1119188"/>
          </a:xfrm>
          <a:prstGeom prst="wedgeRectCallout">
            <a:avLst>
              <a:gd name="adj1" fmla="val -37942"/>
              <a:gd name="adj2" fmla="val 138464"/>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064729" y="1152605"/>
            <a:ext cx="1101725" cy="1654175"/>
          </a:xfrm>
          <a:prstGeom prst="wedgeRectCallout">
            <a:avLst>
              <a:gd name="adj1" fmla="val -56885"/>
              <a:gd name="adj2" fmla="val 14072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852488" y="3620234"/>
            <a:ext cx="1316038" cy="571500"/>
          </a:xfrm>
          <a:prstGeom prst="wedgeRectCallout">
            <a:avLst>
              <a:gd name="adj1" fmla="val -36159"/>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498321" y="3134041"/>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810534" y="3861609"/>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567648" y="3366581"/>
            <a:ext cx="1251488" cy="895350"/>
          </a:xfrm>
          <a:prstGeom prst="wedgeRectCallout">
            <a:avLst>
              <a:gd name="adj1" fmla="val -35164"/>
              <a:gd name="adj2" fmla="val 154607"/>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Tree>
    <p:custDataLst>
      <p:tags r:id="rId2"/>
    </p:custDataLst>
    <p:extLst>
      <p:ext uri="{BB962C8B-B14F-4D97-AF65-F5344CB8AC3E}">
        <p14:creationId xmlns:p14="http://schemas.microsoft.com/office/powerpoint/2010/main" val="1823431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60</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p>
          <a:p>
            <a:pPr algn="ctr"/>
            <a:r>
              <a:rPr lang="en-US" sz="3200" b="1" i="1" dirty="0" smtClean="0">
                <a:solidFill>
                  <a:srgbClr val="FF0000"/>
                </a:solidFill>
              </a:rPr>
              <a:t>Texas Remains a Growth Leader</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61</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8/14;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111004725"/>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7847816" name="Chart" r:id="rId4" imgW="8601024" imgH="3781479" progId="MSGraph.Chart.8">
                  <p:embed followColorScheme="full"/>
                </p:oleObj>
              </mc:Choice>
              <mc:Fallback>
                <p:oleObj name="Chart" r:id="rId4" imgW="8601024" imgH="3781479"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5045192" y="3588945"/>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3319412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2014:Q4</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62</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574" y="1150938"/>
            <a:ext cx="6828771" cy="5121579"/>
          </a:xfrm>
          <a:prstGeom prst="rect">
            <a:avLst/>
          </a:prstGeom>
        </p:spPr>
      </p:pic>
      <p:sp>
        <p:nvSpPr>
          <p:cNvPr id="13" name="AutoShape 8"/>
          <p:cNvSpPr>
            <a:spLocks noChangeArrowheads="1"/>
          </p:cNvSpPr>
          <p:nvPr/>
        </p:nvSpPr>
        <p:spPr bwMode="blackWhite">
          <a:xfrm>
            <a:off x="6618031" y="3708961"/>
            <a:ext cx="2117407" cy="1366682"/>
          </a:xfrm>
          <a:prstGeom prst="wedgeRectCallout">
            <a:avLst>
              <a:gd name="adj1" fmla="val -74843"/>
              <a:gd name="adj2" fmla="val -491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a:t>
            </a:r>
            <a:r>
              <a:rPr lang="en-US" sz="1600" b="1" dirty="0">
                <a:solidFill>
                  <a:schemeClr val="bg1"/>
                </a:solidFill>
              </a:rPr>
              <a:t>4</a:t>
            </a:r>
            <a:r>
              <a:rPr lang="en-US" sz="1600" b="1" dirty="0" smtClean="0">
                <a:solidFill>
                  <a:schemeClr val="bg1"/>
                </a:solidFill>
              </a:rPr>
              <a:t> states</a:t>
            </a:r>
            <a:endParaRPr lang="en-US" sz="1600" b="1" dirty="0">
              <a:solidFill>
                <a:schemeClr val="bg1"/>
              </a:solidFill>
            </a:endParaRPr>
          </a:p>
        </p:txBody>
      </p:sp>
    </p:spTree>
    <p:extLst>
      <p:ext uri="{BB962C8B-B14F-4D97-AF65-F5344CB8AC3E}">
        <p14:creationId xmlns:p14="http://schemas.microsoft.com/office/powerpoint/2010/main" val="35227088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63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2013:</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477014405"/>
              </p:ext>
            </p:extLst>
          </p:nvPr>
        </p:nvGraphicFramePr>
        <p:xfrm>
          <a:off x="9525" y="1604963"/>
          <a:ext cx="9144000" cy="4749800"/>
        </p:xfrm>
        <a:graphic>
          <a:graphicData uri="http://schemas.openxmlformats.org/presentationml/2006/ole">
            <mc:AlternateContent xmlns:mc="http://schemas.openxmlformats.org/markup-compatibility/2006">
              <mc:Choice xmlns:v="urn:schemas-microsoft-com:vml" Requires="v">
                <p:oleObj spid="_x0000_s27845769"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9525" y="1604963"/>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2013—by far</a:t>
            </a:r>
            <a:endParaRPr lang="en-US" sz="1400" b="1" dirty="0">
              <a:solidFill>
                <a:schemeClr val="bg1"/>
              </a:solidFill>
            </a:endParaRPr>
          </a:p>
        </p:txBody>
      </p:sp>
      <p:sp>
        <p:nvSpPr>
          <p:cNvPr id="7" name="AutoShape 7"/>
          <p:cNvSpPr>
            <a:spLocks noChangeArrowheads="1"/>
          </p:cNvSpPr>
          <p:nvPr/>
        </p:nvSpPr>
        <p:spPr bwMode="blackWhite">
          <a:xfrm>
            <a:off x="4343400" y="1878971"/>
            <a:ext cx="3755926" cy="1108541"/>
          </a:xfrm>
          <a:prstGeom prst="wedgeRectCallout">
            <a:avLst>
              <a:gd name="adj1" fmla="val -117451"/>
              <a:gd name="adj2" fmla="val 701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which is what we would see nationally in a more typical recovery</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075264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64</a:t>
            </a:fld>
            <a:endParaRPr lang="en-US" smtClean="0"/>
          </a:p>
        </p:txBody>
      </p:sp>
      <p:graphicFrame>
        <p:nvGraphicFramePr>
          <p:cNvPr id="2050" name="Object 3"/>
          <p:cNvGraphicFramePr>
            <a:graphicFrameLocks noGrp="1" noChangeAspect="1"/>
          </p:cNvGraphicFramePr>
          <p:nvPr>
            <p:ph idx="4294967295"/>
            <p:extLst/>
          </p:nvPr>
        </p:nvGraphicFramePr>
        <p:xfrm>
          <a:off x="9525" y="1784350"/>
          <a:ext cx="9153525" cy="4754563"/>
        </p:xfrm>
        <a:graphic>
          <a:graphicData uri="http://schemas.openxmlformats.org/presentationml/2006/ole">
            <mc:AlternateContent xmlns:mc="http://schemas.openxmlformats.org/markup-compatibility/2006">
              <mc:Choice xmlns:v="urn:schemas-microsoft-com:vml" Requires="v">
                <p:oleObj spid="_x0000_s27846793" name="Chart" r:id="rId4" imgW="8810600" imgH="4581583" progId="MSGraph.Chart.8">
                  <p:embed followColorScheme="full"/>
                </p:oleObj>
              </mc:Choice>
              <mc:Fallback>
                <p:oleObj name="Chart" r:id="rId4" imgW="8810600"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784350"/>
                        <a:ext cx="9153525"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2013: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0183"/>
              <a:gd name="adj2" fmla="val 69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DC and Alabama  were the only states to shrink in 2013</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11 states  were still below 1% in 2013</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640221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65</a:t>
            </a:fld>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
        <p:nvSpPr>
          <p:cNvPr id="7" name="Rectangle 6"/>
          <p:cNvSpPr/>
          <p:nvPr/>
        </p:nvSpPr>
        <p:spPr>
          <a:xfrm>
            <a:off x="4027251" y="1556428"/>
            <a:ext cx="817123" cy="953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9734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66</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1990–2015F</a:t>
            </a:r>
          </a:p>
        </p:txBody>
      </p:sp>
      <p:graphicFrame>
        <p:nvGraphicFramePr>
          <p:cNvPr id="35842" name="Object 3"/>
          <p:cNvGraphicFramePr>
            <a:graphicFrameLocks noChangeAspect="1"/>
          </p:cNvGraphicFramePr>
          <p:nvPr>
            <p:extLst>
              <p:ext uri="{D42A27DB-BD31-4B8C-83A1-F6EECF244321}">
                <p14:modId xmlns:p14="http://schemas.microsoft.com/office/powerpoint/2010/main" val="1733139040"/>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7851912" name="Chart" r:id="rId4" imgW="8296224" imgH="3819575" progId="MSGraph.Chart.8">
                  <p:embed followColorScheme="full"/>
                </p:oleObj>
              </mc:Choice>
              <mc:Fallback>
                <p:oleObj name="Chart" r:id="rId4" imgW="8296224" imgH="3819575"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8/14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t>
            </a:r>
            <a:r>
              <a:rPr lang="en-US" b="1" dirty="0">
                <a:solidFill>
                  <a:srgbClr val="FFFFFF"/>
                </a:solidFill>
              </a:rPr>
              <a:t>slack in the U.S. economy suggests that </a:t>
            </a:r>
            <a:r>
              <a:rPr lang="en-US" b="1" dirty="0" smtClean="0">
                <a:solidFill>
                  <a:srgbClr val="FFFFFF"/>
                </a:solidFill>
              </a:rPr>
              <a:t>inflationary pressures should remain subdued for an extended period of times.  Energy, health care and 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2183"/>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8031"/>
              <a:gd name="adj2" fmla="val 982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edged up but remain quite low, allowing the Fed to maintain low interest rates</a:t>
            </a:r>
            <a:endParaRPr lang="en-US" sz="1400" b="1" dirty="0">
              <a:cs typeface="+mn-cs"/>
            </a:endParaRPr>
          </a:p>
        </p:txBody>
      </p:sp>
    </p:spTree>
    <p:extLst>
      <p:ext uri="{BB962C8B-B14F-4D97-AF65-F5344CB8AC3E}">
        <p14:creationId xmlns:p14="http://schemas.microsoft.com/office/powerpoint/2010/main" val="22002175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314823527"/>
              </p:ext>
            </p:extLst>
          </p:nvPr>
        </p:nvGraphicFramePr>
        <p:xfrm>
          <a:off x="179388" y="1377336"/>
          <a:ext cx="8775700" cy="4087813"/>
        </p:xfrm>
        <a:graphic>
          <a:graphicData uri="http://schemas.openxmlformats.org/presentationml/2006/ole">
            <mc:AlternateContent xmlns:mc="http://schemas.openxmlformats.org/markup-compatibility/2006">
              <mc:Choice xmlns:v="urn:schemas-microsoft-com:vml" Requires="v">
                <p:oleObj spid="_x0000_s27848838"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77336"/>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2014</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2+ years, though uncertainty in Washington sometimes takes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4567238" y="3567622"/>
            <a:ext cx="3518852" cy="646736"/>
          </a:xfrm>
          <a:prstGeom prst="wedgeRectCallout">
            <a:avLst>
              <a:gd name="adj1" fmla="val 63904"/>
              <a:gd name="adj2" fmla="val -171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has generally improved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67</a:t>
            </a:fld>
            <a:endParaRPr lang="en-US"/>
          </a:p>
        </p:txBody>
      </p:sp>
      <p:sp>
        <p:nvSpPr>
          <p:cNvPr id="13" name="AutoShape 7"/>
          <p:cNvSpPr>
            <a:spLocks noChangeArrowheads="1"/>
          </p:cNvSpPr>
          <p:nvPr/>
        </p:nvSpPr>
        <p:spPr bwMode="blackWhite">
          <a:xfrm>
            <a:off x="812540" y="3760839"/>
            <a:ext cx="2543503" cy="926645"/>
          </a:xfrm>
          <a:prstGeom prst="wedgeRectCallout">
            <a:avLst>
              <a:gd name="adj1" fmla="val 5678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extLst>
      <p:ext uri="{BB962C8B-B14F-4D97-AF65-F5344CB8AC3E}">
        <p14:creationId xmlns:p14="http://schemas.microsoft.com/office/powerpoint/2010/main" val="12244993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extLst/>
          </p:nvPr>
        </p:nvGraphicFramePr>
        <p:xfrm>
          <a:off x="120650" y="1343022"/>
          <a:ext cx="8615363" cy="5053012"/>
        </p:xfrm>
        <a:graphic>
          <a:graphicData uri="http://schemas.openxmlformats.org/presentationml/2006/ole">
            <mc:AlternateContent xmlns:mc="http://schemas.openxmlformats.org/markup-compatibility/2006">
              <mc:Choice xmlns:v="urn:schemas-microsoft-com:vml" Requires="v">
                <p:oleObj spid="_x0000_s27849861" name="Chart" r:id="rId3" imgW="8134398" imgH="4314888" progId="MSGraph.Chart.8">
                  <p:embed followColorScheme="full"/>
                </p:oleObj>
              </mc:Choice>
              <mc:Fallback>
                <p:oleObj name="Chart" r:id="rId3" imgW="8134398" imgH="4314888" progId="MSGraph.Chart.8">
                  <p:embed followColorScheme="full"/>
                  <p:pic>
                    <p:nvPicPr>
                      <p:cNvPr id="0" name=""/>
                      <p:cNvPicPr>
                        <a:picLocks noChangeAspect="1" noChangeArrowheads="1"/>
                      </p:cNvPicPr>
                      <p:nvPr/>
                    </p:nvPicPr>
                    <p:blipFill>
                      <a:blip r:embed="rId4"/>
                      <a:srcRect/>
                      <a:stretch>
                        <a:fillRect/>
                      </a:stretch>
                    </p:blipFill>
                    <p:spPr bwMode="auto">
                      <a:xfrm>
                        <a:off x="120650" y="1343022"/>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163508" y="123824"/>
            <a:ext cx="7886700" cy="825500"/>
          </a:xfrm>
        </p:spPr>
        <p:txBody>
          <a:bodyPr lIns="92075" tIns="46038" rIns="92075" bIns="46038" anchor="b"/>
          <a:lstStyle/>
          <a:p>
            <a:pPr>
              <a:lnSpc>
                <a:spcPct val="85000"/>
              </a:lnSpc>
            </a:pPr>
            <a:r>
              <a:rPr lang="en-US" dirty="0" smtClean="0"/>
              <a:t>Net Worth of Households*</a:t>
            </a:r>
            <a:br>
              <a:rPr lang="en-US" dirty="0" smtClean="0"/>
            </a:br>
            <a:r>
              <a:rPr lang="en-US" dirty="0" smtClean="0"/>
              <a:t>Recently Hit A Historic High</a:t>
            </a:r>
          </a:p>
        </p:txBody>
      </p:sp>
      <p:sp>
        <p:nvSpPr>
          <p:cNvPr id="6148" name="Text Box 5"/>
          <p:cNvSpPr txBox="1">
            <a:spLocks noChangeArrowheads="1"/>
          </p:cNvSpPr>
          <p:nvPr/>
        </p:nvSpPr>
        <p:spPr bwMode="auto">
          <a:xfrm>
            <a:off x="204787" y="6265305"/>
            <a:ext cx="8312150" cy="397674"/>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dirty="0" smtClean="0"/>
              <a:t>*Includes nonprofit </a:t>
            </a:r>
            <a:r>
              <a:rPr lang="en-US" sz="1100" dirty="0"/>
              <a:t>organizations</a:t>
            </a:r>
            <a:r>
              <a:rPr lang="en-US" sz="1100" dirty="0" smtClean="0"/>
              <a:t>.  Data are not </a:t>
            </a:r>
            <a:r>
              <a:rPr lang="en-US" sz="1100" dirty="0"/>
              <a:t>seasonally adjusted or </a:t>
            </a:r>
            <a:r>
              <a:rPr lang="en-US" sz="1100" dirty="0" smtClean="0"/>
              <a:t>inflation-adjusted.</a:t>
            </a:r>
            <a:r>
              <a:rPr lang="en-US" sz="1100" dirty="0"/>
              <a:t/>
            </a:r>
            <a:br>
              <a:rPr lang="en-US" sz="1100" dirty="0"/>
            </a:br>
            <a:r>
              <a:rPr lang="en-US" sz="1100" dirty="0"/>
              <a:t>Source: Federal Reserve </a:t>
            </a:r>
            <a:r>
              <a:rPr lang="en-US" sz="1100" dirty="0" smtClean="0"/>
              <a:t>Board: </a:t>
            </a:r>
            <a:r>
              <a:rPr lang="en-US" sz="1100" dirty="0">
                <a:hlinkClick r:id="rId5"/>
              </a:rPr>
              <a:t>http://</a:t>
            </a:r>
            <a:r>
              <a:rPr lang="en-US" sz="1100" dirty="0" smtClean="0">
                <a:hlinkClick r:id="rId5"/>
              </a:rPr>
              <a:t>www.federalreserve.gov/releases/z1/current/z1r-5.pdf</a:t>
            </a:r>
            <a:r>
              <a:rPr lang="en-US" sz="1100" dirty="0" smtClean="0"/>
              <a:t> ; Insurance Information Institute.</a:t>
            </a:r>
            <a:endParaRPr lang="en-US" sz="1100" dirty="0"/>
          </a:p>
        </p:txBody>
      </p:sp>
      <p:sp>
        <p:nvSpPr>
          <p:cNvPr id="12" name="AutoShape 38"/>
          <p:cNvSpPr>
            <a:spLocks noChangeArrowheads="1"/>
          </p:cNvSpPr>
          <p:nvPr/>
        </p:nvSpPr>
        <p:spPr bwMode="blackWhite">
          <a:xfrm>
            <a:off x="6503991" y="873126"/>
            <a:ext cx="1976438" cy="606425"/>
          </a:xfrm>
          <a:prstGeom prst="wedgeRectCallout">
            <a:avLst>
              <a:gd name="adj1" fmla="val -19030"/>
              <a:gd name="adj2" fmla="val 230570"/>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2008-09 recession: -15.7%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698990" y="2081217"/>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094030" y="2965450"/>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416297"/>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1982 recession </a:t>
            </a:r>
          </a:p>
        </p:txBody>
      </p:sp>
      <p:sp>
        <p:nvSpPr>
          <p:cNvPr id="14" name="AutoShape 38"/>
          <p:cNvSpPr>
            <a:spLocks noChangeArrowheads="1"/>
          </p:cNvSpPr>
          <p:nvPr/>
        </p:nvSpPr>
        <p:spPr bwMode="blackWhite">
          <a:xfrm>
            <a:off x="5283200" y="1333502"/>
            <a:ext cx="1143000" cy="530225"/>
          </a:xfrm>
          <a:prstGeom prst="wedgeRectCallout">
            <a:avLst>
              <a:gd name="adj1" fmla="val 52319"/>
              <a:gd name="adj2" fmla="val 126829"/>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6" name="AutoShape 7"/>
          <p:cNvSpPr>
            <a:spLocks noChangeArrowheads="1"/>
          </p:cNvSpPr>
          <p:nvPr/>
        </p:nvSpPr>
        <p:spPr bwMode="blackWhite">
          <a:xfrm>
            <a:off x="4260779" y="4112933"/>
            <a:ext cx="3975654" cy="1169815"/>
          </a:xfrm>
          <a:prstGeom prst="wedgeRectCallout">
            <a:avLst>
              <a:gd name="adj1" fmla="val 53023"/>
              <a:gd name="adj2" fmla="val -1984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45446692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4" fill="hold" grpId="0" nodeType="afterEffect">
                                  <p:stCondLst>
                                    <p:cond delay="70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670050"/>
          <a:ext cx="8615363" cy="4695825"/>
        </p:xfrm>
        <a:graphic>
          <a:graphicData uri="http://schemas.openxmlformats.org/presentationml/2006/ole">
            <mc:AlternateContent xmlns:mc="http://schemas.openxmlformats.org/markup-compatibility/2006">
              <mc:Choice xmlns:v="urn:schemas-microsoft-com:vml" Requires="v">
                <p:oleObj spid="_x0000_s27805850"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70050"/>
                        <a:ext cx="8615363"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Household Financial Obligations</a:t>
            </a:r>
            <a:br>
              <a:rPr lang="en-US" smtClean="0"/>
            </a:br>
            <a:r>
              <a:rPr lang="en-US" smtClean="0"/>
              <a:t>Ratio Recently Hit A Historic Low</a:t>
            </a:r>
          </a:p>
        </p:txBody>
      </p:sp>
      <p:sp>
        <p:nvSpPr>
          <p:cNvPr id="7172" name="Text Box 5"/>
          <p:cNvSpPr txBox="1">
            <a:spLocks noChangeArrowheads="1"/>
          </p:cNvSpPr>
          <p:nvPr/>
        </p:nvSpPr>
        <p:spPr bwMode="auto">
          <a:xfrm>
            <a:off x="384175" y="6297613"/>
            <a:ext cx="8077200" cy="398462"/>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*through 2013:Q3 (data posted on Dec 13, 2013)</a:t>
            </a:r>
            <a:br>
              <a:rPr lang="en-US" sz="1100"/>
            </a:br>
            <a:r>
              <a:rPr lang="en-US" sz="1100"/>
              <a:t>Source: Federal Reserve Board, at </a:t>
            </a:r>
            <a:r>
              <a:rPr lang="en-US" sz="1100">
                <a:hlinkClick r:id="rId5"/>
              </a:rPr>
              <a:t>http://www.federalreserve.gov/releases/housedebt</a:t>
            </a:r>
            <a:r>
              <a:rPr lang="en-US" sz="1100"/>
              <a:t>  </a:t>
            </a:r>
          </a:p>
        </p:txBody>
      </p:sp>
      <p:sp>
        <p:nvSpPr>
          <p:cNvPr id="7173" name="Text Box 6"/>
          <p:cNvSpPr txBox="1">
            <a:spLocks noChangeArrowheads="1"/>
          </p:cNvSpPr>
          <p:nvPr/>
        </p:nvSpPr>
        <p:spPr bwMode="auto">
          <a:xfrm>
            <a:off x="1685787" y="1064867"/>
            <a:ext cx="6633266" cy="799322"/>
          </a:xfrm>
          <a:prstGeom prst="rect">
            <a:avLst/>
          </a:prstGeom>
          <a:solidFill>
            <a:srgbClr val="FFFF00"/>
          </a:solidFill>
          <a:ln w="9525">
            <a:solidFill>
              <a:srgbClr val="FF0000"/>
            </a:solidFill>
            <a:miter lim="800000"/>
            <a:headEnd/>
            <a:tailEnd/>
          </a:ln>
        </p:spPr>
        <p:txBody>
          <a:bodyPr wrap="square"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b="1">
                <a:latin typeface="Arial" pitchFamily="34" charset="0"/>
                <a:cs typeface="Arial" pitchFamily="34" charset="0"/>
              </a:rPr>
              <a:t>Financial Obligations Ratio</a:t>
            </a:r>
            <a:r>
              <a:rPr lang="en-US">
                <a:latin typeface="Arial" pitchFamily="34" charset="0"/>
                <a:cs typeface="Arial" pitchFamily="34" charset="0"/>
              </a:rPr>
              <a:t>: debt service (mortgage and consumer debt), auto lease, residence rent, HO insurance, and property tax payments as % of personal disposable income.</a:t>
            </a:r>
          </a:p>
        </p:txBody>
      </p:sp>
      <p:sp>
        <p:nvSpPr>
          <p:cNvPr id="12" name="AutoShape 38"/>
          <p:cNvSpPr>
            <a:spLocks noChangeArrowheads="1"/>
          </p:cNvSpPr>
          <p:nvPr/>
        </p:nvSpPr>
        <p:spPr bwMode="blackWhite">
          <a:xfrm>
            <a:off x="5586413" y="3906838"/>
            <a:ext cx="1439862" cy="530225"/>
          </a:xfrm>
          <a:prstGeom prst="wedgeRectCallout">
            <a:avLst>
              <a:gd name="adj1" fmla="val 32273"/>
              <a:gd name="adj2" fmla="val -27471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Decline began in 2008:Q1. </a:t>
            </a:r>
          </a:p>
        </p:txBody>
      </p:sp>
      <p:sp>
        <p:nvSpPr>
          <p:cNvPr id="7175" name="Text Box 8"/>
          <p:cNvSpPr txBox="1">
            <a:spLocks noChangeArrowheads="1"/>
          </p:cNvSpPr>
          <p:nvPr/>
        </p:nvSpPr>
        <p:spPr bwMode="auto">
          <a:xfrm>
            <a:off x="120650" y="1098550"/>
            <a:ext cx="1155700" cy="730250"/>
          </a:xfrm>
          <a:prstGeom prst="rect">
            <a:avLst/>
          </a:prstGeom>
          <a:noFill/>
          <a:ln w="9525">
            <a:noFill/>
            <a:miter lim="800000"/>
            <a:headEnd/>
            <a:tailEnd/>
          </a:ln>
        </p:spPr>
        <p:txBody>
          <a:bodyPr>
            <a:spAutoFit/>
          </a:bodyPr>
          <a:lstStyle/>
          <a:p>
            <a:pPr>
              <a:spcBef>
                <a:spcPct val="50000"/>
              </a:spcBef>
            </a:pPr>
            <a:r>
              <a:rPr lang="en-US" sz="1400"/>
              <a:t>Financial Obligations Ratio</a:t>
            </a:r>
          </a:p>
        </p:txBody>
      </p:sp>
      <p:sp>
        <p:nvSpPr>
          <p:cNvPr id="9" name="AutoShape 38"/>
          <p:cNvSpPr>
            <a:spLocks noChangeArrowheads="1"/>
          </p:cNvSpPr>
          <p:nvPr/>
        </p:nvSpPr>
        <p:spPr bwMode="blackWhite">
          <a:xfrm>
            <a:off x="5535613" y="4670425"/>
            <a:ext cx="1889125" cy="696913"/>
          </a:xfrm>
          <a:prstGeom prst="wedgeRectCallout">
            <a:avLst>
              <a:gd name="adj1" fmla="val 95264"/>
              <a:gd name="adj2" fmla="val 3905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15.23% in 2012:Q4</a:t>
            </a:r>
            <a:br>
              <a:rPr lang="en-US" sz="1400" b="1">
                <a:solidFill>
                  <a:schemeClr val="bg1"/>
                </a:solidFill>
              </a:rPr>
            </a:br>
            <a:r>
              <a:rPr lang="en-US" sz="1400" b="1">
                <a:solidFill>
                  <a:schemeClr val="bg1"/>
                </a:solidFill>
              </a:rPr>
              <a:t>is lowest ratio since 1980:Q4 (15.09%).</a:t>
            </a:r>
          </a:p>
        </p:txBody>
      </p:sp>
      <p:sp>
        <p:nvSpPr>
          <p:cNvPr id="10" name="Text Box 17"/>
          <p:cNvSpPr txBox="1">
            <a:spLocks noChangeArrowheads="1"/>
          </p:cNvSpPr>
          <p:nvPr/>
        </p:nvSpPr>
        <p:spPr bwMode="auto">
          <a:xfrm>
            <a:off x="1248121" y="1932608"/>
            <a:ext cx="3254375" cy="1477328"/>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dirty="0" smtClean="0">
                <a:solidFill>
                  <a:srgbClr val="FFFFFF"/>
                </a:solidFill>
                <a:latin typeface="Arial" charset="0"/>
                <a:cs typeface="Arial" charset="0"/>
              </a:rPr>
              <a:t>Household balance sheets are stronger than they’ve been in </a:t>
            </a:r>
            <a:r>
              <a:rPr lang="en-US" b="1" dirty="0" smtClean="0">
                <a:solidFill>
                  <a:srgbClr val="FFFFFF"/>
                </a:solidFill>
              </a:rPr>
              <a:t>many years, setting the stage for more consumer spending</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2014:Q1 combined ratio including M&amp;FG insurers is 97.3;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7839630" name="Chart" r:id="rId4" imgW="8601024" imgH="3933862" progId="MSGraph.Chart.8">
                  <p:embed followColorScheme="full"/>
                </p:oleObj>
              </mc:Choice>
              <mc:Fallback>
                <p:oleObj name="Chart" r:id="rId4" imgW="8601024" imgH="3933862"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570989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70</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2186039177"/>
              </p:ext>
            </p:extLst>
          </p:nvPr>
        </p:nvGraphicFramePr>
        <p:xfrm>
          <a:off x="363538" y="1285875"/>
          <a:ext cx="8188325" cy="4330700"/>
        </p:xfrm>
        <a:graphic>
          <a:graphicData uri="http://schemas.openxmlformats.org/presentationml/2006/ole">
            <mc:AlternateContent xmlns:mc="http://schemas.openxmlformats.org/markup-compatibility/2006">
              <mc:Choice xmlns:v="urn:schemas-microsoft-com:vml" Requires="v">
                <p:oleObj spid="_x0000_s27850886" name="Chart" r:id="rId4" imgW="7839024" imgH="3819575" progId="MSGraph.Chart.8">
                  <p:embed followColorScheme="full"/>
                </p:oleObj>
              </mc:Choice>
              <mc:Fallback>
                <p:oleObj name="Chart" r:id="rId4" imgW="7839024" imgH="3819575" progId="MSGraph.Chart.8">
                  <p:embed followColorScheme="full"/>
                  <p:pic>
                    <p:nvPicPr>
                      <p:cNvPr id="0" name=""/>
                      <p:cNvPicPr>
                        <a:picLocks noChangeAspect="1" noChangeArrowheads="1"/>
                      </p:cNvPicPr>
                      <p:nvPr/>
                    </p:nvPicPr>
                    <p:blipFill>
                      <a:blip r:embed="rId5"/>
                      <a:srcRect/>
                      <a:stretch>
                        <a:fillRect/>
                      </a:stretch>
                    </p:blipFill>
                    <p:spPr bwMode="gray">
                      <a:xfrm>
                        <a:off x="363538" y="1285875"/>
                        <a:ext cx="8188325"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(8/14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848743" y="1130709"/>
            <a:ext cx="2689710" cy="1042308"/>
          </a:xfrm>
          <a:prstGeom prst="wedgeRectCallout">
            <a:avLst>
              <a:gd name="adj1" fmla="val 42899"/>
              <a:gd name="adj2" fmla="val 69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extLst>
      <p:ext uri="{BB962C8B-B14F-4D97-AF65-F5344CB8AC3E}">
        <p14:creationId xmlns:p14="http://schemas.microsoft.com/office/powerpoint/2010/main" val="12813079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71</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1991–2014*</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May 2014;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2607474225"/>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7831446" name="Chart" r:id="rId4" imgW="8343967" imgH="4381555" progId="MSGraph.Chart.8">
                  <p:embed followColorScheme="full"/>
                </p:oleObj>
              </mc:Choice>
              <mc:Fallback>
                <p:oleObj name="Chart" r:id="rId4" imgW="8343967" imgH="4381555"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870968"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7911"/>
              <a:gd name="adj2" fmla="val -776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45808"/>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7918"/>
              <a:gd name="adj2" fmla="val -114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July 2014 reading of 3.9% is down from 4.8%</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678814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72</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nvGraphicFramePr>
        <p:xfrm>
          <a:off x="162112" y="1575547"/>
          <a:ext cx="8607425" cy="3989388"/>
        </p:xfrm>
        <a:graphic>
          <a:graphicData uri="http://schemas.openxmlformats.org/presentationml/2006/ole">
            <mc:AlternateContent xmlns:mc="http://schemas.openxmlformats.org/markup-compatibility/2006">
              <mc:Choice xmlns:v="urn:schemas-microsoft-com:vml" Requires="v">
                <p:oleObj spid="_x0000_s24035483" name="Chart" r:id="rId4" imgW="8610574" imgH="3990968" progId="MSGraph.Chart.8">
                  <p:embed followColorScheme="full"/>
                </p:oleObj>
              </mc:Choice>
              <mc:Fallback>
                <p:oleObj name="Chart" r:id="rId4" imgW="8610574"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12" y="157554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a:t>
            </a:r>
            <a:r>
              <a:rPr lang="en-US" b="1" dirty="0" smtClean="0">
                <a:solidFill>
                  <a:srgbClr val="FFFFFF"/>
                </a:solidFill>
              </a:rPr>
              <a:t>Decreased by 0.8</a:t>
            </a:r>
            <a:r>
              <a:rPr lang="en-US" b="1" dirty="0">
                <a:solidFill>
                  <a:srgbClr val="FFFFFF"/>
                </a:solidFill>
              </a:rPr>
              <a:t>% in 2008 and </a:t>
            </a:r>
            <a:r>
              <a:rPr lang="en-US" b="1" dirty="0" smtClean="0">
                <a:solidFill>
                  <a:srgbClr val="FFFFFF"/>
                </a:solidFill>
              </a:rPr>
              <a:t>0.5% </a:t>
            </a:r>
            <a:r>
              <a:rPr lang="en-US" b="1" dirty="0">
                <a:solidFill>
                  <a:srgbClr val="FFFFFF"/>
                </a:solidFill>
              </a:rPr>
              <a:t>in </a:t>
            </a:r>
            <a:r>
              <a:rPr lang="en-US" b="1" dirty="0" smtClean="0">
                <a:solidFill>
                  <a:srgbClr val="FFFFFF"/>
                </a:solidFill>
              </a:rPr>
              <a:t>2009 </a:t>
            </a:r>
            <a:r>
              <a:rPr lang="en-US" b="1" dirty="0">
                <a:solidFill>
                  <a:srgbClr val="FFFFFF"/>
                </a:solidFill>
              </a:rPr>
              <a:t>and </a:t>
            </a:r>
            <a:r>
              <a:rPr lang="en-US" b="1" dirty="0" smtClean="0">
                <a:solidFill>
                  <a:srgbClr val="FFFFFF"/>
                </a:solidFill>
              </a:rPr>
              <a:t>Increased 0.5% in 2010, 1.5% in 2011 (est.), 2.0% in 2012 and 2.2% in 2013 (forecast)</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2011-2013 </a:t>
            </a:r>
            <a:r>
              <a:rPr lang="en-US" sz="1100" dirty="0"/>
              <a:t>based on CPI and other data.</a:t>
            </a:r>
          </a:p>
        </p:txBody>
      </p:sp>
      <p:sp>
        <p:nvSpPr>
          <p:cNvPr id="9" name="AutoShape 13"/>
          <p:cNvSpPr>
            <a:spLocks noChangeArrowheads="1"/>
          </p:cNvSpPr>
          <p:nvPr/>
        </p:nvSpPr>
        <p:spPr bwMode="blackWhite">
          <a:xfrm>
            <a:off x="4451350" y="1304925"/>
            <a:ext cx="4060825" cy="631825"/>
          </a:xfrm>
          <a:prstGeom prst="wedgeRectCallout">
            <a:avLst>
              <a:gd name="adj1" fmla="val 43373"/>
              <a:gd name="adj2" fmla="val 1510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10"/>
          <p:cNvSpPr>
            <a:spLocks noGrp="1" noChangeArrowheads="1"/>
          </p:cNvSpPr>
          <p:nvPr>
            <p:ph type="sldNum" sz="quarter" idx="12"/>
          </p:nvPr>
        </p:nvSpPr>
        <p:spPr/>
        <p:txBody>
          <a:bodyPr/>
          <a:lstStyle/>
          <a:p>
            <a:pPr>
              <a:defRPr/>
            </a:pPr>
            <a:fld id="{FC4A8F73-E550-4980-9247-196A7980CE20}" type="slidenum">
              <a:rPr lang="en-US" smtClean="0">
                <a:solidFill>
                  <a:srgbClr val="000000"/>
                </a:solidFill>
              </a:rPr>
              <a:pPr>
                <a:defRPr/>
              </a:pPr>
              <a:t>73</a:t>
            </a:fld>
            <a:endParaRPr lang="en-US" smtClean="0">
              <a:solidFill>
                <a:srgbClr val="000000"/>
              </a:solidFill>
            </a:endParaRPr>
          </a:p>
        </p:txBody>
      </p:sp>
      <p:sp>
        <p:nvSpPr>
          <p:cNvPr id="21507" name="Rectangle 191"/>
          <p:cNvSpPr>
            <a:spLocks noGrp="1" noChangeArrowheads="1"/>
          </p:cNvSpPr>
          <p:nvPr>
            <p:ph type="title"/>
          </p:nvPr>
        </p:nvSpPr>
        <p:spPr/>
        <p:txBody>
          <a:bodyPr/>
          <a:lstStyle/>
          <a:p>
            <a:r>
              <a:rPr lang="en-US" sz="2400" dirty="0" smtClean="0"/>
              <a:t>Top Ten Most Expensive And Least Expensive States For Automobile Insurance, 2011 (1)</a:t>
            </a:r>
          </a:p>
        </p:txBody>
      </p:sp>
      <p:graphicFrame>
        <p:nvGraphicFramePr>
          <p:cNvPr id="2098375" name="Group 199"/>
          <p:cNvGraphicFramePr>
            <a:graphicFrameLocks noGrp="1"/>
          </p:cNvGraphicFramePr>
          <p:nvPr/>
        </p:nvGraphicFramePr>
        <p:xfrm>
          <a:off x="609600" y="1524000"/>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Jersey</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1,183.95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Idaho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525.15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1,138.03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South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540.04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Louisiana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1,110.68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North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549.81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1,108.64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Iowa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552.54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Florida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1,090.65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577.38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1,052.28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a:rPr>
                        <a:t>North Carolina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600.33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1,004.14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Wisconsin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601.40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Michigan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983.60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Nebraska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602.57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Connecticut</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970.22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Wyoming</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619.88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Maryland</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956.17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Ohio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619.96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a:buFontTx/>
              <a:buAutoNum type="arabicParenBoth"/>
              <a:defRPr/>
            </a:pPr>
            <a:r>
              <a:rPr lang="en-US" sz="1100" dirty="0">
                <a:latin typeface="Arial" pitchFamily="34" charset="0"/>
                <a:cs typeface="Arial" pitchFamily="34" charset="0"/>
              </a:rPr>
              <a:t>Based on average automobile insurance expenditures.</a:t>
            </a:r>
          </a:p>
          <a:p>
            <a:pPr marL="228600" indent="-228600">
              <a:buFontTx/>
              <a:buAutoNum type="arabicParenBoth"/>
              <a:defRPr/>
            </a:pPr>
            <a:endParaRPr lang="en-US" sz="1100" dirty="0">
              <a:latin typeface="Arial" pitchFamily="34" charset="0"/>
              <a:cs typeface="Arial" pitchFamily="34" charset="0"/>
            </a:endParaRPr>
          </a:p>
          <a:p>
            <a:pPr>
              <a:defRPr/>
            </a:pPr>
            <a:r>
              <a:rPr lang="en-US" sz="1100" dirty="0">
                <a:latin typeface="Arial" pitchFamily="34" charset="0"/>
                <a:cs typeface="Arial" pitchFamily="34" charset="0"/>
              </a:rPr>
              <a:t>Source: © </a:t>
            </a:r>
            <a:r>
              <a:rPr lang="en-US" sz="1100" dirty="0" smtClean="0">
                <a:latin typeface="Arial" pitchFamily="34" charset="0"/>
                <a:cs typeface="Arial" pitchFamily="34" charset="0"/>
              </a:rPr>
              <a:t>2013 </a:t>
            </a:r>
            <a:r>
              <a:rPr lang="en-US" sz="1100" dirty="0">
                <a:latin typeface="Arial" pitchFamily="34" charset="0"/>
                <a:cs typeface="Arial" pitchFamily="34" charset="0"/>
              </a:rPr>
              <a:t>National Association of Insurance Commissioners.</a:t>
            </a:r>
          </a:p>
        </p:txBody>
      </p:sp>
      <p:sp>
        <p:nvSpPr>
          <p:cNvPr id="21596"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i="1" u="sng" dirty="0" smtClean="0">
                <a:solidFill>
                  <a:schemeClr val="bg1"/>
                </a:solidFill>
              </a:rPr>
              <a:t>Minnesota </a:t>
            </a:r>
            <a:r>
              <a:rPr lang="pt-BR" b="1" i="1" u="sng" dirty="0">
                <a:solidFill>
                  <a:srgbClr val="FFFFFF"/>
                </a:solidFill>
              </a:rPr>
              <a:t>ranked </a:t>
            </a:r>
            <a:r>
              <a:rPr lang="pt-BR" b="1" i="1" u="sng" dirty="0" smtClean="0">
                <a:solidFill>
                  <a:srgbClr val="FFFFFF"/>
                </a:solidFill>
              </a:rPr>
              <a:t>31st </a:t>
            </a:r>
            <a:r>
              <a:rPr lang="pt-BR" b="1" dirty="0" smtClean="0">
                <a:solidFill>
                  <a:srgbClr val="FFFFFF"/>
                </a:solidFill>
              </a:rPr>
              <a:t>as </a:t>
            </a:r>
            <a:r>
              <a:rPr lang="pt-BR" b="1" dirty="0">
                <a:solidFill>
                  <a:srgbClr val="FFFFFF"/>
                </a:solidFill>
              </a:rPr>
              <a:t>the </a:t>
            </a:r>
            <a:r>
              <a:rPr lang="pt-BR" b="1" dirty="0" smtClean="0">
                <a:solidFill>
                  <a:srgbClr val="FFFFFF"/>
                </a:solidFill>
              </a:rPr>
              <a:t>most </a:t>
            </a:r>
            <a:r>
              <a:rPr lang="pt-BR" b="1" dirty="0">
                <a:solidFill>
                  <a:srgbClr val="FFFFFF"/>
                </a:solidFill>
              </a:rPr>
              <a:t>expensive state in </a:t>
            </a:r>
            <a:r>
              <a:rPr lang="pt-BR" b="1" dirty="0" smtClean="0">
                <a:solidFill>
                  <a:srgbClr val="FFFFFF"/>
                </a:solidFill>
              </a:rPr>
              <a:t>2011, </a:t>
            </a:r>
            <a:r>
              <a:rPr lang="pt-BR" b="1" dirty="0">
                <a:solidFill>
                  <a:srgbClr val="FFFFFF"/>
                </a:solidFill>
              </a:rPr>
              <a:t>with an average expenditure for auto insurance of </a:t>
            </a:r>
            <a:r>
              <a:rPr lang="pt-BR" b="1" dirty="0" smtClean="0">
                <a:solidFill>
                  <a:srgbClr val="FFFFFF"/>
                </a:solidFill>
              </a:rPr>
              <a:t>$696.00.</a:t>
            </a:r>
            <a:endParaRPr lang="pt-BR" b="1" i="1" dirty="0">
              <a:solidFill>
                <a:srgbClr val="FFFFFF"/>
              </a:solidFill>
            </a:endParaRPr>
          </a:p>
        </p:txBody>
      </p:sp>
    </p:spTree>
    <p:extLst>
      <p:ext uri="{BB962C8B-B14F-4D97-AF65-F5344CB8AC3E}">
        <p14:creationId xmlns:p14="http://schemas.microsoft.com/office/powerpoint/2010/main" val="63489126"/>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74</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mc:AlternateContent xmlns:mc="http://schemas.openxmlformats.org/markup-compatibility/2006">
              <mc:Choice xmlns:v="urn:schemas-microsoft-com:vml" Requires="v">
                <p:oleObj spid="_x0000_s14956698" name="Chart" r:id="rId4" imgW="7829584" imgH="3848214" progId="MSGraph.Chart.8">
                  <p:embed followColorScheme="full"/>
                </p:oleObj>
              </mc:Choice>
              <mc:Fallback>
                <p:oleObj name="Chart" r:id="rId4" imgW="7829584" imgH="3848214" progId="MSGraph.Chart.8">
                  <p:embed followColorScheme="full"/>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73063" y="1020763"/>
                        <a:ext cx="8188325"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75</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mc:AlternateContent xmlns:mc="http://schemas.openxmlformats.org/markup-compatibility/2006">
              <mc:Choice xmlns:v="urn:schemas-microsoft-com:vml" Requires="v">
                <p:oleObj spid="_x0000_s20920475" name="Chart" r:id="rId4" imgW="8543899" imgH="3524253" progId="MSGraph.Chart.8">
                  <p:embed followColorScheme="full"/>
                </p:oleObj>
              </mc:Choice>
              <mc:Fallback>
                <p:oleObj name="Chart" r:id="rId4" imgW="8543899" imgH="352425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8548" y="229415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75</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76</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Auto Insurance Price Index</a:t>
            </a:r>
            <a:br>
              <a:rPr lang="en-US" dirty="0" smtClean="0"/>
            </a:br>
            <a:r>
              <a:rPr lang="en-US" dirty="0" smtClean="0"/>
              <a:t>vs. CPI, 1994–2014*</a:t>
            </a:r>
          </a:p>
        </p:txBody>
      </p:sp>
      <p:sp>
        <p:nvSpPr>
          <p:cNvPr id="11271" name="Text Box 5"/>
          <p:cNvSpPr txBox="1">
            <a:spLocks noChangeArrowheads="1"/>
          </p:cNvSpPr>
          <p:nvPr/>
        </p:nvSpPr>
        <p:spPr bwMode="auto">
          <a:xfrm>
            <a:off x="0" y="638941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through March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257175" y="685800"/>
          <a:ext cx="8343900" cy="4838700"/>
        </p:xfrm>
        <a:graphic>
          <a:graphicData uri="http://schemas.openxmlformats.org/presentationml/2006/ole">
            <mc:AlternateContent xmlns:mc="http://schemas.openxmlformats.org/markup-compatibility/2006">
              <mc:Choice xmlns:v="urn:schemas-microsoft-com:vml" Requires="v">
                <p:oleObj spid="_x0000_s27832469" name="Chart" r:id="rId4" imgW="8343967" imgH="4381555" progId="MSGraph.Chart.8">
                  <p:embed followColorScheme="full"/>
                </p:oleObj>
              </mc:Choice>
              <mc:Fallback>
                <p:oleObj name="Chart" r:id="rId4" imgW="8343967" imgH="4381555" progId="MSGraph.Chart.8">
                  <p:embed followColorScheme="full"/>
                  <p:pic>
                    <p:nvPicPr>
                      <p:cNvPr id="0" name=""/>
                      <p:cNvPicPr>
                        <a:picLocks noChangeAspect="1" noChangeArrowheads="1"/>
                      </p:cNvPicPr>
                      <p:nvPr/>
                    </p:nvPicPr>
                    <p:blipFill>
                      <a:blip r:embed="rId5"/>
                      <a:srcRect/>
                      <a:stretch>
                        <a:fillRect/>
                      </a:stretch>
                    </p:blipFill>
                    <p:spPr bwMode="gray">
                      <a:xfrm>
                        <a:off x="257175" y="685800"/>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92760" y="1069886"/>
            <a:ext cx="2057400" cy="307777"/>
          </a:xfrm>
          <a:prstGeom prst="rect">
            <a:avLst/>
          </a:prstGeom>
          <a:noFill/>
        </p:spPr>
        <p:txBody>
          <a:bodyPr wrap="square" rtlCol="0">
            <a:spAutoFit/>
          </a:bodyPr>
          <a:lstStyle/>
          <a:p>
            <a:r>
              <a:rPr lang="en-US" sz="1400" dirty="0" smtClean="0"/>
              <a:t>Index: Jan 1994 = 100</a:t>
            </a:r>
            <a:endParaRPr lang="en-US" sz="1400" dirty="0"/>
          </a:p>
        </p:txBody>
      </p:sp>
      <p:sp>
        <p:nvSpPr>
          <p:cNvPr id="9" name="Rectangle 4"/>
          <p:cNvSpPr>
            <a:spLocks noChangeArrowheads="1"/>
          </p:cNvSpPr>
          <p:nvPr/>
        </p:nvSpPr>
        <p:spPr bwMode="blackWhite">
          <a:xfrm>
            <a:off x="200536" y="5524500"/>
            <a:ext cx="8756650" cy="8045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Annual average growth rate of the CPI from 1994 to now: 2.5%.</a:t>
            </a:r>
            <a:br>
              <a:rPr lang="en-US" sz="1600" b="1" dirty="0" smtClean="0">
                <a:solidFill>
                  <a:srgbClr val="FFFFFF"/>
                </a:solidFill>
              </a:rPr>
            </a:br>
            <a:r>
              <a:rPr lang="en-US" sz="1600" b="1" dirty="0" smtClean="0">
                <a:solidFill>
                  <a:srgbClr val="FFFFFF"/>
                </a:solidFill>
              </a:rPr>
              <a:t>Annual </a:t>
            </a:r>
            <a:r>
              <a:rPr lang="en-US" sz="1600" b="1" dirty="0">
                <a:solidFill>
                  <a:srgbClr val="FFFFFF"/>
                </a:solidFill>
              </a:rPr>
              <a:t>average growth rate of </a:t>
            </a:r>
            <a:r>
              <a:rPr lang="en-US" sz="1600" b="1" dirty="0" smtClean="0">
                <a:solidFill>
                  <a:srgbClr val="FFFFFF"/>
                </a:solidFill>
              </a:rPr>
              <a:t>auto insurance prices from </a:t>
            </a:r>
            <a:r>
              <a:rPr lang="en-US" sz="1600" b="1" dirty="0">
                <a:solidFill>
                  <a:srgbClr val="FFFFFF"/>
                </a:solidFill>
              </a:rPr>
              <a:t>1994 to now: </a:t>
            </a:r>
            <a:r>
              <a:rPr lang="en-US" sz="1600" b="1" dirty="0" smtClean="0">
                <a:solidFill>
                  <a:srgbClr val="FFFFFF"/>
                </a:solidFill>
              </a:rPr>
              <a:t>3.3%. </a:t>
            </a:r>
            <a:endParaRPr lang="en-US" sz="1600" b="1" dirty="0">
              <a:solidFill>
                <a:srgbClr val="FFFFFF"/>
              </a:solidFill>
            </a:endParaRPr>
          </a:p>
        </p:txBody>
      </p:sp>
    </p:spTree>
    <p:extLst>
      <p:ext uri="{BB962C8B-B14F-4D97-AF65-F5344CB8AC3E}">
        <p14:creationId xmlns:p14="http://schemas.microsoft.com/office/powerpoint/2010/main" val="14921655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77</a:t>
            </a:fld>
            <a:endParaRPr lang="en-US" smtClean="0"/>
          </a:p>
        </p:txBody>
      </p:sp>
      <p:sp>
        <p:nvSpPr>
          <p:cNvPr id="10246" name="Rectangle 2"/>
          <p:cNvSpPr>
            <a:spLocks noGrp="1" noChangeArrowheads="1"/>
          </p:cNvSpPr>
          <p:nvPr>
            <p:ph type="title"/>
          </p:nvPr>
        </p:nvSpPr>
        <p:spPr/>
        <p:txBody>
          <a:bodyPr/>
          <a:lstStyle/>
          <a:p>
            <a:r>
              <a:rPr lang="en-US" sz="2800" dirty="0" smtClean="0"/>
              <a:t>Yearly Change in Auto Insurance Prices vs. Median Weekly Earnings</a:t>
            </a:r>
          </a:p>
        </p:txBody>
      </p:sp>
      <p:sp>
        <p:nvSpPr>
          <p:cNvPr id="10248" name="Rectangle 4"/>
          <p:cNvSpPr>
            <a:spLocks noChangeArrowheads="1"/>
          </p:cNvSpPr>
          <p:nvPr/>
        </p:nvSpPr>
        <p:spPr bwMode="auto">
          <a:xfrm>
            <a:off x="0" y="6567151"/>
            <a:ext cx="7569200" cy="290849"/>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US Bureau of Labor Statistics; Insurance Information Institute</a:t>
            </a:r>
          </a:p>
        </p:txBody>
      </p:sp>
      <p:graphicFrame>
        <p:nvGraphicFramePr>
          <p:cNvPr id="10242" name="Object 2"/>
          <p:cNvGraphicFramePr>
            <a:graphicFrameLocks/>
          </p:cNvGraphicFramePr>
          <p:nvPr>
            <p:extLst/>
          </p:nvPr>
        </p:nvGraphicFramePr>
        <p:xfrm>
          <a:off x="146050" y="1219200"/>
          <a:ext cx="8902700" cy="4646613"/>
        </p:xfrm>
        <a:graphic>
          <a:graphicData uri="http://schemas.openxmlformats.org/presentationml/2006/ole">
            <mc:AlternateContent xmlns:mc="http://schemas.openxmlformats.org/markup-compatibility/2006">
              <mc:Choice xmlns:v="urn:schemas-microsoft-com:vml" Requires="v">
                <p:oleObj spid="_x0000_s27833492" name="Chart" r:id="rId4" imgW="8382000" imgH="4657682" progId="MSGraph.Chart.8">
                  <p:embed followColorScheme="full"/>
                </p:oleObj>
              </mc:Choice>
              <mc:Fallback>
                <p:oleObj name="Chart" r:id="rId4" imgW="8382000" imgH="4657682" progId="MSGraph.Chart.8">
                  <p:embed followColorScheme="full"/>
                  <p:pic>
                    <p:nvPicPr>
                      <p:cNvPr id="0" name=""/>
                      <p:cNvPicPr>
                        <a:picLocks noChangeArrowheads="1"/>
                      </p:cNvPicPr>
                      <p:nvPr/>
                    </p:nvPicPr>
                    <p:blipFill>
                      <a:blip r:embed="rId5"/>
                      <a:srcRect/>
                      <a:stretch>
                        <a:fillRect/>
                      </a:stretch>
                    </p:blipFill>
                    <p:spPr bwMode="auto">
                      <a:xfrm>
                        <a:off x="146050" y="12192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4800554"/>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78</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December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mc:AlternateContent xmlns:mc="http://schemas.openxmlformats.org/markup-compatibility/2006">
              <mc:Choice xmlns:v="urn:schemas-microsoft-com:vml" Requires="v">
                <p:oleObj spid="_x0000_s12259482" name="Chart" r:id="rId4" imgW="8382000" imgH="4657682" progId="MSGraph.Chart.8">
                  <p:embed followColorScheme="full"/>
                </p:oleObj>
              </mc:Choice>
              <mc:Fallback>
                <p:oleObj name="Chart" r:id="rId4" imgW="8382000" imgH="465768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16129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79</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ext uri="{D42A27DB-BD31-4B8C-83A1-F6EECF244321}">
                <p14:modId xmlns:p14="http://schemas.microsoft.com/office/powerpoint/2010/main" val="2750714747"/>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7853958" name="Chart" r:id="rId4" imgW="7839024" imgH="4095701" progId="MSGraph.Chart.8">
                  <p:embed followColorScheme="full"/>
                </p:oleObj>
              </mc:Choice>
              <mc:Fallback>
                <p:oleObj name="Chart" r:id="rId4" imgW="7839024" imgH="409570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18149416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2003-2012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nvPr>
        </p:nvGraphicFramePr>
        <p:xfrm>
          <a:off x="0" y="1527175"/>
          <a:ext cx="9144000" cy="4754563"/>
        </p:xfrm>
        <a:graphic>
          <a:graphicData uri="http://schemas.openxmlformats.org/presentationml/2006/ole">
            <mc:AlternateContent xmlns:mc="http://schemas.openxmlformats.org/markup-compatibility/2006">
              <mc:Choice xmlns:v="urn:schemas-microsoft-com:vml" Requires="v">
                <p:oleObj spid="_x0000_s27869315" name="Chart" r:id="rId4" imgW="8810600" imgH="4581583" progId="MSGraph.Chart.8">
                  <p:embed followColorScheme="full"/>
                </p:oleObj>
              </mc:Choice>
              <mc:Fallback>
                <p:oleObj name="Chart" r:id="rId4" imgW="8810600"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Tree>
    <p:extLst>
      <p:ext uri="{BB962C8B-B14F-4D97-AF65-F5344CB8AC3E}">
        <p14:creationId xmlns:p14="http://schemas.microsoft.com/office/powerpoint/2010/main" val="2746802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80</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mc:AlternateContent xmlns:mc="http://schemas.openxmlformats.org/markup-compatibility/2006">
              <mc:Choice xmlns:v="urn:schemas-microsoft-com:vml" Requires="v">
                <p:oleObj spid="_x0000_s16766107" name="Chart" r:id="rId4" imgW="8610574" imgH="3990968" progId="MSGraph.Chart.8">
                  <p:embed followColorScheme="full"/>
                </p:oleObj>
              </mc:Choice>
              <mc:Fallback>
                <p:oleObj name="Chart" r:id="rId4" imgW="8610574"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560513"/>
                        <a:ext cx="8632825"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0"/>
          <p:cNvSpPr>
            <a:spLocks noGrp="1" noChangeArrowheads="1"/>
          </p:cNvSpPr>
          <p:nvPr>
            <p:ph type="sldNum" sz="quarter" idx="12"/>
          </p:nvPr>
        </p:nvSpPr>
        <p:spPr/>
        <p:txBody>
          <a:bodyPr/>
          <a:lstStyle/>
          <a:p>
            <a:pPr>
              <a:defRPr/>
            </a:pPr>
            <a:fld id="{369B5D5E-38A7-43B7-8BD4-F77E16827FD2}" type="slidenum">
              <a:rPr lang="en-US" smtClean="0">
                <a:solidFill>
                  <a:srgbClr val="000000"/>
                </a:solidFill>
              </a:rPr>
              <a:pPr>
                <a:defRPr/>
              </a:pPr>
              <a:t>81</a:t>
            </a:fld>
            <a:endParaRPr lang="en-US" smtClean="0">
              <a:solidFill>
                <a:srgbClr val="000000"/>
              </a:solidFill>
            </a:endParaRPr>
          </a:p>
        </p:txBody>
      </p:sp>
      <p:sp>
        <p:nvSpPr>
          <p:cNvPr id="22531" name="Rectangle 191"/>
          <p:cNvSpPr>
            <a:spLocks noGrp="1" noChangeArrowheads="1"/>
          </p:cNvSpPr>
          <p:nvPr>
            <p:ph type="title"/>
          </p:nvPr>
        </p:nvSpPr>
        <p:spPr/>
        <p:txBody>
          <a:bodyPr/>
          <a:lstStyle/>
          <a:p>
            <a:r>
              <a:rPr lang="en-US" sz="2400" dirty="0" smtClean="0"/>
              <a:t>Top Ten Most Expensive And Least Expensive States For Homeowners Insurance, 2011 (1)</a:t>
            </a:r>
          </a:p>
        </p:txBody>
      </p:sp>
      <p:graphicFrame>
        <p:nvGraphicFramePr>
          <p:cNvPr id="2098375" name="Group 199"/>
          <p:cNvGraphicFramePr>
            <a:graphicFrameLocks noGrp="1"/>
          </p:cNvGraphicFramePr>
          <p:nvPr>
            <p:extLst/>
          </p:nvPr>
        </p:nvGraphicFramePr>
        <p:xfrm>
          <a:off x="598488" y="1874838"/>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Florida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$1,933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$518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dirty="0">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Louisiana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1,672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Oregon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559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dirty="0">
                          <a:solidFill>
                            <a:srgbClr val="000000"/>
                          </a:solidFill>
                          <a:latin typeface="Arial"/>
                          <a:ea typeface="+mn-ea"/>
                          <a:cs typeface="+mn-cs"/>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ea typeface="+mn-ea"/>
                          <a:cs typeface="+mn-cs"/>
                        </a:rPr>
                        <a:t>Texas (2)</a:t>
                      </a:r>
                      <a:endParaRPr lang="en-US" sz="1200" b="0" i="0" u="none" strike="noStrike" dirty="0">
                        <a:solidFill>
                          <a:srgbClr val="000000"/>
                        </a:solidFill>
                        <a:latin typeface="Arial"/>
                        <a:ea typeface="+mn-ea"/>
                        <a:cs typeface="+mn-cs"/>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ea typeface="+mn-ea"/>
                          <a:cs typeface="+mn-cs"/>
                        </a:rPr>
                        <a:t>1,578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Utah</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563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Mississippi</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ea typeface="+mn-ea"/>
                          <a:cs typeface="+mn-cs"/>
                        </a:rPr>
                        <a:t>1,409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592</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Oklahoma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1,386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Washington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626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Alabama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1,163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644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1,139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664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Kansas</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1,103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Arizona </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Nevada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689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Iowa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713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2841"/>
            <a:ext cx="8763000" cy="1985159"/>
          </a:xfrm>
          <a:prstGeom prst="rect">
            <a:avLst/>
          </a:prstGeom>
          <a:noFill/>
          <a:ln w="9525" algn="ctr">
            <a:noFill/>
            <a:miter lim="800000"/>
            <a:headEnd/>
            <a:tailEnd/>
          </a:ln>
        </p:spPr>
        <p:txBody>
          <a:bodyPr lIns="365760" tIns="0" rIns="0" bIns="137160" anchor="b">
            <a:spAutoFit/>
          </a:bodyPr>
          <a:lstStyle/>
          <a:p>
            <a:pPr marL="228600" indent="-228600">
              <a:buFontTx/>
              <a:buAutoNum type="arabicParenBoth"/>
            </a:pPr>
            <a:r>
              <a:rPr lang="en-US" sz="1000" dirty="0" smtClean="0"/>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a:buFontTx/>
              <a:buAutoNum type="arabicParenBoth"/>
            </a:pPr>
            <a:r>
              <a:rPr lang="en-US" sz="1000" dirty="0" smtClean="0"/>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endParaRPr lang="en-US" sz="1000" dirty="0"/>
          </a:p>
          <a:p>
            <a:r>
              <a:rPr lang="en-US" sz="1000" dirty="0" smtClean="0"/>
              <a:t>Note: Average premium=Premiums/exposure per house years. A house year is equal to 365 days of insured coverage for a single dwelling. The NAIC does not rank state average expenditures and does not endorse any conclusions drawn from this data.</a:t>
            </a:r>
          </a:p>
          <a:p>
            <a:r>
              <a:rPr lang="en-US" sz="1000" dirty="0" smtClean="0"/>
              <a:t>Source: ©2013 National Association of Insurance Commissioners (NAIC). Reprinted with permission. Further reprint or distribution strictly prohibited without written permission of NAIC.</a:t>
            </a:r>
            <a:endParaRPr lang="en-US" sz="1000" dirty="0"/>
          </a:p>
        </p:txBody>
      </p:sp>
      <p:sp>
        <p:nvSpPr>
          <p:cNvPr id="22620"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smtClean="0">
                <a:solidFill>
                  <a:srgbClr val="FFFFFF"/>
                </a:solidFill>
              </a:rPr>
              <a:t>Minnesota </a:t>
            </a:r>
            <a:r>
              <a:rPr lang="pt-BR" b="1" dirty="0">
                <a:solidFill>
                  <a:srgbClr val="FFFFFF"/>
                </a:solidFill>
              </a:rPr>
              <a:t>ranked as the </a:t>
            </a:r>
            <a:r>
              <a:rPr lang="pt-BR" b="1" dirty="0" smtClean="0">
                <a:solidFill>
                  <a:srgbClr val="FFFFFF"/>
                </a:solidFill>
              </a:rPr>
              <a:t>14th most </a:t>
            </a:r>
            <a:r>
              <a:rPr lang="pt-BR" b="1" dirty="0">
                <a:solidFill>
                  <a:srgbClr val="FFFFFF"/>
                </a:solidFill>
              </a:rPr>
              <a:t>expensive state for homeowners insurance in </a:t>
            </a:r>
            <a:r>
              <a:rPr lang="pt-BR" b="1" dirty="0" smtClean="0">
                <a:solidFill>
                  <a:srgbClr val="FFFFFF"/>
                </a:solidFill>
              </a:rPr>
              <a:t>2011, </a:t>
            </a:r>
            <a:r>
              <a:rPr lang="pt-BR" b="1" dirty="0">
                <a:solidFill>
                  <a:srgbClr val="FFFFFF"/>
                </a:solidFill>
              </a:rPr>
              <a:t>with an average expenditure of </a:t>
            </a:r>
            <a:r>
              <a:rPr lang="pt-BR" b="1" dirty="0" smtClean="0">
                <a:solidFill>
                  <a:srgbClr val="FFFFFF"/>
                </a:solidFill>
              </a:rPr>
              <a:t>$1,056.</a:t>
            </a:r>
            <a:endParaRPr lang="pt-BR" b="1" dirty="0">
              <a:solidFill>
                <a:srgbClr val="FFFFFF"/>
              </a:solidFill>
            </a:endParaRPr>
          </a:p>
        </p:txBody>
      </p:sp>
    </p:spTree>
    <p:extLst>
      <p:ext uri="{BB962C8B-B14F-4D97-AF65-F5344CB8AC3E}">
        <p14:creationId xmlns:p14="http://schemas.microsoft.com/office/powerpoint/2010/main" val="373056093"/>
      </p:ext>
    </p:extLst>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82</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3877749273"/>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71358"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Rising mortgage interest rates have impacted home sales but are unlikely to derail the recovery on housing</a:t>
            </a:r>
            <a:endParaRPr lang="en-US" sz="1600" b="1" dirty="0">
              <a:solidFill>
                <a:schemeClr val="bg1"/>
              </a:solidFill>
            </a:endParaRPr>
          </a:p>
        </p:txBody>
      </p:sp>
      <p:sp>
        <p:nvSpPr>
          <p:cNvPr id="11" name="AutoShape 38"/>
          <p:cNvSpPr>
            <a:spLocks noChangeArrowheads="1"/>
          </p:cNvSpPr>
          <p:nvPr/>
        </p:nvSpPr>
        <p:spPr bwMode="blackWhite">
          <a:xfrm>
            <a:off x="5692877" y="1420454"/>
            <a:ext cx="3091631"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 but have come down a bit through mid-2014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82</a:t>
            </a:fld>
            <a:endParaRPr lang="en-US"/>
          </a:p>
        </p:txBody>
      </p:sp>
    </p:spTree>
    <p:extLst>
      <p:ext uri="{BB962C8B-B14F-4D97-AF65-F5344CB8AC3E}">
        <p14:creationId xmlns:p14="http://schemas.microsoft.com/office/powerpoint/2010/main" val="15786408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83</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00689"/>
            <a:ext cx="8207375" cy="914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Were Expected to Continue to Rise as the Fed Pursued Tapering and the Economy Recovered; Rates Are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extLst/>
          </p:nvPr>
        </p:nvGraphicFramePr>
        <p:xfrm>
          <a:off x="317500" y="1243011"/>
          <a:ext cx="8499475" cy="4286250"/>
        </p:xfrm>
        <a:graphic>
          <a:graphicData uri="http://schemas.openxmlformats.org/presentationml/2006/ole">
            <mc:AlternateContent xmlns:mc="http://schemas.openxmlformats.org/markup-compatibility/2006">
              <mc:Choice xmlns:v="urn:schemas-microsoft-com:vml" Requires="v">
                <p:oleObj spid="_x0000_s27872382" name="Chart" r:id="rId5" imgW="8296363" imgH="3762334" progId="MSGraph.Chart.8">
                  <p:embed followColorScheme="full"/>
                </p:oleObj>
              </mc:Choice>
              <mc:Fallback>
                <p:oleObj name="Chart" r:id="rId5" imgW="8296363" imgH="3762334" progId="MSGraph.Chart.8">
                  <p:embed followColorScheme="full"/>
                  <p:pic>
                    <p:nvPicPr>
                      <p:cNvPr id="0" name=""/>
                      <p:cNvPicPr>
                        <a:picLocks noChangeAspect="1" noChangeArrowheads="1"/>
                      </p:cNvPicPr>
                      <p:nvPr/>
                    </p:nvPicPr>
                    <p:blipFill>
                      <a:blip r:embed="rId6"/>
                      <a:srcRect/>
                      <a:stretch>
                        <a:fillRect/>
                      </a:stretch>
                    </p:blipFill>
                    <p:spPr bwMode="gray">
                      <a:xfrm>
                        <a:off x="317500" y="1243011"/>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86655" y="1062695"/>
            <a:ext cx="2714420" cy="1181100"/>
          </a:xfrm>
          <a:prstGeom prst="wedgeRectCallout">
            <a:avLst>
              <a:gd name="adj1" fmla="val 45998"/>
              <a:gd name="adj2" fmla="val 1312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are down nearly 40 basis points since early January</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2014 Are Falling!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June 5,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7"/>
              </a:rPr>
              <a:t>http://www.federalreserve.gov/releases/h15/data.htm</a:t>
            </a:r>
            <a:r>
              <a:rPr lang="en-US" sz="1100" dirty="0" smtClean="0"/>
              <a:t>.;  </a:t>
            </a:r>
            <a:r>
              <a:rPr lang="en-US" sz="1100" dirty="0"/>
              <a:t>Insurance Information Institutes.</a:t>
            </a:r>
          </a:p>
        </p:txBody>
      </p:sp>
    </p:spTree>
    <p:custDataLst>
      <p:tags r:id="rId2"/>
    </p:custDataLst>
    <p:extLst>
      <p:ext uri="{BB962C8B-B14F-4D97-AF65-F5344CB8AC3E}">
        <p14:creationId xmlns:p14="http://schemas.microsoft.com/office/powerpoint/2010/main" val="3887585842"/>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84</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4650" name="Chart" r:id="rId4" imgW="8801167" imgH="3990871" progId="MSGraph.Chart.8">
                  <p:embed followColorScheme="full"/>
                </p:oleObj>
              </mc:Choice>
              <mc:Fallback>
                <p:oleObj name="Chart" r:id="rId4" imgW="8801167" imgH="3990871"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85</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2006-2013:Q2*</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5674" name="Chart" r:id="rId4" imgW="8801152" imgH="3990968" progId="MSGraph.Chart.8">
                  <p:embed followColorScheme="full"/>
                </p:oleObj>
              </mc:Choice>
              <mc:Fallback>
                <p:oleObj name="Chart" r:id="rId4" imgW="8801152"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0214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July 2014</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86</a:t>
            </a:fld>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650" y="1340634"/>
            <a:ext cx="7028639" cy="5124404"/>
          </a:xfrm>
          <a:prstGeom prst="rect">
            <a:avLst/>
          </a:prstGeom>
        </p:spPr>
      </p:pic>
      <p:sp>
        <p:nvSpPr>
          <p:cNvPr id="12" name="AutoShape 5"/>
          <p:cNvSpPr>
            <a:spLocks noChangeArrowheads="1"/>
          </p:cNvSpPr>
          <p:nvPr/>
        </p:nvSpPr>
        <p:spPr bwMode="blackWhite">
          <a:xfrm>
            <a:off x="5914150" y="2212191"/>
            <a:ext cx="2724278" cy="1222540"/>
          </a:xfrm>
          <a:prstGeom prst="wedgeRectCallout">
            <a:avLst>
              <a:gd name="adj1" fmla="val -17552"/>
              <a:gd name="adj2" fmla="val 898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in July was nearly at its level since the crisis began in Dec. 2007.</a:t>
            </a:r>
            <a:endParaRPr lang="en-US" sz="1600" b="1" dirty="0">
              <a:solidFill>
                <a:schemeClr val="bg1"/>
              </a:solidFill>
            </a:endParaRPr>
          </a:p>
        </p:txBody>
      </p:sp>
    </p:spTree>
    <p:extLst>
      <p:ext uri="{BB962C8B-B14F-4D97-AF65-F5344CB8AC3E}">
        <p14:creationId xmlns:p14="http://schemas.microsoft.com/office/powerpoint/2010/main" val="23520997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87</a:t>
            </a:fld>
            <a:endParaRPr lang="en-US" sz="900"/>
          </a:p>
        </p:txBody>
      </p:sp>
      <p:graphicFrame>
        <p:nvGraphicFramePr>
          <p:cNvPr id="71682" name="Object 3"/>
          <p:cNvGraphicFramePr>
            <a:graphicFrameLocks/>
          </p:cNvGraphicFramePr>
          <p:nvPr>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7912302" name="Chart" r:id="rId4" imgW="8581960" imgH="3952907" progId="MSGraph.Chart.8">
                  <p:embed followColorScheme="full"/>
                </p:oleObj>
              </mc:Choice>
              <mc:Fallback>
                <p:oleObj name="Chart" r:id="rId4" imgW="8581960" imgH="3952907"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1980-2013</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bankruptcies totaled 33,212, down 17.1% from 2012—the fourth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249918"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87</a:t>
            </a:fld>
            <a:endParaRPr lang="en-US"/>
          </a:p>
        </p:txBody>
      </p:sp>
    </p:spTree>
    <p:extLst>
      <p:ext uri="{BB962C8B-B14F-4D97-AF65-F5344CB8AC3E}">
        <p14:creationId xmlns:p14="http://schemas.microsoft.com/office/powerpoint/2010/main" val="273941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43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43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C3500F2-97B6-4DA1-8FAC-D7D5C6678FB4}" type="slidenum">
              <a:rPr lang="en-US" sz="900"/>
              <a:pPr algn="r" eaLnBrk="0" hangingPunct="0">
                <a:lnSpc>
                  <a:spcPct val="85000"/>
                </a:lnSpc>
                <a:spcBef>
                  <a:spcPct val="20000"/>
                </a:spcBef>
              </a:pPr>
              <a:t>88</a:t>
            </a:fld>
            <a:endParaRPr lang="en-US" sz="900"/>
          </a:p>
        </p:txBody>
      </p:sp>
      <p:sp>
        <p:nvSpPr>
          <p:cNvPr id="14342" name="Rectangle 2"/>
          <p:cNvSpPr>
            <a:spLocks noGrp="1" noChangeArrowheads="1"/>
          </p:cNvSpPr>
          <p:nvPr>
            <p:ph type="title" idx="4294967295"/>
          </p:nvPr>
        </p:nvSpPr>
        <p:spPr>
          <a:xfrm>
            <a:off x="507172" y="192088"/>
            <a:ext cx="6937237" cy="860425"/>
          </a:xfrm>
        </p:spPr>
        <p:txBody>
          <a:bodyPr/>
          <a:lstStyle/>
          <a:p>
            <a:r>
              <a:rPr lang="en-US" sz="2800" dirty="0" smtClean="0"/>
              <a:t>Private Sector Business Starts:</a:t>
            </a:r>
            <a:br>
              <a:rPr lang="en-US" sz="2800" dirty="0" smtClean="0"/>
            </a:br>
            <a:r>
              <a:rPr lang="en-US" sz="2800" dirty="0" smtClean="0"/>
              <a:t>1993:Q2 – 2013:Q4* As Strong </a:t>
            </a:r>
            <a:r>
              <a:rPr lang="en-US" sz="2800" dirty="0"/>
              <a:t>as Ever?</a:t>
            </a:r>
            <a:endParaRPr lang="en-US" sz="2800" dirty="0" smtClean="0"/>
          </a:p>
        </p:txBody>
      </p:sp>
      <p:graphicFrame>
        <p:nvGraphicFramePr>
          <p:cNvPr id="14338" name="Object 4"/>
          <p:cNvGraphicFramePr>
            <a:graphicFrameLocks noGrp="1"/>
          </p:cNvGraphicFramePr>
          <p:nvPr>
            <p:ph idx="4294967295"/>
            <p:extLst/>
          </p:nvPr>
        </p:nvGraphicFramePr>
        <p:xfrm>
          <a:off x="304800" y="1830389"/>
          <a:ext cx="8585200" cy="4459287"/>
        </p:xfrm>
        <a:graphic>
          <a:graphicData uri="http://schemas.openxmlformats.org/presentationml/2006/ole">
            <mc:AlternateContent xmlns:mc="http://schemas.openxmlformats.org/markup-compatibility/2006">
              <mc:Choice xmlns:v="urn:schemas-microsoft-com:vml" Requires="v">
                <p:oleObj spid="_x0000_s27996180" name="Chart" r:id="rId4" imgW="8582143" imgH="3971958" progId="MSGraph.Chart.8">
                  <p:embed followColorScheme="full"/>
                </p:oleObj>
              </mc:Choice>
              <mc:Fallback>
                <p:oleObj name="Chart" r:id="rId4" imgW="8582143" imgH="3971958" progId="MSGraph.Chart.8">
                  <p:embed followColorScheme="full"/>
                  <p:pic>
                    <p:nvPicPr>
                      <p:cNvPr id="0" name=""/>
                      <p:cNvPicPr>
                        <a:picLocks noGrp="1" noChangeArrowheads="1"/>
                      </p:cNvPicPr>
                      <p:nvPr/>
                    </p:nvPicPr>
                    <p:blipFill>
                      <a:blip r:embed="rId5"/>
                      <a:srcRect/>
                      <a:stretch>
                        <a:fillRect/>
                      </a:stretch>
                    </p:blipFill>
                    <p:spPr bwMode="auto">
                      <a:xfrm>
                        <a:off x="304800" y="1830389"/>
                        <a:ext cx="8585200" cy="445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5"/>
          <p:cNvSpPr>
            <a:spLocks noChangeArrowheads="1"/>
          </p:cNvSpPr>
          <p:nvPr/>
        </p:nvSpPr>
        <p:spPr bwMode="auto">
          <a:xfrm>
            <a:off x="0" y="6245225"/>
            <a:ext cx="87312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*Data posted Apr 29, 2014, the </a:t>
            </a:r>
            <a:r>
              <a:rPr lang="en-US" sz="1100" dirty="0"/>
              <a:t>latest available; a classification change in 2013:Q1 </a:t>
            </a:r>
            <a:r>
              <a:rPr lang="en-US" sz="1100" dirty="0" smtClean="0"/>
              <a:t>resulted in a report of 578,000 businesses started in that quarter. Seasonally </a:t>
            </a:r>
            <a:r>
              <a:rPr lang="en-US" sz="1100" dirty="0"/>
              <a:t>adjusted</a:t>
            </a:r>
            <a:r>
              <a:rPr lang="en-US" sz="1100" dirty="0" smtClean="0"/>
              <a:t>. **2014 number assumes 1</a:t>
            </a:r>
            <a:r>
              <a:rPr lang="en-US" sz="1100" baseline="30000" dirty="0" smtClean="0"/>
              <a:t>st</a:t>
            </a:r>
            <a:r>
              <a:rPr lang="en-US" sz="1100" dirty="0" smtClean="0"/>
              <a:t> quarter equaled average of other three quarters</a:t>
            </a:r>
            <a:endParaRPr lang="en-US" sz="1100" dirty="0"/>
          </a:p>
          <a:p>
            <a:pPr eaLnBrk="0" hangingPunct="0">
              <a:lnSpc>
                <a:spcPct val="85000"/>
              </a:lnSpc>
              <a:spcBef>
                <a:spcPct val="25000"/>
              </a:spcBef>
              <a:buClr>
                <a:schemeClr val="accent2"/>
              </a:buClr>
              <a:buFont typeface="Wingdings" pitchFamily="2" charset="2"/>
              <a:buNone/>
            </a:pPr>
            <a:r>
              <a:rPr lang="en-US" sz="1100" dirty="0"/>
              <a:t>Sources: Bureau of Labor Statistics, </a:t>
            </a:r>
            <a:r>
              <a:rPr lang="en-US" sz="1100" dirty="0">
                <a:hlinkClick r:id="rId6"/>
              </a:rPr>
              <a:t>http://www.bls.gov/news.release/cewbd.t08.htm</a:t>
            </a:r>
            <a:r>
              <a:rPr lang="en-US" sz="1100" dirty="0"/>
              <a:t>.  NBER (recession dates)</a:t>
            </a:r>
          </a:p>
        </p:txBody>
      </p:sp>
      <p:sp>
        <p:nvSpPr>
          <p:cNvPr id="14344" name="Rectangle 6"/>
          <p:cNvSpPr>
            <a:spLocks noChangeArrowheads="1"/>
          </p:cNvSpPr>
          <p:nvPr/>
        </p:nvSpPr>
        <p:spPr bwMode="black">
          <a:xfrm>
            <a:off x="85725" y="1397652"/>
            <a:ext cx="137732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1" name="AutoShape 7"/>
          <p:cNvSpPr>
            <a:spLocks noChangeArrowheads="1"/>
          </p:cNvSpPr>
          <p:nvPr/>
        </p:nvSpPr>
        <p:spPr bwMode="blackWhite">
          <a:xfrm>
            <a:off x="1458913" y="1063625"/>
            <a:ext cx="1528763" cy="1689303"/>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300" b="1" u="sng" dirty="0">
                <a:solidFill>
                  <a:schemeClr val="bg1"/>
                </a:solidFill>
                <a:cs typeface="+mn-cs"/>
              </a:rPr>
              <a:t>Business Starts</a:t>
            </a:r>
            <a:r>
              <a:rPr lang="en-US" sz="1300" b="1" dirty="0">
                <a:solidFill>
                  <a:schemeClr val="bg1"/>
                </a:solidFill>
                <a:cs typeface="+mn-cs"/>
              </a:rPr>
              <a:t/>
            </a:r>
            <a:br>
              <a:rPr lang="en-US" sz="1300" b="1" dirty="0">
                <a:solidFill>
                  <a:schemeClr val="bg1"/>
                </a:solidFill>
                <a:cs typeface="+mn-cs"/>
              </a:rPr>
            </a:br>
            <a:r>
              <a:rPr lang="en-US" sz="1300" b="1" dirty="0">
                <a:solidFill>
                  <a:schemeClr val="bg1"/>
                </a:solidFill>
                <a:cs typeface="+mn-cs"/>
              </a:rPr>
              <a:t>2006:  861,000</a:t>
            </a:r>
            <a:br>
              <a:rPr lang="en-US" sz="1300" b="1" dirty="0">
                <a:solidFill>
                  <a:schemeClr val="bg1"/>
                </a:solidFill>
                <a:cs typeface="+mn-cs"/>
              </a:rPr>
            </a:br>
            <a:r>
              <a:rPr lang="en-US" sz="1300" b="1" dirty="0">
                <a:solidFill>
                  <a:schemeClr val="bg1"/>
                </a:solidFill>
                <a:cs typeface="+mn-cs"/>
              </a:rPr>
              <a:t>2007:  844,000</a:t>
            </a:r>
            <a:br>
              <a:rPr lang="en-US" sz="1300" b="1" dirty="0">
                <a:solidFill>
                  <a:schemeClr val="bg1"/>
                </a:solidFill>
                <a:cs typeface="+mn-cs"/>
              </a:rPr>
            </a:br>
            <a:r>
              <a:rPr lang="en-US" sz="1300" b="1" dirty="0">
                <a:solidFill>
                  <a:schemeClr val="bg1"/>
                </a:solidFill>
                <a:cs typeface="+mn-cs"/>
              </a:rPr>
              <a:t>2008:  787,000</a:t>
            </a:r>
            <a:br>
              <a:rPr lang="en-US" sz="1300" b="1" dirty="0">
                <a:solidFill>
                  <a:schemeClr val="bg1"/>
                </a:solidFill>
                <a:cs typeface="+mn-cs"/>
              </a:rPr>
            </a:br>
            <a:r>
              <a:rPr lang="en-US" sz="1300" b="1" dirty="0">
                <a:solidFill>
                  <a:schemeClr val="bg1"/>
                </a:solidFill>
                <a:cs typeface="+mn-cs"/>
              </a:rPr>
              <a:t>2009:  701,000 2010:  742,000 2011:  781,000</a:t>
            </a:r>
            <a:br>
              <a:rPr lang="en-US" sz="1300" b="1" dirty="0">
                <a:solidFill>
                  <a:schemeClr val="bg1"/>
                </a:solidFill>
                <a:cs typeface="+mn-cs"/>
              </a:rPr>
            </a:br>
            <a:r>
              <a:rPr lang="en-US" sz="1300" b="1" dirty="0">
                <a:solidFill>
                  <a:schemeClr val="bg1"/>
                </a:solidFill>
                <a:cs typeface="+mn-cs"/>
              </a:rPr>
              <a:t>2012:  </a:t>
            </a:r>
            <a:r>
              <a:rPr lang="en-US" sz="1300" b="1" dirty="0" smtClean="0">
                <a:solidFill>
                  <a:schemeClr val="bg1"/>
                </a:solidFill>
                <a:cs typeface="+mn-cs"/>
              </a:rPr>
              <a:t>800,000</a:t>
            </a:r>
            <a:br>
              <a:rPr lang="en-US" sz="1300" b="1" dirty="0" smtClean="0">
                <a:solidFill>
                  <a:schemeClr val="bg1"/>
                </a:solidFill>
                <a:cs typeface="+mn-cs"/>
              </a:rPr>
            </a:br>
            <a:r>
              <a:rPr lang="en-US" sz="1300" b="1" dirty="0" smtClean="0">
                <a:solidFill>
                  <a:schemeClr val="bg1"/>
                </a:solidFill>
                <a:cs typeface="+mn-cs"/>
              </a:rPr>
              <a:t>2013:  870,000**</a:t>
            </a:r>
            <a:endParaRPr lang="en-US" sz="1300" b="1" dirty="0">
              <a:solidFill>
                <a:schemeClr val="bg1"/>
              </a:solidFill>
              <a:cs typeface="+mn-cs"/>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C948A6E-00B4-425A-8332-493DA8B986FC}" type="slidenum">
              <a:rPr lang="en-US" smtClean="0"/>
              <a:pPr>
                <a:defRPr/>
              </a:pPr>
              <a:t>88</a:t>
            </a:fld>
            <a:endParaRPr lang="en-US"/>
          </a:p>
        </p:txBody>
      </p:sp>
      <p:sp>
        <p:nvSpPr>
          <p:cNvPr id="14348" name="TextBox 13"/>
          <p:cNvSpPr txBox="1">
            <a:spLocks noChangeArrowheads="1"/>
          </p:cNvSpPr>
          <p:nvPr/>
        </p:nvSpPr>
        <p:spPr bwMode="auto">
          <a:xfrm>
            <a:off x="4124325" y="110172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
        <p:nvSpPr>
          <p:cNvPr id="14" name="AutoShape 38"/>
          <p:cNvSpPr>
            <a:spLocks noChangeArrowheads="1"/>
          </p:cNvSpPr>
          <p:nvPr/>
        </p:nvSpPr>
        <p:spPr bwMode="blackWhite">
          <a:xfrm>
            <a:off x="7374835" y="1101725"/>
            <a:ext cx="985976" cy="898526"/>
          </a:xfrm>
          <a:prstGeom prst="wedgeRectCallout">
            <a:avLst>
              <a:gd name="adj1" fmla="val 56323"/>
              <a:gd name="adj2" fmla="val 1365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2013:Q1 578,000 business starts*</a:t>
            </a:r>
            <a:endParaRPr lang="en-US" sz="1400" b="1" dirty="0">
              <a:solidFill>
                <a:schemeClr val="bg1"/>
              </a:solidFill>
            </a:endParaRPr>
          </a:p>
        </p:txBody>
      </p:sp>
    </p:spTree>
    <p:extLst>
      <p:ext uri="{BB962C8B-B14F-4D97-AF65-F5344CB8AC3E}">
        <p14:creationId xmlns:p14="http://schemas.microsoft.com/office/powerpoint/2010/main" val="30403425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780806327"/>
              </p:ext>
            </p:extLst>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27913324"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July 2014</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through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357991" y="3754877"/>
            <a:ext cx="2946938" cy="857463"/>
          </a:xfrm>
          <a:prstGeom prst="wedgeRectCallout">
            <a:avLst>
              <a:gd name="adj1" fmla="val 96986"/>
              <a:gd name="adj2" fmla="val -968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has been generally increasing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89</a:t>
            </a:fld>
            <a:endParaRPr lang="en-US"/>
          </a:p>
        </p:txBody>
      </p:sp>
    </p:spTree>
    <p:extLst>
      <p:ext uri="{BB962C8B-B14F-4D97-AF65-F5344CB8AC3E}">
        <p14:creationId xmlns:p14="http://schemas.microsoft.com/office/powerpoint/2010/main" val="6337578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9</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667957490"/>
              </p:ext>
            </p:extLst>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27870339"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0" y="17938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2003-2012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639675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90</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1710242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91</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92</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2003-2014*</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6134207"/>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7976749" name="Chart" r:id="rId4" imgW="8772576" imgH="3305147" progId="MSGraph.Chart.8">
                  <p:embed followColorScheme="full"/>
                </p:oleObj>
              </mc:Choice>
              <mc:Fallback>
                <p:oleObj name="Chart" r:id="rId4" imgW="8772576" imgH="3305147"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4568"/>
              <a:gd name="adj2" fmla="val 7186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2014: Value of new </a:t>
            </a:r>
            <a:r>
              <a:rPr lang="en-US" sz="1600" b="1" dirty="0" err="1" smtClean="0">
                <a:solidFill>
                  <a:schemeClr val="bg1"/>
                </a:solidFill>
              </a:rPr>
              <a:t>pvt.</a:t>
            </a:r>
            <a:r>
              <a:rPr lang="en-US" sz="1600" b="1" dirty="0" smtClean="0">
                <a:solidFill>
                  <a:schemeClr val="bg1"/>
                </a:solidFill>
              </a:rPr>
              <a:t> construction hits $685.5B as of June 2014, up 37% from the 2010 trough but still 25%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92</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$329.5</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$355.9</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extLst>
      <p:ext uri="{BB962C8B-B14F-4D97-AF65-F5344CB8AC3E}">
        <p14:creationId xmlns:p14="http://schemas.microsoft.com/office/powerpoint/2010/main" val="15926793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93</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June 2014 vs. June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780755207"/>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56005"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Almost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40199" y="3636650"/>
            <a:ext cx="2656417" cy="914398"/>
          </a:xfrm>
          <a:prstGeom prst="wedgeRectCallout">
            <a:avLst>
              <a:gd name="adj1" fmla="val 37763"/>
              <a:gd name="adj2" fmla="val -882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and nonresidential segments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+9.2%</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-2.9%</a:t>
            </a:r>
            <a:endParaRPr lang="en-US" sz="2400" b="1" u="sng" dirty="0">
              <a:solidFill>
                <a:srgbClr val="225A7A"/>
              </a:solidFill>
            </a:endParaRPr>
          </a:p>
        </p:txBody>
      </p:sp>
      <p:sp>
        <p:nvSpPr>
          <p:cNvPr id="12" name="AutoShape 9"/>
          <p:cNvSpPr>
            <a:spLocks noChangeArrowheads="1"/>
          </p:cNvSpPr>
          <p:nvPr/>
        </p:nvSpPr>
        <p:spPr bwMode="blackWhite">
          <a:xfrm>
            <a:off x="5502661" y="2226443"/>
            <a:ext cx="2030261" cy="854684"/>
          </a:xfrm>
          <a:prstGeom prst="wedgeRectCallout">
            <a:avLst>
              <a:gd name="adj1" fmla="val 56112"/>
              <a:gd name="adj2" fmla="val -947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extLst>
      <p:ext uri="{BB962C8B-B14F-4D97-AF65-F5344CB8AC3E}">
        <p14:creationId xmlns:p14="http://schemas.microsoft.com/office/powerpoint/2010/main" val="1946707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94</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June 2014 vs. June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4031134146"/>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7857030"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Including the Key Residential Construction Sector; Bodes Well for the Remainder of 2014</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027251" y="1086514"/>
            <a:ext cx="4573824" cy="1121666"/>
          </a:xfrm>
          <a:prstGeom prst="wedgeRectCallout">
            <a:avLst>
              <a:gd name="adj1" fmla="val -54287"/>
              <a:gd name="adj2" fmla="val 397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Office, Lodging and Power/Utility segments, Private sector construction activity is rising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21795" y="3054484"/>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846827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95</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June 2014 vs. June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2178564251"/>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58053"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2015.</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many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5087566" y="1159668"/>
            <a:ext cx="3101867" cy="903289"/>
          </a:xfrm>
          <a:prstGeom prst="wedgeRectCallout">
            <a:avLst>
              <a:gd name="adj1" fmla="val 55876"/>
              <a:gd name="adj2" fmla="val 112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Amusement &amp; Recreation, Sewage &amp; Waste Disposal and Conservation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282872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96</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Real (Inflation-Adjusted) </a:t>
            </a:r>
            <a:br>
              <a:rPr lang="en-US" dirty="0" smtClean="0"/>
            </a:br>
            <a:r>
              <a:rPr lang="en-US" dirty="0" smtClean="0"/>
              <a:t>Nonresidential Construction, 2000-2014*</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Q1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Wells Fargo Securities (June 6, 2014 research report).</a:t>
            </a:r>
            <a:endParaRPr lang="en-US" sz="11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14" y="1553810"/>
            <a:ext cx="6723288" cy="4723669"/>
          </a:xfrm>
          <a:prstGeom prst="rect">
            <a:avLst/>
          </a:prstGeom>
        </p:spPr>
      </p:pic>
      <p:sp>
        <p:nvSpPr>
          <p:cNvPr id="10" name="AutoShape 13"/>
          <p:cNvSpPr>
            <a:spLocks noChangeArrowheads="1"/>
          </p:cNvSpPr>
          <p:nvPr/>
        </p:nvSpPr>
        <p:spPr bwMode="blackWhite">
          <a:xfrm>
            <a:off x="6853234" y="1763228"/>
            <a:ext cx="2252668" cy="2222994"/>
          </a:xfrm>
          <a:prstGeom prst="wedgeRectCallout">
            <a:avLst>
              <a:gd name="adj1" fmla="val -74958"/>
              <a:gd name="adj2" fmla="val 215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Construction activity has generally been positive since late 2010 but has occasionally be erratic. Forecast is for slowing improving growth</a:t>
            </a:r>
            <a:endParaRPr lang="en-US" sz="1600" b="1" dirty="0">
              <a:solidFill>
                <a:schemeClr val="bg1"/>
              </a:solidFill>
            </a:endParaRPr>
          </a:p>
        </p:txBody>
      </p:sp>
      <p:sp>
        <p:nvSpPr>
          <p:cNvPr id="12" name="Rectangle 5"/>
          <p:cNvSpPr>
            <a:spLocks noChangeArrowheads="1"/>
          </p:cNvSpPr>
          <p:nvPr/>
        </p:nvSpPr>
        <p:spPr bwMode="black">
          <a:xfrm>
            <a:off x="331788" y="1125641"/>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(Bar = CAGR; Line = Y/Y Growth Rate)</a:t>
            </a:r>
            <a:endParaRPr lang="en-US" sz="1600" b="1" dirty="0">
              <a:solidFill>
                <a:srgbClr val="225A7A"/>
              </a:solidFill>
            </a:endParaRPr>
          </a:p>
        </p:txBody>
      </p:sp>
    </p:spTree>
    <p:extLst>
      <p:ext uri="{BB962C8B-B14F-4D97-AF65-F5344CB8AC3E}">
        <p14:creationId xmlns:p14="http://schemas.microsoft.com/office/powerpoint/2010/main" val="23698081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34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132A7A4-473A-4F7B-B9BC-B371915E0843}" type="slidenum">
              <a:rPr lang="en-US" sz="900" smtClean="0"/>
              <a:pPr>
                <a:lnSpc>
                  <a:spcPct val="85000"/>
                </a:lnSpc>
                <a:spcBef>
                  <a:spcPct val="20000"/>
                </a:spcBef>
                <a:buClrTx/>
                <a:buFontTx/>
                <a:buNone/>
              </a:pPr>
              <a:t>97</a:t>
            </a:fld>
            <a:endParaRPr lang="en-US" sz="900" smtClean="0"/>
          </a:p>
        </p:txBody>
      </p:sp>
      <p:sp>
        <p:nvSpPr>
          <p:cNvPr id="63493" name="Rectangle 2"/>
          <p:cNvSpPr>
            <a:spLocks noGrp="1" noChangeArrowheads="1"/>
          </p:cNvSpPr>
          <p:nvPr>
            <p:ph type="title"/>
          </p:nvPr>
        </p:nvSpPr>
        <p:spPr>
          <a:xfrm>
            <a:off x="58738" y="98425"/>
            <a:ext cx="7920037" cy="860425"/>
          </a:xfrm>
        </p:spPr>
        <p:txBody>
          <a:bodyPr/>
          <a:lstStyle/>
          <a:p>
            <a:r>
              <a:rPr lang="en-US" sz="2800" dirty="0" smtClean="0">
                <a:latin typeface="Arial" panose="020B0604020202020204" pitchFamily="34" charset="0"/>
              </a:rPr>
              <a:t>Commercial &amp; Industrial Loans Outstanding</a:t>
            </a:r>
            <a:br>
              <a:rPr lang="en-US" sz="2800" dirty="0" smtClean="0">
                <a:latin typeface="Arial" panose="020B0604020202020204" pitchFamily="34" charset="0"/>
              </a:rPr>
            </a:br>
            <a:r>
              <a:rPr lang="en-US" sz="2800" dirty="0" smtClean="0">
                <a:latin typeface="Arial" panose="020B0604020202020204" pitchFamily="34" charset="0"/>
              </a:rPr>
              <a:t>at FDIC-Insured Banks, </a:t>
            </a:r>
            <a:r>
              <a:rPr lang="en-US" sz="2400" dirty="0" smtClean="0">
                <a:latin typeface="Arial" panose="020B0604020202020204" pitchFamily="34" charset="0"/>
              </a:rPr>
              <a:t>Quarterly, 2006-2014:Q1</a:t>
            </a:r>
          </a:p>
        </p:txBody>
      </p:sp>
      <p:graphicFrame>
        <p:nvGraphicFramePr>
          <p:cNvPr id="63494" name="Object 3"/>
          <p:cNvGraphicFramePr>
            <a:graphicFrameLocks/>
          </p:cNvGraphicFramePr>
          <p:nvPr>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7859076" name="Chart" r:id="rId4" imgW="8801152" imgH="3990968" progId="MSGraph.Chart.8">
                  <p:embed followColorScheme="full"/>
                </p:oleObj>
              </mc:Choice>
              <mc:Fallback>
                <p:oleObj name="Chart" r:id="rId4" imgW="8801152" imgH="3990968" progId="MSGraph.Chart.8">
                  <p:embed followColorScheme="full"/>
                  <p:pic>
                    <p:nvPicPr>
                      <p:cNvPr id="0" name=""/>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809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800" b="1">
                <a:solidFill>
                  <a:schemeClr val="bg1"/>
                </a:solidFill>
              </a:rPr>
              <a:t>Outstanding Commercial Loan Volume Has Been Growing for Over Two Years and Is Now Nearly Back to Early Recession Levels.  Bodes Very Well for the Creation of Current and Future Commercial Insurance Exposures</a:t>
            </a:r>
          </a:p>
        </p:txBody>
      </p:sp>
      <p:sp>
        <p:nvSpPr>
          <p:cNvPr id="63496" name="Rectangle 5"/>
          <p:cNvSpPr>
            <a:spLocks noChangeArrowheads="1"/>
          </p:cNvSpPr>
          <p:nvPr/>
        </p:nvSpPr>
        <p:spPr bwMode="auto">
          <a:xfrm>
            <a:off x="155879" y="6510963"/>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sz="1100" dirty="0" smtClean="0"/>
              <a:t>Source</a:t>
            </a:r>
            <a:r>
              <a:rPr lang="en-US" sz="1100" dirty="0"/>
              <a:t>:  FDIC at </a:t>
            </a:r>
            <a:r>
              <a:rPr lang="en-US" sz="1100" dirty="0">
                <a:hlinkClick r:id="rId6"/>
              </a:rPr>
              <a:t>http://www2.fdic.gov/qbp/</a:t>
            </a:r>
            <a:r>
              <a:rPr lang="en-US" sz="1100" dirty="0"/>
              <a:t> (Loan Performance spreadsheet); Insurance Information Institute.</a:t>
            </a:r>
          </a:p>
        </p:txBody>
      </p:sp>
      <p:sp>
        <p:nvSpPr>
          <p:cNvPr id="63497" name="TextBox 9"/>
          <p:cNvSpPr txBox="1">
            <a:spLocks noChangeArrowheads="1"/>
          </p:cNvSpPr>
          <p:nvPr/>
        </p:nvSpPr>
        <p:spPr bwMode="auto">
          <a:xfrm>
            <a:off x="204788" y="1109663"/>
            <a:ext cx="1073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400"/>
              <a:t>$Trillions</a:t>
            </a:r>
          </a:p>
        </p:txBody>
      </p:sp>
      <p:sp>
        <p:nvSpPr>
          <p:cNvPr id="10" name="AutoShape 9"/>
          <p:cNvSpPr>
            <a:spLocks noChangeArrowheads="1"/>
          </p:cNvSpPr>
          <p:nvPr/>
        </p:nvSpPr>
        <p:spPr bwMode="blackWhite">
          <a:xfrm>
            <a:off x="1668598" y="3812972"/>
            <a:ext cx="2684462" cy="914400"/>
          </a:xfrm>
          <a:prstGeom prst="wedgeRectCallout">
            <a:avLst>
              <a:gd name="adj1" fmla="val 71866"/>
              <a:gd name="adj2" fmla="val -161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a:solidFill>
                  <a:schemeClr val="bg1"/>
                </a:solidFill>
              </a:rPr>
              <a:t>Commercial lending plunged by 21.2% ($330B) during the financial crisis and ensuing period of tight credit</a:t>
            </a:r>
          </a:p>
        </p:txBody>
      </p:sp>
      <p:sp>
        <p:nvSpPr>
          <p:cNvPr id="11" name="AutoShape 9"/>
          <p:cNvSpPr>
            <a:spLocks noChangeArrowheads="1"/>
          </p:cNvSpPr>
          <p:nvPr/>
        </p:nvSpPr>
        <p:spPr bwMode="blackWhite">
          <a:xfrm>
            <a:off x="4572000" y="1158875"/>
            <a:ext cx="2555875" cy="911528"/>
          </a:xfrm>
          <a:prstGeom prst="wedgeRectCallout">
            <a:avLst>
              <a:gd name="adj1" fmla="val 89514"/>
              <a:gd name="adj2" fmla="val -135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a:solidFill>
                  <a:schemeClr val="bg1"/>
                </a:solidFill>
              </a:rPr>
              <a:t>Commercial lending activity exceeds pre-crisis levels (+36.75% or $430B above mid-2010 trough)</a:t>
            </a:r>
          </a:p>
        </p:txBody>
      </p:sp>
    </p:spTree>
    <p:extLst>
      <p:ext uri="{BB962C8B-B14F-4D97-AF65-F5344CB8AC3E}">
        <p14:creationId xmlns:p14="http://schemas.microsoft.com/office/powerpoint/2010/main" val="6673408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par>
                          <p:cTn id="13" fill="hold" nodeType="afterGroup">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554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7D509E7-6B68-4906-A816-359D56F32A59}" type="slidenum">
              <a:rPr lang="en-US" sz="900" smtClean="0"/>
              <a:pPr>
                <a:lnSpc>
                  <a:spcPct val="85000"/>
                </a:lnSpc>
                <a:spcBef>
                  <a:spcPct val="20000"/>
                </a:spcBef>
                <a:buClrTx/>
                <a:buFontTx/>
                <a:buNone/>
              </a:pPr>
              <a:t>98</a:t>
            </a:fld>
            <a:endParaRPr lang="en-US" sz="900" smtClean="0"/>
          </a:p>
        </p:txBody>
      </p:sp>
      <p:sp>
        <p:nvSpPr>
          <p:cNvPr id="65541" name="Rectangle 2"/>
          <p:cNvSpPr>
            <a:spLocks noGrp="1" noChangeArrowheads="1"/>
          </p:cNvSpPr>
          <p:nvPr>
            <p:ph type="title"/>
          </p:nvPr>
        </p:nvSpPr>
        <p:spPr>
          <a:xfrm>
            <a:off x="298450" y="128588"/>
            <a:ext cx="7400925" cy="860425"/>
          </a:xfrm>
        </p:spPr>
        <p:txBody>
          <a:bodyPr/>
          <a:lstStyle/>
          <a:p>
            <a:r>
              <a:rPr lang="en-US" sz="2400" dirty="0" smtClean="0">
                <a:latin typeface="Arial" panose="020B0604020202020204" pitchFamily="34" charset="0"/>
              </a:rPr>
              <a:t>Percent of Non-current Commercial &amp; Industrial Loans Outstanding at FDIC-Insured Banks,</a:t>
            </a:r>
            <a:br>
              <a:rPr lang="en-US" sz="2400" dirty="0" smtClean="0">
                <a:latin typeface="Arial" panose="020B0604020202020204" pitchFamily="34" charset="0"/>
              </a:rPr>
            </a:br>
            <a:r>
              <a:rPr lang="en-US" sz="1600" dirty="0" smtClean="0">
                <a:latin typeface="Arial" panose="020B0604020202020204" pitchFamily="34" charset="0"/>
              </a:rPr>
              <a:t>Quarterly, 2006-2014:Q1</a:t>
            </a:r>
          </a:p>
        </p:txBody>
      </p:sp>
      <p:graphicFrame>
        <p:nvGraphicFramePr>
          <p:cNvPr id="65542" name="Object 3"/>
          <p:cNvGraphicFramePr>
            <a:graphicFrameLocks/>
          </p:cNvGraphicFramePr>
          <p:nvPr>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7860101" name="Chart" r:id="rId4" imgW="8801152" imgH="3990968" progId="MSGraph.Chart.8">
                  <p:embed followColorScheme="full"/>
                </p:oleObj>
              </mc:Choice>
              <mc:Fallback>
                <p:oleObj name="Chart" r:id="rId4" imgW="8801152" imgH="3990968" progId="MSGraph.Chart.8">
                  <p:embed followColorScheme="full"/>
                  <p:pic>
                    <p:nvPicPr>
                      <p:cNvPr id="0" name=""/>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800" b="1" dirty="0">
                <a:solidFill>
                  <a:schemeClr val="bg1"/>
                </a:solidFill>
              </a:rPr>
              <a:t>Non-current loans (those past due 90 days or more or in nonaccrual status) are </a:t>
            </a:r>
            <a:r>
              <a:rPr lang="en-US" sz="1800" b="1" dirty="0" smtClean="0">
                <a:solidFill>
                  <a:schemeClr val="bg1"/>
                </a:solidFill>
              </a:rPr>
              <a:t>below </a:t>
            </a:r>
            <a:r>
              <a:rPr lang="en-US" sz="1800" b="1" smtClean="0">
                <a:solidFill>
                  <a:schemeClr val="bg1"/>
                </a:solidFill>
              </a:rPr>
              <a:t>even pre-recession </a:t>
            </a:r>
            <a:r>
              <a:rPr lang="en-US" sz="1800" b="1" dirty="0">
                <a:solidFill>
                  <a:schemeClr val="bg1"/>
                </a:solidFill>
              </a:rPr>
              <a:t>levels, fueling bank willingness to lend.</a:t>
            </a:r>
          </a:p>
        </p:txBody>
      </p:sp>
      <p:sp>
        <p:nvSpPr>
          <p:cNvPr id="65544" name="Rectangle 5"/>
          <p:cNvSpPr>
            <a:spLocks noChangeArrowheads="1"/>
          </p:cNvSpPr>
          <p:nvPr/>
        </p:nvSpPr>
        <p:spPr bwMode="auto">
          <a:xfrm>
            <a:off x="0" y="6567151"/>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sz="1100" dirty="0" smtClean="0"/>
              <a:t>Source</a:t>
            </a:r>
            <a:r>
              <a:rPr lang="en-US" sz="1100" dirty="0"/>
              <a:t>:  FDIC at </a:t>
            </a:r>
            <a:r>
              <a:rPr lang="en-US" sz="1100" dirty="0">
                <a:hlinkClick r:id="rId6"/>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9738" y="1309688"/>
            <a:ext cx="2587625" cy="949325"/>
          </a:xfrm>
          <a:prstGeom prst="wedgeRectCallout">
            <a:avLst>
              <a:gd name="adj1" fmla="val 39648"/>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a:solidFill>
                  <a:schemeClr val="bg1"/>
                </a:solidFill>
              </a:rPr>
              <a:t>Back to “normal” levels of noncurrent industrial &amp; commercial loans</a:t>
            </a:r>
          </a:p>
        </p:txBody>
      </p:sp>
      <p:sp>
        <p:nvSpPr>
          <p:cNvPr id="11" name="Rectangle 7"/>
          <p:cNvSpPr>
            <a:spLocks noChangeArrowheads="1"/>
          </p:cNvSpPr>
          <p:nvPr/>
        </p:nvSpPr>
        <p:spPr bwMode="grayWhite">
          <a:xfrm>
            <a:off x="2631501" y="1276350"/>
            <a:ext cx="1473571" cy="425767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65547" name="TextBox 11"/>
          <p:cNvSpPr txBox="1">
            <a:spLocks noChangeArrowheads="1"/>
          </p:cNvSpPr>
          <p:nvPr/>
        </p:nvSpPr>
        <p:spPr bwMode="auto">
          <a:xfrm>
            <a:off x="2582473" y="1276350"/>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sz="1800" dirty="0"/>
              <a:t>Recession</a:t>
            </a:r>
          </a:p>
        </p:txBody>
      </p:sp>
    </p:spTree>
    <p:extLst>
      <p:ext uri="{BB962C8B-B14F-4D97-AF65-F5344CB8AC3E}">
        <p14:creationId xmlns:p14="http://schemas.microsoft.com/office/powerpoint/2010/main" val="27666558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99</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61124"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extLst>
      <p:ext uri="{BB962C8B-B14F-4D97-AF65-F5344CB8AC3E}">
        <p14:creationId xmlns:p14="http://schemas.microsoft.com/office/powerpoint/2010/main" val="312446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7be9821b-a120-49e1-a4b0-5424a67bf919"/>
  <p:tag name="ARTICULATE_SLIDE_NAV" val="77"/>
  <p:tag name="ARTICULATE_SLIDE_PAUSE" val="0"/>
  <p:tag name="ARTICULATE_NAV_LEVEL" val="1"/>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I3B4E7a_files\slide0001_image001.png"/>
</p:tagLst>
</file>

<file path=ppt/tags/tag22.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24.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27.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UDIO_ID" val="532"/>
  <p:tag name="ARTICULATE_SLIDE_NAV" val="82"/>
  <p:tag name="ARTICULATE_SLIDE_PAUSE" val="0"/>
  <p:tag name="ARTICULATE_NAV_LEVEL" val="1"/>
  <p:tag name="ARTICULATE_PLAYLIST_ID" val="-1"/>
  <p:tag name="ARTICULATE_LOCK_SLIDE" val="0"/>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3WQx3KfN_files\slide0001_image001.png"/>
</p:tagLst>
</file>

<file path=ppt/tags/tag34.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UDIO_ID" val="532"/>
  <p:tag name="ARTICULATE_SLIDE_NAV" val="82"/>
  <p:tag name="ARTICULATE_SLIDE_PAUSE" val="0"/>
  <p:tag name="ARTICULATE_NAV_LEVEL" val="1"/>
  <p:tag name="ARTICULATE_PLAYLIST_ID" val="-1"/>
  <p:tag name="ARTICULATE_LOCK_SLIDE" val="0"/>
</p:tagLst>
</file>

<file path=ppt/tags/tag35.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196026</TotalTime>
  <Words>17643</Words>
  <Application>Microsoft Office PowerPoint</Application>
  <PresentationFormat>On-screen Show (4:3)</PresentationFormat>
  <Paragraphs>2754</Paragraphs>
  <Slides>235</Slides>
  <Notes>206</Notes>
  <HiddenSlides>100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235</vt:i4>
      </vt:variant>
    </vt:vector>
  </HeadingPairs>
  <TitlesOfParts>
    <vt:vector size="247" baseType="lpstr">
      <vt:lpstr>Arial Unicode MS</vt:lpstr>
      <vt:lpstr>Arial</vt:lpstr>
      <vt:lpstr>Arial </vt:lpstr>
      <vt:lpstr>Calibri</vt:lpstr>
      <vt:lpstr>Symbol</vt:lpstr>
      <vt:lpstr>Times New Roman</vt:lpstr>
      <vt:lpstr>Verdana</vt:lpstr>
      <vt:lpstr>Wingdings</vt:lpstr>
      <vt:lpstr>Default Design</vt:lpstr>
      <vt:lpstr>Chart</vt:lpstr>
      <vt:lpstr>Worksheet</vt:lpstr>
      <vt:lpstr>Slide</vt:lpstr>
      <vt:lpstr>Overview &amp; Outlook for the      P/C Insurance Industry: Focus on Minnesota Markets</vt:lpstr>
      <vt:lpstr>PowerPoint Presentation</vt:lpstr>
      <vt:lpstr>P/C Industry Net Income After Taxes 1991–2014:Q1</vt:lpstr>
      <vt:lpstr>Profitability Peaks &amp; Troughs in the P/C Insurance Industry, 1975 – 2014:Q1*</vt:lpstr>
      <vt:lpstr>ROE: Property/Casualty Insurance by Major Event, 1987–2014:Q1</vt:lpstr>
      <vt:lpstr>P/C Insurance Industry  Combined Ratio, 2001–2014:Q1*</vt:lpstr>
      <vt:lpstr>A 100 Combined Ratio Isn’t What It Once Was: Investment Impact on ROEs</vt:lpstr>
      <vt:lpstr>RNW All Lines by State, 2003-2012 Average: Highest 25 States</vt:lpstr>
      <vt:lpstr>PowerPoint Presentation</vt:lpstr>
      <vt:lpstr>Policyholder Surplus,  2006:Q4–2014:Q1</vt:lpstr>
      <vt:lpstr>US Policyholder Surplus: 1975–2014*</vt:lpstr>
      <vt:lpstr>PowerPoint Presentation</vt:lpstr>
      <vt:lpstr>Global Reinsurance Capital (Traditional    and Alternative), 2007 - 2013</vt:lpstr>
      <vt:lpstr>Alternative Capacity as a Percentage of Global Property Catastrophe Reinsurance Limit</vt:lpstr>
      <vt:lpstr>Investor by Category</vt:lpstr>
      <vt:lpstr>Alternative Risk Transfer: Market Growth</vt:lpstr>
      <vt:lpstr>Catastrophe Bonds: Issuance and Outstanding, 1997- 2014:Q1</vt:lpstr>
      <vt:lpstr>Catastrophe Bonds: Issuance and Outstanding, 1997- 2014:Q2*</vt:lpstr>
      <vt:lpstr>PowerPoint Presentation</vt:lpstr>
      <vt:lpstr>U.S. Wind-Exposed Risk Premium* 2010:Q1 to 2014: Q1</vt:lpstr>
      <vt:lpstr>Non-U.S. Wind-Exposed Risk Premium*  2010:Q1-2014: Q1</vt:lpstr>
      <vt:lpstr>Reinsurance Pricing: Rate-on-Line Index    by Region, 1990 – 2014*</vt:lpstr>
      <vt:lpstr>Notable Cat Bond Events</vt:lpstr>
      <vt:lpstr>Questions Arising from Influence of Alternative Capital</vt:lpstr>
      <vt:lpstr>PowerPoint Presentation</vt:lpstr>
      <vt:lpstr>RNW All Lines: MN vs. U.S., 2003-2012</vt:lpstr>
      <vt:lpstr>RNW PP Auto: MN vs. U.S., 2003-2013</vt:lpstr>
      <vt:lpstr>RNW Comm. Auto: MN vs. U.S.,  2003-2012</vt:lpstr>
      <vt:lpstr>RNW Comm. Multi-Peril: MN vs. U.S., 2003-2012</vt:lpstr>
      <vt:lpstr>RNW Homeowners: MN vs. U.S.,  2003-2012</vt:lpstr>
      <vt:lpstr>RNW Workers Comp: MN vs. U.S.,  2003-2012</vt:lpstr>
      <vt:lpstr>All Lines: 10-Year Average RNW MN &amp; Nearby States</vt:lpstr>
      <vt:lpstr>PP Auto: 10-Year Average RNW MN &amp; Nearby States</vt:lpstr>
      <vt:lpstr>Top Ten Most Expensive And Least Expensive States For Automobile Insurance, 2011 (1)</vt:lpstr>
      <vt:lpstr>Comm. Auto: 10-Year Average RNW  MN &amp; Nearby States</vt:lpstr>
      <vt:lpstr>Comm. M-P: 10-Year Average RNW MN &amp; Nearby States </vt:lpstr>
      <vt:lpstr>Homeowners: 10-Year Average RNW  MN &amp; Nearby States </vt:lpstr>
      <vt:lpstr>Top Ten Most Expensive And Least Expensive States For Homeowners Insurance, 2011 (1)</vt:lpstr>
      <vt:lpstr>All Lines DWP Growth: MN vs. U.S., 2004-2013</vt:lpstr>
      <vt:lpstr>Comm. Lines DWP Growth: MN vs. U.S., 2004-2013</vt:lpstr>
      <vt:lpstr>Personal Lines DWP Growth: MN vs. U.S., 2004-2013</vt:lpstr>
      <vt:lpstr>Private Passenger Auto DWP Growth: MN vs. U.S., 2004-2013</vt:lpstr>
      <vt:lpstr>Homeowners DWP Growth: MN vs. U.S., 2004-2013</vt:lpstr>
      <vt:lpstr>PowerPoint Presentation</vt:lpstr>
      <vt:lpstr>Net Premium Growth: Annual Change,  1971—2014F</vt:lpstr>
      <vt:lpstr>Direct Premiums Written: Total P/C Percent Change by State, 2007-2013</vt:lpstr>
      <vt:lpstr>Direct Premiums Written: Total P/C Percent Change by State, 2007-2013</vt:lpstr>
      <vt:lpstr>Direct Premiums Written: PP Auto Percent Change by State, 2007-2013</vt:lpstr>
      <vt:lpstr>Direct Premiums Written: PP Auto Percent Change by State, 2007-2013</vt:lpstr>
      <vt:lpstr>Advertising Expenditures by P/C Insurance Industry, 1999-2013</vt:lpstr>
      <vt:lpstr>I.I.I. Poll: Ads Are Everywhere</vt:lpstr>
      <vt:lpstr>Direct Premiums Written: Homeowners Percent Change by State, 2007-2013</vt:lpstr>
      <vt:lpstr>Direct Premiums Written: Homeowners Percent Change by State, 2007-2013</vt:lpstr>
      <vt:lpstr>Direct Premiums Written: Comm. Lines Percent Change by State, 2007-2013</vt:lpstr>
      <vt:lpstr>Direct Premiums Written: Comm. Lines Percent Change by State, 2007-2013</vt:lpstr>
      <vt:lpstr>Direct Premiums Written: Workers’ Comp Percent Change by State, 2007-2013*</vt:lpstr>
      <vt:lpstr>Direct Premiums Written: Worker’s Comp Percent Change by State, 2007-2013*</vt:lpstr>
      <vt:lpstr>Percentage of Carriers Using Predictive Analytics by Major P/C Line, 2013</vt:lpstr>
      <vt:lpstr>Uses of Predictive Analytics by Function</vt:lpstr>
      <vt:lpstr>The Strength of the Economy Will Influence P/C Insurer Growth Opportunities</vt:lpstr>
      <vt:lpstr>US Real GDP Growth*</vt:lpstr>
      <vt:lpstr>PowerPoint Presentation</vt:lpstr>
      <vt:lpstr>Real GDP by State Percent Change, 2013: Highest 25 States</vt:lpstr>
      <vt:lpstr>PowerPoint Presentation</vt:lpstr>
      <vt:lpstr>PowerPoint Presentation</vt:lpstr>
      <vt:lpstr>Annual Inflation Rates, (CPI-U, %), 1990–2015F</vt:lpstr>
      <vt:lpstr>PowerPoint Presentation</vt:lpstr>
      <vt:lpstr>Net Worth of Households* Recently Hit A Historic High</vt:lpstr>
      <vt:lpstr>Household Financial Obligations Ratio Recently Hit A Historic Low</vt:lpstr>
      <vt:lpstr>Auto/Light Truck Sales, 1999-2019F</vt:lpstr>
      <vt:lpstr>Monthly Change* in Auto Insurance Prices, 1991–2014*</vt:lpstr>
      <vt:lpstr>Average Expenditures on Auto Insurance</vt:lpstr>
      <vt:lpstr>Top Ten Most Expensive And Least Expensive States For Automobile Insurance, 2011 (1)</vt:lpstr>
      <vt:lpstr>Personal Auto Insurance Direct Written Premiums vs. Recently-Registered Cars</vt:lpstr>
      <vt:lpstr>Average Age of Vehicles on the Road, 2006—2013</vt:lpstr>
      <vt:lpstr>Auto Insurance Price Index vs. CPI, 1994–2014*</vt:lpstr>
      <vt:lpstr>Yearly Change in Auto Insurance Prices vs. Median Weekly Earnings</vt:lpstr>
      <vt:lpstr>Monthly Change* in Auto Insurance Prices, January 2005 - December 2013</vt:lpstr>
      <vt:lpstr>New Private Housing Starts, 1990-2019F</vt:lpstr>
      <vt:lpstr>Average Premium for Home Insurance Policies**</vt:lpstr>
      <vt:lpstr>Top Ten Most Expensive And Least Expensive States For Homeowners Insurance, 2011 (1)</vt:lpstr>
      <vt:lpstr>Interest Rate on Convention 30-Year Mortgages: Up a Bit, 1990–2014*</vt:lpstr>
      <vt:lpstr>PowerPoint Presentation</vt:lpstr>
      <vt:lpstr>Commercial &amp; Industrial Loans Outstanding at FDIC-Insured Banks, Quarterly, 2006-2013*</vt:lpstr>
      <vt:lpstr>Percent of Non-Current Commercial &amp; Industrial Loans Outstanding at FDIC-Insured Banks, Quarterly, 2006-2013:Q2*</vt:lpstr>
      <vt:lpstr>PowerPoint Presentation</vt:lpstr>
      <vt:lpstr>Business Bankruptcy Filings, 1980-2013</vt:lpstr>
      <vt:lpstr>Private Sector Business Starts: 1993:Q2 – 2013:Q4* As Strong as Ever?</vt:lpstr>
      <vt:lpstr>PowerPoint Presentation</vt:lpstr>
      <vt:lpstr>12 Industries for the Next 10 Years: Insurance Solutions Needed</vt:lpstr>
      <vt:lpstr>CONSTRUCTION INDUSTRY OVERVIEW &amp; OUTLOOK</vt:lpstr>
      <vt:lpstr>Value of New Private Construction: Residential &amp; Nonresidential, 2003-2014*</vt:lpstr>
      <vt:lpstr>Value of Construction Put in Place,   June 2014 vs. June 2013*</vt:lpstr>
      <vt:lpstr>Value of Private Construction Put in Place, by Segment,  June 2014 vs. June 2013*</vt:lpstr>
      <vt:lpstr>Value of Public Construction Put in Place, by Segment,  June 2014 vs. June 2013*</vt:lpstr>
      <vt:lpstr>Real (Inflation-Adjusted)  Nonresidential Construction, 2000-2014*</vt:lpstr>
      <vt:lpstr>Commercial &amp; Industrial Loans Outstanding at FDIC-Insured Banks, Quarterly, 2006-2014:Q1</vt:lpstr>
      <vt:lpstr>Percent of Non-current Commercial &amp; Industrial Loans Outstanding at FDIC-Insured Banks, Quarterly, 2006-2014:Q1</vt:lpstr>
      <vt:lpstr>Change from Peak in New Construction Expenditures to 2013*</vt:lpstr>
      <vt:lpstr>PowerPoint Presentation</vt:lpstr>
      <vt:lpstr>New Private Housing Starts, 1990-2019F</vt:lpstr>
      <vt:lpstr>Construction Employment, Jan. 2010—July 2014*</vt:lpstr>
      <vt:lpstr>Construction Employment,  Jan. 2003–July 2014 </vt:lpstr>
      <vt:lpstr>Construction Jobs: Largest Gains &amp; Losses by Metro Area, May 2014 vs. May 2013*</vt:lpstr>
      <vt:lpstr>PowerPoint Presentation</vt:lpstr>
      <vt:lpstr>Interest Rate on Convention 30-Year Mortgages: Up a Bit, 1990–2014*</vt:lpstr>
      <vt:lpstr>PowerPoint Presentation</vt:lpstr>
      <vt:lpstr>New Home Inventories and Rental Vacancy Rates, 2003-2013*</vt:lpstr>
      <vt:lpstr>Change from Peak in New Construction Expenditures to 2013*</vt:lpstr>
      <vt:lpstr>ENERGY SECTOR: OIL &amp; GAS INDUSTRY FUTURE IS BRIGHT</vt:lpstr>
      <vt:lpstr>U.S. Natural Gas Production, 2000-2013</vt:lpstr>
      <vt:lpstr>U.S. Crude Oil Production, 2005-2015P</vt:lpstr>
      <vt:lpstr>Oil &amp; Gas Extraction Employment, Jan. 2010—July 2014*</vt:lpstr>
      <vt:lpstr>World Primary Energy Consumption, 1990-2040P</vt:lpstr>
      <vt:lpstr>PowerPoint Presentation</vt:lpstr>
      <vt:lpstr>US Electric Power Generation by Fuel Source, 2010-2035F (Billions of Kilowatt Hours)</vt:lpstr>
      <vt:lpstr>U.S. Electricity Generation by Fuel, 1990-2040F (Trillions of Kilowatt Hours)</vt:lpstr>
      <vt:lpstr>US Natural Gas Production and Non-Hydro Renewable Electricity Generation, 1990-2035P</vt:lpstr>
      <vt:lpstr>U.S. Private Power Construction, 2000-2014* (% Change, 3-Month Moving Avg.)</vt:lpstr>
      <vt:lpstr>MANUFACTURING SECTOR OVERVIEW &amp; OUTLOOK</vt:lpstr>
      <vt:lpstr>Manufacturing Growth for Selected Sectors, 2014 vs. 2013*</vt:lpstr>
      <vt:lpstr>Dollar Value* of Manufacturers’ Shipments Monthly, Jan. 1992—Apr. 2014</vt:lpstr>
      <vt:lpstr>Manufacturing Employment, Jan. 2010—July 2014*</vt:lpstr>
      <vt:lpstr>PowerPoint Presentation</vt:lpstr>
      <vt:lpstr>Business Investment: Expected to Accelerate, Fueling Commercial Exposure Growth</vt:lpstr>
      <vt:lpstr>Recovery in Capacity Utilization is a Positive Sign for Commercial Exposures</vt:lpstr>
      <vt:lpstr>PowerPoint Presentation</vt:lpstr>
      <vt:lpstr>Unemployment and Underemployment Rates: Still Too High, But Falling</vt:lpstr>
      <vt:lpstr>US Unemployment Rate Forecast</vt:lpstr>
      <vt:lpstr>Unemployment Rates by State, June 2014: Highest 25 States*</vt:lpstr>
      <vt:lpstr>PowerPoint Presentation</vt:lpstr>
      <vt:lpstr>PowerPoint Presentation</vt:lpstr>
      <vt:lpstr>PowerPoint Presentation</vt:lpstr>
      <vt:lpstr>PowerPoint Presentation</vt:lpstr>
      <vt:lpstr>Net Change in Government Employment: Jan. 2010—Apr. 2014</vt:lpstr>
      <vt:lpstr>PowerPoint Presentation</vt:lpstr>
      <vt:lpstr>Oil &amp; Gas Extraction Employment, Jan. 2010—June 2014*</vt:lpstr>
      <vt:lpstr>Nonfarm Payroll (Wages and Salaries): Quarterly, 2005–2014:Q2</vt:lpstr>
      <vt:lpstr>Payroll vs. Workers Comp Net Written Premiums, 1990-2013P</vt:lpstr>
      <vt:lpstr>Workers Compensation   Operating Environment</vt:lpstr>
      <vt:lpstr>Workers Compensation Combined Ratio: 1994–2015F</vt:lpstr>
      <vt:lpstr>Workers Compensation Premium:  Third Consecutive Year of Increase  Net Written Premium</vt:lpstr>
      <vt:lpstr>2013 Workers Compensation Direct Written Premium Growth, by State*</vt:lpstr>
      <vt:lpstr>Workers Compensation Lost-Time  Claim Frequency Declined in 2013  Lost-Time Claims</vt:lpstr>
      <vt:lpstr>Workers Compensation Medical Severity Moderate Increase in 2013</vt:lpstr>
      <vt:lpstr>PowerPoint Presentation</vt:lpstr>
      <vt:lpstr>U.S. Insured Catastrophe Losses</vt:lpstr>
      <vt:lpstr>Combined Ratio Points Associated with Catastrophe Losses: 1960 – 2013*</vt:lpstr>
      <vt:lpstr>Top 8 States for Insured Catastrophe Losses, 2013</vt:lpstr>
      <vt:lpstr>PowerPoint Presentation</vt:lpstr>
      <vt:lpstr>Top States by Inflation-Adjusted Insured Catastrophe Losses, 1983–2012</vt:lpstr>
      <vt:lpstr>Inflation Adjusted U.S. Catastrophe Losses by Cause of Loss, 1994–20131</vt:lpstr>
      <vt:lpstr>Top 16 Most Costly Disasters in U.S. History</vt:lpstr>
      <vt:lpstr>Natural Disasters in the United States, 1980 – 2013 Number of Events (Annual Totals 1980 – 2013) </vt:lpstr>
      <vt:lpstr>Losses Due to Natural Disasters in the US, 1980–2013</vt:lpstr>
      <vt:lpstr>Top 16 Most Costly World Insurance Losses, 1970-2013*</vt:lpstr>
      <vt:lpstr>PowerPoint Presentation</vt:lpstr>
      <vt:lpstr>Natural Disasters Worldwide, 1980 – 2013 (Number of Events) </vt:lpstr>
      <vt:lpstr>Losses Due to Natural Disasters Worldwide, 1980–2013 (Overall &amp; Insured Losses)</vt:lpstr>
      <vt:lpstr>Natural Disasters Worldwide, 1980 – 2013 (Number of Events) </vt:lpstr>
      <vt:lpstr>Losses Due to Natural Disasters Worldwide, 1980–2013 (Overall &amp; Insured Losses)</vt:lpstr>
      <vt:lpstr>Natural Disaster Losses in the US, by Type, Jan. 1 – June 30, 2014</vt:lpstr>
      <vt:lpstr>Natural Disaster Losses in the United States, by Type, 2013</vt:lpstr>
      <vt:lpstr>PowerPoint Presentation</vt:lpstr>
      <vt:lpstr>Top 12 Most Costly Hurricanes in U.S. History</vt:lpstr>
      <vt:lpstr>Insured US Tropical Cyclone Losses, 1980 - 2013 </vt:lpstr>
      <vt:lpstr>Total Value of Insured Coastal Exposure in 2012</vt:lpstr>
      <vt:lpstr>PowerPoint Presentation</vt:lpstr>
      <vt:lpstr>PowerPoint Presentation</vt:lpstr>
      <vt:lpstr>Convective Loss Events in the U.S.  Number of events 1980 – 2012 and First Half 2013 </vt:lpstr>
      <vt:lpstr>Convective Loss Events in the U.S.  Overall and insured losses 1980 – 2013 and First Half 2014 </vt:lpstr>
      <vt:lpstr>U.S. Thunderstorm Insured Loss Trends, 1980 – 2013</vt:lpstr>
      <vt:lpstr>New Research Suggests Increase in Convective Activity Is Costly for Insurers</vt:lpstr>
      <vt:lpstr>PowerPoint Presentation</vt:lpstr>
      <vt:lpstr>Total Value of Insured Coastal Exposure in 2007</vt:lpstr>
      <vt:lpstr>Total Potential Home Value Exposure to Storm Surge Risk in 2013*</vt:lpstr>
      <vt:lpstr>Number of Acres Burned in Wildfires, 1980 – 2013</vt:lpstr>
      <vt:lpstr>Wildfire Outlook for the Western US is Grave but Better in the East</vt:lpstr>
      <vt:lpstr>Homeowners Insurance Catastrophe-Related Claim Frequency and Severity, 1997—2012*</vt:lpstr>
      <vt:lpstr>Homeowners Insurance Combined Ratio: 1990–2015F</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PowerPoint Presentation</vt:lpstr>
      <vt:lpstr>Location of Tornado Reports in 2014: Through September 2, 2014</vt:lpstr>
      <vt:lpstr>U.S. Tornado Count, 2005-2014* </vt:lpstr>
      <vt:lpstr>Location of Large Hail Reports: Through September 2, 2014</vt:lpstr>
      <vt:lpstr>Location of High Wind Reports: Through September 2, 2014</vt:lpstr>
      <vt:lpstr>Severe Weather Reports: Through September 2, 2014</vt:lpstr>
      <vt:lpstr>Severe Weather Reports in Minnesota: Through September 2, 2014</vt:lpstr>
      <vt:lpstr>Severe Weather Days in Minnesota: Annual Average, 2003-2012</vt:lpstr>
      <vt:lpstr>Historical Tornado Frequency per Year, 1950-2012</vt:lpstr>
      <vt:lpstr>Annual Frequency of Winds Speeds Greater than 65 Knots, 1955-2012</vt:lpstr>
      <vt:lpstr>Occurrences of Hail Storms  Within 50 Miles</vt:lpstr>
      <vt:lpstr>I.I.I. Poll: Homes Near Hazards</vt:lpstr>
      <vt:lpstr>I.I.I. Poll: Flood Insurance Rates</vt:lpstr>
      <vt:lpstr>PowerPoint Presentation</vt:lpstr>
      <vt:lpstr>Outlook for 2014 Hurricane Season:    30% Less Active Than Typical Year</vt:lpstr>
      <vt:lpstr>Probability of Major Hurricane Landfall    (CAT 3, 4, 5) in 2014</vt:lpstr>
      <vt:lpstr>Total Value of Insured Coastal Exposure in 2012</vt:lpstr>
      <vt:lpstr>Total Value of Insured Coastal Exposure in 2007</vt:lpstr>
      <vt:lpstr>Terrorism Update</vt:lpstr>
      <vt:lpstr>Loss Distribution by Type of Insurance from Sept. 11 Terrorist Attack ($ 2013)</vt:lpstr>
      <vt:lpstr>Terrorism Insurance Take-up Rates, By Year, 2003-2013</vt:lpstr>
      <vt:lpstr>Terrorism Insurance Take-Up Rates by State for 2013*</vt:lpstr>
      <vt:lpstr>Terrorism Risk Insurance Program</vt:lpstr>
      <vt:lpstr>I.I.I. White Paper (March 2014): Terrorism Risk: A Constant Threat</vt:lpstr>
      <vt:lpstr>Summary of President’s Working Group Report on TRIA (April 2014)</vt:lpstr>
      <vt:lpstr>Framing the Issue and Educating Policymakers: A Timeline</vt:lpstr>
      <vt:lpstr>Initial Market Response to Potential  TRIA Expiration</vt:lpstr>
      <vt:lpstr>CAT OF THE FUTURE? CYBER RISK</vt:lpstr>
      <vt:lpstr>Data Breaches 2005-2013, by Number of Breaches and Records Exposed</vt:lpstr>
      <vt:lpstr>2013 Data Breaches By Business Category, By Number of Breaches</vt:lpstr>
      <vt:lpstr>The Most Costly Cyber Crimes, Fiscal Year 2013</vt:lpstr>
      <vt:lpstr>External Cyber Crime Costs: Fiscal Year 2013</vt:lpstr>
      <vt:lpstr>PowerPoint Presentation</vt:lpstr>
      <vt:lpstr>All P/C Lines Distribution Channels, Direct vs. Independent Agents</vt:lpstr>
      <vt:lpstr>Commercial P/C Distribution Channels, Direct vs. Independent Agents</vt:lpstr>
      <vt:lpstr>Personal Lines Distribution Channels, Direct vs. Independent Agents</vt:lpstr>
      <vt:lpstr>INVESTMENTS:  THE NEW REALITY</vt:lpstr>
      <vt:lpstr>Property/Casualty Insurance Industry Investment Income: 2000–20141</vt:lpstr>
      <vt:lpstr>P/C Insurer Net Realized  Capital Gains/Losses, 1990-2014:Q1</vt:lpstr>
      <vt:lpstr>Property/Casualty Insurance Industry Investment Gain: 1994–2014:Q11</vt:lpstr>
      <vt:lpstr>U.S. 10-Year Treasury Note Yields: A Long Downward Trend, 1990–2014*</vt:lpstr>
      <vt:lpstr>U.S. Treasury Security Yields: A Long Downward Trend, 1990–2014*</vt:lpstr>
      <vt:lpstr>PowerPoint Presentation</vt:lpstr>
      <vt:lpstr>Distribution of Bond Maturities, P/C Insurance Industry, 2003-2013</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3932</cp:revision>
  <cp:lastPrinted>2014-08-18T17:58:52Z</cp:lastPrinted>
  <dcterms:modified xsi:type="dcterms:W3CDTF">2014-09-04T12:26:10Z</dcterms:modified>
</cp:coreProperties>
</file>