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heme/themeOverride1.xml" ContentType="application/vnd.openxmlformats-officedocument.themeOverride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charts/chart1.xml" ContentType="application/vnd.openxmlformats-officedocument.drawingml.chart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tags/tag7.xml" ContentType="application/vnd.openxmlformats-officedocument.presentationml.tags+xml"/>
  <Override PartName="/ppt/notesSlides/notesSlide53.xml" ContentType="application/vnd.openxmlformats-officedocument.presentationml.notesSlide+xml"/>
  <Override PartName="/ppt/tags/tag8.xml" ContentType="application/vnd.openxmlformats-officedocument.presentationml.tags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4301" r:id="rId2"/>
    <p:sldId id="4635" r:id="rId3"/>
    <p:sldId id="4416" r:id="rId4"/>
    <p:sldId id="4697" r:id="rId5"/>
    <p:sldId id="4665" r:id="rId6"/>
    <p:sldId id="4388" r:id="rId7"/>
    <p:sldId id="4450" r:id="rId8"/>
    <p:sldId id="4446" r:id="rId9"/>
    <p:sldId id="4447" r:id="rId10"/>
    <p:sldId id="4666" r:id="rId11"/>
    <p:sldId id="4422" r:id="rId12"/>
    <p:sldId id="4598" r:id="rId13"/>
    <p:sldId id="4661" r:id="rId14"/>
    <p:sldId id="4636" r:id="rId15"/>
    <p:sldId id="4656" r:id="rId16"/>
    <p:sldId id="4637" r:id="rId17"/>
    <p:sldId id="4638" r:id="rId18"/>
    <p:sldId id="4639" r:id="rId19"/>
    <p:sldId id="4640" r:id="rId20"/>
    <p:sldId id="4641" r:id="rId21"/>
    <p:sldId id="4659" r:id="rId22"/>
    <p:sldId id="4643" r:id="rId23"/>
    <p:sldId id="4645" r:id="rId24"/>
    <p:sldId id="4646" r:id="rId25"/>
    <p:sldId id="4647" r:id="rId26"/>
    <p:sldId id="4649" r:id="rId27"/>
    <p:sldId id="4660" r:id="rId28"/>
    <p:sldId id="4716" r:id="rId29"/>
    <p:sldId id="4717" r:id="rId30"/>
    <p:sldId id="4718" r:id="rId31"/>
    <p:sldId id="4719" r:id="rId32"/>
    <p:sldId id="4720" r:id="rId33"/>
    <p:sldId id="4693" r:id="rId34"/>
    <p:sldId id="4695" r:id="rId35"/>
    <p:sldId id="4696" r:id="rId36"/>
    <p:sldId id="4694" r:id="rId37"/>
    <p:sldId id="4698" r:id="rId38"/>
    <p:sldId id="4258" r:id="rId39"/>
    <p:sldId id="4690" r:id="rId40"/>
    <p:sldId id="4726" r:id="rId41"/>
    <p:sldId id="4729" r:id="rId42"/>
    <p:sldId id="4728" r:id="rId43"/>
    <p:sldId id="4691" r:id="rId44"/>
    <p:sldId id="4730" r:id="rId45"/>
    <p:sldId id="4657" r:id="rId46"/>
    <p:sldId id="4658" r:id="rId47"/>
    <p:sldId id="4706" r:id="rId48"/>
    <p:sldId id="4721" r:id="rId49"/>
    <p:sldId id="4469" r:id="rId50"/>
    <p:sldId id="4710" r:id="rId51"/>
    <p:sldId id="4711" r:id="rId52"/>
    <p:sldId id="4715" r:id="rId53"/>
    <p:sldId id="4707" r:id="rId54"/>
    <p:sldId id="4722" r:id="rId55"/>
    <p:sldId id="4723" r:id="rId56"/>
    <p:sldId id="4655" r:id="rId57"/>
    <p:sldId id="4471" r:id="rId58"/>
    <p:sldId id="4623" r:id="rId59"/>
    <p:sldId id="4552" r:id="rId60"/>
    <p:sldId id="4553" r:id="rId61"/>
    <p:sldId id="4396" r:id="rId62"/>
    <p:sldId id="4680" r:id="rId63"/>
    <p:sldId id="4681" r:id="rId64"/>
    <p:sldId id="4686" r:id="rId65"/>
    <p:sldId id="4685" r:id="rId66"/>
    <p:sldId id="4682" r:id="rId67"/>
    <p:sldId id="4683" r:id="rId68"/>
    <p:sldId id="4689" r:id="rId69"/>
    <p:sldId id="4630" r:id="rId70"/>
    <p:sldId id="4404" r:id="rId71"/>
    <p:sldId id="1136" r:id="rId7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A7A"/>
    <a:srgbClr val="2B7299"/>
    <a:srgbClr val="3691C4"/>
    <a:srgbClr val="3333CC"/>
    <a:srgbClr val="28688C"/>
    <a:srgbClr val="E5F1F7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9785" autoAdjust="0"/>
  </p:normalViewPr>
  <p:slideViewPr>
    <p:cSldViewPr snapToGrid="0">
      <p:cViewPr varScale="1">
        <p:scale>
          <a:sx n="66" d="100"/>
          <a:sy n="66" d="100"/>
        </p:scale>
        <p:origin x="1212" y="4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99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84072810011382E-2"/>
          <c:y val="9.3596059113300489E-2"/>
          <c:w val="0.9340159271899886"/>
          <c:h val="0.746305418719211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with Renters Insurance</c:v>
                </c:pt>
              </c:strCache>
            </c:strRef>
          </c:tx>
          <c:spPr>
            <a:solidFill>
              <a:schemeClr val="accent1"/>
            </a:solidFill>
            <a:ln w="24066">
              <a:noFill/>
            </a:ln>
          </c:spPr>
          <c:invertIfNegative val="0"/>
          <c:dPt>
            <c:idx val="7"/>
            <c:invertIfNegative val="0"/>
            <c:bubble3D val="0"/>
            <c:spPr>
              <a:solidFill>
                <a:schemeClr val="accent2"/>
              </a:solidFill>
              <a:ln w="24066">
                <a:noFill/>
              </a:ln>
            </c:spPr>
          </c:dPt>
          <c:dLbls>
            <c:dLbl>
              <c:idx val="0"/>
              <c:layout>
                <c:manualLayout>
                  <c:x val="-7.0266757210790537E-3"/>
                  <c:y val="-2.0613182410857023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1870944476647955E-3"/>
                  <c:y val="-1.765752841574475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6.1734517408034706E-3"/>
                  <c:y val="-1.9874282698976786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1962140396304388E-3"/>
                  <c:y val="-2.0736332362837007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7.6960204949250155E-4"/>
                  <c:y val="-2.0366882506896944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3.7559593426311766E-3"/>
                  <c:y val="-2.0736332362837007E-2"/>
                </c:manualLayout>
              </c:layout>
              <c:numFmt formatCode="0%" sourceLinked="0"/>
              <c:spPr>
                <a:noFill/>
                <a:ln w="24066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 w="2406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May 2011</c:v>
                </c:pt>
                <c:pt idx="1">
                  <c:v>May 2012</c:v>
                </c:pt>
                <c:pt idx="2">
                  <c:v>May 2013</c:v>
                </c:pt>
                <c:pt idx="3">
                  <c:v>May 2014</c:v>
                </c:pt>
                <c:pt idx="4">
                  <c:v>November 2014</c:v>
                </c:pt>
                <c:pt idx="5">
                  <c:v>May 2015</c:v>
                </c:pt>
                <c:pt idx="6">
                  <c:v>November 2015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0.28999999999999998</c:v>
                </c:pt>
                <c:pt idx="1">
                  <c:v>0.31</c:v>
                </c:pt>
                <c:pt idx="2">
                  <c:v>0.35</c:v>
                </c:pt>
                <c:pt idx="3">
                  <c:v>0.37</c:v>
                </c:pt>
                <c:pt idx="4">
                  <c:v>0.38</c:v>
                </c:pt>
                <c:pt idx="5">
                  <c:v>0.4</c:v>
                </c:pt>
                <c:pt idx="6">
                  <c:v>0.42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68859672"/>
        <c:axId val="268860456"/>
      </c:barChart>
      <c:catAx>
        <c:axId val="26885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0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0"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8860456"/>
        <c:crossesAt val="0"/>
        <c:auto val="1"/>
        <c:lblAlgn val="ctr"/>
        <c:lblOffset val="0"/>
        <c:tickLblSkip val="1"/>
        <c:tickMarkSkip val="1"/>
        <c:noMultiLvlLbl val="0"/>
      </c:catAx>
      <c:valAx>
        <c:axId val="268860456"/>
        <c:scaling>
          <c:orientation val="minMax"/>
          <c:max val="0.5"/>
          <c:min val="0.1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0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8859672"/>
        <c:crossesAt val="1"/>
        <c:crossBetween val="between"/>
        <c:majorUnit val="0.1"/>
        <c:minorUnit val="0.1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2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emf"/></Relationships>
</file>

<file path=ppt/drawings/_rels/vmlDrawing4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emf"/></Relationships>
</file>

<file path=ppt/drawings/_rels/vmlDrawing4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emf"/></Relationships>
</file>

<file path=ppt/drawings/_rels/vmlDrawing4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emf"/></Relationships>
</file>

<file path=ppt/drawings/_rels/vmlDrawing4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9592" y="0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t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4/22/2016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0627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9592" y="8830627"/>
            <a:ext cx="303921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4" tIns="45632" rIns="91264" bIns="45632" numCol="1" anchor="b" anchorCtr="0" compatLnSpc="1">
            <a:prstTxWarp prst="textNoShape">
              <a:avLst/>
            </a:prstTxWarp>
          </a:bodyPr>
          <a:lstStyle>
            <a:lvl1pPr algn="r" defTabSz="91281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1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60825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2538" y="3824750"/>
            <a:ext cx="5866917" cy="51553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066" tIns="46066" rIns="46066" bIns="460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3727" y="9047017"/>
            <a:ext cx="706130" cy="24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887" tIns="46499" rIns="45887" bIns="46499" numCol="1" anchor="b" anchorCtr="0" compatLnSpc="1">
            <a:prstTxWarp prst="textNoShape">
              <a:avLst/>
            </a:prstTxWarp>
            <a:spAutoFit/>
          </a:bodyPr>
          <a:lstStyle>
            <a:lvl1pPr algn="ctr" defTabSz="930275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1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111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3"/>
          <p:cNvSpPr txBox="1">
            <a:spLocks noGrp="1" noChangeArrowheads="1"/>
          </p:cNvSpPr>
          <p:nvPr/>
        </p:nvSpPr>
        <p:spPr bwMode="auto">
          <a:xfrm>
            <a:off x="4204970" y="6723489"/>
            <a:ext cx="941507" cy="247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801" tIns="46413" rIns="45801" bIns="46413" anchor="b">
            <a:spAutoFit/>
          </a:bodyPr>
          <a:lstStyle/>
          <a:p>
            <a:pPr algn="ctr" defTabSz="928629" fontAlgn="base">
              <a:spcBef>
                <a:spcPct val="0"/>
              </a:spcBef>
              <a:spcAft>
                <a:spcPct val="0"/>
              </a:spcAft>
            </a:pPr>
            <a:fld id="{10D51B6F-E5CE-42ED-829B-9910A1E4B827}" type="slidenum">
              <a:rPr lang="en-US" sz="1000">
                <a:solidFill>
                  <a:srgbClr val="000000"/>
                </a:solidFill>
                <a:latin typeface="Arial" charset="0"/>
                <a:cs typeface="Arial" charset="0"/>
              </a:rPr>
              <a:pPr algn="ctr" defTabSz="928629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6499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4588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1788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8988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61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33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05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7788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6AD1B7F-9E72-4066-844D-6D8869EC61BB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528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16239"/>
            <a:ext cx="706130" cy="27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2A459-2FEA-42C6-8384-EF158E7DF3FA}" type="slidenum">
              <a:rPr lang="en-US" altLang="en-US" sz="1200">
                <a:solidFill>
                  <a:srgbClr val="000000"/>
                </a:solidFill>
              </a:rPr>
              <a:pPr/>
              <a:t>13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5090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D147EA3-C031-49BF-9F16-34128A59412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624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D147EA3-C031-49BF-9F16-34128A59412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678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AF46A7-EDF5-44E6-8301-E3C0D3FD95C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35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54F18AB-401B-4DEE-A09D-1F6486ADB5F9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75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D4B6A34-76D3-4CF4-8EE6-5CE1B671BA5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053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99D4A87-7117-41BA-A507-146CED6F7BB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6793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224460" y="9047163"/>
            <a:ext cx="720513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85CDBCF-DA01-4454-8083-16A3D175B9E5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8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88225C-6672-464D-A51D-0BCF5E1B6D7F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1114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447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751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50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1202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737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698500"/>
            <a:ext cx="4649787" cy="348615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7268" y="4416426"/>
            <a:ext cx="5731651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900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16239"/>
            <a:ext cx="706130" cy="27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2A459-2FEA-42C6-8384-EF158E7DF3FA}" type="slidenum">
              <a:rPr lang="en-US" altLang="en-US" sz="1200">
                <a:solidFill>
                  <a:srgbClr val="000000"/>
                </a:solidFill>
              </a:rPr>
              <a:pPr/>
              <a:t>27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77502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87" tIns="46499" rIns="45887" bIns="4649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FE4083-6C19-4C6D-AA3A-E6723495BC45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84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87" tIns="46499" rIns="45887" bIns="4649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C530AA7-0BC5-45C9-BAA6-3723C569CA1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26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87" tIns="46499" rIns="45887" bIns="4649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DD84F726-A52D-4A01-9A2F-6BAE2EB9B2D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55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90111" y="9059540"/>
            <a:ext cx="693406" cy="2479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A31CDB-2F51-446C-9F5C-F906A36CD1F6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24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7387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87" tIns="46499" rIns="45887" bIns="4649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463403F-43B5-4637-9526-CA5FED9E8AC0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4258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48013" y="9037638"/>
            <a:ext cx="7048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887" tIns="46499" rIns="45887" bIns="46499" anchor="b">
            <a:spAutoFit/>
          </a:bodyPr>
          <a:lstStyle>
            <a:lvl1pPr defTabSz="930275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0275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CCB5704-92E3-4F81-AFC7-6B36DD4AC24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546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16239"/>
            <a:ext cx="706130" cy="27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2A459-2FEA-42C6-8384-EF158E7DF3FA}" type="slidenum">
              <a:rPr lang="en-US" altLang="en-US" sz="1200">
                <a:solidFill>
                  <a:srgbClr val="000000"/>
                </a:solidFill>
              </a:rPr>
              <a:pPr/>
              <a:t>33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7525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4394821" y="6837573"/>
            <a:ext cx="982033" cy="24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 fontAlgn="base">
              <a:spcBef>
                <a:spcPct val="0"/>
              </a:spcBef>
              <a:spcAft>
                <a:spcPct val="0"/>
              </a:spcAft>
            </a:pPr>
            <a:fld id="{5C1989CA-1A92-4DB6-A85A-D489C0504DE6}" type="slidenum">
              <a:rPr lang="en-US" sz="1000">
                <a:solidFill>
                  <a:srgbClr val="000000"/>
                </a:solidFill>
                <a:latin typeface="Arial" charset="0"/>
                <a:cs typeface="Arial" charset="0"/>
              </a:rPr>
              <a:pPr algn="ctr" defTabSz="947950"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 sz="1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08028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4394821" y="6837573"/>
            <a:ext cx="982033" cy="24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 fontAlgn="base">
              <a:spcBef>
                <a:spcPct val="0"/>
              </a:spcBef>
              <a:spcAft>
                <a:spcPct val="0"/>
              </a:spcAft>
            </a:pPr>
            <a:fld id="{5C1989CA-1A92-4DB6-A85A-D489C0504DE6}" type="slidenum">
              <a:rPr lang="en-US" sz="1000">
                <a:solidFill>
                  <a:srgbClr val="000000"/>
                </a:solidFill>
                <a:latin typeface="Arial" charset="0"/>
                <a:cs typeface="Arial" charset="0"/>
              </a:rPr>
              <a:pPr algn="ctr" defTabSz="947950"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 sz="1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445189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46679"/>
            <a:ext cx="706130" cy="248133"/>
          </a:xfrm>
        </p:spPr>
        <p:txBody>
          <a:bodyPr/>
          <a:lstStyle/>
          <a:p>
            <a:pPr>
              <a:defRPr/>
            </a:pPr>
            <a:fld id="{3A6B90E8-B186-4EE7-9831-1401031F6C6C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1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1606069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16239"/>
            <a:ext cx="706130" cy="27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2A459-2FEA-42C6-8384-EF158E7DF3FA}" type="slidenum">
              <a:rPr lang="en-US" altLang="en-US" sz="1200">
                <a:solidFill>
                  <a:srgbClr val="000000"/>
                </a:solidFill>
              </a:rPr>
              <a:pPr/>
              <a:t>39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56802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D90101-61DE-411D-A84C-6E553EAAC6FD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18312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2614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B6DB68-8936-42B3-800D-27C531B7ADDD}" type="slidenum">
              <a:rPr lang="en-US" altLang="en-US" sz="1000">
                <a:solidFill>
                  <a:srgbClr val="000000"/>
                </a:solidFill>
              </a:rPr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78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113558" y="6608290"/>
            <a:ext cx="921038" cy="247794"/>
          </a:xfrm>
        </p:spPr>
        <p:txBody>
          <a:bodyPr/>
          <a:lstStyle/>
          <a:p>
            <a:pPr defTabSz="909710">
              <a:defRPr/>
            </a:pPr>
            <a:fld id="{5858BD08-603D-48F8-9A20-C039EB7A66EE}" type="slidenum">
              <a:rPr lang="en-US" smtClean="0">
                <a:solidFill>
                  <a:srgbClr val="000000"/>
                </a:solidFill>
              </a:rPr>
              <a:pPr defTabSz="909710">
                <a:defRPr/>
              </a:pPr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826362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16239"/>
            <a:ext cx="706130" cy="2785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72A459-2FEA-42C6-8384-EF158E7DF3FA}" type="slidenum">
              <a:rPr lang="en-US" altLang="en-US" sz="1200">
                <a:solidFill>
                  <a:srgbClr val="000000"/>
                </a:solidFill>
              </a:rPr>
              <a:pPr/>
              <a:t>43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085961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732945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fld id="{F4CE8453-8513-4D29-B28F-13C377093495}" type="slidenum">
              <a:rPr lang="en-US" altLang="en-US" sz="1000"/>
              <a:pPr algn="ctr" eaLnBrk="1" hangingPunct="1"/>
              <a:t>47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1085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930193">
              <a:defRPr/>
            </a:pPr>
            <a:fld id="{0A90206F-1E34-43B5-9377-D01A35913966}" type="slidenum">
              <a:rPr lang="en-US" smtClean="0"/>
              <a:pPr defTabSz="930193">
                <a:defRPr/>
              </a:pPr>
              <a:t>48</a:t>
            </a:fld>
            <a:endParaRPr lang="en-US" dirty="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7035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49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3590705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575136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776685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143037082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33749442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770119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2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04871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9697" name="Rectangle 3"/>
          <p:cNvSpPr txBox="1">
            <a:spLocks noGrp="1" noChangeArrowheads="1"/>
          </p:cNvSpPr>
          <p:nvPr/>
        </p:nvSpPr>
        <p:spPr bwMode="auto">
          <a:xfrm>
            <a:off x="3154368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09" tIns="46522" rIns="45909" bIns="46522" anchor="b">
            <a:spAutoFit/>
          </a:bodyPr>
          <a:lstStyle/>
          <a:p>
            <a:pPr algn="ctr"/>
            <a:fld id="{ECB28993-AF64-42C9-8474-B3CB83825417}" type="slidenum">
              <a:rPr lang="en-US" sz="1000">
                <a:solidFill>
                  <a:srgbClr val="000000"/>
                </a:solidFill>
                <a:latin typeface="Times New Roman" pitchFamily="18" charset="0"/>
              </a:rPr>
              <a:pPr algn="ctr"/>
              <a:t>56</a:t>
            </a:fld>
            <a:endParaRPr lang="en-US" sz="1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94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287102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7" y="9046823"/>
            <a:ext cx="706130" cy="247989"/>
          </a:xfrm>
        </p:spPr>
        <p:txBody>
          <a:bodyPr/>
          <a:lstStyle/>
          <a:p>
            <a:pPr>
              <a:defRPr/>
            </a:pPr>
            <a:fld id="{ECA2118D-97E9-47A6-8843-4A77375CEA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09923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202927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8" y="9046824"/>
            <a:ext cx="706130" cy="247989"/>
          </a:xfrm>
        </p:spPr>
        <p:txBody>
          <a:bodyPr/>
          <a:lstStyle/>
          <a:p>
            <a:pPr>
              <a:defRPr/>
            </a:pPr>
            <a:fld id="{CD8EFDAD-DD28-475D-8809-5E3173A79418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12236111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695325"/>
            <a:ext cx="4649787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21651-C618-4989-BD9A-C51CDEA22A0A}" type="slidenum">
              <a:rPr lang="en-US" noProof="0" smtClean="0"/>
              <a:pPr/>
              <a:t>59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4805885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695325"/>
            <a:ext cx="4649787" cy="34877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21651-C618-4989-BD9A-C51CDEA22A0A}" type="slidenum">
              <a:rPr lang="en-US" noProof="0" smtClean="0"/>
              <a:pPr/>
              <a:t>60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9515341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68D18C-0784-4943-AE98-17D8DF7C11EF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251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5457674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 txBox="1">
            <a:spLocks noGrp="1" noChangeArrowheads="1"/>
          </p:cNvSpPr>
          <p:nvPr/>
        </p:nvSpPr>
        <p:spPr bwMode="auto">
          <a:xfrm>
            <a:off x="4214896" y="6575141"/>
            <a:ext cx="936884" cy="24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986" tIns="45586" rIns="44986" bIns="45586" anchor="b">
            <a:spAutoFit/>
          </a:bodyPr>
          <a:lstStyle>
            <a:lvl1pPr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AF3E4F9-5F1C-4D37-9822-DDDE1438DD35}" type="slidenum">
              <a:rPr lang="en-US" altLang="en-US" sz="10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161" tIns="45161" rIns="45161" bIns="45161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9304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94419964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297117" y="6723316"/>
            <a:ext cx="965012" cy="247794"/>
          </a:xfrm>
        </p:spPr>
        <p:txBody>
          <a:bodyPr/>
          <a:lstStyle/>
          <a:p>
            <a:pPr defTabSz="930081">
              <a:defRPr/>
            </a:pPr>
            <a:fld id="{5A2252B9-346C-46D5-83DA-F8337C9A71CE}" type="slidenum">
              <a:rPr lang="en-US" smtClean="0">
                <a:solidFill>
                  <a:srgbClr val="000000"/>
                </a:solidFill>
              </a:rPr>
              <a:pPr defTabSz="930081">
                <a:defRPr/>
              </a:pPr>
              <a:t>64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3920510110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3"/>
          <p:cNvSpPr txBox="1">
            <a:spLocks noGrp="1" noChangeArrowheads="1"/>
          </p:cNvSpPr>
          <p:nvPr/>
        </p:nvSpPr>
        <p:spPr bwMode="auto">
          <a:xfrm>
            <a:off x="4214896" y="6575141"/>
            <a:ext cx="936884" cy="24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986" tIns="45586" rIns="44986" bIns="45586" anchor="b">
            <a:spAutoFit/>
          </a:bodyPr>
          <a:lstStyle>
            <a:lvl1pPr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6AF3E4F9-5F1C-4D37-9822-DDDE1438DD35}" type="slidenum">
              <a:rPr lang="en-US" altLang="en-US" sz="100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 altLang="en-US" sz="1000">
              <a:solidFill>
                <a:srgbClr val="000000"/>
              </a:solidFill>
            </a:endParaRPr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161" tIns="45161" rIns="45161" bIns="45161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17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8983" indent="-280378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21512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70116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18721" indent="-224302" defTabSz="912786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67326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15930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4535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3139" indent="-224302" defTabSz="9127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BE7FC54-9E5C-4662-9649-B3108D5371A3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62740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87998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63C5C-8774-45C9-882E-9C984C03A17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7216651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3"/>
          <p:cNvSpPr txBox="1">
            <a:spLocks noGrp="1" noChangeArrowheads="1"/>
          </p:cNvSpPr>
          <p:nvPr/>
        </p:nvSpPr>
        <p:spPr bwMode="auto">
          <a:xfrm>
            <a:off x="4394821" y="6837573"/>
            <a:ext cx="982033" cy="249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29" tIns="47454" rIns="46829" bIns="47454" anchor="b">
            <a:spAutoFit/>
          </a:bodyPr>
          <a:lstStyle/>
          <a:p>
            <a:pPr algn="ctr" defTabSz="947950" fontAlgn="base">
              <a:spcBef>
                <a:spcPct val="0"/>
              </a:spcBef>
              <a:spcAft>
                <a:spcPct val="0"/>
              </a:spcAft>
            </a:pPr>
            <a:fld id="{5C1989CA-1A92-4DB6-A85A-D489C0504DE6}" type="slidenum">
              <a:rPr lang="en-US" sz="1000">
                <a:solidFill>
                  <a:srgbClr val="000000"/>
                </a:solidFill>
                <a:latin typeface="Arial" charset="0"/>
                <a:cs typeface="Arial" charset="0"/>
              </a:rPr>
              <a:pPr algn="ctr" defTabSz="947950"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 sz="1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213225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0972965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5635923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71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91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90767" y="9059054"/>
            <a:ext cx="692032" cy="248472"/>
          </a:xfrm>
          <a:noFill/>
        </p:spPr>
        <p:txBody>
          <a:bodyPr/>
          <a:lstStyle/>
          <a:p>
            <a:pPr defTabSz="928787"/>
            <a:fld id="{5D11E945-B2AB-401C-B79F-AAE9AF6B9630}" type="slidenum">
              <a:rPr lang="en-US" smtClean="0"/>
              <a:pPr defTabSz="928787"/>
              <a:t>7</a:t>
            </a:fld>
            <a:endParaRPr lang="en-US" dirty="0" smtClean="0"/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700088"/>
            <a:ext cx="4654550" cy="3490912"/>
          </a:xfrm>
          <a:ln w="12700"/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>
          <a:xfrm>
            <a:off x="687669" y="4422468"/>
            <a:ext cx="5495112" cy="4187195"/>
          </a:xfrm>
          <a:noFill/>
          <a:ln/>
        </p:spPr>
        <p:txBody>
          <a:bodyPr lIns="91420" tIns="45711" rIns="91420" bIns="45711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8106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90767" y="9059054"/>
            <a:ext cx="692032" cy="248472"/>
          </a:xfrm>
          <a:noFill/>
        </p:spPr>
        <p:txBody>
          <a:bodyPr/>
          <a:lstStyle/>
          <a:p>
            <a:pPr defTabSz="928787"/>
            <a:fld id="{5D11E945-B2AB-401C-B79F-AAE9AF6B9630}" type="slidenum">
              <a:rPr lang="en-US" smtClean="0"/>
              <a:pPr defTabSz="928787"/>
              <a:t>8</a:t>
            </a:fld>
            <a:endParaRPr lang="en-US" dirty="0" smtClean="0"/>
          </a:p>
        </p:txBody>
      </p:sp>
      <p:sp>
        <p:nvSpPr>
          <p:cNvPr id="61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700088"/>
            <a:ext cx="4654550" cy="3490912"/>
          </a:xfrm>
          <a:ln w="12700"/>
        </p:spPr>
      </p:sp>
      <p:sp>
        <p:nvSpPr>
          <p:cNvPr id="6148" name="Notes Placeholder 2"/>
          <p:cNvSpPr>
            <a:spLocks noGrp="1"/>
          </p:cNvSpPr>
          <p:nvPr>
            <p:ph type="body" idx="1"/>
          </p:nvPr>
        </p:nvSpPr>
        <p:spPr>
          <a:xfrm>
            <a:off x="687669" y="4422468"/>
            <a:ext cx="5495112" cy="4187195"/>
          </a:xfrm>
          <a:noFill/>
          <a:ln/>
        </p:spPr>
        <p:txBody>
          <a:bodyPr lIns="91420" tIns="45711" rIns="91420" bIns="45711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9338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090767" y="9059054"/>
            <a:ext cx="692032" cy="248472"/>
          </a:xfrm>
          <a:noFill/>
        </p:spPr>
        <p:txBody>
          <a:bodyPr/>
          <a:lstStyle/>
          <a:p>
            <a:pPr defTabSz="928787"/>
            <a:fld id="{CD578EAB-D2FC-49DD-9D39-674CBBC01DF6}" type="slidenum">
              <a:rPr lang="en-US" smtClean="0"/>
              <a:pPr defTabSz="928787"/>
              <a:t>9</a:t>
            </a:fld>
            <a:endParaRPr lang="en-US" dirty="0" smtClean="0"/>
          </a:p>
        </p:txBody>
      </p:sp>
      <p:sp>
        <p:nvSpPr>
          <p:cNvPr id="71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8075" y="700088"/>
            <a:ext cx="4654550" cy="3490912"/>
          </a:xfrm>
          <a:ln w="12700"/>
        </p:spPr>
      </p:sp>
      <p:sp>
        <p:nvSpPr>
          <p:cNvPr id="7172" name="Notes Placeholder 2"/>
          <p:cNvSpPr>
            <a:spLocks noGrp="1"/>
          </p:cNvSpPr>
          <p:nvPr>
            <p:ph type="body" idx="1"/>
          </p:nvPr>
        </p:nvSpPr>
        <p:spPr>
          <a:xfrm>
            <a:off x="687669" y="4422468"/>
            <a:ext cx="5495112" cy="4187195"/>
          </a:xfrm>
          <a:noFill/>
          <a:ln/>
        </p:spPr>
        <p:txBody>
          <a:bodyPr lIns="91420" tIns="45711" rIns="91420" bIns="45711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495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m_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6" name="Rechteck 5"/>
          <p:cNvSpPr/>
          <p:nvPr userDrawn="1"/>
        </p:nvSpPr>
        <p:spPr>
          <a:xfrm>
            <a:off x="7077430" y="1489148"/>
            <a:ext cx="1800000" cy="4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 userDrawn="1"/>
        </p:nvSpPr>
        <p:spPr>
          <a:xfrm>
            <a:off x="230400" y="1488000"/>
            <a:ext cx="6696000" cy="480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3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>
          <a:xfrm>
            <a:off x="684213" y="1628775"/>
            <a:ext cx="7991475" cy="4392513"/>
          </a:xfrm>
        </p:spPr>
        <p:txBody>
          <a:bodyPr/>
          <a:lstStyle>
            <a:lvl1pPr>
              <a:defRPr>
                <a:latin typeface="SwissReSans" pitchFamily="34" charset="0"/>
              </a:defRPr>
            </a:lvl1pPr>
            <a:lvl2pPr>
              <a:defRPr>
                <a:latin typeface="SwissReSans" pitchFamily="34" charset="0"/>
              </a:defRPr>
            </a:lvl2pPr>
            <a:lvl3pPr>
              <a:defRPr>
                <a:latin typeface="SwissReSans" pitchFamily="34" charset="0"/>
              </a:defRPr>
            </a:lvl3pPr>
            <a:lvl4pPr>
              <a:defRPr>
                <a:latin typeface="SwissReSans" pitchFamily="34" charset="0"/>
              </a:defRPr>
            </a:lvl4pPr>
            <a:lvl5pPr>
              <a:defRPr>
                <a:latin typeface="SwissReSans" pitchFamily="34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520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  <p:sldLayoutId id="2147485444" r:id="rId13"/>
    <p:sldLayoutId id="2147485445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8.bin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22.emf"/><Relationship Id="rId4" Type="http://schemas.openxmlformats.org/officeDocument/2006/relationships/oleObject" Target="../embeddings/oleObject1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2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2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6.emf"/><Relationship Id="rId4" Type="http://schemas.openxmlformats.org/officeDocument/2006/relationships/oleObject" Target="../embeddings/oleObject23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7.emf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8.emf"/><Relationship Id="rId4" Type="http://schemas.openxmlformats.org/officeDocument/2006/relationships/oleObject" Target="../embeddings/oleObject2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6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1.emf"/><Relationship Id="rId4" Type="http://schemas.openxmlformats.org/officeDocument/2006/relationships/oleObject" Target="../embeddings/oleObject28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32.emf"/><Relationship Id="rId5" Type="http://schemas.openxmlformats.org/officeDocument/2006/relationships/oleObject" Target="../embeddings/oleObject29.bin"/><Relationship Id="rId4" Type="http://schemas.openxmlformats.org/officeDocument/2006/relationships/hyperlink" Target="http://www.fhwa.dot.gov/policyinformation/travel_monitoring/tvt.cfm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3.emf"/><Relationship Id="rId4" Type="http://schemas.openxmlformats.org/officeDocument/2006/relationships/oleObject" Target="../embeddings/oleObject30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4.emf"/><Relationship Id="rId4" Type="http://schemas.openxmlformats.org/officeDocument/2006/relationships/oleObject" Target="../embeddings/oleObject31.bin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7" Type="http://schemas.openxmlformats.org/officeDocument/2006/relationships/hyperlink" Target="http://www.census.gov/housing/hvs/data/histtabs.html%20Table%208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hyperlink" Target="http://www.census.gov/housing/hvs/data/histtabs.html" TargetMode="External"/><Relationship Id="rId5" Type="http://schemas.openxmlformats.org/officeDocument/2006/relationships/image" Target="../media/image37.emf"/><Relationship Id="rId4" Type="http://schemas.openxmlformats.org/officeDocument/2006/relationships/oleObject" Target="../embeddings/oleObject3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c.noaa.gov/climo/online/monthly/states.php?month=00&amp;year=2000&amp;state=MS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hyperlink" Target="http://www.spc.noaa.gov/climo/online/monthly/states.php?month=00&amp;year=2000&amp;state=MS" TargetMode="External"/><Relationship Id="rId5" Type="http://schemas.openxmlformats.org/officeDocument/2006/relationships/image" Target="../media/image39.emf"/><Relationship Id="rId4" Type="http://schemas.openxmlformats.org/officeDocument/2006/relationships/oleObject" Target="../embeddings/oleObject33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hyperlink" Target="http://www.spc.noaa.gov/climo/online/monthly/states.php?month=00&amp;year=2000&amp;state=MS" TargetMode="External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5" Type="http://schemas.openxmlformats.org/officeDocument/2006/relationships/image" Target="../media/image41.emf"/><Relationship Id="rId4" Type="http://schemas.openxmlformats.org/officeDocument/2006/relationships/oleObject" Target="../embeddings/oleObject35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5" Type="http://schemas.openxmlformats.org/officeDocument/2006/relationships/image" Target="../media/image42.emf"/><Relationship Id="rId4" Type="http://schemas.openxmlformats.org/officeDocument/2006/relationships/oleObject" Target="../embeddings/oleObject36.bin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5" Type="http://schemas.openxmlformats.org/officeDocument/2006/relationships/image" Target="../media/image43.emf"/><Relationship Id="rId4" Type="http://schemas.openxmlformats.org/officeDocument/2006/relationships/oleObject" Target="../embeddings/oleObject37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8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5" Type="http://schemas.openxmlformats.org/officeDocument/2006/relationships/image" Target="../media/image45.emf"/><Relationship Id="rId4" Type="http://schemas.openxmlformats.org/officeDocument/2006/relationships/oleObject" Target="../embeddings/oleObject39.bin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5" Type="http://schemas.openxmlformats.org/officeDocument/2006/relationships/image" Target="../media/image46.emf"/><Relationship Id="rId4" Type="http://schemas.openxmlformats.org/officeDocument/2006/relationships/oleObject" Target="../embeddings/oleObject40.bin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3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Relationship Id="rId4" Type="http://schemas.openxmlformats.org/officeDocument/2006/relationships/image" Target="../media/image4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4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Relationship Id="rId4" Type="http://schemas.openxmlformats.org/officeDocument/2006/relationships/image" Target="../media/image48.emf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6" Type="http://schemas.openxmlformats.org/officeDocument/2006/relationships/image" Target="../media/image49.emf"/><Relationship Id="rId5" Type="http://schemas.openxmlformats.org/officeDocument/2006/relationships/oleObject" Target="../embeddings/oleObject41.bin"/><Relationship Id="rId4" Type="http://schemas.openxmlformats.org/officeDocument/2006/relationships/hyperlink" Target="http://www.federalreserve.gov/releases/h15/data.htm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2.bin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5" Type="http://schemas.openxmlformats.org/officeDocument/2006/relationships/image" Target="../media/image51.emf"/><Relationship Id="rId4" Type="http://schemas.openxmlformats.org/officeDocument/2006/relationships/oleObject" Target="../embeddings/oleObject43.bin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6" Type="http://schemas.openxmlformats.org/officeDocument/2006/relationships/image" Target="../media/image52.emf"/><Relationship Id="rId5" Type="http://schemas.openxmlformats.org/officeDocument/2006/relationships/oleObject" Target="../embeddings/oleObject44.bin"/><Relationship Id="rId4" Type="http://schemas.openxmlformats.org/officeDocument/2006/relationships/hyperlink" Target="http://www.federalreserve.gov/releases/h15/data.htm" TargetMode="Externa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5" Type="http://schemas.openxmlformats.org/officeDocument/2006/relationships/image" Target="../media/image53.emf"/><Relationship Id="rId4" Type="http://schemas.openxmlformats.org/officeDocument/2006/relationships/oleObject" Target="../embeddings/oleObject45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5" Type="http://schemas.openxmlformats.org/officeDocument/2006/relationships/image" Target="../media/image54.emf"/><Relationship Id="rId4" Type="http://schemas.openxmlformats.org/officeDocument/2006/relationships/oleObject" Target="../embeddings/oleObject46.bin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7.vml"/><Relationship Id="rId5" Type="http://schemas.openxmlformats.org/officeDocument/2006/relationships/image" Target="../media/image55.emf"/><Relationship Id="rId4" Type="http://schemas.openxmlformats.org/officeDocument/2006/relationships/oleObject" Target="../embeddings/oleObject4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8.vml"/><Relationship Id="rId5" Type="http://schemas.openxmlformats.org/officeDocument/2006/relationships/image" Target="../media/image56.emf"/><Relationship Id="rId4" Type="http://schemas.openxmlformats.org/officeDocument/2006/relationships/oleObject" Target="../embeddings/oleObject48.bin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90109"/>
            <a:ext cx="9104313" cy="1714315"/>
          </a:xfrm>
          <a:ln/>
        </p:spPr>
        <p:txBody>
          <a:bodyPr/>
          <a:lstStyle/>
          <a:p>
            <a:r>
              <a:rPr lang="en-US" sz="4400" dirty="0" smtClean="0"/>
              <a:t>Trends, Challenges and Opportunities in P/C Insurance</a:t>
            </a:r>
            <a:br>
              <a:rPr lang="en-US" sz="4400" dirty="0" smtClean="0"/>
            </a:br>
            <a:r>
              <a:rPr lang="en-US" sz="3600" i="1" dirty="0" smtClean="0"/>
              <a:t>Focus on Mississippi Markets</a:t>
            </a:r>
            <a:endParaRPr lang="en-US" sz="3600" i="1" dirty="0">
              <a:solidFill>
                <a:srgbClr val="00B0F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1729" y="4235229"/>
            <a:ext cx="8952271" cy="152041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 dirty="0" smtClean="0"/>
              <a:t>MSU Insurance-Day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 Starkville, MS</a:t>
            </a:r>
          </a:p>
          <a:p>
            <a:pPr>
              <a:lnSpc>
                <a:spcPct val="80000"/>
              </a:lnSpc>
            </a:pPr>
            <a:r>
              <a:rPr lang="en-US" sz="3200" dirty="0" smtClean="0"/>
              <a:t>April 6, 2016</a:t>
            </a:r>
          </a:p>
        </p:txBody>
      </p:sp>
      <p:sp>
        <p:nvSpPr>
          <p:cNvPr id="94212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chemeClr val="bg2"/>
                </a:solidFill>
              </a:rPr>
              <a:t>Steven </a:t>
            </a:r>
            <a:r>
              <a:rPr lang="en-US" b="1" dirty="0">
                <a:solidFill>
                  <a:schemeClr val="bg2"/>
                </a:solidFill>
              </a:rPr>
              <a:t>N</a:t>
            </a:r>
            <a:r>
              <a:rPr lang="en-US" b="1" dirty="0" smtClean="0">
                <a:solidFill>
                  <a:schemeClr val="bg2"/>
                </a:solidFill>
              </a:rPr>
              <a:t>. Weisbart, </a:t>
            </a:r>
            <a:r>
              <a:rPr lang="en-US" b="1" dirty="0">
                <a:solidFill>
                  <a:schemeClr val="bg2"/>
                </a:solidFill>
              </a:rPr>
              <a:t>Ph.D., </a:t>
            </a:r>
            <a:r>
              <a:rPr lang="en-US" b="1" dirty="0" smtClean="0">
                <a:solidFill>
                  <a:schemeClr val="bg2"/>
                </a:solidFill>
              </a:rPr>
              <a:t>CLU</a:t>
            </a:r>
            <a:r>
              <a:rPr lang="en-US" b="1" dirty="0">
                <a:solidFill>
                  <a:schemeClr val="bg2"/>
                </a:solidFill>
              </a:rPr>
              <a:t>, </a:t>
            </a:r>
            <a:r>
              <a:rPr lang="en-US" b="1" dirty="0" smtClean="0">
                <a:solidFill>
                  <a:schemeClr val="bg2"/>
                </a:solidFill>
              </a:rPr>
              <a:t>Senior Vice President </a:t>
            </a:r>
            <a:r>
              <a:rPr lang="en-US" b="1" dirty="0">
                <a:solidFill>
                  <a:schemeClr val="bg2"/>
                </a:solidFill>
              </a:rPr>
              <a:t>&amp; </a:t>
            </a:r>
            <a:r>
              <a:rPr lang="en-US" b="1" dirty="0" smtClean="0">
                <a:solidFill>
                  <a:schemeClr val="bg2"/>
                </a:solidFill>
              </a:rPr>
              <a:t>Chief Economist</a:t>
            </a:r>
            <a:endParaRPr lang="en-US" b="1" dirty="0">
              <a:solidFill>
                <a:schemeClr val="bg2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2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Tel: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212.346.5540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Cell: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917.494.5945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</a:t>
            </a:r>
            <a:r>
              <a:rPr lang="en-US" b="1" dirty="0" smtClean="0">
                <a:solidFill>
                  <a:schemeClr val="bg1"/>
                </a:solidFill>
                <a:sym typeface="Symbol" pitchFamily="18" charset="2"/>
              </a:rPr>
              <a:t>stevenw@iii.org </a:t>
            </a:r>
            <a:r>
              <a:rPr lang="en-US" b="1" dirty="0">
                <a:solidFill>
                  <a:schemeClr val="bg1"/>
                </a:solidFill>
                <a:sym typeface="Symbol" pitchFamily="18" charset="2"/>
              </a:rPr>
              <a:t> www.iii.org</a:t>
            </a:r>
          </a:p>
        </p:txBody>
      </p:sp>
    </p:spTree>
    <p:extLst>
      <p:ext uri="{BB962C8B-B14F-4D97-AF65-F5344CB8AC3E}">
        <p14:creationId xmlns:p14="http://schemas.microsoft.com/office/powerpoint/2010/main" val="2830093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4710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4710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561E0CFD-BE9A-4019-957A-DD05277E56E1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10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005" y="100116"/>
            <a:ext cx="4312623" cy="860425"/>
          </a:xfrm>
        </p:spPr>
        <p:txBody>
          <a:bodyPr/>
          <a:lstStyle/>
          <a:p>
            <a:r>
              <a:rPr lang="en-US" dirty="0" smtClean="0"/>
              <a:t>Policyholder Surplus, </a:t>
            </a:r>
            <a:br>
              <a:rPr lang="en-US" dirty="0" smtClean="0"/>
            </a:br>
            <a:r>
              <a:rPr lang="en-US" dirty="0" smtClean="0"/>
              <a:t>2006:Q4–2015:Q3</a:t>
            </a:r>
          </a:p>
        </p:txBody>
      </p:sp>
      <p:sp>
        <p:nvSpPr>
          <p:cNvPr id="47111" name="Rectangle 4"/>
          <p:cNvSpPr>
            <a:spLocks noChangeArrowheads="1"/>
          </p:cNvSpPr>
          <p:nvPr/>
        </p:nvSpPr>
        <p:spPr bwMode="auto">
          <a:xfrm>
            <a:off x="-171450" y="6584950"/>
            <a:ext cx="2057400" cy="28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>
                <a:solidFill>
                  <a:srgbClr val="000000"/>
                </a:solidFill>
                <a:latin typeface="Arial" charset="0"/>
                <a:cs typeface="Arial" charset="0"/>
              </a:rPr>
              <a:t>Sources: ISO, A.M .Best.</a:t>
            </a:r>
          </a:p>
        </p:txBody>
      </p:sp>
      <p:sp>
        <p:nvSpPr>
          <p:cNvPr id="47112" name="PPTShape_0"/>
          <p:cNvSpPr>
            <a:spLocks noChangeArrowheads="1"/>
          </p:cNvSpPr>
          <p:nvPr/>
        </p:nvSpPr>
        <p:spPr bwMode="black">
          <a:xfrm>
            <a:off x="169550" y="1123259"/>
            <a:ext cx="8221663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225A7A"/>
                </a:solidFill>
                <a:latin typeface="Arial" charset="0"/>
                <a:cs typeface="Arial" charset="0"/>
              </a:rPr>
              <a:t>($ Billions)</a:t>
            </a:r>
          </a:p>
        </p:txBody>
      </p:sp>
      <p:graphicFrame>
        <p:nvGraphicFramePr>
          <p:cNvPr id="47106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467961"/>
              </p:ext>
            </p:extLst>
          </p:nvPr>
        </p:nvGraphicFramePr>
        <p:xfrm>
          <a:off x="228600" y="1299781"/>
          <a:ext cx="8736496" cy="336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6862" name="Chart" r:id="rId5" imgW="8772688" imgH="3305046" progId="MSGraph.Chart.8">
                  <p:embed followColorScheme="full"/>
                </p:oleObj>
              </mc:Choice>
              <mc:Fallback>
                <p:oleObj name="Chart" r:id="rId5" imgW="8772688" imgH="330504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9781"/>
                        <a:ext cx="8736496" cy="336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235631" y="1317659"/>
            <a:ext cx="1696563" cy="568325"/>
          </a:xfrm>
          <a:prstGeom prst="wedgeRectCallout">
            <a:avLst>
              <a:gd name="adj1" fmla="val -28187"/>
              <a:gd name="adj2" fmla="val 21745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2007:Q3</a:t>
            </a:r>
            <a: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  <a:t/>
            </a:r>
            <a:br>
              <a:rPr lang="en-US" sz="1600" b="1" dirty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Pre-Crisis Peak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47122" name="Text Box 5"/>
          <p:cNvSpPr txBox="1">
            <a:spLocks noChangeArrowheads="1"/>
          </p:cNvSpPr>
          <p:nvPr/>
        </p:nvSpPr>
        <p:spPr bwMode="auto">
          <a:xfrm>
            <a:off x="5799089" y="5440557"/>
            <a:ext cx="2660648" cy="844043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</a:pPr>
            <a:endParaRPr lang="en-US" sz="1600" b="1" i="1" dirty="0">
              <a:solidFill>
                <a:srgbClr val="339966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PPTShape_1"/>
          <p:cNvSpPr>
            <a:spLocks noChangeArrowheads="1"/>
          </p:cNvSpPr>
          <p:nvPr/>
        </p:nvSpPr>
        <p:spPr bwMode="blackWhite">
          <a:xfrm>
            <a:off x="6373811" y="3458818"/>
            <a:ext cx="1966875" cy="556591"/>
          </a:xfrm>
          <a:prstGeom prst="wedgeRectCallout">
            <a:avLst>
              <a:gd name="adj1" fmla="val 62773"/>
              <a:gd name="adj2" fmla="val -145744"/>
            </a:avLst>
          </a:prstGeom>
          <a:solidFill>
            <a:srgbClr val="FFCC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latin typeface="Arial" charset="0"/>
                <a:cs typeface="Arial" charset="0"/>
              </a:rPr>
              <a:t>Surplus </a:t>
            </a:r>
            <a:r>
              <a:rPr lang="en-US" sz="1400" b="1" dirty="0" smtClean="0">
                <a:latin typeface="Arial" charset="0"/>
                <a:cs typeface="Arial" charset="0"/>
              </a:rPr>
              <a:t>as of 9/30/15 stood at $663.9B</a:t>
            </a:r>
            <a:endParaRPr lang="en-US" sz="1400" b="1" dirty="0">
              <a:latin typeface="Arial" charset="0"/>
              <a:cs typeface="Arial" charset="0"/>
            </a:endParaRPr>
          </a:p>
        </p:txBody>
      </p:sp>
      <p:sp>
        <p:nvSpPr>
          <p:cNvPr id="47116" name="Text Box 18"/>
          <p:cNvSpPr txBox="1">
            <a:spLocks noChangeArrowheads="1"/>
          </p:cNvSpPr>
          <p:nvPr/>
        </p:nvSpPr>
        <p:spPr bwMode="auto">
          <a:xfrm>
            <a:off x="169550" y="5560886"/>
            <a:ext cx="31127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2010:Q1 data includes </a:t>
            </a:r>
            <a:r>
              <a:rPr lang="en-US" sz="1200" dirty="0">
                <a:solidFill>
                  <a:srgbClr val="000000"/>
                </a:solidFill>
                <a:latin typeface="Arial" charset="0"/>
                <a:cs typeface="Arial" charset="0"/>
              </a:rPr>
              <a:t>$22.5B of paid-in capital from a holding company parent for one insurer’s investment in a non-insurance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business.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198782" y="4790660"/>
            <a:ext cx="8686800" cy="655984"/>
          </a:xfrm>
          <a:prstGeom prst="wedgeRectCallout">
            <a:avLst>
              <a:gd name="adj1" fmla="val 49752"/>
              <a:gd name="adj2" fmla="val 2225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The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industry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now has $1 of surplus for every $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0.75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of </a:t>
            </a: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NPW,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close to the </a:t>
            </a:r>
            <a:r>
              <a:rPr lang="en-US" sz="2000" b="1" dirty="0">
                <a:solidFill>
                  <a:srgbClr val="FFFFFF"/>
                </a:solidFill>
                <a:latin typeface="Arial" charset="0"/>
                <a:cs typeface="Arial" charset="0"/>
              </a:rPr>
              <a:t>strongest claims-paying status in its history.</a:t>
            </a:r>
          </a:p>
        </p:txBody>
      </p:sp>
      <p:sp>
        <p:nvSpPr>
          <p:cNvPr id="19" name="PPTShape_2"/>
          <p:cNvSpPr>
            <a:spLocks noChangeArrowheads="1"/>
          </p:cNvSpPr>
          <p:nvPr/>
        </p:nvSpPr>
        <p:spPr bwMode="blackWhite">
          <a:xfrm>
            <a:off x="3810000" y="1180639"/>
            <a:ext cx="2563812" cy="568325"/>
          </a:xfrm>
          <a:prstGeom prst="wedgeRectCallout">
            <a:avLst>
              <a:gd name="adj1" fmla="val 3283"/>
              <a:gd name="adj2" fmla="val 22307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Drop due to near-record 2011 CAT losses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blackWhite">
          <a:xfrm>
            <a:off x="3382297" y="5595730"/>
            <a:ext cx="5449819" cy="93062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 P/C insurance industry entered 2016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 very strong financial condition.</a:t>
            </a:r>
            <a:endParaRPr lang="en-US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25821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776" grpId="0" animBg="1"/>
      <p:bldP spid="16" grpId="0" animBg="1"/>
      <p:bldP spid="18" grpId="0" animBg="1"/>
      <p:bldP spid="19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590754" y="255378"/>
            <a:ext cx="6468807" cy="758721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en-US" dirty="0" smtClean="0"/>
              <a:t>Advertising Expenditures by P/C Insurance Industry,</a:t>
            </a:r>
            <a:r>
              <a:rPr lang="en-US" sz="3200" dirty="0" smtClean="0"/>
              <a:t> 1999-2014</a:t>
            </a:r>
            <a:endParaRPr lang="en-US" sz="2800" dirty="0" smtClean="0"/>
          </a:p>
        </p:txBody>
      </p:sp>
      <p:graphicFrame>
        <p:nvGraphicFramePr>
          <p:cNvPr id="4403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80955101"/>
              </p:ext>
            </p:extLst>
          </p:nvPr>
        </p:nvGraphicFramePr>
        <p:xfrm>
          <a:off x="185738" y="1288950"/>
          <a:ext cx="8678862" cy="4522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72255" name="Chart" r:id="rId3" imgW="8619998" imgH="4781717" progId="MSGraph.Chart.8">
                  <p:embed followColorScheme="full"/>
                </p:oleObj>
              </mc:Choice>
              <mc:Fallback>
                <p:oleObj name="Chart" r:id="rId3" imgW="8619998" imgH="47817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1288950"/>
                        <a:ext cx="8678862" cy="4522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35733" y="6332166"/>
            <a:ext cx="7750520" cy="41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US" sz="1000" b="1" dirty="0">
              <a:latin typeface="Arial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1100" dirty="0"/>
              <a:t>Source: Insurance Information Institute from consolidated P/C Annual Statement </a:t>
            </a:r>
            <a:r>
              <a:rPr lang="en-US" sz="1100" dirty="0" smtClean="0"/>
              <a:t>data, Insurance Expense Exhibit (Part I).</a:t>
            </a:r>
            <a:endParaRPr lang="en-US" sz="11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25A7A"/>
                </a:solidFill>
                <a:latin typeface="Arial" charset="0"/>
                <a:cs typeface="Arial" charset="0"/>
              </a:rPr>
              <a:t>$ Billions</a:t>
            </a:r>
            <a:endParaRPr lang="en-US" sz="1600" b="1" dirty="0">
              <a:solidFill>
                <a:srgbClr val="225A7A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blackWhite">
          <a:xfrm>
            <a:off x="3576047" y="1123504"/>
            <a:ext cx="2922180" cy="823112"/>
          </a:xfrm>
          <a:prstGeom prst="wedgeRectCallout">
            <a:avLst>
              <a:gd name="adj1" fmla="val 102423"/>
              <a:gd name="adj2" fmla="val 3221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P/C ad spend hit an all time high of $6.175 billion in 2013, up 1.5% over 2012.  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10369" y="5811205"/>
            <a:ext cx="8229600" cy="584775"/>
          </a:xfrm>
          <a:prstGeom prst="rect">
            <a:avLst/>
          </a:prstGeom>
          <a:solidFill>
            <a:srgbClr val="28688C"/>
          </a:solidFill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FFFF"/>
                </a:solidFill>
              </a:rPr>
              <a:t>P/C ad spending has tripled since 2004 (the end of the last “hard market”).</a:t>
            </a:r>
            <a:br>
              <a:rPr lang="en-US" sz="1600" b="1" dirty="0" smtClean="0">
                <a:solidFill>
                  <a:srgbClr val="FFFFFF"/>
                </a:solidFill>
              </a:rPr>
            </a:br>
            <a:r>
              <a:rPr lang="en-US" sz="1600" b="1" dirty="0" smtClean="0">
                <a:solidFill>
                  <a:srgbClr val="FFFFFF"/>
                </a:solidFill>
              </a:rPr>
              <a:t>The </a:t>
            </a:r>
            <a:r>
              <a:rPr lang="en-US" sz="1600" b="1" dirty="0">
                <a:solidFill>
                  <a:srgbClr val="FFFFFF"/>
                </a:solidFill>
              </a:rPr>
              <a:t>pace of growth has slowed from 15.8% in 2011 and 23.8% in 2010 </a:t>
            </a:r>
          </a:p>
        </p:txBody>
      </p:sp>
    </p:spTree>
    <p:extLst>
      <p:ext uri="{BB962C8B-B14F-4D97-AF65-F5344CB8AC3E}">
        <p14:creationId xmlns:p14="http://schemas.microsoft.com/office/powerpoint/2010/main" val="2090594134"/>
      </p:ext>
    </p:extLst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9129AB3A-42F2-4523-9566-562DDD6B1197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723899" y="2175592"/>
            <a:ext cx="7686675" cy="187529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200" b="1" dirty="0" smtClean="0">
                <a:solidFill>
                  <a:schemeClr val="bg1"/>
                </a:solidFill>
              </a:rPr>
              <a:t>Historical Analysis</a:t>
            </a:r>
            <a:br>
              <a:rPr lang="en-US" altLang="en-US" sz="4200" b="1" dirty="0" smtClean="0">
                <a:solidFill>
                  <a:schemeClr val="bg1"/>
                </a:solidFill>
              </a:rPr>
            </a:br>
            <a:r>
              <a:rPr lang="en-US" altLang="en-US" sz="4200" b="1" dirty="0" smtClean="0">
                <a:solidFill>
                  <a:schemeClr val="bg1"/>
                </a:solidFill>
              </a:rPr>
              <a:t>of Mississippi</a:t>
            </a:r>
            <a:br>
              <a:rPr lang="en-US" altLang="en-US" sz="4200" b="1" dirty="0" smtClean="0">
                <a:solidFill>
                  <a:schemeClr val="bg1"/>
                </a:solidFill>
              </a:rPr>
            </a:br>
            <a:r>
              <a:rPr lang="en-US" altLang="en-US" sz="4200" b="1" dirty="0" smtClean="0">
                <a:solidFill>
                  <a:schemeClr val="bg1"/>
                </a:solidFill>
              </a:rPr>
              <a:t>P/C </a:t>
            </a:r>
            <a:r>
              <a:rPr lang="en-US" altLang="en-US" sz="4200" b="1" dirty="0">
                <a:solidFill>
                  <a:schemeClr val="bg1"/>
                </a:solidFill>
              </a:rPr>
              <a:t>Insurance Markets</a:t>
            </a:r>
          </a:p>
        </p:txBody>
      </p:sp>
      <p:sp>
        <p:nvSpPr>
          <p:cNvPr id="2152456" name="Rectangle 8"/>
          <p:cNvSpPr>
            <a:spLocks noChangeArrowheads="1"/>
          </p:cNvSpPr>
          <p:nvPr/>
        </p:nvSpPr>
        <p:spPr bwMode="auto">
          <a:xfrm>
            <a:off x="723898" y="4198507"/>
            <a:ext cx="7686676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4000" b="1" dirty="0">
                <a:solidFill>
                  <a:srgbClr val="225A7A"/>
                </a:solidFill>
              </a:rPr>
              <a:t> </a:t>
            </a:r>
            <a:r>
              <a:rPr lang="en-US" altLang="en-US" sz="3200" b="1" dirty="0">
                <a:solidFill>
                  <a:srgbClr val="225A7A"/>
                </a:solidFill>
              </a:rPr>
              <a:t>Analysis by </a:t>
            </a:r>
            <a:r>
              <a:rPr lang="en-US" altLang="en-US" sz="3200" b="1" dirty="0" smtClean="0">
                <a:solidFill>
                  <a:srgbClr val="225A7A"/>
                </a:solidFill>
              </a:rPr>
              <a:t>Line</a:t>
            </a:r>
            <a:br>
              <a:rPr lang="en-US" altLang="en-US" sz="3200" b="1" dirty="0" smtClean="0">
                <a:solidFill>
                  <a:srgbClr val="225A7A"/>
                </a:solidFill>
              </a:rPr>
            </a:br>
            <a:r>
              <a:rPr lang="en-US" altLang="en-US" sz="3200" b="1" dirty="0" smtClean="0">
                <a:solidFill>
                  <a:srgbClr val="225A7A"/>
                </a:solidFill>
              </a:rPr>
              <a:t>and </a:t>
            </a:r>
            <a:r>
              <a:rPr lang="en-US" altLang="en-US" sz="3200" b="1" dirty="0">
                <a:solidFill>
                  <a:srgbClr val="225A7A"/>
                </a:solidFill>
              </a:rPr>
              <a:t>Nearby State Comparisons</a:t>
            </a:r>
          </a:p>
        </p:txBody>
      </p:sp>
    </p:spTree>
    <p:extLst>
      <p:ext uri="{BB962C8B-B14F-4D97-AF65-F5344CB8AC3E}">
        <p14:creationId xmlns:p14="http://schemas.microsoft.com/office/powerpoint/2010/main" val="3867087373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2152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  <p:bldP spid="21524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463521" y="2281040"/>
            <a:ext cx="8291513" cy="1065842"/>
          </a:xfrm>
          <a:solidFill>
            <a:schemeClr val="accent1"/>
          </a:solidFill>
          <a:ln w="12700" cap="flat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Profitability: Return on Net Worth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2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8534400" y="62484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BC33E02-CA9F-4C21-95D9-C6254489BA12}" type="slidenum">
              <a:rPr lang="en-US" altLang="en-US" sz="1200"/>
              <a:pPr algn="r"/>
              <a:t>13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30053577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89FB895-0830-4FC9-882E-473F9B35DBA0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14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All Lines: MS vs. U.S., 2005-2014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926673"/>
              </p:ext>
            </p:extLst>
          </p:nvPr>
        </p:nvGraphicFramePr>
        <p:xfrm>
          <a:off x="304800" y="1101214"/>
          <a:ext cx="8569325" cy="5309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3356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101214"/>
                        <a:ext cx="8569325" cy="5309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4041058" y="4100052"/>
            <a:ext cx="2892348" cy="103484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6.7%         MS: -7.4%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670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89FB895-0830-4FC9-882E-473F9B35DBA0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15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All Lines: MS vs. U.S., 2005-2014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626473"/>
              </p:ext>
            </p:extLst>
          </p:nvPr>
        </p:nvGraphicFramePr>
        <p:xfrm>
          <a:off x="255587" y="950913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1770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55587" y="950913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6"/>
          <p:cNvSpPr txBox="1">
            <a:spLocks noChangeArrowheads="1"/>
          </p:cNvSpPr>
          <p:nvPr/>
        </p:nvSpPr>
        <p:spPr bwMode="blackWhite">
          <a:xfrm>
            <a:off x="1432693" y="4001729"/>
            <a:ext cx="2892348" cy="81853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6.7%         MS: -7.4%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blackWhite">
          <a:xfrm>
            <a:off x="383459" y="5542628"/>
            <a:ext cx="8217616" cy="83343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pt-BR" altLang="en-US" sz="2000" b="1" dirty="0" smtClean="0">
                <a:solidFill>
                  <a:srgbClr val="FFFFFF"/>
                </a:solidFill>
              </a:rPr>
              <a:t>Mississippi’s all-lines RNW topped the US overall</a:t>
            </a:r>
            <a:br>
              <a:rPr lang="pt-BR" altLang="en-US" sz="2000" b="1" dirty="0" smtClean="0">
                <a:solidFill>
                  <a:srgbClr val="FFFFFF"/>
                </a:solidFill>
              </a:rPr>
            </a:br>
            <a:r>
              <a:rPr lang="pt-BR" altLang="en-US" sz="2000" b="1" dirty="0" smtClean="0">
                <a:solidFill>
                  <a:srgbClr val="FFFFFF"/>
                </a:solidFill>
              </a:rPr>
              <a:t>in most years of the last decade</a:t>
            </a:r>
            <a:endParaRPr lang="pt-BR" altLang="en-US" sz="2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95868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8EBC328A-40D2-41F9-97FA-A7EA544930A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16</a:t>
            </a:fld>
            <a:endParaRPr lang="en-US" altLang="en-US" sz="9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PP Auto: MS vs. U.S., 2005-2013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514434"/>
              </p:ext>
            </p:extLst>
          </p:nvPr>
        </p:nvGraphicFramePr>
        <p:xfrm>
          <a:off x="298450" y="1296987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4379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98450" y="1296987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3927270" y="1121493"/>
            <a:ext cx="2474913" cy="766301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</a:rPr>
              <a:t>6.2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    MS: </a:t>
            </a:r>
            <a:r>
              <a:rPr lang="en-US" b="1" dirty="0">
                <a:solidFill>
                  <a:schemeClr val="bg1"/>
                </a:solidFill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.6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blackWhite">
          <a:xfrm>
            <a:off x="383459" y="5876924"/>
            <a:ext cx="8217616" cy="602534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pt-BR" altLang="en-US" sz="2000" b="1" dirty="0" smtClean="0">
                <a:solidFill>
                  <a:srgbClr val="FFFFFF"/>
                </a:solidFill>
              </a:rPr>
              <a:t>Mississippi’s PP Auto RNW topped the US overall</a:t>
            </a:r>
            <a:br>
              <a:rPr lang="pt-BR" altLang="en-US" sz="2000" b="1" dirty="0" smtClean="0">
                <a:solidFill>
                  <a:srgbClr val="FFFFFF"/>
                </a:solidFill>
              </a:rPr>
            </a:br>
            <a:r>
              <a:rPr lang="pt-BR" altLang="en-US" sz="2000" b="1" dirty="0" smtClean="0">
                <a:solidFill>
                  <a:srgbClr val="FFFFFF"/>
                </a:solidFill>
              </a:rPr>
              <a:t>in most years of the last decade</a:t>
            </a:r>
            <a:endParaRPr lang="pt-BR" altLang="en-US" sz="2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0107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C68151EA-886A-428B-97CB-36F2B1FBCB3F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17</a:t>
            </a:fld>
            <a:endParaRPr lang="en-US" altLang="en-US" sz="9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Commercial Auto: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vs. U.S., 2005-2014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349982"/>
              </p:ext>
            </p:extLst>
          </p:nvPr>
        </p:nvGraphicFramePr>
        <p:xfrm>
          <a:off x="479425" y="1265238"/>
          <a:ext cx="8569325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5403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79425" y="1265238"/>
                        <a:ext cx="8569325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4699819" y="1476376"/>
            <a:ext cx="2644878" cy="85387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6.9%     MS: 4.9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417988420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A6033590-66D7-4641-9494-3EC43CC29D1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18</a:t>
            </a:fld>
            <a:endParaRPr lang="en-US" altLang="en-US" sz="9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3760" y="105313"/>
            <a:ext cx="5945034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Commercial Multi-Peril: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vs. U.S., 2005-2014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Sources: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3529399"/>
              </p:ext>
            </p:extLst>
          </p:nvPr>
        </p:nvGraphicFramePr>
        <p:xfrm>
          <a:off x="382536" y="984313"/>
          <a:ext cx="8569325" cy="5464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6427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2536" y="984313"/>
                        <a:ext cx="8569325" cy="5464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4454014" y="2906251"/>
            <a:ext cx="2659011" cy="81034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</a:rPr>
              <a:t>6.4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    MS: -7.5%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585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7C9F772-B6E0-4D71-A7BC-CF805A0587F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19</a:t>
            </a:fld>
            <a:endParaRPr lang="en-US" altLang="en-US" sz="9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Homeowners: MS vs. U.S.,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2005-2014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6529349"/>
              </p:ext>
            </p:extLst>
          </p:nvPr>
        </p:nvGraphicFramePr>
        <p:xfrm>
          <a:off x="304800" y="1228726"/>
          <a:ext cx="8569325" cy="506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7451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228726"/>
                        <a:ext cx="8569325" cy="506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4883457" y="3355925"/>
            <a:ext cx="2685743" cy="80655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</a:rPr>
              <a:t>3.8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     MS: -26.8%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6479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1AA2504-BC28-4AD6-BA7C-608BD075952B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409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Insurance Industry:</a:t>
            </a:r>
            <a:br>
              <a:rPr lang="en-US" sz="4000" b="1" dirty="0" smtClean="0">
                <a:solidFill>
                  <a:srgbClr val="FFFFFF"/>
                </a:solidFill>
              </a:rPr>
            </a:br>
            <a:r>
              <a:rPr lang="en-US" sz="4000" b="1" i="1" dirty="0" smtClean="0">
                <a:solidFill>
                  <a:srgbClr val="FFFFFF"/>
                </a:solidFill>
              </a:rPr>
              <a:t>Financial Update &amp; Outlook</a:t>
            </a:r>
            <a:endParaRPr lang="en-US" sz="4000" b="1" i="1" dirty="0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596900" y="3952875"/>
            <a:ext cx="8020050" cy="12280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225A7A"/>
                </a:solidFill>
              </a:rPr>
              <a:t>2015 Was a Reasonably Good Year</a:t>
            </a:r>
            <a:endParaRPr lang="en-US" sz="3600" b="1" dirty="0" smtClean="0">
              <a:solidFill>
                <a:srgbClr val="225A7A"/>
              </a:solidFill>
            </a:endParaRPr>
          </a:p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225A7A"/>
                </a:solidFill>
              </a:rPr>
              <a:t>2016: A Repeat of 2015?</a:t>
            </a:r>
            <a:endParaRPr lang="en-US" sz="36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26C877-B266-4C1B-993F-5E881D9B13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671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EF9FF9A-B856-4237-93BB-D1D418B62E80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20</a:t>
            </a:fld>
            <a:endParaRPr lang="en-US" altLang="en-US" sz="9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RNW Workers Compensation: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vs. U.S., 2005-2014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NAIC, Insurance Information Institute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268159"/>
              </p:ext>
            </p:extLst>
          </p:nvPr>
        </p:nvGraphicFramePr>
        <p:xfrm>
          <a:off x="301625" y="1295400"/>
          <a:ext cx="8548688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18475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1625" y="1295400"/>
                        <a:ext cx="8548688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blackWhite">
          <a:xfrm>
            <a:off x="4085662" y="1295400"/>
            <a:ext cx="2474912" cy="82401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</a:t>
            </a:r>
            <a:r>
              <a:rPr lang="en-US" b="1" u="sng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2005-2014</a:t>
            </a:r>
            <a:endParaRPr lang="en-US" b="1" u="sng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</a:rPr>
              <a:t>6.3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%    MS: 7.7%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6700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All Lines: 10-Year Average RNW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MS &amp; Nearby States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555908079"/>
              </p:ext>
            </p:extLst>
          </p:nvPr>
        </p:nvGraphicFramePr>
        <p:xfrm>
          <a:off x="325438" y="1677988"/>
          <a:ext cx="8818562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2771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677988"/>
                        <a:ext cx="8818562" cy="471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6281738"/>
            <a:ext cx="3810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/>
              <a:t>2004-2013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350668" y="1169988"/>
            <a:ext cx="2869100" cy="757135"/>
          </a:xfrm>
          <a:prstGeom prst="wedgeRectCallout">
            <a:avLst>
              <a:gd name="adj1" fmla="val -74180"/>
              <a:gd name="adj2" fmla="val 100721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All-Lines profitability for this decade is below its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21511" name="TextBox 2"/>
          <p:cNvSpPr txBox="1">
            <a:spLocks noChangeArrowheads="1"/>
          </p:cNvSpPr>
          <p:nvPr/>
        </p:nvSpPr>
        <p:spPr bwMode="auto">
          <a:xfrm>
            <a:off x="203200" y="6550025"/>
            <a:ext cx="3824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Source: NAIC, Insurance Information Institute</a:t>
            </a:r>
          </a:p>
        </p:txBody>
      </p:sp>
    </p:spTree>
    <p:extLst>
      <p:ext uri="{BB962C8B-B14F-4D97-AF65-F5344CB8AC3E}">
        <p14:creationId xmlns:p14="http://schemas.microsoft.com/office/powerpoint/2010/main" val="3906672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PP Auto: 10-Year Average RNW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&amp; Nearby States</a:t>
            </a: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57308042"/>
              </p:ext>
            </p:extLst>
          </p:nvPr>
        </p:nvGraphicFramePr>
        <p:xfrm>
          <a:off x="325438" y="1677988"/>
          <a:ext cx="8818562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20523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677988"/>
                        <a:ext cx="8818562" cy="471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09600" y="6281738"/>
            <a:ext cx="3810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4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 smtClean="0"/>
              <a:t>2005-2014</a:t>
            </a:r>
            <a:endParaRPr lang="en-US" altLang="en-US" sz="18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744394" y="1123950"/>
            <a:ext cx="2300288" cy="1108075"/>
          </a:xfrm>
          <a:prstGeom prst="wedgeRectCallout">
            <a:avLst>
              <a:gd name="adj1" fmla="val -61500"/>
              <a:gd name="adj2" fmla="val 93977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</a:t>
            </a:r>
            <a:r>
              <a:rPr lang="en-US" altLang="en-US" sz="1600" b="1" dirty="0">
                <a:solidFill>
                  <a:schemeClr val="bg1"/>
                </a:solidFill>
              </a:rPr>
              <a:t>PP Auto profitability is </a:t>
            </a:r>
            <a:r>
              <a:rPr lang="en-US" altLang="en-US" sz="1600" b="1" dirty="0" smtClean="0">
                <a:solidFill>
                  <a:schemeClr val="bg1"/>
                </a:solidFill>
              </a:rPr>
              <a:t>in the middle of its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  <p:sp>
        <p:nvSpPr>
          <p:cNvPr id="21511" name="TextBox 2"/>
          <p:cNvSpPr txBox="1">
            <a:spLocks noChangeArrowheads="1"/>
          </p:cNvSpPr>
          <p:nvPr/>
        </p:nvSpPr>
        <p:spPr bwMode="auto">
          <a:xfrm>
            <a:off x="203200" y="6550025"/>
            <a:ext cx="3824288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Source: NAIC, Insurance Information Institute</a:t>
            </a:r>
          </a:p>
        </p:txBody>
      </p:sp>
    </p:spTree>
    <p:extLst>
      <p:ext uri="{BB962C8B-B14F-4D97-AF65-F5344CB8AC3E}">
        <p14:creationId xmlns:p14="http://schemas.microsoft.com/office/powerpoint/2010/main" val="14713215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188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sz="2800" dirty="0" smtClean="0">
                <a:latin typeface="Arial" panose="020B0604020202020204" pitchFamily="34" charset="0"/>
              </a:rPr>
              <a:t>Commercial Auto:</a:t>
            </a:r>
            <a:br>
              <a:rPr lang="en-US" altLang="en-US" sz="2800" dirty="0" smtClean="0">
                <a:latin typeface="Arial" panose="020B0604020202020204" pitchFamily="34" charset="0"/>
              </a:rPr>
            </a:br>
            <a:r>
              <a:rPr lang="en-US" altLang="en-US" sz="2800" dirty="0" smtClean="0">
                <a:latin typeface="Arial" panose="020B0604020202020204" pitchFamily="34" charset="0"/>
              </a:rPr>
              <a:t>10-Year Average RNW, MS &amp; Nearby States</a:t>
            </a:r>
          </a:p>
        </p:txBody>
      </p:sp>
      <p:graphicFrame>
        <p:nvGraphicFramePr>
          <p:cNvPr id="25603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87546708"/>
              </p:ext>
            </p:extLst>
          </p:nvPr>
        </p:nvGraphicFramePr>
        <p:xfrm>
          <a:off x="325437" y="1982148"/>
          <a:ext cx="8818563" cy="471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21547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" y="1982148"/>
                        <a:ext cx="8818563" cy="471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6396038"/>
            <a:ext cx="3810000" cy="29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200" dirty="0" smtClean="0"/>
              <a:t>Sources: </a:t>
            </a:r>
            <a:r>
              <a:rPr lang="en-US" altLang="en-US" sz="1200" dirty="0"/>
              <a:t>NAIC, Insurance Information Institute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09600" y="1494631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 smtClean="0"/>
              <a:t>2005-2014</a:t>
            </a:r>
            <a:endParaRPr lang="en-US" altLang="en-US" sz="18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841207" y="1123157"/>
            <a:ext cx="2457450" cy="1181100"/>
          </a:xfrm>
          <a:prstGeom prst="wedgeRectCallout">
            <a:avLst>
              <a:gd name="adj1" fmla="val -96406"/>
              <a:gd name="adj2" fmla="val 85223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</a:t>
            </a:r>
            <a:r>
              <a:rPr lang="en-US" altLang="en-US" sz="1600" b="1" dirty="0">
                <a:solidFill>
                  <a:schemeClr val="bg1"/>
                </a:solidFill>
              </a:rPr>
              <a:t>Commercial Auto profitability is </a:t>
            </a:r>
            <a:r>
              <a:rPr lang="en-US" altLang="en-US" sz="1600" b="1" dirty="0" smtClean="0">
                <a:solidFill>
                  <a:schemeClr val="bg1"/>
                </a:solidFill>
              </a:rPr>
              <a:t>in the middle of its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2885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Commercial Multiple-Peril: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10-Year Average RNW, MS &amp; Neighbors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84882237"/>
              </p:ext>
            </p:extLst>
          </p:nvPr>
        </p:nvGraphicFramePr>
        <p:xfrm>
          <a:off x="203200" y="1679575"/>
          <a:ext cx="8842375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22571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679575"/>
                        <a:ext cx="8842375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6275388"/>
            <a:ext cx="3810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100"/>
              <a:t>Source: NAIC, Insurance Information Institute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 smtClean="0"/>
              <a:t>2005-2014</a:t>
            </a:r>
            <a:endParaRPr lang="en-US" altLang="en-US" sz="18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760627" y="1087745"/>
            <a:ext cx="2697573" cy="951885"/>
          </a:xfrm>
          <a:prstGeom prst="wedgeRectCallout">
            <a:avLst>
              <a:gd name="adj1" fmla="val -173932"/>
              <a:gd name="adj2" fmla="val 88466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</a:t>
            </a:r>
            <a:r>
              <a:rPr lang="en-US" altLang="en-US" sz="1600" b="1" dirty="0">
                <a:solidFill>
                  <a:schemeClr val="bg1"/>
                </a:solidFill>
              </a:rPr>
              <a:t>Commercial Multi-Peril profitability is </a:t>
            </a:r>
            <a:r>
              <a:rPr lang="en-US" altLang="en-US" sz="1600" b="1" dirty="0" smtClean="0">
                <a:solidFill>
                  <a:schemeClr val="bg1"/>
                </a:solidFill>
              </a:rPr>
              <a:t>far below its regional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8966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Homeowners: 10-Year Average RNW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&amp; Nearby States</a:t>
            </a:r>
          </a:p>
        </p:txBody>
      </p:sp>
      <p:graphicFrame>
        <p:nvGraphicFramePr>
          <p:cNvPr id="29699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61103856"/>
              </p:ext>
            </p:extLst>
          </p:nvPr>
        </p:nvGraphicFramePr>
        <p:xfrm>
          <a:off x="203200" y="1679575"/>
          <a:ext cx="8842375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23596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679575"/>
                        <a:ext cx="8842375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09600" y="6275388"/>
            <a:ext cx="3810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100"/>
              <a:t>Source: NAIC, Insurance Information Institute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 smtClean="0"/>
              <a:t>2005-2014</a:t>
            </a:r>
            <a:endParaRPr lang="en-US" altLang="en-US" sz="18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740400" y="988040"/>
            <a:ext cx="2232025" cy="1036381"/>
          </a:xfrm>
          <a:prstGeom prst="wedgeRectCallout">
            <a:avLst>
              <a:gd name="adj1" fmla="val -166931"/>
              <a:gd name="adj2" fmla="val 101434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HO profitability </a:t>
            </a:r>
            <a:r>
              <a:rPr lang="en-US" altLang="en-US" sz="1600" b="1" dirty="0">
                <a:solidFill>
                  <a:schemeClr val="bg1"/>
                </a:solidFill>
              </a:rPr>
              <a:t>is below </a:t>
            </a:r>
            <a:r>
              <a:rPr lang="en-US" altLang="en-US" sz="1600" b="1" dirty="0" smtClean="0">
                <a:solidFill>
                  <a:schemeClr val="bg1"/>
                </a:solidFill>
              </a:rPr>
              <a:t>all but one of its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75199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177800"/>
            <a:ext cx="7769225" cy="762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 smtClean="0">
                <a:latin typeface="Arial" panose="020B0604020202020204" pitchFamily="34" charset="0"/>
              </a:rPr>
              <a:t>Workers Comp: 10-Year Average RNW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&amp; Nearby States</a:t>
            </a:r>
          </a:p>
        </p:txBody>
      </p:sp>
      <p:graphicFrame>
        <p:nvGraphicFramePr>
          <p:cNvPr id="3379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72468944"/>
              </p:ext>
            </p:extLst>
          </p:nvPr>
        </p:nvGraphicFramePr>
        <p:xfrm>
          <a:off x="203200" y="1679575"/>
          <a:ext cx="8842375" cy="473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24620" name="Chart" r:id="rId4" imgW="8829599" imgH="4724374" progId="MSGraph.Chart.8">
                  <p:embed followColorScheme="full"/>
                </p:oleObj>
              </mc:Choice>
              <mc:Fallback>
                <p:oleObj name="Chart" r:id="rId4" imgW="8829599" imgH="472437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" y="1679575"/>
                        <a:ext cx="8842375" cy="473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09600" y="6275388"/>
            <a:ext cx="3810000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100"/>
              <a:t>Source: NAIC, Insurance Information Institute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800" b="1" dirty="0" smtClean="0"/>
              <a:t>2005-2014</a:t>
            </a:r>
            <a:endParaRPr lang="en-US" altLang="en-US" sz="18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991225" y="1027112"/>
            <a:ext cx="2232025" cy="929507"/>
          </a:xfrm>
          <a:prstGeom prst="wedgeRectCallout">
            <a:avLst>
              <a:gd name="adj1" fmla="val -100414"/>
              <a:gd name="adj2" fmla="val 100320"/>
            </a:avLst>
          </a:prstGeom>
          <a:solidFill>
            <a:srgbClr val="C0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chemeClr val="bg1"/>
                </a:solidFill>
              </a:rPr>
              <a:t>Mississippi </a:t>
            </a:r>
            <a:r>
              <a:rPr lang="en-US" altLang="en-US" sz="1600" b="1" dirty="0">
                <a:solidFill>
                  <a:schemeClr val="bg1"/>
                </a:solidFill>
              </a:rPr>
              <a:t>Workers Comp profitability is </a:t>
            </a:r>
            <a:r>
              <a:rPr lang="en-US" altLang="en-US" sz="1600" b="1" dirty="0" smtClean="0">
                <a:solidFill>
                  <a:schemeClr val="bg1"/>
                </a:solidFill>
              </a:rPr>
              <a:t>basically even with its neighbors</a:t>
            </a:r>
            <a:endParaRPr lang="en-US" alt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4334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463521" y="2281040"/>
            <a:ext cx="8291513" cy="1065842"/>
          </a:xfrm>
          <a:solidFill>
            <a:schemeClr val="accent1"/>
          </a:solidFill>
          <a:ln w="12700" cap="flat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Premium Growth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2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8534400" y="62484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BC33E02-CA9F-4C21-95D9-C6254489BA12}" type="slidenum">
              <a:rPr lang="en-US" altLang="en-US" sz="1200"/>
              <a:pPr algn="r"/>
              <a:t>27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934317045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707D015-509E-46D7-AB1C-4646A44A042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28</a:t>
            </a:fld>
            <a:endParaRPr lang="en-US" altLang="en-US" sz="9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All Lines DWP Growth: MS vs. U.S., 2005-2014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SNL Financial.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/>
        </p:nvGraphicFramePr>
        <p:xfrm>
          <a:off x="304800" y="1296988"/>
          <a:ext cx="8623300" cy="499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9590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296988"/>
                        <a:ext cx="8623300" cy="499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31"/>
          <p:cNvSpPr>
            <a:spLocks noChangeArrowheads="1"/>
          </p:cNvSpPr>
          <p:nvPr/>
        </p:nvSpPr>
        <p:spPr bwMode="black">
          <a:xfrm>
            <a:off x="347663" y="1139825"/>
            <a:ext cx="822166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(Percent)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blackWhite">
          <a:xfrm>
            <a:off x="2668588" y="1360488"/>
            <a:ext cx="2474912" cy="14176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2005-2014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1.9%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MS: 2.9%</a:t>
            </a:r>
          </a:p>
        </p:txBody>
      </p:sp>
    </p:spTree>
    <p:extLst>
      <p:ext uri="{BB962C8B-B14F-4D97-AF65-F5344CB8AC3E}">
        <p14:creationId xmlns:p14="http://schemas.microsoft.com/office/powerpoint/2010/main" val="388398118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2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2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026500" grpId="0" bld="series" animBg="0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6B77429-0EAF-4013-B68B-4F78F2006A61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29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Commercial Lines DWP Growth: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vs. U.S., 2005-2014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SNL Financial.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509485"/>
              </p:ext>
            </p:extLst>
          </p:nvPr>
        </p:nvGraphicFramePr>
        <p:xfrm>
          <a:off x="298450" y="1186068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0614" name="Chart" r:id="rId4" imgW="8600912" imgH="4600652" progId="MSGraph.Chart.8">
                  <p:embed followColorScheme="full"/>
                </p:oleObj>
              </mc:Choice>
              <mc:Fallback>
                <p:oleObj name="Chart" r:id="rId4" imgW="8600912" imgH="4600652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98450" y="1186068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blackWhite">
          <a:xfrm>
            <a:off x="4807974" y="1584325"/>
            <a:ext cx="2662801" cy="83441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2005-2014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1.4%       MS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: 2.8%</a:t>
            </a:r>
          </a:p>
        </p:txBody>
      </p:sp>
    </p:spTree>
    <p:extLst>
      <p:ext uri="{BB962C8B-B14F-4D97-AF65-F5344CB8AC3E}">
        <p14:creationId xmlns:p14="http://schemas.microsoft.com/office/powerpoint/2010/main" val="5412097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3427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103428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8BA28-DAD0-4473-9D63-9B0BE5AFBA02}" type="slidenum">
              <a:rPr lang="en-US" altLang="en-US" smtClean="0">
                <a:solidFill>
                  <a:srgbClr val="000000"/>
                </a:solidFill>
              </a:rPr>
              <a:pPr/>
              <a:t>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29" name="Rectangle 6"/>
          <p:cNvSpPr>
            <a:spLocks noChangeArrowheads="1"/>
          </p:cNvSpPr>
          <p:nvPr/>
        </p:nvSpPr>
        <p:spPr bwMode="auto">
          <a:xfrm>
            <a:off x="1671637" y="1836738"/>
            <a:ext cx="708025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430" name="Rectangle 15"/>
          <p:cNvSpPr>
            <a:spLocks noChangeArrowheads="1"/>
          </p:cNvSpPr>
          <p:nvPr/>
        </p:nvSpPr>
        <p:spPr bwMode="auto">
          <a:xfrm>
            <a:off x="3208332" y="1836738"/>
            <a:ext cx="709613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3431" name="Rectangle 16"/>
          <p:cNvSpPr>
            <a:spLocks noChangeArrowheads="1"/>
          </p:cNvSpPr>
          <p:nvPr/>
        </p:nvSpPr>
        <p:spPr bwMode="auto">
          <a:xfrm>
            <a:off x="5992801" y="1836738"/>
            <a:ext cx="744537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0343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7853911"/>
              </p:ext>
            </p:extLst>
          </p:nvPr>
        </p:nvGraphicFramePr>
        <p:xfrm>
          <a:off x="365125" y="1808398"/>
          <a:ext cx="8683625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6110" name="Chart" r:id="rId4" imgW="8581836" imgH="4553158" progId="MSGraph.Chart.8">
                  <p:embed followColorScheme="full"/>
                </p:oleObj>
              </mc:Choice>
              <mc:Fallback>
                <p:oleObj name="Chart" r:id="rId4" imgW="8581836" imgH="4553158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65125" y="1808398"/>
                        <a:ext cx="8683625" cy="453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33" name="Rectangle 3"/>
          <p:cNvSpPr>
            <a:spLocks noGrp="1" noChangeArrowheads="1"/>
          </p:cNvSpPr>
          <p:nvPr>
            <p:ph type="title"/>
          </p:nvPr>
        </p:nvSpPr>
        <p:spPr>
          <a:xfrm>
            <a:off x="234950" y="90488"/>
            <a:ext cx="740092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Net Premium Growth: Annual Change, 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1971—2016F</a:t>
            </a:r>
          </a:p>
        </p:txBody>
      </p:sp>
      <p:sp>
        <p:nvSpPr>
          <p:cNvPr id="103434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600" b="1">
                <a:solidFill>
                  <a:srgbClr val="225A7A"/>
                </a:solidFill>
                <a:cs typeface="Arial" panose="020B0604020202020204" pitchFamily="34" charset="0"/>
              </a:rPr>
              <a:t>(Percent)</a:t>
            </a:r>
          </a:p>
        </p:txBody>
      </p:sp>
      <p:sp>
        <p:nvSpPr>
          <p:cNvPr id="103435" name="Text Box 10"/>
          <p:cNvSpPr txBox="1">
            <a:spLocks noChangeArrowheads="1"/>
          </p:cNvSpPr>
          <p:nvPr/>
        </p:nvSpPr>
        <p:spPr bwMode="auto">
          <a:xfrm>
            <a:off x="1449388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000000"/>
                </a:solidFill>
                <a:cs typeface="Arial" panose="020B0604020202020204" pitchFamily="34" charset="0"/>
              </a:rPr>
              <a:t>1975-78</a:t>
            </a:r>
          </a:p>
        </p:txBody>
      </p:sp>
      <p:sp>
        <p:nvSpPr>
          <p:cNvPr id="103436" name="Text Box 11"/>
          <p:cNvSpPr txBox="1">
            <a:spLocks noChangeArrowheads="1"/>
          </p:cNvSpPr>
          <p:nvPr/>
        </p:nvSpPr>
        <p:spPr bwMode="auto">
          <a:xfrm>
            <a:off x="3027361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00"/>
                </a:solidFill>
                <a:cs typeface="Arial" panose="020B0604020202020204" pitchFamily="34" charset="0"/>
              </a:rPr>
              <a:t>1984-87</a:t>
            </a:r>
          </a:p>
        </p:txBody>
      </p:sp>
      <p:sp>
        <p:nvSpPr>
          <p:cNvPr id="103437" name="Text Box 12"/>
          <p:cNvSpPr txBox="1">
            <a:spLocks noChangeArrowheads="1"/>
          </p:cNvSpPr>
          <p:nvPr/>
        </p:nvSpPr>
        <p:spPr bwMode="auto">
          <a:xfrm>
            <a:off x="5834057" y="149383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rgbClr val="000000"/>
                </a:solidFill>
                <a:cs typeface="Arial" panose="020B0604020202020204" pitchFamily="34" charset="0"/>
              </a:rPr>
              <a:t>2000-03</a:t>
            </a:r>
          </a:p>
        </p:txBody>
      </p:sp>
      <p:sp>
        <p:nvSpPr>
          <p:cNvPr id="103438" name="Rectangle 13"/>
          <p:cNvSpPr>
            <a:spLocks noChangeArrowheads="1"/>
          </p:cNvSpPr>
          <p:nvPr/>
        </p:nvSpPr>
        <p:spPr bwMode="auto">
          <a:xfrm>
            <a:off x="0" y="6262452"/>
            <a:ext cx="7569200" cy="595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</a:p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Shaded </a:t>
            </a:r>
            <a:r>
              <a:rPr lang="en-US" altLang="en-US" sz="1100" dirty="0">
                <a:solidFill>
                  <a:srgbClr val="000000"/>
                </a:solidFill>
                <a:cs typeface="Arial" panose="020B0604020202020204" pitchFamily="34" charset="0"/>
              </a:rPr>
              <a:t>areas denote “hard market” </a:t>
            </a:r>
            <a:r>
              <a:rPr lang="en-US" altLang="en-US" sz="1100" dirty="0" smtClean="0">
                <a:solidFill>
                  <a:srgbClr val="000000"/>
                </a:solidFill>
                <a:cs typeface="Arial" panose="020B0604020202020204" pitchFamily="34" charset="0"/>
              </a:rPr>
              <a:t>periods</a:t>
            </a:r>
            <a:endParaRPr lang="en-US" altLang="en-US" sz="11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panose="020B0604020202020204" pitchFamily="34" charset="0"/>
              </a:rPr>
              <a:t>Sources:  A.M. Best (historical and forecast), ISO, Insurance Information Institute.</a:t>
            </a:r>
          </a:p>
        </p:txBody>
      </p:sp>
      <p:sp>
        <p:nvSpPr>
          <p:cNvPr id="2034702" name="AutoShape 14"/>
          <p:cNvSpPr>
            <a:spLocks noChangeArrowheads="1"/>
          </p:cNvSpPr>
          <p:nvPr/>
        </p:nvSpPr>
        <p:spPr bwMode="blackWhite">
          <a:xfrm>
            <a:off x="5318125" y="1925638"/>
            <a:ext cx="2711450" cy="1046162"/>
          </a:xfrm>
          <a:prstGeom prst="wedgeRectCallout">
            <a:avLst>
              <a:gd name="adj1" fmla="val 38886"/>
              <a:gd name="adj2" fmla="val 26444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rgbClr val="FFFFFF"/>
                </a:solidFill>
                <a:cs typeface="Arial" panose="020B0604020202020204" pitchFamily="34" charset="0"/>
              </a:rPr>
              <a:t>Net Written Premiums Fell 0.7% in 2007 (First Decline Since 1943) by 2.0% in 2008, and 4.2% in 2009, the First 3-Year Decline Since 1930-33.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7742238" y="2991579"/>
            <a:ext cx="1320800" cy="1363540"/>
          </a:xfrm>
          <a:prstGeom prst="wedgeRectCallout">
            <a:avLst>
              <a:gd name="adj1" fmla="val 31113"/>
              <a:gd name="adj2" fmla="val 76455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charset="0"/>
              </a:rPr>
              <a:t>2015-16F</a:t>
            </a: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: 4.0%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charset="0"/>
              </a:rPr>
              <a:t>2014E: 4.1%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cs typeface="Arial" charset="0"/>
              </a:rPr>
              <a:t>2013</a:t>
            </a: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: 4.6%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2012: +</a:t>
            </a:r>
            <a:r>
              <a:rPr lang="en-US" sz="1400" b="1" dirty="0">
                <a:solidFill>
                  <a:srgbClr val="FFFFFF"/>
                </a:solidFill>
              </a:rPr>
              <a:t>4.3</a:t>
            </a:r>
            <a:r>
              <a:rPr lang="en-US" sz="1400" b="1" dirty="0">
                <a:solidFill>
                  <a:srgbClr val="FFFFFF"/>
                </a:solidFill>
                <a:cs typeface="Arial" charset="0"/>
              </a:rPr>
              <a:t>%</a:t>
            </a:r>
            <a:endParaRPr lang="en-US" sz="1600" b="1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6996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3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4702" grpId="0" animBg="1"/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E03F076E-774B-483C-B84C-8262CA1DB3E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30</a:t>
            </a:fld>
            <a:endParaRPr lang="en-US" altLang="en-US" sz="9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450" y="90488"/>
            <a:ext cx="7608888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Personal Lines DWP Growth: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MS vs. U.S., 2005-2014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SNL Financial.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537348"/>
              </p:ext>
            </p:extLst>
          </p:nvPr>
        </p:nvGraphicFramePr>
        <p:xfrm>
          <a:off x="304800" y="1296988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1638" name="Chart" r:id="rId4" imgW="8610629" imgH="4610036" progId="MSGraph.Chart.8">
                  <p:embed followColorScheme="full"/>
                </p:oleObj>
              </mc:Choice>
              <mc:Fallback>
                <p:oleObj name="Chart" r:id="rId4" imgW="8610629" imgH="46100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296988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blackWhite">
          <a:xfrm>
            <a:off x="3013075" y="1360488"/>
            <a:ext cx="2474913" cy="79277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2005-2014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2.6%    MS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: 3.2%</a:t>
            </a:r>
          </a:p>
        </p:txBody>
      </p:sp>
    </p:spTree>
    <p:extLst>
      <p:ext uri="{BB962C8B-B14F-4D97-AF65-F5344CB8AC3E}">
        <p14:creationId xmlns:p14="http://schemas.microsoft.com/office/powerpoint/2010/main" val="42354100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B0444709-FC10-48E8-B5FB-6E48ED0A3C00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31</a:t>
            </a:fld>
            <a:endParaRPr lang="en-US" altLang="en-US" sz="9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450" y="90488"/>
            <a:ext cx="7608888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Homeowner’s MP DWP Growth: MS vs. U.S., 2005-2014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SNL Financial.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810750"/>
              </p:ext>
            </p:extLst>
          </p:nvPr>
        </p:nvGraphicFramePr>
        <p:xfrm>
          <a:off x="304800" y="1296988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2662" name="Chart" r:id="rId4" imgW="8610629" imgH="4610036" progId="MSGraph.Chart.8">
                  <p:embed followColorScheme="full"/>
                </p:oleObj>
              </mc:Choice>
              <mc:Fallback>
                <p:oleObj name="Chart" r:id="rId4" imgW="8610629" imgH="46100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296988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blackWhite">
          <a:xfrm>
            <a:off x="6407150" y="1317625"/>
            <a:ext cx="2474913" cy="806143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2005-2014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4.7%    MS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: 5.5%</a:t>
            </a:r>
          </a:p>
        </p:txBody>
      </p:sp>
    </p:spTree>
    <p:extLst>
      <p:ext uri="{BB962C8B-B14F-4D97-AF65-F5344CB8AC3E}">
        <p14:creationId xmlns:p14="http://schemas.microsoft.com/office/powerpoint/2010/main" val="479761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395196C-6D4A-45F2-A303-61F74EEF6CF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32</a:t>
            </a:fld>
            <a:endParaRPr lang="en-US" altLang="en-US" sz="9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8450" y="90488"/>
            <a:ext cx="7608888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Private Passenger Auto Growth: MS vs. U.S., 2005-2014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0" y="6567488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	Source: SNL Financial.</a:t>
            </a:r>
          </a:p>
        </p:txBody>
      </p:sp>
      <p:graphicFrame>
        <p:nvGraphicFramePr>
          <p:cNvPr id="2026500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2354276"/>
              </p:ext>
            </p:extLst>
          </p:nvPr>
        </p:nvGraphicFramePr>
        <p:xfrm>
          <a:off x="304800" y="1296988"/>
          <a:ext cx="8569325" cy="457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3686" name="Chart" r:id="rId4" imgW="8610629" imgH="4610036" progId="MSGraph.Chart.8">
                  <p:embed followColorScheme="full"/>
                </p:oleObj>
              </mc:Choice>
              <mc:Fallback>
                <p:oleObj name="Chart" r:id="rId4" imgW="8610629" imgH="46100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296988"/>
                        <a:ext cx="8569325" cy="457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6"/>
          <p:cNvSpPr txBox="1">
            <a:spLocks noChangeArrowheads="1"/>
          </p:cNvSpPr>
          <p:nvPr/>
        </p:nvSpPr>
        <p:spPr bwMode="blackWhite">
          <a:xfrm>
            <a:off x="3210028" y="1231389"/>
            <a:ext cx="2474913" cy="820174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Average 2005-2014</a:t>
            </a:r>
          </a:p>
          <a:p>
            <a:pPr algn="ctr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US: 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1.6%    MS</a:t>
            </a:r>
            <a:r>
              <a:rPr lang="en-US" b="1" dirty="0">
                <a:solidFill>
                  <a:schemeClr val="bg1"/>
                </a:solidFill>
                <a:latin typeface="Arial" charset="0"/>
                <a:cs typeface="Arial" charset="0"/>
              </a:rPr>
              <a:t>: 2.1%</a:t>
            </a:r>
          </a:p>
        </p:txBody>
      </p:sp>
    </p:spTree>
    <p:extLst>
      <p:ext uri="{BB962C8B-B14F-4D97-AF65-F5344CB8AC3E}">
        <p14:creationId xmlns:p14="http://schemas.microsoft.com/office/powerpoint/2010/main" val="38314770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463521" y="2281040"/>
            <a:ext cx="8291513" cy="1065842"/>
          </a:xfrm>
          <a:solidFill>
            <a:schemeClr val="accent1"/>
          </a:solidFill>
          <a:ln w="12700" cap="flat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Competition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2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8534400" y="62484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BC33E02-CA9F-4C21-95D9-C6254489BA12}" type="slidenum">
              <a:rPr lang="en-US" altLang="en-US" sz="1200"/>
              <a:pPr algn="r"/>
              <a:t>33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70390924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E49E9257-1E9E-4115-9E11-7EEC0715408B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34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9213" y="127787"/>
            <a:ext cx="6330281" cy="860425"/>
          </a:xfrm>
        </p:spPr>
        <p:txBody>
          <a:bodyPr/>
          <a:lstStyle/>
          <a:p>
            <a:r>
              <a:rPr lang="en-US" dirty="0" smtClean="0"/>
              <a:t>Brief Background on the HH Index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2223" y="1218006"/>
            <a:ext cx="8048417" cy="4652963"/>
          </a:xfrm>
        </p:spPr>
        <p:txBody>
          <a:bodyPr/>
          <a:lstStyle/>
          <a:p>
            <a:r>
              <a:rPr lang="en-US" sz="2800" dirty="0" smtClean="0"/>
              <a:t>It is the sum of the square of the market shares of sellers</a:t>
            </a:r>
          </a:p>
          <a:p>
            <a:r>
              <a:rPr lang="en-US" sz="2800" dirty="0" smtClean="0"/>
              <a:t>It is commonly used by the Justice Department to help determine whether a merger will harm the competitive environment</a:t>
            </a:r>
          </a:p>
        </p:txBody>
      </p:sp>
    </p:spTree>
    <p:extLst>
      <p:ext uri="{BB962C8B-B14F-4D97-AF65-F5344CB8AC3E}">
        <p14:creationId xmlns:p14="http://schemas.microsoft.com/office/powerpoint/2010/main" val="9829020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E49E9257-1E9E-4115-9E11-7EEC0715408B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35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9213" y="127787"/>
            <a:ext cx="6330281" cy="860425"/>
          </a:xfrm>
        </p:spPr>
        <p:txBody>
          <a:bodyPr/>
          <a:lstStyle/>
          <a:p>
            <a:r>
              <a:rPr lang="en-US" dirty="0" smtClean="0"/>
              <a:t>Examples for the HH Index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2223" y="1218006"/>
            <a:ext cx="8048417" cy="4652963"/>
          </a:xfrm>
        </p:spPr>
        <p:txBody>
          <a:bodyPr/>
          <a:lstStyle/>
          <a:p>
            <a:pPr marL="292100" lvl="1" indent="-292100">
              <a:spcBef>
                <a:spcPct val="100000"/>
              </a:spcBef>
              <a:buFont typeface="Wingdings" pitchFamily="2" charset="2"/>
              <a:buChar char="n"/>
            </a:pPr>
            <a:r>
              <a:rPr lang="en-US" sz="2400" dirty="0"/>
              <a:t>First, assume a market with 5 sellers, each of which has a 20% market </a:t>
            </a:r>
            <a:r>
              <a:rPr lang="en-US" sz="2400" dirty="0" smtClean="0"/>
              <a:t>share</a:t>
            </a:r>
          </a:p>
          <a:p>
            <a:pPr marL="685800" lvl="2" indent="-342900">
              <a:spcBef>
                <a:spcPct val="100000"/>
              </a:spcBef>
              <a:buFont typeface="Wingdings" panose="05000000000000000000" pitchFamily="2" charset="2"/>
              <a:buChar char="Ø"/>
            </a:pPr>
            <a:r>
              <a:rPr lang="en-US" dirty="0" smtClean="0"/>
              <a:t>Each </a:t>
            </a:r>
            <a:r>
              <a:rPr lang="en-US" dirty="0"/>
              <a:t>seller would have a score of </a:t>
            </a:r>
            <a:r>
              <a:rPr lang="en-US" dirty="0" smtClean="0"/>
              <a:t>400</a:t>
            </a:r>
            <a:r>
              <a:rPr lang="en-US" dirty="0"/>
              <a:t>, and the HH Index would be </a:t>
            </a:r>
            <a:r>
              <a:rPr lang="en-US" dirty="0" smtClean="0"/>
              <a:t>2000</a:t>
            </a:r>
            <a:endParaRPr lang="en-US" sz="2800" dirty="0"/>
          </a:p>
          <a:p>
            <a:r>
              <a:rPr lang="en-US" dirty="0" smtClean="0"/>
              <a:t>Next, assume a market with 10 sellers, each of which has a 10% market share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Each seller would have a score of 100, and the HH Index would be 1000</a:t>
            </a:r>
          </a:p>
          <a:p>
            <a:r>
              <a:rPr lang="en-US" dirty="0" smtClean="0"/>
              <a:t>Now assume </a:t>
            </a:r>
            <a:r>
              <a:rPr lang="en-US" dirty="0"/>
              <a:t>a market with </a:t>
            </a:r>
            <a:r>
              <a:rPr lang="en-US" dirty="0" smtClean="0"/>
              <a:t>20 </a:t>
            </a:r>
            <a:r>
              <a:rPr lang="en-US" dirty="0"/>
              <a:t>sellers, each of which has a </a:t>
            </a:r>
            <a:r>
              <a:rPr lang="en-US" dirty="0" smtClean="0"/>
              <a:t>5% </a:t>
            </a:r>
            <a:r>
              <a:rPr lang="en-US" dirty="0"/>
              <a:t>market </a:t>
            </a:r>
            <a:r>
              <a:rPr lang="en-US" dirty="0" smtClean="0"/>
              <a:t>share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Each seller would have a score of </a:t>
            </a:r>
            <a:r>
              <a:rPr lang="en-US" dirty="0" smtClean="0"/>
              <a:t>25, </a:t>
            </a:r>
            <a:r>
              <a:rPr lang="en-US" dirty="0"/>
              <a:t>and the HH Index would be </a:t>
            </a:r>
            <a:r>
              <a:rPr lang="en-US" dirty="0" smtClean="0"/>
              <a:t>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747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54" y="149481"/>
            <a:ext cx="6269498" cy="860425"/>
          </a:xfrm>
        </p:spPr>
        <p:txBody>
          <a:bodyPr/>
          <a:lstStyle/>
          <a:p>
            <a:r>
              <a:rPr lang="en-US" dirty="0" smtClean="0"/>
              <a:t>LOB Competition in MS in 2014,</a:t>
            </a:r>
            <a:br>
              <a:rPr lang="en-US" dirty="0" smtClean="0"/>
            </a:br>
            <a:r>
              <a:rPr lang="en-US" dirty="0" smtClean="0"/>
              <a:t>as Indicated by the HH Index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56464621"/>
              </p:ext>
            </p:extLst>
          </p:nvPr>
        </p:nvGraphicFramePr>
        <p:xfrm>
          <a:off x="908510" y="1490509"/>
          <a:ext cx="6180803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416"/>
                <a:gridCol w="2202426"/>
                <a:gridCol w="187796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Line of Business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Companies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HH Index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PP Auto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1162.5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1317.8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Workers Comp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510.3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Commercial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290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247.8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C86FA-B60D-423D-926C-A543DAD8D6A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6365876"/>
            <a:ext cx="75692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 marL="133350" indent="-13335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112713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112713" algn="r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112713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112713" algn="r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	</a:t>
            </a:r>
            <a:r>
              <a:rPr lang="en-US" altLang="en-US" sz="1100" dirty="0" smtClean="0"/>
              <a:t>Sources: </a:t>
            </a:r>
            <a:r>
              <a:rPr lang="en-US" altLang="en-US" sz="1100" dirty="0"/>
              <a:t>NAIC, </a:t>
            </a:r>
            <a:r>
              <a:rPr lang="en-US" altLang="en-US" sz="1100" dirty="0" smtClean="0"/>
              <a:t>via SNL Financial; Insurance </a:t>
            </a:r>
            <a:r>
              <a:rPr lang="en-US" altLang="en-US" sz="1100" dirty="0"/>
              <a:t>Information Institute</a:t>
            </a:r>
          </a:p>
        </p:txBody>
      </p:sp>
    </p:spTree>
    <p:extLst>
      <p:ext uri="{BB962C8B-B14F-4D97-AF65-F5344CB8AC3E}">
        <p14:creationId xmlns:p14="http://schemas.microsoft.com/office/powerpoint/2010/main" val="26323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HH Index for PP Auto in Mississippi, 2014</a:t>
            </a:r>
            <a:endParaRPr lang="en-US" dirty="0"/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80501696"/>
              </p:ext>
            </p:extLst>
          </p:nvPr>
        </p:nvGraphicFramePr>
        <p:xfrm>
          <a:off x="878758" y="1637993"/>
          <a:ext cx="7203358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145"/>
                <a:gridCol w="2733368"/>
                <a:gridCol w="14158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Rank of Insurers writing PP Auto in MS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Market 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HH Index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Top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63.5%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1053.9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6-10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20.8%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91.9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11-15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12.1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42 </a:t>
                      </a:r>
                      <a:r>
                        <a:rPr lang="en-US" sz="2400" baseline="0" dirty="0" smtClean="0"/>
                        <a:t>others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4.7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(57)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100.0%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1162.5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C86FA-B60D-423D-926C-A543DAD8D6A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8307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364333B5-F606-4F22-B5AB-C00680A5C585}" type="slidenum"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38</a:t>
            </a:fld>
            <a:endParaRPr lang="en-US" sz="90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9830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581025" y="2268538"/>
            <a:ext cx="7981950" cy="129698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4200" b="1" dirty="0" smtClean="0">
                <a:solidFill>
                  <a:srgbClr val="FFFFFF"/>
                </a:solidFill>
              </a:rPr>
              <a:t>Personal Lines Exposure Growth Analysis</a:t>
            </a:r>
            <a:endParaRPr lang="en-US" sz="42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96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463521" y="2281040"/>
            <a:ext cx="8291513" cy="1065842"/>
          </a:xfrm>
          <a:solidFill>
            <a:schemeClr val="accent1"/>
          </a:solidFill>
          <a:ln w="12700" cap="flat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Growth of PP Auto Exposures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2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8534400" y="62484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BC33E02-CA9F-4C21-95D9-C6254489BA12}" type="slidenum">
              <a:rPr lang="en-US" altLang="en-US" sz="1200"/>
              <a:pPr algn="r"/>
              <a:t>39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224389148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22532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2253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5F50F-E340-4757-8594-9CD26E9B588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303" y="122101"/>
            <a:ext cx="7400925" cy="860425"/>
          </a:xfrm>
        </p:spPr>
        <p:txBody>
          <a:bodyPr/>
          <a:lstStyle/>
          <a:p>
            <a:r>
              <a:rPr lang="en-US" dirty="0" smtClean="0"/>
              <a:t>P/C Insurance Industry </a:t>
            </a:r>
            <a:br>
              <a:rPr lang="en-US" dirty="0" smtClean="0"/>
            </a:br>
            <a:r>
              <a:rPr lang="en-US" dirty="0" smtClean="0"/>
              <a:t>Combined Ratio, 2001–2015:Q3  (Est.)*</a:t>
            </a:r>
          </a:p>
        </p:txBody>
      </p:sp>
      <p:sp>
        <p:nvSpPr>
          <p:cNvPr id="37895" name="Rectangle 3"/>
          <p:cNvSpPr>
            <a:spLocks noChangeArrowheads="1"/>
          </p:cNvSpPr>
          <p:nvPr/>
        </p:nvSpPr>
        <p:spPr bwMode="auto">
          <a:xfrm>
            <a:off x="-50240" y="6308709"/>
            <a:ext cx="8915400" cy="5693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* Excludes Mortgage &amp; Financial Guaranty insurers 2008--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2014. </a:t>
            </a: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Including M&amp;FG, 2008=105.1, 2009=100.7, 2010=102.4, 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2011=108.1; 2012:=103.2; 2013: = 96.1; 2014: = 97.0.                              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A.M. Best, ISO</a:t>
            </a:r>
            <a:r>
              <a:rPr lang="en-US" sz="1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45411"/>
              </p:ext>
            </p:extLst>
          </p:nvPr>
        </p:nvGraphicFramePr>
        <p:xfrm>
          <a:off x="247649" y="1192735"/>
          <a:ext cx="8577263" cy="410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3232" name="Chart" r:id="rId5" imgW="8534284" imgH="3628948" progId="MSGraph.Chart.8">
                  <p:embed followColorScheme="full"/>
                </p:oleObj>
              </mc:Choice>
              <mc:Fallback>
                <p:oleObj name="Chart" r:id="rId5" imgW="8534284" imgH="362894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47649" y="1192735"/>
                        <a:ext cx="8577263" cy="41025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6"/>
          <p:cNvSpPr>
            <a:spLocks noChangeArrowheads="1"/>
          </p:cNvSpPr>
          <p:nvPr/>
        </p:nvSpPr>
        <p:spPr bwMode="blackWhite">
          <a:xfrm>
            <a:off x="3196837" y="2289801"/>
            <a:ext cx="1251488" cy="895350"/>
          </a:xfrm>
          <a:prstGeom prst="wedgeRectCallout">
            <a:avLst>
              <a:gd name="adj1" fmla="val -7324"/>
              <a:gd name="adj2" fmla="val 111438"/>
            </a:avLst>
          </a:prstGeom>
          <a:gradFill rotWithShape="1">
            <a:gsLst>
              <a:gs pos="0">
                <a:schemeClr val="hlink"/>
              </a:gs>
              <a:gs pos="100000">
                <a:srgbClr val="226544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Best Combined Ratio Since 1949 (87.6)</a:t>
            </a:r>
          </a:p>
        </p:txBody>
      </p:sp>
      <p:sp>
        <p:nvSpPr>
          <p:cNvPr id="21" name="PPTShape_1"/>
          <p:cNvSpPr>
            <a:spLocks noChangeArrowheads="1"/>
          </p:cNvSpPr>
          <p:nvPr/>
        </p:nvSpPr>
        <p:spPr bwMode="blackWhite">
          <a:xfrm>
            <a:off x="6448425" y="1152605"/>
            <a:ext cx="1810672" cy="843343"/>
          </a:xfrm>
          <a:prstGeom prst="wedgeRectCallout">
            <a:avLst>
              <a:gd name="adj1" fmla="val -54170"/>
              <a:gd name="adj2" fmla="val 134891"/>
            </a:avLst>
          </a:prstGeom>
          <a:solidFill>
            <a:schemeClr val="bg1">
              <a:lumMod val="50000"/>
            </a:schemeClr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Higher CAT Losses, Shrinking Reserve Releases, Toll of Soft Market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blackWhite">
          <a:xfrm>
            <a:off x="1374225" y="979561"/>
            <a:ext cx="2124075" cy="701755"/>
          </a:xfrm>
          <a:prstGeom prst="wedgeRectCallout">
            <a:avLst>
              <a:gd name="adj1" fmla="val -55484"/>
              <a:gd name="adj2" fmla="val 11333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Insurers </a:t>
            </a: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Paid 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Nearly </a:t>
            </a: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$1.16 for Every $1 in Earned Premiums</a:t>
            </a: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blackWhite">
          <a:xfrm>
            <a:off x="1868128" y="5335417"/>
            <a:ext cx="1452499" cy="895350"/>
          </a:xfrm>
          <a:prstGeom prst="wedgeRectCallout">
            <a:avLst>
              <a:gd name="adj1" fmla="val 37327"/>
              <a:gd name="adj2" fmla="val -207686"/>
            </a:avLst>
          </a:prstGeom>
          <a:gradFill rotWithShape="1">
            <a:gsLst>
              <a:gs pos="0">
                <a:schemeClr val="folHlink"/>
              </a:gs>
              <a:gs pos="100000">
                <a:srgbClr val="6D0016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Heavy Use of Reinsurance Lowered Net Losses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73696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35B98-8E8C-46CC-95D7-758755714E8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242" name="Object 11"/>
          <p:cNvGraphicFramePr>
            <a:graphicFrameLocks noChangeAspect="1"/>
          </p:cNvGraphicFramePr>
          <p:nvPr>
            <p:extLst/>
          </p:nvPr>
        </p:nvGraphicFramePr>
        <p:xfrm>
          <a:off x="412750" y="1138238"/>
          <a:ext cx="8188325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9813" name="Chart" r:id="rId4" imgW="7829485" imgH="3848242" progId="MSGraph.Chart.8">
                  <p:embed followColorScheme="full"/>
                </p:oleObj>
              </mc:Choice>
              <mc:Fallback>
                <p:oleObj name="Chart" r:id="rId4" imgW="7829485" imgH="3848242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412750" y="1138238"/>
                        <a:ext cx="8188325" cy="450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2"/>
          <p:cNvSpPr>
            <a:spLocks noChangeArrowheads="1"/>
          </p:cNvSpPr>
          <p:nvPr/>
        </p:nvSpPr>
        <p:spPr bwMode="black">
          <a:xfrm>
            <a:off x="228600" y="1138238"/>
            <a:ext cx="1003300" cy="44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(Millions of Units)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400925" cy="860425"/>
          </a:xfrm>
        </p:spPr>
        <p:txBody>
          <a:bodyPr/>
          <a:lstStyle/>
          <a:p>
            <a:r>
              <a:rPr lang="en-US" dirty="0" smtClean="0"/>
              <a:t>Auto/Light Truck Sales Will Likely Continue at Recent Levels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6580188"/>
            <a:ext cx="840422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Department of Commerce; Blue Chip Economic Indicators,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3/16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issue (forecasts); Insurance Information Institute.</a:t>
            </a:r>
          </a:p>
        </p:txBody>
      </p:sp>
      <p:sp>
        <p:nvSpPr>
          <p:cNvPr id="2079750" name="Rectangle 6"/>
          <p:cNvSpPr>
            <a:spLocks noChangeArrowheads="1"/>
          </p:cNvSpPr>
          <p:nvPr/>
        </p:nvSpPr>
        <p:spPr bwMode="blackWhite">
          <a:xfrm>
            <a:off x="501650" y="5464175"/>
            <a:ext cx="8175625" cy="103663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Yearly car/light truck sales will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likely continue at current levels,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in part replacing cars that were held onto in 2008-12.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But rising interest rates could eventually restrain demand for new vehicles.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079752" name="AutoShape 8"/>
          <p:cNvSpPr>
            <a:spLocks noChangeArrowheads="1"/>
          </p:cNvSpPr>
          <p:nvPr/>
        </p:nvSpPr>
        <p:spPr bwMode="blackWhite">
          <a:xfrm>
            <a:off x="3929062" y="1090475"/>
            <a:ext cx="2207803" cy="704056"/>
          </a:xfrm>
          <a:prstGeom prst="wedgeRectCallout">
            <a:avLst>
              <a:gd name="adj1" fmla="val 72283"/>
              <a:gd name="adj2" fmla="val 7446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We’re </a:t>
            </a:r>
            <a:r>
              <a:rPr lang="en-US" sz="1400" b="1" dirty="0">
                <a:solidFill>
                  <a:srgbClr val="FFFFFF"/>
                </a:solidFill>
                <a:latin typeface="Arial" charset="0"/>
                <a:cs typeface="Arial" charset="0"/>
              </a:rPr>
              <a:t>back to new vehicle sales levels last seen pre-recession</a:t>
            </a:r>
          </a:p>
        </p:txBody>
      </p:sp>
    </p:spTree>
    <p:extLst>
      <p:ext uri="{BB962C8B-B14F-4D97-AF65-F5344CB8AC3E}">
        <p14:creationId xmlns:p14="http://schemas.microsoft.com/office/powerpoint/2010/main" val="251594982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7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9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750" grpId="0" animBg="1"/>
      <p:bldP spid="207975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5123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512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723D50E8-5B03-4B39-9CE4-50203B8EF17A}" type="slidenum">
              <a:rPr lang="en-US" altLang="en-US" sz="900">
                <a:solidFill>
                  <a:srgbClr val="000000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41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03275" y="238125"/>
            <a:ext cx="6711950" cy="769938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America is Driving More Again: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Total Miles Driven*, 1996–2016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0" y="6016625"/>
            <a:ext cx="89058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*Moving 12-month total. </a:t>
            </a:r>
            <a:r>
              <a:rPr lang="en-US" altLang="en-US" sz="1100" dirty="0" smtClean="0">
                <a:solidFill>
                  <a:srgbClr val="000000"/>
                </a:solidFill>
              </a:rPr>
              <a:t>The </a:t>
            </a:r>
            <a:r>
              <a:rPr lang="en-US" altLang="en-US" sz="1100" dirty="0">
                <a:solidFill>
                  <a:srgbClr val="000000"/>
                </a:solidFill>
              </a:rPr>
              <a:t>data are through </a:t>
            </a:r>
            <a:r>
              <a:rPr lang="en-US" altLang="en-US" sz="1100" dirty="0" smtClean="0">
                <a:solidFill>
                  <a:srgbClr val="000000"/>
                </a:solidFill>
              </a:rPr>
              <a:t>January 2016, </a:t>
            </a:r>
            <a:r>
              <a:rPr lang="en-US" altLang="en-US" sz="1100" dirty="0">
                <a:solidFill>
                  <a:srgbClr val="000000"/>
                </a:solidFill>
              </a:rPr>
              <a:t>the latest available.</a:t>
            </a:r>
            <a:br>
              <a:rPr lang="en-US" altLang="en-US" sz="1100" dirty="0">
                <a:solidFill>
                  <a:srgbClr val="000000"/>
                </a:solidFill>
              </a:rPr>
            </a:br>
            <a:r>
              <a:rPr lang="en-US" altLang="en-US" sz="1100" dirty="0">
                <a:solidFill>
                  <a:srgbClr val="000000"/>
                </a:solidFill>
              </a:rPr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</a:rPr>
              <a:t>Sources:  Federal Highway Administration (</a:t>
            </a:r>
            <a:r>
              <a:rPr lang="en-US" altLang="en-US" sz="1100" dirty="0">
                <a:solidFill>
                  <a:srgbClr val="000000"/>
                </a:solidFill>
                <a:hlinkClick r:id="rId4"/>
              </a:rPr>
              <a:t>http://www.fhwa.dot.gov/policyinformation/travel_monitoring/tvt.cfm</a:t>
            </a:r>
            <a:r>
              <a:rPr lang="en-US" altLang="en-US" sz="1100" dirty="0">
                <a:solidFill>
                  <a:srgbClr val="000000"/>
                </a:solidFill>
              </a:rPr>
              <a:t> ); </a:t>
            </a:r>
            <a:br>
              <a:rPr lang="en-US" altLang="en-US" sz="1100" dirty="0">
                <a:solidFill>
                  <a:srgbClr val="000000"/>
                </a:solidFill>
              </a:rPr>
            </a:br>
            <a:r>
              <a:rPr lang="en-US" altLang="en-US" sz="1100" dirty="0">
                <a:solidFill>
                  <a:srgbClr val="000000"/>
                </a:solidFill>
              </a:rPr>
              <a:t>National Bureau of Economic Research (recession dates); Insurance Information Institute.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black">
          <a:xfrm>
            <a:off x="165100" y="1074738"/>
            <a:ext cx="2438400" cy="22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Billions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/>
          </p:nvPr>
        </p:nvGraphicFramePr>
        <p:xfrm>
          <a:off x="377825" y="1185863"/>
          <a:ext cx="7896225" cy="484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2884" name="Chart" r:id="rId5" imgW="8343770" imgH="4381358" progId="MSGraph.Chart.8">
                  <p:embed followColorScheme="full"/>
                </p:oleObj>
              </mc:Choice>
              <mc:Fallback>
                <p:oleObj name="Chart" r:id="rId5" imgW="8343770" imgH="4381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185863"/>
                        <a:ext cx="7896225" cy="484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977453" y="4144655"/>
            <a:ext cx="3141663" cy="1355725"/>
          </a:xfrm>
          <a:prstGeom prst="wedgeRectCallout">
            <a:avLst>
              <a:gd name="adj1" fmla="val 2435"/>
              <a:gd name="adj2" fmla="val -13132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FFFFFF"/>
                </a:solidFill>
              </a:rPr>
              <a:t>From November 2007 until January 2015, miles driven was below the prior peak for 87 straight months—</a:t>
            </a:r>
            <a:br>
              <a:rPr lang="en-US" altLang="en-US" sz="1400" b="1">
                <a:solidFill>
                  <a:srgbClr val="FFFFFF"/>
                </a:solidFill>
              </a:rPr>
            </a:br>
            <a:r>
              <a:rPr lang="en-US" altLang="en-US" sz="1400" b="1">
                <a:solidFill>
                  <a:srgbClr val="FFFFFF"/>
                </a:solidFill>
              </a:rPr>
              <a:t>over 7 years! Previous record was in the early 1980s (39 months).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grayWhite">
          <a:xfrm>
            <a:off x="5181601" y="2212257"/>
            <a:ext cx="2733368" cy="692868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blackWhite">
          <a:xfrm>
            <a:off x="5181600" y="1119188"/>
            <a:ext cx="1465005" cy="807935"/>
          </a:xfrm>
          <a:prstGeom prst="wedgeRectCallout">
            <a:avLst>
              <a:gd name="adj1" fmla="val 135075"/>
              <a:gd name="adj2" fmla="val 2676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rgbClr val="FFFFFF"/>
                </a:solidFill>
              </a:rPr>
              <a:t>New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miles driven records </a:t>
            </a:r>
            <a:r>
              <a:rPr lang="en-US" altLang="en-US" sz="1400" b="1" dirty="0">
                <a:solidFill>
                  <a:srgbClr val="FFFFFF"/>
                </a:solidFill>
              </a:rPr>
              <a:t>in 2015</a:t>
            </a: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blackWhite">
          <a:xfrm>
            <a:off x="1184274" y="1137188"/>
            <a:ext cx="3141663" cy="674457"/>
          </a:xfrm>
          <a:prstGeom prst="wedgeRectCallout">
            <a:avLst>
              <a:gd name="adj1" fmla="val 7442"/>
              <a:gd name="adj2" fmla="val 285158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 b="1" dirty="0">
                <a:solidFill>
                  <a:srgbClr val="FFFFFF"/>
                </a:solidFill>
              </a:rPr>
              <a:t>From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1996 (and well before), </a:t>
            </a:r>
            <a:r>
              <a:rPr lang="en-US" altLang="en-US" sz="1400" b="1" dirty="0">
                <a:solidFill>
                  <a:srgbClr val="FFFFFF"/>
                </a:solidFill>
              </a:rPr>
              <a:t>miles driven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rose virtually every month, even through recessions.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611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  <p:bldP spid="1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5123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512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723D50E8-5B03-4B39-9CE4-50203B8EF17A}" type="slidenum">
              <a:rPr lang="en-US" altLang="en-US" sz="900">
                <a:solidFill>
                  <a:srgbClr val="000000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42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803275" y="238125"/>
            <a:ext cx="6711950" cy="769938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More People Working and Driving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=&gt; More Collisions, 2006–2015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0" y="6346004"/>
            <a:ext cx="8905875" cy="42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None/>
            </a:pPr>
            <a:r>
              <a:rPr lang="en-US" altLang="en-US" sz="1100" dirty="0" smtClean="0">
                <a:cs typeface="Arial" panose="020B0604020202020204" pitchFamily="34" charset="0"/>
              </a:rPr>
              <a:t>Sources</a:t>
            </a:r>
            <a:r>
              <a:rPr lang="en-US" altLang="en-US" sz="1100" dirty="0">
                <a:cs typeface="Arial" panose="020B0604020202020204" pitchFamily="34" charset="0"/>
              </a:rPr>
              <a:t>:  Seasonally Adjusted </a:t>
            </a:r>
            <a:r>
              <a:rPr lang="en-US" altLang="en-US" sz="1100" dirty="0" smtClean="0">
                <a:cs typeface="Arial" panose="020B0604020202020204" pitchFamily="34" charset="0"/>
              </a:rPr>
              <a:t>Employed from </a:t>
            </a:r>
            <a:r>
              <a:rPr lang="en-US" altLang="en-US" sz="1100" dirty="0">
                <a:cs typeface="Arial" panose="020B0604020202020204" pitchFamily="34" charset="0"/>
              </a:rPr>
              <a:t>Bureau of Labor Statistics; Rolling Four-</a:t>
            </a:r>
            <a:r>
              <a:rPr lang="en-US" altLang="en-US" sz="1100" dirty="0" err="1">
                <a:cs typeface="Arial" panose="020B0604020202020204" pitchFamily="34" charset="0"/>
              </a:rPr>
              <a:t>Qtr</a:t>
            </a:r>
            <a:r>
              <a:rPr lang="en-US" altLang="en-US" sz="1100" dirty="0">
                <a:cs typeface="Arial" panose="020B0604020202020204" pitchFamily="34" charset="0"/>
              </a:rPr>
              <a:t> Avg. Frequency from Insurance Services Office; Insurance Institute for Highway Safety; Insurance Information Institute.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black">
          <a:xfrm>
            <a:off x="211035" y="1277293"/>
            <a:ext cx="1184479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None/>
            </a:pPr>
            <a:r>
              <a:rPr lang="en-US" altLang="en-US" sz="1600" b="1" dirty="0" smtClean="0">
                <a:solidFill>
                  <a:srgbClr val="225A7A"/>
                </a:solidFill>
              </a:rPr>
              <a:t>Number Employed,</a:t>
            </a:r>
            <a:br>
              <a:rPr lang="en-US" altLang="en-US" sz="1600" b="1" dirty="0" smtClean="0">
                <a:solidFill>
                  <a:srgbClr val="225A7A"/>
                </a:solidFill>
              </a:rPr>
            </a:br>
            <a:r>
              <a:rPr lang="en-US" altLang="en-US" sz="1600" b="1" dirty="0" smtClean="0">
                <a:solidFill>
                  <a:srgbClr val="225A7A"/>
                </a:solidFill>
              </a:rPr>
              <a:t>Millions</a:t>
            </a:r>
            <a:endParaRPr lang="en-US" altLang="en-US" sz="1600" b="1" dirty="0">
              <a:solidFill>
                <a:srgbClr val="225A7A"/>
              </a:solidFill>
            </a:endParaRP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>
            <p:extLst/>
          </p:nvPr>
        </p:nvGraphicFramePr>
        <p:xfrm>
          <a:off x="506464" y="1360611"/>
          <a:ext cx="7896225" cy="4428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1861" name="Chart" r:id="rId4" imgW="8343770" imgH="4381358" progId="MSGraph.Chart.8">
                  <p:embed followColorScheme="full"/>
                </p:oleObj>
              </mc:Choice>
              <mc:Fallback>
                <p:oleObj name="Chart" r:id="rId4" imgW="8343770" imgH="4381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506464" y="1360611"/>
                        <a:ext cx="7896225" cy="4428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6"/>
          <p:cNvSpPr>
            <a:spLocks noChangeArrowheads="1"/>
          </p:cNvSpPr>
          <p:nvPr/>
        </p:nvSpPr>
        <p:spPr bwMode="black">
          <a:xfrm>
            <a:off x="7463708" y="1087793"/>
            <a:ext cx="1585042" cy="886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None/>
            </a:pPr>
            <a:r>
              <a:rPr lang="en-US" altLang="en-US" sz="1600" b="1" dirty="0" smtClean="0">
                <a:solidFill>
                  <a:schemeClr val="accent2"/>
                </a:solidFill>
              </a:rPr>
              <a:t>Overall Collision Claims Per 100 Insured Vehicles</a:t>
            </a:r>
            <a:endParaRPr lang="en-US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blackWhite">
          <a:xfrm>
            <a:off x="499602" y="5674959"/>
            <a:ext cx="8382000" cy="59131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When people are out of work, they drive less. When they get jobs,</a:t>
            </a:r>
            <a:b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they </a:t>
            </a:r>
            <a:r>
              <a:rPr lang="en-US" alt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rive to work, helping </a:t>
            </a:r>
            <a:r>
              <a:rPr lang="en-US" alt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rive </a:t>
            </a:r>
            <a:r>
              <a:rPr lang="en-US" alt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c</a:t>
            </a: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laim </a:t>
            </a:r>
            <a:r>
              <a:rPr lang="en-US" alt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f</a:t>
            </a: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requency </a:t>
            </a:r>
            <a:r>
              <a:rPr lang="en-US" altLang="en-US" sz="1800" b="1" dirty="0">
                <a:solidFill>
                  <a:schemeClr val="bg1"/>
                </a:solidFill>
                <a:cs typeface="Arial" panose="020B0604020202020204" pitchFamily="34" charset="0"/>
              </a:rPr>
              <a:t>h</a:t>
            </a:r>
            <a:r>
              <a:rPr lang="en-US" altLang="en-US" sz="18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igher.</a:t>
            </a:r>
            <a:endParaRPr lang="en-US" altLang="en-US" sz="18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White">
          <a:xfrm>
            <a:off x="2438400" y="2202425"/>
            <a:ext cx="1022555" cy="3392804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438400" y="2202425"/>
            <a:ext cx="106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Recession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3835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4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463521" y="2281040"/>
            <a:ext cx="8291513" cy="1065842"/>
          </a:xfrm>
          <a:solidFill>
            <a:schemeClr val="accent1"/>
          </a:solidFill>
          <a:ln w="12700" cap="flat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5000"/>
              </a:spcBef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3200" dirty="0" smtClean="0">
                <a:solidFill>
                  <a:schemeClr val="bg1"/>
                </a:solidFill>
                <a:cs typeface="Arial" panose="020B0604020202020204" pitchFamily="34" charset="0"/>
              </a:rPr>
              <a:t>Growth of Homeowners/Renters Exposures</a:t>
            </a:r>
            <a:endParaRPr lang="en-US" altLang="en-US" sz="32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 sz="18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042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60423" name="TextBox 4"/>
          <p:cNvSpPr txBox="1">
            <a:spLocks noChangeArrowheads="1"/>
          </p:cNvSpPr>
          <p:nvPr/>
        </p:nvSpPr>
        <p:spPr bwMode="auto">
          <a:xfrm>
            <a:off x="8534400" y="6248400"/>
            <a:ext cx="533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BC33E02-CA9F-4C21-95D9-C6254489BA12}" type="slidenum">
              <a:rPr lang="en-US" altLang="en-US" sz="1200"/>
              <a:pPr algn="r"/>
              <a:t>43</a:t>
            </a:fld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194137160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859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black">
          <a:xfrm>
            <a:off x="347663" y="1266825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(Millions of Units)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>
          <a:xfrm>
            <a:off x="268771" y="95345"/>
            <a:ext cx="7400925" cy="860425"/>
          </a:xfrm>
        </p:spPr>
        <p:txBody>
          <a:bodyPr/>
          <a:lstStyle/>
          <a:p>
            <a:r>
              <a:rPr lang="en-US" dirty="0" smtClean="0"/>
              <a:t>Forecast: Continued Growth in Private Housing Unit Starts, 1995-2019F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268771" y="1122363"/>
          <a:ext cx="8656637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83907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68771" y="1122363"/>
                        <a:ext cx="8656637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6580378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US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Department of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Commerce (history);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Blue Chip Economic Indicators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(3/2016), forecasts;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327991" y="5437188"/>
            <a:ext cx="8597417" cy="103981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Housing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starts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a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c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limbing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s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lowly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Recently, the fastest growth is in multi-unit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r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esidences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.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Personal lines exposure will grow, and commercial insurers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with 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Workers Comp, Construction </a:t>
            </a:r>
            <a:r>
              <a:rPr lang="en-US" b="1" dirty="0">
                <a:solidFill>
                  <a:srgbClr val="FFFFFF"/>
                </a:solidFill>
                <a:latin typeface="Arial" charset="0"/>
                <a:cs typeface="Arial" charset="0"/>
              </a:rPr>
              <a:t>r</a:t>
            </a: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isk exposure and Surety also benefit.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15917" name="AutoShape 13"/>
          <p:cNvSpPr>
            <a:spLocks noChangeArrowheads="1"/>
          </p:cNvSpPr>
          <p:nvPr/>
        </p:nvSpPr>
        <p:spPr bwMode="blackWhite">
          <a:xfrm>
            <a:off x="1622647" y="3692525"/>
            <a:ext cx="2478088" cy="1173163"/>
          </a:xfrm>
          <a:prstGeom prst="wedgeRectCallout">
            <a:avLst>
              <a:gd name="adj1" fmla="val 98064"/>
              <a:gd name="adj2" fmla="val 3192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Housing unit starts plunged 72% from 2005-2009, down 1.49 million, to lowest level since records began in 1959</a:t>
            </a:r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blackWhite">
          <a:xfrm>
            <a:off x="5251849" y="1135158"/>
            <a:ext cx="3037359" cy="774699"/>
          </a:xfrm>
          <a:prstGeom prst="wedgeRectCallout">
            <a:avLst>
              <a:gd name="adj1" fmla="val 34091"/>
              <a:gd name="adj2" fmla="val 14958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Rising mortgage rates could dampen the demand for new residential construction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2265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  <p:bldP spid="1915917" grpId="0" animBg="1"/>
      <p:bldP spid="1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885" y="1160688"/>
            <a:ext cx="7599664" cy="54957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54885" y="147863"/>
            <a:ext cx="6593963" cy="860425"/>
          </a:xfrm>
        </p:spPr>
        <p:txBody>
          <a:bodyPr/>
          <a:lstStyle/>
          <a:p>
            <a:r>
              <a:rPr lang="en-US" dirty="0" smtClean="0"/>
              <a:t>Giant Age Cohort (</a:t>
            </a:r>
            <a:r>
              <a:rPr lang="en-US" dirty="0" err="1" smtClean="0"/>
              <a:t>Millenials</a:t>
            </a:r>
            <a:r>
              <a:rPr lang="en-US" dirty="0" smtClean="0"/>
              <a:t>) Is Approaching Home-Buying Stage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39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258" y="1137162"/>
            <a:ext cx="8095817" cy="535212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5258" y="109639"/>
            <a:ext cx="6908595" cy="860425"/>
          </a:xfrm>
        </p:spPr>
        <p:txBody>
          <a:bodyPr/>
          <a:lstStyle/>
          <a:p>
            <a:r>
              <a:rPr lang="en-US" dirty="0" smtClean="0"/>
              <a:t>Growth in Number of Households</a:t>
            </a:r>
            <a:br>
              <a:rPr lang="en-US" dirty="0" smtClean="0"/>
            </a:br>
            <a:r>
              <a:rPr lang="en-US" dirty="0" smtClean="0"/>
              <a:t>=&gt; Increased Demand for Housing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2043-7E31-4A53-BD33-72A88E682172}" type="slidenum">
              <a:rPr lang="en-GB" smtClean="0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4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3315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331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0193DCE-8819-4B57-8403-79021E3107B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47</a:t>
            </a:fld>
            <a:endParaRPr lang="en-US" altLang="en-US" sz="9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1813" y="128588"/>
            <a:ext cx="7153275" cy="990600"/>
          </a:xfrm>
        </p:spPr>
        <p:txBody>
          <a:bodyPr/>
          <a:lstStyle/>
          <a:p>
            <a:r>
              <a:rPr lang="en-US" altLang="en-US" sz="2200" dirty="0" smtClean="0">
                <a:latin typeface="Arial" panose="020B0604020202020204" pitchFamily="34" charset="0"/>
              </a:rPr>
              <a:t>Number of Owner-Occupied &amp; Renter-Occupied Housing Units, US, Quarterly, 1990:Q1-2015:Q4</a:t>
            </a:r>
          </a:p>
        </p:txBody>
      </p:sp>
      <p:graphicFrame>
        <p:nvGraphicFramePr>
          <p:cNvPr id="13318" name="Object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24807596"/>
              </p:ext>
            </p:extLst>
          </p:nvPr>
        </p:nvGraphicFramePr>
        <p:xfrm>
          <a:off x="284982" y="1420381"/>
          <a:ext cx="8358187" cy="4587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0383" name="Chart" r:id="rId4" imgW="7096230" imgH="4876942" progId="MSGraph.Chart.8">
                  <p:embed followColorScheme="full"/>
                </p:oleObj>
              </mc:Choice>
              <mc:Fallback>
                <p:oleObj name="Chart" r:id="rId4" imgW="7096230" imgH="4876942" progId="MSGraph.Chart.8">
                  <p:embed followColorScheme="full"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982" y="1420381"/>
                        <a:ext cx="8358187" cy="45872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6575425"/>
            <a:ext cx="868203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US Census Bureau at</a:t>
            </a:r>
            <a:r>
              <a:rPr lang="en-US" altLang="en-US" sz="1100" dirty="0">
                <a:hlinkClick r:id="rId6"/>
              </a:rPr>
              <a:t> </a:t>
            </a:r>
            <a:r>
              <a:rPr lang="en-US" altLang="en-US" sz="1100" dirty="0">
                <a:hlinkClick r:id="rId7"/>
              </a:rPr>
              <a:t>http://www.census.gov/housing/hvs/data/histtabs.html </a:t>
            </a:r>
            <a:r>
              <a:rPr lang="en-US" altLang="en-US" sz="1100" dirty="0"/>
              <a:t>, Table 8; Insurance Information Institute.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blackWhite">
          <a:xfrm>
            <a:off x="461963" y="5886084"/>
            <a:ext cx="8220075" cy="67718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25000"/>
              </a:spcBef>
              <a:buClrTx/>
              <a:buNone/>
            </a:pPr>
            <a:r>
              <a:rPr lang="en-US" altLang="en-US" sz="1400" b="1" dirty="0">
                <a:solidFill>
                  <a:srgbClr val="FFFFFF"/>
                </a:solidFill>
              </a:rPr>
              <a:t>Since 2004 the number of renter-occupied housing units has grown</a:t>
            </a:r>
            <a:br>
              <a:rPr lang="en-US" altLang="en-US" sz="1400" b="1" dirty="0">
                <a:solidFill>
                  <a:srgbClr val="FFFFFF"/>
                </a:solidFill>
              </a:rPr>
            </a:br>
            <a:r>
              <a:rPr lang="en-US" altLang="en-US" sz="1400" b="1" dirty="0">
                <a:solidFill>
                  <a:srgbClr val="FFFFFF"/>
                </a:solidFill>
              </a:rPr>
              <a:t>by over 10 million units (+31.5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%), but there </a:t>
            </a:r>
            <a:r>
              <a:rPr lang="en-US" altLang="en-US" sz="1400" b="1" dirty="0">
                <a:solidFill>
                  <a:srgbClr val="FFFFFF"/>
                </a:solidFill>
              </a:rPr>
              <a:t>has been no growth in the number of owner-occupied housing units in nearly 10 years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. When </a:t>
            </a:r>
            <a:r>
              <a:rPr lang="en-US" altLang="en-US" sz="1400" b="1" dirty="0">
                <a:solidFill>
                  <a:srgbClr val="FFFFFF"/>
                </a:solidFill>
              </a:rPr>
              <a:t>will this end?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3322" name="Slide Number Placeholder 1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D0555EF6-B2FD-43EC-943F-7EE0A50FE485}" type="slidenum">
              <a:rPr lang="en-US" altLang="en-US" sz="900" smtClean="0">
                <a:solidFill>
                  <a:srgbClr val="000000"/>
                </a:solidFill>
              </a:rPr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47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13323" name="TextBox 1"/>
          <p:cNvSpPr txBox="1">
            <a:spLocks noChangeArrowheads="1"/>
          </p:cNvSpPr>
          <p:nvPr/>
        </p:nvSpPr>
        <p:spPr bwMode="auto">
          <a:xfrm>
            <a:off x="6930053" y="1058496"/>
            <a:ext cx="24105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Millions of Owner-Occupied </a:t>
            </a:r>
            <a:r>
              <a:rPr lang="en-US" altLang="en-US" sz="1600" b="1" dirty="0" smtClean="0"/>
              <a:t>Housing </a:t>
            </a:r>
            <a:r>
              <a:rPr lang="en-US" altLang="en-US" sz="1600" b="1" dirty="0"/>
              <a:t>Units</a:t>
            </a:r>
          </a:p>
        </p:txBody>
      </p:sp>
      <p:sp>
        <p:nvSpPr>
          <p:cNvPr id="16" name="AutoShape 38"/>
          <p:cNvSpPr>
            <a:spLocks noChangeArrowheads="1"/>
          </p:cNvSpPr>
          <p:nvPr/>
        </p:nvSpPr>
        <p:spPr bwMode="blackWhite">
          <a:xfrm>
            <a:off x="936523" y="1992679"/>
            <a:ext cx="2822575" cy="914400"/>
          </a:xfrm>
          <a:prstGeom prst="wedgeRectCallout">
            <a:avLst>
              <a:gd name="adj1" fmla="val 91081"/>
              <a:gd name="adj2" fmla="val 17847"/>
            </a:avLst>
          </a:prstGeom>
          <a:solidFill>
            <a:schemeClr val="accent6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latin typeface="Arial" charset="0"/>
                <a:cs typeface="+mn-cs"/>
              </a:rPr>
              <a:t>Number of owner-occupied units has been stuck at</a:t>
            </a:r>
            <a:br>
              <a:rPr lang="en-US" sz="1600" b="1" dirty="0">
                <a:solidFill>
                  <a:schemeClr val="bg1"/>
                </a:solidFill>
                <a:latin typeface="Arial" charset="0"/>
                <a:cs typeface="+mn-cs"/>
              </a:rPr>
            </a:br>
            <a:r>
              <a:rPr lang="en-US" sz="1600" b="1" dirty="0">
                <a:solidFill>
                  <a:schemeClr val="bg1"/>
                </a:solidFill>
                <a:latin typeface="Arial" charset="0"/>
                <a:cs typeface="+mn-cs"/>
              </a:rPr>
              <a:t>roughly 75 million units since 2005:Q4 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84982" y="1058495"/>
            <a:ext cx="241059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Millions of </a:t>
            </a:r>
            <a:r>
              <a:rPr lang="en-US" altLang="en-US" sz="1600" b="1" dirty="0" smtClean="0"/>
              <a:t>Renter-Occupied Housing </a:t>
            </a:r>
            <a:r>
              <a:rPr lang="en-US" altLang="en-US" sz="1600" b="1" dirty="0"/>
              <a:t>Units</a:t>
            </a:r>
          </a:p>
        </p:txBody>
      </p:sp>
      <p:sp>
        <p:nvSpPr>
          <p:cNvPr id="17" name="AutoShape 38"/>
          <p:cNvSpPr>
            <a:spLocks noChangeArrowheads="1"/>
          </p:cNvSpPr>
          <p:nvPr/>
        </p:nvSpPr>
        <p:spPr bwMode="blackWhite">
          <a:xfrm>
            <a:off x="3759098" y="3605665"/>
            <a:ext cx="1752600" cy="685800"/>
          </a:xfrm>
          <a:prstGeom prst="wedgeRectCallout">
            <a:avLst>
              <a:gd name="adj1" fmla="val 14455"/>
              <a:gd name="adj2" fmla="val 1507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  <a:cs typeface="+mn-cs"/>
              </a:rPr>
              <a:t>Trough in 2004:Q2 at 32.61 million units.</a:t>
            </a:r>
          </a:p>
        </p:txBody>
      </p:sp>
      <p:sp>
        <p:nvSpPr>
          <p:cNvPr id="18" name="AutoShape 38"/>
          <p:cNvSpPr>
            <a:spLocks noChangeArrowheads="1"/>
          </p:cNvSpPr>
          <p:nvPr/>
        </p:nvSpPr>
        <p:spPr bwMode="blackWhite">
          <a:xfrm>
            <a:off x="5841821" y="4591675"/>
            <a:ext cx="2176463" cy="648921"/>
          </a:xfrm>
          <a:prstGeom prst="wedgeRectCallout">
            <a:avLst>
              <a:gd name="adj1" fmla="val 49351"/>
              <a:gd name="adj2" fmla="val -31858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  <a:cs typeface="+mn-cs"/>
              </a:rPr>
              <a:t>Latest renter-occupied was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  <a:cs typeface="+mn-cs"/>
              </a:rPr>
              <a:t>42.58 </a:t>
            </a:r>
            <a:r>
              <a:rPr lang="en-US" sz="1400" b="1" dirty="0">
                <a:solidFill>
                  <a:schemeClr val="bg1"/>
                </a:solidFill>
                <a:latin typeface="Arial" charset="0"/>
                <a:cs typeface="+mn-cs"/>
              </a:rPr>
              <a:t>million units in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  <a:cs typeface="+mn-cs"/>
              </a:rPr>
              <a:t>2015:Q4.</a:t>
            </a:r>
            <a:endParaRPr lang="en-US" sz="1400" b="1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8065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1028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1029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73EFD8-D77A-4291-B294-2FFBD0339096}" type="slidenum">
              <a:rPr lang="en-US" smtClean="0"/>
              <a:pPr>
                <a:defRPr/>
              </a:pPr>
              <a:t>48</a:t>
            </a:fld>
            <a:endParaRPr lang="en-US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I.I.I. Poll: Renters Insurance</a:t>
            </a:r>
            <a:endParaRPr lang="en-US" altLang="en-US" baseline="30000" smtClean="0">
              <a:latin typeface="Arial" panose="020B0604020202020204" pitchFamily="34" charset="0"/>
            </a:endParaRPr>
          </a:p>
        </p:txBody>
      </p:sp>
      <p:sp>
        <p:nvSpPr>
          <p:cNvPr id="15366" name="Rectangle 3"/>
          <p:cNvSpPr>
            <a:spLocks noChangeArrowheads="1"/>
          </p:cNvSpPr>
          <p:nvPr/>
        </p:nvSpPr>
        <p:spPr bwMode="auto">
          <a:xfrm>
            <a:off x="0" y="6578600"/>
            <a:ext cx="863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/>
              <a:t>Source: Insurance Information Institute Annual </a:t>
            </a:r>
            <a:r>
              <a:rPr lang="en-US" altLang="en-US" sz="1100" i="1"/>
              <a:t>Pulse</a:t>
            </a:r>
            <a:r>
              <a:rPr lang="en-US" altLang="en-US" sz="1100"/>
              <a:t> Survey.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548644"/>
              </p:ext>
            </p:extLst>
          </p:nvPr>
        </p:nvGraphicFramePr>
        <p:xfrm>
          <a:off x="285853" y="1727974"/>
          <a:ext cx="8641838" cy="408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368" name="Rectangle 7"/>
          <p:cNvSpPr>
            <a:spLocks noChangeArrowheads="1"/>
          </p:cNvSpPr>
          <p:nvPr/>
        </p:nvSpPr>
        <p:spPr bwMode="black">
          <a:xfrm>
            <a:off x="347663" y="1266825"/>
            <a:ext cx="822166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None/>
            </a:pPr>
            <a:r>
              <a:rPr lang="pt-BR" altLang="en-US" sz="2000" b="1" dirty="0">
                <a:solidFill>
                  <a:srgbClr val="225A7A"/>
                </a:solidFill>
              </a:rPr>
              <a:t>Percentage of Renters Who Have Renters Insurance, 2011-2015</a:t>
            </a:r>
            <a:endParaRPr lang="en-US" altLang="en-US" sz="2000" b="1" dirty="0">
              <a:solidFill>
                <a:srgbClr val="225A7A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blackWhite">
          <a:xfrm>
            <a:off x="681038" y="5891213"/>
            <a:ext cx="7824787" cy="50323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FFFFFF"/>
                </a:solidFill>
              </a:rPr>
              <a:t>Percentage Of Renters With Renters Insurance </a:t>
            </a:r>
            <a:r>
              <a:rPr lang="en-US" altLang="en-US" sz="1800" b="1" dirty="0" smtClean="0">
                <a:solidFill>
                  <a:srgbClr val="FFFFFF"/>
                </a:solidFill>
              </a:rPr>
              <a:t>Continues to Increase.</a:t>
            </a:r>
            <a:endParaRPr lang="en-US" altLang="en-US" sz="1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5782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49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487465" y="2069588"/>
            <a:ext cx="8239125" cy="162734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000" b="1" dirty="0" smtClean="0">
                <a:solidFill>
                  <a:srgbClr val="FFFFFF"/>
                </a:solidFill>
              </a:rPr>
              <a:t>Catastrophes &amp; </a:t>
            </a:r>
            <a:r>
              <a:rPr lang="en-US" sz="4000" b="1" dirty="0">
                <a:solidFill>
                  <a:srgbClr val="FFFFFF"/>
                </a:solidFill>
              </a:rPr>
              <a:t>U.S</a:t>
            </a:r>
            <a:r>
              <a:rPr lang="en-US" sz="4000" b="1" dirty="0" smtClean="0">
                <a:solidFill>
                  <a:srgbClr val="FFFFFF"/>
                </a:solidFill>
              </a:rPr>
              <a:t>. Insured Catastrophe Losses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23290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1404" y="136246"/>
            <a:ext cx="6921230" cy="8604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P/C Industry Net Income After Taxes</a:t>
            </a:r>
            <a:br>
              <a:rPr lang="en-US" dirty="0" smtClean="0">
                <a:latin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</a:rPr>
              <a:t>1991–2015 (Est.)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842189" y="1118274"/>
            <a:ext cx="2374900" cy="208736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marL="198438" indent="-19843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</a:rPr>
              <a:t>2006 </a:t>
            </a:r>
            <a:r>
              <a:rPr lang="en-US" sz="1200" dirty="0">
                <a:solidFill>
                  <a:srgbClr val="000000"/>
                </a:solidFill>
              </a:rPr>
              <a:t>ROE = 12.7%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2007 ROE = 10.9%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2008 ROE = 0.1%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2009 ROE = 5.0%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2010 ROE = 6.6%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2011 ROAS</a:t>
            </a:r>
            <a:r>
              <a:rPr lang="en-US" sz="1200" baseline="300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00"/>
                </a:solidFill>
              </a:rPr>
              <a:t> = 3.5%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>
                <a:solidFill>
                  <a:srgbClr val="000000"/>
                </a:solidFill>
              </a:rPr>
              <a:t>2012 ROAS</a:t>
            </a:r>
            <a:r>
              <a:rPr lang="en-US" sz="1200" baseline="300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00"/>
                </a:solidFill>
              </a:rPr>
              <a:t> = 5.9%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</a:rPr>
              <a:t>2013 </a:t>
            </a:r>
            <a:r>
              <a:rPr lang="en-US" sz="1200" dirty="0">
                <a:solidFill>
                  <a:srgbClr val="000000"/>
                </a:solidFill>
              </a:rPr>
              <a:t>ROAS</a:t>
            </a:r>
            <a:r>
              <a:rPr lang="en-US" sz="1200" baseline="300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 smtClean="0">
                <a:solidFill>
                  <a:srgbClr val="000000"/>
                </a:solidFill>
              </a:rPr>
              <a:t>10.2%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</a:rPr>
              <a:t>2014</a:t>
            </a:r>
            <a:r>
              <a:rPr lang="en-US" sz="1200" dirty="0">
                <a:solidFill>
                  <a:srgbClr val="000000"/>
                </a:solidFill>
              </a:rPr>
              <a:t> ROAS</a:t>
            </a:r>
            <a:r>
              <a:rPr lang="en-US" sz="1200" baseline="30000" dirty="0">
                <a:solidFill>
                  <a:srgbClr val="000000"/>
                </a:solidFill>
              </a:rPr>
              <a:t>1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 smtClean="0">
                <a:solidFill>
                  <a:srgbClr val="000000"/>
                </a:solidFill>
              </a:rPr>
              <a:t>8.4%</a:t>
            </a:r>
          </a:p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Char char="n"/>
            </a:pPr>
            <a:r>
              <a:rPr lang="en-US" sz="1200" dirty="0" smtClean="0">
                <a:solidFill>
                  <a:srgbClr val="000000"/>
                </a:solidFill>
              </a:rPr>
              <a:t>2015:H1 ROAS </a:t>
            </a:r>
            <a:r>
              <a:rPr lang="en-US" sz="1200" dirty="0">
                <a:solidFill>
                  <a:srgbClr val="000000"/>
                </a:solidFill>
              </a:rPr>
              <a:t>= </a:t>
            </a:r>
            <a:r>
              <a:rPr lang="en-US" sz="1200" dirty="0" smtClean="0">
                <a:solidFill>
                  <a:srgbClr val="000000"/>
                </a:solidFill>
              </a:rPr>
              <a:t>9.2%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6249988"/>
            <a:ext cx="8610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000000"/>
                </a:solidFill>
              </a:rPr>
              <a:t>ROE figures are GAAP; </a:t>
            </a:r>
            <a:r>
              <a:rPr lang="en-US" sz="1100" baseline="30000" dirty="0">
                <a:solidFill>
                  <a:srgbClr val="000000"/>
                </a:solidFill>
              </a:rPr>
              <a:t>1</a:t>
            </a:r>
            <a:r>
              <a:rPr lang="en-US" sz="1100" dirty="0">
                <a:solidFill>
                  <a:srgbClr val="000000"/>
                </a:solidFill>
              </a:rPr>
              <a:t>Return on avg. surplus.  Excluding Mortgage &amp; Financial Guaranty insurers yields </a:t>
            </a:r>
            <a:r>
              <a:rPr lang="en-US" sz="1100" dirty="0" smtClean="0">
                <a:solidFill>
                  <a:srgbClr val="000000"/>
                </a:solidFill>
              </a:rPr>
              <a:t>a 8.2% ROAS in 2014, 9.8% </a:t>
            </a:r>
            <a:r>
              <a:rPr lang="en-US" sz="1100" dirty="0">
                <a:solidFill>
                  <a:srgbClr val="000000"/>
                </a:solidFill>
              </a:rPr>
              <a:t>ROAS </a:t>
            </a:r>
            <a:r>
              <a:rPr lang="en-US" sz="1100" dirty="0" smtClean="0">
                <a:solidFill>
                  <a:srgbClr val="000000"/>
                </a:solidFill>
              </a:rPr>
              <a:t>in 2013, </a:t>
            </a:r>
            <a:r>
              <a:rPr lang="en-US" sz="1100" dirty="0">
                <a:solidFill>
                  <a:srgbClr val="000000"/>
                </a:solidFill>
              </a:rPr>
              <a:t>6.2% ROAS in 2012, 4.7% ROAS for 2011, 7.6% for 2010 and 7.4% for 2009.</a:t>
            </a:r>
          </a:p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</a:pPr>
            <a:r>
              <a:rPr lang="en-US" sz="1100" dirty="0">
                <a:solidFill>
                  <a:srgbClr val="000000"/>
                </a:solidFill>
              </a:rPr>
              <a:t>Sources: A.M. Best, </a:t>
            </a:r>
            <a:r>
              <a:rPr lang="en-US" sz="1100" dirty="0" smtClean="0">
                <a:solidFill>
                  <a:srgbClr val="000000"/>
                </a:solidFill>
              </a:rPr>
              <a:t>ISO; Insurance </a:t>
            </a:r>
            <a:r>
              <a:rPr lang="en-US" sz="1100" dirty="0">
                <a:solidFill>
                  <a:srgbClr val="000000"/>
                </a:solidFill>
              </a:rPr>
              <a:t>Information </a:t>
            </a:r>
            <a:r>
              <a:rPr lang="en-US" sz="1100" dirty="0" smtClean="0">
                <a:solidFill>
                  <a:srgbClr val="000000"/>
                </a:solidFill>
              </a:rPr>
              <a:t>Institute.</a:t>
            </a:r>
            <a:endParaRPr lang="en-US" sz="1100" dirty="0">
              <a:solidFill>
                <a:srgbClr val="000000"/>
              </a:solidFill>
            </a:endParaRPr>
          </a:p>
        </p:txBody>
      </p:sp>
      <p:graphicFrame>
        <p:nvGraphicFramePr>
          <p:cNvPr id="14341" name="Object 3"/>
          <p:cNvGraphicFramePr>
            <a:graphicFrameLocks/>
          </p:cNvGraphicFramePr>
          <p:nvPr>
            <p:extLst/>
          </p:nvPr>
        </p:nvGraphicFramePr>
        <p:xfrm>
          <a:off x="96398" y="1395273"/>
          <a:ext cx="8748712" cy="506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5838" name="Chart" r:id="rId5" imgW="8715429" imgH="5057659" progId="MSGraph.Chart.8">
                  <p:embed followColorScheme="full"/>
                </p:oleObj>
              </mc:Choice>
              <mc:Fallback>
                <p:oleObj name="Chart" r:id="rId5" imgW="8715429" imgH="5057659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98" y="1395273"/>
                        <a:ext cx="8748712" cy="506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924" y="1118274"/>
            <a:ext cx="94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$ Millions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787326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8771" y="95345"/>
            <a:ext cx="7400925" cy="860425"/>
          </a:xfrm>
          <a:prstGeom prst="rect">
            <a:avLst/>
          </a:prstGeom>
        </p:spPr>
        <p:txBody>
          <a:bodyPr/>
          <a:lstStyle>
            <a:lvl1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 charset="0"/>
                <a:ea typeface="+mj-ea"/>
                <a:cs typeface="+mj-cs"/>
              </a:defRPr>
            </a:lvl1pPr>
            <a:lvl2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2pPr>
            <a:lvl3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3pPr>
            <a:lvl4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4pPr>
            <a:lvl5pPr algn="l" defTabSz="114300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225A7A"/>
                </a:solidFill>
                <a:latin typeface="Arial"/>
              </a:defRPr>
            </a:lvl5pPr>
            <a:lvl6pPr marL="4572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6pPr>
            <a:lvl7pPr marL="9144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7pPr>
            <a:lvl8pPr marL="13716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8pPr>
            <a:lvl9pPr marL="1828800" algn="l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>
                    <a:alpha val="100000"/>
                  </a:schemeClr>
                </a:solidFill>
                <a:latin typeface="Arial"/>
              </a:defRPr>
            </a:lvl9pPr>
          </a:lstStyle>
          <a:p>
            <a:r>
              <a:rPr lang="en-US" kern="0" dirty="0" smtClean="0"/>
              <a:t>Tornadoes, Hail, and Wind Events</a:t>
            </a:r>
            <a:br>
              <a:rPr lang="en-US" kern="0" dirty="0" smtClean="0"/>
            </a:br>
            <a:r>
              <a:rPr lang="en-US" kern="0" dirty="0" smtClean="0"/>
              <a:t>in Mississippi, 2015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890" y="1101673"/>
            <a:ext cx="7146180" cy="5249966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6580378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en-US" sz="1100" dirty="0" smtClean="0">
                <a:solidFill>
                  <a:srgbClr val="000000"/>
                </a:solidFill>
                <a:hlinkClick r:id="rId3"/>
              </a:rPr>
              <a:t>www.spc.noaa.gov/climo/online/monthly/states.php?month=00&amp;year=2000&amp;state=MS</a:t>
            </a:r>
            <a:r>
              <a:rPr lang="en-US" sz="1100" dirty="0" smtClean="0">
                <a:solidFill>
                  <a:srgbClr val="000000"/>
                </a:solidFill>
              </a:rPr>
              <a:t> 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Information Institute.</a:t>
            </a:r>
          </a:p>
        </p:txBody>
      </p:sp>
    </p:spTree>
    <p:extLst>
      <p:ext uri="{BB962C8B-B14F-4D97-AF65-F5344CB8AC3E}">
        <p14:creationId xmlns:p14="http://schemas.microsoft.com/office/powerpoint/2010/main" val="203248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>
          <a:xfrm>
            <a:off x="268771" y="95345"/>
            <a:ext cx="7400925" cy="860425"/>
          </a:xfrm>
        </p:spPr>
        <p:txBody>
          <a:bodyPr/>
          <a:lstStyle/>
          <a:p>
            <a:r>
              <a:rPr lang="en-US" dirty="0" smtClean="0"/>
              <a:t>Number of Tornadoes in Mississippi, Yearly, 2000-2015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522338"/>
              </p:ext>
            </p:extLst>
          </p:nvPr>
        </p:nvGraphicFramePr>
        <p:xfrm>
          <a:off x="202711" y="1083658"/>
          <a:ext cx="8656637" cy="459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4476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02711" y="1083658"/>
                        <a:ext cx="8656637" cy="45993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6580378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hlinkClick r:id="rId6"/>
              </a:rPr>
              <a:t>http://</a:t>
            </a:r>
            <a:r>
              <a:rPr lang="en-US" sz="1100" dirty="0" smtClean="0">
                <a:solidFill>
                  <a:srgbClr val="000000"/>
                </a:solidFill>
                <a:hlinkClick r:id="rId6"/>
              </a:rPr>
              <a:t>www.spc.noaa.gov/climo/online/monthly/states.php?month=00&amp;year=2000&amp;state=MS</a:t>
            </a:r>
            <a:r>
              <a:rPr lang="en-US" sz="1100" dirty="0" smtClean="0">
                <a:solidFill>
                  <a:srgbClr val="000000"/>
                </a:solidFill>
              </a:rPr>
              <a:t> 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327991" y="5683044"/>
            <a:ext cx="8597417" cy="79395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 the number of tornadoes that strike Mississippi each year increasing? Based </a:t>
            </a:r>
            <a:r>
              <a:rPr lang="en-US" b="1" dirty="0" smtClean="0">
                <a:solidFill>
                  <a:srgbClr val="FFFFFF"/>
                </a:solidFill>
              </a:rPr>
              <a:t>on the last 16 years—and especially the last 8—it certainly seems so. 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15917" name="AutoShape 13"/>
          <p:cNvSpPr>
            <a:spLocks noChangeArrowheads="1"/>
          </p:cNvSpPr>
          <p:nvPr/>
        </p:nvSpPr>
        <p:spPr bwMode="blackWhite">
          <a:xfrm>
            <a:off x="1357175" y="1083658"/>
            <a:ext cx="2870695" cy="922123"/>
          </a:xfrm>
          <a:prstGeom prst="wedgeRectCallout">
            <a:avLst>
              <a:gd name="adj1" fmla="val 39342"/>
              <a:gd name="adj2" fmla="val 1348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Avg., 2000-2007: 49.0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Avg., 2008-2015: 85.8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92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  <p:bldP spid="191591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>
          <a:xfrm>
            <a:off x="268771" y="95345"/>
            <a:ext cx="7400925" cy="860425"/>
          </a:xfrm>
        </p:spPr>
        <p:txBody>
          <a:bodyPr/>
          <a:lstStyle/>
          <a:p>
            <a:r>
              <a:rPr lang="en-US" dirty="0" smtClean="0"/>
              <a:t>Number </a:t>
            </a:r>
            <a:r>
              <a:rPr lang="en-US" smtClean="0"/>
              <a:t>of High Wind Events </a:t>
            </a:r>
            <a:r>
              <a:rPr lang="en-US" dirty="0" smtClean="0"/>
              <a:t>in Mississippi, Yearly, 2000-2015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26612"/>
              </p:ext>
            </p:extLst>
          </p:nvPr>
        </p:nvGraphicFramePr>
        <p:xfrm>
          <a:off x="202711" y="1083658"/>
          <a:ext cx="8656637" cy="459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8569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02711" y="1083658"/>
                        <a:ext cx="8656637" cy="459938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6580378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hlinkClick r:id="rId6"/>
              </a:rPr>
              <a:t>http://</a:t>
            </a:r>
            <a:r>
              <a:rPr lang="en-US" sz="1100" dirty="0" smtClean="0">
                <a:solidFill>
                  <a:srgbClr val="000000"/>
                </a:solidFill>
                <a:hlinkClick r:id="rId6"/>
              </a:rPr>
              <a:t>www.spc.noaa.gov/climo/online/monthly/states.php?month=00&amp;year=2000&amp;state=MS</a:t>
            </a:r>
            <a:r>
              <a:rPr lang="en-US" sz="1100" dirty="0" smtClean="0">
                <a:solidFill>
                  <a:srgbClr val="000000"/>
                </a:solidFill>
              </a:rPr>
              <a:t> ;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Insurance 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327991" y="5683044"/>
            <a:ext cx="8597417" cy="79395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Is the number of high wind events that strike Mississippi each year increasing? Based </a:t>
            </a:r>
            <a:r>
              <a:rPr lang="en-US" b="1" dirty="0" smtClean="0">
                <a:solidFill>
                  <a:srgbClr val="FFFFFF"/>
                </a:solidFill>
              </a:rPr>
              <a:t>on the last 16 years, it certainly doesn’t seem so. 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915917" name="AutoShape 13"/>
          <p:cNvSpPr>
            <a:spLocks noChangeArrowheads="1"/>
          </p:cNvSpPr>
          <p:nvPr/>
        </p:nvSpPr>
        <p:spPr bwMode="blackWhite">
          <a:xfrm>
            <a:off x="1357175" y="1083658"/>
            <a:ext cx="2870695" cy="922123"/>
          </a:xfrm>
          <a:prstGeom prst="wedgeRectCallout">
            <a:avLst>
              <a:gd name="adj1" fmla="val 39342"/>
              <a:gd name="adj2" fmla="val 1348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Avg., 2000-2007: 450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b="1" dirty="0" smtClean="0">
                <a:solidFill>
                  <a:srgbClr val="FFFFFF"/>
                </a:solidFill>
              </a:rPr>
              <a:t>Avg., 2008-2015</a:t>
            </a:r>
            <a:r>
              <a:rPr lang="en-US" b="1" smtClean="0">
                <a:solidFill>
                  <a:srgbClr val="FFFFFF"/>
                </a:solidFill>
              </a:rPr>
              <a:t>: 528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381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1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  <p:bldP spid="191591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185738"/>
            <a:ext cx="7385050" cy="860425"/>
          </a:xfrm>
        </p:spPr>
        <p:txBody>
          <a:bodyPr/>
          <a:lstStyle/>
          <a:p>
            <a:r>
              <a:rPr lang="en-US" altLang="en-US" sz="2600" dirty="0" smtClean="0">
                <a:latin typeface="Arial" panose="020B0604020202020204" pitchFamily="34" charset="0"/>
              </a:rPr>
              <a:t>P/C Industry Homeowners Claim Frequency, Mississippi, 1997-2013</a:t>
            </a:r>
          </a:p>
        </p:txBody>
      </p:sp>
      <p:graphicFrame>
        <p:nvGraphicFramePr>
          <p:cNvPr id="101379" name="Object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3419732738"/>
              </p:ext>
            </p:extLst>
          </p:nvPr>
        </p:nvGraphicFramePr>
        <p:xfrm>
          <a:off x="168275" y="1143000"/>
          <a:ext cx="8683625" cy="504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1404" name="Chart" r:id="rId4" imgW="8724799" imgH="5067390" progId="MSGraph.Chart.8">
                  <p:embed followColorScheme="full"/>
                </p:oleObj>
              </mc:Choice>
              <mc:Fallback>
                <p:oleObj name="Chart" r:id="rId4" imgW="8724799" imgH="5067390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" y="1143000"/>
                        <a:ext cx="8683625" cy="504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Rectangle 5"/>
          <p:cNvSpPr>
            <a:spLocks noChangeArrowheads="1"/>
          </p:cNvSpPr>
          <p:nvPr/>
        </p:nvSpPr>
        <p:spPr bwMode="auto">
          <a:xfrm>
            <a:off x="0" y="6575425"/>
            <a:ext cx="8610600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Insurance Research Council, “Trends in Homeowners Insurance Claims,” </a:t>
            </a:r>
            <a:r>
              <a:rPr lang="en-US" altLang="en-US" sz="1100" dirty="0" smtClean="0"/>
              <a:t>p.72; </a:t>
            </a:r>
            <a:r>
              <a:rPr lang="en-US" altLang="en-US" sz="1100" dirty="0"/>
              <a:t>Insurance Information Institute</a:t>
            </a:r>
          </a:p>
        </p:txBody>
      </p:sp>
      <p:sp>
        <p:nvSpPr>
          <p:cNvPr id="101381" name="TextBox 6"/>
          <p:cNvSpPr txBox="1">
            <a:spLocks noChangeArrowheads="1"/>
          </p:cNvSpPr>
          <p:nvPr/>
        </p:nvSpPr>
        <p:spPr bwMode="auto">
          <a:xfrm>
            <a:off x="152400" y="1066800"/>
            <a:ext cx="1552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Claims Paid per 100 Exposures</a:t>
            </a:r>
          </a:p>
        </p:txBody>
      </p:sp>
    </p:spTree>
    <p:extLst>
      <p:ext uri="{BB962C8B-B14F-4D97-AF65-F5344CB8AC3E}">
        <p14:creationId xmlns:p14="http://schemas.microsoft.com/office/powerpoint/2010/main" val="21990990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185738"/>
            <a:ext cx="7385050" cy="860425"/>
          </a:xfrm>
        </p:spPr>
        <p:txBody>
          <a:bodyPr/>
          <a:lstStyle/>
          <a:p>
            <a:r>
              <a:rPr lang="en-US" altLang="en-US" sz="2600" dirty="0">
                <a:latin typeface="Arial" panose="020B0604020202020204" pitchFamily="34" charset="0"/>
              </a:rPr>
              <a:t>P/C Industry HO Average Claim Severity,</a:t>
            </a:r>
            <a:r>
              <a:rPr lang="en-US" altLang="en-US" sz="2600">
                <a:latin typeface="Arial" panose="020B0604020202020204" pitchFamily="34" charset="0"/>
              </a:rPr>
              <a:t/>
            </a:r>
            <a:br>
              <a:rPr lang="en-US" altLang="en-US" sz="2600">
                <a:latin typeface="Arial" panose="020B0604020202020204" pitchFamily="34" charset="0"/>
              </a:rPr>
            </a:br>
            <a:r>
              <a:rPr lang="en-US" altLang="en-US" sz="2600" smtClean="0">
                <a:latin typeface="Arial" panose="020B0604020202020204" pitchFamily="34" charset="0"/>
              </a:rPr>
              <a:t>Mississippi</a:t>
            </a:r>
            <a:r>
              <a:rPr lang="en-US" altLang="en-US" sz="2600" dirty="0">
                <a:latin typeface="Arial" panose="020B0604020202020204" pitchFamily="34" charset="0"/>
              </a:rPr>
              <a:t>, 1997-2013</a:t>
            </a:r>
            <a:endParaRPr lang="en-US" altLang="en-US" sz="26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103427" name="Object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2986508021"/>
              </p:ext>
            </p:extLst>
          </p:nvPr>
        </p:nvGraphicFramePr>
        <p:xfrm>
          <a:off x="157163" y="1016000"/>
          <a:ext cx="8716962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4707" name="Chart" r:id="rId4" imgW="8724799" imgH="5048276" progId="MSGraph.Chart.8">
                  <p:embed followColorScheme="full"/>
                </p:oleObj>
              </mc:Choice>
              <mc:Fallback>
                <p:oleObj name="Chart" r:id="rId4" imgW="8724799" imgH="504827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1016000"/>
                        <a:ext cx="8716962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8" name="Rectangle 5"/>
          <p:cNvSpPr>
            <a:spLocks noChangeArrowheads="1"/>
          </p:cNvSpPr>
          <p:nvPr/>
        </p:nvSpPr>
        <p:spPr bwMode="auto">
          <a:xfrm>
            <a:off x="0" y="6281738"/>
            <a:ext cx="8610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Insurance Research Council, “Trends in Homeowners Insurance Claims,” 2015 edition,  p. </a:t>
            </a:r>
            <a:r>
              <a:rPr lang="en-US" altLang="en-US" sz="1100" dirty="0" smtClean="0"/>
              <a:t>72; </a:t>
            </a:r>
            <a:r>
              <a:rPr lang="en-US" altLang="en-US" sz="1100" dirty="0"/>
              <a:t>BLS inflation calculator,</a:t>
            </a:r>
            <a:br>
              <a:rPr lang="en-US" altLang="en-US" sz="1100" dirty="0"/>
            </a:br>
            <a:r>
              <a:rPr lang="en-US" altLang="en-US" sz="1100" dirty="0"/>
              <a:t>with Insurance Information Institute calculations</a:t>
            </a:r>
          </a:p>
        </p:txBody>
      </p:sp>
      <p:sp>
        <p:nvSpPr>
          <p:cNvPr id="103430" name="TextBox 1"/>
          <p:cNvSpPr txBox="1">
            <a:spLocks noChangeArrowheads="1"/>
          </p:cNvSpPr>
          <p:nvPr/>
        </p:nvSpPr>
        <p:spPr bwMode="auto">
          <a:xfrm>
            <a:off x="152400" y="1185863"/>
            <a:ext cx="4191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 smtClean="0"/>
              <a:t>Current </a:t>
            </a:r>
            <a:r>
              <a:rPr lang="en-US" altLang="en-US" sz="1600" dirty="0"/>
              <a:t>dollars</a:t>
            </a:r>
          </a:p>
        </p:txBody>
      </p:sp>
    </p:spTree>
    <p:extLst>
      <p:ext uri="{BB962C8B-B14F-4D97-AF65-F5344CB8AC3E}">
        <p14:creationId xmlns:p14="http://schemas.microsoft.com/office/powerpoint/2010/main" val="2854239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185738"/>
            <a:ext cx="7385050" cy="860425"/>
          </a:xfrm>
        </p:spPr>
        <p:txBody>
          <a:bodyPr/>
          <a:lstStyle/>
          <a:p>
            <a:r>
              <a:rPr lang="en-US" altLang="en-US" sz="2600" dirty="0">
                <a:latin typeface="Arial" panose="020B0604020202020204" pitchFamily="34" charset="0"/>
              </a:rPr>
              <a:t>P/C Industry HO Average Claim Severity,</a:t>
            </a:r>
            <a:br>
              <a:rPr lang="en-US" altLang="en-US" sz="2600" dirty="0">
                <a:latin typeface="Arial" panose="020B0604020202020204" pitchFamily="34" charset="0"/>
              </a:rPr>
            </a:br>
            <a:r>
              <a:rPr lang="en-US" altLang="en-US" sz="2600" dirty="0">
                <a:latin typeface="Arial" panose="020B0604020202020204" pitchFamily="34" charset="0"/>
              </a:rPr>
              <a:t>Inflation-adjusted, Mississippi, 1997-2013</a:t>
            </a:r>
            <a:endParaRPr lang="en-US" altLang="en-US" sz="2600" dirty="0" smtClean="0">
              <a:latin typeface="Arial" panose="020B0604020202020204" pitchFamily="34" charset="0"/>
            </a:endParaRPr>
          </a:p>
        </p:txBody>
      </p:sp>
      <p:graphicFrame>
        <p:nvGraphicFramePr>
          <p:cNvPr id="103427" name="Object 3"/>
          <p:cNvGraphicFramePr>
            <a:graphicFrameLocks noGrp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4002765516"/>
              </p:ext>
            </p:extLst>
          </p:nvPr>
        </p:nvGraphicFramePr>
        <p:xfrm>
          <a:off x="157163" y="1016000"/>
          <a:ext cx="8716962" cy="504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76752" name="Chart" r:id="rId4" imgW="8724799" imgH="5048276" progId="MSGraph.Chart.8">
                  <p:embed followColorScheme="full"/>
                </p:oleObj>
              </mc:Choice>
              <mc:Fallback>
                <p:oleObj name="Chart" r:id="rId4" imgW="8724799" imgH="504827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3" y="1016000"/>
                        <a:ext cx="8716962" cy="504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28" name="Rectangle 5"/>
          <p:cNvSpPr>
            <a:spLocks noChangeArrowheads="1"/>
          </p:cNvSpPr>
          <p:nvPr/>
        </p:nvSpPr>
        <p:spPr bwMode="auto">
          <a:xfrm>
            <a:off x="0" y="6281738"/>
            <a:ext cx="86106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Insurance Research Council, “Trends in Homeowners Insurance Claims,” 2015 edition,  p. </a:t>
            </a:r>
            <a:r>
              <a:rPr lang="en-US" altLang="en-US" sz="1100" dirty="0" smtClean="0"/>
              <a:t>72; </a:t>
            </a:r>
            <a:r>
              <a:rPr lang="en-US" altLang="en-US" sz="1100" dirty="0"/>
              <a:t>BLS inflation calculator,</a:t>
            </a:r>
            <a:br>
              <a:rPr lang="en-US" altLang="en-US" sz="1100" dirty="0"/>
            </a:br>
            <a:r>
              <a:rPr lang="en-US" altLang="en-US" sz="1100" dirty="0"/>
              <a:t>with Insurance Information Institute calculations</a:t>
            </a:r>
          </a:p>
        </p:txBody>
      </p:sp>
      <p:sp>
        <p:nvSpPr>
          <p:cNvPr id="103430" name="TextBox 1"/>
          <p:cNvSpPr txBox="1">
            <a:spLocks noChangeArrowheads="1"/>
          </p:cNvSpPr>
          <p:nvPr/>
        </p:nvSpPr>
        <p:spPr bwMode="auto">
          <a:xfrm>
            <a:off x="152400" y="1185863"/>
            <a:ext cx="4191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600" dirty="0" smtClean="0"/>
              <a:t>Constant </a:t>
            </a:r>
            <a:r>
              <a:rPr lang="en-US" altLang="en-US" sz="1600" dirty="0"/>
              <a:t>dollars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blackWhite">
          <a:xfrm>
            <a:off x="6548284" y="1399642"/>
            <a:ext cx="2271251" cy="965657"/>
          </a:xfrm>
          <a:prstGeom prst="wedgeRectCallout">
            <a:avLst>
              <a:gd name="adj1" fmla="val 34987"/>
              <a:gd name="adj2" fmla="val 9612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Non-CAT inflation-adjusted claim severity tripled in the 17 years 1997-2013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4446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9219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  <a:latin typeface="Times New Roman" pitchFamily="18" charset="0"/>
              </a:rPr>
              <a:t>12/01/09 - 9pm</a:t>
            </a:r>
          </a:p>
        </p:txBody>
      </p:sp>
      <p:sp>
        <p:nvSpPr>
          <p:cNvPr id="1929220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rgbClr val="FFFFFF"/>
                </a:solidFill>
                <a:latin typeface="Times New Roman" pitchFamily="18" charset="0"/>
              </a:rPr>
              <a:t>eSlide – P6466 – The Financial Crisis and the Future of the P/C</a:t>
            </a:r>
          </a:p>
        </p:txBody>
      </p:sp>
      <p:sp>
        <p:nvSpPr>
          <p:cNvPr id="1929221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BF83BB6-F6BE-4086-BDD1-22EA1B241088}" type="slidenum">
              <a:rPr lang="en-US" sz="900">
                <a:solidFill>
                  <a:srgbClr val="000000"/>
                </a:solidFill>
                <a:latin typeface="Times New Roman" pitchFamily="18" charset="0"/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56</a:t>
            </a:fld>
            <a:endParaRPr lang="en-US" sz="9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1929218" name="Object 2"/>
          <p:cNvGraphicFramePr>
            <a:graphicFrameLocks noChangeAspect="1"/>
          </p:cNvGraphicFramePr>
          <p:nvPr>
            <p:extLst/>
          </p:nvPr>
        </p:nvGraphicFramePr>
        <p:xfrm>
          <a:off x="215900" y="1371600"/>
          <a:ext cx="8661400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30758" name="Chart" r:id="rId4" imgW="8543971" imgH="3543217" progId="MSGraph.Chart.8">
                  <p:embed followColorScheme="full"/>
                </p:oleObj>
              </mc:Choice>
              <mc:Fallback>
                <p:oleObj name="Chart" r:id="rId4" imgW="8543971" imgH="35432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5900" y="1371600"/>
                        <a:ext cx="8661400" cy="359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9222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U.S. Insured Catastrophe Losses</a:t>
            </a:r>
          </a:p>
        </p:txBody>
      </p:sp>
      <p:sp>
        <p:nvSpPr>
          <p:cNvPr id="1929223" name="Rectangle 4"/>
          <p:cNvSpPr>
            <a:spLocks noChangeArrowheads="1"/>
          </p:cNvSpPr>
          <p:nvPr/>
        </p:nvSpPr>
        <p:spPr bwMode="auto">
          <a:xfrm>
            <a:off x="0" y="5733846"/>
            <a:ext cx="9144000" cy="11241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endParaRPr lang="en-US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endParaRPr lang="en-US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 smtClean="0">
                <a:solidFill>
                  <a:srgbClr val="000000"/>
                </a:solidFill>
              </a:rPr>
              <a:t>*Through 12/31/14.</a:t>
            </a:r>
            <a:endParaRPr lang="en-US" sz="1050" dirty="0">
              <a:solidFill>
                <a:srgbClr val="000000"/>
              </a:solidFill>
            </a:endParaRP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>
                <a:solidFill>
                  <a:srgbClr val="000000"/>
                </a:solidFill>
              </a:rPr>
              <a:t>Note: 2001 figure includes $20.3B for 9/11 losses reported through 12/31/01 ($25.9B 2011 dollars). Includes only business and personal property claims, business interruption and auto claims. Non-prop/BI losses = $12.2B ($15.6B in 2011 dollars.)  </a:t>
            </a:r>
          </a:p>
          <a:p>
            <a:pPr algn="l"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050" dirty="0">
                <a:solidFill>
                  <a:srgbClr val="000000"/>
                </a:solidFill>
              </a:rPr>
              <a:t>Sources: Property Claims Service/ISO;  Insurance Information Institute.</a:t>
            </a:r>
          </a:p>
        </p:txBody>
      </p:sp>
      <p:sp>
        <p:nvSpPr>
          <p:cNvPr id="2120710" name="Rectangle 6"/>
          <p:cNvSpPr>
            <a:spLocks noChangeArrowheads="1"/>
          </p:cNvSpPr>
          <p:nvPr/>
        </p:nvSpPr>
        <p:spPr bwMode="blackWhite">
          <a:xfrm>
            <a:off x="206476" y="4872039"/>
            <a:ext cx="6465787" cy="117974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2013/14 Were Welcome Respites from 2011/12, among the Costliest Years for Insured </a:t>
            </a:r>
            <a:r>
              <a:rPr lang="en-US" sz="2000" b="1" dirty="0">
                <a:solidFill>
                  <a:srgbClr val="FFFFFF"/>
                </a:solidFill>
              </a:rPr>
              <a:t>D</a:t>
            </a:r>
            <a:r>
              <a:rPr lang="en-US" sz="2000" b="1" dirty="0" smtClean="0">
                <a:solidFill>
                  <a:srgbClr val="FFFFFF"/>
                </a:solidFill>
              </a:rPr>
              <a:t>isaster </a:t>
            </a:r>
            <a:r>
              <a:rPr lang="en-US" sz="2000" b="1" dirty="0">
                <a:solidFill>
                  <a:srgbClr val="FFFFFF"/>
                </a:solidFill>
              </a:rPr>
              <a:t>L</a:t>
            </a:r>
            <a:r>
              <a:rPr lang="en-US" sz="2000" b="1" dirty="0" smtClean="0">
                <a:solidFill>
                  <a:srgbClr val="FFFFFF"/>
                </a:solidFill>
              </a:rPr>
              <a:t>osses in US History.  Longer-term Trend is for more—not fewer—Costly Events</a:t>
            </a:r>
            <a:endParaRPr lang="en-US" sz="2000" b="1" i="1" dirty="0">
              <a:solidFill>
                <a:srgbClr val="FFFFFF"/>
              </a:solidFill>
            </a:endParaRPr>
          </a:p>
        </p:txBody>
      </p:sp>
      <p:sp>
        <p:nvSpPr>
          <p:cNvPr id="2120711" name="AutoShape 7"/>
          <p:cNvSpPr>
            <a:spLocks noChangeArrowheads="1"/>
          </p:cNvSpPr>
          <p:nvPr/>
        </p:nvSpPr>
        <p:spPr bwMode="blackWhite">
          <a:xfrm>
            <a:off x="6548284" y="1399642"/>
            <a:ext cx="2271251" cy="965657"/>
          </a:xfrm>
          <a:prstGeom prst="wedgeRectCallout">
            <a:avLst>
              <a:gd name="adj1" fmla="val 15506"/>
              <a:gd name="adj2" fmla="val 75763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2012  was the 3</a:t>
            </a:r>
            <a:r>
              <a:rPr lang="en-US" sz="1400" b="1" baseline="300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most expensive year ever for insured CAT losses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20712" name="AutoShape 8"/>
          <p:cNvSpPr>
            <a:spLocks noChangeArrowheads="1"/>
          </p:cNvSpPr>
          <p:nvPr/>
        </p:nvSpPr>
        <p:spPr bwMode="blackWhite">
          <a:xfrm>
            <a:off x="7189654" y="5061187"/>
            <a:ext cx="1717675" cy="1004887"/>
          </a:xfrm>
          <a:prstGeom prst="wedgeRectCallout">
            <a:avLst>
              <a:gd name="adj1" fmla="val 33248"/>
              <a:gd name="adj2" fmla="val -68471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$15.5 billion in insured CAT losses in 2014</a:t>
            </a:r>
            <a:endParaRPr lang="en-US" sz="14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29227" name="Rectangle 9"/>
          <p:cNvSpPr>
            <a:spLocks noChangeArrowheads="1"/>
          </p:cNvSpPr>
          <p:nvPr/>
        </p:nvSpPr>
        <p:spPr bwMode="black">
          <a:xfrm>
            <a:off x="110968" y="1162050"/>
            <a:ext cx="8534400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>
                <a:solidFill>
                  <a:srgbClr val="225A7A"/>
                </a:solidFill>
              </a:rPr>
              <a:t>($ Billions, </a:t>
            </a:r>
            <a:r>
              <a:rPr lang="en-US" sz="1600" b="1" dirty="0" smtClean="0">
                <a:solidFill>
                  <a:srgbClr val="225A7A"/>
                </a:solidFill>
              </a:rPr>
              <a:t>$ 2013)</a:t>
            </a:r>
            <a:endParaRPr lang="en-US" sz="1600" b="1" dirty="0">
              <a:solidFill>
                <a:srgbClr val="225A7A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40343-96C3-4428-9289-DDDB4F32FA97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73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2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12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710" grpId="0" animBg="1"/>
      <p:bldP spid="2120711" grpId="0" animBg="1"/>
      <p:bldP spid="212071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0035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BF3661-802E-4715-888C-25186D51C53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Ratio Points Associated with Catastrophe Losses: 1960 – 2013*</a:t>
            </a:r>
          </a:p>
        </p:txBody>
      </p:sp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0" y="6093938"/>
            <a:ext cx="8888413" cy="7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*2010s represent 2010-2013.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</a:rPr>
              <a:t>Notes</a:t>
            </a:r>
            <a:r>
              <a:rPr lang="en-US" sz="1100" dirty="0">
                <a:solidFill>
                  <a:srgbClr val="000000"/>
                </a:solidFill>
              </a:rPr>
              <a:t>: Private carrier losses only.  Excludes loss adjustment expenses and reinsurance reinstatement premiums. Figures are adjusted for losses ultimately paid by foreign insurers and reinsurers.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</a:rPr>
              <a:t>ISO (1960-2011); A.M. Best (2012E) </a:t>
            </a:r>
            <a:r>
              <a:rPr lang="en-US" sz="1100" dirty="0">
                <a:solidFill>
                  <a:srgbClr val="000000"/>
                </a:solidFill>
              </a:rPr>
              <a:t>Insurance Information Institute.				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271463" y="1301750"/>
          <a:ext cx="8670925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09080" name="Chart" r:id="rId4" imgW="8572457" imgH="3743286" progId="MSGraph.Chart.8">
                  <p:embed followColorScheme="full"/>
                </p:oleObj>
              </mc:Choice>
              <mc:Fallback>
                <p:oleObj name="Chart" r:id="rId4" imgW="8572457" imgH="374328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71463" y="1301750"/>
                        <a:ext cx="8670925" cy="424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blackWhite">
          <a:xfrm>
            <a:off x="700088" y="5392644"/>
            <a:ext cx="7834312" cy="642938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>
                <a:solidFill>
                  <a:srgbClr val="FFFFFF"/>
                </a:solidFill>
              </a:rPr>
              <a:t>The Catastrophe Loss Component of Private Insurer Losses Has Increased Sharply in Recent Decades</a:t>
            </a:r>
            <a:endParaRPr lang="en-US" b="1" i="1">
              <a:solidFill>
                <a:srgbClr val="FFFFFF"/>
              </a:solidFill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2789238" y="1063625"/>
            <a:ext cx="2130425" cy="2668588"/>
          </a:xfrm>
          <a:prstGeom prst="wedgeRectCallout">
            <a:avLst>
              <a:gd name="adj1" fmla="val 42806"/>
              <a:gd name="adj2" fmla="val -4505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Avg. CAT  Loss Component of the</a:t>
            </a:r>
            <a:r>
              <a:rPr lang="en-US" sz="1600" b="1" u="sng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Combined Ratio  </a:t>
            </a:r>
            <a:r>
              <a:rPr lang="en-US" sz="1600" b="1" u="sng" dirty="0">
                <a:solidFill>
                  <a:schemeClr val="bg1"/>
                </a:solidFill>
              </a:rPr>
              <a:t> by Decade</a:t>
            </a:r>
          </a:p>
          <a:p>
            <a:pPr algn="ctr" eaLnBrk="0" hangingPunct="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1960s: 1.04       1970s: 0.85     1980s: 1.31     1990s: 3.39     2000s: 3.52     2010s: </a:t>
            </a:r>
            <a:r>
              <a:rPr lang="en-US" sz="1600" b="1" dirty="0" smtClean="0">
                <a:solidFill>
                  <a:schemeClr val="bg1"/>
                </a:solidFill>
              </a:rPr>
              <a:t>6.1E*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black">
          <a:xfrm>
            <a:off x="201613" y="1131888"/>
            <a:ext cx="8221662" cy="220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Combined Ratio Points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blackWhite">
          <a:xfrm>
            <a:off x="5515898" y="1091381"/>
            <a:ext cx="2875936" cy="766916"/>
          </a:xfrm>
          <a:prstGeom prst="wedgeRectCallout">
            <a:avLst>
              <a:gd name="adj1" fmla="val 57755"/>
              <a:gd name="adj2" fmla="val 40809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rgbClr val="FFFFFF"/>
                </a:solidFill>
              </a:rPr>
              <a:t>Catastrophe losses as a share of all losses reached a record high in 2012</a:t>
            </a:r>
            <a:endParaRPr lang="en-US" sz="16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246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2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3994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D7B5BD-624F-4B7E-8F48-4832CB39796A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33798" name="Freeform 2"/>
          <p:cNvSpPr>
            <a:spLocks/>
          </p:cNvSpPr>
          <p:nvPr/>
        </p:nvSpPr>
        <p:spPr bwMode="gray">
          <a:xfrm>
            <a:off x="4424363" y="2084388"/>
            <a:ext cx="120650" cy="531812"/>
          </a:xfrm>
          <a:custGeom>
            <a:avLst/>
            <a:gdLst>
              <a:gd name="T0" fmla="*/ 0 w 102"/>
              <a:gd name="T1" fmla="*/ 2147483647 h 180"/>
              <a:gd name="T2" fmla="*/ 0 w 102"/>
              <a:gd name="T3" fmla="*/ 0 h 180"/>
              <a:gd name="T4" fmla="*/ 2147483647 w 102"/>
              <a:gd name="T5" fmla="*/ 0 h 180"/>
              <a:gd name="T6" fmla="*/ 0 60000 65536"/>
              <a:gd name="T7" fmla="*/ 0 60000 65536"/>
              <a:gd name="T8" fmla="*/ 0 60000 65536"/>
              <a:gd name="T9" fmla="*/ 0 w 102"/>
              <a:gd name="T10" fmla="*/ 0 h 180"/>
              <a:gd name="T11" fmla="*/ 102 w 10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3"/>
          <p:cNvSpPr>
            <a:spLocks noGrp="1" noChangeArrowheads="1"/>
          </p:cNvSpPr>
          <p:nvPr>
            <p:ph type="title"/>
          </p:nvPr>
        </p:nvSpPr>
        <p:spPr>
          <a:xfrm>
            <a:off x="44450" y="90488"/>
            <a:ext cx="7699375" cy="860425"/>
          </a:xfrm>
        </p:spPr>
        <p:txBody>
          <a:bodyPr/>
          <a:lstStyle/>
          <a:p>
            <a:r>
              <a:rPr lang="en-US" dirty="0" smtClean="0"/>
              <a:t>Inflation Adjusted U.S. Catastrophe Losses by Cause of Loss, 1994–2013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6151176" name="Object 8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159000" y="1584325"/>
          <a:ext cx="4486275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2117" name="Chart" r:id="rId4" imgW="4486073" imgH="3695728" progId="MSGraph.Chart.8">
                  <p:embed followColorScheme="full"/>
                </p:oleObj>
              </mc:Choice>
              <mc:Fallback>
                <p:oleObj name="Chart" r:id="rId4" imgW="4486073" imgH="3695728" progId="MSGraph.Chart.8">
                  <p:embed followColorScheme="full"/>
                  <p:pic>
                    <p:nvPicPr>
                      <p:cNvPr id="0" name=""/>
                      <p:cNvPicPr preferRelativeResize="0"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59000" y="1584325"/>
                        <a:ext cx="4486275" cy="369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5"/>
          <p:cNvSpPr>
            <a:spLocks noChangeArrowheads="1"/>
          </p:cNvSpPr>
          <p:nvPr/>
        </p:nvSpPr>
        <p:spPr bwMode="auto">
          <a:xfrm>
            <a:off x="0" y="5457825"/>
            <a:ext cx="88217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100" dirty="0"/>
              <a:t>							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AutoNum type="arabicPeriod"/>
              <a:defRPr/>
            </a:pPr>
            <a:r>
              <a:rPr lang="en-US" sz="1100" dirty="0"/>
              <a:t>Catastrophes are defined as events causing direct insured losses to property of $25 million or more in </a:t>
            </a:r>
            <a:r>
              <a:rPr lang="en-US" sz="1100" dirty="0" smtClean="0"/>
              <a:t>2013 </a:t>
            </a:r>
            <a:r>
              <a:rPr lang="en-US" sz="1100" dirty="0"/>
              <a:t>dollars.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AutoNum type="arabicPeriod"/>
              <a:defRPr/>
            </a:pPr>
            <a:r>
              <a:rPr lang="en-US" sz="1100" dirty="0"/>
              <a:t>Excludes snow.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AutoNum type="arabicPeriod"/>
              <a:defRPr/>
            </a:pPr>
            <a:r>
              <a:rPr lang="en-US" sz="1100" dirty="0"/>
              <a:t>Does not include NFIP flood losses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AutoNum type="arabicPeriod"/>
              <a:defRPr/>
            </a:pPr>
            <a:r>
              <a:rPr lang="en-US" sz="1100" dirty="0"/>
              <a:t>Includes </a:t>
            </a:r>
            <a:r>
              <a:rPr lang="en-US" sz="1100" dirty="0" err="1"/>
              <a:t>wildland</a:t>
            </a:r>
            <a:r>
              <a:rPr lang="en-US" sz="1100" dirty="0"/>
              <a:t> fires</a:t>
            </a:r>
          </a:p>
          <a:p>
            <a:pPr marL="228600" indent="-228600"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AutoNum type="arabicPeriod"/>
              <a:defRPr/>
            </a:pPr>
            <a:r>
              <a:rPr lang="en-US" sz="1100" dirty="0"/>
              <a:t>Includes civil disorders, water damage, utility disruptions and non-property losses such as those covered by workers compensation.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defRPr/>
            </a:pPr>
            <a:r>
              <a:rPr lang="en-US" sz="1100" dirty="0"/>
              <a:t>Source: ISO’s Property Claim Services Unit.  </a:t>
            </a:r>
          </a:p>
        </p:txBody>
      </p:sp>
      <p:sp>
        <p:nvSpPr>
          <p:cNvPr id="33801" name="Rectangle 7"/>
          <p:cNvSpPr>
            <a:spLocks noChangeArrowheads="1"/>
          </p:cNvSpPr>
          <p:nvPr/>
        </p:nvSpPr>
        <p:spPr bwMode="gray">
          <a:xfrm>
            <a:off x="6396038" y="3287713"/>
            <a:ext cx="2532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/>
              <a:t>Hurricanes &amp; Tropical Storms, $</a:t>
            </a:r>
            <a:r>
              <a:rPr lang="en-US" sz="1400" dirty="0" smtClean="0"/>
              <a:t>159.1</a:t>
            </a:r>
            <a:endParaRPr lang="en-US" sz="1400" dirty="0"/>
          </a:p>
        </p:txBody>
      </p:sp>
      <p:sp>
        <p:nvSpPr>
          <p:cNvPr id="33802" name="Rectangle 8"/>
          <p:cNvSpPr>
            <a:spLocks noChangeArrowheads="1"/>
          </p:cNvSpPr>
          <p:nvPr/>
        </p:nvSpPr>
        <p:spPr bwMode="gray">
          <a:xfrm>
            <a:off x="4957606" y="1213976"/>
            <a:ext cx="1593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/>
              <a:t>Fires (4), </a:t>
            </a:r>
            <a:r>
              <a:rPr lang="en-US" sz="1400" dirty="0" smtClean="0"/>
              <a:t>$5.5</a:t>
            </a:r>
            <a:endParaRPr lang="en-US" sz="1400" dirty="0"/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gray">
          <a:xfrm>
            <a:off x="1547813" y="4760348"/>
            <a:ext cx="1831975" cy="36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 smtClean="0"/>
              <a:t>Events Involving Tornadoes </a:t>
            </a:r>
            <a:r>
              <a:rPr lang="en-US" sz="1400" dirty="0"/>
              <a:t>(2), $</a:t>
            </a:r>
            <a:r>
              <a:rPr lang="en-US" sz="1400" dirty="0" smtClean="0"/>
              <a:t>139.3</a:t>
            </a:r>
            <a:endParaRPr lang="en-US" sz="1400" dirty="0"/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gray">
          <a:xfrm>
            <a:off x="737266" y="2856475"/>
            <a:ext cx="20955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400" dirty="0"/>
              <a:t>Winter Storms, </a:t>
            </a:r>
            <a:r>
              <a:rPr lang="en-US" sz="1400" dirty="0" smtClean="0"/>
              <a:t>$24.7</a:t>
            </a:r>
            <a:endParaRPr lang="en-US" sz="1400" i="1" dirty="0"/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gray">
          <a:xfrm>
            <a:off x="1831309" y="2119439"/>
            <a:ext cx="1344612" cy="18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Terrorism, $</a:t>
            </a:r>
            <a:r>
              <a:rPr lang="en-US" sz="1400" dirty="0" smtClean="0"/>
              <a:t>24.8</a:t>
            </a:r>
            <a:endParaRPr lang="en-US" sz="1400" dirty="0"/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gray">
          <a:xfrm>
            <a:off x="1089025" y="1730375"/>
            <a:ext cx="26146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Geological Events, $</a:t>
            </a:r>
            <a:r>
              <a:rPr lang="en-US" sz="1400" dirty="0" smtClean="0"/>
              <a:t>18.4</a:t>
            </a:r>
            <a:endParaRPr lang="en-US" sz="1400" dirty="0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gray">
          <a:xfrm>
            <a:off x="1317625" y="1155700"/>
            <a:ext cx="2203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400" dirty="0"/>
              <a:t>Wind/Hail/Flood (3), $</a:t>
            </a:r>
            <a:r>
              <a:rPr lang="en-US" sz="1400" dirty="0" smtClean="0"/>
              <a:t>14.6</a:t>
            </a:r>
            <a:endParaRPr lang="en-US" sz="1400" dirty="0"/>
          </a:p>
        </p:txBody>
      </p:sp>
      <p:sp>
        <p:nvSpPr>
          <p:cNvPr id="33808" name="Freeform 2"/>
          <p:cNvSpPr>
            <a:spLocks/>
          </p:cNvSpPr>
          <p:nvPr/>
        </p:nvSpPr>
        <p:spPr bwMode="gray">
          <a:xfrm>
            <a:off x="4608767" y="1489742"/>
            <a:ext cx="425450" cy="187325"/>
          </a:xfrm>
          <a:custGeom>
            <a:avLst/>
            <a:gdLst>
              <a:gd name="T0" fmla="*/ 0 w 102"/>
              <a:gd name="T1" fmla="*/ 2147483647 h 180"/>
              <a:gd name="T2" fmla="*/ 0 w 102"/>
              <a:gd name="T3" fmla="*/ 0 h 180"/>
              <a:gd name="T4" fmla="*/ 2147483647 w 102"/>
              <a:gd name="T5" fmla="*/ 0 h 180"/>
              <a:gd name="T6" fmla="*/ 0 60000 65536"/>
              <a:gd name="T7" fmla="*/ 0 60000 65536"/>
              <a:gd name="T8" fmla="*/ 0 60000 65536"/>
              <a:gd name="T9" fmla="*/ 0 w 102"/>
              <a:gd name="T10" fmla="*/ 0 h 180"/>
              <a:gd name="T11" fmla="*/ 102 w 10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09" name="Rectangle 8"/>
          <p:cNvSpPr>
            <a:spLocks noChangeArrowheads="1"/>
          </p:cNvSpPr>
          <p:nvPr/>
        </p:nvSpPr>
        <p:spPr bwMode="gray">
          <a:xfrm>
            <a:off x="5107036" y="1474788"/>
            <a:ext cx="15938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>
              <a:lnSpc>
                <a:spcPct val="85000"/>
              </a:lnSpc>
            </a:pPr>
            <a:r>
              <a:rPr lang="en-US" sz="1400" dirty="0"/>
              <a:t>Other (5), </a:t>
            </a:r>
            <a:r>
              <a:rPr lang="en-US" sz="1400" dirty="0" smtClean="0"/>
              <a:t>$0.2</a:t>
            </a:r>
            <a:endParaRPr lang="en-US" sz="1400" dirty="0"/>
          </a:p>
        </p:txBody>
      </p:sp>
      <p:sp>
        <p:nvSpPr>
          <p:cNvPr id="33810" name="Freeform 2"/>
          <p:cNvSpPr>
            <a:spLocks/>
          </p:cNvSpPr>
          <p:nvPr/>
        </p:nvSpPr>
        <p:spPr bwMode="gray">
          <a:xfrm rot="5400000">
            <a:off x="3577432" y="1141746"/>
            <a:ext cx="501650" cy="630237"/>
          </a:xfrm>
          <a:custGeom>
            <a:avLst/>
            <a:gdLst>
              <a:gd name="T0" fmla="*/ 0 w 102"/>
              <a:gd name="T1" fmla="*/ 2147483647 h 180"/>
              <a:gd name="T2" fmla="*/ 0 w 102"/>
              <a:gd name="T3" fmla="*/ 0 h 180"/>
              <a:gd name="T4" fmla="*/ 2147483647 w 102"/>
              <a:gd name="T5" fmla="*/ 0 h 180"/>
              <a:gd name="T6" fmla="*/ 0 60000 65536"/>
              <a:gd name="T7" fmla="*/ 0 60000 65536"/>
              <a:gd name="T8" fmla="*/ 0 60000 65536"/>
              <a:gd name="T9" fmla="*/ 0 w 102"/>
              <a:gd name="T10" fmla="*/ 0 h 180"/>
              <a:gd name="T11" fmla="*/ 102 w 10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Freeform 2"/>
          <p:cNvSpPr>
            <a:spLocks/>
          </p:cNvSpPr>
          <p:nvPr/>
        </p:nvSpPr>
        <p:spPr bwMode="gray">
          <a:xfrm>
            <a:off x="4488166" y="1304925"/>
            <a:ext cx="425450" cy="338138"/>
          </a:xfrm>
          <a:custGeom>
            <a:avLst/>
            <a:gdLst>
              <a:gd name="T0" fmla="*/ 0 w 102"/>
              <a:gd name="T1" fmla="*/ 2147483647 h 180"/>
              <a:gd name="T2" fmla="*/ 0 w 102"/>
              <a:gd name="T3" fmla="*/ 0 h 180"/>
              <a:gd name="T4" fmla="*/ 2147483647 w 102"/>
              <a:gd name="T5" fmla="*/ 0 h 180"/>
              <a:gd name="T6" fmla="*/ 0 60000 65536"/>
              <a:gd name="T7" fmla="*/ 0 60000 65536"/>
              <a:gd name="T8" fmla="*/ 0 60000 65536"/>
              <a:gd name="T9" fmla="*/ 0 w 102"/>
              <a:gd name="T10" fmla="*/ 0 h 180"/>
              <a:gd name="T11" fmla="*/ 102 w 102"/>
              <a:gd name="T12" fmla="*/ 180 h 1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80">
                <a:moveTo>
                  <a:pt x="0" y="180"/>
                </a:moveTo>
                <a:lnTo>
                  <a:pt x="0" y="0"/>
                </a:lnTo>
                <a:lnTo>
                  <a:pt x="102" y="0"/>
                </a:lnTo>
              </a:path>
            </a:pathLst>
          </a:custGeom>
          <a:noFill/>
          <a:ln w="12700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Text Box 6"/>
          <p:cNvSpPr txBox="1">
            <a:spLocks noChangeArrowheads="1"/>
          </p:cNvSpPr>
          <p:nvPr/>
        </p:nvSpPr>
        <p:spPr bwMode="blackWhite">
          <a:xfrm>
            <a:off x="6284913" y="4003675"/>
            <a:ext cx="2784475" cy="1404938"/>
          </a:xfrm>
          <a:prstGeom prst="rect">
            <a:avLst/>
          </a:prstGeom>
          <a:gradFill rotWithShape="1">
            <a:gsLst>
              <a:gs pos="0">
                <a:srgbClr val="225A7A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2000" b="1">
                <a:solidFill>
                  <a:srgbClr val="FFFFFF"/>
                </a:solidFill>
              </a:rPr>
              <a:t>Wind losses are by far cause the most catastrophe losses, even if hurricanes/TS are excluded.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blackWhite">
          <a:xfrm>
            <a:off x="258763" y="3479800"/>
            <a:ext cx="2244725" cy="987425"/>
          </a:xfrm>
          <a:prstGeom prst="wedgeRectCallout">
            <a:avLst>
              <a:gd name="adj1" fmla="val 87148"/>
              <a:gd name="adj2" fmla="val 23081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chemeClr val="bg1"/>
                </a:solidFill>
                <a:cs typeface="+mn-cs"/>
              </a:rPr>
              <a:t>Tornado share of CAT losses is rising</a:t>
            </a: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blackWhite">
          <a:xfrm>
            <a:off x="6415550" y="1356852"/>
            <a:ext cx="2684206" cy="1637941"/>
          </a:xfrm>
          <a:prstGeom prst="rect">
            <a:avLst/>
          </a:prstGeom>
          <a:gradFill rotWithShape="1">
            <a:gsLst>
              <a:gs pos="0">
                <a:srgbClr val="225A7A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FFFF"/>
                </a:solidFill>
              </a:rPr>
              <a:t>Insured cat losses from 1993-2012 totaled $386.7B, an average of $19.3B per year or $1.6B per month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23" name="AutoShape 17"/>
          <p:cNvSpPr>
            <a:spLocks noChangeArrowheads="1"/>
          </p:cNvSpPr>
          <p:nvPr/>
        </p:nvSpPr>
        <p:spPr bwMode="blackWhite">
          <a:xfrm>
            <a:off x="114365" y="1338263"/>
            <a:ext cx="1446524" cy="1398127"/>
          </a:xfrm>
          <a:prstGeom prst="wedgeRectCallout">
            <a:avLst>
              <a:gd name="adj1" fmla="val 121519"/>
              <a:gd name="adj2" fmla="val 5221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Winter storm losses were much above average in 2014/15 and will push this share up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8614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40530" y="2260431"/>
            <a:ext cx="6396749" cy="3208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itel 26"/>
          <p:cNvSpPr>
            <a:spLocks noGrp="1"/>
          </p:cNvSpPr>
          <p:nvPr>
            <p:ph type="title"/>
          </p:nvPr>
        </p:nvSpPr>
        <p:spPr>
          <a:xfrm>
            <a:off x="219274" y="178794"/>
            <a:ext cx="8609510" cy="795370"/>
          </a:xfrm>
        </p:spPr>
        <p:txBody>
          <a:bodyPr/>
          <a:lstStyle/>
          <a:p>
            <a:pPr lvl="0"/>
            <a:r>
              <a:rPr lang="de-DE" dirty="0"/>
              <a:t>Loss events in the </a:t>
            </a:r>
            <a:r>
              <a:rPr lang="de-DE" dirty="0" smtClean="0"/>
              <a:t>US, </a:t>
            </a:r>
            <a:r>
              <a:rPr lang="de-DE" dirty="0"/>
              <a:t>1980 – 2014</a:t>
            </a:r>
            <a:br>
              <a:rPr lang="de-DE" dirty="0"/>
            </a:br>
            <a:r>
              <a:rPr lang="en-US" sz="2000" dirty="0"/>
              <a:t>Number of events </a:t>
            </a:r>
            <a:endParaRPr lang="de-DE" sz="2000" dirty="0">
              <a:solidFill>
                <a:srgbClr val="4D4E5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350713" y="6312543"/>
            <a:ext cx="685800" cy="246217"/>
          </a:xfrm>
          <a:prstGeom prst="rect">
            <a:avLst/>
          </a:prstGeom>
          <a:noFill/>
        </p:spPr>
        <p:txBody>
          <a:bodyPr wrap="square" lIns="91436" tIns="45718" rIns="91436" bIns="45718" rtlCol="0" anchor="ctr">
            <a:spAutoFit/>
          </a:bodyPr>
          <a:lstStyle/>
          <a:p>
            <a:pPr algn="r"/>
            <a:fld id="{09D5B349-258F-4228-B765-8A08036DA0B9}" type="slidenum">
              <a:rPr lang="en-US" sz="1000">
                <a:solidFill>
                  <a:schemeClr val="accent4">
                    <a:lumMod val="75000"/>
                  </a:schemeClr>
                </a:solidFill>
              </a:rPr>
              <a:pPr algn="r"/>
              <a:t>59</a:t>
            </a:fld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" name="Gruppieren 5"/>
          <p:cNvGrpSpPr/>
          <p:nvPr/>
        </p:nvGrpSpPr>
        <p:grpSpPr>
          <a:xfrm>
            <a:off x="7173624" y="2045281"/>
            <a:ext cx="1782382" cy="2626018"/>
            <a:chOff x="759170" y="5824703"/>
            <a:chExt cx="1782382" cy="2626017"/>
          </a:xfrm>
        </p:grpSpPr>
        <p:grpSp>
          <p:nvGrpSpPr>
            <p:cNvPr id="3" name="Gruppieren 37"/>
            <p:cNvGrpSpPr/>
            <p:nvPr/>
          </p:nvGrpSpPr>
          <p:grpSpPr>
            <a:xfrm>
              <a:off x="759170" y="6408869"/>
              <a:ext cx="1782382" cy="861774"/>
              <a:chOff x="5310930" y="3565430"/>
              <a:chExt cx="1782382" cy="861774"/>
            </a:xfrm>
          </p:grpSpPr>
          <p:sp>
            <p:nvSpPr>
              <p:cNvPr id="65" name="Text Box 34"/>
              <p:cNvSpPr txBox="1">
                <a:spLocks noChangeArrowheads="1"/>
              </p:cNvSpPr>
              <p:nvPr/>
            </p:nvSpPr>
            <p:spPr bwMode="auto">
              <a:xfrm>
                <a:off x="5398507" y="3565430"/>
                <a:ext cx="1694805" cy="8617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GB" sz="1000" b="1" dirty="0"/>
                  <a:t>Meteorological</a:t>
                </a:r>
                <a:r>
                  <a:rPr lang="en-GB" sz="1000" dirty="0"/>
                  <a:t> </a:t>
                </a:r>
                <a:r>
                  <a:rPr lang="en-GB" sz="1000" b="1" dirty="0"/>
                  <a:t>events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1000" dirty="0"/>
                  <a:t>(Tropical storm, </a:t>
                </a:r>
                <a:r>
                  <a:rPr lang="en-GB" sz="1000" dirty="0" err="1"/>
                  <a:t>extratropical</a:t>
                </a:r>
                <a:r>
                  <a:rPr lang="en-GB" sz="1000" dirty="0"/>
                  <a:t> storm, convective storm, </a:t>
                </a:r>
              </a:p>
              <a:p>
                <a:pPr>
                  <a:lnSpc>
                    <a:spcPct val="100000"/>
                  </a:lnSpc>
                </a:pPr>
                <a:r>
                  <a:rPr lang="en-GB" sz="1000" dirty="0"/>
                  <a:t>local storm)</a:t>
                </a:r>
              </a:p>
            </p:txBody>
          </p:sp>
          <p:sp>
            <p:nvSpPr>
              <p:cNvPr id="66" name="Rectangle 29"/>
              <p:cNvSpPr>
                <a:spLocks noChangeArrowheads="1"/>
              </p:cNvSpPr>
              <p:nvPr/>
            </p:nvSpPr>
            <p:spPr bwMode="auto">
              <a:xfrm>
                <a:off x="5310930" y="3632508"/>
                <a:ext cx="108000" cy="108000"/>
              </a:xfrm>
              <a:prstGeom prst="rect">
                <a:avLst/>
              </a:prstGeom>
              <a:solidFill>
                <a:srgbClr val="2B7299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 dirty="0"/>
              </a:p>
            </p:txBody>
          </p:sp>
        </p:grpSp>
        <p:grpSp>
          <p:nvGrpSpPr>
            <p:cNvPr id="4" name="Gruppieren 40"/>
            <p:cNvGrpSpPr/>
            <p:nvPr/>
          </p:nvGrpSpPr>
          <p:grpSpPr>
            <a:xfrm>
              <a:off x="759170" y="7279642"/>
              <a:ext cx="1519989" cy="553998"/>
              <a:chOff x="3219729" y="5160323"/>
              <a:chExt cx="1519989" cy="553998"/>
            </a:xfrm>
          </p:grpSpPr>
          <p:sp>
            <p:nvSpPr>
              <p:cNvPr id="63" name="Text Box 35"/>
              <p:cNvSpPr txBox="1">
                <a:spLocks noChangeArrowheads="1"/>
              </p:cNvSpPr>
              <p:nvPr/>
            </p:nvSpPr>
            <p:spPr bwMode="auto">
              <a:xfrm>
                <a:off x="3307306" y="5160323"/>
                <a:ext cx="1432412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de-DE" sz="1000" b="1" dirty="0"/>
                  <a:t>Hydrological</a:t>
                </a:r>
                <a:r>
                  <a:rPr lang="de-DE" sz="1000" dirty="0"/>
                  <a:t> </a:t>
                </a:r>
                <a:r>
                  <a:rPr lang="de-DE" sz="1000" b="1" dirty="0" err="1"/>
                  <a:t>events</a:t>
                </a:r>
                <a:endParaRPr lang="de-DE" sz="1000" b="1" dirty="0"/>
              </a:p>
              <a:p>
                <a:pPr>
                  <a:lnSpc>
                    <a:spcPct val="100000"/>
                  </a:lnSpc>
                </a:pPr>
                <a:r>
                  <a:rPr lang="de-DE" sz="1000" dirty="0"/>
                  <a:t>(</a:t>
                </a:r>
                <a:r>
                  <a:rPr lang="de-DE" sz="1000" dirty="0" err="1"/>
                  <a:t>Flood</a:t>
                </a:r>
                <a:r>
                  <a:rPr lang="de-DE" sz="1000" dirty="0"/>
                  <a:t>, </a:t>
                </a:r>
              </a:p>
              <a:p>
                <a:pPr>
                  <a:lnSpc>
                    <a:spcPct val="100000"/>
                  </a:lnSpc>
                </a:pPr>
                <a:r>
                  <a:rPr lang="de-DE" sz="1000" dirty="0" err="1"/>
                  <a:t>mass</a:t>
                </a:r>
                <a:r>
                  <a:rPr lang="de-DE" sz="1000" dirty="0"/>
                  <a:t> </a:t>
                </a:r>
                <a:r>
                  <a:rPr lang="de-DE" sz="1000" dirty="0" err="1"/>
                  <a:t>movement</a:t>
                </a:r>
                <a:r>
                  <a:rPr lang="de-DE" sz="1000" dirty="0"/>
                  <a:t>)</a:t>
                </a:r>
              </a:p>
            </p:txBody>
          </p:sp>
          <p:sp>
            <p:nvSpPr>
              <p:cNvPr id="64" name="Rectangle 30"/>
              <p:cNvSpPr>
                <a:spLocks noChangeArrowheads="1"/>
              </p:cNvSpPr>
              <p:nvPr/>
            </p:nvSpPr>
            <p:spPr bwMode="auto">
              <a:xfrm>
                <a:off x="3219729" y="5229332"/>
                <a:ext cx="108000" cy="108000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 dirty="0"/>
              </a:p>
            </p:txBody>
          </p:sp>
        </p:grpSp>
        <p:grpSp>
          <p:nvGrpSpPr>
            <p:cNvPr id="5" name="Gruppieren 43"/>
            <p:cNvGrpSpPr/>
            <p:nvPr/>
          </p:nvGrpSpPr>
          <p:grpSpPr>
            <a:xfrm>
              <a:off x="759170" y="7896722"/>
              <a:ext cx="1655160" cy="553998"/>
              <a:chOff x="2677079" y="6567977"/>
              <a:chExt cx="1261870" cy="553998"/>
            </a:xfrm>
          </p:grpSpPr>
          <p:sp>
            <p:nvSpPr>
              <p:cNvPr id="61" name="Text Box 33"/>
              <p:cNvSpPr txBox="1">
                <a:spLocks noChangeArrowheads="1"/>
              </p:cNvSpPr>
              <p:nvPr/>
            </p:nvSpPr>
            <p:spPr bwMode="auto">
              <a:xfrm>
                <a:off x="2743845" y="6567977"/>
                <a:ext cx="119510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de-DE" sz="1000" b="1" dirty="0" err="1"/>
                  <a:t>Climatological</a:t>
                </a:r>
                <a:r>
                  <a:rPr lang="de-DE" sz="1000" dirty="0"/>
                  <a:t> </a:t>
                </a:r>
                <a:r>
                  <a:rPr lang="de-DE" sz="1000" b="1" dirty="0" err="1"/>
                  <a:t>events</a:t>
                </a:r>
                <a:r>
                  <a:rPr lang="de-DE" sz="1000" dirty="0"/>
                  <a:t/>
                </a:r>
                <a:br>
                  <a:rPr lang="de-DE" sz="1000" dirty="0"/>
                </a:br>
                <a:r>
                  <a:rPr lang="de-DE" sz="1000" dirty="0"/>
                  <a:t>(Extreme </a:t>
                </a:r>
                <a:r>
                  <a:rPr lang="de-DE" sz="1000" dirty="0" err="1"/>
                  <a:t>temperature</a:t>
                </a:r>
                <a:r>
                  <a:rPr lang="de-DE" sz="1000" dirty="0"/>
                  <a:t>, </a:t>
                </a:r>
              </a:p>
              <a:p>
                <a:pPr>
                  <a:lnSpc>
                    <a:spcPct val="100000"/>
                  </a:lnSpc>
                </a:pPr>
                <a:r>
                  <a:rPr lang="de-DE" sz="1000" dirty="0" err="1"/>
                  <a:t>drought</a:t>
                </a:r>
                <a:r>
                  <a:rPr lang="de-DE" sz="1000" dirty="0"/>
                  <a:t>, </a:t>
                </a:r>
                <a:r>
                  <a:rPr lang="de-DE" sz="1000" dirty="0" err="1"/>
                  <a:t>forest</a:t>
                </a:r>
                <a:r>
                  <a:rPr lang="de-DE" sz="1000" dirty="0"/>
                  <a:t> </a:t>
                </a:r>
                <a:r>
                  <a:rPr lang="de-DE" sz="1000" dirty="0" err="1"/>
                  <a:t>fire</a:t>
                </a:r>
                <a:r>
                  <a:rPr lang="de-DE" sz="1000" dirty="0"/>
                  <a:t>)</a:t>
                </a:r>
              </a:p>
            </p:txBody>
          </p:sp>
          <p:sp>
            <p:nvSpPr>
              <p:cNvPr id="62" name="Rectangle 31"/>
              <p:cNvSpPr>
                <a:spLocks noChangeArrowheads="1"/>
              </p:cNvSpPr>
              <p:nvPr/>
            </p:nvSpPr>
            <p:spPr bwMode="auto">
              <a:xfrm>
                <a:off x="2677079" y="6640122"/>
                <a:ext cx="82338" cy="108000"/>
              </a:xfrm>
              <a:prstGeom prst="rect">
                <a:avLst/>
              </a:prstGeom>
              <a:solidFill>
                <a:srgbClr val="C00000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" name="Gruppieren 46"/>
            <p:cNvGrpSpPr/>
            <p:nvPr/>
          </p:nvGrpSpPr>
          <p:grpSpPr>
            <a:xfrm>
              <a:off x="760347" y="5824703"/>
              <a:ext cx="1525653" cy="553998"/>
              <a:chOff x="7299756" y="2133759"/>
              <a:chExt cx="1525653" cy="553998"/>
            </a:xfrm>
          </p:grpSpPr>
          <p:sp>
            <p:nvSpPr>
              <p:cNvPr id="59" name="Text Box 32"/>
              <p:cNvSpPr txBox="1">
                <a:spLocks noChangeArrowheads="1"/>
              </p:cNvSpPr>
              <p:nvPr/>
            </p:nvSpPr>
            <p:spPr bwMode="auto">
              <a:xfrm>
                <a:off x="7384525" y="2133759"/>
                <a:ext cx="1440884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GB" sz="1000" b="1" dirty="0"/>
                  <a:t>Geophysical</a:t>
                </a:r>
                <a:r>
                  <a:rPr lang="en-GB" sz="1000" dirty="0"/>
                  <a:t> </a:t>
                </a:r>
                <a:r>
                  <a:rPr lang="en-GB" sz="1000" b="1" dirty="0"/>
                  <a:t>events</a:t>
                </a:r>
                <a:r>
                  <a:rPr lang="en-GB" sz="1000" dirty="0"/>
                  <a:t/>
                </a:r>
                <a:br>
                  <a:rPr lang="en-GB" sz="1000" dirty="0"/>
                </a:br>
                <a:r>
                  <a:rPr lang="en-GB" sz="1000" dirty="0"/>
                  <a:t>(Earthquake, tsunami, </a:t>
                </a:r>
                <a:br>
                  <a:rPr lang="en-GB" sz="1000" dirty="0"/>
                </a:br>
                <a:r>
                  <a:rPr lang="en-GB" sz="1000" dirty="0"/>
                  <a:t>volcanic activity)</a:t>
                </a:r>
              </a:p>
            </p:txBody>
          </p:sp>
          <p:sp>
            <p:nvSpPr>
              <p:cNvPr id="60" name="Rectangle 28"/>
              <p:cNvSpPr>
                <a:spLocks noChangeArrowheads="1"/>
              </p:cNvSpPr>
              <p:nvPr/>
            </p:nvSpPr>
            <p:spPr bwMode="auto">
              <a:xfrm>
                <a:off x="7299756" y="2206175"/>
                <a:ext cx="108000" cy="108000"/>
              </a:xfrm>
              <a:prstGeom prst="rect">
                <a:avLst/>
              </a:prstGeom>
              <a:solidFill>
                <a:schemeClr val="accent6"/>
              </a:solidFill>
              <a:ln w="9525">
                <a:solidFill>
                  <a:srgbClr val="4D4E53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 sz="1000" dirty="0"/>
              </a:p>
            </p:txBody>
          </p:sp>
        </p:grpSp>
      </p:grpSp>
      <p:sp>
        <p:nvSpPr>
          <p:cNvPr id="67" name="Textfeld 18"/>
          <p:cNvSpPr txBox="1"/>
          <p:nvPr/>
        </p:nvSpPr>
        <p:spPr bwMode="auto">
          <a:xfrm>
            <a:off x="140529" y="1417241"/>
            <a:ext cx="2086538" cy="3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rtlCol="0">
            <a:spAutoFit/>
          </a:bodyPr>
          <a:lstStyle/>
          <a:p>
            <a:pPr algn="just" eaLnBrk="0" hangingPunct="0">
              <a:buClr>
                <a:srgbClr val="FF3300"/>
              </a:buClr>
            </a:pPr>
            <a:r>
              <a:rPr lang="de-DE" sz="1600" b="1" dirty="0" smtClean="0">
                <a:solidFill>
                  <a:srgbClr val="225A7A"/>
                </a:solidFill>
              </a:rPr>
              <a:t>Number of Events</a:t>
            </a:r>
            <a:endParaRPr lang="de-DE" sz="1600" b="1" dirty="0">
              <a:solidFill>
                <a:srgbClr val="225A7A"/>
              </a:solidFill>
            </a:endParaRPr>
          </a:p>
        </p:txBody>
      </p:sp>
      <p:sp>
        <p:nvSpPr>
          <p:cNvPr id="68" name="Textfeld 24"/>
          <p:cNvSpPr txBox="1"/>
          <p:nvPr/>
        </p:nvSpPr>
        <p:spPr>
          <a:xfrm>
            <a:off x="6497381" y="4961123"/>
            <a:ext cx="360000" cy="246217"/>
          </a:xfrm>
          <a:prstGeom prst="rect">
            <a:avLst/>
          </a:prstGeom>
          <a:solidFill>
            <a:srgbClr val="C00000"/>
          </a:solidFill>
          <a:effectLst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9" name="Textfeld 39"/>
          <p:cNvSpPr txBox="1"/>
          <p:nvPr/>
        </p:nvSpPr>
        <p:spPr>
          <a:xfrm>
            <a:off x="6497381" y="4641676"/>
            <a:ext cx="360000" cy="246217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</a:rPr>
              <a:t>72</a:t>
            </a:r>
          </a:p>
        </p:txBody>
      </p:sp>
      <p:sp>
        <p:nvSpPr>
          <p:cNvPr id="70" name="Textfeld 40"/>
          <p:cNvSpPr txBox="1"/>
          <p:nvPr/>
        </p:nvSpPr>
        <p:spPr>
          <a:xfrm>
            <a:off x="6497381" y="4322228"/>
            <a:ext cx="360000" cy="24621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71" name="Textfeld 41"/>
          <p:cNvSpPr txBox="1"/>
          <p:nvPr/>
        </p:nvSpPr>
        <p:spPr>
          <a:xfrm>
            <a:off x="6497381" y="4002780"/>
            <a:ext cx="360000" cy="246217"/>
          </a:xfrm>
          <a:prstGeom prst="rect">
            <a:avLst/>
          </a:prstGeom>
          <a:solidFill>
            <a:schemeClr val="bg2"/>
          </a:solidFill>
          <a:effectLst/>
        </p:spPr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de-DE" sz="10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73" name="Text Box 15"/>
          <p:cNvSpPr txBox="1">
            <a:spLocks noChangeArrowheads="1"/>
          </p:cNvSpPr>
          <p:nvPr/>
        </p:nvSpPr>
        <p:spPr bwMode="auto">
          <a:xfrm>
            <a:off x="2798567" y="1294130"/>
            <a:ext cx="1902021" cy="646327"/>
          </a:xfrm>
          <a:prstGeom prst="rect">
            <a:avLst/>
          </a:prstGeom>
          <a:solidFill>
            <a:srgbClr val="2B7299"/>
          </a:solidFill>
          <a:ln w="9525" algn="ctr">
            <a:noFill/>
            <a:miter lim="800000"/>
            <a:headEnd/>
            <a:tailEnd/>
          </a:ln>
        </p:spPr>
        <p:txBody>
          <a:bodyPr wrap="square" lIns="91436" tIns="45718" rIns="91436" bIns="45718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2014 Total: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119 </a:t>
            </a:r>
            <a:r>
              <a:rPr lang="en-US" dirty="0">
                <a:solidFill>
                  <a:schemeClr val="bg1"/>
                </a:solidFill>
              </a:rPr>
              <a:t>Events </a:t>
            </a:r>
          </a:p>
        </p:txBody>
      </p:sp>
      <p:sp>
        <p:nvSpPr>
          <p:cNvPr id="26" name="Text Box 49"/>
          <p:cNvSpPr txBox="1">
            <a:spLocks noChangeArrowheads="1"/>
          </p:cNvSpPr>
          <p:nvPr/>
        </p:nvSpPr>
        <p:spPr bwMode="auto">
          <a:xfrm>
            <a:off x="140530" y="6250988"/>
            <a:ext cx="5942012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de-DE" sz="800" dirty="0">
                <a:solidFill>
                  <a:schemeClr val="accent4">
                    <a:lumMod val="75000"/>
                  </a:schemeClr>
                </a:solidFill>
              </a:rPr>
              <a:t>Source: Geo Risks Research, NatCatSERVICE</a:t>
            </a:r>
            <a:endParaRPr lang="en-US" sz="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5" name="AutoShape 13"/>
          <p:cNvSpPr>
            <a:spLocks noChangeArrowheads="1"/>
          </p:cNvSpPr>
          <p:nvPr/>
        </p:nvSpPr>
        <p:spPr bwMode="blackWhite">
          <a:xfrm>
            <a:off x="832151" y="2225698"/>
            <a:ext cx="3691878" cy="1151620"/>
          </a:xfrm>
          <a:prstGeom prst="wedgeRectCallout">
            <a:avLst>
              <a:gd name="adj1" fmla="val 77457"/>
              <a:gd name="adj2" fmla="val 31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</a:rPr>
              <a:t>The number of loss events surged from 2006 – 2010, though insured losses remained elevated through 2012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345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808160"/>
              </p:ext>
            </p:extLst>
          </p:nvPr>
        </p:nvGraphicFramePr>
        <p:xfrm>
          <a:off x="-30163" y="1192213"/>
          <a:ext cx="8915401" cy="588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42568" name="Chart" r:id="rId5" imgW="8258103" imgH="5505464" progId="MSGraph.Chart.8">
                  <p:embed followColorScheme="full"/>
                </p:oleObj>
              </mc:Choice>
              <mc:Fallback>
                <p:oleObj name="Chart" r:id="rId5" imgW="8258103" imgH="550546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163" y="1192213"/>
                        <a:ext cx="8915401" cy="588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848600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</a:rPr>
              <a:t>Profitability Peaks &amp; Troughs in the P/C Insurance Industry, 1975 – 2016F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44272" y="6154005"/>
            <a:ext cx="8249055" cy="60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</a:rPr>
              <a:t>*Profitability =  P/C insurer ROEs. </a:t>
            </a:r>
            <a:r>
              <a:rPr lang="en-US" sz="1100" dirty="0" smtClean="0">
                <a:solidFill>
                  <a:srgbClr val="000000"/>
                </a:solidFill>
              </a:rPr>
              <a:t>2011-14 </a:t>
            </a:r>
            <a:r>
              <a:rPr lang="en-US" sz="1100" dirty="0">
                <a:solidFill>
                  <a:srgbClr val="000000"/>
                </a:solidFill>
              </a:rPr>
              <a:t>figures are estimates based on ROAS data.  Note:  Data for </a:t>
            </a:r>
            <a:r>
              <a:rPr lang="en-US" sz="1100" dirty="0" smtClean="0">
                <a:solidFill>
                  <a:srgbClr val="000000"/>
                </a:solidFill>
              </a:rPr>
              <a:t>2008-2014 </a:t>
            </a:r>
            <a:r>
              <a:rPr lang="en-US" sz="1100" dirty="0">
                <a:solidFill>
                  <a:srgbClr val="000000"/>
                </a:solidFill>
              </a:rPr>
              <a:t>exclude mortgage and financial guaranty insurers.</a:t>
            </a:r>
          </a:p>
          <a:p>
            <a:r>
              <a:rPr lang="en-US" sz="1100" dirty="0">
                <a:solidFill>
                  <a:srgbClr val="000000"/>
                </a:solidFill>
              </a:rPr>
              <a:t>Source:  Insurance Information Institute; NAIC, ISO, A.M. </a:t>
            </a:r>
            <a:r>
              <a:rPr lang="en-US" sz="1100" dirty="0" smtClean="0">
                <a:solidFill>
                  <a:srgbClr val="000000"/>
                </a:solidFill>
              </a:rPr>
              <a:t>Best, Conning</a:t>
            </a:r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16390" name="AutoShape 7"/>
          <p:cNvSpPr>
            <a:spLocks noChangeArrowheads="1"/>
          </p:cNvSpPr>
          <p:nvPr/>
        </p:nvSpPr>
        <p:spPr bwMode="auto">
          <a:xfrm>
            <a:off x="1209675" y="1200150"/>
            <a:ext cx="1425575" cy="381000"/>
          </a:xfrm>
          <a:prstGeom prst="wedgeRectCallout">
            <a:avLst>
              <a:gd name="adj1" fmla="val -41545"/>
              <a:gd name="adj2" fmla="val 216782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1977:19.0%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4" name="AutoShape 11"/>
          <p:cNvSpPr>
            <a:spLocks noChangeArrowheads="1"/>
          </p:cNvSpPr>
          <p:nvPr/>
        </p:nvSpPr>
        <p:spPr bwMode="auto">
          <a:xfrm>
            <a:off x="3135313" y="1344153"/>
            <a:ext cx="1479550" cy="381000"/>
          </a:xfrm>
          <a:prstGeom prst="wedgeRectCallout">
            <a:avLst>
              <a:gd name="adj1" fmla="val -47653"/>
              <a:gd name="adj2" fmla="val 26016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1987:17.3%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4368800" y="2214563"/>
            <a:ext cx="1677988" cy="381000"/>
          </a:xfrm>
          <a:prstGeom prst="wedgeRectCallout">
            <a:avLst>
              <a:gd name="adj1" fmla="val -10962"/>
              <a:gd name="adj2" fmla="val 22427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1997:11.6%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96" name="AutoShape 13"/>
          <p:cNvSpPr>
            <a:spLocks noChangeArrowheads="1"/>
          </p:cNvSpPr>
          <p:nvPr/>
        </p:nvSpPr>
        <p:spPr bwMode="auto">
          <a:xfrm>
            <a:off x="6175669" y="2137502"/>
            <a:ext cx="1422400" cy="381000"/>
          </a:xfrm>
          <a:prstGeom prst="wedgeRectCallout">
            <a:avLst>
              <a:gd name="adj1" fmla="val -15031"/>
              <a:gd name="adj2" fmla="val 20919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2006:12.7%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1" name="AutoShape 18"/>
          <p:cNvSpPr>
            <a:spLocks noChangeArrowheads="1"/>
          </p:cNvSpPr>
          <p:nvPr/>
        </p:nvSpPr>
        <p:spPr bwMode="auto">
          <a:xfrm>
            <a:off x="2600474" y="5168745"/>
            <a:ext cx="1447800" cy="381000"/>
          </a:xfrm>
          <a:prstGeom prst="wedgeRectCallout">
            <a:avLst>
              <a:gd name="adj1" fmla="val -48611"/>
              <a:gd name="adj2" fmla="val -12975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1984: 1.8%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2" name="AutoShape 19"/>
          <p:cNvSpPr>
            <a:spLocks noChangeArrowheads="1"/>
          </p:cNvSpPr>
          <p:nvPr/>
        </p:nvSpPr>
        <p:spPr bwMode="auto">
          <a:xfrm>
            <a:off x="4148999" y="5176682"/>
            <a:ext cx="1447800" cy="381000"/>
          </a:xfrm>
          <a:prstGeom prst="wedgeRectCallout">
            <a:avLst>
              <a:gd name="adj1" fmla="val -53621"/>
              <a:gd name="adj2" fmla="val -233609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1992: 4.5%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3" name="AutoShape 20"/>
          <p:cNvSpPr>
            <a:spLocks noChangeArrowheads="1"/>
          </p:cNvSpPr>
          <p:nvPr/>
        </p:nvSpPr>
        <p:spPr bwMode="auto">
          <a:xfrm>
            <a:off x="6059418" y="5136279"/>
            <a:ext cx="1600200" cy="381000"/>
          </a:xfrm>
          <a:prstGeom prst="wedgeRectCallout">
            <a:avLst>
              <a:gd name="adj1" fmla="val -60548"/>
              <a:gd name="adj2" fmla="val -32442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2001: -1.2%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404" name="AutoShape 21"/>
          <p:cNvSpPr>
            <a:spLocks noChangeArrowheads="1"/>
          </p:cNvSpPr>
          <p:nvPr/>
        </p:nvSpPr>
        <p:spPr bwMode="auto">
          <a:xfrm rot="511939">
            <a:off x="1493836" y="2070101"/>
            <a:ext cx="1603375" cy="612775"/>
          </a:xfrm>
          <a:prstGeom prst="rightArrow">
            <a:avLst>
              <a:gd name="adj1" fmla="val 50000"/>
              <a:gd name="adj2" fmla="val 9311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5" name="AutoShape 22"/>
          <p:cNvSpPr>
            <a:spLocks noChangeArrowheads="1"/>
          </p:cNvSpPr>
          <p:nvPr/>
        </p:nvSpPr>
        <p:spPr bwMode="auto">
          <a:xfrm rot="1557988">
            <a:off x="3327401" y="2652713"/>
            <a:ext cx="1711325" cy="612775"/>
          </a:xfrm>
          <a:prstGeom prst="rightArrow">
            <a:avLst>
              <a:gd name="adj1" fmla="val 50000"/>
              <a:gd name="adj2" fmla="val 9294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10 Years</a:t>
            </a:r>
          </a:p>
        </p:txBody>
      </p:sp>
      <p:sp>
        <p:nvSpPr>
          <p:cNvPr id="16406" name="AutoShape 23"/>
          <p:cNvSpPr>
            <a:spLocks noChangeArrowheads="1"/>
          </p:cNvSpPr>
          <p:nvPr/>
        </p:nvSpPr>
        <p:spPr bwMode="auto">
          <a:xfrm>
            <a:off x="5157789" y="2989265"/>
            <a:ext cx="1447800" cy="612775"/>
          </a:xfrm>
          <a:prstGeom prst="rightArrow">
            <a:avLst>
              <a:gd name="adj1" fmla="val 50000"/>
              <a:gd name="adj2" fmla="val 82979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400" b="1">
                <a:solidFill>
                  <a:srgbClr val="FFFFFF"/>
                </a:solidFill>
              </a:rPr>
              <a:t>9 Years</a:t>
            </a:r>
          </a:p>
        </p:txBody>
      </p:sp>
      <p:sp>
        <p:nvSpPr>
          <p:cNvPr id="16407" name="Text Box 17"/>
          <p:cNvSpPr txBox="1">
            <a:spLocks noChangeArrowheads="1"/>
          </p:cNvSpPr>
          <p:nvPr/>
        </p:nvSpPr>
        <p:spPr bwMode="auto">
          <a:xfrm>
            <a:off x="5621338" y="1117600"/>
            <a:ext cx="3254375" cy="923330"/>
          </a:xfrm>
          <a:prstGeom prst="rect">
            <a:avLst/>
          </a:prstGeom>
          <a:solidFill>
            <a:srgbClr val="2868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 dirty="0">
                <a:solidFill>
                  <a:srgbClr val="FFFFFF"/>
                </a:solidFill>
              </a:rPr>
              <a:t>History suggests next ROE peak will be in </a:t>
            </a:r>
            <a:r>
              <a:rPr lang="en-US" b="1" dirty="0" smtClean="0">
                <a:solidFill>
                  <a:srgbClr val="FFFFFF"/>
                </a:solidFill>
              </a:rPr>
              <a:t>2016-2017, but that seems unlikely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40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1143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1143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ROE</a:t>
            </a:r>
          </a:p>
        </p:txBody>
      </p:sp>
      <p:sp>
        <p:nvSpPr>
          <p:cNvPr id="16409" name="AutoShape 6"/>
          <p:cNvSpPr>
            <a:spLocks noChangeArrowheads="1"/>
          </p:cNvSpPr>
          <p:nvPr/>
        </p:nvSpPr>
        <p:spPr bwMode="auto">
          <a:xfrm>
            <a:off x="902751" y="5147749"/>
            <a:ext cx="1447800" cy="381000"/>
          </a:xfrm>
          <a:prstGeom prst="wedgeRectCallout">
            <a:avLst>
              <a:gd name="adj1" fmla="val -43472"/>
              <a:gd name="adj2" fmla="val -143778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b="1">
                <a:solidFill>
                  <a:srgbClr val="000000"/>
                </a:solidFill>
              </a:rPr>
              <a:t>1975: 2.4%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080185" y="2720980"/>
            <a:ext cx="879475" cy="660400"/>
          </a:xfrm>
          <a:prstGeom prst="wedgeRectCallout">
            <a:avLst>
              <a:gd name="adj1" fmla="val 52204"/>
              <a:gd name="adj2" fmla="val 789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2013 9.8%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blackWhite">
          <a:xfrm>
            <a:off x="7693112" y="4500487"/>
            <a:ext cx="1106399" cy="618801"/>
          </a:xfrm>
          <a:prstGeom prst="wedgeRectCallout">
            <a:avLst>
              <a:gd name="adj1" fmla="val -7730"/>
              <a:gd name="adj2" fmla="val -137390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</a:rPr>
              <a:t>2014 8.2%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blackWhite">
          <a:xfrm>
            <a:off x="8057066" y="2781404"/>
            <a:ext cx="1106399" cy="618801"/>
          </a:xfrm>
          <a:prstGeom prst="wedgeRectCallout">
            <a:avLst>
              <a:gd name="adj1" fmla="val -3856"/>
              <a:gd name="adj2" fmla="val 14571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FFFFFF"/>
                </a:solidFill>
              </a:rPr>
              <a:t>2015F=6.5%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200" b="1" dirty="0" smtClean="0">
                <a:solidFill>
                  <a:srgbClr val="FFFFFF"/>
                </a:solidFill>
              </a:rPr>
              <a:t>2016F=6.3%</a:t>
            </a:r>
            <a:endParaRPr lang="en-US" sz="1200" b="1" dirty="0">
              <a:solidFill>
                <a:srgbClr val="FFFFFF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545943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26"/>
          <p:cNvSpPr>
            <a:spLocks noGrp="1"/>
          </p:cNvSpPr>
          <p:nvPr>
            <p:ph type="title"/>
          </p:nvPr>
        </p:nvSpPr>
        <p:spPr>
          <a:xfrm>
            <a:off x="148048" y="159339"/>
            <a:ext cx="8609510" cy="795370"/>
          </a:xfrm>
        </p:spPr>
        <p:txBody>
          <a:bodyPr/>
          <a:lstStyle/>
          <a:p>
            <a:pPr lvl="0"/>
            <a:r>
              <a:rPr lang="de-DE" dirty="0">
                <a:solidFill>
                  <a:srgbClr val="2B7299"/>
                </a:solidFill>
              </a:rPr>
              <a:t>Loss </a:t>
            </a:r>
            <a:r>
              <a:rPr lang="de-DE" dirty="0" smtClean="0">
                <a:solidFill>
                  <a:srgbClr val="2B7299"/>
                </a:solidFill>
              </a:rPr>
              <a:t>Events </a:t>
            </a:r>
            <a:r>
              <a:rPr lang="de-DE" dirty="0">
                <a:solidFill>
                  <a:srgbClr val="2B7299"/>
                </a:solidFill>
              </a:rPr>
              <a:t>in the </a:t>
            </a:r>
            <a:r>
              <a:rPr lang="de-DE" dirty="0" smtClean="0">
                <a:solidFill>
                  <a:srgbClr val="2B7299"/>
                </a:solidFill>
              </a:rPr>
              <a:t>US, </a:t>
            </a:r>
            <a:r>
              <a:rPr lang="de-DE" dirty="0">
                <a:solidFill>
                  <a:srgbClr val="2B7299"/>
                </a:solidFill>
              </a:rPr>
              <a:t>1980 – 2014</a:t>
            </a:r>
            <a:br>
              <a:rPr lang="de-DE" dirty="0">
                <a:solidFill>
                  <a:srgbClr val="2B7299"/>
                </a:solidFill>
              </a:rPr>
            </a:br>
            <a:r>
              <a:rPr lang="de-DE" sz="2000" dirty="0"/>
              <a:t>Overall and insured losses </a:t>
            </a:r>
            <a:endParaRPr lang="de-DE" sz="2000" dirty="0">
              <a:solidFill>
                <a:srgbClr val="4D4E5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8823" y="6340316"/>
            <a:ext cx="685800" cy="246217"/>
          </a:xfrm>
          <a:prstGeom prst="rect">
            <a:avLst/>
          </a:prstGeom>
          <a:noFill/>
        </p:spPr>
        <p:txBody>
          <a:bodyPr wrap="square" lIns="91436" tIns="45718" rIns="91436" bIns="45718" rtlCol="0" anchor="ctr">
            <a:spAutoFit/>
          </a:bodyPr>
          <a:lstStyle/>
          <a:p>
            <a:pPr algn="r"/>
            <a:fld id="{09D5B349-258F-4228-B765-8A08036DA0B9}" type="slidenum">
              <a:rPr lang="en-US" sz="1000">
                <a:solidFill>
                  <a:schemeClr val="accent4">
                    <a:lumMod val="75000"/>
                  </a:schemeClr>
                </a:solidFill>
              </a:rPr>
              <a:pPr algn="r"/>
              <a:t>60</a:t>
            </a:fld>
            <a:endParaRPr lang="en-US" sz="10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" name="Gruppieren 18"/>
          <p:cNvGrpSpPr>
            <a:grpSpLocks/>
          </p:cNvGrpSpPr>
          <p:nvPr/>
        </p:nvGrpSpPr>
        <p:grpSpPr bwMode="auto">
          <a:xfrm>
            <a:off x="7660357" y="4469250"/>
            <a:ext cx="1440101" cy="966050"/>
            <a:chOff x="1766029" y="5007184"/>
            <a:chExt cx="1044622" cy="969285"/>
          </a:xfrm>
        </p:grpSpPr>
        <p:sp>
          <p:nvSpPr>
            <p:cNvPr id="42" name="Textfeld 25"/>
            <p:cNvSpPr txBox="1">
              <a:spLocks noChangeArrowheads="1"/>
            </p:cNvSpPr>
            <p:nvPr/>
          </p:nvSpPr>
          <p:spPr bwMode="auto">
            <a:xfrm>
              <a:off x="1901118" y="5007184"/>
              <a:ext cx="909533" cy="40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000" b="1" dirty="0"/>
                <a:t>Overall </a:t>
              </a:r>
              <a:r>
                <a:rPr lang="de-DE" sz="1000" b="1" dirty="0" err="1"/>
                <a:t>losses</a:t>
              </a:r>
              <a:r>
                <a:rPr lang="de-DE" sz="1000" b="1" dirty="0"/>
                <a:t> </a:t>
              </a:r>
            </a:p>
            <a:p>
              <a:r>
                <a:rPr lang="de-DE" sz="1000" b="1" dirty="0"/>
                <a:t>(in 2013 </a:t>
              </a:r>
              <a:r>
                <a:rPr lang="de-DE" sz="1000" b="1" dirty="0" err="1"/>
                <a:t>values</a:t>
              </a:r>
              <a:r>
                <a:rPr lang="de-DE" sz="1000" b="1" dirty="0"/>
                <a:t>)*  </a:t>
              </a:r>
            </a:p>
          </p:txBody>
        </p:sp>
        <p:sp>
          <p:nvSpPr>
            <p:cNvPr id="43" name="Textfeld 26"/>
            <p:cNvSpPr txBox="1">
              <a:spLocks noChangeArrowheads="1"/>
            </p:cNvSpPr>
            <p:nvPr/>
          </p:nvSpPr>
          <p:spPr bwMode="auto">
            <a:xfrm>
              <a:off x="1867870" y="5531361"/>
              <a:ext cx="909533" cy="401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1000" b="1" dirty="0" err="1"/>
                <a:t>Insured</a:t>
              </a:r>
              <a:r>
                <a:rPr lang="de-DE" sz="1000" b="1" dirty="0"/>
                <a:t> </a:t>
              </a:r>
              <a:r>
                <a:rPr lang="de-DE" sz="1000" b="1" dirty="0" err="1"/>
                <a:t>losses</a:t>
              </a:r>
              <a:r>
                <a:rPr lang="de-DE" sz="1000" b="1" dirty="0"/>
                <a:t> </a:t>
              </a:r>
            </a:p>
            <a:p>
              <a:r>
                <a:rPr lang="de-DE" sz="1000" b="1" dirty="0"/>
                <a:t>(in 2013 </a:t>
              </a:r>
              <a:r>
                <a:rPr lang="de-DE" sz="1000" b="1" dirty="0" err="1"/>
                <a:t>values</a:t>
              </a:r>
              <a:r>
                <a:rPr lang="de-DE" sz="1000" b="1" dirty="0"/>
                <a:t>)*  </a:t>
              </a:r>
            </a:p>
          </p:txBody>
        </p:sp>
        <p:sp>
          <p:nvSpPr>
            <p:cNvPr id="44" name="Rechteck 30"/>
            <p:cNvSpPr>
              <a:spLocks noChangeArrowheads="1"/>
            </p:cNvSpPr>
            <p:nvPr/>
          </p:nvSpPr>
          <p:spPr bwMode="auto">
            <a:xfrm>
              <a:off x="1766235" y="5121258"/>
              <a:ext cx="101635" cy="370569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rgbClr val="4D4E53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66687" indent="-265100"/>
              <a:endParaRPr lang="de-DE" dirty="0"/>
            </a:p>
          </p:txBody>
        </p:sp>
        <p:sp>
          <p:nvSpPr>
            <p:cNvPr id="45" name="Rechteck 31"/>
            <p:cNvSpPr>
              <a:spLocks noChangeArrowheads="1"/>
            </p:cNvSpPr>
            <p:nvPr/>
          </p:nvSpPr>
          <p:spPr bwMode="auto">
            <a:xfrm>
              <a:off x="1766029" y="5605900"/>
              <a:ext cx="92860" cy="370569"/>
            </a:xfrm>
            <a:prstGeom prst="rect">
              <a:avLst/>
            </a:prstGeom>
            <a:solidFill>
              <a:srgbClr val="00206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266687" indent="-265100"/>
              <a:endParaRPr lang="de-DE" dirty="0"/>
            </a:p>
          </p:txBody>
        </p:sp>
      </p:grpSp>
      <p:sp>
        <p:nvSpPr>
          <p:cNvPr id="47" name="Textfeld 11"/>
          <p:cNvSpPr txBox="1"/>
          <p:nvPr/>
        </p:nvSpPr>
        <p:spPr>
          <a:xfrm>
            <a:off x="6775009" y="6186430"/>
            <a:ext cx="1084579" cy="507827"/>
          </a:xfrm>
          <a:prstGeom prst="rect">
            <a:avLst/>
          </a:prstGeom>
          <a:noFill/>
          <a:effectLst/>
        </p:spPr>
        <p:txBody>
          <a:bodyPr wrap="square" lIns="91436" tIns="45718" rIns="91436" bIns="45718" rtlCol="0">
            <a:spAutoFit/>
          </a:bodyPr>
          <a:lstStyle/>
          <a:p>
            <a:r>
              <a:rPr lang="de-DE" sz="900" dirty="0"/>
              <a:t>*Losses adjusted to inflation based </a:t>
            </a:r>
            <a:r>
              <a:rPr lang="de-DE" sz="900" dirty="0" smtClean="0"/>
              <a:t>on CPI.</a:t>
            </a:r>
            <a:endParaRPr lang="en-US" sz="900" dirty="0" err="1"/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06691" y="1285708"/>
            <a:ext cx="6701819" cy="338550"/>
          </a:xfrm>
          <a:prstGeom prst="rect">
            <a:avLst/>
          </a:prstGeom>
          <a:solidFill>
            <a:srgbClr val="2B72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lIns="91436" tIns="45718" rIns="91436" bIns="45718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</a:rPr>
              <a:t>Overall losses totaled US$ 25bn; Insured losses totaled US$ 15.3bn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5013" y="2345857"/>
            <a:ext cx="7245176" cy="3634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 Box 49"/>
          <p:cNvSpPr txBox="1">
            <a:spLocks noChangeArrowheads="1"/>
          </p:cNvSpPr>
          <p:nvPr/>
        </p:nvSpPr>
        <p:spPr bwMode="auto">
          <a:xfrm>
            <a:off x="148048" y="6463425"/>
            <a:ext cx="594201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Source: Property Claim Services, MR </a:t>
            </a:r>
            <a:r>
              <a:rPr lang="en-US" sz="900" dirty="0" err="1">
                <a:solidFill>
                  <a:schemeClr val="accent4">
                    <a:lumMod val="75000"/>
                  </a:schemeClr>
                </a:solidFill>
              </a:rPr>
              <a:t>NatCatSERVICE</a:t>
            </a:r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5" name="Textfeld 9"/>
          <p:cNvSpPr txBox="1"/>
          <p:nvPr/>
        </p:nvSpPr>
        <p:spPr bwMode="auto">
          <a:xfrm>
            <a:off x="148048" y="1891408"/>
            <a:ext cx="985547" cy="30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6" tIns="45718" rIns="91436" bIns="45718" rtlCol="0">
            <a:spAutoFit/>
          </a:bodyPr>
          <a:lstStyle/>
          <a:p>
            <a:pPr algn="just" eaLnBrk="0" hangingPunct="0">
              <a:buClr>
                <a:srgbClr val="FF3300"/>
              </a:buClr>
            </a:pPr>
            <a:r>
              <a:rPr lang="de-DE" sz="1400" b="1" dirty="0" smtClean="0">
                <a:solidFill>
                  <a:srgbClr val="2B7299"/>
                </a:solidFill>
              </a:rPr>
              <a:t>$ Billions</a:t>
            </a:r>
            <a:endParaRPr lang="de-DE" sz="1400" b="1" dirty="0">
              <a:solidFill>
                <a:srgbClr val="2B7299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4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551529" y="2231967"/>
            <a:ext cx="7981950" cy="1470025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3800" dirty="0" smtClean="0">
                <a:solidFill>
                  <a:schemeClr val="bg1"/>
                </a:solidFill>
              </a:rPr>
              <a:t>Investments: </a:t>
            </a:r>
            <a:br>
              <a:rPr lang="en-US" sz="3800" dirty="0" smtClean="0">
                <a:solidFill>
                  <a:schemeClr val="bg1"/>
                </a:solidFill>
              </a:rPr>
            </a:br>
            <a:r>
              <a:rPr lang="en-US" sz="3800" dirty="0" smtClean="0">
                <a:solidFill>
                  <a:schemeClr val="bg1"/>
                </a:solidFill>
              </a:rPr>
              <a:t>The Grim Reality</a:t>
            </a:r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9FAF68DA-B98E-484D-9896-A23C0EED5EBE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61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143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39213" y="4005661"/>
            <a:ext cx="8450825" cy="17512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225A7A"/>
                </a:solidFill>
              </a:rPr>
              <a:t>Investment Performance is a Key Driver of </a:t>
            </a:r>
            <a:r>
              <a:rPr lang="en-US" sz="2800" b="1" dirty="0" smtClean="0">
                <a:solidFill>
                  <a:srgbClr val="225A7A"/>
                </a:solidFill>
              </a:rPr>
              <a:t>Profitability</a:t>
            </a:r>
          </a:p>
          <a:p>
            <a:pPr marL="292100" indent="-292100"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225A7A"/>
                </a:solidFill>
              </a:rPr>
              <a:t> </a:t>
            </a:r>
            <a:r>
              <a:rPr lang="en-US" sz="2800" b="1" i="1" dirty="0" smtClean="0">
                <a:solidFill>
                  <a:srgbClr val="225A7A"/>
                </a:solidFill>
              </a:rPr>
              <a:t>Depressed Yields Will Necessarily Affect Underwriting &amp; Pricing</a:t>
            </a:r>
            <a:endParaRPr lang="en-US" sz="2800" b="1" i="1" dirty="0">
              <a:solidFill>
                <a:srgbClr val="225A7A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82217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498" grpId="0" animBg="1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  <a:cs typeface="Arial" charset="0"/>
              </a:rPr>
              <a:t>12/01/09 - 9pm</a:t>
            </a:r>
          </a:p>
        </p:txBody>
      </p:sp>
      <p:sp>
        <p:nvSpPr>
          <p:cNvPr id="133123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13312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fld id="{596A66CA-72D4-46B7-901D-7C640B315CE2}" type="slidenum">
              <a:rPr lang="en-US" altLang="en-US" sz="900">
                <a:solidFill>
                  <a:srgbClr val="000000"/>
                </a:solidFill>
                <a:cs typeface="Arial" charset="0"/>
              </a:rPr>
              <a:pPr algn="r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FontTx/>
                <a:buNone/>
              </a:pPr>
              <a:t>62</a:t>
            </a:fld>
            <a:endParaRPr lang="en-US" altLang="en-US" sz="9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91881" y="117475"/>
            <a:ext cx="7102475" cy="860425"/>
          </a:xfrm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US Treasury Note 10-Year Yields: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A Long Downward Trend, 2000–2016*</a:t>
            </a:r>
          </a:p>
        </p:txBody>
      </p:sp>
      <p:sp>
        <p:nvSpPr>
          <p:cNvPr id="133126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*Monthly, constant maturity, nominal 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</a:rPr>
              <a:t>rates.</a:t>
            </a:r>
            <a:endParaRPr lang="en-US" altLang="en-US" sz="1100" dirty="0">
              <a:solidFill>
                <a:srgbClr val="000000"/>
              </a:solidFill>
              <a:cs typeface="Arial" charset="0"/>
            </a:endParaRPr>
          </a:p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Sources: Federal Reserve Bank at 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  <a:hlinkClick r:id="rId4"/>
              </a:rPr>
              <a:t>http://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  <a:hlinkClick r:id="rId4"/>
              </a:rPr>
              <a:t>www.federalreserve.gov/releases/h15/data.htm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</a:rPr>
              <a:t>; 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National Bureau of Economic Research (recession dates); Insurance Information Institute.</a:t>
            </a:r>
          </a:p>
        </p:txBody>
      </p:sp>
      <p:graphicFrame>
        <p:nvGraphicFramePr>
          <p:cNvPr id="1331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0640010"/>
              </p:ext>
            </p:extLst>
          </p:nvPr>
        </p:nvGraphicFramePr>
        <p:xfrm>
          <a:off x="463550" y="977900"/>
          <a:ext cx="840422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6078" name="Chart" r:id="rId5" imgW="8343770" imgH="4381358" progId="MSGraph.Chart.8">
                  <p:embed followColorScheme="full"/>
                </p:oleObj>
              </mc:Choice>
              <mc:Fallback>
                <p:oleObj name="Chart" r:id="rId5" imgW="8343770" imgH="4381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77900"/>
                        <a:ext cx="840422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5724525" y="1181099"/>
            <a:ext cx="3105150" cy="969248"/>
          </a:xfrm>
          <a:prstGeom prst="wedgeRectCallout">
            <a:avLst>
              <a:gd name="adj1" fmla="val -15496"/>
              <a:gd name="adj2" fmla="val 18897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rgbClr val="FFFFFF"/>
                </a:solidFill>
                <a:cs typeface="Arial" charset="0"/>
              </a:rPr>
              <a:t>Yields on 10-Year </a:t>
            </a:r>
            <a:r>
              <a:rPr lang="en-US" altLang="en-US" sz="1800" b="1" dirty="0" smtClean="0">
                <a:solidFill>
                  <a:srgbClr val="FFFFFF"/>
                </a:solidFill>
                <a:cs typeface="Arial" charset="0"/>
              </a:rPr>
              <a:t>US </a:t>
            </a:r>
            <a:r>
              <a:rPr lang="en-US" altLang="en-US" sz="1800" b="1" dirty="0">
                <a:solidFill>
                  <a:srgbClr val="FFFFFF"/>
                </a:solidFill>
                <a:cs typeface="Arial" charset="0"/>
              </a:rPr>
              <a:t>Treasury Notes have been </a:t>
            </a:r>
            <a:r>
              <a:rPr lang="en-US" altLang="en-US" sz="1800" b="1" dirty="0" smtClean="0">
                <a:solidFill>
                  <a:srgbClr val="FFFFFF"/>
                </a:solidFill>
                <a:cs typeface="Arial" charset="0"/>
              </a:rPr>
              <a:t>below 3% </a:t>
            </a:r>
            <a:r>
              <a:rPr lang="en-US" altLang="en-US" sz="1800" b="1" dirty="0">
                <a:solidFill>
                  <a:srgbClr val="FFFFFF"/>
                </a:solidFill>
                <a:cs typeface="Arial" charset="0"/>
              </a:rPr>
              <a:t>for </a:t>
            </a:r>
            <a:r>
              <a:rPr lang="en-US" altLang="en-US" sz="1800" b="1" dirty="0" smtClean="0">
                <a:solidFill>
                  <a:srgbClr val="FFFFFF"/>
                </a:solidFill>
              </a:rPr>
              <a:t>4½ </a:t>
            </a:r>
            <a:r>
              <a:rPr lang="en-US" altLang="en-US" sz="1800" b="1" dirty="0" smtClean="0">
                <a:solidFill>
                  <a:srgbClr val="FFFFFF"/>
                </a:solidFill>
                <a:cs typeface="Arial" charset="0"/>
              </a:rPr>
              <a:t>years</a:t>
            </a:r>
            <a:endParaRPr lang="en-US" altLang="en-US" sz="18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29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600" b="1" dirty="0">
                <a:solidFill>
                  <a:srgbClr val="FFFFFF"/>
                </a:solidFill>
                <a:cs typeface="Arial" charset="0"/>
              </a:rPr>
              <a:t>Since roughly 80% of P/C bond/cash investments are in </a:t>
            </a:r>
            <a:r>
              <a:rPr lang="en-US" altLang="en-US" sz="1600" b="1" dirty="0" smtClean="0">
                <a:solidFill>
                  <a:srgbClr val="FFFFFF"/>
                </a:solidFill>
                <a:cs typeface="Arial" charset="0"/>
              </a:rPr>
              <a:t>5-to-10-year </a:t>
            </a:r>
            <a:r>
              <a:rPr lang="en-US" altLang="en-US" sz="1600" b="1" dirty="0">
                <a:solidFill>
                  <a:srgbClr val="FFFFFF"/>
                </a:solidFill>
                <a:cs typeface="Arial" charset="0"/>
              </a:rPr>
              <a:t>durations, most P/C insurer portfolios will have low-yielding bonds for years to come. </a:t>
            </a: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3263899" y="3589339"/>
            <a:ext cx="1704975" cy="1500187"/>
          </a:xfrm>
          <a:prstGeom prst="wedgeRectCallout">
            <a:avLst>
              <a:gd name="adj1" fmla="val 166427"/>
              <a:gd name="adj2" fmla="val 459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400" b="1" dirty="0" smtClean="0">
                <a:solidFill>
                  <a:srgbClr val="FFFFFF"/>
                </a:solidFill>
                <a:cs typeface="Arial" charset="0"/>
              </a:rPr>
              <a:t>US </a:t>
            </a:r>
            <a:r>
              <a:rPr lang="en-US" altLang="en-US" sz="1400" b="1" dirty="0">
                <a:solidFill>
                  <a:srgbClr val="FFFFFF"/>
                </a:solidFill>
                <a:cs typeface="Arial" charset="0"/>
              </a:rPr>
              <a:t>Treasury yields plunged to historic lows in </a:t>
            </a:r>
            <a:r>
              <a:rPr lang="en-US" altLang="en-US" sz="1400" b="1" dirty="0" smtClean="0">
                <a:solidFill>
                  <a:srgbClr val="FFFFFF"/>
                </a:solidFill>
                <a:cs typeface="Arial" charset="0"/>
              </a:rPr>
              <a:t>2013, then rebounded and sank again</a:t>
            </a:r>
            <a:endParaRPr lang="en-US" altLang="en-US" sz="14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3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46B904B8-BB1A-4D80-AA36-25600A24DC73}" type="slidenum">
              <a:rPr lang="en-US" altLang="en-US" sz="900" smtClean="0">
                <a:solidFill>
                  <a:srgbClr val="000000"/>
                </a:solidFill>
              </a:rPr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62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0351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P/C Insurer Portfolio Yields,</a:t>
            </a:r>
            <a:br>
              <a:rPr lang="en-US" dirty="0" smtClean="0"/>
            </a:br>
            <a:r>
              <a:rPr lang="en-US" dirty="0" smtClean="0"/>
              <a:t>2002-2015:Q3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268771" y="1084358"/>
          <a:ext cx="8656637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7102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68771" y="1084358"/>
                        <a:ext cx="8656637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0" y="6580378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NAIC, via SNL Financial; Insurance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327991" y="5318234"/>
            <a:ext cx="8597417" cy="115876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P/C carrier yields have been falling for over a decade, reflecting the long downtrend in prevailing interest rates. Even as prevailing rates rise in the next few years, portfolio yields are unlikely to rise quickly, </a:t>
            </a:r>
            <a:b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since low yields of recent years are “baked in” to future returns.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4677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410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135512-3975-4301-9265-B6D1E168D6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6389" name="Rectangle 11"/>
          <p:cNvSpPr>
            <a:spLocks noGrp="1" noChangeArrowheads="1"/>
          </p:cNvSpPr>
          <p:nvPr>
            <p:ph type="title"/>
          </p:nvPr>
        </p:nvSpPr>
        <p:spPr>
          <a:xfrm>
            <a:off x="762000" y="96340"/>
            <a:ext cx="6014358" cy="860425"/>
          </a:xfrm>
        </p:spPr>
        <p:txBody>
          <a:bodyPr/>
          <a:lstStyle/>
          <a:p>
            <a:r>
              <a:rPr lang="en-US" dirty="0"/>
              <a:t>Forecasts of Avg. </a:t>
            </a:r>
            <a:r>
              <a:rPr lang="en-US" dirty="0" smtClean="0"/>
              <a:t>Yield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10-Year US Treasury Notes</a:t>
            </a:r>
            <a:endParaRPr lang="en-US" sz="2400" dirty="0" smtClean="0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553625"/>
              </p:ext>
            </p:extLst>
          </p:nvPr>
        </p:nvGraphicFramePr>
        <p:xfrm>
          <a:off x="283368" y="1012848"/>
          <a:ext cx="8577263" cy="468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2222" name="Chart" r:id="rId4" imgW="8534284" imgH="3771784" progId="MSGraph.Chart.8">
                  <p:embed followColorScheme="full"/>
                </p:oleObj>
              </mc:Choice>
              <mc:Fallback>
                <p:oleObj name="Chart" r:id="rId4" imgW="8534284" imgH="377178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83368" y="1012848"/>
                        <a:ext cx="8577263" cy="4681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6150" name="Rectangle 6"/>
          <p:cNvSpPr>
            <a:spLocks noChangeArrowheads="1"/>
          </p:cNvSpPr>
          <p:nvPr/>
        </p:nvSpPr>
        <p:spPr bwMode="blackWhite">
          <a:xfrm>
            <a:off x="461963" y="5614988"/>
            <a:ext cx="8220075" cy="77311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All forecasts expect US intermediate- and long-term interest rates</a:t>
            </a:r>
            <a:b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20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 rise over the next three years and stabilize about 2019.</a:t>
            </a:r>
            <a:endParaRPr lang="en-US" sz="20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-147638" y="6575425"/>
            <a:ext cx="9090026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Sources: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Blue Chip Economic Indicators, </a:t>
            </a:r>
            <a:r>
              <a:rPr lang="en-US" sz="1100" dirty="0" smtClean="0">
                <a:solidFill>
                  <a:srgbClr val="000000"/>
                </a:solidFill>
              </a:rPr>
              <a:t>March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2016 issue; I.I.I.  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1829348" y="2072268"/>
            <a:ext cx="1691533" cy="616496"/>
          </a:xfrm>
          <a:prstGeom prst="wedgeRectCallout">
            <a:avLst>
              <a:gd name="adj1" fmla="val 10746"/>
              <a:gd name="adj2" fmla="val 163292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3.6%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2.2%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3112001" y="1051614"/>
            <a:ext cx="1691533" cy="616496"/>
          </a:xfrm>
          <a:prstGeom prst="wedgeRectCallout">
            <a:avLst>
              <a:gd name="adj1" fmla="val 8517"/>
              <a:gd name="adj2" fmla="val 16634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4.2%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</a:t>
            </a:r>
            <a:r>
              <a:rPr lang="en-US" sz="1400" b="1" dirty="0" smtClean="0">
                <a:solidFill>
                  <a:srgbClr val="FFFFFF"/>
                </a:solidFill>
              </a:rPr>
              <a:t>2.6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AutoShape 38"/>
          <p:cNvSpPr>
            <a:spLocks noChangeArrowheads="1"/>
          </p:cNvSpPr>
          <p:nvPr/>
        </p:nvSpPr>
        <p:spPr bwMode="blackWhite">
          <a:xfrm>
            <a:off x="4699839" y="3660932"/>
            <a:ext cx="1691533" cy="616496"/>
          </a:xfrm>
          <a:prstGeom prst="wedgeRectCallout">
            <a:avLst>
              <a:gd name="adj1" fmla="val -6530"/>
              <a:gd name="adj2" fmla="val -11194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4.4%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</a:t>
            </a:r>
            <a:r>
              <a:rPr lang="en-US" sz="1400" b="1" dirty="0" smtClean="0">
                <a:solidFill>
                  <a:srgbClr val="FFFFFF"/>
                </a:solidFill>
              </a:rPr>
              <a:t>2.8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AutoShape 38"/>
          <p:cNvSpPr>
            <a:spLocks noChangeArrowheads="1"/>
          </p:cNvSpPr>
          <p:nvPr/>
        </p:nvSpPr>
        <p:spPr bwMode="blackWhite">
          <a:xfrm>
            <a:off x="6136850" y="1251068"/>
            <a:ext cx="1691533" cy="616496"/>
          </a:xfrm>
          <a:prstGeom prst="wedgeRectCallout">
            <a:avLst>
              <a:gd name="adj1" fmla="val -11546"/>
              <a:gd name="adj2" fmla="val 138826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4.5%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3.0%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AutoShape 38"/>
          <p:cNvSpPr>
            <a:spLocks noChangeArrowheads="1"/>
          </p:cNvSpPr>
          <p:nvPr/>
        </p:nvSpPr>
        <p:spPr bwMode="blackWhite">
          <a:xfrm>
            <a:off x="7357217" y="3693833"/>
            <a:ext cx="1691533" cy="616496"/>
          </a:xfrm>
          <a:prstGeom prst="wedgeRectCallout">
            <a:avLst>
              <a:gd name="adj1" fmla="val 9073"/>
              <a:gd name="adj2" fmla="val -139470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4.5%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3.2%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AutoShape 38"/>
          <p:cNvSpPr>
            <a:spLocks noChangeArrowheads="1"/>
          </p:cNvSpPr>
          <p:nvPr/>
        </p:nvSpPr>
        <p:spPr bwMode="blackWhite">
          <a:xfrm>
            <a:off x="851274" y="3025053"/>
            <a:ext cx="1691533" cy="616496"/>
          </a:xfrm>
          <a:prstGeom prst="wedgeRectCallout">
            <a:avLst>
              <a:gd name="adj1" fmla="val 157"/>
              <a:gd name="adj2" fmla="val 146471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Top 10 Avg.: 2.5%</a:t>
            </a:r>
            <a:b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</a:b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Bot 10 Avg.: </a:t>
            </a:r>
            <a:r>
              <a:rPr lang="en-US" sz="1400" b="1" dirty="0" smtClean="0">
                <a:solidFill>
                  <a:srgbClr val="FFFFFF"/>
                </a:solidFill>
              </a:rPr>
              <a:t>1.9</a:t>
            </a: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%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962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6150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  <a:cs typeface="Arial" charset="0"/>
              </a:rPr>
              <a:t>12/01/09 - 9pm</a:t>
            </a:r>
          </a:p>
        </p:txBody>
      </p:sp>
      <p:sp>
        <p:nvSpPr>
          <p:cNvPr id="133123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900">
                <a:solidFill>
                  <a:srgbClr val="FFFFFF"/>
                </a:solidFill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13312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fontAlgn="base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Tx/>
              <a:buFontTx/>
              <a:buNone/>
            </a:pPr>
            <a:fld id="{596A66CA-72D4-46B7-901D-7C640B315CE2}" type="slidenum">
              <a:rPr lang="en-US" altLang="en-US" sz="900">
                <a:solidFill>
                  <a:srgbClr val="000000"/>
                </a:solidFill>
                <a:cs typeface="Arial" charset="0"/>
              </a:rPr>
              <a:pPr algn="r" fontAlgn="base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  <a:buClrTx/>
                <a:buFontTx/>
                <a:buNone/>
              </a:pPr>
              <a:t>65</a:t>
            </a:fld>
            <a:endParaRPr lang="en-US" altLang="en-US" sz="9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3312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75060" y="117475"/>
            <a:ext cx="7082762" cy="860425"/>
          </a:xfrm>
        </p:spPr>
        <p:txBody>
          <a:bodyPr/>
          <a:lstStyle/>
          <a:p>
            <a:r>
              <a:rPr lang="en-US" dirty="0" smtClean="0"/>
              <a:t>Inflation Expectations, 5 Years Ahead*</a:t>
            </a:r>
            <a:br>
              <a:rPr lang="en-US" dirty="0" smtClean="0"/>
            </a:br>
            <a:r>
              <a:rPr lang="en-US" dirty="0" smtClean="0"/>
              <a:t>from the Bond Market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33126" name="Text Box 5"/>
          <p:cNvSpPr txBox="1">
            <a:spLocks noChangeArrowheads="1"/>
          </p:cNvSpPr>
          <p:nvPr/>
        </p:nvSpPr>
        <p:spPr bwMode="auto">
          <a:xfrm>
            <a:off x="0" y="6284913"/>
            <a:ext cx="8724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*Monthly, 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</a:rPr>
              <a:t>yields on US Treasury 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5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</a:rPr>
              <a:t>-Year Notes minus yields on 5-Year TIPS, through Nov. 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2015</a:t>
            </a:r>
            <a:r>
              <a:rPr lang="en-US" altLang="en-US" sz="1100" dirty="0" smtClean="0">
                <a:solidFill>
                  <a:srgbClr val="000000"/>
                </a:solidFill>
                <a:cs typeface="Arial" charset="0"/>
              </a:rPr>
              <a:t>. **CPI less food and energy.</a:t>
            </a:r>
            <a:endParaRPr lang="en-US" altLang="en-US" sz="1100" dirty="0">
              <a:solidFill>
                <a:srgbClr val="000000"/>
              </a:solidFill>
              <a:cs typeface="Arial" charset="0"/>
            </a:endParaRPr>
          </a:p>
          <a:p>
            <a:pPr fontAlgn="base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anose="05000000000000000000" pitchFamily="2" charset="2"/>
              <a:buNone/>
            </a:pP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Sources: Federal Reserve Bank at 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  <a:hlinkClick r:id="rId4"/>
              </a:rPr>
              <a:t>http://www.federalreserve.gov/releases/h15/data.htm</a:t>
            </a:r>
            <a:r>
              <a:rPr lang="en-US" altLang="en-US" sz="1100" dirty="0">
                <a:solidFill>
                  <a:srgbClr val="000000"/>
                </a:solidFill>
                <a:cs typeface="Arial" charset="0"/>
              </a:rPr>
              <a:t>. National Bureau of Economic Research (recession dates); Insurance Information Institute.</a:t>
            </a:r>
          </a:p>
        </p:txBody>
      </p:sp>
      <p:graphicFrame>
        <p:nvGraphicFramePr>
          <p:cNvPr id="133127" name="Object 2"/>
          <p:cNvGraphicFramePr>
            <a:graphicFrameLocks noChangeAspect="1"/>
          </p:cNvGraphicFramePr>
          <p:nvPr>
            <p:extLst/>
          </p:nvPr>
        </p:nvGraphicFramePr>
        <p:xfrm>
          <a:off x="463550" y="977900"/>
          <a:ext cx="840422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1198" name="Chart" r:id="rId5" imgW="8343770" imgH="4381358" progId="MSGraph.Chart.8">
                  <p:embed followColorScheme="full"/>
                </p:oleObj>
              </mc:Choice>
              <mc:Fallback>
                <p:oleObj name="Chart" r:id="rId5" imgW="8343770" imgH="438135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977900"/>
                        <a:ext cx="840422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9" name="Rectangle 4"/>
          <p:cNvSpPr>
            <a:spLocks noChangeArrowheads="1"/>
          </p:cNvSpPr>
          <p:nvPr/>
        </p:nvSpPr>
        <p:spPr bwMode="blackWhite">
          <a:xfrm>
            <a:off x="447675" y="5667375"/>
            <a:ext cx="8382000" cy="5715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600" b="1">
                <a:solidFill>
                  <a:srgbClr val="FFFFFF"/>
                </a:solidFill>
                <a:cs typeface="Arial" charset="0"/>
              </a:rPr>
              <a:t>Since roughly 80% of P/C bond/cash investments are in 5-to10-year durations, most P/C insurer portfolios will have low-yielding bonds for years to come. 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32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46B904B8-BB1A-4D80-AA36-25600A24DC73}" type="slidenum">
              <a:rPr lang="en-US" altLang="en-US" sz="900" smtClean="0">
                <a:solidFill>
                  <a:srgbClr val="000000"/>
                </a:solidFill>
              </a:rPr>
              <a:pPr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65</a:t>
            </a:fld>
            <a:endParaRPr lang="en-US" altLang="en-US" sz="900" smtClean="0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grayWhite">
          <a:xfrm>
            <a:off x="5677318" y="3296167"/>
            <a:ext cx="3147593" cy="169563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929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>
          <a:xfrm>
            <a:off x="268771" y="185928"/>
            <a:ext cx="7400925" cy="860425"/>
          </a:xfrm>
        </p:spPr>
        <p:txBody>
          <a:bodyPr/>
          <a:lstStyle/>
          <a:p>
            <a:r>
              <a:rPr lang="en-US" sz="2400" dirty="0" smtClean="0"/>
              <a:t>P/C Insurers Below-Investment-Grade (BIG) Bonds as a Percent of Total Bonds, 2001-2015:Q3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268771" y="1084358"/>
          <a:ext cx="8656637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8126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68771" y="1084358"/>
                        <a:ext cx="8656637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2701" y="6489890"/>
            <a:ext cx="8772211" cy="282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NAIC, via SNL Financial; Insurance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451333" y="5257801"/>
            <a:ext cx="8597417" cy="1039812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As a group, P/C carriers have increased the percentage of bond investments in riskier instruments. Since 2006-07, that percentage has risen over 200 basis points (double what it was). As interest rates rise, will this percentage return to pre-recession levels?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047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331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C844C-F7CF-495C-870B-6E498E1C0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 smtClean="0"/>
              <a:t>P/C Insurer Groups Holdings of BIG** Bonds as a Percent of Total Bonds, 2014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/>
          </p:nvPr>
        </p:nvGraphicFramePr>
        <p:xfrm>
          <a:off x="298450" y="1407523"/>
          <a:ext cx="8656637" cy="431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9150" name="Chart" r:id="rId4" imgW="7829485" imgH="4105417" progId="MSGraph.Chart.8">
                  <p:embed followColorScheme="full"/>
                </p:oleObj>
              </mc:Choice>
              <mc:Fallback>
                <p:oleObj name="Chart" r:id="rId4" imgW="7829485" imgH="410541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98450" y="1407523"/>
                        <a:ext cx="8656637" cy="431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52701" y="6474923"/>
            <a:ext cx="8772211" cy="426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*Below Investment Grade</a:t>
            </a:r>
            <a:b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Sources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NAIC, via SNL Financial; Insurance </a:t>
            </a: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Information Institute.</a:t>
            </a:r>
          </a:p>
        </p:txBody>
      </p:sp>
      <p:sp>
        <p:nvSpPr>
          <p:cNvPr id="1915910" name="Rectangle 6"/>
          <p:cNvSpPr>
            <a:spLocks noChangeArrowheads="1"/>
          </p:cNvSpPr>
          <p:nvPr/>
        </p:nvSpPr>
        <p:spPr bwMode="blackWhite">
          <a:xfrm>
            <a:off x="451333" y="5588095"/>
            <a:ext cx="8597417" cy="843634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fontAlgn="base">
              <a:lnSpc>
                <a:spcPct val="95000"/>
              </a:lnSpc>
              <a:spcBef>
                <a:spcPct val="2500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There is a wide disparity among insurance groups regarding holdings of below-investment-grade bonds. Some hold none (or almost none); a few have over 10% of their bond portfolio in BIGs.</a:t>
            </a:r>
            <a:endParaRPr lang="en-US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01" y="1084357"/>
            <a:ext cx="1605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Number of Groups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51799" y="1186459"/>
            <a:ext cx="552659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67 groups graphed are those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with over $3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billion in cash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&amp; admitted assets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year-end </a:t>
            </a:r>
            <a:endParaRPr lang="en-US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4626768" y="2266893"/>
            <a:ext cx="1534114" cy="636943"/>
          </a:xfrm>
          <a:prstGeom prst="wedgeRectCallout">
            <a:avLst>
              <a:gd name="adj1" fmla="val -117514"/>
              <a:gd name="adj2" fmla="val 63198"/>
            </a:avLst>
          </a:prstGeom>
          <a:solidFill>
            <a:srgbClr val="FFC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cs typeface="Arial" charset="0"/>
              </a:rPr>
              <a:t>P/C industry average</a:t>
            </a:r>
            <a:endParaRPr lang="en-US" altLang="en-US" sz="16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176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15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910" grpId="0" animBg="1"/>
      <p:bldP spid="1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12/01/09 - 9pm</a:t>
            </a:r>
          </a:p>
        </p:txBody>
      </p:sp>
      <p:sp>
        <p:nvSpPr>
          <p:cNvPr id="65539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900">
                <a:solidFill>
                  <a:srgbClr val="FFFFFF"/>
                </a:solidFill>
                <a:latin typeface="Arial" charset="0"/>
                <a:cs typeface="Arial" charset="0"/>
              </a:rPr>
              <a:t>eSlide – P6466 – The Financial Crisis and the Future of the P/C</a:t>
            </a:r>
          </a:p>
        </p:txBody>
      </p:sp>
      <p:sp>
        <p:nvSpPr>
          <p:cNvPr id="6554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</a:pPr>
            <a:fld id="{E49E9257-1E9E-4115-9E11-7EEC0715408B}" type="slidenum">
              <a:rPr lang="en-US" sz="900">
                <a:solidFill>
                  <a:srgbClr val="000000"/>
                </a:solidFill>
                <a:latin typeface="Arial" charset="0"/>
                <a:cs typeface="Arial" charset="0"/>
              </a:rPr>
              <a:pPr algn="r" eaLnBrk="0" fontAlgn="base" hangingPunct="0">
                <a:lnSpc>
                  <a:spcPct val="85000"/>
                </a:lnSpc>
                <a:spcBef>
                  <a:spcPct val="20000"/>
                </a:spcBef>
                <a:spcAft>
                  <a:spcPct val="0"/>
                </a:spcAft>
              </a:pPr>
              <a:t>68</a:t>
            </a:fld>
            <a:endParaRPr lang="en-US" sz="9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55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9213" y="127787"/>
            <a:ext cx="6330281" cy="860425"/>
          </a:xfrm>
        </p:spPr>
        <p:txBody>
          <a:bodyPr/>
          <a:lstStyle/>
          <a:p>
            <a:r>
              <a:rPr lang="en-US" dirty="0" smtClean="0"/>
              <a:t>Other Things That Could Affect</a:t>
            </a:r>
            <a:br>
              <a:rPr lang="en-US" dirty="0" smtClean="0"/>
            </a:br>
            <a:r>
              <a:rPr lang="en-US" dirty="0" smtClean="0"/>
              <a:t>the Course of Interest Rates</a:t>
            </a:r>
            <a:endParaRPr lang="en-US" dirty="0"/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2223" y="1218006"/>
            <a:ext cx="8048417" cy="4652963"/>
          </a:xfrm>
        </p:spPr>
        <p:txBody>
          <a:bodyPr/>
          <a:lstStyle/>
          <a:p>
            <a:r>
              <a:rPr lang="en-US" sz="2600" dirty="0" smtClean="0"/>
              <a:t>Prices of world currencies (the value of the US Dollar vs. the Euro, the Yen, the Yuan and other major world currencies)</a:t>
            </a:r>
          </a:p>
          <a:p>
            <a:r>
              <a:rPr lang="en-US" sz="2600" dirty="0" smtClean="0"/>
              <a:t>Prices of a number of commodities (especially oil)</a:t>
            </a:r>
          </a:p>
          <a:p>
            <a:r>
              <a:rPr lang="en-US" sz="2600" dirty="0" smtClean="0"/>
              <a:t>Prevailing interest rates in other countries (determined, in part, by those countries’ central banks)</a:t>
            </a:r>
          </a:p>
          <a:p>
            <a:r>
              <a:rPr lang="en-US" sz="2600" dirty="0" smtClean="0"/>
              <a:t>The demand for, and the supply of, loanable funds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456141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Property/Casualty Insurance Industry Investment Income: 2000–2014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58370" name="Object 3"/>
          <p:cNvGraphicFramePr>
            <a:graphicFrameLocks/>
          </p:cNvGraphicFramePr>
          <p:nvPr>
            <p:extLst/>
          </p:nvPr>
        </p:nvGraphicFramePr>
        <p:xfrm>
          <a:off x="225893" y="1518584"/>
          <a:ext cx="845185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09271" name="Chart" r:id="rId4" imgW="8429540" imgH="3638536" progId="MSGraph.Chart.8">
                  <p:embed followColorScheme="full"/>
                </p:oleObj>
              </mc:Choice>
              <mc:Fallback>
                <p:oleObj name="Chart" r:id="rId4" imgW="8429540" imgH="36385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93" y="1518584"/>
                        <a:ext cx="845185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437323" y="5225536"/>
            <a:ext cx="8240420" cy="104933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sz="2000" b="1" dirty="0" smtClean="0">
                <a:solidFill>
                  <a:srgbClr val="FFFFFF"/>
                </a:solidFill>
              </a:rPr>
              <a:t>Due </a:t>
            </a:r>
            <a:r>
              <a:rPr lang="en-US" sz="2000" b="1" dirty="0">
                <a:solidFill>
                  <a:srgbClr val="FFFFFF"/>
                </a:solidFill>
              </a:rPr>
              <a:t>to persistently low interest </a:t>
            </a:r>
            <a:r>
              <a:rPr lang="en-US" sz="2000" b="1" dirty="0" smtClean="0">
                <a:solidFill>
                  <a:srgbClr val="FFFFFF"/>
                </a:solidFill>
              </a:rPr>
              <a:t>rates,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investment income </a:t>
            </a:r>
            <a:r>
              <a:rPr lang="en-US" sz="2000" b="1" dirty="0">
                <a:solidFill>
                  <a:srgbClr val="FFFFFF"/>
                </a:solidFill>
              </a:rPr>
              <a:t>f</a:t>
            </a:r>
            <a:r>
              <a:rPr lang="en-US" sz="2000" b="1" dirty="0" smtClean="0">
                <a:solidFill>
                  <a:srgbClr val="FFFFFF"/>
                </a:solidFill>
              </a:rPr>
              <a:t>ell in 2012, 2013 and 2014.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" y="6454490"/>
            <a:ext cx="8915401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baseline="30000" dirty="0" smtClean="0"/>
              <a:t>1</a:t>
            </a:r>
            <a:r>
              <a:rPr lang="en-US" sz="1100" dirty="0" smtClean="0"/>
              <a:t> </a:t>
            </a:r>
            <a:r>
              <a:rPr lang="en-US" sz="1100" dirty="0"/>
              <a:t>Investment gains consist primarily of </a:t>
            </a:r>
            <a:r>
              <a:rPr lang="en-US" sz="1100" dirty="0" smtClean="0"/>
              <a:t>interest and </a:t>
            </a:r>
            <a:r>
              <a:rPr lang="en-US" sz="1100" dirty="0"/>
              <a:t>stock </a:t>
            </a:r>
            <a:r>
              <a:rPr lang="en-US" sz="1100" dirty="0" smtClean="0"/>
              <a:t>dividends.        *2014 figure is estimated based on annualized data through Q3.</a:t>
            </a:r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tabLst>
                <a:tab pos="112713" algn="r"/>
              </a:tabLst>
            </a:pP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smtClean="0"/>
              <a:t>ISO; Insurance </a:t>
            </a:r>
            <a:r>
              <a:rPr lang="en-US" sz="1100" dirty="0"/>
              <a:t>Information </a:t>
            </a:r>
            <a:r>
              <a:rPr lang="en-US" sz="1100" dirty="0" smtClean="0"/>
              <a:t>Institute.</a:t>
            </a:r>
            <a:endParaRPr lang="en-US" sz="1100" dirty="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6425736" y="1105268"/>
            <a:ext cx="2489664" cy="795771"/>
          </a:xfrm>
          <a:prstGeom prst="wedgeRectCallout">
            <a:avLst>
              <a:gd name="adj1" fmla="val 25062"/>
              <a:gd name="adj2" fmla="val 135542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Investment earnings are still below their 2007 pre-crisis peak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66824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5646EB-362A-483F-BF88-F05F54F12F0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2116" y="169719"/>
            <a:ext cx="7069394" cy="862157"/>
          </a:xfrm>
        </p:spPr>
        <p:txBody>
          <a:bodyPr lIns="92075" tIns="46038" rIns="92075" bIns="46038" anchor="b"/>
          <a:lstStyle/>
          <a:p>
            <a:r>
              <a:rPr lang="en-US" dirty="0" smtClean="0"/>
              <a:t>Return on Net Worth (RNW)</a:t>
            </a:r>
            <a:br>
              <a:rPr lang="en-US" dirty="0" smtClean="0"/>
            </a:br>
            <a:r>
              <a:rPr lang="en-US" dirty="0" smtClean="0"/>
              <a:t>Largest Lines: 2005-2014 Average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73489989"/>
              </p:ext>
            </p:extLst>
          </p:nvPr>
        </p:nvGraphicFramePr>
        <p:xfrm>
          <a:off x="3175" y="1301753"/>
          <a:ext cx="9140825" cy="4965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95788" name="Chart" r:id="rId4" imgW="8820230" imgH="4562424" progId="MSGraph.Chart.8">
                  <p:embed followColorScheme="full"/>
                </p:oleObj>
              </mc:Choice>
              <mc:Fallback>
                <p:oleObj name="Chart" r:id="rId4" imgW="8820230" imgH="456242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1301753"/>
                        <a:ext cx="9140825" cy="49656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86511"/>
            <a:ext cx="8750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dirty="0"/>
          </a:p>
          <a:p>
            <a:r>
              <a:rPr lang="en-US" sz="1100" dirty="0"/>
              <a:t>Source: </a:t>
            </a:r>
            <a:r>
              <a:rPr lang="en-US" sz="1100" dirty="0" smtClean="0"/>
              <a:t>NAIC; Insurance Information Institute.</a:t>
            </a:r>
            <a:r>
              <a:rPr lang="en-US" sz="1100" dirty="0"/>
              <a:t>	</a:t>
            </a: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blackWhite">
          <a:xfrm>
            <a:off x="1514168" y="1123300"/>
            <a:ext cx="3370313" cy="833319"/>
          </a:xfrm>
          <a:prstGeom prst="wedgeRectCallout">
            <a:avLst>
              <a:gd name="adj1" fmla="val 79112"/>
              <a:gd name="adj2" fmla="val 20642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FFFFFF"/>
                </a:solidFill>
              </a:rPr>
              <a:t>Commercial lines have tended to be more profitable than personal lines over the past decade</a:t>
            </a: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236" y="1182692"/>
            <a:ext cx="1445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25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Property/Casualty Insurance Industry Investment Gain: 1994–2014</a:t>
            </a:r>
            <a:r>
              <a:rPr lang="en-US" baseline="30000" dirty="0" smtClean="0"/>
              <a:t>1</a:t>
            </a:r>
          </a:p>
        </p:txBody>
      </p:sp>
      <p:graphicFrame>
        <p:nvGraphicFramePr>
          <p:cNvPr id="58370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65327"/>
              </p:ext>
            </p:extLst>
          </p:nvPr>
        </p:nvGraphicFramePr>
        <p:xfrm>
          <a:off x="360363" y="1558925"/>
          <a:ext cx="8451850" cy="366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927" name="Chart" r:id="rId4" imgW="8429540" imgH="3638536" progId="MSGraph.Chart.8">
                  <p:embed followColorScheme="full"/>
                </p:oleObj>
              </mc:Choice>
              <mc:Fallback>
                <p:oleObj name="Chart" r:id="rId4" imgW="8429540" imgH="3638536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558925"/>
                        <a:ext cx="8451850" cy="366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2692" name="Rectangle 4"/>
          <p:cNvSpPr>
            <a:spLocks noChangeArrowheads="1"/>
          </p:cNvSpPr>
          <p:nvPr/>
        </p:nvSpPr>
        <p:spPr bwMode="blackWhite">
          <a:xfrm>
            <a:off x="484094" y="5202985"/>
            <a:ext cx="8283295" cy="1049337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Total Investment Gains Were Down Slightly in 2014 as Low Interest Rates Pressured Investment Income but Realized Capital Gains Remained Robust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-103236" y="6302140"/>
            <a:ext cx="9144000" cy="5955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baseline="30000" dirty="0"/>
              <a:t>1</a:t>
            </a:r>
            <a:r>
              <a:rPr lang="en-US" sz="1100" dirty="0"/>
              <a:t> Investment gains consist primarily of interest, stock dividends and realized capital gains and losses.</a:t>
            </a:r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* 2005 figure includes special one-time dividend of $</a:t>
            </a:r>
            <a:r>
              <a:rPr lang="en-US" sz="1100" dirty="0" smtClean="0"/>
              <a:t>3.2B; </a:t>
            </a: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Sources: ISO; Insurance Information Institute.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3814762" y="3716594"/>
            <a:ext cx="2810735" cy="976429"/>
          </a:xfrm>
          <a:prstGeom prst="wedgeRectCallout">
            <a:avLst>
              <a:gd name="adj1" fmla="val 115385"/>
              <a:gd name="adj2" fmla="val -96745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Investment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+mn-cs"/>
              </a:rPr>
              <a:t>gains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+mn-cs"/>
              </a:rPr>
              <a:t>in 2014 will rival the post-crisis high reached in 2013</a:t>
            </a:r>
            <a:endParaRPr lang="en-US" sz="1600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16770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2" grpId="0" animBg="1"/>
      <p:bldP spid="8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0895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3600" b="1" i="1" dirty="0">
                <a:solidFill>
                  <a:srgbClr val="225A7A"/>
                </a:solidFill>
              </a:rPr>
            </a:br>
            <a:r>
              <a:rPr lang="en-US" sz="3600" b="1" i="1" dirty="0">
                <a:solidFill>
                  <a:srgbClr val="225A7A"/>
                </a:solidFill>
              </a:rPr>
              <a:t>and your attention</a:t>
            </a:r>
            <a:r>
              <a:rPr lang="en-US" sz="3600" b="1" i="1" dirty="0" smtClean="0">
                <a:solidFill>
                  <a:srgbClr val="225A7A"/>
                </a:solidFill>
              </a:rPr>
              <a:t>!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5646EB-362A-483F-BF88-F05F54F12F08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129" y="117567"/>
            <a:ext cx="7266039" cy="885466"/>
          </a:xfrm>
        </p:spPr>
        <p:txBody>
          <a:bodyPr lIns="92075" tIns="46038" rIns="92075" bIns="46038" anchor="b"/>
          <a:lstStyle/>
          <a:p>
            <a:r>
              <a:rPr lang="en-US" sz="2600" dirty="0" smtClean="0"/>
              <a:t>RNW All Lines by State,</a:t>
            </a:r>
            <a:br>
              <a:rPr lang="en-US" sz="2600" dirty="0" smtClean="0"/>
            </a:br>
            <a:r>
              <a:rPr lang="en-US" sz="2600" dirty="0" smtClean="0"/>
              <a:t>10-Year (2005-2014) </a:t>
            </a:r>
            <a:r>
              <a:rPr lang="en-US" sz="2600" dirty="0" err="1" smtClean="0"/>
              <a:t>Avg</a:t>
            </a:r>
            <a:endParaRPr lang="en-US" sz="2600" dirty="0" smtClean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427163"/>
              </p:ext>
            </p:extLst>
          </p:nvPr>
        </p:nvGraphicFramePr>
        <p:xfrm>
          <a:off x="-195263" y="1233694"/>
          <a:ext cx="9140825" cy="496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91695" name="Chart" r:id="rId4" imgW="8820230" imgH="4562424" progId="MSGraph.Chart.8">
                  <p:embed followColorScheme="full"/>
                </p:oleObj>
              </mc:Choice>
              <mc:Fallback>
                <p:oleObj name="Chart" r:id="rId4" imgW="8820230" imgH="456242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5263" y="1233694"/>
                        <a:ext cx="9140825" cy="49690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utoShape 9"/>
          <p:cNvSpPr>
            <a:spLocks noChangeArrowheads="1"/>
          </p:cNvSpPr>
          <p:nvPr/>
        </p:nvSpPr>
        <p:spPr bwMode="blackWhite">
          <a:xfrm>
            <a:off x="530942" y="5801032"/>
            <a:ext cx="8070133" cy="671619"/>
          </a:xfrm>
          <a:prstGeom prst="wedgeRectCallout">
            <a:avLst>
              <a:gd name="adj1" fmla="val -36237"/>
              <a:gd name="adj2" fmla="val -5191"/>
            </a:avLst>
          </a:prstGeom>
          <a:solidFill>
            <a:srgbClr val="225A7A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FFFF"/>
                </a:solidFill>
              </a:rPr>
              <a:t>The most profitable states over the past decade</a:t>
            </a:r>
            <a:br>
              <a:rPr lang="en-US" sz="2000" b="1" dirty="0" smtClean="0">
                <a:solidFill>
                  <a:srgbClr val="FFFFFF"/>
                </a:solidFill>
              </a:rPr>
            </a:br>
            <a:r>
              <a:rPr lang="en-US" sz="2000" b="1" dirty="0" smtClean="0">
                <a:solidFill>
                  <a:srgbClr val="FFFFFF"/>
                </a:solidFill>
              </a:rPr>
              <a:t>are widely distributed geographically</a:t>
            </a:r>
            <a:endParaRPr lang="en-US" sz="2000" b="1" dirty="0">
              <a:solidFill>
                <a:srgbClr val="FFFFFF"/>
              </a:solidFill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6386511"/>
            <a:ext cx="8750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dirty="0"/>
          </a:p>
          <a:p>
            <a:r>
              <a:rPr lang="en-US" sz="1100" dirty="0"/>
              <a:t>Source: </a:t>
            </a:r>
            <a:r>
              <a:rPr lang="en-US" sz="1100" dirty="0" smtClean="0"/>
              <a:t>NAIC; Insurance Information Institute.</a:t>
            </a:r>
            <a:r>
              <a:rPr lang="en-US" sz="1100" dirty="0"/>
              <a:t>	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blackWhite">
          <a:xfrm>
            <a:off x="4709652" y="1862959"/>
            <a:ext cx="3374298" cy="7572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u="sng" dirty="0" smtClean="0">
                <a:solidFill>
                  <a:schemeClr val="bg1"/>
                </a:solidFill>
                <a:cs typeface="+mn-cs"/>
              </a:rPr>
              <a:t>Profitability Benchmark: All P/C</a:t>
            </a:r>
          </a:p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 smtClean="0">
                <a:solidFill>
                  <a:schemeClr val="bg1"/>
                </a:solidFill>
                <a:cs typeface="+mn-cs"/>
              </a:rPr>
              <a:t>US: 8.4%</a:t>
            </a:r>
            <a:endParaRPr lang="en-US" sz="1600" b="1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134789"/>
            <a:ext cx="2713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Return on Net Worth (%)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2370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7FEC58-C3B1-4DBD-89E8-2FF98000DBAF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9250401"/>
              </p:ext>
            </p:extLst>
          </p:nvPr>
        </p:nvGraphicFramePr>
        <p:xfrm>
          <a:off x="-19050" y="1237948"/>
          <a:ext cx="9067800" cy="470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92719" name="Chart" r:id="rId4" imgW="8820230" imgH="4572154" progId="MSGraph.Chart.8">
                  <p:embed followColorScheme="full"/>
                </p:oleObj>
              </mc:Choice>
              <mc:Fallback>
                <p:oleObj name="Chart" r:id="rId4" imgW="8820230" imgH="45721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9050" y="1237948"/>
                        <a:ext cx="9067800" cy="470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324464" y="68826"/>
            <a:ext cx="7216877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/>
          <a:lstStyle/>
          <a:p>
            <a:pPr eaLnBrk="0" hangingPunct="0"/>
            <a:r>
              <a:rPr lang="en-US" sz="2600" b="1" dirty="0" smtClean="0">
                <a:solidFill>
                  <a:schemeClr val="accent1"/>
                </a:solidFill>
              </a:rPr>
              <a:t>RNW All Lines by State, 2005-2014 Average: </a:t>
            </a:r>
          </a:p>
          <a:p>
            <a:pPr eaLnBrk="0" hangingPunct="0"/>
            <a:r>
              <a:rPr lang="en-US" sz="2600" b="1" dirty="0" smtClean="0">
                <a:solidFill>
                  <a:schemeClr val="accent1"/>
                </a:solidFill>
              </a:rPr>
              <a:t>(cont’d)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0" y="6429375"/>
            <a:ext cx="8750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100" dirty="0"/>
          </a:p>
          <a:p>
            <a:r>
              <a:rPr lang="en-US" sz="1100" dirty="0"/>
              <a:t>Source: </a:t>
            </a:r>
            <a:r>
              <a:rPr lang="en-US" sz="1100" dirty="0" smtClean="0"/>
              <a:t>NAIC; Insurance Information Institute.</a:t>
            </a:r>
            <a:r>
              <a:rPr lang="en-US" sz="1100" dirty="0"/>
              <a:t>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134789"/>
            <a:ext cx="2713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Return on Net Worth (%)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7319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SlideNumbe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Insurance Industry Combined Ratio"/>
  <p:tag name="ARTICULATE_SLIDE_GUID" val="d597db85-55e1-4188-b89d-d656c2dd132a"/>
  <p:tag name="ARTICULATE_SLIDE_NAV" val="52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/C Net Income After Taxes"/>
  <p:tag name="ARTICULATE_SLIDE_GUID" val="b36d2394-cab0-4993-8a78-0afe809536e5"/>
  <p:tag name="ARTICULATE_SLIDE_NAV" val="43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fitability Peaks &amp; Troughs in the P/C Insurance Industry"/>
  <p:tag name="ARTICULATE_SLIDE_GUID" val="5f352899-b35e-44e4-b252-7ee23066d223"/>
  <p:tag name="ARTICULATE_SLIDE_NAV" val="44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GUID" val="8d816a7d-974e-4f1a-9550-52aea7948b6c"/>
  <p:tag name="ARTICULATE_SLIDE_NAV" val="48"/>
  <p:tag name="ARTICULATE_SLIDE_PAUSE" val="0"/>
  <p:tag name="ARTICULATE_NAV_LEVEL" val="3"/>
  <p:tag name="ARTICULATE_SLIDE_PRESENTER" val="Dr. Robert P. Hartwig, CPCU"/>
  <p:tag name="ARTICULATE_SLIDE_PRESENTER_GUID" val="87C4BC35D5FE"/>
  <p:tag name="ARTICULATE_PLAYLIST_ID" val="-1"/>
  <p:tag name="ARTICULATE_LOCK_SLID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_AUDIO_FILEPATH" val="C:\Users\n1100201\Desktop\NATCAT\Articulate\07CH.mp3"/>
  <p:tag name="ELAPSEDTIME" val="27.242"/>
  <p:tag name="ARTICULATE_TITLE_TAG" val="Loss events in the U.S. 1980 – 2014 - Number of events (annual totals 1980 – 2013 vs. first six months 2014)"/>
  <p:tag name="ARTICULATE_NAV_LEVEL" val="2"/>
  <p:tag name="ARTICULATE_SLIDE_PRESENTER_GUID" val="6a29da7b-ddb8-4065-9744-cac789f5645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629"/>
  <p:tag name="ARTICULATE_USED_LAYOUT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RIGINAL_AUDIO_FILEPATH" val="C:\Users\n1100201\Desktop\NATCAT\Articulate\08CH.mp3"/>
  <p:tag name="ELAPSEDTIME" val="36.432"/>
  <p:tag name="ARTICULATE_TITLE_TAG" val="Loss events in the U.S. 1980 – 2014 - Overall and insured losses (annual totals 1980 – 2013 vs. first six months 2014)"/>
  <p:tag name="ARTICULATE_NAV_LEVEL" val="2"/>
  <p:tag name="ARTICULATE_SLIDE_PRESENTER_GUID" val="6a29da7b-ddb8-4065-9744-cac789f56456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630"/>
  <p:tag name="ARTICULATE_USED_LAYOUT" val="6"/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 - BlueSkyCrepuscule">
    <a:dk1>
      <a:srgbClr val="283E36"/>
    </a:dk1>
    <a:lt1>
      <a:sysClr val="window" lastClr="FFFFFF"/>
    </a:lt1>
    <a:dk2>
      <a:srgbClr val="0F4DBC"/>
    </a:dk2>
    <a:lt2>
      <a:srgbClr val="0493D9"/>
    </a:lt2>
    <a:accent1>
      <a:srgbClr val="627D77"/>
    </a:accent1>
    <a:accent2>
      <a:srgbClr val="A1B1AD"/>
    </a:accent2>
    <a:accent3>
      <a:srgbClr val="0F4DBC"/>
    </a:accent3>
    <a:accent4>
      <a:srgbClr val="6F94D7"/>
    </a:accent4>
    <a:accent5>
      <a:srgbClr val="00A9E0"/>
    </a:accent5>
    <a:accent6>
      <a:srgbClr val="66CBEC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203690</TotalTime>
  <Words>3603</Words>
  <Application>Microsoft Office PowerPoint</Application>
  <PresentationFormat>On-screen Show (4:3)</PresentationFormat>
  <Paragraphs>580</Paragraphs>
  <Slides>71</Slides>
  <Notes>65</Notes>
  <HiddenSlides>15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80" baseType="lpstr">
      <vt:lpstr>ＭＳ Ｐゴシック</vt:lpstr>
      <vt:lpstr>Arial</vt:lpstr>
      <vt:lpstr>SwissReSans</vt:lpstr>
      <vt:lpstr>Symbol</vt:lpstr>
      <vt:lpstr>Times New Roman</vt:lpstr>
      <vt:lpstr>Verdana</vt:lpstr>
      <vt:lpstr>Wingdings</vt:lpstr>
      <vt:lpstr>Default Design</vt:lpstr>
      <vt:lpstr>Chart</vt:lpstr>
      <vt:lpstr>Trends, Challenges and Opportunities in P/C Insurance Focus on Mississippi Markets</vt:lpstr>
      <vt:lpstr>PowerPoint Presentation</vt:lpstr>
      <vt:lpstr>Net Premium Growth: Annual Change,  1971—2016F</vt:lpstr>
      <vt:lpstr>P/C Insurance Industry  Combined Ratio, 2001–2015:Q3  (Est.)*</vt:lpstr>
      <vt:lpstr>P/C Industry Net Income After Taxes 1991–2015 (Est.)</vt:lpstr>
      <vt:lpstr>Profitability Peaks &amp; Troughs in the P/C Insurance Industry, 1975 – 2016F</vt:lpstr>
      <vt:lpstr>Return on Net Worth (RNW) Largest Lines: 2005-2014 Average</vt:lpstr>
      <vt:lpstr>RNW All Lines by State, 10-Year (2005-2014) Avg</vt:lpstr>
      <vt:lpstr>PowerPoint Presentation</vt:lpstr>
      <vt:lpstr>Policyholder Surplus,  2006:Q4–2015:Q3</vt:lpstr>
      <vt:lpstr>Advertising Expenditures by P/C Insurance Industry, 1999-2014</vt:lpstr>
      <vt:lpstr>PowerPoint Presentation</vt:lpstr>
      <vt:lpstr>Profitability: Return on Net Worth</vt:lpstr>
      <vt:lpstr>RNW All Lines: MS vs. U.S., 2005-2014</vt:lpstr>
      <vt:lpstr>RNW All Lines: MS vs. U.S., 2005-2014</vt:lpstr>
      <vt:lpstr>RNW PP Auto: MS vs. U.S., 2005-2013</vt:lpstr>
      <vt:lpstr>RNW Commercial Auto: MS vs. U.S., 2005-2014</vt:lpstr>
      <vt:lpstr>RNW Commercial Multi-Peril: MS vs. U.S., 2005-2014</vt:lpstr>
      <vt:lpstr>RNW Homeowners: MS vs. U.S., 2005-2014</vt:lpstr>
      <vt:lpstr>RNW Workers Compensation: MS vs. U.S., 2005-2014</vt:lpstr>
      <vt:lpstr>All Lines: 10-Year Average RNW MS &amp; Nearby States</vt:lpstr>
      <vt:lpstr>PP Auto: 10-Year Average RNW MS &amp; Nearby States</vt:lpstr>
      <vt:lpstr>Commercial Auto: 10-Year Average RNW, MS &amp; Nearby States</vt:lpstr>
      <vt:lpstr>Commercial Multiple-Peril: 10-Year Average RNW, MS &amp; Neighbors</vt:lpstr>
      <vt:lpstr>Homeowners: 10-Year Average RNW  MS &amp; Nearby States</vt:lpstr>
      <vt:lpstr>Workers Comp: 10-Year Average RNW  MS &amp; Nearby States</vt:lpstr>
      <vt:lpstr>Premium Growth</vt:lpstr>
      <vt:lpstr>All Lines DWP Growth: MS vs. U.S., 2005-2014</vt:lpstr>
      <vt:lpstr>Commercial Lines DWP Growth:  MS vs. U.S., 2005-2014</vt:lpstr>
      <vt:lpstr>Personal Lines DWP Growth: MS vs. U.S., 2005-2014</vt:lpstr>
      <vt:lpstr>Homeowner’s MP DWP Growth: MS vs. U.S., 2005-2014</vt:lpstr>
      <vt:lpstr>Private Passenger Auto Growth: MS vs. U.S., 2005-2014</vt:lpstr>
      <vt:lpstr>Competition</vt:lpstr>
      <vt:lpstr>Brief Background on the HH Index</vt:lpstr>
      <vt:lpstr>Examples for the HH Index</vt:lpstr>
      <vt:lpstr>LOB Competition in MS in 2014, as Indicated by the HH Index</vt:lpstr>
      <vt:lpstr>HH Index for PP Auto in Mississippi, 2014</vt:lpstr>
      <vt:lpstr>PowerPoint Presentation</vt:lpstr>
      <vt:lpstr>Growth of PP Auto Exposures</vt:lpstr>
      <vt:lpstr>Auto/Light Truck Sales Will Likely Continue at Recent Levels</vt:lpstr>
      <vt:lpstr>America is Driving More Again: Total Miles Driven*, 1996–2016</vt:lpstr>
      <vt:lpstr>More People Working and Driving =&gt; More Collisions, 2006–2015</vt:lpstr>
      <vt:lpstr>Growth of Homeowners/Renters Exposures</vt:lpstr>
      <vt:lpstr>Forecast: Continued Growth in Private Housing Unit Starts, 1995-2019F</vt:lpstr>
      <vt:lpstr>Giant Age Cohort (Millenials) Is Approaching Home-Buying Stage </vt:lpstr>
      <vt:lpstr>Growth in Number of Households =&gt; Increased Demand for Housing</vt:lpstr>
      <vt:lpstr>Number of Owner-Occupied &amp; Renter-Occupied Housing Units, US, Quarterly, 1990:Q1-2015:Q4</vt:lpstr>
      <vt:lpstr>I.I.I. Poll: Renters Insurance</vt:lpstr>
      <vt:lpstr>PowerPoint Presentation</vt:lpstr>
      <vt:lpstr>PowerPoint Presentation</vt:lpstr>
      <vt:lpstr>Number of Tornadoes in Mississippi, Yearly, 2000-2015</vt:lpstr>
      <vt:lpstr>Number of High Wind Events in Mississippi, Yearly, 2000-2015</vt:lpstr>
      <vt:lpstr>P/C Industry Homeowners Claim Frequency, Mississippi, 1997-2013</vt:lpstr>
      <vt:lpstr>P/C Industry HO Average Claim Severity, Mississippi, 1997-2013</vt:lpstr>
      <vt:lpstr>P/C Industry HO Average Claim Severity, Inflation-adjusted, Mississippi, 1997-2013</vt:lpstr>
      <vt:lpstr>U.S. Insured Catastrophe Losses</vt:lpstr>
      <vt:lpstr>Combined Ratio Points Associated with Catastrophe Losses: 1960 – 2013*</vt:lpstr>
      <vt:lpstr>Inflation Adjusted U.S. Catastrophe Losses by Cause of Loss, 1994–20131</vt:lpstr>
      <vt:lpstr>Loss events in the US, 1980 – 2014 Number of events </vt:lpstr>
      <vt:lpstr>Loss Events in the US, 1980 – 2014 Overall and insured losses </vt:lpstr>
      <vt:lpstr>Investments:  The Grim Reality</vt:lpstr>
      <vt:lpstr>US Treasury Note 10-Year Yields: A Long Downward Trend, 2000–2016*</vt:lpstr>
      <vt:lpstr>P/C Insurer Portfolio Yields, 2002-2015:Q3</vt:lpstr>
      <vt:lpstr>Forecasts of Avg. Yield of 10-Year US Treasury Notes</vt:lpstr>
      <vt:lpstr>Inflation Expectations, 5 Years Ahead* from the Bond Market</vt:lpstr>
      <vt:lpstr>P/C Insurers Below-Investment-Grade (BIG) Bonds as a Percent of Total Bonds, 2001-2015:Q3</vt:lpstr>
      <vt:lpstr>P/C Insurer Groups Holdings of BIG** Bonds as a Percent of Total Bonds, 2014</vt:lpstr>
      <vt:lpstr>Other Things That Could Affect the Course of Interest Rates</vt:lpstr>
      <vt:lpstr>Property/Casualty Insurance Industry Investment Income: 2000–20141</vt:lpstr>
      <vt:lpstr>Property/Casualty Insurance Industry Investment Gain: 1994–20141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Rodriguez, Marielle</cp:lastModifiedBy>
  <cp:revision>4308</cp:revision>
  <cp:lastPrinted>2016-03-03T14:28:09Z</cp:lastPrinted>
  <dcterms:modified xsi:type="dcterms:W3CDTF">2016-04-22T13:42:18Z</dcterms:modified>
</cp:coreProperties>
</file>