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tags/tag5.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6"/>
  </p:notesMasterIdLst>
  <p:handoutMasterIdLst>
    <p:handoutMasterId r:id="rId97"/>
  </p:handoutMasterIdLst>
  <p:sldIdLst>
    <p:sldId id="3491" r:id="rId2"/>
    <p:sldId id="4128" r:id="rId3"/>
    <p:sldId id="4129" r:id="rId4"/>
    <p:sldId id="4130" r:id="rId5"/>
    <p:sldId id="4204" r:id="rId6"/>
    <p:sldId id="4205" r:id="rId7"/>
    <p:sldId id="4211" r:id="rId8"/>
    <p:sldId id="4203" r:id="rId9"/>
    <p:sldId id="4200" r:id="rId10"/>
    <p:sldId id="4201" r:id="rId11"/>
    <p:sldId id="4133" r:id="rId12"/>
    <p:sldId id="4134" r:id="rId13"/>
    <p:sldId id="4158" r:id="rId14"/>
    <p:sldId id="4136" r:id="rId15"/>
    <p:sldId id="4079" r:id="rId16"/>
    <p:sldId id="4159" r:id="rId17"/>
    <p:sldId id="4081" r:id="rId18"/>
    <p:sldId id="4083" r:id="rId19"/>
    <p:sldId id="4080" r:id="rId20"/>
    <p:sldId id="4082" r:id="rId21"/>
    <p:sldId id="4137" r:id="rId22"/>
    <p:sldId id="4212" r:id="rId23"/>
    <p:sldId id="4163" r:id="rId24"/>
    <p:sldId id="4138" r:id="rId25"/>
    <p:sldId id="4139" r:id="rId26"/>
    <p:sldId id="4140" r:id="rId27"/>
    <p:sldId id="4141" r:id="rId28"/>
    <p:sldId id="4142" r:id="rId29"/>
    <p:sldId id="4182" r:id="rId30"/>
    <p:sldId id="4144" r:id="rId31"/>
    <p:sldId id="4145" r:id="rId32"/>
    <p:sldId id="4146" r:id="rId33"/>
    <p:sldId id="4202" r:id="rId34"/>
    <p:sldId id="4147" r:id="rId35"/>
    <p:sldId id="4185" r:id="rId36"/>
    <p:sldId id="4148" r:id="rId37"/>
    <p:sldId id="4149" r:id="rId38"/>
    <p:sldId id="4150" r:id="rId39"/>
    <p:sldId id="4153" r:id="rId40"/>
    <p:sldId id="4183" r:id="rId41"/>
    <p:sldId id="4155" r:id="rId42"/>
    <p:sldId id="4184" r:id="rId43"/>
    <p:sldId id="4157" r:id="rId44"/>
    <p:sldId id="4160" r:id="rId45"/>
    <p:sldId id="4086" r:id="rId46"/>
    <p:sldId id="4087" r:id="rId47"/>
    <p:sldId id="4088" r:id="rId48"/>
    <p:sldId id="4210" r:id="rId49"/>
    <p:sldId id="4090" r:id="rId50"/>
    <p:sldId id="4091" r:id="rId51"/>
    <p:sldId id="4106" r:id="rId52"/>
    <p:sldId id="4161" r:id="rId53"/>
    <p:sldId id="4094" r:id="rId54"/>
    <p:sldId id="4092" r:id="rId55"/>
    <p:sldId id="4162" r:id="rId56"/>
    <p:sldId id="4093" r:id="rId57"/>
    <p:sldId id="4096" r:id="rId58"/>
    <p:sldId id="4099" r:id="rId59"/>
    <p:sldId id="4164" r:id="rId60"/>
    <p:sldId id="4104" r:id="rId61"/>
    <p:sldId id="4186" r:id="rId62"/>
    <p:sldId id="4107" r:id="rId63"/>
    <p:sldId id="4115" r:id="rId64"/>
    <p:sldId id="4165" r:id="rId65"/>
    <p:sldId id="4119" r:id="rId66"/>
    <p:sldId id="4122" r:id="rId67"/>
    <p:sldId id="4120" r:id="rId68"/>
    <p:sldId id="4199" r:id="rId69"/>
    <p:sldId id="4126" r:id="rId70"/>
    <p:sldId id="4116" r:id="rId71"/>
    <p:sldId id="4117" r:id="rId72"/>
    <p:sldId id="4118" r:id="rId73"/>
    <p:sldId id="4167" r:id="rId74"/>
    <p:sldId id="4168" r:id="rId75"/>
    <p:sldId id="4170" r:id="rId76"/>
    <p:sldId id="4169" r:id="rId77"/>
    <p:sldId id="4173" r:id="rId78"/>
    <p:sldId id="4174" r:id="rId79"/>
    <p:sldId id="4180" r:id="rId80"/>
    <p:sldId id="4171" r:id="rId81"/>
    <p:sldId id="4176" r:id="rId82"/>
    <p:sldId id="4206" r:id="rId83"/>
    <p:sldId id="4207" r:id="rId84"/>
    <p:sldId id="4208" r:id="rId85"/>
    <p:sldId id="4209" r:id="rId86"/>
    <p:sldId id="4187" r:id="rId87"/>
    <p:sldId id="4188" r:id="rId88"/>
    <p:sldId id="4193" r:id="rId89"/>
    <p:sldId id="4189" r:id="rId90"/>
    <p:sldId id="4190" r:id="rId91"/>
    <p:sldId id="4195" r:id="rId92"/>
    <p:sldId id="4192" r:id="rId93"/>
    <p:sldId id="4194" r:id="rId94"/>
    <p:sldId id="1136" r:id="rId95"/>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86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985" autoAdjust="0"/>
    <p:restoredTop sz="89785" autoAdjust="0"/>
  </p:normalViewPr>
  <p:slideViewPr>
    <p:cSldViewPr snapToGrid="0">
      <p:cViewPr varScale="1">
        <p:scale>
          <a:sx n="118" d="100"/>
          <a:sy n="118" d="100"/>
        </p:scale>
        <p:origin x="1350" y="8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4644"/>
    </p:cViewPr>
  </p:sorterViewPr>
  <p:notesViewPr>
    <p:cSldViewPr snapToGrid="0">
      <p:cViewPr varScale="1">
        <p:scale>
          <a:sx n="94" d="100"/>
          <a:sy n="94" d="100"/>
        </p:scale>
        <p:origin x="-2898" y="-90"/>
      </p:cViewPr>
      <p:guideLst>
        <p:guide orient="horz" pos="2861"/>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62887760"/>
        <c:axId val="-62881776"/>
      </c:barChart>
      <c:catAx>
        <c:axId val="-6288776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62881776"/>
        <c:crosses val="autoZero"/>
        <c:auto val="0"/>
        <c:lblAlgn val="ctr"/>
        <c:lblOffset val="0"/>
        <c:tickLblSkip val="1"/>
        <c:tickMarkSkip val="1"/>
        <c:noMultiLvlLbl val="0"/>
      </c:catAx>
      <c:valAx>
        <c:axId val="-6288177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6288776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Sheet1!$A$2</c:f>
              <c:strCache>
                <c:ptCount val="1"/>
                <c:pt idx="0">
                  <c:v>Coastal Exposure</c:v>
                </c:pt>
              </c:strCache>
            </c:strRef>
          </c:tx>
          <c:spPr>
            <a:solidFill>
              <a:schemeClr val="accent1"/>
            </a:solidFill>
            <a:ln w="12700">
              <a:solidFill>
                <a:schemeClr val="tx1"/>
              </a:solidFill>
              <a:prstDash val="solid"/>
            </a:ln>
          </c:spPr>
          <c:invertIfNegative val="0"/>
          <c:dPt>
            <c:idx val="0"/>
            <c:invertIfNegative val="0"/>
            <c:bubble3D val="0"/>
            <c:spPr>
              <a:solidFill>
                <a:srgbClr val="FF0000"/>
              </a:solidFill>
              <a:ln w="12700">
                <a:solidFill>
                  <a:schemeClr val="tx1"/>
                </a:solidFill>
                <a:prstDash val="solid"/>
              </a:ln>
            </c:spPr>
          </c:dPt>
          <c:dPt>
            <c:idx val="1"/>
            <c:invertIfNegative val="0"/>
            <c:bubble3D val="0"/>
            <c:spPr>
              <a:solidFill>
                <a:srgbClr val="FF0000"/>
              </a:solidFill>
              <a:ln w="12700">
                <a:solidFill>
                  <a:schemeClr val="tx1"/>
                </a:solidFill>
                <a:prstDash val="solid"/>
              </a:ln>
            </c:spPr>
          </c:dPt>
          <c:dPt>
            <c:idx val="9"/>
            <c:invertIfNegative val="0"/>
            <c:bubble3D val="0"/>
            <c:spPr>
              <a:solidFill>
                <a:schemeClr val="tx2"/>
              </a:solidFill>
              <a:ln w="12700">
                <a:solidFill>
                  <a:schemeClr val="tx1"/>
                </a:solidFill>
                <a:prstDash val="solid"/>
              </a:ln>
            </c:spPr>
          </c:dPt>
          <c:dPt>
            <c:idx val="11"/>
            <c:invertIfNegative val="0"/>
            <c:bubble3D val="0"/>
          </c:dPt>
          <c:dLbls>
            <c:dLbl>
              <c:idx val="3"/>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2"/>
              <c:layout>
                <c:manualLayout>
                  <c:x val="-0.12386787217231443"/>
                  <c:y val="-9.3566813016088268E-3"/>
                </c:manualLayout>
              </c:layout>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Sheet1!$B$1:$X$1</c:f>
              <c:strCache>
                <c:ptCount val="23"/>
                <c:pt idx="0">
                  <c:v>Healthcare Support</c:v>
                </c:pt>
                <c:pt idx="1">
                  <c:v>Healthcare Practitioners</c:v>
                </c:pt>
                <c:pt idx="2">
                  <c:v>Construction</c:v>
                </c:pt>
                <c:pt idx="3">
                  <c:v>Personal Care and Service</c:v>
                </c:pt>
                <c:pt idx="4">
                  <c:v>Computer and Math</c:v>
                </c:pt>
                <c:pt idx="5">
                  <c:v>Social Service</c:v>
                </c:pt>
                <c:pt idx="6">
                  <c:v>Business &amp; Financial</c:v>
                </c:pt>
                <c:pt idx="7">
                  <c:v>Groundskeeping/Janitorial</c:v>
                </c:pt>
                <c:pt idx="8">
                  <c:v>Education</c:v>
                </c:pt>
                <c:pt idx="9">
                  <c:v>All Occupations</c:v>
                </c:pt>
                <c:pt idx="10">
                  <c:v>Legal</c:v>
                </c:pt>
                <c:pt idx="11">
                  <c:v>Life, Phys and Social Science</c:v>
                </c:pt>
                <c:pt idx="12">
                  <c:v>Repair</c:v>
                </c:pt>
                <c:pt idx="13">
                  <c:v>Food Preparation</c:v>
                </c:pt>
                <c:pt idx="14">
                  <c:v>Transportation</c:v>
                </c:pt>
                <c:pt idx="15">
                  <c:v>Fire, Police, Etc.</c:v>
                </c:pt>
                <c:pt idx="16">
                  <c:v>Architects and Engineers</c:v>
                </c:pt>
                <c:pt idx="17">
                  <c:v>Sales</c:v>
                </c:pt>
                <c:pt idx="18">
                  <c:v>Management</c:v>
                </c:pt>
                <c:pt idx="19">
                  <c:v>Arts and Media</c:v>
                </c:pt>
                <c:pt idx="20">
                  <c:v>Administrative Support</c:v>
                </c:pt>
                <c:pt idx="21">
                  <c:v>Production</c:v>
                </c:pt>
                <c:pt idx="22">
                  <c:v>Farming</c:v>
                </c:pt>
              </c:strCache>
            </c:strRef>
          </c:cat>
          <c:val>
            <c:numRef>
              <c:f>Sheet1!$B$2:$X$2</c:f>
              <c:numCache>
                <c:formatCode>General</c:formatCode>
                <c:ptCount val="23"/>
                <c:pt idx="0">
                  <c:v>28.1</c:v>
                </c:pt>
                <c:pt idx="1">
                  <c:v>21.5</c:v>
                </c:pt>
                <c:pt idx="2">
                  <c:v>21.4</c:v>
                </c:pt>
                <c:pt idx="3">
                  <c:v>20.9</c:v>
                </c:pt>
                <c:pt idx="4">
                  <c:v>18</c:v>
                </c:pt>
                <c:pt idx="5">
                  <c:v>17.2</c:v>
                </c:pt>
                <c:pt idx="6">
                  <c:v>12.5</c:v>
                </c:pt>
                <c:pt idx="7">
                  <c:v>12.5</c:v>
                </c:pt>
                <c:pt idx="8">
                  <c:v>11.1</c:v>
                </c:pt>
                <c:pt idx="9">
                  <c:v>10.8</c:v>
                </c:pt>
                <c:pt idx="10">
                  <c:v>10.7</c:v>
                </c:pt>
                <c:pt idx="11">
                  <c:v>10.1</c:v>
                </c:pt>
                <c:pt idx="12">
                  <c:v>9.6</c:v>
                </c:pt>
                <c:pt idx="13">
                  <c:v>9.4</c:v>
                </c:pt>
                <c:pt idx="14">
                  <c:v>8.6</c:v>
                </c:pt>
                <c:pt idx="15">
                  <c:v>7.9</c:v>
                </c:pt>
                <c:pt idx="16">
                  <c:v>7.3</c:v>
                </c:pt>
                <c:pt idx="17">
                  <c:v>7.3</c:v>
                </c:pt>
                <c:pt idx="18">
                  <c:v>7.2</c:v>
                </c:pt>
                <c:pt idx="19">
                  <c:v>7</c:v>
                </c:pt>
                <c:pt idx="20">
                  <c:v>6.8</c:v>
                </c:pt>
                <c:pt idx="21">
                  <c:v>0.8</c:v>
                </c:pt>
                <c:pt idx="22">
                  <c:v>-3.4</c:v>
                </c:pt>
              </c:numCache>
            </c:numRef>
          </c:val>
        </c:ser>
        <c:dLbls>
          <c:showLegendKey val="0"/>
          <c:showVal val="0"/>
          <c:showCatName val="0"/>
          <c:showSerName val="0"/>
          <c:showPercent val="0"/>
          <c:showBubbleSize val="0"/>
        </c:dLbls>
        <c:gapWidth val="100"/>
        <c:axId val="-62875792"/>
        <c:axId val="-62891024"/>
      </c:barChart>
      <c:catAx>
        <c:axId val="-62875792"/>
        <c:scaling>
          <c:orientation val="maxMin"/>
        </c:scaling>
        <c:delete val="0"/>
        <c:axPos val="l"/>
        <c:numFmt formatCode="General" sourceLinked="1"/>
        <c:majorTickMark val="none"/>
        <c:minorTickMark val="none"/>
        <c:tickLblPos val="nextTo"/>
        <c:spPr>
          <a:ln w="12700">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62891024"/>
        <c:crosses val="autoZero"/>
        <c:auto val="0"/>
        <c:lblAlgn val="ctr"/>
        <c:lblOffset val="100"/>
        <c:tickLblSkip val="1"/>
        <c:tickMarkSkip val="1"/>
        <c:noMultiLvlLbl val="0"/>
      </c:catAx>
      <c:valAx>
        <c:axId val="-62891024"/>
        <c:scaling>
          <c:orientation val="minMax"/>
        </c:scaling>
        <c:delete val="1"/>
        <c:axPos val="b"/>
        <c:numFmt formatCode="General" sourceLinked="1"/>
        <c:majorTickMark val="none"/>
        <c:minorTickMark val="none"/>
        <c:tickLblPos val="none"/>
        <c:crossAx val="-62875792"/>
        <c:crosses val="max"/>
        <c:crossBetween val="between"/>
      </c:valAx>
      <c:spPr>
        <a:solidFill>
          <a:srgbClr val="FFFFFF"/>
        </a:solidFill>
        <a:ln w="25400">
          <a:noFill/>
        </a:ln>
      </c:spPr>
    </c:plotArea>
    <c:plotVisOnly val="1"/>
    <c:dispBlanksAs val="gap"/>
    <c:showDLblsOverMax val="0"/>
  </c:chart>
  <c:spPr>
    <a:noFill/>
    <a:ln>
      <a:noFill/>
    </a:ln>
  </c:spPr>
  <c:txPr>
    <a:bodyPr/>
    <a:lstStyle/>
    <a:p>
      <a:pPr>
        <a:defRPr sz="177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62888848"/>
        <c:axId val="-62886672"/>
      </c:barChart>
      <c:catAx>
        <c:axId val="-6288884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62886672"/>
        <c:crossesAt val="0"/>
        <c:auto val="1"/>
        <c:lblAlgn val="ctr"/>
        <c:lblOffset val="20"/>
        <c:tickLblSkip val="1"/>
        <c:tickMarkSkip val="1"/>
        <c:noMultiLvlLbl val="0"/>
      </c:catAx>
      <c:valAx>
        <c:axId val="-6288667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6288884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53562"/>
          </a:xfrm>
          <a:prstGeom prst="rect">
            <a:avLst/>
          </a:prstGeom>
          <a:noFill/>
          <a:ln w="9525">
            <a:noFill/>
            <a:miter lim="800000"/>
            <a:headEnd/>
            <a:tailEnd/>
          </a:ln>
          <a:effectLst/>
        </p:spPr>
        <p:txBody>
          <a:bodyPr vert="horz" wrap="square" lIns="89357" tIns="44678" rIns="89357" bIns="44678" numCol="1" anchor="t" anchorCtr="0" compatLnSpc="1">
            <a:prstTxWarp prst="textNoShape">
              <a:avLst/>
            </a:prstTxWarp>
          </a:bodyPr>
          <a:lstStyle>
            <a:lvl1pPr defTabSz="893735"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53562"/>
          </a:xfrm>
          <a:prstGeom prst="rect">
            <a:avLst/>
          </a:prstGeom>
          <a:noFill/>
          <a:ln w="9525">
            <a:noFill/>
            <a:miter lim="800000"/>
            <a:headEnd/>
            <a:tailEnd/>
          </a:ln>
          <a:effectLst/>
        </p:spPr>
        <p:txBody>
          <a:bodyPr vert="horz" wrap="square" lIns="89357" tIns="44678" rIns="89357" bIns="44678" numCol="1" anchor="t" anchorCtr="0" compatLnSpc="1">
            <a:prstTxWarp prst="textNoShape">
              <a:avLst/>
            </a:prstTxWarp>
          </a:bodyPr>
          <a:lstStyle>
            <a:lvl1pPr algn="r" defTabSz="893735" eaLnBrk="0" hangingPunct="0">
              <a:defRPr sz="1200">
                <a:latin typeface="Arial" charset="0"/>
                <a:cs typeface="+mn-cs"/>
              </a:defRPr>
            </a:lvl1pPr>
          </a:lstStyle>
          <a:p>
            <a:pPr>
              <a:defRPr/>
            </a:pPr>
            <a:fld id="{56428D4E-CD86-468D-BEE4-4FD3A017EE70}" type="datetime1">
              <a:rPr lang="en-US"/>
              <a:pPr>
                <a:defRPr/>
              </a:pPr>
              <a:t>5/8/2014</a:t>
            </a:fld>
            <a:endParaRPr lang="en-US"/>
          </a:p>
        </p:txBody>
      </p:sp>
      <p:sp>
        <p:nvSpPr>
          <p:cNvPr id="229380" name="Rectangle 1028"/>
          <p:cNvSpPr>
            <a:spLocks noGrp="1" noChangeArrowheads="1"/>
          </p:cNvSpPr>
          <p:nvPr>
            <p:ph type="ftr" sz="quarter" idx="2"/>
          </p:nvPr>
        </p:nvSpPr>
        <p:spPr bwMode="auto">
          <a:xfrm>
            <a:off x="0" y="8628560"/>
            <a:ext cx="2973149" cy="453562"/>
          </a:xfrm>
          <a:prstGeom prst="rect">
            <a:avLst/>
          </a:prstGeom>
          <a:noFill/>
          <a:ln w="9525">
            <a:noFill/>
            <a:miter lim="800000"/>
            <a:headEnd/>
            <a:tailEnd/>
          </a:ln>
          <a:effectLst/>
        </p:spPr>
        <p:txBody>
          <a:bodyPr vert="horz" wrap="square" lIns="89357" tIns="44678" rIns="89357" bIns="44678" numCol="1" anchor="b" anchorCtr="0" compatLnSpc="1">
            <a:prstTxWarp prst="textNoShape">
              <a:avLst/>
            </a:prstTxWarp>
          </a:bodyPr>
          <a:lstStyle>
            <a:lvl1pPr defTabSz="893735"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628560"/>
            <a:ext cx="2973149" cy="453562"/>
          </a:xfrm>
          <a:prstGeom prst="rect">
            <a:avLst/>
          </a:prstGeom>
          <a:noFill/>
          <a:ln w="9525">
            <a:noFill/>
            <a:miter lim="800000"/>
            <a:headEnd/>
            <a:tailEnd/>
          </a:ln>
          <a:effectLst/>
        </p:spPr>
        <p:txBody>
          <a:bodyPr vert="horz" wrap="square" lIns="89357" tIns="44678" rIns="89357" bIns="44678" numCol="1" anchor="b" anchorCtr="0" compatLnSpc="1">
            <a:prstTxWarp prst="textNoShape">
              <a:avLst/>
            </a:prstTxWarp>
          </a:bodyPr>
          <a:lstStyle>
            <a:lvl1pPr algn="r" defTabSz="893735"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44625" y="568325"/>
            <a:ext cx="3968750" cy="2976563"/>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737231"/>
            <a:ext cx="5739375" cy="5037339"/>
          </a:xfrm>
          <a:prstGeom prst="rect">
            <a:avLst/>
          </a:prstGeom>
          <a:noFill/>
          <a:ln w="9525" algn="ctr">
            <a:noFill/>
            <a:miter lim="800000"/>
            <a:headEnd/>
            <a:tailEnd/>
          </a:ln>
          <a:effectLst/>
        </p:spPr>
        <p:txBody>
          <a:bodyPr vert="horz" wrap="square" lIns="45103" tIns="45103" rIns="45103" bIns="451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8836292"/>
            <a:ext cx="690779" cy="245831"/>
          </a:xfrm>
          <a:prstGeom prst="rect">
            <a:avLst/>
          </a:prstGeom>
          <a:noFill/>
          <a:ln w="9525">
            <a:noFill/>
            <a:miter lim="800000"/>
            <a:headEnd/>
            <a:tailEnd/>
          </a:ln>
        </p:spPr>
        <p:txBody>
          <a:bodyPr vert="horz" wrap="square" lIns="44928" tIns="45527" rIns="44928" bIns="45527" numCol="1" anchor="b" anchorCtr="0" compatLnSpc="1">
            <a:prstTxWarp prst="textNoShape">
              <a:avLst/>
            </a:prstTxWarp>
            <a:spAutoFit/>
          </a:bodyPr>
          <a:lstStyle>
            <a:lvl1pPr algn="ctr" defTabSz="910832">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8836291"/>
            <a:ext cx="690779" cy="245831"/>
          </a:xfrm>
        </p:spPr>
        <p:txBody>
          <a:bodyPr/>
          <a:lstStyle/>
          <a:p>
            <a:pPr>
              <a:defRPr/>
            </a:pPr>
            <a:fld id="{6A210E9D-8931-4C98-8795-0266F6BA0585}" type="slidenum">
              <a:rPr lang="en-US" smtClean="0">
                <a:solidFill>
                  <a:srgbClr val="000000"/>
                </a:solidFill>
              </a:rPr>
              <a:pPr>
                <a:defRPr/>
              </a:pPr>
              <a:t>10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58875" y="682625"/>
            <a:ext cx="4540250" cy="3405188"/>
          </a:xfrm>
          <a:ln w="12700"/>
        </p:spPr>
      </p:sp>
      <p:sp>
        <p:nvSpPr>
          <p:cNvPr id="287748" name="Notes Placeholder 2"/>
          <p:cNvSpPr>
            <a:spLocks noGrp="1"/>
          </p:cNvSpPr>
          <p:nvPr>
            <p:ph type="body" idx="1"/>
          </p:nvPr>
        </p:nvSpPr>
        <p:spPr>
          <a:xfrm>
            <a:off x="686112" y="4315057"/>
            <a:ext cx="5485778" cy="4086722"/>
          </a:xfrm>
          <a:noFill/>
          <a:ln/>
        </p:spPr>
        <p:txBody>
          <a:bodyPr lIns="89510" tIns="44756" rIns="89510" bIns="44756"/>
          <a:lstStyle/>
          <a:p>
            <a:endParaRPr lang="en-US" smtClean="0"/>
          </a:p>
        </p:txBody>
      </p:sp>
    </p:spTree>
    <p:extLst>
      <p:ext uri="{BB962C8B-B14F-4D97-AF65-F5344CB8AC3E}">
        <p14:creationId xmlns:p14="http://schemas.microsoft.com/office/powerpoint/2010/main" val="112320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858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25982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8836292"/>
            <a:ext cx="690779" cy="245831"/>
          </a:xfrm>
        </p:spPr>
        <p:txBody>
          <a:bodyPr/>
          <a:lstStyle/>
          <a:p>
            <a:pPr defTabSz="909125">
              <a:defRPr/>
            </a:pPr>
            <a:fld id="{997B1A37-7284-48D3-AB21-085E11E2C639}" type="slidenum">
              <a:rPr lang="en-US" smtClean="0">
                <a:solidFill>
                  <a:srgbClr val="000000"/>
                </a:solidFill>
              </a:rPr>
              <a:pPr defTabSz="909125">
                <a:defRPr/>
              </a:pPr>
              <a:t>14</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29404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8836292"/>
            <a:ext cx="690779" cy="245831"/>
          </a:xfrm>
        </p:spPr>
        <p:txBody>
          <a:bodyPr/>
          <a:lstStyle/>
          <a:p>
            <a:pPr defTabSz="909125">
              <a:defRPr/>
            </a:pPr>
            <a:fld id="{997B1A37-7284-48D3-AB21-085E11E2C639}" type="slidenum">
              <a:rPr lang="en-US" smtClean="0">
                <a:solidFill>
                  <a:srgbClr val="000000"/>
                </a:solidFill>
              </a:rPr>
              <a:pPr defTabSz="909125">
                <a:defRPr/>
              </a:pPr>
              <a:t>15</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77744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4266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9739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84594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421901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21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070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36291"/>
            <a:ext cx="690779" cy="245831"/>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7745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2051" y="8848716"/>
            <a:ext cx="680037" cy="245831"/>
          </a:xfrm>
        </p:spPr>
        <p:txBody>
          <a:bodyPr/>
          <a:lstStyle/>
          <a:p>
            <a:pPr defTabSz="909278">
              <a:defRPr/>
            </a:pPr>
            <a:fld id="{30B1B221-73F5-4062-9EC5-65201ECCFD86}" type="slidenum">
              <a:rPr lang="en-US" smtClean="0"/>
              <a:pPr defTabSz="909278">
                <a:defRPr/>
              </a:pPr>
              <a:t>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24604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85791" y="8836303"/>
            <a:ext cx="689527" cy="245821"/>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24</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750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25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1976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357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1628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144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29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898792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30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7982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27422" indent="-279778" defTabSz="910832">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19111" indent="-223822" defTabSz="910832">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566756" indent="-223822" defTabSz="910832">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14400" indent="-223822" defTabSz="910832">
              <a:lnSpc>
                <a:spcPct val="90000"/>
              </a:lnSpc>
              <a:spcBef>
                <a:spcPct val="15000"/>
              </a:spcBef>
              <a:buClr>
                <a:srgbClr val="008080"/>
              </a:buClr>
              <a:buChar char="–"/>
              <a:defRPr sz="1200">
                <a:solidFill>
                  <a:schemeClr val="tx1"/>
                </a:solidFill>
                <a:latin typeface="Arial" panose="020B0604020202020204" pitchFamily="34" charset="0"/>
              </a:defRPr>
            </a:lvl5pPr>
            <a:lvl6pPr marL="2462045"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09689"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357334"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04978"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E6216B2-BA05-4B2E-B744-1FF147C9808C}" type="slidenum">
              <a:rPr lang="en-US" altLang="en-US" sz="1000"/>
              <a:pPr>
                <a:lnSpc>
                  <a:spcPct val="100000"/>
                </a:lnSpc>
                <a:spcBef>
                  <a:spcPct val="0"/>
                </a:spcBef>
                <a:buClrTx/>
                <a:buSzTx/>
                <a:buFontTx/>
                <a:buNone/>
              </a:pPr>
              <a:t>31</a:t>
            </a:fld>
            <a:endParaRPr lang="en-US" altLang="en-US" sz="1000"/>
          </a:p>
        </p:txBody>
      </p:sp>
      <p:sp>
        <p:nvSpPr>
          <p:cNvPr id="6147" name="Slide Image Placeholder 1"/>
          <p:cNvSpPr>
            <a:spLocks noGrp="1" noRot="1" noChangeAspect="1" noTextEdit="1"/>
          </p:cNvSpPr>
          <p:nvPr>
            <p:ph type="sldImg"/>
          </p:nvPr>
        </p:nvSpPr>
        <p:spPr>
          <a:xfrm>
            <a:off x="1162050" y="684213"/>
            <a:ext cx="4546600" cy="3409950"/>
          </a:xfrm>
          <a:ln w="12700"/>
        </p:spPr>
      </p:sp>
      <p:sp>
        <p:nvSpPr>
          <p:cNvPr id="6148" name="Notes Placeholder 2"/>
          <p:cNvSpPr>
            <a:spLocks noGrp="1"/>
          </p:cNvSpPr>
          <p:nvPr>
            <p:ph type="body" idx="1"/>
          </p:nvPr>
        </p:nvSpPr>
        <p:spPr>
          <a:xfrm>
            <a:off x="687667" y="4321270"/>
            <a:ext cx="5495113" cy="40913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9653" tIns="44827" rIns="89653" bIns="44827"/>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4177342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27422" indent="-279778" defTabSz="910832">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19111" indent="-223822" defTabSz="910832">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566756" indent="-223822" defTabSz="910832">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14400" indent="-223822" defTabSz="910832">
              <a:lnSpc>
                <a:spcPct val="90000"/>
              </a:lnSpc>
              <a:spcBef>
                <a:spcPct val="15000"/>
              </a:spcBef>
              <a:buClr>
                <a:srgbClr val="008080"/>
              </a:buClr>
              <a:buChar char="–"/>
              <a:defRPr sz="1200">
                <a:solidFill>
                  <a:schemeClr val="tx1"/>
                </a:solidFill>
                <a:latin typeface="Arial" panose="020B0604020202020204" pitchFamily="34" charset="0"/>
              </a:defRPr>
            </a:lvl5pPr>
            <a:lvl6pPr marL="2462045"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09689"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357334"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04978" indent="-223822" defTabSz="910832"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E6012AE-7407-4869-917E-DE1FDE0410EC}" type="slidenum">
              <a:rPr lang="en-US" altLang="en-US" sz="1000"/>
              <a:pPr>
                <a:lnSpc>
                  <a:spcPct val="100000"/>
                </a:lnSpc>
                <a:spcBef>
                  <a:spcPct val="0"/>
                </a:spcBef>
                <a:buClrTx/>
                <a:buSzTx/>
                <a:buFontTx/>
                <a:buNone/>
              </a:pPr>
              <a:t>32</a:t>
            </a:fld>
            <a:endParaRPr lang="en-US" altLang="en-US" sz="1000"/>
          </a:p>
        </p:txBody>
      </p:sp>
      <p:sp>
        <p:nvSpPr>
          <p:cNvPr id="8195" name="Slide Image Placeholder 1"/>
          <p:cNvSpPr>
            <a:spLocks noGrp="1" noRot="1" noChangeAspect="1" noTextEdit="1"/>
          </p:cNvSpPr>
          <p:nvPr>
            <p:ph type="sldImg"/>
          </p:nvPr>
        </p:nvSpPr>
        <p:spPr>
          <a:xfrm>
            <a:off x="1162050" y="684213"/>
            <a:ext cx="4546600" cy="3409950"/>
          </a:xfrm>
          <a:ln w="12700"/>
        </p:spPr>
      </p:sp>
      <p:sp>
        <p:nvSpPr>
          <p:cNvPr id="8196" name="Notes Placeholder 2"/>
          <p:cNvSpPr>
            <a:spLocks noGrp="1"/>
          </p:cNvSpPr>
          <p:nvPr>
            <p:ph type="body" idx="1"/>
          </p:nvPr>
        </p:nvSpPr>
        <p:spPr>
          <a:xfrm>
            <a:off x="687667" y="4321270"/>
            <a:ext cx="5495113" cy="40913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9653" tIns="44827" rIns="89653" bIns="44827"/>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77761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300" dirty="0">
              <a:latin typeface="Arial" pitchFamily="34" charset="0"/>
            </a:endParaRPr>
          </a:p>
        </p:txBody>
      </p:sp>
    </p:spTree>
    <p:extLst>
      <p:ext uri="{BB962C8B-B14F-4D97-AF65-F5344CB8AC3E}">
        <p14:creationId xmlns:p14="http://schemas.microsoft.com/office/powerpoint/2010/main" val="189404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85167" y="8836291"/>
            <a:ext cx="690779" cy="245831"/>
          </a:xfrm>
          <a:noFill/>
        </p:spPr>
        <p:txBody>
          <a:bodyPr/>
          <a:lstStyle/>
          <a:p>
            <a:fld id="{E188F4B9-AFA1-4FA4-B0F5-782B95A74519}" type="slidenum">
              <a:rPr lang="en-US" smtClean="0">
                <a:cs typeface="Arial" charset="0"/>
              </a:rPr>
              <a:pPr/>
              <a:t>33</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1102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0054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85167" y="8836301"/>
            <a:ext cx="690779" cy="245821"/>
          </a:xfrm>
          <a:prstGeom prst="rect">
            <a:avLst/>
          </a:prstGeom>
          <a:noFill/>
          <a:ln w="9525">
            <a:noFill/>
            <a:miter lim="800000"/>
            <a:headEnd/>
            <a:tailEnd/>
          </a:ln>
        </p:spPr>
        <p:txBody>
          <a:bodyPr lIns="44923" tIns="45522" rIns="44923" bIns="45522" anchor="b">
            <a:spAutoFit/>
          </a:bodyPr>
          <a:lstStyle/>
          <a:p>
            <a:pPr algn="ctr" defTabSz="910832"/>
            <a:fld id="{9147EEA4-1C7C-4C10-AE99-ECAAB11F4287}" type="slidenum">
              <a:rPr lang="en-US" sz="1000"/>
              <a:pPr algn="ctr" defTabSz="910832"/>
              <a:t>35</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2896284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971798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516979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90205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34540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62139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41</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24397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42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8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23576" y="8848716"/>
            <a:ext cx="676988" cy="245831"/>
          </a:xfrm>
        </p:spPr>
        <p:txBody>
          <a:bodyPr/>
          <a:lstStyle/>
          <a:p>
            <a:fld id="{E5721651-C618-4989-BD9A-C51CDEA22A0A}" type="slidenum">
              <a:rPr lang="en-US" noProof="0" smtClean="0"/>
              <a:pPr/>
              <a:t>4</a:t>
            </a:fld>
            <a:endParaRPr lang="en-US" noProof="0" dirty="0"/>
          </a:p>
        </p:txBody>
      </p:sp>
    </p:spTree>
    <p:extLst>
      <p:ext uri="{BB962C8B-B14F-4D97-AF65-F5344CB8AC3E}">
        <p14:creationId xmlns:p14="http://schemas.microsoft.com/office/powerpoint/2010/main" val="861543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43</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59056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45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35250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8836301"/>
            <a:ext cx="690779" cy="245821"/>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46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953041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92256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807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49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7170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85791" y="8836321"/>
            <a:ext cx="689527" cy="245803"/>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50</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355423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51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593319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52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0424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85791" y="8836321"/>
            <a:ext cx="689527" cy="245803"/>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53</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51630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05638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85791" y="8836313"/>
            <a:ext cx="689527" cy="245811"/>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54</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7664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7429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8836291"/>
            <a:ext cx="693890" cy="245831"/>
          </a:xfrm>
        </p:spPr>
        <p:txBody>
          <a:bodyPr/>
          <a:lstStyle/>
          <a:p>
            <a:pPr defTabSz="909278">
              <a:defRPr/>
            </a:pPr>
            <a:fld id="{30B1B221-73F5-4062-9EC5-65201ECCFD86}" type="slidenum">
              <a:rPr lang="en-US" smtClean="0"/>
              <a:pPr defTabSz="90927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61235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8836291"/>
            <a:ext cx="690779" cy="245831"/>
          </a:xfrm>
        </p:spPr>
        <p:txBody>
          <a:bodyPr/>
          <a:lstStyle/>
          <a:p>
            <a:pPr defTabSz="909375">
              <a:defRPr/>
            </a:pPr>
            <a:fld id="{3711D1C8-0BB5-4546-B0DE-9FAB346B6C05}" type="slidenum">
              <a:rPr lang="en-US" smtClean="0"/>
              <a:pPr defTabSz="909375">
                <a:defRPr/>
              </a:pPr>
              <a:t>57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7106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58</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8840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59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29153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60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91356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63</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0654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82058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8836291"/>
            <a:ext cx="690779" cy="245831"/>
          </a:xfrm>
        </p:spPr>
        <p:txBody>
          <a:bodyPr/>
          <a:lstStyle/>
          <a:p>
            <a:pPr defTabSz="909375">
              <a:defRPr/>
            </a:pPr>
            <a:fld id="{3711D1C8-0BB5-4546-B0DE-9FAB346B6C05}" type="slidenum">
              <a:rPr lang="en-US" smtClean="0"/>
              <a:pPr defTabSz="909375">
                <a:defRPr/>
              </a:pPr>
              <a:t>66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318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474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8836291"/>
            <a:ext cx="690779" cy="245831"/>
          </a:xfrm>
        </p:spPr>
        <p:txBody>
          <a:bodyPr/>
          <a:lstStyle/>
          <a:p>
            <a:fld id="{E5721651-C618-4989-BD9A-C51CDEA22A0A}" type="slidenum">
              <a:rPr lang="en-US" noProof="0" smtClean="0"/>
              <a:pPr/>
              <a:t>67</a:t>
            </a:fld>
            <a:endParaRPr lang="en-US" noProof="0" dirty="0"/>
          </a:p>
        </p:txBody>
      </p:sp>
    </p:spTree>
    <p:extLst>
      <p:ext uri="{BB962C8B-B14F-4D97-AF65-F5344CB8AC3E}">
        <p14:creationId xmlns:p14="http://schemas.microsoft.com/office/powerpoint/2010/main" val="1157518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8836292"/>
            <a:ext cx="690779" cy="245831"/>
          </a:xfrm>
          <a:prstGeom prst="rect">
            <a:avLst/>
          </a:prstGeom>
          <a:noFill/>
          <a:ln w="9525">
            <a:noFill/>
            <a:miter lim="800000"/>
            <a:headEnd/>
            <a:tailEnd/>
          </a:ln>
        </p:spPr>
        <p:txBody>
          <a:bodyPr lIns="44928" tIns="45527" rIns="44928" bIns="45527" anchor="b">
            <a:spAutoFit/>
          </a:bodyPr>
          <a:lstStyle/>
          <a:p>
            <a:pPr algn="ctr" defTabSz="910832"/>
            <a:fld id="{8CF14289-BFB6-4620-B50D-5080FC444261}" type="slidenum">
              <a:rPr lang="en-US" sz="1000"/>
              <a:pPr algn="ctr" defTabSz="910832"/>
              <a:t>69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948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085167" y="8836292"/>
            <a:ext cx="690779" cy="2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28" tIns="45527" rIns="44928" bIns="45527"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0048126-53D4-4726-BA03-1E6BD904C2DF}" type="slidenum">
              <a:rPr lang="en-US" sz="1000"/>
              <a:pPr algn="ctr" eaLnBrk="1" hangingPunct="1"/>
              <a:t>70</a:t>
            </a:fld>
            <a:endParaRPr lang="en-US" sz="10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268838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txBox="1">
            <a:spLocks noGrp="1" noChangeArrowheads="1"/>
          </p:cNvSpPr>
          <p:nvPr/>
        </p:nvSpPr>
        <p:spPr bwMode="auto">
          <a:xfrm>
            <a:off x="3085167" y="8836292"/>
            <a:ext cx="690779" cy="24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28" tIns="45527" rIns="44928" bIns="45527"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BBB1620-7D06-4189-A178-1268F3D6AE61}" type="slidenum">
              <a:rPr lang="en-US" sz="1000"/>
              <a:pPr algn="ctr" eaLnBrk="1" hangingPunct="1"/>
              <a:t>72</a:t>
            </a:fld>
            <a:endParaRPr lang="en-US" sz="10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32500427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5433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445542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059844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8836293"/>
            <a:ext cx="692150" cy="245831"/>
          </a:xfrm>
          <a:prstGeom prst="rect">
            <a:avLst/>
          </a:prstGeom>
          <a:noFill/>
          <a:ln w="9525">
            <a:noFill/>
            <a:miter lim="800000"/>
            <a:headEnd/>
            <a:tailEnd/>
          </a:ln>
        </p:spPr>
        <p:txBody>
          <a:bodyPr lIns="44928" tIns="45527" rIns="44928" bIns="45527" anchor="b">
            <a:spAutoFit/>
          </a:bodyPr>
          <a:lstStyle/>
          <a:p>
            <a:pPr algn="ctr" defTabSz="910832"/>
            <a:fld id="{37408F01-780E-4886-93F5-C78D10FDAB23}" type="slidenum">
              <a:rPr lang="en-US" sz="1000"/>
              <a:pPr algn="ctr" defTabSz="910832"/>
              <a:t>76</a:t>
            </a:fld>
            <a:endParaRPr lang="en-US" sz="1000"/>
          </a:p>
        </p:txBody>
      </p:sp>
      <p:sp>
        <p:nvSpPr>
          <p:cNvPr id="94211" name="Rectangle 2"/>
          <p:cNvSpPr>
            <a:spLocks noGrp="1" noRot="1" noChangeAspect="1" noChangeArrowheads="1" noTextEdit="1"/>
          </p:cNvSpPr>
          <p:nvPr>
            <p:ph type="sldImg"/>
          </p:nvPr>
        </p:nvSpPr>
        <p:spPr>
          <a:xfrm>
            <a:off x="1444625" y="568325"/>
            <a:ext cx="3968750" cy="2976563"/>
          </a:xfrm>
          <a:ln/>
        </p:spPr>
      </p:sp>
      <p:sp>
        <p:nvSpPr>
          <p:cNvPr id="94212" name="Rectangle 3"/>
          <p:cNvSpPr>
            <a:spLocks noGrp="1" noChangeArrowheads="1"/>
          </p:cNvSpPr>
          <p:nvPr>
            <p:ph type="body" idx="1"/>
          </p:nvPr>
        </p:nvSpPr>
        <p:spPr>
          <a:noFill/>
          <a:ln/>
        </p:spPr>
        <p:txBody>
          <a:bodyPr lIns="45171" tIns="45171" rIns="45171" bIns="45171"/>
          <a:lstStyle/>
          <a:p>
            <a:endParaRPr lang="en-US" sz="2300" dirty="0"/>
          </a:p>
        </p:txBody>
      </p:sp>
    </p:spTree>
    <p:extLst>
      <p:ext uri="{BB962C8B-B14F-4D97-AF65-F5344CB8AC3E}">
        <p14:creationId xmlns:p14="http://schemas.microsoft.com/office/powerpoint/2010/main" val="2453134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87343" y="8836173"/>
            <a:ext cx="686421" cy="245951"/>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77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772980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78</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381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14317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79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8442699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8836436"/>
            <a:ext cx="693890" cy="245686"/>
          </a:xfrm>
          <a:prstGeom prst="rect">
            <a:avLst/>
          </a:prstGeom>
          <a:noFill/>
          <a:ln w="9525">
            <a:noFill/>
            <a:miter lim="800000"/>
            <a:headEnd/>
            <a:tailEnd/>
          </a:ln>
        </p:spPr>
        <p:txBody>
          <a:bodyPr lIns="44856" tIns="45455" rIns="44856" bIns="45455" anchor="b">
            <a:spAutoFit/>
          </a:bodyPr>
          <a:lstStyle/>
          <a:p>
            <a:pPr algn="ctr" defTabSz="909278"/>
            <a:fld id="{E3DF93DA-A49A-4A19-BD82-46C4AC1D0ED9}" type="slidenum">
              <a:rPr lang="en-US" sz="1000"/>
              <a:pPr algn="ctr" defTabSz="909278"/>
              <a:t>80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30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2915893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8836292"/>
            <a:ext cx="690779" cy="245831"/>
          </a:xfrm>
          <a:prstGeom prst="rect">
            <a:avLst/>
          </a:prstGeom>
          <a:noFill/>
          <a:ln w="9525">
            <a:noFill/>
            <a:miter lim="800000"/>
            <a:headEnd/>
            <a:tailEnd/>
          </a:ln>
        </p:spPr>
        <p:txBody>
          <a:bodyPr lIns="44928" tIns="45527" rIns="44928" bIns="45527" anchor="b">
            <a:spAutoFit/>
          </a:bodyPr>
          <a:lstStyle/>
          <a:p>
            <a:pPr algn="ctr" defTabSz="910832"/>
            <a:fld id="{8CF14289-BFB6-4620-B50D-5080FC444261}" type="slidenum">
              <a:rPr lang="en-US" sz="1000"/>
              <a:pPr algn="ctr" defTabSz="910832"/>
              <a:t>81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04196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82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3483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36151"/>
            <a:ext cx="687667" cy="245971"/>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86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16945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8836293"/>
            <a:ext cx="689527" cy="245831"/>
          </a:xfrm>
        </p:spPr>
        <p:txBody>
          <a:bodyPr/>
          <a:lstStyle/>
          <a:p>
            <a:pPr defTabSz="909375">
              <a:defRPr/>
            </a:pPr>
            <a:fld id="{15A7F7DB-3A93-4CAB-8AF3-CD35918FB945}" type="slidenum">
              <a:rPr lang="en-US" smtClean="0"/>
              <a:pPr defTabSz="909375">
                <a:defRPr/>
              </a:pPr>
              <a:t>88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1315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5496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8836313"/>
            <a:ext cx="689527" cy="245811"/>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90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2331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8837568"/>
            <a:ext cx="690779" cy="244555"/>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91</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5231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93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2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8</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512456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8836291"/>
            <a:ext cx="690779" cy="245831"/>
          </a:xfrm>
        </p:spPr>
        <p:txBody>
          <a:bodyPr/>
          <a:lstStyle/>
          <a:p>
            <a:pPr>
              <a:defRPr/>
            </a:pPr>
            <a:fld id="{C3FDAECC-01E3-46D0-B980-A45E82B7AFA3}" type="slidenum">
              <a:rPr lang="en-US" smtClean="0">
                <a:solidFill>
                  <a:srgbClr val="000000"/>
                </a:solidFill>
              </a:rPr>
              <a:pPr>
                <a:defRPr/>
              </a:pPr>
              <a:t>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58875" y="682625"/>
            <a:ext cx="4540250" cy="3405188"/>
          </a:xfrm>
          <a:ln w="12700"/>
        </p:spPr>
      </p:sp>
      <p:sp>
        <p:nvSpPr>
          <p:cNvPr id="286724" name="Notes Placeholder 2"/>
          <p:cNvSpPr>
            <a:spLocks noGrp="1"/>
          </p:cNvSpPr>
          <p:nvPr>
            <p:ph type="body" idx="1"/>
          </p:nvPr>
        </p:nvSpPr>
        <p:spPr>
          <a:xfrm>
            <a:off x="686112" y="4315057"/>
            <a:ext cx="5485778" cy="4086722"/>
          </a:xfrm>
          <a:noFill/>
          <a:ln/>
        </p:spPr>
        <p:txBody>
          <a:bodyPr lIns="89510" tIns="44756" rIns="89510" bIns="44756"/>
          <a:lstStyle/>
          <a:p>
            <a:endParaRPr lang="en-US" smtClean="0"/>
          </a:p>
        </p:txBody>
      </p:sp>
    </p:spTree>
    <p:extLst>
      <p:ext uri="{BB962C8B-B14F-4D97-AF65-F5344CB8AC3E}">
        <p14:creationId xmlns:p14="http://schemas.microsoft.com/office/powerpoint/2010/main" val="3846130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hyperlink" Target="http://www.bls.gov/ml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hyperlink" Target="http://www.bls.gov/ces/home.htm" TargetMode="External"/><Relationship Id="rId5" Type="http://schemas.openxmlformats.org/officeDocument/2006/relationships/image" Target="../media/image27.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hyperlink" Target="http://www.bls.gov/ces/home.htm" TargetMode="External"/><Relationship Id="rId5" Type="http://schemas.openxmlformats.org/officeDocument/2006/relationships/image" Target="../media/image28.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hyperlink" Target="http://www.bls.gov/ces/home.htm" TargetMode="External"/><Relationship Id="rId5" Type="http://schemas.openxmlformats.org/officeDocument/2006/relationships/image" Target="../media/image29.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0.emf"/><Relationship Id="rId5" Type="http://schemas.openxmlformats.org/officeDocument/2006/relationships/oleObject" Target="../embeddings/oleObject22.bin"/><Relationship Id="rId4" Type="http://schemas.openxmlformats.org/officeDocument/2006/relationships/hyperlink" Target="http://research.stlouisfed.org/fred2/series/WASCUR"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hyperlink" Target="http://www.bls.gov/data/" TargetMode="External"/><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3.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hyperlink" Target="http://research.stlouisfed.org/fred2/series/WASCUR" TargetMode="External"/><Relationship Id="rId5" Type="http://schemas.openxmlformats.org/officeDocument/2006/relationships/image" Target="../media/image34.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35.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36.emf"/><Relationship Id="rId5" Type="http://schemas.openxmlformats.org/officeDocument/2006/relationships/oleObject" Target="../embeddings/oleObject28.bin"/><Relationship Id="rId4" Type="http://schemas.openxmlformats.org/officeDocument/2006/relationships/hyperlink" Target="http://www.bls.gov/mls/"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37.emf"/><Relationship Id="rId5" Type="http://schemas.openxmlformats.org/officeDocument/2006/relationships/oleObject" Target="../embeddings/oleObject29.bin"/><Relationship Id="rId4" Type="http://schemas.openxmlformats.org/officeDocument/2006/relationships/hyperlink" Target="http://www.bls.gov/data/#employment"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38.emf"/><Relationship Id="rId5" Type="http://schemas.openxmlformats.org/officeDocument/2006/relationships/oleObject" Target="../embeddings/oleObject30.bin"/><Relationship Id="rId4" Type="http://schemas.openxmlformats.org/officeDocument/2006/relationships/hyperlink" Target="http://www.bls.gov/dat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2.emf"/><Relationship Id="rId5" Type="http://schemas.openxmlformats.org/officeDocument/2006/relationships/oleObject" Target="../embeddings/oleObject31.bin"/><Relationship Id="rId4" Type="http://schemas.openxmlformats.org/officeDocument/2006/relationships/hyperlink" Target="http://www.bls.gov/mls/"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hyperlink" Target="http://www.bls.gov/news.release/empsit.a.htm"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40.emf"/><Relationship Id="rId5" Type="http://schemas.openxmlformats.org/officeDocument/2006/relationships/oleObject" Target="../embeddings/oleObject33.bin"/><Relationship Id="rId4" Type="http://schemas.openxmlformats.org/officeDocument/2006/relationships/hyperlink" Target="http://www.bls.gov/cps/tables.htm#pnilf_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hyperlink" Target="http://www.bls.gov/web/empsit/cpseea38.htm" TargetMode="External"/><Relationship Id="rId5" Type="http://schemas.openxmlformats.org/officeDocument/2006/relationships/image" Target="../media/image41.e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3.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hyperlink" Target="http://www.census.gov/construction/c30/c30index.html" TargetMode="External"/><Relationship Id="rId5" Type="http://schemas.openxmlformats.org/officeDocument/2006/relationships/image" Target="../media/image44.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5.emf"/><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www.census.gov/construction/c30/historical_data.html" TargetMode="External"/><Relationship Id="rId5" Type="http://schemas.openxmlformats.org/officeDocument/2006/relationships/image" Target="../media/image46.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47.emf"/><Relationship Id="rId5" Type="http://schemas.openxmlformats.org/officeDocument/2006/relationships/oleObject" Target="../embeddings/oleObject39.bin"/><Relationship Id="rId4" Type="http://schemas.openxmlformats.org/officeDocument/2006/relationships/hyperlink" Target="http://data.bls.gov/"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8.emf"/><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hyperlink" Target="http://data.bls.gov/" TargetMode="External"/><Relationship Id="rId5" Type="http://schemas.openxmlformats.org/officeDocument/2006/relationships/image" Target="../media/image49.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hyperlink" Target="http://www.census.gov/manufacturing/m3/" TargetMode="External"/><Relationship Id="rId5" Type="http://schemas.openxmlformats.org/officeDocument/2006/relationships/image" Target="../media/image50.emf"/><Relationship Id="rId4"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ism.ws/ismreport/mfgrob.cfm" TargetMode="External"/><Relationship Id="rId5" Type="http://schemas.openxmlformats.org/officeDocument/2006/relationships/image" Target="../media/image51.emf"/><Relationship Id="rId4"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census.gov/manufacturing/m3/" TargetMode="External"/><Relationship Id="rId5" Type="http://schemas.openxmlformats.org/officeDocument/2006/relationships/image" Target="../media/image52.emf"/><Relationship Id="rId4" Type="http://schemas.openxmlformats.org/officeDocument/2006/relationships/oleObject" Target="../embeddings/oleObject4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3.emf"/><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4.emf"/><Relationship Id="rId5" Type="http://schemas.openxmlformats.org/officeDocument/2006/relationships/oleObject" Target="../embeddings/oleObject46.bin"/><Relationship Id="rId4" Type="http://schemas.openxmlformats.org/officeDocument/2006/relationships/hyperlink" Target="http://data.bls.gov/" TargetMode="Externa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image" Target="../media/image56.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9.emf"/><Relationship Id="rId4" Type="http://schemas.openxmlformats.org/officeDocument/2006/relationships/oleObject" Target="../embeddings/oleObject49.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5.xml"/><Relationship Id="rId1" Type="http://schemas.openxmlformats.org/officeDocument/2006/relationships/vmlDrawing" Target="../drawings/vmlDrawing50.vml"/><Relationship Id="rId6" Type="http://schemas.openxmlformats.org/officeDocument/2006/relationships/image" Target="../media/image60.emf"/><Relationship Id="rId5" Type="http://schemas.openxmlformats.org/officeDocument/2006/relationships/oleObject" Target="../embeddings/oleObject50.bin"/><Relationship Id="rId4"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61.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5.emf"/><Relationship Id="rId4" Type="http://schemas.openxmlformats.org/officeDocument/2006/relationships/oleObject" Target="../embeddings/oleObject5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6.emf"/><Relationship Id="rId4" Type="http://schemas.openxmlformats.org/officeDocument/2006/relationships/oleObject" Target="../embeddings/oleObject5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67.emf"/><Relationship Id="rId4" Type="http://schemas.openxmlformats.org/officeDocument/2006/relationships/oleObject" Target="../embeddings/oleObject5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68.emf"/><Relationship Id="rId5" Type="http://schemas.openxmlformats.org/officeDocument/2006/relationships/oleObject" Target="../embeddings/oleObject58.bin"/><Relationship Id="rId4" Type="http://schemas.openxmlformats.org/officeDocument/2006/relationships/hyperlink" Target="http://www.federalreserve.gov/releases/h15/data.htm"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9.emf"/><Relationship Id="rId4" Type="http://schemas.openxmlformats.org/officeDocument/2006/relationships/oleObject" Target="../embeddings/oleObject59.bin"/></Relationships>
</file>

<file path=ppt/slides/_rels/slide7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0.emf"/><Relationship Id="rId4" Type="http://schemas.openxmlformats.org/officeDocument/2006/relationships/oleObject" Target="../embeddings/oleObject6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1.emf"/><Relationship Id="rId4" Type="http://schemas.openxmlformats.org/officeDocument/2006/relationships/oleObject" Target="../embeddings/oleObject61.bin"/></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62.vml"/><Relationship Id="rId4" Type="http://schemas.openxmlformats.org/officeDocument/2006/relationships/image" Target="../media/image75.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8.e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3.bin"/></Relationships>
</file>

<file path=ppt/slides/_rels/slide9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60354"/>
            <a:ext cx="9104313" cy="2054409"/>
          </a:xfrm>
          <a:ln/>
        </p:spPr>
        <p:txBody>
          <a:bodyPr/>
          <a:lstStyle/>
          <a:p>
            <a:r>
              <a:rPr lang="en-US" sz="4400" dirty="0" smtClean="0"/>
              <a:t>The Rough and Tumble Recovery      </a:t>
            </a:r>
            <a:r>
              <a:rPr lang="en-US" sz="4400" dirty="0"/>
              <a:t/>
            </a:r>
            <a:br>
              <a:rPr lang="en-US" sz="4400" dirty="0"/>
            </a:br>
            <a:r>
              <a:rPr lang="en-US" sz="3600" i="1" dirty="0" smtClean="0"/>
              <a:t>How the Great Recession Upset the Workers Comp Apple Cart</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0" y="4149176"/>
            <a:ext cx="8952271" cy="1794337"/>
          </a:xfrm>
        </p:spPr>
        <p:txBody>
          <a:bodyPr/>
          <a:lstStyle/>
          <a:p>
            <a:pPr>
              <a:lnSpc>
                <a:spcPct val="80000"/>
              </a:lnSpc>
            </a:pPr>
            <a:r>
              <a:rPr lang="en-US" sz="2800" dirty="0" smtClean="0"/>
              <a:t>NCCI Annual Issues Symposium</a:t>
            </a:r>
          </a:p>
          <a:p>
            <a:pPr>
              <a:lnSpc>
                <a:spcPct val="80000"/>
              </a:lnSpc>
            </a:pPr>
            <a:r>
              <a:rPr lang="en-US" sz="2800" dirty="0" smtClean="0"/>
              <a:t>Orlando, FL </a:t>
            </a:r>
          </a:p>
          <a:p>
            <a:pPr>
              <a:lnSpc>
                <a:spcPct val="80000"/>
              </a:lnSpc>
            </a:pPr>
            <a:r>
              <a:rPr lang="en-US" sz="2800" dirty="0" smtClean="0"/>
              <a:t>May 8,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8479520"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3658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smtClean="0">
                <a:solidFill>
                  <a:srgbClr val="000000"/>
                </a:solidFill>
              </a:rPr>
              <a:t>SNL </a:t>
            </a:r>
            <a:r>
              <a:rPr lang="en-US" sz="1100" dirty="0">
                <a:solidFill>
                  <a:srgbClr val="000000"/>
                </a:solidFill>
              </a:rPr>
              <a:t>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62470" y="3838575"/>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extLst>
      <p:ext uri="{BB962C8B-B14F-4D97-AF65-F5344CB8AC3E}">
        <p14:creationId xmlns:p14="http://schemas.microsoft.com/office/powerpoint/2010/main" val="218488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646113" y="1957389"/>
            <a:ext cx="7916862" cy="18478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dirty="0" smtClean="0">
                <a:solidFill>
                  <a:schemeClr val="bg1"/>
                </a:solidFill>
              </a:rPr>
              <a:t>Winners, Losers and the      “Great Recession”</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Reshuffling the Workers Comp </a:t>
            </a:r>
            <a:r>
              <a:rPr lang="en-US" sz="4000" b="1" smtClean="0">
                <a:solidFill>
                  <a:srgbClr val="225A7A"/>
                </a:solidFill>
              </a:rPr>
              <a:t>Exposure Deck</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extLst>
      <p:ext uri="{BB962C8B-B14F-4D97-AF65-F5344CB8AC3E}">
        <p14:creationId xmlns:p14="http://schemas.microsoft.com/office/powerpoint/2010/main" val="303913362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2002—April 2014</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2013637836"/>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3659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52897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67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14</a:t>
            </a:fld>
            <a:endParaRPr lang="en-US" smtClean="0">
              <a:solidFill>
                <a:srgbClr val="000000"/>
              </a:solidFill>
            </a:endParaRPr>
          </a:p>
        </p:txBody>
      </p:sp>
      <p:graphicFrame>
        <p:nvGraphicFramePr>
          <p:cNvPr id="54274" name="Object 2"/>
          <p:cNvGraphicFramePr>
            <a:graphicFrameLocks/>
          </p:cNvGraphicFramePr>
          <p:nvPr>
            <p:extLst>
              <p:ext uri="{D42A27DB-BD31-4B8C-83A1-F6EECF244321}">
                <p14:modId xmlns:p14="http://schemas.microsoft.com/office/powerpoint/2010/main" val="3368789594"/>
              </p:ext>
            </p:extLst>
          </p:nvPr>
        </p:nvGraphicFramePr>
        <p:xfrm>
          <a:off x="379601" y="1876285"/>
          <a:ext cx="8683625" cy="4532312"/>
        </p:xfrm>
        <a:graphic>
          <a:graphicData uri="http://schemas.openxmlformats.org/presentationml/2006/ole">
            <mc:AlternateContent xmlns:mc="http://schemas.openxmlformats.org/markup-compatibility/2006">
              <mc:Choice xmlns:v="urn:schemas-microsoft-com:vml" Requires="v">
                <p:oleObj spid="_x0000_s28437615"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srcRect/>
                      <a:stretch>
                        <a:fillRect/>
                      </a:stretch>
                    </p:blipFill>
                    <p:spPr bwMode="gray">
                      <a:xfrm>
                        <a:off x="379601" y="1876285"/>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Labor Force Participation Rate by Gender, 1948—2013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(Percent)</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a:t>
            </a:r>
            <a:r>
              <a:rPr lang="en-US" sz="1100" dirty="0" smtClean="0">
                <a:solidFill>
                  <a:srgbClr val="000000"/>
                </a:solidFill>
              </a:rPr>
              <a:t>Labor Statistics;</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2034702" name="AutoShape 14"/>
          <p:cNvSpPr>
            <a:spLocks noChangeArrowheads="1"/>
          </p:cNvSpPr>
          <p:nvPr/>
        </p:nvSpPr>
        <p:spPr bwMode="blackWhite">
          <a:xfrm>
            <a:off x="2279675" y="1266825"/>
            <a:ext cx="2388275" cy="1046162"/>
          </a:xfrm>
          <a:prstGeom prst="wedgeRectCallout">
            <a:avLst>
              <a:gd name="adj1" fmla="val -90669"/>
              <a:gd name="adj2" fmla="val 636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86.6% or working age men participated in the </a:t>
            </a:r>
            <a:r>
              <a:rPr lang="en-US" sz="1400" b="1" dirty="0" smtClean="0">
                <a:solidFill>
                  <a:srgbClr val="FFFFFF"/>
                </a:solidFill>
              </a:rPr>
              <a:t>labor force in 1948 compared to 32.7% or women</a:t>
            </a:r>
            <a:endParaRPr lang="en-US" sz="1400" b="1" dirty="0">
              <a:solidFill>
                <a:srgbClr val="FFFFFF"/>
              </a:solidFill>
              <a:latin typeface="Arial" charset="0"/>
              <a:cs typeface="Arial" charset="0"/>
            </a:endParaRPr>
          </a:p>
        </p:txBody>
      </p:sp>
      <p:sp>
        <p:nvSpPr>
          <p:cNvPr id="18" name="AutoShape 7"/>
          <p:cNvSpPr>
            <a:spLocks noChangeArrowheads="1"/>
          </p:cNvSpPr>
          <p:nvPr/>
        </p:nvSpPr>
        <p:spPr bwMode="blackWhite">
          <a:xfrm>
            <a:off x="5657849" y="3957100"/>
            <a:ext cx="3167063" cy="1407460"/>
          </a:xfrm>
          <a:prstGeom prst="wedgeRectCallout">
            <a:avLst>
              <a:gd name="adj1" fmla="val 52853"/>
              <a:gd name="adj2" fmla="val -719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rPr>
              <a:t>By 2013, 57.2% of working age women participated in the labor force, up from 32.7% in 1948 but down from its all time high of 60.0% in 1999</a:t>
            </a:r>
            <a:endParaRPr lang="en-US" b="1" dirty="0">
              <a:solidFill>
                <a:srgbClr val="FFFFFF"/>
              </a:solidFill>
              <a:latin typeface="Arial" pitchFamily="34" charset="0"/>
              <a:cs typeface="Arial" charset="0"/>
            </a:endParaRPr>
          </a:p>
        </p:txBody>
      </p:sp>
      <p:sp>
        <p:nvSpPr>
          <p:cNvPr id="17" name="AutoShape 14"/>
          <p:cNvSpPr>
            <a:spLocks noChangeArrowheads="1"/>
          </p:cNvSpPr>
          <p:nvPr/>
        </p:nvSpPr>
        <p:spPr bwMode="blackWhite">
          <a:xfrm>
            <a:off x="5900738" y="1377156"/>
            <a:ext cx="2862599" cy="1046162"/>
          </a:xfrm>
          <a:prstGeom prst="wedgeRectCallout">
            <a:avLst>
              <a:gd name="adj1" fmla="val 51711"/>
              <a:gd name="adj2" fmla="val 1087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By 2013, the labor force participation rate for men had declined to 69.7% while the participation rate for women had risen to 57.2%</a:t>
            </a:r>
            <a:endParaRPr lang="en-US" sz="1400" b="1" dirty="0">
              <a:solidFill>
                <a:srgbClr val="FFFFFF"/>
              </a:solidFill>
              <a:latin typeface="Arial" charset="0"/>
              <a:cs typeface="Arial"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32480" y="2447591"/>
            <a:ext cx="2155171" cy="3013871"/>
          </a:xfrm>
          <a:prstGeom prst="rect">
            <a:avLst/>
          </a:prstGeom>
        </p:spPr>
      </p:pic>
    </p:spTree>
    <p:extLst>
      <p:ext uri="{BB962C8B-B14F-4D97-AF65-F5344CB8AC3E}">
        <p14:creationId xmlns:p14="http://schemas.microsoft.com/office/powerpoint/2010/main" val="3153533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42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15</a:t>
            </a:fld>
            <a:endParaRPr lang="en-US" smtClean="0">
              <a:solidFill>
                <a:srgbClr val="000000"/>
              </a:solidFill>
            </a:endParaRPr>
          </a:p>
        </p:txBody>
      </p:sp>
      <p:graphicFrame>
        <p:nvGraphicFramePr>
          <p:cNvPr id="54274" name="Object 2"/>
          <p:cNvGraphicFramePr>
            <a:graphicFrameLocks/>
          </p:cNvGraphicFramePr>
          <p:nvPr>
            <p:extLst>
              <p:ext uri="{D42A27DB-BD31-4B8C-83A1-F6EECF244321}">
                <p14:modId xmlns:p14="http://schemas.microsoft.com/office/powerpoint/2010/main" val="341811401"/>
              </p:ext>
            </p:extLst>
          </p:nvPr>
        </p:nvGraphicFramePr>
        <p:xfrm>
          <a:off x="379601" y="2104888"/>
          <a:ext cx="8683625" cy="4532312"/>
        </p:xfrm>
        <a:graphic>
          <a:graphicData uri="http://schemas.openxmlformats.org/presentationml/2006/ole">
            <mc:AlternateContent xmlns:mc="http://schemas.openxmlformats.org/markup-compatibility/2006">
              <mc:Choice xmlns:v="urn:schemas-microsoft-com:vml" Requires="v">
                <p:oleObj spid="_x0000_s28403876"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srcRect/>
                      <a:stretch>
                        <a:fillRect/>
                      </a:stretch>
                    </p:blipFill>
                    <p:spPr bwMode="gray">
                      <a:xfrm>
                        <a:off x="379601" y="2104888"/>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579877" cy="860425"/>
          </a:xfrm>
        </p:spPr>
        <p:txBody>
          <a:bodyPr/>
          <a:lstStyle/>
          <a:p>
            <a:r>
              <a:rPr lang="en-US" sz="2800" dirty="0" smtClean="0"/>
              <a:t>Gender Wage Gap: Ratio of Median Annual Earnings of Women to Men, 1955 – 2012* </a:t>
            </a:r>
          </a:p>
        </p:txBody>
      </p:sp>
      <p:sp>
        <p:nvSpPr>
          <p:cNvPr id="54282" name="Rectangle 5"/>
          <p:cNvSpPr>
            <a:spLocks noChangeArrowheads="1"/>
          </p:cNvSpPr>
          <p:nvPr/>
        </p:nvSpPr>
        <p:spPr bwMode="black">
          <a:xfrm>
            <a:off x="235386" y="1722300"/>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(Percent)</a:t>
            </a:r>
          </a:p>
        </p:txBody>
      </p:sp>
      <p:sp>
        <p:nvSpPr>
          <p:cNvPr id="54286" name="Rectangle 13"/>
          <p:cNvSpPr>
            <a:spLocks noChangeArrowheads="1"/>
          </p:cNvSpPr>
          <p:nvPr/>
        </p:nvSpPr>
        <p:spPr bwMode="auto">
          <a:xfrm>
            <a:off x="0" y="6110103"/>
            <a:ext cx="7569200" cy="747897"/>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*Latest available.</a:t>
            </a:r>
          </a:p>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U.S. Bureau of </a:t>
            </a:r>
            <a:r>
              <a:rPr lang="en-US" sz="1100" dirty="0" smtClean="0">
                <a:solidFill>
                  <a:srgbClr val="000000"/>
                </a:solidFill>
              </a:rPr>
              <a:t>Labor Statistics;</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2034702" name="AutoShape 14"/>
          <p:cNvSpPr>
            <a:spLocks noChangeArrowheads="1"/>
          </p:cNvSpPr>
          <p:nvPr/>
        </p:nvSpPr>
        <p:spPr bwMode="blackWhite">
          <a:xfrm>
            <a:off x="1714188" y="2682859"/>
            <a:ext cx="1700525" cy="1114899"/>
          </a:xfrm>
          <a:prstGeom prst="wedgeRectCallout">
            <a:avLst>
              <a:gd name="adj1" fmla="val -80158"/>
              <a:gd name="adj2" fmla="val 691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In 1955, women earned 63.9% of what men earned</a:t>
            </a:r>
            <a:endParaRPr lang="en-US" sz="1600" b="1" dirty="0">
              <a:solidFill>
                <a:srgbClr val="FFFFFF"/>
              </a:solidFill>
              <a:latin typeface="Arial" charset="0"/>
              <a:cs typeface="Arial" charset="0"/>
            </a:endParaRPr>
          </a:p>
        </p:txBody>
      </p:sp>
      <p:sp>
        <p:nvSpPr>
          <p:cNvPr id="18" name="AutoShape 7"/>
          <p:cNvSpPr>
            <a:spLocks noChangeArrowheads="1"/>
          </p:cNvSpPr>
          <p:nvPr/>
        </p:nvSpPr>
        <p:spPr bwMode="blackWhite">
          <a:xfrm>
            <a:off x="6300788" y="1324694"/>
            <a:ext cx="2300287" cy="1007466"/>
          </a:xfrm>
          <a:prstGeom prst="wedgeRectCallout">
            <a:avLst>
              <a:gd name="adj1" fmla="val 59901"/>
              <a:gd name="adj2" fmla="val 810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rPr>
              <a:t>In 2012, women earned 76.5% of what men earned on an annual basis</a:t>
            </a:r>
            <a:endParaRPr lang="en-US" b="1" dirty="0">
              <a:solidFill>
                <a:srgbClr val="FFFFFF"/>
              </a:solidFill>
              <a:latin typeface="Arial" pitchFamily="34" charset="0"/>
              <a:cs typeface="Arial" charset="0"/>
            </a:endParaRPr>
          </a:p>
        </p:txBody>
      </p:sp>
      <p:sp>
        <p:nvSpPr>
          <p:cNvPr id="17" name="AutoShape 14"/>
          <p:cNvSpPr>
            <a:spLocks noChangeArrowheads="1"/>
          </p:cNvSpPr>
          <p:nvPr/>
        </p:nvSpPr>
        <p:spPr bwMode="blackWhite">
          <a:xfrm>
            <a:off x="5572126" y="3797758"/>
            <a:ext cx="3028950" cy="1472880"/>
          </a:xfrm>
          <a:prstGeom prst="wedgeRectCallout">
            <a:avLst>
              <a:gd name="adj1" fmla="val -39522"/>
              <a:gd name="adj2" fmla="val -1124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Over the next 20+ years the gender gap narrowed substantially but reached a plateau of about 77% of men’s earnings where it remains today</a:t>
            </a:r>
            <a:endParaRPr lang="en-US" sz="1600" b="1" dirty="0">
              <a:solidFill>
                <a:srgbClr val="FFFFFF"/>
              </a:solidFill>
              <a:latin typeface="Arial" charset="0"/>
              <a:cs typeface="Arial" charset="0"/>
            </a:endParaRPr>
          </a:p>
        </p:txBody>
      </p:sp>
      <p:sp>
        <p:nvSpPr>
          <p:cNvPr id="12" name="Rectangle 5"/>
          <p:cNvSpPr>
            <a:spLocks noChangeArrowheads="1"/>
          </p:cNvSpPr>
          <p:nvPr/>
        </p:nvSpPr>
        <p:spPr bwMode="black">
          <a:xfrm>
            <a:off x="307137" y="1102976"/>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Full-Time, Year-Round Workers</a:t>
            </a:r>
            <a:endParaRPr lang="en-US" b="1" dirty="0">
              <a:solidFill>
                <a:srgbClr val="225A7A"/>
              </a:solidFill>
            </a:endParaRPr>
          </a:p>
        </p:txBody>
      </p:sp>
      <p:sp>
        <p:nvSpPr>
          <p:cNvPr id="13" name="AutoShape 14"/>
          <p:cNvSpPr>
            <a:spLocks noChangeArrowheads="1"/>
          </p:cNvSpPr>
          <p:nvPr/>
        </p:nvSpPr>
        <p:spPr bwMode="blackWhite">
          <a:xfrm>
            <a:off x="3343279" y="4357691"/>
            <a:ext cx="1852425" cy="1218665"/>
          </a:xfrm>
          <a:prstGeom prst="wedgeRectCallout">
            <a:avLst>
              <a:gd name="adj1" fmla="val -82935"/>
              <a:gd name="adj2" fmla="val -19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But by 1975, women were earning just 58.8% of what men earned</a:t>
            </a:r>
            <a:endParaRPr lang="en-US" sz="1600" b="1" dirty="0">
              <a:solidFill>
                <a:srgbClr val="FFFFFF"/>
              </a:solidFill>
            </a:endParaRPr>
          </a:p>
        </p:txBody>
      </p:sp>
    </p:spTree>
    <p:extLst>
      <p:ext uri="{BB962C8B-B14F-4D97-AF65-F5344CB8AC3E}">
        <p14:creationId xmlns:p14="http://schemas.microsoft.com/office/powerpoint/2010/main" val="186509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2500"/>
                            </p:stCondLst>
                            <p:childTnLst>
                              <p:par>
                                <p:cTn id="17" presetID="22" presetClass="entr" presetSubtype="4" fill="hold" grpId="0" nodeType="afterEffect">
                                  <p:stCondLst>
                                    <p:cond delay="7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6718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a:t>
            </a:fld>
            <a:endParaRPr lang="en-US" smtClean="0"/>
          </a:p>
        </p:txBody>
      </p:sp>
      <p:sp>
        <p:nvSpPr>
          <p:cNvPr id="66566" name="Rectangle 11"/>
          <p:cNvSpPr>
            <a:spLocks noGrp="1" noChangeArrowheads="1"/>
          </p:cNvSpPr>
          <p:nvPr>
            <p:ph type="title"/>
          </p:nvPr>
        </p:nvSpPr>
        <p:spPr/>
        <p:txBody>
          <a:bodyPr/>
          <a:lstStyle/>
          <a:p>
            <a:r>
              <a:rPr lang="en-US" dirty="0" smtClean="0"/>
              <a:t>Unemployment Rates by Gender and Education: 2006, 2010 and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250746259"/>
              </p:ext>
            </p:extLst>
          </p:nvPr>
        </p:nvGraphicFramePr>
        <p:xfrm>
          <a:off x="0" y="2402077"/>
          <a:ext cx="8867775" cy="3771900"/>
        </p:xfrm>
        <a:graphic>
          <a:graphicData uri="http://schemas.openxmlformats.org/presentationml/2006/ole">
            <mc:AlternateContent xmlns:mc="http://schemas.openxmlformats.org/markup-compatibility/2006">
              <mc:Choice xmlns:v="urn:schemas-microsoft-com:vml" Requires="v">
                <p:oleObj spid="_x0000_s2840591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240207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2043953"/>
            <a:ext cx="239105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Unemployment Rate (%)</a:t>
            </a:r>
            <a:endParaRPr lang="en-US" sz="1600" b="1" dirty="0">
              <a:solidFill>
                <a:srgbClr val="225A7A"/>
              </a:solidFill>
            </a:endParaRPr>
          </a:p>
        </p:txBody>
      </p:sp>
      <p:sp>
        <p:nvSpPr>
          <p:cNvPr id="1926153" name="AutoShape 9"/>
          <p:cNvSpPr>
            <a:spLocks noChangeArrowheads="1"/>
          </p:cNvSpPr>
          <p:nvPr/>
        </p:nvSpPr>
        <p:spPr bwMode="blackWhite">
          <a:xfrm>
            <a:off x="3600452" y="1214438"/>
            <a:ext cx="2400300" cy="1471612"/>
          </a:xfrm>
          <a:prstGeom prst="wedgeRectCallout">
            <a:avLst>
              <a:gd name="adj1" fmla="val -47743"/>
              <a:gd name="adj2" fmla="val 1180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Men were hit harder and continue to do worse than women in the job market.  Women are likely to do better than men for the indefinite future.</a:t>
            </a:r>
            <a:endParaRPr lang="en-US" sz="1400" b="1" dirty="0">
              <a:solidFill>
                <a:schemeClr val="bg1"/>
              </a:solidFill>
            </a:endParaRPr>
          </a:p>
        </p:txBody>
      </p:sp>
      <p:sp>
        <p:nvSpPr>
          <p:cNvPr id="16" name="Rectangle 4"/>
          <p:cNvSpPr>
            <a:spLocks noChangeArrowheads="1"/>
          </p:cNvSpPr>
          <p:nvPr/>
        </p:nvSpPr>
        <p:spPr bwMode="auto">
          <a:xfrm>
            <a:off x="-147918" y="6575615"/>
            <a:ext cx="909021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a:t>
            </a:r>
            <a:r>
              <a:rPr lang="en-US" sz="1100" dirty="0" smtClean="0"/>
              <a:t>Bureau of Labor Statistics; Insurance Information Institute.</a:t>
            </a:r>
            <a:endParaRPr lang="en-US" sz="1100" dirty="0"/>
          </a:p>
        </p:txBody>
      </p:sp>
      <p:sp>
        <p:nvSpPr>
          <p:cNvPr id="10" name="AutoShape 9"/>
          <p:cNvSpPr>
            <a:spLocks noChangeArrowheads="1"/>
          </p:cNvSpPr>
          <p:nvPr/>
        </p:nvSpPr>
        <p:spPr bwMode="blackWhite">
          <a:xfrm>
            <a:off x="6424612" y="1671638"/>
            <a:ext cx="2400300" cy="1014412"/>
          </a:xfrm>
          <a:prstGeom prst="wedgeRectCallout">
            <a:avLst>
              <a:gd name="adj1" fmla="val -37029"/>
              <a:gd name="adj2" fmla="val 1205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Workers lacking a college degree suffer from much higher rates of unemployment</a:t>
            </a:r>
            <a:endParaRPr lang="en-US" sz="1400" b="1" dirty="0">
              <a:solidFill>
                <a:schemeClr val="bg1"/>
              </a:solidFill>
            </a:endParaRPr>
          </a:p>
        </p:txBody>
      </p:sp>
    </p:spTree>
    <p:extLst>
      <p:ext uri="{BB962C8B-B14F-4D97-AF65-F5344CB8AC3E}">
        <p14:creationId xmlns:p14="http://schemas.microsoft.com/office/powerpoint/2010/main" val="2824477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a:t>
            </a:fld>
            <a:endParaRPr lang="en-US" smtClean="0"/>
          </a:p>
        </p:txBody>
      </p:sp>
      <p:sp>
        <p:nvSpPr>
          <p:cNvPr id="66566" name="Rectangle 11"/>
          <p:cNvSpPr>
            <a:spLocks noGrp="1" noChangeArrowheads="1"/>
          </p:cNvSpPr>
          <p:nvPr>
            <p:ph type="title"/>
          </p:nvPr>
        </p:nvSpPr>
        <p:spPr/>
        <p:txBody>
          <a:bodyPr/>
          <a:lstStyle/>
          <a:p>
            <a:r>
              <a:rPr lang="en-US" dirty="0" smtClean="0"/>
              <a:t>Labor Force Participation Rate by Age: 2006, 2010 and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216563834"/>
              </p:ext>
            </p:extLst>
          </p:nvPr>
        </p:nvGraphicFramePr>
        <p:xfrm>
          <a:off x="0" y="2338121"/>
          <a:ext cx="8867775" cy="3771900"/>
        </p:xfrm>
        <a:graphic>
          <a:graphicData uri="http://schemas.openxmlformats.org/presentationml/2006/ole">
            <mc:AlternateContent xmlns:mc="http://schemas.openxmlformats.org/markup-compatibility/2006">
              <mc:Choice xmlns:v="urn:schemas-microsoft-com:vml" Requires="v">
                <p:oleObj spid="_x0000_s28407949"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2338121"/>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242746" y="1352551"/>
            <a:ext cx="2391057"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Rate (%)</a:t>
            </a:r>
            <a:endParaRPr lang="en-US" sz="1600" b="1" dirty="0">
              <a:solidFill>
                <a:srgbClr val="225A7A"/>
              </a:solidFill>
            </a:endParaRPr>
          </a:p>
        </p:txBody>
      </p:sp>
      <p:sp>
        <p:nvSpPr>
          <p:cNvPr id="16" name="Rectangle 4"/>
          <p:cNvSpPr>
            <a:spLocks noChangeArrowheads="1"/>
          </p:cNvSpPr>
          <p:nvPr/>
        </p:nvSpPr>
        <p:spPr bwMode="auto">
          <a:xfrm>
            <a:off x="-147918" y="6575615"/>
            <a:ext cx="909021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a:t>
            </a:r>
            <a:r>
              <a:rPr lang="en-US" sz="1100" dirty="0" smtClean="0"/>
              <a:t>Bureau of Labor Statistics; Insurance Information Institute.</a:t>
            </a:r>
            <a:endParaRPr lang="en-US" sz="1100" dirty="0"/>
          </a:p>
        </p:txBody>
      </p:sp>
      <p:sp>
        <p:nvSpPr>
          <p:cNvPr id="11" name="Rectangle 8"/>
          <p:cNvSpPr>
            <a:spLocks noChangeArrowheads="1"/>
          </p:cNvSpPr>
          <p:nvPr/>
        </p:nvSpPr>
        <p:spPr bwMode="black">
          <a:xfrm>
            <a:off x="3495534" y="6218145"/>
            <a:ext cx="2391057"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Age</a:t>
            </a:r>
            <a:endParaRPr lang="en-US" sz="1600" b="1" dirty="0">
              <a:solidFill>
                <a:srgbClr val="225A7A"/>
              </a:solidFill>
            </a:endParaRPr>
          </a:p>
        </p:txBody>
      </p:sp>
      <p:sp>
        <p:nvSpPr>
          <p:cNvPr id="12" name="AutoShape 9"/>
          <p:cNvSpPr>
            <a:spLocks noChangeArrowheads="1"/>
          </p:cNvSpPr>
          <p:nvPr/>
        </p:nvSpPr>
        <p:spPr bwMode="blackWhite">
          <a:xfrm>
            <a:off x="3357563" y="1159065"/>
            <a:ext cx="2171699" cy="1471612"/>
          </a:xfrm>
          <a:prstGeom prst="wedgeRectCallout">
            <a:avLst>
              <a:gd name="adj1" fmla="val -1512"/>
              <a:gd name="adj2" fmla="val 675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Labor force participation rates remain below pre-recession levels for young and middle-age workers</a:t>
            </a:r>
            <a:endParaRPr lang="en-US" sz="1600" b="1" dirty="0">
              <a:solidFill>
                <a:schemeClr val="bg1"/>
              </a:solidFill>
            </a:endParaRPr>
          </a:p>
        </p:txBody>
      </p:sp>
      <p:sp>
        <p:nvSpPr>
          <p:cNvPr id="13" name="AutoShape 9"/>
          <p:cNvSpPr>
            <a:spLocks noChangeArrowheads="1"/>
          </p:cNvSpPr>
          <p:nvPr/>
        </p:nvSpPr>
        <p:spPr bwMode="blackWhite">
          <a:xfrm>
            <a:off x="6043613" y="2213161"/>
            <a:ext cx="2171699" cy="1471612"/>
          </a:xfrm>
          <a:prstGeom prst="wedgeRectCallout">
            <a:avLst>
              <a:gd name="adj1" fmla="val -6117"/>
              <a:gd name="adj2" fmla="val 1006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Labor force participation rates have increased for older workers</a:t>
            </a:r>
            <a:endParaRPr lang="en-US" sz="1600" b="1" dirty="0">
              <a:solidFill>
                <a:schemeClr val="bg1"/>
              </a:solidFill>
            </a:endParaRPr>
          </a:p>
        </p:txBody>
      </p:sp>
    </p:spTree>
    <p:extLst>
      <p:ext uri="{BB962C8B-B14F-4D97-AF65-F5344CB8AC3E}">
        <p14:creationId xmlns:p14="http://schemas.microsoft.com/office/powerpoint/2010/main" val="2848412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19</a:t>
            </a:fld>
            <a:endParaRPr lang="en-US" smtClean="0"/>
          </a:p>
        </p:txBody>
      </p:sp>
      <p:sp>
        <p:nvSpPr>
          <p:cNvPr id="66566" name="Rectangle 11"/>
          <p:cNvSpPr>
            <a:spLocks noGrp="1" noChangeArrowheads="1"/>
          </p:cNvSpPr>
          <p:nvPr>
            <p:ph type="title"/>
          </p:nvPr>
        </p:nvSpPr>
        <p:spPr>
          <a:xfrm>
            <a:off x="80682" y="90488"/>
            <a:ext cx="7618693" cy="860425"/>
          </a:xfrm>
        </p:spPr>
        <p:txBody>
          <a:bodyPr/>
          <a:lstStyle/>
          <a:p>
            <a:r>
              <a:rPr lang="en-US" sz="2800" dirty="0" smtClean="0"/>
              <a:t>Labor Force Participation Rates for Workers Age 62-74 by Gender and Education*</a:t>
            </a:r>
          </a:p>
        </p:txBody>
      </p:sp>
      <p:graphicFrame>
        <p:nvGraphicFramePr>
          <p:cNvPr id="66562" name="Object 4"/>
          <p:cNvGraphicFramePr>
            <a:graphicFrameLocks noChangeAspect="1"/>
          </p:cNvGraphicFramePr>
          <p:nvPr>
            <p:extLst>
              <p:ext uri="{D42A27DB-BD31-4B8C-83A1-F6EECF244321}">
                <p14:modId xmlns:p14="http://schemas.microsoft.com/office/powerpoint/2010/main" val="2759398599"/>
              </p:ext>
            </p:extLst>
          </p:nvPr>
        </p:nvGraphicFramePr>
        <p:xfrm>
          <a:off x="39688" y="1952634"/>
          <a:ext cx="8867775" cy="3771900"/>
        </p:xfrm>
        <a:graphic>
          <a:graphicData uri="http://schemas.openxmlformats.org/presentationml/2006/ole">
            <mc:AlternateContent xmlns:mc="http://schemas.openxmlformats.org/markup-compatibility/2006">
              <mc:Choice xmlns:v="urn:schemas-microsoft-com:vml" Requires="v">
                <p:oleObj spid="_x0000_s2840489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952634"/>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819465"/>
            <a:ext cx="8760542" cy="4729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Better educated workers are far more likely to work in their 60s and 70s</a:t>
            </a:r>
            <a:endParaRPr lang="en-US" b="1" dirty="0">
              <a:solidFill>
                <a:srgbClr val="FFFFFF"/>
              </a:solidFill>
            </a:endParaRPr>
          </a:p>
        </p:txBody>
      </p:sp>
      <p:sp>
        <p:nvSpPr>
          <p:cNvPr id="66570" name="Rectangle 8"/>
          <p:cNvSpPr>
            <a:spLocks noChangeArrowheads="1"/>
          </p:cNvSpPr>
          <p:nvPr/>
        </p:nvSpPr>
        <p:spPr bwMode="black">
          <a:xfrm>
            <a:off x="206477" y="1240078"/>
            <a:ext cx="2148169"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Participation Rate</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are for 2009-10.</a:t>
            </a:r>
            <a:r>
              <a:rPr lang="en-US" sz="1100" dirty="0"/>
              <a:t/>
            </a:r>
            <a:br>
              <a:rPr lang="en-US" sz="1100" dirty="0"/>
            </a:br>
            <a:r>
              <a:rPr lang="en-US" sz="1100" dirty="0"/>
              <a:t>Source: </a:t>
            </a:r>
            <a:r>
              <a:rPr lang="en-US" sz="1100" dirty="0" smtClean="0"/>
              <a:t>Gary </a:t>
            </a:r>
            <a:r>
              <a:rPr lang="en-US" sz="1100" dirty="0" err="1" smtClean="0"/>
              <a:t>Burtless</a:t>
            </a:r>
            <a:r>
              <a:rPr lang="en-US" sz="1100" dirty="0" smtClean="0"/>
              <a:t>, Brookings Institution and </a:t>
            </a:r>
            <a:r>
              <a:rPr lang="en-US" sz="1100" i="1" dirty="0" smtClean="0"/>
              <a:t>The Economist</a:t>
            </a:r>
            <a:r>
              <a:rPr lang="en-US" sz="1100" dirty="0" smtClean="0"/>
              <a:t>, April 24, 2014. </a:t>
            </a:r>
            <a:endParaRPr lang="en-US" sz="1100" dirty="0"/>
          </a:p>
        </p:txBody>
      </p:sp>
      <p:sp>
        <p:nvSpPr>
          <p:cNvPr id="10" name="AutoShape 7"/>
          <p:cNvSpPr>
            <a:spLocks noChangeArrowheads="1"/>
          </p:cNvSpPr>
          <p:nvPr/>
        </p:nvSpPr>
        <p:spPr bwMode="blackWhite">
          <a:xfrm>
            <a:off x="5912488" y="3833831"/>
            <a:ext cx="2129125" cy="996528"/>
          </a:xfrm>
          <a:prstGeom prst="wedgeRectCallout">
            <a:avLst>
              <a:gd name="adj1" fmla="val -75432"/>
              <a:gd name="adj2" fmla="val -527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 worker with a bachelors degree is about 50% more likely to be working </a:t>
            </a:r>
            <a:endParaRPr lang="en-US" sz="1600" b="1" dirty="0">
              <a:solidFill>
                <a:srgbClr val="FFFFFF"/>
              </a:solidFill>
            </a:endParaRPr>
          </a:p>
        </p:txBody>
      </p:sp>
      <p:sp>
        <p:nvSpPr>
          <p:cNvPr id="11" name="AutoShape 7"/>
          <p:cNvSpPr>
            <a:spLocks noChangeArrowheads="1"/>
          </p:cNvSpPr>
          <p:nvPr/>
        </p:nvSpPr>
        <p:spPr bwMode="blackWhite">
          <a:xfrm>
            <a:off x="5624490" y="1127536"/>
            <a:ext cx="2705123" cy="996528"/>
          </a:xfrm>
          <a:prstGeom prst="wedgeRectCallout">
            <a:avLst>
              <a:gd name="adj1" fmla="val 16273"/>
              <a:gd name="adj2" fmla="val 877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 worker with an professional or doctoral degree is twice as likely likely to be working </a:t>
            </a:r>
            <a:endParaRPr lang="en-US" sz="1600" b="1" dirty="0">
              <a:solidFill>
                <a:srgbClr val="FFFFFF"/>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0808" y="1090201"/>
            <a:ext cx="1592646" cy="2094330"/>
          </a:xfrm>
          <a:prstGeom prst="rect">
            <a:avLst/>
          </a:prstGeom>
        </p:spPr>
      </p:pic>
    </p:spTree>
    <p:extLst>
      <p:ext uri="{BB962C8B-B14F-4D97-AF65-F5344CB8AC3E}">
        <p14:creationId xmlns:p14="http://schemas.microsoft.com/office/powerpoint/2010/main" val="3318239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2700"/>
                            </p:stCondLst>
                            <p:childTnLst>
                              <p:par>
                                <p:cTn id="14" presetID="22" presetClass="entr" presetSubtype="4"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2" y="2167867"/>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62000" y="3473584"/>
            <a:ext cx="7396069" cy="2862322"/>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225A7A"/>
                </a:solidFill>
              </a:rPr>
              <a:t>Lower CATs, Strong Markets</a:t>
            </a:r>
            <a:endParaRPr lang="en-US" sz="3600" b="1" i="1" dirty="0" smtClean="0">
              <a:solidFill>
                <a:srgbClr val="FF0000"/>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Workers Comp Improvement Helped Too</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619503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20</a:t>
            </a:fld>
            <a:endParaRPr lang="en-US" smtClean="0"/>
          </a:p>
        </p:txBody>
      </p:sp>
      <p:sp>
        <p:nvSpPr>
          <p:cNvPr id="66566" name="Rectangle 11"/>
          <p:cNvSpPr>
            <a:spLocks noGrp="1" noChangeArrowheads="1"/>
          </p:cNvSpPr>
          <p:nvPr>
            <p:ph type="title"/>
          </p:nvPr>
        </p:nvSpPr>
        <p:spPr/>
        <p:txBody>
          <a:bodyPr/>
          <a:lstStyle/>
          <a:p>
            <a:r>
              <a:rPr lang="en-US" dirty="0" smtClean="0"/>
              <a:t>Unemployment Rates by Age and Race: 2006, 2010 and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112490068"/>
              </p:ext>
            </p:extLst>
          </p:nvPr>
        </p:nvGraphicFramePr>
        <p:xfrm>
          <a:off x="0" y="2402077"/>
          <a:ext cx="8867775" cy="3771900"/>
        </p:xfrm>
        <a:graphic>
          <a:graphicData uri="http://schemas.openxmlformats.org/presentationml/2006/ole">
            <mc:AlternateContent xmlns:mc="http://schemas.openxmlformats.org/markup-compatibility/2006">
              <mc:Choice xmlns:v="urn:schemas-microsoft-com:vml" Requires="v">
                <p:oleObj spid="_x0000_s2840693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240207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2043953"/>
            <a:ext cx="239105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Unemployment Rate (%)</a:t>
            </a:r>
            <a:endParaRPr lang="en-US" sz="1600" b="1" dirty="0">
              <a:solidFill>
                <a:srgbClr val="225A7A"/>
              </a:solidFill>
            </a:endParaRPr>
          </a:p>
        </p:txBody>
      </p:sp>
      <p:sp>
        <p:nvSpPr>
          <p:cNvPr id="1926153" name="AutoShape 9"/>
          <p:cNvSpPr>
            <a:spLocks noChangeArrowheads="1"/>
          </p:cNvSpPr>
          <p:nvPr/>
        </p:nvSpPr>
        <p:spPr bwMode="blackWhite">
          <a:xfrm>
            <a:off x="3600451" y="1214438"/>
            <a:ext cx="1800223" cy="1471612"/>
          </a:xfrm>
          <a:prstGeom prst="wedgeRectCallout">
            <a:avLst>
              <a:gd name="adj1" fmla="val -46751"/>
              <a:gd name="adj2" fmla="val 860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younger workers remains a chronic problem</a:t>
            </a:r>
            <a:endParaRPr lang="en-US" sz="1600" b="1" dirty="0">
              <a:solidFill>
                <a:schemeClr val="bg1"/>
              </a:solidFill>
            </a:endParaRPr>
          </a:p>
        </p:txBody>
      </p:sp>
      <p:sp>
        <p:nvSpPr>
          <p:cNvPr id="16" name="Rectangle 4"/>
          <p:cNvSpPr>
            <a:spLocks noChangeArrowheads="1"/>
          </p:cNvSpPr>
          <p:nvPr/>
        </p:nvSpPr>
        <p:spPr bwMode="auto">
          <a:xfrm>
            <a:off x="-147918" y="6575615"/>
            <a:ext cx="909021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a:t>
            </a:r>
            <a:r>
              <a:rPr lang="en-US" sz="1100" dirty="0" smtClean="0"/>
              <a:t>Bureau of Labor Statistics; Insurance Information Institute.</a:t>
            </a:r>
            <a:endParaRPr lang="en-US" sz="1100" dirty="0"/>
          </a:p>
        </p:txBody>
      </p:sp>
      <p:sp>
        <p:nvSpPr>
          <p:cNvPr id="10" name="AutoShape 9"/>
          <p:cNvSpPr>
            <a:spLocks noChangeArrowheads="1"/>
          </p:cNvSpPr>
          <p:nvPr/>
        </p:nvSpPr>
        <p:spPr bwMode="blackWhite">
          <a:xfrm>
            <a:off x="6281458" y="1894871"/>
            <a:ext cx="2400300" cy="1014412"/>
          </a:xfrm>
          <a:prstGeom prst="wedgeRectCallout">
            <a:avLst>
              <a:gd name="adj1" fmla="val -30481"/>
              <a:gd name="adj2" fmla="val 1374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some minority groups remains far above pre-recession levels</a:t>
            </a:r>
            <a:endParaRPr lang="en-US" sz="1600" b="1" dirty="0">
              <a:solidFill>
                <a:schemeClr val="bg1"/>
              </a:solidFill>
            </a:endParaRPr>
          </a:p>
        </p:txBody>
      </p:sp>
    </p:spTree>
    <p:extLst>
      <p:ext uri="{BB962C8B-B14F-4D97-AF65-F5344CB8AC3E}">
        <p14:creationId xmlns:p14="http://schemas.microsoft.com/office/powerpoint/2010/main" val="145558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7" y="2106277"/>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The BIG Picture</a:t>
            </a:r>
          </a:p>
          <a:p>
            <a:pPr algn="ctr" defTabSz="114300">
              <a:lnSpc>
                <a:spcPct val="95000"/>
              </a:lnSpc>
              <a:spcBef>
                <a:spcPct val="25000"/>
              </a:spcBef>
            </a:pPr>
            <a:r>
              <a:rPr lang="en-US" sz="4000" b="1" dirty="0" smtClean="0">
                <a:solidFill>
                  <a:srgbClr val="FFFFFF"/>
                </a:solidFill>
              </a:rPr>
              <a:t>Labor </a:t>
            </a:r>
            <a:r>
              <a:rPr lang="en-US" sz="4000" b="1" dirty="0">
                <a:solidFill>
                  <a:srgbClr val="FFFFFF"/>
                </a:solidFill>
              </a:rPr>
              <a:t>Market </a:t>
            </a:r>
            <a:r>
              <a:rPr lang="en-US" sz="4000" b="1" dirty="0" smtClean="0">
                <a:solidFill>
                  <a:srgbClr val="FFFFFF"/>
                </a:solidFill>
              </a:rPr>
              <a:t>Trends</a:t>
            </a:r>
            <a:endParaRPr lang="en-US" sz="4000" b="1" dirty="0">
              <a:solidFill>
                <a:srgbClr val="FFFFFF"/>
              </a:solidFill>
            </a:endParaRPr>
          </a:p>
        </p:txBody>
      </p:sp>
      <p:sp>
        <p:nvSpPr>
          <p:cNvPr id="1940487" name="Rectangle 7"/>
          <p:cNvSpPr>
            <a:spLocks noChangeArrowheads="1"/>
          </p:cNvSpPr>
          <p:nvPr/>
        </p:nvSpPr>
        <p:spPr bwMode="auto">
          <a:xfrm>
            <a:off x="228600" y="3838571"/>
            <a:ext cx="8601075" cy="272382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RECOVERY MODE</a:t>
            </a:r>
          </a:p>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T</a:t>
            </a:r>
            <a:r>
              <a:rPr lang="en-US" sz="3600" b="1" dirty="0" smtClean="0">
                <a:solidFill>
                  <a:srgbClr val="225A7A"/>
                </a:solidFill>
              </a:rPr>
              <a:t>he Last Job Lost During the Recession Was Recouped in March        </a:t>
            </a:r>
            <a:r>
              <a:rPr lang="en-US" sz="3600" b="1" i="1" dirty="0" smtClean="0">
                <a:solidFill>
                  <a:srgbClr val="FF0000"/>
                </a:solidFill>
              </a:rPr>
              <a:t>Where Do the Economy and   Workers Comp Go From Here?</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40756603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716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4</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58077"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29350" y="3598601"/>
            <a:ext cx="2162479" cy="973399"/>
          </a:xfrm>
          <a:prstGeom prst="wedgeRectCallout">
            <a:avLst>
              <a:gd name="adj1" fmla="val 20195"/>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remainder of 2014 into 2015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281552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24</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255655675"/>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438634"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6.3% </a:t>
            </a:r>
            <a:r>
              <a:rPr lang="en-US" sz="1400" b="1" dirty="0">
                <a:solidFill>
                  <a:schemeClr val="bg1"/>
                </a:solidFill>
                <a:cs typeface="+mn-cs"/>
              </a:rPr>
              <a:t>in </a:t>
            </a:r>
            <a:r>
              <a:rPr lang="en-US" sz="1400" b="1" dirty="0" smtClean="0">
                <a:solidFill>
                  <a:schemeClr val="bg1"/>
                </a:solidFill>
              </a:rPr>
              <a:t>April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12.3% </a:t>
            </a:r>
            <a:r>
              <a:rPr lang="en-US" sz="1400" b="1" dirty="0">
                <a:solidFill>
                  <a:schemeClr val="bg1"/>
                </a:solidFill>
                <a:cs typeface="+mn-cs"/>
              </a:rPr>
              <a:t>in </a:t>
            </a:r>
            <a:r>
              <a:rPr lang="en-US" sz="1400" b="1" dirty="0" smtClean="0">
                <a:solidFill>
                  <a:schemeClr val="bg1"/>
                </a:solidFill>
                <a:cs typeface="+mn-cs"/>
              </a:rPr>
              <a:t>Apr.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April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24</a:t>
            </a:fld>
            <a:endParaRPr lang="en-US"/>
          </a:p>
        </p:txBody>
      </p:sp>
    </p:spTree>
    <p:extLst>
      <p:ext uri="{BB962C8B-B14F-4D97-AF65-F5344CB8AC3E}">
        <p14:creationId xmlns:p14="http://schemas.microsoft.com/office/powerpoint/2010/main" val="1499303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25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439657"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382222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937212804"/>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440682"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April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9.18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273,000 </a:t>
            </a:r>
            <a:r>
              <a:rPr lang="en-US" sz="1400" b="1" dirty="0">
                <a:cs typeface="+mn-cs"/>
              </a:rPr>
              <a:t>private sector jobs were created in </a:t>
            </a:r>
            <a:r>
              <a:rPr lang="en-US" sz="1400" b="1" dirty="0" smtClean="0">
                <a:cs typeface="+mn-cs"/>
              </a:rPr>
              <a:t>April.      </a:t>
            </a:r>
            <a:r>
              <a:rPr lang="en-US" sz="1400" b="1" i="1" dirty="0" smtClean="0">
                <a:solidFill>
                  <a:srgbClr val="FF0000"/>
                </a:solidFill>
                <a:cs typeface="+mn-cs"/>
              </a:rPr>
              <a:t>In March 2014, the last of the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842,000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78321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4019599562"/>
              </p:ext>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8441707"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27</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9.18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116.4 million in April 2014—580,000 above its pre-crisis peak of 115.8 million</a:t>
            </a:r>
            <a:endParaRPr lang="en-US" sz="1400" b="1" dirty="0">
              <a:solidFill>
                <a:schemeClr val="bg1"/>
              </a:solidFill>
            </a:endParaRPr>
          </a:p>
        </p:txBody>
      </p:sp>
    </p:spTree>
    <p:extLst>
      <p:ext uri="{BB962C8B-B14F-4D97-AF65-F5344CB8AC3E}">
        <p14:creationId xmlns:p14="http://schemas.microsoft.com/office/powerpoint/2010/main" val="2782972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82548857"/>
              </p:ext>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844273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9.18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28</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9.18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0956053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3253596945"/>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470339"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2014:Q1) </a:t>
            </a:r>
            <a:r>
              <a:rPr lang="en-US" b="1" dirty="0">
                <a:solidFill>
                  <a:schemeClr val="bg1"/>
                </a:solidFill>
              </a:rPr>
              <a:t>was </a:t>
            </a:r>
            <a:r>
              <a:rPr lang="en-US" b="1" dirty="0" smtClean="0">
                <a:solidFill>
                  <a:schemeClr val="bg1"/>
                </a:solidFill>
              </a:rPr>
              <a:t>$7.29 trillion</a:t>
            </a:r>
            <a:r>
              <a:rPr lang="en-US" b="1" dirty="0">
                <a:solidFill>
                  <a:schemeClr val="bg1"/>
                </a:solidFill>
              </a:rPr>
              <a:t>, a new </a:t>
            </a:r>
            <a:r>
              <a:rPr lang="en-US" b="1" dirty="0" smtClean="0">
                <a:solidFill>
                  <a:schemeClr val="bg1"/>
                </a:solidFill>
              </a:rPr>
              <a:t>peak--$1.04 trillion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16.6% above their 2009 trough and up 3.6%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166915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 ($ Millions)</a:t>
            </a:r>
          </a:p>
        </p:txBody>
      </p:sp>
      <p:sp>
        <p:nvSpPr>
          <p:cNvPr id="8196" name="Text Box 5"/>
          <p:cNvSpPr txBox="1">
            <a:spLocks noChangeArrowheads="1"/>
          </p:cNvSpPr>
          <p:nvPr/>
        </p:nvSpPr>
        <p:spPr bwMode="auto">
          <a:xfrm>
            <a:off x="1076330"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2011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2012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a:t>
            </a:r>
            <a:r>
              <a:rPr lang="en-US" sz="1250" dirty="0" smtClean="0">
                <a:solidFill>
                  <a:srgbClr val="000000"/>
                </a:solidFill>
                <a:latin typeface="Arial" charset="0"/>
                <a:cs typeface="Arial" charset="0"/>
              </a:rPr>
              <a:t>6.1%</a:t>
            </a:r>
            <a:endParaRPr lang="en-US" sz="125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smtClean="0">
                <a:solidFill>
                  <a:srgbClr val="000000"/>
                </a:solidFill>
                <a:latin typeface="Arial" charset="0"/>
                <a:cs typeface="Arial" charset="0"/>
              </a:rPr>
              <a:t>2013 ROAS</a:t>
            </a:r>
            <a:r>
              <a:rPr lang="en-US" sz="1250" baseline="30000" dirty="0" smtClean="0">
                <a:solidFill>
                  <a:srgbClr val="000000"/>
                </a:solidFill>
                <a:latin typeface="Arial" charset="0"/>
                <a:cs typeface="Arial" charset="0"/>
              </a:rPr>
              <a:t>1</a:t>
            </a:r>
            <a:r>
              <a:rPr lang="en-US" sz="1250" dirty="0" smtClean="0">
                <a:solidFill>
                  <a:srgbClr val="000000"/>
                </a:solidFill>
                <a:latin typeface="Arial" charset="0"/>
                <a:cs typeface="Arial" charset="0"/>
              </a:rPr>
              <a:t> </a:t>
            </a:r>
            <a:r>
              <a:rPr lang="en-US" sz="1250" dirty="0">
                <a:solidFill>
                  <a:srgbClr val="000000"/>
                </a:solidFill>
                <a:latin typeface="Arial" charset="0"/>
                <a:cs typeface="Arial" charset="0"/>
              </a:rPr>
              <a:t>= </a:t>
            </a:r>
            <a:r>
              <a:rPr lang="en-US" sz="1250" dirty="0" smtClean="0">
                <a:solidFill>
                  <a:srgbClr val="000000"/>
                </a:solidFill>
                <a:latin typeface="Arial" charset="0"/>
                <a:cs typeface="Arial" charset="0"/>
              </a:rPr>
              <a:t>10.3%</a:t>
            </a:r>
            <a:endParaRPr lang="en-US" sz="125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9.8% ROAS in 2013, 6.3% </a:t>
            </a:r>
            <a:r>
              <a:rPr lang="en-US" sz="1100" dirty="0">
                <a:solidFill>
                  <a:srgbClr val="000000"/>
                </a:solidFill>
                <a:latin typeface="Arial" charset="0"/>
                <a:cs typeface="Arial" charset="0"/>
              </a:rPr>
              <a:t>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extLst/>
          </p:nvPr>
        </p:nvGraphicFramePr>
        <p:xfrm>
          <a:off x="187016" y="1474841"/>
          <a:ext cx="8701088" cy="4904198"/>
        </p:xfrm>
        <a:graphic>
          <a:graphicData uri="http://schemas.openxmlformats.org/presentationml/2006/ole">
            <mc:AlternateContent xmlns:mc="http://schemas.openxmlformats.org/markup-compatibility/2006">
              <mc:Choice xmlns:v="urn:schemas-microsoft-com:vml" Requires="v">
                <p:oleObj spid="_x0000_s28432502" name="Chart" r:id="rId5" imgW="8725029" imgH="5057745" progId="MSGraph.Chart.8">
                  <p:embed followColorScheme="full"/>
                </p:oleObj>
              </mc:Choice>
              <mc:Fallback>
                <p:oleObj name="Chart" r:id="rId5" imgW="8725029" imgH="5057745" progId="MSGraph.Chart.8">
                  <p:embed followColorScheme="full"/>
                  <p:pic>
                    <p:nvPicPr>
                      <p:cNvPr id="0" name=""/>
                      <p:cNvPicPr preferRelativeResize="0">
                        <a:picLocks noChangeArrowheads="1"/>
                      </p:cNvPicPr>
                      <p:nvPr/>
                    </p:nvPicPr>
                    <p:blipFill>
                      <a:blip r:embed="rId6"/>
                      <a:srcRect/>
                      <a:stretch>
                        <a:fillRect/>
                      </a:stretch>
                    </p:blipFill>
                    <p:spPr bwMode="auto">
                      <a:xfrm>
                        <a:off x="187016" y="1474841"/>
                        <a:ext cx="8701088" cy="4904198"/>
                      </a:xfrm>
                      <a:prstGeom prst="rect">
                        <a:avLst/>
                      </a:prstGeom>
                      <a:noFill/>
                      <a:ln>
                        <a:noFill/>
                      </a:ln>
                      <a:extLst/>
                    </p:spPr>
                  </p:pic>
                </p:oleObj>
              </mc:Fallback>
            </mc:AlternateContent>
          </a:graphicData>
        </a:graphic>
      </p:graphicFrame>
      <p:sp>
        <p:nvSpPr>
          <p:cNvPr id="9" name="AutoShape 9"/>
          <p:cNvSpPr>
            <a:spLocks noChangeArrowheads="1"/>
          </p:cNvSpPr>
          <p:nvPr/>
        </p:nvSpPr>
        <p:spPr bwMode="blackWhite">
          <a:xfrm>
            <a:off x="3832699" y="1612133"/>
            <a:ext cx="1168010" cy="660808"/>
          </a:xfrm>
          <a:prstGeom prst="wedgeRectCallout">
            <a:avLst>
              <a:gd name="adj1" fmla="val -125009"/>
              <a:gd name="adj2" fmla="val 147719"/>
            </a:avLst>
          </a:prstGeom>
          <a:solidFill>
            <a:srgbClr val="225A7A"/>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10.3%</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6872895" y="1074329"/>
            <a:ext cx="1510034" cy="1047032"/>
          </a:xfrm>
          <a:prstGeom prst="wedgeRectCallout">
            <a:avLst>
              <a:gd name="adj1" fmla="val 59512"/>
              <a:gd name="adj2" fmla="val 7803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a:t>
            </a:r>
            <a:r>
              <a:rPr lang="en-US" sz="1400" b="1" dirty="0" smtClean="0">
                <a:solidFill>
                  <a:srgbClr val="FFFFFF"/>
                </a:solidFill>
                <a:latin typeface="Arial" charset="0"/>
                <a:cs typeface="Arial" charset="0"/>
              </a:rPr>
              <a:t>income in 2013  was up substantially (+81.9%) from  2012</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087893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30</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ext uri="{D42A27DB-BD31-4B8C-83A1-F6EECF244321}">
                <p14:modId xmlns:p14="http://schemas.microsoft.com/office/powerpoint/2010/main" val="1269632103"/>
              </p:ext>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8444779"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1054289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256FF19-5096-4606-AE24-5DD9A9814F18}" type="slidenum">
              <a:rPr lang="en-US" altLang="en-US" sz="900" smtClean="0"/>
              <a:pPr>
                <a:lnSpc>
                  <a:spcPct val="85000"/>
                </a:lnSpc>
                <a:spcBef>
                  <a:spcPct val="20000"/>
                </a:spcBef>
                <a:buClrTx/>
                <a:buFontTx/>
                <a:buNone/>
              </a:pPr>
              <a:t>31</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800" dirty="0" smtClean="0">
                <a:latin typeface="Arial" panose="020B0604020202020204" pitchFamily="34" charset="0"/>
              </a:rPr>
              <a:t>Unemployment Rates by State, March 2014:</a:t>
            </a:r>
            <a:br>
              <a:rPr lang="en-US" altLang="en-US" sz="2800" dirty="0" smtClean="0">
                <a:latin typeface="Arial" panose="020B0604020202020204" pitchFamily="34" charset="0"/>
              </a:rPr>
            </a:br>
            <a:r>
              <a:rPr lang="en-US" altLang="en-US" sz="28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3339291271"/>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8445802"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March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529138" y="1200150"/>
            <a:ext cx="3667125" cy="1287463"/>
          </a:xfrm>
          <a:prstGeom prst="wedgeRectCallout">
            <a:avLst>
              <a:gd name="adj1" fmla="val -116419"/>
              <a:gd name="adj2" fmla="val 114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latin typeface="Arial" charset="0"/>
              </a:rPr>
              <a:t>In March,  21 states had over-the-month unemployment rate decreases, 17 states and the District of Columbia had increases, and 12 states had no change.</a:t>
            </a:r>
          </a:p>
        </p:txBody>
      </p:sp>
      <p:sp>
        <p:nvSpPr>
          <p:cNvPr id="8" name="AutoShape 7"/>
          <p:cNvSpPr>
            <a:spLocks noChangeArrowheads="1"/>
          </p:cNvSpPr>
          <p:nvPr/>
        </p:nvSpPr>
        <p:spPr bwMode="blackWhite">
          <a:xfrm>
            <a:off x="2293521" y="3600450"/>
            <a:ext cx="3064284" cy="1371600"/>
          </a:xfrm>
          <a:prstGeom prst="wedgeRectCallout">
            <a:avLst>
              <a:gd name="adj1" fmla="val -73461"/>
              <a:gd name="adj2" fmla="val 15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Residual impacts of the housing collapse, weak economies are holding back several states</a:t>
            </a:r>
            <a:endParaRPr lang="en-US" sz="2000" b="1" dirty="0">
              <a:solidFill>
                <a:srgbClr val="FFFFFF"/>
              </a:solidFill>
            </a:endParaRPr>
          </a:p>
        </p:txBody>
      </p:sp>
    </p:spTree>
    <p:extLst>
      <p:ext uri="{BB962C8B-B14F-4D97-AF65-F5344CB8AC3E}">
        <p14:creationId xmlns:p14="http://schemas.microsoft.com/office/powerpoint/2010/main" val="3617339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62AEA9-17FD-4880-B891-CAC936A60F42}" type="slidenum">
              <a:rPr lang="en-US" altLang="en-US" sz="900" smtClean="0"/>
              <a:pPr>
                <a:lnSpc>
                  <a:spcPct val="85000"/>
                </a:lnSpc>
                <a:spcBef>
                  <a:spcPct val="20000"/>
                </a:spcBef>
                <a:buClrTx/>
                <a:buFontTx/>
                <a:buNone/>
              </a:pPr>
              <a:t>32</a:t>
            </a:fld>
            <a:endParaRPr lang="en-US" altLang="en-US" sz="900" smtClean="0"/>
          </a:p>
        </p:txBody>
      </p:sp>
      <p:graphicFrame>
        <p:nvGraphicFramePr>
          <p:cNvPr id="7171"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8446826"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800" b="1" dirty="0">
                <a:solidFill>
                  <a:schemeClr val="accent1"/>
                </a:solidFill>
              </a:rPr>
              <a:t>Unemployment Rates by State, March 2014: </a:t>
            </a:r>
          </a:p>
          <a:p>
            <a:pPr>
              <a:lnSpc>
                <a:spcPct val="100000"/>
              </a:lnSpc>
              <a:spcBef>
                <a:spcPct val="0"/>
              </a:spcBef>
              <a:buClrTx/>
              <a:buFontTx/>
              <a:buNone/>
            </a:pPr>
            <a:r>
              <a:rPr lang="en-US" altLang="en-US" sz="2800" b="1" dirty="0">
                <a:solidFill>
                  <a:schemeClr val="accent1"/>
                </a:solidFill>
              </a:rPr>
              <a:t>Lowest 25 States*</a:t>
            </a:r>
          </a:p>
        </p:txBody>
      </p:sp>
      <p:sp>
        <p:nvSpPr>
          <p:cNvPr id="7173" name="Rectangle 7"/>
          <p:cNvSpPr>
            <a:spLocks noChangeArrowheads="1"/>
          </p:cNvSpPr>
          <p:nvPr/>
        </p:nvSpPr>
        <p:spPr bwMode="auto">
          <a:xfrm>
            <a:off x="214188" y="6404661"/>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March 2014, 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72000" y="1293813"/>
            <a:ext cx="4029075" cy="1435100"/>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a:solidFill>
                  <a:schemeClr val="bg1"/>
                </a:solidFill>
                <a:latin typeface="Arial" charset="0"/>
              </a:rPr>
              <a:t>In March,  21 states had over-the-month unemployment rate decreases, 17 states and the District of Columbia had increases, and 12 states had no change.</a:t>
            </a:r>
          </a:p>
        </p:txBody>
      </p:sp>
      <p:sp>
        <p:nvSpPr>
          <p:cNvPr id="8" name="AutoShape 7"/>
          <p:cNvSpPr>
            <a:spLocks noChangeArrowheads="1"/>
          </p:cNvSpPr>
          <p:nvPr/>
        </p:nvSpPr>
        <p:spPr bwMode="blackWhite">
          <a:xfrm>
            <a:off x="5072063" y="4411611"/>
            <a:ext cx="1835558" cy="1288026"/>
          </a:xfrm>
          <a:prstGeom prst="wedgeRectCallout">
            <a:avLst>
              <a:gd name="adj1" fmla="val 133151"/>
              <a:gd name="adj2" fmla="val -1033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Energy-fueled employment boom in ND</a:t>
            </a:r>
            <a:endParaRPr lang="en-US" sz="2000" b="1" dirty="0">
              <a:solidFill>
                <a:srgbClr val="FFFFFF"/>
              </a:solidFill>
            </a:endParaRPr>
          </a:p>
        </p:txBody>
      </p:sp>
    </p:spTree>
    <p:extLst>
      <p:ext uri="{BB962C8B-B14F-4D97-AF65-F5344CB8AC3E}">
        <p14:creationId xmlns:p14="http://schemas.microsoft.com/office/powerpoint/2010/main" val="1416503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2152714428"/>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480545"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33</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4219901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1383170593"/>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35</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8473393"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3871059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Mass Layoff Announcements,</a:t>
            </a:r>
            <a:br>
              <a:rPr lang="en-US" sz="3200" dirty="0" smtClean="0"/>
            </a:br>
            <a:r>
              <a:rPr lang="en-US" sz="3200" dirty="0" smtClean="0"/>
              <a:t>Jan. 2002—May 2013</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*BLS discontinued series effective May 2013.  Data are seasonally adjusted.</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http://www.bls.gov/mls/</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974524927"/>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47849"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340033" y="1666564"/>
            <a:ext cx="2804274" cy="1268361"/>
          </a:xfrm>
          <a:prstGeom prst="wedgeRectCallout">
            <a:avLst>
              <a:gd name="adj1" fmla="val 106658"/>
              <a:gd name="adj2" fmla="val -67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Mass layoff announcements peaked at more than 3,000 per month in Feb. 2009</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567948" y="1917290"/>
            <a:ext cx="2359743" cy="1268363"/>
          </a:xfrm>
          <a:prstGeom prst="wedgeRectCallout">
            <a:avLst>
              <a:gd name="adj1" fmla="val 37742"/>
              <a:gd name="adj2" fmla="val 13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There were 1,301 mass layoffs announced in May 2013, similar to pre-crisis levels</a:t>
            </a:r>
            <a:endParaRPr lang="en-US" sz="1600" b="1" dirty="0">
              <a:solidFill>
                <a:schemeClr val="bg1"/>
              </a:solidFill>
            </a:endParaRPr>
          </a:p>
        </p:txBody>
      </p:sp>
      <p:cxnSp>
        <p:nvCxnSpPr>
          <p:cNvPr id="12" name="Straight Connector 11"/>
          <p:cNvCxnSpPr/>
          <p:nvPr/>
        </p:nvCxnSpPr>
        <p:spPr>
          <a:xfrm flipV="1">
            <a:off x="1155291" y="4537588"/>
            <a:ext cx="7492179" cy="147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2714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37</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2006—Apr. 2014</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15760681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4887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4247"/>
              <a:gd name="adj2" fmla="val -1320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34.5 per week in April,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62812" y="3113212"/>
            <a:ext cx="2182761" cy="1458787"/>
          </a:xfrm>
          <a:prstGeom prst="wedgeRectCallout">
            <a:avLst>
              <a:gd name="adj1" fmla="val 62762"/>
              <a:gd name="adj2" fmla="val -28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3254847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38</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2006—Apr. 2014</a:t>
            </a:r>
            <a:endParaRPr lang="en-US" dirty="0" smtClean="0"/>
          </a:p>
        </p:txBody>
      </p:sp>
      <p:sp>
        <p:nvSpPr>
          <p:cNvPr id="11271" name="Text Box 5"/>
          <p:cNvSpPr txBox="1">
            <a:spLocks noChangeArrowheads="1"/>
          </p:cNvSpPr>
          <p:nvPr/>
        </p:nvSpPr>
        <p:spPr bwMode="auto">
          <a:xfrm>
            <a:off x="-1780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36352398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4989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$24.31 in Apr. 2013, up 14.4% from $21.25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519085" y="4415985"/>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3062760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3731140803"/>
      </p:ext>
    </p:extLst>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433525"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a:t>
            </a:r>
          </a:p>
        </p:txBody>
      </p:sp>
      <p:sp>
        <p:nvSpPr>
          <p:cNvPr id="5547012" name="Rectangle 4"/>
          <p:cNvSpPr>
            <a:spLocks noChangeArrowheads="1"/>
          </p:cNvSpPr>
          <p:nvPr/>
        </p:nvSpPr>
        <p:spPr bwMode="auto">
          <a:xfrm>
            <a:off x="0" y="6165850"/>
            <a:ext cx="9144000" cy="600807"/>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100" dirty="0">
                <a:solidFill>
                  <a:srgbClr val="000000"/>
                </a:solidFill>
                <a:latin typeface="Arial" charset="0"/>
                <a:cs typeface="Arial" charset="0"/>
              </a:rPr>
              <a:t>*Profitability =  P/C insurer </a:t>
            </a:r>
            <a:r>
              <a:rPr lang="en-US" sz="1100" dirty="0" smtClean="0">
                <a:solidFill>
                  <a:srgbClr val="000000"/>
                </a:solidFill>
                <a:latin typeface="Arial" charset="0"/>
                <a:cs typeface="Arial" charset="0"/>
              </a:rPr>
              <a:t>ROEs. 2011-13 figures are estimates </a:t>
            </a:r>
            <a:r>
              <a:rPr lang="en-US" sz="1100" dirty="0">
                <a:solidFill>
                  <a:srgbClr val="000000"/>
                </a:solidFill>
                <a:latin typeface="Arial" charset="0"/>
                <a:cs typeface="Arial" charset="0"/>
              </a:rPr>
              <a:t>based on </a:t>
            </a:r>
            <a:r>
              <a:rPr lang="en-US" sz="1100" dirty="0" smtClean="0">
                <a:solidFill>
                  <a:srgbClr val="000000"/>
                </a:solidFill>
                <a:latin typeface="Arial" charset="0"/>
                <a:cs typeface="Arial" charset="0"/>
              </a:rPr>
              <a:t>ROAS data</a:t>
            </a:r>
            <a:r>
              <a:rPr lang="en-US" sz="1100" dirty="0">
                <a:solidFill>
                  <a:srgbClr val="000000"/>
                </a:solidFill>
                <a:latin typeface="Arial" charset="0"/>
                <a:cs typeface="Arial" charset="0"/>
              </a:rPr>
              <a:t>.  Note:  Data for </a:t>
            </a:r>
            <a:r>
              <a:rPr lang="en-US" sz="1100" dirty="0" smtClean="0">
                <a:solidFill>
                  <a:srgbClr val="000000"/>
                </a:solidFill>
                <a:latin typeface="Arial" charset="0"/>
                <a:cs typeface="Arial" charset="0"/>
              </a:rPr>
              <a:t>2008-2013 </a:t>
            </a:r>
            <a:r>
              <a:rPr lang="en-US" sz="1100" dirty="0">
                <a:solidFill>
                  <a:srgbClr val="000000"/>
                </a:solidFill>
                <a:latin typeface="Arial" charset="0"/>
                <a:cs typeface="Arial" charset="0"/>
              </a:rPr>
              <a:t>exclude mortgage and financial guaranty insurers</a:t>
            </a:r>
            <a:r>
              <a:rPr lang="en-US" sz="1100" dirty="0" smtClean="0">
                <a:solidFill>
                  <a:srgbClr val="000000"/>
                </a:solidFill>
                <a:latin typeface="Arial" charset="0"/>
                <a:cs typeface="Arial" charset="0"/>
              </a:rPr>
              <a:t>.</a:t>
            </a:r>
            <a:endParaRPr lang="en-US" sz="1100" dirty="0">
              <a:solidFill>
                <a:srgbClr val="000000"/>
              </a:solidFill>
              <a:latin typeface="Arial" charset="0"/>
              <a:cs typeface="Arial" charset="0"/>
            </a:endParaRPr>
          </a:p>
          <a:p>
            <a:pPr fontAlgn="base">
              <a:spcBef>
                <a:spcPct val="0"/>
              </a:spcBef>
              <a:spcAft>
                <a:spcPct val="0"/>
              </a:spcAft>
            </a:pPr>
            <a:r>
              <a:rPr lang="en-US" sz="1100"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94642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88194" y="457931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682977"/>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297165"/>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5126841"/>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4083023"/>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  9.8 %</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8117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32275850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40</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2002—April 2014</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71355"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1284320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41</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ext uri="{D42A27DB-BD31-4B8C-83A1-F6EECF244321}">
                <p14:modId xmlns:p14="http://schemas.microsoft.com/office/powerpoint/2010/main" val="2427556086"/>
              </p:ext>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453995"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745477"/>
            <a:ext cx="1563324" cy="1288026"/>
          </a:xfrm>
          <a:prstGeom prst="wedgeRectCallout">
            <a:avLst>
              <a:gd name="adj1" fmla="val 37899"/>
              <a:gd name="adj2" fmla="val -824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783,000 discouraged workers in Apr. 2014</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251439" y="1548579"/>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2002—April 2013</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627230" y="1533832"/>
            <a:ext cx="2140594" cy="1145460"/>
          </a:xfrm>
          <a:prstGeom prst="wedgeRectCallout">
            <a:avLst>
              <a:gd name="adj1" fmla="val 62363"/>
              <a:gd name="adj2" fmla="val 184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1556440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42</a:t>
            </a:fld>
            <a:endParaRPr lang="en-US" smtClean="0"/>
          </a:p>
        </p:txBody>
      </p:sp>
      <p:sp>
        <p:nvSpPr>
          <p:cNvPr id="51206" name="Rectangle 2"/>
          <p:cNvSpPr>
            <a:spLocks noGrp="1" noChangeArrowheads="1"/>
          </p:cNvSpPr>
          <p:nvPr>
            <p:ph type="title"/>
          </p:nvPr>
        </p:nvSpPr>
        <p:spPr/>
        <p:txBody>
          <a:bodyPr/>
          <a:lstStyle/>
          <a:p>
            <a:r>
              <a:rPr lang="en-US" dirty="0" smtClean="0"/>
              <a:t>Change in Number of Discouraged Workers: Apr. 2013 vs. Apr. 2014</a:t>
            </a:r>
          </a:p>
        </p:txBody>
      </p:sp>
      <p:sp>
        <p:nvSpPr>
          <p:cNvPr id="51207" name="Rectangle 4"/>
          <p:cNvSpPr>
            <a:spLocks noChangeArrowheads="1"/>
          </p:cNvSpPr>
          <p:nvPr/>
        </p:nvSpPr>
        <p:spPr bwMode="auto">
          <a:xfrm>
            <a:off x="24714" y="6178491"/>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Bureau of Labor Statistics </a:t>
            </a:r>
            <a:r>
              <a:rPr lang="en-US" sz="1100" dirty="0"/>
              <a:t>at </a:t>
            </a:r>
            <a:r>
              <a:rPr lang="en-US" sz="1100" dirty="0">
                <a:hlinkClick r:id="rId4"/>
              </a:rPr>
              <a:t>http://</a:t>
            </a:r>
            <a:r>
              <a:rPr lang="en-US" sz="1100" dirty="0" smtClean="0">
                <a:hlinkClick r:id="rId4"/>
              </a:rPr>
              <a:t>www.bls.gov/cps/tables.htm#pnilf_m</a:t>
            </a:r>
            <a:r>
              <a:rPr lang="en-US" sz="1100" dirty="0"/>
              <a:t>;</a:t>
            </a:r>
            <a:r>
              <a:rPr lang="en-US" sz="1100" dirty="0" smtClean="0"/>
              <a:t>  </a:t>
            </a:r>
            <a:r>
              <a:rPr lang="en-US" sz="1100" dirty="0"/>
              <a:t>Insurance Information </a:t>
            </a:r>
            <a:r>
              <a:rPr lang="en-US" sz="1100" dirty="0" smtClean="0"/>
              <a:t>Institute.</a:t>
            </a:r>
            <a:endParaRPr lang="en-US" sz="1100" dirty="0"/>
          </a:p>
        </p:txBody>
      </p:sp>
      <p:graphicFrame>
        <p:nvGraphicFramePr>
          <p:cNvPr id="51202" name="Object 2"/>
          <p:cNvGraphicFramePr>
            <a:graphicFrameLocks/>
          </p:cNvGraphicFramePr>
          <p:nvPr>
            <p:extLst>
              <p:ext uri="{D42A27DB-BD31-4B8C-83A1-F6EECF244321}">
                <p14:modId xmlns:p14="http://schemas.microsoft.com/office/powerpoint/2010/main" val="3453947830"/>
              </p:ext>
            </p:extLst>
          </p:nvPr>
        </p:nvGraphicFramePr>
        <p:xfrm>
          <a:off x="184304" y="1637792"/>
          <a:ext cx="8493125" cy="4343400"/>
        </p:xfrm>
        <a:graphic>
          <a:graphicData uri="http://schemas.openxmlformats.org/presentationml/2006/ole">
            <mc:AlternateContent xmlns:mc="http://schemas.openxmlformats.org/markup-compatibility/2006">
              <mc:Choice xmlns:v="urn:schemas-microsoft-com:vml" Requires="v">
                <p:oleObj spid="_x0000_s28472378" name="Chart" r:id="rId5" imgW="8448609" imgH="4324336" progId="MSGraph.Chart.8">
                  <p:embed followColorScheme="full"/>
                </p:oleObj>
              </mc:Choice>
              <mc:Fallback>
                <p:oleObj name="Chart" r:id="rId5" imgW="8448609" imgH="4324336" progId="MSGraph.Chart.8">
                  <p:embed followColorScheme="full"/>
                  <p:pic>
                    <p:nvPicPr>
                      <p:cNvPr id="0" name=""/>
                      <p:cNvPicPr>
                        <a:picLocks noChangeArrowheads="1"/>
                      </p:cNvPicPr>
                      <p:nvPr/>
                    </p:nvPicPr>
                    <p:blipFill>
                      <a:blip r:embed="rId6"/>
                      <a:srcRect/>
                      <a:stretch>
                        <a:fillRect/>
                      </a:stretch>
                    </p:blipFill>
                    <p:spPr bwMode="auto">
                      <a:xfrm>
                        <a:off x="184304" y="163779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222" name="AutoShape 6"/>
          <p:cNvSpPr>
            <a:spLocks noChangeArrowheads="1"/>
          </p:cNvSpPr>
          <p:nvPr/>
        </p:nvSpPr>
        <p:spPr bwMode="blackWhite">
          <a:xfrm>
            <a:off x="2695575" y="4523255"/>
            <a:ext cx="2019954" cy="1101214"/>
          </a:xfrm>
          <a:prstGeom prst="wedgeRectCallout">
            <a:avLst>
              <a:gd name="adj1" fmla="val -18767"/>
              <a:gd name="adj2" fmla="val -108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Younger workers remain more discouraged than older workers</a:t>
            </a:r>
            <a:endParaRPr lang="en-US" sz="1600" b="1" dirty="0">
              <a:solidFill>
                <a:schemeClr val="bg1"/>
              </a:solidFill>
              <a:cs typeface="+mn-cs"/>
            </a:endParaRPr>
          </a:p>
        </p:txBody>
      </p:sp>
      <p:sp>
        <p:nvSpPr>
          <p:cNvPr id="51209" name="Rectangle 7"/>
          <p:cNvSpPr>
            <a:spLocks noChangeArrowheads="1"/>
          </p:cNvSpPr>
          <p:nvPr/>
        </p:nvSpPr>
        <p:spPr bwMode="black">
          <a:xfrm>
            <a:off x="308334" y="129603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(Percent Change)</a:t>
            </a:r>
            <a:endParaRPr lang="en-US" sz="1600" b="1" dirty="0">
              <a:solidFill>
                <a:srgbClr val="225A7A"/>
              </a:solidFill>
            </a:endParaRPr>
          </a:p>
        </p:txBody>
      </p:sp>
      <p:sp>
        <p:nvSpPr>
          <p:cNvPr id="16" name="TextBox 15"/>
          <p:cNvSpPr txBox="1"/>
          <p:nvPr/>
        </p:nvSpPr>
        <p:spPr>
          <a:xfrm>
            <a:off x="3883742" y="5997678"/>
            <a:ext cx="766916" cy="369332"/>
          </a:xfrm>
          <a:prstGeom prst="rect">
            <a:avLst/>
          </a:prstGeom>
          <a:noFill/>
        </p:spPr>
        <p:txBody>
          <a:bodyPr wrap="square" rtlCol="0">
            <a:spAutoFit/>
          </a:bodyPr>
          <a:lstStyle/>
          <a:p>
            <a:pPr algn="ctr"/>
            <a:r>
              <a:rPr lang="en-US" b="1" u="sng" dirty="0" smtClean="0"/>
              <a:t>AGE</a:t>
            </a:r>
            <a:endParaRPr lang="en-US" b="1" u="sng" dirty="0"/>
          </a:p>
        </p:txBody>
      </p:sp>
      <p:sp>
        <p:nvSpPr>
          <p:cNvPr id="17" name="TextBox 16"/>
          <p:cNvSpPr txBox="1"/>
          <p:nvPr/>
        </p:nvSpPr>
        <p:spPr>
          <a:xfrm>
            <a:off x="7216878" y="5973098"/>
            <a:ext cx="1248696" cy="369332"/>
          </a:xfrm>
          <a:prstGeom prst="rect">
            <a:avLst/>
          </a:prstGeom>
          <a:noFill/>
        </p:spPr>
        <p:txBody>
          <a:bodyPr wrap="square" rtlCol="0">
            <a:spAutoFit/>
          </a:bodyPr>
          <a:lstStyle/>
          <a:p>
            <a:pPr algn="ctr"/>
            <a:r>
              <a:rPr lang="en-US" b="1" u="sng" dirty="0" smtClean="0"/>
              <a:t>GENDER</a:t>
            </a:r>
            <a:endParaRPr lang="en-US" b="1" u="sng" dirty="0"/>
          </a:p>
        </p:txBody>
      </p:sp>
      <p:sp>
        <p:nvSpPr>
          <p:cNvPr id="18" name="AutoShape 7"/>
          <p:cNvSpPr>
            <a:spLocks noChangeArrowheads="1"/>
          </p:cNvSpPr>
          <p:nvPr/>
        </p:nvSpPr>
        <p:spPr bwMode="blackWhite">
          <a:xfrm>
            <a:off x="977950" y="3672809"/>
            <a:ext cx="1622322" cy="1425678"/>
          </a:xfrm>
          <a:prstGeom prst="wedgeRectCallout">
            <a:avLst>
              <a:gd name="adj1" fmla="val -33356"/>
              <a:gd name="adj2" fmla="val -66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number of discouraged workers fell by 52,000 over the past year to 783,000, a decline of 6.2%</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5848006" y="3132109"/>
            <a:ext cx="1715154" cy="1346673"/>
          </a:xfrm>
          <a:prstGeom prst="wedgeRectCallout">
            <a:avLst>
              <a:gd name="adj1" fmla="val 24306"/>
              <a:gd name="adj2" fmla="val -86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M</a:t>
            </a:r>
            <a:r>
              <a:rPr lang="en-US" sz="1600" b="1" dirty="0" smtClean="0">
                <a:solidFill>
                  <a:schemeClr val="bg1"/>
                </a:solidFill>
              </a:rPr>
              <a:t>en remain much more discouraged about their job prospects</a:t>
            </a:r>
            <a:endParaRPr lang="en-US" sz="1600" b="1" dirty="0">
              <a:solidFill>
                <a:schemeClr val="bg1"/>
              </a:solidFill>
              <a:cs typeface="+mn-cs"/>
            </a:endParaRPr>
          </a:p>
        </p:txBody>
      </p:sp>
    </p:spTree>
    <p:extLst>
      <p:ext uri="{BB962C8B-B14F-4D97-AF65-F5344CB8AC3E}">
        <p14:creationId xmlns:p14="http://schemas.microsoft.com/office/powerpoint/2010/main" val="3558497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057222"/>
                                        </p:tgtEl>
                                        <p:attrNameLst>
                                          <p:attrName>style.visibility</p:attrName>
                                        </p:attrNameLst>
                                      </p:cBhvr>
                                      <p:to>
                                        <p:strVal val="visible"/>
                                      </p:to>
                                    </p:set>
                                    <p:animEffect transition="in" filter="wipe(right)">
                                      <p:cBhvr>
                                        <p:cTn id="11" dur="500"/>
                                        <p:tgtEl>
                                          <p:spTgt spid="2057222"/>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222"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43</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latin typeface="Arial" pitchFamily="34" charset="0"/>
              </a:rPr>
              <a:t>Discouraged Workers by Gender</a:t>
            </a:r>
            <a:br>
              <a:rPr lang="en-US" dirty="0" smtClean="0">
                <a:latin typeface="Arial" pitchFamily="34" charset="0"/>
              </a:rPr>
            </a:br>
            <a:r>
              <a:rPr lang="en-US" dirty="0" smtClean="0">
                <a:latin typeface="Arial" pitchFamily="34" charset="0"/>
              </a:rPr>
              <a:t>(as of April 2014)</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2709013193"/>
              </p:ext>
            </p:extLst>
          </p:nvPr>
        </p:nvGraphicFramePr>
        <p:xfrm>
          <a:off x="2613025" y="1778000"/>
          <a:ext cx="5194300" cy="4216400"/>
        </p:xfrm>
        <a:graphic>
          <a:graphicData uri="http://schemas.openxmlformats.org/presentationml/2006/ole">
            <mc:AlternateContent xmlns:mc="http://schemas.openxmlformats.org/markup-compatibility/2006">
              <mc:Choice xmlns:v="urn:schemas-microsoft-com:vml" Requires="v">
                <p:oleObj spid="_x0000_s28456043" name="Chart" r:id="rId4" imgW="5210129" imgH="4229049" progId="MSGraph.Chart.8">
                  <p:embed followColorScheme="full"/>
                </p:oleObj>
              </mc:Choice>
              <mc:Fallback>
                <p:oleObj name="Chart" r:id="rId4" imgW="5210129"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2613025" y="1778000"/>
                        <a:ext cx="51943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34206" y="6373212"/>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a:t>
            </a:r>
            <a:r>
              <a:rPr lang="en-US" sz="1100" dirty="0" smtClean="0"/>
              <a:t>:  Bureau of Labor Statistics: at </a:t>
            </a:r>
            <a:r>
              <a:rPr lang="en-US" sz="1100" dirty="0" smtClean="0">
                <a:hlinkClick r:id="rId6"/>
              </a:rPr>
              <a:t>http://www.bls.gov/web/empsit/cpseea38.htm</a:t>
            </a:r>
            <a:r>
              <a:rPr lang="en-US" sz="1100" dirty="0" smtClean="0"/>
              <a:t>; Insurance Information Institute.</a:t>
            </a:r>
            <a:endParaRPr lang="en-US" sz="1100" dirty="0"/>
          </a:p>
        </p:txBody>
      </p:sp>
      <p:sp>
        <p:nvSpPr>
          <p:cNvPr id="2006022" name="Rectangle 6"/>
          <p:cNvSpPr>
            <a:spLocks noChangeArrowheads="1"/>
          </p:cNvSpPr>
          <p:nvPr/>
        </p:nvSpPr>
        <p:spPr bwMode="blackWhite">
          <a:xfrm>
            <a:off x="369710" y="1182634"/>
            <a:ext cx="8474250" cy="42510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The overwhelming majority of discouraged workers are male, for a variety of reasons</a:t>
            </a:r>
            <a:endParaRPr lang="en-US" sz="1600" b="1" dirty="0">
              <a:solidFill>
                <a:srgbClr val="FFFFFF"/>
              </a:solidFill>
            </a:endParaRPr>
          </a:p>
        </p:txBody>
      </p:sp>
      <p:sp>
        <p:nvSpPr>
          <p:cNvPr id="8202" name="Rectangle 7"/>
          <p:cNvSpPr>
            <a:spLocks noChangeArrowheads="1"/>
          </p:cNvSpPr>
          <p:nvPr/>
        </p:nvSpPr>
        <p:spPr bwMode="gray">
          <a:xfrm>
            <a:off x="1668026" y="2149487"/>
            <a:ext cx="1984410" cy="235449"/>
          </a:xfrm>
          <a:prstGeom prst="rect">
            <a:avLst/>
          </a:prstGeom>
          <a:noFill/>
          <a:ln w="9525">
            <a:noFill/>
            <a:miter lim="800000"/>
            <a:headEnd/>
            <a:tailEnd/>
          </a:ln>
        </p:spPr>
        <p:txBody>
          <a:bodyPr wrap="square" lIns="0" tIns="0" rIns="0" bIns="0" anchor="ctr">
            <a:spAutoFit/>
          </a:bodyPr>
          <a:lstStyle/>
          <a:p>
            <a:pPr>
              <a:lnSpc>
                <a:spcPct val="85000"/>
              </a:lnSpc>
            </a:pPr>
            <a:r>
              <a:rPr lang="en-US" dirty="0" smtClean="0"/>
              <a:t>Female = 295,000</a:t>
            </a:r>
            <a:endParaRPr lang="en-US" dirty="0"/>
          </a:p>
        </p:txBody>
      </p:sp>
      <p:sp>
        <p:nvSpPr>
          <p:cNvPr id="11" name="Rectangle 7"/>
          <p:cNvSpPr>
            <a:spLocks noChangeArrowheads="1"/>
          </p:cNvSpPr>
          <p:nvPr/>
        </p:nvSpPr>
        <p:spPr bwMode="gray">
          <a:xfrm>
            <a:off x="7017238" y="2050679"/>
            <a:ext cx="1651000" cy="235449"/>
          </a:xfrm>
          <a:prstGeom prst="rect">
            <a:avLst/>
          </a:prstGeom>
          <a:noFill/>
          <a:ln w="9525">
            <a:noFill/>
            <a:miter lim="800000"/>
            <a:headEnd/>
            <a:tailEnd/>
          </a:ln>
        </p:spPr>
        <p:txBody>
          <a:bodyPr lIns="0" tIns="0" rIns="0" bIns="0" anchor="ctr">
            <a:spAutoFit/>
          </a:bodyPr>
          <a:lstStyle/>
          <a:p>
            <a:pPr>
              <a:lnSpc>
                <a:spcPct val="85000"/>
              </a:lnSpc>
            </a:pPr>
            <a:r>
              <a:rPr lang="en-US" dirty="0" smtClean="0"/>
              <a:t>Male = 488,000</a:t>
            </a:r>
            <a:endParaRPr lang="en-US" dirty="0"/>
          </a:p>
        </p:txBody>
      </p:sp>
      <p:sp>
        <p:nvSpPr>
          <p:cNvPr id="12" name="Text Box 17"/>
          <p:cNvSpPr txBox="1">
            <a:spLocks noChangeArrowheads="1"/>
          </p:cNvSpPr>
          <p:nvPr/>
        </p:nvSpPr>
        <p:spPr bwMode="auto">
          <a:xfrm>
            <a:off x="150725" y="2879994"/>
            <a:ext cx="3014506" cy="3046988"/>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rPr>
              <a:t>Reasons for Lower Female </a:t>
            </a:r>
            <a:r>
              <a:rPr lang="en-US" sz="1600" b="1" u="sng" dirty="0" smtClean="0">
                <a:solidFill>
                  <a:schemeClr val="bg1"/>
                </a:solidFill>
              </a:rPr>
              <a:t>Discouragement Rate</a:t>
            </a:r>
          </a:p>
          <a:p>
            <a:pPr algn="ctr">
              <a:defRPr/>
            </a:pPr>
            <a:endParaRPr lang="en-US" sz="1600" b="1" u="sng" dirty="0" smtClean="0">
              <a:solidFill>
                <a:schemeClr val="bg1"/>
              </a:solidFill>
            </a:endParaRPr>
          </a:p>
          <a:p>
            <a:pPr algn="ctr">
              <a:buFont typeface="Arial" pitchFamily="34" charset="0"/>
              <a:buChar char="•"/>
              <a:defRPr/>
            </a:pPr>
            <a:r>
              <a:rPr lang="en-US" sz="1600" b="1" i="1" dirty="0" smtClean="0">
                <a:solidFill>
                  <a:schemeClr val="bg1"/>
                </a:solidFill>
              </a:rPr>
              <a:t>Less likely to work in heavily impacted industries such as construction</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More likely to retrain</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More likely to retrain quickly</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Better educated</a:t>
            </a:r>
          </a:p>
        </p:txBody>
      </p:sp>
      <p:sp>
        <p:nvSpPr>
          <p:cNvPr id="13" name="Rectangle 7"/>
          <p:cNvSpPr>
            <a:spLocks noChangeArrowheads="1"/>
          </p:cNvSpPr>
          <p:nvPr/>
        </p:nvSpPr>
        <p:spPr bwMode="gray">
          <a:xfrm>
            <a:off x="4483616" y="6096647"/>
            <a:ext cx="1984410" cy="235449"/>
          </a:xfrm>
          <a:prstGeom prst="rect">
            <a:avLst/>
          </a:prstGeom>
          <a:noFill/>
          <a:ln w="9525">
            <a:noFill/>
            <a:miter lim="800000"/>
            <a:headEnd/>
            <a:tailEnd/>
          </a:ln>
        </p:spPr>
        <p:txBody>
          <a:bodyPr wrap="square" lIns="0" tIns="0" rIns="0" bIns="0" anchor="ctr">
            <a:spAutoFit/>
          </a:bodyPr>
          <a:lstStyle/>
          <a:p>
            <a:pPr algn="ctr">
              <a:lnSpc>
                <a:spcPct val="85000"/>
              </a:lnSpc>
            </a:pPr>
            <a:r>
              <a:rPr lang="en-US" b="1" dirty="0" smtClean="0"/>
              <a:t>TOTAL = 783,000</a:t>
            </a:r>
            <a:endParaRPr lang="en-US" b="1" dirty="0"/>
          </a:p>
        </p:txBody>
      </p:sp>
      <p:sp>
        <p:nvSpPr>
          <p:cNvPr id="14" name="AutoShape 6"/>
          <p:cNvSpPr>
            <a:spLocks noChangeArrowheads="1"/>
          </p:cNvSpPr>
          <p:nvPr/>
        </p:nvSpPr>
        <p:spPr bwMode="blackWhite">
          <a:xfrm>
            <a:off x="7261011" y="4905358"/>
            <a:ext cx="1715154" cy="1455314"/>
          </a:xfrm>
          <a:prstGeom prst="wedgeRectCallout">
            <a:avLst>
              <a:gd name="adj1" fmla="val -80654"/>
              <a:gd name="adj2" fmla="val -53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Men account for 62% of discouraged workers today, up from 59% a year ago</a:t>
            </a:r>
            <a:endParaRPr lang="en-US" sz="1600" b="1" dirty="0">
              <a:solidFill>
                <a:schemeClr val="bg1"/>
              </a:solidFill>
              <a:cs typeface="+mn-cs"/>
            </a:endParaRPr>
          </a:p>
        </p:txBody>
      </p:sp>
    </p:spTree>
    <p:extLst>
      <p:ext uri="{BB962C8B-B14F-4D97-AF65-F5344CB8AC3E}">
        <p14:creationId xmlns:p14="http://schemas.microsoft.com/office/powerpoint/2010/main" val="6376744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par>
                          <p:cTn id="13" fill="hold">
                            <p:stCondLst>
                              <p:cond delay="3200"/>
                            </p:stCondLst>
                            <p:childTnLst>
                              <p:par>
                                <p:cTn id="14" presetID="22" presetClass="entr" presetSubtype="2"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6610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646113" y="1957389"/>
            <a:ext cx="7916862" cy="18478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MANUFACTURING &amp; ENERGY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Key Sectors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extLst>
      <p:ext uri="{BB962C8B-B14F-4D97-AF65-F5344CB8AC3E}">
        <p14:creationId xmlns:p14="http://schemas.microsoft.com/office/powerpoint/2010/main" val="36948812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46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409980"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2209386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March 2014 vs. March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990064211"/>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11006"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577497" y="1086514"/>
            <a:ext cx="3537681" cy="1413802"/>
          </a:xfrm>
          <a:prstGeom prst="wedgeRectCallout">
            <a:avLst>
              <a:gd name="adj1" fmla="val -56578"/>
              <a:gd name="adj2" fmla="val 302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Communication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2537178"/>
            <a:ext cx="648928" cy="1106129"/>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857487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84633"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3899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9495556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49</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2186262519"/>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13053"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t>
            </a:r>
            <a:r>
              <a:rPr lang="en-US" sz="1100" dirty="0"/>
              <a:t>March;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8516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$52.0B or 16.5% since 2009 peak</a:t>
            </a:r>
            <a:endParaRPr lang="en-US" sz="1600" b="1" dirty="0">
              <a:solidFill>
                <a:schemeClr val="bg1"/>
              </a:solidFill>
            </a:endParaRPr>
          </a:p>
        </p:txBody>
      </p:sp>
    </p:spTree>
    <p:extLst>
      <p:ext uri="{BB962C8B-B14F-4D97-AF65-F5344CB8AC3E}">
        <p14:creationId xmlns:p14="http://schemas.microsoft.com/office/powerpoint/2010/main" val="3022549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a:t>
            </a:r>
          </a:p>
        </p:txBody>
      </p:sp>
      <p:sp>
        <p:nvSpPr>
          <p:cNvPr id="37895" name="Rectangle 3"/>
          <p:cNvSpPr>
            <a:spLocks noChangeArrowheads="1"/>
          </p:cNvSpPr>
          <p:nvPr/>
        </p:nvSpPr>
        <p:spPr bwMode="auto">
          <a:xfrm>
            <a:off x="-50240" y="6265621"/>
            <a:ext cx="8915400" cy="6124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Excludes Mortgage &amp; Financial Guaranty insurers 2008--</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Including M&amp;FG, 2008=105.1, 2009=100.7, 2010=102.4, </a:t>
            </a:r>
            <a:r>
              <a:rPr lang="en-US" sz="1100" dirty="0" smtClean="0">
                <a:solidFill>
                  <a:srgbClr val="000000"/>
                </a:solidFill>
                <a:latin typeface="Arial" charset="0"/>
                <a:cs typeface="Arial" charset="0"/>
              </a:rPr>
              <a:t>2011=108.1; 2012:=103.2; 2013: = 96.1.                              </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a:t>
            </a:r>
            <a:r>
              <a:rPr lang="en-US" sz="1100" dirty="0" smtClean="0">
                <a:solidFill>
                  <a:srgbClr val="000000"/>
                </a:solidFill>
                <a:latin typeface="Arial" charset="0"/>
                <a:cs typeface="Arial" charset="0"/>
              </a:rPr>
              <a:t>.</a:t>
            </a:r>
            <a:endParaRPr lang="en-US" sz="11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74625" y="2645922"/>
          <a:ext cx="8577263" cy="3614738"/>
        </p:xfrm>
        <a:graphic>
          <a:graphicData uri="http://schemas.openxmlformats.org/presentationml/2006/ole">
            <mc:AlternateContent xmlns:mc="http://schemas.openxmlformats.org/markup-compatibility/2006">
              <mc:Choice xmlns:v="urn:schemas-microsoft-com:vml" Requires="v">
                <p:oleObj spid="_x0000_s28482589" name="Chart" r:id="rId5" imgW="8534451" imgH="3628987" progId="MSGraph.Chart.8">
                  <p:embed followColorScheme="full"/>
                </p:oleObj>
              </mc:Choice>
              <mc:Fallback>
                <p:oleObj name="Chart" r:id="rId5" imgW="8534451" imgH="3628987" progId="MSGraph.Chart.8">
                  <p:embed followColorScheme="full"/>
                  <p:pic>
                    <p:nvPicPr>
                      <p:cNvPr id="0" name=""/>
                      <p:cNvPicPr>
                        <a:picLocks noChangeAspect="1" noChangeArrowheads="1"/>
                      </p:cNvPicPr>
                      <p:nvPr/>
                    </p:nvPicPr>
                    <p:blipFill>
                      <a:blip r:embed="rId6"/>
                      <a:srcRect/>
                      <a:stretch>
                        <a:fillRect/>
                      </a:stretch>
                    </p:blipFill>
                    <p:spPr bwMode="gray">
                      <a:xfrm>
                        <a:off x="174625" y="2645922"/>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6640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50</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2010—April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268590859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1407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+565,000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(+10.4%)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2082387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51</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2003–April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589475871"/>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2329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8324"/>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Apr. 2014 totaled 6.0 million, an increase of 565,000 jobs or 10.4%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1.7 million jobs</a:t>
            </a:r>
            <a:endParaRPr lang="en-US" b="1" dirty="0">
              <a:solidFill>
                <a:schemeClr val="bg1"/>
              </a:solidFill>
            </a:endParaRPr>
          </a:p>
        </p:txBody>
      </p:sp>
    </p:spTree>
    <p:extLst>
      <p:ext uri="{BB962C8B-B14F-4D97-AF65-F5344CB8AC3E}">
        <p14:creationId xmlns:p14="http://schemas.microsoft.com/office/powerpoint/2010/main" val="48822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MANUFACTURING SECTOR</a:t>
            </a:r>
            <a:endParaRPr lang="en-US" sz="2800" b="1" dirty="0">
              <a:solidFill>
                <a:schemeClr val="bg1"/>
              </a:solidFill>
            </a:endParaRPr>
          </a:p>
        </p:txBody>
      </p:sp>
      <p:sp>
        <p:nvSpPr>
          <p:cNvPr id="109574" name="TextBox 5"/>
          <p:cNvSpPr txBox="1">
            <a:spLocks noChangeArrowheads="1"/>
          </p:cNvSpPr>
          <p:nvPr/>
        </p:nvSpPr>
        <p:spPr bwMode="auto">
          <a:xfrm>
            <a:off x="639762" y="4175948"/>
            <a:ext cx="7854950"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A Potent Driver of Jobs, Workers Comp Payroll Exposure</a:t>
            </a:r>
          </a:p>
          <a:p>
            <a:pPr algn="ctr"/>
            <a:endParaRPr lang="en-US" sz="3200" b="1" dirty="0" smtClean="0">
              <a:solidFill>
                <a:srgbClr val="225A7A"/>
              </a:solidFill>
            </a:endParaRPr>
          </a:p>
          <a:p>
            <a:pPr algn="ctr"/>
            <a:r>
              <a:rPr lang="en-US" sz="3200" b="1" i="1" dirty="0" smtClean="0">
                <a:solidFill>
                  <a:srgbClr val="FF0000"/>
                </a:solidFill>
              </a:rPr>
              <a:t>America’s Manufacturing Renaissance</a:t>
            </a:r>
            <a:endParaRPr lang="en-US" sz="3200" b="1" dirty="0" smtClean="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755720110"/>
      </p:ext>
    </p:extLst>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53</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2010—April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126816217"/>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7148"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(+640,000 </a:t>
            </a:r>
            <a:r>
              <a:rPr lang="en-US" b="1" dirty="0">
                <a:solidFill>
                  <a:schemeClr val="bg1"/>
                </a:solidFill>
              </a:rPr>
              <a:t>or </a:t>
            </a:r>
            <a:r>
              <a:rPr lang="en-US" b="1" dirty="0" smtClean="0">
                <a:solidFill>
                  <a:schemeClr val="bg1"/>
                </a:solidFill>
              </a:rPr>
              <a:t>+5.6%)</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684999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54</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998900662"/>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5100"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2</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54</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 2014 </a:t>
            </a:r>
            <a:r>
              <a:rPr lang="en-US" sz="1600" b="1" dirty="0">
                <a:solidFill>
                  <a:schemeClr val="bg1"/>
                </a:solidFill>
              </a:rPr>
              <a:t>was $</a:t>
            </a:r>
            <a:r>
              <a:rPr lang="en-US" sz="1600" b="1" dirty="0" smtClean="0">
                <a:solidFill>
                  <a:schemeClr val="bg1"/>
                </a:solidFill>
              </a:rPr>
              <a:t>494.9B—a new </a:t>
            </a:r>
            <a:r>
              <a:rPr lang="en-US" sz="1600" b="1" dirty="0">
                <a:solidFill>
                  <a:schemeClr val="bg1"/>
                </a:solidFill>
              </a:rPr>
              <a:t>record high.</a:t>
            </a:r>
          </a:p>
        </p:txBody>
      </p:sp>
    </p:spTree>
    <p:extLst>
      <p:ext uri="{BB962C8B-B14F-4D97-AF65-F5344CB8AC3E}">
        <p14:creationId xmlns:p14="http://schemas.microsoft.com/office/powerpoint/2010/main" val="804107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87774960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845705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50 of the 52 months from Jan. 2010 through April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161911" y="3861729"/>
            <a:ext cx="2784079"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Tree>
    <p:extLst>
      <p:ext uri="{BB962C8B-B14F-4D97-AF65-F5344CB8AC3E}">
        <p14:creationId xmlns:p14="http://schemas.microsoft.com/office/powerpoint/2010/main" val="3956560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265262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612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414712"/>
            <a:ext cx="2411972" cy="769233"/>
          </a:xfrm>
          <a:prstGeom prst="wedgeRectCallout">
            <a:avLst>
              <a:gd name="adj1" fmla="val 11595"/>
              <a:gd name="adj2" fmla="val -882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stronger than nondurables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March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+0.1%</a:t>
            </a:r>
            <a:endParaRPr lang="en-US" sz="2400" b="1" u="sng" dirty="0">
              <a:solidFill>
                <a:srgbClr val="225A7A"/>
              </a:solidFill>
            </a:endParaRPr>
          </a:p>
        </p:txBody>
      </p:sp>
    </p:spTree>
    <p:extLst>
      <p:ext uri="{BB962C8B-B14F-4D97-AF65-F5344CB8AC3E}">
        <p14:creationId xmlns:p14="http://schemas.microsoft.com/office/powerpoint/2010/main" val="1284214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57</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19196"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3278908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58</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639915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23672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ENERGY SECTOR</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3046988"/>
          </a:xfrm>
          <a:prstGeom prst="rect">
            <a:avLst/>
          </a:prstGeom>
          <a:noFill/>
          <a:ln w="9525">
            <a:noFill/>
            <a:miter lim="800000"/>
            <a:headEnd/>
            <a:tailEnd/>
          </a:ln>
        </p:spPr>
        <p:txBody>
          <a:bodyPr wrap="square">
            <a:spAutoFit/>
          </a:bodyPr>
          <a:lstStyle/>
          <a:p>
            <a:pPr algn="ctr"/>
            <a:r>
              <a:rPr lang="en-US" sz="3200" b="1" dirty="0" smtClean="0">
                <a:solidFill>
                  <a:srgbClr val="225A7A"/>
                </a:solidFill>
              </a:rPr>
              <a:t>America’s Energy Boom Is Potentially the Most Transformative Economic Force in the Country Today</a:t>
            </a:r>
          </a:p>
          <a:p>
            <a:pPr algn="ctr"/>
            <a:r>
              <a:rPr lang="en-US" sz="3200" b="1" i="1" dirty="0" smtClean="0">
                <a:solidFill>
                  <a:srgbClr val="FF0000"/>
                </a:solidFill>
              </a:rPr>
              <a:t>Workers Comp and Commercial Insurers in General Will Generate Billions in Premiums as Exposures Mushroom</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3131991080"/>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Large Underwriting Losses Are </a:t>
            </a:r>
            <a:r>
              <a:rPr lang="en-US" b="1" i="1" dirty="0">
                <a:solidFill>
                  <a:srgbClr val="FFFFFF"/>
                </a:solidFill>
                <a:latin typeface="Arial" charset="0"/>
                <a:cs typeface="Arial" charset="0"/>
              </a:rPr>
              <a:t>NOT</a:t>
            </a:r>
            <a:r>
              <a:rPr lang="en-US" b="1" dirty="0">
                <a:solidFill>
                  <a:srgbClr val="FFFFFF"/>
                </a:solidFill>
                <a:latin typeface="Arial" charset="0"/>
                <a:cs typeface="Arial" charset="0"/>
              </a:rPr>
              <a:t> Sustainable </a:t>
            </a:r>
            <a:br>
              <a:rPr lang="en-US" b="1" dirty="0">
                <a:solidFill>
                  <a:srgbClr val="FFFFFF"/>
                </a:solidFill>
                <a:latin typeface="Arial" charset="0"/>
                <a:cs typeface="Arial" charset="0"/>
              </a:rPr>
            </a:br>
            <a:r>
              <a:rPr lang="en-US" b="1" dirty="0">
                <a:solidFill>
                  <a:srgbClr val="FFFFFF"/>
                </a:solidFill>
                <a:latin typeface="Arial" charset="0"/>
                <a:cs typeface="Arial" charset="0"/>
              </a:rPr>
              <a:t>in Current Investment </a:t>
            </a:r>
            <a:r>
              <a:rPr lang="en-US" b="1" dirty="0" smtClean="0">
                <a:solidFill>
                  <a:srgbClr val="FFFFFF"/>
                </a:solidFill>
                <a:latin typeface="Arial" charset="0"/>
                <a:cs typeface="Arial" charset="0"/>
              </a:rPr>
              <a:t>Environment</a:t>
            </a:r>
            <a:endParaRPr lang="en-US" b="1" dirty="0">
              <a:solidFill>
                <a:srgbClr val="FFFFFF"/>
              </a:solidFill>
              <a:latin typeface="Arial" charset="0"/>
              <a:cs typeface="Arial" charset="0"/>
            </a:endParaRPr>
          </a:p>
        </p:txBody>
      </p:sp>
      <p:graphicFrame>
        <p:nvGraphicFramePr>
          <p:cNvPr id="38914" name="Object 5"/>
          <p:cNvGraphicFramePr>
            <a:graphicFrameLocks noChangeAspect="1"/>
          </p:cNvGraphicFramePr>
          <p:nvPr>
            <p:extLst>
              <p:ext uri="{D42A27DB-BD31-4B8C-83A1-F6EECF244321}">
                <p14:modId xmlns:p14="http://schemas.microsoft.com/office/powerpoint/2010/main" val="121226439"/>
              </p:ext>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483614" name="Chart" r:id="rId4" imgW="8581960" imgH="4219602" progId="MSGraph.Chart.8">
                  <p:embed followColorScheme="full"/>
                </p:oleObj>
              </mc:Choice>
              <mc:Fallback>
                <p:oleObj name="Chart" r:id="rId4" imgW="8581960" imgH="4219602"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2866231" y="1416844"/>
            <a:ext cx="1836738" cy="1016000"/>
          </a:xfrm>
          <a:prstGeom prst="wedgeRectCallout">
            <a:avLst>
              <a:gd name="adj1" fmla="val 123985"/>
              <a:gd name="adj2" fmla="val 978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2013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$493B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6050"/>
              <a:gd name="adj2" fmla="val 731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$15.5B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21593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4185629616"/>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42226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33.6%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36402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908633198"/>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74417"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263125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24314"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1737729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Employment Trends in the Healthcare Industry</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63</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1066798" y="4048706"/>
            <a:ext cx="7124700" cy="21975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Health Sector Employment Will Continue to Outpace </a:t>
            </a:r>
            <a:r>
              <a:rPr lang="en-US" sz="3800" b="1" i="1" dirty="0" smtClean="0">
                <a:solidFill>
                  <a:srgbClr val="FF0000"/>
                </a:solidFill>
              </a:rPr>
              <a:t>Increasing Opportunities for Workers Comp Insurers</a:t>
            </a:r>
            <a:endParaRPr lang="en-US" sz="38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Tree>
    <p:extLst>
      <p:ext uri="{BB962C8B-B14F-4D97-AF65-F5344CB8AC3E}">
        <p14:creationId xmlns:p14="http://schemas.microsoft.com/office/powerpoint/2010/main" val="3092770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736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ext uri="{D42A27DB-BD31-4B8C-83A1-F6EECF244321}">
                <p14:modId xmlns:p14="http://schemas.microsoft.com/office/powerpoint/2010/main" val="1971061301"/>
              </p:ext>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10" name="AutoShape 8"/>
          <p:cNvSpPr>
            <a:spLocks noChangeArrowheads="1"/>
          </p:cNvSpPr>
          <p:nvPr/>
        </p:nvSpPr>
        <p:spPr bwMode="blackWhite">
          <a:xfrm>
            <a:off x="1659505" y="1614273"/>
            <a:ext cx="3436373" cy="2071516"/>
          </a:xfrm>
          <a:prstGeom prst="wedgeRectCallout">
            <a:avLst>
              <a:gd name="adj1" fmla="val 119557"/>
              <a:gd name="adj2" fmla="val 14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13" name="AutoShape 8"/>
          <p:cNvSpPr>
            <a:spLocks noChangeArrowheads="1"/>
          </p:cNvSpPr>
          <p:nvPr/>
        </p:nvSpPr>
        <p:spPr bwMode="blackWhite">
          <a:xfrm>
            <a:off x="5272088" y="1155700"/>
            <a:ext cx="2628899" cy="1332664"/>
          </a:xfrm>
          <a:prstGeom prst="wedgeRectCallout">
            <a:avLst>
              <a:gd name="adj1" fmla="val 76929"/>
              <a:gd name="adj2" fmla="val -69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Healthcare is a labor intensive industry.  Spending will rise from $3 trillion today to $5 trillion in 2022</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73810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66</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30458"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
        <p:nvSpPr>
          <p:cNvPr id="12" name="Text Box 17"/>
          <p:cNvSpPr txBox="1">
            <a:spLocks noChangeArrowheads="1"/>
          </p:cNvSpPr>
          <p:nvPr/>
        </p:nvSpPr>
        <p:spPr bwMode="auto">
          <a:xfrm>
            <a:off x="1632396" y="1150950"/>
            <a:ext cx="4229029" cy="156966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2400" b="1" dirty="0" smtClean="0">
                <a:solidFill>
                  <a:srgbClr val="FFFFFF"/>
                </a:solidFill>
              </a:rPr>
              <a:t>Health care expenditures increased 68 fold since 1965—about 3 times the pace of GDP growth</a:t>
            </a:r>
            <a:endParaRPr lang="en-US" sz="2400" b="1" dirty="0">
              <a:solidFill>
                <a:srgbClr val="FFFFFF"/>
              </a:solidFill>
            </a:endParaRPr>
          </a:p>
        </p:txBody>
      </p:sp>
    </p:spTree>
    <p:extLst>
      <p:ext uri="{BB962C8B-B14F-4D97-AF65-F5344CB8AC3E}">
        <p14:creationId xmlns:p14="http://schemas.microsoft.com/office/powerpoint/2010/main" val="925712248"/>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428409"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2848910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477474"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148284" y="6520248"/>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073944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431479"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469604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485656"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12/31/13 stood at a record high $653.3B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80152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185127F-847C-46C3-AD4F-CCC7B6182D57}" type="slidenum">
              <a:rPr lang="en-US" sz="900"/>
              <a:pPr algn="r">
                <a:lnSpc>
                  <a:spcPct val="85000"/>
                </a:lnSpc>
                <a:spcBef>
                  <a:spcPct val="20000"/>
                </a:spcBef>
              </a:pPr>
              <a:t>70</a:t>
            </a:fld>
            <a:endParaRPr lang="en-US" sz="900"/>
          </a:p>
        </p:txBody>
      </p:sp>
      <p:sp>
        <p:nvSpPr>
          <p:cNvPr id="18436"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 Professions,</a:t>
            </a:r>
            <a:br>
              <a:rPr lang="en-US" dirty="0" smtClean="0">
                <a:latin typeface="Arial" panose="020B0604020202020204" pitchFamily="34" charset="0"/>
              </a:rPr>
            </a:br>
            <a:r>
              <a:rPr lang="en-US" dirty="0" smtClean="0">
                <a:latin typeface="Arial" panose="020B0604020202020204" pitchFamily="34" charset="0"/>
              </a:rPr>
              <a:t>1991-2013</a:t>
            </a:r>
          </a:p>
        </p:txBody>
      </p:sp>
      <p:sp>
        <p:nvSpPr>
          <p:cNvPr id="18437" name="Rectangle 3"/>
          <p:cNvSpPr>
            <a:spLocks noChangeArrowheads="1"/>
          </p:cNvSpPr>
          <p:nvPr/>
        </p:nvSpPr>
        <p:spPr bwMode="auto">
          <a:xfrm>
            <a:off x="0" y="6550675"/>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Sources: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nvPr>
        </p:nvGraphicFramePr>
        <p:xfrm>
          <a:off x="298450" y="1233525"/>
          <a:ext cx="8569325" cy="4129122"/>
        </p:xfrm>
        <a:graphic>
          <a:graphicData uri="http://schemas.openxmlformats.org/presentationml/2006/ole">
            <mc:AlternateContent xmlns:mc="http://schemas.openxmlformats.org/markup-compatibility/2006">
              <mc:Choice xmlns:v="urn:schemas-microsoft-com:vml" Requires="v">
                <p:oleObj spid="_x0000_s28426360"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298450" y="1233525"/>
                        <a:ext cx="8569325" cy="4129122"/>
                      </a:xfrm>
                      <a:prstGeom prst="rect">
                        <a:avLst/>
                      </a:prstGeom>
                      <a:noFill/>
                    </p:spPr>
                  </p:pic>
                </p:oleObj>
              </mc:Fallback>
            </mc:AlternateContent>
          </a:graphicData>
        </a:graphic>
      </p:graphicFrame>
      <p:sp>
        <p:nvSpPr>
          <p:cNvPr id="18439"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 Annual Change)</a:t>
            </a:r>
            <a:endParaRPr lang="en-US" sz="1600" b="1" dirty="0">
              <a:solidFill>
                <a:srgbClr val="225A7A"/>
              </a:solidFill>
            </a:endParaRPr>
          </a:p>
        </p:txBody>
      </p:sp>
      <p:sp>
        <p:nvSpPr>
          <p:cNvPr id="9" name="Rectangle 5"/>
          <p:cNvSpPr>
            <a:spLocks noChangeArrowheads="1"/>
          </p:cNvSpPr>
          <p:nvPr/>
        </p:nvSpPr>
        <p:spPr bwMode="blackWhite">
          <a:xfrm>
            <a:off x="1015999" y="5583275"/>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pt-BR" b="1" dirty="0" smtClean="0">
                <a:solidFill>
                  <a:schemeClr val="bg1"/>
                </a:solidFill>
              </a:rPr>
              <a:t>Healthcare employment has continued to grow in good times and bad -</a:t>
            </a:r>
            <a:r>
              <a:rPr lang="pt-BR" b="1" dirty="0" smtClean="0">
                <a:solidFill>
                  <a:srgbClr val="FFFFFF"/>
                </a:solidFill>
              </a:rPr>
              <a:t> including the Great Recession.</a:t>
            </a:r>
            <a:endParaRPr lang="pt-BR" b="1" dirty="0">
              <a:solidFill>
                <a:srgbClr val="FFFFFF"/>
              </a:solidFill>
            </a:endParaRPr>
          </a:p>
        </p:txBody>
      </p:sp>
      <p:sp>
        <p:nvSpPr>
          <p:cNvPr id="8" name="Text Box 17"/>
          <p:cNvSpPr txBox="1">
            <a:spLocks noChangeArrowheads="1"/>
          </p:cNvSpPr>
          <p:nvPr/>
        </p:nvSpPr>
        <p:spPr bwMode="auto">
          <a:xfrm>
            <a:off x="3784600" y="1206126"/>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2.5%</a:t>
            </a:r>
          </a:p>
          <a:p>
            <a:pPr algn="ctr" fontAlgn="base">
              <a:spcBef>
                <a:spcPct val="0"/>
              </a:spcBef>
              <a:spcAft>
                <a:spcPct val="0"/>
              </a:spcAft>
            </a:pPr>
            <a:r>
              <a:rPr lang="en-US" b="1" dirty="0" smtClean="0">
                <a:solidFill>
                  <a:srgbClr val="FFFFFF"/>
                </a:solidFill>
              </a:rPr>
              <a:t>Total Nonfarm: 1.0%</a:t>
            </a:r>
            <a:endParaRPr lang="en-US" b="1" dirty="0">
              <a:solidFill>
                <a:srgbClr val="FFFFFF"/>
              </a:solidFill>
              <a:latin typeface="Arial" charset="0"/>
              <a:cs typeface="Arial" charset="0"/>
            </a:endParaRPr>
          </a:p>
        </p:txBody>
      </p:sp>
      <p:sp>
        <p:nvSpPr>
          <p:cNvPr id="10" name="AutoShape 8"/>
          <p:cNvSpPr>
            <a:spLocks noChangeArrowheads="1"/>
          </p:cNvSpPr>
          <p:nvPr/>
        </p:nvSpPr>
        <p:spPr bwMode="blackWhite">
          <a:xfrm>
            <a:off x="3000375" y="3671888"/>
            <a:ext cx="3471862" cy="985837"/>
          </a:xfrm>
          <a:prstGeom prst="wedgeRectCallout">
            <a:avLst>
              <a:gd name="adj1" fmla="val 65023"/>
              <a:gd name="adj2" fmla="val -198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U.S. economy lost more than 8 million jobs during the Great Recession, but health sector employment expanded</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143489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4"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 name="Object 2"/>
          <p:cNvGraphicFramePr>
            <a:graphicFrameLocks noGrp="1" noChangeAspect="1"/>
          </p:cNvGraphicFramePr>
          <p:nvPr>
            <p:ph type="chart" idx="1"/>
            <p:extLst/>
          </p:nvPr>
        </p:nvGraphicFramePr>
        <p:xfrm>
          <a:off x="342900" y="1219201"/>
          <a:ext cx="8280400" cy="5135562"/>
        </p:xfrm>
        <a:graphic>
          <a:graphicData uri="http://schemas.openxmlformats.org/drawingml/2006/chart">
            <c:chart xmlns:c="http://schemas.openxmlformats.org/drawingml/2006/chart" xmlns:r="http://schemas.openxmlformats.org/officeDocument/2006/relationships" r:id="rId2"/>
          </a:graphicData>
        </a:graphic>
      </p:graphicFrame>
      <p:sp>
        <p:nvSpPr>
          <p:cNvPr id="46085" name="Rectangle 3"/>
          <p:cNvSpPr>
            <a:spLocks noChangeArrowheads="1"/>
          </p:cNvSpPr>
          <p:nvPr/>
        </p:nvSpPr>
        <p:spPr bwMode="auto">
          <a:xfrm>
            <a:off x="263616" y="6461857"/>
            <a:ext cx="8686800"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100" dirty="0" smtClean="0"/>
              <a:t>Source: Bureau of Labor Statistics, Insurance Information Institute.</a:t>
            </a:r>
            <a:endParaRPr lang="en-US" sz="1100" dirty="0"/>
          </a:p>
        </p:txBody>
      </p:sp>
      <p:sp>
        <p:nvSpPr>
          <p:cNvPr id="10" name="Rectangle 2"/>
          <p:cNvSpPr txBox="1">
            <a:spLocks noChangeArrowheads="1"/>
          </p:cNvSpPr>
          <p:nvPr/>
        </p:nvSpPr>
        <p:spPr bwMode="black">
          <a:xfrm>
            <a:off x="255588" y="0"/>
            <a:ext cx="7550150" cy="989013"/>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latin typeface="Arial" charset="0"/>
                <a:ea typeface="+mj-ea"/>
                <a:cs typeface="+mj-cs"/>
              </a:rPr>
              <a:t>Occupations Ranked by Projected Percentage Growth, 2012-2022F (%)</a:t>
            </a:r>
            <a:endParaRPr lang="en-US" sz="3000" b="1" kern="0" dirty="0">
              <a:solidFill>
                <a:srgbClr val="225A7A"/>
              </a:solidFill>
              <a:latin typeface="Arial" charset="0"/>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A956C-F006-41BF-B797-227C396AF0FC}" type="slidenum">
              <a:rPr lang="en-US"/>
              <a:pPr/>
              <a:t>71</a:t>
            </a:fld>
            <a:endParaRPr lang="en-US"/>
          </a:p>
        </p:txBody>
      </p:sp>
      <p:sp>
        <p:nvSpPr>
          <p:cNvPr id="12" name="AutoShape 7"/>
          <p:cNvSpPr>
            <a:spLocks noChangeArrowheads="1"/>
          </p:cNvSpPr>
          <p:nvPr/>
        </p:nvSpPr>
        <p:spPr bwMode="blackWhite">
          <a:xfrm>
            <a:off x="5686424" y="3936898"/>
            <a:ext cx="3362325" cy="1235484"/>
          </a:xfrm>
          <a:prstGeom prst="wedgeRectCallout">
            <a:avLst>
              <a:gd name="adj1" fmla="val 10835"/>
              <a:gd name="adj2" fmla="val -2415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Healthcare professions are expected to grow at 2 to nearly 3 times employment growth overall</a:t>
            </a:r>
            <a:endParaRPr lang="en-US" b="1" dirty="0">
              <a:solidFill>
                <a:schemeClr val="bg1"/>
              </a:solidFill>
            </a:endParaRPr>
          </a:p>
        </p:txBody>
      </p:sp>
    </p:spTree>
    <p:extLst>
      <p:ext uri="{BB962C8B-B14F-4D97-AF65-F5344CB8AC3E}">
        <p14:creationId xmlns:p14="http://schemas.microsoft.com/office/powerpoint/2010/main" val="3936424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A89DAE9-E439-4140-AB99-51AA468700C9}" type="slidenum">
              <a:rPr lang="en-US" sz="900"/>
              <a:pPr algn="r">
                <a:lnSpc>
                  <a:spcPct val="85000"/>
                </a:lnSpc>
                <a:spcBef>
                  <a:spcPct val="20000"/>
                </a:spcBef>
              </a:pPr>
              <a:t>72</a:t>
            </a:fld>
            <a:endParaRPr lang="en-US" sz="900"/>
          </a:p>
        </p:txBody>
      </p:sp>
      <p:sp>
        <p:nvSpPr>
          <p:cNvPr id="30724"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Healthcare Profession by Skill Level, 2012 – 2022F</a:t>
            </a:r>
          </a:p>
        </p:txBody>
      </p:sp>
      <p:sp>
        <p:nvSpPr>
          <p:cNvPr id="30725" name="Rectangle 3"/>
          <p:cNvSpPr>
            <a:spLocks noChangeArrowheads="1"/>
          </p:cNvSpPr>
          <p:nvPr/>
        </p:nvSpPr>
        <p:spPr bwMode="auto">
          <a:xfrm>
            <a:off x="0" y="6551012"/>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779906906"/>
              </p:ext>
            </p:extLst>
          </p:nvPr>
        </p:nvGraphicFramePr>
        <p:xfrm>
          <a:off x="304800" y="1482732"/>
          <a:ext cx="8623300" cy="4995862"/>
        </p:xfrm>
        <a:graphic>
          <a:graphicData uri="http://schemas.openxmlformats.org/presentationml/2006/ole">
            <mc:AlternateContent xmlns:mc="http://schemas.openxmlformats.org/markup-compatibility/2006">
              <mc:Choice xmlns:v="urn:schemas-microsoft-com:vml" Requires="v">
                <p:oleObj spid="_x0000_s28427384" name="Chart" r:id="rId4" imgW="8601126" imgH="4619643" progId="MSGraph.Chart.8">
                  <p:embed followColorScheme="full"/>
                </p:oleObj>
              </mc:Choice>
              <mc:Fallback>
                <p:oleObj name="Chart" r:id="rId4" imgW="8601126" imgH="4619643" progId="MSGraph.Chart.8">
                  <p:embed followColorScheme="full"/>
                  <p:pic>
                    <p:nvPicPr>
                      <p:cNvPr id="0" name=""/>
                      <p:cNvPicPr>
                        <a:picLocks noChangeArrowheads="1"/>
                      </p:cNvPicPr>
                      <p:nvPr/>
                    </p:nvPicPr>
                    <p:blipFill>
                      <a:blip r:embed="rId5"/>
                      <a:srcRect/>
                      <a:stretch>
                        <a:fillRect/>
                      </a:stretch>
                    </p:blipFill>
                    <p:spPr bwMode="gray">
                      <a:xfrm>
                        <a:off x="304800" y="1482732"/>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(Thousands of Jobs)</a:t>
            </a:r>
            <a:endParaRPr lang="en-US" sz="1600" b="1" dirty="0">
              <a:solidFill>
                <a:srgbClr val="225A7A"/>
              </a:solidFill>
            </a:endParaRPr>
          </a:p>
        </p:txBody>
      </p:sp>
      <p:sp>
        <p:nvSpPr>
          <p:cNvPr id="7" name="AutoShape 8"/>
          <p:cNvSpPr>
            <a:spLocks noChangeArrowheads="1"/>
          </p:cNvSpPr>
          <p:nvPr/>
        </p:nvSpPr>
        <p:spPr bwMode="blackWhite">
          <a:xfrm>
            <a:off x="2737772" y="1549400"/>
            <a:ext cx="1391316" cy="659324"/>
          </a:xfrm>
          <a:prstGeom prst="wedgeRectCallout">
            <a:avLst>
              <a:gd name="adj1" fmla="val -78286"/>
              <a:gd name="adj2" fmla="val 566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+1.015 Mill +20.3%</a:t>
            </a:r>
            <a:endParaRPr lang="en-US" b="1" dirty="0">
              <a:solidFill>
                <a:srgbClr val="FFFFFF"/>
              </a:solidFill>
              <a:latin typeface="Arial" pitchFamily="34" charset="0"/>
              <a:cs typeface="Arial" pitchFamily="34" charset="0"/>
            </a:endParaRPr>
          </a:p>
        </p:txBody>
      </p:sp>
      <p:sp>
        <p:nvSpPr>
          <p:cNvPr id="8" name="AutoShape 8"/>
          <p:cNvSpPr>
            <a:spLocks noChangeArrowheads="1"/>
          </p:cNvSpPr>
          <p:nvPr/>
        </p:nvSpPr>
        <p:spPr bwMode="blackWhite">
          <a:xfrm>
            <a:off x="4490372" y="2159002"/>
            <a:ext cx="1391316" cy="659324"/>
          </a:xfrm>
          <a:prstGeom prst="wedgeRectCallout">
            <a:avLst>
              <a:gd name="adj1" fmla="val -80340"/>
              <a:gd name="adj2" fmla="val 89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+697,000 +24.1%</a:t>
            </a:r>
            <a:endParaRPr lang="en-US" b="1" dirty="0">
              <a:solidFill>
                <a:srgbClr val="FFFFFF"/>
              </a:solidFill>
              <a:latin typeface="Arial" pitchFamily="34" charset="0"/>
              <a:cs typeface="Arial" pitchFamily="34" charset="0"/>
            </a:endParaRPr>
          </a:p>
        </p:txBody>
      </p:sp>
      <p:sp>
        <p:nvSpPr>
          <p:cNvPr id="9" name="AutoShape 8"/>
          <p:cNvSpPr>
            <a:spLocks noChangeArrowheads="1"/>
          </p:cNvSpPr>
          <p:nvPr/>
        </p:nvSpPr>
        <p:spPr bwMode="blackWhite">
          <a:xfrm>
            <a:off x="6217572" y="2271256"/>
            <a:ext cx="1391316" cy="659324"/>
          </a:xfrm>
          <a:prstGeom prst="wedgeRectCallout">
            <a:avLst>
              <a:gd name="adj1" fmla="val -50560"/>
              <a:gd name="adj2" fmla="val 86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+750,000 +30.1%</a:t>
            </a:r>
            <a:endParaRPr lang="en-US"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7709828" y="2463805"/>
            <a:ext cx="1391316" cy="659324"/>
          </a:xfrm>
          <a:prstGeom prst="wedgeRectCallout">
            <a:avLst>
              <a:gd name="adj1" fmla="val -25914"/>
              <a:gd name="adj2" fmla="val 1108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+425,000 +24.0%</a:t>
            </a:r>
            <a:endParaRPr lang="en-US" b="1" dirty="0">
              <a:solidFill>
                <a:srgbClr val="FFFFFF"/>
              </a:solidFill>
              <a:latin typeface="Arial" pitchFamily="34" charset="0"/>
              <a:cs typeface="Arial" pitchFamily="34" charset="0"/>
            </a:endParaRPr>
          </a:p>
        </p:txBody>
      </p:sp>
      <p:sp>
        <p:nvSpPr>
          <p:cNvPr id="11" name="Text Box 17"/>
          <p:cNvSpPr txBox="1">
            <a:spLocks noChangeArrowheads="1"/>
          </p:cNvSpPr>
          <p:nvPr/>
        </p:nvSpPr>
        <p:spPr bwMode="auto">
          <a:xfrm>
            <a:off x="4513272" y="1134686"/>
            <a:ext cx="4229029"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Nearly 3 million new healthcare jobs are projected through 2022!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0902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26500"/>
                                        </p:tgtEl>
                                        <p:attrNameLst>
                                          <p:attrName>style.visibility</p:attrName>
                                        </p:attrNameLst>
                                      </p:cBhvr>
                                      <p:to>
                                        <p:strVal val="visible"/>
                                      </p:to>
                                    </p:set>
                                    <p:animEffect transition="in" filter="wipe(left)">
                                      <p:cBhvr>
                                        <p:cTn id="10" dur="1000"/>
                                        <p:tgtEl>
                                          <p:spTgt spid="202650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41824" y="3705634"/>
            <a:ext cx="8450825"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Investment Performance is a Key Driver of </a:t>
            </a:r>
            <a:r>
              <a:rPr lang="en-US" sz="36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t>
            </a:r>
            <a:r>
              <a:rPr lang="en-US" sz="3600" b="1" i="1" dirty="0" smtClean="0">
                <a:solidFill>
                  <a:srgbClr val="FF0000"/>
                </a:solidFill>
              </a:rPr>
              <a:t>Low Yields Have an Especially    Large Influence on Profitability of        Long-Tailed Lines Like WC</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842130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61142"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5334514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459094"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04771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76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460118"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355469"/>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were up sharply as equity markets rallied</a:t>
            </a:r>
            <a:endParaRPr lang="en-US" sz="1600" b="1" dirty="0">
              <a:solidFill>
                <a:schemeClr val="bg1"/>
              </a:solidFill>
            </a:endParaRPr>
          </a:p>
        </p:txBody>
      </p:sp>
    </p:spTree>
    <p:extLst>
      <p:ext uri="{BB962C8B-B14F-4D97-AF65-F5344CB8AC3E}">
        <p14:creationId xmlns:p14="http://schemas.microsoft.com/office/powerpoint/2010/main" val="1557061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77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48773111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6319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77</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198231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78</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March 2014 </a:t>
            </a:r>
          </a:p>
        </p:txBody>
      </p:sp>
      <p:graphicFrame>
        <p:nvGraphicFramePr>
          <p:cNvPr id="59394" name="Object 3"/>
          <p:cNvGraphicFramePr>
            <a:graphicFrameLocks noChangeAspect="1"/>
          </p:cNvGraphicFramePr>
          <p:nvPr>
            <p:extLst>
              <p:ext uri="{D42A27DB-BD31-4B8C-83A1-F6EECF244321}">
                <p14:modId xmlns:p14="http://schemas.microsoft.com/office/powerpoint/2010/main" val="790027650"/>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65239" name="Chart" r:id="rId4" imgW="8439161" imgH="4295723" progId="MSGraph.Chart.8">
                  <p:embed followColorScheme="full"/>
                </p:oleObj>
              </mc:Choice>
              <mc:Fallback>
                <p:oleObj name="Chart" r:id="rId4" imgW="8439161" imgH="4295723"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278417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79</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40235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8</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22636"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221946" y="1822450"/>
            <a:ext cx="707492"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ext uri="{D42A27DB-BD31-4B8C-83A1-F6EECF244321}">
                <p14:modId xmlns:p14="http://schemas.microsoft.com/office/powerpoint/2010/main" val="6936282"/>
              </p:ext>
            </p:extLst>
          </p:nvPr>
        </p:nvGraphicFramePr>
        <p:xfrm>
          <a:off x="363096" y="1831490"/>
          <a:ext cx="8683625" cy="4532312"/>
        </p:xfrm>
        <a:graphic>
          <a:graphicData uri="http://schemas.openxmlformats.org/presentationml/2006/ole">
            <mc:AlternateContent xmlns:mc="http://schemas.openxmlformats.org/markup-compatibility/2006">
              <mc:Choice xmlns:v="urn:schemas-microsoft-com:vml" Requires="v">
                <p:oleObj spid="_x0000_s28481567"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096" y="1831490"/>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(All P/C Lines): Annual Change, 1971—2014F</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04850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dirty="0">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2573"/>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27895"/>
              <a:gd name="adj2" fmla="val 1009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2014F: 4.0%</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206842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80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464214"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4154302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66263"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
        <p:nvSpPr>
          <p:cNvPr id="14" name="Rectangle 4"/>
          <p:cNvSpPr>
            <a:spLocks noChangeArrowheads="1"/>
          </p:cNvSpPr>
          <p:nvPr/>
        </p:nvSpPr>
        <p:spPr bwMode="auto">
          <a:xfrm>
            <a:off x="0" y="6245525"/>
            <a:ext cx="7569200"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Blue Economic Forecasts (2014-2015 3-month and 10-yr; 4/14) Swiss Re (2014-2015, 5-yr yield; 4/14); </a:t>
            </a:r>
            <a:r>
              <a:rPr lang="en-US" sz="1100" dirty="0"/>
              <a:t>Insurance Information Institute.</a:t>
            </a:r>
          </a:p>
        </p:txBody>
      </p:sp>
    </p:spTree>
    <p:extLst>
      <p:ext uri="{BB962C8B-B14F-4D97-AF65-F5344CB8AC3E}">
        <p14:creationId xmlns:p14="http://schemas.microsoft.com/office/powerpoint/2010/main" val="3421489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23672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rPr>
              <a:t>LOW YIELDS—A REINSURANCE ASIDE</a:t>
            </a:r>
            <a:endParaRPr lang="en-US" sz="3200" b="1" dirty="0">
              <a:solidFill>
                <a:schemeClr val="bg1"/>
              </a:solidFill>
            </a:endParaRPr>
          </a:p>
        </p:txBody>
      </p:sp>
      <p:sp>
        <p:nvSpPr>
          <p:cNvPr id="109574" name="TextBox 5"/>
          <p:cNvSpPr txBox="1">
            <a:spLocks noChangeArrowheads="1"/>
          </p:cNvSpPr>
          <p:nvPr/>
        </p:nvSpPr>
        <p:spPr bwMode="auto">
          <a:xfrm>
            <a:off x="242888" y="3898642"/>
            <a:ext cx="8701087" cy="1938992"/>
          </a:xfrm>
          <a:prstGeom prst="rect">
            <a:avLst/>
          </a:prstGeom>
          <a:noFill/>
          <a:ln w="9525">
            <a:noFill/>
            <a:miter lim="800000"/>
            <a:headEnd/>
            <a:tailEnd/>
          </a:ln>
        </p:spPr>
        <p:txBody>
          <a:bodyPr wrap="square">
            <a:spAutoFit/>
          </a:bodyPr>
          <a:lstStyle/>
          <a:p>
            <a:pPr algn="ctr"/>
            <a:r>
              <a:rPr lang="en-US" sz="4000" b="1" dirty="0" smtClean="0">
                <a:solidFill>
                  <a:srgbClr val="225A7A"/>
                </a:solidFill>
              </a:rPr>
              <a:t>Surge in Alternative Capital Is Fundamentally Transforming Reinsurance Markets</a:t>
            </a:r>
            <a:endParaRPr lang="en-US" sz="40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2875723630"/>
      </p:ext>
    </p:extLst>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340740" y="2370803"/>
            <a:ext cx="7977348" cy="3810938"/>
          </a:xfrm>
          <a:prstGeom prst="rect">
            <a:avLst/>
          </a:prstGeom>
        </p:spPr>
      </p:pic>
      <p:sp>
        <p:nvSpPr>
          <p:cNvPr id="6" name="AutoShape 14"/>
          <p:cNvSpPr>
            <a:spLocks noChangeArrowheads="1"/>
          </p:cNvSpPr>
          <p:nvPr/>
        </p:nvSpPr>
        <p:spPr bwMode="blackWhite">
          <a:xfrm>
            <a:off x="2872710" y="1272694"/>
            <a:ext cx="3539613" cy="1408470"/>
          </a:xfrm>
          <a:prstGeom prst="wedgeRectCallout">
            <a:avLst>
              <a:gd name="adj1" fmla="val 64793"/>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Of that, $50B (9.3%) is alternative capacity, up 163% from $19B since 2008</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99441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740048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2913" y="1197839"/>
            <a:ext cx="5743575" cy="516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85838" y="5843588"/>
            <a:ext cx="1485900" cy="296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5838" y="5843588"/>
            <a:ext cx="1371600" cy="4836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7123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95605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85728" y="3659497"/>
            <a:ext cx="8967018" cy="16435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 An Unqualified Success</a:t>
            </a:r>
          </a:p>
          <a:p>
            <a:pPr marL="292100" indent="-292100" algn="ctr" eaLnBrk="0" hangingPunct="0">
              <a:lnSpc>
                <a:spcPct val="85000"/>
              </a:lnSpc>
              <a:spcBef>
                <a:spcPct val="25000"/>
              </a:spcBef>
              <a:buClr>
                <a:schemeClr val="accent2"/>
              </a:buClr>
              <a:buFont typeface="Wingdings" pitchFamily="2" charset="2"/>
              <a:buNone/>
            </a:pPr>
            <a:r>
              <a:rPr lang="en-US" sz="3600" b="1" i="1" dirty="0" smtClean="0">
                <a:solidFill>
                  <a:srgbClr val="FF0000"/>
                </a:solidFill>
              </a:rPr>
              <a:t>Expiration or Scaling Back Will Result in  Impacts on the Workers Comp Market</a:t>
            </a:r>
            <a:endParaRPr lang="en-US" sz="3200" b="1" i="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37914380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ext uri="{D42A27DB-BD31-4B8C-83A1-F6EECF244321}">
                <p14:modId xmlns:p14="http://schemas.microsoft.com/office/powerpoint/2010/main" val="840280108"/>
              </p:ext>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8475438"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115330" y="5373129"/>
            <a:ext cx="8946120" cy="1421031"/>
          </a:xfrm>
          <a:prstGeom prst="rect">
            <a:avLst/>
          </a:prstGeom>
          <a:noFill/>
          <a:ln w="9525">
            <a:noFill/>
            <a:miter lim="800000"/>
            <a:headEnd/>
            <a:tailEnd/>
          </a:ln>
          <a:effectLst/>
        </p:spPr>
        <p:txBody>
          <a:bodyPr wrap="square"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a:t>
            </a:r>
            <a:r>
              <a:rPr lang="en-US" sz="11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100" dirty="0" smtClean="0"/>
              <a:t>**$32.5 billion in 2001 dollars.</a:t>
            </a:r>
            <a:endParaRPr lang="en-US" sz="1100" dirty="0"/>
          </a:p>
          <a:p>
            <a:pPr>
              <a:lnSpc>
                <a:spcPct val="90000"/>
              </a:lnSpc>
              <a:spcBef>
                <a:spcPct val="50000"/>
              </a:spcBef>
              <a:buClr>
                <a:srgbClr val="FF3300"/>
              </a:buClr>
              <a:buFont typeface="Wingdings" pitchFamily="2" charset="2"/>
              <a:buNone/>
            </a:pPr>
            <a:r>
              <a:rPr lang="en-US" sz="1100" dirty="0"/>
              <a:t>Source: Insurance Information </a:t>
            </a:r>
            <a:r>
              <a:rPr lang="en-US" sz="1100" dirty="0" smtClean="0"/>
              <a:t>Institute.</a:t>
            </a:r>
            <a:endParaRPr lang="en-US" sz="11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
        <p:nvSpPr>
          <p:cNvPr id="6" name="Rectangle 7"/>
          <p:cNvSpPr>
            <a:spLocks noChangeArrowheads="1"/>
          </p:cNvSpPr>
          <p:nvPr/>
        </p:nvSpPr>
        <p:spPr bwMode="grayWhite">
          <a:xfrm>
            <a:off x="4283075" y="4374937"/>
            <a:ext cx="1603375" cy="981910"/>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68813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88</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lvl="1">
              <a:lnSpc>
                <a:spcPts val="1800"/>
              </a:lnSpc>
            </a:pPr>
            <a:r>
              <a:rPr lang="en-US" sz="1600" b="1" i="1" dirty="0" smtClean="0"/>
              <a:t>Effectively 100% for workers compensation</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387177" y="6551648"/>
            <a:ext cx="7644715"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a:t>
            </a:r>
          </a:p>
          <a:p>
            <a:pPr marL="681038" indent="-681038">
              <a:lnSpc>
                <a:spcPct val="75000"/>
              </a:lnSpc>
              <a:spcBef>
                <a:spcPct val="0"/>
              </a:spcBef>
              <a:buClrTx/>
            </a:pPr>
            <a:r>
              <a:rPr lang="en-US" sz="1050" i="1" dirty="0" smtClean="0"/>
              <a:t>for Terrorism Risk</a:t>
            </a:r>
            <a:r>
              <a:rPr lang="en-US" sz="1050" dirty="0" smtClean="0"/>
              <a:t>, April 2014.</a:t>
            </a:r>
            <a:endParaRPr lang="en-US" sz="1050" dirty="0"/>
          </a:p>
        </p:txBody>
      </p:sp>
    </p:spTree>
    <p:extLst>
      <p:ext uri="{BB962C8B-B14F-4D97-AF65-F5344CB8AC3E}">
        <p14:creationId xmlns:p14="http://schemas.microsoft.com/office/powerpoint/2010/main" val="1907287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89</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46412"/>
            <a:ext cx="8779857" cy="4652963"/>
          </a:xfrm>
        </p:spPr>
        <p:txBody>
          <a:bodyPr/>
          <a:lstStyle/>
          <a:p>
            <a:pPr>
              <a:lnSpc>
                <a:spcPts val="2200"/>
              </a:lnSpc>
              <a:spcBef>
                <a:spcPct val="50000"/>
              </a:spcBef>
            </a:pPr>
            <a:r>
              <a:rPr lang="en-US" b="1" dirty="0" smtClean="0"/>
              <a:t>Industry Is Working Hard for Reauthorization</a:t>
            </a:r>
          </a:p>
          <a:p>
            <a:pPr>
              <a:lnSpc>
                <a:spcPts val="2200"/>
              </a:lnSpc>
              <a:spcBef>
                <a:spcPct val="50000"/>
              </a:spcBef>
            </a:pPr>
            <a:r>
              <a:rPr lang="en-US" b="1" dirty="0" smtClean="0"/>
              <a:t>At Least 4 Congressional Hearings in House &amp; Senate</a:t>
            </a:r>
          </a:p>
          <a:p>
            <a:pPr>
              <a:lnSpc>
                <a:spcPts val="2200"/>
              </a:lnSpc>
              <a:spcBef>
                <a:spcPct val="50000"/>
              </a:spcBef>
            </a:pPr>
            <a:r>
              <a:rPr lang="en-US" b="1" dirty="0" smtClean="0"/>
              <a:t>3 House Bills Introduced in 2013</a:t>
            </a:r>
          </a:p>
          <a:p>
            <a:pPr>
              <a:lnSpc>
                <a:spcPts val="2200"/>
              </a:lnSpc>
              <a:spcBef>
                <a:spcPct val="50000"/>
              </a:spcBef>
            </a:pPr>
            <a:r>
              <a:rPr lang="en-US" b="1" dirty="0" smtClean="0"/>
              <a:t>Senate Bill 2244 Introduced in April</a:t>
            </a:r>
          </a:p>
          <a:p>
            <a:pPr lvl="1">
              <a:lnSpc>
                <a:spcPts val="2200"/>
              </a:lnSpc>
            </a:pPr>
            <a:r>
              <a:rPr lang="en-US" b="1" dirty="0" smtClean="0"/>
              <a:t>Increases mandatory recoupment from $27.5B to $37.5B</a:t>
            </a:r>
          </a:p>
          <a:p>
            <a:pPr lvl="1">
              <a:lnSpc>
                <a:spcPts val="2200"/>
              </a:lnSpc>
            </a:pPr>
            <a:r>
              <a:rPr lang="en-US" b="1" dirty="0" smtClean="0"/>
              <a:t>Increase insurer co-share 20% from 15%</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681" y="3792514"/>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554788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17084633"/>
              </p:ext>
            </p:extLst>
          </p:nvPr>
        </p:nvGraphicFramePr>
        <p:xfrm>
          <a:off x="-28576" y="1789117"/>
          <a:ext cx="9144000" cy="4719637"/>
        </p:xfrm>
        <a:graphic>
          <a:graphicData uri="http://schemas.openxmlformats.org/presentationml/2006/ole">
            <mc:AlternateContent xmlns:mc="http://schemas.openxmlformats.org/markup-compatibility/2006">
              <mc:Choice xmlns:v="urn:schemas-microsoft-com:vml" Requires="v">
                <p:oleObj spid="_x0000_s28478496"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 y="178911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381535"/>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smtClean="0">
                <a:solidFill>
                  <a:srgbClr val="000000"/>
                </a:solidFill>
              </a:rPr>
              <a:t>SNL </a:t>
            </a:r>
            <a:r>
              <a:rPr lang="en-US" sz="1100" dirty="0">
                <a:solidFill>
                  <a:srgbClr val="000000"/>
                </a:solidFill>
              </a:rPr>
              <a:t>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219881" y="1674813"/>
            <a:ext cx="3823981" cy="1997075"/>
          </a:xfrm>
          <a:prstGeom prst="wedgeRectCallout">
            <a:avLst>
              <a:gd name="adj1" fmla="val -84822"/>
              <a:gd name="adj2" fmla="val 353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5 states showed positive growth in the workers comp line from 2007 – 2012, the result of large job and payroll losses and a soft market.  Even through 2013, fewer than half the states will have recouped DPW losses</a:t>
            </a:r>
            <a:endParaRPr lang="en-US" b="1" dirty="0">
              <a:solidFill>
                <a:schemeClr val="bg1"/>
              </a:solidFill>
            </a:endParaRPr>
          </a:p>
        </p:txBody>
      </p:sp>
    </p:spTree>
    <p:extLst>
      <p:ext uri="{BB962C8B-B14F-4D97-AF65-F5344CB8AC3E}">
        <p14:creationId xmlns:p14="http://schemas.microsoft.com/office/powerpoint/2010/main" val="2434695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90</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8153887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91</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8476462"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0075" y="5629272"/>
            <a:ext cx="8010525"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i="1" dirty="0" smtClean="0">
                <a:solidFill>
                  <a:srgbClr val="FFFFFF"/>
                </a:solidFill>
                <a:latin typeface="Arial" pitchFamily="34" charset="0"/>
                <a:cs typeface="Arial" pitchFamily="34" charset="0"/>
              </a:rPr>
              <a:t>The Take-Up Rate for Workers Compensation is 100%</a:t>
            </a:r>
            <a:endParaRPr lang="en-US" sz="2400" b="1" i="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293963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92</a:t>
            </a:fld>
            <a:endParaRPr lang="en-US"/>
          </a:p>
        </p:txBody>
      </p:sp>
      <p:sp>
        <p:nvSpPr>
          <p:cNvPr id="8" name="TextBox 7"/>
          <p:cNvSpPr txBox="1"/>
          <p:nvPr/>
        </p:nvSpPr>
        <p:spPr>
          <a:xfrm>
            <a:off x="207467" y="6366684"/>
            <a:ext cx="6359766" cy="430887"/>
          </a:xfrm>
          <a:prstGeom prst="rect">
            <a:avLst/>
          </a:prstGeom>
          <a:noFill/>
        </p:spPr>
        <p:txBody>
          <a:bodyPr wrap="square" rtlCol="0">
            <a:spAutoFit/>
          </a:bodyPr>
          <a:lstStyle/>
          <a:p>
            <a:r>
              <a:rPr lang="en-US" sz="1100" dirty="0" smtClean="0"/>
              <a:t>*Data for 27 states with sufficient data.</a:t>
            </a:r>
          </a:p>
          <a:p>
            <a:r>
              <a:rPr lang="en-US" sz="1100" dirty="0" smtClean="0"/>
              <a:t>Source: Marsh </a:t>
            </a:r>
            <a:r>
              <a:rPr lang="en-US" sz="1100" i="1" dirty="0" smtClean="0"/>
              <a:t>2014 Terrorism Risk Insurance Report</a:t>
            </a:r>
            <a:r>
              <a:rPr lang="en-US" sz="1100" dirty="0" smtClean="0"/>
              <a:t>; Insurance Information Institute.</a:t>
            </a:r>
            <a:endParaRPr lang="en-US" sz="1100" dirty="0"/>
          </a:p>
        </p:txBody>
      </p:sp>
      <p:sp>
        <p:nvSpPr>
          <p:cNvPr id="9" name="AutoShape 13"/>
          <p:cNvSpPr>
            <a:spLocks noChangeArrowheads="1"/>
          </p:cNvSpPr>
          <p:nvPr/>
        </p:nvSpPr>
        <p:spPr bwMode="blackWhite">
          <a:xfrm>
            <a:off x="6272213" y="2000250"/>
            <a:ext cx="2614612" cy="2914650"/>
          </a:xfrm>
          <a:prstGeom prst="wedgeRectCallout">
            <a:avLst>
              <a:gd name="adj1" fmla="val -84567"/>
              <a:gd name="adj2" fmla="val 431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 of 41% in Michigan to a high of 84% in Massachusetts (where demand likely increased due to the April 2013 Boston Marathon bombing)</a:t>
            </a:r>
            <a:endParaRPr lang="en-US"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Tree>
    <p:extLst>
      <p:ext uri="{BB962C8B-B14F-4D97-AF65-F5344CB8AC3E}">
        <p14:creationId xmlns:p14="http://schemas.microsoft.com/office/powerpoint/2010/main" val="3750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93</a:t>
            </a:fld>
            <a:endParaRPr lang="en-US" smtClean="0"/>
          </a:p>
        </p:txBody>
      </p:sp>
      <p:sp>
        <p:nvSpPr>
          <p:cNvPr id="82949" name="Rectangle 2"/>
          <p:cNvSpPr>
            <a:spLocks noGrp="1" noChangeArrowheads="1"/>
          </p:cNvSpPr>
          <p:nvPr>
            <p:ph type="title"/>
          </p:nvPr>
        </p:nvSpPr>
        <p:spPr/>
        <p:txBody>
          <a:bodyPr/>
          <a:lstStyle/>
          <a:p>
            <a:r>
              <a:rPr lang="en-US" dirty="0" smtClean="0"/>
              <a:t>Top 3 Key Facts About TRIA</a:t>
            </a:r>
          </a:p>
        </p:txBody>
      </p:sp>
      <p:sp>
        <p:nvSpPr>
          <p:cNvPr id="1922051" name="Rectangle 3"/>
          <p:cNvSpPr>
            <a:spLocks noGrp="1" noChangeArrowheads="1"/>
          </p:cNvSpPr>
          <p:nvPr>
            <p:ph type="body" idx="1"/>
          </p:nvPr>
        </p:nvSpPr>
        <p:spPr>
          <a:xfrm>
            <a:off x="250723" y="1037755"/>
            <a:ext cx="8716296" cy="5448301"/>
          </a:xfrm>
        </p:spPr>
        <p:txBody>
          <a:bodyPr/>
          <a:lstStyle/>
          <a:p>
            <a:pPr marL="457200" indent="-457200">
              <a:lnSpc>
                <a:spcPct val="100000"/>
              </a:lnSpc>
              <a:buFont typeface="+mj-lt"/>
              <a:buAutoNum type="arabicPeriod"/>
            </a:pPr>
            <a:r>
              <a:rPr lang="en-US" sz="2200" b="1" dirty="0" smtClean="0"/>
              <a:t>TRIA costs taxpayers virtually nothing</a:t>
            </a:r>
          </a:p>
          <a:p>
            <a:pPr marL="457200" indent="-457200">
              <a:lnSpc>
                <a:spcPct val="100000"/>
              </a:lnSpc>
              <a:buFont typeface="+mj-lt"/>
              <a:buAutoNum type="arabicPeriod"/>
            </a:pPr>
            <a:r>
              <a:rPr lang="en-US" sz="2200" b="1" dirty="0" smtClean="0"/>
              <a:t>TRIA as currently structured continues to provide tangible benefits to the U.S. economy in the form of:</a:t>
            </a:r>
          </a:p>
          <a:p>
            <a:pPr lvl="1">
              <a:lnSpc>
                <a:spcPct val="100000"/>
              </a:lnSpc>
            </a:pPr>
            <a:r>
              <a:rPr lang="en-US" sz="2000" b="1" dirty="0" smtClean="0"/>
              <a:t>Terrorism insurance market stability, affordability and availability</a:t>
            </a:r>
          </a:p>
          <a:p>
            <a:pPr lvl="1">
              <a:lnSpc>
                <a:spcPct val="100000"/>
              </a:lnSpc>
            </a:pPr>
            <a:r>
              <a:rPr lang="en-US" sz="2000" b="1" dirty="0" smtClean="0"/>
              <a:t>Smooth functioning of commercial lending activity</a:t>
            </a:r>
          </a:p>
          <a:p>
            <a:pPr lvl="1">
              <a:lnSpc>
                <a:spcPct val="100000"/>
              </a:lnSpc>
            </a:pPr>
            <a:r>
              <a:rPr lang="en-US" sz="2000" b="1" dirty="0" smtClean="0"/>
              <a:t>Employment stimulus</a:t>
            </a:r>
          </a:p>
          <a:p>
            <a:pPr marL="457200" indent="-457200">
              <a:lnSpc>
                <a:spcPct val="100000"/>
              </a:lnSpc>
              <a:buFont typeface="+mj-lt"/>
              <a:buAutoNum type="arabicPeriod"/>
            </a:pPr>
            <a:r>
              <a:rPr lang="en-US" sz="2200" b="1" dirty="0" smtClean="0"/>
              <a:t>TRIA is now clearly a critical part of the U.S. national economic security infrastructure</a:t>
            </a:r>
          </a:p>
          <a:p>
            <a:pPr lvl="1">
              <a:lnSpc>
                <a:spcPct val="100000"/>
              </a:lnSpc>
            </a:pPr>
            <a:r>
              <a:rPr lang="en-US" sz="2000" b="1" dirty="0" smtClean="0"/>
              <a:t>A primary goal of terrorism is to destabilize the U.S. economy</a:t>
            </a:r>
          </a:p>
          <a:p>
            <a:pPr lvl="1">
              <a:lnSpc>
                <a:spcPct val="100000"/>
              </a:lnSpc>
            </a:pPr>
            <a:r>
              <a:rPr lang="en-US" sz="2000" b="1" dirty="0" smtClean="0"/>
              <a:t>Terrorism risk insurance is critical to ensure a swift recovery in the event of future attacks</a:t>
            </a:r>
            <a:endParaRPr lang="en-US" sz="2200" b="1" dirty="0" smtClean="0"/>
          </a:p>
          <a:p>
            <a:pPr>
              <a:lnSpc>
                <a:spcPct val="100000"/>
              </a:lnSpc>
            </a:pPr>
            <a:r>
              <a:rPr lang="en-US" sz="2200" b="1" i="1" dirty="0" smtClean="0">
                <a:solidFill>
                  <a:srgbClr val="FF0000"/>
                </a:solidFill>
              </a:rPr>
              <a:t>Bottom Line: TRIA is an unambiguous, unmitigated success</a:t>
            </a:r>
            <a:endParaRPr lang="en-US" sz="2000" b="1" i="1" dirty="0" smtClean="0">
              <a:solidFill>
                <a:srgbClr val="FF0000"/>
              </a:solidFill>
            </a:endParaRPr>
          </a:p>
        </p:txBody>
      </p:sp>
    </p:spTree>
    <p:extLst>
      <p:ext uri="{BB962C8B-B14F-4D97-AF65-F5344CB8AC3E}">
        <p14:creationId xmlns:p14="http://schemas.microsoft.com/office/powerpoint/2010/main" val="33426839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209882</TotalTime>
  <Words>7225</Words>
  <Application>Microsoft Office PowerPoint</Application>
  <PresentationFormat>On-screen Show (4:3)</PresentationFormat>
  <Paragraphs>891</Paragraphs>
  <Slides>94</Slides>
  <Notes>80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2" baseType="lpstr">
      <vt:lpstr>Arial</vt:lpstr>
      <vt:lpstr>Arial </vt:lpstr>
      <vt:lpstr>Symbol</vt:lpstr>
      <vt:lpstr>Times New Roman</vt:lpstr>
      <vt:lpstr>Verdana</vt:lpstr>
      <vt:lpstr>Wingdings</vt:lpstr>
      <vt:lpstr>Default Design</vt:lpstr>
      <vt:lpstr>Chart</vt:lpstr>
      <vt:lpstr>The Rough and Tumble Recovery       How the Great Recession Upset the Workers Comp Apple Cart </vt:lpstr>
      <vt:lpstr>PowerPoint Presentation</vt:lpstr>
      <vt:lpstr>P/C Net Income After Taxes 1991–2013 ($ Millions)</vt:lpstr>
      <vt:lpstr>Profitability Peaks &amp; Troughs in the P/C Insurance Industry, 1975 – 2013*</vt:lpstr>
      <vt:lpstr>P/C Insurance Industry  Combined Ratio, 2001–2013*</vt:lpstr>
      <vt:lpstr>Underwriting Gain (Loss) 1975–2013*</vt:lpstr>
      <vt:lpstr>Policyholder Surplus,  2006:Q4–2013:Q4</vt:lpstr>
      <vt:lpstr>Net Premium Growth (All P/C Lines): Annual Change, 1971—2014F</vt:lpstr>
      <vt:lpstr>Direct Premiums Written: Workers’ Comp Percent Change by State, 2007-2012*</vt:lpstr>
      <vt:lpstr>Direct Premiums Written: Worker’s Comp Percent Change by State, 2007-2012*</vt:lpstr>
      <vt:lpstr>Winners, Losers and the      “Great Recession”</vt:lpstr>
      <vt:lpstr>Labor Force Participation Rate, Jan. 2002—April 2014*</vt:lpstr>
      <vt:lpstr>PowerPoint Presentation</vt:lpstr>
      <vt:lpstr>Labor Force Participation Rate by Gender, 1948—2013</vt:lpstr>
      <vt:lpstr>Gender Wage Gap: Ratio of Median Annual Earnings of Women to Men, 1955 – 2012* </vt:lpstr>
      <vt:lpstr>PowerPoint Presentation</vt:lpstr>
      <vt:lpstr>Unemployment Rates by Gender and Education: 2006, 2010 and 2013</vt:lpstr>
      <vt:lpstr>Labor Force Participation Rate by Age: 2006, 2010 and 2013</vt:lpstr>
      <vt:lpstr>Labor Force Participation Rates for Workers Age 62-74 by Gender and Education*</vt:lpstr>
      <vt:lpstr>Unemployment Rates by Age and Race: 2006, 2010 and 2013</vt:lpstr>
      <vt:lpstr>PowerPoint Presentation</vt:lpstr>
      <vt:lpstr>PowerPoint Presentation</vt:lpstr>
      <vt:lpstr>US Real GDP Growth*</vt:lpstr>
      <vt:lpstr>Unemployment and Underemployment Rates: Still Too High, But Falling</vt:lpstr>
      <vt:lpstr>US Unemployment Rate Forecast</vt:lpstr>
      <vt:lpstr>PowerPoint Presentation</vt:lpstr>
      <vt:lpstr>PowerPoint Presentation</vt:lpstr>
      <vt:lpstr>PowerPoint Presentation</vt:lpstr>
      <vt:lpstr>Nonfarm Payroll (Wages and Salaries): Quarterly, 2005–2014:Q1</vt:lpstr>
      <vt:lpstr>Net Change in Government Employment: Jan. 2010—Apr. 2014</vt:lpstr>
      <vt:lpstr>Unemployment Rates by State, March 2014: Highest 25 States*</vt:lpstr>
      <vt:lpstr>PowerPoint Presentation</vt:lpstr>
      <vt:lpstr>Payroll vs. Workers Comp Net Written Premiums, 1990-2013P</vt:lpstr>
      <vt:lpstr>PowerPoint Presentation</vt:lpstr>
      <vt:lpstr>Business Bankruptcy Filings, 1980-2013</vt:lpstr>
      <vt:lpstr>Mass Layoff Announcements, Jan. 2002—May 2013*</vt:lpstr>
      <vt:lpstr>Average Weekly Hours of All Private Workers, Mar. 2006—Apr. 2014</vt:lpstr>
      <vt:lpstr>Average Hourly Wage of All Private Workers, Mar. 2006—Apr. 2014</vt:lpstr>
      <vt:lpstr>PowerPoint Presentation</vt:lpstr>
      <vt:lpstr>Labor Force Participation Rate, Jan. 2002—April 2014*</vt:lpstr>
      <vt:lpstr>PowerPoint Presentation</vt:lpstr>
      <vt:lpstr>Change in Number of Discouraged Workers: Apr. 2013 vs. Apr. 2014</vt:lpstr>
      <vt:lpstr>Discouraged Workers by Gender (as of April 2014)</vt:lpstr>
      <vt:lpstr>PowerPoint Presentation</vt:lpstr>
      <vt:lpstr>CONSTRUCTION, MANUFACTURING &amp; ENERGY OUTLOOK</vt:lpstr>
      <vt:lpstr>Value of New Private Construction: Residential &amp; Nonresidential, 2003-2013*</vt:lpstr>
      <vt:lpstr>Value of Private Construction Put in Place, by Segment,  March 2014 vs. March 2013*</vt:lpstr>
      <vt:lpstr>New Private Housing Starts, 1990-2019F</vt:lpstr>
      <vt:lpstr>PowerPoint Presentation</vt:lpstr>
      <vt:lpstr>Construction Employment, Jan. 2010—April 2014*</vt:lpstr>
      <vt:lpstr>Construction Employment,  Jan. 2003–April 2014 </vt:lpstr>
      <vt:lpstr>PowerPoint Presentation</vt:lpstr>
      <vt:lpstr>Manufacturing Employment, Jan. 2010—April 2014*</vt:lpstr>
      <vt:lpstr>Dollar Value* of Manufacturers’ Shipments Monthly, Jan. 1992—Mar. 2014</vt:lpstr>
      <vt:lpstr>PowerPoint Presentation</vt:lpstr>
      <vt:lpstr>Manufacturing Growth for Selected Sectors, 2014 vs. 2013*</vt:lpstr>
      <vt:lpstr>Business Investment: Expected to Accelerate, Fueling Commercial Exposure Growth</vt:lpstr>
      <vt:lpstr>12 Industries for the Next 10 Years: Insurance Solutions Needed</vt:lpstr>
      <vt:lpstr>PowerPoint Presentation</vt:lpstr>
      <vt:lpstr>Oil &amp; Gas Extraction Employment, Jan. 2010—April 2014*</vt:lpstr>
      <vt:lpstr>U.S. Natural Gas Production, 2000-2013</vt:lpstr>
      <vt:lpstr>U.S. Crude Oil Production, 2005-2015P</vt:lpstr>
      <vt:lpstr>Employment Trends in the Healthcare Industry</vt:lpstr>
      <vt:lpstr>PowerPoint Presentation</vt:lpstr>
      <vt:lpstr>U.S. Health Care Expenditures, 1965–2022F</vt:lpstr>
      <vt:lpstr>Rate of Health Care Expenditure Increase Compared to Population, CPI and GDP</vt:lpstr>
      <vt:lpstr>National Health Care Expenditures as a Share of GDP, 1965 – 2022F*</vt:lpstr>
      <vt:lpstr>Medical Cost Inflation vs. Overall CPI, 1995 - 2013</vt:lpstr>
      <vt:lpstr>Projected Number of People with No Health Insurance, 2013—2022*</vt:lpstr>
      <vt:lpstr>Growth in Health Professions, 1991-2013</vt:lpstr>
      <vt:lpstr>PowerPoint Presentation</vt:lpstr>
      <vt:lpstr>Growth in Healthcare Profession by Skill Level, 2012 – 2022F</vt:lpstr>
      <vt:lpstr>INVESTMENTS:  THE NEW REALITY</vt:lpstr>
      <vt:lpstr>Property/Casualty Insurance Industry Investment Income: 2000–20131</vt:lpstr>
      <vt:lpstr>Property/Casualty Insurance Industry Investment Gain: 1994–20131</vt:lpstr>
      <vt:lpstr>P/C Insurer Net Realized  Capital Gains/Losses, 1990-2013</vt:lpstr>
      <vt:lpstr>U.S. Treasury Security Yields: A Long Downward Trend, 1990–2014*</vt:lpstr>
      <vt:lpstr>Treasury Yield Curves:   Pre-Crisis (July 2007) vs. March 2014 </vt:lpstr>
      <vt:lpstr>Distribution of Bond Maturities, P/C Insurance Industry, 2003-2013</vt:lpstr>
      <vt:lpstr>PowerPoint Presentation</vt:lpstr>
      <vt:lpstr>Outlook for U.S. Treasury Bond Yields    Through 2015</vt:lpstr>
      <vt:lpstr>PowerPoint Presentation</vt:lpstr>
      <vt:lpstr>Global Reinsurance Capital (Traditional    and Alternative), 2007 - 2013</vt:lpstr>
      <vt:lpstr>Alternative Capacity as a Percentage of Global Property Catastrophe Reinsurance Limit</vt:lpstr>
      <vt:lpstr>Reinsurance Pricing: Rate-on-Line Index    by Region, 1990 – 2014*</vt:lpstr>
      <vt:lpstr>Terrorism Update</vt:lpstr>
      <vt:lpstr>Loss Distribution by Type of Insurance from Sept. 11 Terrorist Attack ($ 2013)</vt:lpstr>
      <vt:lpstr>Summary of President’s Working Group Report on TRIA (April 2014)</vt:lpstr>
      <vt:lpstr>Terrorism Risk Insurance Program</vt:lpstr>
      <vt:lpstr>I.I.I. White Paper (March 2014): Terrorism Risk: A Constant Threat</vt:lpstr>
      <vt:lpstr>Terrorism Insurance Take-up Rates, By Year, 2003-2013</vt:lpstr>
      <vt:lpstr>Terrorism Insurance Take-Up Rates by State for 2013*</vt:lpstr>
      <vt:lpstr>Top 3 Key Facts About TRIA</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3989</cp:revision>
  <cp:lastPrinted>2014-05-03T21:03:18Z</cp:lastPrinted>
  <dcterms:modified xsi:type="dcterms:W3CDTF">2014-05-08T13:39:15Z</dcterms:modified>
</cp:coreProperties>
</file>