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2"/>
  </p:notesMasterIdLst>
  <p:handoutMasterIdLst>
    <p:handoutMasterId r:id="rId33"/>
  </p:handoutMasterIdLst>
  <p:sldIdLst>
    <p:sldId id="4459" r:id="rId2"/>
    <p:sldId id="4461" r:id="rId3"/>
    <p:sldId id="4456" r:id="rId4"/>
    <p:sldId id="4466" r:id="rId5"/>
    <p:sldId id="4457" r:id="rId6"/>
    <p:sldId id="4458" r:id="rId7"/>
    <p:sldId id="4452" r:id="rId8"/>
    <p:sldId id="4449" r:id="rId9"/>
    <p:sldId id="4450" r:id="rId10"/>
    <p:sldId id="4451" r:id="rId11"/>
    <p:sldId id="4455" r:id="rId12"/>
    <p:sldId id="4460" r:id="rId13"/>
    <p:sldId id="4467" r:id="rId14"/>
    <p:sldId id="4464" r:id="rId15"/>
    <p:sldId id="4465" r:id="rId16"/>
    <p:sldId id="4462" r:id="rId17"/>
    <p:sldId id="4463" r:id="rId18"/>
    <p:sldId id="4470" r:id="rId19"/>
    <p:sldId id="4469" r:id="rId20"/>
    <p:sldId id="4468" r:id="rId21"/>
    <p:sldId id="4471" r:id="rId22"/>
    <p:sldId id="4472" r:id="rId23"/>
    <p:sldId id="4478" r:id="rId24"/>
    <p:sldId id="4479" r:id="rId25"/>
    <p:sldId id="4480" r:id="rId26"/>
    <p:sldId id="4473" r:id="rId27"/>
    <p:sldId id="4474" r:id="rId28"/>
    <p:sldId id="4475" r:id="rId29"/>
    <p:sldId id="4476" r:id="rId30"/>
    <p:sldId id="4477"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ch, James" initials="LJ" lastIdx="1" clrIdx="0">
    <p:extLst>
      <p:ext uri="{19B8F6BF-5375-455C-9EA6-DF929625EA0E}">
        <p15:presenceInfo xmlns:p15="http://schemas.microsoft.com/office/powerpoint/2012/main" userId="Lynch, Ja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00FF00"/>
    <a:srgbClr val="339933"/>
    <a:srgbClr val="2B7299"/>
    <a:srgbClr val="3691C4"/>
    <a:srgbClr val="3333CC"/>
    <a:srgbClr val="28688C"/>
    <a:srgbClr val="E5F1F7"/>
    <a:srgbClr val="4B9FCD"/>
    <a:srgbClr val="D0D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785" autoAdjust="0"/>
  </p:normalViewPr>
  <p:slideViewPr>
    <p:cSldViewPr snapToGrid="0">
      <p:cViewPr varScale="1">
        <p:scale>
          <a:sx n="116" d="100"/>
          <a:sy n="116" d="100"/>
        </p:scale>
        <p:origin x="1446" y="84"/>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9592"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algn="r" defTabSz="914182" eaLnBrk="0" hangingPunct="0">
              <a:defRPr sz="1200">
                <a:latin typeface="Arial" charset="0"/>
                <a:cs typeface="+mn-cs"/>
              </a:defRPr>
            </a:lvl1pPr>
          </a:lstStyle>
          <a:p>
            <a:pPr>
              <a:defRPr/>
            </a:pPr>
            <a:fld id="{56428D4E-CD86-468D-BEE4-4FD3A017EE70}" type="datetime1">
              <a:rPr lang="en-US"/>
              <a:pPr>
                <a:defRPr/>
              </a:pPr>
              <a:t>7/17/2015</a:t>
            </a:fld>
            <a:endParaRPr lang="en-US"/>
          </a:p>
        </p:txBody>
      </p:sp>
      <p:sp>
        <p:nvSpPr>
          <p:cNvPr id="229380" name="Rectangle 1028"/>
          <p:cNvSpPr>
            <a:spLocks noGrp="1" noChangeArrowheads="1"/>
          </p:cNvSpPr>
          <p:nvPr>
            <p:ph type="ftr" sz="quarter" idx="2"/>
          </p:nvPr>
        </p:nvSpPr>
        <p:spPr bwMode="auto">
          <a:xfrm>
            <a:off x="0"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9592"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algn="r" defTabSz="914182"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26333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2537" y="3824750"/>
            <a:ext cx="5866916" cy="5155306"/>
          </a:xfrm>
          <a:prstGeom prst="rect">
            <a:avLst/>
          </a:prstGeom>
          <a:noFill/>
          <a:ln w="9525" algn="ctr">
            <a:noFill/>
            <a:miter lim="800000"/>
            <a:headEnd/>
            <a:tailEnd/>
          </a:ln>
          <a:effectLst/>
        </p:spPr>
        <p:txBody>
          <a:bodyPr vert="horz" wrap="square" lIns="46135" tIns="46135" rIns="46135" bIns="461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3726" y="9046875"/>
            <a:ext cx="706129" cy="247936"/>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670">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2591394979"/>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sldNum" sz="quarter" idx="5"/>
          </p:nvPr>
        </p:nvSpPr>
        <p:spPr/>
        <p:txBody>
          <a:bodyPr/>
          <a:lstStyle/>
          <a:p>
            <a:pPr defTabSz="930275">
              <a:defRPr/>
            </a:pPr>
            <a:fld id="{2FE510D7-B99E-4E55-8F43-06B9F83D8667}" type="slidenum">
              <a:rPr lang="en-US" smtClean="0"/>
              <a:pPr defTabSz="930275">
                <a:defRPr/>
              </a:pPr>
              <a:t>1</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18989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15</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55490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16</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735604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17</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52052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18</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92263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19</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69009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20</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86958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21</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98510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22</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6026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p:txBody>
          <a:bodyPr/>
          <a:lstStyle/>
          <a:p>
            <a:pPr defTabSz="930193">
              <a:defRPr/>
            </a:pPr>
            <a:fld id="{C6C4E0AF-5D2C-4A7D-94C4-22DCD01989B4}" type="slidenum">
              <a:rPr lang="en-US" smtClean="0"/>
              <a:pPr defTabSz="930193">
                <a:defRPr/>
              </a:pPr>
              <a:t>23</a:t>
            </a:fld>
            <a:endParaRPr lang="en-US" dirty="0"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062696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p:txBody>
          <a:bodyPr/>
          <a:lstStyle/>
          <a:p>
            <a:pPr defTabSz="930193">
              <a:defRPr/>
            </a:pPr>
            <a:fld id="{E5BC79C2-CC9A-46F0-8295-B19A46501FB1}" type="slidenum">
              <a:rPr lang="en-US" smtClean="0"/>
              <a:pPr defTabSz="930193">
                <a:defRPr/>
              </a:pPr>
              <a:t>24</a:t>
            </a:fld>
            <a:endParaRPr lang="en-US" dirty="0" smtClean="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919541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2</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41483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sldNum" sz="quarter" idx="5"/>
          </p:nvPr>
        </p:nvSpPr>
        <p:spPr/>
        <p:txBody>
          <a:bodyPr/>
          <a:lstStyle/>
          <a:p>
            <a:pPr defTabSz="930193">
              <a:defRPr/>
            </a:pPr>
            <a:fld id="{E0922197-1AA6-4E47-B8CB-9E2F4E4BE045}" type="slidenum">
              <a:rPr lang="en-US" smtClean="0"/>
              <a:pPr defTabSz="930193">
                <a:defRPr/>
              </a:pPr>
              <a:t>25</a:t>
            </a:fld>
            <a:endParaRPr lang="en-US" dirty="0"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159722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26</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80025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27</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77798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28</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92241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29</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10450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30</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3787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3</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28796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4</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73823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5</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37369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6</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4462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3154364" y="9047163"/>
            <a:ext cx="704850" cy="247650"/>
          </a:xfrm>
          <a:prstGeom prst="rect">
            <a:avLst/>
          </a:prstGeom>
          <a:noFill/>
          <a:ln w="9525">
            <a:noFill/>
            <a:miter lim="800000"/>
            <a:headEnd/>
            <a:tailEnd/>
          </a:ln>
        </p:spPr>
        <p:txBody>
          <a:bodyPr lIns="45956" tIns="46569" rIns="45956" bIns="46569" anchor="b">
            <a:spAutoFit/>
          </a:bodyPr>
          <a:lstStyle/>
          <a:p>
            <a:pPr algn="ctr" defTabSz="930275"/>
            <a:fld id="{9F24300E-CB30-4351-A5BB-8B3ECC1551CE}" type="slidenum">
              <a:rPr lang="en-US" sz="1000"/>
              <a:pPr algn="ctr" defTabSz="930275"/>
              <a:t>12</a:t>
            </a:fld>
            <a:endParaRPr lang="en-US" sz="10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9330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13</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37739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3224461" y="9197949"/>
            <a:ext cx="720513" cy="251778"/>
          </a:xfrm>
          <a:prstGeom prst="rect">
            <a:avLst/>
          </a:prstGeom>
          <a:noFill/>
          <a:ln w="9525">
            <a:noFill/>
            <a:miter lim="800000"/>
            <a:headEnd/>
            <a:tailEnd/>
          </a:ln>
        </p:spPr>
        <p:txBody>
          <a:bodyPr lIns="46829" tIns="47454" rIns="46829" bIns="47454" anchor="b">
            <a:spAutoFit/>
          </a:bodyPr>
          <a:lstStyle/>
          <a:p>
            <a:pPr algn="ctr" defTabSz="947950"/>
            <a:fld id="{5C1989CA-1A92-4DB6-A85A-D489C0504DE6}" type="slidenum">
              <a:rPr lang="en-US" sz="1000"/>
              <a:pPr algn="ctr" defTabSz="947950"/>
              <a:t>14</a:t>
            </a:fld>
            <a:endParaRPr lang="en-US" sz="10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768625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Lst>
  <p:timing>
    <p:tnLst>
      <p:par>
        <p:cTn id="1" dur="indefinite" restart="never" nodeType="tmRoot"/>
      </p:par>
    </p:tnLst>
  </p:timing>
  <p:hf hdr="0" ftr="0" dt="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casact.org/professionalism/standards/princip/sppcrate.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mdinsurance.state.md.us/sa/docs/documents/insurer/bulletins/bulletin-14-23-unfair-discrimination-in-rating.pd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85800" y="2261184"/>
            <a:ext cx="7772400" cy="2159053"/>
          </a:xfrm>
          <a:ln/>
        </p:spPr>
        <p:txBody>
          <a:bodyPr/>
          <a:lstStyle/>
          <a:p>
            <a:r>
              <a:rPr lang="en-US" dirty="0" smtClean="0"/>
              <a:t>Price Optimization in Auto Insurance Markets</a:t>
            </a:r>
            <a:br>
              <a:rPr lang="en-US" dirty="0" smtClean="0"/>
            </a:br>
            <a:r>
              <a:rPr lang="en-US" sz="3600" i="1" dirty="0" smtClean="0"/>
              <a:t>Actuarial, Economic and Regulatory Considerations</a:t>
            </a:r>
            <a:endParaRPr lang="en-US" dirty="0"/>
          </a:p>
        </p:txBody>
      </p:sp>
      <p:sp>
        <p:nvSpPr>
          <p:cNvPr id="17410" name="Rectangle 3"/>
          <p:cNvSpPr>
            <a:spLocks noGrp="1" noChangeArrowheads="1"/>
          </p:cNvSpPr>
          <p:nvPr>
            <p:ph type="subTitle" idx="1"/>
          </p:nvPr>
        </p:nvSpPr>
        <p:spPr>
          <a:xfrm>
            <a:off x="650875" y="4589049"/>
            <a:ext cx="7807325" cy="1312667"/>
          </a:xfrm>
        </p:spPr>
        <p:txBody>
          <a:bodyPr/>
          <a:lstStyle/>
          <a:p>
            <a:r>
              <a:rPr lang="en-US" dirty="0" smtClean="0"/>
              <a:t>National Conference of Insurance Legislators</a:t>
            </a:r>
          </a:p>
          <a:p>
            <a:r>
              <a:rPr lang="en-US" dirty="0" smtClean="0"/>
              <a:t>Indianapolis, IN</a:t>
            </a:r>
          </a:p>
          <a:p>
            <a:r>
              <a:rPr lang="en-US" dirty="0" smtClean="0"/>
              <a:t>July 17, 2015</a:t>
            </a:r>
            <a:endParaRPr lang="en-US" dirty="0"/>
          </a:p>
        </p:txBody>
      </p:sp>
      <p:sp>
        <p:nvSpPr>
          <p:cNvPr id="17411"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latin typeface="Arial" panose="020B0604020202020204" pitchFamily="34" charset="0"/>
                <a:cs typeface="Arial" panose="020B0604020202020204" pitchFamily="34" charset="0"/>
              </a:rPr>
              <a:t>Robert P. Hartwig, Ph.D., CPCU, President &amp; Economist</a:t>
            </a:r>
          </a:p>
          <a:p>
            <a:pPr algn="ctr" eaLnBrk="0" hangingPunct="0">
              <a:lnSpc>
                <a:spcPct val="90000"/>
              </a:lnSpc>
              <a:spcBef>
                <a:spcPct val="25000"/>
              </a:spcBef>
              <a:buClr>
                <a:schemeClr val="accent1"/>
              </a:buClr>
            </a:pPr>
            <a:r>
              <a:rPr lang="en-US" b="1" dirty="0">
                <a:solidFill>
                  <a:schemeClr val="bg2"/>
                </a:solidFill>
                <a:latin typeface="Arial" panose="020B0604020202020204" pitchFamily="34" charset="0"/>
                <a:cs typeface="Arial" panose="020B0604020202020204" pitchFamily="34" charset="0"/>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latin typeface="Arial" panose="020B0604020202020204" pitchFamily="34" charset="0"/>
                <a:cs typeface="Arial" panose="020B0604020202020204" pitchFamily="34" charset="0"/>
                <a:sym typeface="Symbol" pitchFamily="18" charset="2"/>
              </a:rPr>
              <a:t>Tel: 212.346.5520  Cell: 917.453.1885  bobh@iii.org  www.iii.org</a:t>
            </a:r>
          </a:p>
        </p:txBody>
      </p:sp>
    </p:spTree>
    <p:extLst>
      <p:ext uri="{BB962C8B-B14F-4D97-AF65-F5344CB8AC3E}">
        <p14:creationId xmlns:p14="http://schemas.microsoft.com/office/powerpoint/2010/main" val="206711778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Optimization Defined…</a:t>
            </a:r>
            <a:endParaRPr lang="en-US" dirty="0"/>
          </a:p>
        </p:txBody>
      </p:sp>
      <p:sp>
        <p:nvSpPr>
          <p:cNvPr id="7" name="Content Placeholder 6"/>
          <p:cNvSpPr>
            <a:spLocks noGrp="1"/>
          </p:cNvSpPr>
          <p:nvPr>
            <p:ph sz="half" idx="2"/>
          </p:nvPr>
        </p:nvSpPr>
        <p:spPr>
          <a:xfrm>
            <a:off x="128790" y="1160475"/>
            <a:ext cx="4038600" cy="5573161"/>
          </a:xfrm>
          <a:ln>
            <a:solidFill>
              <a:srgbClr val="FF0000"/>
            </a:solidFill>
          </a:ln>
        </p:spPr>
        <p:txBody>
          <a:bodyPr/>
          <a:lstStyle/>
          <a:p>
            <a:r>
              <a:rPr lang="en-US" b="1" dirty="0" smtClean="0">
                <a:solidFill>
                  <a:srgbClr val="FF0000"/>
                </a:solidFill>
              </a:rPr>
              <a:t>California:</a:t>
            </a:r>
          </a:p>
          <a:p>
            <a:pPr lvl="1"/>
            <a:r>
              <a:rPr lang="en-US" dirty="0" smtClean="0"/>
              <a:t>“…any </a:t>
            </a:r>
            <a:r>
              <a:rPr lang="en-US" dirty="0"/>
              <a:t>method of taking into account an individual’s or class’s </a:t>
            </a:r>
            <a:r>
              <a:rPr lang="en-US" b="1" u="sng" dirty="0"/>
              <a:t>willingness to pay a higher premium </a:t>
            </a:r>
            <a:r>
              <a:rPr lang="en-US" dirty="0"/>
              <a:t>relative to other individuals or classes.”</a:t>
            </a:r>
          </a:p>
          <a:p>
            <a:pPr lvl="1"/>
            <a:endParaRPr lang="en-US" dirty="0" smtClean="0"/>
          </a:p>
        </p:txBody>
      </p:sp>
      <p:sp>
        <p:nvSpPr>
          <p:cNvPr id="4" name="Slide Number Placeholder 3"/>
          <p:cNvSpPr>
            <a:spLocks noGrp="1"/>
          </p:cNvSpPr>
          <p:nvPr>
            <p:ph type="sldNum" sz="quarter" idx="12"/>
          </p:nvPr>
        </p:nvSpPr>
        <p:spPr/>
        <p:txBody>
          <a:bodyPr/>
          <a:lstStyle/>
          <a:p>
            <a:pPr>
              <a:defRPr/>
            </a:pPr>
            <a:fld id="{8F1D8FF3-5AB6-4EC6-BDC2-E6058C96F901}" type="slidenum">
              <a:rPr lang="en-US" smtClean="0"/>
              <a:pPr>
                <a:defRPr/>
              </a:pPr>
              <a:t>10</a:t>
            </a:fld>
            <a:endParaRPr lang="en-US"/>
          </a:p>
        </p:txBody>
      </p:sp>
      <p:sp>
        <p:nvSpPr>
          <p:cNvPr id="10" name="Content Placeholder 6"/>
          <p:cNvSpPr>
            <a:spLocks noGrp="1"/>
          </p:cNvSpPr>
          <p:nvPr>
            <p:ph sz="half" idx="2"/>
          </p:nvPr>
        </p:nvSpPr>
        <p:spPr>
          <a:xfrm>
            <a:off x="4535580" y="1160476"/>
            <a:ext cx="4217541" cy="5573161"/>
          </a:xfrm>
          <a:ln>
            <a:solidFill>
              <a:srgbClr val="FF0000"/>
            </a:solidFill>
          </a:ln>
        </p:spPr>
        <p:txBody>
          <a:bodyPr/>
          <a:lstStyle/>
          <a:p>
            <a:r>
              <a:rPr lang="en-US" b="1" dirty="0" smtClean="0">
                <a:solidFill>
                  <a:srgbClr val="FF0000"/>
                </a:solidFill>
              </a:rPr>
              <a:t>New York:</a:t>
            </a:r>
            <a:endParaRPr lang="en-US" b="1" dirty="0">
              <a:solidFill>
                <a:srgbClr val="FF0000"/>
              </a:solidFill>
            </a:endParaRPr>
          </a:p>
          <a:p>
            <a:pPr lvl="1"/>
            <a:r>
              <a:rPr lang="en-US" dirty="0" smtClean="0"/>
              <a:t>“…the </a:t>
            </a:r>
            <a:r>
              <a:rPr lang="en-US" dirty="0"/>
              <a:t>practice of varying rates based on </a:t>
            </a:r>
            <a:r>
              <a:rPr lang="en-US" b="1" u="sng" dirty="0"/>
              <a:t>factors other than those directly related to risk of loss</a:t>
            </a:r>
            <a:r>
              <a:rPr lang="en-US" dirty="0"/>
              <a:t>, for example, setting rates or factors based on an insured’s likelihood to renew a policy or on an individual’s or class of individuals’ perceived willingness to pay a higher premium relative to other individuals or classes”</a:t>
            </a:r>
          </a:p>
          <a:p>
            <a:pPr lvl="1"/>
            <a:endParaRPr lang="en-US" b="1" dirty="0" smtClean="0">
              <a:solidFill>
                <a:srgbClr val="FF0000"/>
              </a:solidFill>
            </a:endParaRPr>
          </a:p>
        </p:txBody>
      </p:sp>
    </p:spTree>
    <p:extLst>
      <p:ext uri="{BB962C8B-B14F-4D97-AF65-F5344CB8AC3E}">
        <p14:creationId xmlns:p14="http://schemas.microsoft.com/office/powerpoint/2010/main" val="312499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dow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down)">
                                      <p:cBhvr>
                                        <p:cTn id="1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Optimization Defined…</a:t>
            </a:r>
            <a:endParaRPr lang="en-US" dirty="0"/>
          </a:p>
        </p:txBody>
      </p:sp>
      <p:sp>
        <p:nvSpPr>
          <p:cNvPr id="7" name="Content Placeholder 6"/>
          <p:cNvSpPr>
            <a:spLocks noGrp="1"/>
          </p:cNvSpPr>
          <p:nvPr>
            <p:ph sz="half" idx="2"/>
          </p:nvPr>
        </p:nvSpPr>
        <p:spPr>
          <a:xfrm>
            <a:off x="128790" y="1160475"/>
            <a:ext cx="4038600" cy="5573161"/>
          </a:xfrm>
          <a:ln>
            <a:solidFill>
              <a:srgbClr val="FF0000"/>
            </a:solidFill>
          </a:ln>
        </p:spPr>
        <p:txBody>
          <a:bodyPr/>
          <a:lstStyle/>
          <a:p>
            <a:r>
              <a:rPr lang="en-US" b="1" dirty="0" smtClean="0">
                <a:solidFill>
                  <a:srgbClr val="FF0000"/>
                </a:solidFill>
              </a:rPr>
              <a:t>Vermont:</a:t>
            </a:r>
          </a:p>
          <a:p>
            <a:pPr lvl="1"/>
            <a:r>
              <a:rPr lang="en-US" dirty="0" smtClean="0"/>
              <a:t>“…</a:t>
            </a:r>
            <a:r>
              <a:rPr lang="en-US" dirty="0"/>
              <a:t>While there is no universally-accepted definition of price optimization, the practice, in some of its applications, </a:t>
            </a:r>
            <a:r>
              <a:rPr lang="en-US" b="1" u="sng" dirty="0"/>
              <a:t>involves the judgmental use of factors not specifically related to a policyholder's risk profile</a:t>
            </a:r>
            <a:r>
              <a:rPr lang="en-US" dirty="0"/>
              <a:t> to help determine or adjust his or her insurance </a:t>
            </a:r>
            <a:r>
              <a:rPr lang="en-US" dirty="0" smtClean="0"/>
              <a:t>premium.”</a:t>
            </a:r>
          </a:p>
        </p:txBody>
      </p:sp>
      <p:sp>
        <p:nvSpPr>
          <p:cNvPr id="10" name="Content Placeholder 6"/>
          <p:cNvSpPr>
            <a:spLocks noGrp="1"/>
          </p:cNvSpPr>
          <p:nvPr>
            <p:ph sz="half" idx="2"/>
          </p:nvPr>
        </p:nvSpPr>
        <p:spPr>
          <a:xfrm>
            <a:off x="4535580" y="1160476"/>
            <a:ext cx="4217541" cy="5573161"/>
          </a:xfrm>
          <a:ln>
            <a:solidFill>
              <a:srgbClr val="FF0000"/>
            </a:solidFill>
          </a:ln>
        </p:spPr>
        <p:txBody>
          <a:bodyPr/>
          <a:lstStyle/>
          <a:p>
            <a:r>
              <a:rPr lang="en-US" b="1" dirty="0" smtClean="0">
                <a:solidFill>
                  <a:srgbClr val="FF0000"/>
                </a:solidFill>
              </a:rPr>
              <a:t>Washington State:</a:t>
            </a:r>
            <a:endParaRPr lang="en-US" b="1" dirty="0">
              <a:solidFill>
                <a:srgbClr val="FF0000"/>
              </a:solidFill>
            </a:endParaRPr>
          </a:p>
          <a:p>
            <a:pPr lvl="1"/>
            <a:r>
              <a:rPr lang="en-US" dirty="0" smtClean="0"/>
              <a:t>“…</a:t>
            </a:r>
            <a:r>
              <a:rPr lang="en-US" dirty="0"/>
              <a:t>price optimization involves an insurer’s </a:t>
            </a:r>
            <a:r>
              <a:rPr lang="en-US" b="1" u="sng" dirty="0"/>
              <a:t>use of sophisticated statistical analysis, often using non-insurance data</a:t>
            </a:r>
            <a:r>
              <a:rPr lang="en-US" dirty="0"/>
              <a:t>, to predict a policyholder’s likelihood of renewing a </a:t>
            </a:r>
            <a:r>
              <a:rPr lang="en-US" dirty="0" smtClean="0"/>
              <a:t>policy.”</a:t>
            </a:r>
            <a:endParaRPr lang="en-US" dirty="0"/>
          </a:p>
          <a:p>
            <a:pPr lvl="1"/>
            <a:endParaRPr lang="en-US" b="1" dirty="0" smtClean="0">
              <a:solidFill>
                <a:srgbClr val="FF0000"/>
              </a:solidFill>
            </a:endParaRPr>
          </a:p>
        </p:txBody>
      </p:sp>
    </p:spTree>
    <p:extLst>
      <p:ext uri="{BB962C8B-B14F-4D97-AF65-F5344CB8AC3E}">
        <p14:creationId xmlns:p14="http://schemas.microsoft.com/office/powerpoint/2010/main" val="175149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dow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down)">
                                      <p:cBhvr>
                                        <p:cTn id="1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12</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7" name="Rectangle 8"/>
          <p:cNvSpPr>
            <a:spLocks noChangeArrowheads="1"/>
          </p:cNvSpPr>
          <p:nvPr/>
        </p:nvSpPr>
        <p:spPr bwMode="auto">
          <a:xfrm>
            <a:off x="563050" y="4617533"/>
            <a:ext cx="8008373" cy="1089529"/>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dirty="0" smtClean="0">
                <a:solidFill>
                  <a:srgbClr val="225A7A"/>
                </a:solidFill>
                <a:latin typeface="Arial" panose="020B0604020202020204" pitchFamily="34" charset="0"/>
                <a:cs typeface="Arial" panose="020B0604020202020204" pitchFamily="34" charset="0"/>
              </a:rPr>
              <a:t>Price Optimization is Widely Used in Many (Most) Markets</a:t>
            </a:r>
            <a:endParaRPr lang="en-US" sz="3600" b="1" i="1" dirty="0">
              <a:solidFill>
                <a:srgbClr val="FF0000"/>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blackWhite">
          <a:xfrm>
            <a:off x="196948" y="2260600"/>
            <a:ext cx="8721969" cy="2008188"/>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Economics 101:</a:t>
            </a:r>
          </a:p>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The Ubiquitous and Uncontroversial Nature of Price Optimization</a:t>
            </a:r>
          </a:p>
        </p:txBody>
      </p:sp>
    </p:spTree>
    <p:extLst>
      <p:ext uri="{BB962C8B-B14F-4D97-AF65-F5344CB8AC3E}">
        <p14:creationId xmlns:p14="http://schemas.microsoft.com/office/powerpoint/2010/main" val="338662656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13</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Price Optimization: Commonly Applied    in Many Markets</a:t>
            </a:r>
            <a:endParaRPr lang="en-US" dirty="0"/>
          </a:p>
        </p:txBody>
      </p:sp>
      <p:sp>
        <p:nvSpPr>
          <p:cNvPr id="1922051" name="Rectangle 3"/>
          <p:cNvSpPr>
            <a:spLocks noGrp="1" noChangeArrowheads="1"/>
          </p:cNvSpPr>
          <p:nvPr>
            <p:ph type="body" idx="4294967295"/>
          </p:nvPr>
        </p:nvSpPr>
        <p:spPr>
          <a:xfrm>
            <a:off x="107488" y="1088766"/>
            <a:ext cx="8863988" cy="4652963"/>
          </a:xfrm>
        </p:spPr>
        <p:txBody>
          <a:bodyPr/>
          <a:lstStyle/>
          <a:p>
            <a:pPr>
              <a:lnSpc>
                <a:spcPct val="100000"/>
              </a:lnSpc>
            </a:pPr>
            <a:r>
              <a:rPr lang="en-US" sz="2000" b="1" dirty="0" smtClean="0"/>
              <a:t>Price Optimization is Generally Uncontroversial in the Pricing of Products and Services in Other Markets</a:t>
            </a:r>
          </a:p>
          <a:p>
            <a:pPr>
              <a:lnSpc>
                <a:spcPct val="100000"/>
              </a:lnSpc>
            </a:pPr>
            <a:r>
              <a:rPr lang="en-US" sz="2000" b="1" dirty="0" smtClean="0"/>
              <a:t>Widely Applied in Many (if not Most) Markets</a:t>
            </a:r>
          </a:p>
          <a:p>
            <a:pPr>
              <a:lnSpc>
                <a:spcPct val="100000"/>
              </a:lnSpc>
            </a:pPr>
            <a:r>
              <a:rPr lang="en-US" sz="2000" b="1" dirty="0" smtClean="0"/>
              <a:t>Pricing in Most Markets Is Dynamic (Supply/Demand Sensitive)</a:t>
            </a:r>
          </a:p>
          <a:p>
            <a:pPr lvl="1">
              <a:lnSpc>
                <a:spcPct val="100000"/>
              </a:lnSpc>
            </a:pPr>
            <a:r>
              <a:rPr lang="en-US" sz="1800" b="1" dirty="0" smtClean="0"/>
              <a:t>Prices change frequently and in some markets nearly continuously</a:t>
            </a:r>
          </a:p>
          <a:p>
            <a:pPr lvl="1">
              <a:lnSpc>
                <a:spcPct val="100000"/>
              </a:lnSpc>
            </a:pPr>
            <a:r>
              <a:rPr lang="en-US" sz="1800" b="1" dirty="0" smtClean="0"/>
              <a:t>Prices change to balance supply and demand in markets</a:t>
            </a:r>
          </a:p>
          <a:p>
            <a:pPr lvl="1">
              <a:lnSpc>
                <a:spcPct val="100000"/>
              </a:lnSpc>
            </a:pPr>
            <a:r>
              <a:rPr lang="en-US" sz="1800" b="1" dirty="0" smtClean="0"/>
              <a:t>Economists refer to this as market “clearing”</a:t>
            </a:r>
          </a:p>
          <a:p>
            <a:pPr lvl="1">
              <a:lnSpc>
                <a:spcPct val="100000"/>
              </a:lnSpc>
            </a:pPr>
            <a:r>
              <a:rPr lang="en-US" sz="1800" b="1" dirty="0" smtClean="0"/>
              <a:t>Examples: Airlines, hotels, rental cars, electricity, gasoline, movie theaters, food producers and vendors, restaurants, fashion retailers, concert and sporting events, Uber fares are all priced dynamically according to prevailing supply and demand conditions</a:t>
            </a:r>
          </a:p>
          <a:p>
            <a:pPr>
              <a:lnSpc>
                <a:spcPct val="100000"/>
              </a:lnSpc>
            </a:pPr>
            <a:r>
              <a:rPr lang="en-US" sz="2000" b="1" dirty="0" smtClean="0"/>
              <a:t>Insurance Pricing Is Very Different</a:t>
            </a:r>
          </a:p>
          <a:p>
            <a:pPr>
              <a:lnSpc>
                <a:spcPct val="100000"/>
              </a:lnSpc>
            </a:pPr>
            <a:r>
              <a:rPr lang="en-US" sz="2000" b="1" dirty="0" smtClean="0"/>
              <a:t>Not Dynamic</a:t>
            </a:r>
            <a:endParaRPr lang="en-US" sz="1800" b="1" dirty="0" smtClean="0"/>
          </a:p>
        </p:txBody>
      </p:sp>
    </p:spTree>
    <p:extLst>
      <p:ext uri="{BB962C8B-B14F-4D97-AF65-F5344CB8AC3E}">
        <p14:creationId xmlns:p14="http://schemas.microsoft.com/office/powerpoint/2010/main" val="10994218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922051">
                                            <p:txEl>
                                              <p:pRg st="3" end="3"/>
                                            </p:txEl>
                                          </p:spTgt>
                                        </p:tgtEl>
                                        <p:attrNameLst>
                                          <p:attrName>style.visibility</p:attrName>
                                        </p:attrNameLst>
                                      </p:cBhvr>
                                      <p:to>
                                        <p:strVal val="visible"/>
                                      </p:to>
                                    </p:set>
                                    <p:animEffect transition="in" filter="wipe(left)">
                                      <p:cBhvr>
                                        <p:cTn id="20" dur="500"/>
                                        <p:tgtEl>
                                          <p:spTgt spid="192205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922051">
                                            <p:txEl>
                                              <p:pRg st="5" end="5"/>
                                            </p:txEl>
                                          </p:spTgt>
                                        </p:tgtEl>
                                        <p:attrNameLst>
                                          <p:attrName>style.visibility</p:attrName>
                                        </p:attrNameLst>
                                      </p:cBhvr>
                                      <p:to>
                                        <p:strVal val="visible"/>
                                      </p:to>
                                    </p:set>
                                    <p:animEffect transition="in" filter="wipe(left)">
                                      <p:cBhvr>
                                        <p:cTn id="26" dur="500"/>
                                        <p:tgtEl>
                                          <p:spTgt spid="1922051">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922051">
                                            <p:txEl>
                                              <p:pRg st="6" end="6"/>
                                            </p:txEl>
                                          </p:spTgt>
                                        </p:tgtEl>
                                        <p:attrNameLst>
                                          <p:attrName>style.visibility</p:attrName>
                                        </p:attrNameLst>
                                      </p:cBhvr>
                                      <p:to>
                                        <p:strVal val="visible"/>
                                      </p:to>
                                    </p:set>
                                    <p:animEffect transition="in" filter="wipe(left)">
                                      <p:cBhvr>
                                        <p:cTn id="29" dur="500"/>
                                        <p:tgtEl>
                                          <p:spTgt spid="1922051">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922051">
                                            <p:txEl>
                                              <p:pRg st="7" end="7"/>
                                            </p:txEl>
                                          </p:spTgt>
                                        </p:tgtEl>
                                        <p:attrNameLst>
                                          <p:attrName>style.visibility</p:attrName>
                                        </p:attrNameLst>
                                      </p:cBhvr>
                                      <p:to>
                                        <p:strVal val="visible"/>
                                      </p:to>
                                    </p:set>
                                    <p:animEffect transition="in" filter="wipe(left)">
                                      <p:cBhvr>
                                        <p:cTn id="34" dur="500"/>
                                        <p:tgtEl>
                                          <p:spTgt spid="192205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922051">
                                            <p:txEl>
                                              <p:pRg st="8" end="8"/>
                                            </p:txEl>
                                          </p:spTgt>
                                        </p:tgtEl>
                                        <p:attrNameLst>
                                          <p:attrName>style.visibility</p:attrName>
                                        </p:attrNameLst>
                                      </p:cBhvr>
                                      <p:to>
                                        <p:strVal val="visible"/>
                                      </p:to>
                                    </p:set>
                                    <p:animEffect transition="in" filter="wipe(left)">
                                      <p:cBhvr>
                                        <p:cTn id="39" dur="500"/>
                                        <p:tgtEl>
                                          <p:spTgt spid="1922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14</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What’s Different About Price Optimization in Auto Insurance Markets?</a:t>
            </a:r>
            <a:endParaRPr lang="en-US" dirty="0"/>
          </a:p>
        </p:txBody>
      </p:sp>
      <p:sp>
        <p:nvSpPr>
          <p:cNvPr id="1922051" name="Rectangle 3"/>
          <p:cNvSpPr>
            <a:spLocks noGrp="1" noChangeArrowheads="1"/>
          </p:cNvSpPr>
          <p:nvPr>
            <p:ph type="body" idx="4294967295"/>
          </p:nvPr>
        </p:nvSpPr>
        <p:spPr>
          <a:xfrm>
            <a:off x="107488" y="1116902"/>
            <a:ext cx="8863988" cy="4652963"/>
          </a:xfrm>
        </p:spPr>
        <p:txBody>
          <a:bodyPr/>
          <a:lstStyle/>
          <a:p>
            <a:pPr lvl="0"/>
            <a:r>
              <a:rPr lang="en-US" sz="2000" dirty="0"/>
              <a:t>Despite its prevalence in other markets, there is no insurer operating in the US today that operates using such instantaneous, dynamic pricing models nor has any insurer indicated interest in adopting such a model</a:t>
            </a:r>
            <a:r>
              <a:rPr lang="en-US" sz="2000" dirty="0" smtClean="0"/>
              <a:t>.</a:t>
            </a:r>
            <a:endParaRPr lang="en-US" sz="2000" dirty="0"/>
          </a:p>
          <a:p>
            <a:pPr lvl="0"/>
            <a:r>
              <a:rPr lang="en-US" sz="2000" dirty="0"/>
              <a:t>Insurance </a:t>
            </a:r>
            <a:r>
              <a:rPr lang="en-US" sz="2000" dirty="0" smtClean="0"/>
              <a:t>markets </a:t>
            </a:r>
            <a:r>
              <a:rPr lang="en-US" sz="2000" dirty="0"/>
              <a:t>are far more constrained in terms of </a:t>
            </a:r>
            <a:r>
              <a:rPr lang="en-US" sz="2000" dirty="0" smtClean="0"/>
              <a:t>pricing</a:t>
            </a:r>
          </a:p>
          <a:p>
            <a:pPr lvl="1"/>
            <a:r>
              <a:rPr lang="en-US" sz="1800" dirty="0" smtClean="0"/>
              <a:t>Prices </a:t>
            </a:r>
            <a:r>
              <a:rPr lang="en-US" sz="1800" dirty="0"/>
              <a:t>change only infrequently (e.g., once per year</a:t>
            </a:r>
            <a:r>
              <a:rPr lang="en-US" sz="1800" dirty="0" smtClean="0"/>
              <a:t>)</a:t>
            </a:r>
          </a:p>
          <a:p>
            <a:pPr lvl="1"/>
            <a:r>
              <a:rPr lang="en-US" sz="1800" dirty="0" smtClean="0"/>
              <a:t>Even those </a:t>
            </a:r>
            <a:r>
              <a:rPr lang="en-US" sz="1800" dirty="0"/>
              <a:t>changes are often limited by regulators.</a:t>
            </a:r>
          </a:p>
          <a:p>
            <a:r>
              <a:rPr lang="en-US" sz="2000" dirty="0" smtClean="0"/>
              <a:t>Optimization </a:t>
            </a:r>
            <a:r>
              <a:rPr lang="en-US" sz="2000" dirty="0"/>
              <a:t>techniques in insurance lead to small changes relative to many other industries</a:t>
            </a:r>
            <a:r>
              <a:rPr lang="en-US" sz="2000" dirty="0" smtClean="0"/>
              <a:t>.</a:t>
            </a:r>
            <a:endParaRPr lang="en-US" sz="2000" dirty="0"/>
          </a:p>
          <a:p>
            <a:pPr lvl="0"/>
            <a:r>
              <a:rPr lang="en-US" sz="2000" dirty="0"/>
              <a:t>Unlike in other industries, price optimization in insurance is applied only to </a:t>
            </a:r>
            <a:r>
              <a:rPr lang="en-US" sz="2000" i="1" u="sng" dirty="0"/>
              <a:t>classes</a:t>
            </a:r>
            <a:r>
              <a:rPr lang="en-US" sz="2000" dirty="0"/>
              <a:t> of consumers, rather than individual consumers. In other words, two individuals </a:t>
            </a:r>
            <a:r>
              <a:rPr lang="en-US" sz="2000" i="1" dirty="0"/>
              <a:t>“of the same [risk] class and of essentially the same hazard”</a:t>
            </a:r>
            <a:r>
              <a:rPr lang="en-US" sz="2000" dirty="0"/>
              <a:t> will pay the same amount for insurance</a:t>
            </a:r>
            <a:r>
              <a:rPr lang="en-US" sz="2000" dirty="0" smtClean="0"/>
              <a:t>.*</a:t>
            </a:r>
            <a:r>
              <a:rPr lang="en-US" sz="2000" dirty="0"/>
              <a:t> </a:t>
            </a:r>
          </a:p>
          <a:p>
            <a:pPr marL="0" indent="0">
              <a:buNone/>
            </a:pPr>
            <a:r>
              <a:rPr lang="en-US" sz="2000" dirty="0" smtClean="0"/>
              <a:t>*</a:t>
            </a:r>
            <a:r>
              <a:rPr lang="en-US" sz="1400" dirty="0" smtClean="0"/>
              <a:t>NAIC </a:t>
            </a:r>
            <a:r>
              <a:rPr lang="en-US" sz="1400" dirty="0"/>
              <a:t>Model Laws, Regulations and Guidelines 880-1, § 4G. See also Ohio Department of Insurance, Bulletin </a:t>
            </a:r>
            <a:r>
              <a:rPr lang="en-US" sz="1400" dirty="0" smtClean="0"/>
              <a:t>                                  2015-01</a:t>
            </a:r>
            <a:r>
              <a:rPr lang="en-US" sz="1400" dirty="0"/>
              <a:t>, </a:t>
            </a:r>
            <a:r>
              <a:rPr lang="en-US" sz="1400" i="1" dirty="0"/>
              <a:t>Price Optimization</a:t>
            </a:r>
            <a:r>
              <a:rPr lang="en-US" sz="1400" dirty="0"/>
              <a:t>, January 29, 2015</a:t>
            </a:r>
            <a:r>
              <a:rPr lang="en-US" sz="1400" dirty="0" smtClean="0"/>
              <a:t>.</a:t>
            </a:r>
            <a:endParaRPr lang="en-US" sz="1400" dirty="0"/>
          </a:p>
        </p:txBody>
      </p:sp>
    </p:spTree>
    <p:extLst>
      <p:ext uri="{BB962C8B-B14F-4D97-AF65-F5344CB8AC3E}">
        <p14:creationId xmlns:p14="http://schemas.microsoft.com/office/powerpoint/2010/main" val="1109622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22051">
                                            <p:txEl>
                                              <p:pRg st="5" end="5"/>
                                            </p:txEl>
                                          </p:spTgt>
                                        </p:tgtEl>
                                        <p:attrNameLst>
                                          <p:attrName>style.visibility</p:attrName>
                                        </p:attrNameLst>
                                      </p:cBhvr>
                                      <p:to>
                                        <p:strVal val="visible"/>
                                      </p:to>
                                    </p:set>
                                    <p:animEffect transition="in" filter="wipe(left)">
                                      <p:cBhvr>
                                        <p:cTn id="28" dur="500"/>
                                        <p:tgtEl>
                                          <p:spTgt spid="192205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922051">
                                            <p:txEl>
                                              <p:pRg st="6" end="6"/>
                                            </p:txEl>
                                          </p:spTgt>
                                        </p:tgtEl>
                                        <p:attrNameLst>
                                          <p:attrName>style.visibility</p:attrName>
                                        </p:attrNameLst>
                                      </p:cBhvr>
                                      <p:to>
                                        <p:strVal val="visible"/>
                                      </p:to>
                                    </p:set>
                                    <p:animEffect transition="in" filter="wipe(left)">
                                      <p:cBhvr>
                                        <p:cTn id="33"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15</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What’s Different About Price Optimization in Auto Insurance Markets?</a:t>
            </a:r>
            <a:endParaRPr lang="en-US" dirty="0"/>
          </a:p>
        </p:txBody>
      </p:sp>
      <p:sp>
        <p:nvSpPr>
          <p:cNvPr id="1922051" name="Rectangle 3"/>
          <p:cNvSpPr>
            <a:spLocks noGrp="1" noChangeArrowheads="1"/>
          </p:cNvSpPr>
          <p:nvPr>
            <p:ph type="body" idx="4294967295"/>
          </p:nvPr>
        </p:nvSpPr>
        <p:spPr>
          <a:xfrm>
            <a:off x="93420" y="1088766"/>
            <a:ext cx="8941262" cy="4652963"/>
          </a:xfrm>
        </p:spPr>
        <p:txBody>
          <a:bodyPr/>
          <a:lstStyle/>
          <a:p>
            <a:pPr lvl="0"/>
            <a:r>
              <a:rPr lang="en-US" sz="2200" dirty="0" smtClean="0"/>
              <a:t>Auto </a:t>
            </a:r>
            <a:r>
              <a:rPr lang="en-US" sz="2200" dirty="0"/>
              <a:t>insurance markets are </a:t>
            </a:r>
            <a:r>
              <a:rPr lang="en-US" sz="2200" i="1" u="sng" dirty="0"/>
              <a:t>unusually</a:t>
            </a:r>
            <a:r>
              <a:rPr lang="en-US" sz="2200" dirty="0"/>
              <a:t> favorable from the perspective of consumers—and </a:t>
            </a:r>
            <a:r>
              <a:rPr lang="en-US" sz="2200" dirty="0" smtClean="0"/>
              <a:t>regulators</a:t>
            </a:r>
          </a:p>
          <a:p>
            <a:pPr lvl="0"/>
            <a:r>
              <a:rPr lang="en-US" sz="2200" dirty="0" smtClean="0"/>
              <a:t>Markets </a:t>
            </a:r>
            <a:r>
              <a:rPr lang="en-US" sz="2200" dirty="0"/>
              <a:t>are </a:t>
            </a:r>
            <a:r>
              <a:rPr lang="en-US" sz="2200" i="1" u="sng" dirty="0" smtClean="0"/>
              <a:t>highly</a:t>
            </a:r>
            <a:r>
              <a:rPr lang="en-US" sz="2200" dirty="0" smtClean="0"/>
              <a:t> competitive</a:t>
            </a:r>
          </a:p>
          <a:p>
            <a:pPr lvl="0"/>
            <a:r>
              <a:rPr lang="en-US" sz="2200" dirty="0" smtClean="0"/>
              <a:t>Prices </a:t>
            </a:r>
            <a:r>
              <a:rPr lang="en-US" sz="2200" dirty="0"/>
              <a:t>are highly stable, changing infrequently and </a:t>
            </a:r>
            <a:r>
              <a:rPr lang="en-US" sz="2200" dirty="0" smtClean="0"/>
              <a:t>gradually</a:t>
            </a:r>
          </a:p>
          <a:p>
            <a:pPr lvl="0"/>
            <a:r>
              <a:rPr lang="en-US" sz="2200" dirty="0" smtClean="0"/>
              <a:t>Few </a:t>
            </a:r>
            <a:r>
              <a:rPr lang="en-US" sz="2200" dirty="0"/>
              <a:t>markets in which consumers routinely purchase products or services exhibit such a high degree of competition </a:t>
            </a:r>
            <a:r>
              <a:rPr lang="en-US" sz="2200" i="1" dirty="0"/>
              <a:t>and</a:t>
            </a:r>
            <a:r>
              <a:rPr lang="en-US" sz="2200" dirty="0"/>
              <a:t> price stability</a:t>
            </a:r>
            <a:r>
              <a:rPr lang="en-US" sz="2200" dirty="0" smtClean="0"/>
              <a:t>.</a:t>
            </a:r>
          </a:p>
          <a:p>
            <a:pPr lvl="0"/>
            <a:r>
              <a:rPr lang="en-US" sz="2200" dirty="0" smtClean="0"/>
              <a:t>At </a:t>
            </a:r>
            <a:r>
              <a:rPr lang="en-US" sz="2200" dirty="0"/>
              <a:t>the </a:t>
            </a:r>
            <a:r>
              <a:rPr lang="en-US" sz="2200" dirty="0" smtClean="0"/>
              <a:t>same time, </a:t>
            </a:r>
            <a:r>
              <a:rPr lang="en-US" sz="2200" dirty="0"/>
              <a:t>the rates that insurers do charge are </a:t>
            </a:r>
            <a:r>
              <a:rPr lang="en-US" sz="2200" i="1" dirty="0"/>
              <a:t>not excessive, inadequate, or unfairly discriminatory</a:t>
            </a:r>
            <a:r>
              <a:rPr lang="en-US" sz="2200" i="1" dirty="0" smtClean="0"/>
              <a:t>.</a:t>
            </a:r>
            <a:r>
              <a:rPr lang="en-US" sz="2200" i="1" dirty="0"/>
              <a:t> </a:t>
            </a:r>
          </a:p>
          <a:p>
            <a:pPr lvl="0"/>
            <a:r>
              <a:rPr lang="en-US" sz="2200" dirty="0" smtClean="0"/>
              <a:t>Suggests </a:t>
            </a:r>
            <a:r>
              <a:rPr lang="en-US" sz="2200" dirty="0"/>
              <a:t>that the best way for regulators and public policymakers to manage the use of optimization technologies in insurance pricing is not through </a:t>
            </a:r>
            <a:r>
              <a:rPr lang="en-US" sz="2200" dirty="0" smtClean="0"/>
              <a:t>prohibitions but through observation</a:t>
            </a:r>
            <a:r>
              <a:rPr lang="en-US" sz="2200" dirty="0"/>
              <a:t>, learning and studying the impacts on insurance markets and consumers </a:t>
            </a:r>
            <a:r>
              <a:rPr lang="en-US" sz="2200" dirty="0" smtClean="0"/>
              <a:t>and </a:t>
            </a:r>
            <a:r>
              <a:rPr lang="en-US" sz="2200" dirty="0"/>
              <a:t>only then making recommendations as necessary</a:t>
            </a:r>
            <a:r>
              <a:rPr lang="en-US" sz="2200" dirty="0" smtClean="0"/>
              <a:t>.</a:t>
            </a:r>
            <a:endParaRPr lang="en-US" sz="2200" dirty="0"/>
          </a:p>
        </p:txBody>
      </p:sp>
    </p:spTree>
    <p:extLst>
      <p:ext uri="{BB962C8B-B14F-4D97-AF65-F5344CB8AC3E}">
        <p14:creationId xmlns:p14="http://schemas.microsoft.com/office/powerpoint/2010/main" val="41521608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2051">
                                            <p:txEl>
                                              <p:pRg st="5" end="5"/>
                                            </p:txEl>
                                          </p:spTgt>
                                        </p:tgtEl>
                                        <p:attrNameLst>
                                          <p:attrName>style.visibility</p:attrName>
                                        </p:attrNameLst>
                                      </p:cBhvr>
                                      <p:to>
                                        <p:strVal val="visible"/>
                                      </p:to>
                                    </p:set>
                                    <p:animEffect transition="in" filter="wipe(left)">
                                      <p:cBhvr>
                                        <p:cTn id="3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16</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7" name="Rectangle 8"/>
          <p:cNvSpPr>
            <a:spLocks noChangeArrowheads="1"/>
          </p:cNvSpPr>
          <p:nvPr/>
        </p:nvSpPr>
        <p:spPr bwMode="auto">
          <a:xfrm>
            <a:off x="417794" y="4355596"/>
            <a:ext cx="8008373" cy="1588127"/>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dirty="0" smtClean="0">
                <a:solidFill>
                  <a:srgbClr val="225A7A"/>
                </a:solidFill>
                <a:latin typeface="Arial" panose="020B0604020202020204" pitchFamily="34" charset="0"/>
                <a:cs typeface="Arial" panose="020B0604020202020204" pitchFamily="34" charset="0"/>
              </a:rPr>
              <a:t>History Indicates Innovation Is Good for Consumers, Regulators and Insurers</a:t>
            </a:r>
            <a:endParaRPr lang="en-US" sz="3600" b="1" dirty="0">
              <a:solidFill>
                <a:srgbClr val="225A7A"/>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blackWhite">
          <a:xfrm>
            <a:off x="581025" y="2260600"/>
            <a:ext cx="7981950" cy="1485900"/>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Innovation in Pricing Models</a:t>
            </a:r>
          </a:p>
        </p:txBody>
      </p:sp>
    </p:spTree>
    <p:extLst>
      <p:ext uri="{BB962C8B-B14F-4D97-AF65-F5344CB8AC3E}">
        <p14:creationId xmlns:p14="http://schemas.microsoft.com/office/powerpoint/2010/main" val="423216078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17</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Pricing Model Innovation: Good for Insurance Consumers, Markets</a:t>
            </a:r>
            <a:endParaRPr lang="en-US" dirty="0"/>
          </a:p>
        </p:txBody>
      </p:sp>
      <p:sp>
        <p:nvSpPr>
          <p:cNvPr id="1922051" name="Rectangle 3"/>
          <p:cNvSpPr>
            <a:spLocks noGrp="1" noChangeArrowheads="1"/>
          </p:cNvSpPr>
          <p:nvPr>
            <p:ph type="body" idx="4294967295"/>
          </p:nvPr>
        </p:nvSpPr>
        <p:spPr>
          <a:xfrm>
            <a:off x="107488" y="1018426"/>
            <a:ext cx="8863988" cy="4652963"/>
          </a:xfrm>
        </p:spPr>
        <p:txBody>
          <a:bodyPr/>
          <a:lstStyle/>
          <a:p>
            <a:pPr>
              <a:lnSpc>
                <a:spcPts val="2100"/>
              </a:lnSpc>
            </a:pPr>
            <a:r>
              <a:rPr lang="en-US" sz="2000" b="1" dirty="0" smtClean="0"/>
              <a:t>Models Used to Price Insurance Risk Have Increased in Sophistication (Literally) for Centuries</a:t>
            </a:r>
          </a:p>
          <a:p>
            <a:pPr>
              <a:lnSpc>
                <a:spcPts val="2100"/>
              </a:lnSpc>
            </a:pPr>
            <a:r>
              <a:rPr lang="en-US" sz="2000" b="1" dirty="0" smtClean="0"/>
              <a:t>Advances in the Understanding of Risk and Finance Coupled with Innovations in Computing Power and Data Availability Have Enabled Insurers to Improve Pricing Precision </a:t>
            </a:r>
            <a:r>
              <a:rPr lang="en-US" sz="2000" b="1" dirty="0" smtClean="0">
                <a:sym typeface="Wingdings" panose="05000000000000000000" pitchFamily="2" charset="2"/>
              </a:rPr>
              <a:t></a:t>
            </a:r>
            <a:endParaRPr lang="en-US" sz="2000" b="1" dirty="0" smtClean="0"/>
          </a:p>
          <a:p>
            <a:pPr lvl="1">
              <a:lnSpc>
                <a:spcPts val="2100"/>
              </a:lnSpc>
            </a:pPr>
            <a:r>
              <a:rPr lang="en-US" sz="1800" b="1" dirty="0" smtClean="0"/>
              <a:t>Offer ever expanding </a:t>
            </a:r>
            <a:r>
              <a:rPr lang="en-US" sz="1800" b="1" dirty="0"/>
              <a:t>a</a:t>
            </a:r>
            <a:r>
              <a:rPr lang="en-US" sz="1800" b="1" dirty="0" smtClean="0"/>
              <a:t>rray of products</a:t>
            </a:r>
          </a:p>
          <a:p>
            <a:pPr lvl="1">
              <a:lnSpc>
                <a:spcPts val="2100"/>
              </a:lnSpc>
            </a:pPr>
            <a:r>
              <a:rPr lang="en-US" sz="1800" b="1" dirty="0" smtClean="0"/>
              <a:t>Price across ever larger number of risk classes</a:t>
            </a:r>
          </a:p>
          <a:p>
            <a:pPr lvl="1">
              <a:lnSpc>
                <a:spcPts val="2100"/>
              </a:lnSpc>
            </a:pPr>
            <a:r>
              <a:rPr lang="en-US" sz="1800" b="1" dirty="0" smtClean="0"/>
              <a:t>Fosters rate stability</a:t>
            </a:r>
            <a:endParaRPr lang="en-US" sz="1600" b="1" dirty="0" smtClean="0"/>
          </a:p>
          <a:p>
            <a:pPr lvl="1">
              <a:lnSpc>
                <a:spcPts val="2100"/>
              </a:lnSpc>
            </a:pPr>
            <a:r>
              <a:rPr lang="en-US" sz="1800" b="1" dirty="0" smtClean="0"/>
              <a:t>Improve insurer financial strength</a:t>
            </a:r>
            <a:r>
              <a:rPr lang="en-US" sz="2000" b="1" dirty="0" smtClean="0"/>
              <a:t> </a:t>
            </a:r>
          </a:p>
          <a:p>
            <a:pPr lvl="1">
              <a:lnSpc>
                <a:spcPts val="2100"/>
              </a:lnSpc>
            </a:pPr>
            <a:r>
              <a:rPr lang="en-US" sz="1800" b="1" i="1" u="sng" dirty="0" smtClean="0">
                <a:solidFill>
                  <a:srgbClr val="C00000"/>
                </a:solidFill>
              </a:rPr>
              <a:t>Reduce reliance on judgment</a:t>
            </a:r>
            <a:endParaRPr lang="en-US" sz="2000" b="1" i="1" u="sng" dirty="0" smtClean="0">
              <a:solidFill>
                <a:srgbClr val="C00000"/>
              </a:solidFill>
            </a:endParaRPr>
          </a:p>
          <a:p>
            <a:pPr>
              <a:lnSpc>
                <a:spcPts val="2100"/>
              </a:lnSpc>
            </a:pPr>
            <a:r>
              <a:rPr lang="en-US" sz="2000" b="1" dirty="0" smtClean="0"/>
              <a:t>Example: Insurer Innovation in Catastrophe Risk Models</a:t>
            </a:r>
          </a:p>
          <a:p>
            <a:pPr lvl="1">
              <a:lnSpc>
                <a:spcPts val="2100"/>
              </a:lnSpc>
            </a:pPr>
            <a:r>
              <a:rPr lang="en-US" sz="1800" b="1" dirty="0" smtClean="0"/>
              <a:t>Rates now much more closely approximate risk</a:t>
            </a:r>
          </a:p>
          <a:p>
            <a:pPr lvl="1">
              <a:lnSpc>
                <a:spcPts val="2100"/>
              </a:lnSpc>
            </a:pPr>
            <a:r>
              <a:rPr lang="en-US" sz="1800" b="1" dirty="0" smtClean="0"/>
              <a:t>Materially reduced solvency risk</a:t>
            </a:r>
          </a:p>
          <a:p>
            <a:pPr lvl="1">
              <a:lnSpc>
                <a:spcPts val="2100"/>
              </a:lnSpc>
            </a:pPr>
            <a:r>
              <a:rPr lang="en-US" sz="1800" b="1" dirty="0" smtClean="0"/>
              <a:t>But when originally introduced, cat models were routinely attacked as “black boxes” developed by insurers to pad profits</a:t>
            </a:r>
          </a:p>
        </p:txBody>
      </p:sp>
    </p:spTree>
    <p:extLst>
      <p:ext uri="{BB962C8B-B14F-4D97-AF65-F5344CB8AC3E}">
        <p14:creationId xmlns:p14="http://schemas.microsoft.com/office/powerpoint/2010/main" val="4118039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922051">
                                            <p:txEl>
                                              <p:pRg st="6" end="6"/>
                                            </p:txEl>
                                          </p:spTgt>
                                        </p:tgtEl>
                                        <p:attrNameLst>
                                          <p:attrName>style.visibility</p:attrName>
                                        </p:attrNameLst>
                                      </p:cBhvr>
                                      <p:to>
                                        <p:strVal val="visible"/>
                                      </p:to>
                                    </p:set>
                                    <p:animEffect transition="in" filter="wipe(left)">
                                      <p:cBhvr>
                                        <p:cTn id="27" dur="500"/>
                                        <p:tgtEl>
                                          <p:spTgt spid="192205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2051">
                                            <p:txEl>
                                              <p:pRg st="7" end="7"/>
                                            </p:txEl>
                                          </p:spTgt>
                                        </p:tgtEl>
                                        <p:attrNameLst>
                                          <p:attrName>style.visibility</p:attrName>
                                        </p:attrNameLst>
                                      </p:cBhvr>
                                      <p:to>
                                        <p:strVal val="visible"/>
                                      </p:to>
                                    </p:set>
                                    <p:animEffect transition="in" filter="wipe(left)">
                                      <p:cBhvr>
                                        <p:cTn id="32" dur="500"/>
                                        <p:tgtEl>
                                          <p:spTgt spid="1922051">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922051">
                                            <p:txEl>
                                              <p:pRg st="8" end="8"/>
                                            </p:txEl>
                                          </p:spTgt>
                                        </p:tgtEl>
                                        <p:attrNameLst>
                                          <p:attrName>style.visibility</p:attrName>
                                        </p:attrNameLst>
                                      </p:cBhvr>
                                      <p:to>
                                        <p:strVal val="visible"/>
                                      </p:to>
                                    </p:set>
                                    <p:animEffect transition="in" filter="wipe(left)">
                                      <p:cBhvr>
                                        <p:cTn id="35" dur="500"/>
                                        <p:tgtEl>
                                          <p:spTgt spid="1922051">
                                            <p:txEl>
                                              <p:pRg st="8" end="8"/>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922051">
                                            <p:txEl>
                                              <p:pRg st="9" end="9"/>
                                            </p:txEl>
                                          </p:spTgt>
                                        </p:tgtEl>
                                        <p:attrNameLst>
                                          <p:attrName>style.visibility</p:attrName>
                                        </p:attrNameLst>
                                      </p:cBhvr>
                                      <p:to>
                                        <p:strVal val="visible"/>
                                      </p:to>
                                    </p:set>
                                    <p:animEffect transition="in" filter="wipe(left)">
                                      <p:cBhvr>
                                        <p:cTn id="38" dur="500"/>
                                        <p:tgtEl>
                                          <p:spTgt spid="1922051">
                                            <p:txEl>
                                              <p:pRg st="9" end="9"/>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922051">
                                            <p:txEl>
                                              <p:pRg st="10" end="10"/>
                                            </p:txEl>
                                          </p:spTgt>
                                        </p:tgtEl>
                                        <p:attrNameLst>
                                          <p:attrName>style.visibility</p:attrName>
                                        </p:attrNameLst>
                                      </p:cBhvr>
                                      <p:to>
                                        <p:strVal val="visible"/>
                                      </p:to>
                                    </p:set>
                                    <p:animEffect transition="in" filter="wipe(left)">
                                      <p:cBhvr>
                                        <p:cTn id="41" dur="500"/>
                                        <p:tgtEl>
                                          <p:spTgt spid="19220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18</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Pricing Model Innovation: Good for Insurance Consumers, Markets</a:t>
            </a:r>
            <a:endParaRPr lang="en-US" dirty="0"/>
          </a:p>
        </p:txBody>
      </p:sp>
      <p:sp>
        <p:nvSpPr>
          <p:cNvPr id="1922051" name="Rectangle 3"/>
          <p:cNvSpPr>
            <a:spLocks noGrp="1" noChangeArrowheads="1"/>
          </p:cNvSpPr>
          <p:nvPr>
            <p:ph type="body" idx="4294967295"/>
          </p:nvPr>
        </p:nvSpPr>
        <p:spPr>
          <a:xfrm>
            <a:off x="107488" y="1018426"/>
            <a:ext cx="8863988" cy="4652963"/>
          </a:xfrm>
        </p:spPr>
        <p:txBody>
          <a:bodyPr/>
          <a:lstStyle/>
          <a:p>
            <a:pPr>
              <a:lnSpc>
                <a:spcPct val="100000"/>
              </a:lnSpc>
            </a:pPr>
            <a:r>
              <a:rPr lang="en-US" sz="2000" b="1" dirty="0" smtClean="0"/>
              <a:t>Sophisticated Demand-Based Models Represent a Recent Innovation in Pricing Sophistication</a:t>
            </a:r>
          </a:p>
          <a:p>
            <a:pPr>
              <a:lnSpc>
                <a:spcPct val="100000"/>
              </a:lnSpc>
            </a:pPr>
            <a:r>
              <a:rPr lang="en-US" sz="2000" b="1" dirty="0" smtClean="0"/>
              <a:t>Application of these Models Increases Rigor in Pricing Decisions</a:t>
            </a:r>
          </a:p>
          <a:p>
            <a:pPr>
              <a:lnSpc>
                <a:spcPct val="100000"/>
              </a:lnSpc>
            </a:pPr>
            <a:r>
              <a:rPr lang="en-US" sz="2000" b="1" dirty="0" smtClean="0"/>
              <a:t>Reduces Reliance on Judgment</a:t>
            </a:r>
          </a:p>
          <a:p>
            <a:pPr>
              <a:lnSpc>
                <a:spcPct val="100000"/>
              </a:lnSpc>
            </a:pPr>
            <a:r>
              <a:rPr lang="en-US" sz="2000" b="1" dirty="0" smtClean="0"/>
              <a:t>Experience Demonstrates that Insurers’ Embrace of New Technologies Has Always Been Consistent with Regulators’ Mission to Protect Policyholders</a:t>
            </a:r>
          </a:p>
          <a:p>
            <a:pPr>
              <a:lnSpc>
                <a:spcPct val="100000"/>
              </a:lnSpc>
            </a:pPr>
            <a:r>
              <a:rPr lang="en-US" sz="2000" b="1" dirty="0" smtClean="0"/>
              <a:t>Use Price Optimization Is No Different</a:t>
            </a:r>
          </a:p>
          <a:p>
            <a:pPr lvl="1">
              <a:lnSpc>
                <a:spcPct val="100000"/>
              </a:lnSpc>
            </a:pPr>
            <a:r>
              <a:rPr lang="en-US" sz="1800" b="1" dirty="0" smtClean="0"/>
              <a:t>Randomness in pricing is reduced as the role of judgment is diminished</a:t>
            </a:r>
          </a:p>
          <a:p>
            <a:pPr lvl="1">
              <a:lnSpc>
                <a:spcPct val="100000"/>
              </a:lnSpc>
            </a:pPr>
            <a:r>
              <a:rPr lang="en-US" sz="1800" b="1" dirty="0" smtClean="0"/>
              <a:t>Rate stability is enhanced as a result</a:t>
            </a:r>
          </a:p>
          <a:p>
            <a:pPr>
              <a:lnSpc>
                <a:spcPct val="100000"/>
              </a:lnSpc>
            </a:pPr>
            <a:r>
              <a:rPr lang="en-US" sz="2000" b="1" dirty="0" smtClean="0"/>
              <a:t>NAIC Actuarial Task Force: </a:t>
            </a:r>
            <a:r>
              <a:rPr lang="en-US" sz="2000" b="1" i="1" dirty="0" smtClean="0"/>
              <a:t>Rate Stability Can Lower Insurer’s Cost of Providing Coverage Over the Long-Run, Leading to Larger Policyholder Longevity Discounts Over Time</a:t>
            </a:r>
          </a:p>
        </p:txBody>
      </p:sp>
    </p:spTree>
    <p:extLst>
      <p:ext uri="{BB962C8B-B14F-4D97-AF65-F5344CB8AC3E}">
        <p14:creationId xmlns:p14="http://schemas.microsoft.com/office/powerpoint/2010/main" val="3461701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22051">
                                            <p:txEl>
                                              <p:pRg st="5" end="5"/>
                                            </p:txEl>
                                          </p:spTgt>
                                        </p:tgtEl>
                                        <p:attrNameLst>
                                          <p:attrName>style.visibility</p:attrName>
                                        </p:attrNameLst>
                                      </p:cBhvr>
                                      <p:to>
                                        <p:strVal val="visible"/>
                                      </p:to>
                                    </p:set>
                                    <p:animEffect transition="in" filter="wipe(left)">
                                      <p:cBhvr>
                                        <p:cTn id="30" dur="500"/>
                                        <p:tgtEl>
                                          <p:spTgt spid="1922051">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922051">
                                            <p:txEl>
                                              <p:pRg st="6" end="6"/>
                                            </p:txEl>
                                          </p:spTgt>
                                        </p:tgtEl>
                                        <p:attrNameLst>
                                          <p:attrName>style.visibility</p:attrName>
                                        </p:attrNameLst>
                                      </p:cBhvr>
                                      <p:to>
                                        <p:strVal val="visible"/>
                                      </p:to>
                                    </p:set>
                                    <p:animEffect transition="in" filter="wipe(left)">
                                      <p:cBhvr>
                                        <p:cTn id="33" dur="500"/>
                                        <p:tgtEl>
                                          <p:spTgt spid="192205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922051">
                                            <p:txEl>
                                              <p:pRg st="7" end="7"/>
                                            </p:txEl>
                                          </p:spTgt>
                                        </p:tgtEl>
                                        <p:attrNameLst>
                                          <p:attrName>style.visibility</p:attrName>
                                        </p:attrNameLst>
                                      </p:cBhvr>
                                      <p:to>
                                        <p:strVal val="visible"/>
                                      </p:to>
                                    </p:set>
                                    <p:animEffect transition="in" filter="wipe(left)">
                                      <p:cBhvr>
                                        <p:cTn id="38" dur="500"/>
                                        <p:tgtEl>
                                          <p:spTgt spid="19220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19</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7" name="Rectangle 8"/>
          <p:cNvSpPr>
            <a:spLocks noChangeArrowheads="1"/>
          </p:cNvSpPr>
          <p:nvPr/>
        </p:nvSpPr>
        <p:spPr bwMode="auto">
          <a:xfrm>
            <a:off x="-280988" y="4095764"/>
            <a:ext cx="9696449" cy="2111347"/>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200" b="1" dirty="0" smtClean="0">
                <a:solidFill>
                  <a:srgbClr val="225A7A"/>
                </a:solidFill>
                <a:latin typeface="Arial" panose="020B0604020202020204" pitchFamily="34" charset="0"/>
                <a:cs typeface="Arial" panose="020B0604020202020204" pitchFamily="34" charset="0"/>
              </a:rPr>
              <a:t>Risk Based Rates</a:t>
            </a:r>
          </a:p>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200" b="1" dirty="0" smtClean="0">
                <a:solidFill>
                  <a:srgbClr val="225A7A"/>
                </a:solidFill>
                <a:latin typeface="Arial" panose="020B0604020202020204" pitchFamily="34" charset="0"/>
                <a:cs typeface="Arial" panose="020B0604020202020204" pitchFamily="34" charset="0"/>
              </a:rPr>
              <a:t>Impact on Low Income and                          Minority Consumers</a:t>
            </a:r>
          </a:p>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200" b="1" dirty="0" smtClean="0">
                <a:solidFill>
                  <a:srgbClr val="225A7A"/>
                </a:solidFill>
                <a:latin typeface="Arial" panose="020B0604020202020204" pitchFamily="34" charset="0"/>
                <a:cs typeface="Arial" panose="020B0604020202020204" pitchFamily="34" charset="0"/>
              </a:rPr>
              <a:t>‘Big Data”</a:t>
            </a:r>
            <a:endParaRPr lang="en-US" sz="3200" b="1" dirty="0">
              <a:solidFill>
                <a:srgbClr val="225A7A"/>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blackWhite">
          <a:xfrm>
            <a:off x="581025" y="2260600"/>
            <a:ext cx="7981950" cy="1485900"/>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Addressing Criticisms Associated with Price Optimization</a:t>
            </a:r>
          </a:p>
        </p:txBody>
      </p:sp>
    </p:spTree>
    <p:extLst>
      <p:ext uri="{BB962C8B-B14F-4D97-AF65-F5344CB8AC3E}">
        <p14:creationId xmlns:p14="http://schemas.microsoft.com/office/powerpoint/2010/main" val="391879020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2</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7" name="Rectangle 8"/>
          <p:cNvSpPr>
            <a:spLocks noChangeArrowheads="1"/>
          </p:cNvSpPr>
          <p:nvPr/>
        </p:nvSpPr>
        <p:spPr bwMode="auto">
          <a:xfrm>
            <a:off x="471227" y="3839577"/>
            <a:ext cx="8008373" cy="1726627"/>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dirty="0" smtClean="0">
                <a:solidFill>
                  <a:srgbClr val="225A7A"/>
                </a:solidFill>
                <a:latin typeface="Arial" panose="020B0604020202020204" pitchFamily="34" charset="0"/>
                <a:cs typeface="Arial" panose="020B0604020202020204" pitchFamily="34" charset="0"/>
              </a:rPr>
              <a:t>Healthy Markets, Strong Competition, Satisfied Consumers</a:t>
            </a:r>
          </a:p>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i="1" dirty="0" smtClean="0">
                <a:solidFill>
                  <a:srgbClr val="C00000"/>
                </a:solidFill>
                <a:latin typeface="Arial" panose="020B0604020202020204" pitchFamily="34" charset="0"/>
                <a:cs typeface="Arial" panose="020B0604020202020204" pitchFamily="34" charset="0"/>
              </a:rPr>
              <a:t>Why the Controversy?</a:t>
            </a:r>
            <a:r>
              <a:rPr lang="en-US" sz="3600" b="1" dirty="0" smtClean="0">
                <a:solidFill>
                  <a:srgbClr val="225A7A"/>
                </a:solidFill>
                <a:latin typeface="Arial" panose="020B0604020202020204" pitchFamily="34" charset="0"/>
                <a:cs typeface="Arial" panose="020B0604020202020204" pitchFamily="34" charset="0"/>
              </a:rPr>
              <a:t> </a:t>
            </a:r>
            <a:endParaRPr lang="en-US" sz="3600" b="1" dirty="0">
              <a:solidFill>
                <a:srgbClr val="225A7A"/>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blackWhite">
          <a:xfrm>
            <a:off x="581025" y="2260600"/>
            <a:ext cx="7981950" cy="1485900"/>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Price Optimization</a:t>
            </a:r>
          </a:p>
        </p:txBody>
      </p:sp>
    </p:spTree>
    <p:extLst>
      <p:ext uri="{BB962C8B-B14F-4D97-AF65-F5344CB8AC3E}">
        <p14:creationId xmlns:p14="http://schemas.microsoft.com/office/powerpoint/2010/main" val="133316056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20</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Rates Remain Risk-Based</a:t>
            </a:r>
            <a:endParaRPr lang="en-US" dirty="0"/>
          </a:p>
        </p:txBody>
      </p:sp>
      <p:sp>
        <p:nvSpPr>
          <p:cNvPr id="1922051" name="Rectangle 3"/>
          <p:cNvSpPr>
            <a:spLocks noGrp="1" noChangeArrowheads="1"/>
          </p:cNvSpPr>
          <p:nvPr>
            <p:ph type="body" idx="4294967295"/>
          </p:nvPr>
        </p:nvSpPr>
        <p:spPr>
          <a:xfrm>
            <a:off x="107488" y="1032494"/>
            <a:ext cx="8863988" cy="4652963"/>
          </a:xfrm>
        </p:spPr>
        <p:txBody>
          <a:bodyPr/>
          <a:lstStyle/>
          <a:p>
            <a:pPr>
              <a:lnSpc>
                <a:spcPts val="1900"/>
              </a:lnSpc>
            </a:pPr>
            <a:r>
              <a:rPr lang="en-US" sz="1900" dirty="0" smtClean="0"/>
              <a:t>Misperception/Misinformation that When Price Optimization Is Used Rates Are No Longer Risk-Based</a:t>
            </a:r>
          </a:p>
          <a:p>
            <a:pPr lvl="0">
              <a:lnSpc>
                <a:spcPts val="1900"/>
              </a:lnSpc>
            </a:pPr>
            <a:r>
              <a:rPr lang="en-US" sz="1900" dirty="0"/>
              <a:t>Insurers develop and </a:t>
            </a:r>
            <a:r>
              <a:rPr lang="en-US" sz="1900" dirty="0" smtClean="0"/>
              <a:t>file </a:t>
            </a:r>
            <a:r>
              <a:rPr lang="en-US" sz="1900" dirty="0"/>
              <a:t>rating plans in </a:t>
            </a:r>
            <a:r>
              <a:rPr lang="en-US" sz="1900" dirty="0" smtClean="0"/>
              <a:t>accordance with </a:t>
            </a:r>
            <a:r>
              <a:rPr lang="en-US" sz="1900" dirty="0"/>
              <a:t>state rating laws, which require </a:t>
            </a:r>
            <a:r>
              <a:rPr lang="en-US" sz="1900" dirty="0" smtClean="0"/>
              <a:t>consideration </a:t>
            </a:r>
            <a:r>
              <a:rPr lang="en-US" sz="1900" dirty="0"/>
              <a:t>of risk in the determination of rate and price.</a:t>
            </a:r>
          </a:p>
          <a:p>
            <a:pPr lvl="0">
              <a:lnSpc>
                <a:spcPts val="1900"/>
              </a:lnSpc>
            </a:pPr>
            <a:r>
              <a:rPr lang="en-US" sz="1900" dirty="0"/>
              <a:t>The inclusion of “</a:t>
            </a:r>
            <a:r>
              <a:rPr lang="en-US" sz="1900" i="1" dirty="0"/>
              <a:t>other business considerations</a:t>
            </a:r>
            <a:r>
              <a:rPr lang="en-US" sz="1900" dirty="0"/>
              <a:t>”</a:t>
            </a:r>
            <a:r>
              <a:rPr lang="en-US" sz="1900" b="1" i="1" dirty="0"/>
              <a:t> </a:t>
            </a:r>
            <a:r>
              <a:rPr lang="en-US" sz="1900" dirty="0"/>
              <a:t>is explicitly permitted and recognized by the actuarial profession and codified in the </a:t>
            </a:r>
            <a:r>
              <a:rPr lang="en-US" sz="1900" dirty="0" smtClean="0"/>
              <a:t>CAS </a:t>
            </a:r>
            <a:r>
              <a:rPr lang="en-US" sz="1900" i="1" dirty="0"/>
              <a:t>Statement of Principles Regarding Property and Casualty Insurance Ratemaking</a:t>
            </a:r>
            <a:r>
              <a:rPr lang="en-US" sz="1900" dirty="0"/>
              <a:t>. </a:t>
            </a:r>
          </a:p>
          <a:p>
            <a:pPr lvl="0">
              <a:lnSpc>
                <a:spcPts val="1900"/>
              </a:lnSpc>
            </a:pPr>
            <a:r>
              <a:rPr lang="en-US" sz="1900" dirty="0"/>
              <a:t>All insurers continue to use traditional rating variables such as driving record, type of vehicle, vehicle location and many more. </a:t>
            </a:r>
          </a:p>
          <a:p>
            <a:pPr lvl="0">
              <a:lnSpc>
                <a:spcPts val="1900"/>
              </a:lnSpc>
            </a:pPr>
            <a:r>
              <a:rPr lang="en-US" sz="1900" dirty="0"/>
              <a:t>The accuracy of rates is increasing, not decreasing, over time through the continuous improvement in rating and pricing models.</a:t>
            </a:r>
          </a:p>
          <a:p>
            <a:pPr lvl="0">
              <a:lnSpc>
                <a:spcPts val="1900"/>
              </a:lnSpc>
            </a:pPr>
            <a:r>
              <a:rPr lang="en-US" sz="1900" dirty="0"/>
              <a:t>Auto insurance markets are extremely competitive. Insurers compete intensively on price, quality of service, financial strength and many other factors across every class of driver.</a:t>
            </a:r>
          </a:p>
          <a:p>
            <a:pPr lvl="0">
              <a:lnSpc>
                <a:spcPts val="1900"/>
              </a:lnSpc>
            </a:pPr>
            <a:r>
              <a:rPr lang="en-US" sz="1900" dirty="0"/>
              <a:t>Auto insurance markets today allow customers to collect and compare more quotes from competing insurers more quickly than at any time in history. </a:t>
            </a:r>
          </a:p>
        </p:txBody>
      </p:sp>
    </p:spTree>
    <p:extLst>
      <p:ext uri="{BB962C8B-B14F-4D97-AF65-F5344CB8AC3E}">
        <p14:creationId xmlns:p14="http://schemas.microsoft.com/office/powerpoint/2010/main" val="11655969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2051">
                                            <p:txEl>
                                              <p:pRg st="5" end="5"/>
                                            </p:txEl>
                                          </p:spTgt>
                                        </p:tgtEl>
                                        <p:attrNameLst>
                                          <p:attrName>style.visibility</p:attrName>
                                        </p:attrNameLst>
                                      </p:cBhvr>
                                      <p:to>
                                        <p:strVal val="visible"/>
                                      </p:to>
                                    </p:set>
                                    <p:animEffect transition="in" filter="wipe(left)">
                                      <p:cBhvr>
                                        <p:cTn id="32" dur="500"/>
                                        <p:tgtEl>
                                          <p:spTgt spid="19220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22051">
                                            <p:txEl>
                                              <p:pRg st="6" end="6"/>
                                            </p:txEl>
                                          </p:spTgt>
                                        </p:tgtEl>
                                        <p:attrNameLst>
                                          <p:attrName>style.visibility</p:attrName>
                                        </p:attrNameLst>
                                      </p:cBhvr>
                                      <p:to>
                                        <p:strVal val="visible"/>
                                      </p:to>
                                    </p:set>
                                    <p:animEffect transition="in" filter="wipe(left)">
                                      <p:cBhvr>
                                        <p:cTn id="37"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21</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And Laws of Economics and Statistics Are Not Suspended…</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pPr>
              <a:lnSpc>
                <a:spcPct val="100000"/>
              </a:lnSpc>
            </a:pPr>
            <a:r>
              <a:rPr lang="en-US" sz="2200" dirty="0"/>
              <a:t>Basic economics also assures that insurance pricing remains firmly and fundamentally risk based</a:t>
            </a:r>
            <a:r>
              <a:rPr lang="en-US" sz="2200" dirty="0" smtClean="0"/>
              <a:t>.</a:t>
            </a:r>
          </a:p>
          <a:p>
            <a:pPr>
              <a:lnSpc>
                <a:spcPct val="100000"/>
              </a:lnSpc>
            </a:pPr>
            <a:r>
              <a:rPr lang="en-US" sz="2200" dirty="0" smtClean="0"/>
              <a:t>Highly </a:t>
            </a:r>
            <a:r>
              <a:rPr lang="en-US" sz="2200" dirty="0"/>
              <a:t>competitive markets, such as auto insurance, are efficient and drive competitors out of markets where prices deviate substantially from cost-based </a:t>
            </a:r>
            <a:r>
              <a:rPr lang="en-US" sz="2200" dirty="0" smtClean="0"/>
              <a:t>pricing.</a:t>
            </a:r>
          </a:p>
          <a:p>
            <a:pPr>
              <a:lnSpc>
                <a:spcPct val="100000"/>
              </a:lnSpc>
            </a:pPr>
            <a:r>
              <a:rPr lang="en-US" sz="2200" dirty="0"/>
              <a:t>Carriers offering products not priced to reflect actual costs will be quickly eliminated from the market, either because their products are overpriced and market share shrinks rapidly or because their products are underpriced, leading to a rapid deterioration in financial performance and eventually an inability to function as a going concern.</a:t>
            </a:r>
            <a:endParaRPr lang="en-US" sz="2200" dirty="0" smtClean="0"/>
          </a:p>
          <a:p>
            <a:pPr>
              <a:lnSpc>
                <a:spcPct val="100000"/>
              </a:lnSpc>
            </a:pPr>
            <a:r>
              <a:rPr lang="en-US" sz="2200" dirty="0" smtClean="0"/>
              <a:t>Pricing </a:t>
            </a:r>
            <a:r>
              <a:rPr lang="en-US" sz="2200" dirty="0"/>
              <a:t>is highly transparent and no insurer could operate on a sustained basis unless </a:t>
            </a:r>
            <a:r>
              <a:rPr lang="en-US" sz="2200" dirty="0" smtClean="0"/>
              <a:t>rates/prices </a:t>
            </a:r>
            <a:r>
              <a:rPr lang="en-US" sz="2200" dirty="0"/>
              <a:t>were ultimately driven by risk. </a:t>
            </a:r>
          </a:p>
        </p:txBody>
      </p:sp>
    </p:spTree>
    <p:extLst>
      <p:ext uri="{BB962C8B-B14F-4D97-AF65-F5344CB8AC3E}">
        <p14:creationId xmlns:p14="http://schemas.microsoft.com/office/powerpoint/2010/main" val="10195901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22</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Low-Income and Minority Consumers in No Way Adversely Impacted by PO</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pPr>
              <a:lnSpc>
                <a:spcPct val="100000"/>
              </a:lnSpc>
            </a:pPr>
            <a:r>
              <a:rPr lang="en-US" sz="2200" dirty="0" smtClean="0"/>
              <a:t>Assertion by Some Opponents of the Use of Price Optimization Discriminate Against Low-Income and Minority Consumers</a:t>
            </a:r>
          </a:p>
          <a:p>
            <a:pPr lvl="1">
              <a:lnSpc>
                <a:spcPct val="100000"/>
              </a:lnSpc>
            </a:pPr>
            <a:r>
              <a:rPr lang="en-US" sz="2000" dirty="0" smtClean="0"/>
              <a:t>No evidence offered</a:t>
            </a:r>
          </a:p>
          <a:p>
            <a:pPr>
              <a:lnSpc>
                <a:spcPct val="100000"/>
              </a:lnSpc>
            </a:pPr>
            <a:r>
              <a:rPr lang="en-US" sz="2200" dirty="0" smtClean="0"/>
              <a:t>Data Show that Low-Income and Minority Consumers Can and Do Shop for Auto Insurance</a:t>
            </a:r>
          </a:p>
          <a:p>
            <a:pPr>
              <a:lnSpc>
                <a:spcPct val="100000"/>
              </a:lnSpc>
            </a:pPr>
            <a:r>
              <a:rPr lang="en-US" sz="2200" dirty="0" smtClean="0"/>
              <a:t>Insurance Information Institute Survey:</a:t>
            </a:r>
          </a:p>
          <a:p>
            <a:pPr lvl="1">
              <a:lnSpc>
                <a:spcPct val="100000"/>
              </a:lnSpc>
            </a:pPr>
            <a:r>
              <a:rPr lang="en-US" sz="2000" dirty="0" smtClean="0"/>
              <a:t>68% of consumers with incomes &lt;$35K  shopped for insurance during last renewal compared with 61% with incomes &gt;$100K</a:t>
            </a:r>
          </a:p>
          <a:p>
            <a:pPr>
              <a:lnSpc>
                <a:spcPct val="100000"/>
              </a:lnSpc>
            </a:pPr>
            <a:r>
              <a:rPr lang="en-US" sz="2200" dirty="0" smtClean="0"/>
              <a:t>Insurance Research Council Study/Survey:</a:t>
            </a:r>
          </a:p>
          <a:p>
            <a:pPr lvl="1">
              <a:lnSpc>
                <a:spcPct val="100000"/>
              </a:lnSpc>
            </a:pPr>
            <a:r>
              <a:rPr lang="en-US" sz="2000" dirty="0" smtClean="0"/>
              <a:t>33% of black consumers shopped for auto insurance within the past 12 months compared to 24% of whites. </a:t>
            </a:r>
            <a:endParaRPr lang="en-US" sz="2000" dirty="0"/>
          </a:p>
        </p:txBody>
      </p:sp>
    </p:spTree>
    <p:extLst>
      <p:ext uri="{BB962C8B-B14F-4D97-AF65-F5344CB8AC3E}">
        <p14:creationId xmlns:p14="http://schemas.microsoft.com/office/powerpoint/2010/main" val="26453624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22051">
                                            <p:txEl>
                                              <p:pRg st="3" end="3"/>
                                            </p:txEl>
                                          </p:spTgt>
                                        </p:tgtEl>
                                        <p:attrNameLst>
                                          <p:attrName>style.visibility</p:attrName>
                                        </p:attrNameLst>
                                      </p:cBhvr>
                                      <p:to>
                                        <p:strVal val="visible"/>
                                      </p:to>
                                    </p:set>
                                    <p:animEffect transition="in" filter="wipe(left)">
                                      <p:cBhvr>
                                        <p:cTn id="20" dur="500"/>
                                        <p:tgtEl>
                                          <p:spTgt spid="192205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22051">
                                            <p:txEl>
                                              <p:pRg st="5" end="5"/>
                                            </p:txEl>
                                          </p:spTgt>
                                        </p:tgtEl>
                                        <p:attrNameLst>
                                          <p:attrName>style.visibility</p:attrName>
                                        </p:attrNameLst>
                                      </p:cBhvr>
                                      <p:to>
                                        <p:strVal val="visible"/>
                                      </p:to>
                                    </p:set>
                                    <p:animEffect transition="in" filter="wipe(left)">
                                      <p:cBhvr>
                                        <p:cTn id="28" dur="500"/>
                                        <p:tgtEl>
                                          <p:spTgt spid="1922051">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22051">
                                            <p:txEl>
                                              <p:pRg st="6" end="6"/>
                                            </p:txEl>
                                          </p:spTgt>
                                        </p:tgtEl>
                                        <p:attrNameLst>
                                          <p:attrName>style.visibility</p:attrName>
                                        </p:attrNameLst>
                                      </p:cBhvr>
                                      <p:to>
                                        <p:strVal val="visible"/>
                                      </p:to>
                                    </p:set>
                                    <p:animEffect transition="in" filter="wipe(left)">
                                      <p:cBhvr>
                                        <p:cTn id="31"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latin typeface="Arial" panose="020B0604020202020204" pitchFamily="34" charset="0"/>
              </a:rPr>
              <a:t>I.I.I. Poll: Shopping for Insurance</a:t>
            </a:r>
          </a:p>
        </p:txBody>
      </p:sp>
      <p:sp>
        <p:nvSpPr>
          <p:cNvPr id="14339" name="Rectangle 105"/>
          <p:cNvSpPr>
            <a:spLocks noGrp="1" noChangeArrowheads="1"/>
          </p:cNvSpPr>
          <p:nvPr>
            <p:ph type="dt" sz="quarter" idx="10"/>
          </p:nvPr>
        </p:nvSpPr>
        <p:spPr/>
        <p:txBody>
          <a:bodyPr/>
          <a:lstStyle/>
          <a:p>
            <a:pPr>
              <a:defRPr/>
            </a:pPr>
            <a:r>
              <a:rPr lang="en-US" smtClean="0"/>
              <a:t>12/01/09 - 9pm</a:t>
            </a:r>
          </a:p>
        </p:txBody>
      </p:sp>
      <p:sp>
        <p:nvSpPr>
          <p:cNvPr id="1434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4341" name="Rectangle 110"/>
          <p:cNvSpPr>
            <a:spLocks noGrp="1" noChangeArrowheads="1"/>
          </p:cNvSpPr>
          <p:nvPr>
            <p:ph type="sldNum" sz="quarter" idx="12"/>
          </p:nvPr>
        </p:nvSpPr>
        <p:spPr/>
        <p:txBody>
          <a:bodyPr/>
          <a:lstStyle/>
          <a:p>
            <a:pPr>
              <a:defRPr/>
            </a:pPr>
            <a:fld id="{D7042B94-7DB3-4D53-A300-3F8B028322A0}" type="slidenum">
              <a:rPr lang="en-US" smtClean="0"/>
              <a:pPr>
                <a:defRPr/>
              </a:pPr>
              <a:t>23</a:t>
            </a:fld>
            <a:endParaRPr lang="en-US" smtClean="0"/>
          </a:p>
        </p:txBody>
      </p:sp>
      <p:sp>
        <p:nvSpPr>
          <p:cNvPr id="16390" name="Rectangle 3"/>
          <p:cNvSpPr>
            <a:spLocks noChangeArrowheads="1"/>
          </p:cNvSpPr>
          <p:nvPr/>
        </p:nvSpPr>
        <p:spPr bwMode="black">
          <a:xfrm>
            <a:off x="347663" y="1266825"/>
            <a:ext cx="853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altLang="en-US" sz="1600" b="1">
                <a:solidFill>
                  <a:srgbClr val="225A7A"/>
                </a:solidFill>
              </a:rPr>
              <a:t>Q. When your auto insurance policy was up for renewal did you compare prices at different insurance companies in any of the following ways (Phone, Online, Agent)?</a:t>
            </a:r>
            <a:endParaRPr lang="en-US" altLang="en-US" sz="1600" b="1" baseline="30000">
              <a:solidFill>
                <a:srgbClr val="225A7A"/>
              </a:solidFill>
            </a:endParaRPr>
          </a:p>
        </p:txBody>
      </p:sp>
      <p:sp>
        <p:nvSpPr>
          <p:cNvPr id="16391" name="Rectangle 4"/>
          <p:cNvSpPr>
            <a:spLocks noChangeArrowheads="1"/>
          </p:cNvSpPr>
          <p:nvPr/>
        </p:nvSpPr>
        <p:spPr bwMode="auto">
          <a:xfrm>
            <a:off x="0" y="6389688"/>
            <a:ext cx="7569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endParaRPr lang="en-US" altLang="en-US" sz="1100"/>
          </a:p>
          <a:p>
            <a:pPr>
              <a:lnSpc>
                <a:spcPct val="85000"/>
              </a:lnSpc>
              <a:spcBef>
                <a:spcPct val="25000"/>
              </a:spcBef>
              <a:buClr>
                <a:schemeClr val="accent2"/>
              </a:buClr>
              <a:buFont typeface="Wingdings" panose="05000000000000000000" pitchFamily="2" charset="2"/>
              <a:buNone/>
            </a:pPr>
            <a:r>
              <a:rPr lang="en-US" altLang="en-US" sz="1100"/>
              <a:t>Source: Insurance Information Institute Annual </a:t>
            </a:r>
            <a:r>
              <a:rPr lang="en-US" altLang="en-US" sz="1100" i="1"/>
              <a:t>Pulse</a:t>
            </a:r>
            <a:r>
              <a:rPr lang="en-US" altLang="en-US" sz="1100"/>
              <a:t> Survey, May 2014.</a:t>
            </a:r>
          </a:p>
        </p:txBody>
      </p:sp>
      <p:sp>
        <p:nvSpPr>
          <p:cNvPr id="2069509" name="Text Box 5"/>
          <p:cNvSpPr txBox="1">
            <a:spLocks noChangeArrowheads="1"/>
          </p:cNvSpPr>
          <p:nvPr/>
        </p:nvSpPr>
        <p:spPr bwMode="blackWhite">
          <a:xfrm>
            <a:off x="314325" y="5494338"/>
            <a:ext cx="8518525" cy="942975"/>
          </a:xfrm>
          <a:prstGeom prst="rect">
            <a:avLst/>
          </a:prstGeom>
          <a:gradFill rotWithShape="0">
            <a:gsLst>
              <a:gs pos="0">
                <a:schemeClr val="accent2"/>
              </a:gs>
              <a:gs pos="100000">
                <a:srgbClr val="DC5A01"/>
              </a:gs>
            </a:gsLst>
            <a:lin ang="5400000" scaled="1"/>
          </a:gradFill>
          <a:ln w="12700" algn="ctr">
            <a:solidFill>
              <a:srgbClr val="FF6801"/>
            </a:solidFill>
            <a:miter lim="800000"/>
            <a:headEnd type="none" w="sm" len="sm"/>
            <a:tailEnd type="none" w="sm" len="sm"/>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5000"/>
              </a:lnSpc>
              <a:spcBef>
                <a:spcPct val="25000"/>
              </a:spcBef>
            </a:pPr>
            <a:r>
              <a:rPr lang="en-US" altLang="en-US" sz="2000" b="1">
                <a:solidFill>
                  <a:srgbClr val="FFFFFF"/>
                </a:solidFill>
              </a:rPr>
              <a:t>Almost Two-Thirds of Respondents Said They Compared Prices For Auto Insurers at Different Companies. Lower-Income Respondents Were More Likely to Have Comparison Shopped.</a:t>
            </a:r>
          </a:p>
        </p:txBody>
      </p:sp>
      <p:graphicFrame>
        <p:nvGraphicFramePr>
          <p:cNvPr id="16393" name="Object 2"/>
          <p:cNvGraphicFramePr>
            <a:graphicFrameLocks noChangeAspect="1"/>
          </p:cNvGraphicFramePr>
          <p:nvPr/>
        </p:nvGraphicFramePr>
        <p:xfrm>
          <a:off x="312738" y="2097088"/>
          <a:ext cx="8520112" cy="3506787"/>
        </p:xfrm>
        <a:graphic>
          <a:graphicData uri="http://schemas.openxmlformats.org/presentationml/2006/ole">
            <mc:AlternateContent xmlns:mc="http://schemas.openxmlformats.org/markup-compatibility/2006">
              <mc:Choice xmlns:v="urn:schemas-microsoft-com:vml" Requires="v">
                <p:oleObj spid="_x0000_s1044" name="Chart" r:id="rId4" imgW="8467823" imgH="3962261" progId="MSGraph.Chart.8">
                  <p:embed followColorScheme="full"/>
                </p:oleObj>
              </mc:Choice>
              <mc:Fallback>
                <p:oleObj name="Chart" r:id="rId4" imgW="8467823" imgH="3962261" progId="MSGraph.Chart.8">
                  <p:embed followColorScheme="full"/>
                  <p:pic>
                    <p:nvPicPr>
                      <p:cNvPr id="0" name=""/>
                      <p:cNvPicPr>
                        <a:picLocks noChangeAspect="1" noChangeArrowheads="1"/>
                      </p:cNvPicPr>
                      <p:nvPr/>
                    </p:nvPicPr>
                    <p:blipFill>
                      <a:blip r:embed="rId5"/>
                      <a:srcRect/>
                      <a:stretch>
                        <a:fillRect/>
                      </a:stretch>
                    </p:blipFill>
                    <p:spPr bwMode="gray">
                      <a:xfrm>
                        <a:off x="312738" y="2097088"/>
                        <a:ext cx="8520112" cy="350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4" name="TextBox 9"/>
          <p:cNvSpPr txBox="1">
            <a:spLocks noChangeArrowheads="1"/>
          </p:cNvSpPr>
          <p:nvPr/>
        </p:nvSpPr>
        <p:spPr bwMode="auto">
          <a:xfrm>
            <a:off x="228600" y="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FIGURE 1</a:t>
            </a:r>
          </a:p>
        </p:txBody>
      </p:sp>
    </p:spTree>
    <p:extLst>
      <p:ext uri="{BB962C8B-B14F-4D97-AF65-F5344CB8AC3E}">
        <p14:creationId xmlns:p14="http://schemas.microsoft.com/office/powerpoint/2010/main" val="7250415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069509"/>
                                        </p:tgtEl>
                                        <p:attrNameLst>
                                          <p:attrName>style.visibility</p:attrName>
                                        </p:attrNameLst>
                                      </p:cBhvr>
                                      <p:to>
                                        <p:strVal val="visible"/>
                                      </p:to>
                                    </p:set>
                                    <p:anim calcmode="lin" valueType="num">
                                      <p:cBhvr>
                                        <p:cTn id="7" dur="500" fill="hold"/>
                                        <p:tgtEl>
                                          <p:spTgt spid="2069509"/>
                                        </p:tgtEl>
                                        <p:attrNameLst>
                                          <p:attrName>ppt_w</p:attrName>
                                        </p:attrNameLst>
                                      </p:cBhvr>
                                      <p:tavLst>
                                        <p:tav tm="0">
                                          <p:val>
                                            <p:fltVal val="0"/>
                                          </p:val>
                                        </p:tav>
                                        <p:tav tm="100000">
                                          <p:val>
                                            <p:strVal val="#ppt_w"/>
                                          </p:val>
                                        </p:tav>
                                      </p:tavLst>
                                    </p:anim>
                                    <p:anim calcmode="lin" valueType="num">
                                      <p:cBhvr>
                                        <p:cTn id="8" dur="500" fill="hold"/>
                                        <p:tgtEl>
                                          <p:spTgt spid="20695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50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latin typeface="Arial" panose="020B0604020202020204" pitchFamily="34" charset="0"/>
              </a:rPr>
              <a:t>I.I.I. Poll: Shopping for Insurance</a:t>
            </a:r>
          </a:p>
        </p:txBody>
      </p:sp>
      <p:sp>
        <p:nvSpPr>
          <p:cNvPr id="14339" name="Rectangle 105"/>
          <p:cNvSpPr>
            <a:spLocks noGrp="1" noChangeArrowheads="1"/>
          </p:cNvSpPr>
          <p:nvPr>
            <p:ph type="dt" sz="quarter" idx="10"/>
          </p:nvPr>
        </p:nvSpPr>
        <p:spPr/>
        <p:txBody>
          <a:bodyPr/>
          <a:lstStyle/>
          <a:p>
            <a:pPr>
              <a:defRPr/>
            </a:pPr>
            <a:r>
              <a:rPr lang="en-US" smtClean="0"/>
              <a:t>12/01/09 - 9pm</a:t>
            </a:r>
          </a:p>
        </p:txBody>
      </p:sp>
      <p:sp>
        <p:nvSpPr>
          <p:cNvPr id="1434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4341" name="Rectangle 110"/>
          <p:cNvSpPr>
            <a:spLocks noGrp="1" noChangeArrowheads="1"/>
          </p:cNvSpPr>
          <p:nvPr>
            <p:ph type="sldNum" sz="quarter" idx="12"/>
          </p:nvPr>
        </p:nvSpPr>
        <p:spPr/>
        <p:txBody>
          <a:bodyPr/>
          <a:lstStyle/>
          <a:p>
            <a:pPr>
              <a:defRPr/>
            </a:pPr>
            <a:fld id="{B90218C4-FFBF-45EC-BE44-6E4BEDC5B09A}" type="slidenum">
              <a:rPr lang="en-US" smtClean="0"/>
              <a:pPr>
                <a:defRPr/>
              </a:pPr>
              <a:t>24</a:t>
            </a:fld>
            <a:endParaRPr lang="en-US" smtClean="0"/>
          </a:p>
        </p:txBody>
      </p:sp>
      <p:sp>
        <p:nvSpPr>
          <p:cNvPr id="18438" name="Rectangle 3"/>
          <p:cNvSpPr>
            <a:spLocks noChangeArrowheads="1"/>
          </p:cNvSpPr>
          <p:nvPr/>
        </p:nvSpPr>
        <p:spPr bwMode="black">
          <a:xfrm>
            <a:off x="347663" y="1266825"/>
            <a:ext cx="853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altLang="en-US" sz="1600" b="1">
                <a:solidFill>
                  <a:srgbClr val="225A7A"/>
                </a:solidFill>
              </a:rPr>
              <a:t>Q. Do you think you have more choices today among auto insurers than people had 10 years ago?</a:t>
            </a:r>
            <a:endParaRPr lang="en-US" altLang="en-US" sz="1600" b="1" baseline="30000">
              <a:solidFill>
                <a:srgbClr val="225A7A"/>
              </a:solidFill>
            </a:endParaRPr>
          </a:p>
        </p:txBody>
      </p:sp>
      <p:sp>
        <p:nvSpPr>
          <p:cNvPr id="18439" name="Rectangle 4"/>
          <p:cNvSpPr>
            <a:spLocks noChangeArrowheads="1"/>
          </p:cNvSpPr>
          <p:nvPr/>
        </p:nvSpPr>
        <p:spPr bwMode="auto">
          <a:xfrm>
            <a:off x="0" y="6389688"/>
            <a:ext cx="7569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endParaRPr lang="en-US" altLang="en-US" sz="1100"/>
          </a:p>
          <a:p>
            <a:pPr>
              <a:lnSpc>
                <a:spcPct val="85000"/>
              </a:lnSpc>
              <a:spcBef>
                <a:spcPct val="25000"/>
              </a:spcBef>
              <a:buClr>
                <a:schemeClr val="accent2"/>
              </a:buClr>
              <a:buFont typeface="Wingdings" panose="05000000000000000000" pitchFamily="2" charset="2"/>
              <a:buNone/>
            </a:pPr>
            <a:r>
              <a:rPr lang="en-US" altLang="en-US" sz="1100"/>
              <a:t>Source: Insurance Information Institute Annual </a:t>
            </a:r>
            <a:r>
              <a:rPr lang="en-US" altLang="en-US" sz="1100" i="1"/>
              <a:t>Pulse</a:t>
            </a:r>
            <a:r>
              <a:rPr lang="en-US" altLang="en-US" sz="1100"/>
              <a:t> Survey, May 2014.</a:t>
            </a:r>
          </a:p>
        </p:txBody>
      </p:sp>
      <p:sp>
        <p:nvSpPr>
          <p:cNvPr id="2069509" name="Text Box 5"/>
          <p:cNvSpPr txBox="1">
            <a:spLocks noChangeArrowheads="1"/>
          </p:cNvSpPr>
          <p:nvPr/>
        </p:nvSpPr>
        <p:spPr bwMode="blackWhite">
          <a:xfrm>
            <a:off x="314325" y="5494338"/>
            <a:ext cx="8518525" cy="942975"/>
          </a:xfrm>
          <a:prstGeom prst="rect">
            <a:avLst/>
          </a:prstGeom>
          <a:gradFill rotWithShape="0">
            <a:gsLst>
              <a:gs pos="0">
                <a:schemeClr val="accent2"/>
              </a:gs>
              <a:gs pos="100000">
                <a:srgbClr val="DC5A01"/>
              </a:gs>
            </a:gsLst>
            <a:lin ang="5400000" scaled="1"/>
          </a:gradFill>
          <a:ln w="12700" algn="ctr">
            <a:solidFill>
              <a:srgbClr val="FF6801"/>
            </a:solidFill>
            <a:miter lim="800000"/>
            <a:headEnd type="none" w="sm" len="sm"/>
            <a:tailEnd type="none" w="sm" len="sm"/>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5000"/>
              </a:lnSpc>
              <a:spcBef>
                <a:spcPct val="25000"/>
              </a:spcBef>
            </a:pPr>
            <a:r>
              <a:rPr lang="en-US" altLang="en-US" sz="2000" b="1">
                <a:solidFill>
                  <a:srgbClr val="FFFFFF"/>
                </a:solidFill>
              </a:rPr>
              <a:t>The Vast Majority of People Say They Have More Choices Among Auto Insurers Today vs. 10 Years Ago. Lowest-Income Americans Are the Most Likely to Say So.</a:t>
            </a:r>
          </a:p>
        </p:txBody>
      </p:sp>
      <p:graphicFrame>
        <p:nvGraphicFramePr>
          <p:cNvPr id="18441" name="Object 2"/>
          <p:cNvGraphicFramePr>
            <a:graphicFrameLocks noChangeAspect="1"/>
          </p:cNvGraphicFramePr>
          <p:nvPr/>
        </p:nvGraphicFramePr>
        <p:xfrm>
          <a:off x="312738" y="2097088"/>
          <a:ext cx="8520112" cy="3506787"/>
        </p:xfrm>
        <a:graphic>
          <a:graphicData uri="http://schemas.openxmlformats.org/presentationml/2006/ole">
            <mc:AlternateContent xmlns:mc="http://schemas.openxmlformats.org/markup-compatibility/2006">
              <mc:Choice xmlns:v="urn:schemas-microsoft-com:vml" Requires="v">
                <p:oleObj spid="_x0000_s2068" name="Chart" r:id="rId4" imgW="8467823" imgH="3962261" progId="MSGraph.Chart.8">
                  <p:embed followColorScheme="full"/>
                </p:oleObj>
              </mc:Choice>
              <mc:Fallback>
                <p:oleObj name="Chart" r:id="rId4" imgW="8467823" imgH="3962261" progId="MSGraph.Chart.8">
                  <p:embed followColorScheme="full"/>
                  <p:pic>
                    <p:nvPicPr>
                      <p:cNvPr id="0" name=""/>
                      <p:cNvPicPr>
                        <a:picLocks noChangeAspect="1" noChangeArrowheads="1"/>
                      </p:cNvPicPr>
                      <p:nvPr/>
                    </p:nvPicPr>
                    <p:blipFill>
                      <a:blip r:embed="rId5"/>
                      <a:srcRect/>
                      <a:stretch>
                        <a:fillRect/>
                      </a:stretch>
                    </p:blipFill>
                    <p:spPr bwMode="gray">
                      <a:xfrm>
                        <a:off x="312738" y="2097088"/>
                        <a:ext cx="8520112" cy="350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2" name="TextBox 9"/>
          <p:cNvSpPr txBox="1">
            <a:spLocks noChangeArrowheads="1"/>
          </p:cNvSpPr>
          <p:nvPr/>
        </p:nvSpPr>
        <p:spPr bwMode="auto">
          <a:xfrm>
            <a:off x="228600" y="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FIGURE 2</a:t>
            </a:r>
          </a:p>
        </p:txBody>
      </p:sp>
    </p:spTree>
    <p:extLst>
      <p:ext uri="{BB962C8B-B14F-4D97-AF65-F5344CB8AC3E}">
        <p14:creationId xmlns:p14="http://schemas.microsoft.com/office/powerpoint/2010/main" val="27220241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069509"/>
                                        </p:tgtEl>
                                        <p:attrNameLst>
                                          <p:attrName>style.visibility</p:attrName>
                                        </p:attrNameLst>
                                      </p:cBhvr>
                                      <p:to>
                                        <p:strVal val="visible"/>
                                      </p:to>
                                    </p:set>
                                    <p:anim calcmode="lin" valueType="num">
                                      <p:cBhvr>
                                        <p:cTn id="7" dur="500" fill="hold"/>
                                        <p:tgtEl>
                                          <p:spTgt spid="2069509"/>
                                        </p:tgtEl>
                                        <p:attrNameLst>
                                          <p:attrName>ppt_w</p:attrName>
                                        </p:attrNameLst>
                                      </p:cBhvr>
                                      <p:tavLst>
                                        <p:tav tm="0">
                                          <p:val>
                                            <p:fltVal val="0"/>
                                          </p:val>
                                        </p:tav>
                                        <p:tav tm="100000">
                                          <p:val>
                                            <p:strVal val="#ppt_w"/>
                                          </p:val>
                                        </p:tav>
                                      </p:tavLst>
                                    </p:anim>
                                    <p:anim calcmode="lin" valueType="num">
                                      <p:cBhvr>
                                        <p:cTn id="8" dur="500" fill="hold"/>
                                        <p:tgtEl>
                                          <p:spTgt spid="20695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50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 y="190500"/>
            <a:ext cx="7764463" cy="860425"/>
          </a:xfrm>
        </p:spPr>
        <p:txBody>
          <a:bodyPr/>
          <a:lstStyle/>
          <a:p>
            <a:r>
              <a:rPr lang="en-US" altLang="en-US" sz="2800" smtClean="0">
                <a:latin typeface="Arial" panose="020B0604020202020204" pitchFamily="34" charset="0"/>
              </a:rPr>
              <a:t>Auto Insurance Shopping by Race/Ethnicity</a:t>
            </a:r>
          </a:p>
        </p:txBody>
      </p:sp>
      <p:sp>
        <p:nvSpPr>
          <p:cNvPr id="14339" name="Rectangle 105"/>
          <p:cNvSpPr>
            <a:spLocks noGrp="1" noChangeArrowheads="1"/>
          </p:cNvSpPr>
          <p:nvPr>
            <p:ph type="dt" sz="quarter" idx="10"/>
          </p:nvPr>
        </p:nvSpPr>
        <p:spPr/>
        <p:txBody>
          <a:bodyPr/>
          <a:lstStyle/>
          <a:p>
            <a:pPr>
              <a:defRPr/>
            </a:pPr>
            <a:r>
              <a:rPr lang="en-US" smtClean="0"/>
              <a:t>12/01/09 - 9pm</a:t>
            </a:r>
          </a:p>
        </p:txBody>
      </p:sp>
      <p:sp>
        <p:nvSpPr>
          <p:cNvPr id="14340"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4341" name="Rectangle 110"/>
          <p:cNvSpPr>
            <a:spLocks noGrp="1" noChangeArrowheads="1"/>
          </p:cNvSpPr>
          <p:nvPr>
            <p:ph type="sldNum" sz="quarter" idx="12"/>
          </p:nvPr>
        </p:nvSpPr>
        <p:spPr/>
        <p:txBody>
          <a:bodyPr/>
          <a:lstStyle/>
          <a:p>
            <a:pPr>
              <a:defRPr/>
            </a:pPr>
            <a:fld id="{49AA8671-17B6-429A-B5E2-586FDEC21132}" type="slidenum">
              <a:rPr lang="en-US" smtClean="0"/>
              <a:pPr>
                <a:defRPr/>
              </a:pPr>
              <a:t>25</a:t>
            </a:fld>
            <a:endParaRPr lang="en-US" smtClean="0"/>
          </a:p>
        </p:txBody>
      </p:sp>
      <p:sp>
        <p:nvSpPr>
          <p:cNvPr id="20486" name="Rectangle 3"/>
          <p:cNvSpPr>
            <a:spLocks noChangeArrowheads="1"/>
          </p:cNvSpPr>
          <p:nvPr/>
        </p:nvSpPr>
        <p:spPr bwMode="black">
          <a:xfrm>
            <a:off x="347663" y="1311275"/>
            <a:ext cx="79533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altLang="en-US" sz="1600" b="1">
                <a:solidFill>
                  <a:srgbClr val="225A7A"/>
                </a:solidFill>
              </a:rPr>
              <a:t>Percent</a:t>
            </a:r>
            <a:endParaRPr lang="en-US" altLang="en-US" sz="1600" b="1" baseline="30000">
              <a:solidFill>
                <a:srgbClr val="225A7A"/>
              </a:solidFill>
            </a:endParaRPr>
          </a:p>
        </p:txBody>
      </p:sp>
      <p:sp>
        <p:nvSpPr>
          <p:cNvPr id="20487" name="Rectangle 4"/>
          <p:cNvSpPr>
            <a:spLocks noChangeArrowheads="1"/>
          </p:cNvSpPr>
          <p:nvPr/>
        </p:nvSpPr>
        <p:spPr bwMode="auto">
          <a:xfrm>
            <a:off x="0" y="6389688"/>
            <a:ext cx="89916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endParaRPr lang="en-US" altLang="en-US" sz="1100"/>
          </a:p>
          <a:p>
            <a:pPr>
              <a:lnSpc>
                <a:spcPct val="85000"/>
              </a:lnSpc>
              <a:spcBef>
                <a:spcPct val="25000"/>
              </a:spcBef>
              <a:buClr>
                <a:schemeClr val="accent2"/>
              </a:buClr>
              <a:buFont typeface="Wingdings" panose="05000000000000000000" pitchFamily="2" charset="2"/>
              <a:buNone/>
            </a:pPr>
            <a:r>
              <a:rPr lang="en-US" altLang="en-US" sz="1100"/>
              <a:t>Source: Insurance Research Council, </a:t>
            </a:r>
            <a:r>
              <a:rPr lang="en-US" altLang="en-US" sz="1100" i="1"/>
              <a:t>Shopping for Auto Insurance and the Use of Internet-Based Technology,</a:t>
            </a:r>
            <a:r>
              <a:rPr lang="en-US" altLang="en-US" sz="1100"/>
              <a:t> June 2015.</a:t>
            </a:r>
          </a:p>
        </p:txBody>
      </p:sp>
      <p:graphicFrame>
        <p:nvGraphicFramePr>
          <p:cNvPr id="20488" name="Object 2"/>
          <p:cNvGraphicFramePr>
            <a:graphicFrameLocks noChangeAspect="1"/>
          </p:cNvGraphicFramePr>
          <p:nvPr/>
        </p:nvGraphicFramePr>
        <p:xfrm>
          <a:off x="304800" y="2003425"/>
          <a:ext cx="8520113" cy="3506788"/>
        </p:xfrm>
        <a:graphic>
          <a:graphicData uri="http://schemas.openxmlformats.org/presentationml/2006/ole">
            <mc:AlternateContent xmlns:mc="http://schemas.openxmlformats.org/markup-compatibility/2006">
              <mc:Choice xmlns:v="urn:schemas-microsoft-com:vml" Requires="v">
                <p:oleObj spid="_x0000_s3092" name="Chart" r:id="rId4" imgW="8467823" imgH="3962261" progId="MSGraph.Chart.8">
                  <p:embed followColorScheme="full"/>
                </p:oleObj>
              </mc:Choice>
              <mc:Fallback>
                <p:oleObj name="Chart" r:id="rId4" imgW="8467823" imgH="3962261" progId="MSGraph.Chart.8">
                  <p:embed followColorScheme="full"/>
                  <p:pic>
                    <p:nvPicPr>
                      <p:cNvPr id="0" name=""/>
                      <p:cNvPicPr>
                        <a:picLocks noChangeAspect="1" noChangeArrowheads="1"/>
                      </p:cNvPicPr>
                      <p:nvPr/>
                    </p:nvPicPr>
                    <p:blipFill>
                      <a:blip r:embed="rId5"/>
                      <a:srcRect/>
                      <a:stretch>
                        <a:fillRect/>
                      </a:stretch>
                    </p:blipFill>
                    <p:spPr bwMode="gray">
                      <a:xfrm>
                        <a:off x="304800" y="2003425"/>
                        <a:ext cx="8520113" cy="350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9" name="TextBox 9"/>
          <p:cNvSpPr txBox="1">
            <a:spLocks noChangeArrowheads="1"/>
          </p:cNvSpPr>
          <p:nvPr/>
        </p:nvSpPr>
        <p:spPr bwMode="auto">
          <a:xfrm>
            <a:off x="85725" y="73025"/>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t>FIGURE 3</a:t>
            </a:r>
          </a:p>
        </p:txBody>
      </p:sp>
      <p:sp>
        <p:nvSpPr>
          <p:cNvPr id="20490" name="Rectangle 3"/>
          <p:cNvSpPr>
            <a:spLocks noChangeArrowheads="1"/>
          </p:cNvSpPr>
          <p:nvPr/>
        </p:nvSpPr>
        <p:spPr bwMode="black">
          <a:xfrm>
            <a:off x="2133600" y="1484313"/>
            <a:ext cx="51641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20000"/>
              </a:spcBef>
            </a:pPr>
            <a:r>
              <a:rPr lang="en-US" altLang="en-US" sz="2000" b="1">
                <a:solidFill>
                  <a:srgbClr val="225A7A"/>
                </a:solidFill>
              </a:rPr>
              <a:t>Percent of survey respondents who had shopped for auto insurance within the past 12 months</a:t>
            </a:r>
            <a:endParaRPr lang="en-US" altLang="en-US" sz="2000" b="1" baseline="30000">
              <a:solidFill>
                <a:srgbClr val="225A7A"/>
              </a:solidFill>
            </a:endParaRPr>
          </a:p>
        </p:txBody>
      </p:sp>
    </p:spTree>
    <p:extLst>
      <p:ext uri="{BB962C8B-B14F-4D97-AF65-F5344CB8AC3E}">
        <p14:creationId xmlns:p14="http://schemas.microsoft.com/office/powerpoint/2010/main" val="2816902396"/>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26</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Price Optimization and “Big Data” Are Two Different Things</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pPr>
              <a:lnSpc>
                <a:spcPct val="100000"/>
              </a:lnSpc>
            </a:pPr>
            <a:r>
              <a:rPr lang="en-US" sz="2200" b="1" dirty="0" smtClean="0"/>
              <a:t>Some Have Conflated Public’s Fears Over “Big Data” with Use of Price Optimization</a:t>
            </a:r>
          </a:p>
          <a:p>
            <a:pPr>
              <a:lnSpc>
                <a:spcPct val="100000"/>
              </a:lnSpc>
            </a:pPr>
            <a:r>
              <a:rPr lang="en-US" sz="2200" b="1" dirty="0" smtClean="0"/>
              <a:t>While More Information Is Available Everywhere, All the Time to Everyone—Insurers Continue to Collect, Analyze and Use Information in Accordance with State Rating Laws and Actuarial Principles</a:t>
            </a:r>
          </a:p>
          <a:p>
            <a:pPr>
              <a:lnSpc>
                <a:spcPct val="100000"/>
              </a:lnSpc>
            </a:pPr>
            <a:r>
              <a:rPr lang="en-US" sz="2200" b="1" dirty="0" smtClean="0"/>
              <a:t>Increased Volume of Data Has Not in Impacted the Standard that Rates Are </a:t>
            </a:r>
            <a:r>
              <a:rPr lang="en-US" sz="2200" b="1" i="1" dirty="0" smtClean="0"/>
              <a:t>Not Excessive, Inadequate or Unfairly Discriminatory</a:t>
            </a:r>
            <a:endParaRPr lang="en-US" sz="2000" b="1" i="1" dirty="0" smtClean="0"/>
          </a:p>
          <a:p>
            <a:pPr>
              <a:lnSpc>
                <a:spcPct val="100000"/>
              </a:lnSpc>
            </a:pPr>
            <a:r>
              <a:rPr lang="en-US" sz="2200" b="1" dirty="0" smtClean="0"/>
              <a:t>Insurers Remain Responsive to Regulator Requests for More Detailed Information on Rating Plans and Pricing Models</a:t>
            </a:r>
            <a:endParaRPr lang="en-US" sz="2000" b="1" dirty="0"/>
          </a:p>
        </p:txBody>
      </p:sp>
    </p:spTree>
    <p:extLst>
      <p:ext uri="{BB962C8B-B14F-4D97-AF65-F5344CB8AC3E}">
        <p14:creationId xmlns:p14="http://schemas.microsoft.com/office/powerpoint/2010/main" val="27382667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27</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8" name="Rectangle 2"/>
          <p:cNvSpPr txBox="1">
            <a:spLocks noChangeArrowheads="1"/>
          </p:cNvSpPr>
          <p:nvPr/>
        </p:nvSpPr>
        <p:spPr bwMode="blackWhite">
          <a:xfrm>
            <a:off x="581025" y="2260600"/>
            <a:ext cx="7981950" cy="1485900"/>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SUMMARY</a:t>
            </a:r>
          </a:p>
        </p:txBody>
      </p:sp>
    </p:spTree>
    <p:extLst>
      <p:ext uri="{BB962C8B-B14F-4D97-AF65-F5344CB8AC3E}">
        <p14:creationId xmlns:p14="http://schemas.microsoft.com/office/powerpoint/2010/main" val="147331130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28</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Summary</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r>
              <a:rPr lang="en-US" sz="2000" dirty="0" smtClean="0"/>
              <a:t>Price Optimization allows insurers to rely </a:t>
            </a:r>
            <a:r>
              <a:rPr lang="en-US" sz="2000" dirty="0"/>
              <a:t>on “</a:t>
            </a:r>
            <a:r>
              <a:rPr lang="en-US" sz="2000" i="1" dirty="0"/>
              <a:t>more objective and detailed, quantitative information about the judgmental aspects of the rate-setting process instead of reliance primarily on anecdotal evidence</a:t>
            </a:r>
            <a:r>
              <a:rPr lang="en-US" sz="2000" i="1" dirty="0" smtClean="0"/>
              <a:t>.</a:t>
            </a:r>
            <a:r>
              <a:rPr lang="en-US" sz="2000" dirty="0" smtClean="0"/>
              <a:t>”</a:t>
            </a:r>
          </a:p>
          <a:p>
            <a:pPr marL="406400" lvl="1" indent="0">
              <a:buNone/>
            </a:pPr>
            <a:r>
              <a:rPr lang="en-US" sz="1800" i="1" dirty="0" smtClean="0"/>
              <a:t>-NAIC Task Force on Price Optimization</a:t>
            </a:r>
          </a:p>
          <a:p>
            <a:r>
              <a:rPr lang="en-US" sz="2000" dirty="0" smtClean="0"/>
              <a:t>Consumers </a:t>
            </a:r>
            <a:r>
              <a:rPr lang="en-US" sz="2000" dirty="0"/>
              <a:t>benefit because the reduction in judgment reduces uncertainty, enhances price stability and can lower an insurer’s cost of providing coverage over the long run leading to larger policyholder longevity discounts over time</a:t>
            </a:r>
            <a:r>
              <a:rPr lang="en-US" sz="2000" dirty="0" smtClean="0"/>
              <a:t>.</a:t>
            </a:r>
          </a:p>
          <a:p>
            <a:r>
              <a:rPr lang="en-US" sz="2000" dirty="0" smtClean="0"/>
              <a:t>As </a:t>
            </a:r>
            <a:r>
              <a:rPr lang="en-US" sz="2000" dirty="0"/>
              <a:t>applied by insurers, </a:t>
            </a:r>
            <a:r>
              <a:rPr lang="en-US" sz="2000" dirty="0" smtClean="0"/>
              <a:t>PO </a:t>
            </a:r>
            <a:r>
              <a:rPr lang="en-US" sz="2000" dirty="0"/>
              <a:t>falls within the requirements set forth by state rating laws and actuarial ratemaking principles</a:t>
            </a:r>
            <a:r>
              <a:rPr lang="en-US" sz="2000" dirty="0" smtClean="0"/>
              <a:t>.</a:t>
            </a:r>
          </a:p>
          <a:p>
            <a:r>
              <a:rPr lang="en-US" sz="2000" dirty="0" smtClean="0"/>
              <a:t>Rates </a:t>
            </a:r>
            <a:r>
              <a:rPr lang="en-US" sz="2000" dirty="0"/>
              <a:t>remain fundamentally determined by risk, adhering to the standard that they are not excessive, inadequate or unfairly discriminatory</a:t>
            </a:r>
            <a:r>
              <a:rPr lang="en-US" sz="2000" dirty="0" smtClean="0"/>
              <a:t>.</a:t>
            </a:r>
          </a:p>
          <a:p>
            <a:r>
              <a:rPr lang="en-US" sz="2000" dirty="0" smtClean="0"/>
              <a:t>Importantly</a:t>
            </a:r>
            <a:r>
              <a:rPr lang="en-US" sz="2000" dirty="0"/>
              <a:t>, markets remain extremely price competitive with insurers willing and able to satisfy demand with an ever increasing array of products and services to all categories of consumer, irrespective of </a:t>
            </a:r>
            <a:r>
              <a:rPr lang="en-US" sz="2000" dirty="0" smtClean="0"/>
              <a:t>income or race</a:t>
            </a:r>
            <a:endParaRPr lang="en-US" sz="2000" dirty="0"/>
          </a:p>
        </p:txBody>
      </p:sp>
    </p:spTree>
    <p:extLst>
      <p:ext uri="{BB962C8B-B14F-4D97-AF65-F5344CB8AC3E}">
        <p14:creationId xmlns:p14="http://schemas.microsoft.com/office/powerpoint/2010/main" val="15936135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22051">
                                            <p:txEl>
                                              <p:pRg st="3" end="3"/>
                                            </p:txEl>
                                          </p:spTgt>
                                        </p:tgtEl>
                                        <p:attrNameLst>
                                          <p:attrName>style.visibility</p:attrName>
                                        </p:attrNameLst>
                                      </p:cBhvr>
                                      <p:to>
                                        <p:strVal val="visible"/>
                                      </p:to>
                                    </p:set>
                                    <p:animEffect transition="in" filter="wipe(left)">
                                      <p:cBhvr>
                                        <p:cTn id="20" dur="500"/>
                                        <p:tgtEl>
                                          <p:spTgt spid="192205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922051">
                                            <p:txEl>
                                              <p:pRg st="4" end="4"/>
                                            </p:txEl>
                                          </p:spTgt>
                                        </p:tgtEl>
                                        <p:attrNameLst>
                                          <p:attrName>style.visibility</p:attrName>
                                        </p:attrNameLst>
                                      </p:cBhvr>
                                      <p:to>
                                        <p:strVal val="visible"/>
                                      </p:to>
                                    </p:set>
                                    <p:animEffect transition="in" filter="wipe(left)">
                                      <p:cBhvr>
                                        <p:cTn id="25" dur="500"/>
                                        <p:tgtEl>
                                          <p:spTgt spid="192205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922051">
                                            <p:txEl>
                                              <p:pRg st="5" end="5"/>
                                            </p:txEl>
                                          </p:spTgt>
                                        </p:tgtEl>
                                        <p:attrNameLst>
                                          <p:attrName>style.visibility</p:attrName>
                                        </p:attrNameLst>
                                      </p:cBhvr>
                                      <p:to>
                                        <p:strVal val="visible"/>
                                      </p:to>
                                    </p:set>
                                    <p:animEffect transition="in" filter="wipe(left)">
                                      <p:cBhvr>
                                        <p:cTn id="30"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29</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Summary (continued)</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r>
              <a:rPr lang="en-US" sz="2000" dirty="0" smtClean="0"/>
              <a:t>The </a:t>
            </a:r>
            <a:r>
              <a:rPr lang="en-US" sz="2000" i="1" dirty="0" smtClean="0"/>
              <a:t>reality</a:t>
            </a:r>
            <a:r>
              <a:rPr lang="en-US" sz="2000" dirty="0" smtClean="0"/>
              <a:t> of auto insurance markets today is juxtaposed with a starkly different characterization offered by critics of price optimization. Specifically, critics have depicted auto insurance markets today as one in which pricing has become almost completely untethered from risk, models  are highly subjective, routinely manipulated and produce whatever number the insurer desires. In this characterization, insurers gouge consumers at every opportunity and the poor bear the brunt of the burden.</a:t>
            </a:r>
            <a:endParaRPr lang="en-US" sz="2000" dirty="0"/>
          </a:p>
          <a:p>
            <a:r>
              <a:rPr lang="en-US" sz="2000" dirty="0"/>
              <a:t>T</a:t>
            </a:r>
            <a:r>
              <a:rPr lang="en-US" sz="2000" dirty="0" smtClean="0"/>
              <a:t>hese </a:t>
            </a:r>
            <a:r>
              <a:rPr lang="en-US" sz="2000" dirty="0"/>
              <a:t>characterizations of auto insurance markets today bear no semblance to the actual state of insurance ratemaking, pricing and competition and serve only to spread fear and confusion as demonstrated by recent bulletins on the use of price optimization in several states, all of which have defined price optimization differently. Consequently, states have restricted substantively different pricing techniques, some of which regulators had approved for decades, potentially leading to unintended and adverse market consequences for consumers—all in the absence of any detectable market problems.</a:t>
            </a:r>
          </a:p>
          <a:p>
            <a:pPr marL="0" indent="0">
              <a:buNone/>
            </a:pPr>
            <a:endParaRPr lang="en-US" sz="2000" dirty="0"/>
          </a:p>
        </p:txBody>
      </p:sp>
    </p:spTree>
    <p:extLst>
      <p:ext uri="{BB962C8B-B14F-4D97-AF65-F5344CB8AC3E}">
        <p14:creationId xmlns:p14="http://schemas.microsoft.com/office/powerpoint/2010/main" val="22703222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3</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Price Optimization: What is It?</a:t>
            </a:r>
            <a:endParaRPr lang="en-US" dirty="0"/>
          </a:p>
        </p:txBody>
      </p:sp>
      <p:sp>
        <p:nvSpPr>
          <p:cNvPr id="1922051" name="Rectangle 3"/>
          <p:cNvSpPr>
            <a:spLocks noGrp="1" noChangeArrowheads="1"/>
          </p:cNvSpPr>
          <p:nvPr>
            <p:ph type="body" idx="4294967295"/>
          </p:nvPr>
        </p:nvSpPr>
        <p:spPr>
          <a:xfrm>
            <a:off x="107488" y="1018426"/>
            <a:ext cx="8863988" cy="4652963"/>
          </a:xfrm>
        </p:spPr>
        <p:txBody>
          <a:bodyPr/>
          <a:lstStyle/>
          <a:p>
            <a:r>
              <a:rPr lang="en-US" sz="2000" b="1" dirty="0" smtClean="0"/>
              <a:t>Significant Discussion of Price Optimization Issue in Recent Months</a:t>
            </a:r>
          </a:p>
          <a:p>
            <a:r>
              <a:rPr lang="en-US" sz="2000" b="1" dirty="0" smtClean="0"/>
              <a:t>Several States Have Issued Bulletins Addressing Its Use</a:t>
            </a:r>
          </a:p>
          <a:p>
            <a:pPr lvl="1"/>
            <a:r>
              <a:rPr lang="en-US" sz="1800" b="1" dirty="0" smtClean="0"/>
              <a:t>Requests for information in several other states</a:t>
            </a:r>
          </a:p>
          <a:p>
            <a:r>
              <a:rPr lang="en-US" sz="2000" b="1" dirty="0"/>
              <a:t>Each State Defines Price Optimization Differently</a:t>
            </a:r>
          </a:p>
          <a:p>
            <a:pPr lvl="1"/>
            <a:r>
              <a:rPr lang="en-US" sz="1800" b="1" dirty="0"/>
              <a:t>At least 7 definitions from states; NAIC, vendors and </a:t>
            </a:r>
            <a:r>
              <a:rPr lang="en-US" sz="1800" b="1" dirty="0" smtClean="0"/>
              <a:t>others</a:t>
            </a:r>
            <a:endParaRPr lang="en-US" sz="2000" b="1" dirty="0" smtClean="0"/>
          </a:p>
          <a:p>
            <a:r>
              <a:rPr lang="en-US" sz="2000" b="1" dirty="0" smtClean="0"/>
              <a:t>States’ Concerns Come Despite Absence </a:t>
            </a:r>
            <a:r>
              <a:rPr lang="en-US" sz="2000" b="1" dirty="0"/>
              <a:t>of A</a:t>
            </a:r>
            <a:r>
              <a:rPr lang="en-US" sz="2000" b="1" dirty="0" smtClean="0"/>
              <a:t>ny </a:t>
            </a:r>
            <a:r>
              <a:rPr lang="en-US" sz="2000" b="1" dirty="0"/>
              <a:t>D</a:t>
            </a:r>
            <a:r>
              <a:rPr lang="en-US" sz="2000" b="1" dirty="0" smtClean="0"/>
              <a:t>iscernable </a:t>
            </a:r>
            <a:r>
              <a:rPr lang="en-US" sz="2000" b="1" dirty="0"/>
              <a:t>or D</a:t>
            </a:r>
            <a:r>
              <a:rPr lang="en-US" sz="2000" b="1" dirty="0" smtClean="0"/>
              <a:t>etectable </a:t>
            </a:r>
            <a:r>
              <a:rPr lang="en-US" sz="2000" b="1" dirty="0"/>
              <a:t>M</a:t>
            </a:r>
            <a:r>
              <a:rPr lang="en-US" sz="2000" b="1" dirty="0" smtClean="0"/>
              <a:t>arket Disruptions</a:t>
            </a:r>
          </a:p>
          <a:p>
            <a:pPr lvl="1"/>
            <a:r>
              <a:rPr lang="en-US" sz="1800" b="1" dirty="0" smtClean="0"/>
              <a:t>Competition in auto insurance markets is intense, healthy and vigorous</a:t>
            </a:r>
          </a:p>
          <a:p>
            <a:pPr lvl="1"/>
            <a:r>
              <a:rPr lang="en-US" sz="1800" b="1" dirty="0" smtClean="0"/>
              <a:t>More than 99% of drivers are insured through the voluntary market</a:t>
            </a:r>
          </a:p>
          <a:p>
            <a:pPr lvl="1"/>
            <a:r>
              <a:rPr lang="en-US" sz="1800" b="1" dirty="0" smtClean="0"/>
              <a:t>Absence of consumer complaints</a:t>
            </a:r>
          </a:p>
          <a:p>
            <a:pPr lvl="1"/>
            <a:r>
              <a:rPr lang="en-US" sz="1800" b="1" dirty="0" smtClean="0"/>
              <a:t>High degree of consumer satisfaction with auto insurers</a:t>
            </a:r>
          </a:p>
          <a:p>
            <a:pPr lvl="1"/>
            <a:r>
              <a:rPr lang="en-US" sz="1800" b="1" dirty="0" smtClean="0"/>
              <a:t>Empowered Consumers:  Have more tools available today than ever before to help them shop, collect and compare prices</a:t>
            </a:r>
          </a:p>
          <a:p>
            <a:pPr lvl="1"/>
            <a:r>
              <a:rPr lang="en-US" sz="1800" b="1" i="1" dirty="0"/>
              <a:t>Rates are not inadequate, excessive or unfairly discriminatory</a:t>
            </a:r>
          </a:p>
          <a:p>
            <a:pPr marL="406400" lvl="1" indent="0">
              <a:buNone/>
            </a:pPr>
            <a:r>
              <a:rPr lang="en-US" sz="1800" b="1" dirty="0" smtClean="0"/>
              <a:t> </a:t>
            </a:r>
          </a:p>
        </p:txBody>
      </p:sp>
    </p:spTree>
    <p:extLst>
      <p:ext uri="{BB962C8B-B14F-4D97-AF65-F5344CB8AC3E}">
        <p14:creationId xmlns:p14="http://schemas.microsoft.com/office/powerpoint/2010/main" val="17520406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22051">
                                            <p:txEl>
                                              <p:pRg st="3" end="3"/>
                                            </p:txEl>
                                          </p:spTgt>
                                        </p:tgtEl>
                                        <p:attrNameLst>
                                          <p:attrName>style.visibility</p:attrName>
                                        </p:attrNameLst>
                                      </p:cBhvr>
                                      <p:to>
                                        <p:strVal val="visible"/>
                                      </p:to>
                                    </p:set>
                                    <p:animEffect transition="in" filter="wipe(left)">
                                      <p:cBhvr>
                                        <p:cTn id="20" dur="500"/>
                                        <p:tgtEl>
                                          <p:spTgt spid="192205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22051">
                                            <p:txEl>
                                              <p:pRg st="5" end="5"/>
                                            </p:txEl>
                                          </p:spTgt>
                                        </p:tgtEl>
                                        <p:attrNameLst>
                                          <p:attrName>style.visibility</p:attrName>
                                        </p:attrNameLst>
                                      </p:cBhvr>
                                      <p:to>
                                        <p:strVal val="visible"/>
                                      </p:to>
                                    </p:set>
                                    <p:animEffect transition="in" filter="wipe(left)">
                                      <p:cBhvr>
                                        <p:cTn id="28" dur="500"/>
                                        <p:tgtEl>
                                          <p:spTgt spid="1922051">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22051">
                                            <p:txEl>
                                              <p:pRg st="6" end="6"/>
                                            </p:txEl>
                                          </p:spTgt>
                                        </p:tgtEl>
                                        <p:attrNameLst>
                                          <p:attrName>style.visibility</p:attrName>
                                        </p:attrNameLst>
                                      </p:cBhvr>
                                      <p:to>
                                        <p:strVal val="visible"/>
                                      </p:to>
                                    </p:set>
                                    <p:animEffect transition="in" filter="wipe(left)">
                                      <p:cBhvr>
                                        <p:cTn id="31" dur="500"/>
                                        <p:tgtEl>
                                          <p:spTgt spid="1922051">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22051">
                                            <p:txEl>
                                              <p:pRg st="7" end="7"/>
                                            </p:txEl>
                                          </p:spTgt>
                                        </p:tgtEl>
                                        <p:attrNameLst>
                                          <p:attrName>style.visibility</p:attrName>
                                        </p:attrNameLst>
                                      </p:cBhvr>
                                      <p:to>
                                        <p:strVal val="visible"/>
                                      </p:to>
                                    </p:set>
                                    <p:animEffect transition="in" filter="wipe(left)">
                                      <p:cBhvr>
                                        <p:cTn id="34" dur="500"/>
                                        <p:tgtEl>
                                          <p:spTgt spid="1922051">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922051">
                                            <p:txEl>
                                              <p:pRg st="8" end="8"/>
                                            </p:txEl>
                                          </p:spTgt>
                                        </p:tgtEl>
                                        <p:attrNameLst>
                                          <p:attrName>style.visibility</p:attrName>
                                        </p:attrNameLst>
                                      </p:cBhvr>
                                      <p:to>
                                        <p:strVal val="visible"/>
                                      </p:to>
                                    </p:set>
                                    <p:animEffect transition="in" filter="wipe(left)">
                                      <p:cBhvr>
                                        <p:cTn id="37" dur="500"/>
                                        <p:tgtEl>
                                          <p:spTgt spid="1922051">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922051">
                                            <p:txEl>
                                              <p:pRg st="9" end="9"/>
                                            </p:txEl>
                                          </p:spTgt>
                                        </p:tgtEl>
                                        <p:attrNameLst>
                                          <p:attrName>style.visibility</p:attrName>
                                        </p:attrNameLst>
                                      </p:cBhvr>
                                      <p:to>
                                        <p:strVal val="visible"/>
                                      </p:to>
                                    </p:set>
                                    <p:animEffect transition="in" filter="wipe(left)">
                                      <p:cBhvr>
                                        <p:cTn id="40" dur="500"/>
                                        <p:tgtEl>
                                          <p:spTgt spid="1922051">
                                            <p:txEl>
                                              <p:pRg st="9" end="9"/>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922051">
                                            <p:txEl>
                                              <p:pRg st="10" end="10"/>
                                            </p:txEl>
                                          </p:spTgt>
                                        </p:tgtEl>
                                        <p:attrNameLst>
                                          <p:attrName>style.visibility</p:attrName>
                                        </p:attrNameLst>
                                      </p:cBhvr>
                                      <p:to>
                                        <p:strVal val="visible"/>
                                      </p:to>
                                    </p:set>
                                    <p:animEffect transition="in" filter="wipe(left)">
                                      <p:cBhvr>
                                        <p:cTn id="43" dur="500"/>
                                        <p:tgtEl>
                                          <p:spTgt spid="1922051">
                                            <p:txEl>
                                              <p:pRg st="10" end="10"/>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922051">
                                            <p:txEl>
                                              <p:pRg st="11" end="11"/>
                                            </p:txEl>
                                          </p:spTgt>
                                        </p:tgtEl>
                                        <p:attrNameLst>
                                          <p:attrName>style.visibility</p:attrName>
                                        </p:attrNameLst>
                                      </p:cBhvr>
                                      <p:to>
                                        <p:strVal val="visible"/>
                                      </p:to>
                                    </p:set>
                                    <p:animEffect transition="in" filter="wipe(left)">
                                      <p:cBhvr>
                                        <p:cTn id="46" dur="500"/>
                                        <p:tgtEl>
                                          <p:spTgt spid="1922051">
                                            <p:txEl>
                                              <p:pRg st="11" end="11"/>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922051">
                                            <p:txEl>
                                              <p:pRg st="12" end="12"/>
                                            </p:txEl>
                                          </p:spTgt>
                                        </p:tgtEl>
                                        <p:attrNameLst>
                                          <p:attrName>style.visibility</p:attrName>
                                        </p:attrNameLst>
                                      </p:cBhvr>
                                      <p:to>
                                        <p:strVal val="visible"/>
                                      </p:to>
                                    </p:set>
                                    <p:animEffect transition="in" filter="wipe(left)">
                                      <p:cBhvr>
                                        <p:cTn id="49" dur="500"/>
                                        <p:tgtEl>
                                          <p:spTgt spid="19220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30</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Summary (continued)</a:t>
            </a:r>
            <a:endParaRPr lang="en-US" dirty="0"/>
          </a:p>
        </p:txBody>
      </p:sp>
      <p:sp>
        <p:nvSpPr>
          <p:cNvPr id="1922051" name="Rectangle 3"/>
          <p:cNvSpPr>
            <a:spLocks noGrp="1" noChangeArrowheads="1"/>
          </p:cNvSpPr>
          <p:nvPr>
            <p:ph type="body" idx="4294967295"/>
          </p:nvPr>
        </p:nvSpPr>
        <p:spPr>
          <a:xfrm>
            <a:off x="107488" y="1145034"/>
            <a:ext cx="8863988" cy="4652963"/>
          </a:xfrm>
        </p:spPr>
        <p:txBody>
          <a:bodyPr/>
          <a:lstStyle/>
          <a:p>
            <a:r>
              <a:rPr lang="en-US" sz="2800" dirty="0" smtClean="0"/>
              <a:t>Innovation </a:t>
            </a:r>
            <a:r>
              <a:rPr lang="en-US" sz="2800" dirty="0"/>
              <a:t>is good for insurance consumers. History has made this point abundantly clear. Current market conditions likewise underscore the point that innovation fosters competitive markets.  </a:t>
            </a:r>
          </a:p>
          <a:p>
            <a:r>
              <a:rPr lang="en-US" sz="2800" dirty="0"/>
              <a:t>All of this suggests that the optimal way for regulators and public policymakers to manage the use of optimization technologies in insurance pricing is not through prohibitions but through observation, learning and studying the impacts on insurance markets and consumers and only then making recommendations as necessary</a:t>
            </a:r>
            <a:r>
              <a:rPr lang="en-US" sz="2800" dirty="0" smtClean="0"/>
              <a:t>.</a:t>
            </a:r>
            <a:endParaRPr lang="en-US" sz="2800" dirty="0"/>
          </a:p>
        </p:txBody>
      </p:sp>
    </p:spTree>
    <p:extLst>
      <p:ext uri="{BB962C8B-B14F-4D97-AF65-F5344CB8AC3E}">
        <p14:creationId xmlns:p14="http://schemas.microsoft.com/office/powerpoint/2010/main" val="14287410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45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41C338A-EB08-4FB7-A0D2-B5770E1C9F8C}" type="slidenum">
              <a:rPr lang="en-US" sz="900">
                <a:solidFill>
                  <a:schemeClr val="bg1"/>
                </a:solidFill>
              </a:rPr>
              <a:pPr algn="r" eaLnBrk="0" hangingPunct="0">
                <a:lnSpc>
                  <a:spcPct val="85000"/>
                </a:lnSpc>
                <a:spcBef>
                  <a:spcPct val="20000"/>
                </a:spcBef>
              </a:pPr>
              <a:t>4</a:t>
            </a:fld>
            <a:endParaRPr lang="en-US" sz="900">
              <a:solidFill>
                <a:schemeClr val="bg1"/>
              </a:solidFill>
            </a:endParaRPr>
          </a:p>
        </p:txBody>
      </p:sp>
      <p:pic>
        <p:nvPicPr>
          <p:cNvPr id="645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6" name="Rectangle 6"/>
          <p:cNvSpPr>
            <a:spLocks noChangeArrowheads="1"/>
          </p:cNvSpPr>
          <p:nvPr/>
        </p:nvSpPr>
        <p:spPr bwMode="auto">
          <a:xfrm>
            <a:off x="871538" y="4268788"/>
            <a:ext cx="7100887" cy="588962"/>
          </a:xfrm>
          <a:prstGeom prst="rect">
            <a:avLst/>
          </a:prstGeom>
          <a:noFill/>
          <a:ln w="9525" algn="ctr">
            <a:noFill/>
            <a:miter lim="800000"/>
            <a:headEnd/>
            <a:tailEnd/>
          </a:ln>
        </p:spPr>
        <p:txBody>
          <a:bodyPr lIns="45720" rIns="45720">
            <a:spAutoFit/>
          </a:bodyPr>
          <a:lstStyle/>
          <a:p>
            <a:pPr marL="292100" indent="-292100" algn="ctr" eaLnBrk="0" hangingPunct="0">
              <a:lnSpc>
                <a:spcPct val="85000"/>
              </a:lnSpc>
              <a:spcBef>
                <a:spcPct val="25000"/>
              </a:spcBef>
              <a:buClr>
                <a:schemeClr val="accent2"/>
              </a:buClr>
              <a:buFont typeface="Wingdings" pitchFamily="2" charset="2"/>
              <a:buNone/>
            </a:pPr>
            <a:endParaRPr lang="en-US" sz="3800" b="1" i="1">
              <a:solidFill>
                <a:srgbClr val="C00000"/>
              </a:solidFill>
            </a:endParaRPr>
          </a:p>
        </p:txBody>
      </p:sp>
      <p:sp>
        <p:nvSpPr>
          <p:cNvPr id="7" name="Rectangle 8"/>
          <p:cNvSpPr>
            <a:spLocks noChangeArrowheads="1"/>
          </p:cNvSpPr>
          <p:nvPr/>
        </p:nvSpPr>
        <p:spPr bwMode="auto">
          <a:xfrm>
            <a:off x="417794" y="4330700"/>
            <a:ext cx="8008373" cy="1089529"/>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600" b="1" dirty="0" smtClean="0">
                <a:solidFill>
                  <a:srgbClr val="225A7A"/>
                </a:solidFill>
                <a:latin typeface="Arial" panose="020B0604020202020204" pitchFamily="34" charset="0"/>
                <a:cs typeface="Arial" panose="020B0604020202020204" pitchFamily="34" charset="0"/>
              </a:rPr>
              <a:t>States Have Defined Price Optimization Quite Differently</a:t>
            </a:r>
            <a:endParaRPr lang="en-US" sz="3600" b="1" dirty="0">
              <a:solidFill>
                <a:srgbClr val="225A7A"/>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blackWhite">
          <a:xfrm>
            <a:off x="581025" y="2260600"/>
            <a:ext cx="7981950" cy="1485900"/>
          </a:xfrm>
          <a:prstGeom prst="rect">
            <a:avLst/>
          </a:prstGeom>
          <a:gradFill rotWithShape="1">
            <a:gsLst>
              <a:gs pos="0">
                <a:srgbClr val="FF6801"/>
              </a:gs>
              <a:gs pos="100000">
                <a:srgbClr val="DC5A01"/>
              </a:gs>
            </a:gsLst>
            <a:lin ang="5400000" scaled="1"/>
          </a:gradFill>
          <a:ln w="12700" cap="flat" algn="ctr">
            <a:solidFill>
              <a:srgbClr val="FF6801"/>
            </a:solid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pPr algn="ctr" defTabSz="914400" eaLnBrk="1" hangingPunct="1">
              <a:lnSpc>
                <a:spcPct val="95000"/>
              </a:lnSpc>
              <a:spcBef>
                <a:spcPct val="25000"/>
              </a:spcBef>
            </a:pPr>
            <a:r>
              <a:rPr lang="en-US" altLang="en-US" sz="3800" kern="0" dirty="0" smtClean="0">
                <a:solidFill>
                  <a:schemeClr val="bg1"/>
                </a:solidFill>
                <a:latin typeface="Arial" panose="020B0604020202020204" pitchFamily="34" charset="0"/>
              </a:rPr>
              <a:t>Definitions of Price Optimization</a:t>
            </a:r>
          </a:p>
        </p:txBody>
      </p:sp>
    </p:spTree>
    <p:extLst>
      <p:ext uri="{BB962C8B-B14F-4D97-AF65-F5344CB8AC3E}">
        <p14:creationId xmlns:p14="http://schemas.microsoft.com/office/powerpoint/2010/main" val="392064454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30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300"/>
                            </p:stCondLst>
                            <p:childTnLst>
                              <p:par>
                                <p:cTn id="9" presetID="16" presetClass="entr" presetSubtype="37"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outVertical)">
                                      <p:cBhvr>
                                        <p:cTn id="1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5</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Price Optimization: A Working Definition</a:t>
            </a:r>
            <a:endParaRPr lang="en-US" dirty="0"/>
          </a:p>
        </p:txBody>
      </p:sp>
      <p:sp>
        <p:nvSpPr>
          <p:cNvPr id="1922051" name="Rectangle 3"/>
          <p:cNvSpPr>
            <a:spLocks noGrp="1" noChangeArrowheads="1"/>
          </p:cNvSpPr>
          <p:nvPr>
            <p:ph type="body" idx="4294967295"/>
          </p:nvPr>
        </p:nvSpPr>
        <p:spPr>
          <a:xfrm>
            <a:off x="107488" y="1088766"/>
            <a:ext cx="8863988" cy="4652963"/>
          </a:xfrm>
        </p:spPr>
        <p:txBody>
          <a:bodyPr/>
          <a:lstStyle/>
          <a:p>
            <a:pPr>
              <a:lnSpc>
                <a:spcPct val="100000"/>
              </a:lnSpc>
            </a:pPr>
            <a:r>
              <a:rPr lang="en-US" sz="2000" b="1" dirty="0" smtClean="0"/>
              <a:t>NAIC Actuarial Task Force Refers to Price Optimization as the Use of:</a:t>
            </a:r>
          </a:p>
          <a:p>
            <a:pPr lvl="1">
              <a:lnSpc>
                <a:spcPct val="100000"/>
              </a:lnSpc>
            </a:pPr>
            <a:r>
              <a:rPr lang="en-US" sz="1800" i="1" dirty="0" smtClean="0"/>
              <a:t>“…sophisticated </a:t>
            </a:r>
            <a:r>
              <a:rPr lang="en-US" sz="1800" i="1" dirty="0"/>
              <a:t>tools and models to quantify other business considerations such as marketing goals, profitability or policyholder retention</a:t>
            </a:r>
            <a:r>
              <a:rPr lang="en-US" sz="1800" i="1" dirty="0" smtClean="0"/>
              <a:t>.</a:t>
            </a:r>
            <a:r>
              <a:rPr lang="en-US" sz="1800" dirty="0" smtClean="0"/>
              <a:t>”</a:t>
            </a:r>
          </a:p>
          <a:p>
            <a:pPr marL="406400" lvl="1" indent="0">
              <a:lnSpc>
                <a:spcPct val="100000"/>
              </a:lnSpc>
              <a:buNone/>
            </a:pPr>
            <a:r>
              <a:rPr lang="en-US" sz="1800" dirty="0" smtClean="0"/>
              <a:t>Adding that the…</a:t>
            </a:r>
            <a:endParaRPr lang="en-US" sz="1800" dirty="0"/>
          </a:p>
          <a:p>
            <a:pPr lvl="1">
              <a:lnSpc>
                <a:spcPct val="100000"/>
              </a:lnSpc>
            </a:pPr>
            <a:r>
              <a:rPr lang="en-US" sz="1800" dirty="0" smtClean="0"/>
              <a:t>  “…</a:t>
            </a:r>
            <a:r>
              <a:rPr lang="en-US" sz="1800" i="1" dirty="0" smtClean="0"/>
              <a:t>advent </a:t>
            </a:r>
            <a:r>
              <a:rPr lang="en-US" sz="1800" i="1" dirty="0"/>
              <a:t>of more sophisticated data mining tools and modeling techniques has allowed the use of more </a:t>
            </a:r>
            <a:r>
              <a:rPr lang="en-US" sz="1800" b="1" i="1" dirty="0"/>
              <a:t>objective</a:t>
            </a:r>
            <a:r>
              <a:rPr lang="en-US" sz="1800" i="1" dirty="0"/>
              <a:t>, </a:t>
            </a:r>
            <a:r>
              <a:rPr lang="en-US" sz="1800" b="1" i="1" dirty="0"/>
              <a:t>detailed</a:t>
            </a:r>
            <a:r>
              <a:rPr lang="en-US" sz="1800" i="1" dirty="0"/>
              <a:t> </a:t>
            </a:r>
            <a:r>
              <a:rPr lang="en-US" sz="1800" b="1" i="1" dirty="0"/>
              <a:t>quantitative</a:t>
            </a:r>
            <a:r>
              <a:rPr lang="en-US" sz="1800" i="1" dirty="0"/>
              <a:t> information about the judgmental aspects of the rate-setting process instead of reliance primarily on anecdotal evidence</a:t>
            </a:r>
            <a:r>
              <a:rPr lang="en-US" sz="1800" i="1" dirty="0" smtClean="0"/>
              <a:t>.”</a:t>
            </a:r>
          </a:p>
          <a:p>
            <a:pPr lvl="2">
              <a:lnSpc>
                <a:spcPct val="100000"/>
              </a:lnSpc>
            </a:pPr>
            <a:r>
              <a:rPr lang="en-US" sz="1600" dirty="0" smtClean="0"/>
              <a:t>Source: NAIC Casualty </a:t>
            </a:r>
            <a:r>
              <a:rPr lang="en-US" sz="1600" dirty="0"/>
              <a:t>Actuarial and Statistical (C) Task Force, </a:t>
            </a:r>
            <a:r>
              <a:rPr lang="en-US" sz="1600" i="1" dirty="0"/>
              <a:t>Price Optimization White Paper</a:t>
            </a:r>
            <a:r>
              <a:rPr lang="en-US" sz="1600" dirty="0"/>
              <a:t>, May 19, 2015.</a:t>
            </a:r>
            <a:r>
              <a:rPr lang="en-US" sz="1800" i="1" dirty="0" smtClean="0"/>
              <a:t> </a:t>
            </a:r>
            <a:endParaRPr lang="en-US" sz="1800" dirty="0" smtClean="0"/>
          </a:p>
          <a:p>
            <a:pPr>
              <a:lnSpc>
                <a:spcPct val="100000"/>
              </a:lnSpc>
            </a:pPr>
            <a:r>
              <a:rPr lang="en-US" sz="2000" b="1" dirty="0" smtClean="0"/>
              <a:t>PO Is Effectively a Modern Tool for Solving a Very Old Problem </a:t>
            </a:r>
          </a:p>
          <a:p>
            <a:pPr lvl="1">
              <a:lnSpc>
                <a:spcPct val="100000"/>
              </a:lnSpc>
            </a:pPr>
            <a:r>
              <a:rPr lang="en-US" sz="1800" dirty="0" smtClean="0"/>
              <a:t>Price optimization is a tool that helps reduce reliance on judgment in an environment where consideration must be given to the insurer’s need to operate profitability and over the long run in highly competitive and highly regulated markets</a:t>
            </a:r>
            <a:endParaRPr lang="en-US" sz="2000" b="1" dirty="0" smtClean="0"/>
          </a:p>
        </p:txBody>
      </p:sp>
    </p:spTree>
    <p:extLst>
      <p:ext uri="{BB962C8B-B14F-4D97-AF65-F5344CB8AC3E}">
        <p14:creationId xmlns:p14="http://schemas.microsoft.com/office/powerpoint/2010/main" val="8765892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922051">
                                            <p:txEl>
                                              <p:pRg st="6" end="6"/>
                                            </p:txEl>
                                          </p:spTgt>
                                        </p:tgtEl>
                                        <p:attrNameLst>
                                          <p:attrName>style.visibility</p:attrName>
                                        </p:attrNameLst>
                                      </p:cBhvr>
                                      <p:to>
                                        <p:strVal val="visible"/>
                                      </p:to>
                                    </p:set>
                                    <p:animEffect transition="in" filter="wipe(left)">
                                      <p:cBhvr>
                                        <p:cTn id="27"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49E9257-1E9E-4115-9E11-7EEC0715408B}" type="slidenum">
              <a:rPr lang="en-US" sz="900"/>
              <a:pPr algn="r" eaLnBrk="0" hangingPunct="0">
                <a:lnSpc>
                  <a:spcPct val="85000"/>
                </a:lnSpc>
                <a:spcBef>
                  <a:spcPct val="20000"/>
                </a:spcBef>
              </a:pPr>
              <a:t>6</a:t>
            </a:fld>
            <a:endParaRPr lang="en-US" sz="900"/>
          </a:p>
        </p:txBody>
      </p:sp>
      <p:sp>
        <p:nvSpPr>
          <p:cNvPr id="65541" name="Rectangle 2"/>
          <p:cNvSpPr>
            <a:spLocks noGrp="1" noChangeArrowheads="1"/>
          </p:cNvSpPr>
          <p:nvPr>
            <p:ph type="title" idx="4294967295"/>
          </p:nvPr>
        </p:nvSpPr>
        <p:spPr>
          <a:xfrm>
            <a:off x="118144" y="90488"/>
            <a:ext cx="7699330" cy="860425"/>
          </a:xfrm>
        </p:spPr>
        <p:txBody>
          <a:bodyPr/>
          <a:lstStyle/>
          <a:p>
            <a:r>
              <a:rPr lang="en-US" dirty="0" smtClean="0"/>
              <a:t>Price Optimization: Business Considerations Must Be Included</a:t>
            </a:r>
            <a:endParaRPr lang="en-US" dirty="0"/>
          </a:p>
        </p:txBody>
      </p:sp>
      <p:sp>
        <p:nvSpPr>
          <p:cNvPr id="1922051" name="Rectangle 3"/>
          <p:cNvSpPr>
            <a:spLocks noGrp="1" noChangeArrowheads="1"/>
          </p:cNvSpPr>
          <p:nvPr>
            <p:ph type="body" idx="4294967295"/>
          </p:nvPr>
        </p:nvSpPr>
        <p:spPr>
          <a:xfrm>
            <a:off x="107488" y="1088766"/>
            <a:ext cx="8863988" cy="4652963"/>
          </a:xfrm>
        </p:spPr>
        <p:txBody>
          <a:bodyPr/>
          <a:lstStyle/>
          <a:p>
            <a:pPr>
              <a:lnSpc>
                <a:spcPct val="100000"/>
              </a:lnSpc>
            </a:pPr>
            <a:r>
              <a:rPr lang="en-US" sz="2000" b="1" dirty="0"/>
              <a:t>Casualty Actuarial Society’s (CAS) </a:t>
            </a:r>
            <a:r>
              <a:rPr lang="en-US" sz="2000" b="1" i="1" dirty="0"/>
              <a:t>Statement of Principles Regarding Property and Casualty Insurance </a:t>
            </a:r>
            <a:r>
              <a:rPr lang="en-US" sz="2000" b="1" i="1" dirty="0" smtClean="0"/>
              <a:t>Ratemaking</a:t>
            </a:r>
            <a:r>
              <a:rPr lang="en-US" sz="2000" b="1" dirty="0" smtClean="0"/>
              <a:t> Clearly States that Business Considerations Are Indeed Part of the Ratemaking Process:</a:t>
            </a:r>
          </a:p>
          <a:p>
            <a:pPr lvl="1">
              <a:lnSpc>
                <a:spcPct val="100000"/>
              </a:lnSpc>
            </a:pPr>
            <a:r>
              <a:rPr lang="en-US" sz="1800" i="1" dirty="0" smtClean="0"/>
              <a:t>“</a:t>
            </a:r>
            <a:r>
              <a:rPr lang="en-US" sz="1800" b="1" dirty="0"/>
              <a:t>Conclusion: </a:t>
            </a:r>
            <a:r>
              <a:rPr lang="en-US" sz="1800" dirty="0" smtClean="0"/>
              <a:t>The </a:t>
            </a:r>
            <a:r>
              <a:rPr lang="en-US" sz="1800" dirty="0"/>
              <a:t>actuary, by applying the ratemaking principles in this Statement, will derive an estimation of the future costs associated with the transfer of risk. </a:t>
            </a:r>
            <a:r>
              <a:rPr lang="en-US" sz="1800" b="1" i="1" u="sng" dirty="0"/>
              <a:t>Other business considerations are also a part of ratemaking. By interacting with professionals from various fields including underwriting, marketing, law, claims, and finance, the actuary has a key role in the ratemaking process</a:t>
            </a:r>
            <a:r>
              <a:rPr lang="en-US" sz="1800" dirty="0"/>
              <a:t>.” [Section IV, Lines 141-145]</a:t>
            </a:r>
          </a:p>
          <a:p>
            <a:pPr marL="406400" lvl="1" indent="0">
              <a:lnSpc>
                <a:spcPct val="100000"/>
              </a:lnSpc>
              <a:buNone/>
            </a:pPr>
            <a:endParaRPr lang="en-US" sz="1800" i="1" dirty="0" smtClean="0"/>
          </a:p>
          <a:p>
            <a:pPr lvl="2">
              <a:lnSpc>
                <a:spcPct val="100000"/>
              </a:lnSpc>
            </a:pPr>
            <a:r>
              <a:rPr lang="en-US" sz="1600" dirty="0" smtClean="0"/>
              <a:t>Source:</a:t>
            </a:r>
            <a:r>
              <a:rPr lang="en-US" sz="1600" i="1" dirty="0" smtClean="0"/>
              <a:t> Statement </a:t>
            </a:r>
            <a:r>
              <a:rPr lang="en-US" sz="1600" i="1" dirty="0"/>
              <a:t>of Principles Regarding Property and Casualty Insurance Ratemaking</a:t>
            </a:r>
            <a:r>
              <a:rPr lang="en-US" sz="1600" dirty="0"/>
              <a:t> (adopted by the Board of Directors of the Casualty Actuarial Society, May 1988): </a:t>
            </a:r>
            <a:r>
              <a:rPr lang="en-US" sz="1600" u="sng" dirty="0">
                <a:hlinkClick r:id="rId3"/>
              </a:rPr>
              <a:t>http://</a:t>
            </a:r>
            <a:r>
              <a:rPr lang="en-US" sz="1600" u="sng" dirty="0" smtClean="0">
                <a:hlinkClick r:id="rId3"/>
              </a:rPr>
              <a:t>casact.org/professionalism/standards/princip/sppcrate.pdf</a:t>
            </a:r>
            <a:endParaRPr lang="en-US" sz="1800" dirty="0" smtClean="0"/>
          </a:p>
          <a:p>
            <a:pPr>
              <a:lnSpc>
                <a:spcPct val="100000"/>
              </a:lnSpc>
            </a:pPr>
            <a:r>
              <a:rPr lang="en-US" sz="2000" b="1" dirty="0" smtClean="0"/>
              <a:t>PO As Used by Insurers is Consistent with Actuarial Ratemaking Process </a:t>
            </a:r>
          </a:p>
          <a:p>
            <a:pPr lvl="1">
              <a:lnSpc>
                <a:spcPct val="100000"/>
              </a:lnSpc>
            </a:pPr>
            <a:r>
              <a:rPr lang="en-US" sz="1800" dirty="0" smtClean="0"/>
              <a:t>Not a violations of ratemaking principles as has been alleged by some</a:t>
            </a:r>
            <a:endParaRPr lang="en-US" sz="2000" b="1" dirty="0" smtClean="0"/>
          </a:p>
        </p:txBody>
      </p:sp>
    </p:spTree>
    <p:extLst>
      <p:ext uri="{BB962C8B-B14F-4D97-AF65-F5344CB8AC3E}">
        <p14:creationId xmlns:p14="http://schemas.microsoft.com/office/powerpoint/2010/main" val="28597320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3" end="3"/>
                                            </p:txEl>
                                          </p:spTgt>
                                        </p:tgtEl>
                                        <p:attrNameLst>
                                          <p:attrName>style.visibility</p:attrName>
                                        </p:attrNameLst>
                                      </p:cBhvr>
                                      <p:to>
                                        <p:strVal val="visible"/>
                                      </p:to>
                                    </p:set>
                                    <p:animEffect transition="in" filter="wipe(left)">
                                      <p:cBhvr>
                                        <p:cTn id="13" dur="500"/>
                                        <p:tgtEl>
                                          <p:spTgt spid="1922051">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22051">
                                            <p:txEl>
                                              <p:pRg st="4" end="4"/>
                                            </p:txEl>
                                          </p:spTgt>
                                        </p:tgtEl>
                                        <p:attrNameLst>
                                          <p:attrName>style.visibility</p:attrName>
                                        </p:attrNameLst>
                                      </p:cBhvr>
                                      <p:to>
                                        <p:strVal val="visible"/>
                                      </p:to>
                                    </p:set>
                                    <p:animEffect transition="in" filter="wipe(left)">
                                      <p:cBhvr>
                                        <p:cTn id="18" dur="500"/>
                                        <p:tgtEl>
                                          <p:spTgt spid="1922051">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22051">
                                            <p:txEl>
                                              <p:pRg st="5" end="5"/>
                                            </p:txEl>
                                          </p:spTgt>
                                        </p:tgtEl>
                                        <p:attrNameLst>
                                          <p:attrName>style.visibility</p:attrName>
                                        </p:attrNameLst>
                                      </p:cBhvr>
                                      <p:to>
                                        <p:strVal val="visible"/>
                                      </p:to>
                                    </p:set>
                                    <p:animEffect transition="in" filter="wipe(left)">
                                      <p:cBhvr>
                                        <p:cTn id="21"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Optimization Defined</a:t>
            </a:r>
            <a:endParaRPr lang="en-US" dirty="0"/>
          </a:p>
        </p:txBody>
      </p:sp>
      <p:sp>
        <p:nvSpPr>
          <p:cNvPr id="7" name="Content Placeholder 6"/>
          <p:cNvSpPr>
            <a:spLocks noGrp="1"/>
          </p:cNvSpPr>
          <p:nvPr>
            <p:ph sz="half" idx="2"/>
          </p:nvPr>
        </p:nvSpPr>
        <p:spPr>
          <a:xfrm>
            <a:off x="298450" y="1315655"/>
            <a:ext cx="8481565" cy="2599397"/>
          </a:xfrm>
        </p:spPr>
        <p:txBody>
          <a:bodyPr/>
          <a:lstStyle/>
          <a:p>
            <a:r>
              <a:rPr lang="en-US" dirty="0" smtClean="0"/>
              <a:t>NAIC </a:t>
            </a:r>
            <a:r>
              <a:rPr lang="en-US" sz="2400" dirty="0" smtClean="0"/>
              <a:t>(Draft)</a:t>
            </a:r>
            <a:r>
              <a:rPr lang="en-US" dirty="0" smtClean="0"/>
              <a:t>–“…</a:t>
            </a:r>
            <a:r>
              <a:rPr lang="en-US" sz="2400" dirty="0" smtClean="0"/>
              <a:t>the </a:t>
            </a:r>
            <a:r>
              <a:rPr lang="en-US" sz="2400" dirty="0"/>
              <a:t>advent of </a:t>
            </a:r>
            <a:r>
              <a:rPr lang="en-US" sz="2400" b="1" u="sng" dirty="0"/>
              <a:t>sophisticated data mining tools</a:t>
            </a:r>
            <a:r>
              <a:rPr lang="en-US" sz="2400" dirty="0"/>
              <a:t> and pricing models have allowed actuaries to </a:t>
            </a:r>
            <a:r>
              <a:rPr lang="en-US" sz="2400" dirty="0" smtClean="0"/>
              <a:t>provide </a:t>
            </a:r>
            <a:r>
              <a:rPr lang="en-US" sz="2400" b="1" u="sng" dirty="0" smtClean="0"/>
              <a:t>more </a:t>
            </a:r>
            <a:r>
              <a:rPr lang="en-US" sz="2400" b="1" u="sng" dirty="0"/>
              <a:t>objective, quantitative information </a:t>
            </a:r>
            <a:r>
              <a:rPr lang="en-US" sz="2400" dirty="0"/>
              <a:t>about the judgmental aspects of the rate-setting </a:t>
            </a:r>
            <a:r>
              <a:rPr lang="en-US" sz="2400" dirty="0" smtClean="0"/>
              <a:t>process instead </a:t>
            </a:r>
            <a:r>
              <a:rPr lang="en-US" sz="2400" dirty="0"/>
              <a:t>of relying primarily on anecdotal evidence as has been the case in the past. This process </a:t>
            </a:r>
            <a:r>
              <a:rPr lang="en-US" sz="2400" dirty="0" smtClean="0"/>
              <a:t>is now </a:t>
            </a:r>
            <a:r>
              <a:rPr lang="en-US" sz="2400" dirty="0"/>
              <a:t>referred to as “price optimization.”</a:t>
            </a:r>
            <a:endParaRPr lang="en-US" dirty="0" smtClean="0"/>
          </a:p>
        </p:txBody>
      </p:sp>
      <p:sp>
        <p:nvSpPr>
          <p:cNvPr id="4" name="Slide Number Placeholder 3"/>
          <p:cNvSpPr>
            <a:spLocks noGrp="1"/>
          </p:cNvSpPr>
          <p:nvPr>
            <p:ph type="sldNum" sz="quarter" idx="12"/>
          </p:nvPr>
        </p:nvSpPr>
        <p:spPr/>
        <p:txBody>
          <a:bodyPr/>
          <a:lstStyle/>
          <a:p>
            <a:pPr>
              <a:defRPr/>
            </a:pPr>
            <a:fld id="{8F1D8FF3-5AB6-4EC6-BDC2-E6058C96F901}" type="slidenum">
              <a:rPr lang="en-US" smtClean="0"/>
              <a:pPr>
                <a:defRPr/>
              </a:pPr>
              <a:t>7</a:t>
            </a:fld>
            <a:endParaRPr lang="en-US"/>
          </a:p>
        </p:txBody>
      </p:sp>
    </p:spTree>
    <p:extLst>
      <p:ext uri="{BB962C8B-B14F-4D97-AF65-F5344CB8AC3E}">
        <p14:creationId xmlns:p14="http://schemas.microsoft.com/office/powerpoint/2010/main" val="2379976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Optimization Defined…</a:t>
            </a:r>
            <a:endParaRPr lang="en-US" dirty="0"/>
          </a:p>
        </p:txBody>
      </p:sp>
      <p:sp>
        <p:nvSpPr>
          <p:cNvPr id="7" name="Content Placeholder 6"/>
          <p:cNvSpPr>
            <a:spLocks noGrp="1"/>
          </p:cNvSpPr>
          <p:nvPr>
            <p:ph sz="half" idx="2"/>
          </p:nvPr>
        </p:nvSpPr>
        <p:spPr>
          <a:xfrm>
            <a:off x="71157" y="1199114"/>
            <a:ext cx="4038600" cy="5162164"/>
          </a:xfrm>
          <a:ln>
            <a:solidFill>
              <a:srgbClr val="FF0000"/>
            </a:solidFill>
          </a:ln>
        </p:spPr>
        <p:txBody>
          <a:bodyPr/>
          <a:lstStyle/>
          <a:p>
            <a:r>
              <a:rPr lang="en-US" b="1" dirty="0" err="1" smtClean="0">
                <a:solidFill>
                  <a:srgbClr val="FF0000"/>
                </a:solidFill>
              </a:rPr>
              <a:t>Earnix</a:t>
            </a:r>
            <a:r>
              <a:rPr lang="en-US" b="1" dirty="0" smtClean="0">
                <a:solidFill>
                  <a:srgbClr val="FF0000"/>
                </a:solidFill>
              </a:rPr>
              <a:t> (P.O. Vendor):</a:t>
            </a:r>
          </a:p>
          <a:p>
            <a:pPr lvl="1"/>
            <a:r>
              <a:rPr lang="en-US" dirty="0" smtClean="0"/>
              <a:t>“</a:t>
            </a:r>
            <a:r>
              <a:rPr lang="en-US" dirty="0"/>
              <a:t>systematic and statistical method to help an insurer estimate a rating plan factoring in a competitive environment.”</a:t>
            </a:r>
          </a:p>
          <a:p>
            <a:pPr lvl="1"/>
            <a:r>
              <a:rPr lang="en-US" dirty="0" smtClean="0"/>
              <a:t>“using </a:t>
            </a:r>
            <a:r>
              <a:rPr lang="en-US" dirty="0"/>
              <a:t>mathematical algorithms to determine optimal values of rating factors to meet business goals and constraints.”</a:t>
            </a:r>
          </a:p>
          <a:p>
            <a:pPr marL="406400" lvl="1" indent="0">
              <a:buNone/>
            </a:pPr>
            <a:endParaRPr lang="en-US" dirty="0" smtClean="0"/>
          </a:p>
        </p:txBody>
      </p:sp>
      <p:sp>
        <p:nvSpPr>
          <p:cNvPr id="4" name="Slide Number Placeholder 3"/>
          <p:cNvSpPr>
            <a:spLocks noGrp="1"/>
          </p:cNvSpPr>
          <p:nvPr>
            <p:ph type="sldNum" sz="quarter" idx="12"/>
          </p:nvPr>
        </p:nvSpPr>
        <p:spPr/>
        <p:txBody>
          <a:bodyPr/>
          <a:lstStyle/>
          <a:p>
            <a:pPr>
              <a:defRPr/>
            </a:pPr>
            <a:fld id="{8F1D8FF3-5AB6-4EC6-BDC2-E6058C96F901}" type="slidenum">
              <a:rPr lang="en-US" smtClean="0"/>
              <a:pPr>
                <a:defRPr/>
              </a:pPr>
              <a:t>8</a:t>
            </a:fld>
            <a:endParaRPr lang="en-US"/>
          </a:p>
        </p:txBody>
      </p:sp>
      <p:sp>
        <p:nvSpPr>
          <p:cNvPr id="10" name="Content Placeholder 6"/>
          <p:cNvSpPr>
            <a:spLocks noGrp="1"/>
          </p:cNvSpPr>
          <p:nvPr>
            <p:ph sz="half" idx="2"/>
          </p:nvPr>
        </p:nvSpPr>
        <p:spPr>
          <a:xfrm>
            <a:off x="4535580" y="1199114"/>
            <a:ext cx="4217541" cy="5162164"/>
          </a:xfrm>
          <a:ln>
            <a:solidFill>
              <a:srgbClr val="FF0000"/>
            </a:solidFill>
          </a:ln>
        </p:spPr>
        <p:txBody>
          <a:bodyPr/>
          <a:lstStyle/>
          <a:p>
            <a:r>
              <a:rPr lang="en-US" b="1" dirty="0" smtClean="0">
                <a:solidFill>
                  <a:srgbClr val="FF0000"/>
                </a:solidFill>
              </a:rPr>
              <a:t>Maryland:</a:t>
            </a:r>
          </a:p>
          <a:p>
            <a:pPr lvl="1"/>
            <a:r>
              <a:rPr lang="en-US" dirty="0" smtClean="0"/>
              <a:t> </a:t>
            </a:r>
            <a:r>
              <a:rPr lang="en-US" sz="2200" dirty="0" smtClean="0"/>
              <a:t>“…[V]</a:t>
            </a:r>
            <a:r>
              <a:rPr lang="en-US" sz="2200" dirty="0" err="1" smtClean="0"/>
              <a:t>arying</a:t>
            </a:r>
            <a:r>
              <a:rPr lang="en-US" sz="2200" dirty="0" smtClean="0"/>
              <a:t> </a:t>
            </a:r>
            <a:r>
              <a:rPr lang="en-US" sz="2200" dirty="0"/>
              <a:t>rates based on </a:t>
            </a:r>
            <a:r>
              <a:rPr lang="en-US" sz="2200" b="1" u="sng" dirty="0"/>
              <a:t>factors other than risk of loss</a:t>
            </a:r>
            <a:r>
              <a:rPr lang="en-US" sz="2200" dirty="0"/>
              <a:t>, including, but not limited to:</a:t>
            </a:r>
          </a:p>
          <a:p>
            <a:pPr lvl="2"/>
            <a:r>
              <a:rPr lang="en-US" sz="2200" dirty="0" smtClean="0"/>
              <a:t>a) The </a:t>
            </a:r>
            <a:r>
              <a:rPr lang="en-US" sz="2200" dirty="0"/>
              <a:t>likelihood that a policyholder will </a:t>
            </a:r>
            <a:r>
              <a:rPr lang="en-US" sz="2200" i="1" u="sng" dirty="0">
                <a:hlinkClick r:id="rId2"/>
              </a:rPr>
              <a:t>engage in activities that result in policy turnover</a:t>
            </a:r>
            <a:r>
              <a:rPr lang="en-US" sz="2200" i="1" u="sng" dirty="0"/>
              <a:t>;</a:t>
            </a:r>
            <a:r>
              <a:rPr lang="en-US" sz="2200" dirty="0"/>
              <a:t> and</a:t>
            </a:r>
          </a:p>
          <a:p>
            <a:pPr lvl="2"/>
            <a:r>
              <a:rPr lang="en-US" sz="2200" dirty="0" smtClean="0"/>
              <a:t>b) The </a:t>
            </a:r>
            <a:r>
              <a:rPr lang="en-US" sz="2200" dirty="0"/>
              <a:t>willingness of a policyholder to pay a higher premium compared to other policyholders</a:t>
            </a:r>
            <a:r>
              <a:rPr lang="en-US" sz="2200" dirty="0" smtClean="0"/>
              <a:t>.”</a:t>
            </a:r>
            <a:endParaRPr lang="en-US" sz="2200" dirty="0"/>
          </a:p>
          <a:p>
            <a:pPr lvl="1"/>
            <a:endParaRPr lang="en-US" dirty="0" smtClean="0"/>
          </a:p>
        </p:txBody>
      </p:sp>
    </p:spTree>
    <p:extLst>
      <p:ext uri="{BB962C8B-B14F-4D97-AF65-F5344CB8AC3E}">
        <p14:creationId xmlns:p14="http://schemas.microsoft.com/office/powerpoint/2010/main" val="11882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dow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down)">
                                      <p:cBhvr>
                                        <p:cTn id="15" dur="500"/>
                                        <p:tgtEl>
                                          <p:spTgt spid="10">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wipe(down)">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down)">
                                      <p:cBhvr>
                                        <p:cTn id="23"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Optimization Defined…</a:t>
            </a:r>
            <a:endParaRPr lang="en-US" dirty="0"/>
          </a:p>
        </p:txBody>
      </p:sp>
      <p:sp>
        <p:nvSpPr>
          <p:cNvPr id="7" name="Content Placeholder 6"/>
          <p:cNvSpPr>
            <a:spLocks noGrp="1"/>
          </p:cNvSpPr>
          <p:nvPr>
            <p:ph sz="half" idx="2"/>
          </p:nvPr>
        </p:nvSpPr>
        <p:spPr>
          <a:xfrm>
            <a:off x="71157" y="1199114"/>
            <a:ext cx="4038600" cy="5162164"/>
          </a:xfrm>
          <a:ln>
            <a:solidFill>
              <a:srgbClr val="FF0000"/>
            </a:solidFill>
          </a:ln>
        </p:spPr>
        <p:txBody>
          <a:bodyPr/>
          <a:lstStyle/>
          <a:p>
            <a:r>
              <a:rPr lang="en-US" b="1" dirty="0" smtClean="0">
                <a:solidFill>
                  <a:srgbClr val="FF0000"/>
                </a:solidFill>
              </a:rPr>
              <a:t>Ohio:</a:t>
            </a:r>
          </a:p>
          <a:p>
            <a:pPr lvl="1"/>
            <a:r>
              <a:rPr lang="en-US" dirty="0" smtClean="0"/>
              <a:t>“While </a:t>
            </a:r>
            <a:r>
              <a:rPr lang="en-US" dirty="0"/>
              <a:t>price optimization has no absolute definition, it generally refers to an insurer’s practice of </a:t>
            </a:r>
            <a:r>
              <a:rPr lang="en-US" b="1" u="sng" dirty="0"/>
              <a:t>varying premiums based upon factors that are unrelated to risk of loss in order to charge each insured the highest price that the market will bear</a:t>
            </a:r>
            <a:r>
              <a:rPr lang="en-US" dirty="0" smtClean="0"/>
              <a:t>.”</a:t>
            </a:r>
          </a:p>
        </p:txBody>
      </p:sp>
      <p:sp>
        <p:nvSpPr>
          <p:cNvPr id="4" name="Slide Number Placeholder 3"/>
          <p:cNvSpPr>
            <a:spLocks noGrp="1"/>
          </p:cNvSpPr>
          <p:nvPr>
            <p:ph type="sldNum" sz="quarter" idx="12"/>
          </p:nvPr>
        </p:nvSpPr>
        <p:spPr/>
        <p:txBody>
          <a:bodyPr/>
          <a:lstStyle/>
          <a:p>
            <a:pPr>
              <a:defRPr/>
            </a:pPr>
            <a:fld id="{8F1D8FF3-5AB6-4EC6-BDC2-E6058C96F901}" type="slidenum">
              <a:rPr lang="en-US" smtClean="0"/>
              <a:pPr>
                <a:defRPr/>
              </a:pPr>
              <a:t>9</a:t>
            </a:fld>
            <a:endParaRPr lang="en-US"/>
          </a:p>
        </p:txBody>
      </p:sp>
      <p:sp>
        <p:nvSpPr>
          <p:cNvPr id="10" name="Content Placeholder 6"/>
          <p:cNvSpPr>
            <a:spLocks noGrp="1"/>
          </p:cNvSpPr>
          <p:nvPr>
            <p:ph sz="half" idx="2"/>
          </p:nvPr>
        </p:nvSpPr>
        <p:spPr>
          <a:xfrm>
            <a:off x="4535580" y="1199114"/>
            <a:ext cx="4217541" cy="5162164"/>
          </a:xfrm>
          <a:ln>
            <a:solidFill>
              <a:srgbClr val="FF0000"/>
            </a:solidFill>
          </a:ln>
        </p:spPr>
        <p:txBody>
          <a:bodyPr/>
          <a:lstStyle/>
          <a:p>
            <a:r>
              <a:rPr lang="en-US" b="1" dirty="0" smtClean="0">
                <a:solidFill>
                  <a:srgbClr val="FF0000"/>
                </a:solidFill>
              </a:rPr>
              <a:t>Florida:</a:t>
            </a:r>
          </a:p>
          <a:p>
            <a:pPr lvl="1"/>
            <a:r>
              <a:rPr lang="en-US" dirty="0" smtClean="0"/>
              <a:t>“…a </a:t>
            </a:r>
            <a:r>
              <a:rPr lang="en-US" dirty="0"/>
              <a:t>process for modifying the insurance premium that would otherwise be charged to an insured or class of insureds in order to </a:t>
            </a:r>
            <a:r>
              <a:rPr lang="en-US" b="1" u="sng" dirty="0"/>
              <a:t>maximize insurer retention, profitability, written premium, market share</a:t>
            </a:r>
            <a:r>
              <a:rPr lang="en-US" dirty="0"/>
              <a:t>, or any combination of these while remaining within real world constraints.”</a:t>
            </a:r>
            <a:endParaRPr lang="en-US" dirty="0" smtClean="0"/>
          </a:p>
        </p:txBody>
      </p:sp>
    </p:spTree>
    <p:extLst>
      <p:ext uri="{BB962C8B-B14F-4D97-AF65-F5344CB8AC3E}">
        <p14:creationId xmlns:p14="http://schemas.microsoft.com/office/powerpoint/2010/main" val="97803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dow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down)">
                                      <p:cBhvr>
                                        <p:cTn id="1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202694</TotalTime>
  <Words>2954</Words>
  <Application>Microsoft Office PowerPoint</Application>
  <PresentationFormat>On-screen Show (4:3)</PresentationFormat>
  <Paragraphs>268</Paragraphs>
  <Slides>30</Slides>
  <Notes>25</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Symbol</vt:lpstr>
      <vt:lpstr>Wingdings</vt:lpstr>
      <vt:lpstr>Default Design</vt:lpstr>
      <vt:lpstr>Chart</vt:lpstr>
      <vt:lpstr>Price Optimization in Auto Insurance Markets Actuarial, Economic and Regulatory Considerations</vt:lpstr>
      <vt:lpstr>PowerPoint Presentation</vt:lpstr>
      <vt:lpstr>Price Optimization: What is It?</vt:lpstr>
      <vt:lpstr>PowerPoint Presentation</vt:lpstr>
      <vt:lpstr>Price Optimization: A Working Definition</vt:lpstr>
      <vt:lpstr>Price Optimization: Business Considerations Must Be Included</vt:lpstr>
      <vt:lpstr>Price Optimization Defined</vt:lpstr>
      <vt:lpstr>Price Optimization Defined…</vt:lpstr>
      <vt:lpstr>Price Optimization Defined…</vt:lpstr>
      <vt:lpstr>Price Optimization Defined…</vt:lpstr>
      <vt:lpstr>Price Optimization Defined…</vt:lpstr>
      <vt:lpstr>PowerPoint Presentation</vt:lpstr>
      <vt:lpstr>Price Optimization: Commonly Applied    in Many Markets</vt:lpstr>
      <vt:lpstr>What’s Different About Price Optimization in Auto Insurance Markets?</vt:lpstr>
      <vt:lpstr>What’s Different About Price Optimization in Auto Insurance Markets?</vt:lpstr>
      <vt:lpstr>PowerPoint Presentation</vt:lpstr>
      <vt:lpstr>Pricing Model Innovation: Good for Insurance Consumers, Markets</vt:lpstr>
      <vt:lpstr>Pricing Model Innovation: Good for Insurance Consumers, Markets</vt:lpstr>
      <vt:lpstr>PowerPoint Presentation</vt:lpstr>
      <vt:lpstr>Rates Remain Risk-Based</vt:lpstr>
      <vt:lpstr>And Laws of Economics and Statistics Are Not Suspended…</vt:lpstr>
      <vt:lpstr>Low-Income and Minority Consumers in No Way Adversely Impacted by PO</vt:lpstr>
      <vt:lpstr>I.I.I. Poll: Shopping for Insurance</vt:lpstr>
      <vt:lpstr>I.I.I. Poll: Shopping for Insurance</vt:lpstr>
      <vt:lpstr>Auto Insurance Shopping by Race/Ethnicity</vt:lpstr>
      <vt:lpstr>Price Optimization and “Big Data” Are Two Different Things</vt:lpstr>
      <vt:lpstr>PowerPoint Presentation</vt:lpstr>
      <vt:lpstr>Summary</vt:lpstr>
      <vt:lpstr>Summary (continued)</vt:lpstr>
      <vt:lpstr>Summary (continued)</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4546</cp:revision>
  <cp:lastPrinted>2015-04-09T15:38:07Z</cp:lastPrinted>
  <dcterms:modified xsi:type="dcterms:W3CDTF">2015-07-17T13:35:48Z</dcterms:modified>
</cp:coreProperties>
</file>