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4.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816" r:id="rId2"/>
    <p:sldId id="896" r:id="rId3"/>
    <p:sldId id="926" r:id="rId4"/>
    <p:sldId id="897" r:id="rId5"/>
    <p:sldId id="898" r:id="rId6"/>
    <p:sldId id="927" r:id="rId7"/>
    <p:sldId id="923" r:id="rId8"/>
    <p:sldId id="929" r:id="rId9"/>
    <p:sldId id="900" r:id="rId10"/>
    <p:sldId id="912" r:id="rId11"/>
    <p:sldId id="913" r:id="rId12"/>
    <p:sldId id="914" r:id="rId13"/>
    <p:sldId id="915" r:id="rId14"/>
    <p:sldId id="916" r:id="rId15"/>
    <p:sldId id="917" r:id="rId16"/>
    <p:sldId id="918" r:id="rId17"/>
    <p:sldId id="919" r:id="rId18"/>
    <p:sldId id="920" r:id="rId19"/>
    <p:sldId id="921" r:id="rId20"/>
    <p:sldId id="922" r:id="rId21"/>
    <p:sldId id="905" r:id="rId22"/>
    <p:sldId id="895" r:id="rId23"/>
    <p:sldId id="899" r:id="rId24"/>
    <p:sldId id="939" r:id="rId25"/>
    <p:sldId id="940" r:id="rId26"/>
    <p:sldId id="941" r:id="rId27"/>
    <p:sldId id="931" r:id="rId28"/>
    <p:sldId id="932" r:id="rId29"/>
    <p:sldId id="933" r:id="rId30"/>
    <p:sldId id="934" r:id="rId31"/>
    <p:sldId id="935" r:id="rId32"/>
    <p:sldId id="936" r:id="rId33"/>
    <p:sldId id="937" r:id="rId34"/>
    <p:sldId id="938" r:id="rId35"/>
    <p:sldId id="930" r:id="rId36"/>
    <p:sldId id="767" r:id="rId37"/>
  </p:sldIdLst>
  <p:sldSz cx="9144000" cy="6858000" type="screen4x3"/>
  <p:notesSz cx="70104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2" userDrawn="1">
          <p15:clr>
            <a:srgbClr val="A4A3A4"/>
          </p15:clr>
        </p15:guide>
        <p15:guide id="2" pos="2880">
          <p15:clr>
            <a:srgbClr val="A4A3A4"/>
          </p15:clr>
        </p15:guide>
        <p15:guide id="3" pos="840" userDrawn="1">
          <p15:clr>
            <a:srgbClr val="A4A3A4"/>
          </p15:clr>
        </p15:guide>
        <p15:guide id="4" orient="horz" pos="1128" userDrawn="1">
          <p15:clr>
            <a:srgbClr val="A4A3A4"/>
          </p15:clr>
        </p15:guide>
        <p15:guide id="5" orient="horz" pos="2880" userDrawn="1">
          <p15:clr>
            <a:srgbClr val="A4A3A4"/>
          </p15:clr>
        </p15:guide>
        <p15:guide id="6" orient="horz" pos="3600">
          <p15:clr>
            <a:srgbClr val="A4A3A4"/>
          </p15:clr>
        </p15:guide>
        <p15:guide id="7" orient="horz" pos="1142">
          <p15:clr>
            <a:srgbClr val="A4A3A4"/>
          </p15:clr>
        </p15:guide>
        <p15:guide id="8" pos="5208" userDrawn="1">
          <p15:clr>
            <a:srgbClr val="A4A3A4"/>
          </p15:clr>
        </p15:guide>
        <p15:guide id="9" pos="605">
          <p15:clr>
            <a:srgbClr val="A4A3A4"/>
          </p15:clr>
        </p15:guide>
        <p15:guide id="10" orient="horz" pos="3120" userDrawn="1">
          <p15:clr>
            <a:srgbClr val="A4A3A4"/>
          </p15:clr>
        </p15:guide>
        <p15:guide id="11" orient="horz" pos="1008" userDrawn="1">
          <p15:clr>
            <a:srgbClr val="A4A3A4"/>
          </p15:clr>
        </p15:guide>
        <p15:guide id="12" orient="horz">
          <p15:clr>
            <a:srgbClr val="A4A3A4"/>
          </p15:clr>
        </p15:guide>
        <p15:guide id="14" orient="horz" pos="320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DBE"/>
    <a:srgbClr val="F69322"/>
    <a:srgbClr val="EBEBEB"/>
    <a:srgbClr val="D0D0D3"/>
    <a:srgbClr val="FF6600"/>
    <a:srgbClr val="234568"/>
    <a:srgbClr val="2F8571"/>
    <a:srgbClr val="A6D8E7"/>
    <a:srgbClr val="D9AE3A"/>
    <a:srgbClr val="BD9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87" autoAdjust="0"/>
  </p:normalViewPr>
  <p:slideViewPr>
    <p:cSldViewPr snapToGrid="0">
      <p:cViewPr varScale="1">
        <p:scale>
          <a:sx n="109" d="100"/>
          <a:sy n="109" d="100"/>
        </p:scale>
        <p:origin x="1710" y="78"/>
      </p:cViewPr>
      <p:guideLst>
        <p:guide orient="horz" pos="3312"/>
        <p:guide pos="2880"/>
        <p:guide pos="840"/>
        <p:guide orient="horz" pos="1128"/>
        <p:guide orient="horz" pos="2880"/>
        <p:guide orient="horz" pos="3600"/>
        <p:guide orient="horz" pos="1142"/>
        <p:guide pos="5208"/>
        <p:guide pos="605"/>
        <p:guide orient="horz" pos="3120"/>
        <p:guide orient="horz" pos="1008"/>
        <p:guide orient="horz"/>
        <p:guide orient="horz" pos="320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9" d="100"/>
          <a:sy n="99" d="100"/>
        </p:scale>
        <p:origin x="-3492" y="-96"/>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66246874927"/>
          <c:y val="3.4026277238601001E-2"/>
          <c:w val="0.88660798149489495"/>
          <c:h val="0.86734061468123003"/>
        </c:manualLayout>
      </c:layout>
      <c:barChart>
        <c:barDir val="col"/>
        <c:grouping val="clustered"/>
        <c:varyColors val="0"/>
        <c:ser>
          <c:idx val="0"/>
          <c:order val="0"/>
          <c:tx>
            <c:strRef>
              <c:f>Sheet1!$B$1</c:f>
              <c:strCache>
                <c:ptCount val="1"/>
                <c:pt idx="0">
                  <c:v># of policies (millions)</c:v>
                </c:pt>
              </c:strCache>
            </c:strRef>
          </c:tx>
          <c:spPr>
            <a:solidFill>
              <a:schemeClr val="accent1"/>
            </a:solidFill>
          </c:spPr>
          <c:invertIfNegative val="0"/>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spPr>
              <a:solidFill>
                <a:srgbClr val="337DBE"/>
              </a:solidFill>
            </c:spPr>
            <c:extLst>
              <c:ext xmlns:c16="http://schemas.microsoft.com/office/drawing/2014/chart" uri="{C3380CC4-5D6E-409C-BE32-E72D297353CC}">
                <c16:uniqueId val="{00000003-AC74-493F-90D3-7BC3CBDAB987}"/>
              </c:ext>
            </c:extLst>
          </c:dPt>
          <c:dLbls>
            <c:dLbl>
              <c:idx val="6"/>
              <c:layout>
                <c:manualLayout>
                  <c:x val="-5.4400954147029701E-17"/>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F4-4DB2-A308-D8DBC4180399}"/>
                </c:ext>
              </c:extLst>
            </c:dLbl>
            <c:dLbl>
              <c:idx val="7"/>
              <c:layout>
                <c:manualLayout>
                  <c:x val="0"/>
                  <c:y val="1.43369175627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F4-4DB2-A308-D8DBC4180399}"/>
                </c:ext>
              </c:extLst>
            </c:dLbl>
            <c:dLbl>
              <c:idx val="10"/>
              <c:layout>
                <c:manualLayout>
                  <c:x val="-5.4400954147029701E-17"/>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F4-4DB2-A308-D8DBC4180399}"/>
                </c:ext>
              </c:extLst>
            </c:dLbl>
            <c:dLbl>
              <c:idx val="20"/>
              <c:layout>
                <c:manualLayout>
                  <c:x val="0"/>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F4-4DB2-A308-D8DBC4180399}"/>
                </c:ext>
              </c:extLst>
            </c:dLbl>
            <c:dLbl>
              <c:idx val="22"/>
              <c:layout>
                <c:manualLayout>
                  <c:x val="0"/>
                  <c:y val="7.16845878136200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F4-4DB2-A308-D8DBC4180399}"/>
                </c:ext>
              </c:extLst>
            </c:dLbl>
            <c:dLbl>
              <c:idx val="23"/>
              <c:layout>
                <c:manualLayout>
                  <c:x val="-1.08801908294058E-16"/>
                  <c:y val="-7.16845878136206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4-493F-90D3-7BC3CBDAB987}"/>
                </c:ext>
              </c:extLst>
            </c:dLbl>
            <c:dLbl>
              <c:idx val="24"/>
              <c:layout>
                <c:manualLayout>
                  <c:x val="1.08801908294058E-16"/>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F4-4DB2-A308-D8DBC4180399}"/>
                </c:ext>
              </c:extLst>
            </c:dLbl>
            <c:dLbl>
              <c:idx val="25"/>
              <c:layout>
                <c:manualLayout>
                  <c:x val="2.9673590504452128E-3"/>
                  <c:y val="1.9124916043338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4-493F-90D3-7BC3CBDAB987}"/>
                </c:ext>
              </c:extLst>
            </c:dLbl>
            <c:dLbl>
              <c:idx val="26"/>
              <c:layout>
                <c:manualLayout>
                  <c:x val="1.48367952522266E-3"/>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4-493F-90D3-7BC3CBDAB987}"/>
                </c:ext>
              </c:extLst>
            </c:dLbl>
            <c:spPr>
              <a:noFill/>
              <a:ln>
                <a:noFill/>
              </a:ln>
              <a:effectLst/>
            </c:spPr>
            <c:txPr>
              <a:bodyPr rot="0" vert="horz"/>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Sheet1!$A$2:$A$29</c:f>
              <c:strCache>
                <c:ptCount val="28"/>
                <c:pt idx="0">
                  <c:v>89</c:v>
                </c:pt>
                <c:pt idx="1">
                  <c:v>90</c:v>
                </c:pt>
                <c:pt idx="2">
                  <c:v>91</c:v>
                </c:pt>
                <c:pt idx="3">
                  <c:v>92</c:v>
                </c:pt>
                <c:pt idx="4">
                  <c:v>93</c:v>
                </c:pt>
                <c:pt idx="5">
                  <c:v>94</c:v>
                </c:pt>
                <c:pt idx="6">
                  <c:v>95</c:v>
                </c:pt>
                <c:pt idx="7">
                  <c:v>96</c:v>
                </c:pt>
                <c:pt idx="8">
                  <c:v>97</c:v>
                </c:pt>
                <c:pt idx="9">
                  <c:v>98</c:v>
                </c:pt>
                <c:pt idx="10">
                  <c:v>99</c:v>
                </c:pt>
                <c:pt idx="11">
                  <c:v>00</c:v>
                </c:pt>
                <c:pt idx="12">
                  <c:v>01</c:v>
                </c:pt>
                <c:pt idx="13">
                  <c:v>02</c:v>
                </c:pt>
                <c:pt idx="14">
                  <c:v>03</c:v>
                </c:pt>
                <c:pt idx="15">
                  <c:v>04</c:v>
                </c:pt>
                <c:pt idx="16">
                  <c:v>05</c:v>
                </c:pt>
                <c:pt idx="17">
                  <c:v>06</c:v>
                </c:pt>
                <c:pt idx="18">
                  <c:v>07</c:v>
                </c:pt>
                <c:pt idx="19">
                  <c:v>08</c:v>
                </c:pt>
                <c:pt idx="20">
                  <c:v>09</c:v>
                </c:pt>
                <c:pt idx="21">
                  <c:v>10</c:v>
                </c:pt>
                <c:pt idx="22">
                  <c:v>11</c:v>
                </c:pt>
                <c:pt idx="23">
                  <c:v>12</c:v>
                </c:pt>
                <c:pt idx="24">
                  <c:v>13</c:v>
                </c:pt>
                <c:pt idx="25">
                  <c:v>14</c:v>
                </c:pt>
                <c:pt idx="26">
                  <c:v>15</c:v>
                </c:pt>
                <c:pt idx="27">
                  <c:v>16</c:v>
                </c:pt>
              </c:strCache>
            </c:strRef>
          </c:cat>
          <c:val>
            <c:numRef>
              <c:f>Sheet1!$B$2:$B$29</c:f>
              <c:numCache>
                <c:formatCode>#,##0.00</c:formatCode>
                <c:ptCount val="28"/>
                <c:pt idx="0">
                  <c:v>2.29</c:v>
                </c:pt>
                <c:pt idx="1">
                  <c:v>2.48</c:v>
                </c:pt>
                <c:pt idx="2">
                  <c:v>2.5299999999999998</c:v>
                </c:pt>
                <c:pt idx="3">
                  <c:v>2.62</c:v>
                </c:pt>
                <c:pt idx="4">
                  <c:v>2.83</c:v>
                </c:pt>
                <c:pt idx="5">
                  <c:v>3.04</c:v>
                </c:pt>
                <c:pt idx="6">
                  <c:v>3.48</c:v>
                </c:pt>
                <c:pt idx="7">
                  <c:v>3.69</c:v>
                </c:pt>
                <c:pt idx="8">
                  <c:v>4.0999999999999996</c:v>
                </c:pt>
                <c:pt idx="9">
                  <c:v>4.24</c:v>
                </c:pt>
                <c:pt idx="10">
                  <c:v>4.33</c:v>
                </c:pt>
                <c:pt idx="11">
                  <c:v>4.37</c:v>
                </c:pt>
                <c:pt idx="12">
                  <c:v>4.46</c:v>
                </c:pt>
                <c:pt idx="13">
                  <c:v>4.5199999999999996</c:v>
                </c:pt>
                <c:pt idx="14">
                  <c:v>4.57</c:v>
                </c:pt>
                <c:pt idx="15">
                  <c:v>4.67</c:v>
                </c:pt>
                <c:pt idx="16">
                  <c:v>4.96</c:v>
                </c:pt>
                <c:pt idx="17">
                  <c:v>5.51</c:v>
                </c:pt>
                <c:pt idx="18">
                  <c:v>5.66</c:v>
                </c:pt>
                <c:pt idx="19">
                  <c:v>5.68</c:v>
                </c:pt>
                <c:pt idx="20">
                  <c:v>5.7</c:v>
                </c:pt>
                <c:pt idx="21">
                  <c:v>5.65</c:v>
                </c:pt>
                <c:pt idx="22">
                  <c:v>5.65</c:v>
                </c:pt>
                <c:pt idx="23">
                  <c:v>5.62</c:v>
                </c:pt>
                <c:pt idx="24">
                  <c:v>5.69</c:v>
                </c:pt>
                <c:pt idx="25">
                  <c:v>5.41</c:v>
                </c:pt>
                <c:pt idx="26">
                  <c:v>5.21</c:v>
                </c:pt>
                <c:pt idx="27">
                  <c:v>5.08</c:v>
                </c:pt>
              </c:numCache>
            </c:numRef>
          </c:val>
          <c:extLs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gapWidth val="50"/>
        <c:axId val="1303126992"/>
        <c:axId val="1303443920"/>
      </c:barChart>
      <c:catAx>
        <c:axId val="1303126992"/>
        <c:scaling>
          <c:orientation val="minMax"/>
        </c:scaling>
        <c:delete val="0"/>
        <c:axPos val="b"/>
        <c:numFmt formatCode="General" sourceLinked="0"/>
        <c:majorTickMark val="out"/>
        <c:minorTickMark val="none"/>
        <c:tickLblPos val="low"/>
        <c:crossAx val="1303443920"/>
        <c:crosses val="autoZero"/>
        <c:auto val="1"/>
        <c:lblAlgn val="ctr"/>
        <c:lblOffset val="100"/>
        <c:noMultiLvlLbl val="0"/>
      </c:catAx>
      <c:valAx>
        <c:axId val="1303443920"/>
        <c:scaling>
          <c:orientation val="minMax"/>
          <c:max val="6"/>
          <c:min val="0"/>
        </c:scaling>
        <c:delete val="0"/>
        <c:axPos val="l"/>
        <c:majorGridlines/>
        <c:numFmt formatCode="#,##0" sourceLinked="0"/>
        <c:majorTickMark val="out"/>
        <c:minorTickMark val="none"/>
        <c:tickLblPos val="nextTo"/>
        <c:txPr>
          <a:bodyPr/>
          <a:lstStyle/>
          <a:p>
            <a:pPr>
              <a:defRPr sz="1600"/>
            </a:pPr>
            <a:endParaRPr lang="en-US"/>
          </a:p>
        </c:txPr>
        <c:crossAx val="1303126992"/>
        <c:crosses val="autoZero"/>
        <c:crossBetween val="between"/>
        <c:majorUnit val="1"/>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6624687492698"/>
          <c:y val="4.6691372072486699E-2"/>
          <c:w val="0.88660798149489495"/>
          <c:h val="0.86734061468123003"/>
        </c:manualLayout>
      </c:layout>
      <c:barChart>
        <c:barDir val="col"/>
        <c:grouping val="clustered"/>
        <c:varyColors val="0"/>
        <c:ser>
          <c:idx val="2"/>
          <c:order val="2"/>
          <c:tx>
            <c:strRef>
              <c:f>Sheet1!$D$1</c:f>
              <c:strCache>
                <c:ptCount val="1"/>
                <c:pt idx="0">
                  <c:v>pct policies to occ homes</c:v>
                </c:pt>
              </c:strCache>
            </c:strRef>
          </c:tx>
          <c:invertIfNegative val="0"/>
          <c:cat>
            <c:strRef>
              <c:f>Sheet1!$A$2:$A$29</c:f>
              <c:strCache>
                <c:ptCount val="28"/>
                <c:pt idx="0">
                  <c:v>89</c:v>
                </c:pt>
                <c:pt idx="1">
                  <c:v>90</c:v>
                </c:pt>
                <c:pt idx="2">
                  <c:v>91</c:v>
                </c:pt>
                <c:pt idx="3">
                  <c:v>92</c:v>
                </c:pt>
                <c:pt idx="4">
                  <c:v>93</c:v>
                </c:pt>
                <c:pt idx="5">
                  <c:v>94</c:v>
                </c:pt>
                <c:pt idx="6">
                  <c:v>95</c:v>
                </c:pt>
                <c:pt idx="7">
                  <c:v>96</c:v>
                </c:pt>
                <c:pt idx="8">
                  <c:v>97</c:v>
                </c:pt>
                <c:pt idx="9">
                  <c:v>98</c:v>
                </c:pt>
                <c:pt idx="10">
                  <c:v>99</c:v>
                </c:pt>
                <c:pt idx="11">
                  <c:v>00</c:v>
                </c:pt>
                <c:pt idx="12">
                  <c:v>01</c:v>
                </c:pt>
                <c:pt idx="13">
                  <c:v>02</c:v>
                </c:pt>
                <c:pt idx="14">
                  <c:v>03</c:v>
                </c:pt>
                <c:pt idx="15">
                  <c:v>04</c:v>
                </c:pt>
                <c:pt idx="16">
                  <c:v>05</c:v>
                </c:pt>
                <c:pt idx="17">
                  <c:v>06</c:v>
                </c:pt>
                <c:pt idx="18">
                  <c:v>07</c:v>
                </c:pt>
                <c:pt idx="19">
                  <c:v>08</c:v>
                </c:pt>
                <c:pt idx="20">
                  <c:v>09</c:v>
                </c:pt>
                <c:pt idx="21">
                  <c:v>10</c:v>
                </c:pt>
                <c:pt idx="22">
                  <c:v>11</c:v>
                </c:pt>
                <c:pt idx="23">
                  <c:v>12</c:v>
                </c:pt>
                <c:pt idx="24">
                  <c:v>13</c:v>
                </c:pt>
                <c:pt idx="25">
                  <c:v>14</c:v>
                </c:pt>
                <c:pt idx="26">
                  <c:v>15</c:v>
                </c:pt>
                <c:pt idx="27">
                  <c:v>16</c:v>
                </c:pt>
              </c:strCache>
            </c:strRef>
          </c:cat>
          <c:val>
            <c:numRef>
              <c:f>Sheet1!$D$2:$D$29</c:f>
              <c:numCache>
                <c:formatCode>0.00%</c:formatCode>
                <c:ptCount val="28"/>
                <c:pt idx="0">
                  <c:v>2.4494598352765004E-2</c:v>
                </c:pt>
                <c:pt idx="1">
                  <c:v>2.6321375504139249E-2</c:v>
                </c:pt>
                <c:pt idx="2">
                  <c:v>2.6561679790026244E-2</c:v>
                </c:pt>
                <c:pt idx="3">
                  <c:v>2.7181242867517379E-2</c:v>
                </c:pt>
                <c:pt idx="4">
                  <c:v>2.8960294719607042E-2</c:v>
                </c:pt>
                <c:pt idx="5">
                  <c:v>3.0800405268490375E-2</c:v>
                </c:pt>
                <c:pt idx="6">
                  <c:v>3.4803480348034807E-2</c:v>
                </c:pt>
                <c:pt idx="7">
                  <c:v>3.6541889483065949E-2</c:v>
                </c:pt>
                <c:pt idx="8">
                  <c:v>4.0117416829745595E-2</c:v>
                </c:pt>
                <c:pt idx="9">
                  <c:v>4.0954312759586595E-2</c:v>
                </c:pt>
                <c:pt idx="10">
                  <c:v>4.1265605641856475E-2</c:v>
                </c:pt>
                <c:pt idx="11">
                  <c:v>4.1335603480892928E-2</c:v>
                </c:pt>
                <c:pt idx="12">
                  <c:v>4.1678347817960933E-2</c:v>
                </c:pt>
                <c:pt idx="13">
                  <c:v>4.3059921882442599E-2</c:v>
                </c:pt>
                <c:pt idx="14">
                  <c:v>4.3292913982569153E-2</c:v>
                </c:pt>
                <c:pt idx="15">
                  <c:v>4.381274040716765E-2</c:v>
                </c:pt>
                <c:pt idx="16">
                  <c:v>4.5828328559549103E-2</c:v>
                </c:pt>
                <c:pt idx="17">
                  <c:v>5.0282898339112973E-2</c:v>
                </c:pt>
                <c:pt idx="18">
                  <c:v>5.1309944701296344E-2</c:v>
                </c:pt>
                <c:pt idx="19">
                  <c:v>5.0982856117045144E-2</c:v>
                </c:pt>
                <c:pt idx="20">
                  <c:v>5.1194539249146756E-2</c:v>
                </c:pt>
                <c:pt idx="21">
                  <c:v>5.0509565528338997E-2</c:v>
                </c:pt>
                <c:pt idx="22">
                  <c:v>4.9766581520303006E-2</c:v>
                </c:pt>
                <c:pt idx="23">
                  <c:v>4.9078683084446774E-2</c:v>
                </c:pt>
                <c:pt idx="24">
                  <c:v>4.9620650562483652E-2</c:v>
                </c:pt>
                <c:pt idx="25">
                  <c:v>4.6856054044690808E-2</c:v>
                </c:pt>
                <c:pt idx="26">
                  <c:v>4.4397102684277802E-2</c:v>
                </c:pt>
                <c:pt idx="27">
                  <c:v>4.2948934731146429E-2</c:v>
                </c:pt>
              </c:numCache>
            </c:numRef>
          </c:val>
          <c:extLst>
            <c:ext xmlns:c16="http://schemas.microsoft.com/office/drawing/2014/chart" uri="{C3380CC4-5D6E-409C-BE32-E72D297353CC}">
              <c16:uniqueId val="{00000001-5225-4593-A520-3D343103AD69}"/>
            </c:ext>
          </c:extLst>
        </c:ser>
        <c:dLbls>
          <c:showLegendKey val="0"/>
          <c:showVal val="0"/>
          <c:showCatName val="0"/>
          <c:showSerName val="0"/>
          <c:showPercent val="0"/>
          <c:showBubbleSize val="0"/>
        </c:dLbls>
        <c:gapWidth val="50"/>
        <c:axId val="1303126992"/>
        <c:axId val="130344392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 of policies (millions)</c:v>
                      </c:pt>
                    </c:strCache>
                  </c:strRef>
                </c:tx>
                <c:spPr>
                  <a:solidFill>
                    <a:schemeClr val="accent1"/>
                  </a:solidFill>
                </c:spPr>
                <c:invertIfNegative val="0"/>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spPr>
                    <a:solidFill>
                      <a:srgbClr val="337DBE"/>
                    </a:solidFill>
                  </c:spPr>
                  <c:extLst>
                    <c:ext xmlns:c16="http://schemas.microsoft.com/office/drawing/2014/chart" uri="{C3380CC4-5D6E-409C-BE32-E72D297353CC}">
                      <c16:uniqueId val="{00000003-AC74-493F-90D3-7BC3CBDAB987}"/>
                    </c:ext>
                  </c:extLst>
                </c:dPt>
                <c:dLbls>
                  <c:dLbl>
                    <c:idx val="6"/>
                    <c:layout>
                      <c:manualLayout>
                        <c:x val="-5.4400954147029701E-17"/>
                        <c:y val="-3.5842293906810001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C0F4-4DB2-A308-D8DBC4180399}"/>
                      </c:ext>
                    </c:extLst>
                  </c:dLbl>
                  <c:dLbl>
                    <c:idx val="7"/>
                    <c:layout>
                      <c:manualLayout>
                        <c:x val="0"/>
                        <c:y val="1.4336917562723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C0F4-4DB2-A308-D8DBC4180399}"/>
                      </c:ext>
                    </c:extLst>
                  </c:dLbl>
                  <c:dLbl>
                    <c:idx val="10"/>
                    <c:layout>
                      <c:manualLayout>
                        <c:x val="-5.4400954147029701E-17"/>
                        <c:y val="1.075268817204299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C0F4-4DB2-A308-D8DBC4180399}"/>
                      </c:ext>
                    </c:extLst>
                  </c:dLbl>
                  <c:dLbl>
                    <c:idx val="20"/>
                    <c:layout>
                      <c:manualLayout>
                        <c:x val="0"/>
                        <c:y val="3.5842293906810001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C0F4-4DB2-A308-D8DBC4180399}"/>
                      </c:ext>
                    </c:extLst>
                  </c:dLbl>
                  <c:dLbl>
                    <c:idx val="22"/>
                    <c:layout>
                      <c:manualLayout>
                        <c:x val="0"/>
                        <c:y val="7.1684587813620098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C0F4-4DB2-A308-D8DBC4180399}"/>
                      </c:ext>
                    </c:extLst>
                  </c:dLbl>
                  <c:dLbl>
                    <c:idx val="23"/>
                    <c:layout>
                      <c:manualLayout>
                        <c:x val="-1.08801908294058E-16"/>
                        <c:y val="-7.1684587813620696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0-AC74-493F-90D3-7BC3CBDAB987}"/>
                      </c:ext>
                    </c:extLst>
                  </c:dLbl>
                  <c:dLbl>
                    <c:idx val="24"/>
                    <c:layout>
                      <c:manualLayout>
                        <c:x val="1.08801908294058E-16"/>
                        <c:y val="1.075268817204299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C0F4-4DB2-A308-D8DBC4180399}"/>
                      </c:ext>
                    </c:extLst>
                  </c:dLbl>
                  <c:dLbl>
                    <c:idx val="25"/>
                    <c:layout>
                      <c:manualLayout>
                        <c:x val="0"/>
                        <c:y val="-1.075268817204299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1-AC74-493F-90D3-7BC3CBDAB987}"/>
                      </c:ext>
                    </c:extLst>
                  </c:dLbl>
                  <c:dLbl>
                    <c:idx val="26"/>
                    <c:layout>
                      <c:manualLayout>
                        <c:x val="1.48367952522266E-3"/>
                        <c:y val="1.075268817204299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AC74-493F-90D3-7BC3CBDAB987}"/>
                      </c:ext>
                    </c:extLst>
                  </c:dLbl>
                  <c:spPr>
                    <a:noFill/>
                    <a:ln>
                      <a:noFill/>
                    </a:ln>
                    <a:effectLst/>
                  </c:spPr>
                  <c:txPr>
                    <a:bodyPr rot="0" vert="horz"/>
                    <a:lstStyle/>
                    <a:p>
                      <a:pPr>
                        <a:defRPr sz="1000" b="1"/>
                      </a:pPr>
                      <a:endParaRPr lang="en-US"/>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Sheet1!$A$2:$A$29</c15:sqref>
                        </c15:formulaRef>
                      </c:ext>
                    </c:extLst>
                    <c:strCache>
                      <c:ptCount val="28"/>
                      <c:pt idx="0">
                        <c:v>89</c:v>
                      </c:pt>
                      <c:pt idx="1">
                        <c:v>90</c:v>
                      </c:pt>
                      <c:pt idx="2">
                        <c:v>91</c:v>
                      </c:pt>
                      <c:pt idx="3">
                        <c:v>92</c:v>
                      </c:pt>
                      <c:pt idx="4">
                        <c:v>93</c:v>
                      </c:pt>
                      <c:pt idx="5">
                        <c:v>94</c:v>
                      </c:pt>
                      <c:pt idx="6">
                        <c:v>95</c:v>
                      </c:pt>
                      <c:pt idx="7">
                        <c:v>96</c:v>
                      </c:pt>
                      <c:pt idx="8">
                        <c:v>97</c:v>
                      </c:pt>
                      <c:pt idx="9">
                        <c:v>98</c:v>
                      </c:pt>
                      <c:pt idx="10">
                        <c:v>99</c:v>
                      </c:pt>
                      <c:pt idx="11">
                        <c:v>00</c:v>
                      </c:pt>
                      <c:pt idx="12">
                        <c:v>01</c:v>
                      </c:pt>
                      <c:pt idx="13">
                        <c:v>02</c:v>
                      </c:pt>
                      <c:pt idx="14">
                        <c:v>03</c:v>
                      </c:pt>
                      <c:pt idx="15">
                        <c:v>04</c:v>
                      </c:pt>
                      <c:pt idx="16">
                        <c:v>05</c:v>
                      </c:pt>
                      <c:pt idx="17">
                        <c:v>06</c:v>
                      </c:pt>
                      <c:pt idx="18">
                        <c:v>07</c:v>
                      </c:pt>
                      <c:pt idx="19">
                        <c:v>08</c:v>
                      </c:pt>
                      <c:pt idx="20">
                        <c:v>09</c:v>
                      </c:pt>
                      <c:pt idx="21">
                        <c:v>10</c:v>
                      </c:pt>
                      <c:pt idx="22">
                        <c:v>11</c:v>
                      </c:pt>
                      <c:pt idx="23">
                        <c:v>12</c:v>
                      </c:pt>
                      <c:pt idx="24">
                        <c:v>13</c:v>
                      </c:pt>
                      <c:pt idx="25">
                        <c:v>14</c:v>
                      </c:pt>
                      <c:pt idx="26">
                        <c:v>15</c:v>
                      </c:pt>
                      <c:pt idx="27">
                        <c:v>16</c:v>
                      </c:pt>
                    </c:strCache>
                  </c:strRef>
                </c:cat>
                <c:val>
                  <c:numRef>
                    <c:extLst>
                      <c:ext uri="{02D57815-91ED-43cb-92C2-25804820EDAC}">
                        <c15:formulaRef>
                          <c15:sqref>Sheet1!$B$2:$B$29</c15:sqref>
                        </c15:formulaRef>
                      </c:ext>
                    </c:extLst>
                    <c:numCache>
                      <c:formatCode>#,##0.00</c:formatCode>
                      <c:ptCount val="28"/>
                      <c:pt idx="0">
                        <c:v>2.29</c:v>
                      </c:pt>
                      <c:pt idx="1">
                        <c:v>2.48</c:v>
                      </c:pt>
                      <c:pt idx="2">
                        <c:v>2.5299999999999998</c:v>
                      </c:pt>
                      <c:pt idx="3">
                        <c:v>2.62</c:v>
                      </c:pt>
                      <c:pt idx="4">
                        <c:v>2.83</c:v>
                      </c:pt>
                      <c:pt idx="5">
                        <c:v>3.04</c:v>
                      </c:pt>
                      <c:pt idx="6">
                        <c:v>3.48</c:v>
                      </c:pt>
                      <c:pt idx="7">
                        <c:v>3.69</c:v>
                      </c:pt>
                      <c:pt idx="8">
                        <c:v>4.0999999999999996</c:v>
                      </c:pt>
                      <c:pt idx="9">
                        <c:v>4.24</c:v>
                      </c:pt>
                      <c:pt idx="10">
                        <c:v>4.33</c:v>
                      </c:pt>
                      <c:pt idx="11">
                        <c:v>4.37</c:v>
                      </c:pt>
                      <c:pt idx="12">
                        <c:v>4.46</c:v>
                      </c:pt>
                      <c:pt idx="13">
                        <c:v>4.5199999999999996</c:v>
                      </c:pt>
                      <c:pt idx="14">
                        <c:v>4.57</c:v>
                      </c:pt>
                      <c:pt idx="15">
                        <c:v>4.67</c:v>
                      </c:pt>
                      <c:pt idx="16">
                        <c:v>4.96</c:v>
                      </c:pt>
                      <c:pt idx="17">
                        <c:v>5.51</c:v>
                      </c:pt>
                      <c:pt idx="18">
                        <c:v>5.66</c:v>
                      </c:pt>
                      <c:pt idx="19">
                        <c:v>5.68</c:v>
                      </c:pt>
                      <c:pt idx="20">
                        <c:v>5.7</c:v>
                      </c:pt>
                      <c:pt idx="21">
                        <c:v>5.65</c:v>
                      </c:pt>
                      <c:pt idx="22">
                        <c:v>5.65</c:v>
                      </c:pt>
                      <c:pt idx="23">
                        <c:v>5.62</c:v>
                      </c:pt>
                      <c:pt idx="24">
                        <c:v>5.69</c:v>
                      </c:pt>
                      <c:pt idx="25">
                        <c:v>5.41</c:v>
                      </c:pt>
                      <c:pt idx="26">
                        <c:v>5.21</c:v>
                      </c:pt>
                      <c:pt idx="27">
                        <c:v>5.08</c:v>
                      </c:pt>
                    </c:numCache>
                  </c:numRef>
                </c:val>
                <c:extLst>
                  <c:ext xmlns:c16="http://schemas.microsoft.com/office/drawing/2014/chart" uri="{C3380CC4-5D6E-409C-BE32-E72D297353CC}">
                    <c16:uniqueId val="{00000004-AC74-493F-90D3-7BC3CBDAB98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occupied homes (millions)</c:v>
                      </c:pt>
                    </c:strCache>
                  </c:strRef>
                </c:tx>
                <c:invertIfNegative val="0"/>
                <c:cat>
                  <c:strRef>
                    <c:extLst xmlns:c15="http://schemas.microsoft.com/office/drawing/2012/chart">
                      <c:ext xmlns:c15="http://schemas.microsoft.com/office/drawing/2012/chart" uri="{02D57815-91ED-43cb-92C2-25804820EDAC}">
                        <c15:formulaRef>
                          <c15:sqref>Sheet1!$A$2:$A$29</c15:sqref>
                        </c15:formulaRef>
                      </c:ext>
                    </c:extLst>
                    <c:strCache>
                      <c:ptCount val="28"/>
                      <c:pt idx="0">
                        <c:v>89</c:v>
                      </c:pt>
                      <c:pt idx="1">
                        <c:v>90</c:v>
                      </c:pt>
                      <c:pt idx="2">
                        <c:v>91</c:v>
                      </c:pt>
                      <c:pt idx="3">
                        <c:v>92</c:v>
                      </c:pt>
                      <c:pt idx="4">
                        <c:v>93</c:v>
                      </c:pt>
                      <c:pt idx="5">
                        <c:v>94</c:v>
                      </c:pt>
                      <c:pt idx="6">
                        <c:v>95</c:v>
                      </c:pt>
                      <c:pt idx="7">
                        <c:v>96</c:v>
                      </c:pt>
                      <c:pt idx="8">
                        <c:v>97</c:v>
                      </c:pt>
                      <c:pt idx="9">
                        <c:v>98</c:v>
                      </c:pt>
                      <c:pt idx="10">
                        <c:v>99</c:v>
                      </c:pt>
                      <c:pt idx="11">
                        <c:v>00</c:v>
                      </c:pt>
                      <c:pt idx="12">
                        <c:v>01</c:v>
                      </c:pt>
                      <c:pt idx="13">
                        <c:v>02</c:v>
                      </c:pt>
                      <c:pt idx="14">
                        <c:v>03</c:v>
                      </c:pt>
                      <c:pt idx="15">
                        <c:v>04</c:v>
                      </c:pt>
                      <c:pt idx="16">
                        <c:v>05</c:v>
                      </c:pt>
                      <c:pt idx="17">
                        <c:v>06</c:v>
                      </c:pt>
                      <c:pt idx="18">
                        <c:v>07</c:v>
                      </c:pt>
                      <c:pt idx="19">
                        <c:v>08</c:v>
                      </c:pt>
                      <c:pt idx="20">
                        <c:v>09</c:v>
                      </c:pt>
                      <c:pt idx="21">
                        <c:v>10</c:v>
                      </c:pt>
                      <c:pt idx="22">
                        <c:v>11</c:v>
                      </c:pt>
                      <c:pt idx="23">
                        <c:v>12</c:v>
                      </c:pt>
                      <c:pt idx="24">
                        <c:v>13</c:v>
                      </c:pt>
                      <c:pt idx="25">
                        <c:v>14</c:v>
                      </c:pt>
                      <c:pt idx="26">
                        <c:v>15</c:v>
                      </c:pt>
                      <c:pt idx="27">
                        <c:v>16</c:v>
                      </c:pt>
                    </c:strCache>
                  </c:strRef>
                </c:cat>
                <c:val>
                  <c:numRef>
                    <c:extLst xmlns:c15="http://schemas.microsoft.com/office/drawing/2012/chart">
                      <c:ext xmlns:c15="http://schemas.microsoft.com/office/drawing/2012/chart" uri="{02D57815-91ED-43cb-92C2-25804820EDAC}">
                        <c15:formulaRef>
                          <c15:sqref>Sheet1!$C$2:$C$29</c15:sqref>
                        </c15:formulaRef>
                      </c:ext>
                    </c:extLst>
                    <c:numCache>
                      <c:formatCode>General</c:formatCode>
                      <c:ptCount val="28"/>
                      <c:pt idx="0">
                        <c:v>93.49</c:v>
                      </c:pt>
                      <c:pt idx="1">
                        <c:v>94.22</c:v>
                      </c:pt>
                      <c:pt idx="2">
                        <c:v>95.25</c:v>
                      </c:pt>
                      <c:pt idx="3">
                        <c:v>96.39</c:v>
                      </c:pt>
                      <c:pt idx="4">
                        <c:v>97.72</c:v>
                      </c:pt>
                      <c:pt idx="5">
                        <c:v>98.7</c:v>
                      </c:pt>
                      <c:pt idx="6">
                        <c:v>99.99</c:v>
                      </c:pt>
                      <c:pt idx="7">
                        <c:v>100.98</c:v>
                      </c:pt>
                      <c:pt idx="8">
                        <c:v>102.2</c:v>
                      </c:pt>
                      <c:pt idx="9">
                        <c:v>103.53</c:v>
                      </c:pt>
                      <c:pt idx="10">
                        <c:v>104.93</c:v>
                      </c:pt>
                      <c:pt idx="11">
                        <c:v>105.72</c:v>
                      </c:pt>
                      <c:pt idx="12">
                        <c:v>107.01</c:v>
                      </c:pt>
                      <c:pt idx="13">
                        <c:v>104.97</c:v>
                      </c:pt>
                      <c:pt idx="14">
                        <c:v>105.56</c:v>
                      </c:pt>
                      <c:pt idx="15">
                        <c:v>106.59</c:v>
                      </c:pt>
                      <c:pt idx="16">
                        <c:v>108.23</c:v>
                      </c:pt>
                      <c:pt idx="17">
                        <c:v>109.58</c:v>
                      </c:pt>
                      <c:pt idx="18">
                        <c:v>110.31</c:v>
                      </c:pt>
                      <c:pt idx="19">
                        <c:v>111.41</c:v>
                      </c:pt>
                      <c:pt idx="20">
                        <c:v>111.34</c:v>
                      </c:pt>
                      <c:pt idx="21">
                        <c:v>111.86</c:v>
                      </c:pt>
                      <c:pt idx="22">
                        <c:v>113.53</c:v>
                      </c:pt>
                      <c:pt idx="23">
                        <c:v>114.51</c:v>
                      </c:pt>
                      <c:pt idx="24">
                        <c:v>114.67</c:v>
                      </c:pt>
                      <c:pt idx="25">
                        <c:v>115.46</c:v>
                      </c:pt>
                      <c:pt idx="26">
                        <c:v>117.35</c:v>
                      </c:pt>
                      <c:pt idx="27">
                        <c:v>118.28</c:v>
                      </c:pt>
                    </c:numCache>
                  </c:numRef>
                </c:val>
                <c:extLst xmlns:c15="http://schemas.microsoft.com/office/drawing/2012/chart">
                  <c:ext xmlns:c16="http://schemas.microsoft.com/office/drawing/2014/chart" uri="{C3380CC4-5D6E-409C-BE32-E72D297353CC}">
                    <c16:uniqueId val="{00000000-5225-4593-A520-3D343103AD69}"/>
                  </c:ext>
                </c:extLst>
              </c15:ser>
            </c15:filteredBarSeries>
          </c:ext>
        </c:extLst>
      </c:barChart>
      <c:catAx>
        <c:axId val="1303126992"/>
        <c:scaling>
          <c:orientation val="minMax"/>
        </c:scaling>
        <c:delete val="0"/>
        <c:axPos val="b"/>
        <c:numFmt formatCode="General" sourceLinked="0"/>
        <c:majorTickMark val="out"/>
        <c:minorTickMark val="none"/>
        <c:tickLblPos val="low"/>
        <c:crossAx val="1303443920"/>
        <c:crosses val="autoZero"/>
        <c:auto val="1"/>
        <c:lblAlgn val="ctr"/>
        <c:lblOffset val="100"/>
        <c:noMultiLvlLbl val="0"/>
      </c:catAx>
      <c:valAx>
        <c:axId val="1303443920"/>
        <c:scaling>
          <c:orientation val="minMax"/>
          <c:max val="6.0000000000000012E-2"/>
          <c:min val="0"/>
        </c:scaling>
        <c:delete val="0"/>
        <c:axPos val="l"/>
        <c:majorGridlines/>
        <c:numFmt formatCode="0%" sourceLinked="0"/>
        <c:majorTickMark val="out"/>
        <c:minorTickMark val="none"/>
        <c:tickLblPos val="nextTo"/>
        <c:txPr>
          <a:bodyPr/>
          <a:lstStyle/>
          <a:p>
            <a:pPr>
              <a:defRPr sz="1600"/>
            </a:pPr>
            <a:endParaRPr lang="en-US"/>
          </a:p>
        </c:txPr>
        <c:crossAx val="1303126992"/>
        <c:crosses val="autoZero"/>
        <c:crossBetween val="between"/>
        <c:majorUnit val="1.0000000000000002E-2"/>
        <c:minorUnit val="1.0000000000000002E-3"/>
      </c:valAx>
    </c:plotArea>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611232149368E-2"/>
          <c:y val="3.6188284960625698E-2"/>
          <c:w val="0.88924595676975504"/>
          <c:h val="0.77070459083087395"/>
        </c:manualLayout>
      </c:layout>
      <c:barChart>
        <c:barDir val="col"/>
        <c:grouping val="clustered"/>
        <c:varyColors val="0"/>
        <c:ser>
          <c:idx val="0"/>
          <c:order val="0"/>
          <c:tx>
            <c:strRef>
              <c:f>Sheet1!$B$1</c:f>
              <c:strCache>
                <c:ptCount val="1"/>
                <c:pt idx="0">
                  <c:v>Millennials</c:v>
                </c:pt>
              </c:strCache>
            </c:strRef>
          </c:tx>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Health </c:v>
                </c:pt>
                <c:pt idx="1">
                  <c:v>Renters</c:v>
                </c:pt>
                <c:pt idx="2">
                  <c:v>Home</c:v>
                </c:pt>
                <c:pt idx="3">
                  <c:v>Disability</c:v>
                </c:pt>
                <c:pt idx="4">
                  <c:v>Auto</c:v>
                </c:pt>
              </c:strCache>
            </c:strRef>
          </c:cat>
          <c:val>
            <c:numRef>
              <c:f>Sheet1!$B$2:$B$6</c:f>
              <c:numCache>
                <c:formatCode>0%</c:formatCode>
                <c:ptCount val="5"/>
                <c:pt idx="0">
                  <c:v>0.8</c:v>
                </c:pt>
                <c:pt idx="1">
                  <c:v>0.42</c:v>
                </c:pt>
                <c:pt idx="2">
                  <c:v>0.8</c:v>
                </c:pt>
                <c:pt idx="3">
                  <c:v>0.19</c:v>
                </c:pt>
                <c:pt idx="4">
                  <c:v>0.83</c:v>
                </c:pt>
              </c:numCache>
            </c:numRef>
          </c:val>
          <c:extLst>
            <c:ext xmlns:c16="http://schemas.microsoft.com/office/drawing/2014/chart" uri="{C3380CC4-5D6E-409C-BE32-E72D297353CC}">
              <c16:uniqueId val="{00000000-7B36-4638-8A73-CF6F7907F681}"/>
            </c:ext>
          </c:extLst>
        </c:ser>
        <c:ser>
          <c:idx val="1"/>
          <c:order val="1"/>
          <c:tx>
            <c:strRef>
              <c:f>Sheet1!$C$1</c:f>
              <c:strCache>
                <c:ptCount val="1"/>
                <c:pt idx="0">
                  <c:v>Older Generations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Health </c:v>
                </c:pt>
                <c:pt idx="1">
                  <c:v>Renters</c:v>
                </c:pt>
                <c:pt idx="2">
                  <c:v>Home</c:v>
                </c:pt>
                <c:pt idx="3">
                  <c:v>Disability</c:v>
                </c:pt>
                <c:pt idx="4">
                  <c:v>Auto</c:v>
                </c:pt>
              </c:strCache>
            </c:strRef>
          </c:cat>
          <c:val>
            <c:numRef>
              <c:f>Sheet1!$C$2:$C$6</c:f>
              <c:numCache>
                <c:formatCode>0%</c:formatCode>
                <c:ptCount val="5"/>
                <c:pt idx="0">
                  <c:v>0.88</c:v>
                </c:pt>
                <c:pt idx="1">
                  <c:v>0.56000000000000005</c:v>
                </c:pt>
                <c:pt idx="2">
                  <c:v>0.95</c:v>
                </c:pt>
                <c:pt idx="3">
                  <c:v>0.27</c:v>
                </c:pt>
                <c:pt idx="4">
                  <c:v>0.95</c:v>
                </c:pt>
              </c:numCache>
            </c:numRef>
          </c:val>
          <c:extLst>
            <c:ext xmlns:c16="http://schemas.microsoft.com/office/drawing/2014/chart" uri="{C3380CC4-5D6E-409C-BE32-E72D297353CC}">
              <c16:uniqueId val="{00000000-A6FC-4698-84A0-B9132CF8AA5B}"/>
            </c:ext>
          </c:extLst>
        </c:ser>
        <c:dLbls>
          <c:dLblPos val="outEnd"/>
          <c:showLegendKey val="0"/>
          <c:showVal val="1"/>
          <c:showCatName val="0"/>
          <c:showSerName val="0"/>
          <c:showPercent val="0"/>
          <c:showBubbleSize val="0"/>
        </c:dLbls>
        <c:gapWidth val="60"/>
        <c:axId val="-283409664"/>
        <c:axId val="-283407344"/>
      </c:barChart>
      <c:catAx>
        <c:axId val="-283409664"/>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83407344"/>
        <c:crosses val="autoZero"/>
        <c:auto val="1"/>
        <c:lblAlgn val="ctr"/>
        <c:lblOffset val="100"/>
        <c:noMultiLvlLbl val="0"/>
      </c:catAx>
      <c:valAx>
        <c:axId val="-283407344"/>
        <c:scaling>
          <c:orientation val="minMax"/>
          <c:min val="0"/>
        </c:scaling>
        <c:delete val="0"/>
        <c:axPos val="l"/>
        <c:numFmt formatCode="0%" sourceLinked="0"/>
        <c:majorTickMark val="out"/>
        <c:minorTickMark val="none"/>
        <c:tickLblPos val="nextTo"/>
        <c:txPr>
          <a:bodyPr rot="-60000000" vert="horz"/>
          <a:lstStyle/>
          <a:p>
            <a:pPr>
              <a:defRPr/>
            </a:pPr>
            <a:endParaRPr lang="en-US"/>
          </a:p>
        </c:txPr>
        <c:crossAx val="-283409664"/>
        <c:crossesAt val="1"/>
        <c:crossBetween val="between"/>
        <c:majorUnit val="0.25"/>
      </c:valAx>
    </c:plotArea>
    <c:legend>
      <c:legendPos val="t"/>
      <c:layout>
        <c:manualLayout>
          <c:xMode val="edge"/>
          <c:yMode val="edge"/>
          <c:x val="0.13761260324663779"/>
          <c:y val="0"/>
          <c:w val="0.38187379275638766"/>
          <c:h val="5.5612944570093324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3D0E04-71EF-41D6-B916-294E47825558}" type="doc">
      <dgm:prSet loTypeId="urn:microsoft.com/office/officeart/2005/8/layout/vList3" loCatId="picture" qsTypeId="urn:microsoft.com/office/officeart/2005/8/quickstyle/simple1" qsCatId="simple" csTypeId="urn:microsoft.com/office/officeart/2005/8/colors/accent6_2" csCatId="accent6" phldr="1"/>
      <dgm:spPr/>
    </dgm:pt>
    <dgm:pt modelId="{C23D0539-5D57-487E-BFCA-BD541C27C602}">
      <dgm:prSet phldrT="[Text]"/>
      <dgm:spPr/>
      <dgm:t>
        <a:bodyPr/>
        <a:lstStyle/>
        <a:p>
          <a:r>
            <a:rPr lang="en-GB" b="1" dirty="0">
              <a:solidFill>
                <a:schemeClr val="tx1"/>
              </a:solidFill>
            </a:rPr>
            <a:t>Risk awareness</a:t>
          </a:r>
        </a:p>
      </dgm:t>
    </dgm:pt>
    <dgm:pt modelId="{2A005327-4437-4970-A781-F599E2CA5AA7}" type="parTrans" cxnId="{B46A286E-FFCB-4981-A90B-66B7812F0661}">
      <dgm:prSet/>
      <dgm:spPr/>
      <dgm:t>
        <a:bodyPr/>
        <a:lstStyle/>
        <a:p>
          <a:endParaRPr lang="en-GB"/>
        </a:p>
      </dgm:t>
    </dgm:pt>
    <dgm:pt modelId="{0F69B232-F8B2-43F3-B6D8-A99CB1B495C2}" type="sibTrans" cxnId="{B46A286E-FFCB-4981-A90B-66B7812F0661}">
      <dgm:prSet/>
      <dgm:spPr/>
      <dgm:t>
        <a:bodyPr/>
        <a:lstStyle/>
        <a:p>
          <a:endParaRPr lang="en-GB"/>
        </a:p>
      </dgm:t>
    </dgm:pt>
    <dgm:pt modelId="{39FF4033-2AB5-4E8E-982E-21F10062C849}">
      <dgm:prSet phldrT="[Text]"/>
      <dgm:spPr/>
      <dgm:t>
        <a:bodyPr/>
        <a:lstStyle/>
        <a:p>
          <a:r>
            <a:rPr lang="en-GB" b="1" dirty="0">
              <a:solidFill>
                <a:schemeClr val="tx1"/>
              </a:solidFill>
            </a:rPr>
            <a:t>Simple insurance products (flood endorsement policies)</a:t>
          </a:r>
        </a:p>
      </dgm:t>
    </dgm:pt>
    <dgm:pt modelId="{BC74BECB-DD72-48E2-8087-318247B62232}" type="parTrans" cxnId="{408F63CD-D49A-42E2-B641-19F851561960}">
      <dgm:prSet/>
      <dgm:spPr/>
      <dgm:t>
        <a:bodyPr/>
        <a:lstStyle/>
        <a:p>
          <a:endParaRPr lang="en-GB"/>
        </a:p>
      </dgm:t>
    </dgm:pt>
    <dgm:pt modelId="{AE65D6C4-A93E-40FC-A60B-9298D03020D0}" type="sibTrans" cxnId="{408F63CD-D49A-42E2-B641-19F851561960}">
      <dgm:prSet/>
      <dgm:spPr/>
      <dgm:t>
        <a:bodyPr/>
        <a:lstStyle/>
        <a:p>
          <a:endParaRPr lang="en-GB"/>
        </a:p>
      </dgm:t>
    </dgm:pt>
    <dgm:pt modelId="{4CA23EA7-0D0F-471D-98CA-49BC81663712}">
      <dgm:prSet phldrT="[Text]"/>
      <dgm:spPr/>
      <dgm:t>
        <a:bodyPr/>
        <a:lstStyle/>
        <a:p>
          <a:r>
            <a:rPr lang="en-GB" b="1" dirty="0">
              <a:solidFill>
                <a:schemeClr val="tx1"/>
              </a:solidFill>
            </a:rPr>
            <a:t>Continue to improve risk assessment tools</a:t>
          </a:r>
        </a:p>
      </dgm:t>
    </dgm:pt>
    <dgm:pt modelId="{CAE98ACC-66A0-4105-8C72-70A9752D2DF5}" type="parTrans" cxnId="{353C97DA-5CC1-460E-B737-25830C15F1D9}">
      <dgm:prSet/>
      <dgm:spPr/>
      <dgm:t>
        <a:bodyPr/>
        <a:lstStyle/>
        <a:p>
          <a:endParaRPr lang="en-GB"/>
        </a:p>
      </dgm:t>
    </dgm:pt>
    <dgm:pt modelId="{B3CA35ED-EB20-45D4-9E8D-59C494A53115}" type="sibTrans" cxnId="{353C97DA-5CC1-460E-B737-25830C15F1D9}">
      <dgm:prSet/>
      <dgm:spPr/>
      <dgm:t>
        <a:bodyPr/>
        <a:lstStyle/>
        <a:p>
          <a:endParaRPr lang="en-GB"/>
        </a:p>
      </dgm:t>
    </dgm:pt>
    <dgm:pt modelId="{DA1241F2-3DE8-48E7-B60D-855102A00A60}">
      <dgm:prSet phldrT="[Text]"/>
      <dgm:spPr/>
      <dgm:t>
        <a:bodyPr/>
        <a:lstStyle/>
        <a:p>
          <a:r>
            <a:rPr lang="en-GB" b="1" dirty="0">
              <a:solidFill>
                <a:schemeClr val="tx1"/>
              </a:solidFill>
            </a:rPr>
            <a:t>Public/private partnerships that support financial resilience</a:t>
          </a:r>
        </a:p>
      </dgm:t>
    </dgm:pt>
    <dgm:pt modelId="{0D390C59-4CD3-42D4-AAFE-B3E6A6E8D078}" type="parTrans" cxnId="{DE467715-921D-4A07-BC68-AAF48375BFF9}">
      <dgm:prSet/>
      <dgm:spPr/>
      <dgm:t>
        <a:bodyPr/>
        <a:lstStyle/>
        <a:p>
          <a:endParaRPr lang="en-GB"/>
        </a:p>
      </dgm:t>
    </dgm:pt>
    <dgm:pt modelId="{1AD8953E-C3F1-477F-9AA8-F0D7066E231B}" type="sibTrans" cxnId="{DE467715-921D-4A07-BC68-AAF48375BFF9}">
      <dgm:prSet/>
      <dgm:spPr/>
      <dgm:t>
        <a:bodyPr/>
        <a:lstStyle/>
        <a:p>
          <a:endParaRPr lang="en-GB"/>
        </a:p>
      </dgm:t>
    </dgm:pt>
    <dgm:pt modelId="{67D21ECE-9112-4062-806F-07487E3E8C96}" type="pres">
      <dgm:prSet presAssocID="{133D0E04-71EF-41D6-B916-294E47825558}" presName="linearFlow" presStyleCnt="0">
        <dgm:presLayoutVars>
          <dgm:dir/>
          <dgm:resizeHandles val="exact"/>
        </dgm:presLayoutVars>
      </dgm:prSet>
      <dgm:spPr/>
    </dgm:pt>
    <dgm:pt modelId="{E94482BD-188F-436D-9E64-4FFED13974AF}" type="pres">
      <dgm:prSet presAssocID="{C23D0539-5D57-487E-BFCA-BD541C27C602}" presName="composite" presStyleCnt="0"/>
      <dgm:spPr/>
    </dgm:pt>
    <dgm:pt modelId="{20E2ED2A-3E29-4813-9ADC-14441B1BDD58}" type="pres">
      <dgm:prSet presAssocID="{C23D0539-5D57-487E-BFCA-BD541C27C602}"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5000" b="-45000"/>
          </a:stretch>
        </a:blipFill>
      </dgm:spPr>
    </dgm:pt>
    <dgm:pt modelId="{2B95347C-AFE8-4991-ABAC-BC0A549B2ACF}" type="pres">
      <dgm:prSet presAssocID="{C23D0539-5D57-487E-BFCA-BD541C27C602}" presName="txShp" presStyleLbl="node1" presStyleIdx="0" presStyleCnt="4" custLinFactNeighborX="687" custLinFactNeighborY="-1049">
        <dgm:presLayoutVars>
          <dgm:bulletEnabled val="1"/>
        </dgm:presLayoutVars>
      </dgm:prSet>
      <dgm:spPr/>
    </dgm:pt>
    <dgm:pt modelId="{54CBE8AB-ABC1-4878-9F54-E0A58671AADD}" type="pres">
      <dgm:prSet presAssocID="{0F69B232-F8B2-43F3-B6D8-A99CB1B495C2}" presName="spacing" presStyleCnt="0"/>
      <dgm:spPr/>
    </dgm:pt>
    <dgm:pt modelId="{76D66FE8-7F3D-40D3-A9E3-456D7B3BE668}" type="pres">
      <dgm:prSet presAssocID="{39FF4033-2AB5-4E8E-982E-21F10062C849}" presName="composite" presStyleCnt="0"/>
      <dgm:spPr/>
    </dgm:pt>
    <dgm:pt modelId="{01B4ABFC-F7F1-4CB7-93D3-778196F11901}" type="pres">
      <dgm:prSet presAssocID="{39FF4033-2AB5-4E8E-982E-21F10062C849}"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dgm:spPr>
    </dgm:pt>
    <dgm:pt modelId="{4ECD71C3-F23D-4C20-8AB7-D55C32B1C92B}" type="pres">
      <dgm:prSet presAssocID="{39FF4033-2AB5-4E8E-982E-21F10062C849}" presName="txShp" presStyleLbl="node1" presStyleIdx="1" presStyleCnt="4">
        <dgm:presLayoutVars>
          <dgm:bulletEnabled val="1"/>
        </dgm:presLayoutVars>
      </dgm:prSet>
      <dgm:spPr/>
    </dgm:pt>
    <dgm:pt modelId="{7A169A9B-405F-4B95-86BB-95BB6B704532}" type="pres">
      <dgm:prSet presAssocID="{AE65D6C4-A93E-40FC-A60B-9298D03020D0}" presName="spacing" presStyleCnt="0"/>
      <dgm:spPr/>
    </dgm:pt>
    <dgm:pt modelId="{B5AF9115-DD50-4103-8FD8-1B5AC222C59A}" type="pres">
      <dgm:prSet presAssocID="{4CA23EA7-0D0F-471D-98CA-49BC81663712}" presName="composite" presStyleCnt="0"/>
      <dgm:spPr/>
    </dgm:pt>
    <dgm:pt modelId="{9EAA02DE-EA6C-4E64-BADF-FDC7DBD13924}" type="pres">
      <dgm:prSet presAssocID="{4CA23EA7-0D0F-471D-98CA-49BC81663712}"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dgm:spPr>
    </dgm:pt>
    <dgm:pt modelId="{7CFA0FBD-D05E-4B0E-9A64-0A25F7AE9C4A}" type="pres">
      <dgm:prSet presAssocID="{4CA23EA7-0D0F-471D-98CA-49BC81663712}" presName="txShp" presStyleLbl="node1" presStyleIdx="2" presStyleCnt="4">
        <dgm:presLayoutVars>
          <dgm:bulletEnabled val="1"/>
        </dgm:presLayoutVars>
      </dgm:prSet>
      <dgm:spPr/>
    </dgm:pt>
    <dgm:pt modelId="{FA87C8CB-AFBE-4580-ABC9-0163823F62D7}" type="pres">
      <dgm:prSet presAssocID="{B3CA35ED-EB20-45D4-9E8D-59C494A53115}" presName="spacing" presStyleCnt="0"/>
      <dgm:spPr/>
    </dgm:pt>
    <dgm:pt modelId="{300A3333-7C15-45DA-9B2A-9A7DB186625A}" type="pres">
      <dgm:prSet presAssocID="{DA1241F2-3DE8-48E7-B60D-855102A00A60}" presName="composite" presStyleCnt="0"/>
      <dgm:spPr/>
    </dgm:pt>
    <dgm:pt modelId="{8C6335F6-7DEC-4548-908D-9A6FD5FDAEB7}" type="pres">
      <dgm:prSet presAssocID="{DA1241F2-3DE8-48E7-B60D-855102A00A60}"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0000" r="-20000"/>
          </a:stretch>
        </a:blipFill>
      </dgm:spPr>
    </dgm:pt>
    <dgm:pt modelId="{86C29F38-B5F6-433D-AF7A-6B8FAC148CA7}" type="pres">
      <dgm:prSet presAssocID="{DA1241F2-3DE8-48E7-B60D-855102A00A60}" presName="txShp" presStyleLbl="node1" presStyleIdx="3" presStyleCnt="4">
        <dgm:presLayoutVars>
          <dgm:bulletEnabled val="1"/>
        </dgm:presLayoutVars>
      </dgm:prSet>
      <dgm:spPr/>
    </dgm:pt>
  </dgm:ptLst>
  <dgm:cxnLst>
    <dgm:cxn modelId="{DE467715-921D-4A07-BC68-AAF48375BFF9}" srcId="{133D0E04-71EF-41D6-B916-294E47825558}" destId="{DA1241F2-3DE8-48E7-B60D-855102A00A60}" srcOrd="3" destOrd="0" parTransId="{0D390C59-4CD3-42D4-AAFE-B3E6A6E8D078}" sibTransId="{1AD8953E-C3F1-477F-9AA8-F0D7066E231B}"/>
    <dgm:cxn modelId="{585AF21D-4516-407D-B02F-6A05DA2A93B4}" type="presOf" srcId="{39FF4033-2AB5-4E8E-982E-21F10062C849}" destId="{4ECD71C3-F23D-4C20-8AB7-D55C32B1C92B}" srcOrd="0" destOrd="0" presId="urn:microsoft.com/office/officeart/2005/8/layout/vList3"/>
    <dgm:cxn modelId="{6FD65F6C-ACC6-4ADD-8DA9-C830D0851A98}" type="presOf" srcId="{DA1241F2-3DE8-48E7-B60D-855102A00A60}" destId="{86C29F38-B5F6-433D-AF7A-6B8FAC148CA7}" srcOrd="0" destOrd="0" presId="urn:microsoft.com/office/officeart/2005/8/layout/vList3"/>
    <dgm:cxn modelId="{B46A286E-FFCB-4981-A90B-66B7812F0661}" srcId="{133D0E04-71EF-41D6-B916-294E47825558}" destId="{C23D0539-5D57-487E-BFCA-BD541C27C602}" srcOrd="0" destOrd="0" parTransId="{2A005327-4437-4970-A781-F599E2CA5AA7}" sibTransId="{0F69B232-F8B2-43F3-B6D8-A99CB1B495C2}"/>
    <dgm:cxn modelId="{67384854-7AAD-42D9-B21F-2F4DD64932D8}" type="presOf" srcId="{133D0E04-71EF-41D6-B916-294E47825558}" destId="{67D21ECE-9112-4062-806F-07487E3E8C96}" srcOrd="0" destOrd="0" presId="urn:microsoft.com/office/officeart/2005/8/layout/vList3"/>
    <dgm:cxn modelId="{A6ED4A86-2DB1-4EAD-AB76-A7544B4FE6C5}" type="presOf" srcId="{4CA23EA7-0D0F-471D-98CA-49BC81663712}" destId="{7CFA0FBD-D05E-4B0E-9A64-0A25F7AE9C4A}" srcOrd="0" destOrd="0" presId="urn:microsoft.com/office/officeart/2005/8/layout/vList3"/>
    <dgm:cxn modelId="{408F63CD-D49A-42E2-B641-19F851561960}" srcId="{133D0E04-71EF-41D6-B916-294E47825558}" destId="{39FF4033-2AB5-4E8E-982E-21F10062C849}" srcOrd="1" destOrd="0" parTransId="{BC74BECB-DD72-48E2-8087-318247B62232}" sibTransId="{AE65D6C4-A93E-40FC-A60B-9298D03020D0}"/>
    <dgm:cxn modelId="{353C97DA-5CC1-460E-B737-25830C15F1D9}" srcId="{133D0E04-71EF-41D6-B916-294E47825558}" destId="{4CA23EA7-0D0F-471D-98CA-49BC81663712}" srcOrd="2" destOrd="0" parTransId="{CAE98ACC-66A0-4105-8C72-70A9752D2DF5}" sibTransId="{B3CA35ED-EB20-45D4-9E8D-59C494A53115}"/>
    <dgm:cxn modelId="{E9810BF4-7DF5-444C-896C-0604E849776E}" type="presOf" srcId="{C23D0539-5D57-487E-BFCA-BD541C27C602}" destId="{2B95347C-AFE8-4991-ABAC-BC0A549B2ACF}" srcOrd="0" destOrd="0" presId="urn:microsoft.com/office/officeart/2005/8/layout/vList3"/>
    <dgm:cxn modelId="{B0A60C5B-D7DB-4009-BAA2-7E3FD68744D9}" type="presParOf" srcId="{67D21ECE-9112-4062-806F-07487E3E8C96}" destId="{E94482BD-188F-436D-9E64-4FFED13974AF}" srcOrd="0" destOrd="0" presId="urn:microsoft.com/office/officeart/2005/8/layout/vList3"/>
    <dgm:cxn modelId="{70EF8B43-8CD4-4214-B3D0-62988A97E522}" type="presParOf" srcId="{E94482BD-188F-436D-9E64-4FFED13974AF}" destId="{20E2ED2A-3E29-4813-9ADC-14441B1BDD58}" srcOrd="0" destOrd="0" presId="urn:microsoft.com/office/officeart/2005/8/layout/vList3"/>
    <dgm:cxn modelId="{BFB44057-D950-47B4-9EB9-C1D2EAB1FBFD}" type="presParOf" srcId="{E94482BD-188F-436D-9E64-4FFED13974AF}" destId="{2B95347C-AFE8-4991-ABAC-BC0A549B2ACF}" srcOrd="1" destOrd="0" presId="urn:microsoft.com/office/officeart/2005/8/layout/vList3"/>
    <dgm:cxn modelId="{9FEFAF73-1843-452A-BF8D-7E87C717F424}" type="presParOf" srcId="{67D21ECE-9112-4062-806F-07487E3E8C96}" destId="{54CBE8AB-ABC1-4878-9F54-E0A58671AADD}" srcOrd="1" destOrd="0" presId="urn:microsoft.com/office/officeart/2005/8/layout/vList3"/>
    <dgm:cxn modelId="{F0E5362F-FBEE-46F2-8C2F-C8089A1F2F70}" type="presParOf" srcId="{67D21ECE-9112-4062-806F-07487E3E8C96}" destId="{76D66FE8-7F3D-40D3-A9E3-456D7B3BE668}" srcOrd="2" destOrd="0" presId="urn:microsoft.com/office/officeart/2005/8/layout/vList3"/>
    <dgm:cxn modelId="{7ECDD7C9-8D6A-408A-98E1-B2F75D56371D}" type="presParOf" srcId="{76D66FE8-7F3D-40D3-A9E3-456D7B3BE668}" destId="{01B4ABFC-F7F1-4CB7-93D3-778196F11901}" srcOrd="0" destOrd="0" presId="urn:microsoft.com/office/officeart/2005/8/layout/vList3"/>
    <dgm:cxn modelId="{C186CA66-F60B-440D-97FF-E4B786C833C0}" type="presParOf" srcId="{76D66FE8-7F3D-40D3-A9E3-456D7B3BE668}" destId="{4ECD71C3-F23D-4C20-8AB7-D55C32B1C92B}" srcOrd="1" destOrd="0" presId="urn:microsoft.com/office/officeart/2005/8/layout/vList3"/>
    <dgm:cxn modelId="{9F1FA998-CFBA-4A6D-90DB-EC0B877453D5}" type="presParOf" srcId="{67D21ECE-9112-4062-806F-07487E3E8C96}" destId="{7A169A9B-405F-4B95-86BB-95BB6B704532}" srcOrd="3" destOrd="0" presId="urn:microsoft.com/office/officeart/2005/8/layout/vList3"/>
    <dgm:cxn modelId="{A93F939A-4F94-4250-ADBF-5FC583C1109F}" type="presParOf" srcId="{67D21ECE-9112-4062-806F-07487E3E8C96}" destId="{B5AF9115-DD50-4103-8FD8-1B5AC222C59A}" srcOrd="4" destOrd="0" presId="urn:microsoft.com/office/officeart/2005/8/layout/vList3"/>
    <dgm:cxn modelId="{6A554B40-F82A-450F-B009-63D04CE72DA9}" type="presParOf" srcId="{B5AF9115-DD50-4103-8FD8-1B5AC222C59A}" destId="{9EAA02DE-EA6C-4E64-BADF-FDC7DBD13924}" srcOrd="0" destOrd="0" presId="urn:microsoft.com/office/officeart/2005/8/layout/vList3"/>
    <dgm:cxn modelId="{7633ED68-59C1-4A40-A32A-A0CBCFD2BB94}" type="presParOf" srcId="{B5AF9115-DD50-4103-8FD8-1B5AC222C59A}" destId="{7CFA0FBD-D05E-4B0E-9A64-0A25F7AE9C4A}" srcOrd="1" destOrd="0" presId="urn:microsoft.com/office/officeart/2005/8/layout/vList3"/>
    <dgm:cxn modelId="{312AAD9F-6042-493A-ABD8-DF43B575A041}" type="presParOf" srcId="{67D21ECE-9112-4062-806F-07487E3E8C96}" destId="{FA87C8CB-AFBE-4580-ABC9-0163823F62D7}" srcOrd="5" destOrd="0" presId="urn:microsoft.com/office/officeart/2005/8/layout/vList3"/>
    <dgm:cxn modelId="{050FF470-A000-4096-82E0-2EF318C13E53}" type="presParOf" srcId="{67D21ECE-9112-4062-806F-07487E3E8C96}" destId="{300A3333-7C15-45DA-9B2A-9A7DB186625A}" srcOrd="6" destOrd="0" presId="urn:microsoft.com/office/officeart/2005/8/layout/vList3"/>
    <dgm:cxn modelId="{DACABAD1-DAB6-4251-98DE-2D936945B0FE}" type="presParOf" srcId="{300A3333-7C15-45DA-9B2A-9A7DB186625A}" destId="{8C6335F6-7DEC-4548-908D-9A6FD5FDAEB7}" srcOrd="0" destOrd="0" presId="urn:microsoft.com/office/officeart/2005/8/layout/vList3"/>
    <dgm:cxn modelId="{C4161C17-73B3-4F2A-B389-876E67548E32}" type="presParOf" srcId="{300A3333-7C15-45DA-9B2A-9A7DB186625A}" destId="{86C29F38-B5F6-433D-AF7A-6B8FAC148CA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5347C-AFE8-4991-ABAC-BC0A549B2ACF}">
      <dsp:nvSpPr>
        <dsp:cNvPr id="0" name=""/>
        <dsp:cNvSpPr/>
      </dsp:nvSpPr>
      <dsp:spPr>
        <a:xfrm rot="10800000">
          <a:off x="1293829" y="0"/>
          <a:ext cx="4190617" cy="838034"/>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550"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Risk awareness</a:t>
          </a:r>
        </a:p>
      </dsp:txBody>
      <dsp:txXfrm rot="10800000">
        <a:off x="1503337" y="0"/>
        <a:ext cx="3981109" cy="838034"/>
      </dsp:txXfrm>
    </dsp:sp>
    <dsp:sp modelId="{20E2ED2A-3E29-4813-9ADC-14441B1BDD58}">
      <dsp:nvSpPr>
        <dsp:cNvPr id="0" name=""/>
        <dsp:cNvSpPr/>
      </dsp:nvSpPr>
      <dsp:spPr>
        <a:xfrm>
          <a:off x="846022" y="2"/>
          <a:ext cx="838034" cy="83803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5000" b="-4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CD71C3-F23D-4C20-8AB7-D55C32B1C92B}">
      <dsp:nvSpPr>
        <dsp:cNvPr id="0" name=""/>
        <dsp:cNvSpPr/>
      </dsp:nvSpPr>
      <dsp:spPr>
        <a:xfrm rot="10800000">
          <a:off x="1265039" y="1088196"/>
          <a:ext cx="4190617" cy="838034"/>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550"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Simple insurance products (flood endorsement policies)</a:t>
          </a:r>
        </a:p>
      </dsp:txBody>
      <dsp:txXfrm rot="10800000">
        <a:off x="1474547" y="1088196"/>
        <a:ext cx="3981109" cy="838034"/>
      </dsp:txXfrm>
    </dsp:sp>
    <dsp:sp modelId="{01B4ABFC-F7F1-4CB7-93D3-778196F11901}">
      <dsp:nvSpPr>
        <dsp:cNvPr id="0" name=""/>
        <dsp:cNvSpPr/>
      </dsp:nvSpPr>
      <dsp:spPr>
        <a:xfrm>
          <a:off x="846022" y="1088196"/>
          <a:ext cx="838034" cy="83803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FA0FBD-D05E-4B0E-9A64-0A25F7AE9C4A}">
      <dsp:nvSpPr>
        <dsp:cNvPr id="0" name=""/>
        <dsp:cNvSpPr/>
      </dsp:nvSpPr>
      <dsp:spPr>
        <a:xfrm rot="10800000">
          <a:off x="1265039" y="2176390"/>
          <a:ext cx="4190617" cy="838034"/>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550"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Continue to improve risk assessment tools</a:t>
          </a:r>
        </a:p>
      </dsp:txBody>
      <dsp:txXfrm rot="10800000">
        <a:off x="1474547" y="2176390"/>
        <a:ext cx="3981109" cy="838034"/>
      </dsp:txXfrm>
    </dsp:sp>
    <dsp:sp modelId="{9EAA02DE-EA6C-4E64-BADF-FDC7DBD13924}">
      <dsp:nvSpPr>
        <dsp:cNvPr id="0" name=""/>
        <dsp:cNvSpPr/>
      </dsp:nvSpPr>
      <dsp:spPr>
        <a:xfrm>
          <a:off x="846022" y="2176390"/>
          <a:ext cx="838034" cy="83803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C29F38-B5F6-433D-AF7A-6B8FAC148CA7}">
      <dsp:nvSpPr>
        <dsp:cNvPr id="0" name=""/>
        <dsp:cNvSpPr/>
      </dsp:nvSpPr>
      <dsp:spPr>
        <a:xfrm rot="10800000">
          <a:off x="1265039" y="3264583"/>
          <a:ext cx="4190617" cy="838034"/>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550"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Public/private partnerships that support financial resilience</a:t>
          </a:r>
        </a:p>
      </dsp:txBody>
      <dsp:txXfrm rot="10800000">
        <a:off x="1474547" y="3264583"/>
        <a:ext cx="3981109" cy="838034"/>
      </dsp:txXfrm>
    </dsp:sp>
    <dsp:sp modelId="{8C6335F6-7DEC-4548-908D-9A6FD5FDAEB7}">
      <dsp:nvSpPr>
        <dsp:cNvPr id="0" name=""/>
        <dsp:cNvSpPr/>
      </dsp:nvSpPr>
      <dsp:spPr>
        <a:xfrm>
          <a:off x="846022" y="3264583"/>
          <a:ext cx="838034" cy="83803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sz="1100"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90D53B4-B4FE-442B-BCF3-9023F49641CC}" type="datetimeFigureOut">
              <a:rPr lang="en-US" sz="1100"/>
              <a:t>8/8/2017</a:t>
            </a:fld>
            <a:endParaRPr lang="en-US" sz="1100"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sz="1100"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5E3EEC0-60C9-482C-B113-4433E60F7642}" type="slidenum">
              <a:rPr lang="en-US" sz="1100"/>
              <a:t>‹#›</a:t>
            </a:fld>
            <a:endParaRPr lang="en-US" sz="110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4463" y="325438"/>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8" name="Slide Number Placeholder 6"/>
          <p:cNvSpPr>
            <a:spLocks noGrp="1"/>
          </p:cNvSpPr>
          <p:nvPr>
            <p:ph type="sldNum" sz="quarter" idx="5"/>
          </p:nvPr>
        </p:nvSpPr>
        <p:spPr>
          <a:xfrm>
            <a:off x="0" y="9014374"/>
            <a:ext cx="7008778" cy="280412"/>
          </a:xfrm>
          <a:prstGeom prst="rect">
            <a:avLst/>
          </a:prstGeom>
        </p:spPr>
        <p:txBody>
          <a:bodyPr vert="horz" lIns="93177" tIns="46589" rIns="93177" bIns="46589"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701040" y="3670141"/>
            <a:ext cx="5608320" cy="5229225"/>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03D1E3-069C-46B1-BC3B-9F46571DC57D}" type="slidenum">
              <a:rPr lang="en-US">
                <a:latin typeface="Calibri" panose="020F0502020204030204" pitchFamily="34" charset="0"/>
              </a:rPr>
              <a:pPr eaLnBrk="1" hangingPunct="1"/>
              <a:t>1</a:t>
            </a:fld>
            <a:endParaRPr lang="en-US">
              <a:latin typeface="Calibri" panose="020F0502020204030204" pitchFamily="34"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116461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13</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000537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F7F3AD03-1AA3-4DFC-9E19-06F1C1186F91}" type="slidenum">
              <a:rPr lang="en-US" smtClean="0"/>
              <a:pPr defTabSz="930193">
                <a:defRPr/>
              </a:pPr>
              <a:t>14</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465722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15</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892364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5" tIns="46639" rIns="46025" bIns="46639" anchor="b">
            <a:spAutoFit/>
          </a:bodyPr>
          <a:lstStyle/>
          <a:p>
            <a:pPr algn="ctr" defTabSz="930275"/>
            <a:fld id="{A968633F-D8FD-49AF-BDB2-469A3E94FC57}" type="slidenum">
              <a:rPr lang="en-US" sz="1000"/>
              <a:pPr algn="ctr" defTabSz="930275"/>
              <a:t>16</a:t>
            </a:fld>
            <a:endParaRPr lang="en-US" sz="10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626451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17</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054629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5" tIns="46639" rIns="46025" bIns="46639" anchor="b">
            <a:spAutoFit/>
          </a:bodyPr>
          <a:lstStyle/>
          <a:p>
            <a:pPr algn="ctr" defTabSz="930275"/>
            <a:fld id="{A968633F-D8FD-49AF-BDB2-469A3E94FC57}" type="slidenum">
              <a:rPr lang="en-US" sz="1000"/>
              <a:pPr algn="ctr" defTabSz="930275"/>
              <a:t>18</a:t>
            </a:fld>
            <a:endParaRPr lang="en-US" sz="10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08996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22</a:t>
            </a:fld>
            <a:endParaRPr lang="en-US" dirty="0"/>
          </a:p>
        </p:txBody>
      </p:sp>
      <p:sp>
        <p:nvSpPr>
          <p:cNvPr id="6" name="Slide Image Placeholder 5"/>
          <p:cNvSpPr>
            <a:spLocks noGrp="1" noRot="1" noChangeAspect="1"/>
          </p:cNvSpPr>
          <p:nvPr>
            <p:ph type="sldImg"/>
          </p:nvPr>
        </p:nvSpPr>
        <p:spPr>
          <a:xfrm>
            <a:off x="1412875" y="325438"/>
            <a:ext cx="4184650" cy="3138487"/>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697132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5" tIns="46639" rIns="46025" bIns="46639" anchor="b">
            <a:spAutoFit/>
          </a:bodyPr>
          <a:lstStyle/>
          <a:p>
            <a:pPr algn="ctr" defTabSz="930275"/>
            <a:fld id="{A968633F-D8FD-49AF-BDB2-469A3E94FC57}" type="slidenum">
              <a:rPr lang="en-US" sz="1000"/>
              <a:pPr algn="ctr" defTabSz="930275"/>
              <a:t>24</a:t>
            </a:fld>
            <a:endParaRPr lang="en-US" sz="10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3946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25</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987316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26</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806761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a:t>
            </a:fld>
            <a:endParaRPr lang="en-US" dirty="0"/>
          </a:p>
        </p:txBody>
      </p:sp>
    </p:spTree>
    <p:extLst>
      <p:ext uri="{BB962C8B-B14F-4D97-AF65-F5344CB8AC3E}">
        <p14:creationId xmlns:p14="http://schemas.microsoft.com/office/powerpoint/2010/main" val="3945412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5" tIns="46639" rIns="46025" bIns="46639" anchor="b">
            <a:spAutoFit/>
          </a:bodyPr>
          <a:lstStyle/>
          <a:p>
            <a:pPr algn="ctr" defTabSz="930275"/>
            <a:fld id="{A968633F-D8FD-49AF-BDB2-469A3E94FC57}" type="slidenum">
              <a:rPr lang="en-US" sz="1000"/>
              <a:pPr algn="ctr" defTabSz="930275"/>
              <a:t>27</a:t>
            </a:fld>
            <a:endParaRPr lang="en-US" sz="10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25097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28</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735033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29</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2616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30</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223530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5" tIns="46639" rIns="46025" bIns="46639" anchor="b">
            <a:spAutoFit/>
          </a:bodyPr>
          <a:lstStyle/>
          <a:p>
            <a:pPr algn="ctr" defTabSz="930275"/>
            <a:fld id="{A968633F-D8FD-49AF-BDB2-469A3E94FC57}" type="slidenum">
              <a:rPr lang="en-US" sz="1000"/>
              <a:pPr algn="ctr" defTabSz="930275"/>
              <a:t>31</a:t>
            </a:fld>
            <a:endParaRPr lang="en-US" sz="10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32733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32</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46418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33</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763198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34</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848897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fld id="{8268D18C-0784-4943-AE98-17D8DF7C11EF}" type="slidenum">
              <a:rPr lang="en-US" smtClean="0"/>
              <a:pPr/>
              <a:t>35</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2852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36</a:t>
            </a:fld>
            <a:endParaRPr lang="en-US" noProof="0" dirty="0"/>
          </a:p>
        </p:txBody>
      </p:sp>
    </p:spTree>
    <p:extLst>
      <p:ext uri="{BB962C8B-B14F-4D97-AF65-F5344CB8AC3E}">
        <p14:creationId xmlns:p14="http://schemas.microsoft.com/office/powerpoint/2010/main" val="250796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4</a:t>
            </a:fld>
            <a:endParaRPr lang="en-US" dirty="0"/>
          </a:p>
        </p:txBody>
      </p:sp>
    </p:spTree>
    <p:extLst>
      <p:ext uri="{BB962C8B-B14F-4D97-AF65-F5344CB8AC3E}">
        <p14:creationId xmlns:p14="http://schemas.microsoft.com/office/powerpoint/2010/main" val="2085563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5</a:t>
            </a:fld>
            <a:endParaRPr lang="en-US" dirty="0"/>
          </a:p>
        </p:txBody>
      </p:sp>
    </p:spTree>
    <p:extLst>
      <p:ext uri="{BB962C8B-B14F-4D97-AF65-F5344CB8AC3E}">
        <p14:creationId xmlns:p14="http://schemas.microsoft.com/office/powerpoint/2010/main" val="385780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1C2A05D5-7C49-470F-AA70-EDEA341C1DAB}" type="slidenum">
              <a:rPr lang="en-US" smtClean="0"/>
              <a:pPr defTabSz="930193">
                <a:defRPr/>
              </a:pPr>
              <a:t>7</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67877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Keys to improving resilience and recovering faster</a:t>
            </a:r>
          </a:p>
          <a:p>
            <a:pPr lvl="1"/>
            <a:r>
              <a:rPr lang="en-GB" dirty="0"/>
              <a:t>improve risk awareness </a:t>
            </a:r>
          </a:p>
          <a:p>
            <a:pPr lvl="1"/>
            <a:r>
              <a:rPr lang="en-GB" dirty="0"/>
              <a:t>make insurance products simple (flood endorsement policies)</a:t>
            </a:r>
          </a:p>
          <a:p>
            <a:pPr lvl="1"/>
            <a:r>
              <a:rPr lang="en-GB" dirty="0"/>
              <a:t>improved risk assessment tools</a:t>
            </a:r>
          </a:p>
          <a:p>
            <a:pPr lvl="1"/>
            <a:r>
              <a:rPr lang="en-GB" dirty="0"/>
              <a:t>public/private partnerships that support financial resilience</a:t>
            </a:r>
          </a:p>
          <a:p>
            <a:r>
              <a:rPr lang="en-GB" dirty="0"/>
              <a:t>Reinsurance can help</a:t>
            </a:r>
          </a:p>
          <a:p>
            <a:pPr lvl="1"/>
            <a:r>
              <a:rPr lang="en-GB" dirty="0"/>
              <a:t>Recent NFIP reinsurance placement improves financial stability of NFIP program</a:t>
            </a:r>
          </a:p>
          <a:p>
            <a:r>
              <a:rPr lang="en-GB" dirty="0"/>
              <a:t>Closing the protection gap requires the collaboration of all stakeholders </a:t>
            </a:r>
          </a:p>
          <a:p>
            <a:r>
              <a:rPr lang="en-GB" dirty="0"/>
              <a:t>Sustainable flood coverage for the majority of homeowners and small commercial enterprises is well within our reach! </a:t>
            </a:r>
          </a:p>
        </p:txBody>
      </p:sp>
      <p:sp>
        <p:nvSpPr>
          <p:cNvPr id="4" name="Slide Number Placeholder 3"/>
          <p:cNvSpPr>
            <a:spLocks noGrp="1"/>
          </p:cNvSpPr>
          <p:nvPr>
            <p:ph type="sldNum" sz="quarter" idx="10"/>
          </p:nvPr>
        </p:nvSpPr>
        <p:spPr/>
        <p:txBody>
          <a:bodyPr/>
          <a:lstStyle/>
          <a:p>
            <a:fld id="{CF8ED666-4372-485F-9851-ED435EF4ACCF}" type="slidenum">
              <a:rPr lang="en-US" smtClean="0"/>
              <a:pPr/>
              <a:t>8</a:t>
            </a:fld>
            <a:endParaRPr lang="en-US" dirty="0"/>
          </a:p>
        </p:txBody>
      </p:sp>
    </p:spTree>
    <p:extLst>
      <p:ext uri="{BB962C8B-B14F-4D97-AF65-F5344CB8AC3E}">
        <p14:creationId xmlns:p14="http://schemas.microsoft.com/office/powerpoint/2010/main" val="3633501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5" tIns="46639" rIns="46025" bIns="46639" anchor="b">
            <a:spAutoFit/>
          </a:bodyPr>
          <a:lstStyle/>
          <a:p>
            <a:pPr algn="ctr" defTabSz="930275"/>
            <a:fld id="{A968633F-D8FD-49AF-BDB2-469A3E94FC57}" type="slidenum">
              <a:rPr lang="en-US" sz="1000"/>
              <a:pPr algn="ctr" defTabSz="930275"/>
              <a:t>10</a:t>
            </a:fld>
            <a:endParaRPr lang="en-US" sz="10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70188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11</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957305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12</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673623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4.emf"/><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srcRect l="20900" t="456" r="363" b="1739"/>
          <a:stretch/>
        </p:blipFill>
        <p:spPr>
          <a:xfrm>
            <a:off x="0" y="0"/>
            <a:ext cx="9143998" cy="6858000"/>
          </a:xfrm>
          <a:prstGeom prst="rect">
            <a:avLst/>
          </a:prstGeom>
        </p:spPr>
      </p:pic>
      <p:sp>
        <p:nvSpPr>
          <p:cNvPr id="2" name="Title 1"/>
          <p:cNvSpPr>
            <a:spLocks noGrp="1"/>
          </p:cNvSpPr>
          <p:nvPr>
            <p:ph type="ctrTitle"/>
          </p:nvPr>
        </p:nvSpPr>
        <p:spPr>
          <a:xfrm>
            <a:off x="704081" y="3351344"/>
            <a:ext cx="7772400" cy="1380744"/>
          </a:xfrm>
        </p:spPr>
        <p:txBody>
          <a:bodyPr lIns="0" tIns="0" rIns="0" bIns="0"/>
          <a:lstStyle>
            <a:lvl1pPr algn="l">
              <a:defRPr sz="3600" b="0"/>
            </a:lvl1pPr>
          </a:lstStyle>
          <a:p>
            <a:r>
              <a:rPr lang="en-US" dirty="0"/>
              <a:t>Click to edit Master title style</a:t>
            </a:r>
          </a:p>
        </p:txBody>
      </p:sp>
      <p:sp>
        <p:nvSpPr>
          <p:cNvPr id="3" name="Subtitle 2"/>
          <p:cNvSpPr>
            <a:spLocks noGrp="1"/>
          </p:cNvSpPr>
          <p:nvPr>
            <p:ph type="subTitle" idx="1"/>
          </p:nvPr>
        </p:nvSpPr>
        <p:spPr>
          <a:xfrm>
            <a:off x="704081" y="4933256"/>
            <a:ext cx="7772400" cy="813816"/>
          </a:xfrm>
        </p:spPr>
        <p:txBody>
          <a:bodyPr lIns="0" tIns="0" rIns="0" bIns="0"/>
          <a:lstStyle>
            <a:lvl1pPr marL="0" indent="0" algn="l">
              <a:spcBef>
                <a:spcPts val="400"/>
              </a:spcBef>
              <a:buNone/>
              <a:defRPr sz="2000">
                <a:solidFill>
                  <a:srgbClr val="072C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III_logo-4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1" y="2243432"/>
            <a:ext cx="2539653" cy="752079"/>
          </a:xfrm>
          <a:prstGeom prst="rect">
            <a:avLst/>
          </a:prstGeom>
        </p:spPr>
      </p:pic>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357188" y="2377439"/>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35718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84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357188" y="237744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4668837" y="2378075"/>
            <a:ext cx="4151376" cy="141605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35718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4668838" y="4708525"/>
            <a:ext cx="4152900" cy="1417638"/>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593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xfrm>
            <a:off x="85725" y="6961188"/>
            <a:ext cx="1352550" cy="115887"/>
          </a:xfrm>
          <a:prstGeom prst="rect">
            <a:avLst/>
          </a:prstGeom>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xfrm>
            <a:off x="2695575" y="6961188"/>
            <a:ext cx="3752850" cy="117475"/>
          </a:xfrm>
          <a:prstGeom prst="rect">
            <a:avLst/>
          </a:prstGeom>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xfrm>
            <a:off x="8601075" y="6656388"/>
            <a:ext cx="447675" cy="115887"/>
          </a:xfrm>
          <a:prstGeom prst="rect">
            <a:avLst/>
          </a:prstGeom>
          <a:ln/>
        </p:spPr>
        <p:txBody>
          <a:bodyPr/>
          <a:lstStyle>
            <a:lvl1pPr>
              <a:defRPr/>
            </a:lvl1pPr>
          </a:lstStyle>
          <a:p>
            <a:pPr>
              <a:defRPr/>
            </a:pPr>
            <a:fld id="{CA8DDCFE-182B-49A8-B5CF-E8526483AE25}" type="slidenum">
              <a:rPr lang="en-US"/>
              <a:pPr>
                <a:defRPr/>
              </a:pPr>
              <a:t>‹#›</a:t>
            </a:fld>
            <a:endParaRPr lang="en-US"/>
          </a:p>
        </p:txBody>
      </p:sp>
    </p:spTree>
    <p:extLst>
      <p:ext uri="{BB962C8B-B14F-4D97-AF65-F5344CB8AC3E}">
        <p14:creationId xmlns:p14="http://schemas.microsoft.com/office/powerpoint/2010/main" val="4236345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3"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p:txBody>
          <a:bodyPr/>
          <a:lstStyle>
            <a:lvl1pPr>
              <a:defRPr/>
            </a:lvl1pPr>
          </a:lstStyle>
          <a:p>
            <a:fld id="{F850F622-7FC0-4B6B-A61E-E34533860A46}" type="slidenum">
              <a:rPr lang="en-US"/>
              <a:pPr/>
              <a:t>‹#›</a:t>
            </a:fld>
            <a:endParaRPr lang="en-US"/>
          </a:p>
        </p:txBody>
      </p:sp>
    </p:spTree>
    <p:extLst>
      <p:ext uri="{BB962C8B-B14F-4D97-AF65-F5344CB8AC3E}">
        <p14:creationId xmlns:p14="http://schemas.microsoft.com/office/powerpoint/2010/main" val="1516772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5"/>
            <a:ext cx="8153400" cy="4652963"/>
          </a:xfrm>
        </p:spPr>
        <p:txBody>
          <a:bodyPr/>
          <a:lstStyle/>
          <a:p>
            <a:pPr lvl="0"/>
            <a:endParaRPr lang="en-US" noProof="0" dirty="0"/>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a:defRPr/>
            </a:lvl1pPr>
          </a:lstStyle>
          <a:p>
            <a:fld id="{3D084845-55E1-459B-8323-012B36395AE0}" type="slidenum">
              <a:rPr lang="en-US"/>
              <a:pPr/>
              <a:t>‹#›</a:t>
            </a:fld>
            <a:endParaRPr lang="en-US"/>
          </a:p>
        </p:txBody>
      </p:sp>
    </p:spTree>
    <p:extLst>
      <p:ext uri="{BB962C8B-B14F-4D97-AF65-F5344CB8AC3E}">
        <p14:creationId xmlns:p14="http://schemas.microsoft.com/office/powerpoint/2010/main" val="1711194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A46064EE-49BF-4188-B82F-F198AB19494B}" type="slidenum">
              <a:rPr lang="en-US" altLang="en-US"/>
              <a:pPr>
                <a:defRPr/>
              </a:pPr>
              <a:t>‹#›</a:t>
            </a:fld>
            <a:endParaRPr lang="en-US" altLang="en-US"/>
          </a:p>
        </p:txBody>
      </p:sp>
    </p:spTree>
    <p:extLst>
      <p:ext uri="{BB962C8B-B14F-4D97-AF65-F5344CB8AC3E}">
        <p14:creationId xmlns:p14="http://schemas.microsoft.com/office/powerpoint/2010/main" val="1480646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45"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bwMode="black">
          <a:xfrm>
            <a:off x="684213" y="1628775"/>
            <a:ext cx="7991475"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le 4"/>
          <p:cNvSpPr>
            <a:spLocks noGrp="1"/>
          </p:cNvSpPr>
          <p:nvPr>
            <p:ph type="title"/>
          </p:nvPr>
        </p:nvSpPr>
        <p:spPr/>
        <p:txBody>
          <a:bodyPr/>
          <a:lstStyle/>
          <a:p>
            <a:r>
              <a:rPr lang="en-GB" dirty="0"/>
              <a:t>Click to edit Master title style</a:t>
            </a:r>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4"/>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2175600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0" y="0"/>
            <a:ext cx="9144229"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4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169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8882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8467724"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352425" y="2377440"/>
            <a:ext cx="8467725" cy="374650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93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79"/>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57188" y="2377440"/>
            <a:ext cx="4148137"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37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352425" y="2381250"/>
            <a:ext cx="41529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4668837" y="2381249"/>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4668837" y="4712970"/>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52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p:nvSpPr>
        <p:spPr bwMode="gray">
          <a:xfrm>
            <a:off x="8620125" y="6662377"/>
            <a:ext cx="43815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mtClean="0">
                <a:solidFill>
                  <a:schemeClr val="tx1">
                    <a:lumMod val="75000"/>
                    <a:lumOff val="25000"/>
                  </a:schemeClr>
                </a:solidFill>
                <a:latin typeface="+mn-lt"/>
              </a:rPr>
              <a:pPr/>
              <a:t>‹#›</a:t>
            </a:fld>
            <a:endParaRPr lang="en-US" dirty="0">
              <a:solidFill>
                <a:schemeClr val="tx1">
                  <a:lumMod val="75000"/>
                  <a:lumOff val="25000"/>
                </a:schemeClr>
              </a:solidFill>
              <a:latin typeface="+mn-lt"/>
            </a:endParaRPr>
          </a:p>
        </p:txBody>
      </p:sp>
      <p:sp>
        <p:nvSpPr>
          <p:cNvPr id="2" name="Title Placeholder 1"/>
          <p:cNvSpPr>
            <a:spLocks noGrp="1"/>
          </p:cNvSpPr>
          <p:nvPr>
            <p:ph type="title"/>
          </p:nvPr>
        </p:nvSpPr>
        <p:spPr>
          <a:xfrm>
            <a:off x="356616" y="231310"/>
            <a:ext cx="8458200" cy="95097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356616" y="1883664"/>
            <a:ext cx="84582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p:nvPicPr>
        <p:blipFill>
          <a:blip r:embed="rId18"/>
          <a:stretch>
            <a:fillRect/>
          </a:stretch>
        </p:blipFill>
        <p:spPr>
          <a:xfrm>
            <a:off x="469900" y="6403975"/>
            <a:ext cx="330200" cy="304800"/>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64" r:id="rId4"/>
    <p:sldLayoutId id="2147483650" r:id="rId5"/>
    <p:sldLayoutId id="2147483665" r:id="rId6"/>
    <p:sldLayoutId id="2147483655" r:id="rId7"/>
    <p:sldLayoutId id="2147483656" r:id="rId8"/>
    <p:sldLayoutId id="2147483658" r:id="rId9"/>
    <p:sldLayoutId id="2147483659" r:id="rId10"/>
    <p:sldLayoutId id="2147483657" r:id="rId11"/>
    <p:sldLayoutId id="2147483666" r:id="rId12"/>
    <p:sldLayoutId id="2147483668" r:id="rId13"/>
    <p:sldLayoutId id="2147483669" r:id="rId14"/>
    <p:sldLayoutId id="2147483671" r:id="rId15"/>
    <p:sldLayoutId id="2147483673" r:id="rId16"/>
  </p:sldLayoutIdLst>
  <p:txStyles>
    <p:title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hyperlink" Target="https://www.fema.gov/total-policies-force-calendar-year"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hyperlink" Target="https://www.fema.gov/total-policies-force-calendar-year"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hyperlink" Target="https://www.census.gov/housing/hvs/data/histtabs.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39687" y="2866781"/>
            <a:ext cx="9104313" cy="1582127"/>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dirty="0"/>
              <a:t>The Protection Gap – New Challenges</a:t>
            </a:r>
            <a:br>
              <a:rPr lang="en-US" dirty="0"/>
            </a:br>
            <a:r>
              <a:rPr lang="en-US" dirty="0"/>
              <a:t>for Insurers and Consumers</a:t>
            </a:r>
            <a:endParaRPr lang="en-US" sz="4000" i="1" dirty="0">
              <a:solidFill>
                <a:srgbClr val="C00000"/>
              </a:solidFill>
              <a:latin typeface="Arial" panose="020B0604020202020204" pitchFamily="34" charset="0"/>
            </a:endParaRPr>
          </a:p>
        </p:txBody>
      </p:sp>
      <p:sp>
        <p:nvSpPr>
          <p:cNvPr id="76803" name="Rectangle 3"/>
          <p:cNvSpPr>
            <a:spLocks noGrp="1" noChangeArrowheads="1"/>
          </p:cNvSpPr>
          <p:nvPr>
            <p:ph type="subTitle" idx="1"/>
          </p:nvPr>
        </p:nvSpPr>
        <p:spPr>
          <a:xfrm>
            <a:off x="0" y="4615229"/>
            <a:ext cx="9144000" cy="1104900"/>
          </a:xfrm>
        </p:spPr>
        <p:txBody>
          <a:bodyPr/>
          <a:lstStyle/>
          <a:p>
            <a:pPr algn="ctr">
              <a:lnSpc>
                <a:spcPct val="100000"/>
              </a:lnSpc>
            </a:pPr>
            <a:r>
              <a:rPr lang="en-US" sz="2400" dirty="0">
                <a:solidFill>
                  <a:srgbClr val="0070C0"/>
                </a:solidFill>
                <a:latin typeface="Arial" panose="020B0604020202020204" pitchFamily="34" charset="0"/>
              </a:rPr>
              <a:t>Northwest Insurance Council</a:t>
            </a:r>
            <a:br>
              <a:rPr lang="en-US" sz="2400" dirty="0">
                <a:solidFill>
                  <a:srgbClr val="0070C0"/>
                </a:solidFill>
                <a:latin typeface="Arial" panose="020B0604020202020204" pitchFamily="34" charset="0"/>
              </a:rPr>
            </a:br>
            <a:r>
              <a:rPr lang="en-US" sz="2400" dirty="0">
                <a:solidFill>
                  <a:srgbClr val="0070C0"/>
                </a:solidFill>
                <a:latin typeface="Arial" panose="020B0604020202020204" pitchFamily="34" charset="0"/>
              </a:rPr>
              <a:t>Seattle, WA</a:t>
            </a:r>
            <a:br>
              <a:rPr lang="en-US" sz="2400" dirty="0">
                <a:solidFill>
                  <a:srgbClr val="0070C0"/>
                </a:solidFill>
                <a:latin typeface="Arial" panose="020B0604020202020204" pitchFamily="34" charset="0"/>
              </a:rPr>
            </a:br>
            <a:r>
              <a:rPr lang="en-US" sz="2400" dirty="0">
                <a:solidFill>
                  <a:srgbClr val="0070C0"/>
                </a:solidFill>
                <a:latin typeface="Arial" panose="020B0604020202020204" pitchFamily="34" charset="0"/>
              </a:rPr>
              <a:t>June 26, 2017</a:t>
            </a:r>
            <a:endParaRPr lang="en-US" sz="2400" i="1" dirty="0">
              <a:solidFill>
                <a:srgbClr val="0070C0"/>
              </a:solidFill>
              <a:latin typeface="Arial" panose="020B0604020202020204" pitchFamily="34" charset="0"/>
            </a:endParaRPr>
          </a:p>
        </p:txBody>
      </p:sp>
      <p:sp>
        <p:nvSpPr>
          <p:cNvPr id="76804" name="Rectangle 3"/>
          <p:cNvSpPr txBox="1">
            <a:spLocks noChangeArrowheads="1"/>
          </p:cNvSpPr>
          <p:nvPr/>
        </p:nvSpPr>
        <p:spPr bwMode="gray">
          <a:xfrm>
            <a:off x="0" y="58864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5000"/>
              </a:spcBef>
              <a:buClr>
                <a:schemeClr val="accent1"/>
              </a:buClr>
              <a:buFont typeface="Wingdings" panose="05000000000000000000" pitchFamily="2" charset="2"/>
              <a:buNone/>
            </a:pPr>
            <a:r>
              <a:rPr lang="en-US" b="1" dirty="0">
                <a:solidFill>
                  <a:srgbClr val="225A7A"/>
                </a:solidFill>
              </a:rPr>
              <a:t>Steven N. Weisbart, Ph.D., CLU, Senior Vice President &amp; Chief Economist</a:t>
            </a:r>
          </a:p>
          <a:p>
            <a:pPr algn="ctr">
              <a:lnSpc>
                <a:spcPct val="90000"/>
              </a:lnSpc>
              <a:spcBef>
                <a:spcPct val="25000"/>
              </a:spcBef>
              <a:buClr>
                <a:schemeClr val="accent1"/>
              </a:buClr>
            </a:pPr>
            <a:r>
              <a:rPr lang="en-US" b="1" dirty="0">
                <a:solidFill>
                  <a:srgbClr val="225A7A"/>
                </a:solidFill>
                <a:sym typeface="Symbol" panose="05050102010706020507" pitchFamily="18" charset="2"/>
              </a:rPr>
              <a:t>Insurance Information Institute  110 William Street  New York, NY 10038</a:t>
            </a:r>
          </a:p>
          <a:p>
            <a:pPr algn="ctr">
              <a:lnSpc>
                <a:spcPct val="90000"/>
              </a:lnSpc>
              <a:spcBef>
                <a:spcPct val="25000"/>
              </a:spcBef>
              <a:buClr>
                <a:schemeClr val="accent1"/>
              </a:buClr>
            </a:pPr>
            <a:r>
              <a:rPr lang="en-US" b="1" dirty="0">
                <a:solidFill>
                  <a:schemeClr val="bg1"/>
                </a:solidFill>
                <a:sym typeface="Symbol" panose="05050102010706020507" pitchFamily="18" charset="2"/>
              </a:rPr>
              <a:t>Tel: 212.346.5540  Cell: 917.494.5945  stevenw@iii.org  www.iii.org</a:t>
            </a:r>
          </a:p>
        </p:txBody>
      </p:sp>
    </p:spTree>
    <p:extLst>
      <p:ext uri="{BB962C8B-B14F-4D97-AF65-F5344CB8AC3E}">
        <p14:creationId xmlns:p14="http://schemas.microsoft.com/office/powerpoint/2010/main" val="119408230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Financial Literacy:</a:t>
            </a:r>
            <a:br>
              <a:rPr lang="en-US" sz="4200" dirty="0">
                <a:solidFill>
                  <a:schemeClr val="bg1"/>
                </a:solidFill>
              </a:rPr>
            </a:br>
            <a:r>
              <a:rPr lang="en-US" sz="4200" dirty="0">
                <a:solidFill>
                  <a:schemeClr val="bg1"/>
                </a:solidFill>
              </a:rPr>
              <a:t>A 3-Question Test</a:t>
            </a:r>
          </a:p>
        </p:txBody>
      </p:sp>
      <p:sp>
        <p:nvSpPr>
          <p:cNvPr id="501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E67BCFB-2310-488A-802C-52F1AE771F27}" type="slidenum">
              <a:rPr lang="en-US" sz="900">
                <a:solidFill>
                  <a:schemeClr val="bg1"/>
                </a:solidFill>
              </a:rPr>
              <a:pPr algn="r" eaLnBrk="0" hangingPunct="0">
                <a:lnSpc>
                  <a:spcPct val="85000"/>
                </a:lnSpc>
                <a:spcBef>
                  <a:spcPct val="20000"/>
                </a:spcBef>
              </a:pPr>
              <a:t>10</a:t>
            </a:fld>
            <a:endParaRPr lang="en-US" sz="900">
              <a:solidFill>
                <a:schemeClr val="bg1"/>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94425108-6AA7-4769-B2BA-D378862C1A8E}" type="slidenum">
              <a:rPr lang="en-US" smtClean="0"/>
              <a:pPr>
                <a:defRPr/>
              </a:pPr>
              <a:t>10</a:t>
            </a:fld>
            <a:endParaRPr lang="en-US" dirty="0"/>
          </a:p>
        </p:txBody>
      </p:sp>
      <p:sp>
        <p:nvSpPr>
          <p:cNvPr id="2" name="TextBox 1"/>
          <p:cNvSpPr txBox="1"/>
          <p:nvPr/>
        </p:nvSpPr>
        <p:spPr>
          <a:xfrm>
            <a:off x="581025" y="4173166"/>
            <a:ext cx="7981950" cy="1200329"/>
          </a:xfrm>
          <a:prstGeom prst="rect">
            <a:avLst/>
          </a:prstGeom>
          <a:noFill/>
        </p:spPr>
        <p:txBody>
          <a:bodyPr wrap="square" rtlCol="0">
            <a:spAutoFit/>
          </a:bodyPr>
          <a:lstStyle/>
          <a:p>
            <a:pPr algn="ctr"/>
            <a:r>
              <a:rPr lang="en-US" sz="2400" b="1" dirty="0">
                <a:solidFill>
                  <a:srgbClr val="225A7A"/>
                </a:solidFill>
              </a:rPr>
              <a:t>This test has been administered world-wide to provide a rough indicator of </a:t>
            </a:r>
            <a:r>
              <a:rPr lang="en-US" sz="2400" b="1">
                <a:solidFill>
                  <a:srgbClr val="225A7A"/>
                </a:solidFill>
              </a:rPr>
              <a:t>financial literacy</a:t>
            </a:r>
            <a:br>
              <a:rPr lang="en-US" sz="2400" b="1">
                <a:solidFill>
                  <a:srgbClr val="225A7A"/>
                </a:solidFill>
              </a:rPr>
            </a:br>
            <a:r>
              <a:rPr lang="en-US" sz="2400" b="1">
                <a:solidFill>
                  <a:srgbClr val="225A7A"/>
                </a:solidFill>
              </a:rPr>
              <a:t>among </a:t>
            </a:r>
            <a:r>
              <a:rPr lang="en-US" sz="2400" b="1" dirty="0">
                <a:solidFill>
                  <a:srgbClr val="225A7A"/>
                </a:solidFill>
              </a:rPr>
              <a:t>many populations.</a:t>
            </a:r>
          </a:p>
        </p:txBody>
      </p:sp>
    </p:spTree>
    <p:extLst>
      <p:ext uri="{BB962C8B-B14F-4D97-AF65-F5344CB8AC3E}">
        <p14:creationId xmlns:p14="http://schemas.microsoft.com/office/powerpoint/2010/main" val="764765210"/>
      </p:ext>
    </p:extLst>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11</a:t>
            </a:fld>
            <a:endParaRPr lang="en-US"/>
          </a:p>
        </p:txBody>
      </p:sp>
      <p:sp>
        <p:nvSpPr>
          <p:cNvPr id="1922051" name="Rectangle 3"/>
          <p:cNvSpPr>
            <a:spLocks noGrp="1" noChangeArrowheads="1"/>
          </p:cNvSpPr>
          <p:nvPr>
            <p:ph type="body" idx="1"/>
          </p:nvPr>
        </p:nvSpPr>
        <p:spPr>
          <a:xfrm>
            <a:off x="606583" y="1219200"/>
            <a:ext cx="7650177" cy="5286375"/>
          </a:xfrm>
        </p:spPr>
        <p:txBody>
          <a:bodyPr/>
          <a:lstStyle/>
          <a:p>
            <a:pPr marL="0" indent="0">
              <a:lnSpc>
                <a:spcPct val="70000"/>
              </a:lnSpc>
              <a:spcBef>
                <a:spcPts val="1200"/>
              </a:spcBef>
              <a:buNone/>
            </a:pPr>
            <a:r>
              <a:rPr lang="en-US" sz="3200" dirty="0"/>
              <a:t>If you had $100 in a savings account with an interest rate of 2 percent per year, after 5 years, how much do you think you would have in the account if you left the money to grow?</a:t>
            </a:r>
            <a:br>
              <a:rPr lang="en-US" sz="3200" dirty="0"/>
            </a:br>
            <a:endParaRPr lang="en-US" sz="3200" dirty="0"/>
          </a:p>
          <a:p>
            <a:pPr marL="514350" indent="-514350">
              <a:lnSpc>
                <a:spcPct val="70000"/>
              </a:lnSpc>
              <a:spcBef>
                <a:spcPts val="1200"/>
              </a:spcBef>
              <a:buFont typeface="+mj-lt"/>
              <a:buAutoNum type="alphaLcPeriod"/>
            </a:pPr>
            <a:r>
              <a:rPr lang="en-US" sz="3400" dirty="0"/>
              <a:t>More than $102</a:t>
            </a:r>
          </a:p>
          <a:p>
            <a:pPr marL="514350" indent="-514350">
              <a:lnSpc>
                <a:spcPct val="70000"/>
              </a:lnSpc>
              <a:spcBef>
                <a:spcPts val="1200"/>
              </a:spcBef>
              <a:buFont typeface="+mj-lt"/>
              <a:buAutoNum type="alphaLcPeriod"/>
            </a:pPr>
            <a:r>
              <a:rPr lang="en-US" sz="3400" dirty="0"/>
              <a:t>Exactly $102</a:t>
            </a:r>
          </a:p>
          <a:p>
            <a:pPr marL="514350" indent="-514350">
              <a:lnSpc>
                <a:spcPct val="70000"/>
              </a:lnSpc>
              <a:spcBef>
                <a:spcPts val="1200"/>
              </a:spcBef>
              <a:buFont typeface="+mj-lt"/>
              <a:buAutoNum type="alphaLcPeriod"/>
            </a:pPr>
            <a:r>
              <a:rPr lang="en-US" sz="3400" dirty="0"/>
              <a:t>Less than $102</a:t>
            </a:r>
          </a:p>
          <a:p>
            <a:pPr marL="514350" indent="-514350">
              <a:lnSpc>
                <a:spcPct val="70000"/>
              </a:lnSpc>
              <a:spcBef>
                <a:spcPts val="1200"/>
              </a:spcBef>
              <a:buFont typeface="+mj-lt"/>
              <a:buAutoNum type="alphaLcPeriod"/>
            </a:pPr>
            <a:r>
              <a:rPr lang="en-US" sz="3400" dirty="0"/>
              <a:t>Don’t know</a:t>
            </a:r>
          </a:p>
          <a:p>
            <a:pPr marL="514350" indent="-514350">
              <a:lnSpc>
                <a:spcPct val="70000"/>
              </a:lnSpc>
              <a:spcBef>
                <a:spcPts val="1200"/>
              </a:spcBef>
              <a:buFont typeface="+mj-lt"/>
              <a:buAutoNum type="alphaLcPeriod"/>
            </a:pPr>
            <a:r>
              <a:rPr lang="en-US" sz="3400" dirty="0"/>
              <a:t>Refuse to answer</a:t>
            </a:r>
          </a:p>
        </p:txBody>
      </p:sp>
      <p:sp>
        <p:nvSpPr>
          <p:cNvPr id="8" name="Rectangle 2"/>
          <p:cNvSpPr txBox="1">
            <a:spLocks noChangeArrowheads="1"/>
          </p:cNvSpPr>
          <p:nvPr/>
        </p:nvSpPr>
        <p:spPr bwMode="black">
          <a:xfrm>
            <a:off x="330200" y="236538"/>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The First Financial Literacy Question</a:t>
            </a:r>
          </a:p>
        </p:txBody>
      </p:sp>
    </p:spTree>
    <p:extLst>
      <p:ext uri="{BB962C8B-B14F-4D97-AF65-F5344CB8AC3E}">
        <p14:creationId xmlns:p14="http://schemas.microsoft.com/office/powerpoint/2010/main" val="25337023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12</a:t>
            </a:fld>
            <a:endParaRPr lang="en-US"/>
          </a:p>
        </p:txBody>
      </p:sp>
      <p:sp>
        <p:nvSpPr>
          <p:cNvPr id="1922051" name="Rectangle 3"/>
          <p:cNvSpPr>
            <a:spLocks noGrp="1" noChangeArrowheads="1"/>
          </p:cNvSpPr>
          <p:nvPr>
            <p:ph type="body" idx="1"/>
          </p:nvPr>
        </p:nvSpPr>
        <p:spPr>
          <a:xfrm>
            <a:off x="457200" y="1219200"/>
            <a:ext cx="8169275" cy="5286375"/>
          </a:xfrm>
        </p:spPr>
        <p:txBody>
          <a:bodyPr/>
          <a:lstStyle/>
          <a:p>
            <a:pPr marL="0" indent="0">
              <a:lnSpc>
                <a:spcPct val="70000"/>
              </a:lnSpc>
              <a:spcBef>
                <a:spcPts val="1200"/>
              </a:spcBef>
              <a:buNone/>
            </a:pPr>
            <a:r>
              <a:rPr lang="en-US" sz="3200" dirty="0"/>
              <a:t>If the interest rate on your savings account was 1 percent per year and inflation was 2 percent per year, after 1 year with the money in this account would you be able to buy</a:t>
            </a:r>
            <a:br>
              <a:rPr lang="en-US" sz="3200" dirty="0"/>
            </a:br>
            <a:endParaRPr lang="en-US" sz="3200" dirty="0"/>
          </a:p>
          <a:p>
            <a:pPr marL="514350" indent="-514350">
              <a:lnSpc>
                <a:spcPct val="100000"/>
              </a:lnSpc>
              <a:spcBef>
                <a:spcPts val="0"/>
              </a:spcBef>
              <a:buFont typeface="+mj-lt"/>
              <a:buAutoNum type="alphaLcPeriod"/>
            </a:pPr>
            <a:r>
              <a:rPr lang="en-US" sz="3400" dirty="0"/>
              <a:t>More than today</a:t>
            </a:r>
          </a:p>
          <a:p>
            <a:pPr marL="514350" indent="-514350">
              <a:lnSpc>
                <a:spcPct val="100000"/>
              </a:lnSpc>
              <a:spcBef>
                <a:spcPts val="0"/>
              </a:spcBef>
              <a:buFont typeface="+mj-lt"/>
              <a:buAutoNum type="alphaLcPeriod"/>
            </a:pPr>
            <a:r>
              <a:rPr lang="en-US" sz="3400" dirty="0"/>
              <a:t>Exactly the same as today</a:t>
            </a:r>
          </a:p>
          <a:p>
            <a:pPr marL="514350" indent="-514350">
              <a:lnSpc>
                <a:spcPct val="100000"/>
              </a:lnSpc>
              <a:spcBef>
                <a:spcPts val="0"/>
              </a:spcBef>
              <a:buFont typeface="+mj-lt"/>
              <a:buAutoNum type="alphaLcPeriod"/>
            </a:pPr>
            <a:r>
              <a:rPr lang="en-US" sz="3400" dirty="0"/>
              <a:t>Less than today</a:t>
            </a:r>
          </a:p>
          <a:p>
            <a:pPr marL="514350" indent="-514350">
              <a:lnSpc>
                <a:spcPct val="100000"/>
              </a:lnSpc>
              <a:spcBef>
                <a:spcPts val="0"/>
              </a:spcBef>
              <a:buFont typeface="+mj-lt"/>
              <a:buAutoNum type="alphaLcPeriod"/>
            </a:pPr>
            <a:r>
              <a:rPr lang="en-US" sz="3400" dirty="0"/>
              <a:t>Don’t know</a:t>
            </a:r>
          </a:p>
          <a:p>
            <a:pPr marL="514350" indent="-514350">
              <a:lnSpc>
                <a:spcPct val="100000"/>
              </a:lnSpc>
              <a:spcBef>
                <a:spcPts val="0"/>
              </a:spcBef>
              <a:buFont typeface="+mj-lt"/>
              <a:buAutoNum type="alphaLcPeriod"/>
            </a:pPr>
            <a:r>
              <a:rPr lang="en-US" sz="3400" dirty="0"/>
              <a:t>Refuse to answer</a:t>
            </a:r>
          </a:p>
        </p:txBody>
      </p:sp>
      <p:sp>
        <p:nvSpPr>
          <p:cNvPr id="8" name="Rectangle 2"/>
          <p:cNvSpPr txBox="1">
            <a:spLocks noChangeArrowheads="1"/>
          </p:cNvSpPr>
          <p:nvPr/>
        </p:nvSpPr>
        <p:spPr bwMode="black">
          <a:xfrm>
            <a:off x="330200" y="236538"/>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The Second Financial Literacy Question</a:t>
            </a:r>
          </a:p>
        </p:txBody>
      </p:sp>
    </p:spTree>
    <p:extLst>
      <p:ext uri="{BB962C8B-B14F-4D97-AF65-F5344CB8AC3E}">
        <p14:creationId xmlns:p14="http://schemas.microsoft.com/office/powerpoint/2010/main" val="24088244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13</a:t>
            </a:fld>
            <a:endParaRPr lang="en-US"/>
          </a:p>
        </p:txBody>
      </p:sp>
      <p:sp>
        <p:nvSpPr>
          <p:cNvPr id="1922051" name="Rectangle 3"/>
          <p:cNvSpPr>
            <a:spLocks noGrp="1" noChangeArrowheads="1"/>
          </p:cNvSpPr>
          <p:nvPr>
            <p:ph type="body" idx="1"/>
          </p:nvPr>
        </p:nvSpPr>
        <p:spPr>
          <a:xfrm>
            <a:off x="457200" y="1219200"/>
            <a:ext cx="8169275" cy="5286375"/>
          </a:xfrm>
        </p:spPr>
        <p:txBody>
          <a:bodyPr/>
          <a:lstStyle/>
          <a:p>
            <a:pPr marL="0" indent="0">
              <a:lnSpc>
                <a:spcPct val="70000"/>
              </a:lnSpc>
              <a:spcBef>
                <a:spcPts val="1200"/>
              </a:spcBef>
              <a:buNone/>
            </a:pPr>
            <a:r>
              <a:rPr lang="en-US" sz="3200" dirty="0"/>
              <a:t>“Buying a single company stock usually provides  a safer return than a stock mutual fund.” This statement is</a:t>
            </a:r>
            <a:br>
              <a:rPr lang="en-US" sz="3200" dirty="0"/>
            </a:br>
            <a:endParaRPr lang="en-US" sz="3200" dirty="0"/>
          </a:p>
          <a:p>
            <a:pPr marL="514350" indent="-514350">
              <a:lnSpc>
                <a:spcPct val="70000"/>
              </a:lnSpc>
              <a:spcBef>
                <a:spcPts val="1200"/>
              </a:spcBef>
              <a:buFont typeface="+mj-lt"/>
              <a:buAutoNum type="alphaLcPeriod"/>
            </a:pPr>
            <a:r>
              <a:rPr lang="en-US" sz="3400" dirty="0"/>
              <a:t>True</a:t>
            </a:r>
          </a:p>
          <a:p>
            <a:pPr marL="514350" indent="-514350">
              <a:lnSpc>
                <a:spcPct val="70000"/>
              </a:lnSpc>
              <a:spcBef>
                <a:spcPts val="1200"/>
              </a:spcBef>
              <a:buFont typeface="+mj-lt"/>
              <a:buAutoNum type="alphaLcPeriod"/>
            </a:pPr>
            <a:r>
              <a:rPr lang="en-US" sz="3400" dirty="0"/>
              <a:t>False</a:t>
            </a:r>
          </a:p>
          <a:p>
            <a:pPr marL="514350" indent="-514350">
              <a:lnSpc>
                <a:spcPct val="70000"/>
              </a:lnSpc>
              <a:spcBef>
                <a:spcPts val="1200"/>
              </a:spcBef>
              <a:buFont typeface="+mj-lt"/>
              <a:buAutoNum type="alphaLcPeriod"/>
            </a:pPr>
            <a:r>
              <a:rPr lang="en-US" sz="3400" dirty="0"/>
              <a:t>Don’t know</a:t>
            </a:r>
          </a:p>
          <a:p>
            <a:pPr marL="514350" indent="-514350">
              <a:lnSpc>
                <a:spcPct val="70000"/>
              </a:lnSpc>
              <a:spcBef>
                <a:spcPts val="1200"/>
              </a:spcBef>
              <a:buFont typeface="+mj-lt"/>
              <a:buAutoNum type="alphaLcPeriod"/>
            </a:pPr>
            <a:r>
              <a:rPr lang="en-US" sz="3400" dirty="0"/>
              <a:t>Refuse to answer</a:t>
            </a:r>
          </a:p>
        </p:txBody>
      </p:sp>
      <p:sp>
        <p:nvSpPr>
          <p:cNvPr id="8" name="Rectangle 2"/>
          <p:cNvSpPr txBox="1">
            <a:spLocks noChangeArrowheads="1"/>
          </p:cNvSpPr>
          <p:nvPr/>
        </p:nvSpPr>
        <p:spPr bwMode="black">
          <a:xfrm>
            <a:off x="301017" y="255993"/>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The Third Financial Literacy Question</a:t>
            </a:r>
          </a:p>
        </p:txBody>
      </p:sp>
    </p:spTree>
    <p:extLst>
      <p:ext uri="{BB962C8B-B14F-4D97-AF65-F5344CB8AC3E}">
        <p14:creationId xmlns:p14="http://schemas.microsoft.com/office/powerpoint/2010/main" val="10775046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a:t>12/01/09 - 9pm</a:t>
            </a:r>
          </a:p>
        </p:txBody>
      </p:sp>
      <p:sp>
        <p:nvSpPr>
          <p:cNvPr id="1028"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030" name="Rectangle 2"/>
          <p:cNvSpPr>
            <a:spLocks noGrp="1" noChangeArrowheads="1"/>
          </p:cNvSpPr>
          <p:nvPr>
            <p:ph type="title"/>
          </p:nvPr>
        </p:nvSpPr>
        <p:spPr>
          <a:xfrm>
            <a:off x="681038" y="139700"/>
            <a:ext cx="6793014" cy="860425"/>
          </a:xfrm>
        </p:spPr>
        <p:txBody>
          <a:bodyPr/>
          <a:lstStyle/>
          <a:p>
            <a:r>
              <a:rPr lang="en-US" dirty="0"/>
              <a:t>Financial Literacy by Age Group</a:t>
            </a:r>
            <a:br>
              <a:rPr lang="en-US" dirty="0"/>
            </a:br>
            <a:r>
              <a:rPr lang="en-US" dirty="0"/>
              <a:t>and Education</a:t>
            </a:r>
            <a:endParaRPr lang="en-US" baseline="30000" dirty="0"/>
          </a:p>
        </p:txBody>
      </p:sp>
      <p:sp>
        <p:nvSpPr>
          <p:cNvPr id="1031" name="Rectangle 3"/>
          <p:cNvSpPr>
            <a:spLocks noChangeArrowheads="1"/>
          </p:cNvSpPr>
          <p:nvPr/>
        </p:nvSpPr>
        <p:spPr bwMode="auto">
          <a:xfrm>
            <a:off x="542924" y="6101639"/>
            <a:ext cx="8515350" cy="756361"/>
          </a:xfrm>
          <a:prstGeom prst="rect">
            <a:avLst/>
          </a:prstGeom>
          <a:noFill/>
          <a:ln w="9525" algn="ctr">
            <a:noFill/>
            <a:miter lim="800000"/>
            <a:headEnd/>
            <a:tailEnd/>
          </a:ln>
        </p:spPr>
        <p:txBody>
          <a:bodyPr wrap="square" lIns="365760" tIns="0" rIns="0" bIns="137160" anchor="b">
            <a:spAutoFit/>
          </a:bodyPr>
          <a:lstStyle/>
          <a:p>
            <a:pPr>
              <a:lnSpc>
                <a:spcPct val="85000"/>
              </a:lnSpc>
              <a:spcBef>
                <a:spcPct val="25000"/>
              </a:spcBef>
              <a:buClr>
                <a:schemeClr val="accent2"/>
              </a:buClr>
            </a:pPr>
            <a:r>
              <a:rPr lang="en-US" sz="1100" dirty="0"/>
              <a:t>*The questions ask about interest rates, inflation, and risk diversification (comparing individual stocks vs. stock mutual funds). The details are on page 10 of the cited article and in other articles cited by the authors. </a:t>
            </a:r>
          </a:p>
          <a:p>
            <a:pPr eaLnBrk="0" hangingPunct="0">
              <a:lnSpc>
                <a:spcPct val="85000"/>
              </a:lnSpc>
              <a:spcBef>
                <a:spcPct val="25000"/>
              </a:spcBef>
              <a:buClr>
                <a:schemeClr val="accent2"/>
              </a:buClr>
              <a:buFont typeface="Wingdings" pitchFamily="2" charset="2"/>
              <a:buNone/>
            </a:pPr>
            <a:r>
              <a:rPr lang="en-US" sz="1100" dirty="0"/>
              <a:t>Source: </a:t>
            </a:r>
            <a:r>
              <a:rPr lang="en-US" sz="1100" dirty="0" err="1"/>
              <a:t>Lusardi</a:t>
            </a:r>
            <a:r>
              <a:rPr lang="en-US" sz="1100" dirty="0"/>
              <a:t> and Mitchell, “The Economic Importance of Financial Literacy: Theory and Evidence,” </a:t>
            </a:r>
            <a:r>
              <a:rPr lang="en-US" sz="1100" i="1" dirty="0"/>
              <a:t>Journal of Economic Literature</a:t>
            </a:r>
            <a:r>
              <a:rPr lang="en-US" sz="1100" dirty="0"/>
              <a:t>, 2014 (pp. 5-44).</a:t>
            </a:r>
          </a:p>
        </p:txBody>
      </p:sp>
      <p:graphicFrame>
        <p:nvGraphicFramePr>
          <p:cNvPr id="1026" name="Object 2"/>
          <p:cNvGraphicFramePr>
            <a:graphicFrameLocks noChangeAspect="1"/>
          </p:cNvGraphicFramePr>
          <p:nvPr>
            <p:extLst/>
          </p:nvPr>
        </p:nvGraphicFramePr>
        <p:xfrm>
          <a:off x="211931" y="1572111"/>
          <a:ext cx="8720137" cy="4995451"/>
        </p:xfrm>
        <a:graphic>
          <a:graphicData uri="http://schemas.openxmlformats.org/presentationml/2006/ole">
            <mc:AlternateContent xmlns:mc="http://schemas.openxmlformats.org/markup-compatibility/2006">
              <mc:Choice xmlns:v="urn:schemas-microsoft-com:vml" Requires="v">
                <p:oleObj spid="_x0000_s71714" name="Chart" r:id="rId4" imgW="8467656" imgH="4724374" progId="MSGraph.Chart.8">
                  <p:embed followColorScheme="full"/>
                </p:oleObj>
              </mc:Choice>
              <mc:Fallback>
                <p:oleObj name="Chart" r:id="rId4" imgW="8467656" imgH="4724374" progId="MSGraph.Chart.8">
                  <p:embed followColorScheme="full"/>
                  <p:pic>
                    <p:nvPicPr>
                      <p:cNvPr id="1026" name="Object 2"/>
                      <p:cNvPicPr>
                        <a:picLocks noChangeAspect="1" noChangeArrowheads="1"/>
                      </p:cNvPicPr>
                      <p:nvPr/>
                    </p:nvPicPr>
                    <p:blipFill>
                      <a:blip r:embed="rId5"/>
                      <a:srcRect/>
                      <a:stretch>
                        <a:fillRect/>
                      </a:stretch>
                    </p:blipFill>
                    <p:spPr bwMode="auto">
                      <a:xfrm>
                        <a:off x="211931" y="1572111"/>
                        <a:ext cx="8720137" cy="4995451"/>
                      </a:xfrm>
                      <a:prstGeom prst="rect">
                        <a:avLst/>
                      </a:prstGeom>
                      <a:noFill/>
                      <a:extLst/>
                    </p:spPr>
                  </p:pic>
                </p:oleObj>
              </mc:Fallback>
            </mc:AlternateContent>
          </a:graphicData>
        </a:graphic>
      </p:graphicFrame>
      <p:sp>
        <p:nvSpPr>
          <p:cNvPr id="2" name="TextBox 1"/>
          <p:cNvSpPr txBox="1"/>
          <p:nvPr/>
        </p:nvSpPr>
        <p:spPr>
          <a:xfrm>
            <a:off x="85725" y="1084700"/>
            <a:ext cx="2483645" cy="584775"/>
          </a:xfrm>
          <a:prstGeom prst="rect">
            <a:avLst/>
          </a:prstGeom>
          <a:noFill/>
        </p:spPr>
        <p:txBody>
          <a:bodyPr wrap="square" rtlCol="0">
            <a:spAutoFit/>
          </a:bodyPr>
          <a:lstStyle/>
          <a:p>
            <a:r>
              <a:rPr lang="en-US" sz="1600" dirty="0"/>
              <a:t>Percent answering all three questions correctly</a:t>
            </a:r>
          </a:p>
        </p:txBody>
      </p:sp>
    </p:spTree>
    <p:extLst>
      <p:ext uri="{BB962C8B-B14F-4D97-AF65-F5344CB8AC3E}">
        <p14:creationId xmlns:p14="http://schemas.microsoft.com/office/powerpoint/2010/main" val="350685494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15</a:t>
            </a:fld>
            <a:endParaRPr lang="en-US"/>
          </a:p>
        </p:txBody>
      </p:sp>
      <p:sp>
        <p:nvSpPr>
          <p:cNvPr id="8" name="Rectangle 2"/>
          <p:cNvSpPr txBox="1">
            <a:spLocks noChangeArrowheads="1"/>
          </p:cNvSpPr>
          <p:nvPr/>
        </p:nvSpPr>
        <p:spPr bwMode="black">
          <a:xfrm>
            <a:off x="546824" y="367957"/>
            <a:ext cx="5372196"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Why Is This Important?</a:t>
            </a:r>
          </a:p>
        </p:txBody>
      </p:sp>
      <p:sp>
        <p:nvSpPr>
          <p:cNvPr id="4" name="TextBox 3"/>
          <p:cNvSpPr txBox="1"/>
          <p:nvPr/>
        </p:nvSpPr>
        <p:spPr>
          <a:xfrm>
            <a:off x="546824" y="1278639"/>
            <a:ext cx="7986408" cy="5693866"/>
          </a:xfrm>
          <a:prstGeom prst="rect">
            <a:avLst/>
          </a:prstGeom>
          <a:noFill/>
        </p:spPr>
        <p:txBody>
          <a:bodyPr wrap="square" rtlCol="0">
            <a:spAutoFit/>
          </a:bodyPr>
          <a:lstStyle/>
          <a:p>
            <a:r>
              <a:rPr lang="en-US" sz="3200" dirty="0"/>
              <a:t>To make good decisions regarding the types and amounts of P/C insurance to buy, consumers should understand</a:t>
            </a:r>
            <a:br>
              <a:rPr lang="en-US" sz="3200" dirty="0"/>
            </a:br>
            <a:endParaRPr lang="en-US" sz="3200" dirty="0"/>
          </a:p>
          <a:p>
            <a:pPr marL="285750" indent="-285750">
              <a:buFont typeface="Arial" panose="020B0604020202020204" pitchFamily="34" charset="0"/>
              <a:buChar char="•"/>
            </a:pPr>
            <a:r>
              <a:rPr lang="en-US" sz="2800" dirty="0"/>
              <a:t>The types of losses/claims that they might sustain</a:t>
            </a:r>
            <a:br>
              <a:rPr lang="en-US" sz="2800" dirty="0"/>
            </a:br>
            <a:endParaRPr lang="en-US" sz="2800" dirty="0"/>
          </a:p>
          <a:p>
            <a:pPr marL="285750" indent="-285750">
              <a:buFont typeface="Arial" panose="020B0604020202020204" pitchFamily="34" charset="0"/>
              <a:buChar char="•"/>
            </a:pPr>
            <a:r>
              <a:rPr lang="en-US" sz="2800" dirty="0"/>
              <a:t>The likelihood/probability of those various kinds of losses/claims—what we call “frequency”</a:t>
            </a:r>
            <a:br>
              <a:rPr lang="en-US" sz="2800" dirty="0"/>
            </a:br>
            <a:endParaRPr lang="en-US" sz="2800" dirty="0"/>
          </a:p>
          <a:p>
            <a:pPr marL="285750" indent="-285750">
              <a:buFont typeface="Arial" panose="020B0604020202020204" pitchFamily="34" charset="0"/>
              <a:buChar char="•"/>
            </a:pPr>
            <a:r>
              <a:rPr lang="en-US" sz="2800" dirty="0"/>
              <a:t>The potential severity of those losses</a:t>
            </a:r>
            <a:br>
              <a:rPr lang="en-US" sz="2000" dirty="0"/>
            </a:b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2609901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1917290"/>
            <a:ext cx="7981950" cy="1821273"/>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Do Financially Illiterate People Make Worse Financial Decisions?</a:t>
            </a:r>
          </a:p>
        </p:txBody>
      </p:sp>
      <p:sp>
        <p:nvSpPr>
          <p:cNvPr id="501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E67BCFB-2310-488A-802C-52F1AE771F27}" type="slidenum">
              <a:rPr lang="en-US" sz="900">
                <a:solidFill>
                  <a:schemeClr val="bg1"/>
                </a:solidFill>
              </a:rPr>
              <a:pPr algn="r" eaLnBrk="0" hangingPunct="0">
                <a:lnSpc>
                  <a:spcPct val="85000"/>
                </a:lnSpc>
                <a:spcBef>
                  <a:spcPct val="20000"/>
                </a:spcBef>
              </a:pPr>
              <a:t>16</a:t>
            </a:fld>
            <a:endParaRPr lang="en-US" sz="900">
              <a:solidFill>
                <a:schemeClr val="bg1"/>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94425108-6AA7-4769-B2BA-D378862C1A8E}" type="slidenum">
              <a:rPr lang="en-US" smtClean="0"/>
              <a:pPr>
                <a:defRPr/>
              </a:pPr>
              <a:t>16</a:t>
            </a:fld>
            <a:endParaRPr lang="en-US" dirty="0"/>
          </a:p>
        </p:txBody>
      </p:sp>
      <p:sp>
        <p:nvSpPr>
          <p:cNvPr id="2" name="TextBox 1"/>
          <p:cNvSpPr txBox="1"/>
          <p:nvPr/>
        </p:nvSpPr>
        <p:spPr>
          <a:xfrm>
            <a:off x="581025" y="3968885"/>
            <a:ext cx="7981950" cy="1569660"/>
          </a:xfrm>
          <a:prstGeom prst="rect">
            <a:avLst/>
          </a:prstGeom>
          <a:noFill/>
        </p:spPr>
        <p:txBody>
          <a:bodyPr wrap="square" rtlCol="0">
            <a:spAutoFit/>
          </a:bodyPr>
          <a:lstStyle/>
          <a:p>
            <a:pPr algn="ctr"/>
            <a:r>
              <a:rPr lang="en-US" sz="3200" b="1" dirty="0">
                <a:solidFill>
                  <a:srgbClr val="225A7A"/>
                </a:solidFill>
              </a:rPr>
              <a:t>How Do Economists Determine Whether a Person’s Financial Decisions </a:t>
            </a:r>
            <a:br>
              <a:rPr lang="en-US" sz="3200" b="1" dirty="0">
                <a:solidFill>
                  <a:srgbClr val="225A7A"/>
                </a:solidFill>
              </a:rPr>
            </a:br>
            <a:r>
              <a:rPr lang="en-US" sz="3200" b="1" dirty="0">
                <a:solidFill>
                  <a:srgbClr val="225A7A"/>
                </a:solidFill>
              </a:rPr>
              <a:t>Are Good or Bad?</a:t>
            </a:r>
          </a:p>
        </p:txBody>
      </p:sp>
    </p:spTree>
    <p:extLst>
      <p:ext uri="{BB962C8B-B14F-4D97-AF65-F5344CB8AC3E}">
        <p14:creationId xmlns:p14="http://schemas.microsoft.com/office/powerpoint/2010/main" val="17777442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endParaRPr lang="en-US" dirty="0"/>
          </a:p>
        </p:txBody>
      </p:sp>
      <p:sp>
        <p:nvSpPr>
          <p:cNvPr id="98307" name="Rectangle 106"/>
          <p:cNvSpPr>
            <a:spLocks noGrp="1" noChangeArrowheads="1"/>
          </p:cNvSpPr>
          <p:nvPr>
            <p:ph type="ftr" sz="quarter" idx="11"/>
          </p:nvPr>
        </p:nvSpPr>
        <p:spPr/>
        <p:txBody>
          <a:bodyPr/>
          <a:lstStyle/>
          <a:p>
            <a:pPr>
              <a:defRPr/>
            </a:pPr>
            <a:endParaRPr lang="en-US" dirty="0"/>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17</a:t>
            </a:fld>
            <a:endParaRPr lang="en-US"/>
          </a:p>
        </p:txBody>
      </p:sp>
      <p:sp>
        <p:nvSpPr>
          <p:cNvPr id="1922051" name="Rectangle 3"/>
          <p:cNvSpPr>
            <a:spLocks noGrp="1" noChangeArrowheads="1"/>
          </p:cNvSpPr>
          <p:nvPr>
            <p:ph type="body" idx="1"/>
          </p:nvPr>
        </p:nvSpPr>
        <p:spPr>
          <a:xfrm>
            <a:off x="379379" y="4714930"/>
            <a:ext cx="8540885" cy="1193858"/>
          </a:xfrm>
        </p:spPr>
        <p:txBody>
          <a:bodyPr/>
          <a:lstStyle/>
          <a:p>
            <a:pPr marL="0" indent="0">
              <a:lnSpc>
                <a:spcPct val="100000"/>
              </a:lnSpc>
              <a:spcBef>
                <a:spcPts val="0"/>
              </a:spcBef>
              <a:buNone/>
            </a:pPr>
            <a:r>
              <a:rPr lang="en-US" u="sng" dirty="0"/>
              <a:t>The Finding</a:t>
            </a:r>
            <a:r>
              <a:rPr lang="en-US" dirty="0"/>
              <a:t>: Consistency in financial decisions is highly correlated with wealth, education, income, youth, and financial literacy.</a:t>
            </a:r>
            <a:endParaRPr lang="en-US" b="1" dirty="0">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black">
          <a:xfrm>
            <a:off x="687995" y="352708"/>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Economists: Good Decisions</a:t>
            </a:r>
            <a:br>
              <a:rPr lang="en-US" sz="3000" b="1" kern="0" dirty="0">
                <a:solidFill>
                  <a:srgbClr val="225A7A"/>
                </a:solidFill>
                <a:ea typeface="+mj-ea"/>
                <a:cs typeface="+mj-cs"/>
              </a:rPr>
            </a:br>
            <a:r>
              <a:rPr lang="en-US" sz="3000" b="1" kern="0" dirty="0">
                <a:solidFill>
                  <a:srgbClr val="225A7A"/>
                </a:solidFill>
                <a:ea typeface="+mj-ea"/>
                <a:cs typeface="+mj-cs"/>
              </a:rPr>
              <a:t>Are Consistent Decisions</a:t>
            </a:r>
          </a:p>
        </p:txBody>
      </p:sp>
      <p:sp>
        <p:nvSpPr>
          <p:cNvPr id="3" name="TextBox 2"/>
          <p:cNvSpPr txBox="1"/>
          <p:nvPr/>
        </p:nvSpPr>
        <p:spPr>
          <a:xfrm>
            <a:off x="776389" y="6046773"/>
            <a:ext cx="8143875" cy="600164"/>
          </a:xfrm>
          <a:prstGeom prst="rect">
            <a:avLst/>
          </a:prstGeom>
          <a:noFill/>
        </p:spPr>
        <p:txBody>
          <a:bodyPr wrap="square" rtlCol="0">
            <a:spAutoFit/>
          </a:bodyPr>
          <a:lstStyle/>
          <a:p>
            <a:r>
              <a:rPr lang="en-US" sz="1100" dirty="0"/>
              <a:t>Sources: S. Choi, S. </a:t>
            </a:r>
            <a:r>
              <a:rPr lang="en-US" sz="1100" dirty="0" err="1"/>
              <a:t>Kariv</a:t>
            </a:r>
            <a:r>
              <a:rPr lang="en-US" sz="1100" dirty="0"/>
              <a:t>, W. Muller, and D. Silverman, “Who is  (More) Rational?” </a:t>
            </a:r>
            <a:r>
              <a:rPr lang="en-US" sz="1100" i="1" dirty="0"/>
              <a:t>American Economic Review </a:t>
            </a:r>
            <a:r>
              <a:rPr lang="en-US" sz="1100" dirty="0"/>
              <a:t>104(6) [June 2014], pp. 1518-1550, and J. Brown, A. </a:t>
            </a:r>
            <a:r>
              <a:rPr lang="en-US" sz="1100" dirty="0" err="1"/>
              <a:t>Kapteyn</a:t>
            </a:r>
            <a:r>
              <a:rPr lang="en-US" sz="1100" dirty="0"/>
              <a:t>, E. </a:t>
            </a:r>
            <a:r>
              <a:rPr lang="en-US" sz="1100" dirty="0" err="1"/>
              <a:t>Luttmer</a:t>
            </a:r>
            <a:r>
              <a:rPr lang="en-US" sz="1100" dirty="0"/>
              <a:t>, and O. Mitchell, “Cognitive Constraints on Valuing Annuities,” Pension Research Council PRC WP 2014-21; Insurance Information Institute</a:t>
            </a:r>
          </a:p>
        </p:txBody>
      </p:sp>
      <p:sp>
        <p:nvSpPr>
          <p:cNvPr id="4" name="TextBox 3"/>
          <p:cNvSpPr txBox="1"/>
          <p:nvPr/>
        </p:nvSpPr>
        <p:spPr>
          <a:xfrm>
            <a:off x="379379" y="1268807"/>
            <a:ext cx="7986408" cy="3416320"/>
          </a:xfrm>
          <a:prstGeom prst="rect">
            <a:avLst/>
          </a:prstGeom>
          <a:noFill/>
        </p:spPr>
        <p:txBody>
          <a:bodyPr wrap="square" rtlCol="0">
            <a:spAutoFit/>
          </a:bodyPr>
          <a:lstStyle/>
          <a:p>
            <a:r>
              <a:rPr lang="en-US" sz="2400" u="sng" dirty="0"/>
              <a:t>The Concept</a:t>
            </a:r>
            <a:r>
              <a:rPr lang="en-US" sz="2400" dirty="0"/>
              <a:t>: If your decisions are consistent, they’re likely based on an underlying and well-understood view of financial choices—in short, they’re “rational.”</a:t>
            </a:r>
            <a:br>
              <a:rPr lang="en-US" sz="2400" dirty="0"/>
            </a:br>
            <a:endParaRPr lang="en-US" sz="2400" dirty="0"/>
          </a:p>
          <a:p>
            <a:pPr marL="285750" indent="-285750">
              <a:buFont typeface="Arial" panose="020B0604020202020204" pitchFamily="34" charset="0"/>
              <a:buChar char="•"/>
            </a:pPr>
            <a:r>
              <a:rPr lang="en-US" sz="2000" dirty="0"/>
              <a:t>For example, it a policyholder chose similar low deductibles for auto and HO, that’s consistent and could reflect little liquidity</a:t>
            </a:r>
            <a:br>
              <a:rPr lang="en-US" sz="2000" dirty="0"/>
            </a:br>
            <a:endParaRPr lang="en-US" sz="2000" dirty="0"/>
          </a:p>
          <a:p>
            <a:pPr marL="285750" indent="-285750">
              <a:buFont typeface="Arial" panose="020B0604020202020204" pitchFamily="34" charset="0"/>
              <a:buChar char="•"/>
            </a:pPr>
            <a:r>
              <a:rPr lang="en-US" sz="2000" dirty="0"/>
              <a:t>But if the policyholder chose a small deductible for one policy and a large deductible in another, we suspect that the policyholder isn’t choosing based on his/her circumstances or preferences.</a:t>
            </a:r>
          </a:p>
        </p:txBody>
      </p:sp>
    </p:spTree>
    <p:extLst>
      <p:ext uri="{BB962C8B-B14F-4D97-AF65-F5344CB8AC3E}">
        <p14:creationId xmlns:p14="http://schemas.microsoft.com/office/powerpoint/2010/main" val="18295009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Financial Literacy</a:t>
            </a:r>
            <a:br>
              <a:rPr lang="en-US" sz="4200" dirty="0">
                <a:solidFill>
                  <a:schemeClr val="bg1"/>
                </a:solidFill>
              </a:rPr>
            </a:br>
            <a:r>
              <a:rPr lang="en-US" sz="4200" dirty="0">
                <a:solidFill>
                  <a:schemeClr val="bg1"/>
                </a:solidFill>
              </a:rPr>
              <a:t>and P/C Insurance</a:t>
            </a:r>
          </a:p>
        </p:txBody>
      </p:sp>
      <p:sp>
        <p:nvSpPr>
          <p:cNvPr id="501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E67BCFB-2310-488A-802C-52F1AE771F27}" type="slidenum">
              <a:rPr lang="en-US" sz="900">
                <a:solidFill>
                  <a:schemeClr val="bg1"/>
                </a:solidFill>
              </a:rPr>
              <a:pPr algn="r" eaLnBrk="0" hangingPunct="0">
                <a:lnSpc>
                  <a:spcPct val="85000"/>
                </a:lnSpc>
                <a:spcBef>
                  <a:spcPct val="20000"/>
                </a:spcBef>
              </a:pPr>
              <a:t>18</a:t>
            </a:fld>
            <a:endParaRPr lang="en-US" sz="900">
              <a:solidFill>
                <a:schemeClr val="bg1"/>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94425108-6AA7-4769-B2BA-D378862C1A8E}" type="slidenum">
              <a:rPr lang="en-US" smtClean="0"/>
              <a:pPr>
                <a:defRPr/>
              </a:pPr>
              <a:t>18</a:t>
            </a:fld>
            <a:endParaRPr lang="en-US" dirty="0"/>
          </a:p>
        </p:txBody>
      </p:sp>
      <p:sp>
        <p:nvSpPr>
          <p:cNvPr id="2" name="TextBox 1"/>
          <p:cNvSpPr txBox="1"/>
          <p:nvPr/>
        </p:nvSpPr>
        <p:spPr>
          <a:xfrm>
            <a:off x="581025" y="3968885"/>
            <a:ext cx="7981950" cy="1569660"/>
          </a:xfrm>
          <a:prstGeom prst="rect">
            <a:avLst/>
          </a:prstGeom>
          <a:noFill/>
        </p:spPr>
        <p:txBody>
          <a:bodyPr wrap="square" rtlCol="0">
            <a:spAutoFit/>
          </a:bodyPr>
          <a:lstStyle/>
          <a:p>
            <a:pPr algn="ctr"/>
            <a:r>
              <a:rPr lang="en-US" sz="3200" b="1" dirty="0">
                <a:solidFill>
                  <a:srgbClr val="225A7A"/>
                </a:solidFill>
              </a:rPr>
              <a:t>A Low Level of Financial Literacy is</a:t>
            </a:r>
            <a:br>
              <a:rPr lang="en-US" sz="3200" b="1" dirty="0">
                <a:solidFill>
                  <a:srgbClr val="225A7A"/>
                </a:solidFill>
              </a:rPr>
            </a:br>
            <a:r>
              <a:rPr lang="en-US" sz="3200" b="1" dirty="0">
                <a:solidFill>
                  <a:srgbClr val="225A7A"/>
                </a:solidFill>
              </a:rPr>
              <a:t>Probably At Least Partly Responsible</a:t>
            </a:r>
            <a:br>
              <a:rPr lang="en-US" sz="3200" b="1" dirty="0">
                <a:solidFill>
                  <a:srgbClr val="225A7A"/>
                </a:solidFill>
              </a:rPr>
            </a:br>
            <a:r>
              <a:rPr lang="en-US" sz="3200" b="1" dirty="0">
                <a:solidFill>
                  <a:srgbClr val="225A7A"/>
                </a:solidFill>
              </a:rPr>
              <a:t>for a Number of Policyholder Problems</a:t>
            </a:r>
          </a:p>
        </p:txBody>
      </p:sp>
    </p:spTree>
    <p:extLst>
      <p:ext uri="{BB962C8B-B14F-4D97-AF65-F5344CB8AC3E}">
        <p14:creationId xmlns:p14="http://schemas.microsoft.com/office/powerpoint/2010/main" val="24482036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28211" y="348656"/>
            <a:ext cx="7400925" cy="860425"/>
          </a:xfrm>
        </p:spPr>
        <p:txBody>
          <a:bodyPr/>
          <a:lstStyle/>
          <a:p>
            <a:r>
              <a:rPr lang="en-US" dirty="0"/>
              <a:t>Percentages of Renters Who Don’t</a:t>
            </a:r>
            <a:br>
              <a:rPr lang="en-US" dirty="0"/>
            </a:br>
            <a:r>
              <a:rPr lang="en-US" dirty="0"/>
              <a:t>Have Renters Insurance, by Age Group</a:t>
            </a:r>
          </a:p>
        </p:txBody>
      </p:sp>
      <p:pic>
        <p:nvPicPr>
          <p:cNvPr id="6" name="Chart Placeholder 5"/>
          <p:cNvPicPr>
            <a:picLocks noGrp="1" noChangeAspect="1"/>
          </p:cNvPicPr>
          <p:nvPr>
            <p:ph type="chart" idx="1"/>
          </p:nvPr>
        </p:nvPicPr>
        <p:blipFill>
          <a:blip r:embed="rId2"/>
          <a:stretch>
            <a:fillRect/>
          </a:stretch>
        </p:blipFill>
        <p:spPr>
          <a:xfrm>
            <a:off x="1179872" y="1358928"/>
            <a:ext cx="6253316" cy="4543578"/>
          </a:xfrm>
          <a:prstGeom prst="rect">
            <a:avLst/>
          </a:prstGeom>
        </p:spPr>
      </p:pic>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19</a:t>
            </a:fld>
            <a:endParaRPr lang="en-US"/>
          </a:p>
        </p:txBody>
      </p:sp>
      <p:sp>
        <p:nvSpPr>
          <p:cNvPr id="8" name="Rectangle 8"/>
          <p:cNvSpPr>
            <a:spLocks noChangeArrowheads="1"/>
          </p:cNvSpPr>
          <p:nvPr/>
        </p:nvSpPr>
        <p:spPr bwMode="auto">
          <a:xfrm>
            <a:off x="5384070" y="1976284"/>
            <a:ext cx="1154382" cy="291595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extLst>
      <p:ext uri="{BB962C8B-B14F-4D97-AF65-F5344CB8AC3E}">
        <p14:creationId xmlns:p14="http://schemas.microsoft.com/office/powerpoint/2010/main" val="3458415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Property Insurance “Protection Gap:” Definition and Measurement</a:t>
            </a:r>
            <a:endParaRPr lang="en-US" sz="2400" dirty="0"/>
          </a:p>
        </p:txBody>
      </p:sp>
    </p:spTree>
    <p:extLst>
      <p:ext uri="{BB962C8B-B14F-4D97-AF65-F5344CB8AC3E}">
        <p14:creationId xmlns:p14="http://schemas.microsoft.com/office/powerpoint/2010/main" val="269314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20</a:t>
            </a:fld>
            <a:endParaRPr lang="en-US"/>
          </a:p>
        </p:txBody>
      </p:sp>
      <p:pic>
        <p:nvPicPr>
          <p:cNvPr id="4" name="Picture 3"/>
          <p:cNvPicPr>
            <a:picLocks noChangeAspect="1"/>
          </p:cNvPicPr>
          <p:nvPr/>
        </p:nvPicPr>
        <p:blipFill>
          <a:blip r:embed="rId2"/>
          <a:stretch>
            <a:fillRect/>
          </a:stretch>
        </p:blipFill>
        <p:spPr>
          <a:xfrm>
            <a:off x="362329" y="1662111"/>
            <a:ext cx="8373376" cy="4561707"/>
          </a:xfrm>
          <a:prstGeom prst="rect">
            <a:avLst/>
          </a:prstGeom>
        </p:spPr>
      </p:pic>
      <p:sp>
        <p:nvSpPr>
          <p:cNvPr id="6" name="Title 1"/>
          <p:cNvSpPr txBox="1">
            <a:spLocks/>
          </p:cNvSpPr>
          <p:nvPr/>
        </p:nvSpPr>
        <p:spPr>
          <a:xfrm>
            <a:off x="871452" y="202606"/>
            <a:ext cx="6330950"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b="0" kern="0" dirty="0"/>
              <a:t>Why Renters</a:t>
            </a:r>
            <a:br>
              <a:rPr lang="en-US" b="0" kern="0" dirty="0"/>
            </a:br>
            <a:r>
              <a:rPr lang="en-US" b="0" kern="0" dirty="0"/>
              <a:t>Don’t Have Renters Insurance</a:t>
            </a:r>
          </a:p>
        </p:txBody>
      </p:sp>
      <p:sp>
        <p:nvSpPr>
          <p:cNvPr id="7" name="Rectangle 8"/>
          <p:cNvSpPr>
            <a:spLocks noChangeArrowheads="1"/>
          </p:cNvSpPr>
          <p:nvPr/>
        </p:nvSpPr>
        <p:spPr bwMode="auto">
          <a:xfrm>
            <a:off x="7033846" y="4932484"/>
            <a:ext cx="1181004" cy="692253"/>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8" name="Rectangle 8"/>
          <p:cNvSpPr>
            <a:spLocks noChangeArrowheads="1"/>
          </p:cNvSpPr>
          <p:nvPr/>
        </p:nvSpPr>
        <p:spPr bwMode="auto">
          <a:xfrm>
            <a:off x="1089716" y="4932484"/>
            <a:ext cx="1160441" cy="404447"/>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9" name="Rectangle 8"/>
          <p:cNvSpPr>
            <a:spLocks noChangeArrowheads="1"/>
          </p:cNvSpPr>
          <p:nvPr/>
        </p:nvSpPr>
        <p:spPr bwMode="auto">
          <a:xfrm>
            <a:off x="3508131" y="4932484"/>
            <a:ext cx="1107300" cy="404447"/>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0" name="AutoShape 21"/>
          <p:cNvSpPr>
            <a:spLocks noChangeArrowheads="1"/>
          </p:cNvSpPr>
          <p:nvPr/>
        </p:nvSpPr>
        <p:spPr bwMode="auto">
          <a:xfrm rot="5400000">
            <a:off x="6413843" y="2944594"/>
            <a:ext cx="1577116" cy="569865"/>
          </a:xfrm>
          <a:prstGeom prst="rightArrow">
            <a:avLst>
              <a:gd name="adj1" fmla="val 50000"/>
              <a:gd name="adj2" fmla="val 50034"/>
            </a:avLst>
          </a:prstGeom>
          <a:solidFill>
            <a:schemeClr val="accent1"/>
          </a:solidFill>
          <a:ln w="9525">
            <a:noFill/>
            <a:miter lim="800000"/>
            <a:headEnd/>
            <a:tailEnd/>
          </a:ln>
        </p:spPr>
        <p:txBody>
          <a:bodyPr lIns="92075" tIns="46038" rIns="92075" bIns="46038" anchor="ctr">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endParaRPr lang="en-US" sz="1400" b="1" dirty="0">
              <a:solidFill>
                <a:schemeClr val="bg1"/>
              </a:solidFill>
              <a:latin typeface="+mn-lt"/>
            </a:endParaRPr>
          </a:p>
        </p:txBody>
      </p:sp>
      <p:sp>
        <p:nvSpPr>
          <p:cNvPr id="11" name="AutoShape 21"/>
          <p:cNvSpPr>
            <a:spLocks noChangeArrowheads="1"/>
          </p:cNvSpPr>
          <p:nvPr/>
        </p:nvSpPr>
        <p:spPr bwMode="auto">
          <a:xfrm rot="5400000">
            <a:off x="3041932" y="2493529"/>
            <a:ext cx="1195933" cy="569865"/>
          </a:xfrm>
          <a:prstGeom prst="rightArrow">
            <a:avLst>
              <a:gd name="adj1" fmla="val 50000"/>
              <a:gd name="adj2" fmla="val 50034"/>
            </a:avLst>
          </a:prstGeom>
          <a:solidFill>
            <a:schemeClr val="accent1"/>
          </a:solidFill>
          <a:ln w="9525">
            <a:noFill/>
            <a:miter lim="800000"/>
            <a:headEnd/>
            <a:tailEnd/>
          </a:ln>
        </p:spPr>
        <p:txBody>
          <a:bodyPr lIns="92075" tIns="46038" rIns="92075" bIns="46038" anchor="ctr">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endParaRPr lang="en-US" sz="1400" b="1" dirty="0">
              <a:solidFill>
                <a:schemeClr val="bg1"/>
              </a:solidFill>
              <a:latin typeface="+mn-lt"/>
            </a:endParaRPr>
          </a:p>
        </p:txBody>
      </p:sp>
    </p:spTree>
    <p:extLst>
      <p:ext uri="{BB962C8B-B14F-4D97-AF65-F5344CB8AC3E}">
        <p14:creationId xmlns:p14="http://schemas.microsoft.com/office/powerpoint/2010/main" val="2472359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88595" y="157938"/>
            <a:ext cx="7400925"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b="0" kern="0" dirty="0"/>
              <a:t>The Top Purchases Millennials Won’t Make Without User-Generated Content</a:t>
            </a:r>
          </a:p>
        </p:txBody>
      </p:sp>
      <p:sp>
        <p:nvSpPr>
          <p:cNvPr id="7" name="Rectangle 3"/>
          <p:cNvSpPr>
            <a:spLocks noChangeArrowheads="1"/>
          </p:cNvSpPr>
          <p:nvPr/>
        </p:nvSpPr>
        <p:spPr bwMode="auto">
          <a:xfrm>
            <a:off x="588595" y="6575615"/>
            <a:ext cx="6910754"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pPr>
            <a:r>
              <a:rPr lang="en-US" sz="1100" dirty="0"/>
              <a:t>Source:  “Talking to Strangers: Millennials Trust People Over Brands,” </a:t>
            </a:r>
            <a:r>
              <a:rPr lang="en-US" sz="1100" dirty="0" err="1"/>
              <a:t>Bazaarvoice</a:t>
            </a:r>
            <a:r>
              <a:rPr lang="en-US" sz="1100" dirty="0"/>
              <a:t>, January 2012.</a:t>
            </a:r>
          </a:p>
        </p:txBody>
      </p:sp>
      <p:pic>
        <p:nvPicPr>
          <p:cNvPr id="4" name="Picture 3"/>
          <p:cNvPicPr>
            <a:picLocks noChangeAspect="1"/>
          </p:cNvPicPr>
          <p:nvPr/>
        </p:nvPicPr>
        <p:blipFill>
          <a:blip r:embed="rId2"/>
          <a:stretch>
            <a:fillRect/>
          </a:stretch>
        </p:blipFill>
        <p:spPr>
          <a:xfrm>
            <a:off x="298449" y="1018363"/>
            <a:ext cx="6733731" cy="5394960"/>
          </a:xfrm>
          <a:prstGeom prst="rect">
            <a:avLst/>
          </a:prstGeom>
        </p:spPr>
      </p:pic>
      <p:sp>
        <p:nvSpPr>
          <p:cNvPr id="6" name="AutoShape 21"/>
          <p:cNvSpPr>
            <a:spLocks noChangeArrowheads="1"/>
          </p:cNvSpPr>
          <p:nvPr/>
        </p:nvSpPr>
        <p:spPr bwMode="auto">
          <a:xfrm rot="10800000">
            <a:off x="6994958" y="4236960"/>
            <a:ext cx="1031785" cy="569865"/>
          </a:xfrm>
          <a:prstGeom prst="rightArrow">
            <a:avLst>
              <a:gd name="adj1" fmla="val 50000"/>
              <a:gd name="adj2" fmla="val 50034"/>
            </a:avLst>
          </a:prstGeom>
          <a:solidFill>
            <a:schemeClr val="accent1"/>
          </a:solidFill>
          <a:ln w="9525">
            <a:noFill/>
            <a:miter lim="800000"/>
            <a:headEnd/>
            <a:tailEnd/>
          </a:ln>
        </p:spPr>
        <p:txBody>
          <a:bodyPr lIns="92075" tIns="46038" rIns="92075" bIns="46038" anchor="ctr">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endParaRPr lang="en-US" sz="1400" b="1" dirty="0">
              <a:solidFill>
                <a:schemeClr val="bg1"/>
              </a:solidFill>
              <a:latin typeface="+mn-lt"/>
            </a:endParaRPr>
          </a:p>
        </p:txBody>
      </p:sp>
    </p:spTree>
    <p:extLst>
      <p:ext uri="{BB962C8B-B14F-4D97-AF65-F5344CB8AC3E}">
        <p14:creationId xmlns:p14="http://schemas.microsoft.com/office/powerpoint/2010/main" val="26042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60926"/>
            <a:ext cx="8458200" cy="637868"/>
          </a:xfrm>
        </p:spPr>
        <p:txBody>
          <a:bodyPr/>
          <a:lstStyle/>
          <a:p>
            <a:r>
              <a:rPr lang="en-US" altLang="en-US" dirty="0"/>
              <a:t>Insurance Coverage by Age Group</a:t>
            </a:r>
            <a:endParaRPr lang="en-US" dirty="0"/>
          </a:p>
        </p:txBody>
      </p:sp>
      <p:sp>
        <p:nvSpPr>
          <p:cNvPr id="12" name="Text Placeholder 11"/>
          <p:cNvSpPr>
            <a:spLocks noGrp="1"/>
          </p:cNvSpPr>
          <p:nvPr>
            <p:ph type="body" sz="quarter" idx="16"/>
          </p:nvPr>
        </p:nvSpPr>
        <p:spPr/>
        <p:txBody>
          <a:bodyPr/>
          <a:lstStyle/>
          <a:p>
            <a:r>
              <a:rPr lang="en-US" sz="1100" dirty="0"/>
              <a:t>Source: IA Magazine, May 2017, p. 16, citing a study by </a:t>
            </a:r>
            <a:r>
              <a:rPr lang="en-US" sz="1100" dirty="0" err="1"/>
              <a:t>Vertafore</a:t>
            </a:r>
            <a:r>
              <a:rPr lang="en-US" sz="1100" dirty="0"/>
              <a:t>; Insurance Information Institute.</a:t>
            </a:r>
          </a:p>
        </p:txBody>
      </p:sp>
      <p:sp>
        <p:nvSpPr>
          <p:cNvPr id="13" name="Text Placeholder 4"/>
          <p:cNvSpPr txBox="1">
            <a:spLocks/>
          </p:cNvSpPr>
          <p:nvPr/>
        </p:nvSpPr>
        <p:spPr bwMode="gray">
          <a:xfrm>
            <a:off x="437578" y="1399763"/>
            <a:ext cx="8303481" cy="46823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Compared to older generations, millennials are underinsured.</a:t>
            </a:r>
          </a:p>
        </p:txBody>
      </p:sp>
      <p:graphicFrame>
        <p:nvGraphicFramePr>
          <p:cNvPr id="14" name="Content Placeholder 8"/>
          <p:cNvGraphicFramePr>
            <a:graphicFrameLocks/>
          </p:cNvGraphicFramePr>
          <p:nvPr>
            <p:extLst>
              <p:ext uri="{D42A27DB-BD31-4B8C-83A1-F6EECF244321}">
                <p14:modId xmlns:p14="http://schemas.microsoft.com/office/powerpoint/2010/main" val="2912084942"/>
              </p:ext>
            </p:extLst>
          </p:nvPr>
        </p:nvGraphicFramePr>
        <p:xfrm>
          <a:off x="437578" y="1867997"/>
          <a:ext cx="8296275" cy="4906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731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Understanding of Home and Flood Insurance: </a:t>
            </a:r>
            <a:r>
              <a:rPr lang="en-US" b="1" dirty="0"/>
              <a:t>Good News and Bad News</a:t>
            </a:r>
            <a:endParaRPr lang="en-US" dirty="0"/>
          </a:p>
        </p:txBody>
      </p:sp>
      <p:pic>
        <p:nvPicPr>
          <p:cNvPr id="6" name="Content Placeholder 5"/>
          <p:cNvPicPr>
            <a:picLocks noGrp="1" noChangeAspect="1"/>
          </p:cNvPicPr>
          <p:nvPr>
            <p:ph idx="1"/>
          </p:nvPr>
        </p:nvPicPr>
        <p:blipFill>
          <a:blip r:embed="rId2"/>
          <a:stretch>
            <a:fillRect/>
          </a:stretch>
        </p:blipFill>
        <p:spPr>
          <a:xfrm>
            <a:off x="1733063" y="1183302"/>
            <a:ext cx="5705306" cy="4482741"/>
          </a:xfrm>
          <a:prstGeom prst="rect">
            <a:avLst/>
          </a:prstGeom>
        </p:spPr>
      </p:pic>
      <p:sp>
        <p:nvSpPr>
          <p:cNvPr id="5" name="Text Placeholder 4"/>
          <p:cNvSpPr>
            <a:spLocks noGrp="1"/>
          </p:cNvSpPr>
          <p:nvPr>
            <p:ph type="body" sz="quarter" idx="16"/>
          </p:nvPr>
        </p:nvSpPr>
        <p:spPr>
          <a:xfrm>
            <a:off x="926708" y="6337719"/>
            <a:ext cx="7680960" cy="415018"/>
          </a:xfrm>
        </p:spPr>
        <p:txBody>
          <a:bodyPr/>
          <a:lstStyle/>
          <a:p>
            <a:r>
              <a:rPr lang="en-US" sz="1100" dirty="0"/>
              <a:t>Insurance Information Institute, 2016 Consumer Insurance Survey, </a:t>
            </a:r>
            <a:r>
              <a:rPr lang="en-US" sz="1100" b="1" i="1" dirty="0"/>
              <a:t>Homeowners Insurance: Understanding, Attitudes, and Shopping Practices</a:t>
            </a:r>
            <a:r>
              <a:rPr lang="en-US" sz="1100" dirty="0"/>
              <a:t>, February 2017, p. 2.</a:t>
            </a:r>
          </a:p>
        </p:txBody>
      </p:sp>
      <p:sp>
        <p:nvSpPr>
          <p:cNvPr id="8" name="TextBox 7"/>
          <p:cNvSpPr txBox="1"/>
          <p:nvPr/>
        </p:nvSpPr>
        <p:spPr>
          <a:xfrm>
            <a:off x="712175" y="5648877"/>
            <a:ext cx="7895493" cy="590931"/>
          </a:xfrm>
          <a:prstGeom prst="rect">
            <a:avLst/>
          </a:prstGeom>
          <a:solidFill>
            <a:schemeClr val="accent2">
              <a:lumMod val="60000"/>
              <a:lumOff val="40000"/>
            </a:schemeClr>
          </a:solidFill>
        </p:spPr>
        <p:txBody>
          <a:bodyPr wrap="square" rtlCol="0" anchor="ctr" anchorCtr="0">
            <a:spAutoFit/>
          </a:bodyPr>
          <a:lstStyle/>
          <a:p>
            <a:pPr lvl="0" algn="ctr">
              <a:lnSpc>
                <a:spcPct val="90000"/>
              </a:lnSpc>
              <a:spcBef>
                <a:spcPts val="1200"/>
              </a:spcBef>
              <a:buClr>
                <a:srgbClr val="337DBE"/>
              </a:buClr>
              <a:buSzPct val="77000"/>
              <a:defRPr/>
            </a:pPr>
            <a:r>
              <a:rPr lang="en-US" b="1" kern="0" dirty="0">
                <a:solidFill>
                  <a:sysClr val="windowText" lastClr="000000"/>
                </a:solidFill>
              </a:rPr>
              <a:t>Most homeowners understand the basics in a home insurance policy. But many don’t understand its water damage and flooding coverage.</a:t>
            </a:r>
          </a:p>
        </p:txBody>
      </p:sp>
      <p:sp>
        <p:nvSpPr>
          <p:cNvPr id="9" name="PPTShape_2"/>
          <p:cNvSpPr>
            <a:spLocks noChangeArrowheads="1"/>
          </p:cNvSpPr>
          <p:nvPr/>
        </p:nvSpPr>
        <p:spPr bwMode="blackWhite">
          <a:xfrm>
            <a:off x="7543301" y="1521807"/>
            <a:ext cx="1166582" cy="465256"/>
          </a:xfrm>
          <a:prstGeom prst="wedgeRectCallout">
            <a:avLst>
              <a:gd name="adj1" fmla="val -71746"/>
              <a:gd name="adj2" fmla="val 74616"/>
            </a:avLst>
          </a:prstGeom>
          <a:solidFill>
            <a:srgbClr val="FFC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latin typeface="Arial" charset="0"/>
                <a:cs typeface="Arial" charset="0"/>
              </a:rPr>
              <a:t>The bad news</a:t>
            </a:r>
          </a:p>
        </p:txBody>
      </p:sp>
      <p:sp>
        <p:nvSpPr>
          <p:cNvPr id="10" name="PPTShape_2"/>
          <p:cNvSpPr>
            <a:spLocks noChangeArrowheads="1"/>
          </p:cNvSpPr>
          <p:nvPr/>
        </p:nvSpPr>
        <p:spPr bwMode="blackWhite">
          <a:xfrm>
            <a:off x="79460" y="1554045"/>
            <a:ext cx="1265429" cy="519474"/>
          </a:xfrm>
          <a:prstGeom prst="wedgeRectCallout">
            <a:avLst>
              <a:gd name="adj1" fmla="val 84197"/>
              <a:gd name="adj2" fmla="val 22624"/>
            </a:avLst>
          </a:prstGeom>
          <a:solidFill>
            <a:srgbClr val="FFC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latin typeface="Arial" charset="0"/>
                <a:cs typeface="Arial" charset="0"/>
              </a:rPr>
              <a:t>The good news</a:t>
            </a:r>
          </a:p>
        </p:txBody>
      </p:sp>
    </p:spTree>
    <p:extLst>
      <p:ext uri="{BB962C8B-B14F-4D97-AF65-F5344CB8AC3E}">
        <p14:creationId xmlns:p14="http://schemas.microsoft.com/office/powerpoint/2010/main" val="400509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One More Hurdle:</a:t>
            </a:r>
            <a:br>
              <a:rPr lang="en-US" sz="4200" dirty="0">
                <a:solidFill>
                  <a:schemeClr val="bg1"/>
                </a:solidFill>
              </a:rPr>
            </a:br>
            <a:r>
              <a:rPr lang="en-US" sz="4200" dirty="0">
                <a:solidFill>
                  <a:schemeClr val="bg1"/>
                </a:solidFill>
              </a:rPr>
              <a:t>Loss Aversion</a:t>
            </a:r>
          </a:p>
        </p:txBody>
      </p:sp>
      <p:sp>
        <p:nvSpPr>
          <p:cNvPr id="501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E67BCFB-2310-488A-802C-52F1AE771F27}" type="slidenum">
              <a:rPr lang="en-US" sz="900">
                <a:solidFill>
                  <a:schemeClr val="bg1"/>
                </a:solidFill>
              </a:rPr>
              <a:pPr algn="r" eaLnBrk="0" hangingPunct="0">
                <a:lnSpc>
                  <a:spcPct val="85000"/>
                </a:lnSpc>
                <a:spcBef>
                  <a:spcPct val="20000"/>
                </a:spcBef>
              </a:pPr>
              <a:t>24</a:t>
            </a:fld>
            <a:endParaRPr lang="en-US" sz="900">
              <a:solidFill>
                <a:schemeClr val="bg1"/>
              </a:solidFill>
            </a:endParaRPr>
          </a:p>
        </p:txBody>
      </p:sp>
      <p:sp>
        <p:nvSpPr>
          <p:cNvPr id="7" name="Date Placeholder 6"/>
          <p:cNvSpPr>
            <a:spLocks noGrp="1"/>
          </p:cNvSpPr>
          <p:nvPr>
            <p:ph type="dt" sz="quarter" idx="10"/>
          </p:nvPr>
        </p:nvSpPr>
        <p:spPr/>
        <p:txBody>
          <a:bodyPr/>
          <a:lstStyle/>
          <a:p>
            <a:pPr>
              <a:defRPr/>
            </a:pPr>
            <a:endParaRPr lang="en-US" dirty="0"/>
          </a:p>
        </p:txBody>
      </p:sp>
      <p:sp>
        <p:nvSpPr>
          <p:cNvPr id="8" name="Slide Number Placeholder 7"/>
          <p:cNvSpPr>
            <a:spLocks noGrp="1"/>
          </p:cNvSpPr>
          <p:nvPr>
            <p:ph type="sldNum" sz="quarter" idx="12"/>
          </p:nvPr>
        </p:nvSpPr>
        <p:spPr/>
        <p:txBody>
          <a:bodyPr/>
          <a:lstStyle/>
          <a:p>
            <a:pPr>
              <a:defRPr/>
            </a:pPr>
            <a:fld id="{94425108-6AA7-4769-B2BA-D378862C1A8E}" type="slidenum">
              <a:rPr lang="en-US" smtClean="0"/>
              <a:pPr>
                <a:defRPr/>
              </a:pPr>
              <a:t>24</a:t>
            </a:fld>
            <a:endParaRPr lang="en-US" dirty="0"/>
          </a:p>
        </p:txBody>
      </p:sp>
    </p:spTree>
    <p:extLst>
      <p:ext uri="{BB962C8B-B14F-4D97-AF65-F5344CB8AC3E}">
        <p14:creationId xmlns:p14="http://schemas.microsoft.com/office/powerpoint/2010/main" val="120965781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endParaRPr lang="en-US" dirty="0"/>
          </a:p>
        </p:txBody>
      </p:sp>
      <p:sp>
        <p:nvSpPr>
          <p:cNvPr id="98307" name="Rectangle 106"/>
          <p:cNvSpPr>
            <a:spLocks noGrp="1" noChangeArrowheads="1"/>
          </p:cNvSpPr>
          <p:nvPr>
            <p:ph type="ftr" sz="quarter" idx="11"/>
          </p:nvPr>
        </p:nvSpPr>
        <p:spPr/>
        <p:txBody>
          <a:bodyPr/>
          <a:lstStyle/>
          <a:p>
            <a:pPr>
              <a:defRPr/>
            </a:pPr>
            <a:endParaRPr lang="en-US" dirty="0"/>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25</a:t>
            </a:fld>
            <a:endParaRPr lang="en-US"/>
          </a:p>
        </p:txBody>
      </p:sp>
      <p:sp>
        <p:nvSpPr>
          <p:cNvPr id="1922051" name="Rectangle 3"/>
          <p:cNvSpPr>
            <a:spLocks noGrp="1" noChangeArrowheads="1"/>
          </p:cNvSpPr>
          <p:nvPr>
            <p:ph type="body" idx="1"/>
          </p:nvPr>
        </p:nvSpPr>
        <p:spPr>
          <a:xfrm>
            <a:off x="548909" y="1452428"/>
            <a:ext cx="8169275" cy="4909226"/>
          </a:xfrm>
        </p:spPr>
        <p:txBody>
          <a:bodyPr/>
          <a:lstStyle/>
          <a:p>
            <a:pPr>
              <a:lnSpc>
                <a:spcPct val="100000"/>
              </a:lnSpc>
              <a:spcBef>
                <a:spcPts val="0"/>
              </a:spcBef>
            </a:pPr>
            <a:r>
              <a:rPr lang="en-US" sz="2600" b="1" dirty="0"/>
              <a:t>Loss aversion</a:t>
            </a:r>
            <a:r>
              <a:rPr lang="en-US" sz="2600" dirty="0"/>
              <a:t> refers to people's tendency to prefer avoiding losses to acquiring equivalent gains</a:t>
            </a:r>
          </a:p>
          <a:p>
            <a:pPr lvl="1">
              <a:lnSpc>
                <a:spcPct val="100000"/>
              </a:lnSpc>
              <a:spcBef>
                <a:spcPts val="0"/>
              </a:spcBef>
            </a:pPr>
            <a:r>
              <a:rPr lang="en-US" dirty="0"/>
              <a:t>one who loses $100 will lose more satisfaction than another person will gain satisfaction from a $100 gain</a:t>
            </a:r>
            <a:br>
              <a:rPr lang="en-US" dirty="0"/>
            </a:br>
            <a:endParaRPr lang="en-US" sz="2400" dirty="0"/>
          </a:p>
          <a:p>
            <a:pPr>
              <a:lnSpc>
                <a:spcPct val="100000"/>
              </a:lnSpc>
              <a:spcBef>
                <a:spcPts val="0"/>
              </a:spcBef>
            </a:pPr>
            <a:r>
              <a:rPr lang="en-US" sz="2600" dirty="0"/>
              <a:t>Research shows that people tend to consider a premium payment as a guaranteed “loss” and the rare receipt of an insurance claims payment—even of a much larger amount—as a less valuable gain.</a:t>
            </a:r>
          </a:p>
          <a:p>
            <a:pPr lvl="1">
              <a:lnSpc>
                <a:spcPct val="100000"/>
              </a:lnSpc>
              <a:spcBef>
                <a:spcPts val="0"/>
              </a:spcBef>
            </a:pPr>
            <a:r>
              <a:rPr lang="en-US" dirty="0"/>
              <a:t>This might help explain why </a:t>
            </a:r>
            <a:r>
              <a:rPr lang="en-US" dirty="0" err="1"/>
              <a:t>why</a:t>
            </a:r>
            <a:r>
              <a:rPr lang="en-US" dirty="0"/>
              <a:t> many people and businesses don’t buy various types of insurance 	</a:t>
            </a:r>
          </a:p>
        </p:txBody>
      </p:sp>
      <p:sp>
        <p:nvSpPr>
          <p:cNvPr id="8" name="Rectangle 2"/>
          <p:cNvSpPr txBox="1">
            <a:spLocks noChangeArrowheads="1"/>
          </p:cNvSpPr>
          <p:nvPr/>
        </p:nvSpPr>
        <p:spPr bwMode="black">
          <a:xfrm>
            <a:off x="887411" y="326332"/>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What is Loss Aversion and</a:t>
            </a:r>
            <a:br>
              <a:rPr lang="en-US" sz="3000" b="1" kern="0" dirty="0">
                <a:solidFill>
                  <a:srgbClr val="225A7A"/>
                </a:solidFill>
                <a:ea typeface="+mj-ea"/>
                <a:cs typeface="+mj-cs"/>
              </a:rPr>
            </a:br>
            <a:r>
              <a:rPr lang="en-US" sz="3000" b="1" kern="0" dirty="0">
                <a:solidFill>
                  <a:srgbClr val="225A7A"/>
                </a:solidFill>
                <a:ea typeface="+mj-ea"/>
                <a:cs typeface="+mj-cs"/>
              </a:rPr>
              <a:t>How Does it Affect Insurance Buying?</a:t>
            </a:r>
          </a:p>
        </p:txBody>
      </p:sp>
    </p:spTree>
    <p:extLst>
      <p:ext uri="{BB962C8B-B14F-4D97-AF65-F5344CB8AC3E}">
        <p14:creationId xmlns:p14="http://schemas.microsoft.com/office/powerpoint/2010/main" val="11498953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endParaRPr lang="en-US" dirty="0"/>
          </a:p>
        </p:txBody>
      </p:sp>
      <p:sp>
        <p:nvSpPr>
          <p:cNvPr id="98307" name="Rectangle 106"/>
          <p:cNvSpPr>
            <a:spLocks noGrp="1" noChangeArrowheads="1"/>
          </p:cNvSpPr>
          <p:nvPr>
            <p:ph type="ftr" sz="quarter" idx="11"/>
          </p:nvPr>
        </p:nvSpPr>
        <p:spPr/>
        <p:txBody>
          <a:bodyPr/>
          <a:lstStyle/>
          <a:p>
            <a:pPr>
              <a:defRPr/>
            </a:pPr>
            <a:endParaRPr lang="en-US" dirty="0"/>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26</a:t>
            </a:fld>
            <a:endParaRPr lang="en-US"/>
          </a:p>
        </p:txBody>
      </p:sp>
      <p:sp>
        <p:nvSpPr>
          <p:cNvPr id="1922051" name="Rectangle 3"/>
          <p:cNvSpPr>
            <a:spLocks noGrp="1" noChangeArrowheads="1"/>
          </p:cNvSpPr>
          <p:nvPr>
            <p:ph type="body" idx="1"/>
          </p:nvPr>
        </p:nvSpPr>
        <p:spPr>
          <a:xfrm>
            <a:off x="548909" y="1452428"/>
            <a:ext cx="8169275" cy="4909226"/>
          </a:xfrm>
        </p:spPr>
        <p:txBody>
          <a:bodyPr/>
          <a:lstStyle/>
          <a:p>
            <a:pPr>
              <a:lnSpc>
                <a:spcPct val="100000"/>
              </a:lnSpc>
              <a:spcBef>
                <a:spcPts val="0"/>
              </a:spcBef>
            </a:pPr>
            <a:r>
              <a:rPr lang="en-US" sz="2000" dirty="0"/>
              <a:t>Imagine you are a physician in an Asian village, and 600 people have a life-threatening disease.</a:t>
            </a:r>
            <a:br>
              <a:rPr lang="en-US" sz="2000" dirty="0"/>
            </a:br>
            <a:endParaRPr lang="en-US" sz="2000" dirty="0"/>
          </a:p>
          <a:p>
            <a:pPr>
              <a:lnSpc>
                <a:spcPct val="100000"/>
              </a:lnSpc>
              <a:spcBef>
                <a:spcPts val="0"/>
              </a:spcBef>
            </a:pPr>
            <a:r>
              <a:rPr lang="en-US" sz="2000" u="sng" dirty="0"/>
              <a:t>Case 1. </a:t>
            </a:r>
            <a:r>
              <a:rPr lang="en-US" sz="2000" dirty="0"/>
              <a:t>Two treatments exist: Treatment A will save exactly 200 people. With Treatment B, there is a 1/3 chance to save all 600 people and a 2/3 chance that you will save no one. Which treatment do you choose?</a:t>
            </a:r>
            <a:br>
              <a:rPr lang="en-US" sz="2000" dirty="0"/>
            </a:br>
            <a:endParaRPr lang="en-US" sz="2000" dirty="0"/>
          </a:p>
          <a:p>
            <a:pPr>
              <a:lnSpc>
                <a:spcPct val="100000"/>
              </a:lnSpc>
              <a:spcBef>
                <a:spcPts val="0"/>
              </a:spcBef>
            </a:pPr>
            <a:r>
              <a:rPr lang="en-US" sz="2000" u="sng" dirty="0"/>
              <a:t>Case 2. </a:t>
            </a:r>
            <a:r>
              <a:rPr lang="en-US" sz="2000" dirty="0"/>
              <a:t>Two treatments exist: With treatment C, exactly 400 people will die. With Treatment D, there is a 1/3 chance that no one will die, and a 2/3 chance that everyone will die. Which treatment do you choose?</a:t>
            </a:r>
            <a:br>
              <a:rPr lang="en-US" sz="2000" dirty="0"/>
            </a:br>
            <a:endParaRPr lang="en-US" sz="2000" dirty="0"/>
          </a:p>
          <a:p>
            <a:pPr>
              <a:lnSpc>
                <a:spcPct val="100000"/>
              </a:lnSpc>
              <a:spcBef>
                <a:spcPts val="0"/>
              </a:spcBef>
            </a:pPr>
            <a:r>
              <a:rPr lang="en-US" sz="2000" dirty="0"/>
              <a:t>In Case 1, the vast majority choose Treatment A. In Case 2, the vast majority choose Treatment D.</a:t>
            </a:r>
            <a:br>
              <a:rPr lang="en-US" sz="2000" dirty="0"/>
            </a:br>
            <a:endParaRPr lang="en-US" sz="2000" dirty="0"/>
          </a:p>
        </p:txBody>
      </p:sp>
      <p:sp>
        <p:nvSpPr>
          <p:cNvPr id="8" name="Rectangle 2"/>
          <p:cNvSpPr txBox="1">
            <a:spLocks noChangeArrowheads="1"/>
          </p:cNvSpPr>
          <p:nvPr/>
        </p:nvSpPr>
        <p:spPr bwMode="black">
          <a:xfrm>
            <a:off x="887411" y="326332"/>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A Famous Loss Aversion Experiment</a:t>
            </a:r>
          </a:p>
        </p:txBody>
      </p:sp>
    </p:spTree>
    <p:extLst>
      <p:ext uri="{BB962C8B-B14F-4D97-AF65-F5344CB8AC3E}">
        <p14:creationId xmlns:p14="http://schemas.microsoft.com/office/powerpoint/2010/main" val="37962783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20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945423"/>
            <a:ext cx="7981950" cy="79314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Insurance Literacy</a:t>
            </a:r>
          </a:p>
        </p:txBody>
      </p:sp>
      <p:sp>
        <p:nvSpPr>
          <p:cNvPr id="501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E67BCFB-2310-488A-802C-52F1AE771F27}" type="slidenum">
              <a:rPr lang="en-US" sz="900">
                <a:solidFill>
                  <a:schemeClr val="bg1"/>
                </a:solidFill>
              </a:rPr>
              <a:pPr algn="r" eaLnBrk="0" hangingPunct="0">
                <a:lnSpc>
                  <a:spcPct val="85000"/>
                </a:lnSpc>
                <a:spcBef>
                  <a:spcPct val="20000"/>
                </a:spcBef>
              </a:pPr>
              <a:t>27</a:t>
            </a:fld>
            <a:endParaRPr lang="en-US" sz="900">
              <a:solidFill>
                <a:schemeClr val="bg1"/>
              </a:solidFill>
            </a:endParaRPr>
          </a:p>
        </p:txBody>
      </p:sp>
      <p:sp>
        <p:nvSpPr>
          <p:cNvPr id="7" name="Date Placeholder 6"/>
          <p:cNvSpPr>
            <a:spLocks noGrp="1"/>
          </p:cNvSpPr>
          <p:nvPr>
            <p:ph type="dt" sz="quarter" idx="10"/>
          </p:nvPr>
        </p:nvSpPr>
        <p:spPr/>
        <p:txBody>
          <a:bodyPr/>
          <a:lstStyle/>
          <a:p>
            <a:pPr>
              <a:defRPr/>
            </a:pPr>
            <a:endParaRPr lang="en-US" dirty="0"/>
          </a:p>
        </p:txBody>
      </p:sp>
      <p:sp>
        <p:nvSpPr>
          <p:cNvPr id="8" name="Slide Number Placeholder 7"/>
          <p:cNvSpPr>
            <a:spLocks noGrp="1"/>
          </p:cNvSpPr>
          <p:nvPr>
            <p:ph type="sldNum" sz="quarter" idx="12"/>
          </p:nvPr>
        </p:nvSpPr>
        <p:spPr/>
        <p:txBody>
          <a:bodyPr/>
          <a:lstStyle/>
          <a:p>
            <a:pPr>
              <a:defRPr/>
            </a:pPr>
            <a:fld id="{94425108-6AA7-4769-B2BA-D378862C1A8E}" type="slidenum">
              <a:rPr lang="en-US" smtClean="0"/>
              <a:pPr>
                <a:defRPr/>
              </a:pPr>
              <a:t>27</a:t>
            </a:fld>
            <a:endParaRPr lang="en-US" dirty="0"/>
          </a:p>
        </p:txBody>
      </p:sp>
    </p:spTree>
    <p:extLst>
      <p:ext uri="{BB962C8B-B14F-4D97-AF65-F5344CB8AC3E}">
        <p14:creationId xmlns:p14="http://schemas.microsoft.com/office/powerpoint/2010/main" val="122142986"/>
      </p:ext>
    </p:extLst>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endParaRPr lang="en-US" dirty="0"/>
          </a:p>
        </p:txBody>
      </p:sp>
      <p:sp>
        <p:nvSpPr>
          <p:cNvPr id="98307" name="Rectangle 106"/>
          <p:cNvSpPr>
            <a:spLocks noGrp="1" noChangeArrowheads="1"/>
          </p:cNvSpPr>
          <p:nvPr>
            <p:ph type="ftr" sz="quarter" idx="11"/>
          </p:nvPr>
        </p:nvSpPr>
        <p:spPr/>
        <p:txBody>
          <a:bodyPr/>
          <a:lstStyle/>
          <a:p>
            <a:pPr>
              <a:defRPr/>
            </a:pPr>
            <a:endParaRPr lang="en-US" dirty="0"/>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28</a:t>
            </a:fld>
            <a:endParaRPr lang="en-US"/>
          </a:p>
        </p:txBody>
      </p:sp>
      <p:sp>
        <p:nvSpPr>
          <p:cNvPr id="1922051" name="Rectangle 3"/>
          <p:cNvSpPr>
            <a:spLocks noGrp="1" noChangeArrowheads="1"/>
          </p:cNvSpPr>
          <p:nvPr>
            <p:ph type="body" idx="1"/>
          </p:nvPr>
        </p:nvSpPr>
        <p:spPr>
          <a:xfrm>
            <a:off x="487362" y="1223828"/>
            <a:ext cx="8169275" cy="4909226"/>
          </a:xfrm>
        </p:spPr>
        <p:txBody>
          <a:bodyPr/>
          <a:lstStyle/>
          <a:p>
            <a:pPr>
              <a:lnSpc>
                <a:spcPct val="100000"/>
              </a:lnSpc>
              <a:spcBef>
                <a:spcPts val="0"/>
              </a:spcBef>
            </a:pPr>
            <a:r>
              <a:rPr lang="en-US" sz="2600" dirty="0"/>
              <a:t>Increasingly severe weather increases the likelihood that </a:t>
            </a:r>
            <a:r>
              <a:rPr lang="en-US" sz="2600" dirty="0" err="1"/>
              <a:t>policyowners</a:t>
            </a:r>
            <a:r>
              <a:rPr lang="en-US" sz="2600" dirty="0"/>
              <a:t> will have a significant loss that could be insured.</a:t>
            </a:r>
          </a:p>
          <a:p>
            <a:pPr>
              <a:lnSpc>
                <a:spcPct val="100000"/>
              </a:lnSpc>
              <a:spcBef>
                <a:spcPts val="0"/>
              </a:spcBef>
            </a:pPr>
            <a:r>
              <a:rPr lang="en-US" sz="2600" dirty="0"/>
              <a:t>Research shows that financially literate people are more likely to act, while less-financially-literate people procrastinate and often don’t act</a:t>
            </a:r>
          </a:p>
          <a:p>
            <a:pPr lvl="1">
              <a:lnSpc>
                <a:spcPct val="100000"/>
              </a:lnSpc>
              <a:spcBef>
                <a:spcPts val="0"/>
              </a:spcBef>
            </a:pPr>
            <a:r>
              <a:rPr lang="en-US" dirty="0"/>
              <a:t>This might help explain why so few people have flood insurance </a:t>
            </a:r>
          </a:p>
          <a:p>
            <a:pPr>
              <a:lnSpc>
                <a:spcPct val="100000"/>
              </a:lnSpc>
              <a:spcBef>
                <a:spcPts val="0"/>
              </a:spcBef>
            </a:pPr>
            <a:r>
              <a:rPr lang="en-US" sz="2600" dirty="0"/>
              <a:t>When new types of exposures arise, financially-literate people are more likely to buy insurance against them </a:t>
            </a:r>
            <a:r>
              <a:rPr lang="en-US" dirty="0"/>
              <a:t>	</a:t>
            </a:r>
          </a:p>
        </p:txBody>
      </p:sp>
      <p:sp>
        <p:nvSpPr>
          <p:cNvPr id="8" name="Rectangle 2"/>
          <p:cNvSpPr txBox="1">
            <a:spLocks noChangeArrowheads="1"/>
          </p:cNvSpPr>
          <p:nvPr/>
        </p:nvSpPr>
        <p:spPr bwMode="black">
          <a:xfrm>
            <a:off x="887411" y="326332"/>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Why the Issue of </a:t>
            </a:r>
            <a:r>
              <a:rPr lang="en-US" sz="3000" b="1" kern="0" dirty="0">
                <a:solidFill>
                  <a:srgbClr val="225A7A"/>
                </a:solidFill>
              </a:rPr>
              <a:t>Financial Literacy</a:t>
            </a:r>
            <a:br>
              <a:rPr lang="en-US" sz="3000" b="1" kern="0" dirty="0">
                <a:solidFill>
                  <a:srgbClr val="225A7A"/>
                </a:solidFill>
              </a:rPr>
            </a:br>
            <a:r>
              <a:rPr lang="en-US" sz="3000" b="1" kern="0" dirty="0">
                <a:solidFill>
                  <a:srgbClr val="225A7A"/>
                </a:solidFill>
              </a:rPr>
              <a:t>Is Important for </a:t>
            </a:r>
            <a:r>
              <a:rPr lang="en-US" sz="3000" b="1" kern="0" dirty="0">
                <a:solidFill>
                  <a:srgbClr val="225A7A"/>
                </a:solidFill>
                <a:ea typeface="+mj-ea"/>
                <a:cs typeface="+mj-cs"/>
              </a:rPr>
              <a:t>P/C Insurance</a:t>
            </a:r>
          </a:p>
        </p:txBody>
      </p:sp>
    </p:spTree>
    <p:extLst>
      <p:ext uri="{BB962C8B-B14F-4D97-AF65-F5344CB8AC3E}">
        <p14:creationId xmlns:p14="http://schemas.microsoft.com/office/powerpoint/2010/main" val="15150260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endParaRPr lang="en-US" dirty="0"/>
          </a:p>
        </p:txBody>
      </p:sp>
      <p:sp>
        <p:nvSpPr>
          <p:cNvPr id="98307" name="Rectangle 106"/>
          <p:cNvSpPr>
            <a:spLocks noGrp="1" noChangeArrowheads="1"/>
          </p:cNvSpPr>
          <p:nvPr>
            <p:ph type="ftr" sz="quarter" idx="11"/>
          </p:nvPr>
        </p:nvSpPr>
        <p:spPr/>
        <p:txBody>
          <a:bodyPr/>
          <a:lstStyle/>
          <a:p>
            <a:pPr>
              <a:defRPr/>
            </a:pPr>
            <a:endParaRPr lang="en-US" dirty="0"/>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29</a:t>
            </a:fld>
            <a:endParaRPr lang="en-US"/>
          </a:p>
        </p:txBody>
      </p:sp>
      <p:sp>
        <p:nvSpPr>
          <p:cNvPr id="1922051" name="Rectangle 3"/>
          <p:cNvSpPr>
            <a:spLocks noGrp="1" noChangeArrowheads="1"/>
          </p:cNvSpPr>
          <p:nvPr>
            <p:ph type="body" idx="1"/>
          </p:nvPr>
        </p:nvSpPr>
        <p:spPr>
          <a:xfrm>
            <a:off x="487362" y="1223828"/>
            <a:ext cx="8169275" cy="4909226"/>
          </a:xfrm>
        </p:spPr>
        <p:txBody>
          <a:bodyPr/>
          <a:lstStyle/>
          <a:p>
            <a:pPr>
              <a:lnSpc>
                <a:spcPct val="100000"/>
              </a:lnSpc>
              <a:spcBef>
                <a:spcPts val="0"/>
              </a:spcBef>
            </a:pPr>
            <a:r>
              <a:rPr lang="en-US" dirty="0"/>
              <a:t>People who don’t understand their policies—or the events they insure against—are likely to blame, or be antagonistic to, insurers and agents	</a:t>
            </a:r>
          </a:p>
          <a:p>
            <a:pPr lvl="1">
              <a:lnSpc>
                <a:spcPct val="100000"/>
              </a:lnSpc>
              <a:spcBef>
                <a:spcPts val="0"/>
              </a:spcBef>
            </a:pPr>
            <a:r>
              <a:rPr lang="en-US" sz="2400" dirty="0"/>
              <a:t>Legislatures might create organizations like the federal Consumer Financial Protection Bureau to “protect” unsophisticated </a:t>
            </a:r>
            <a:r>
              <a:rPr lang="en-US" sz="2400" dirty="0" err="1"/>
              <a:t>policyowners</a:t>
            </a:r>
            <a:endParaRPr lang="en-US" sz="2400" dirty="0"/>
          </a:p>
          <a:p>
            <a:pPr lvl="1">
              <a:lnSpc>
                <a:spcPct val="100000"/>
              </a:lnSpc>
              <a:spcBef>
                <a:spcPts val="0"/>
              </a:spcBef>
            </a:pPr>
            <a:r>
              <a:rPr lang="en-US" sz="2400" dirty="0"/>
              <a:t>Growing numbers of policyholders will be age 80 and over. Many will have cognitive limitations and might become financially illiterate even if they were previously financially literate. Agents and insurers will have to develop strategies for dealing with these people.</a:t>
            </a:r>
          </a:p>
        </p:txBody>
      </p:sp>
      <p:sp>
        <p:nvSpPr>
          <p:cNvPr id="8" name="Rectangle 2"/>
          <p:cNvSpPr txBox="1">
            <a:spLocks noChangeArrowheads="1"/>
          </p:cNvSpPr>
          <p:nvPr/>
        </p:nvSpPr>
        <p:spPr bwMode="black">
          <a:xfrm>
            <a:off x="643917" y="379085"/>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Why the Issue of </a:t>
            </a:r>
            <a:r>
              <a:rPr lang="en-US" sz="3000" b="1" kern="0" dirty="0">
                <a:solidFill>
                  <a:srgbClr val="225A7A"/>
                </a:solidFill>
              </a:rPr>
              <a:t>Financial Literacy</a:t>
            </a:r>
            <a:br>
              <a:rPr lang="en-US" sz="3000" b="1" kern="0" dirty="0">
                <a:solidFill>
                  <a:srgbClr val="225A7A"/>
                </a:solidFill>
              </a:rPr>
            </a:br>
            <a:r>
              <a:rPr lang="en-US" sz="3000" b="1" kern="0" dirty="0">
                <a:solidFill>
                  <a:srgbClr val="225A7A"/>
                </a:solidFill>
              </a:rPr>
              <a:t>Is Important for </a:t>
            </a:r>
            <a:r>
              <a:rPr lang="en-US" sz="3000" b="1" kern="0" dirty="0">
                <a:solidFill>
                  <a:srgbClr val="225A7A"/>
                </a:solidFill>
                <a:ea typeface="+mj-ea"/>
                <a:cs typeface="+mj-cs"/>
              </a:rPr>
              <a:t>P/C Insurance</a:t>
            </a:r>
          </a:p>
        </p:txBody>
      </p:sp>
    </p:spTree>
    <p:extLst>
      <p:ext uri="{BB962C8B-B14F-4D97-AF65-F5344CB8AC3E}">
        <p14:creationId xmlns:p14="http://schemas.microsoft.com/office/powerpoint/2010/main" val="33645421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264" y="353114"/>
            <a:ext cx="8031246" cy="950976"/>
          </a:xfrm>
        </p:spPr>
        <p:txBody>
          <a:bodyPr/>
          <a:lstStyle/>
          <a:p>
            <a:r>
              <a:rPr lang="en-US" sz="2600" dirty="0"/>
              <a:t>The Global “Protection Gap,” the difference between Economic Losses and Insured Losses generated by catastrophes, is growing</a:t>
            </a:r>
          </a:p>
        </p:txBody>
      </p:sp>
      <p:pic>
        <p:nvPicPr>
          <p:cNvPr id="4" name="Picture 3"/>
          <p:cNvPicPr>
            <a:picLocks noChangeAspect="1"/>
          </p:cNvPicPr>
          <p:nvPr/>
        </p:nvPicPr>
        <p:blipFill>
          <a:blip r:embed="rId2"/>
          <a:stretch>
            <a:fillRect/>
          </a:stretch>
        </p:blipFill>
        <p:spPr>
          <a:xfrm>
            <a:off x="808892" y="1821387"/>
            <a:ext cx="5772883" cy="4931544"/>
          </a:xfrm>
          <a:prstGeom prst="rect">
            <a:avLst/>
          </a:prstGeom>
        </p:spPr>
      </p:pic>
      <p:sp>
        <p:nvSpPr>
          <p:cNvPr id="5" name="TextBox 4"/>
          <p:cNvSpPr txBox="1"/>
          <p:nvPr/>
        </p:nvSpPr>
        <p:spPr>
          <a:xfrm>
            <a:off x="439616" y="1341256"/>
            <a:ext cx="1600200" cy="480131"/>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$Billions, in 2016 dollars</a:t>
            </a:r>
          </a:p>
        </p:txBody>
      </p:sp>
      <p:sp>
        <p:nvSpPr>
          <p:cNvPr id="6" name="TextBox 5"/>
          <p:cNvSpPr txBox="1"/>
          <p:nvPr/>
        </p:nvSpPr>
        <p:spPr>
          <a:xfrm>
            <a:off x="6587109" y="1735010"/>
            <a:ext cx="2231575" cy="2086725"/>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b="1" dirty="0"/>
              <a:t>In terms of 10-year rolling averages, between 1991 and 2016, insured losses grew by 4.6% per year but economic losses by 5.6% per year.</a:t>
            </a:r>
          </a:p>
        </p:txBody>
      </p:sp>
    </p:spTree>
    <p:extLst>
      <p:ext uri="{BB962C8B-B14F-4D97-AF65-F5344CB8AC3E}">
        <p14:creationId xmlns:p14="http://schemas.microsoft.com/office/powerpoint/2010/main" val="2561888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endParaRPr lang="en-US" dirty="0"/>
          </a:p>
        </p:txBody>
      </p:sp>
      <p:sp>
        <p:nvSpPr>
          <p:cNvPr id="98307" name="Rectangle 106"/>
          <p:cNvSpPr>
            <a:spLocks noGrp="1" noChangeArrowheads="1"/>
          </p:cNvSpPr>
          <p:nvPr>
            <p:ph type="ftr" sz="quarter" idx="11"/>
          </p:nvPr>
        </p:nvSpPr>
        <p:spPr/>
        <p:txBody>
          <a:bodyPr/>
          <a:lstStyle/>
          <a:p>
            <a:pPr>
              <a:defRPr/>
            </a:pPr>
            <a:endParaRPr lang="en-US" dirty="0"/>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30</a:t>
            </a:fld>
            <a:endParaRPr lang="en-US"/>
          </a:p>
        </p:txBody>
      </p:sp>
      <p:sp>
        <p:nvSpPr>
          <p:cNvPr id="1922051" name="Rectangle 3"/>
          <p:cNvSpPr>
            <a:spLocks noGrp="1" noChangeArrowheads="1"/>
          </p:cNvSpPr>
          <p:nvPr>
            <p:ph type="body" idx="1"/>
          </p:nvPr>
        </p:nvSpPr>
        <p:spPr>
          <a:xfrm>
            <a:off x="526272" y="1472120"/>
            <a:ext cx="8169275" cy="4909226"/>
          </a:xfrm>
        </p:spPr>
        <p:txBody>
          <a:bodyPr/>
          <a:lstStyle/>
          <a:p>
            <a:pPr>
              <a:lnSpc>
                <a:spcPct val="70000"/>
              </a:lnSpc>
              <a:spcBef>
                <a:spcPts val="1200"/>
              </a:spcBef>
            </a:pPr>
            <a:r>
              <a:rPr lang="en-US" sz="2600" dirty="0"/>
              <a:t>It seems likely that financially illiterate people are…</a:t>
            </a:r>
          </a:p>
          <a:p>
            <a:pPr lvl="1">
              <a:lnSpc>
                <a:spcPct val="70000"/>
              </a:lnSpc>
              <a:spcBef>
                <a:spcPts val="1200"/>
              </a:spcBef>
            </a:pPr>
            <a:r>
              <a:rPr lang="en-US" sz="2500" dirty="0"/>
              <a:t>Less likely to buy and renew P/C insurance when they are not required to do so</a:t>
            </a:r>
          </a:p>
          <a:p>
            <a:pPr lvl="1">
              <a:lnSpc>
                <a:spcPct val="70000"/>
              </a:lnSpc>
              <a:spcBef>
                <a:spcPts val="1200"/>
              </a:spcBef>
            </a:pPr>
            <a:r>
              <a:rPr lang="en-US" sz="2500" dirty="0"/>
              <a:t>Less likely to buy and renew P/C insurance even when they are required to do so</a:t>
            </a:r>
          </a:p>
          <a:p>
            <a:pPr lvl="2">
              <a:lnSpc>
                <a:spcPct val="70000"/>
              </a:lnSpc>
              <a:spcBef>
                <a:spcPts val="1200"/>
              </a:spcBef>
            </a:pPr>
            <a:r>
              <a:rPr lang="en-US" dirty="0"/>
              <a:t>Low financial literacy might help to explain high percentages of drivers who don’t have auto insurance</a:t>
            </a:r>
          </a:p>
          <a:p>
            <a:pPr lvl="1">
              <a:lnSpc>
                <a:spcPct val="70000"/>
              </a:lnSpc>
              <a:spcBef>
                <a:spcPts val="1200"/>
              </a:spcBef>
            </a:pPr>
            <a:r>
              <a:rPr lang="en-US" sz="2500" dirty="0"/>
              <a:t>Less likely to buy appropriate policy limits</a:t>
            </a:r>
          </a:p>
          <a:p>
            <a:pPr lvl="1">
              <a:lnSpc>
                <a:spcPct val="70000"/>
              </a:lnSpc>
              <a:spcBef>
                <a:spcPts val="1200"/>
              </a:spcBef>
            </a:pPr>
            <a:r>
              <a:rPr lang="en-US" sz="2500" dirty="0"/>
              <a:t>Less likely to understand policy terms and features (e.g., hurricane deductibles)</a:t>
            </a:r>
          </a:p>
          <a:p>
            <a:pPr lvl="1">
              <a:lnSpc>
                <a:spcPct val="70000"/>
              </a:lnSpc>
              <a:spcBef>
                <a:spcPts val="1200"/>
              </a:spcBef>
            </a:pPr>
            <a:r>
              <a:rPr lang="en-US" sz="2500" dirty="0"/>
              <a:t>More likely to focus on price (because they don’t understand other aspects of the P/C insurance relationship)</a:t>
            </a:r>
          </a:p>
        </p:txBody>
      </p:sp>
      <p:sp>
        <p:nvSpPr>
          <p:cNvPr id="8" name="Rectangle 2"/>
          <p:cNvSpPr txBox="1">
            <a:spLocks noChangeArrowheads="1"/>
          </p:cNvSpPr>
          <p:nvPr/>
        </p:nvSpPr>
        <p:spPr bwMode="black">
          <a:xfrm>
            <a:off x="775801" y="493385"/>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P/C Insurance Implications</a:t>
            </a:r>
            <a:br>
              <a:rPr lang="en-US" sz="3000" b="1" kern="0" dirty="0">
                <a:solidFill>
                  <a:srgbClr val="225A7A"/>
                </a:solidFill>
                <a:ea typeface="+mj-ea"/>
                <a:cs typeface="+mj-cs"/>
              </a:rPr>
            </a:br>
            <a:r>
              <a:rPr lang="en-US" sz="3000" b="1" kern="0" dirty="0">
                <a:solidFill>
                  <a:srgbClr val="225A7A"/>
                </a:solidFill>
                <a:ea typeface="+mj-ea"/>
                <a:cs typeface="+mj-cs"/>
              </a:rPr>
              <a:t>of Financial Illiteracy</a:t>
            </a:r>
          </a:p>
        </p:txBody>
      </p:sp>
    </p:spTree>
    <p:extLst>
      <p:ext uri="{BB962C8B-B14F-4D97-AF65-F5344CB8AC3E}">
        <p14:creationId xmlns:p14="http://schemas.microsoft.com/office/powerpoint/2010/main" val="6665681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animEffect transition="in" filter="wipe(left)">
                                      <p:cBhvr>
                                        <p:cTn id="25"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Insurance Literacy:</a:t>
            </a:r>
            <a:br>
              <a:rPr lang="en-US" sz="4200" dirty="0">
                <a:solidFill>
                  <a:schemeClr val="bg1"/>
                </a:solidFill>
              </a:rPr>
            </a:br>
            <a:r>
              <a:rPr lang="en-US" sz="4200" dirty="0">
                <a:solidFill>
                  <a:schemeClr val="bg1"/>
                </a:solidFill>
              </a:rPr>
              <a:t>A Proposed 3-Question Test</a:t>
            </a:r>
          </a:p>
        </p:txBody>
      </p:sp>
      <p:sp>
        <p:nvSpPr>
          <p:cNvPr id="501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E67BCFB-2310-488A-802C-52F1AE771F27}" type="slidenum">
              <a:rPr lang="en-US" sz="900">
                <a:solidFill>
                  <a:schemeClr val="bg1"/>
                </a:solidFill>
              </a:rPr>
              <a:pPr algn="r" eaLnBrk="0" hangingPunct="0">
                <a:lnSpc>
                  <a:spcPct val="85000"/>
                </a:lnSpc>
                <a:spcBef>
                  <a:spcPct val="20000"/>
                </a:spcBef>
              </a:pPr>
              <a:t>31</a:t>
            </a:fld>
            <a:endParaRPr lang="en-US" sz="900">
              <a:solidFill>
                <a:schemeClr val="bg1"/>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94425108-6AA7-4769-B2BA-D378862C1A8E}" type="slidenum">
              <a:rPr lang="en-US" smtClean="0"/>
              <a:pPr>
                <a:defRPr/>
              </a:pPr>
              <a:t>31</a:t>
            </a:fld>
            <a:endParaRPr lang="en-US" dirty="0"/>
          </a:p>
        </p:txBody>
      </p:sp>
      <p:sp>
        <p:nvSpPr>
          <p:cNvPr id="2" name="TextBox 1"/>
          <p:cNvSpPr txBox="1"/>
          <p:nvPr/>
        </p:nvSpPr>
        <p:spPr>
          <a:xfrm>
            <a:off x="581025" y="4173166"/>
            <a:ext cx="7981950" cy="1200329"/>
          </a:xfrm>
          <a:prstGeom prst="rect">
            <a:avLst/>
          </a:prstGeom>
          <a:noFill/>
        </p:spPr>
        <p:txBody>
          <a:bodyPr wrap="square" rtlCol="0">
            <a:spAutoFit/>
          </a:bodyPr>
          <a:lstStyle/>
          <a:p>
            <a:pPr algn="ctr"/>
            <a:r>
              <a:rPr lang="en-US" sz="2400" b="1" dirty="0">
                <a:solidFill>
                  <a:srgbClr val="225A7A"/>
                </a:solidFill>
              </a:rPr>
              <a:t>This test has never been administered to anyone</a:t>
            </a:r>
            <a:br>
              <a:rPr lang="en-US" sz="2400" b="1" dirty="0">
                <a:solidFill>
                  <a:srgbClr val="225A7A"/>
                </a:solidFill>
              </a:rPr>
            </a:br>
            <a:r>
              <a:rPr lang="en-US" sz="2400" b="1" dirty="0">
                <a:solidFill>
                  <a:srgbClr val="225A7A"/>
                </a:solidFill>
              </a:rPr>
              <a:t>but if it were it might provide a </a:t>
            </a:r>
            <a:r>
              <a:rPr lang="en-US" sz="2400" b="1">
                <a:solidFill>
                  <a:srgbClr val="225A7A"/>
                </a:solidFill>
              </a:rPr>
              <a:t>rough indicator</a:t>
            </a:r>
            <a:br>
              <a:rPr lang="en-US" sz="2400" b="1">
                <a:solidFill>
                  <a:srgbClr val="225A7A"/>
                </a:solidFill>
              </a:rPr>
            </a:br>
            <a:r>
              <a:rPr lang="en-US" sz="2400" b="1">
                <a:solidFill>
                  <a:srgbClr val="225A7A"/>
                </a:solidFill>
              </a:rPr>
              <a:t>of </a:t>
            </a:r>
            <a:r>
              <a:rPr lang="en-US" sz="2400" b="1" dirty="0">
                <a:solidFill>
                  <a:srgbClr val="225A7A"/>
                </a:solidFill>
              </a:rPr>
              <a:t>property/casualty </a:t>
            </a:r>
            <a:r>
              <a:rPr lang="en-US" sz="2400" b="1">
                <a:solidFill>
                  <a:srgbClr val="225A7A"/>
                </a:solidFill>
              </a:rPr>
              <a:t>insurance literacy.</a:t>
            </a:r>
            <a:endParaRPr lang="en-US" sz="2400" b="1" dirty="0">
              <a:solidFill>
                <a:srgbClr val="225A7A"/>
              </a:solidFill>
            </a:endParaRPr>
          </a:p>
        </p:txBody>
      </p:sp>
    </p:spTree>
    <p:extLst>
      <p:ext uri="{BB962C8B-B14F-4D97-AF65-F5344CB8AC3E}">
        <p14:creationId xmlns:p14="http://schemas.microsoft.com/office/powerpoint/2010/main" val="389378572"/>
      </p:ext>
    </p:extLst>
  </p:cSld>
  <p:clrMapOvr>
    <a:masterClrMapping/>
  </p:clrMapOvr>
  <p:transition>
    <p:zoom dir="in"/>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endParaRPr lang="en-US" dirty="0"/>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32</a:t>
            </a:fld>
            <a:endParaRPr lang="en-US"/>
          </a:p>
        </p:txBody>
      </p:sp>
      <p:sp>
        <p:nvSpPr>
          <p:cNvPr id="1922051" name="Rectangle 3"/>
          <p:cNvSpPr>
            <a:spLocks noGrp="1" noChangeArrowheads="1"/>
          </p:cNvSpPr>
          <p:nvPr>
            <p:ph type="body" idx="1"/>
          </p:nvPr>
        </p:nvSpPr>
        <p:spPr>
          <a:xfrm>
            <a:off x="457200" y="1219200"/>
            <a:ext cx="8169275" cy="5286375"/>
          </a:xfrm>
        </p:spPr>
        <p:txBody>
          <a:bodyPr/>
          <a:lstStyle/>
          <a:p>
            <a:pPr>
              <a:lnSpc>
                <a:spcPct val="70000"/>
              </a:lnSpc>
              <a:spcBef>
                <a:spcPts val="1200"/>
              </a:spcBef>
            </a:pPr>
            <a:r>
              <a:rPr lang="en-US" sz="3200" dirty="0"/>
              <a:t>If you had $500 deductible in your insurance policy and you had $2,000 of damage covered by the policy, how much would the insurance company pay?</a:t>
            </a:r>
          </a:p>
          <a:p>
            <a:pPr lvl="1">
              <a:lnSpc>
                <a:spcPct val="70000"/>
              </a:lnSpc>
              <a:spcBef>
                <a:spcPts val="1200"/>
              </a:spcBef>
            </a:pPr>
            <a:r>
              <a:rPr lang="en-US" sz="3200" dirty="0"/>
              <a:t>$2,000</a:t>
            </a:r>
          </a:p>
          <a:p>
            <a:pPr lvl="1">
              <a:lnSpc>
                <a:spcPct val="70000"/>
              </a:lnSpc>
              <a:spcBef>
                <a:spcPts val="1200"/>
              </a:spcBef>
            </a:pPr>
            <a:r>
              <a:rPr lang="en-US" sz="3200" dirty="0"/>
              <a:t>$1,500</a:t>
            </a:r>
          </a:p>
          <a:p>
            <a:pPr lvl="1">
              <a:lnSpc>
                <a:spcPct val="70000"/>
              </a:lnSpc>
              <a:spcBef>
                <a:spcPts val="1200"/>
              </a:spcBef>
            </a:pPr>
            <a:r>
              <a:rPr lang="en-US" sz="3200" dirty="0"/>
              <a:t>$500</a:t>
            </a:r>
          </a:p>
          <a:p>
            <a:pPr lvl="1">
              <a:lnSpc>
                <a:spcPct val="70000"/>
              </a:lnSpc>
              <a:spcBef>
                <a:spcPts val="1200"/>
              </a:spcBef>
            </a:pPr>
            <a:r>
              <a:rPr lang="en-US" sz="3200" dirty="0"/>
              <a:t>Don’t know</a:t>
            </a:r>
          </a:p>
          <a:p>
            <a:pPr lvl="1">
              <a:lnSpc>
                <a:spcPct val="70000"/>
              </a:lnSpc>
              <a:spcBef>
                <a:spcPts val="1200"/>
              </a:spcBef>
            </a:pPr>
            <a:r>
              <a:rPr lang="en-US" sz="3200" dirty="0"/>
              <a:t>Refuse to answer</a:t>
            </a:r>
          </a:p>
        </p:txBody>
      </p:sp>
      <p:sp>
        <p:nvSpPr>
          <p:cNvPr id="8" name="Rectangle 2"/>
          <p:cNvSpPr txBox="1">
            <a:spLocks noChangeArrowheads="1"/>
          </p:cNvSpPr>
          <p:nvPr/>
        </p:nvSpPr>
        <p:spPr bwMode="black">
          <a:xfrm>
            <a:off x="330200" y="236538"/>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The First Insurance Literacy Question</a:t>
            </a:r>
          </a:p>
        </p:txBody>
      </p:sp>
    </p:spTree>
    <p:extLst>
      <p:ext uri="{BB962C8B-B14F-4D97-AF65-F5344CB8AC3E}">
        <p14:creationId xmlns:p14="http://schemas.microsoft.com/office/powerpoint/2010/main" val="27531262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33</a:t>
            </a:fld>
            <a:endParaRPr lang="en-US"/>
          </a:p>
        </p:txBody>
      </p:sp>
      <p:sp>
        <p:nvSpPr>
          <p:cNvPr id="1922051" name="Rectangle 3"/>
          <p:cNvSpPr>
            <a:spLocks noGrp="1" noChangeArrowheads="1"/>
          </p:cNvSpPr>
          <p:nvPr>
            <p:ph type="body" idx="1"/>
          </p:nvPr>
        </p:nvSpPr>
        <p:spPr>
          <a:xfrm>
            <a:off x="457200" y="1219200"/>
            <a:ext cx="8169275" cy="5286375"/>
          </a:xfrm>
        </p:spPr>
        <p:txBody>
          <a:bodyPr/>
          <a:lstStyle/>
          <a:p>
            <a:pPr>
              <a:lnSpc>
                <a:spcPct val="70000"/>
              </a:lnSpc>
              <a:spcBef>
                <a:spcPts val="1200"/>
              </a:spcBef>
            </a:pPr>
            <a:r>
              <a:rPr lang="en-US" sz="3200" dirty="0"/>
              <a:t>If your insurance policy had a policy limit of $50,000 and you had $80,000 of damage covered by the policy, how much would the insurance company pay?</a:t>
            </a:r>
          </a:p>
          <a:p>
            <a:pPr lvl="1">
              <a:lnSpc>
                <a:spcPct val="70000"/>
              </a:lnSpc>
              <a:spcBef>
                <a:spcPts val="1200"/>
              </a:spcBef>
            </a:pPr>
            <a:r>
              <a:rPr lang="en-US" sz="3200" dirty="0"/>
              <a:t>$80,000</a:t>
            </a:r>
          </a:p>
          <a:p>
            <a:pPr lvl="1">
              <a:lnSpc>
                <a:spcPct val="70000"/>
              </a:lnSpc>
              <a:spcBef>
                <a:spcPts val="1200"/>
              </a:spcBef>
            </a:pPr>
            <a:r>
              <a:rPr lang="en-US" sz="3200" dirty="0"/>
              <a:t>$50,000</a:t>
            </a:r>
          </a:p>
          <a:p>
            <a:pPr lvl="1">
              <a:lnSpc>
                <a:spcPct val="70000"/>
              </a:lnSpc>
              <a:spcBef>
                <a:spcPts val="1200"/>
              </a:spcBef>
            </a:pPr>
            <a:r>
              <a:rPr lang="en-US" sz="3200" dirty="0"/>
              <a:t>$30,000</a:t>
            </a:r>
          </a:p>
          <a:p>
            <a:pPr lvl="1">
              <a:lnSpc>
                <a:spcPct val="70000"/>
              </a:lnSpc>
              <a:spcBef>
                <a:spcPts val="1200"/>
              </a:spcBef>
            </a:pPr>
            <a:r>
              <a:rPr lang="en-US" sz="3200" dirty="0"/>
              <a:t>Don’t know</a:t>
            </a:r>
          </a:p>
          <a:p>
            <a:pPr lvl="1">
              <a:lnSpc>
                <a:spcPct val="70000"/>
              </a:lnSpc>
              <a:spcBef>
                <a:spcPts val="1200"/>
              </a:spcBef>
            </a:pPr>
            <a:r>
              <a:rPr lang="en-US" sz="3200" dirty="0"/>
              <a:t>Refuse to answer</a:t>
            </a:r>
          </a:p>
        </p:txBody>
      </p:sp>
      <p:sp>
        <p:nvSpPr>
          <p:cNvPr id="8" name="Rectangle 2"/>
          <p:cNvSpPr txBox="1">
            <a:spLocks noChangeArrowheads="1"/>
          </p:cNvSpPr>
          <p:nvPr/>
        </p:nvSpPr>
        <p:spPr bwMode="black">
          <a:xfrm>
            <a:off x="174557" y="466928"/>
            <a:ext cx="7490838" cy="524466"/>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The Second Insurance Literacy Question</a:t>
            </a:r>
          </a:p>
        </p:txBody>
      </p:sp>
    </p:spTree>
    <p:extLst>
      <p:ext uri="{BB962C8B-B14F-4D97-AF65-F5344CB8AC3E}">
        <p14:creationId xmlns:p14="http://schemas.microsoft.com/office/powerpoint/2010/main" val="7552917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34</a:t>
            </a:fld>
            <a:endParaRPr lang="en-US"/>
          </a:p>
        </p:txBody>
      </p:sp>
      <p:sp>
        <p:nvSpPr>
          <p:cNvPr id="1922051" name="Rectangle 3"/>
          <p:cNvSpPr>
            <a:spLocks noGrp="1" noChangeArrowheads="1"/>
          </p:cNvSpPr>
          <p:nvPr>
            <p:ph type="body" idx="1"/>
          </p:nvPr>
        </p:nvSpPr>
        <p:spPr>
          <a:xfrm>
            <a:off x="457200" y="1219200"/>
            <a:ext cx="8169275" cy="5286375"/>
          </a:xfrm>
        </p:spPr>
        <p:txBody>
          <a:bodyPr/>
          <a:lstStyle/>
          <a:p>
            <a:pPr>
              <a:lnSpc>
                <a:spcPct val="70000"/>
              </a:lnSpc>
              <a:spcBef>
                <a:spcPts val="1200"/>
              </a:spcBef>
            </a:pPr>
            <a:r>
              <a:rPr lang="en-US" sz="3200"/>
              <a:t>“Insurance </a:t>
            </a:r>
            <a:r>
              <a:rPr lang="en-US" sz="3200" dirty="0"/>
              <a:t>policies usually cover several different types of losses in a </a:t>
            </a:r>
            <a:r>
              <a:rPr lang="en-US" sz="3200"/>
              <a:t>single policy.” </a:t>
            </a:r>
            <a:r>
              <a:rPr lang="en-US" sz="3200" dirty="0"/>
              <a:t>This statement is</a:t>
            </a:r>
          </a:p>
          <a:p>
            <a:pPr lvl="1">
              <a:lnSpc>
                <a:spcPct val="70000"/>
              </a:lnSpc>
              <a:spcBef>
                <a:spcPts val="1200"/>
              </a:spcBef>
            </a:pPr>
            <a:r>
              <a:rPr lang="en-US" sz="3200" dirty="0"/>
              <a:t>True</a:t>
            </a:r>
          </a:p>
          <a:p>
            <a:pPr lvl="1">
              <a:lnSpc>
                <a:spcPct val="70000"/>
              </a:lnSpc>
              <a:spcBef>
                <a:spcPts val="1200"/>
              </a:spcBef>
            </a:pPr>
            <a:r>
              <a:rPr lang="en-US" sz="3200" dirty="0"/>
              <a:t>False</a:t>
            </a:r>
          </a:p>
          <a:p>
            <a:pPr lvl="1">
              <a:lnSpc>
                <a:spcPct val="70000"/>
              </a:lnSpc>
              <a:spcBef>
                <a:spcPts val="1200"/>
              </a:spcBef>
            </a:pPr>
            <a:r>
              <a:rPr lang="en-US" sz="3200" dirty="0"/>
              <a:t>Don’t know</a:t>
            </a:r>
          </a:p>
          <a:p>
            <a:pPr lvl="1">
              <a:lnSpc>
                <a:spcPct val="70000"/>
              </a:lnSpc>
              <a:spcBef>
                <a:spcPts val="1200"/>
              </a:spcBef>
            </a:pPr>
            <a:r>
              <a:rPr lang="en-US" sz="3200" dirty="0"/>
              <a:t>Refuse to answer</a:t>
            </a:r>
          </a:p>
        </p:txBody>
      </p:sp>
      <p:sp>
        <p:nvSpPr>
          <p:cNvPr id="8" name="Rectangle 2"/>
          <p:cNvSpPr txBox="1">
            <a:spLocks noChangeArrowheads="1"/>
          </p:cNvSpPr>
          <p:nvPr/>
        </p:nvSpPr>
        <p:spPr bwMode="black">
          <a:xfrm>
            <a:off x="301017" y="255993"/>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The Third Insurance Literacy Question</a:t>
            </a:r>
          </a:p>
        </p:txBody>
      </p:sp>
    </p:spTree>
    <p:extLst>
      <p:ext uri="{BB962C8B-B14F-4D97-AF65-F5344CB8AC3E}">
        <p14:creationId xmlns:p14="http://schemas.microsoft.com/office/powerpoint/2010/main" val="17790307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p:nvPr>
        </p:nvSpPr>
        <p:spPr>
          <a:xfrm>
            <a:off x="704080" y="1960694"/>
            <a:ext cx="7772400" cy="958352"/>
          </a:xfrm>
        </p:spPr>
        <p:txBody>
          <a:bodyPr/>
          <a:lstStyle/>
          <a:p>
            <a:r>
              <a:rPr lang="en-US" dirty="0"/>
              <a:t>Questions?</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9319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400" dirty="0"/>
              <a:t>Thank you</a:t>
            </a:r>
          </a:p>
        </p:txBody>
      </p:sp>
    </p:spTree>
    <p:custDataLst>
      <p:tags r:id="rId1"/>
    </p:custDataLst>
    <p:extLst>
      <p:ext uri="{BB962C8B-B14F-4D97-AF65-F5344CB8AC3E}">
        <p14:creationId xmlns:p14="http://schemas.microsoft.com/office/powerpoint/2010/main" val="307832506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664347" y="228601"/>
            <a:ext cx="7609215" cy="841062"/>
          </a:xfrm>
        </p:spPr>
        <p:txBody>
          <a:bodyPr/>
          <a:lstStyle/>
          <a:p>
            <a:r>
              <a:rPr lang="en-US" dirty="0"/>
              <a:t>U.S. Flood Insurance Policies In Force, 1989-2016</a:t>
            </a:r>
          </a:p>
        </p:txBody>
      </p:sp>
      <p:sp>
        <p:nvSpPr>
          <p:cNvPr id="6" name="Text Placeholder 5"/>
          <p:cNvSpPr>
            <a:spLocks noGrp="1"/>
          </p:cNvSpPr>
          <p:nvPr>
            <p:ph type="body" sz="quarter" idx="16"/>
          </p:nvPr>
        </p:nvSpPr>
        <p:spPr>
          <a:xfrm>
            <a:off x="1133856" y="6479930"/>
            <a:ext cx="7680960" cy="229867"/>
          </a:xfrm>
        </p:spPr>
        <p:txBody>
          <a:bodyPr/>
          <a:lstStyle/>
          <a:p>
            <a:endParaRPr lang="en-US" sz="900" dirty="0"/>
          </a:p>
          <a:p>
            <a:endParaRPr lang="en-US" sz="900" dirty="0"/>
          </a:p>
          <a:p>
            <a:endParaRPr lang="en-US" sz="900" dirty="0"/>
          </a:p>
          <a:p>
            <a:r>
              <a:rPr lang="en-US" sz="1100" dirty="0"/>
              <a:t>Sources: </a:t>
            </a:r>
            <a:r>
              <a:rPr lang="en-US" sz="1100" dirty="0">
                <a:hlinkClick r:id="rId3"/>
              </a:rPr>
              <a:t>https://www.fema.gov/total-policies-force-calendar-year</a:t>
            </a:r>
            <a:r>
              <a:rPr lang="en-US" sz="1100" dirty="0"/>
              <a:t> ;  Insurance Information Institute.</a:t>
            </a:r>
          </a:p>
        </p:txBody>
      </p:sp>
      <p:graphicFrame>
        <p:nvGraphicFramePr>
          <p:cNvPr id="22" name="Chart 21"/>
          <p:cNvGraphicFramePr/>
          <p:nvPr>
            <p:extLst/>
          </p:nvPr>
        </p:nvGraphicFramePr>
        <p:xfrm>
          <a:off x="0" y="1547244"/>
          <a:ext cx="8559800" cy="4010998"/>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 Placeholder 4"/>
          <p:cNvSpPr txBox="1">
            <a:spLocks/>
          </p:cNvSpPr>
          <p:nvPr/>
        </p:nvSpPr>
        <p:spPr bwMode="gray">
          <a:xfrm>
            <a:off x="522933" y="5558242"/>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The number of NFIP policies in force grew every year during the two decades from 1989 through 2009 but was essentially flat through 2013 and declined in 2014-2016.</a:t>
            </a:r>
          </a:p>
        </p:txBody>
      </p:sp>
      <p:grpSp>
        <p:nvGrpSpPr>
          <p:cNvPr id="3" name="Group 2"/>
          <p:cNvGrpSpPr/>
          <p:nvPr/>
        </p:nvGrpSpPr>
        <p:grpSpPr>
          <a:xfrm>
            <a:off x="5495191" y="888307"/>
            <a:ext cx="1592384" cy="658937"/>
            <a:chOff x="6840416" y="2095500"/>
            <a:chExt cx="1592384" cy="658937"/>
          </a:xfrm>
        </p:grpSpPr>
        <p:cxnSp>
          <p:nvCxnSpPr>
            <p:cNvPr id="27" name="Straight Arrow Connector 26"/>
            <p:cNvCxnSpPr/>
            <p:nvPr/>
          </p:nvCxnSpPr>
          <p:spPr>
            <a:xfrm flipH="1">
              <a:off x="7737233" y="2375584"/>
              <a:ext cx="8792" cy="378853"/>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29" name="AutoShape 7"/>
            <p:cNvSpPr>
              <a:spLocks noChangeArrowheads="1"/>
            </p:cNvSpPr>
            <p:nvPr/>
          </p:nvSpPr>
          <p:spPr bwMode="gray">
            <a:xfrm>
              <a:off x="6840416" y="2095500"/>
              <a:ext cx="1592384" cy="304800"/>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300" b="1" dirty="0">
                  <a:solidFill>
                    <a:schemeClr val="bg1"/>
                  </a:solidFill>
                  <a:cs typeface="Arial" charset="0"/>
                </a:rPr>
                <a:t> Peak year: 2009</a:t>
              </a:r>
            </a:p>
          </p:txBody>
        </p:sp>
      </p:grpSp>
      <p:sp>
        <p:nvSpPr>
          <p:cNvPr id="2" name="TextBox 1"/>
          <p:cNvSpPr txBox="1"/>
          <p:nvPr/>
        </p:nvSpPr>
        <p:spPr>
          <a:xfrm>
            <a:off x="219808" y="1023637"/>
            <a:ext cx="1617784" cy="480131"/>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dirty="0"/>
              <a:t>Millions of Policies in Force</a:t>
            </a:r>
          </a:p>
        </p:txBody>
      </p:sp>
    </p:spTree>
    <p:extLst>
      <p:ext uri="{BB962C8B-B14F-4D97-AF65-F5344CB8AC3E}">
        <p14:creationId xmlns:p14="http://schemas.microsoft.com/office/powerpoint/2010/main" val="42850004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1000"/>
                            </p:stCondLst>
                            <p:childTnLst>
                              <p:par>
                                <p:cTn id="9" presetID="53" presetClass="entr" presetSubtype="16" fill="hold" grpId="0" nodeType="afterEffect">
                                  <p:stCondLst>
                                    <p:cond delay="75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886651" y="594557"/>
            <a:ext cx="7785061" cy="841062"/>
          </a:xfrm>
        </p:spPr>
        <p:txBody>
          <a:bodyPr/>
          <a:lstStyle/>
          <a:p>
            <a:r>
              <a:rPr lang="en-US" dirty="0"/>
              <a:t>At Peak (2007), Only 5% of Occupied Residences Had an NFIP Flood Insurance Policy In Force</a:t>
            </a:r>
          </a:p>
        </p:txBody>
      </p:sp>
      <p:sp>
        <p:nvSpPr>
          <p:cNvPr id="6" name="Text Placeholder 5"/>
          <p:cNvSpPr>
            <a:spLocks noGrp="1"/>
          </p:cNvSpPr>
          <p:nvPr>
            <p:ph type="body" sz="quarter" idx="16"/>
          </p:nvPr>
        </p:nvSpPr>
        <p:spPr>
          <a:xfrm>
            <a:off x="949217" y="6515099"/>
            <a:ext cx="7825506" cy="229867"/>
          </a:xfrm>
        </p:spPr>
        <p:txBody>
          <a:bodyPr/>
          <a:lstStyle/>
          <a:p>
            <a:endParaRPr lang="en-US" sz="900" dirty="0"/>
          </a:p>
          <a:p>
            <a:endParaRPr lang="en-US" sz="900" dirty="0"/>
          </a:p>
          <a:p>
            <a:endParaRPr lang="en-US" sz="900" dirty="0"/>
          </a:p>
          <a:p>
            <a:r>
              <a:rPr lang="en-US" sz="1100" dirty="0"/>
              <a:t>Sources: </a:t>
            </a:r>
            <a:r>
              <a:rPr lang="en-US" sz="1100" dirty="0">
                <a:hlinkClick r:id="rId3"/>
              </a:rPr>
              <a:t>https://www.fema.gov/total-policies-force-calendar-year</a:t>
            </a:r>
            <a:r>
              <a:rPr lang="en-US" sz="1100" dirty="0"/>
              <a:t> ; </a:t>
            </a:r>
            <a:r>
              <a:rPr lang="en-US" sz="1100" dirty="0">
                <a:hlinkClick r:id="rId4"/>
              </a:rPr>
              <a:t>https://www.census.gov/housing/hvs/data/histtabs.html</a:t>
            </a:r>
            <a:r>
              <a:rPr lang="en-US" sz="1100" dirty="0"/>
              <a:t>   Insurance Information Institute.</a:t>
            </a:r>
          </a:p>
        </p:txBody>
      </p:sp>
      <p:graphicFrame>
        <p:nvGraphicFramePr>
          <p:cNvPr id="22" name="Chart 21"/>
          <p:cNvGraphicFramePr/>
          <p:nvPr>
            <p:extLst/>
          </p:nvPr>
        </p:nvGraphicFramePr>
        <p:xfrm>
          <a:off x="0" y="1547244"/>
          <a:ext cx="8559800" cy="4010998"/>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 Placeholder 4"/>
          <p:cNvSpPr txBox="1">
            <a:spLocks/>
          </p:cNvSpPr>
          <p:nvPr/>
        </p:nvSpPr>
        <p:spPr bwMode="gray">
          <a:xfrm>
            <a:off x="522933" y="5767754"/>
            <a:ext cx="8186058" cy="6134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Since 2007 the number of occupied residences has grown by 7.25% but the number of flood policies in force fell by 10.25%.</a:t>
            </a:r>
          </a:p>
        </p:txBody>
      </p:sp>
      <p:sp>
        <p:nvSpPr>
          <p:cNvPr id="4" name="TextBox 3"/>
          <p:cNvSpPr txBox="1"/>
          <p:nvPr/>
        </p:nvSpPr>
        <p:spPr>
          <a:xfrm>
            <a:off x="8106508" y="2411050"/>
            <a:ext cx="602483"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dirty="0"/>
              <a:t>4.3%</a:t>
            </a:r>
          </a:p>
        </p:txBody>
      </p:sp>
      <p:sp>
        <p:nvSpPr>
          <p:cNvPr id="14" name="TextBox 13"/>
          <p:cNvSpPr txBox="1"/>
          <p:nvPr/>
        </p:nvSpPr>
        <p:spPr>
          <a:xfrm>
            <a:off x="5621216" y="1991950"/>
            <a:ext cx="602483"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dirty="0"/>
              <a:t>5.1%</a:t>
            </a:r>
          </a:p>
        </p:txBody>
      </p:sp>
    </p:spTree>
    <p:extLst>
      <p:ext uri="{BB962C8B-B14F-4D97-AF65-F5344CB8AC3E}">
        <p14:creationId xmlns:p14="http://schemas.microsoft.com/office/powerpoint/2010/main" val="25728256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117" y="235111"/>
            <a:ext cx="7037714" cy="950976"/>
          </a:xfrm>
        </p:spPr>
        <p:txBody>
          <a:bodyPr/>
          <a:lstStyle/>
          <a:p>
            <a:r>
              <a:rPr lang="en-US" dirty="0"/>
              <a:t>The Drop in Flood Coverage Isn’t Due to Lower Insured Flood Claims Payments</a:t>
            </a:r>
          </a:p>
        </p:txBody>
      </p:sp>
      <p:sp>
        <p:nvSpPr>
          <p:cNvPr id="6" name="TextBox 5"/>
          <p:cNvSpPr txBox="1"/>
          <p:nvPr/>
        </p:nvSpPr>
        <p:spPr>
          <a:xfrm>
            <a:off x="6093069" y="1796141"/>
            <a:ext cx="2866293" cy="1588127"/>
          </a:xfrm>
          <a:prstGeom prst="rect">
            <a:avLst/>
          </a:prstGeom>
          <a:noFill/>
        </p:spPr>
        <p:txBody>
          <a:bodyPr wrap="square" rtlCol="0" anchor="ctr" anchorCtr="0">
            <a:spAutoFit/>
          </a:bodyPr>
          <a:lstStyle/>
          <a:p>
            <a:pPr marL="285750" indent="-285750">
              <a:lnSpc>
                <a:spcPct val="90000"/>
              </a:lnSpc>
              <a:spcBef>
                <a:spcPts val="1200"/>
              </a:spcBef>
              <a:buClr>
                <a:srgbClr val="337DBE"/>
              </a:buClr>
              <a:buSzPct val="77000"/>
              <a:buFont typeface="Arial" panose="020B0604020202020204" pitchFamily="34" charset="0"/>
              <a:buChar char="•"/>
            </a:pPr>
            <a:r>
              <a:rPr lang="en-US" b="1" dirty="0"/>
              <a:t>In 2016 there were 4 separate multi-billion-dollar inland flood events – the highest number in a single year since 1980.</a:t>
            </a:r>
          </a:p>
        </p:txBody>
      </p:sp>
      <p:pic>
        <p:nvPicPr>
          <p:cNvPr id="3" name="Picture 2"/>
          <p:cNvPicPr>
            <a:picLocks noChangeAspect="1"/>
          </p:cNvPicPr>
          <p:nvPr/>
        </p:nvPicPr>
        <p:blipFill>
          <a:blip r:embed="rId2"/>
          <a:stretch>
            <a:fillRect/>
          </a:stretch>
        </p:blipFill>
        <p:spPr>
          <a:xfrm>
            <a:off x="372941" y="1801689"/>
            <a:ext cx="5796789" cy="3324225"/>
          </a:xfrm>
          <a:prstGeom prst="rect">
            <a:avLst/>
          </a:prstGeom>
        </p:spPr>
      </p:pic>
      <p:sp>
        <p:nvSpPr>
          <p:cNvPr id="4" name="TextBox 3"/>
          <p:cNvSpPr txBox="1"/>
          <p:nvPr/>
        </p:nvSpPr>
        <p:spPr>
          <a:xfrm>
            <a:off x="207147" y="1246759"/>
            <a:ext cx="1441939" cy="674031"/>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US Insured Flood Losses, $Billions</a:t>
            </a:r>
          </a:p>
        </p:txBody>
      </p:sp>
      <p:sp>
        <p:nvSpPr>
          <p:cNvPr id="7" name="Text Placeholder 5"/>
          <p:cNvSpPr>
            <a:spLocks noGrp="1"/>
          </p:cNvSpPr>
          <p:nvPr>
            <p:ph type="body" sz="quarter" idx="16"/>
          </p:nvPr>
        </p:nvSpPr>
        <p:spPr>
          <a:xfrm>
            <a:off x="949217" y="6356839"/>
            <a:ext cx="7825506" cy="388128"/>
          </a:xfrm>
        </p:spPr>
        <p:txBody>
          <a:bodyPr/>
          <a:lstStyle/>
          <a:p>
            <a:endParaRPr lang="en-US" sz="900" dirty="0"/>
          </a:p>
          <a:p>
            <a:endParaRPr lang="en-US" sz="900" dirty="0"/>
          </a:p>
          <a:p>
            <a:endParaRPr lang="en-US" sz="900" dirty="0"/>
          </a:p>
          <a:p>
            <a:r>
              <a:rPr lang="en-US" sz="1100" dirty="0"/>
              <a:t>Source: </a:t>
            </a:r>
            <a:r>
              <a:rPr lang="en-US" sz="1100" dirty="0" err="1"/>
              <a:t>SwissRe</a:t>
            </a:r>
            <a:r>
              <a:rPr lang="en-US" sz="1100" dirty="0"/>
              <a:t> Institute: Sigma No 2/2017 “Natural catastrophes and man-made disasters in 2016: a year of widespread damages”;  Insurance Information Institute.</a:t>
            </a:r>
          </a:p>
        </p:txBody>
      </p:sp>
      <p:sp>
        <p:nvSpPr>
          <p:cNvPr id="5" name="Oval 4"/>
          <p:cNvSpPr/>
          <p:nvPr/>
        </p:nvSpPr>
        <p:spPr>
          <a:xfrm>
            <a:off x="571500" y="1246758"/>
            <a:ext cx="738554" cy="239141"/>
          </a:xfrm>
          <a:prstGeom prst="ellipse">
            <a:avLst/>
          </a:prstGeom>
          <a:solidFill>
            <a:schemeClr val="tx2">
              <a:lumMod val="25000"/>
              <a:lumOff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1644222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a:t>12/01/09 - 9pm</a:t>
            </a:r>
          </a:p>
        </p:txBody>
      </p:sp>
      <p:sp>
        <p:nvSpPr>
          <p:cNvPr id="1028"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63DFFCB9-18F3-44A7-8706-A235FA463734}" type="slidenum">
              <a:rPr lang="en-US" smtClean="0"/>
              <a:pPr>
                <a:defRPr/>
              </a:pPr>
              <a:t>7</a:t>
            </a:fld>
            <a:endParaRPr lang="en-US" dirty="0"/>
          </a:p>
        </p:txBody>
      </p:sp>
      <p:sp>
        <p:nvSpPr>
          <p:cNvPr id="2054" name="Rectangle 2"/>
          <p:cNvSpPr>
            <a:spLocks noGrp="1" noChangeArrowheads="1"/>
          </p:cNvSpPr>
          <p:nvPr>
            <p:ph type="title"/>
          </p:nvPr>
        </p:nvSpPr>
        <p:spPr>
          <a:xfrm>
            <a:off x="867568" y="309833"/>
            <a:ext cx="7400925" cy="785543"/>
          </a:xfrm>
        </p:spPr>
        <p:txBody>
          <a:bodyPr/>
          <a:lstStyle/>
          <a:p>
            <a:r>
              <a:rPr lang="en-US" sz="2700" dirty="0"/>
              <a:t>Even Frequent &amp; Severe Floods Haven’t Changed Flood Insurance Ownership Much</a:t>
            </a:r>
            <a:endParaRPr lang="en-US" sz="2700" baseline="30000" dirty="0"/>
          </a:p>
        </p:txBody>
      </p:sp>
      <p:sp>
        <p:nvSpPr>
          <p:cNvPr id="2055" name="Rectangle 3"/>
          <p:cNvSpPr>
            <a:spLocks noChangeArrowheads="1"/>
          </p:cNvSpPr>
          <p:nvPr/>
        </p:nvSpPr>
        <p:spPr bwMode="auto">
          <a:xfrm>
            <a:off x="0" y="6389410"/>
            <a:ext cx="86360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baseline="30000" dirty="0"/>
              <a:t>1</a:t>
            </a:r>
            <a:r>
              <a:rPr lang="en-US" sz="1100" dirty="0"/>
              <a:t>Asked of those who have homeowners insurance and who responded “yes”.</a:t>
            </a:r>
          </a:p>
          <a:p>
            <a:pPr eaLnBrk="0" hangingPunct="0">
              <a:lnSpc>
                <a:spcPct val="85000"/>
              </a:lnSpc>
              <a:spcBef>
                <a:spcPct val="25000"/>
              </a:spcBef>
              <a:buClr>
                <a:schemeClr val="accent2"/>
              </a:buClr>
              <a:buFont typeface="Wingdings" pitchFamily="2" charset="2"/>
              <a:buNone/>
            </a:pPr>
            <a:r>
              <a:rPr lang="en-US" sz="1100" dirty="0"/>
              <a:t>Source: Insurance Information Institute Annual </a:t>
            </a:r>
            <a:r>
              <a:rPr lang="en-US" sz="1100" i="1" dirty="0"/>
              <a:t>Pulse</a:t>
            </a:r>
            <a:r>
              <a:rPr lang="en-US" sz="1100" dirty="0"/>
              <a:t> Survey.</a:t>
            </a:r>
          </a:p>
        </p:txBody>
      </p:sp>
      <p:sp>
        <p:nvSpPr>
          <p:cNvPr id="2056" name="Rectangle 7"/>
          <p:cNvSpPr>
            <a:spLocks noChangeArrowheads="1"/>
          </p:cNvSpPr>
          <p:nvPr/>
        </p:nvSpPr>
        <p:spPr bwMode="black">
          <a:xfrm>
            <a:off x="347663" y="1266825"/>
            <a:ext cx="82216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Q. Do you have a separate flood insurance policy?</a:t>
            </a:r>
            <a:r>
              <a:rPr lang="en-US" sz="1600" b="1" baseline="30000">
                <a:solidFill>
                  <a:srgbClr val="225A7A"/>
                </a:solidFill>
              </a:rPr>
              <a:t>1</a:t>
            </a:r>
          </a:p>
        </p:txBody>
      </p:sp>
      <p:sp>
        <p:nvSpPr>
          <p:cNvPr id="9" name="Rectangle 5"/>
          <p:cNvSpPr>
            <a:spLocks noChangeArrowheads="1"/>
          </p:cNvSpPr>
          <p:nvPr/>
        </p:nvSpPr>
        <p:spPr bwMode="blackWhite">
          <a:xfrm>
            <a:off x="233363" y="5427385"/>
            <a:ext cx="8697912" cy="911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Despite extensive flooding (and wide publicity),</a:t>
            </a:r>
            <a:br>
              <a:rPr lang="en-US" sz="2000" b="1" dirty="0">
                <a:solidFill>
                  <a:srgbClr val="FFFFFF"/>
                </a:solidFill>
              </a:rPr>
            </a:br>
            <a:r>
              <a:rPr lang="en-US" sz="2000" b="1" dirty="0">
                <a:solidFill>
                  <a:srgbClr val="FFFFFF"/>
                </a:solidFill>
              </a:rPr>
              <a:t>few U.S. homeowners say they have a flood insurance policy;</a:t>
            </a:r>
            <a:br>
              <a:rPr lang="en-US" sz="2000" b="1" dirty="0">
                <a:solidFill>
                  <a:srgbClr val="FFFFFF"/>
                </a:solidFill>
              </a:rPr>
            </a:br>
            <a:r>
              <a:rPr lang="en-US" sz="2000" b="1" dirty="0">
                <a:solidFill>
                  <a:srgbClr val="FFFFFF"/>
                </a:solidFill>
              </a:rPr>
              <a:t>moreover, there is no upward trend.</a:t>
            </a:r>
          </a:p>
        </p:txBody>
      </p:sp>
      <p:graphicFrame>
        <p:nvGraphicFramePr>
          <p:cNvPr id="2050" name="Object 2"/>
          <p:cNvGraphicFramePr>
            <a:graphicFrameLocks noChangeAspect="1"/>
          </p:cNvGraphicFramePr>
          <p:nvPr>
            <p:extLst/>
          </p:nvPr>
        </p:nvGraphicFramePr>
        <p:xfrm>
          <a:off x="204787" y="1660524"/>
          <a:ext cx="8726488" cy="3983038"/>
        </p:xfrm>
        <a:graphic>
          <a:graphicData uri="http://schemas.openxmlformats.org/presentationml/2006/ole">
            <mc:AlternateContent xmlns:mc="http://schemas.openxmlformats.org/markup-compatibility/2006">
              <mc:Choice xmlns:v="urn:schemas-microsoft-com:vml" Requires="v">
                <p:oleObj spid="_x0000_s72738" name="Chart" r:id="rId4" imgW="8467656" imgH="3962233" progId="MSGraph.Chart.8">
                  <p:embed followColorScheme="full"/>
                </p:oleObj>
              </mc:Choice>
              <mc:Fallback>
                <p:oleObj name="Chart" r:id="rId4" imgW="8467656" imgH="3962233" progId="MSGraph.Chart.8">
                  <p:embed followColorScheme="full"/>
                  <p:pic>
                    <p:nvPicPr>
                      <p:cNvPr id="2050" name="Object 2"/>
                      <p:cNvPicPr>
                        <a:picLocks noChangeAspect="1" noChangeArrowheads="1"/>
                      </p:cNvPicPr>
                      <p:nvPr/>
                    </p:nvPicPr>
                    <p:blipFill>
                      <a:blip r:embed="rId5"/>
                      <a:srcRect/>
                      <a:stretch>
                        <a:fillRect/>
                      </a:stretch>
                    </p:blipFill>
                    <p:spPr bwMode="auto">
                      <a:xfrm>
                        <a:off x="204787" y="1660524"/>
                        <a:ext cx="8726488" cy="3983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13"/>
          <p:cNvSpPr>
            <a:spLocks noChangeArrowheads="1"/>
          </p:cNvSpPr>
          <p:nvPr/>
        </p:nvSpPr>
        <p:spPr bwMode="blackWhite">
          <a:xfrm>
            <a:off x="2695575" y="1590675"/>
            <a:ext cx="1329007" cy="792162"/>
          </a:xfrm>
          <a:prstGeom prst="wedgeRectCallout">
            <a:avLst>
              <a:gd name="adj1" fmla="val 17403"/>
              <a:gd name="adj2" fmla="val 109694"/>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After Hurricane Irene</a:t>
            </a:r>
          </a:p>
        </p:txBody>
      </p:sp>
      <p:sp>
        <p:nvSpPr>
          <p:cNvPr id="12" name="AutoShape 13"/>
          <p:cNvSpPr>
            <a:spLocks noChangeArrowheads="1"/>
          </p:cNvSpPr>
          <p:nvPr/>
        </p:nvSpPr>
        <p:spPr bwMode="blackWhite">
          <a:xfrm>
            <a:off x="4051434" y="1804987"/>
            <a:ext cx="1506537" cy="792163"/>
          </a:xfrm>
          <a:prstGeom prst="wedgeRectCallout">
            <a:avLst>
              <a:gd name="adj1" fmla="val -55815"/>
              <a:gd name="adj2" fmla="val 138472"/>
            </a:avLst>
          </a:prstGeom>
          <a:solidFill>
            <a:srgbClr val="339966"/>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After </a:t>
            </a:r>
            <a:r>
              <a:rPr lang="en-US" b="1" dirty="0" err="1">
                <a:solidFill>
                  <a:schemeClr val="bg1"/>
                </a:solidFill>
              </a:rPr>
              <a:t>SuperStorm</a:t>
            </a:r>
            <a:r>
              <a:rPr lang="en-US" b="1" dirty="0">
                <a:solidFill>
                  <a:schemeClr val="bg1"/>
                </a:solidFill>
              </a:rPr>
              <a:t> Sandy</a:t>
            </a:r>
          </a:p>
        </p:txBody>
      </p:sp>
    </p:spTree>
    <p:extLst>
      <p:ext uri="{BB962C8B-B14F-4D97-AF65-F5344CB8AC3E}">
        <p14:creationId xmlns:p14="http://schemas.microsoft.com/office/powerpoint/2010/main" val="33810321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nodeType="afterGroup">
                            <p:stCondLst>
                              <p:cond delay="2700"/>
                            </p:stCondLst>
                            <p:childTnLst>
                              <p:par>
                                <p:cTn id="14" presetID="22" presetClass="entr" presetSubtype="8"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4D2043-7E31-4A53-BD33-72A88E682172}" type="slidenum">
              <a:rPr lang="en-US" smtClean="0"/>
              <a:pPr/>
              <a:t>8</a:t>
            </a:fld>
            <a:endParaRPr lang="en-US" dirty="0"/>
          </a:p>
        </p:txBody>
      </p:sp>
      <p:graphicFrame>
        <p:nvGraphicFramePr>
          <p:cNvPr id="7" name="Diagram 6"/>
          <p:cNvGraphicFramePr/>
          <p:nvPr>
            <p:extLst>
              <p:ext uri="{D42A27DB-BD31-4B8C-83A1-F6EECF244321}">
                <p14:modId xmlns:p14="http://schemas.microsoft.com/office/powerpoint/2010/main" val="2827985403"/>
              </p:ext>
            </p:extLst>
          </p:nvPr>
        </p:nvGraphicFramePr>
        <p:xfrm>
          <a:off x="-583223" y="2090094"/>
          <a:ext cx="6301680" cy="4102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2349" y="1122314"/>
            <a:ext cx="3522374" cy="5298299"/>
          </a:xfrm>
          <a:prstGeom prst="rect">
            <a:avLst/>
          </a:prstGeom>
        </p:spPr>
      </p:pic>
      <p:sp>
        <p:nvSpPr>
          <p:cNvPr id="6" name="Title 1"/>
          <p:cNvSpPr>
            <a:spLocks noGrp="1"/>
          </p:cNvSpPr>
          <p:nvPr>
            <p:ph type="title"/>
          </p:nvPr>
        </p:nvSpPr>
        <p:spPr>
          <a:xfrm>
            <a:off x="928117" y="235111"/>
            <a:ext cx="6879452" cy="950976"/>
          </a:xfrm>
        </p:spPr>
        <p:txBody>
          <a:bodyPr/>
          <a:lstStyle/>
          <a:p>
            <a:r>
              <a:rPr lang="en-US" dirty="0"/>
              <a:t>The $10 Billion Flood Protection Gap: What Can We Do?</a:t>
            </a:r>
          </a:p>
        </p:txBody>
      </p:sp>
      <p:sp>
        <p:nvSpPr>
          <p:cNvPr id="9" name="Text Placeholder 5"/>
          <p:cNvSpPr txBox="1">
            <a:spLocks/>
          </p:cNvSpPr>
          <p:nvPr/>
        </p:nvSpPr>
        <p:spPr>
          <a:xfrm>
            <a:off x="949217" y="6356839"/>
            <a:ext cx="7825506" cy="388128"/>
          </a:xfrm>
          <a:prstGeom prst="rect">
            <a:avLst/>
          </a:prstGeom>
        </p:spPr>
        <p:txBody>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t>Source: </a:t>
            </a:r>
            <a:r>
              <a:rPr lang="en-US" sz="1100" dirty="0" err="1"/>
              <a:t>SwissRe</a:t>
            </a:r>
            <a:r>
              <a:rPr lang="en-US" sz="1100" dirty="0"/>
              <a:t>/III webinar, April 27, 2017.</a:t>
            </a:r>
          </a:p>
          <a:p>
            <a:endParaRPr lang="en-US" sz="900" dirty="0"/>
          </a:p>
          <a:p>
            <a:pPr marL="0" indent="0">
              <a:buNone/>
            </a:pPr>
            <a:endParaRPr lang="en-US" sz="900" dirty="0"/>
          </a:p>
        </p:txBody>
      </p:sp>
    </p:spTree>
    <p:extLst>
      <p:ext uri="{BB962C8B-B14F-4D97-AF65-F5344CB8AC3E}">
        <p14:creationId xmlns:p14="http://schemas.microsoft.com/office/powerpoint/2010/main" val="3197138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28117" y="235111"/>
            <a:ext cx="6589307" cy="950976"/>
          </a:xfrm>
        </p:spPr>
        <p:txBody>
          <a:bodyPr/>
          <a:lstStyle/>
          <a:p>
            <a:r>
              <a:rPr lang="en-US" dirty="0"/>
              <a:t>Karen Clark’s Report Says</a:t>
            </a:r>
            <a:br>
              <a:rPr lang="en-US" dirty="0"/>
            </a:br>
            <a:r>
              <a:rPr lang="en-US" dirty="0"/>
              <a:t>We’re </a:t>
            </a:r>
            <a:r>
              <a:rPr lang="en-US" dirty="0" err="1"/>
              <a:t>Mis</a:t>
            </a:r>
            <a:r>
              <a:rPr lang="en-US" dirty="0"/>
              <a:t>-measuring Property PMLs</a:t>
            </a:r>
          </a:p>
        </p:txBody>
      </p:sp>
      <p:pic>
        <p:nvPicPr>
          <p:cNvPr id="5" name="Picture 4"/>
          <p:cNvPicPr>
            <a:picLocks noChangeAspect="1"/>
          </p:cNvPicPr>
          <p:nvPr/>
        </p:nvPicPr>
        <p:blipFill>
          <a:blip r:embed="rId2"/>
          <a:stretch>
            <a:fillRect/>
          </a:stretch>
        </p:blipFill>
        <p:spPr>
          <a:xfrm>
            <a:off x="352425" y="1254116"/>
            <a:ext cx="4311193" cy="5603884"/>
          </a:xfrm>
          <a:prstGeom prst="rect">
            <a:avLst/>
          </a:prstGeom>
        </p:spPr>
      </p:pic>
      <p:sp>
        <p:nvSpPr>
          <p:cNvPr id="6" name="TextBox 5"/>
          <p:cNvSpPr txBox="1"/>
          <p:nvPr/>
        </p:nvSpPr>
        <p:spPr>
          <a:xfrm>
            <a:off x="4742749" y="1402944"/>
            <a:ext cx="4114800" cy="4210383"/>
          </a:xfrm>
          <a:prstGeom prst="rect">
            <a:avLst/>
          </a:prstGeom>
          <a:noFill/>
        </p:spPr>
        <p:txBody>
          <a:bodyPr wrap="square" rtlCol="0" anchor="ctr" anchorCtr="0">
            <a:spAutoFit/>
          </a:bodyPr>
          <a:lstStyle/>
          <a:p>
            <a:pPr marL="285750" indent="-285750">
              <a:lnSpc>
                <a:spcPct val="90000"/>
              </a:lnSpc>
              <a:spcBef>
                <a:spcPts val="1200"/>
              </a:spcBef>
              <a:buClr>
                <a:srgbClr val="337DBE"/>
              </a:buClr>
              <a:buSzPct val="77000"/>
              <a:buFont typeface="Arial" panose="020B0604020202020204" pitchFamily="34" charset="0"/>
              <a:buChar char="•"/>
            </a:pPr>
            <a:r>
              <a:rPr lang="en-US" sz="2200" dirty="0"/>
              <a:t>PMLs are based on storms making landfall at random locations, but</a:t>
            </a:r>
          </a:p>
          <a:p>
            <a:pPr marL="285750" indent="-285750">
              <a:lnSpc>
                <a:spcPct val="90000"/>
              </a:lnSpc>
              <a:spcBef>
                <a:spcPts val="1200"/>
              </a:spcBef>
              <a:buClr>
                <a:srgbClr val="337DBE"/>
              </a:buClr>
              <a:buSzPct val="77000"/>
              <a:buFont typeface="Arial" panose="020B0604020202020204" pitchFamily="34" charset="0"/>
              <a:buChar char="•"/>
            </a:pPr>
            <a:r>
              <a:rPr lang="en-US" sz="2200" dirty="0"/>
              <a:t>The worst losses are at specific locations not likely covered by standard PMLs</a:t>
            </a:r>
          </a:p>
          <a:p>
            <a:pPr marL="285750" indent="-285750">
              <a:lnSpc>
                <a:spcPct val="90000"/>
              </a:lnSpc>
              <a:spcBef>
                <a:spcPts val="1200"/>
              </a:spcBef>
              <a:buClr>
                <a:srgbClr val="337DBE"/>
              </a:buClr>
              <a:buSzPct val="77000"/>
              <a:buFont typeface="Arial" panose="020B0604020202020204" pitchFamily="34" charset="0"/>
              <a:buChar char="•"/>
            </a:pPr>
            <a:r>
              <a:rPr lang="en-US" sz="2200" dirty="0"/>
              <a:t>The worst losses are CAT-5 storms striking the most densely-populated areas</a:t>
            </a:r>
          </a:p>
          <a:p>
            <a:pPr marL="285750" indent="-285750">
              <a:lnSpc>
                <a:spcPct val="90000"/>
              </a:lnSpc>
              <a:spcBef>
                <a:spcPts val="1200"/>
              </a:spcBef>
              <a:buClr>
                <a:srgbClr val="337DBE"/>
              </a:buClr>
              <a:buSzPct val="77000"/>
              <a:buFont typeface="Arial" panose="020B0604020202020204" pitchFamily="34" charset="0"/>
              <a:buChar char="•"/>
            </a:pPr>
            <a:r>
              <a:rPr lang="en-US" sz="2200" dirty="0"/>
              <a:t>The worst losses are up to three times worse than the PMLs</a:t>
            </a:r>
          </a:p>
        </p:txBody>
      </p:sp>
    </p:spTree>
    <p:extLst>
      <p:ext uri="{BB962C8B-B14F-4D97-AF65-F5344CB8AC3E}">
        <p14:creationId xmlns:p14="http://schemas.microsoft.com/office/powerpoint/2010/main" val="29130157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586aba45-28a6-400f-88c8-4ea256f3f63c"/>
  <p:tag name="ARTICULATE_SLIDE_NAV" val="74"/>
  <p:tag name="ARTICULATE_PLAYLIST_ID" val="-1"/>
  <p:tag name="ORIGINAL_AUDIO_FILEPATH" val="C:\Users\n1100201\Desktop\NATCAT\Articulate\Cooper07.mp3"/>
  <p:tag name="ELAPSEDTIME" val="7.152"/>
  <p:tag name="ARTICULATE_NAV_LEVEL" val="1"/>
  <p:tag name="ARTICULATE_SLIDE_PRESENTER" val="Sharon Cooper"/>
  <p:tag name="ARTICULATE_SLIDE_PRESENTER_GUID" val="a2b315d6-ac43-46fa-982a-aa1e8fe7ee10"/>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46"/>
  <p:tag name="ARTICULATE_USED_LAYOUT" val="5"/>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nchorCtr="0">
        <a:spAutoFit/>
      </a:bodyPr>
      <a:lstStyle>
        <a:defPPr>
          <a:lnSpc>
            <a:spcPct val="90000"/>
          </a:lnSpc>
          <a:spcBef>
            <a:spcPts val="1200"/>
          </a:spcBef>
          <a:buClr>
            <a:srgbClr val="337DBE"/>
          </a:buClr>
          <a:buSzPct val="77000"/>
          <a:defRPr sz="1400" b="1" dirty="0" smtClean="0"/>
        </a:defPPr>
      </a:lstStyle>
    </a:txDef>
  </a:objectDefaults>
  <a:extraClrSchemeLst/>
</a:theme>
</file>

<file path=ppt/theme/theme2.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12428</TotalTime>
  <Words>1708</Words>
  <Application>Microsoft Office PowerPoint</Application>
  <PresentationFormat>On-screen Show (4:3)</PresentationFormat>
  <Paragraphs>244</Paragraphs>
  <Slides>36</Slides>
  <Notes>29</Notes>
  <HiddenSlides>3</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7" baseType="lpstr">
      <vt:lpstr>Arial</vt:lpstr>
      <vt:lpstr>Arial Narrow</vt:lpstr>
      <vt:lpstr>Calibri</vt:lpstr>
      <vt:lpstr>SwissReSans</vt:lpstr>
      <vt:lpstr>Symbol</vt:lpstr>
      <vt:lpstr>Times New Roman</vt:lpstr>
      <vt:lpstr>Wingdings</vt:lpstr>
      <vt:lpstr>Wingdings 3</vt:lpstr>
      <vt:lpstr>Office Theme</vt:lpstr>
      <vt:lpstr>think-cell Slide</vt:lpstr>
      <vt:lpstr>Chart</vt:lpstr>
      <vt:lpstr>The Protection Gap – New Challenges for Insurers and Consumers</vt:lpstr>
      <vt:lpstr>The Property Insurance “Protection Gap:” Definition and Measurement</vt:lpstr>
      <vt:lpstr>The Global “Protection Gap,” the difference between Economic Losses and Insured Losses generated by catastrophes, is growing</vt:lpstr>
      <vt:lpstr>U.S. Flood Insurance Policies In Force, 1989-2016</vt:lpstr>
      <vt:lpstr>At Peak (2007), Only 5% of Occupied Residences Had an NFIP Flood Insurance Policy In Force</vt:lpstr>
      <vt:lpstr>The Drop in Flood Coverage Isn’t Due to Lower Insured Flood Claims Payments</vt:lpstr>
      <vt:lpstr>Even Frequent &amp; Severe Floods Haven’t Changed Flood Insurance Ownership Much</vt:lpstr>
      <vt:lpstr>The $10 Billion Flood Protection Gap: What Can We Do?</vt:lpstr>
      <vt:lpstr>Karen Clark’s Report Says We’re Mis-measuring Property PMLs</vt:lpstr>
      <vt:lpstr>Financial Literacy: A 3-Question Test</vt:lpstr>
      <vt:lpstr>PowerPoint Presentation</vt:lpstr>
      <vt:lpstr>PowerPoint Presentation</vt:lpstr>
      <vt:lpstr>PowerPoint Presentation</vt:lpstr>
      <vt:lpstr>Financial Literacy by Age Group and Education</vt:lpstr>
      <vt:lpstr>PowerPoint Presentation</vt:lpstr>
      <vt:lpstr>Do Financially Illiterate People Make Worse Financial Decisions?</vt:lpstr>
      <vt:lpstr>PowerPoint Presentation</vt:lpstr>
      <vt:lpstr>Financial Literacy and P/C Insurance</vt:lpstr>
      <vt:lpstr>Percentages of Renters Who Don’t Have Renters Insurance, by Age Group</vt:lpstr>
      <vt:lpstr>PowerPoint Presentation</vt:lpstr>
      <vt:lpstr>PowerPoint Presentation</vt:lpstr>
      <vt:lpstr>Insurance Coverage by Age Group</vt:lpstr>
      <vt:lpstr>Consumer Understanding of Home and Flood Insurance: Good News and Bad News</vt:lpstr>
      <vt:lpstr>One More Hurdle: Loss Aversion</vt:lpstr>
      <vt:lpstr>PowerPoint Presentation</vt:lpstr>
      <vt:lpstr>PowerPoint Presentation</vt:lpstr>
      <vt:lpstr>Insurance Literacy</vt:lpstr>
      <vt:lpstr>PowerPoint Presentation</vt:lpstr>
      <vt:lpstr>PowerPoint Presentation</vt:lpstr>
      <vt:lpstr>PowerPoint Presentation</vt:lpstr>
      <vt:lpstr>Insurance Literacy: A Proposed 3-Question Test</vt:lpstr>
      <vt:lpstr>PowerPoint Presentation</vt:lpstr>
      <vt:lpstr>PowerPoint Presentation</vt:lpstr>
      <vt:lpstr>PowerPoint Presentation</vt:lpstr>
      <vt:lpstr>Questions?</vt:lpstr>
      <vt:lpstr>Thank you</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P14228 - III PPT Template 4:3</dc:title>
  <dc:subject>v2007 and v2010</dc:subject>
  <dc:creator>Call @ 866-2-eSlide</dc:creator>
  <dc:description>eSlide, LLC - P14228 - Advisen Casualty</dc:description>
  <cp:lastModifiedBy>Lewis, Charlene</cp:lastModifiedBy>
  <cp:revision>1150</cp:revision>
  <cp:lastPrinted>2017-05-15T13:47:47Z</cp:lastPrinted>
  <dcterms:created xsi:type="dcterms:W3CDTF">2011-11-02T14:24:24Z</dcterms:created>
  <dcterms:modified xsi:type="dcterms:W3CDTF">2017-08-08T18:55:01Z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B814607F-4702-4B19-9EAC-70656D1C4A16</vt:lpwstr>
  </property>
  <property fmtid="{D5CDD505-2E9C-101B-9397-08002B2CF9AE}" pid="3" name="ArticulatePath">
    <vt:lpwstr>WIP_P14228_Advisen Casualty_050416_245pm</vt:lpwstr>
  </property>
</Properties>
</file>