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5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4.xml" ContentType="application/vnd.openxmlformats-officedocument.drawingml.chart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9.xml" ContentType="application/vnd.openxmlformats-officedocument.presentationml.notesSlide+xml"/>
  <Override PartName="/ppt/charts/chart7.xml" ContentType="application/vnd.openxmlformats-officedocument.drawingml.chart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4301" r:id="rId2"/>
    <p:sldId id="4385" r:id="rId3"/>
    <p:sldId id="4386" r:id="rId4"/>
    <p:sldId id="4523" r:id="rId5"/>
    <p:sldId id="4391" r:id="rId6"/>
    <p:sldId id="4392" r:id="rId7"/>
    <p:sldId id="4450" r:id="rId8"/>
    <p:sldId id="4446" r:id="rId9"/>
    <p:sldId id="4447" r:id="rId10"/>
    <p:sldId id="4469" r:id="rId11"/>
    <p:sldId id="4470" r:id="rId12"/>
    <p:sldId id="4475" r:id="rId13"/>
    <p:sldId id="4476" r:id="rId14"/>
    <p:sldId id="4488" r:id="rId15"/>
    <p:sldId id="4489" r:id="rId16"/>
    <p:sldId id="4490" r:id="rId17"/>
    <p:sldId id="4491" r:id="rId18"/>
    <p:sldId id="4492" r:id="rId19"/>
    <p:sldId id="4493" r:id="rId20"/>
    <p:sldId id="4396" r:id="rId21"/>
    <p:sldId id="4510" r:id="rId22"/>
    <p:sldId id="4519" r:id="rId23"/>
    <p:sldId id="4397" r:id="rId24"/>
    <p:sldId id="4518" r:id="rId25"/>
    <p:sldId id="4399" r:id="rId26"/>
    <p:sldId id="4400" r:id="rId27"/>
    <p:sldId id="4402" r:id="rId28"/>
    <p:sldId id="4403" r:id="rId29"/>
    <p:sldId id="4404" r:id="rId30"/>
    <p:sldId id="4384" r:id="rId31"/>
    <p:sldId id="4395" r:id="rId32"/>
    <p:sldId id="4444" r:id="rId33"/>
    <p:sldId id="4443" r:id="rId34"/>
    <p:sldId id="4445" r:id="rId35"/>
    <p:sldId id="4406" r:id="rId36"/>
    <p:sldId id="4407" r:id="rId37"/>
    <p:sldId id="4409" r:id="rId38"/>
    <p:sldId id="4414" r:id="rId39"/>
    <p:sldId id="4293" r:id="rId40"/>
    <p:sldId id="3433" r:id="rId41"/>
    <p:sldId id="4520" r:id="rId42"/>
    <p:sldId id="4522" r:id="rId43"/>
    <p:sldId id="4521" r:id="rId44"/>
    <p:sldId id="4440" r:id="rId45"/>
    <p:sldId id="1136" r:id="rId46"/>
    <p:sldId id="4324" r:id="rId47"/>
    <p:sldId id="4457" r:id="rId48"/>
    <p:sldId id="2680" r:id="rId49"/>
    <p:sldId id="4524" r:id="rId50"/>
    <p:sldId id="4462" r:id="rId51"/>
    <p:sldId id="4463" r:id="rId52"/>
    <p:sldId id="4465" r:id="rId53"/>
    <p:sldId id="4466" r:id="rId54"/>
    <p:sldId id="4467" r:id="rId55"/>
    <p:sldId id="4431" r:id="rId56"/>
    <p:sldId id="4095" r:id="rId57"/>
    <p:sldId id="4511" r:id="rId58"/>
    <p:sldId id="4416" r:id="rId59"/>
    <p:sldId id="4514" r:id="rId60"/>
    <p:sldId id="4515" r:id="rId61"/>
    <p:sldId id="4516" r:id="rId62"/>
    <p:sldId id="4517" r:id="rId63"/>
    <p:sldId id="4426" r:id="rId64"/>
    <p:sldId id="4427" r:id="rId65"/>
    <p:sldId id="4500" r:id="rId66"/>
    <p:sldId id="4503" r:id="rId67"/>
    <p:sldId id="4506" r:id="rId68"/>
    <p:sldId id="4507" r:id="rId69"/>
    <p:sldId id="4505" r:id="rId70"/>
    <p:sldId id="4504" r:id="rId7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72">
          <p15:clr>
            <a:srgbClr val="A4A3A4"/>
          </p15:clr>
        </p15:guide>
        <p15:guide id="2" orient="horz" pos="3856">
          <p15:clr>
            <a:srgbClr val="A4A3A4"/>
          </p15:clr>
        </p15:guide>
        <p15:guide id="3" orient="horz" pos="3608">
          <p15:clr>
            <a:srgbClr val="A4A3A4"/>
          </p15:clr>
        </p15:guide>
        <p15:guide id="4" orient="horz" pos="1472">
          <p15:clr>
            <a:srgbClr val="A4A3A4"/>
          </p15:clr>
        </p15:guide>
        <p15:guide id="5" orient="horz" pos="798">
          <p15:clr>
            <a:srgbClr val="A4A3A4"/>
          </p15:clr>
        </p15:guide>
        <p15:guide id="6" pos="219">
          <p15:clr>
            <a:srgbClr val="A4A3A4"/>
          </p15:clr>
        </p15:guide>
        <p15:guide id="7" pos="5497">
          <p15:clr>
            <a:srgbClr val="A4A3A4"/>
          </p15:clr>
        </p15:guide>
        <p15:guide id="8" pos="4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A7A"/>
    <a:srgbClr val="2B7299"/>
    <a:srgbClr val="3691C4"/>
    <a:srgbClr val="3333CC"/>
    <a:srgbClr val="28688C"/>
    <a:srgbClr val="E5F1F7"/>
    <a:srgbClr val="4B9FCD"/>
    <a:srgbClr val="D0DCE2"/>
    <a:srgbClr val="C9D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 autoAdjust="0"/>
    <p:restoredTop sz="89785" autoAdjust="0"/>
  </p:normalViewPr>
  <p:slideViewPr>
    <p:cSldViewPr snapToGrid="0">
      <p:cViewPr varScale="1">
        <p:scale>
          <a:sx n="109" d="100"/>
          <a:sy n="109" d="100"/>
        </p:scale>
        <p:origin x="1422" y="78"/>
      </p:cViewPr>
      <p:guideLst>
        <p:guide orient="horz" pos="1072"/>
        <p:guide orient="horz" pos="3856"/>
        <p:guide orient="horz" pos="3608"/>
        <p:guide orient="horz" pos="1472"/>
        <p:guide orient="horz" pos="798"/>
        <p:guide pos="219"/>
        <p:guide pos="5497"/>
        <p:guide pos="4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898" y="-90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82796892341849E-2"/>
          <c:y val="3.7037037037037035E-2"/>
          <c:w val="0.74250832408435075"/>
          <c:h val="0.7930283224400871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Under 1 year</c:v>
                </c:pt>
              </c:strCache>
            </c:strRef>
          </c:tx>
          <c:spPr>
            <a:solidFill>
              <a:schemeClr val="accent1"/>
            </a:solidFill>
            <a:ln w="37525">
              <a:solidFill>
                <a:schemeClr val="accent1"/>
              </a:solidFill>
              <a:prstDash val="solid"/>
            </a:ln>
          </c:spPr>
          <c:invertIfNegative val="0"/>
          <c:dLbls>
            <c:dLbl>
              <c:idx val="0"/>
              <c:numFmt formatCode="0.0%" sourceLinked="0"/>
              <c:spPr>
                <a:noFill/>
                <a:ln w="25017">
                  <a:noFill/>
                </a:ln>
              </c:spPr>
              <c:txPr>
                <a:bodyPr/>
                <a:lstStyle/>
                <a:p>
                  <a:pPr>
                    <a:defRPr sz="139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0%" sourceLinked="0"/>
              <c:spPr>
                <a:noFill/>
                <a:ln w="25017">
                  <a:noFill/>
                </a:ln>
              </c:spPr>
              <c:txPr>
                <a:bodyPr/>
                <a:lstStyle/>
                <a:p>
                  <a:pPr>
                    <a:defRPr sz="139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.0%" sourceLinked="0"/>
              <c:spPr>
                <a:noFill/>
                <a:ln w="25017">
                  <a:noFill/>
                </a:ln>
              </c:spPr>
              <c:txPr>
                <a:bodyPr/>
                <a:lstStyle/>
                <a:p>
                  <a:pPr>
                    <a:defRPr sz="139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0.0%" sourceLinked="0"/>
              <c:spPr>
                <a:noFill/>
                <a:ln w="25017">
                  <a:noFill/>
                </a:ln>
              </c:spPr>
              <c:txPr>
                <a:bodyPr/>
                <a:lstStyle/>
                <a:p>
                  <a:pPr>
                    <a:defRPr sz="139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0.0%" sourceLinked="0"/>
              <c:spPr>
                <a:noFill/>
                <a:ln w="25017">
                  <a:noFill/>
                </a:ln>
              </c:spPr>
              <c:txPr>
                <a:bodyPr/>
                <a:lstStyle/>
                <a:p>
                  <a:pPr>
                    <a:defRPr sz="139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 w="2501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3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Sheet1!$B$2:$K$2</c:f>
              <c:numCache>
                <c:formatCode>0.0%</c:formatCode>
                <c:ptCount val="10"/>
                <c:pt idx="0">
                  <c:v>0.154</c:v>
                </c:pt>
                <c:pt idx="1">
                  <c:v>0.16</c:v>
                </c:pt>
                <c:pt idx="2">
                  <c:v>0.16</c:v>
                </c:pt>
                <c:pt idx="3">
                  <c:v>0.152</c:v>
                </c:pt>
                <c:pt idx="4">
                  <c:v>0.157</c:v>
                </c:pt>
                <c:pt idx="5">
                  <c:v>0.16200000000000001</c:v>
                </c:pt>
                <c:pt idx="6">
                  <c:v>0.16300000000000001</c:v>
                </c:pt>
                <c:pt idx="7">
                  <c:v>0.152</c:v>
                </c:pt>
                <c:pt idx="8">
                  <c:v>0.16520000000000001</c:v>
                </c:pt>
                <c:pt idx="9">
                  <c:v>0.15620000000000001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1-5 years</c:v>
                </c:pt>
              </c:strCache>
            </c:strRef>
          </c:tx>
          <c:spPr>
            <a:solidFill>
              <a:schemeClr val="accent2"/>
            </a:solidFill>
            <a:ln w="12508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01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7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Sheet1!$B$3:$K$3</c:f>
              <c:numCache>
                <c:formatCode>0.0%</c:formatCode>
                <c:ptCount val="10"/>
                <c:pt idx="0">
                  <c:v>0.29199999999999998</c:v>
                </c:pt>
                <c:pt idx="1">
                  <c:v>0.28799999999999998</c:v>
                </c:pt>
                <c:pt idx="2">
                  <c:v>0.29499999999999998</c:v>
                </c:pt>
                <c:pt idx="3">
                  <c:v>0.3</c:v>
                </c:pt>
                <c:pt idx="4">
                  <c:v>0.32400000000000001</c:v>
                </c:pt>
                <c:pt idx="5">
                  <c:v>0.36199999999999999</c:v>
                </c:pt>
                <c:pt idx="6">
                  <c:v>0.39500000000000002</c:v>
                </c:pt>
                <c:pt idx="7">
                  <c:v>0.41399999999999998</c:v>
                </c:pt>
                <c:pt idx="8">
                  <c:v>0.4042</c:v>
                </c:pt>
                <c:pt idx="9">
                  <c:v>0.36370000000000002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5-10 years</c:v>
                </c:pt>
              </c:strCache>
            </c:strRef>
          </c:tx>
          <c:spPr>
            <a:solidFill>
              <a:schemeClr val="hlink"/>
            </a:solidFill>
            <a:ln w="12508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01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3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Sheet1!$B$4:$K$4</c:f>
              <c:numCache>
                <c:formatCode>0.0%</c:formatCode>
                <c:ptCount val="10"/>
                <c:pt idx="0">
                  <c:v>0.32500000000000001</c:v>
                </c:pt>
                <c:pt idx="1">
                  <c:v>0.34100000000000003</c:v>
                </c:pt>
                <c:pt idx="2">
                  <c:v>0.34100000000000003</c:v>
                </c:pt>
                <c:pt idx="3">
                  <c:v>0.33800000000000002</c:v>
                </c:pt>
                <c:pt idx="4">
                  <c:v>0.312</c:v>
                </c:pt>
                <c:pt idx="5">
                  <c:v>0.28699999999999998</c:v>
                </c:pt>
                <c:pt idx="6">
                  <c:v>0.26700000000000002</c:v>
                </c:pt>
                <c:pt idx="7">
                  <c:v>0.26800000000000002</c:v>
                </c:pt>
                <c:pt idx="8">
                  <c:v>0.27589999999999998</c:v>
                </c:pt>
                <c:pt idx="9">
                  <c:v>0.2903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10-20 years</c:v>
                </c:pt>
              </c:strCache>
            </c:strRef>
          </c:tx>
          <c:spPr>
            <a:solidFill>
              <a:schemeClr val="folHlink"/>
            </a:solidFill>
            <a:ln w="12508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01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3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Sheet1!$B$5:$K$5</c:f>
              <c:numCache>
                <c:formatCode>0.0%</c:formatCode>
                <c:ptCount val="10"/>
                <c:pt idx="0">
                  <c:v>0.154</c:v>
                </c:pt>
                <c:pt idx="1">
                  <c:v>0.13600000000000001</c:v>
                </c:pt>
                <c:pt idx="2">
                  <c:v>0.13100000000000001</c:v>
                </c:pt>
                <c:pt idx="3">
                  <c:v>0.129</c:v>
                </c:pt>
                <c:pt idx="4">
                  <c:v>0.127</c:v>
                </c:pt>
                <c:pt idx="5">
                  <c:v>0.11700000000000001</c:v>
                </c:pt>
                <c:pt idx="6">
                  <c:v>0.111</c:v>
                </c:pt>
                <c:pt idx="7">
                  <c:v>0.10299999999999999</c:v>
                </c:pt>
                <c:pt idx="8">
                  <c:v>9.7799999999999998E-2</c:v>
                </c:pt>
                <c:pt idx="9">
                  <c:v>0.1186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over 20 years</c:v>
                </c:pt>
              </c:strCache>
            </c:strRef>
          </c:tx>
          <c:spPr>
            <a:solidFill>
              <a:schemeClr val="bg2"/>
            </a:solidFill>
            <a:ln w="12508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01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7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Sheet1!$B$6:$K$6</c:f>
              <c:numCache>
                <c:formatCode>0.0%</c:formatCode>
                <c:ptCount val="10"/>
                <c:pt idx="0">
                  <c:v>7.5999999999999998E-2</c:v>
                </c:pt>
                <c:pt idx="1">
                  <c:v>7.5999999999999998E-2</c:v>
                </c:pt>
                <c:pt idx="2">
                  <c:v>7.3999999999999996E-2</c:v>
                </c:pt>
                <c:pt idx="3">
                  <c:v>8.1000000000000003E-2</c:v>
                </c:pt>
                <c:pt idx="4">
                  <c:v>8.1000000000000003E-2</c:v>
                </c:pt>
                <c:pt idx="5">
                  <c:v>7.2999999999999995E-2</c:v>
                </c:pt>
                <c:pt idx="6">
                  <c:v>6.4000000000000001E-2</c:v>
                </c:pt>
                <c:pt idx="7">
                  <c:v>6.3E-2</c:v>
                </c:pt>
                <c:pt idx="8">
                  <c:v>5.6899999999999999E-2</c:v>
                </c:pt>
                <c:pt idx="9">
                  <c:v>7.1199999999999999E-2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8075760"/>
        <c:axId val="508076544"/>
      </c:barChart>
      <c:catAx>
        <c:axId val="508075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5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7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8076544"/>
        <c:crossesAt val="0"/>
        <c:auto val="1"/>
        <c:lblAlgn val="ctr"/>
        <c:lblOffset val="20"/>
        <c:tickLblSkip val="1"/>
        <c:tickMarkSkip val="1"/>
        <c:noMultiLvlLbl val="0"/>
      </c:catAx>
      <c:valAx>
        <c:axId val="508076544"/>
        <c:scaling>
          <c:orientation val="minMax"/>
          <c:max val="1"/>
          <c:min val="0"/>
        </c:scaling>
        <c:delete val="0"/>
        <c:axPos val="b"/>
        <c:majorGridlines>
          <c:spPr>
            <a:ln w="3128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2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7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8075760"/>
        <c:crossesAt val="1"/>
        <c:crossBetween val="between"/>
        <c:majorUnit val="0.2"/>
        <c:minorUnit val="2E-3"/>
      </c:valAx>
      <c:spPr>
        <a:noFill/>
        <a:ln w="25369">
          <a:noFill/>
        </a:ln>
      </c:spPr>
    </c:plotArea>
    <c:legend>
      <c:legendPos val="r"/>
      <c:layout>
        <c:manualLayout>
          <c:xMode val="edge"/>
          <c:yMode val="edge"/>
          <c:x val="0.8357377588075463"/>
          <c:y val="0.28322457093209968"/>
          <c:w val="0.15982207703489115"/>
          <c:h val="0.29629552805032816"/>
        </c:manualLayout>
      </c:layout>
      <c:overlay val="0"/>
      <c:spPr>
        <a:solidFill>
          <a:schemeClr val="bg1"/>
        </a:solidFill>
        <a:ln w="3128">
          <a:solidFill>
            <a:schemeClr val="tx1"/>
          </a:solidFill>
          <a:prstDash val="solid"/>
        </a:ln>
      </c:spPr>
      <c:txPr>
        <a:bodyPr/>
        <a:lstStyle/>
        <a:p>
          <a:pPr>
            <a:defRPr sz="12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7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272517321016199E-2"/>
          <c:y val="4.2222222222222244E-2"/>
          <c:w val="0.94688221709006959"/>
          <c:h val="0.85111111111111115"/>
        </c:manualLayout>
      </c:layout>
      <c:barChart>
        <c:barDir val="col"/>
        <c:grouping val="clustered"/>
        <c:varyColors val="0"/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D0DCE2"/>
            </a:solidFill>
            <a:ln w="25550">
              <a:noFill/>
            </a:ln>
          </c:spPr>
          <c:invertIfNegative val="0"/>
          <c:cat>
            <c:strRef>
              <c:f>Sheet1!$A$7:$A$302</c:f>
              <c:strCache>
                <c:ptCount val="296"/>
                <c:pt idx="0">
                  <c:v>Jun-90</c:v>
                </c:pt>
                <c:pt idx="1">
                  <c:v>Jul-90</c:v>
                </c:pt>
                <c:pt idx="2">
                  <c:v>Aug-90</c:v>
                </c:pt>
                <c:pt idx="3">
                  <c:v>Sep-90</c:v>
                </c:pt>
                <c:pt idx="4">
                  <c:v>Oct-90</c:v>
                </c:pt>
                <c:pt idx="5">
                  <c:v>Nov-90</c:v>
                </c:pt>
                <c:pt idx="6">
                  <c:v>Dec-90</c:v>
                </c:pt>
                <c:pt idx="7">
                  <c:v>Jan-91</c:v>
                </c:pt>
                <c:pt idx="8">
                  <c:v>Feb-91</c:v>
                </c:pt>
                <c:pt idx="9">
                  <c:v>Mar-91</c:v>
                </c:pt>
                <c:pt idx="10">
                  <c:v>Apr-91</c:v>
                </c:pt>
                <c:pt idx="11">
                  <c:v>May-91</c:v>
                </c:pt>
                <c:pt idx="12">
                  <c:v>Jun-91</c:v>
                </c:pt>
                <c:pt idx="13">
                  <c:v>Jul-91</c:v>
                </c:pt>
                <c:pt idx="14">
                  <c:v>Aug-91</c:v>
                </c:pt>
                <c:pt idx="15">
                  <c:v>Sep-91</c:v>
                </c:pt>
                <c:pt idx="16">
                  <c:v>Oct-91</c:v>
                </c:pt>
                <c:pt idx="17">
                  <c:v>Nov-91</c:v>
                </c:pt>
                <c:pt idx="18">
                  <c:v>Dec-91</c:v>
                </c:pt>
                <c:pt idx="19">
                  <c:v>Jan-92</c:v>
                </c:pt>
                <c:pt idx="20">
                  <c:v>Feb-92</c:v>
                </c:pt>
                <c:pt idx="21">
                  <c:v>Mar-92</c:v>
                </c:pt>
                <c:pt idx="22">
                  <c:v>Apr-92</c:v>
                </c:pt>
                <c:pt idx="23">
                  <c:v>May-92</c:v>
                </c:pt>
                <c:pt idx="24">
                  <c:v>Jun-92</c:v>
                </c:pt>
                <c:pt idx="25">
                  <c:v>Jul-92</c:v>
                </c:pt>
                <c:pt idx="26">
                  <c:v>Aug-92</c:v>
                </c:pt>
                <c:pt idx="27">
                  <c:v>Sep-92</c:v>
                </c:pt>
                <c:pt idx="28">
                  <c:v>Oct-92</c:v>
                </c:pt>
                <c:pt idx="29">
                  <c:v>Nov-92</c:v>
                </c:pt>
                <c:pt idx="30">
                  <c:v>Dec-92</c:v>
                </c:pt>
                <c:pt idx="31">
                  <c:v>Jan-93</c:v>
                </c:pt>
                <c:pt idx="32">
                  <c:v>Feb-93</c:v>
                </c:pt>
                <c:pt idx="33">
                  <c:v>Mar-93</c:v>
                </c:pt>
                <c:pt idx="34">
                  <c:v>Apr-93</c:v>
                </c:pt>
                <c:pt idx="35">
                  <c:v>May-93</c:v>
                </c:pt>
                <c:pt idx="36">
                  <c:v>Jun-93</c:v>
                </c:pt>
                <c:pt idx="37">
                  <c:v>Jul-93</c:v>
                </c:pt>
                <c:pt idx="38">
                  <c:v>Aug-93</c:v>
                </c:pt>
                <c:pt idx="39">
                  <c:v>Sep-93</c:v>
                </c:pt>
                <c:pt idx="40">
                  <c:v>Oct-93</c:v>
                </c:pt>
                <c:pt idx="41">
                  <c:v>Nov-93</c:v>
                </c:pt>
                <c:pt idx="42">
                  <c:v>Dec-93</c:v>
                </c:pt>
                <c:pt idx="43">
                  <c:v>Jan-94</c:v>
                </c:pt>
                <c:pt idx="44">
                  <c:v>Feb-94</c:v>
                </c:pt>
                <c:pt idx="45">
                  <c:v>Mar-94</c:v>
                </c:pt>
                <c:pt idx="46">
                  <c:v>Apr-94</c:v>
                </c:pt>
                <c:pt idx="47">
                  <c:v>May-94</c:v>
                </c:pt>
                <c:pt idx="48">
                  <c:v>Jun-94</c:v>
                </c:pt>
                <c:pt idx="49">
                  <c:v>Jul-94</c:v>
                </c:pt>
                <c:pt idx="50">
                  <c:v>Aug-94</c:v>
                </c:pt>
                <c:pt idx="51">
                  <c:v>Sep-94</c:v>
                </c:pt>
                <c:pt idx="52">
                  <c:v>Oct-94</c:v>
                </c:pt>
                <c:pt idx="53">
                  <c:v>Nov-94</c:v>
                </c:pt>
                <c:pt idx="54">
                  <c:v>Dec-94</c:v>
                </c:pt>
                <c:pt idx="55">
                  <c:v>Jan-95</c:v>
                </c:pt>
                <c:pt idx="56">
                  <c:v>Feb-95</c:v>
                </c:pt>
                <c:pt idx="57">
                  <c:v>Mar-95</c:v>
                </c:pt>
                <c:pt idx="58">
                  <c:v>Apr-95</c:v>
                </c:pt>
                <c:pt idx="59">
                  <c:v>May-95</c:v>
                </c:pt>
                <c:pt idx="60">
                  <c:v>Jun-95</c:v>
                </c:pt>
                <c:pt idx="61">
                  <c:v>Jul-95</c:v>
                </c:pt>
                <c:pt idx="62">
                  <c:v>Aug-95</c:v>
                </c:pt>
                <c:pt idx="63">
                  <c:v>Sep-95</c:v>
                </c:pt>
                <c:pt idx="64">
                  <c:v>Oct-95</c:v>
                </c:pt>
                <c:pt idx="65">
                  <c:v>Nov-95</c:v>
                </c:pt>
                <c:pt idx="66">
                  <c:v>Dec-95</c:v>
                </c:pt>
                <c:pt idx="67">
                  <c:v>Jan-96</c:v>
                </c:pt>
                <c:pt idx="68">
                  <c:v>Feb-96</c:v>
                </c:pt>
                <c:pt idx="69">
                  <c:v>Mar-96</c:v>
                </c:pt>
                <c:pt idx="70">
                  <c:v>Apr-96</c:v>
                </c:pt>
                <c:pt idx="71">
                  <c:v>May-96</c:v>
                </c:pt>
                <c:pt idx="72">
                  <c:v>Jun-96</c:v>
                </c:pt>
                <c:pt idx="73">
                  <c:v>Jul-96</c:v>
                </c:pt>
                <c:pt idx="74">
                  <c:v>Aug-96</c:v>
                </c:pt>
                <c:pt idx="75">
                  <c:v>Sep-96</c:v>
                </c:pt>
                <c:pt idx="76">
                  <c:v>Oct-96</c:v>
                </c:pt>
                <c:pt idx="77">
                  <c:v>Nov-96</c:v>
                </c:pt>
                <c:pt idx="78">
                  <c:v>Dec-96</c:v>
                </c:pt>
                <c:pt idx="79">
                  <c:v>Jan-97</c:v>
                </c:pt>
                <c:pt idx="80">
                  <c:v>Feb-97</c:v>
                </c:pt>
                <c:pt idx="81">
                  <c:v>Mar-97</c:v>
                </c:pt>
                <c:pt idx="82">
                  <c:v>Apr-97</c:v>
                </c:pt>
                <c:pt idx="83">
                  <c:v>May-97</c:v>
                </c:pt>
                <c:pt idx="84">
                  <c:v>Jun-97</c:v>
                </c:pt>
                <c:pt idx="85">
                  <c:v>Jul-97</c:v>
                </c:pt>
                <c:pt idx="86">
                  <c:v>Aug-97</c:v>
                </c:pt>
                <c:pt idx="87">
                  <c:v>Sep-97</c:v>
                </c:pt>
                <c:pt idx="88">
                  <c:v>Oct-97</c:v>
                </c:pt>
                <c:pt idx="89">
                  <c:v>Nov-97</c:v>
                </c:pt>
                <c:pt idx="90">
                  <c:v>Dec-97</c:v>
                </c:pt>
                <c:pt idx="91">
                  <c:v>Jan-98</c:v>
                </c:pt>
                <c:pt idx="92">
                  <c:v>Feb-98</c:v>
                </c:pt>
                <c:pt idx="93">
                  <c:v>Mar-98</c:v>
                </c:pt>
                <c:pt idx="94">
                  <c:v>Apr-98</c:v>
                </c:pt>
                <c:pt idx="95">
                  <c:v>May-98</c:v>
                </c:pt>
                <c:pt idx="96">
                  <c:v>Jun-98</c:v>
                </c:pt>
                <c:pt idx="97">
                  <c:v>Jul-98</c:v>
                </c:pt>
                <c:pt idx="98">
                  <c:v>Aug-98</c:v>
                </c:pt>
                <c:pt idx="99">
                  <c:v>Sep-98</c:v>
                </c:pt>
                <c:pt idx="100">
                  <c:v>Oct-98</c:v>
                </c:pt>
                <c:pt idx="101">
                  <c:v>Nov-98</c:v>
                </c:pt>
                <c:pt idx="102">
                  <c:v>Dec-98</c:v>
                </c:pt>
                <c:pt idx="103">
                  <c:v>Jan-99</c:v>
                </c:pt>
                <c:pt idx="104">
                  <c:v>Feb-99</c:v>
                </c:pt>
                <c:pt idx="105">
                  <c:v>Mar-99</c:v>
                </c:pt>
                <c:pt idx="106">
                  <c:v>Apr-99</c:v>
                </c:pt>
                <c:pt idx="107">
                  <c:v>May-99</c:v>
                </c:pt>
                <c:pt idx="108">
                  <c:v>Jun-99</c:v>
                </c:pt>
                <c:pt idx="109">
                  <c:v>Jul-99</c:v>
                </c:pt>
                <c:pt idx="110">
                  <c:v>Aug-99</c:v>
                </c:pt>
                <c:pt idx="111">
                  <c:v>Sep-99</c:v>
                </c:pt>
                <c:pt idx="112">
                  <c:v>Oct-99</c:v>
                </c:pt>
                <c:pt idx="113">
                  <c:v>Nov-99</c:v>
                </c:pt>
                <c:pt idx="114">
                  <c:v>Dec-99</c:v>
                </c:pt>
                <c:pt idx="115">
                  <c:v>Jan-00</c:v>
                </c:pt>
                <c:pt idx="116">
                  <c:v>Feb-00</c:v>
                </c:pt>
                <c:pt idx="117">
                  <c:v>Mar-00</c:v>
                </c:pt>
                <c:pt idx="118">
                  <c:v>Apr-00</c:v>
                </c:pt>
                <c:pt idx="119">
                  <c:v>May-00</c:v>
                </c:pt>
                <c:pt idx="120">
                  <c:v>Jun-00</c:v>
                </c:pt>
                <c:pt idx="121">
                  <c:v>Jul-00</c:v>
                </c:pt>
                <c:pt idx="122">
                  <c:v>Aug-00</c:v>
                </c:pt>
                <c:pt idx="123">
                  <c:v>Sep-00</c:v>
                </c:pt>
                <c:pt idx="124">
                  <c:v>Oct-00</c:v>
                </c:pt>
                <c:pt idx="125">
                  <c:v>Nov-00</c:v>
                </c:pt>
                <c:pt idx="126">
                  <c:v>Dec-00</c:v>
                </c:pt>
                <c:pt idx="127">
                  <c:v>Jan-01</c:v>
                </c:pt>
                <c:pt idx="128">
                  <c:v>Feb-01</c:v>
                </c:pt>
                <c:pt idx="129">
                  <c:v>Mar-01</c:v>
                </c:pt>
                <c:pt idx="130">
                  <c:v>Apr-01</c:v>
                </c:pt>
                <c:pt idx="131">
                  <c:v>May-01</c:v>
                </c:pt>
                <c:pt idx="132">
                  <c:v>Jun-01</c:v>
                </c:pt>
                <c:pt idx="133">
                  <c:v>Jul-01</c:v>
                </c:pt>
                <c:pt idx="134">
                  <c:v>Aug-01</c:v>
                </c:pt>
                <c:pt idx="135">
                  <c:v>Sep-01</c:v>
                </c:pt>
                <c:pt idx="136">
                  <c:v>Oct-01</c:v>
                </c:pt>
                <c:pt idx="137">
                  <c:v>Nov-01</c:v>
                </c:pt>
                <c:pt idx="138">
                  <c:v>Dec-01</c:v>
                </c:pt>
                <c:pt idx="139">
                  <c:v>Jan-02</c:v>
                </c:pt>
                <c:pt idx="140">
                  <c:v>Feb-02</c:v>
                </c:pt>
                <c:pt idx="141">
                  <c:v>Mar-02</c:v>
                </c:pt>
                <c:pt idx="142">
                  <c:v>Apr-02</c:v>
                </c:pt>
                <c:pt idx="143">
                  <c:v>May-02</c:v>
                </c:pt>
                <c:pt idx="144">
                  <c:v>Jun-02</c:v>
                </c:pt>
                <c:pt idx="145">
                  <c:v>Jul-02</c:v>
                </c:pt>
                <c:pt idx="146">
                  <c:v>Aug-02</c:v>
                </c:pt>
                <c:pt idx="147">
                  <c:v>Sep-02</c:v>
                </c:pt>
                <c:pt idx="148">
                  <c:v>Oct-02</c:v>
                </c:pt>
                <c:pt idx="149">
                  <c:v>Nov-02</c:v>
                </c:pt>
                <c:pt idx="150">
                  <c:v>Dec-02</c:v>
                </c:pt>
                <c:pt idx="151">
                  <c:v>Jan-03</c:v>
                </c:pt>
                <c:pt idx="152">
                  <c:v>Feb-03</c:v>
                </c:pt>
                <c:pt idx="153">
                  <c:v>Mar-03</c:v>
                </c:pt>
                <c:pt idx="154">
                  <c:v>Apr-03</c:v>
                </c:pt>
                <c:pt idx="155">
                  <c:v>May-03</c:v>
                </c:pt>
                <c:pt idx="156">
                  <c:v>Jun-03</c:v>
                </c:pt>
                <c:pt idx="157">
                  <c:v>Jul-03</c:v>
                </c:pt>
                <c:pt idx="158">
                  <c:v>Aug-03</c:v>
                </c:pt>
                <c:pt idx="159">
                  <c:v>Sep-03</c:v>
                </c:pt>
                <c:pt idx="160">
                  <c:v>Oct-03</c:v>
                </c:pt>
                <c:pt idx="161">
                  <c:v>Nov-03</c:v>
                </c:pt>
                <c:pt idx="162">
                  <c:v>Dec-03</c:v>
                </c:pt>
                <c:pt idx="163">
                  <c:v>Jan-04</c:v>
                </c:pt>
                <c:pt idx="164">
                  <c:v>Feb-04</c:v>
                </c:pt>
                <c:pt idx="165">
                  <c:v>Mar-04</c:v>
                </c:pt>
                <c:pt idx="166">
                  <c:v>Apr-04</c:v>
                </c:pt>
                <c:pt idx="167">
                  <c:v>May-04</c:v>
                </c:pt>
                <c:pt idx="168">
                  <c:v>Jun-04</c:v>
                </c:pt>
                <c:pt idx="169">
                  <c:v>Jul-04</c:v>
                </c:pt>
                <c:pt idx="170">
                  <c:v>Aug-04</c:v>
                </c:pt>
                <c:pt idx="171">
                  <c:v>Sep-04</c:v>
                </c:pt>
                <c:pt idx="172">
                  <c:v>Oct-04</c:v>
                </c:pt>
                <c:pt idx="173">
                  <c:v>Nov-04</c:v>
                </c:pt>
                <c:pt idx="174">
                  <c:v>Dec-04</c:v>
                </c:pt>
                <c:pt idx="175">
                  <c:v>Jan-05</c:v>
                </c:pt>
                <c:pt idx="176">
                  <c:v>Mar-05</c:v>
                </c:pt>
                <c:pt idx="177">
                  <c:v>Mar-05</c:v>
                </c:pt>
                <c:pt idx="178">
                  <c:v>Apr-05</c:v>
                </c:pt>
                <c:pt idx="179">
                  <c:v>May-05</c:v>
                </c:pt>
                <c:pt idx="180">
                  <c:v>Jun-05</c:v>
                </c:pt>
                <c:pt idx="181">
                  <c:v>Jul-05</c:v>
                </c:pt>
                <c:pt idx="182">
                  <c:v>Aug-05</c:v>
                </c:pt>
                <c:pt idx="183">
                  <c:v>Sep-05</c:v>
                </c:pt>
                <c:pt idx="184">
                  <c:v>Oct-05</c:v>
                </c:pt>
                <c:pt idx="185">
                  <c:v>Nov-05</c:v>
                </c:pt>
                <c:pt idx="186">
                  <c:v>Dec-05</c:v>
                </c:pt>
                <c:pt idx="187">
                  <c:v>Jan-06</c:v>
                </c:pt>
                <c:pt idx="188">
                  <c:v>Mar-06</c:v>
                </c:pt>
                <c:pt idx="189">
                  <c:v>Mar-06</c:v>
                </c:pt>
                <c:pt idx="190">
                  <c:v>Apr-06</c:v>
                </c:pt>
                <c:pt idx="191">
                  <c:v>May-06</c:v>
                </c:pt>
                <c:pt idx="192">
                  <c:v>Jun-06</c:v>
                </c:pt>
                <c:pt idx="193">
                  <c:v>Jul-06</c:v>
                </c:pt>
                <c:pt idx="194">
                  <c:v>Aug-06</c:v>
                </c:pt>
                <c:pt idx="195">
                  <c:v>Sep-06</c:v>
                </c:pt>
                <c:pt idx="196">
                  <c:v>Oct-06</c:v>
                </c:pt>
                <c:pt idx="197">
                  <c:v>Nov-06</c:v>
                </c:pt>
                <c:pt idx="198">
                  <c:v>Dec-06</c:v>
                </c:pt>
                <c:pt idx="199">
                  <c:v>Jan-07</c:v>
                </c:pt>
                <c:pt idx="200">
                  <c:v>Mar-07</c:v>
                </c:pt>
                <c:pt idx="201">
                  <c:v>Mar-07</c:v>
                </c:pt>
                <c:pt idx="202">
                  <c:v>Apr-07</c:v>
                </c:pt>
                <c:pt idx="203">
                  <c:v>May-07</c:v>
                </c:pt>
                <c:pt idx="204">
                  <c:v>Jun-07</c:v>
                </c:pt>
                <c:pt idx="205">
                  <c:v>Jul-07</c:v>
                </c:pt>
                <c:pt idx="206">
                  <c:v>Aug-07</c:v>
                </c:pt>
                <c:pt idx="207">
                  <c:v>Sep-07</c:v>
                </c:pt>
                <c:pt idx="208">
                  <c:v>Oct-07</c:v>
                </c:pt>
                <c:pt idx="209">
                  <c:v>Nov-07</c:v>
                </c:pt>
                <c:pt idx="210">
                  <c:v>Dec-07</c:v>
                </c:pt>
                <c:pt idx="211">
                  <c:v>Jan-08</c:v>
                </c:pt>
                <c:pt idx="212">
                  <c:v>Feb-08</c:v>
                </c:pt>
                <c:pt idx="213">
                  <c:v>Mar-08</c:v>
                </c:pt>
                <c:pt idx="214">
                  <c:v>Apr-08</c:v>
                </c:pt>
                <c:pt idx="215">
                  <c:v>May-08</c:v>
                </c:pt>
                <c:pt idx="216">
                  <c:v>Jun-08</c:v>
                </c:pt>
                <c:pt idx="217">
                  <c:v>Jul-08</c:v>
                </c:pt>
                <c:pt idx="218">
                  <c:v>Aug-08</c:v>
                </c:pt>
                <c:pt idx="219">
                  <c:v>Sep-08</c:v>
                </c:pt>
                <c:pt idx="220">
                  <c:v>Oct-08</c:v>
                </c:pt>
                <c:pt idx="221">
                  <c:v>Nov-08</c:v>
                </c:pt>
                <c:pt idx="222">
                  <c:v>Dec-08</c:v>
                </c:pt>
                <c:pt idx="223">
                  <c:v>Jan-09</c:v>
                </c:pt>
                <c:pt idx="224">
                  <c:v>2/29/2009</c:v>
                </c:pt>
                <c:pt idx="225">
                  <c:v>Mar-08</c:v>
                </c:pt>
                <c:pt idx="226">
                  <c:v>Apr-09</c:v>
                </c:pt>
                <c:pt idx="227">
                  <c:v>May-09</c:v>
                </c:pt>
                <c:pt idx="228">
                  <c:v>Jun-09</c:v>
                </c:pt>
                <c:pt idx="229">
                  <c:v>Jul-09</c:v>
                </c:pt>
                <c:pt idx="230">
                  <c:v>Aug-09</c:v>
                </c:pt>
                <c:pt idx="231">
                  <c:v>Sep-09</c:v>
                </c:pt>
                <c:pt idx="232">
                  <c:v>Oct-09</c:v>
                </c:pt>
                <c:pt idx="233">
                  <c:v>Nov-09</c:v>
                </c:pt>
                <c:pt idx="234">
                  <c:v>Dec-09</c:v>
                </c:pt>
                <c:pt idx="235">
                  <c:v>Jan-10</c:v>
                </c:pt>
                <c:pt idx="236">
                  <c:v>Feb-10</c:v>
                </c:pt>
                <c:pt idx="237">
                  <c:v>Mar-10</c:v>
                </c:pt>
                <c:pt idx="238">
                  <c:v>Apr-10</c:v>
                </c:pt>
                <c:pt idx="239">
                  <c:v>May-10</c:v>
                </c:pt>
                <c:pt idx="240">
                  <c:v>Jun-10</c:v>
                </c:pt>
                <c:pt idx="241">
                  <c:v>Jul-10</c:v>
                </c:pt>
                <c:pt idx="242">
                  <c:v>Aug-10</c:v>
                </c:pt>
                <c:pt idx="243">
                  <c:v>Sep-10</c:v>
                </c:pt>
                <c:pt idx="244">
                  <c:v>Oct-10</c:v>
                </c:pt>
                <c:pt idx="245">
                  <c:v>Nov-10</c:v>
                </c:pt>
                <c:pt idx="246">
                  <c:v>Dec-10</c:v>
                </c:pt>
                <c:pt idx="247">
                  <c:v>Jan-11</c:v>
                </c:pt>
                <c:pt idx="248">
                  <c:v>Feb-11</c:v>
                </c:pt>
                <c:pt idx="249">
                  <c:v>Mar-11</c:v>
                </c:pt>
                <c:pt idx="250">
                  <c:v>Apr-11</c:v>
                </c:pt>
                <c:pt idx="251">
                  <c:v>May-11</c:v>
                </c:pt>
                <c:pt idx="252">
                  <c:v>Jun-11</c:v>
                </c:pt>
                <c:pt idx="253">
                  <c:v>Jul-11</c:v>
                </c:pt>
                <c:pt idx="254">
                  <c:v>Aug-11</c:v>
                </c:pt>
                <c:pt idx="255">
                  <c:v>Sep-11</c:v>
                </c:pt>
                <c:pt idx="256">
                  <c:v>Oct-11</c:v>
                </c:pt>
                <c:pt idx="257">
                  <c:v>Nov-11</c:v>
                </c:pt>
                <c:pt idx="258">
                  <c:v>Dec-11</c:v>
                </c:pt>
                <c:pt idx="259">
                  <c:v>Jan-12</c:v>
                </c:pt>
                <c:pt idx="260">
                  <c:v>2/30/2012</c:v>
                </c:pt>
                <c:pt idx="261">
                  <c:v>Mar-12</c:v>
                </c:pt>
                <c:pt idx="262">
                  <c:v>Apr-12</c:v>
                </c:pt>
                <c:pt idx="263">
                  <c:v>May-12</c:v>
                </c:pt>
                <c:pt idx="264">
                  <c:v>Jun-12</c:v>
                </c:pt>
                <c:pt idx="265">
                  <c:v>Jul-12</c:v>
                </c:pt>
                <c:pt idx="266">
                  <c:v>Aug-12</c:v>
                </c:pt>
                <c:pt idx="267">
                  <c:v>Sep-12</c:v>
                </c:pt>
                <c:pt idx="268">
                  <c:v>Oct-12</c:v>
                </c:pt>
                <c:pt idx="269">
                  <c:v>Nov-12</c:v>
                </c:pt>
                <c:pt idx="270">
                  <c:v>Dec-12</c:v>
                </c:pt>
                <c:pt idx="271">
                  <c:v>Jan-13</c:v>
                </c:pt>
                <c:pt idx="272">
                  <c:v>Feb-13</c:v>
                </c:pt>
                <c:pt idx="273">
                  <c:v>Mar-13</c:v>
                </c:pt>
                <c:pt idx="274">
                  <c:v>Apr-13</c:v>
                </c:pt>
                <c:pt idx="275">
                  <c:v>May-13</c:v>
                </c:pt>
                <c:pt idx="276">
                  <c:v>Jun-13</c:v>
                </c:pt>
                <c:pt idx="277">
                  <c:v>Jul-13</c:v>
                </c:pt>
                <c:pt idx="278">
                  <c:v>Aug-13</c:v>
                </c:pt>
                <c:pt idx="279">
                  <c:v>Sep-13</c:v>
                </c:pt>
                <c:pt idx="280">
                  <c:v>Oct-13</c:v>
                </c:pt>
                <c:pt idx="281">
                  <c:v>Nov-13</c:v>
                </c:pt>
                <c:pt idx="282">
                  <c:v>Dec-13</c:v>
                </c:pt>
                <c:pt idx="283">
                  <c:v>Jan-14</c:v>
                </c:pt>
                <c:pt idx="284">
                  <c:v>Feb-14</c:v>
                </c:pt>
                <c:pt idx="285">
                  <c:v>Mar-14</c:v>
                </c:pt>
                <c:pt idx="286">
                  <c:v>Apr-14</c:v>
                </c:pt>
                <c:pt idx="287">
                  <c:v>May-14</c:v>
                </c:pt>
                <c:pt idx="288">
                  <c:v>Jun-14</c:v>
                </c:pt>
                <c:pt idx="289">
                  <c:v>Jul-14</c:v>
                </c:pt>
                <c:pt idx="290">
                  <c:v>Aug-14</c:v>
                </c:pt>
                <c:pt idx="291">
                  <c:v>Sep-14</c:v>
                </c:pt>
                <c:pt idx="292">
                  <c:v>Oct-14</c:v>
                </c:pt>
                <c:pt idx="293">
                  <c:v>Nov-14</c:v>
                </c:pt>
                <c:pt idx="294">
                  <c:v>Dec-14</c:v>
                </c:pt>
                <c:pt idx="295">
                  <c:v>Jan-15</c:v>
                </c:pt>
              </c:strCache>
            </c:strRef>
          </c:cat>
          <c:val>
            <c:numRef>
              <c:f>Sheet1!$D$7:$D$302</c:f>
              <c:numCache>
                <c:formatCode>0</c:formatCode>
                <c:ptCount val="29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11</c:v>
                </c:pt>
                <c:pt idx="228">
                  <c:v>1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 formatCode="General">
                  <c:v>0</c:v>
                </c:pt>
                <c:pt idx="238" formatCode="General">
                  <c:v>0</c:v>
                </c:pt>
                <c:pt idx="239" formatCode="General">
                  <c:v>0</c:v>
                </c:pt>
                <c:pt idx="240" formatCode="General">
                  <c:v>0</c:v>
                </c:pt>
                <c:pt idx="241" formatCode="General">
                  <c:v>0</c:v>
                </c:pt>
                <c:pt idx="242" formatCode="General">
                  <c:v>0</c:v>
                </c:pt>
                <c:pt idx="243" formatCode="General">
                  <c:v>0</c:v>
                </c:pt>
                <c:pt idx="244" formatCode="General">
                  <c:v>0</c:v>
                </c:pt>
                <c:pt idx="245" formatCode="General">
                  <c:v>0</c:v>
                </c:pt>
                <c:pt idx="246" formatCode="General">
                  <c:v>0</c:v>
                </c:pt>
                <c:pt idx="247" formatCode="General">
                  <c:v>0</c:v>
                </c:pt>
                <c:pt idx="248" formatCode="General">
                  <c:v>0</c:v>
                </c:pt>
                <c:pt idx="249" formatCode="General">
                  <c:v>0</c:v>
                </c:pt>
                <c:pt idx="250" formatCode="General">
                  <c:v>0</c:v>
                </c:pt>
                <c:pt idx="251" formatCode="General">
                  <c:v>0</c:v>
                </c:pt>
                <c:pt idx="252" formatCode="General">
                  <c:v>0</c:v>
                </c:pt>
                <c:pt idx="253" formatCode="General">
                  <c:v>0</c:v>
                </c:pt>
                <c:pt idx="254" formatCode="General">
                  <c:v>0</c:v>
                </c:pt>
                <c:pt idx="255" formatCode="General">
                  <c:v>0</c:v>
                </c:pt>
                <c:pt idx="256" formatCode="General">
                  <c:v>0</c:v>
                </c:pt>
                <c:pt idx="257" formatCode="General">
                  <c:v>0</c:v>
                </c:pt>
                <c:pt idx="258" formatCode="General">
                  <c:v>0</c:v>
                </c:pt>
                <c:pt idx="259" formatCode="General">
                  <c:v>0</c:v>
                </c:pt>
                <c:pt idx="260" formatCode="General">
                  <c:v>0</c:v>
                </c:pt>
                <c:pt idx="261" formatCode="General">
                  <c:v>0</c:v>
                </c:pt>
                <c:pt idx="262" formatCode="General">
                  <c:v>0</c:v>
                </c:pt>
                <c:pt idx="263" formatCode="General">
                  <c:v>0</c:v>
                </c:pt>
                <c:pt idx="264" formatCode="General">
                  <c:v>0</c:v>
                </c:pt>
                <c:pt idx="265" formatCode="General">
                  <c:v>0</c:v>
                </c:pt>
                <c:pt idx="266" formatCode="General">
                  <c:v>0</c:v>
                </c:pt>
                <c:pt idx="267" formatCode="General">
                  <c:v>0</c:v>
                </c:pt>
                <c:pt idx="268" formatCode="General">
                  <c:v>0</c:v>
                </c:pt>
                <c:pt idx="269" formatCode="General">
                  <c:v>0</c:v>
                </c:pt>
                <c:pt idx="270" formatCode="General">
                  <c:v>0</c:v>
                </c:pt>
                <c:pt idx="271" formatCode="General">
                  <c:v>0</c:v>
                </c:pt>
                <c:pt idx="272" formatCode="General">
                  <c:v>0</c:v>
                </c:pt>
                <c:pt idx="273" formatCode="General">
                  <c:v>0</c:v>
                </c:pt>
                <c:pt idx="274" formatCode="General">
                  <c:v>0</c:v>
                </c:pt>
                <c:pt idx="275" formatCode="General">
                  <c:v>0</c:v>
                </c:pt>
                <c:pt idx="276" formatCode="General">
                  <c:v>0</c:v>
                </c:pt>
                <c:pt idx="277" formatCode="General">
                  <c:v>0</c:v>
                </c:pt>
                <c:pt idx="278" formatCode="General">
                  <c:v>0</c:v>
                </c:pt>
                <c:pt idx="279" formatCode="General">
                  <c:v>0</c:v>
                </c:pt>
                <c:pt idx="280" formatCode="General">
                  <c:v>0</c:v>
                </c:pt>
                <c:pt idx="281" formatCode="General">
                  <c:v>0</c:v>
                </c:pt>
                <c:pt idx="282" formatCode="General">
                  <c:v>0</c:v>
                </c:pt>
                <c:pt idx="283" formatCode="General">
                  <c:v>0</c:v>
                </c:pt>
                <c:pt idx="284" formatCode="General">
                  <c:v>0</c:v>
                </c:pt>
                <c:pt idx="285" formatCode="General">
                  <c:v>0</c:v>
                </c:pt>
                <c:pt idx="286" formatCode="General">
                  <c:v>0</c:v>
                </c:pt>
                <c:pt idx="287" formatCode="General">
                  <c:v>0</c:v>
                </c:pt>
                <c:pt idx="288" formatCode="General">
                  <c:v>0</c:v>
                </c:pt>
                <c:pt idx="289" formatCode="General">
                  <c:v>0</c:v>
                </c:pt>
                <c:pt idx="290" formatCode="General">
                  <c:v>0</c:v>
                </c:pt>
                <c:pt idx="291" formatCode="General">
                  <c:v>0</c:v>
                </c:pt>
                <c:pt idx="292" formatCode="General">
                  <c:v>0</c:v>
                </c:pt>
                <c:pt idx="293" formatCode="General">
                  <c:v>0</c:v>
                </c:pt>
                <c:pt idx="294" formatCode="General">
                  <c:v>0</c:v>
                </c:pt>
                <c:pt idx="295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00713600"/>
        <c:axId val="400710856"/>
      </c:barChar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2-Yr Yield</c:v>
                </c:pt>
              </c:strCache>
            </c:strRef>
          </c:tx>
          <c:spPr>
            <a:ln w="38324">
              <a:solidFill>
                <a:srgbClr val="FF6600"/>
              </a:solidFill>
              <a:prstDash val="solid"/>
            </a:ln>
          </c:spPr>
          <c:marker>
            <c:symbol val="none"/>
          </c:marker>
          <c:cat>
            <c:strRef>
              <c:f>Sheet1!$A$7:$A$302</c:f>
              <c:strCache>
                <c:ptCount val="296"/>
                <c:pt idx="0">
                  <c:v>Jun-90</c:v>
                </c:pt>
                <c:pt idx="1">
                  <c:v>Jul-90</c:v>
                </c:pt>
                <c:pt idx="2">
                  <c:v>Aug-90</c:v>
                </c:pt>
                <c:pt idx="3">
                  <c:v>Sep-90</c:v>
                </c:pt>
                <c:pt idx="4">
                  <c:v>Oct-90</c:v>
                </c:pt>
                <c:pt idx="5">
                  <c:v>Nov-90</c:v>
                </c:pt>
                <c:pt idx="6">
                  <c:v>Dec-90</c:v>
                </c:pt>
                <c:pt idx="7">
                  <c:v>Jan-91</c:v>
                </c:pt>
                <c:pt idx="8">
                  <c:v>Feb-91</c:v>
                </c:pt>
                <c:pt idx="9">
                  <c:v>Mar-91</c:v>
                </c:pt>
                <c:pt idx="10">
                  <c:v>Apr-91</c:v>
                </c:pt>
                <c:pt idx="11">
                  <c:v>May-91</c:v>
                </c:pt>
                <c:pt idx="12">
                  <c:v>Jun-91</c:v>
                </c:pt>
                <c:pt idx="13">
                  <c:v>Jul-91</c:v>
                </c:pt>
                <c:pt idx="14">
                  <c:v>Aug-91</c:v>
                </c:pt>
                <c:pt idx="15">
                  <c:v>Sep-91</c:v>
                </c:pt>
                <c:pt idx="16">
                  <c:v>Oct-91</c:v>
                </c:pt>
                <c:pt idx="17">
                  <c:v>Nov-91</c:v>
                </c:pt>
                <c:pt idx="18">
                  <c:v>Dec-91</c:v>
                </c:pt>
                <c:pt idx="19">
                  <c:v>Jan-92</c:v>
                </c:pt>
                <c:pt idx="20">
                  <c:v>Feb-92</c:v>
                </c:pt>
                <c:pt idx="21">
                  <c:v>Mar-92</c:v>
                </c:pt>
                <c:pt idx="22">
                  <c:v>Apr-92</c:v>
                </c:pt>
                <c:pt idx="23">
                  <c:v>May-92</c:v>
                </c:pt>
                <c:pt idx="24">
                  <c:v>Jun-92</c:v>
                </c:pt>
                <c:pt idx="25">
                  <c:v>Jul-92</c:v>
                </c:pt>
                <c:pt idx="26">
                  <c:v>Aug-92</c:v>
                </c:pt>
                <c:pt idx="27">
                  <c:v>Sep-92</c:v>
                </c:pt>
                <c:pt idx="28">
                  <c:v>Oct-92</c:v>
                </c:pt>
                <c:pt idx="29">
                  <c:v>Nov-92</c:v>
                </c:pt>
                <c:pt idx="30">
                  <c:v>Dec-92</c:v>
                </c:pt>
                <c:pt idx="31">
                  <c:v>Jan-93</c:v>
                </c:pt>
                <c:pt idx="32">
                  <c:v>Feb-93</c:v>
                </c:pt>
                <c:pt idx="33">
                  <c:v>Mar-93</c:v>
                </c:pt>
                <c:pt idx="34">
                  <c:v>Apr-93</c:v>
                </c:pt>
                <c:pt idx="35">
                  <c:v>May-93</c:v>
                </c:pt>
                <c:pt idx="36">
                  <c:v>Jun-93</c:v>
                </c:pt>
                <c:pt idx="37">
                  <c:v>Jul-93</c:v>
                </c:pt>
                <c:pt idx="38">
                  <c:v>Aug-93</c:v>
                </c:pt>
                <c:pt idx="39">
                  <c:v>Sep-93</c:v>
                </c:pt>
                <c:pt idx="40">
                  <c:v>Oct-93</c:v>
                </c:pt>
                <c:pt idx="41">
                  <c:v>Nov-93</c:v>
                </c:pt>
                <c:pt idx="42">
                  <c:v>Dec-93</c:v>
                </c:pt>
                <c:pt idx="43">
                  <c:v>Jan-94</c:v>
                </c:pt>
                <c:pt idx="44">
                  <c:v>Feb-94</c:v>
                </c:pt>
                <c:pt idx="45">
                  <c:v>Mar-94</c:v>
                </c:pt>
                <c:pt idx="46">
                  <c:v>Apr-94</c:v>
                </c:pt>
                <c:pt idx="47">
                  <c:v>May-94</c:v>
                </c:pt>
                <c:pt idx="48">
                  <c:v>Jun-94</c:v>
                </c:pt>
                <c:pt idx="49">
                  <c:v>Jul-94</c:v>
                </c:pt>
                <c:pt idx="50">
                  <c:v>Aug-94</c:v>
                </c:pt>
                <c:pt idx="51">
                  <c:v>Sep-94</c:v>
                </c:pt>
                <c:pt idx="52">
                  <c:v>Oct-94</c:v>
                </c:pt>
                <c:pt idx="53">
                  <c:v>Nov-94</c:v>
                </c:pt>
                <c:pt idx="54">
                  <c:v>Dec-94</c:v>
                </c:pt>
                <c:pt idx="55">
                  <c:v>Jan-95</c:v>
                </c:pt>
                <c:pt idx="56">
                  <c:v>Feb-95</c:v>
                </c:pt>
                <c:pt idx="57">
                  <c:v>Mar-95</c:v>
                </c:pt>
                <c:pt idx="58">
                  <c:v>Apr-95</c:v>
                </c:pt>
                <c:pt idx="59">
                  <c:v>May-95</c:v>
                </c:pt>
                <c:pt idx="60">
                  <c:v>Jun-95</c:v>
                </c:pt>
                <c:pt idx="61">
                  <c:v>Jul-95</c:v>
                </c:pt>
                <c:pt idx="62">
                  <c:v>Aug-95</c:v>
                </c:pt>
                <c:pt idx="63">
                  <c:v>Sep-95</c:v>
                </c:pt>
                <c:pt idx="64">
                  <c:v>Oct-95</c:v>
                </c:pt>
                <c:pt idx="65">
                  <c:v>Nov-95</c:v>
                </c:pt>
                <c:pt idx="66">
                  <c:v>Dec-95</c:v>
                </c:pt>
                <c:pt idx="67">
                  <c:v>Jan-96</c:v>
                </c:pt>
                <c:pt idx="68">
                  <c:v>Feb-96</c:v>
                </c:pt>
                <c:pt idx="69">
                  <c:v>Mar-96</c:v>
                </c:pt>
                <c:pt idx="70">
                  <c:v>Apr-96</c:v>
                </c:pt>
                <c:pt idx="71">
                  <c:v>May-96</c:v>
                </c:pt>
                <c:pt idx="72">
                  <c:v>Jun-96</c:v>
                </c:pt>
                <c:pt idx="73">
                  <c:v>Jul-96</c:v>
                </c:pt>
                <c:pt idx="74">
                  <c:v>Aug-96</c:v>
                </c:pt>
                <c:pt idx="75">
                  <c:v>Sep-96</c:v>
                </c:pt>
                <c:pt idx="76">
                  <c:v>Oct-96</c:v>
                </c:pt>
                <c:pt idx="77">
                  <c:v>Nov-96</c:v>
                </c:pt>
                <c:pt idx="78">
                  <c:v>Dec-96</c:v>
                </c:pt>
                <c:pt idx="79">
                  <c:v>Jan-97</c:v>
                </c:pt>
                <c:pt idx="80">
                  <c:v>Feb-97</c:v>
                </c:pt>
                <c:pt idx="81">
                  <c:v>Mar-97</c:v>
                </c:pt>
                <c:pt idx="82">
                  <c:v>Apr-97</c:v>
                </c:pt>
                <c:pt idx="83">
                  <c:v>May-97</c:v>
                </c:pt>
                <c:pt idx="84">
                  <c:v>Jun-97</c:v>
                </c:pt>
                <c:pt idx="85">
                  <c:v>Jul-97</c:v>
                </c:pt>
                <c:pt idx="86">
                  <c:v>Aug-97</c:v>
                </c:pt>
                <c:pt idx="87">
                  <c:v>Sep-97</c:v>
                </c:pt>
                <c:pt idx="88">
                  <c:v>Oct-97</c:v>
                </c:pt>
                <c:pt idx="89">
                  <c:v>Nov-97</c:v>
                </c:pt>
                <c:pt idx="90">
                  <c:v>Dec-97</c:v>
                </c:pt>
                <c:pt idx="91">
                  <c:v>Jan-98</c:v>
                </c:pt>
                <c:pt idx="92">
                  <c:v>Feb-98</c:v>
                </c:pt>
                <c:pt idx="93">
                  <c:v>Mar-98</c:v>
                </c:pt>
                <c:pt idx="94">
                  <c:v>Apr-98</c:v>
                </c:pt>
                <c:pt idx="95">
                  <c:v>May-98</c:v>
                </c:pt>
                <c:pt idx="96">
                  <c:v>Jun-98</c:v>
                </c:pt>
                <c:pt idx="97">
                  <c:v>Jul-98</c:v>
                </c:pt>
                <c:pt idx="98">
                  <c:v>Aug-98</c:v>
                </c:pt>
                <c:pt idx="99">
                  <c:v>Sep-98</c:v>
                </c:pt>
                <c:pt idx="100">
                  <c:v>Oct-98</c:v>
                </c:pt>
                <c:pt idx="101">
                  <c:v>Nov-98</c:v>
                </c:pt>
                <c:pt idx="102">
                  <c:v>Dec-98</c:v>
                </c:pt>
                <c:pt idx="103">
                  <c:v>Jan-99</c:v>
                </c:pt>
                <c:pt idx="104">
                  <c:v>Feb-99</c:v>
                </c:pt>
                <c:pt idx="105">
                  <c:v>Mar-99</c:v>
                </c:pt>
                <c:pt idx="106">
                  <c:v>Apr-99</c:v>
                </c:pt>
                <c:pt idx="107">
                  <c:v>May-99</c:v>
                </c:pt>
                <c:pt idx="108">
                  <c:v>Jun-99</c:v>
                </c:pt>
                <c:pt idx="109">
                  <c:v>Jul-99</c:v>
                </c:pt>
                <c:pt idx="110">
                  <c:v>Aug-99</c:v>
                </c:pt>
                <c:pt idx="111">
                  <c:v>Sep-99</c:v>
                </c:pt>
                <c:pt idx="112">
                  <c:v>Oct-99</c:v>
                </c:pt>
                <c:pt idx="113">
                  <c:v>Nov-99</c:v>
                </c:pt>
                <c:pt idx="114">
                  <c:v>Dec-99</c:v>
                </c:pt>
                <c:pt idx="115">
                  <c:v>Jan-00</c:v>
                </c:pt>
                <c:pt idx="116">
                  <c:v>Feb-00</c:v>
                </c:pt>
                <c:pt idx="117">
                  <c:v>Mar-00</c:v>
                </c:pt>
                <c:pt idx="118">
                  <c:v>Apr-00</c:v>
                </c:pt>
                <c:pt idx="119">
                  <c:v>May-00</c:v>
                </c:pt>
                <c:pt idx="120">
                  <c:v>Jun-00</c:v>
                </c:pt>
                <c:pt idx="121">
                  <c:v>Jul-00</c:v>
                </c:pt>
                <c:pt idx="122">
                  <c:v>Aug-00</c:v>
                </c:pt>
                <c:pt idx="123">
                  <c:v>Sep-00</c:v>
                </c:pt>
                <c:pt idx="124">
                  <c:v>Oct-00</c:v>
                </c:pt>
                <c:pt idx="125">
                  <c:v>Nov-00</c:v>
                </c:pt>
                <c:pt idx="126">
                  <c:v>Dec-00</c:v>
                </c:pt>
                <c:pt idx="127">
                  <c:v>Jan-01</c:v>
                </c:pt>
                <c:pt idx="128">
                  <c:v>Feb-01</c:v>
                </c:pt>
                <c:pt idx="129">
                  <c:v>Mar-01</c:v>
                </c:pt>
                <c:pt idx="130">
                  <c:v>Apr-01</c:v>
                </c:pt>
                <c:pt idx="131">
                  <c:v>May-01</c:v>
                </c:pt>
                <c:pt idx="132">
                  <c:v>Jun-01</c:v>
                </c:pt>
                <c:pt idx="133">
                  <c:v>Jul-01</c:v>
                </c:pt>
                <c:pt idx="134">
                  <c:v>Aug-01</c:v>
                </c:pt>
                <c:pt idx="135">
                  <c:v>Sep-01</c:v>
                </c:pt>
                <c:pt idx="136">
                  <c:v>Oct-01</c:v>
                </c:pt>
                <c:pt idx="137">
                  <c:v>Nov-01</c:v>
                </c:pt>
                <c:pt idx="138">
                  <c:v>Dec-01</c:v>
                </c:pt>
                <c:pt idx="139">
                  <c:v>Jan-02</c:v>
                </c:pt>
                <c:pt idx="140">
                  <c:v>Feb-02</c:v>
                </c:pt>
                <c:pt idx="141">
                  <c:v>Mar-02</c:v>
                </c:pt>
                <c:pt idx="142">
                  <c:v>Apr-02</c:v>
                </c:pt>
                <c:pt idx="143">
                  <c:v>May-02</c:v>
                </c:pt>
                <c:pt idx="144">
                  <c:v>Jun-02</c:v>
                </c:pt>
                <c:pt idx="145">
                  <c:v>Jul-02</c:v>
                </c:pt>
                <c:pt idx="146">
                  <c:v>Aug-02</c:v>
                </c:pt>
                <c:pt idx="147">
                  <c:v>Sep-02</c:v>
                </c:pt>
                <c:pt idx="148">
                  <c:v>Oct-02</c:v>
                </c:pt>
                <c:pt idx="149">
                  <c:v>Nov-02</c:v>
                </c:pt>
                <c:pt idx="150">
                  <c:v>Dec-02</c:v>
                </c:pt>
                <c:pt idx="151">
                  <c:v>Jan-03</c:v>
                </c:pt>
                <c:pt idx="152">
                  <c:v>Feb-03</c:v>
                </c:pt>
                <c:pt idx="153">
                  <c:v>Mar-03</c:v>
                </c:pt>
                <c:pt idx="154">
                  <c:v>Apr-03</c:v>
                </c:pt>
                <c:pt idx="155">
                  <c:v>May-03</c:v>
                </c:pt>
                <c:pt idx="156">
                  <c:v>Jun-03</c:v>
                </c:pt>
                <c:pt idx="157">
                  <c:v>Jul-03</c:v>
                </c:pt>
                <c:pt idx="158">
                  <c:v>Aug-03</c:v>
                </c:pt>
                <c:pt idx="159">
                  <c:v>Sep-03</c:v>
                </c:pt>
                <c:pt idx="160">
                  <c:v>Oct-03</c:v>
                </c:pt>
                <c:pt idx="161">
                  <c:v>Nov-03</c:v>
                </c:pt>
                <c:pt idx="162">
                  <c:v>Dec-03</c:v>
                </c:pt>
                <c:pt idx="163">
                  <c:v>Jan-04</c:v>
                </c:pt>
                <c:pt idx="164">
                  <c:v>Feb-04</c:v>
                </c:pt>
                <c:pt idx="165">
                  <c:v>Mar-04</c:v>
                </c:pt>
                <c:pt idx="166">
                  <c:v>Apr-04</c:v>
                </c:pt>
                <c:pt idx="167">
                  <c:v>May-04</c:v>
                </c:pt>
                <c:pt idx="168">
                  <c:v>Jun-04</c:v>
                </c:pt>
                <c:pt idx="169">
                  <c:v>Jul-04</c:v>
                </c:pt>
                <c:pt idx="170">
                  <c:v>Aug-04</c:v>
                </c:pt>
                <c:pt idx="171">
                  <c:v>Sep-04</c:v>
                </c:pt>
                <c:pt idx="172">
                  <c:v>Oct-04</c:v>
                </c:pt>
                <c:pt idx="173">
                  <c:v>Nov-04</c:v>
                </c:pt>
                <c:pt idx="174">
                  <c:v>Dec-04</c:v>
                </c:pt>
                <c:pt idx="175">
                  <c:v>Jan-05</c:v>
                </c:pt>
                <c:pt idx="176">
                  <c:v>Mar-05</c:v>
                </c:pt>
                <c:pt idx="177">
                  <c:v>Mar-05</c:v>
                </c:pt>
                <c:pt idx="178">
                  <c:v>Apr-05</c:v>
                </c:pt>
                <c:pt idx="179">
                  <c:v>May-05</c:v>
                </c:pt>
                <c:pt idx="180">
                  <c:v>Jun-05</c:v>
                </c:pt>
                <c:pt idx="181">
                  <c:v>Jul-05</c:v>
                </c:pt>
                <c:pt idx="182">
                  <c:v>Aug-05</c:v>
                </c:pt>
                <c:pt idx="183">
                  <c:v>Sep-05</c:v>
                </c:pt>
                <c:pt idx="184">
                  <c:v>Oct-05</c:v>
                </c:pt>
                <c:pt idx="185">
                  <c:v>Nov-05</c:v>
                </c:pt>
                <c:pt idx="186">
                  <c:v>Dec-05</c:v>
                </c:pt>
                <c:pt idx="187">
                  <c:v>Jan-06</c:v>
                </c:pt>
                <c:pt idx="188">
                  <c:v>Mar-06</c:v>
                </c:pt>
                <c:pt idx="189">
                  <c:v>Mar-06</c:v>
                </c:pt>
                <c:pt idx="190">
                  <c:v>Apr-06</c:v>
                </c:pt>
                <c:pt idx="191">
                  <c:v>May-06</c:v>
                </c:pt>
                <c:pt idx="192">
                  <c:v>Jun-06</c:v>
                </c:pt>
                <c:pt idx="193">
                  <c:v>Jul-06</c:v>
                </c:pt>
                <c:pt idx="194">
                  <c:v>Aug-06</c:v>
                </c:pt>
                <c:pt idx="195">
                  <c:v>Sep-06</c:v>
                </c:pt>
                <c:pt idx="196">
                  <c:v>Oct-06</c:v>
                </c:pt>
                <c:pt idx="197">
                  <c:v>Nov-06</c:v>
                </c:pt>
                <c:pt idx="198">
                  <c:v>Dec-06</c:v>
                </c:pt>
                <c:pt idx="199">
                  <c:v>Jan-07</c:v>
                </c:pt>
                <c:pt idx="200">
                  <c:v>Mar-07</c:v>
                </c:pt>
                <c:pt idx="201">
                  <c:v>Mar-07</c:v>
                </c:pt>
                <c:pt idx="202">
                  <c:v>Apr-07</c:v>
                </c:pt>
                <c:pt idx="203">
                  <c:v>May-07</c:v>
                </c:pt>
                <c:pt idx="204">
                  <c:v>Jun-07</c:v>
                </c:pt>
                <c:pt idx="205">
                  <c:v>Jul-07</c:v>
                </c:pt>
                <c:pt idx="206">
                  <c:v>Aug-07</c:v>
                </c:pt>
                <c:pt idx="207">
                  <c:v>Sep-07</c:v>
                </c:pt>
                <c:pt idx="208">
                  <c:v>Oct-07</c:v>
                </c:pt>
                <c:pt idx="209">
                  <c:v>Nov-07</c:v>
                </c:pt>
                <c:pt idx="210">
                  <c:v>Dec-07</c:v>
                </c:pt>
                <c:pt idx="211">
                  <c:v>Jan-08</c:v>
                </c:pt>
                <c:pt idx="212">
                  <c:v>Feb-08</c:v>
                </c:pt>
                <c:pt idx="213">
                  <c:v>Mar-08</c:v>
                </c:pt>
                <c:pt idx="214">
                  <c:v>Apr-08</c:v>
                </c:pt>
                <c:pt idx="215">
                  <c:v>May-08</c:v>
                </c:pt>
                <c:pt idx="216">
                  <c:v>Jun-08</c:v>
                </c:pt>
                <c:pt idx="217">
                  <c:v>Jul-08</c:v>
                </c:pt>
                <c:pt idx="218">
                  <c:v>Aug-08</c:v>
                </c:pt>
                <c:pt idx="219">
                  <c:v>Sep-08</c:v>
                </c:pt>
                <c:pt idx="220">
                  <c:v>Oct-08</c:v>
                </c:pt>
                <c:pt idx="221">
                  <c:v>Nov-08</c:v>
                </c:pt>
                <c:pt idx="222">
                  <c:v>Dec-08</c:v>
                </c:pt>
                <c:pt idx="223">
                  <c:v>Jan-09</c:v>
                </c:pt>
                <c:pt idx="224">
                  <c:v>2/29/2009</c:v>
                </c:pt>
                <c:pt idx="225">
                  <c:v>Mar-08</c:v>
                </c:pt>
                <c:pt idx="226">
                  <c:v>Apr-09</c:v>
                </c:pt>
                <c:pt idx="227">
                  <c:v>May-09</c:v>
                </c:pt>
                <c:pt idx="228">
                  <c:v>Jun-09</c:v>
                </c:pt>
                <c:pt idx="229">
                  <c:v>Jul-09</c:v>
                </c:pt>
                <c:pt idx="230">
                  <c:v>Aug-09</c:v>
                </c:pt>
                <c:pt idx="231">
                  <c:v>Sep-09</c:v>
                </c:pt>
                <c:pt idx="232">
                  <c:v>Oct-09</c:v>
                </c:pt>
                <c:pt idx="233">
                  <c:v>Nov-09</c:v>
                </c:pt>
                <c:pt idx="234">
                  <c:v>Dec-09</c:v>
                </c:pt>
                <c:pt idx="235">
                  <c:v>Jan-10</c:v>
                </c:pt>
                <c:pt idx="236">
                  <c:v>Feb-10</c:v>
                </c:pt>
                <c:pt idx="237">
                  <c:v>Mar-10</c:v>
                </c:pt>
                <c:pt idx="238">
                  <c:v>Apr-10</c:v>
                </c:pt>
                <c:pt idx="239">
                  <c:v>May-10</c:v>
                </c:pt>
                <c:pt idx="240">
                  <c:v>Jun-10</c:v>
                </c:pt>
                <c:pt idx="241">
                  <c:v>Jul-10</c:v>
                </c:pt>
                <c:pt idx="242">
                  <c:v>Aug-10</c:v>
                </c:pt>
                <c:pt idx="243">
                  <c:v>Sep-10</c:v>
                </c:pt>
                <c:pt idx="244">
                  <c:v>Oct-10</c:v>
                </c:pt>
                <c:pt idx="245">
                  <c:v>Nov-10</c:v>
                </c:pt>
                <c:pt idx="246">
                  <c:v>Dec-10</c:v>
                </c:pt>
                <c:pt idx="247">
                  <c:v>Jan-11</c:v>
                </c:pt>
                <c:pt idx="248">
                  <c:v>Feb-11</c:v>
                </c:pt>
                <c:pt idx="249">
                  <c:v>Mar-11</c:v>
                </c:pt>
                <c:pt idx="250">
                  <c:v>Apr-11</c:v>
                </c:pt>
                <c:pt idx="251">
                  <c:v>May-11</c:v>
                </c:pt>
                <c:pt idx="252">
                  <c:v>Jun-11</c:v>
                </c:pt>
                <c:pt idx="253">
                  <c:v>Jul-11</c:v>
                </c:pt>
                <c:pt idx="254">
                  <c:v>Aug-11</c:v>
                </c:pt>
                <c:pt idx="255">
                  <c:v>Sep-11</c:v>
                </c:pt>
                <c:pt idx="256">
                  <c:v>Oct-11</c:v>
                </c:pt>
                <c:pt idx="257">
                  <c:v>Nov-11</c:v>
                </c:pt>
                <c:pt idx="258">
                  <c:v>Dec-11</c:v>
                </c:pt>
                <c:pt idx="259">
                  <c:v>Jan-12</c:v>
                </c:pt>
                <c:pt idx="260">
                  <c:v>2/30/2012</c:v>
                </c:pt>
                <c:pt idx="261">
                  <c:v>Mar-12</c:v>
                </c:pt>
                <c:pt idx="262">
                  <c:v>Apr-12</c:v>
                </c:pt>
                <c:pt idx="263">
                  <c:v>May-12</c:v>
                </c:pt>
                <c:pt idx="264">
                  <c:v>Jun-12</c:v>
                </c:pt>
                <c:pt idx="265">
                  <c:v>Jul-12</c:v>
                </c:pt>
                <c:pt idx="266">
                  <c:v>Aug-12</c:v>
                </c:pt>
                <c:pt idx="267">
                  <c:v>Sep-12</c:v>
                </c:pt>
                <c:pt idx="268">
                  <c:v>Oct-12</c:v>
                </c:pt>
                <c:pt idx="269">
                  <c:v>Nov-12</c:v>
                </c:pt>
                <c:pt idx="270">
                  <c:v>Dec-12</c:v>
                </c:pt>
                <c:pt idx="271">
                  <c:v>Jan-13</c:v>
                </c:pt>
                <c:pt idx="272">
                  <c:v>Feb-13</c:v>
                </c:pt>
                <c:pt idx="273">
                  <c:v>Mar-13</c:v>
                </c:pt>
                <c:pt idx="274">
                  <c:v>Apr-13</c:v>
                </c:pt>
                <c:pt idx="275">
                  <c:v>May-13</c:v>
                </c:pt>
                <c:pt idx="276">
                  <c:v>Jun-13</c:v>
                </c:pt>
                <c:pt idx="277">
                  <c:v>Jul-13</c:v>
                </c:pt>
                <c:pt idx="278">
                  <c:v>Aug-13</c:v>
                </c:pt>
                <c:pt idx="279">
                  <c:v>Sep-13</c:v>
                </c:pt>
                <c:pt idx="280">
                  <c:v>Oct-13</c:v>
                </c:pt>
                <c:pt idx="281">
                  <c:v>Nov-13</c:v>
                </c:pt>
                <c:pt idx="282">
                  <c:v>Dec-13</c:v>
                </c:pt>
                <c:pt idx="283">
                  <c:v>Jan-14</c:v>
                </c:pt>
                <c:pt idx="284">
                  <c:v>Feb-14</c:v>
                </c:pt>
                <c:pt idx="285">
                  <c:v>Mar-14</c:v>
                </c:pt>
                <c:pt idx="286">
                  <c:v>Apr-14</c:v>
                </c:pt>
                <c:pt idx="287">
                  <c:v>May-14</c:v>
                </c:pt>
                <c:pt idx="288">
                  <c:v>Jun-14</c:v>
                </c:pt>
                <c:pt idx="289">
                  <c:v>Jul-14</c:v>
                </c:pt>
                <c:pt idx="290">
                  <c:v>Aug-14</c:v>
                </c:pt>
                <c:pt idx="291">
                  <c:v>Sep-14</c:v>
                </c:pt>
                <c:pt idx="292">
                  <c:v>Oct-14</c:v>
                </c:pt>
                <c:pt idx="293">
                  <c:v>Nov-14</c:v>
                </c:pt>
                <c:pt idx="294">
                  <c:v>Dec-14</c:v>
                </c:pt>
                <c:pt idx="295">
                  <c:v>Jan-15</c:v>
                </c:pt>
              </c:strCache>
            </c:strRef>
          </c:cat>
          <c:val>
            <c:numRef>
              <c:f>Sheet1!$B$7:$B$302</c:f>
              <c:numCache>
                <c:formatCode>0.00%</c:formatCode>
                <c:ptCount val="296"/>
                <c:pt idx="0">
                  <c:v>8.3500000000000005E-2</c:v>
                </c:pt>
                <c:pt idx="1">
                  <c:v>8.1600000000000006E-2</c:v>
                </c:pt>
                <c:pt idx="2">
                  <c:v>8.0600000000000005E-2</c:v>
                </c:pt>
                <c:pt idx="3">
                  <c:v>8.0799999999999997E-2</c:v>
                </c:pt>
                <c:pt idx="4">
                  <c:v>7.8799999999999995E-2</c:v>
                </c:pt>
                <c:pt idx="5">
                  <c:v>7.5999999999999998E-2</c:v>
                </c:pt>
                <c:pt idx="6">
                  <c:v>7.3099999999999998E-2</c:v>
                </c:pt>
                <c:pt idx="7">
                  <c:v>7.1300000000000002E-2</c:v>
                </c:pt>
                <c:pt idx="8">
                  <c:v>6.8699999999999997E-2</c:v>
                </c:pt>
                <c:pt idx="9">
                  <c:v>7.0999999999999994E-2</c:v>
                </c:pt>
                <c:pt idx="10">
                  <c:v>6.9500000000000006E-2</c:v>
                </c:pt>
                <c:pt idx="11">
                  <c:v>6.7799999999999999E-2</c:v>
                </c:pt>
                <c:pt idx="12">
                  <c:v>6.9599999999999995E-2</c:v>
                </c:pt>
                <c:pt idx="13">
                  <c:v>6.9199999999999998E-2</c:v>
                </c:pt>
                <c:pt idx="14">
                  <c:v>6.4299999999999996E-2</c:v>
                </c:pt>
                <c:pt idx="15">
                  <c:v>6.1800000000000001E-2</c:v>
                </c:pt>
                <c:pt idx="16">
                  <c:v>5.91E-2</c:v>
                </c:pt>
                <c:pt idx="17">
                  <c:v>5.5599999999999997E-2</c:v>
                </c:pt>
                <c:pt idx="18">
                  <c:v>5.0299999999999997E-2</c:v>
                </c:pt>
                <c:pt idx="19">
                  <c:v>4.9599999999999998E-2</c:v>
                </c:pt>
                <c:pt idx="20">
                  <c:v>5.21E-2</c:v>
                </c:pt>
                <c:pt idx="21">
                  <c:v>5.6899999999999999E-2</c:v>
                </c:pt>
                <c:pt idx="22">
                  <c:v>5.3400000000000003E-2</c:v>
                </c:pt>
                <c:pt idx="23">
                  <c:v>5.2299999999999999E-2</c:v>
                </c:pt>
                <c:pt idx="24">
                  <c:v>5.0500000000000003E-2</c:v>
                </c:pt>
                <c:pt idx="25">
                  <c:v>4.36E-2</c:v>
                </c:pt>
                <c:pt idx="26">
                  <c:v>4.19E-2</c:v>
                </c:pt>
                <c:pt idx="27">
                  <c:v>3.8899999999999997E-2</c:v>
                </c:pt>
                <c:pt idx="28">
                  <c:v>4.0800000000000003E-2</c:v>
                </c:pt>
                <c:pt idx="29">
                  <c:v>4.58E-2</c:v>
                </c:pt>
                <c:pt idx="30">
                  <c:v>4.6699999999999998E-2</c:v>
                </c:pt>
                <c:pt idx="31">
                  <c:v>4.3900000000000002E-2</c:v>
                </c:pt>
                <c:pt idx="32">
                  <c:v>4.1000000000000002E-2</c:v>
                </c:pt>
                <c:pt idx="33">
                  <c:v>3.95E-2</c:v>
                </c:pt>
                <c:pt idx="34">
                  <c:v>3.8399999999999997E-2</c:v>
                </c:pt>
                <c:pt idx="35">
                  <c:v>3.9800000000000002E-2</c:v>
                </c:pt>
                <c:pt idx="36">
                  <c:v>4.1599999999999998E-2</c:v>
                </c:pt>
                <c:pt idx="37">
                  <c:v>4.07E-2</c:v>
                </c:pt>
                <c:pt idx="38">
                  <c:v>0.04</c:v>
                </c:pt>
                <c:pt idx="39">
                  <c:v>3.85E-2</c:v>
                </c:pt>
                <c:pt idx="40">
                  <c:v>3.8699999999999998E-2</c:v>
                </c:pt>
                <c:pt idx="41">
                  <c:v>4.1599999999999998E-2</c:v>
                </c:pt>
                <c:pt idx="42">
                  <c:v>4.2099999999999999E-2</c:v>
                </c:pt>
                <c:pt idx="43">
                  <c:v>4.1399999999999999E-2</c:v>
                </c:pt>
                <c:pt idx="44">
                  <c:v>4.4699999999999997E-2</c:v>
                </c:pt>
                <c:pt idx="45">
                  <c:v>0.05</c:v>
                </c:pt>
                <c:pt idx="46">
                  <c:v>5.5500000000000001E-2</c:v>
                </c:pt>
                <c:pt idx="47">
                  <c:v>5.9700000000000003E-2</c:v>
                </c:pt>
                <c:pt idx="48">
                  <c:v>5.9299999999999999E-2</c:v>
                </c:pt>
                <c:pt idx="49">
                  <c:v>6.13E-2</c:v>
                </c:pt>
                <c:pt idx="50">
                  <c:v>6.1800000000000001E-2</c:v>
                </c:pt>
                <c:pt idx="51">
                  <c:v>6.3899999999999998E-2</c:v>
                </c:pt>
                <c:pt idx="52">
                  <c:v>6.7299999999999999E-2</c:v>
                </c:pt>
                <c:pt idx="53">
                  <c:v>7.1499999999999994E-2</c:v>
                </c:pt>
                <c:pt idx="54">
                  <c:v>7.5899999999999995E-2</c:v>
                </c:pt>
                <c:pt idx="55">
                  <c:v>7.51E-2</c:v>
                </c:pt>
                <c:pt idx="56">
                  <c:v>7.1099999999999997E-2</c:v>
                </c:pt>
                <c:pt idx="57">
                  <c:v>6.7799999999999999E-2</c:v>
                </c:pt>
                <c:pt idx="58">
                  <c:v>6.5699999999999995E-2</c:v>
                </c:pt>
                <c:pt idx="59">
                  <c:v>6.1699999999999998E-2</c:v>
                </c:pt>
                <c:pt idx="60">
                  <c:v>5.7200000000000001E-2</c:v>
                </c:pt>
                <c:pt idx="61">
                  <c:v>5.7799999999999997E-2</c:v>
                </c:pt>
                <c:pt idx="62">
                  <c:v>5.9799999999999999E-2</c:v>
                </c:pt>
                <c:pt idx="63">
                  <c:v>5.8099999999999999E-2</c:v>
                </c:pt>
                <c:pt idx="64">
                  <c:v>5.7000000000000002E-2</c:v>
                </c:pt>
                <c:pt idx="65">
                  <c:v>5.4800000000000001E-2</c:v>
                </c:pt>
                <c:pt idx="66">
                  <c:v>5.3199999999999997E-2</c:v>
                </c:pt>
                <c:pt idx="67">
                  <c:v>5.11E-2</c:v>
                </c:pt>
                <c:pt idx="68">
                  <c:v>5.0299999999999997E-2</c:v>
                </c:pt>
                <c:pt idx="69">
                  <c:v>5.6599999999999998E-2</c:v>
                </c:pt>
                <c:pt idx="70">
                  <c:v>5.96E-2</c:v>
                </c:pt>
                <c:pt idx="71">
                  <c:v>6.0999999999999999E-2</c:v>
                </c:pt>
                <c:pt idx="72">
                  <c:v>6.3E-2</c:v>
                </c:pt>
                <c:pt idx="73">
                  <c:v>6.2700000000000006E-2</c:v>
                </c:pt>
                <c:pt idx="74">
                  <c:v>6.0299999999999999E-2</c:v>
                </c:pt>
                <c:pt idx="75">
                  <c:v>6.2300000000000001E-2</c:v>
                </c:pt>
                <c:pt idx="76">
                  <c:v>5.91E-2</c:v>
                </c:pt>
                <c:pt idx="77">
                  <c:v>5.7000000000000002E-2</c:v>
                </c:pt>
                <c:pt idx="78">
                  <c:v>5.7799999999999997E-2</c:v>
                </c:pt>
                <c:pt idx="79">
                  <c:v>6.0100000000000001E-2</c:v>
                </c:pt>
                <c:pt idx="80">
                  <c:v>5.8999999999999997E-2</c:v>
                </c:pt>
                <c:pt idx="81">
                  <c:v>6.2199999999999998E-2</c:v>
                </c:pt>
                <c:pt idx="82">
                  <c:v>6.4500000000000002E-2</c:v>
                </c:pt>
                <c:pt idx="83">
                  <c:v>6.2799999999999995E-2</c:v>
                </c:pt>
                <c:pt idx="84">
                  <c:v>6.0900000000000003E-2</c:v>
                </c:pt>
                <c:pt idx="85">
                  <c:v>5.8900000000000001E-2</c:v>
                </c:pt>
                <c:pt idx="86">
                  <c:v>5.9400000000000001E-2</c:v>
                </c:pt>
                <c:pt idx="87">
                  <c:v>5.8799999999999998E-2</c:v>
                </c:pt>
                <c:pt idx="88">
                  <c:v>5.7700000000000001E-2</c:v>
                </c:pt>
                <c:pt idx="89">
                  <c:v>5.7099999999999998E-2</c:v>
                </c:pt>
                <c:pt idx="90">
                  <c:v>5.7200000000000001E-2</c:v>
                </c:pt>
                <c:pt idx="91">
                  <c:v>5.3600000000000002E-2</c:v>
                </c:pt>
                <c:pt idx="92">
                  <c:v>5.4199999999999998E-2</c:v>
                </c:pt>
                <c:pt idx="93">
                  <c:v>5.5599999999999997E-2</c:v>
                </c:pt>
                <c:pt idx="94">
                  <c:v>5.5599999999999997E-2</c:v>
                </c:pt>
                <c:pt idx="95">
                  <c:v>5.5899999999999998E-2</c:v>
                </c:pt>
                <c:pt idx="96">
                  <c:v>5.5199999999999999E-2</c:v>
                </c:pt>
                <c:pt idx="97">
                  <c:v>5.4600000000000003E-2</c:v>
                </c:pt>
                <c:pt idx="98">
                  <c:v>5.2699999999999997E-2</c:v>
                </c:pt>
                <c:pt idx="99">
                  <c:v>4.6699999999999998E-2</c:v>
                </c:pt>
                <c:pt idx="100">
                  <c:v>4.0899999999999999E-2</c:v>
                </c:pt>
                <c:pt idx="101">
                  <c:v>4.5400000000000003E-2</c:v>
                </c:pt>
                <c:pt idx="102">
                  <c:v>4.5100000000000001E-2</c:v>
                </c:pt>
                <c:pt idx="103">
                  <c:v>4.6199999999999998E-2</c:v>
                </c:pt>
                <c:pt idx="104">
                  <c:v>4.8800000000000003E-2</c:v>
                </c:pt>
                <c:pt idx="105">
                  <c:v>5.0500000000000003E-2</c:v>
                </c:pt>
                <c:pt idx="106">
                  <c:v>4.9799999999999997E-2</c:v>
                </c:pt>
                <c:pt idx="107">
                  <c:v>5.2499999999999998E-2</c:v>
                </c:pt>
                <c:pt idx="108">
                  <c:v>5.62E-2</c:v>
                </c:pt>
                <c:pt idx="109">
                  <c:v>5.5500000000000001E-2</c:v>
                </c:pt>
                <c:pt idx="110">
                  <c:v>5.6800000000000003E-2</c:v>
                </c:pt>
                <c:pt idx="111">
                  <c:v>5.6599999999999998E-2</c:v>
                </c:pt>
                <c:pt idx="112">
                  <c:v>5.8599999999999999E-2</c:v>
                </c:pt>
                <c:pt idx="113">
                  <c:v>5.8599999999999999E-2</c:v>
                </c:pt>
                <c:pt idx="114">
                  <c:v>6.0999999999999999E-2</c:v>
                </c:pt>
                <c:pt idx="115">
                  <c:v>6.4399999999999999E-2</c:v>
                </c:pt>
                <c:pt idx="116">
                  <c:v>6.6100000000000006E-2</c:v>
                </c:pt>
                <c:pt idx="117">
                  <c:v>6.5299999999999997E-2</c:v>
                </c:pt>
                <c:pt idx="118">
                  <c:v>6.4000000000000001E-2</c:v>
                </c:pt>
                <c:pt idx="119">
                  <c:v>6.8099999999999994E-2</c:v>
                </c:pt>
                <c:pt idx="120">
                  <c:v>6.4799999999999996E-2</c:v>
                </c:pt>
                <c:pt idx="121">
                  <c:v>6.3399999999999998E-2</c:v>
                </c:pt>
                <c:pt idx="122">
                  <c:v>6.2300000000000001E-2</c:v>
                </c:pt>
                <c:pt idx="123">
                  <c:v>6.08E-2</c:v>
                </c:pt>
                <c:pt idx="124">
                  <c:v>5.91E-2</c:v>
                </c:pt>
                <c:pt idx="125">
                  <c:v>5.8799999999999998E-2</c:v>
                </c:pt>
                <c:pt idx="126">
                  <c:v>5.3499999999999999E-2</c:v>
                </c:pt>
                <c:pt idx="127">
                  <c:v>4.7600000000000003E-2</c:v>
                </c:pt>
                <c:pt idx="128">
                  <c:v>4.6600000000000003E-2</c:v>
                </c:pt>
                <c:pt idx="129">
                  <c:v>4.3400000000000001E-2</c:v>
                </c:pt>
                <c:pt idx="130">
                  <c:v>4.2299999999999997E-2</c:v>
                </c:pt>
                <c:pt idx="131">
                  <c:v>4.2599999999999999E-2</c:v>
                </c:pt>
                <c:pt idx="132">
                  <c:v>4.0800000000000003E-2</c:v>
                </c:pt>
                <c:pt idx="133">
                  <c:v>4.0399999999999998E-2</c:v>
                </c:pt>
                <c:pt idx="134">
                  <c:v>3.7600000000000001E-2</c:v>
                </c:pt>
                <c:pt idx="135">
                  <c:v>3.1199999999999999E-2</c:v>
                </c:pt>
                <c:pt idx="136">
                  <c:v>2.7300000000000001E-2</c:v>
                </c:pt>
                <c:pt idx="137">
                  <c:v>2.7799999999999998E-2</c:v>
                </c:pt>
                <c:pt idx="138">
                  <c:v>3.1099999999999999E-2</c:v>
                </c:pt>
                <c:pt idx="139">
                  <c:v>3.0300000000000001E-2</c:v>
                </c:pt>
                <c:pt idx="140">
                  <c:v>3.0200000000000001E-2</c:v>
                </c:pt>
                <c:pt idx="141">
                  <c:v>3.56E-2</c:v>
                </c:pt>
                <c:pt idx="142">
                  <c:v>3.4200000000000001E-2</c:v>
                </c:pt>
                <c:pt idx="143">
                  <c:v>3.2599999999999997E-2</c:v>
                </c:pt>
                <c:pt idx="144">
                  <c:v>2.9899999999999999E-2</c:v>
                </c:pt>
                <c:pt idx="145">
                  <c:v>2.5600000000000001E-2</c:v>
                </c:pt>
                <c:pt idx="146">
                  <c:v>2.1299999999999999E-2</c:v>
                </c:pt>
                <c:pt idx="147">
                  <c:v>0.02</c:v>
                </c:pt>
                <c:pt idx="148">
                  <c:v>1.9099999999999999E-2</c:v>
                </c:pt>
                <c:pt idx="149">
                  <c:v>1.9199999999999998E-2</c:v>
                </c:pt>
                <c:pt idx="150">
                  <c:v>1.84E-2</c:v>
                </c:pt>
                <c:pt idx="151">
                  <c:v>1.7399999999999999E-2</c:v>
                </c:pt>
                <c:pt idx="152">
                  <c:v>1.6299999999999999E-2</c:v>
                </c:pt>
                <c:pt idx="153">
                  <c:v>1.5699999999999999E-2</c:v>
                </c:pt>
                <c:pt idx="154">
                  <c:v>1.6199999999999999E-2</c:v>
                </c:pt>
                <c:pt idx="155">
                  <c:v>1.4200000000000001E-2</c:v>
                </c:pt>
                <c:pt idx="156">
                  <c:v>1.23E-2</c:v>
                </c:pt>
                <c:pt idx="157">
                  <c:v>1.47E-2</c:v>
                </c:pt>
                <c:pt idx="158">
                  <c:v>1.8599999999999998E-2</c:v>
                </c:pt>
                <c:pt idx="159">
                  <c:v>1.7100000000000001E-2</c:v>
                </c:pt>
                <c:pt idx="160">
                  <c:v>1.7500000000000002E-2</c:v>
                </c:pt>
                <c:pt idx="161">
                  <c:v>1.9300000000000001E-2</c:v>
                </c:pt>
                <c:pt idx="162">
                  <c:v>1.9099999999999999E-2</c:v>
                </c:pt>
                <c:pt idx="163">
                  <c:v>1.7600000000000001E-2</c:v>
                </c:pt>
                <c:pt idx="164">
                  <c:v>1.7399999999999999E-2</c:v>
                </c:pt>
                <c:pt idx="165">
                  <c:v>1.5800000000000002E-2</c:v>
                </c:pt>
                <c:pt idx="166">
                  <c:v>2.07E-2</c:v>
                </c:pt>
                <c:pt idx="167">
                  <c:v>2.53E-2</c:v>
                </c:pt>
                <c:pt idx="168">
                  <c:v>2.76E-2</c:v>
                </c:pt>
                <c:pt idx="169">
                  <c:v>2.64E-2</c:v>
                </c:pt>
                <c:pt idx="170">
                  <c:v>2.5100000000000001E-2</c:v>
                </c:pt>
                <c:pt idx="171">
                  <c:v>2.53E-2</c:v>
                </c:pt>
                <c:pt idx="172">
                  <c:v>2.58E-2</c:v>
                </c:pt>
                <c:pt idx="173">
                  <c:v>2.8500000000000001E-2</c:v>
                </c:pt>
                <c:pt idx="174">
                  <c:v>3.0099999999999998E-2</c:v>
                </c:pt>
                <c:pt idx="175">
                  <c:v>3.2199999999999999E-2</c:v>
                </c:pt>
                <c:pt idx="176">
                  <c:v>3.3799999999999997E-2</c:v>
                </c:pt>
                <c:pt idx="177">
                  <c:v>3.73E-2</c:v>
                </c:pt>
                <c:pt idx="178">
                  <c:v>3.6499999999999998E-2</c:v>
                </c:pt>
                <c:pt idx="179">
                  <c:v>3.6400000000000002E-2</c:v>
                </c:pt>
                <c:pt idx="180">
                  <c:v>3.6400000000000002E-2</c:v>
                </c:pt>
                <c:pt idx="181">
                  <c:v>3.8699999999999998E-2</c:v>
                </c:pt>
                <c:pt idx="182">
                  <c:v>4.0399999999999998E-2</c:v>
                </c:pt>
                <c:pt idx="183">
                  <c:v>3.95E-2</c:v>
                </c:pt>
                <c:pt idx="184">
                  <c:v>4.2700000000000002E-2</c:v>
                </c:pt>
                <c:pt idx="185">
                  <c:v>4.4200000000000003E-2</c:v>
                </c:pt>
                <c:pt idx="186">
                  <c:v>4.3999999999999997E-2</c:v>
                </c:pt>
                <c:pt idx="187">
                  <c:v>4.3999999999999997E-2</c:v>
                </c:pt>
                <c:pt idx="188">
                  <c:v>4.6699999999999998E-2</c:v>
                </c:pt>
                <c:pt idx="189">
                  <c:v>4.7300000000000002E-2</c:v>
                </c:pt>
                <c:pt idx="190">
                  <c:v>4.8899999999999999E-2</c:v>
                </c:pt>
                <c:pt idx="191">
                  <c:v>4.9700000000000001E-2</c:v>
                </c:pt>
                <c:pt idx="192">
                  <c:v>5.1200000000000002E-2</c:v>
                </c:pt>
                <c:pt idx="193">
                  <c:v>5.1200000000000002E-2</c:v>
                </c:pt>
                <c:pt idx="194">
                  <c:v>4.9000000000000002E-2</c:v>
                </c:pt>
                <c:pt idx="195">
                  <c:v>4.7699999999999999E-2</c:v>
                </c:pt>
                <c:pt idx="196">
                  <c:v>4.8000000000000001E-2</c:v>
                </c:pt>
                <c:pt idx="197">
                  <c:v>4.7399999999999998E-2</c:v>
                </c:pt>
                <c:pt idx="198">
                  <c:v>4.6699999999999998E-2</c:v>
                </c:pt>
                <c:pt idx="199">
                  <c:v>4.8800000000000003E-2</c:v>
                </c:pt>
                <c:pt idx="200">
                  <c:v>4.8500000000000001E-2</c:v>
                </c:pt>
                <c:pt idx="201">
                  <c:v>4.5699999999999998E-2</c:v>
                </c:pt>
                <c:pt idx="202">
                  <c:v>4.6699999999999998E-2</c:v>
                </c:pt>
                <c:pt idx="203">
                  <c:v>4.7699999999999999E-2</c:v>
                </c:pt>
                <c:pt idx="204">
                  <c:v>4.9799999999999997E-2</c:v>
                </c:pt>
                <c:pt idx="205">
                  <c:v>4.82E-2</c:v>
                </c:pt>
                <c:pt idx="206">
                  <c:v>4.3099999999999999E-2</c:v>
                </c:pt>
                <c:pt idx="207">
                  <c:v>4.0099999999999997E-2</c:v>
                </c:pt>
                <c:pt idx="208">
                  <c:v>3.9699999999999999E-2</c:v>
                </c:pt>
                <c:pt idx="209">
                  <c:v>3.3399999999999999E-2</c:v>
                </c:pt>
                <c:pt idx="210">
                  <c:v>3.1199999999999999E-2</c:v>
                </c:pt>
                <c:pt idx="211">
                  <c:v>2.4799999999999999E-2</c:v>
                </c:pt>
                <c:pt idx="212">
                  <c:v>1.9699999999999999E-2</c:v>
                </c:pt>
                <c:pt idx="213">
                  <c:v>1.6199999999999999E-2</c:v>
                </c:pt>
                <c:pt idx="214">
                  <c:v>2.0500000000000001E-2</c:v>
                </c:pt>
                <c:pt idx="215">
                  <c:v>2.4500000000000001E-2</c:v>
                </c:pt>
                <c:pt idx="216">
                  <c:v>2.7699999999999999E-2</c:v>
                </c:pt>
                <c:pt idx="217">
                  <c:v>2.5700000000000001E-2</c:v>
                </c:pt>
                <c:pt idx="218">
                  <c:v>2.4199999999999999E-2</c:v>
                </c:pt>
                <c:pt idx="219">
                  <c:v>2.0799999999999999E-2</c:v>
                </c:pt>
                <c:pt idx="220">
                  <c:v>1.61E-2</c:v>
                </c:pt>
                <c:pt idx="221">
                  <c:v>1.21E-2</c:v>
                </c:pt>
                <c:pt idx="222">
                  <c:v>8.2000000000000007E-3</c:v>
                </c:pt>
                <c:pt idx="223">
                  <c:v>8.0999999999999996E-3</c:v>
                </c:pt>
                <c:pt idx="224">
                  <c:v>9.7999999999999997E-3</c:v>
                </c:pt>
                <c:pt idx="225">
                  <c:v>9.2999999999999992E-3</c:v>
                </c:pt>
                <c:pt idx="226">
                  <c:v>9.2999999999999992E-3</c:v>
                </c:pt>
                <c:pt idx="227">
                  <c:v>9.2999999999999992E-3</c:v>
                </c:pt>
                <c:pt idx="228">
                  <c:v>1.18E-2</c:v>
                </c:pt>
                <c:pt idx="229">
                  <c:v>1.0200000000000001E-2</c:v>
                </c:pt>
                <c:pt idx="230">
                  <c:v>1.12E-2</c:v>
                </c:pt>
                <c:pt idx="231">
                  <c:v>9.5999999999999992E-3</c:v>
                </c:pt>
                <c:pt idx="232">
                  <c:v>9.4999999999999998E-3</c:v>
                </c:pt>
                <c:pt idx="233">
                  <c:v>8.0000000000000002E-3</c:v>
                </c:pt>
                <c:pt idx="234">
                  <c:v>8.6999999999999994E-3</c:v>
                </c:pt>
                <c:pt idx="235">
                  <c:v>9.2999999999999992E-3</c:v>
                </c:pt>
                <c:pt idx="236">
                  <c:v>8.6E-3</c:v>
                </c:pt>
                <c:pt idx="237">
                  <c:v>9.5999999999999992E-3</c:v>
                </c:pt>
                <c:pt idx="238">
                  <c:v>1.06E-2</c:v>
                </c:pt>
                <c:pt idx="239">
                  <c:v>8.3000000000000001E-3</c:v>
                </c:pt>
                <c:pt idx="240">
                  <c:v>7.1999999999999998E-3</c:v>
                </c:pt>
                <c:pt idx="241">
                  <c:v>6.1999999999999998E-3</c:v>
                </c:pt>
                <c:pt idx="242">
                  <c:v>5.1999999999999998E-3</c:v>
                </c:pt>
                <c:pt idx="243">
                  <c:v>4.7999999999999996E-3</c:v>
                </c:pt>
                <c:pt idx="244">
                  <c:v>3.8E-3</c:v>
                </c:pt>
                <c:pt idx="245">
                  <c:v>4.4999999999999997E-3</c:v>
                </c:pt>
                <c:pt idx="246">
                  <c:v>6.1999999999999998E-3</c:v>
                </c:pt>
                <c:pt idx="247">
                  <c:v>6.1000000000000004E-3</c:v>
                </c:pt>
                <c:pt idx="248">
                  <c:v>7.7000000000000002E-3</c:v>
                </c:pt>
                <c:pt idx="249">
                  <c:v>7.0000000000000001E-3</c:v>
                </c:pt>
                <c:pt idx="250">
                  <c:v>7.3000000000000001E-3</c:v>
                </c:pt>
                <c:pt idx="251">
                  <c:v>5.5999999999999999E-3</c:v>
                </c:pt>
                <c:pt idx="252">
                  <c:v>4.1000000000000003E-3</c:v>
                </c:pt>
                <c:pt idx="253">
                  <c:v>4.1000000000000003E-3</c:v>
                </c:pt>
                <c:pt idx="254">
                  <c:v>2.3E-3</c:v>
                </c:pt>
                <c:pt idx="255">
                  <c:v>2.0999999999999999E-3</c:v>
                </c:pt>
                <c:pt idx="256">
                  <c:v>2.8E-3</c:v>
                </c:pt>
                <c:pt idx="257">
                  <c:v>2.5000000000000001E-3</c:v>
                </c:pt>
                <c:pt idx="258">
                  <c:v>2.5999999999999999E-3</c:v>
                </c:pt>
                <c:pt idx="259">
                  <c:v>2.3999999999999998E-3</c:v>
                </c:pt>
                <c:pt idx="260">
                  <c:v>2.8E-3</c:v>
                </c:pt>
                <c:pt idx="261">
                  <c:v>3.3999999999999998E-3</c:v>
                </c:pt>
                <c:pt idx="262">
                  <c:v>2.8999999999999998E-3</c:v>
                </c:pt>
                <c:pt idx="263">
                  <c:v>2.8999999999999998E-3</c:v>
                </c:pt>
                <c:pt idx="264">
                  <c:v>2.8999999999999998E-3</c:v>
                </c:pt>
                <c:pt idx="265">
                  <c:v>2.5000000000000001E-3</c:v>
                </c:pt>
                <c:pt idx="266">
                  <c:v>2.7000000000000001E-3</c:v>
                </c:pt>
                <c:pt idx="267">
                  <c:v>2.5999999999999999E-3</c:v>
                </c:pt>
                <c:pt idx="268">
                  <c:v>2.8E-3</c:v>
                </c:pt>
                <c:pt idx="269">
                  <c:v>2.7000000000000001E-3</c:v>
                </c:pt>
                <c:pt idx="270">
                  <c:v>2.5999999999999999E-3</c:v>
                </c:pt>
                <c:pt idx="271">
                  <c:v>2.7000000000000001E-3</c:v>
                </c:pt>
                <c:pt idx="272">
                  <c:v>2.7000000000000001E-3</c:v>
                </c:pt>
                <c:pt idx="273">
                  <c:v>2.5999999999999999E-3</c:v>
                </c:pt>
                <c:pt idx="274">
                  <c:v>2.3E-3</c:v>
                </c:pt>
                <c:pt idx="275">
                  <c:v>2.5000000000000001E-3</c:v>
                </c:pt>
                <c:pt idx="276">
                  <c:v>3.3E-3</c:v>
                </c:pt>
                <c:pt idx="277">
                  <c:v>3.3999999999999998E-3</c:v>
                </c:pt>
                <c:pt idx="278">
                  <c:v>3.5999999999999999E-3</c:v>
                </c:pt>
                <c:pt idx="279">
                  <c:v>4.0000000000000001E-3</c:v>
                </c:pt>
                <c:pt idx="280">
                  <c:v>3.3999999999999998E-3</c:v>
                </c:pt>
                <c:pt idx="281">
                  <c:v>3.0000000000000001E-3</c:v>
                </c:pt>
                <c:pt idx="282">
                  <c:v>3.3999999999999998E-3</c:v>
                </c:pt>
                <c:pt idx="283">
                  <c:v>3.8999999999999998E-3</c:v>
                </c:pt>
                <c:pt idx="284">
                  <c:v>3.3E-3</c:v>
                </c:pt>
                <c:pt idx="285">
                  <c:v>4.0000000000000001E-3</c:v>
                </c:pt>
                <c:pt idx="286">
                  <c:v>4.1999999999999997E-3</c:v>
                </c:pt>
                <c:pt idx="287">
                  <c:v>3.8999999999999998E-3</c:v>
                </c:pt>
                <c:pt idx="288">
                  <c:v>4.4999999999999997E-3</c:v>
                </c:pt>
                <c:pt idx="289">
                  <c:v>5.1000000000000004E-3</c:v>
                </c:pt>
                <c:pt idx="290">
                  <c:v>4.7000000000000002E-3</c:v>
                </c:pt>
                <c:pt idx="291">
                  <c:v>5.7000000000000002E-3</c:v>
                </c:pt>
                <c:pt idx="292">
                  <c:v>4.4999999999999997E-3</c:v>
                </c:pt>
                <c:pt idx="293">
                  <c:v>5.3E-3</c:v>
                </c:pt>
                <c:pt idx="294">
                  <c:v>6.4000000000000003E-3</c:v>
                </c:pt>
                <c:pt idx="295">
                  <c:v>5.4999999999999997E-3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10-Yr Yield</c:v>
                </c:pt>
              </c:strCache>
            </c:strRef>
          </c:tx>
          <c:spPr>
            <a:ln w="38324">
              <a:solidFill>
                <a:schemeClr val="accent1"/>
              </a:solidFill>
              <a:prstDash val="solid"/>
            </a:ln>
          </c:spPr>
          <c:marker>
            <c:symbol val="none"/>
          </c:marker>
          <c:cat>
            <c:strRef>
              <c:f>Sheet1!$A$7:$A$302</c:f>
              <c:strCache>
                <c:ptCount val="296"/>
                <c:pt idx="0">
                  <c:v>Jun-90</c:v>
                </c:pt>
                <c:pt idx="1">
                  <c:v>Jul-90</c:v>
                </c:pt>
                <c:pt idx="2">
                  <c:v>Aug-90</c:v>
                </c:pt>
                <c:pt idx="3">
                  <c:v>Sep-90</c:v>
                </c:pt>
                <c:pt idx="4">
                  <c:v>Oct-90</c:v>
                </c:pt>
                <c:pt idx="5">
                  <c:v>Nov-90</c:v>
                </c:pt>
                <c:pt idx="6">
                  <c:v>Dec-90</c:v>
                </c:pt>
                <c:pt idx="7">
                  <c:v>Jan-91</c:v>
                </c:pt>
                <c:pt idx="8">
                  <c:v>Feb-91</c:v>
                </c:pt>
                <c:pt idx="9">
                  <c:v>Mar-91</c:v>
                </c:pt>
                <c:pt idx="10">
                  <c:v>Apr-91</c:v>
                </c:pt>
                <c:pt idx="11">
                  <c:v>May-91</c:v>
                </c:pt>
                <c:pt idx="12">
                  <c:v>Jun-91</c:v>
                </c:pt>
                <c:pt idx="13">
                  <c:v>Jul-91</c:v>
                </c:pt>
                <c:pt idx="14">
                  <c:v>Aug-91</c:v>
                </c:pt>
                <c:pt idx="15">
                  <c:v>Sep-91</c:v>
                </c:pt>
                <c:pt idx="16">
                  <c:v>Oct-91</c:v>
                </c:pt>
                <c:pt idx="17">
                  <c:v>Nov-91</c:v>
                </c:pt>
                <c:pt idx="18">
                  <c:v>Dec-91</c:v>
                </c:pt>
                <c:pt idx="19">
                  <c:v>Jan-92</c:v>
                </c:pt>
                <c:pt idx="20">
                  <c:v>Feb-92</c:v>
                </c:pt>
                <c:pt idx="21">
                  <c:v>Mar-92</c:v>
                </c:pt>
                <c:pt idx="22">
                  <c:v>Apr-92</c:v>
                </c:pt>
                <c:pt idx="23">
                  <c:v>May-92</c:v>
                </c:pt>
                <c:pt idx="24">
                  <c:v>Jun-92</c:v>
                </c:pt>
                <c:pt idx="25">
                  <c:v>Jul-92</c:v>
                </c:pt>
                <c:pt idx="26">
                  <c:v>Aug-92</c:v>
                </c:pt>
                <c:pt idx="27">
                  <c:v>Sep-92</c:v>
                </c:pt>
                <c:pt idx="28">
                  <c:v>Oct-92</c:v>
                </c:pt>
                <c:pt idx="29">
                  <c:v>Nov-92</c:v>
                </c:pt>
                <c:pt idx="30">
                  <c:v>Dec-92</c:v>
                </c:pt>
                <c:pt idx="31">
                  <c:v>Jan-93</c:v>
                </c:pt>
                <c:pt idx="32">
                  <c:v>Feb-93</c:v>
                </c:pt>
                <c:pt idx="33">
                  <c:v>Mar-93</c:v>
                </c:pt>
                <c:pt idx="34">
                  <c:v>Apr-93</c:v>
                </c:pt>
                <c:pt idx="35">
                  <c:v>May-93</c:v>
                </c:pt>
                <c:pt idx="36">
                  <c:v>Jun-93</c:v>
                </c:pt>
                <c:pt idx="37">
                  <c:v>Jul-93</c:v>
                </c:pt>
                <c:pt idx="38">
                  <c:v>Aug-93</c:v>
                </c:pt>
                <c:pt idx="39">
                  <c:v>Sep-93</c:v>
                </c:pt>
                <c:pt idx="40">
                  <c:v>Oct-93</c:v>
                </c:pt>
                <c:pt idx="41">
                  <c:v>Nov-93</c:v>
                </c:pt>
                <c:pt idx="42">
                  <c:v>Dec-93</c:v>
                </c:pt>
                <c:pt idx="43">
                  <c:v>Jan-94</c:v>
                </c:pt>
                <c:pt idx="44">
                  <c:v>Feb-94</c:v>
                </c:pt>
                <c:pt idx="45">
                  <c:v>Mar-94</c:v>
                </c:pt>
                <c:pt idx="46">
                  <c:v>Apr-94</c:v>
                </c:pt>
                <c:pt idx="47">
                  <c:v>May-94</c:v>
                </c:pt>
                <c:pt idx="48">
                  <c:v>Jun-94</c:v>
                </c:pt>
                <c:pt idx="49">
                  <c:v>Jul-94</c:v>
                </c:pt>
                <c:pt idx="50">
                  <c:v>Aug-94</c:v>
                </c:pt>
                <c:pt idx="51">
                  <c:v>Sep-94</c:v>
                </c:pt>
                <c:pt idx="52">
                  <c:v>Oct-94</c:v>
                </c:pt>
                <c:pt idx="53">
                  <c:v>Nov-94</c:v>
                </c:pt>
                <c:pt idx="54">
                  <c:v>Dec-94</c:v>
                </c:pt>
                <c:pt idx="55">
                  <c:v>Jan-95</c:v>
                </c:pt>
                <c:pt idx="56">
                  <c:v>Feb-95</c:v>
                </c:pt>
                <c:pt idx="57">
                  <c:v>Mar-95</c:v>
                </c:pt>
                <c:pt idx="58">
                  <c:v>Apr-95</c:v>
                </c:pt>
                <c:pt idx="59">
                  <c:v>May-95</c:v>
                </c:pt>
                <c:pt idx="60">
                  <c:v>Jun-95</c:v>
                </c:pt>
                <c:pt idx="61">
                  <c:v>Jul-95</c:v>
                </c:pt>
                <c:pt idx="62">
                  <c:v>Aug-95</c:v>
                </c:pt>
                <c:pt idx="63">
                  <c:v>Sep-95</c:v>
                </c:pt>
                <c:pt idx="64">
                  <c:v>Oct-95</c:v>
                </c:pt>
                <c:pt idx="65">
                  <c:v>Nov-95</c:v>
                </c:pt>
                <c:pt idx="66">
                  <c:v>Dec-95</c:v>
                </c:pt>
                <c:pt idx="67">
                  <c:v>Jan-96</c:v>
                </c:pt>
                <c:pt idx="68">
                  <c:v>Feb-96</c:v>
                </c:pt>
                <c:pt idx="69">
                  <c:v>Mar-96</c:v>
                </c:pt>
                <c:pt idx="70">
                  <c:v>Apr-96</c:v>
                </c:pt>
                <c:pt idx="71">
                  <c:v>May-96</c:v>
                </c:pt>
                <c:pt idx="72">
                  <c:v>Jun-96</c:v>
                </c:pt>
                <c:pt idx="73">
                  <c:v>Jul-96</c:v>
                </c:pt>
                <c:pt idx="74">
                  <c:v>Aug-96</c:v>
                </c:pt>
                <c:pt idx="75">
                  <c:v>Sep-96</c:v>
                </c:pt>
                <c:pt idx="76">
                  <c:v>Oct-96</c:v>
                </c:pt>
                <c:pt idx="77">
                  <c:v>Nov-96</c:v>
                </c:pt>
                <c:pt idx="78">
                  <c:v>Dec-96</c:v>
                </c:pt>
                <c:pt idx="79">
                  <c:v>Jan-97</c:v>
                </c:pt>
                <c:pt idx="80">
                  <c:v>Feb-97</c:v>
                </c:pt>
                <c:pt idx="81">
                  <c:v>Mar-97</c:v>
                </c:pt>
                <c:pt idx="82">
                  <c:v>Apr-97</c:v>
                </c:pt>
                <c:pt idx="83">
                  <c:v>May-97</c:v>
                </c:pt>
                <c:pt idx="84">
                  <c:v>Jun-97</c:v>
                </c:pt>
                <c:pt idx="85">
                  <c:v>Jul-97</c:v>
                </c:pt>
                <c:pt idx="86">
                  <c:v>Aug-97</c:v>
                </c:pt>
                <c:pt idx="87">
                  <c:v>Sep-97</c:v>
                </c:pt>
                <c:pt idx="88">
                  <c:v>Oct-97</c:v>
                </c:pt>
                <c:pt idx="89">
                  <c:v>Nov-97</c:v>
                </c:pt>
                <c:pt idx="90">
                  <c:v>Dec-97</c:v>
                </c:pt>
                <c:pt idx="91">
                  <c:v>Jan-98</c:v>
                </c:pt>
                <c:pt idx="92">
                  <c:v>Feb-98</c:v>
                </c:pt>
                <c:pt idx="93">
                  <c:v>Mar-98</c:v>
                </c:pt>
                <c:pt idx="94">
                  <c:v>Apr-98</c:v>
                </c:pt>
                <c:pt idx="95">
                  <c:v>May-98</c:v>
                </c:pt>
                <c:pt idx="96">
                  <c:v>Jun-98</c:v>
                </c:pt>
                <c:pt idx="97">
                  <c:v>Jul-98</c:v>
                </c:pt>
                <c:pt idx="98">
                  <c:v>Aug-98</c:v>
                </c:pt>
                <c:pt idx="99">
                  <c:v>Sep-98</c:v>
                </c:pt>
                <c:pt idx="100">
                  <c:v>Oct-98</c:v>
                </c:pt>
                <c:pt idx="101">
                  <c:v>Nov-98</c:v>
                </c:pt>
                <c:pt idx="102">
                  <c:v>Dec-98</c:v>
                </c:pt>
                <c:pt idx="103">
                  <c:v>Jan-99</c:v>
                </c:pt>
                <c:pt idx="104">
                  <c:v>Feb-99</c:v>
                </c:pt>
                <c:pt idx="105">
                  <c:v>Mar-99</c:v>
                </c:pt>
                <c:pt idx="106">
                  <c:v>Apr-99</c:v>
                </c:pt>
                <c:pt idx="107">
                  <c:v>May-99</c:v>
                </c:pt>
                <c:pt idx="108">
                  <c:v>Jun-99</c:v>
                </c:pt>
                <c:pt idx="109">
                  <c:v>Jul-99</c:v>
                </c:pt>
                <c:pt idx="110">
                  <c:v>Aug-99</c:v>
                </c:pt>
                <c:pt idx="111">
                  <c:v>Sep-99</c:v>
                </c:pt>
                <c:pt idx="112">
                  <c:v>Oct-99</c:v>
                </c:pt>
                <c:pt idx="113">
                  <c:v>Nov-99</c:v>
                </c:pt>
                <c:pt idx="114">
                  <c:v>Dec-99</c:v>
                </c:pt>
                <c:pt idx="115">
                  <c:v>Jan-00</c:v>
                </c:pt>
                <c:pt idx="116">
                  <c:v>Feb-00</c:v>
                </c:pt>
                <c:pt idx="117">
                  <c:v>Mar-00</c:v>
                </c:pt>
                <c:pt idx="118">
                  <c:v>Apr-00</c:v>
                </c:pt>
                <c:pt idx="119">
                  <c:v>May-00</c:v>
                </c:pt>
                <c:pt idx="120">
                  <c:v>Jun-00</c:v>
                </c:pt>
                <c:pt idx="121">
                  <c:v>Jul-00</c:v>
                </c:pt>
                <c:pt idx="122">
                  <c:v>Aug-00</c:v>
                </c:pt>
                <c:pt idx="123">
                  <c:v>Sep-00</c:v>
                </c:pt>
                <c:pt idx="124">
                  <c:v>Oct-00</c:v>
                </c:pt>
                <c:pt idx="125">
                  <c:v>Nov-00</c:v>
                </c:pt>
                <c:pt idx="126">
                  <c:v>Dec-00</c:v>
                </c:pt>
                <c:pt idx="127">
                  <c:v>Jan-01</c:v>
                </c:pt>
                <c:pt idx="128">
                  <c:v>Feb-01</c:v>
                </c:pt>
                <c:pt idx="129">
                  <c:v>Mar-01</c:v>
                </c:pt>
                <c:pt idx="130">
                  <c:v>Apr-01</c:v>
                </c:pt>
                <c:pt idx="131">
                  <c:v>May-01</c:v>
                </c:pt>
                <c:pt idx="132">
                  <c:v>Jun-01</c:v>
                </c:pt>
                <c:pt idx="133">
                  <c:v>Jul-01</c:v>
                </c:pt>
                <c:pt idx="134">
                  <c:v>Aug-01</c:v>
                </c:pt>
                <c:pt idx="135">
                  <c:v>Sep-01</c:v>
                </c:pt>
                <c:pt idx="136">
                  <c:v>Oct-01</c:v>
                </c:pt>
                <c:pt idx="137">
                  <c:v>Nov-01</c:v>
                </c:pt>
                <c:pt idx="138">
                  <c:v>Dec-01</c:v>
                </c:pt>
                <c:pt idx="139">
                  <c:v>Jan-02</c:v>
                </c:pt>
                <c:pt idx="140">
                  <c:v>Feb-02</c:v>
                </c:pt>
                <c:pt idx="141">
                  <c:v>Mar-02</c:v>
                </c:pt>
                <c:pt idx="142">
                  <c:v>Apr-02</c:v>
                </c:pt>
                <c:pt idx="143">
                  <c:v>May-02</c:v>
                </c:pt>
                <c:pt idx="144">
                  <c:v>Jun-02</c:v>
                </c:pt>
                <c:pt idx="145">
                  <c:v>Jul-02</c:v>
                </c:pt>
                <c:pt idx="146">
                  <c:v>Aug-02</c:v>
                </c:pt>
                <c:pt idx="147">
                  <c:v>Sep-02</c:v>
                </c:pt>
                <c:pt idx="148">
                  <c:v>Oct-02</c:v>
                </c:pt>
                <c:pt idx="149">
                  <c:v>Nov-02</c:v>
                </c:pt>
                <c:pt idx="150">
                  <c:v>Dec-02</c:v>
                </c:pt>
                <c:pt idx="151">
                  <c:v>Jan-03</c:v>
                </c:pt>
                <c:pt idx="152">
                  <c:v>Feb-03</c:v>
                </c:pt>
                <c:pt idx="153">
                  <c:v>Mar-03</c:v>
                </c:pt>
                <c:pt idx="154">
                  <c:v>Apr-03</c:v>
                </c:pt>
                <c:pt idx="155">
                  <c:v>May-03</c:v>
                </c:pt>
                <c:pt idx="156">
                  <c:v>Jun-03</c:v>
                </c:pt>
                <c:pt idx="157">
                  <c:v>Jul-03</c:v>
                </c:pt>
                <c:pt idx="158">
                  <c:v>Aug-03</c:v>
                </c:pt>
                <c:pt idx="159">
                  <c:v>Sep-03</c:v>
                </c:pt>
                <c:pt idx="160">
                  <c:v>Oct-03</c:v>
                </c:pt>
                <c:pt idx="161">
                  <c:v>Nov-03</c:v>
                </c:pt>
                <c:pt idx="162">
                  <c:v>Dec-03</c:v>
                </c:pt>
                <c:pt idx="163">
                  <c:v>Jan-04</c:v>
                </c:pt>
                <c:pt idx="164">
                  <c:v>Feb-04</c:v>
                </c:pt>
                <c:pt idx="165">
                  <c:v>Mar-04</c:v>
                </c:pt>
                <c:pt idx="166">
                  <c:v>Apr-04</c:v>
                </c:pt>
                <c:pt idx="167">
                  <c:v>May-04</c:v>
                </c:pt>
                <c:pt idx="168">
                  <c:v>Jun-04</c:v>
                </c:pt>
                <c:pt idx="169">
                  <c:v>Jul-04</c:v>
                </c:pt>
                <c:pt idx="170">
                  <c:v>Aug-04</c:v>
                </c:pt>
                <c:pt idx="171">
                  <c:v>Sep-04</c:v>
                </c:pt>
                <c:pt idx="172">
                  <c:v>Oct-04</c:v>
                </c:pt>
                <c:pt idx="173">
                  <c:v>Nov-04</c:v>
                </c:pt>
                <c:pt idx="174">
                  <c:v>Dec-04</c:v>
                </c:pt>
                <c:pt idx="175">
                  <c:v>Jan-05</c:v>
                </c:pt>
                <c:pt idx="176">
                  <c:v>Mar-05</c:v>
                </c:pt>
                <c:pt idx="177">
                  <c:v>Mar-05</c:v>
                </c:pt>
                <c:pt idx="178">
                  <c:v>Apr-05</c:v>
                </c:pt>
                <c:pt idx="179">
                  <c:v>May-05</c:v>
                </c:pt>
                <c:pt idx="180">
                  <c:v>Jun-05</c:v>
                </c:pt>
                <c:pt idx="181">
                  <c:v>Jul-05</c:v>
                </c:pt>
                <c:pt idx="182">
                  <c:v>Aug-05</c:v>
                </c:pt>
                <c:pt idx="183">
                  <c:v>Sep-05</c:v>
                </c:pt>
                <c:pt idx="184">
                  <c:v>Oct-05</c:v>
                </c:pt>
                <c:pt idx="185">
                  <c:v>Nov-05</c:v>
                </c:pt>
                <c:pt idx="186">
                  <c:v>Dec-05</c:v>
                </c:pt>
                <c:pt idx="187">
                  <c:v>Jan-06</c:v>
                </c:pt>
                <c:pt idx="188">
                  <c:v>Mar-06</c:v>
                </c:pt>
                <c:pt idx="189">
                  <c:v>Mar-06</c:v>
                </c:pt>
                <c:pt idx="190">
                  <c:v>Apr-06</c:v>
                </c:pt>
                <c:pt idx="191">
                  <c:v>May-06</c:v>
                </c:pt>
                <c:pt idx="192">
                  <c:v>Jun-06</c:v>
                </c:pt>
                <c:pt idx="193">
                  <c:v>Jul-06</c:v>
                </c:pt>
                <c:pt idx="194">
                  <c:v>Aug-06</c:v>
                </c:pt>
                <c:pt idx="195">
                  <c:v>Sep-06</c:v>
                </c:pt>
                <c:pt idx="196">
                  <c:v>Oct-06</c:v>
                </c:pt>
                <c:pt idx="197">
                  <c:v>Nov-06</c:v>
                </c:pt>
                <c:pt idx="198">
                  <c:v>Dec-06</c:v>
                </c:pt>
                <c:pt idx="199">
                  <c:v>Jan-07</c:v>
                </c:pt>
                <c:pt idx="200">
                  <c:v>Mar-07</c:v>
                </c:pt>
                <c:pt idx="201">
                  <c:v>Mar-07</c:v>
                </c:pt>
                <c:pt idx="202">
                  <c:v>Apr-07</c:v>
                </c:pt>
                <c:pt idx="203">
                  <c:v>May-07</c:v>
                </c:pt>
                <c:pt idx="204">
                  <c:v>Jun-07</c:v>
                </c:pt>
                <c:pt idx="205">
                  <c:v>Jul-07</c:v>
                </c:pt>
                <c:pt idx="206">
                  <c:v>Aug-07</c:v>
                </c:pt>
                <c:pt idx="207">
                  <c:v>Sep-07</c:v>
                </c:pt>
                <c:pt idx="208">
                  <c:v>Oct-07</c:v>
                </c:pt>
                <c:pt idx="209">
                  <c:v>Nov-07</c:v>
                </c:pt>
                <c:pt idx="210">
                  <c:v>Dec-07</c:v>
                </c:pt>
                <c:pt idx="211">
                  <c:v>Jan-08</c:v>
                </c:pt>
                <c:pt idx="212">
                  <c:v>Feb-08</c:v>
                </c:pt>
                <c:pt idx="213">
                  <c:v>Mar-08</c:v>
                </c:pt>
                <c:pt idx="214">
                  <c:v>Apr-08</c:v>
                </c:pt>
                <c:pt idx="215">
                  <c:v>May-08</c:v>
                </c:pt>
                <c:pt idx="216">
                  <c:v>Jun-08</c:v>
                </c:pt>
                <c:pt idx="217">
                  <c:v>Jul-08</c:v>
                </c:pt>
                <c:pt idx="218">
                  <c:v>Aug-08</c:v>
                </c:pt>
                <c:pt idx="219">
                  <c:v>Sep-08</c:v>
                </c:pt>
                <c:pt idx="220">
                  <c:v>Oct-08</c:v>
                </c:pt>
                <c:pt idx="221">
                  <c:v>Nov-08</c:v>
                </c:pt>
                <c:pt idx="222">
                  <c:v>Dec-08</c:v>
                </c:pt>
                <c:pt idx="223">
                  <c:v>Jan-09</c:v>
                </c:pt>
                <c:pt idx="224">
                  <c:v>2/29/2009</c:v>
                </c:pt>
                <c:pt idx="225">
                  <c:v>Mar-08</c:v>
                </c:pt>
                <c:pt idx="226">
                  <c:v>Apr-09</c:v>
                </c:pt>
                <c:pt idx="227">
                  <c:v>May-09</c:v>
                </c:pt>
                <c:pt idx="228">
                  <c:v>Jun-09</c:v>
                </c:pt>
                <c:pt idx="229">
                  <c:v>Jul-09</c:v>
                </c:pt>
                <c:pt idx="230">
                  <c:v>Aug-09</c:v>
                </c:pt>
                <c:pt idx="231">
                  <c:v>Sep-09</c:v>
                </c:pt>
                <c:pt idx="232">
                  <c:v>Oct-09</c:v>
                </c:pt>
                <c:pt idx="233">
                  <c:v>Nov-09</c:v>
                </c:pt>
                <c:pt idx="234">
                  <c:v>Dec-09</c:v>
                </c:pt>
                <c:pt idx="235">
                  <c:v>Jan-10</c:v>
                </c:pt>
                <c:pt idx="236">
                  <c:v>Feb-10</c:v>
                </c:pt>
                <c:pt idx="237">
                  <c:v>Mar-10</c:v>
                </c:pt>
                <c:pt idx="238">
                  <c:v>Apr-10</c:v>
                </c:pt>
                <c:pt idx="239">
                  <c:v>May-10</c:v>
                </c:pt>
                <c:pt idx="240">
                  <c:v>Jun-10</c:v>
                </c:pt>
                <c:pt idx="241">
                  <c:v>Jul-10</c:v>
                </c:pt>
                <c:pt idx="242">
                  <c:v>Aug-10</c:v>
                </c:pt>
                <c:pt idx="243">
                  <c:v>Sep-10</c:v>
                </c:pt>
                <c:pt idx="244">
                  <c:v>Oct-10</c:v>
                </c:pt>
                <c:pt idx="245">
                  <c:v>Nov-10</c:v>
                </c:pt>
                <c:pt idx="246">
                  <c:v>Dec-10</c:v>
                </c:pt>
                <c:pt idx="247">
                  <c:v>Jan-11</c:v>
                </c:pt>
                <c:pt idx="248">
                  <c:v>Feb-11</c:v>
                </c:pt>
                <c:pt idx="249">
                  <c:v>Mar-11</c:v>
                </c:pt>
                <c:pt idx="250">
                  <c:v>Apr-11</c:v>
                </c:pt>
                <c:pt idx="251">
                  <c:v>May-11</c:v>
                </c:pt>
                <c:pt idx="252">
                  <c:v>Jun-11</c:v>
                </c:pt>
                <c:pt idx="253">
                  <c:v>Jul-11</c:v>
                </c:pt>
                <c:pt idx="254">
                  <c:v>Aug-11</c:v>
                </c:pt>
                <c:pt idx="255">
                  <c:v>Sep-11</c:v>
                </c:pt>
                <c:pt idx="256">
                  <c:v>Oct-11</c:v>
                </c:pt>
                <c:pt idx="257">
                  <c:v>Nov-11</c:v>
                </c:pt>
                <c:pt idx="258">
                  <c:v>Dec-11</c:v>
                </c:pt>
                <c:pt idx="259">
                  <c:v>Jan-12</c:v>
                </c:pt>
                <c:pt idx="260">
                  <c:v>2/30/2012</c:v>
                </c:pt>
                <c:pt idx="261">
                  <c:v>Mar-12</c:v>
                </c:pt>
                <c:pt idx="262">
                  <c:v>Apr-12</c:v>
                </c:pt>
                <c:pt idx="263">
                  <c:v>May-12</c:v>
                </c:pt>
                <c:pt idx="264">
                  <c:v>Jun-12</c:v>
                </c:pt>
                <c:pt idx="265">
                  <c:v>Jul-12</c:v>
                </c:pt>
                <c:pt idx="266">
                  <c:v>Aug-12</c:v>
                </c:pt>
                <c:pt idx="267">
                  <c:v>Sep-12</c:v>
                </c:pt>
                <c:pt idx="268">
                  <c:v>Oct-12</c:v>
                </c:pt>
                <c:pt idx="269">
                  <c:v>Nov-12</c:v>
                </c:pt>
                <c:pt idx="270">
                  <c:v>Dec-12</c:v>
                </c:pt>
                <c:pt idx="271">
                  <c:v>Jan-13</c:v>
                </c:pt>
                <c:pt idx="272">
                  <c:v>Feb-13</c:v>
                </c:pt>
                <c:pt idx="273">
                  <c:v>Mar-13</c:v>
                </c:pt>
                <c:pt idx="274">
                  <c:v>Apr-13</c:v>
                </c:pt>
                <c:pt idx="275">
                  <c:v>May-13</c:v>
                </c:pt>
                <c:pt idx="276">
                  <c:v>Jun-13</c:v>
                </c:pt>
                <c:pt idx="277">
                  <c:v>Jul-13</c:v>
                </c:pt>
                <c:pt idx="278">
                  <c:v>Aug-13</c:v>
                </c:pt>
                <c:pt idx="279">
                  <c:v>Sep-13</c:v>
                </c:pt>
                <c:pt idx="280">
                  <c:v>Oct-13</c:v>
                </c:pt>
                <c:pt idx="281">
                  <c:v>Nov-13</c:v>
                </c:pt>
                <c:pt idx="282">
                  <c:v>Dec-13</c:v>
                </c:pt>
                <c:pt idx="283">
                  <c:v>Jan-14</c:v>
                </c:pt>
                <c:pt idx="284">
                  <c:v>Feb-14</c:v>
                </c:pt>
                <c:pt idx="285">
                  <c:v>Mar-14</c:v>
                </c:pt>
                <c:pt idx="286">
                  <c:v>Apr-14</c:v>
                </c:pt>
                <c:pt idx="287">
                  <c:v>May-14</c:v>
                </c:pt>
                <c:pt idx="288">
                  <c:v>Jun-14</c:v>
                </c:pt>
                <c:pt idx="289">
                  <c:v>Jul-14</c:v>
                </c:pt>
                <c:pt idx="290">
                  <c:v>Aug-14</c:v>
                </c:pt>
                <c:pt idx="291">
                  <c:v>Sep-14</c:v>
                </c:pt>
                <c:pt idx="292">
                  <c:v>Oct-14</c:v>
                </c:pt>
                <c:pt idx="293">
                  <c:v>Nov-14</c:v>
                </c:pt>
                <c:pt idx="294">
                  <c:v>Dec-14</c:v>
                </c:pt>
                <c:pt idx="295">
                  <c:v>Jan-15</c:v>
                </c:pt>
              </c:strCache>
            </c:strRef>
          </c:cat>
          <c:val>
            <c:numRef>
              <c:f>Sheet1!$C$7:$C$302</c:f>
              <c:numCache>
                <c:formatCode>0.00%</c:formatCode>
                <c:ptCount val="296"/>
                <c:pt idx="0">
                  <c:v>8.48E-2</c:v>
                </c:pt>
                <c:pt idx="1">
                  <c:v>8.4699999999999998E-2</c:v>
                </c:pt>
                <c:pt idx="2">
                  <c:v>8.7499999999999994E-2</c:v>
                </c:pt>
                <c:pt idx="3">
                  <c:v>8.8900000000000007E-2</c:v>
                </c:pt>
                <c:pt idx="4">
                  <c:v>8.72E-2</c:v>
                </c:pt>
                <c:pt idx="5">
                  <c:v>8.3900000000000002E-2</c:v>
                </c:pt>
                <c:pt idx="6">
                  <c:v>8.0799999999999997E-2</c:v>
                </c:pt>
                <c:pt idx="7">
                  <c:v>8.09E-2</c:v>
                </c:pt>
                <c:pt idx="8">
                  <c:v>7.85E-2</c:v>
                </c:pt>
                <c:pt idx="9">
                  <c:v>8.1100000000000005E-2</c:v>
                </c:pt>
                <c:pt idx="10">
                  <c:v>8.0399999999999999E-2</c:v>
                </c:pt>
                <c:pt idx="11">
                  <c:v>8.0699999999999994E-2</c:v>
                </c:pt>
                <c:pt idx="12">
                  <c:v>8.2799999999999999E-2</c:v>
                </c:pt>
                <c:pt idx="13">
                  <c:v>8.2699999999999996E-2</c:v>
                </c:pt>
                <c:pt idx="14">
                  <c:v>7.9000000000000001E-2</c:v>
                </c:pt>
                <c:pt idx="15">
                  <c:v>7.6499999999999999E-2</c:v>
                </c:pt>
                <c:pt idx="16">
                  <c:v>7.5300000000000006E-2</c:v>
                </c:pt>
                <c:pt idx="17">
                  <c:v>7.4200000000000002E-2</c:v>
                </c:pt>
                <c:pt idx="18">
                  <c:v>7.0900000000000005E-2</c:v>
                </c:pt>
                <c:pt idx="19">
                  <c:v>7.0300000000000001E-2</c:v>
                </c:pt>
                <c:pt idx="20">
                  <c:v>7.3400000000000007E-2</c:v>
                </c:pt>
                <c:pt idx="21">
                  <c:v>7.5399999999999995E-2</c:v>
                </c:pt>
                <c:pt idx="22">
                  <c:v>7.4800000000000005E-2</c:v>
                </c:pt>
                <c:pt idx="23">
                  <c:v>7.3899999999999993E-2</c:v>
                </c:pt>
                <c:pt idx="24">
                  <c:v>7.2599999999999998E-2</c:v>
                </c:pt>
                <c:pt idx="25">
                  <c:v>6.8400000000000002E-2</c:v>
                </c:pt>
                <c:pt idx="26">
                  <c:v>6.59E-2</c:v>
                </c:pt>
                <c:pt idx="27">
                  <c:v>6.4199999999999993E-2</c:v>
                </c:pt>
                <c:pt idx="28">
                  <c:v>6.59E-2</c:v>
                </c:pt>
                <c:pt idx="29">
                  <c:v>6.8699999999999997E-2</c:v>
                </c:pt>
                <c:pt idx="30">
                  <c:v>6.7699999999999996E-2</c:v>
                </c:pt>
                <c:pt idx="31">
                  <c:v>6.6000000000000003E-2</c:v>
                </c:pt>
                <c:pt idx="32">
                  <c:v>6.2600000000000003E-2</c:v>
                </c:pt>
                <c:pt idx="33">
                  <c:v>5.9799999999999999E-2</c:v>
                </c:pt>
                <c:pt idx="34">
                  <c:v>5.9700000000000003E-2</c:v>
                </c:pt>
                <c:pt idx="35">
                  <c:v>6.0400000000000002E-2</c:v>
                </c:pt>
                <c:pt idx="36">
                  <c:v>5.96E-2</c:v>
                </c:pt>
                <c:pt idx="37">
                  <c:v>5.8099999999999999E-2</c:v>
                </c:pt>
                <c:pt idx="38">
                  <c:v>5.6800000000000003E-2</c:v>
                </c:pt>
                <c:pt idx="39">
                  <c:v>5.3600000000000002E-2</c:v>
                </c:pt>
                <c:pt idx="40">
                  <c:v>5.33E-2</c:v>
                </c:pt>
                <c:pt idx="41">
                  <c:v>5.7200000000000001E-2</c:v>
                </c:pt>
                <c:pt idx="42">
                  <c:v>5.7700000000000001E-2</c:v>
                </c:pt>
                <c:pt idx="43">
                  <c:v>5.7500000000000002E-2</c:v>
                </c:pt>
                <c:pt idx="44">
                  <c:v>5.9700000000000003E-2</c:v>
                </c:pt>
                <c:pt idx="45">
                  <c:v>6.4799999999999996E-2</c:v>
                </c:pt>
                <c:pt idx="46">
                  <c:v>6.9699999999999998E-2</c:v>
                </c:pt>
                <c:pt idx="47">
                  <c:v>7.1800000000000003E-2</c:v>
                </c:pt>
                <c:pt idx="48">
                  <c:v>7.0999999999999994E-2</c:v>
                </c:pt>
                <c:pt idx="49">
                  <c:v>7.2999999999999995E-2</c:v>
                </c:pt>
                <c:pt idx="50">
                  <c:v>7.2400000000000006E-2</c:v>
                </c:pt>
                <c:pt idx="51">
                  <c:v>7.46E-2</c:v>
                </c:pt>
                <c:pt idx="52">
                  <c:v>7.7399999999999997E-2</c:v>
                </c:pt>
                <c:pt idx="53">
                  <c:v>7.9600000000000004E-2</c:v>
                </c:pt>
                <c:pt idx="54">
                  <c:v>7.8100000000000003E-2</c:v>
                </c:pt>
                <c:pt idx="55">
                  <c:v>7.7799999999999994E-2</c:v>
                </c:pt>
                <c:pt idx="56">
                  <c:v>7.4700000000000003E-2</c:v>
                </c:pt>
                <c:pt idx="57">
                  <c:v>7.1999999999999995E-2</c:v>
                </c:pt>
                <c:pt idx="58">
                  <c:v>7.0599999999999996E-2</c:v>
                </c:pt>
                <c:pt idx="59">
                  <c:v>6.6299999999999998E-2</c:v>
                </c:pt>
                <c:pt idx="60">
                  <c:v>6.1699999999999998E-2</c:v>
                </c:pt>
                <c:pt idx="61">
                  <c:v>6.2799999999999995E-2</c:v>
                </c:pt>
                <c:pt idx="62">
                  <c:v>6.4899999999999999E-2</c:v>
                </c:pt>
                <c:pt idx="63">
                  <c:v>6.2E-2</c:v>
                </c:pt>
                <c:pt idx="64">
                  <c:v>6.0400000000000002E-2</c:v>
                </c:pt>
                <c:pt idx="65">
                  <c:v>5.9299999999999999E-2</c:v>
                </c:pt>
                <c:pt idx="66">
                  <c:v>5.7099999999999998E-2</c:v>
                </c:pt>
                <c:pt idx="67">
                  <c:v>5.6500000000000002E-2</c:v>
                </c:pt>
                <c:pt idx="68">
                  <c:v>5.8099999999999999E-2</c:v>
                </c:pt>
                <c:pt idx="69">
                  <c:v>6.2700000000000006E-2</c:v>
                </c:pt>
                <c:pt idx="70">
                  <c:v>6.5100000000000005E-2</c:v>
                </c:pt>
                <c:pt idx="71">
                  <c:v>6.7400000000000002E-2</c:v>
                </c:pt>
                <c:pt idx="72">
                  <c:v>6.9099999999999995E-2</c:v>
                </c:pt>
                <c:pt idx="73">
                  <c:v>6.8699999999999997E-2</c:v>
                </c:pt>
                <c:pt idx="74">
                  <c:v>6.6400000000000001E-2</c:v>
                </c:pt>
                <c:pt idx="75">
                  <c:v>6.83E-2</c:v>
                </c:pt>
                <c:pt idx="76">
                  <c:v>6.5299999999999997E-2</c:v>
                </c:pt>
                <c:pt idx="77">
                  <c:v>6.2E-2</c:v>
                </c:pt>
                <c:pt idx="78">
                  <c:v>6.3E-2</c:v>
                </c:pt>
                <c:pt idx="79">
                  <c:v>6.5799999999999997E-2</c:v>
                </c:pt>
                <c:pt idx="80">
                  <c:v>6.4199999999999993E-2</c:v>
                </c:pt>
                <c:pt idx="81">
                  <c:v>6.6900000000000001E-2</c:v>
                </c:pt>
                <c:pt idx="82">
                  <c:v>6.8900000000000003E-2</c:v>
                </c:pt>
                <c:pt idx="83">
                  <c:v>6.7100000000000007E-2</c:v>
                </c:pt>
                <c:pt idx="84">
                  <c:v>6.4899999999999999E-2</c:v>
                </c:pt>
                <c:pt idx="85">
                  <c:v>6.2199999999999998E-2</c:v>
                </c:pt>
                <c:pt idx="86">
                  <c:v>6.3E-2</c:v>
                </c:pt>
                <c:pt idx="87">
                  <c:v>6.2100000000000002E-2</c:v>
                </c:pt>
                <c:pt idx="88">
                  <c:v>6.0299999999999999E-2</c:v>
                </c:pt>
                <c:pt idx="89">
                  <c:v>5.8799999999999998E-2</c:v>
                </c:pt>
                <c:pt idx="90">
                  <c:v>5.8099999999999999E-2</c:v>
                </c:pt>
                <c:pt idx="91">
                  <c:v>5.5399999999999998E-2</c:v>
                </c:pt>
                <c:pt idx="92">
                  <c:v>5.57E-2</c:v>
                </c:pt>
                <c:pt idx="93">
                  <c:v>5.6500000000000002E-2</c:v>
                </c:pt>
                <c:pt idx="94">
                  <c:v>5.6399999999999999E-2</c:v>
                </c:pt>
                <c:pt idx="95">
                  <c:v>5.6500000000000002E-2</c:v>
                </c:pt>
                <c:pt idx="96">
                  <c:v>5.5E-2</c:v>
                </c:pt>
                <c:pt idx="97">
                  <c:v>5.4600000000000003E-2</c:v>
                </c:pt>
                <c:pt idx="98">
                  <c:v>5.3400000000000003E-2</c:v>
                </c:pt>
                <c:pt idx="99">
                  <c:v>4.8099999999999997E-2</c:v>
                </c:pt>
                <c:pt idx="100">
                  <c:v>4.53E-2</c:v>
                </c:pt>
                <c:pt idx="101">
                  <c:v>4.8300000000000003E-2</c:v>
                </c:pt>
                <c:pt idx="102">
                  <c:v>4.65E-2</c:v>
                </c:pt>
                <c:pt idx="103">
                  <c:v>4.7199999999999999E-2</c:v>
                </c:pt>
                <c:pt idx="104">
                  <c:v>0.05</c:v>
                </c:pt>
                <c:pt idx="105">
                  <c:v>5.2299999999999999E-2</c:v>
                </c:pt>
                <c:pt idx="106">
                  <c:v>5.1799999999999999E-2</c:v>
                </c:pt>
                <c:pt idx="107">
                  <c:v>5.5399999999999998E-2</c:v>
                </c:pt>
                <c:pt idx="108">
                  <c:v>5.8999999999999997E-2</c:v>
                </c:pt>
                <c:pt idx="109">
                  <c:v>5.79E-2</c:v>
                </c:pt>
                <c:pt idx="110">
                  <c:v>5.9400000000000001E-2</c:v>
                </c:pt>
                <c:pt idx="111">
                  <c:v>5.9200000000000003E-2</c:v>
                </c:pt>
                <c:pt idx="112">
                  <c:v>6.1100000000000002E-2</c:v>
                </c:pt>
                <c:pt idx="113">
                  <c:v>6.0299999999999999E-2</c:v>
                </c:pt>
                <c:pt idx="114">
                  <c:v>6.2799999999999995E-2</c:v>
                </c:pt>
                <c:pt idx="115">
                  <c:v>6.6600000000000006E-2</c:v>
                </c:pt>
                <c:pt idx="116">
                  <c:v>6.5199999999999994E-2</c:v>
                </c:pt>
                <c:pt idx="117">
                  <c:v>6.2600000000000003E-2</c:v>
                </c:pt>
                <c:pt idx="118">
                  <c:v>5.9900000000000002E-2</c:v>
                </c:pt>
                <c:pt idx="119">
                  <c:v>6.4399999999999999E-2</c:v>
                </c:pt>
                <c:pt idx="120">
                  <c:v>6.0999999999999999E-2</c:v>
                </c:pt>
                <c:pt idx="121">
                  <c:v>6.0499999999999998E-2</c:v>
                </c:pt>
                <c:pt idx="122">
                  <c:v>5.8299999999999998E-2</c:v>
                </c:pt>
                <c:pt idx="123">
                  <c:v>5.8000000000000003E-2</c:v>
                </c:pt>
                <c:pt idx="124">
                  <c:v>5.74E-2</c:v>
                </c:pt>
                <c:pt idx="125">
                  <c:v>5.7200000000000001E-2</c:v>
                </c:pt>
                <c:pt idx="126">
                  <c:v>5.2400000000000002E-2</c:v>
                </c:pt>
                <c:pt idx="127">
                  <c:v>5.16E-2</c:v>
                </c:pt>
                <c:pt idx="128">
                  <c:v>5.0999999999999997E-2</c:v>
                </c:pt>
                <c:pt idx="129">
                  <c:v>4.8899999999999999E-2</c:v>
                </c:pt>
                <c:pt idx="130">
                  <c:v>5.1400000000000001E-2</c:v>
                </c:pt>
                <c:pt idx="131">
                  <c:v>5.3900000000000003E-2</c:v>
                </c:pt>
                <c:pt idx="132">
                  <c:v>5.28E-2</c:v>
                </c:pt>
                <c:pt idx="133">
                  <c:v>5.2400000000000002E-2</c:v>
                </c:pt>
                <c:pt idx="134">
                  <c:v>4.9700000000000001E-2</c:v>
                </c:pt>
                <c:pt idx="135">
                  <c:v>4.7300000000000002E-2</c:v>
                </c:pt>
                <c:pt idx="136">
                  <c:v>4.5699999999999998E-2</c:v>
                </c:pt>
                <c:pt idx="137">
                  <c:v>4.65E-2</c:v>
                </c:pt>
                <c:pt idx="138">
                  <c:v>5.0900000000000001E-2</c:v>
                </c:pt>
                <c:pt idx="139">
                  <c:v>5.04E-2</c:v>
                </c:pt>
                <c:pt idx="140">
                  <c:v>4.9099999999999998E-2</c:v>
                </c:pt>
                <c:pt idx="141">
                  <c:v>5.28E-2</c:v>
                </c:pt>
                <c:pt idx="142">
                  <c:v>5.21E-2</c:v>
                </c:pt>
                <c:pt idx="143">
                  <c:v>5.16E-2</c:v>
                </c:pt>
                <c:pt idx="144">
                  <c:v>4.9299999999999997E-2</c:v>
                </c:pt>
                <c:pt idx="145">
                  <c:v>4.65E-2</c:v>
                </c:pt>
                <c:pt idx="146">
                  <c:v>4.2599999999999999E-2</c:v>
                </c:pt>
                <c:pt idx="147">
                  <c:v>3.8699999999999998E-2</c:v>
                </c:pt>
                <c:pt idx="148">
                  <c:v>3.9399999999999998E-2</c:v>
                </c:pt>
                <c:pt idx="149">
                  <c:v>4.0500000000000001E-2</c:v>
                </c:pt>
                <c:pt idx="150">
                  <c:v>4.0300000000000002E-2</c:v>
                </c:pt>
                <c:pt idx="151">
                  <c:v>4.0500000000000001E-2</c:v>
                </c:pt>
                <c:pt idx="152">
                  <c:v>3.9E-2</c:v>
                </c:pt>
                <c:pt idx="153">
                  <c:v>3.8100000000000002E-2</c:v>
                </c:pt>
                <c:pt idx="154">
                  <c:v>3.9600000000000003E-2</c:v>
                </c:pt>
                <c:pt idx="155">
                  <c:v>3.5700000000000003E-2</c:v>
                </c:pt>
                <c:pt idx="156">
                  <c:v>3.3300000000000003E-2</c:v>
                </c:pt>
                <c:pt idx="157">
                  <c:v>3.9800000000000002E-2</c:v>
                </c:pt>
                <c:pt idx="158">
                  <c:v>4.4499999999999998E-2</c:v>
                </c:pt>
                <c:pt idx="159">
                  <c:v>4.2700000000000002E-2</c:v>
                </c:pt>
                <c:pt idx="160">
                  <c:v>4.2900000000000001E-2</c:v>
                </c:pt>
                <c:pt idx="161">
                  <c:v>4.2999999999999997E-2</c:v>
                </c:pt>
                <c:pt idx="162">
                  <c:v>4.2700000000000002E-2</c:v>
                </c:pt>
                <c:pt idx="163">
                  <c:v>4.1500000000000002E-2</c:v>
                </c:pt>
                <c:pt idx="164">
                  <c:v>4.0800000000000003E-2</c:v>
                </c:pt>
                <c:pt idx="165">
                  <c:v>3.8300000000000001E-2</c:v>
                </c:pt>
                <c:pt idx="166">
                  <c:v>4.3499999999999997E-2</c:v>
                </c:pt>
                <c:pt idx="167">
                  <c:v>4.7199999999999999E-2</c:v>
                </c:pt>
                <c:pt idx="168">
                  <c:v>4.7300000000000002E-2</c:v>
                </c:pt>
                <c:pt idx="169">
                  <c:v>4.4999999999999998E-2</c:v>
                </c:pt>
                <c:pt idx="170">
                  <c:v>4.2799999999999998E-2</c:v>
                </c:pt>
                <c:pt idx="171">
                  <c:v>4.1300000000000003E-2</c:v>
                </c:pt>
                <c:pt idx="172">
                  <c:v>4.1000000000000002E-2</c:v>
                </c:pt>
                <c:pt idx="173">
                  <c:v>4.19E-2</c:v>
                </c:pt>
                <c:pt idx="174">
                  <c:v>4.2299999999999997E-2</c:v>
                </c:pt>
                <c:pt idx="175">
                  <c:v>4.2200000000000001E-2</c:v>
                </c:pt>
                <c:pt idx="176">
                  <c:v>4.1700000000000001E-2</c:v>
                </c:pt>
                <c:pt idx="177">
                  <c:v>4.4999999999999998E-2</c:v>
                </c:pt>
                <c:pt idx="178">
                  <c:v>4.3400000000000001E-2</c:v>
                </c:pt>
                <c:pt idx="179">
                  <c:v>4.1399999999999999E-2</c:v>
                </c:pt>
                <c:pt idx="180">
                  <c:v>0.04</c:v>
                </c:pt>
                <c:pt idx="181">
                  <c:v>4.1799999999999997E-2</c:v>
                </c:pt>
                <c:pt idx="182">
                  <c:v>4.2599999999999999E-2</c:v>
                </c:pt>
                <c:pt idx="183">
                  <c:v>4.2000000000000003E-2</c:v>
                </c:pt>
                <c:pt idx="184">
                  <c:v>4.4600000000000001E-2</c:v>
                </c:pt>
                <c:pt idx="185">
                  <c:v>4.5400000000000003E-2</c:v>
                </c:pt>
                <c:pt idx="186">
                  <c:v>4.4699999999999997E-2</c:v>
                </c:pt>
                <c:pt idx="187">
                  <c:v>4.4200000000000003E-2</c:v>
                </c:pt>
                <c:pt idx="188">
                  <c:v>4.5699999999999998E-2</c:v>
                </c:pt>
                <c:pt idx="189">
                  <c:v>4.7199999999999999E-2</c:v>
                </c:pt>
                <c:pt idx="190">
                  <c:v>4.99E-2</c:v>
                </c:pt>
                <c:pt idx="191">
                  <c:v>5.11E-2</c:v>
                </c:pt>
                <c:pt idx="192">
                  <c:v>5.11E-2</c:v>
                </c:pt>
                <c:pt idx="193">
                  <c:v>5.0900000000000001E-2</c:v>
                </c:pt>
                <c:pt idx="194">
                  <c:v>4.8800000000000003E-2</c:v>
                </c:pt>
                <c:pt idx="195">
                  <c:v>4.7199999999999999E-2</c:v>
                </c:pt>
                <c:pt idx="196">
                  <c:v>4.7300000000000002E-2</c:v>
                </c:pt>
                <c:pt idx="197">
                  <c:v>4.5999999999999999E-2</c:v>
                </c:pt>
                <c:pt idx="198">
                  <c:v>4.5600000000000002E-2</c:v>
                </c:pt>
                <c:pt idx="199">
                  <c:v>4.7600000000000003E-2</c:v>
                </c:pt>
                <c:pt idx="200">
                  <c:v>4.7199999999999999E-2</c:v>
                </c:pt>
                <c:pt idx="201">
                  <c:v>4.5600000000000002E-2</c:v>
                </c:pt>
                <c:pt idx="202">
                  <c:v>4.6899999999999997E-2</c:v>
                </c:pt>
                <c:pt idx="203">
                  <c:v>4.7500000000000001E-2</c:v>
                </c:pt>
                <c:pt idx="204">
                  <c:v>5.0999999999999997E-2</c:v>
                </c:pt>
                <c:pt idx="205">
                  <c:v>0.05</c:v>
                </c:pt>
                <c:pt idx="206">
                  <c:v>4.6699999999999998E-2</c:v>
                </c:pt>
                <c:pt idx="207">
                  <c:v>4.5199999999999997E-2</c:v>
                </c:pt>
                <c:pt idx="208">
                  <c:v>4.53E-2</c:v>
                </c:pt>
                <c:pt idx="209">
                  <c:v>4.1500000000000002E-2</c:v>
                </c:pt>
                <c:pt idx="210">
                  <c:v>4.1000000000000002E-2</c:v>
                </c:pt>
                <c:pt idx="211">
                  <c:v>3.7400000000000003E-2</c:v>
                </c:pt>
                <c:pt idx="212">
                  <c:v>3.7400000000000003E-2</c:v>
                </c:pt>
                <c:pt idx="213">
                  <c:v>3.5099999999999999E-2</c:v>
                </c:pt>
                <c:pt idx="214">
                  <c:v>3.6799999999999999E-2</c:v>
                </c:pt>
                <c:pt idx="215">
                  <c:v>3.8800000000000001E-2</c:v>
                </c:pt>
                <c:pt idx="216">
                  <c:v>4.1000000000000002E-2</c:v>
                </c:pt>
                <c:pt idx="217">
                  <c:v>4.0099999999999997E-2</c:v>
                </c:pt>
                <c:pt idx="218">
                  <c:v>3.8899999999999997E-2</c:v>
                </c:pt>
                <c:pt idx="219">
                  <c:v>3.6900000000000002E-2</c:v>
                </c:pt>
                <c:pt idx="220">
                  <c:v>3.8100000000000002E-2</c:v>
                </c:pt>
                <c:pt idx="221">
                  <c:v>3.5299999999999998E-2</c:v>
                </c:pt>
                <c:pt idx="222">
                  <c:v>2.4199999999999999E-2</c:v>
                </c:pt>
                <c:pt idx="223">
                  <c:v>2.52E-2</c:v>
                </c:pt>
                <c:pt idx="224">
                  <c:v>2.87E-2</c:v>
                </c:pt>
                <c:pt idx="225">
                  <c:v>2.8199999999999999E-2</c:v>
                </c:pt>
                <c:pt idx="226">
                  <c:v>2.93E-2</c:v>
                </c:pt>
                <c:pt idx="227">
                  <c:v>3.2899999999999999E-2</c:v>
                </c:pt>
                <c:pt idx="228">
                  <c:v>3.7199999999999997E-2</c:v>
                </c:pt>
                <c:pt idx="229">
                  <c:v>3.56E-2</c:v>
                </c:pt>
                <c:pt idx="230">
                  <c:v>3.5900000000000001E-2</c:v>
                </c:pt>
                <c:pt idx="231">
                  <c:v>3.4000000000000002E-2</c:v>
                </c:pt>
                <c:pt idx="232">
                  <c:v>3.39E-2</c:v>
                </c:pt>
                <c:pt idx="233">
                  <c:v>3.4000000000000002E-2</c:v>
                </c:pt>
                <c:pt idx="234">
                  <c:v>3.5900000000000001E-2</c:v>
                </c:pt>
                <c:pt idx="235">
                  <c:v>3.73E-2</c:v>
                </c:pt>
                <c:pt idx="236">
                  <c:v>3.6900000000000002E-2</c:v>
                </c:pt>
                <c:pt idx="237">
                  <c:v>3.73E-2</c:v>
                </c:pt>
                <c:pt idx="238">
                  <c:v>3.85E-2</c:v>
                </c:pt>
                <c:pt idx="239">
                  <c:v>3.4200000000000001E-2</c:v>
                </c:pt>
                <c:pt idx="240">
                  <c:v>3.2000000000000001E-2</c:v>
                </c:pt>
                <c:pt idx="241">
                  <c:v>3.0099999999999998E-2</c:v>
                </c:pt>
                <c:pt idx="242">
                  <c:v>2.7E-2</c:v>
                </c:pt>
                <c:pt idx="243">
                  <c:v>2.6499999999999999E-2</c:v>
                </c:pt>
                <c:pt idx="244">
                  <c:v>2.5399999999999999E-2</c:v>
                </c:pt>
                <c:pt idx="245">
                  <c:v>2.76E-2</c:v>
                </c:pt>
                <c:pt idx="246">
                  <c:v>3.2899999999999999E-2</c:v>
                </c:pt>
                <c:pt idx="247">
                  <c:v>3.39E-2</c:v>
                </c:pt>
                <c:pt idx="248">
                  <c:v>3.5799999999999998E-2</c:v>
                </c:pt>
                <c:pt idx="249">
                  <c:v>3.4099999999999998E-2</c:v>
                </c:pt>
                <c:pt idx="250">
                  <c:v>3.4599999999999999E-2</c:v>
                </c:pt>
                <c:pt idx="251">
                  <c:v>3.1699999999999999E-2</c:v>
                </c:pt>
                <c:pt idx="252">
                  <c:v>0.03</c:v>
                </c:pt>
                <c:pt idx="253">
                  <c:v>0.03</c:v>
                </c:pt>
                <c:pt idx="254">
                  <c:v>2.3E-2</c:v>
                </c:pt>
                <c:pt idx="255">
                  <c:v>1.9800000000000002E-2</c:v>
                </c:pt>
                <c:pt idx="256">
                  <c:v>2.1499999999999998E-2</c:v>
                </c:pt>
                <c:pt idx="257">
                  <c:v>2.01E-2</c:v>
                </c:pt>
                <c:pt idx="258">
                  <c:v>1.9800000000000002E-2</c:v>
                </c:pt>
                <c:pt idx="259">
                  <c:v>1.9699999999999999E-2</c:v>
                </c:pt>
                <c:pt idx="260">
                  <c:v>1.9699999999999999E-2</c:v>
                </c:pt>
                <c:pt idx="261">
                  <c:v>2.1700000000000001E-2</c:v>
                </c:pt>
                <c:pt idx="262">
                  <c:v>2.0500000000000001E-2</c:v>
                </c:pt>
                <c:pt idx="263">
                  <c:v>1.7999999999999999E-2</c:v>
                </c:pt>
                <c:pt idx="264">
                  <c:v>1.6199999999999999E-2</c:v>
                </c:pt>
                <c:pt idx="265">
                  <c:v>1.5299999999999999E-2</c:v>
                </c:pt>
                <c:pt idx="266">
                  <c:v>1.6799999999999999E-2</c:v>
                </c:pt>
                <c:pt idx="267">
                  <c:v>1.72E-2</c:v>
                </c:pt>
                <c:pt idx="268">
                  <c:v>1.7500000000000002E-2</c:v>
                </c:pt>
                <c:pt idx="269">
                  <c:v>1.6500000000000001E-2</c:v>
                </c:pt>
                <c:pt idx="270">
                  <c:v>1.72E-2</c:v>
                </c:pt>
                <c:pt idx="271">
                  <c:v>1.9099999999999999E-2</c:v>
                </c:pt>
                <c:pt idx="272">
                  <c:v>1.9800000000000002E-2</c:v>
                </c:pt>
                <c:pt idx="273">
                  <c:v>1.9599999999999999E-2</c:v>
                </c:pt>
                <c:pt idx="274">
                  <c:v>1.7600000000000001E-2</c:v>
                </c:pt>
                <c:pt idx="275">
                  <c:v>1.9300000000000001E-2</c:v>
                </c:pt>
                <c:pt idx="276">
                  <c:v>2.3E-2</c:v>
                </c:pt>
                <c:pt idx="277">
                  <c:v>2.58E-2</c:v>
                </c:pt>
                <c:pt idx="278">
                  <c:v>2.7400000000000001E-2</c:v>
                </c:pt>
                <c:pt idx="279">
                  <c:v>2.81E-2</c:v>
                </c:pt>
                <c:pt idx="280">
                  <c:v>2.6200000000000001E-2</c:v>
                </c:pt>
                <c:pt idx="281">
                  <c:v>2.7199999999999998E-2</c:v>
                </c:pt>
                <c:pt idx="282">
                  <c:v>2.9000000000000001E-2</c:v>
                </c:pt>
                <c:pt idx="283">
                  <c:v>2.86E-2</c:v>
                </c:pt>
                <c:pt idx="284">
                  <c:v>2.7099999999999999E-2</c:v>
                </c:pt>
                <c:pt idx="285">
                  <c:v>2.7199999999999998E-2</c:v>
                </c:pt>
                <c:pt idx="286">
                  <c:v>2.7099999999999999E-2</c:v>
                </c:pt>
                <c:pt idx="287">
                  <c:v>2.5600000000000001E-2</c:v>
                </c:pt>
                <c:pt idx="288">
                  <c:v>2.5999999999999999E-2</c:v>
                </c:pt>
                <c:pt idx="289">
                  <c:v>2.5399999999999999E-2</c:v>
                </c:pt>
                <c:pt idx="290">
                  <c:v>2.4199999999999999E-2</c:v>
                </c:pt>
                <c:pt idx="291">
                  <c:v>2.53E-2</c:v>
                </c:pt>
                <c:pt idx="292">
                  <c:v>2.3E-2</c:v>
                </c:pt>
                <c:pt idx="293">
                  <c:v>2.3300000000000001E-2</c:v>
                </c:pt>
                <c:pt idx="294">
                  <c:v>2.2100000000000002E-2</c:v>
                </c:pt>
                <c:pt idx="295">
                  <c:v>1.8800000000000001E-2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8080072"/>
        <c:axId val="400710464"/>
      </c:lineChart>
      <c:catAx>
        <c:axId val="508080072"/>
        <c:scaling>
          <c:orientation val="minMax"/>
        </c:scaling>
        <c:delete val="0"/>
        <c:axPos val="b"/>
        <c:numFmt formatCode="\'yy" sourceLinked="0"/>
        <c:majorTickMark val="none"/>
        <c:minorTickMark val="none"/>
        <c:tickLblPos val="nextTo"/>
        <c:spPr>
          <a:ln w="2555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40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0710464"/>
        <c:crossesAt val="0"/>
        <c:auto val="1"/>
        <c:lblAlgn val="ctr"/>
        <c:lblOffset val="100"/>
        <c:tickLblSkip val="12"/>
        <c:tickMarkSkip val="1"/>
        <c:noMultiLvlLbl val="0"/>
      </c:catAx>
      <c:valAx>
        <c:axId val="400710464"/>
        <c:scaling>
          <c:orientation val="minMax"/>
          <c:max val="9.0000000000000024E-2"/>
          <c:min val="0"/>
        </c:scaling>
        <c:delete val="0"/>
        <c:axPos val="l"/>
        <c:majorGridlines>
          <c:spPr>
            <a:ln w="3194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 w="255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8080072"/>
        <c:crosses val="autoZero"/>
        <c:crossBetween val="between"/>
        <c:majorUnit val="1.0000000000000005E-2"/>
        <c:minorUnit val="1.0000000000000007E-3"/>
      </c:valAx>
      <c:catAx>
        <c:axId val="400713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0710856"/>
        <c:crosses val="autoZero"/>
        <c:auto val="1"/>
        <c:lblAlgn val="ctr"/>
        <c:lblOffset val="100"/>
        <c:noMultiLvlLbl val="0"/>
      </c:catAx>
      <c:valAx>
        <c:axId val="400710856"/>
        <c:scaling>
          <c:orientation val="minMax"/>
          <c:max val="1"/>
          <c:min val="0"/>
        </c:scaling>
        <c:delete val="0"/>
        <c:axPos val="r"/>
        <c:numFmt formatCode="0" sourceLinked="1"/>
        <c:majorTickMark val="none"/>
        <c:minorTickMark val="none"/>
        <c:tickLblPos val="none"/>
        <c:spPr>
          <a:ln w="9581">
            <a:noFill/>
          </a:ln>
        </c:spPr>
        <c:crossAx val="400713600"/>
        <c:crosses val="max"/>
        <c:crossBetween val="between"/>
        <c:majorUnit val="1"/>
      </c:valAx>
      <c:spPr>
        <a:solidFill>
          <a:srgbClr val="FFFFFF"/>
        </a:solidFill>
        <a:ln w="25550">
          <a:noFill/>
        </a:ln>
      </c:spPr>
    </c:plotArea>
    <c:legend>
      <c:legendPos val="r"/>
      <c:layout>
        <c:manualLayout>
          <c:xMode val="edge"/>
          <c:yMode val="edge"/>
          <c:x val="0.14048113905143075"/>
          <c:y val="0.58690636491110681"/>
          <c:w val="0.19767827677001695"/>
          <c:h val="0.15914819773818345"/>
        </c:manualLayout>
      </c:layout>
      <c:overlay val="0"/>
      <c:spPr>
        <a:solidFill>
          <a:schemeClr val="bg1"/>
        </a:solidFill>
        <a:ln w="3194">
          <a:solidFill>
            <a:schemeClr val="tx1"/>
          </a:solidFill>
          <a:prstDash val="solid"/>
        </a:ln>
      </c:spPr>
      <c:txPr>
        <a:bodyPr/>
        <a:lstStyle/>
        <a:p>
          <a:pPr>
            <a:defRPr sz="166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3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285880770134262E-2"/>
          <c:y val="8.964486338373738E-2"/>
          <c:w val="0.92807424593967514"/>
          <c:h val="0.7995233802749636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Loss Reserve to Surplus Ratio</c:v>
                </c:pt>
              </c:strCache>
            </c:strRef>
          </c:tx>
          <c:spPr>
            <a:solidFill>
              <a:srgbClr val="225A7A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 sz="1200" b="1" i="0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Sheet1!$C$1:$AT$1</c:f>
              <c:numCache>
                <c:formatCode>General</c:formatCode>
                <c:ptCount val="44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</c:numCache>
            </c:numRef>
          </c:cat>
          <c:val>
            <c:numRef>
              <c:f>Sheet1!$C$2:$AT$2</c:f>
              <c:numCache>
                <c:formatCode>General</c:formatCode>
                <c:ptCount val="44"/>
                <c:pt idx="0">
                  <c:v>1.2</c:v>
                </c:pt>
                <c:pt idx="1">
                  <c:v>1.1000000000000001</c:v>
                </c:pt>
                <c:pt idx="2">
                  <c:v>1.4</c:v>
                </c:pt>
                <c:pt idx="3">
                  <c:v>2.1</c:v>
                </c:pt>
                <c:pt idx="4">
                  <c:v>2</c:v>
                </c:pt>
                <c:pt idx="5">
                  <c:v>1.9</c:v>
                </c:pt>
                <c:pt idx="6">
                  <c:v>1.9</c:v>
                </c:pt>
                <c:pt idx="7">
                  <c:v>1.9</c:v>
                </c:pt>
                <c:pt idx="8">
                  <c:v>1.9</c:v>
                </c:pt>
                <c:pt idx="9">
                  <c:v>1.8</c:v>
                </c:pt>
                <c:pt idx="10">
                  <c:v>1.9</c:v>
                </c:pt>
                <c:pt idx="11">
                  <c:v>1.9</c:v>
                </c:pt>
                <c:pt idx="12">
                  <c:v>1.9</c:v>
                </c:pt>
                <c:pt idx="13">
                  <c:v>2.1</c:v>
                </c:pt>
                <c:pt idx="14">
                  <c:v>2</c:v>
                </c:pt>
                <c:pt idx="15">
                  <c:v>2</c:v>
                </c:pt>
                <c:pt idx="16">
                  <c:v>2.1</c:v>
                </c:pt>
                <c:pt idx="17">
                  <c:v>2</c:v>
                </c:pt>
                <c:pt idx="18">
                  <c:v>2</c:v>
                </c:pt>
                <c:pt idx="19">
                  <c:v>2.1</c:v>
                </c:pt>
                <c:pt idx="20">
                  <c:v>1.9</c:v>
                </c:pt>
                <c:pt idx="21">
                  <c:v>2</c:v>
                </c:pt>
                <c:pt idx="22">
                  <c:v>1.8</c:v>
                </c:pt>
                <c:pt idx="23">
                  <c:v>1.8</c:v>
                </c:pt>
                <c:pt idx="24">
                  <c:v>1.6</c:v>
                </c:pt>
                <c:pt idx="25">
                  <c:v>1.4</c:v>
                </c:pt>
                <c:pt idx="26">
                  <c:v>1.2</c:v>
                </c:pt>
                <c:pt idx="27">
                  <c:v>1.1000000000000001</c:v>
                </c:pt>
                <c:pt idx="28">
                  <c:v>1.1000000000000001</c:v>
                </c:pt>
                <c:pt idx="29">
                  <c:v>1.1000000000000001</c:v>
                </c:pt>
                <c:pt idx="30">
                  <c:v>1.2</c:v>
                </c:pt>
                <c:pt idx="31">
                  <c:v>1.4</c:v>
                </c:pt>
                <c:pt idx="32">
                  <c:v>1.2</c:v>
                </c:pt>
                <c:pt idx="33">
                  <c:v>1.2</c:v>
                </c:pt>
                <c:pt idx="34">
                  <c:v>1.2</c:v>
                </c:pt>
                <c:pt idx="35">
                  <c:v>1.1000000000000001</c:v>
                </c:pt>
                <c:pt idx="36">
                  <c:v>1.1000000000000001</c:v>
                </c:pt>
                <c:pt idx="37">
                  <c:v>1.3</c:v>
                </c:pt>
                <c:pt idx="38">
                  <c:v>1.1000000000000001</c:v>
                </c:pt>
                <c:pt idx="39">
                  <c:v>1</c:v>
                </c:pt>
                <c:pt idx="40">
                  <c:v>1.1000000000000001</c:v>
                </c:pt>
                <c:pt idx="41">
                  <c:v>1</c:v>
                </c:pt>
                <c:pt idx="42">
                  <c:v>0.9</c:v>
                </c:pt>
                <c:pt idx="43">
                  <c:v>0.85899999999999999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00713992"/>
        <c:axId val="400716344"/>
      </c:barChart>
      <c:catAx>
        <c:axId val="400713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6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0716344"/>
        <c:crosses val="autoZero"/>
        <c:auto val="1"/>
        <c:lblAlgn val="ctr"/>
        <c:lblOffset val="20"/>
        <c:noMultiLvlLbl val="0"/>
      </c:catAx>
      <c:valAx>
        <c:axId val="40071634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0713992"/>
        <c:crosses val="autoZero"/>
        <c:crossBetween val="between"/>
      </c:valAx>
      <c:spPr>
        <a:noFill/>
        <a:ln w="2533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540443808160344E-2"/>
          <c:y val="3.8359498031496062E-2"/>
          <c:w val="0.90784574087329994"/>
          <c:h val="0.7841557578740158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Sheet1!$A$1:$A$301</c:f>
              <c:strCache>
                <c:ptCount val="301"/>
                <c:pt idx="0">
                  <c:v>Month</c:v>
                </c:pt>
                <c:pt idx="1">
                  <c:v>Jan-90</c:v>
                </c:pt>
                <c:pt idx="13">
                  <c:v>Jan-91</c:v>
                </c:pt>
                <c:pt idx="25">
                  <c:v>Jan-92</c:v>
                </c:pt>
                <c:pt idx="37">
                  <c:v>Jan-93</c:v>
                </c:pt>
                <c:pt idx="49">
                  <c:v>Jan-94</c:v>
                </c:pt>
                <c:pt idx="61">
                  <c:v>Jan-95</c:v>
                </c:pt>
                <c:pt idx="73">
                  <c:v>Jan-96</c:v>
                </c:pt>
                <c:pt idx="85">
                  <c:v>Jan-97</c:v>
                </c:pt>
                <c:pt idx="97">
                  <c:v>Jan-98</c:v>
                </c:pt>
                <c:pt idx="109">
                  <c:v>Jan-99</c:v>
                </c:pt>
                <c:pt idx="121">
                  <c:v>Jan-00</c:v>
                </c:pt>
                <c:pt idx="133">
                  <c:v>Jan-01</c:v>
                </c:pt>
                <c:pt idx="145">
                  <c:v>Jan-02</c:v>
                </c:pt>
                <c:pt idx="157">
                  <c:v>Jan-03</c:v>
                </c:pt>
                <c:pt idx="169">
                  <c:v>Jan-04</c:v>
                </c:pt>
                <c:pt idx="181">
                  <c:v>Jan-05</c:v>
                </c:pt>
                <c:pt idx="193">
                  <c:v>Jan-06</c:v>
                </c:pt>
                <c:pt idx="205">
                  <c:v>Jan-07</c:v>
                </c:pt>
                <c:pt idx="217">
                  <c:v>Jan-08</c:v>
                </c:pt>
                <c:pt idx="229">
                  <c:v>Jan-09</c:v>
                </c:pt>
                <c:pt idx="241">
                  <c:v>Jan-10</c:v>
                </c:pt>
                <c:pt idx="253">
                  <c:v>Jan-11</c:v>
                </c:pt>
                <c:pt idx="265">
                  <c:v>Jan-12</c:v>
                </c:pt>
                <c:pt idx="277">
                  <c:v>Jan-13</c:v>
                </c:pt>
                <c:pt idx="289">
                  <c:v>Jan-14</c:v>
                </c:pt>
                <c:pt idx="300">
                  <c:v>Dec-14</c:v>
                </c:pt>
              </c:strCache>
            </c:strRef>
          </c:cat>
          <c:val>
            <c:numRef>
              <c:f>Sheet1!$C$2:$C$301</c:f>
              <c:numCache>
                <c:formatCode>0</c:formatCode>
                <c:ptCount val="300"/>
                <c:pt idx="0" formatCode="General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11</c:v>
                </c:pt>
                <c:pt idx="233">
                  <c:v>1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 formatCode="General">
                  <c:v>0</c:v>
                </c:pt>
                <c:pt idx="243" formatCode="General">
                  <c:v>0</c:v>
                </c:pt>
                <c:pt idx="244" formatCode="General">
                  <c:v>0</c:v>
                </c:pt>
                <c:pt idx="245" formatCode="General">
                  <c:v>0</c:v>
                </c:pt>
                <c:pt idx="246" formatCode="General">
                  <c:v>0</c:v>
                </c:pt>
                <c:pt idx="247" formatCode="General">
                  <c:v>0</c:v>
                </c:pt>
                <c:pt idx="248" formatCode="General">
                  <c:v>0</c:v>
                </c:pt>
                <c:pt idx="249" formatCode="General">
                  <c:v>0</c:v>
                </c:pt>
                <c:pt idx="250" formatCode="General">
                  <c:v>0</c:v>
                </c:pt>
                <c:pt idx="251" formatCode="General">
                  <c:v>0</c:v>
                </c:pt>
                <c:pt idx="252" formatCode="General">
                  <c:v>0</c:v>
                </c:pt>
                <c:pt idx="253" formatCode="General">
                  <c:v>0</c:v>
                </c:pt>
                <c:pt idx="254" formatCode="General">
                  <c:v>0</c:v>
                </c:pt>
                <c:pt idx="255" formatCode="General">
                  <c:v>0</c:v>
                </c:pt>
                <c:pt idx="256" formatCode="General">
                  <c:v>0</c:v>
                </c:pt>
                <c:pt idx="257" formatCode="General">
                  <c:v>0</c:v>
                </c:pt>
                <c:pt idx="258" formatCode="General">
                  <c:v>0</c:v>
                </c:pt>
                <c:pt idx="259" formatCode="General">
                  <c:v>0</c:v>
                </c:pt>
                <c:pt idx="260" formatCode="General">
                  <c:v>0</c:v>
                </c:pt>
                <c:pt idx="261" formatCode="General">
                  <c:v>0</c:v>
                </c:pt>
                <c:pt idx="262" formatCode="General">
                  <c:v>0</c:v>
                </c:pt>
                <c:pt idx="263" formatCode="General">
                  <c:v>0</c:v>
                </c:pt>
                <c:pt idx="264" formatCode="General">
                  <c:v>0</c:v>
                </c:pt>
                <c:pt idx="265" formatCode="General">
                  <c:v>0</c:v>
                </c:pt>
                <c:pt idx="266" formatCode="General">
                  <c:v>0</c:v>
                </c:pt>
                <c:pt idx="267" formatCode="General">
                  <c:v>0</c:v>
                </c:pt>
                <c:pt idx="268" formatCode="General">
                  <c:v>0</c:v>
                </c:pt>
                <c:pt idx="269" formatCode="General">
                  <c:v>0</c:v>
                </c:pt>
                <c:pt idx="270" formatCode="General">
                  <c:v>0</c:v>
                </c:pt>
                <c:pt idx="271" formatCode="General">
                  <c:v>0</c:v>
                </c:pt>
                <c:pt idx="272" formatCode="General">
                  <c:v>0</c:v>
                </c:pt>
                <c:pt idx="273" formatCode="General">
                  <c:v>0</c:v>
                </c:pt>
                <c:pt idx="274" formatCode="General">
                  <c:v>0</c:v>
                </c:pt>
                <c:pt idx="275" formatCode="General">
                  <c:v>0</c:v>
                </c:pt>
                <c:pt idx="276" formatCode="General">
                  <c:v>0</c:v>
                </c:pt>
                <c:pt idx="277" formatCode="General">
                  <c:v>0</c:v>
                </c:pt>
                <c:pt idx="278" formatCode="General">
                  <c:v>0</c:v>
                </c:pt>
                <c:pt idx="279" formatCode="General">
                  <c:v>0</c:v>
                </c:pt>
                <c:pt idx="280" formatCode="General">
                  <c:v>0</c:v>
                </c:pt>
                <c:pt idx="281" formatCode="General">
                  <c:v>0</c:v>
                </c:pt>
                <c:pt idx="282" formatCode="General">
                  <c:v>0</c:v>
                </c:pt>
                <c:pt idx="283" formatCode="General">
                  <c:v>0</c:v>
                </c:pt>
                <c:pt idx="284" formatCode="General">
                  <c:v>0</c:v>
                </c:pt>
                <c:pt idx="285" formatCode="General">
                  <c:v>0</c:v>
                </c:pt>
                <c:pt idx="286" formatCode="General">
                  <c:v>0</c:v>
                </c:pt>
                <c:pt idx="287" formatCode="General">
                  <c:v>0</c:v>
                </c:pt>
                <c:pt idx="288" formatCode="General">
                  <c:v>0</c:v>
                </c:pt>
                <c:pt idx="289" formatCode="General">
                  <c:v>0</c:v>
                </c:pt>
                <c:pt idx="290" formatCode="General">
                  <c:v>0</c:v>
                </c:pt>
                <c:pt idx="291" formatCode="General">
                  <c:v>0</c:v>
                </c:pt>
                <c:pt idx="292" formatCode="General">
                  <c:v>0</c:v>
                </c:pt>
                <c:pt idx="293" formatCode="General">
                  <c:v>0</c:v>
                </c:pt>
                <c:pt idx="294" formatCode="General">
                  <c:v>0</c:v>
                </c:pt>
                <c:pt idx="295" formatCode="General">
                  <c:v>0</c:v>
                </c:pt>
                <c:pt idx="296" formatCode="General">
                  <c:v>0</c:v>
                </c:pt>
                <c:pt idx="297" formatCode="General">
                  <c:v>0</c:v>
                </c:pt>
                <c:pt idx="298" formatCode="General">
                  <c:v>0</c:v>
                </c:pt>
                <c:pt idx="299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87"/>
        <c:axId val="400715560"/>
        <c:axId val="40071438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Index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Sheet1!$A$2:$A$301</c:f>
              <c:numCache>
                <c:formatCode>General</c:formatCode>
                <c:ptCount val="300"/>
                <c:pt idx="0" formatCode="[$-409]mmm\-yy;@">
                  <c:v>32904</c:v>
                </c:pt>
                <c:pt idx="12" formatCode="[$-409]mmm\-yy;@">
                  <c:v>33269</c:v>
                </c:pt>
                <c:pt idx="24" formatCode="[$-409]mmm\-yy;@">
                  <c:v>33634</c:v>
                </c:pt>
                <c:pt idx="36" formatCode="[$-409]mmm\-yy;@">
                  <c:v>34000</c:v>
                </c:pt>
                <c:pt idx="48" formatCode="[$-409]mmm\-yy;@">
                  <c:v>34365</c:v>
                </c:pt>
                <c:pt idx="60" formatCode="[$-409]mmm\-yy;@">
                  <c:v>34730</c:v>
                </c:pt>
                <c:pt idx="72" formatCode="[$-409]mmm\-yy;@">
                  <c:v>35095</c:v>
                </c:pt>
                <c:pt idx="84" formatCode="[$-409]mmm\-yy;@">
                  <c:v>35461</c:v>
                </c:pt>
                <c:pt idx="96" formatCode="[$-409]mmm\-yy;@">
                  <c:v>35826</c:v>
                </c:pt>
                <c:pt idx="108" formatCode="[$-409]mmm\-yy;@">
                  <c:v>36191</c:v>
                </c:pt>
                <c:pt idx="120" formatCode="[$-409]mmm\-yy;@">
                  <c:v>36556</c:v>
                </c:pt>
                <c:pt idx="132" formatCode="[$-409]mmm\-yy;@">
                  <c:v>36922</c:v>
                </c:pt>
                <c:pt idx="144" formatCode="[$-409]mmm\-yy;@">
                  <c:v>37287</c:v>
                </c:pt>
                <c:pt idx="156" formatCode="[$-409]mmm\-yy;@">
                  <c:v>37652</c:v>
                </c:pt>
                <c:pt idx="168" formatCode="[$-409]mmm\-yy;@">
                  <c:v>38017</c:v>
                </c:pt>
                <c:pt idx="180" formatCode="[$-409]mmm\-yy;@">
                  <c:v>38383</c:v>
                </c:pt>
                <c:pt idx="192" formatCode="[$-409]mmm\-yy;@">
                  <c:v>38748</c:v>
                </c:pt>
                <c:pt idx="204" formatCode="[$-409]mmm\-yy;@">
                  <c:v>39113</c:v>
                </c:pt>
                <c:pt idx="216" formatCode="[$-409]mmm\-yy;@">
                  <c:v>39478</c:v>
                </c:pt>
                <c:pt idx="228" formatCode="[$-409]mmm\-yy;@">
                  <c:v>39844</c:v>
                </c:pt>
                <c:pt idx="240" formatCode="[$-409]mmm\-yy;@">
                  <c:v>40209</c:v>
                </c:pt>
                <c:pt idx="252" formatCode="[$-409]mmm\-yy;@">
                  <c:v>40574</c:v>
                </c:pt>
                <c:pt idx="264" formatCode="[$-409]mmm\-yy;@">
                  <c:v>40938</c:v>
                </c:pt>
                <c:pt idx="276" formatCode="[$-409]mmm\-yy;@">
                  <c:v>41305</c:v>
                </c:pt>
                <c:pt idx="288" formatCode="[$-409]mmm\-yy;@">
                  <c:v>41670</c:v>
                </c:pt>
                <c:pt idx="299" formatCode="[$-409]mmm\-yy;@">
                  <c:v>42004</c:v>
                </c:pt>
              </c:numCache>
            </c:numRef>
          </c:cat>
          <c:val>
            <c:numRef>
              <c:f>Sheet1!$B$2:$B$301</c:f>
              <c:numCache>
                <c:formatCode>0.00</c:formatCode>
                <c:ptCount val="300"/>
                <c:pt idx="0">
                  <c:v>61.5</c:v>
                </c:pt>
                <c:pt idx="1">
                  <c:v>62.07</c:v>
                </c:pt>
                <c:pt idx="2">
                  <c:v>62.4</c:v>
                </c:pt>
                <c:pt idx="3">
                  <c:v>62.32</c:v>
                </c:pt>
                <c:pt idx="4">
                  <c:v>62.44</c:v>
                </c:pt>
                <c:pt idx="5">
                  <c:v>62.64</c:v>
                </c:pt>
                <c:pt idx="6">
                  <c:v>62.55</c:v>
                </c:pt>
                <c:pt idx="7">
                  <c:v>62.73</c:v>
                </c:pt>
                <c:pt idx="8">
                  <c:v>62.85</c:v>
                </c:pt>
                <c:pt idx="9">
                  <c:v>62.38</c:v>
                </c:pt>
                <c:pt idx="10">
                  <c:v>61.62</c:v>
                </c:pt>
                <c:pt idx="11">
                  <c:v>61.19</c:v>
                </c:pt>
                <c:pt idx="12">
                  <c:v>60.92</c:v>
                </c:pt>
                <c:pt idx="13">
                  <c:v>60.53</c:v>
                </c:pt>
                <c:pt idx="14">
                  <c:v>60.22</c:v>
                </c:pt>
                <c:pt idx="15">
                  <c:v>60.32</c:v>
                </c:pt>
                <c:pt idx="16">
                  <c:v>60.92</c:v>
                </c:pt>
                <c:pt idx="17">
                  <c:v>61.52</c:v>
                </c:pt>
                <c:pt idx="18">
                  <c:v>61.51</c:v>
                </c:pt>
                <c:pt idx="19">
                  <c:v>61.6</c:v>
                </c:pt>
                <c:pt idx="20">
                  <c:v>62.13</c:v>
                </c:pt>
                <c:pt idx="21">
                  <c:v>62</c:v>
                </c:pt>
                <c:pt idx="22">
                  <c:v>61.93</c:v>
                </c:pt>
                <c:pt idx="23">
                  <c:v>61.71</c:v>
                </c:pt>
                <c:pt idx="24">
                  <c:v>61.32</c:v>
                </c:pt>
                <c:pt idx="25">
                  <c:v>61.8</c:v>
                </c:pt>
                <c:pt idx="26">
                  <c:v>62.29</c:v>
                </c:pt>
                <c:pt idx="27">
                  <c:v>62.73</c:v>
                </c:pt>
                <c:pt idx="28">
                  <c:v>62.96</c:v>
                </c:pt>
                <c:pt idx="29">
                  <c:v>62.95</c:v>
                </c:pt>
                <c:pt idx="30">
                  <c:v>63.5</c:v>
                </c:pt>
                <c:pt idx="31">
                  <c:v>63.18</c:v>
                </c:pt>
                <c:pt idx="32">
                  <c:v>63.31</c:v>
                </c:pt>
                <c:pt idx="33">
                  <c:v>63.81</c:v>
                </c:pt>
                <c:pt idx="34">
                  <c:v>64.08</c:v>
                </c:pt>
                <c:pt idx="35">
                  <c:v>64.09</c:v>
                </c:pt>
                <c:pt idx="36">
                  <c:v>64.41</c:v>
                </c:pt>
                <c:pt idx="37">
                  <c:v>64.650000000000006</c:v>
                </c:pt>
                <c:pt idx="38">
                  <c:v>64.62</c:v>
                </c:pt>
                <c:pt idx="39">
                  <c:v>64.819999999999993</c:v>
                </c:pt>
                <c:pt idx="40">
                  <c:v>64.59</c:v>
                </c:pt>
                <c:pt idx="41">
                  <c:v>64.72</c:v>
                </c:pt>
                <c:pt idx="42">
                  <c:v>64.92</c:v>
                </c:pt>
                <c:pt idx="43">
                  <c:v>64.900000000000006</c:v>
                </c:pt>
                <c:pt idx="44">
                  <c:v>65.2</c:v>
                </c:pt>
                <c:pt idx="45">
                  <c:v>65.680000000000007</c:v>
                </c:pt>
                <c:pt idx="46">
                  <c:v>65.95</c:v>
                </c:pt>
                <c:pt idx="47">
                  <c:v>66.28</c:v>
                </c:pt>
                <c:pt idx="48">
                  <c:v>66.55</c:v>
                </c:pt>
                <c:pt idx="49">
                  <c:v>66.58</c:v>
                </c:pt>
                <c:pt idx="50">
                  <c:v>67.27</c:v>
                </c:pt>
                <c:pt idx="51">
                  <c:v>67.62</c:v>
                </c:pt>
                <c:pt idx="52">
                  <c:v>67.989999999999995</c:v>
                </c:pt>
                <c:pt idx="53">
                  <c:v>68.45</c:v>
                </c:pt>
                <c:pt idx="54">
                  <c:v>68.55</c:v>
                </c:pt>
                <c:pt idx="55">
                  <c:v>68.94</c:v>
                </c:pt>
                <c:pt idx="56">
                  <c:v>69.16</c:v>
                </c:pt>
                <c:pt idx="57">
                  <c:v>69.77</c:v>
                </c:pt>
                <c:pt idx="58">
                  <c:v>70.209999999999994</c:v>
                </c:pt>
                <c:pt idx="59">
                  <c:v>70.95</c:v>
                </c:pt>
                <c:pt idx="60">
                  <c:v>71.08</c:v>
                </c:pt>
                <c:pt idx="61">
                  <c:v>71.040000000000006</c:v>
                </c:pt>
                <c:pt idx="62">
                  <c:v>71.150000000000006</c:v>
                </c:pt>
                <c:pt idx="63">
                  <c:v>71.12</c:v>
                </c:pt>
                <c:pt idx="64">
                  <c:v>71.3</c:v>
                </c:pt>
                <c:pt idx="65">
                  <c:v>71.569999999999993</c:v>
                </c:pt>
                <c:pt idx="66">
                  <c:v>71.290000000000006</c:v>
                </c:pt>
                <c:pt idx="67">
                  <c:v>72.23</c:v>
                </c:pt>
                <c:pt idx="68">
                  <c:v>72.5</c:v>
                </c:pt>
                <c:pt idx="69">
                  <c:v>72.37</c:v>
                </c:pt>
                <c:pt idx="70">
                  <c:v>72.56</c:v>
                </c:pt>
                <c:pt idx="71">
                  <c:v>72.84</c:v>
                </c:pt>
                <c:pt idx="72">
                  <c:v>72.36</c:v>
                </c:pt>
                <c:pt idx="73">
                  <c:v>73.510000000000005</c:v>
                </c:pt>
                <c:pt idx="74">
                  <c:v>73.400000000000006</c:v>
                </c:pt>
                <c:pt idx="75">
                  <c:v>74.010000000000005</c:v>
                </c:pt>
                <c:pt idx="76">
                  <c:v>74.53</c:v>
                </c:pt>
                <c:pt idx="77">
                  <c:v>75.19</c:v>
                </c:pt>
                <c:pt idx="78">
                  <c:v>75.09</c:v>
                </c:pt>
                <c:pt idx="79">
                  <c:v>75.58</c:v>
                </c:pt>
                <c:pt idx="80">
                  <c:v>75.98</c:v>
                </c:pt>
                <c:pt idx="81">
                  <c:v>75.989999999999995</c:v>
                </c:pt>
                <c:pt idx="82">
                  <c:v>76.61</c:v>
                </c:pt>
                <c:pt idx="83">
                  <c:v>77.099999999999994</c:v>
                </c:pt>
                <c:pt idx="84">
                  <c:v>77.19</c:v>
                </c:pt>
                <c:pt idx="85">
                  <c:v>78.13</c:v>
                </c:pt>
                <c:pt idx="86">
                  <c:v>78.73</c:v>
                </c:pt>
                <c:pt idx="87">
                  <c:v>78.760000000000005</c:v>
                </c:pt>
                <c:pt idx="88">
                  <c:v>79.3</c:v>
                </c:pt>
                <c:pt idx="89">
                  <c:v>79.66</c:v>
                </c:pt>
                <c:pt idx="90">
                  <c:v>80.150000000000006</c:v>
                </c:pt>
                <c:pt idx="91">
                  <c:v>81.209999999999994</c:v>
                </c:pt>
                <c:pt idx="92">
                  <c:v>81.92</c:v>
                </c:pt>
                <c:pt idx="93">
                  <c:v>82.48</c:v>
                </c:pt>
                <c:pt idx="94">
                  <c:v>83.21</c:v>
                </c:pt>
                <c:pt idx="95">
                  <c:v>83.51</c:v>
                </c:pt>
                <c:pt idx="96">
                  <c:v>83.92</c:v>
                </c:pt>
                <c:pt idx="97">
                  <c:v>84</c:v>
                </c:pt>
                <c:pt idx="98">
                  <c:v>84.05</c:v>
                </c:pt>
                <c:pt idx="99">
                  <c:v>84.37</c:v>
                </c:pt>
                <c:pt idx="100">
                  <c:v>84.94</c:v>
                </c:pt>
                <c:pt idx="101">
                  <c:v>84.44</c:v>
                </c:pt>
                <c:pt idx="102">
                  <c:v>84.08</c:v>
                </c:pt>
                <c:pt idx="103">
                  <c:v>85.87</c:v>
                </c:pt>
                <c:pt idx="104">
                  <c:v>85.59</c:v>
                </c:pt>
                <c:pt idx="105">
                  <c:v>86.27</c:v>
                </c:pt>
                <c:pt idx="106">
                  <c:v>86.19</c:v>
                </c:pt>
                <c:pt idx="107">
                  <c:v>86.5</c:v>
                </c:pt>
                <c:pt idx="108">
                  <c:v>86.89</c:v>
                </c:pt>
                <c:pt idx="109">
                  <c:v>87.26</c:v>
                </c:pt>
                <c:pt idx="110">
                  <c:v>87.45</c:v>
                </c:pt>
                <c:pt idx="111">
                  <c:v>87.65</c:v>
                </c:pt>
                <c:pt idx="112">
                  <c:v>88.3</c:v>
                </c:pt>
                <c:pt idx="113">
                  <c:v>88.13</c:v>
                </c:pt>
                <c:pt idx="114">
                  <c:v>88.73</c:v>
                </c:pt>
                <c:pt idx="115">
                  <c:v>89.1</c:v>
                </c:pt>
                <c:pt idx="116">
                  <c:v>88.86</c:v>
                </c:pt>
                <c:pt idx="117">
                  <c:v>89.99</c:v>
                </c:pt>
                <c:pt idx="118">
                  <c:v>90.44</c:v>
                </c:pt>
                <c:pt idx="119">
                  <c:v>91.16</c:v>
                </c:pt>
                <c:pt idx="120">
                  <c:v>91.23</c:v>
                </c:pt>
                <c:pt idx="121">
                  <c:v>91.58</c:v>
                </c:pt>
                <c:pt idx="122">
                  <c:v>91.94</c:v>
                </c:pt>
                <c:pt idx="123">
                  <c:v>92.52</c:v>
                </c:pt>
                <c:pt idx="124">
                  <c:v>92.66</c:v>
                </c:pt>
                <c:pt idx="125">
                  <c:v>92.71</c:v>
                </c:pt>
                <c:pt idx="126">
                  <c:v>92.5</c:v>
                </c:pt>
                <c:pt idx="127">
                  <c:v>92.25</c:v>
                </c:pt>
                <c:pt idx="128">
                  <c:v>92.7</c:v>
                </c:pt>
                <c:pt idx="129">
                  <c:v>92.28</c:v>
                </c:pt>
                <c:pt idx="130">
                  <c:v>92.27</c:v>
                </c:pt>
                <c:pt idx="131">
                  <c:v>91.98</c:v>
                </c:pt>
                <c:pt idx="132">
                  <c:v>91.32</c:v>
                </c:pt>
                <c:pt idx="133">
                  <c:v>90.77</c:v>
                </c:pt>
                <c:pt idx="134">
                  <c:v>90.52</c:v>
                </c:pt>
                <c:pt idx="135">
                  <c:v>90.27</c:v>
                </c:pt>
                <c:pt idx="136">
                  <c:v>89.61</c:v>
                </c:pt>
                <c:pt idx="137">
                  <c:v>89.01</c:v>
                </c:pt>
                <c:pt idx="138">
                  <c:v>88.62</c:v>
                </c:pt>
                <c:pt idx="139">
                  <c:v>88.39</c:v>
                </c:pt>
                <c:pt idx="140">
                  <c:v>88.11</c:v>
                </c:pt>
                <c:pt idx="141">
                  <c:v>87.67</c:v>
                </c:pt>
                <c:pt idx="142">
                  <c:v>87.2</c:v>
                </c:pt>
                <c:pt idx="143">
                  <c:v>87.22</c:v>
                </c:pt>
                <c:pt idx="144">
                  <c:v>87.76</c:v>
                </c:pt>
                <c:pt idx="145">
                  <c:v>87.72</c:v>
                </c:pt>
                <c:pt idx="146">
                  <c:v>88.37</c:v>
                </c:pt>
                <c:pt idx="147">
                  <c:v>88.74</c:v>
                </c:pt>
                <c:pt idx="148">
                  <c:v>89.2</c:v>
                </c:pt>
                <c:pt idx="149">
                  <c:v>90.07</c:v>
                </c:pt>
                <c:pt idx="150">
                  <c:v>89.77</c:v>
                </c:pt>
                <c:pt idx="151">
                  <c:v>89.9</c:v>
                </c:pt>
                <c:pt idx="152">
                  <c:v>89.94</c:v>
                </c:pt>
                <c:pt idx="153">
                  <c:v>89.64</c:v>
                </c:pt>
                <c:pt idx="154">
                  <c:v>90.14</c:v>
                </c:pt>
                <c:pt idx="155">
                  <c:v>89.73</c:v>
                </c:pt>
                <c:pt idx="156">
                  <c:v>90.36</c:v>
                </c:pt>
                <c:pt idx="157">
                  <c:v>90.69</c:v>
                </c:pt>
                <c:pt idx="158">
                  <c:v>90.51</c:v>
                </c:pt>
                <c:pt idx="159">
                  <c:v>89.77</c:v>
                </c:pt>
                <c:pt idx="160">
                  <c:v>89.76</c:v>
                </c:pt>
                <c:pt idx="161">
                  <c:v>89.77</c:v>
                </c:pt>
                <c:pt idx="162">
                  <c:v>90.08</c:v>
                </c:pt>
                <c:pt idx="163">
                  <c:v>89.97</c:v>
                </c:pt>
                <c:pt idx="164">
                  <c:v>90.52</c:v>
                </c:pt>
                <c:pt idx="165">
                  <c:v>90.49</c:v>
                </c:pt>
                <c:pt idx="166">
                  <c:v>91.17</c:v>
                </c:pt>
                <c:pt idx="167">
                  <c:v>91.1</c:v>
                </c:pt>
                <c:pt idx="168">
                  <c:v>91.36</c:v>
                </c:pt>
                <c:pt idx="169">
                  <c:v>91.88</c:v>
                </c:pt>
                <c:pt idx="170">
                  <c:v>91.39</c:v>
                </c:pt>
                <c:pt idx="171">
                  <c:v>91.76</c:v>
                </c:pt>
                <c:pt idx="172">
                  <c:v>92.43</c:v>
                </c:pt>
                <c:pt idx="173">
                  <c:v>91.7</c:v>
                </c:pt>
                <c:pt idx="174">
                  <c:v>92.41</c:v>
                </c:pt>
                <c:pt idx="175">
                  <c:v>92.58</c:v>
                </c:pt>
                <c:pt idx="176">
                  <c:v>92.62</c:v>
                </c:pt>
                <c:pt idx="177">
                  <c:v>93.5</c:v>
                </c:pt>
                <c:pt idx="178">
                  <c:v>93.69</c:v>
                </c:pt>
                <c:pt idx="179">
                  <c:v>94.32</c:v>
                </c:pt>
                <c:pt idx="180">
                  <c:v>94.71</c:v>
                </c:pt>
                <c:pt idx="181">
                  <c:v>95.3</c:v>
                </c:pt>
                <c:pt idx="182">
                  <c:v>95.24</c:v>
                </c:pt>
                <c:pt idx="183">
                  <c:v>95.33</c:v>
                </c:pt>
                <c:pt idx="184">
                  <c:v>95.5</c:v>
                </c:pt>
                <c:pt idx="185">
                  <c:v>95.9</c:v>
                </c:pt>
                <c:pt idx="186">
                  <c:v>95.77</c:v>
                </c:pt>
                <c:pt idx="187">
                  <c:v>95.89</c:v>
                </c:pt>
                <c:pt idx="188">
                  <c:v>94.02</c:v>
                </c:pt>
                <c:pt idx="189">
                  <c:v>95.18</c:v>
                </c:pt>
                <c:pt idx="190">
                  <c:v>96.11</c:v>
                </c:pt>
                <c:pt idx="191">
                  <c:v>96.66</c:v>
                </c:pt>
                <c:pt idx="192">
                  <c:v>96.75</c:v>
                </c:pt>
                <c:pt idx="193">
                  <c:v>96.83</c:v>
                </c:pt>
                <c:pt idx="194">
                  <c:v>97.07</c:v>
                </c:pt>
                <c:pt idx="195">
                  <c:v>97.45</c:v>
                </c:pt>
                <c:pt idx="196">
                  <c:v>97.34</c:v>
                </c:pt>
                <c:pt idx="197">
                  <c:v>97.72</c:v>
                </c:pt>
                <c:pt idx="198">
                  <c:v>97.76</c:v>
                </c:pt>
                <c:pt idx="199">
                  <c:v>97.97</c:v>
                </c:pt>
                <c:pt idx="200">
                  <c:v>97.84</c:v>
                </c:pt>
                <c:pt idx="201">
                  <c:v>97.75</c:v>
                </c:pt>
                <c:pt idx="202">
                  <c:v>97.63</c:v>
                </c:pt>
                <c:pt idx="203">
                  <c:v>98.63</c:v>
                </c:pt>
                <c:pt idx="204">
                  <c:v>98.16</c:v>
                </c:pt>
                <c:pt idx="205">
                  <c:v>99.26</c:v>
                </c:pt>
                <c:pt idx="206">
                  <c:v>99.33</c:v>
                </c:pt>
                <c:pt idx="207">
                  <c:v>100.05</c:v>
                </c:pt>
                <c:pt idx="208">
                  <c:v>100.11</c:v>
                </c:pt>
                <c:pt idx="209">
                  <c:v>100.12</c:v>
                </c:pt>
                <c:pt idx="210">
                  <c:v>100.14</c:v>
                </c:pt>
                <c:pt idx="211">
                  <c:v>100.27</c:v>
                </c:pt>
                <c:pt idx="212">
                  <c:v>100.71</c:v>
                </c:pt>
                <c:pt idx="213">
                  <c:v>100.22</c:v>
                </c:pt>
                <c:pt idx="214">
                  <c:v>100.81</c:v>
                </c:pt>
                <c:pt idx="215">
                  <c:v>100.82</c:v>
                </c:pt>
                <c:pt idx="216">
                  <c:v>100.5</c:v>
                </c:pt>
                <c:pt idx="217">
                  <c:v>100.3</c:v>
                </c:pt>
                <c:pt idx="218">
                  <c:v>100.01</c:v>
                </c:pt>
                <c:pt idx="219">
                  <c:v>99.23</c:v>
                </c:pt>
                <c:pt idx="220">
                  <c:v>98.77</c:v>
                </c:pt>
                <c:pt idx="221">
                  <c:v>98.56</c:v>
                </c:pt>
                <c:pt idx="222">
                  <c:v>98.12</c:v>
                </c:pt>
                <c:pt idx="223">
                  <c:v>96.55</c:v>
                </c:pt>
                <c:pt idx="224">
                  <c:v>92.48</c:v>
                </c:pt>
                <c:pt idx="225">
                  <c:v>93.25</c:v>
                </c:pt>
                <c:pt idx="226">
                  <c:v>92.16</c:v>
                </c:pt>
                <c:pt idx="227">
                  <c:v>89.56</c:v>
                </c:pt>
                <c:pt idx="228">
                  <c:v>87.59</c:v>
                </c:pt>
                <c:pt idx="229">
                  <c:v>86.99</c:v>
                </c:pt>
                <c:pt idx="230">
                  <c:v>85.65</c:v>
                </c:pt>
                <c:pt idx="231">
                  <c:v>84.93</c:v>
                </c:pt>
                <c:pt idx="232">
                  <c:v>84.07</c:v>
                </c:pt>
                <c:pt idx="233">
                  <c:v>83.76</c:v>
                </c:pt>
                <c:pt idx="234">
                  <c:v>84.48</c:v>
                </c:pt>
                <c:pt idx="235">
                  <c:v>85.37</c:v>
                </c:pt>
                <c:pt idx="236">
                  <c:v>85.95</c:v>
                </c:pt>
                <c:pt idx="237">
                  <c:v>86.22</c:v>
                </c:pt>
                <c:pt idx="238">
                  <c:v>86.64</c:v>
                </c:pt>
                <c:pt idx="239">
                  <c:v>87.04</c:v>
                </c:pt>
                <c:pt idx="240">
                  <c:v>87.96</c:v>
                </c:pt>
                <c:pt idx="241">
                  <c:v>88.3</c:v>
                </c:pt>
                <c:pt idx="242">
                  <c:v>88.97</c:v>
                </c:pt>
                <c:pt idx="243">
                  <c:v>89.27</c:v>
                </c:pt>
                <c:pt idx="244">
                  <c:v>90.68</c:v>
                </c:pt>
                <c:pt idx="245">
                  <c:v>90.87</c:v>
                </c:pt>
                <c:pt idx="246">
                  <c:v>91.41</c:v>
                </c:pt>
                <c:pt idx="247">
                  <c:v>91.65</c:v>
                </c:pt>
                <c:pt idx="248">
                  <c:v>91.88</c:v>
                </c:pt>
                <c:pt idx="249">
                  <c:v>91.57</c:v>
                </c:pt>
                <c:pt idx="250">
                  <c:v>91.82</c:v>
                </c:pt>
                <c:pt idx="251">
                  <c:v>92.72</c:v>
                </c:pt>
                <c:pt idx="252">
                  <c:v>92.61</c:v>
                </c:pt>
                <c:pt idx="253">
                  <c:v>92.17</c:v>
                </c:pt>
                <c:pt idx="254">
                  <c:v>93.11</c:v>
                </c:pt>
                <c:pt idx="255">
                  <c:v>92.58</c:v>
                </c:pt>
                <c:pt idx="256">
                  <c:v>92.91</c:v>
                </c:pt>
                <c:pt idx="257">
                  <c:v>93.08</c:v>
                </c:pt>
                <c:pt idx="258">
                  <c:v>93.61</c:v>
                </c:pt>
                <c:pt idx="259">
                  <c:v>94.12</c:v>
                </c:pt>
                <c:pt idx="260">
                  <c:v>94.22</c:v>
                </c:pt>
                <c:pt idx="261">
                  <c:v>94.75</c:v>
                </c:pt>
                <c:pt idx="262">
                  <c:v>94.96</c:v>
                </c:pt>
                <c:pt idx="263">
                  <c:v>95.52</c:v>
                </c:pt>
                <c:pt idx="264">
                  <c:v>96.2</c:v>
                </c:pt>
                <c:pt idx="265">
                  <c:v>96.67</c:v>
                </c:pt>
                <c:pt idx="266">
                  <c:v>96.14</c:v>
                </c:pt>
                <c:pt idx="267">
                  <c:v>96.86</c:v>
                </c:pt>
                <c:pt idx="268">
                  <c:v>97.1</c:v>
                </c:pt>
                <c:pt idx="269">
                  <c:v>97.13</c:v>
                </c:pt>
                <c:pt idx="270">
                  <c:v>97.56</c:v>
                </c:pt>
                <c:pt idx="271">
                  <c:v>96.79</c:v>
                </c:pt>
                <c:pt idx="272">
                  <c:v>96.95</c:v>
                </c:pt>
                <c:pt idx="273">
                  <c:v>96.84</c:v>
                </c:pt>
                <c:pt idx="274">
                  <c:v>98.11</c:v>
                </c:pt>
                <c:pt idx="275">
                  <c:v>98.15</c:v>
                </c:pt>
                <c:pt idx="276">
                  <c:v>98.17</c:v>
                </c:pt>
                <c:pt idx="277">
                  <c:v>98.83</c:v>
                </c:pt>
                <c:pt idx="278">
                  <c:v>99.08</c:v>
                </c:pt>
                <c:pt idx="279">
                  <c:v>98.8</c:v>
                </c:pt>
                <c:pt idx="280">
                  <c:v>98.96</c:v>
                </c:pt>
                <c:pt idx="281">
                  <c:v>99.16</c:v>
                </c:pt>
                <c:pt idx="282">
                  <c:v>99.01</c:v>
                </c:pt>
                <c:pt idx="283">
                  <c:v>99.47</c:v>
                </c:pt>
                <c:pt idx="284">
                  <c:v>100.12</c:v>
                </c:pt>
                <c:pt idx="285">
                  <c:v>100.4</c:v>
                </c:pt>
                <c:pt idx="286">
                  <c:v>101.5</c:v>
                </c:pt>
                <c:pt idx="287">
                  <c:v>101.8</c:v>
                </c:pt>
                <c:pt idx="288">
                  <c:v>101.31</c:v>
                </c:pt>
                <c:pt idx="289">
                  <c:v>102.26</c:v>
                </c:pt>
                <c:pt idx="290">
                  <c:v>103.11</c:v>
                </c:pt>
                <c:pt idx="291">
                  <c:v>103.19</c:v>
                </c:pt>
                <c:pt idx="292">
                  <c:v>103.68</c:v>
                </c:pt>
                <c:pt idx="293">
                  <c:v>104.11</c:v>
                </c:pt>
                <c:pt idx="294">
                  <c:v>104.45</c:v>
                </c:pt>
                <c:pt idx="295">
                  <c:v>104.34</c:v>
                </c:pt>
                <c:pt idx="296">
                  <c:v>105.26</c:v>
                </c:pt>
                <c:pt idx="297">
                  <c:v>105.33</c:v>
                </c:pt>
                <c:pt idx="298">
                  <c:v>106.66</c:v>
                </c:pt>
                <c:pt idx="299">
                  <c:v>106.51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0708504"/>
        <c:axId val="400713208"/>
      </c:lineChart>
      <c:catAx>
        <c:axId val="400708504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713208"/>
        <c:crosses val="autoZero"/>
        <c:auto val="0"/>
        <c:lblAlgn val="ctr"/>
        <c:lblOffset val="100"/>
        <c:noMultiLvlLbl val="0"/>
      </c:catAx>
      <c:valAx>
        <c:axId val="400713208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708504"/>
        <c:crosses val="autoZero"/>
        <c:crossBetween val="between"/>
      </c:valAx>
      <c:valAx>
        <c:axId val="400714384"/>
        <c:scaling>
          <c:orientation val="minMax"/>
          <c:max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715560"/>
        <c:crosses val="max"/>
        <c:crossBetween val="between"/>
      </c:valAx>
      <c:catAx>
        <c:axId val="400715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07143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20377845382963497"/>
          <c:y val="0.55186097440944881"/>
          <c:w val="0.13183691243140061"/>
          <c:h val="6.37640255905511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521939953810627E-2"/>
          <c:y val="4.2222222222222223E-2"/>
          <c:w val="0.92263279445727486"/>
          <c:h val="0.8511111111111111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D0DCE2"/>
            </a:solidFill>
            <a:ln w="25584">
              <a:noFill/>
            </a:ln>
          </c:spPr>
          <c:invertIfNegative val="0"/>
          <c:cat>
            <c:strRef>
              <c:f>Sheet1!$A$2:$A$144</c:f>
              <c:strCache>
                <c:ptCount val="143"/>
                <c:pt idx="0">
                  <c:v>Jan-03</c:v>
                </c:pt>
                <c:pt idx="1">
                  <c:v>Feb-03</c:v>
                </c:pt>
                <c:pt idx="2">
                  <c:v>Mar-03</c:v>
                </c:pt>
                <c:pt idx="3">
                  <c:v>Apr-03</c:v>
                </c:pt>
                <c:pt idx="4">
                  <c:v>May-03</c:v>
                </c:pt>
                <c:pt idx="5">
                  <c:v>Jun-03</c:v>
                </c:pt>
                <c:pt idx="6">
                  <c:v>Jul-03</c:v>
                </c:pt>
                <c:pt idx="7">
                  <c:v>Aug-03</c:v>
                </c:pt>
                <c:pt idx="8">
                  <c:v>Sep-03</c:v>
                </c:pt>
                <c:pt idx="9">
                  <c:v>Oct-03</c:v>
                </c:pt>
                <c:pt idx="10">
                  <c:v>Nov-03</c:v>
                </c:pt>
                <c:pt idx="11">
                  <c:v>Dec-03</c:v>
                </c:pt>
                <c:pt idx="12">
                  <c:v>Jan-04</c:v>
                </c:pt>
                <c:pt idx="13">
                  <c:v>Feb-04</c:v>
                </c:pt>
                <c:pt idx="14">
                  <c:v>Mar-04</c:v>
                </c:pt>
                <c:pt idx="15">
                  <c:v>Apr-04</c:v>
                </c:pt>
                <c:pt idx="16">
                  <c:v>May-04</c:v>
                </c:pt>
                <c:pt idx="17">
                  <c:v>Jun-04</c:v>
                </c:pt>
                <c:pt idx="18">
                  <c:v>Jul-04</c:v>
                </c:pt>
                <c:pt idx="19">
                  <c:v>Aug-04</c:v>
                </c:pt>
                <c:pt idx="20">
                  <c:v>Sep-04</c:v>
                </c:pt>
                <c:pt idx="21">
                  <c:v>Oct-04</c:v>
                </c:pt>
                <c:pt idx="22">
                  <c:v>Nov-04</c:v>
                </c:pt>
                <c:pt idx="23">
                  <c:v>Dec-04</c:v>
                </c:pt>
                <c:pt idx="24">
                  <c:v>Jan-05</c:v>
                </c:pt>
                <c:pt idx="25">
                  <c:v>Mar-05</c:v>
                </c:pt>
                <c:pt idx="26">
                  <c:v>Mar-05</c:v>
                </c:pt>
                <c:pt idx="27">
                  <c:v>Apr-05</c:v>
                </c:pt>
                <c:pt idx="28">
                  <c:v>May-05</c:v>
                </c:pt>
                <c:pt idx="29">
                  <c:v>Jun-05</c:v>
                </c:pt>
                <c:pt idx="30">
                  <c:v>Jul-05</c:v>
                </c:pt>
                <c:pt idx="31">
                  <c:v>Aug-05</c:v>
                </c:pt>
                <c:pt idx="32">
                  <c:v>Sep-05</c:v>
                </c:pt>
                <c:pt idx="33">
                  <c:v>Oct-05</c:v>
                </c:pt>
                <c:pt idx="34">
                  <c:v>Nov-05</c:v>
                </c:pt>
                <c:pt idx="35">
                  <c:v>Dec-05</c:v>
                </c:pt>
                <c:pt idx="36">
                  <c:v>Jan-06</c:v>
                </c:pt>
                <c:pt idx="37">
                  <c:v>Mar-06</c:v>
                </c:pt>
                <c:pt idx="38">
                  <c:v>Mar-06</c:v>
                </c:pt>
                <c:pt idx="39">
                  <c:v>Apr-06</c:v>
                </c:pt>
                <c:pt idx="40">
                  <c:v>May-06</c:v>
                </c:pt>
                <c:pt idx="41">
                  <c:v>Jun-06</c:v>
                </c:pt>
                <c:pt idx="42">
                  <c:v>Jul-06</c:v>
                </c:pt>
                <c:pt idx="43">
                  <c:v>Aug-06</c:v>
                </c:pt>
                <c:pt idx="44">
                  <c:v>Sep-06</c:v>
                </c:pt>
                <c:pt idx="45">
                  <c:v>Oct-06</c:v>
                </c:pt>
                <c:pt idx="46">
                  <c:v>Nov-06</c:v>
                </c:pt>
                <c:pt idx="47">
                  <c:v>Dec-06</c:v>
                </c:pt>
                <c:pt idx="48">
                  <c:v>Jan-07</c:v>
                </c:pt>
                <c:pt idx="49">
                  <c:v>Mar-07</c:v>
                </c:pt>
                <c:pt idx="50">
                  <c:v>Mar-07</c:v>
                </c:pt>
                <c:pt idx="51">
                  <c:v>Apr-07</c:v>
                </c:pt>
                <c:pt idx="52">
                  <c:v>May-07</c:v>
                </c:pt>
                <c:pt idx="53">
                  <c:v>Jun-07</c:v>
                </c:pt>
                <c:pt idx="54">
                  <c:v>Jul-07</c:v>
                </c:pt>
                <c:pt idx="55">
                  <c:v>Aug-07</c:v>
                </c:pt>
                <c:pt idx="56">
                  <c:v>Sep-07</c:v>
                </c:pt>
                <c:pt idx="57">
                  <c:v>Oct-07</c:v>
                </c:pt>
                <c:pt idx="58">
                  <c:v>Nov-07</c:v>
                </c:pt>
                <c:pt idx="59">
                  <c:v>Dec-07</c:v>
                </c:pt>
                <c:pt idx="60">
                  <c:v>Jan-08</c:v>
                </c:pt>
                <c:pt idx="61">
                  <c:v>Feb-08</c:v>
                </c:pt>
                <c:pt idx="62">
                  <c:v>Mar-08</c:v>
                </c:pt>
                <c:pt idx="63">
                  <c:v>Apr-08</c:v>
                </c:pt>
                <c:pt idx="64">
                  <c:v>May-08</c:v>
                </c:pt>
                <c:pt idx="65">
                  <c:v>Jun-08</c:v>
                </c:pt>
                <c:pt idx="66">
                  <c:v>Jul-08</c:v>
                </c:pt>
                <c:pt idx="67">
                  <c:v>Aug-08</c:v>
                </c:pt>
                <c:pt idx="68">
                  <c:v>Sep-08</c:v>
                </c:pt>
                <c:pt idx="69">
                  <c:v>Oct-08</c:v>
                </c:pt>
                <c:pt idx="70">
                  <c:v>Nov-08</c:v>
                </c:pt>
                <c:pt idx="71">
                  <c:v>Dec-08</c:v>
                </c:pt>
                <c:pt idx="72">
                  <c:v>Jan-09</c:v>
                </c:pt>
                <c:pt idx="73">
                  <c:v>Feb-09</c:v>
                </c:pt>
                <c:pt idx="74">
                  <c:v>Mar-08</c:v>
                </c:pt>
                <c:pt idx="75">
                  <c:v>Apr-09</c:v>
                </c:pt>
                <c:pt idx="76">
                  <c:v>May-09</c:v>
                </c:pt>
                <c:pt idx="77">
                  <c:v>Jun-09</c:v>
                </c:pt>
                <c:pt idx="78">
                  <c:v>Jul-09</c:v>
                </c:pt>
                <c:pt idx="79">
                  <c:v>Aug-09</c:v>
                </c:pt>
                <c:pt idx="80">
                  <c:v>Sep-09</c:v>
                </c:pt>
                <c:pt idx="81">
                  <c:v>Oct-09</c:v>
                </c:pt>
                <c:pt idx="82">
                  <c:v>Nov-09</c:v>
                </c:pt>
                <c:pt idx="83">
                  <c:v>Dec-09</c:v>
                </c:pt>
                <c:pt idx="84">
                  <c:v>Jan-10</c:v>
                </c:pt>
                <c:pt idx="85">
                  <c:v>Feb-10</c:v>
                </c:pt>
                <c:pt idx="86">
                  <c:v>Mar-10</c:v>
                </c:pt>
                <c:pt idx="87">
                  <c:v>Apr-10</c:v>
                </c:pt>
                <c:pt idx="88">
                  <c:v>May-10</c:v>
                </c:pt>
                <c:pt idx="89">
                  <c:v>Jun-10</c:v>
                </c:pt>
                <c:pt idx="90">
                  <c:v>Jul-10</c:v>
                </c:pt>
                <c:pt idx="91">
                  <c:v>Aug-10</c:v>
                </c:pt>
                <c:pt idx="92">
                  <c:v>Sep-10</c:v>
                </c:pt>
                <c:pt idx="93">
                  <c:v>Oct-10</c:v>
                </c:pt>
                <c:pt idx="94">
                  <c:v>Nov-10</c:v>
                </c:pt>
                <c:pt idx="95">
                  <c:v>Dec-10</c:v>
                </c:pt>
                <c:pt idx="96">
                  <c:v>Jan-11</c:v>
                </c:pt>
                <c:pt idx="97">
                  <c:v>Feb-11</c:v>
                </c:pt>
                <c:pt idx="98">
                  <c:v>Mar-11</c:v>
                </c:pt>
                <c:pt idx="99">
                  <c:v>Apr-11</c:v>
                </c:pt>
                <c:pt idx="100">
                  <c:v>May-11</c:v>
                </c:pt>
                <c:pt idx="101">
                  <c:v>Jun-11</c:v>
                </c:pt>
                <c:pt idx="102">
                  <c:v>Jul-11</c:v>
                </c:pt>
                <c:pt idx="103">
                  <c:v>Aug-11</c:v>
                </c:pt>
                <c:pt idx="104">
                  <c:v>Sep-11</c:v>
                </c:pt>
                <c:pt idx="105">
                  <c:v>Oct-11</c:v>
                </c:pt>
                <c:pt idx="106">
                  <c:v>Nov-11</c:v>
                </c:pt>
                <c:pt idx="107">
                  <c:v>Dec-11</c:v>
                </c:pt>
                <c:pt idx="108">
                  <c:v>Jan-12</c:v>
                </c:pt>
                <c:pt idx="109">
                  <c:v>Feb-12</c:v>
                </c:pt>
                <c:pt idx="110">
                  <c:v>Mar-12</c:v>
                </c:pt>
                <c:pt idx="111">
                  <c:v>Apr-12</c:v>
                </c:pt>
                <c:pt idx="112">
                  <c:v>May-12</c:v>
                </c:pt>
                <c:pt idx="113">
                  <c:v>Jun-12</c:v>
                </c:pt>
                <c:pt idx="114">
                  <c:v>Jul-12</c:v>
                </c:pt>
                <c:pt idx="115">
                  <c:v>Aug-12</c:v>
                </c:pt>
                <c:pt idx="116">
                  <c:v>Sep-12</c:v>
                </c:pt>
                <c:pt idx="117">
                  <c:v>Oct-12</c:v>
                </c:pt>
                <c:pt idx="118">
                  <c:v>Nov-12</c:v>
                </c:pt>
                <c:pt idx="119">
                  <c:v>Dec-12</c:v>
                </c:pt>
                <c:pt idx="120">
                  <c:v>Jan-13</c:v>
                </c:pt>
                <c:pt idx="121">
                  <c:v>2/28/2013</c:v>
                </c:pt>
                <c:pt idx="122">
                  <c:v>Mar-13</c:v>
                </c:pt>
                <c:pt idx="123">
                  <c:v>Apr-13</c:v>
                </c:pt>
                <c:pt idx="124">
                  <c:v>May-13</c:v>
                </c:pt>
                <c:pt idx="125">
                  <c:v>Jun-13</c:v>
                </c:pt>
                <c:pt idx="126">
                  <c:v>Jul-13</c:v>
                </c:pt>
                <c:pt idx="127">
                  <c:v>Aug-13</c:v>
                </c:pt>
                <c:pt idx="128">
                  <c:v>Sep-12</c:v>
                </c:pt>
                <c:pt idx="129">
                  <c:v>Oct-13</c:v>
                </c:pt>
                <c:pt idx="130">
                  <c:v>Nov-13</c:v>
                </c:pt>
                <c:pt idx="131">
                  <c:v>Dec-13</c:v>
                </c:pt>
                <c:pt idx="132">
                  <c:v>Jan-14</c:v>
                </c:pt>
                <c:pt idx="133">
                  <c:v>Feb-14</c:v>
                </c:pt>
                <c:pt idx="134">
                  <c:v>Mar-14</c:v>
                </c:pt>
                <c:pt idx="135">
                  <c:v>Apr-14</c:v>
                </c:pt>
                <c:pt idx="136">
                  <c:v>May-14</c:v>
                </c:pt>
                <c:pt idx="137">
                  <c:v>Jun-14</c:v>
                </c:pt>
                <c:pt idx="138">
                  <c:v>Jul-14</c:v>
                </c:pt>
                <c:pt idx="139">
                  <c:v>Aug-14</c:v>
                </c:pt>
                <c:pt idx="140">
                  <c:v>Sep-14</c:v>
                </c:pt>
                <c:pt idx="141">
                  <c:v>Oct-14</c:v>
                </c:pt>
                <c:pt idx="142">
                  <c:v>Nov-14</c:v>
                </c:pt>
              </c:strCache>
            </c:strRef>
          </c:cat>
          <c:val>
            <c:numRef>
              <c:f>Sheet1!$C$2:$C$144</c:f>
              <c:numCache>
                <c:formatCode>0</c:formatCode>
                <c:ptCount val="1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 formatCode="General">
                  <c:v>0</c:v>
                </c:pt>
                <c:pt idx="87" formatCode="General">
                  <c:v>0</c:v>
                </c:pt>
                <c:pt idx="88" formatCode="General">
                  <c:v>0</c:v>
                </c:pt>
                <c:pt idx="89" formatCode="General">
                  <c:v>0</c:v>
                </c:pt>
                <c:pt idx="90" formatCode="General">
                  <c:v>0</c:v>
                </c:pt>
                <c:pt idx="91" formatCode="General">
                  <c:v>0</c:v>
                </c:pt>
                <c:pt idx="92" formatCode="General">
                  <c:v>0</c:v>
                </c:pt>
                <c:pt idx="93" formatCode="General">
                  <c:v>0</c:v>
                </c:pt>
                <c:pt idx="94" formatCode="General">
                  <c:v>0</c:v>
                </c:pt>
                <c:pt idx="95" formatCode="General">
                  <c:v>0</c:v>
                </c:pt>
                <c:pt idx="96" formatCode="General">
                  <c:v>0</c:v>
                </c:pt>
                <c:pt idx="97" formatCode="General">
                  <c:v>0</c:v>
                </c:pt>
                <c:pt idx="98" formatCode="General">
                  <c:v>0</c:v>
                </c:pt>
                <c:pt idx="99" formatCode="General">
                  <c:v>0</c:v>
                </c:pt>
                <c:pt idx="100" formatCode="General">
                  <c:v>0</c:v>
                </c:pt>
                <c:pt idx="101" formatCode="General">
                  <c:v>0</c:v>
                </c:pt>
                <c:pt idx="102" formatCode="General">
                  <c:v>0</c:v>
                </c:pt>
                <c:pt idx="103" formatCode="General">
                  <c:v>0</c:v>
                </c:pt>
                <c:pt idx="104" formatCode="General">
                  <c:v>0</c:v>
                </c:pt>
                <c:pt idx="105" formatCode="General">
                  <c:v>0</c:v>
                </c:pt>
                <c:pt idx="106" formatCode="General">
                  <c:v>0</c:v>
                </c:pt>
                <c:pt idx="107" formatCode="General">
                  <c:v>0</c:v>
                </c:pt>
                <c:pt idx="108" formatCode="General">
                  <c:v>0</c:v>
                </c:pt>
                <c:pt idx="109" formatCode="General">
                  <c:v>0</c:v>
                </c:pt>
                <c:pt idx="110" formatCode="General">
                  <c:v>0</c:v>
                </c:pt>
                <c:pt idx="111" formatCode="General">
                  <c:v>0</c:v>
                </c:pt>
                <c:pt idx="112" formatCode="General">
                  <c:v>0</c:v>
                </c:pt>
                <c:pt idx="113" formatCode="General">
                  <c:v>0</c:v>
                </c:pt>
                <c:pt idx="114" formatCode="General">
                  <c:v>0</c:v>
                </c:pt>
                <c:pt idx="115" formatCode="General">
                  <c:v>0</c:v>
                </c:pt>
                <c:pt idx="116" formatCode="General">
                  <c:v>0</c:v>
                </c:pt>
                <c:pt idx="117" formatCode="General">
                  <c:v>0</c:v>
                </c:pt>
                <c:pt idx="118" formatCode="General">
                  <c:v>0</c:v>
                </c:pt>
                <c:pt idx="119" formatCode="General">
                  <c:v>0</c:v>
                </c:pt>
                <c:pt idx="120" formatCode="General">
                  <c:v>0</c:v>
                </c:pt>
                <c:pt idx="121" formatCode="General">
                  <c:v>0</c:v>
                </c:pt>
                <c:pt idx="122" formatCode="General">
                  <c:v>0</c:v>
                </c:pt>
                <c:pt idx="123" formatCode="General">
                  <c:v>0</c:v>
                </c:pt>
                <c:pt idx="124" formatCode="General">
                  <c:v>0</c:v>
                </c:pt>
                <c:pt idx="125" formatCode="General">
                  <c:v>0</c:v>
                </c:pt>
                <c:pt idx="126" formatCode="General">
                  <c:v>0</c:v>
                </c:pt>
                <c:pt idx="127" formatCode="General">
                  <c:v>0</c:v>
                </c:pt>
                <c:pt idx="128" formatCode="General">
                  <c:v>0</c:v>
                </c:pt>
                <c:pt idx="129" formatCode="General">
                  <c:v>0</c:v>
                </c:pt>
                <c:pt idx="130" formatCode="General">
                  <c:v>0</c:v>
                </c:pt>
                <c:pt idx="131" formatCode="General">
                  <c:v>0</c:v>
                </c:pt>
                <c:pt idx="132" formatCode="General">
                  <c:v>0</c:v>
                </c:pt>
                <c:pt idx="133" formatCode="General">
                  <c:v>0</c:v>
                </c:pt>
                <c:pt idx="134" formatCode="General">
                  <c:v>0</c:v>
                </c:pt>
                <c:pt idx="135" formatCode="General">
                  <c:v>0</c:v>
                </c:pt>
                <c:pt idx="136" formatCode="General">
                  <c:v>0</c:v>
                </c:pt>
                <c:pt idx="137" formatCode="General">
                  <c:v>0</c:v>
                </c:pt>
                <c:pt idx="138" formatCode="General">
                  <c:v>0</c:v>
                </c:pt>
                <c:pt idx="139" formatCode="General">
                  <c:v>0</c:v>
                </c:pt>
                <c:pt idx="140" formatCode="General">
                  <c:v>0</c:v>
                </c:pt>
                <c:pt idx="141" formatCode="General">
                  <c:v>0</c:v>
                </c:pt>
                <c:pt idx="142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00715952"/>
        <c:axId val="40070654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Yield</c:v>
                </c:pt>
              </c:strCache>
            </c:strRef>
          </c:tx>
          <c:spPr>
            <a:ln w="38376">
              <a:solidFill>
                <a:schemeClr val="accent1"/>
              </a:solidFill>
              <a:prstDash val="solid"/>
            </a:ln>
          </c:spPr>
          <c:marker>
            <c:symbol val="none"/>
          </c:marker>
          <c:cat>
            <c:strRef>
              <c:f>Sheet1!$A$2:$A$144</c:f>
              <c:strCache>
                <c:ptCount val="143"/>
                <c:pt idx="0">
                  <c:v>Jan-03</c:v>
                </c:pt>
                <c:pt idx="1">
                  <c:v>Feb-03</c:v>
                </c:pt>
                <c:pt idx="2">
                  <c:v>Mar-03</c:v>
                </c:pt>
                <c:pt idx="3">
                  <c:v>Apr-03</c:v>
                </c:pt>
                <c:pt idx="4">
                  <c:v>May-03</c:v>
                </c:pt>
                <c:pt idx="5">
                  <c:v>Jun-03</c:v>
                </c:pt>
                <c:pt idx="6">
                  <c:v>Jul-03</c:v>
                </c:pt>
                <c:pt idx="7">
                  <c:v>Aug-03</c:v>
                </c:pt>
                <c:pt idx="8">
                  <c:v>Sep-03</c:v>
                </c:pt>
                <c:pt idx="9">
                  <c:v>Oct-03</c:v>
                </c:pt>
                <c:pt idx="10">
                  <c:v>Nov-03</c:v>
                </c:pt>
                <c:pt idx="11">
                  <c:v>Dec-03</c:v>
                </c:pt>
                <c:pt idx="12">
                  <c:v>Jan-04</c:v>
                </c:pt>
                <c:pt idx="13">
                  <c:v>Feb-04</c:v>
                </c:pt>
                <c:pt idx="14">
                  <c:v>Mar-04</c:v>
                </c:pt>
                <c:pt idx="15">
                  <c:v>Apr-04</c:v>
                </c:pt>
                <c:pt idx="16">
                  <c:v>May-04</c:v>
                </c:pt>
                <c:pt idx="17">
                  <c:v>Jun-04</c:v>
                </c:pt>
                <c:pt idx="18">
                  <c:v>Jul-04</c:v>
                </c:pt>
                <c:pt idx="19">
                  <c:v>Aug-04</c:v>
                </c:pt>
                <c:pt idx="20">
                  <c:v>Sep-04</c:v>
                </c:pt>
                <c:pt idx="21">
                  <c:v>Oct-04</c:v>
                </c:pt>
                <c:pt idx="22">
                  <c:v>Nov-04</c:v>
                </c:pt>
                <c:pt idx="23">
                  <c:v>Dec-04</c:v>
                </c:pt>
                <c:pt idx="24">
                  <c:v>Jan-05</c:v>
                </c:pt>
                <c:pt idx="25">
                  <c:v>Mar-05</c:v>
                </c:pt>
                <c:pt idx="26">
                  <c:v>Mar-05</c:v>
                </c:pt>
                <c:pt idx="27">
                  <c:v>Apr-05</c:v>
                </c:pt>
                <c:pt idx="28">
                  <c:v>May-05</c:v>
                </c:pt>
                <c:pt idx="29">
                  <c:v>Jun-05</c:v>
                </c:pt>
                <c:pt idx="30">
                  <c:v>Jul-05</c:v>
                </c:pt>
                <c:pt idx="31">
                  <c:v>Aug-05</c:v>
                </c:pt>
                <c:pt idx="32">
                  <c:v>Sep-05</c:v>
                </c:pt>
                <c:pt idx="33">
                  <c:v>Oct-05</c:v>
                </c:pt>
                <c:pt idx="34">
                  <c:v>Nov-05</c:v>
                </c:pt>
                <c:pt idx="35">
                  <c:v>Dec-05</c:v>
                </c:pt>
                <c:pt idx="36">
                  <c:v>Jan-06</c:v>
                </c:pt>
                <c:pt idx="37">
                  <c:v>Mar-06</c:v>
                </c:pt>
                <c:pt idx="38">
                  <c:v>Mar-06</c:v>
                </c:pt>
                <c:pt idx="39">
                  <c:v>Apr-06</c:v>
                </c:pt>
                <c:pt idx="40">
                  <c:v>May-06</c:v>
                </c:pt>
                <c:pt idx="41">
                  <c:v>Jun-06</c:v>
                </c:pt>
                <c:pt idx="42">
                  <c:v>Jul-06</c:v>
                </c:pt>
                <c:pt idx="43">
                  <c:v>Aug-06</c:v>
                </c:pt>
                <c:pt idx="44">
                  <c:v>Sep-06</c:v>
                </c:pt>
                <c:pt idx="45">
                  <c:v>Oct-06</c:v>
                </c:pt>
                <c:pt idx="46">
                  <c:v>Nov-06</c:v>
                </c:pt>
                <c:pt idx="47">
                  <c:v>Dec-06</c:v>
                </c:pt>
                <c:pt idx="48">
                  <c:v>Jan-07</c:v>
                </c:pt>
                <c:pt idx="49">
                  <c:v>Mar-07</c:v>
                </c:pt>
                <c:pt idx="50">
                  <c:v>Mar-07</c:v>
                </c:pt>
                <c:pt idx="51">
                  <c:v>Apr-07</c:v>
                </c:pt>
                <c:pt idx="52">
                  <c:v>May-07</c:v>
                </c:pt>
                <c:pt idx="53">
                  <c:v>Jun-07</c:v>
                </c:pt>
                <c:pt idx="54">
                  <c:v>Jul-07</c:v>
                </c:pt>
                <c:pt idx="55">
                  <c:v>Aug-07</c:v>
                </c:pt>
                <c:pt idx="56">
                  <c:v>Sep-07</c:v>
                </c:pt>
                <c:pt idx="57">
                  <c:v>Oct-07</c:v>
                </c:pt>
                <c:pt idx="58">
                  <c:v>Nov-07</c:v>
                </c:pt>
                <c:pt idx="59">
                  <c:v>Dec-07</c:v>
                </c:pt>
                <c:pt idx="60">
                  <c:v>Jan-08</c:v>
                </c:pt>
                <c:pt idx="61">
                  <c:v>Feb-08</c:v>
                </c:pt>
                <c:pt idx="62">
                  <c:v>Mar-08</c:v>
                </c:pt>
                <c:pt idx="63">
                  <c:v>Apr-08</c:v>
                </c:pt>
                <c:pt idx="64">
                  <c:v>May-08</c:v>
                </c:pt>
                <c:pt idx="65">
                  <c:v>Jun-08</c:v>
                </c:pt>
                <c:pt idx="66">
                  <c:v>Jul-08</c:v>
                </c:pt>
                <c:pt idx="67">
                  <c:v>Aug-08</c:v>
                </c:pt>
                <c:pt idx="68">
                  <c:v>Sep-08</c:v>
                </c:pt>
                <c:pt idx="69">
                  <c:v>Oct-08</c:v>
                </c:pt>
                <c:pt idx="70">
                  <c:v>Nov-08</c:v>
                </c:pt>
                <c:pt idx="71">
                  <c:v>Dec-08</c:v>
                </c:pt>
                <c:pt idx="72">
                  <c:v>Jan-09</c:v>
                </c:pt>
                <c:pt idx="73">
                  <c:v>Feb-09</c:v>
                </c:pt>
                <c:pt idx="74">
                  <c:v>Mar-08</c:v>
                </c:pt>
                <c:pt idx="75">
                  <c:v>Apr-09</c:v>
                </c:pt>
                <c:pt idx="76">
                  <c:v>May-09</c:v>
                </c:pt>
                <c:pt idx="77">
                  <c:v>Jun-09</c:v>
                </c:pt>
                <c:pt idx="78">
                  <c:v>Jul-09</c:v>
                </c:pt>
                <c:pt idx="79">
                  <c:v>Aug-09</c:v>
                </c:pt>
                <c:pt idx="80">
                  <c:v>Sep-09</c:v>
                </c:pt>
                <c:pt idx="81">
                  <c:v>Oct-09</c:v>
                </c:pt>
                <c:pt idx="82">
                  <c:v>Nov-09</c:v>
                </c:pt>
                <c:pt idx="83">
                  <c:v>Dec-09</c:v>
                </c:pt>
                <c:pt idx="84">
                  <c:v>Jan-10</c:v>
                </c:pt>
                <c:pt idx="85">
                  <c:v>Feb-10</c:v>
                </c:pt>
                <c:pt idx="86">
                  <c:v>Mar-10</c:v>
                </c:pt>
                <c:pt idx="87">
                  <c:v>Apr-10</c:v>
                </c:pt>
                <c:pt idx="88">
                  <c:v>May-10</c:v>
                </c:pt>
                <c:pt idx="89">
                  <c:v>Jun-10</c:v>
                </c:pt>
                <c:pt idx="90">
                  <c:v>Jul-10</c:v>
                </c:pt>
                <c:pt idx="91">
                  <c:v>Aug-10</c:v>
                </c:pt>
                <c:pt idx="92">
                  <c:v>Sep-10</c:v>
                </c:pt>
                <c:pt idx="93">
                  <c:v>Oct-10</c:v>
                </c:pt>
                <c:pt idx="94">
                  <c:v>Nov-10</c:v>
                </c:pt>
                <c:pt idx="95">
                  <c:v>Dec-10</c:v>
                </c:pt>
                <c:pt idx="96">
                  <c:v>Jan-11</c:v>
                </c:pt>
                <c:pt idx="97">
                  <c:v>Feb-11</c:v>
                </c:pt>
                <c:pt idx="98">
                  <c:v>Mar-11</c:v>
                </c:pt>
                <c:pt idx="99">
                  <c:v>Apr-11</c:v>
                </c:pt>
                <c:pt idx="100">
                  <c:v>May-11</c:v>
                </c:pt>
                <c:pt idx="101">
                  <c:v>Jun-11</c:v>
                </c:pt>
                <c:pt idx="102">
                  <c:v>Jul-11</c:v>
                </c:pt>
                <c:pt idx="103">
                  <c:v>Aug-11</c:v>
                </c:pt>
                <c:pt idx="104">
                  <c:v>Sep-11</c:v>
                </c:pt>
                <c:pt idx="105">
                  <c:v>Oct-11</c:v>
                </c:pt>
                <c:pt idx="106">
                  <c:v>Nov-11</c:v>
                </c:pt>
                <c:pt idx="107">
                  <c:v>Dec-11</c:v>
                </c:pt>
                <c:pt idx="108">
                  <c:v>Jan-12</c:v>
                </c:pt>
                <c:pt idx="109">
                  <c:v>Feb-12</c:v>
                </c:pt>
                <c:pt idx="110">
                  <c:v>Mar-12</c:v>
                </c:pt>
                <c:pt idx="111">
                  <c:v>Apr-12</c:v>
                </c:pt>
                <c:pt idx="112">
                  <c:v>May-12</c:v>
                </c:pt>
                <c:pt idx="113">
                  <c:v>Jun-12</c:v>
                </c:pt>
                <c:pt idx="114">
                  <c:v>Jul-12</c:v>
                </c:pt>
                <c:pt idx="115">
                  <c:v>Aug-12</c:v>
                </c:pt>
                <c:pt idx="116">
                  <c:v>Sep-12</c:v>
                </c:pt>
                <c:pt idx="117">
                  <c:v>Oct-12</c:v>
                </c:pt>
                <c:pt idx="118">
                  <c:v>Nov-12</c:v>
                </c:pt>
                <c:pt idx="119">
                  <c:v>Dec-12</c:v>
                </c:pt>
                <c:pt idx="120">
                  <c:v>Jan-13</c:v>
                </c:pt>
                <c:pt idx="121">
                  <c:v>2/28/2013</c:v>
                </c:pt>
                <c:pt idx="122">
                  <c:v>Mar-13</c:v>
                </c:pt>
                <c:pt idx="123">
                  <c:v>Apr-13</c:v>
                </c:pt>
                <c:pt idx="124">
                  <c:v>May-13</c:v>
                </c:pt>
                <c:pt idx="125">
                  <c:v>Jun-13</c:v>
                </c:pt>
                <c:pt idx="126">
                  <c:v>Jul-13</c:v>
                </c:pt>
                <c:pt idx="127">
                  <c:v>Aug-13</c:v>
                </c:pt>
                <c:pt idx="128">
                  <c:v>Sep-12</c:v>
                </c:pt>
                <c:pt idx="129">
                  <c:v>Oct-13</c:v>
                </c:pt>
                <c:pt idx="130">
                  <c:v>Nov-13</c:v>
                </c:pt>
                <c:pt idx="131">
                  <c:v>Dec-13</c:v>
                </c:pt>
                <c:pt idx="132">
                  <c:v>Jan-14</c:v>
                </c:pt>
                <c:pt idx="133">
                  <c:v>Feb-14</c:v>
                </c:pt>
                <c:pt idx="134">
                  <c:v>Mar-14</c:v>
                </c:pt>
                <c:pt idx="135">
                  <c:v>Apr-14</c:v>
                </c:pt>
                <c:pt idx="136">
                  <c:v>May-14</c:v>
                </c:pt>
                <c:pt idx="137">
                  <c:v>Jun-14</c:v>
                </c:pt>
                <c:pt idx="138">
                  <c:v>Jul-14</c:v>
                </c:pt>
                <c:pt idx="139">
                  <c:v>Aug-14</c:v>
                </c:pt>
                <c:pt idx="140">
                  <c:v>Sep-14</c:v>
                </c:pt>
                <c:pt idx="141">
                  <c:v>Oct-14</c:v>
                </c:pt>
                <c:pt idx="142">
                  <c:v>Nov-14</c:v>
                </c:pt>
              </c:strCache>
            </c:strRef>
          </c:cat>
          <c:val>
            <c:numRef>
              <c:f>Sheet1!$B$2:$B$144</c:f>
              <c:numCache>
                <c:formatCode>General</c:formatCode>
                <c:ptCount val="143"/>
                <c:pt idx="0">
                  <c:v>6704</c:v>
                </c:pt>
                <c:pt idx="1">
                  <c:v>6667</c:v>
                </c:pt>
                <c:pt idx="2">
                  <c:v>6654</c:v>
                </c:pt>
                <c:pt idx="3">
                  <c:v>6689</c:v>
                </c:pt>
                <c:pt idx="4">
                  <c:v>6706</c:v>
                </c:pt>
                <c:pt idx="5">
                  <c:v>6723</c:v>
                </c:pt>
                <c:pt idx="6">
                  <c:v>6735</c:v>
                </c:pt>
                <c:pt idx="7">
                  <c:v>6760</c:v>
                </c:pt>
                <c:pt idx="8">
                  <c:v>6783</c:v>
                </c:pt>
                <c:pt idx="9">
                  <c:v>6784</c:v>
                </c:pt>
                <c:pt idx="10">
                  <c:v>6796</c:v>
                </c:pt>
                <c:pt idx="11">
                  <c:v>6827</c:v>
                </c:pt>
                <c:pt idx="12">
                  <c:v>6848</c:v>
                </c:pt>
                <c:pt idx="13">
                  <c:v>6838</c:v>
                </c:pt>
                <c:pt idx="14">
                  <c:v>6887</c:v>
                </c:pt>
                <c:pt idx="15">
                  <c:v>6901</c:v>
                </c:pt>
                <c:pt idx="16">
                  <c:v>6948</c:v>
                </c:pt>
                <c:pt idx="17">
                  <c:v>6962</c:v>
                </c:pt>
                <c:pt idx="18">
                  <c:v>6977</c:v>
                </c:pt>
                <c:pt idx="19">
                  <c:v>7003</c:v>
                </c:pt>
                <c:pt idx="20">
                  <c:v>7029</c:v>
                </c:pt>
                <c:pt idx="21">
                  <c:v>7077</c:v>
                </c:pt>
                <c:pt idx="22">
                  <c:v>7091</c:v>
                </c:pt>
                <c:pt idx="23">
                  <c:v>7117</c:v>
                </c:pt>
                <c:pt idx="24">
                  <c:v>7095</c:v>
                </c:pt>
                <c:pt idx="25">
                  <c:v>7153</c:v>
                </c:pt>
                <c:pt idx="26">
                  <c:v>7181</c:v>
                </c:pt>
                <c:pt idx="27">
                  <c:v>7266</c:v>
                </c:pt>
                <c:pt idx="28">
                  <c:v>7294</c:v>
                </c:pt>
                <c:pt idx="29">
                  <c:v>7333</c:v>
                </c:pt>
                <c:pt idx="30">
                  <c:v>7353</c:v>
                </c:pt>
                <c:pt idx="31">
                  <c:v>7394</c:v>
                </c:pt>
                <c:pt idx="32">
                  <c:v>7415</c:v>
                </c:pt>
                <c:pt idx="33">
                  <c:v>7460</c:v>
                </c:pt>
                <c:pt idx="34">
                  <c:v>7524</c:v>
                </c:pt>
                <c:pt idx="35">
                  <c:v>7533</c:v>
                </c:pt>
                <c:pt idx="36">
                  <c:v>7601</c:v>
                </c:pt>
                <c:pt idx="37">
                  <c:v>7664</c:v>
                </c:pt>
                <c:pt idx="38">
                  <c:v>7689</c:v>
                </c:pt>
                <c:pt idx="39">
                  <c:v>7726</c:v>
                </c:pt>
                <c:pt idx="40">
                  <c:v>7713</c:v>
                </c:pt>
                <c:pt idx="41">
                  <c:v>7699</c:v>
                </c:pt>
                <c:pt idx="42">
                  <c:v>7712</c:v>
                </c:pt>
                <c:pt idx="43">
                  <c:v>7720</c:v>
                </c:pt>
                <c:pt idx="44">
                  <c:v>7718</c:v>
                </c:pt>
                <c:pt idx="45">
                  <c:v>7682</c:v>
                </c:pt>
                <c:pt idx="46">
                  <c:v>7666</c:v>
                </c:pt>
                <c:pt idx="47">
                  <c:v>7685</c:v>
                </c:pt>
                <c:pt idx="48">
                  <c:v>7725</c:v>
                </c:pt>
                <c:pt idx="49">
                  <c:v>7626</c:v>
                </c:pt>
                <c:pt idx="50">
                  <c:v>7706</c:v>
                </c:pt>
                <c:pt idx="51">
                  <c:v>7686</c:v>
                </c:pt>
                <c:pt idx="52">
                  <c:v>7673</c:v>
                </c:pt>
                <c:pt idx="53">
                  <c:v>7687</c:v>
                </c:pt>
                <c:pt idx="54">
                  <c:v>7660</c:v>
                </c:pt>
                <c:pt idx="55">
                  <c:v>7610</c:v>
                </c:pt>
                <c:pt idx="56">
                  <c:v>7577</c:v>
                </c:pt>
                <c:pt idx="57">
                  <c:v>7565</c:v>
                </c:pt>
                <c:pt idx="58">
                  <c:v>7523</c:v>
                </c:pt>
                <c:pt idx="59">
                  <c:v>7490</c:v>
                </c:pt>
                <c:pt idx="60">
                  <c:v>7476</c:v>
                </c:pt>
                <c:pt idx="61">
                  <c:v>7453</c:v>
                </c:pt>
                <c:pt idx="62">
                  <c:v>7406</c:v>
                </c:pt>
                <c:pt idx="63">
                  <c:v>7327</c:v>
                </c:pt>
                <c:pt idx="64">
                  <c:v>7274</c:v>
                </c:pt>
                <c:pt idx="65">
                  <c:v>7213</c:v>
                </c:pt>
                <c:pt idx="66">
                  <c:v>7160</c:v>
                </c:pt>
                <c:pt idx="67">
                  <c:v>7114</c:v>
                </c:pt>
                <c:pt idx="68">
                  <c:v>7044</c:v>
                </c:pt>
                <c:pt idx="69">
                  <c:v>6967</c:v>
                </c:pt>
                <c:pt idx="70">
                  <c:v>6813</c:v>
                </c:pt>
                <c:pt idx="71">
                  <c:v>6701</c:v>
                </c:pt>
                <c:pt idx="72">
                  <c:v>6554</c:v>
                </c:pt>
                <c:pt idx="73">
                  <c:v>6453</c:v>
                </c:pt>
                <c:pt idx="74">
                  <c:v>6291</c:v>
                </c:pt>
                <c:pt idx="75">
                  <c:v>6149</c:v>
                </c:pt>
                <c:pt idx="76">
                  <c:v>6103</c:v>
                </c:pt>
                <c:pt idx="77">
                  <c:v>6008</c:v>
                </c:pt>
                <c:pt idx="78">
                  <c:v>5928</c:v>
                </c:pt>
                <c:pt idx="79">
                  <c:v>5851</c:v>
                </c:pt>
                <c:pt idx="80">
                  <c:v>5785</c:v>
                </c:pt>
                <c:pt idx="81">
                  <c:v>5724</c:v>
                </c:pt>
                <c:pt idx="82">
                  <c:v>5693</c:v>
                </c:pt>
                <c:pt idx="83">
                  <c:v>5650</c:v>
                </c:pt>
                <c:pt idx="84">
                  <c:v>5587</c:v>
                </c:pt>
                <c:pt idx="85">
                  <c:v>5508</c:v>
                </c:pt>
                <c:pt idx="86">
                  <c:v>5536</c:v>
                </c:pt>
                <c:pt idx="87">
                  <c:v>5555</c:v>
                </c:pt>
                <c:pt idx="88">
                  <c:v>5524</c:v>
                </c:pt>
                <c:pt idx="89">
                  <c:v>5512</c:v>
                </c:pt>
                <c:pt idx="90">
                  <c:v>5502</c:v>
                </c:pt>
                <c:pt idx="91">
                  <c:v>5525</c:v>
                </c:pt>
                <c:pt idx="92">
                  <c:v>5503</c:v>
                </c:pt>
                <c:pt idx="93">
                  <c:v>5507</c:v>
                </c:pt>
                <c:pt idx="94">
                  <c:v>5504</c:v>
                </c:pt>
                <c:pt idx="95">
                  <c:v>5462</c:v>
                </c:pt>
                <c:pt idx="96">
                  <c:v>5432</c:v>
                </c:pt>
                <c:pt idx="97">
                  <c:v>5464</c:v>
                </c:pt>
                <c:pt idx="98">
                  <c:v>5475</c:v>
                </c:pt>
                <c:pt idx="99">
                  <c:v>5496</c:v>
                </c:pt>
                <c:pt idx="100">
                  <c:v>5520</c:v>
                </c:pt>
                <c:pt idx="101">
                  <c:v>5524</c:v>
                </c:pt>
                <c:pt idx="102">
                  <c:v>5551</c:v>
                </c:pt>
                <c:pt idx="103">
                  <c:v>5553</c:v>
                </c:pt>
                <c:pt idx="104">
                  <c:v>5590</c:v>
                </c:pt>
                <c:pt idx="105">
                  <c:v>5584</c:v>
                </c:pt>
                <c:pt idx="106">
                  <c:v>5585</c:v>
                </c:pt>
                <c:pt idx="107">
                  <c:v>5606</c:v>
                </c:pt>
                <c:pt idx="108">
                  <c:v>5627</c:v>
                </c:pt>
                <c:pt idx="109">
                  <c:v>5622</c:v>
                </c:pt>
                <c:pt idx="110">
                  <c:v>5627</c:v>
                </c:pt>
                <c:pt idx="111">
                  <c:v>5630</c:v>
                </c:pt>
                <c:pt idx="112">
                  <c:v>5613</c:v>
                </c:pt>
                <c:pt idx="113">
                  <c:v>5620</c:v>
                </c:pt>
                <c:pt idx="114">
                  <c:v>5635</c:v>
                </c:pt>
                <c:pt idx="115">
                  <c:v>5647</c:v>
                </c:pt>
                <c:pt idx="116">
                  <c:v>5648</c:v>
                </c:pt>
                <c:pt idx="117">
                  <c:v>5666</c:v>
                </c:pt>
                <c:pt idx="118">
                  <c:v>5687</c:v>
                </c:pt>
                <c:pt idx="119">
                  <c:v>5720</c:v>
                </c:pt>
                <c:pt idx="120">
                  <c:v>5743</c:v>
                </c:pt>
                <c:pt idx="121">
                  <c:v>5789</c:v>
                </c:pt>
                <c:pt idx="122">
                  <c:v>5813</c:v>
                </c:pt>
                <c:pt idx="123">
                  <c:v>5811</c:v>
                </c:pt>
                <c:pt idx="124">
                  <c:v>5816</c:v>
                </c:pt>
                <c:pt idx="125">
                  <c:v>5829</c:v>
                </c:pt>
                <c:pt idx="126">
                  <c:v>5830</c:v>
                </c:pt>
                <c:pt idx="127">
                  <c:v>5836</c:v>
                </c:pt>
                <c:pt idx="128">
                  <c:v>5849</c:v>
                </c:pt>
                <c:pt idx="129">
                  <c:v>5864</c:v>
                </c:pt>
                <c:pt idx="130">
                  <c:v>5896</c:v>
                </c:pt>
                <c:pt idx="131">
                  <c:v>5876</c:v>
                </c:pt>
                <c:pt idx="132">
                  <c:v>5927</c:v>
                </c:pt>
                <c:pt idx="133">
                  <c:v>5951</c:v>
                </c:pt>
                <c:pt idx="134">
                  <c:v>5964</c:v>
                </c:pt>
                <c:pt idx="135">
                  <c:v>6000</c:v>
                </c:pt>
                <c:pt idx="136">
                  <c:v>6009</c:v>
                </c:pt>
                <c:pt idx="137">
                  <c:v>6017</c:v>
                </c:pt>
                <c:pt idx="138">
                  <c:v>6047</c:v>
                </c:pt>
                <c:pt idx="139">
                  <c:v>6064</c:v>
                </c:pt>
                <c:pt idx="140">
                  <c:v>6082</c:v>
                </c:pt>
                <c:pt idx="141">
                  <c:v>6098</c:v>
                </c:pt>
                <c:pt idx="142">
                  <c:v>6118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0707720"/>
        <c:axId val="400705760"/>
      </c:lineChart>
      <c:catAx>
        <c:axId val="400707720"/>
        <c:scaling>
          <c:orientation val="minMax"/>
        </c:scaling>
        <c:delete val="0"/>
        <c:axPos val="b"/>
        <c:numFmt formatCode="\'yy" sourceLinked="0"/>
        <c:majorTickMark val="none"/>
        <c:minorTickMark val="none"/>
        <c:tickLblPos val="nextTo"/>
        <c:spPr>
          <a:ln w="25584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41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0705760"/>
        <c:crosses val="autoZero"/>
        <c:auto val="1"/>
        <c:lblAlgn val="ctr"/>
        <c:lblOffset val="100"/>
        <c:tickLblSkip val="12"/>
        <c:tickMarkSkip val="1"/>
        <c:noMultiLvlLbl val="0"/>
      </c:catAx>
      <c:valAx>
        <c:axId val="400705760"/>
        <c:scaling>
          <c:orientation val="minMax"/>
          <c:min val="5000"/>
        </c:scaling>
        <c:delete val="0"/>
        <c:axPos val="l"/>
        <c:majorGridlines>
          <c:spPr>
            <a:ln w="3198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2558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1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0707720"/>
        <c:crosses val="autoZero"/>
        <c:crossBetween val="between"/>
      </c:valAx>
      <c:catAx>
        <c:axId val="400715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0706544"/>
        <c:crosses val="autoZero"/>
        <c:auto val="1"/>
        <c:lblAlgn val="ctr"/>
        <c:lblOffset val="100"/>
        <c:noMultiLvlLbl val="0"/>
      </c:catAx>
      <c:valAx>
        <c:axId val="400706544"/>
        <c:scaling>
          <c:orientation val="minMax"/>
          <c:max val="1"/>
          <c:min val="0"/>
        </c:scaling>
        <c:delete val="0"/>
        <c:axPos val="r"/>
        <c:numFmt formatCode="0" sourceLinked="1"/>
        <c:majorTickMark val="none"/>
        <c:minorTickMark val="none"/>
        <c:tickLblPos val="none"/>
        <c:spPr>
          <a:ln w="6396">
            <a:noFill/>
          </a:ln>
        </c:spPr>
        <c:crossAx val="400715952"/>
        <c:crosses val="max"/>
        <c:crossBetween val="between"/>
        <c:majorUnit val="1"/>
      </c:valAx>
      <c:spPr>
        <a:solidFill>
          <a:srgbClr val="FFFFFF"/>
        </a:solidFill>
        <a:ln w="255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3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876468712438977E-2"/>
          <c:y val="3.6233471016210529E-2"/>
          <c:w val="0.89589300169254549"/>
          <c:h val="0.751788698943017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Mfg employment</c:v>
                </c:pt>
              </c:strCache>
            </c:strRef>
          </c:tx>
          <c:spPr>
            <a:solidFill>
              <a:schemeClr val="accent1"/>
            </a:solidFill>
            <a:ln w="28575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Sheet1!$A$2:$A$61</c:f>
              <c:numCache>
                <c:formatCode>[$-409]mmm\-yy;@</c:formatCode>
                <c:ptCount val="60"/>
                <c:pt idx="0">
                  <c:v>40209</c:v>
                </c:pt>
                <c:pt idx="1">
                  <c:v>40237</c:v>
                </c:pt>
                <c:pt idx="2">
                  <c:v>40268</c:v>
                </c:pt>
                <c:pt idx="3">
                  <c:v>40296</c:v>
                </c:pt>
                <c:pt idx="4">
                  <c:v>40329</c:v>
                </c:pt>
                <c:pt idx="5">
                  <c:v>40359</c:v>
                </c:pt>
                <c:pt idx="6">
                  <c:v>40390</c:v>
                </c:pt>
                <c:pt idx="7">
                  <c:v>40421</c:v>
                </c:pt>
                <c:pt idx="8">
                  <c:v>40451</c:v>
                </c:pt>
                <c:pt idx="9">
                  <c:v>40481</c:v>
                </c:pt>
                <c:pt idx="10">
                  <c:v>40512</c:v>
                </c:pt>
                <c:pt idx="11">
                  <c:v>40542</c:v>
                </c:pt>
                <c:pt idx="12">
                  <c:v>40574</c:v>
                </c:pt>
                <c:pt idx="13">
                  <c:v>40602</c:v>
                </c:pt>
                <c:pt idx="14">
                  <c:v>40633</c:v>
                </c:pt>
                <c:pt idx="15">
                  <c:v>40661</c:v>
                </c:pt>
                <c:pt idx="16">
                  <c:v>40694</c:v>
                </c:pt>
                <c:pt idx="17">
                  <c:v>40724</c:v>
                </c:pt>
                <c:pt idx="18">
                  <c:v>40755</c:v>
                </c:pt>
                <c:pt idx="19">
                  <c:v>40786</c:v>
                </c:pt>
                <c:pt idx="20">
                  <c:v>40816</c:v>
                </c:pt>
                <c:pt idx="21">
                  <c:v>40846</c:v>
                </c:pt>
                <c:pt idx="22">
                  <c:v>40877</c:v>
                </c:pt>
                <c:pt idx="23">
                  <c:v>40907</c:v>
                </c:pt>
                <c:pt idx="24">
                  <c:v>40938</c:v>
                </c:pt>
                <c:pt idx="25">
                  <c:v>40968</c:v>
                </c:pt>
                <c:pt idx="26">
                  <c:v>40998</c:v>
                </c:pt>
                <c:pt idx="27">
                  <c:v>41029</c:v>
                </c:pt>
                <c:pt idx="28">
                  <c:v>41059</c:v>
                </c:pt>
                <c:pt idx="29">
                  <c:v>41090</c:v>
                </c:pt>
                <c:pt idx="30">
                  <c:v>41120</c:v>
                </c:pt>
                <c:pt idx="31">
                  <c:v>41151</c:v>
                </c:pt>
                <c:pt idx="32">
                  <c:v>41182</c:v>
                </c:pt>
                <c:pt idx="33">
                  <c:v>41212</c:v>
                </c:pt>
                <c:pt idx="34">
                  <c:v>41243</c:v>
                </c:pt>
                <c:pt idx="35">
                  <c:v>41273</c:v>
                </c:pt>
                <c:pt idx="36">
                  <c:v>41305</c:v>
                </c:pt>
                <c:pt idx="37">
                  <c:v>41333</c:v>
                </c:pt>
                <c:pt idx="38">
                  <c:v>41364</c:v>
                </c:pt>
                <c:pt idx="39">
                  <c:v>41394</c:v>
                </c:pt>
                <c:pt idx="40">
                  <c:v>41425</c:v>
                </c:pt>
                <c:pt idx="41">
                  <c:v>41455</c:v>
                </c:pt>
                <c:pt idx="42">
                  <c:v>41486</c:v>
                </c:pt>
                <c:pt idx="43">
                  <c:v>41517</c:v>
                </c:pt>
                <c:pt idx="44">
                  <c:v>41547</c:v>
                </c:pt>
                <c:pt idx="45">
                  <c:v>41578</c:v>
                </c:pt>
                <c:pt idx="46">
                  <c:v>41608</c:v>
                </c:pt>
                <c:pt idx="47">
                  <c:v>41639</c:v>
                </c:pt>
                <c:pt idx="48">
                  <c:v>41670</c:v>
                </c:pt>
                <c:pt idx="49">
                  <c:v>41698</c:v>
                </c:pt>
                <c:pt idx="50">
                  <c:v>41729</c:v>
                </c:pt>
                <c:pt idx="51">
                  <c:v>41759</c:v>
                </c:pt>
                <c:pt idx="52">
                  <c:v>41790</c:v>
                </c:pt>
                <c:pt idx="53">
                  <c:v>41820</c:v>
                </c:pt>
                <c:pt idx="54">
                  <c:v>41851</c:v>
                </c:pt>
                <c:pt idx="55">
                  <c:v>41882</c:v>
                </c:pt>
                <c:pt idx="56">
                  <c:v>41912</c:v>
                </c:pt>
                <c:pt idx="57">
                  <c:v>41943</c:v>
                </c:pt>
                <c:pt idx="58">
                  <c:v>41973</c:v>
                </c:pt>
                <c:pt idx="59">
                  <c:v>42004</c:v>
                </c:pt>
              </c:numCache>
            </c:numRef>
          </c:cat>
          <c:val>
            <c:numRef>
              <c:f>Sheet1!$B$2:$B$61</c:f>
              <c:numCache>
                <c:formatCode>General</c:formatCode>
                <c:ptCount val="60"/>
                <c:pt idx="0">
                  <c:v>11462</c:v>
                </c:pt>
                <c:pt idx="1">
                  <c:v>11453</c:v>
                </c:pt>
                <c:pt idx="2">
                  <c:v>11458</c:v>
                </c:pt>
                <c:pt idx="3">
                  <c:v>11493</c:v>
                </c:pt>
                <c:pt idx="4">
                  <c:v>11527</c:v>
                </c:pt>
                <c:pt idx="5">
                  <c:v>11543</c:v>
                </c:pt>
                <c:pt idx="6">
                  <c:v>11571</c:v>
                </c:pt>
                <c:pt idx="7">
                  <c:v>11550</c:v>
                </c:pt>
                <c:pt idx="8">
                  <c:v>11557</c:v>
                </c:pt>
                <c:pt idx="9">
                  <c:v>11557</c:v>
                </c:pt>
                <c:pt idx="10">
                  <c:v>11581</c:v>
                </c:pt>
                <c:pt idx="11">
                  <c:v>11592</c:v>
                </c:pt>
                <c:pt idx="12">
                  <c:v>11620</c:v>
                </c:pt>
                <c:pt idx="13">
                  <c:v>11653</c:v>
                </c:pt>
                <c:pt idx="14">
                  <c:v>11675</c:v>
                </c:pt>
                <c:pt idx="15">
                  <c:v>11704</c:v>
                </c:pt>
                <c:pt idx="16">
                  <c:v>11711</c:v>
                </c:pt>
                <c:pt idx="17">
                  <c:v>11723</c:v>
                </c:pt>
                <c:pt idx="18">
                  <c:v>11755</c:v>
                </c:pt>
                <c:pt idx="19">
                  <c:v>11763</c:v>
                </c:pt>
                <c:pt idx="20">
                  <c:v>11766</c:v>
                </c:pt>
                <c:pt idx="21">
                  <c:v>11773</c:v>
                </c:pt>
                <c:pt idx="22">
                  <c:v>11771</c:v>
                </c:pt>
                <c:pt idx="23">
                  <c:v>11798</c:v>
                </c:pt>
                <c:pt idx="24">
                  <c:v>11837</c:v>
                </c:pt>
                <c:pt idx="25">
                  <c:v>11859</c:v>
                </c:pt>
                <c:pt idx="26">
                  <c:v>11901</c:v>
                </c:pt>
                <c:pt idx="27">
                  <c:v>11916</c:v>
                </c:pt>
                <c:pt idx="28">
                  <c:v>11928</c:v>
                </c:pt>
                <c:pt idx="29">
                  <c:v>11939</c:v>
                </c:pt>
                <c:pt idx="30">
                  <c:v>11979</c:v>
                </c:pt>
                <c:pt idx="31">
                  <c:v>11956</c:v>
                </c:pt>
                <c:pt idx="32">
                  <c:v>11942</c:v>
                </c:pt>
                <c:pt idx="33">
                  <c:v>11947</c:v>
                </c:pt>
                <c:pt idx="34">
                  <c:v>11951</c:v>
                </c:pt>
                <c:pt idx="35">
                  <c:v>11965</c:v>
                </c:pt>
                <c:pt idx="36">
                  <c:v>11982</c:v>
                </c:pt>
                <c:pt idx="37">
                  <c:v>12004</c:v>
                </c:pt>
                <c:pt idx="38">
                  <c:v>12007</c:v>
                </c:pt>
                <c:pt idx="39">
                  <c:v>12001</c:v>
                </c:pt>
                <c:pt idx="40">
                  <c:v>11994</c:v>
                </c:pt>
                <c:pt idx="41">
                  <c:v>11991</c:v>
                </c:pt>
                <c:pt idx="42">
                  <c:v>11982</c:v>
                </c:pt>
                <c:pt idx="43">
                  <c:v>11990</c:v>
                </c:pt>
                <c:pt idx="44">
                  <c:v>11993</c:v>
                </c:pt>
                <c:pt idx="45">
                  <c:v>12011</c:v>
                </c:pt>
                <c:pt idx="46">
                  <c:v>12046</c:v>
                </c:pt>
                <c:pt idx="47">
                  <c:v>12053</c:v>
                </c:pt>
                <c:pt idx="48">
                  <c:v>12061</c:v>
                </c:pt>
                <c:pt idx="49">
                  <c:v>12081</c:v>
                </c:pt>
                <c:pt idx="50">
                  <c:v>12085</c:v>
                </c:pt>
                <c:pt idx="51">
                  <c:v>12094</c:v>
                </c:pt>
                <c:pt idx="52">
                  <c:v>12103</c:v>
                </c:pt>
                <c:pt idx="53">
                  <c:v>12130</c:v>
                </c:pt>
                <c:pt idx="54">
                  <c:v>12154</c:v>
                </c:pt>
                <c:pt idx="55">
                  <c:v>12157</c:v>
                </c:pt>
                <c:pt idx="56">
                  <c:v>12169</c:v>
                </c:pt>
                <c:pt idx="57">
                  <c:v>12193</c:v>
                </c:pt>
                <c:pt idx="58">
                  <c:v>12222</c:v>
                </c:pt>
                <c:pt idx="59">
                  <c:v>12239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0705368"/>
        <c:axId val="400709680"/>
      </c:barChart>
      <c:dateAx>
        <c:axId val="400705368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709680"/>
        <c:crosses val="autoZero"/>
        <c:auto val="1"/>
        <c:lblOffset val="100"/>
        <c:baseTimeUnit val="months"/>
      </c:dateAx>
      <c:valAx>
        <c:axId val="400709680"/>
        <c:scaling>
          <c:orientation val="minMax"/>
          <c:max val="12500"/>
          <c:min val="11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705368"/>
        <c:crosses val="autoZero"/>
        <c:crossBetween val="between"/>
        <c:majorUnit val="2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974595842956119E-2"/>
          <c:y val="4.2222222222222223E-2"/>
          <c:w val="0.93418013856812931"/>
          <c:h val="0.73555555555555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change from prior month</c:v>
                </c:pt>
              </c:strCache>
            </c:strRef>
          </c:tx>
          <c:spPr>
            <a:solidFill>
              <a:schemeClr val="accent1"/>
            </a:solidFill>
            <a:ln w="25879">
              <a:noFill/>
            </a:ln>
          </c:spPr>
          <c:invertIfNegative val="0"/>
          <c:dPt>
            <c:idx val="27"/>
            <c:invertIfNegative val="0"/>
            <c:bubble3D val="0"/>
          </c:dPt>
          <c:dPt>
            <c:idx val="28"/>
            <c:invertIfNegative val="0"/>
            <c:bubble3D val="0"/>
          </c:dPt>
          <c:dPt>
            <c:idx val="29"/>
            <c:invertIfNegative val="0"/>
            <c:bubble3D val="0"/>
          </c:dPt>
          <c:dPt>
            <c:idx val="31"/>
            <c:invertIfNegative val="0"/>
            <c:bubble3D val="0"/>
          </c:dPt>
          <c:dPt>
            <c:idx val="34"/>
            <c:invertIfNegative val="0"/>
            <c:bubble3D val="0"/>
          </c:dPt>
          <c:dPt>
            <c:idx val="35"/>
            <c:invertIfNegative val="0"/>
            <c:bubble3D val="0"/>
          </c:dPt>
          <c:dPt>
            <c:idx val="36"/>
            <c:invertIfNegative val="0"/>
            <c:bubble3D val="0"/>
          </c:dPt>
          <c:dPt>
            <c:idx val="37"/>
            <c:invertIfNegative val="0"/>
            <c:bubble3D val="0"/>
          </c:dPt>
          <c:dPt>
            <c:idx val="38"/>
            <c:invertIfNegative val="0"/>
            <c:bubble3D val="0"/>
          </c:dPt>
          <c:dPt>
            <c:idx val="39"/>
            <c:invertIfNegative val="0"/>
            <c:bubble3D val="0"/>
          </c:dPt>
          <c:dPt>
            <c:idx val="41"/>
            <c:invertIfNegative val="0"/>
            <c:bubble3D val="0"/>
          </c:dPt>
          <c:dPt>
            <c:idx val="42"/>
            <c:invertIfNegative val="0"/>
            <c:bubble3D val="0"/>
          </c:dPt>
          <c:dPt>
            <c:idx val="43"/>
            <c:invertIfNegative val="0"/>
            <c:bubble3D val="0"/>
          </c:dPt>
          <c:dPt>
            <c:idx val="44"/>
            <c:invertIfNegative val="0"/>
            <c:bubble3D val="0"/>
          </c:dPt>
          <c:dPt>
            <c:idx val="45"/>
            <c:invertIfNegative val="0"/>
            <c:bubble3D val="0"/>
          </c:dPt>
          <c:dPt>
            <c:idx val="47"/>
            <c:invertIfNegative val="0"/>
            <c:bubble3D val="0"/>
          </c:dPt>
          <c:dLbls>
            <c:numFmt formatCode="#,##0.0" sourceLinked="0"/>
            <c:spPr>
              <a:noFill/>
              <a:ln w="25879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0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Sheet1!$A$3:$A$61</c:f>
              <c:numCache>
                <c:formatCode>[$-409]mmm\-yy;@</c:formatCode>
                <c:ptCount val="59"/>
                <c:pt idx="0">
                  <c:v>40237</c:v>
                </c:pt>
                <c:pt idx="1">
                  <c:v>40268</c:v>
                </c:pt>
                <c:pt idx="2">
                  <c:v>40296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40661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40846</c:v>
                </c:pt>
                <c:pt idx="21">
                  <c:v>40877</c:v>
                </c:pt>
                <c:pt idx="22">
                  <c:v>40907</c:v>
                </c:pt>
                <c:pt idx="23">
                  <c:v>40938</c:v>
                </c:pt>
                <c:pt idx="24">
                  <c:v>40968</c:v>
                </c:pt>
                <c:pt idx="25">
                  <c:v>40998</c:v>
                </c:pt>
                <c:pt idx="26">
                  <c:v>41029</c:v>
                </c:pt>
                <c:pt idx="27">
                  <c:v>41059</c:v>
                </c:pt>
                <c:pt idx="28">
                  <c:v>41090</c:v>
                </c:pt>
                <c:pt idx="29">
                  <c:v>41120</c:v>
                </c:pt>
                <c:pt idx="30">
                  <c:v>41151</c:v>
                </c:pt>
                <c:pt idx="31">
                  <c:v>41182</c:v>
                </c:pt>
                <c:pt idx="32">
                  <c:v>41212</c:v>
                </c:pt>
                <c:pt idx="33">
                  <c:v>41243</c:v>
                </c:pt>
                <c:pt idx="34">
                  <c:v>41273</c:v>
                </c:pt>
                <c:pt idx="35">
                  <c:v>41304</c:v>
                </c:pt>
                <c:pt idx="36">
                  <c:v>41333</c:v>
                </c:pt>
                <c:pt idx="37">
                  <c:v>41361</c:v>
                </c:pt>
                <c:pt idx="38">
                  <c:v>41392</c:v>
                </c:pt>
                <c:pt idx="39">
                  <c:v>41422</c:v>
                </c:pt>
                <c:pt idx="40">
                  <c:v>41453</c:v>
                </c:pt>
                <c:pt idx="41">
                  <c:v>41483</c:v>
                </c:pt>
                <c:pt idx="42">
                  <c:v>41514</c:v>
                </c:pt>
                <c:pt idx="43">
                  <c:v>41545</c:v>
                </c:pt>
                <c:pt idx="44">
                  <c:v>41575</c:v>
                </c:pt>
                <c:pt idx="45">
                  <c:v>41606</c:v>
                </c:pt>
                <c:pt idx="46">
                  <c:v>41636</c:v>
                </c:pt>
                <c:pt idx="47">
                  <c:v>41669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</c:numCache>
            </c:numRef>
          </c:cat>
          <c:val>
            <c:numRef>
              <c:f>Sheet1!$B$3:$B$61</c:f>
              <c:numCache>
                <c:formatCode>General</c:formatCode>
                <c:ptCount val="59"/>
                <c:pt idx="0">
                  <c:v>156.6</c:v>
                </c:pt>
                <c:pt idx="1">
                  <c:v>156.9</c:v>
                </c:pt>
                <c:pt idx="2">
                  <c:v>157.5</c:v>
                </c:pt>
                <c:pt idx="3">
                  <c:v>158.69999999999999</c:v>
                </c:pt>
                <c:pt idx="4">
                  <c:v>158.19999999999999</c:v>
                </c:pt>
                <c:pt idx="5">
                  <c:v>158.30000000000001</c:v>
                </c:pt>
                <c:pt idx="6">
                  <c:v>159.69999999999999</c:v>
                </c:pt>
                <c:pt idx="7">
                  <c:v>160.1</c:v>
                </c:pt>
                <c:pt idx="8">
                  <c:v>161.19999999999999</c:v>
                </c:pt>
                <c:pt idx="9">
                  <c:v>161.4</c:v>
                </c:pt>
                <c:pt idx="10">
                  <c:v>160.80000000000001</c:v>
                </c:pt>
                <c:pt idx="11">
                  <c:v>162.80000000000001</c:v>
                </c:pt>
                <c:pt idx="12">
                  <c:v>164.4</c:v>
                </c:pt>
                <c:pt idx="13">
                  <c:v>166.8</c:v>
                </c:pt>
                <c:pt idx="14">
                  <c:v>169.2</c:v>
                </c:pt>
                <c:pt idx="15">
                  <c:v>170.1</c:v>
                </c:pt>
                <c:pt idx="16">
                  <c:v>171.1</c:v>
                </c:pt>
                <c:pt idx="17">
                  <c:v>172.6</c:v>
                </c:pt>
                <c:pt idx="18">
                  <c:v>173.9</c:v>
                </c:pt>
                <c:pt idx="19">
                  <c:v>176.4</c:v>
                </c:pt>
                <c:pt idx="20">
                  <c:v>177.9</c:v>
                </c:pt>
                <c:pt idx="21">
                  <c:v>178.6</c:v>
                </c:pt>
                <c:pt idx="22">
                  <c:v>180.4</c:v>
                </c:pt>
                <c:pt idx="23">
                  <c:v>181.4</c:v>
                </c:pt>
                <c:pt idx="24">
                  <c:v>182.4</c:v>
                </c:pt>
                <c:pt idx="25">
                  <c:v>184.9</c:v>
                </c:pt>
                <c:pt idx="26">
                  <c:v>185.2</c:v>
                </c:pt>
                <c:pt idx="27">
                  <c:v>186.2</c:v>
                </c:pt>
                <c:pt idx="28">
                  <c:v>187.8</c:v>
                </c:pt>
                <c:pt idx="29">
                  <c:v>188.6</c:v>
                </c:pt>
                <c:pt idx="30">
                  <c:v>189</c:v>
                </c:pt>
                <c:pt idx="31">
                  <c:v>189.2</c:v>
                </c:pt>
                <c:pt idx="32">
                  <c:v>189</c:v>
                </c:pt>
                <c:pt idx="33">
                  <c:v>190.6</c:v>
                </c:pt>
                <c:pt idx="34">
                  <c:v>192.4</c:v>
                </c:pt>
                <c:pt idx="35">
                  <c:v>193.2</c:v>
                </c:pt>
                <c:pt idx="36">
                  <c:v>194.8</c:v>
                </c:pt>
                <c:pt idx="37">
                  <c:v>194.2</c:v>
                </c:pt>
                <c:pt idx="38">
                  <c:v>194.9</c:v>
                </c:pt>
                <c:pt idx="39">
                  <c:v>195.7</c:v>
                </c:pt>
                <c:pt idx="40">
                  <c:v>196</c:v>
                </c:pt>
                <c:pt idx="41">
                  <c:v>197.5</c:v>
                </c:pt>
                <c:pt idx="42">
                  <c:v>198.7</c:v>
                </c:pt>
                <c:pt idx="43">
                  <c:v>199.7</c:v>
                </c:pt>
                <c:pt idx="44">
                  <c:v>200.6</c:v>
                </c:pt>
                <c:pt idx="45">
                  <c:v>203.1</c:v>
                </c:pt>
                <c:pt idx="46">
                  <c:v>204.3</c:v>
                </c:pt>
                <c:pt idx="47">
                  <c:v>205.3</c:v>
                </c:pt>
                <c:pt idx="48">
                  <c:v>207.8</c:v>
                </c:pt>
                <c:pt idx="49">
                  <c:v>207.5</c:v>
                </c:pt>
                <c:pt idx="50">
                  <c:v>207.9</c:v>
                </c:pt>
                <c:pt idx="51">
                  <c:v>210.1</c:v>
                </c:pt>
                <c:pt idx="52">
                  <c:v>211.3</c:v>
                </c:pt>
                <c:pt idx="53">
                  <c:v>212.2</c:v>
                </c:pt>
                <c:pt idx="54">
                  <c:v>212.2</c:v>
                </c:pt>
                <c:pt idx="55">
                  <c:v>213.1</c:v>
                </c:pt>
                <c:pt idx="56">
                  <c:v>215.1</c:v>
                </c:pt>
                <c:pt idx="57">
                  <c:v>215.7</c:v>
                </c:pt>
                <c:pt idx="58">
                  <c:v>216.1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D0DCE2"/>
            </a:solidFill>
            <a:ln w="25879">
              <a:noFill/>
            </a:ln>
          </c:spPr>
          <c:invertIfNegative val="0"/>
          <c:cat>
            <c:numRef>
              <c:f>Sheet1!$A$3:$A$61</c:f>
              <c:numCache>
                <c:formatCode>[$-409]mmm\-yy;@</c:formatCode>
                <c:ptCount val="59"/>
                <c:pt idx="0">
                  <c:v>40237</c:v>
                </c:pt>
                <c:pt idx="1">
                  <c:v>40268</c:v>
                </c:pt>
                <c:pt idx="2">
                  <c:v>40296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40661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40846</c:v>
                </c:pt>
                <c:pt idx="21">
                  <c:v>40877</c:v>
                </c:pt>
                <c:pt idx="22">
                  <c:v>40907</c:v>
                </c:pt>
                <c:pt idx="23">
                  <c:v>40938</c:v>
                </c:pt>
                <c:pt idx="24">
                  <c:v>40968</c:v>
                </c:pt>
                <c:pt idx="25">
                  <c:v>40998</c:v>
                </c:pt>
                <c:pt idx="26">
                  <c:v>41029</c:v>
                </c:pt>
                <c:pt idx="27">
                  <c:v>41059</c:v>
                </c:pt>
                <c:pt idx="28">
                  <c:v>41090</c:v>
                </c:pt>
                <c:pt idx="29">
                  <c:v>41120</c:v>
                </c:pt>
                <c:pt idx="30">
                  <c:v>41151</c:v>
                </c:pt>
                <c:pt idx="31">
                  <c:v>41182</c:v>
                </c:pt>
                <c:pt idx="32">
                  <c:v>41212</c:v>
                </c:pt>
                <c:pt idx="33">
                  <c:v>41243</c:v>
                </c:pt>
                <c:pt idx="34">
                  <c:v>41273</c:v>
                </c:pt>
                <c:pt idx="35">
                  <c:v>41304</c:v>
                </c:pt>
                <c:pt idx="36">
                  <c:v>41333</c:v>
                </c:pt>
                <c:pt idx="37">
                  <c:v>41361</c:v>
                </c:pt>
                <c:pt idx="38">
                  <c:v>41392</c:v>
                </c:pt>
                <c:pt idx="39">
                  <c:v>41422</c:v>
                </c:pt>
                <c:pt idx="40">
                  <c:v>41453</c:v>
                </c:pt>
                <c:pt idx="41">
                  <c:v>41483</c:v>
                </c:pt>
                <c:pt idx="42">
                  <c:v>41514</c:v>
                </c:pt>
                <c:pt idx="43">
                  <c:v>41545</c:v>
                </c:pt>
                <c:pt idx="44">
                  <c:v>41575</c:v>
                </c:pt>
                <c:pt idx="45">
                  <c:v>41606</c:v>
                </c:pt>
                <c:pt idx="46">
                  <c:v>41636</c:v>
                </c:pt>
                <c:pt idx="47">
                  <c:v>41669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</c:numCache>
            </c:numRef>
          </c:cat>
          <c:val>
            <c:numRef>
              <c:f>Sheet1!$C$3:$C$61</c:f>
              <c:numCache>
                <c:formatCode>General</c:formatCode>
                <c:ptCount val="59"/>
                <c:pt idx="0" formatCode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00706936"/>
        <c:axId val="400709288"/>
      </c:barChart>
      <c:dateAx>
        <c:axId val="400706936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ln w="25879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2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0709288"/>
        <c:crossesAt val="0"/>
        <c:auto val="1"/>
        <c:lblOffset val="100"/>
        <c:baseTimeUnit val="months"/>
        <c:majorUnit val="2"/>
        <c:minorUnit val="1"/>
      </c:dateAx>
      <c:valAx>
        <c:axId val="400709288"/>
        <c:scaling>
          <c:orientation val="minMax"/>
          <c:min val="150"/>
        </c:scaling>
        <c:delete val="0"/>
        <c:axPos val="l"/>
        <c:majorGridlines>
          <c:spPr>
            <a:ln w="3235">
              <a:solidFill>
                <a:schemeClr val="tx1"/>
              </a:solidFill>
              <a:prstDash val="solid"/>
            </a:ln>
          </c:spPr>
        </c:majorGridlines>
        <c:numFmt formatCode="#,##0_);[Red]\(#,##0\)" sourceLinked="0"/>
        <c:majorTickMark val="out"/>
        <c:minorTickMark val="none"/>
        <c:tickLblPos val="nextTo"/>
        <c:spPr>
          <a:ln w="2587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2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0706936"/>
        <c:crosses val="autoZero"/>
        <c:crossBetween val="between"/>
      </c:valAx>
      <c:spPr>
        <a:solidFill>
          <a:srgbClr val="FFFFFF"/>
        </a:solidFill>
        <a:ln w="2587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34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65152E-BCCC-4541-9434-6294DE38F56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EE7BA0-629C-4B85-B4AD-7E22DED1A99C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Data Breach Event</a:t>
          </a:r>
          <a:endParaRPr lang="en-US" dirty="0">
            <a:solidFill>
              <a:schemeClr val="bg1"/>
            </a:solidFill>
          </a:endParaRPr>
        </a:p>
      </dgm:t>
    </dgm:pt>
    <dgm:pt modelId="{1567C19D-C1BB-49DD-8291-657F4EEF2DF7}" type="parTrans" cxnId="{6CEEA439-2F00-4982-9871-503A5365E2DF}">
      <dgm:prSet/>
      <dgm:spPr/>
      <dgm:t>
        <a:bodyPr/>
        <a:lstStyle/>
        <a:p>
          <a:endParaRPr lang="en-US"/>
        </a:p>
      </dgm:t>
    </dgm:pt>
    <dgm:pt modelId="{089A64FA-F977-4B37-B89F-2EF8C1433DDF}" type="sibTrans" cxnId="{6CEEA439-2F00-4982-9871-503A5365E2DF}">
      <dgm:prSet/>
      <dgm:spPr/>
      <dgm:t>
        <a:bodyPr/>
        <a:lstStyle/>
        <a:p>
          <a:endParaRPr lang="en-US"/>
        </a:p>
      </dgm:t>
    </dgm:pt>
    <dgm:pt modelId="{5F82ADDF-1E91-467C-A264-860ED8DCA426}">
      <dgm:prSet phldrT="[Text]" custT="1"/>
      <dgm:spPr/>
      <dgm:t>
        <a:bodyPr/>
        <a:lstStyle/>
        <a:p>
          <a:r>
            <a:rPr lang="en-US" sz="1600" dirty="0" smtClean="0"/>
            <a:t>Costs of notifying affecting individuals </a:t>
          </a:r>
          <a:endParaRPr lang="en-US" sz="1600" dirty="0"/>
        </a:p>
      </dgm:t>
    </dgm:pt>
    <dgm:pt modelId="{B29318E9-7C07-4CD5-9C1C-11978CFFCA78}" type="parTrans" cxnId="{7B70DE45-1D9C-4F31-894D-914B84C1AD81}">
      <dgm:prSet/>
      <dgm:spPr/>
      <dgm:t>
        <a:bodyPr/>
        <a:lstStyle/>
        <a:p>
          <a:endParaRPr lang="en-US"/>
        </a:p>
      </dgm:t>
    </dgm:pt>
    <dgm:pt modelId="{0CE931A9-4842-44F8-A23A-CE7B9271682A}" type="sibTrans" cxnId="{7B70DE45-1D9C-4F31-894D-914B84C1AD81}">
      <dgm:prSet/>
      <dgm:spPr/>
      <dgm:t>
        <a:bodyPr/>
        <a:lstStyle/>
        <a:p>
          <a:endParaRPr lang="en-US"/>
        </a:p>
      </dgm:t>
    </dgm:pt>
    <dgm:pt modelId="{6BBC841D-9638-41ED-BDD4-2259171F964B}">
      <dgm:prSet phldrT="[Text]"/>
      <dgm:spPr/>
      <dgm:t>
        <a:bodyPr/>
        <a:lstStyle/>
        <a:p>
          <a:r>
            <a:rPr lang="en-US" dirty="0" smtClean="0"/>
            <a:t>Defense and settlement costs</a:t>
          </a:r>
          <a:endParaRPr lang="en-US" dirty="0"/>
        </a:p>
      </dgm:t>
    </dgm:pt>
    <dgm:pt modelId="{E9612BF7-8DF6-43D8-9F23-D6B69FB5EE55}" type="parTrans" cxnId="{51978744-9307-4E70-9402-D828F43DA9D1}">
      <dgm:prSet/>
      <dgm:spPr/>
      <dgm:t>
        <a:bodyPr/>
        <a:lstStyle/>
        <a:p>
          <a:endParaRPr lang="en-US"/>
        </a:p>
      </dgm:t>
    </dgm:pt>
    <dgm:pt modelId="{3B0261EE-CFB6-48AB-8E0B-0449F35B4D72}" type="sibTrans" cxnId="{51978744-9307-4E70-9402-D828F43DA9D1}">
      <dgm:prSet/>
      <dgm:spPr/>
      <dgm:t>
        <a:bodyPr/>
        <a:lstStyle/>
        <a:p>
          <a:endParaRPr lang="en-US"/>
        </a:p>
      </dgm:t>
    </dgm:pt>
    <dgm:pt modelId="{DDE525F0-70D8-45F0-9682-5D1D4141DDC1}">
      <dgm:prSet phldrT="[Text]" custT="1"/>
      <dgm:spPr/>
      <dgm:t>
        <a:bodyPr/>
        <a:lstStyle/>
        <a:p>
          <a:r>
            <a:rPr lang="en-US" sz="1600" dirty="0" smtClean="0"/>
            <a:t>Lost customers and damaged reputation</a:t>
          </a:r>
          <a:endParaRPr lang="en-US" sz="1600" dirty="0"/>
        </a:p>
      </dgm:t>
    </dgm:pt>
    <dgm:pt modelId="{8EACBA72-0736-4829-BF79-2B5DEFF075E3}" type="parTrans" cxnId="{56860E61-6CFD-4773-8191-2F5031C8B89E}">
      <dgm:prSet/>
      <dgm:spPr/>
      <dgm:t>
        <a:bodyPr/>
        <a:lstStyle/>
        <a:p>
          <a:endParaRPr lang="en-US"/>
        </a:p>
      </dgm:t>
    </dgm:pt>
    <dgm:pt modelId="{FE6DE75F-9137-46B6-9AE9-0545233FF6B3}" type="sibTrans" cxnId="{56860E61-6CFD-4773-8191-2F5031C8B89E}">
      <dgm:prSet/>
      <dgm:spPr/>
      <dgm:t>
        <a:bodyPr/>
        <a:lstStyle/>
        <a:p>
          <a:endParaRPr lang="en-US"/>
        </a:p>
      </dgm:t>
    </dgm:pt>
    <dgm:pt modelId="{9321480D-3849-499F-9149-3F1E97383D0E}">
      <dgm:prSet phldrT="[Text]"/>
      <dgm:spPr/>
      <dgm:t>
        <a:bodyPr/>
        <a:lstStyle/>
        <a:p>
          <a:endParaRPr lang="en-US" dirty="0"/>
        </a:p>
      </dgm:t>
    </dgm:pt>
    <dgm:pt modelId="{3BAF80CF-93F2-486D-9D21-FD2B5778DFD2}" type="parTrans" cxnId="{8BEF2BAD-EC03-4781-A20C-BC1E0B655708}">
      <dgm:prSet/>
      <dgm:spPr/>
      <dgm:t>
        <a:bodyPr/>
        <a:lstStyle/>
        <a:p>
          <a:endParaRPr lang="en-US"/>
        </a:p>
      </dgm:t>
    </dgm:pt>
    <dgm:pt modelId="{558F8CCC-40FC-40E0-B992-4EB1CD746BC2}" type="sibTrans" cxnId="{8BEF2BAD-EC03-4781-A20C-BC1E0B655708}">
      <dgm:prSet/>
      <dgm:spPr/>
      <dgm:t>
        <a:bodyPr/>
        <a:lstStyle/>
        <a:p>
          <a:endParaRPr lang="en-US"/>
        </a:p>
      </dgm:t>
    </dgm:pt>
    <dgm:pt modelId="{B0602C1E-C48C-4D54-B662-B174A3E82681}">
      <dgm:prSet phldrT="[Text]" custT="1"/>
      <dgm:spPr/>
      <dgm:t>
        <a:bodyPr/>
        <a:lstStyle/>
        <a:p>
          <a:r>
            <a:rPr lang="en-US" sz="1600" dirty="0" smtClean="0"/>
            <a:t>Cyber extortion payments</a:t>
          </a:r>
          <a:endParaRPr lang="en-US" sz="1600" dirty="0"/>
        </a:p>
      </dgm:t>
    </dgm:pt>
    <dgm:pt modelId="{5AAF6B1F-FFD4-4287-9E40-00DD33C9EB39}" type="parTrans" cxnId="{0A89056E-30BD-4E92-A91D-BC7E7AB6775A}">
      <dgm:prSet/>
      <dgm:spPr/>
      <dgm:t>
        <a:bodyPr/>
        <a:lstStyle/>
        <a:p>
          <a:endParaRPr lang="en-US"/>
        </a:p>
      </dgm:t>
    </dgm:pt>
    <dgm:pt modelId="{CDEFA36E-4644-4641-9516-600D197FFF57}" type="sibTrans" cxnId="{0A89056E-30BD-4E92-A91D-BC7E7AB6775A}">
      <dgm:prSet/>
      <dgm:spPr/>
      <dgm:t>
        <a:bodyPr/>
        <a:lstStyle/>
        <a:p>
          <a:endParaRPr lang="en-US"/>
        </a:p>
      </dgm:t>
    </dgm:pt>
    <dgm:pt modelId="{847C7364-11AA-4DC2-925F-B3CBC54ECB48}">
      <dgm:prSet phldrT="[Text]" custT="1"/>
      <dgm:spPr/>
      <dgm:t>
        <a:bodyPr/>
        <a:lstStyle/>
        <a:p>
          <a:r>
            <a:rPr lang="en-US" sz="1600" dirty="0" smtClean="0"/>
            <a:t>Costs of notifying regulatory authorities</a:t>
          </a:r>
          <a:endParaRPr lang="en-US" sz="1600" dirty="0"/>
        </a:p>
      </dgm:t>
    </dgm:pt>
    <dgm:pt modelId="{B786CD19-95D2-4F8F-820A-CD58EEB81FF8}" type="parTrans" cxnId="{667D5494-5CE0-4FF2-9EFE-BB06FF1E7442}">
      <dgm:prSet/>
      <dgm:spPr/>
      <dgm:t>
        <a:bodyPr/>
        <a:lstStyle/>
        <a:p>
          <a:endParaRPr lang="en-US"/>
        </a:p>
      </dgm:t>
    </dgm:pt>
    <dgm:pt modelId="{6E00D103-71AA-4332-BF43-7EFE48F32CAE}" type="sibTrans" cxnId="{667D5494-5CE0-4FF2-9EFE-BB06FF1E7442}">
      <dgm:prSet/>
      <dgm:spPr/>
      <dgm:t>
        <a:bodyPr/>
        <a:lstStyle/>
        <a:p>
          <a:endParaRPr lang="en-US"/>
        </a:p>
      </dgm:t>
    </dgm:pt>
    <dgm:pt modelId="{D45ADFEC-7227-45ED-80AA-E792832CF994}">
      <dgm:prSet phldrT="[Text]"/>
      <dgm:spPr/>
      <dgm:t>
        <a:bodyPr/>
        <a:lstStyle/>
        <a:p>
          <a:endParaRPr lang="en-US" dirty="0"/>
        </a:p>
      </dgm:t>
    </dgm:pt>
    <dgm:pt modelId="{5DBF9A8A-DA02-424B-8E1F-E988E5B6820B}" type="parTrans" cxnId="{0E8F3568-C0A8-400B-800B-B90C07804FBA}">
      <dgm:prSet/>
      <dgm:spPr/>
      <dgm:t>
        <a:bodyPr/>
        <a:lstStyle/>
        <a:p>
          <a:endParaRPr lang="en-US"/>
        </a:p>
      </dgm:t>
    </dgm:pt>
    <dgm:pt modelId="{4902897B-FE49-4618-BC95-92338A266511}" type="sibTrans" cxnId="{0E8F3568-C0A8-400B-800B-B90C07804FBA}">
      <dgm:prSet/>
      <dgm:spPr/>
      <dgm:t>
        <a:bodyPr/>
        <a:lstStyle/>
        <a:p>
          <a:endParaRPr lang="en-US"/>
        </a:p>
      </dgm:t>
    </dgm:pt>
    <dgm:pt modelId="{4B42B842-6B2E-4003-A569-8DB2D07605DE}">
      <dgm:prSet phldrT="[Text]"/>
      <dgm:spPr/>
      <dgm:t>
        <a:bodyPr/>
        <a:lstStyle/>
        <a:p>
          <a:endParaRPr lang="en-US" dirty="0"/>
        </a:p>
      </dgm:t>
    </dgm:pt>
    <dgm:pt modelId="{95E955F2-DC47-4E59-8C4C-A157DBA07121}" type="parTrans" cxnId="{91E38686-48A5-4514-A469-7C3FFADC0D37}">
      <dgm:prSet/>
      <dgm:spPr/>
      <dgm:t>
        <a:bodyPr/>
        <a:lstStyle/>
        <a:p>
          <a:endParaRPr lang="en-US"/>
        </a:p>
      </dgm:t>
    </dgm:pt>
    <dgm:pt modelId="{39887C53-1830-4F8D-801B-AAFF4BEE6A73}" type="sibTrans" cxnId="{91E38686-48A5-4514-A469-7C3FFADC0D37}">
      <dgm:prSet/>
      <dgm:spPr/>
      <dgm:t>
        <a:bodyPr/>
        <a:lstStyle/>
        <a:p>
          <a:endParaRPr lang="en-US"/>
        </a:p>
      </dgm:t>
    </dgm:pt>
    <dgm:pt modelId="{F238AA70-11E4-4313-A751-C3893A93367B}">
      <dgm:prSet phldrT="[Text]" custT="1"/>
      <dgm:spPr/>
      <dgm:t>
        <a:bodyPr/>
        <a:lstStyle/>
        <a:p>
          <a:endParaRPr lang="en-US"/>
        </a:p>
      </dgm:t>
    </dgm:pt>
    <dgm:pt modelId="{E3912C89-D80E-468E-BD43-AD61106A2D9F}" type="parTrans" cxnId="{1D7F9148-6C95-4356-9711-FE690AD5DDDC}">
      <dgm:prSet/>
      <dgm:spPr/>
      <dgm:t>
        <a:bodyPr/>
        <a:lstStyle/>
        <a:p>
          <a:endParaRPr lang="en-US"/>
        </a:p>
      </dgm:t>
    </dgm:pt>
    <dgm:pt modelId="{479F126A-6D40-4053-B9AC-BFFB06DFC8FD}" type="sibTrans" cxnId="{1D7F9148-6C95-4356-9711-FE690AD5DDDC}">
      <dgm:prSet/>
      <dgm:spPr/>
      <dgm:t>
        <a:bodyPr/>
        <a:lstStyle/>
        <a:p>
          <a:endParaRPr lang="en-US"/>
        </a:p>
      </dgm:t>
    </dgm:pt>
    <dgm:pt modelId="{BB9CDE7A-964C-41EA-9FA4-73AAEF6C8C87}">
      <dgm:prSet phldrT="[Text]" custT="1"/>
      <dgm:spPr/>
      <dgm:t>
        <a:bodyPr/>
        <a:lstStyle/>
        <a:p>
          <a:r>
            <a:rPr lang="en-US" sz="1600" dirty="0" smtClean="0"/>
            <a:t>Regulatory fines at home &amp; abroad</a:t>
          </a:r>
          <a:endParaRPr lang="en-US" sz="1600" dirty="0"/>
        </a:p>
      </dgm:t>
    </dgm:pt>
    <dgm:pt modelId="{0DB401ED-9501-47A0-9722-FFB671C5363B}" type="parTrans" cxnId="{B0D646C6-1166-4397-A81A-56DA55EB74D4}">
      <dgm:prSet/>
      <dgm:spPr/>
      <dgm:t>
        <a:bodyPr/>
        <a:lstStyle/>
        <a:p>
          <a:endParaRPr lang="en-US"/>
        </a:p>
      </dgm:t>
    </dgm:pt>
    <dgm:pt modelId="{675EE0BE-E249-4D58-9275-65AB4D4FF5B0}" type="sibTrans" cxnId="{B0D646C6-1166-4397-A81A-56DA55EB74D4}">
      <dgm:prSet/>
      <dgm:spPr/>
      <dgm:t>
        <a:bodyPr/>
        <a:lstStyle/>
        <a:p>
          <a:endParaRPr lang="en-US"/>
        </a:p>
      </dgm:t>
    </dgm:pt>
    <dgm:pt modelId="{5E3C44D8-D7C4-4741-BFE7-B40E83E0810E}">
      <dgm:prSet phldrT="[Text]" custT="1"/>
      <dgm:spPr/>
      <dgm:t>
        <a:bodyPr/>
        <a:lstStyle/>
        <a:p>
          <a:r>
            <a:rPr lang="en-US" sz="1600" dirty="0" smtClean="0"/>
            <a:t>Business Income Loss</a:t>
          </a:r>
          <a:endParaRPr lang="en-US" sz="1600" dirty="0"/>
        </a:p>
      </dgm:t>
    </dgm:pt>
    <dgm:pt modelId="{419C214F-5B37-41C8-8489-BA7258B8F6B9}" type="parTrans" cxnId="{D40570A0-350A-4577-AEBF-FFECE0FBD67E}">
      <dgm:prSet/>
      <dgm:spPr/>
      <dgm:t>
        <a:bodyPr/>
        <a:lstStyle/>
        <a:p>
          <a:endParaRPr lang="en-US"/>
        </a:p>
      </dgm:t>
    </dgm:pt>
    <dgm:pt modelId="{23022F15-57E7-4484-A5E9-2EC47C0A06E3}" type="sibTrans" cxnId="{D40570A0-350A-4577-AEBF-FFECE0FBD67E}">
      <dgm:prSet/>
      <dgm:spPr/>
      <dgm:t>
        <a:bodyPr/>
        <a:lstStyle/>
        <a:p>
          <a:endParaRPr lang="en-US"/>
        </a:p>
      </dgm:t>
    </dgm:pt>
    <dgm:pt modelId="{84B2A22D-953A-4877-BEBA-FF0CC0260630}" type="pres">
      <dgm:prSet presAssocID="{BB65152E-BCCC-4541-9434-6294DE38F5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C1CC195-821B-4304-9293-2FDD928A06EE}" type="pres">
      <dgm:prSet presAssocID="{1AEE7BA0-629C-4B85-B4AD-7E22DED1A99C}" presName="singleCycle" presStyleCnt="0"/>
      <dgm:spPr/>
    </dgm:pt>
    <dgm:pt modelId="{F2D50769-82FD-4084-8E03-110D6579274B}" type="pres">
      <dgm:prSet presAssocID="{1AEE7BA0-629C-4B85-B4AD-7E22DED1A99C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652BDA42-9255-444F-BF4F-48E006951B2F}" type="pres">
      <dgm:prSet presAssocID="{B29318E9-7C07-4CD5-9C1C-11978CFFCA78}" presName="Name56" presStyleLbl="parChTrans1D2" presStyleIdx="0" presStyleCnt="7"/>
      <dgm:spPr/>
      <dgm:t>
        <a:bodyPr/>
        <a:lstStyle/>
        <a:p>
          <a:endParaRPr lang="en-US"/>
        </a:p>
      </dgm:t>
    </dgm:pt>
    <dgm:pt modelId="{6CD08984-0F29-4332-9FF8-AC58E7CEEB64}" type="pres">
      <dgm:prSet presAssocID="{5F82ADDF-1E91-467C-A264-860ED8DCA426}" presName="text0" presStyleLbl="node1" presStyleIdx="1" presStyleCnt="8" custScaleX="156983" custRadScaleRad="99038" custRadScaleInc="-5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9E4B6F-5BC6-4833-8340-6DC678159372}" type="pres">
      <dgm:prSet presAssocID="{E9612BF7-8DF6-43D8-9F23-D6B69FB5EE55}" presName="Name56" presStyleLbl="parChTrans1D2" presStyleIdx="1" presStyleCnt="7"/>
      <dgm:spPr/>
      <dgm:t>
        <a:bodyPr/>
        <a:lstStyle/>
        <a:p>
          <a:endParaRPr lang="en-US"/>
        </a:p>
      </dgm:t>
    </dgm:pt>
    <dgm:pt modelId="{9085E4C5-3192-416F-86F0-ABBA20B2171B}" type="pres">
      <dgm:prSet presAssocID="{6BBC841D-9638-41ED-BDD4-2259171F964B}" presName="text0" presStyleLbl="node1" presStyleIdx="2" presStyleCnt="8" custScaleX="169376" custScaleY="106338" custRadScaleRad="122303" custRadScaleInc="29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13E86-89D2-4212-AEED-7FBC7097AEBA}" type="pres">
      <dgm:prSet presAssocID="{8EACBA72-0736-4829-BF79-2B5DEFF075E3}" presName="Name56" presStyleLbl="parChTrans1D2" presStyleIdx="2" presStyleCnt="7"/>
      <dgm:spPr/>
      <dgm:t>
        <a:bodyPr/>
        <a:lstStyle/>
        <a:p>
          <a:endParaRPr lang="en-US"/>
        </a:p>
      </dgm:t>
    </dgm:pt>
    <dgm:pt modelId="{5FE1A525-6534-451B-8D78-FB9676DF26AD}" type="pres">
      <dgm:prSet presAssocID="{DDE525F0-70D8-45F0-9682-5D1D4141DDC1}" presName="text0" presStyleLbl="node1" presStyleIdx="3" presStyleCnt="8" custScaleX="181840" custScaleY="82543" custRadScaleRad="111481" custRadScaleInc="-54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F10663-8C4C-4B90-9C61-0833B6F849A5}" type="pres">
      <dgm:prSet presAssocID="{5AAF6B1F-FFD4-4287-9E40-00DD33C9EB39}" presName="Name56" presStyleLbl="parChTrans1D2" presStyleIdx="3" presStyleCnt="7"/>
      <dgm:spPr/>
      <dgm:t>
        <a:bodyPr/>
        <a:lstStyle/>
        <a:p>
          <a:endParaRPr lang="en-US"/>
        </a:p>
      </dgm:t>
    </dgm:pt>
    <dgm:pt modelId="{9F2A84AB-C033-4C2A-AEC3-50C6B90266E5}" type="pres">
      <dgm:prSet presAssocID="{B0602C1E-C48C-4D54-B662-B174A3E82681}" presName="text0" presStyleLbl="node1" presStyleIdx="4" presStyleCnt="8" custScaleX="183622" custScaleY="77456" custRadScaleRad="134561" custRadScaleInc="-1315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57D84-431E-47DE-B7A5-2230E9C33475}" type="pres">
      <dgm:prSet presAssocID="{419C214F-5B37-41C8-8489-BA7258B8F6B9}" presName="Name56" presStyleLbl="parChTrans1D2" presStyleIdx="4" presStyleCnt="7"/>
      <dgm:spPr/>
      <dgm:t>
        <a:bodyPr/>
        <a:lstStyle/>
        <a:p>
          <a:endParaRPr lang="en-US"/>
        </a:p>
      </dgm:t>
    </dgm:pt>
    <dgm:pt modelId="{D52CB5E7-AF9C-4FD2-9476-BEB2B98D0511}" type="pres">
      <dgm:prSet presAssocID="{5E3C44D8-D7C4-4741-BFE7-B40E83E0810E}" presName="text0" presStyleLbl="node1" presStyleIdx="5" presStyleCnt="8" custScaleX="171241" custScaleY="65724" custRadScaleRad="97661" custRadScaleInc="-1002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04EC1-DC11-4F75-8AF3-AA81E7A85C4C}" type="pres">
      <dgm:prSet presAssocID="{0DB401ED-9501-47A0-9722-FFB671C5363B}" presName="Name56" presStyleLbl="parChTrans1D2" presStyleIdx="5" presStyleCnt="7"/>
      <dgm:spPr/>
      <dgm:t>
        <a:bodyPr/>
        <a:lstStyle/>
        <a:p>
          <a:endParaRPr lang="en-US"/>
        </a:p>
      </dgm:t>
    </dgm:pt>
    <dgm:pt modelId="{034AE756-2580-4AA7-99D3-C950C00E90B8}" type="pres">
      <dgm:prSet presAssocID="{BB9CDE7A-964C-41EA-9FA4-73AAEF6C8C87}" presName="text0" presStyleLbl="node1" presStyleIdx="6" presStyleCnt="8" custScaleX="151172" custRadScaleRad="109930" custRadScaleInc="49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700EE-352D-47CD-BDBB-368BAD1A15C3}" type="pres">
      <dgm:prSet presAssocID="{B786CD19-95D2-4F8F-820A-CD58EEB81FF8}" presName="Name56" presStyleLbl="parChTrans1D2" presStyleIdx="6" presStyleCnt="7"/>
      <dgm:spPr/>
      <dgm:t>
        <a:bodyPr/>
        <a:lstStyle/>
        <a:p>
          <a:endParaRPr lang="en-US"/>
        </a:p>
      </dgm:t>
    </dgm:pt>
    <dgm:pt modelId="{3B13E823-8352-42F1-9CF9-3137D4F8DADE}" type="pres">
      <dgm:prSet presAssocID="{847C7364-11AA-4DC2-925F-B3CBC54ECB48}" presName="text0" presStyleLbl="node1" presStyleIdx="7" presStyleCnt="8" custScaleX="174123" custRadScaleRad="122254" custRadScaleInc="-20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E38686-48A5-4514-A469-7C3FFADC0D37}" srcId="{BB65152E-BCCC-4541-9434-6294DE38F568}" destId="{4B42B842-6B2E-4003-A569-8DB2D07605DE}" srcOrd="1" destOrd="0" parTransId="{95E955F2-DC47-4E59-8C4C-A157DBA07121}" sibTransId="{39887C53-1830-4F8D-801B-AAFF4BEE6A73}"/>
    <dgm:cxn modelId="{29BB4D24-5FCA-46E4-A105-BB2FB6AAFDDF}" type="presOf" srcId="{0DB401ED-9501-47A0-9722-FFB671C5363B}" destId="{80D04EC1-DC11-4F75-8AF3-AA81E7A85C4C}" srcOrd="0" destOrd="0" presId="urn:microsoft.com/office/officeart/2008/layout/RadialCluster"/>
    <dgm:cxn modelId="{0ED9963F-7440-4E53-AAE2-7E3B33B09B94}" type="presOf" srcId="{1AEE7BA0-629C-4B85-B4AD-7E22DED1A99C}" destId="{F2D50769-82FD-4084-8E03-110D6579274B}" srcOrd="0" destOrd="0" presId="urn:microsoft.com/office/officeart/2008/layout/RadialCluster"/>
    <dgm:cxn modelId="{56860E61-6CFD-4773-8191-2F5031C8B89E}" srcId="{1AEE7BA0-629C-4B85-B4AD-7E22DED1A99C}" destId="{DDE525F0-70D8-45F0-9682-5D1D4141DDC1}" srcOrd="2" destOrd="0" parTransId="{8EACBA72-0736-4829-BF79-2B5DEFF075E3}" sibTransId="{FE6DE75F-9137-46B6-9AE9-0545233FF6B3}"/>
    <dgm:cxn modelId="{FEA0AA11-7E3D-4CEA-AAA5-71415D944689}" type="presOf" srcId="{DDE525F0-70D8-45F0-9682-5D1D4141DDC1}" destId="{5FE1A525-6534-451B-8D78-FB9676DF26AD}" srcOrd="0" destOrd="0" presId="urn:microsoft.com/office/officeart/2008/layout/RadialCluster"/>
    <dgm:cxn modelId="{1CAA4A55-2787-4FFB-B3F0-D02B266BA6B1}" type="presOf" srcId="{847C7364-11AA-4DC2-925F-B3CBC54ECB48}" destId="{3B13E823-8352-42F1-9CF9-3137D4F8DADE}" srcOrd="0" destOrd="0" presId="urn:microsoft.com/office/officeart/2008/layout/RadialCluster"/>
    <dgm:cxn modelId="{5B14341B-C098-40DC-94FF-101A14CA96B1}" type="presOf" srcId="{B29318E9-7C07-4CD5-9C1C-11978CFFCA78}" destId="{652BDA42-9255-444F-BF4F-48E006951B2F}" srcOrd="0" destOrd="0" presId="urn:microsoft.com/office/officeart/2008/layout/RadialCluster"/>
    <dgm:cxn modelId="{3C0B8D25-00B4-4BDD-B9CD-CDB10954B186}" type="presOf" srcId="{B0602C1E-C48C-4D54-B662-B174A3E82681}" destId="{9F2A84AB-C033-4C2A-AEC3-50C6B90266E5}" srcOrd="0" destOrd="0" presId="urn:microsoft.com/office/officeart/2008/layout/RadialCluster"/>
    <dgm:cxn modelId="{667D5494-5CE0-4FF2-9EFE-BB06FF1E7442}" srcId="{1AEE7BA0-629C-4B85-B4AD-7E22DED1A99C}" destId="{847C7364-11AA-4DC2-925F-B3CBC54ECB48}" srcOrd="6" destOrd="0" parTransId="{B786CD19-95D2-4F8F-820A-CD58EEB81FF8}" sibTransId="{6E00D103-71AA-4332-BF43-7EFE48F32CAE}"/>
    <dgm:cxn modelId="{9AE69FD1-BBC6-43F8-910A-D65A050A1AA6}" type="presOf" srcId="{5E3C44D8-D7C4-4741-BFE7-B40E83E0810E}" destId="{D52CB5E7-AF9C-4FD2-9476-BEB2B98D0511}" srcOrd="0" destOrd="0" presId="urn:microsoft.com/office/officeart/2008/layout/RadialCluster"/>
    <dgm:cxn modelId="{0A89056E-30BD-4E92-A91D-BC7E7AB6775A}" srcId="{1AEE7BA0-629C-4B85-B4AD-7E22DED1A99C}" destId="{B0602C1E-C48C-4D54-B662-B174A3E82681}" srcOrd="3" destOrd="0" parTransId="{5AAF6B1F-FFD4-4287-9E40-00DD33C9EB39}" sibTransId="{CDEFA36E-4644-4641-9516-600D197FFF57}"/>
    <dgm:cxn modelId="{51978744-9307-4E70-9402-D828F43DA9D1}" srcId="{1AEE7BA0-629C-4B85-B4AD-7E22DED1A99C}" destId="{6BBC841D-9638-41ED-BDD4-2259171F964B}" srcOrd="1" destOrd="0" parTransId="{E9612BF7-8DF6-43D8-9F23-D6B69FB5EE55}" sibTransId="{3B0261EE-CFB6-48AB-8E0B-0449F35B4D72}"/>
    <dgm:cxn modelId="{F7201105-DF51-4B5C-A46F-FFA163542C9C}" type="presOf" srcId="{6BBC841D-9638-41ED-BDD4-2259171F964B}" destId="{9085E4C5-3192-416F-86F0-ABBA20B2171B}" srcOrd="0" destOrd="0" presId="urn:microsoft.com/office/officeart/2008/layout/RadialCluster"/>
    <dgm:cxn modelId="{1D7F9148-6C95-4356-9711-FE690AD5DDDC}" srcId="{1AEE7BA0-629C-4B85-B4AD-7E22DED1A99C}" destId="{F238AA70-11E4-4313-A751-C3893A93367B}" srcOrd="8" destOrd="0" parTransId="{E3912C89-D80E-468E-BD43-AD61106A2D9F}" sibTransId="{479F126A-6D40-4053-B9AC-BFFB06DFC8FD}"/>
    <dgm:cxn modelId="{1DC3DD7C-23D7-419C-B0A5-4164CED3273A}" type="presOf" srcId="{5AAF6B1F-FFD4-4287-9E40-00DD33C9EB39}" destId="{EAF10663-8C4C-4B90-9C61-0833B6F849A5}" srcOrd="0" destOrd="0" presId="urn:microsoft.com/office/officeart/2008/layout/RadialCluster"/>
    <dgm:cxn modelId="{8BEF2BAD-EC03-4781-A20C-BC1E0B655708}" srcId="{4B42B842-6B2E-4003-A569-8DB2D07605DE}" destId="{9321480D-3849-499F-9149-3F1E97383D0E}" srcOrd="0" destOrd="0" parTransId="{3BAF80CF-93F2-486D-9D21-FD2B5778DFD2}" sibTransId="{558F8CCC-40FC-40E0-B992-4EB1CD746BC2}"/>
    <dgm:cxn modelId="{B0D646C6-1166-4397-A81A-56DA55EB74D4}" srcId="{1AEE7BA0-629C-4B85-B4AD-7E22DED1A99C}" destId="{BB9CDE7A-964C-41EA-9FA4-73AAEF6C8C87}" srcOrd="5" destOrd="0" parTransId="{0DB401ED-9501-47A0-9722-FFB671C5363B}" sibTransId="{675EE0BE-E249-4D58-9275-65AB4D4FF5B0}"/>
    <dgm:cxn modelId="{D40570A0-350A-4577-AEBF-FFECE0FBD67E}" srcId="{1AEE7BA0-629C-4B85-B4AD-7E22DED1A99C}" destId="{5E3C44D8-D7C4-4741-BFE7-B40E83E0810E}" srcOrd="4" destOrd="0" parTransId="{419C214F-5B37-41C8-8489-BA7258B8F6B9}" sibTransId="{23022F15-57E7-4484-A5E9-2EC47C0A06E3}"/>
    <dgm:cxn modelId="{0E8F3568-C0A8-400B-800B-B90C07804FBA}" srcId="{1AEE7BA0-629C-4B85-B4AD-7E22DED1A99C}" destId="{D45ADFEC-7227-45ED-80AA-E792832CF994}" srcOrd="7" destOrd="0" parTransId="{5DBF9A8A-DA02-424B-8E1F-E988E5B6820B}" sibTransId="{4902897B-FE49-4618-BC95-92338A266511}"/>
    <dgm:cxn modelId="{6CEEA439-2F00-4982-9871-503A5365E2DF}" srcId="{BB65152E-BCCC-4541-9434-6294DE38F568}" destId="{1AEE7BA0-629C-4B85-B4AD-7E22DED1A99C}" srcOrd="0" destOrd="0" parTransId="{1567C19D-C1BB-49DD-8291-657F4EEF2DF7}" sibTransId="{089A64FA-F977-4B37-B89F-2EF8C1433DDF}"/>
    <dgm:cxn modelId="{D42E6010-BF8C-41A3-8953-6A85C2918127}" type="presOf" srcId="{E9612BF7-8DF6-43D8-9F23-D6B69FB5EE55}" destId="{BA9E4B6F-5BC6-4833-8340-6DC678159372}" srcOrd="0" destOrd="0" presId="urn:microsoft.com/office/officeart/2008/layout/RadialCluster"/>
    <dgm:cxn modelId="{7B70DE45-1D9C-4F31-894D-914B84C1AD81}" srcId="{1AEE7BA0-629C-4B85-B4AD-7E22DED1A99C}" destId="{5F82ADDF-1E91-467C-A264-860ED8DCA426}" srcOrd="0" destOrd="0" parTransId="{B29318E9-7C07-4CD5-9C1C-11978CFFCA78}" sibTransId="{0CE931A9-4842-44F8-A23A-CE7B9271682A}"/>
    <dgm:cxn modelId="{4927758A-1278-4615-B4E8-23EF962E7950}" type="presOf" srcId="{BB9CDE7A-964C-41EA-9FA4-73AAEF6C8C87}" destId="{034AE756-2580-4AA7-99D3-C950C00E90B8}" srcOrd="0" destOrd="0" presId="urn:microsoft.com/office/officeart/2008/layout/RadialCluster"/>
    <dgm:cxn modelId="{F19A9BEF-98DE-425D-A0D5-62C58076AEA5}" type="presOf" srcId="{8EACBA72-0736-4829-BF79-2B5DEFF075E3}" destId="{4B013E86-89D2-4212-AEED-7FBC7097AEBA}" srcOrd="0" destOrd="0" presId="urn:microsoft.com/office/officeart/2008/layout/RadialCluster"/>
    <dgm:cxn modelId="{CE10C7D5-8D89-45CE-B8D4-C9D3BD747875}" type="presOf" srcId="{419C214F-5B37-41C8-8489-BA7258B8F6B9}" destId="{50357D84-431E-47DE-B7A5-2230E9C33475}" srcOrd="0" destOrd="0" presId="urn:microsoft.com/office/officeart/2008/layout/RadialCluster"/>
    <dgm:cxn modelId="{13E311B0-08B7-4195-82FF-AF1052D20582}" type="presOf" srcId="{BB65152E-BCCC-4541-9434-6294DE38F568}" destId="{84B2A22D-953A-4877-BEBA-FF0CC0260630}" srcOrd="0" destOrd="0" presId="urn:microsoft.com/office/officeart/2008/layout/RadialCluster"/>
    <dgm:cxn modelId="{AF2668CE-C939-4A3C-ADBB-864880D8C22A}" type="presOf" srcId="{5F82ADDF-1E91-467C-A264-860ED8DCA426}" destId="{6CD08984-0F29-4332-9FF8-AC58E7CEEB64}" srcOrd="0" destOrd="0" presId="urn:microsoft.com/office/officeart/2008/layout/RadialCluster"/>
    <dgm:cxn modelId="{41B8F188-6526-428C-B638-6C9D11793404}" type="presOf" srcId="{B786CD19-95D2-4F8F-820A-CD58EEB81FF8}" destId="{91D700EE-352D-47CD-BDBB-368BAD1A15C3}" srcOrd="0" destOrd="0" presId="urn:microsoft.com/office/officeart/2008/layout/RadialCluster"/>
    <dgm:cxn modelId="{DF158373-6C37-4AFB-B8C8-F7476B8100FE}" type="presParOf" srcId="{84B2A22D-953A-4877-BEBA-FF0CC0260630}" destId="{3C1CC195-821B-4304-9293-2FDD928A06EE}" srcOrd="0" destOrd="0" presId="urn:microsoft.com/office/officeart/2008/layout/RadialCluster"/>
    <dgm:cxn modelId="{8122E6F8-B931-4126-B5CB-3D86A6ED684D}" type="presParOf" srcId="{3C1CC195-821B-4304-9293-2FDD928A06EE}" destId="{F2D50769-82FD-4084-8E03-110D6579274B}" srcOrd="0" destOrd="0" presId="urn:microsoft.com/office/officeart/2008/layout/RadialCluster"/>
    <dgm:cxn modelId="{999F2603-09AB-4103-A58F-5D567F9B8522}" type="presParOf" srcId="{3C1CC195-821B-4304-9293-2FDD928A06EE}" destId="{652BDA42-9255-444F-BF4F-48E006951B2F}" srcOrd="1" destOrd="0" presId="urn:microsoft.com/office/officeart/2008/layout/RadialCluster"/>
    <dgm:cxn modelId="{80C8A667-A57C-4501-8606-61B9130A0C21}" type="presParOf" srcId="{3C1CC195-821B-4304-9293-2FDD928A06EE}" destId="{6CD08984-0F29-4332-9FF8-AC58E7CEEB64}" srcOrd="2" destOrd="0" presId="urn:microsoft.com/office/officeart/2008/layout/RadialCluster"/>
    <dgm:cxn modelId="{D6ED2238-4CA3-44C9-9604-4B9E638886EF}" type="presParOf" srcId="{3C1CC195-821B-4304-9293-2FDD928A06EE}" destId="{BA9E4B6F-5BC6-4833-8340-6DC678159372}" srcOrd="3" destOrd="0" presId="urn:microsoft.com/office/officeart/2008/layout/RadialCluster"/>
    <dgm:cxn modelId="{54B48A57-722A-4E40-92BA-9F68C302EAA3}" type="presParOf" srcId="{3C1CC195-821B-4304-9293-2FDD928A06EE}" destId="{9085E4C5-3192-416F-86F0-ABBA20B2171B}" srcOrd="4" destOrd="0" presId="urn:microsoft.com/office/officeart/2008/layout/RadialCluster"/>
    <dgm:cxn modelId="{1A2F1275-42BB-457E-9424-4D731F7E75FA}" type="presParOf" srcId="{3C1CC195-821B-4304-9293-2FDD928A06EE}" destId="{4B013E86-89D2-4212-AEED-7FBC7097AEBA}" srcOrd="5" destOrd="0" presId="urn:microsoft.com/office/officeart/2008/layout/RadialCluster"/>
    <dgm:cxn modelId="{1072EE95-754E-4E46-A0C5-7292CC9D719C}" type="presParOf" srcId="{3C1CC195-821B-4304-9293-2FDD928A06EE}" destId="{5FE1A525-6534-451B-8D78-FB9676DF26AD}" srcOrd="6" destOrd="0" presId="urn:microsoft.com/office/officeart/2008/layout/RadialCluster"/>
    <dgm:cxn modelId="{962AB750-B38D-4C9F-BA89-8C3B3BF97876}" type="presParOf" srcId="{3C1CC195-821B-4304-9293-2FDD928A06EE}" destId="{EAF10663-8C4C-4B90-9C61-0833B6F849A5}" srcOrd="7" destOrd="0" presId="urn:microsoft.com/office/officeart/2008/layout/RadialCluster"/>
    <dgm:cxn modelId="{55226B82-02DF-4A93-99E8-DDB953410333}" type="presParOf" srcId="{3C1CC195-821B-4304-9293-2FDD928A06EE}" destId="{9F2A84AB-C033-4C2A-AEC3-50C6B90266E5}" srcOrd="8" destOrd="0" presId="urn:microsoft.com/office/officeart/2008/layout/RadialCluster"/>
    <dgm:cxn modelId="{D4C0E4F9-60EB-4595-ADA3-A067D5D303C5}" type="presParOf" srcId="{3C1CC195-821B-4304-9293-2FDD928A06EE}" destId="{50357D84-431E-47DE-B7A5-2230E9C33475}" srcOrd="9" destOrd="0" presId="urn:microsoft.com/office/officeart/2008/layout/RadialCluster"/>
    <dgm:cxn modelId="{9DDE6B6B-706C-4E08-BC4C-DBCB24D3B039}" type="presParOf" srcId="{3C1CC195-821B-4304-9293-2FDD928A06EE}" destId="{D52CB5E7-AF9C-4FD2-9476-BEB2B98D0511}" srcOrd="10" destOrd="0" presId="urn:microsoft.com/office/officeart/2008/layout/RadialCluster"/>
    <dgm:cxn modelId="{94A47081-7A8C-4721-BE35-33B9CDFF2CBE}" type="presParOf" srcId="{3C1CC195-821B-4304-9293-2FDD928A06EE}" destId="{80D04EC1-DC11-4F75-8AF3-AA81E7A85C4C}" srcOrd="11" destOrd="0" presId="urn:microsoft.com/office/officeart/2008/layout/RadialCluster"/>
    <dgm:cxn modelId="{DF137C46-D56A-42FA-B939-F45307648189}" type="presParOf" srcId="{3C1CC195-821B-4304-9293-2FDD928A06EE}" destId="{034AE756-2580-4AA7-99D3-C950C00E90B8}" srcOrd="12" destOrd="0" presId="urn:microsoft.com/office/officeart/2008/layout/RadialCluster"/>
    <dgm:cxn modelId="{CF5CA68C-B440-4869-857B-A340F8ACC859}" type="presParOf" srcId="{3C1CC195-821B-4304-9293-2FDD928A06EE}" destId="{91D700EE-352D-47CD-BDBB-368BAD1A15C3}" srcOrd="13" destOrd="0" presId="urn:microsoft.com/office/officeart/2008/layout/RadialCluster"/>
    <dgm:cxn modelId="{2CB299DD-FAFE-427D-ABAD-ED0F527B8F27}" type="presParOf" srcId="{3C1CC195-821B-4304-9293-2FDD928A06EE}" destId="{3B13E823-8352-42F1-9CF9-3137D4F8DADE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2BD684-3FF6-4952-B43F-4567C9363BF9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F7F1F61F-999A-45FC-BFCF-ED72631DB0F1}">
      <dgm:prSet phldrT="[Text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n-US" sz="2000" dirty="0" smtClean="0"/>
            <a:t>Loss Prevention</a:t>
          </a:r>
          <a:endParaRPr lang="en-US" sz="2000" dirty="0"/>
        </a:p>
      </dgm:t>
    </dgm:pt>
    <dgm:pt modelId="{E9ED9BB9-00CF-441D-8117-BAE04DDB9B3F}" type="parTrans" cxnId="{34E7A899-BA24-4F12-AD8F-47A0BB54E7CE}">
      <dgm:prSet/>
      <dgm:spPr/>
      <dgm:t>
        <a:bodyPr/>
        <a:lstStyle/>
        <a:p>
          <a:endParaRPr lang="en-US"/>
        </a:p>
      </dgm:t>
    </dgm:pt>
    <dgm:pt modelId="{8B724AC2-D0F8-4560-869E-91A9006E5899}" type="sibTrans" cxnId="{34E7A899-BA24-4F12-AD8F-47A0BB54E7CE}">
      <dgm:prSet/>
      <dgm:spPr/>
      <dgm:t>
        <a:bodyPr/>
        <a:lstStyle/>
        <a:p>
          <a:endParaRPr lang="en-US"/>
        </a:p>
      </dgm:t>
    </dgm:pt>
    <dgm:pt modelId="{A70948A3-6457-4E59-B7FC-DC1CB9FB8993}">
      <dgm:prSet phldrT="[Text]"/>
      <dgm:spPr/>
      <dgm:t>
        <a:bodyPr/>
        <a:lstStyle/>
        <a:p>
          <a:r>
            <a:rPr lang="en-US" dirty="0" smtClean="0"/>
            <a:t>Post-Breach Response</a:t>
          </a:r>
        </a:p>
        <a:p>
          <a:r>
            <a:rPr lang="en-US" dirty="0" smtClean="0"/>
            <a:t>(Insurable)</a:t>
          </a:r>
          <a:endParaRPr lang="en-US" dirty="0"/>
        </a:p>
      </dgm:t>
    </dgm:pt>
    <dgm:pt modelId="{23C00615-0441-4230-82D7-7F1C4CB4644C}" type="parTrans" cxnId="{B660E1D0-681E-4621-81AE-3EB6DDD555A0}">
      <dgm:prSet/>
      <dgm:spPr/>
      <dgm:t>
        <a:bodyPr/>
        <a:lstStyle/>
        <a:p>
          <a:endParaRPr lang="en-US"/>
        </a:p>
      </dgm:t>
    </dgm:pt>
    <dgm:pt modelId="{91B8AEA2-61F8-43CA-8225-2BFB1071DA0E}" type="sibTrans" cxnId="{B660E1D0-681E-4621-81AE-3EB6DDD555A0}">
      <dgm:prSet/>
      <dgm:spPr/>
      <dgm:t>
        <a:bodyPr/>
        <a:lstStyle/>
        <a:p>
          <a:endParaRPr lang="en-US"/>
        </a:p>
      </dgm:t>
    </dgm:pt>
    <dgm:pt modelId="{36D326C4-2898-4CDE-AFCA-D06038A80A78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dirty="0" smtClean="0"/>
            <a:t>Loss Transfer (Insurance)</a:t>
          </a:r>
          <a:endParaRPr lang="en-US" dirty="0"/>
        </a:p>
      </dgm:t>
    </dgm:pt>
    <dgm:pt modelId="{4B30A3E9-D21A-401B-B61C-0BE827AD6AB9}" type="parTrans" cxnId="{92AEDC36-59DF-45D0-98F0-4E133736FC1A}">
      <dgm:prSet/>
      <dgm:spPr/>
      <dgm:t>
        <a:bodyPr/>
        <a:lstStyle/>
        <a:p>
          <a:endParaRPr lang="en-US"/>
        </a:p>
      </dgm:t>
    </dgm:pt>
    <dgm:pt modelId="{E410D388-235A-4B71-8C1E-50BC7678B678}" type="sibTrans" cxnId="{92AEDC36-59DF-45D0-98F0-4E133736FC1A}">
      <dgm:prSet/>
      <dgm:spPr/>
      <dgm:t>
        <a:bodyPr/>
        <a:lstStyle/>
        <a:p>
          <a:endParaRPr lang="en-US"/>
        </a:p>
      </dgm:t>
    </dgm:pt>
    <dgm:pt modelId="{04D5299D-706B-442B-B5AD-C000BC0C3B9F}" type="pres">
      <dgm:prSet presAssocID="{582BD684-3FF6-4952-B43F-4567C9363BF9}" presName="Name0" presStyleCnt="0">
        <dgm:presLayoutVars>
          <dgm:chMax val="7"/>
          <dgm:dir/>
          <dgm:resizeHandles val="exact"/>
        </dgm:presLayoutVars>
      </dgm:prSet>
      <dgm:spPr/>
    </dgm:pt>
    <dgm:pt modelId="{08A2713C-6BFD-40DB-8FF9-6ECED0F0C1BB}" type="pres">
      <dgm:prSet presAssocID="{582BD684-3FF6-4952-B43F-4567C9363BF9}" presName="ellipse1" presStyleLbl="vennNode1" presStyleIdx="0" presStyleCnt="3" custLinFactNeighborX="-40436" custLinFactNeighborY="21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2B318-D591-42FF-BD79-F5B8746BB743}" type="pres">
      <dgm:prSet presAssocID="{582BD684-3FF6-4952-B43F-4567C9363BF9}" presName="ellipse2" presStyleLbl="vennNode1" presStyleIdx="1" presStyleCnt="3" custLinFactNeighborX="90835" custLinFactNeighborY="-457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44967-5DBC-4030-9159-44AE909A195C}" type="pres">
      <dgm:prSet presAssocID="{582BD684-3FF6-4952-B43F-4567C9363BF9}" presName="ellipse3" presStyleLbl="vennNode1" presStyleIdx="2" presStyleCnt="3" custLinFactNeighborX="-52742" custLinFactNeighborY="24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AEDC36-59DF-45D0-98F0-4E133736FC1A}" srcId="{582BD684-3FF6-4952-B43F-4567C9363BF9}" destId="{36D326C4-2898-4CDE-AFCA-D06038A80A78}" srcOrd="2" destOrd="0" parTransId="{4B30A3E9-D21A-401B-B61C-0BE827AD6AB9}" sibTransId="{E410D388-235A-4B71-8C1E-50BC7678B678}"/>
    <dgm:cxn modelId="{34E7A899-BA24-4F12-AD8F-47A0BB54E7CE}" srcId="{582BD684-3FF6-4952-B43F-4567C9363BF9}" destId="{F7F1F61F-999A-45FC-BFCF-ED72631DB0F1}" srcOrd="0" destOrd="0" parTransId="{E9ED9BB9-00CF-441D-8117-BAE04DDB9B3F}" sibTransId="{8B724AC2-D0F8-4560-869E-91A9006E5899}"/>
    <dgm:cxn modelId="{15520E6F-3ED2-469C-B777-017878318A33}" type="presOf" srcId="{A70948A3-6457-4E59-B7FC-DC1CB9FB8993}" destId="{7912B318-D591-42FF-BD79-F5B8746BB743}" srcOrd="0" destOrd="0" presId="urn:microsoft.com/office/officeart/2005/8/layout/rings+Icon"/>
    <dgm:cxn modelId="{B1A54F06-EFC3-4661-B0AF-7CE4CE5B1C41}" type="presOf" srcId="{582BD684-3FF6-4952-B43F-4567C9363BF9}" destId="{04D5299D-706B-442B-B5AD-C000BC0C3B9F}" srcOrd="0" destOrd="0" presId="urn:microsoft.com/office/officeart/2005/8/layout/rings+Icon"/>
    <dgm:cxn modelId="{24872719-2BC3-453B-8958-D4E915739099}" type="presOf" srcId="{F7F1F61F-999A-45FC-BFCF-ED72631DB0F1}" destId="{08A2713C-6BFD-40DB-8FF9-6ECED0F0C1BB}" srcOrd="0" destOrd="0" presId="urn:microsoft.com/office/officeart/2005/8/layout/rings+Icon"/>
    <dgm:cxn modelId="{B660E1D0-681E-4621-81AE-3EB6DDD555A0}" srcId="{582BD684-3FF6-4952-B43F-4567C9363BF9}" destId="{A70948A3-6457-4E59-B7FC-DC1CB9FB8993}" srcOrd="1" destOrd="0" parTransId="{23C00615-0441-4230-82D7-7F1C4CB4644C}" sibTransId="{91B8AEA2-61F8-43CA-8225-2BFB1071DA0E}"/>
    <dgm:cxn modelId="{EDB5B783-147D-49E7-8388-9D418AD7D265}" type="presOf" srcId="{36D326C4-2898-4CDE-AFCA-D06038A80A78}" destId="{FC044967-5DBC-4030-9159-44AE909A195C}" srcOrd="0" destOrd="0" presId="urn:microsoft.com/office/officeart/2005/8/layout/rings+Icon"/>
    <dgm:cxn modelId="{39A7F479-9F24-444B-B839-68A4A3EF1CBB}" type="presParOf" srcId="{04D5299D-706B-442B-B5AD-C000BC0C3B9F}" destId="{08A2713C-6BFD-40DB-8FF9-6ECED0F0C1BB}" srcOrd="0" destOrd="0" presId="urn:microsoft.com/office/officeart/2005/8/layout/rings+Icon"/>
    <dgm:cxn modelId="{CF668A45-281C-4195-ACA2-D00324A7CE9B}" type="presParOf" srcId="{04D5299D-706B-442B-B5AD-C000BC0C3B9F}" destId="{7912B318-D591-42FF-BD79-F5B8746BB743}" srcOrd="1" destOrd="0" presId="urn:microsoft.com/office/officeart/2005/8/layout/rings+Icon"/>
    <dgm:cxn modelId="{090D463F-75AD-4D52-952C-7C2A5A7D8551}" type="presParOf" srcId="{04D5299D-706B-442B-B5AD-C000BC0C3B9F}" destId="{FC044967-5DBC-4030-9159-44AE909A195C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0.07168</cdr:x>
      <cdr:y>0.05686</cdr:y>
    </cdr:from>
    <cdr:to>
      <cdr:x>0.27625</cdr:x>
      <cdr:y>0.12509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7375" y="238125"/>
          <a:ext cx="1676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0.66901</cdr:x>
      <cdr:y>0</cdr:y>
    </cdr:from>
    <cdr:to>
      <cdr:x>0.93742</cdr:x>
      <cdr:y>0.1744</cdr:y>
    </cdr:to>
    <cdr:sp macro="" textlink="">
      <cdr:nvSpPr>
        <cdr:cNvPr id="3" name="Investors supply capital"/>
        <cdr:cNvSpPr>
          <a:spLocks xmlns:a="http://schemas.openxmlformats.org/drawingml/2006/main" noChangeArrowheads="1"/>
        </cdr:cNvSpPr>
      </cdr:nvSpPr>
      <cdr:spPr bwMode="blackWhite">
        <a:xfrm xmlns:a="http://schemas.openxmlformats.org/drawingml/2006/main">
          <a:off x="5482322" y="-1476581"/>
          <a:ext cx="2199533" cy="730357"/>
        </a:xfrm>
        <a:prstGeom xmlns:a="http://schemas.openxmlformats.org/drawingml/2006/main" prst="wedgeRectCallout">
          <a:avLst>
            <a:gd name="adj1" fmla="val -80682"/>
            <a:gd name="adj2" fmla="val 51727"/>
          </a:avLst>
        </a:prstGeom>
        <a:gradFill xmlns:a="http://schemas.openxmlformats.org/drawingml/2006/main" rotWithShape="1">
          <a:gsLst>
            <a:gs pos="2000">
              <a:srgbClr val="225A7A"/>
            </a:gs>
            <a:gs pos="100000">
              <a:srgbClr val="225A7A"/>
            </a:gs>
          </a:gsLst>
          <a:lin ang="5400000" scaled="1"/>
        </a:gradFill>
        <a:ln xmlns:a="http://schemas.openxmlformats.org/drawingml/2006/main" w="28575" algn="ctr">
          <a:solidFill>
            <a:srgbClr val="225A7A"/>
          </a:solidFill>
          <a:miter lim="800000"/>
          <a:headEnd/>
          <a:tailEnd/>
        </a:ln>
      </cdr:spPr>
      <cdr:txBody>
        <a:bodyPr xmlns:a="http://schemas.openxmlformats.org/drawingml/2006/main" tIns="91440" bIns="9144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eaLnBrk="0" fontAlgn="base" hangingPunct="0">
            <a:lnSpc>
              <a:spcPct val="90000"/>
            </a:lnSpc>
            <a:spcBef>
              <a:spcPct val="50000"/>
            </a:spcBef>
            <a:spcAft>
              <a:spcPct val="0"/>
            </a:spcAft>
            <a:buClr>
              <a:srgbClr val="FFFFFF"/>
            </a:buClr>
            <a:buFont typeface="Wingdings" pitchFamily="2" charset="2"/>
            <a:buNone/>
          </a:pPr>
          <a:r>
            <a:rPr lang="en-US" sz="1600" b="1" dirty="0" smtClean="0">
              <a:solidFill>
                <a:srgbClr val="FFFFFF"/>
              </a:solidFill>
            </a:rPr>
            <a:t>RBC requirements took effect with 1994 Annual Statement. </a:t>
          </a:r>
          <a:endParaRPr lang="en-US" sz="1600" b="1" dirty="0">
            <a:solidFill>
              <a:srgbClr val="FFFFFF"/>
            </a:solidFill>
            <a:latin typeface="Arial" charset="0"/>
            <a:cs typeface="Arial" charset="0"/>
          </a:endParaRPr>
        </a:p>
      </cdr:txBody>
    </cdr:sp>
  </cdr:relSizeAnchor>
  <cdr:relSizeAnchor xmlns:cdr="http://schemas.openxmlformats.org/drawingml/2006/chartDrawing">
    <cdr:from>
      <cdr:x>0.71421</cdr:x>
      <cdr:y>0.19259</cdr:y>
    </cdr:from>
    <cdr:to>
      <cdr:x>1</cdr:x>
      <cdr:y>0.36516</cdr:y>
    </cdr:to>
    <cdr:sp macro="" textlink="">
      <cdr:nvSpPr>
        <cdr:cNvPr id="4" name="AutoShape 7"/>
        <cdr:cNvSpPr>
          <a:spLocks xmlns:a="http://schemas.openxmlformats.org/drawingml/2006/main" noChangeArrowheads="1"/>
        </cdr:cNvSpPr>
      </cdr:nvSpPr>
      <cdr:spPr bwMode="blackWhite">
        <a:xfrm xmlns:a="http://schemas.openxmlformats.org/drawingml/2006/main">
          <a:off x="5852688" y="806538"/>
          <a:ext cx="2341987" cy="722672"/>
        </a:xfrm>
        <a:prstGeom xmlns:a="http://schemas.openxmlformats.org/drawingml/2006/main" prst="wedgeRectCallout">
          <a:avLst>
            <a:gd name="adj1" fmla="val 32998"/>
            <a:gd name="adj2" fmla="val 109478"/>
          </a:avLst>
        </a:prstGeom>
        <a:gradFill xmlns:a="http://schemas.openxmlformats.org/drawingml/2006/main" rotWithShape="1">
          <a:gsLst>
            <a:gs pos="0">
              <a:schemeClr val="tx2"/>
            </a:gs>
            <a:gs pos="100000">
              <a:schemeClr val="tx2">
                <a:gamma/>
                <a:shade val="66275"/>
                <a:invGamma/>
              </a:schemeClr>
            </a:gs>
          </a:gsLst>
          <a:lin ang="5400000" scaled="1"/>
        </a:gradFill>
        <a:ln xmlns:a="http://schemas.openxmlformats.org/drawingml/2006/main" w="28575" algn="ctr">
          <a:solidFill>
            <a:schemeClr val="bg1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tIns="91440" bIns="9144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eaLnBrk="0" fontAlgn="base" hangingPunct="0">
            <a:lnSpc>
              <a:spcPct val="90000"/>
            </a:lnSpc>
            <a:spcBef>
              <a:spcPct val="50000"/>
            </a:spcBef>
            <a:spcAft>
              <a:spcPct val="0"/>
            </a:spcAft>
            <a:buClr>
              <a:srgbClr val="FFFFFF"/>
            </a:buClr>
            <a:buFont typeface="Wingdings" pitchFamily="2" charset="2"/>
            <a:buNone/>
            <a:defRPr/>
          </a:pPr>
          <a:r>
            <a:rPr lang="en-US" sz="1600" b="1" dirty="0" smtClean="0">
              <a:solidFill>
                <a:srgbClr val="FFFFFF"/>
              </a:solidFill>
            </a:rPr>
            <a:t>The industry has become less leveraged since 1994</a:t>
          </a:r>
          <a:endParaRPr lang="en-US" sz="1600" b="1" dirty="0">
            <a:solidFill>
              <a:srgbClr val="FFFFFF"/>
            </a:solidFill>
            <a:latin typeface="Arial" charset="0"/>
            <a:cs typeface="Arial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921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9592" y="0"/>
            <a:ext cx="303921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6428D4E-CD86-468D-BEE4-4FD3A017EE70}" type="datetime1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2293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627"/>
            <a:ext cx="303921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9592" y="8830627"/>
            <a:ext cx="303921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DD95BB-A669-4F44-8D4A-44D0FEE85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1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307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74788" y="582613"/>
            <a:ext cx="4060825" cy="304482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Notes Placeholder 307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72538" y="3824750"/>
            <a:ext cx="5866917" cy="51553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6066" tIns="46066" rIns="46066" bIns="460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9" name="Slide Number Placeholder 307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53727" y="9047017"/>
            <a:ext cx="706130" cy="24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887" tIns="46499" rIns="45887" bIns="46499" numCol="1" anchor="b" anchorCtr="0" compatLnSpc="1">
            <a:prstTxWarp prst="textNoShape">
              <a:avLst/>
            </a:prstTxWarp>
            <a:spAutoFit/>
          </a:bodyPr>
          <a:lstStyle>
            <a:lvl1pPr algn="ctr" defTabSz="930275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926E3E4-F212-49E4-9AB9-DC573DC8C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15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rtl="0" eaLnBrk="0" fontAlgn="base" hangingPunct="0">
      <a:lnSpc>
        <a:spcPct val="90000"/>
      </a:lnSpc>
      <a:spcBef>
        <a:spcPct val="100000"/>
      </a:spcBef>
      <a:spcAft>
        <a:spcPct val="0"/>
      </a:spcAft>
      <a:buClr>
        <a:srgbClr val="008080"/>
      </a:buClr>
      <a:buSzPct val="85000"/>
      <a:buFont typeface="Wingdings" pitchFamily="2" charset="2"/>
      <a:buChar char="n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17525" indent="-174625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rgbClr val="008080"/>
      </a:buClr>
      <a:buFont typeface="Wingdings" pitchFamily="2" charset="2"/>
      <a:buChar char="w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800100" indent="-168275" algn="l" rtl="0" eaLnBrk="0" fontAlgn="base" hangingPunct="0">
      <a:lnSpc>
        <a:spcPct val="90000"/>
      </a:lnSpc>
      <a:spcBef>
        <a:spcPct val="25000"/>
      </a:spcBef>
      <a:spcAft>
        <a:spcPct val="0"/>
      </a:spcAft>
      <a:buClr>
        <a:srgbClr val="008080"/>
      </a:buClr>
      <a:buFont typeface="Arial" charset="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89025" indent="-17462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Font typeface="Wingdings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371600" indent="-16827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38143-1DA2-4BA3-AF43-18D3330F406F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111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B205B-5CAC-4CDE-BC3B-EC6CDB61437F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5907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697" name="Rectangle 3"/>
          <p:cNvSpPr txBox="1">
            <a:spLocks noGrp="1" noChangeArrowheads="1"/>
          </p:cNvSpPr>
          <p:nvPr/>
        </p:nvSpPr>
        <p:spPr bwMode="auto">
          <a:xfrm>
            <a:off x="3154368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09" tIns="46522" rIns="45909" bIns="46522" anchor="b">
            <a:spAutoFit/>
          </a:bodyPr>
          <a:lstStyle/>
          <a:p>
            <a:pPr algn="ctr"/>
            <a:fld id="{ECB28993-AF64-42C9-8474-B3CB83825417}" type="slidenum">
              <a:rPr lang="en-US" sz="1000">
                <a:solidFill>
                  <a:srgbClr val="000000"/>
                </a:solidFill>
                <a:latin typeface="Times New Roman" pitchFamily="18" charset="0"/>
              </a:rPr>
              <a:pPr algn="ctr"/>
              <a:t>11</a:t>
            </a:fld>
            <a:endParaRPr lang="en-US" sz="1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6883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3728" y="9046824"/>
            <a:ext cx="706130" cy="247989"/>
          </a:xfrm>
        </p:spPr>
        <p:txBody>
          <a:bodyPr/>
          <a:lstStyle/>
          <a:p>
            <a:pPr>
              <a:defRPr/>
            </a:pPr>
            <a:fld id="{CD8EFDAD-DD28-475D-8809-5E3173A79418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2683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3727" y="9046826"/>
            <a:ext cx="706129" cy="247989"/>
          </a:xfrm>
        </p:spPr>
        <p:txBody>
          <a:bodyPr/>
          <a:lstStyle/>
          <a:p>
            <a:pPr>
              <a:defRPr/>
            </a:pPr>
            <a:fld id="{205DA8A8-5777-4FA2-8084-FB24BA0FA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89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7157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A3E939-F1D0-41DA-A43F-F133257CB54E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2179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2140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1711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3727" y="9016239"/>
            <a:ext cx="706130" cy="2785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4F8608A-FC54-41DF-94FA-4880815BCA81}" type="slidenum">
              <a:rPr lang="en-US" altLang="en-US" sz="1200">
                <a:solidFill>
                  <a:srgbClr val="000000"/>
                </a:solidFill>
              </a:rPr>
              <a:pPr/>
              <a:t>17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7081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153058" y="8863842"/>
            <a:ext cx="707531" cy="2785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6B82E3-76B4-48FE-93E9-6704F7EE8B30}" type="slidenum">
              <a:rPr lang="en-US" altLang="en-US" sz="1200">
                <a:solidFill>
                  <a:srgbClr val="000000"/>
                </a:solidFill>
              </a:rPr>
              <a:pPr/>
              <a:t>18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12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646BB-B319-4F75-911D-7DF8CB868F0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567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88225C-6672-464D-A51D-0BCF5E1B6D7F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2447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68D18C-0784-4943-AE98-17D8DF7C11EF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5457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19F311-31B5-4DFA-A883-1DAC86264FD0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825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924499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 txBox="1">
            <a:spLocks noGrp="1" noChangeArrowheads="1"/>
          </p:cNvSpPr>
          <p:nvPr/>
        </p:nvSpPr>
        <p:spPr bwMode="auto">
          <a:xfrm>
            <a:off x="3155950" y="9047163"/>
            <a:ext cx="701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20" tIns="46634" rIns="46020" bIns="46634" anchor="b">
            <a:spAutoFit/>
          </a:bodyPr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D3184FB0-C81A-4638-BEE7-D10B4E8B1A67}" type="slidenum">
              <a:rPr lang="en-US" sz="1000">
                <a:cs typeface="Arial" panose="020B0604020202020204" pitchFamily="34" charset="0"/>
              </a:rPr>
              <a:pPr algn="ctr"/>
              <a:t>24</a:t>
            </a:fld>
            <a:endParaRPr lang="en-US" sz="1000">
              <a:cs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199" tIns="46199" rIns="46199" bIns="46199"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8424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426818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2136" y="9046823"/>
            <a:ext cx="709310" cy="247989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26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718997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3"/>
          <p:cNvSpPr txBox="1">
            <a:spLocks noGrp="1" noChangeArrowheads="1"/>
          </p:cNvSpPr>
          <p:nvPr/>
        </p:nvSpPr>
        <p:spPr bwMode="auto">
          <a:xfrm>
            <a:off x="3152136" y="9046823"/>
            <a:ext cx="709310" cy="24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14" tIns="46425" rIns="45814" bIns="46425" anchor="b">
            <a:spAutoFit/>
          </a:bodyPr>
          <a:lstStyle/>
          <a:p>
            <a:pPr algn="ctr" defTabSz="928688"/>
            <a:fld id="{E3DF93DA-A49A-4A19-BD82-46C4AC1D0ED9}" type="slidenum">
              <a:rPr lang="en-US" sz="1000"/>
              <a:pPr algn="ctr" defTabSz="928688"/>
              <a:t>27</a:t>
            </a:fld>
            <a:endParaRPr lang="en-US" sz="1000"/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smtClean="0"/>
              <a:t>This shows the drop in Combined Ratio for each line of business that would be needed to maintain a constant ROE, given a 1-percentage-point drop in investment yield</a:t>
            </a:r>
          </a:p>
        </p:txBody>
      </p:sp>
    </p:spTree>
    <p:extLst>
      <p:ext uri="{BB962C8B-B14F-4D97-AF65-F5344CB8AC3E}">
        <p14:creationId xmlns:p14="http://schemas.microsoft.com/office/powerpoint/2010/main" val="37018646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 txBox="1">
            <a:spLocks noGrp="1" noChangeArrowheads="1"/>
          </p:cNvSpPr>
          <p:nvPr/>
        </p:nvSpPr>
        <p:spPr bwMode="auto">
          <a:xfrm>
            <a:off x="3153059" y="9047163"/>
            <a:ext cx="707531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37408F01-780E-4886-93F5-C78D10FDAB23}" type="slidenum">
              <a:rPr lang="en-US" sz="1000"/>
              <a:pPr algn="ctr" defTabSz="930275"/>
              <a:t>28</a:t>
            </a:fld>
            <a:endParaRPr lang="en-US" sz="10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4788" y="582613"/>
            <a:ext cx="4060825" cy="3044825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5" tIns="46135" rIns="46135" bIns="46135"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6488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563592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68D18C-0784-4943-AE98-17D8DF7C11EF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8717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3748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3"/>
          <p:cNvSpPr txBox="1">
            <a:spLocks noGrp="1" noChangeArrowheads="1"/>
          </p:cNvSpPr>
          <p:nvPr/>
        </p:nvSpPr>
        <p:spPr bwMode="auto">
          <a:xfrm>
            <a:off x="3153727" y="9047042"/>
            <a:ext cx="706130" cy="24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01" tIns="46413" rIns="45801" bIns="46413" anchor="b">
            <a:spAutoFit/>
          </a:bodyPr>
          <a:lstStyle/>
          <a:p>
            <a:pPr algn="ctr" defTabSz="928629"/>
            <a:fld id="{10D51B6F-E5CE-42ED-829B-9910A1E4B827}" type="slidenum">
              <a:rPr lang="en-US" sz="1000">
                <a:solidFill>
                  <a:srgbClr val="000000"/>
                </a:solidFill>
              </a:rPr>
              <a:pPr algn="ctr" defTabSz="928629"/>
              <a:t>31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577136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51842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53278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6CFD7-27EF-44EF-A68B-2C1547EF33F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347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646BB-B319-4F75-911D-7DF8CB868F04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1245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65319" y="9047163"/>
            <a:ext cx="707297" cy="247650"/>
          </a:xfrm>
        </p:spPr>
        <p:txBody>
          <a:bodyPr/>
          <a:lstStyle/>
          <a:p>
            <a:pPr defTabSz="928787">
              <a:defRPr/>
            </a:pPr>
            <a:fld id="{15A7F7DB-3A93-4CAB-8AF3-CD35918FB945}" type="slidenum">
              <a:rPr lang="en-US" smtClean="0"/>
              <a:pPr defTabSz="928787">
                <a:defRPr/>
              </a:pPr>
              <a:t>39</a:t>
            </a:fld>
            <a:endParaRPr lang="en-US" dirty="0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69845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3727" y="9046823"/>
            <a:ext cx="706130" cy="247989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66452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8497" y="9059539"/>
            <a:ext cx="709310" cy="24798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81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4" indent="-286179" defTabSz="930081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305" indent="-228943" defTabSz="930081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191" indent="-228943" defTabSz="930081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076" indent="-228943" defTabSz="930081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962" indent="-228943" defTabSz="930081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7848" indent="-228943" defTabSz="930081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5734" indent="-228943" defTabSz="930081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3620" indent="-228943" defTabSz="930081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083F920B-EBE6-4796-83CA-FD5186128D61}" type="slidenum">
              <a:rPr lang="en-US" sz="10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sz="10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3246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 txBox="1">
            <a:spLocks noGrp="1" noChangeArrowheads="1"/>
          </p:cNvSpPr>
          <p:nvPr/>
        </p:nvSpPr>
        <p:spPr bwMode="auto">
          <a:xfrm>
            <a:off x="3226083" y="9047163"/>
            <a:ext cx="71726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020" tIns="46634" rIns="46020" bIns="46634" anchor="b">
            <a:spAutoFit/>
          </a:bodyPr>
          <a:lstStyle/>
          <a:p>
            <a:pPr algn="ctr" defTabSz="931863" fontAlgn="base">
              <a:spcBef>
                <a:spcPct val="0"/>
              </a:spcBef>
              <a:spcAft>
                <a:spcPct val="0"/>
              </a:spcAft>
            </a:pPr>
            <a:fld id="{0EAA8C4A-BC29-40DC-9F9E-31DE45237C83}" type="slidenum"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pPr algn="ctr" defTabSz="931863"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99" tIns="46199" rIns="46199" bIns="46199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77774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2837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983" indent="-280378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512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116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721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326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5930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535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39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02824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 txBox="1">
            <a:spLocks noGrp="1" noChangeArrowheads="1"/>
          </p:cNvSpPr>
          <p:nvPr/>
        </p:nvSpPr>
        <p:spPr bwMode="auto">
          <a:xfrm>
            <a:off x="3224460" y="9047163"/>
            <a:ext cx="7205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46" tIns="46559" rIns="45946" bIns="46559" anchor="b">
            <a:spAutoFit/>
          </a:bodyPr>
          <a:lstStyle/>
          <a:p>
            <a:pPr algn="ctr" defTabSz="928688" fontAlgn="base">
              <a:spcBef>
                <a:spcPct val="0"/>
              </a:spcBef>
              <a:spcAft>
                <a:spcPct val="0"/>
              </a:spcAft>
            </a:pPr>
            <a:fld id="{732837C3-E1F0-46B3-994A-60E0A783194F}" type="slidenum"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pPr algn="ctr" defTabSz="928688"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20900920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3D68F1-0777-4B1E-A52C-51505E82C0DB}" type="slidenum">
              <a:rPr lang="en-US" smtClean="0"/>
              <a:pPr>
                <a:defRPr/>
              </a:pPr>
              <a:t>45</a:t>
            </a:fld>
            <a:endParaRPr lang="en-US" smtClean="0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89169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  <p:sp>
        <p:nvSpPr>
          <p:cNvPr id="270340" name="Slide Number Placeholder 3"/>
          <p:cNvSpPr txBox="1">
            <a:spLocks noGrp="1"/>
          </p:cNvSpPr>
          <p:nvPr/>
        </p:nvSpPr>
        <p:spPr bwMode="auto">
          <a:xfrm>
            <a:off x="3161044" y="9000413"/>
            <a:ext cx="704224" cy="24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15C28DB1-9D12-46D2-85EE-9083FA58BCE8}" type="slidenum">
              <a:rPr lang="en-US" sz="1000"/>
              <a:pPr algn="ctr" defTabSz="930275"/>
              <a:t>46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444410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0275">
              <a:defRPr/>
            </a:pPr>
            <a:fld id="{3711D1C8-0BB5-4546-B0DE-9FAB346B6C05}" type="slidenum">
              <a:rPr lang="en-US" smtClean="0">
                <a:solidFill>
                  <a:srgbClr val="000000"/>
                </a:solidFill>
              </a:rPr>
              <a:pPr defTabSz="930275">
                <a:defRPr/>
              </a:pPr>
              <a:t>47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82461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DD7B8-0D49-4A9D-9892-A6D8561FBDE5}" type="slidenum">
              <a:rPr lang="en-US" smtClean="0"/>
              <a:pPr>
                <a:defRPr/>
              </a:pPr>
              <a:t>48</a:t>
            </a:fld>
            <a:endParaRPr lang="en-US" smtClean="0"/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23434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7B4316D7-5E5D-414D-8028-D6CC0CAC2BE5}" type="slidenum">
              <a:rPr lang="en-US" sz="1000"/>
              <a:pPr algn="ctr" defTabSz="930275"/>
              <a:t>49</a:t>
            </a:fld>
            <a:endParaRPr lang="en-US" sz="10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61123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 txBox="1">
            <a:spLocks noGrp="1" noChangeArrowheads="1"/>
          </p:cNvSpPr>
          <p:nvPr/>
        </p:nvSpPr>
        <p:spPr bwMode="auto">
          <a:xfrm>
            <a:off x="3226083" y="9047163"/>
            <a:ext cx="71726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020" tIns="46634" rIns="46020" bIns="46634" anchor="b">
            <a:spAutoFit/>
          </a:bodyPr>
          <a:lstStyle/>
          <a:p>
            <a:pPr algn="ctr" defTabSz="931863" fontAlgn="base">
              <a:spcBef>
                <a:spcPct val="0"/>
              </a:spcBef>
              <a:spcAft>
                <a:spcPct val="0"/>
              </a:spcAft>
            </a:pPr>
            <a:fld id="{F4885E1A-3F02-490A-9D99-7D92E11B3251}" type="slidenum"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pPr algn="ctr" defTabSz="931863"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99" tIns="46199" rIns="46199" bIns="46199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01347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90767" y="8848381"/>
            <a:ext cx="692032" cy="246167"/>
          </a:xfrm>
          <a:noFill/>
        </p:spPr>
        <p:txBody>
          <a:bodyPr/>
          <a:lstStyle/>
          <a:p>
            <a:fld id="{E188F4B9-AFA1-4FA4-B0F5-782B95A74519}" type="slidenum">
              <a:rPr lang="en-US" smtClean="0">
                <a:cs typeface="Arial" charset="0"/>
              </a:rPr>
              <a:pPr/>
              <a:t>51</a:t>
            </a:fld>
            <a:endParaRPr lang="en-US" smtClean="0">
              <a:cs typeface="Arial" charset="0"/>
            </a:endParaRPr>
          </a:p>
        </p:txBody>
      </p:sp>
      <p:sp>
        <p:nvSpPr>
          <p:cNvPr id="7065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552631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 txBox="1">
            <a:spLocks noGrp="1" noChangeArrowheads="1"/>
          </p:cNvSpPr>
          <p:nvPr/>
        </p:nvSpPr>
        <p:spPr bwMode="auto">
          <a:xfrm>
            <a:off x="3224784" y="9047163"/>
            <a:ext cx="71993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020" tIns="46634" rIns="46020" bIns="46634" anchor="b">
            <a:spAutoFit/>
          </a:bodyPr>
          <a:lstStyle/>
          <a:p>
            <a:pPr algn="ctr" defTabSz="933261" fontAlgn="base">
              <a:spcBef>
                <a:spcPct val="0"/>
              </a:spcBef>
              <a:spcAft>
                <a:spcPct val="0"/>
              </a:spcAft>
            </a:pPr>
            <a:fld id="{47C89156-2F8B-41D7-B79C-F708654623FD}" type="slidenum"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pPr algn="ctr" defTabSz="933261"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99" tIns="46199" rIns="46199" bIns="46199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1476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223809" y="9046823"/>
            <a:ext cx="721821" cy="24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46" tIns="46559" rIns="45946" bIns="46559" anchor="b">
            <a:spAutoFit/>
          </a:bodyPr>
          <a:lstStyle/>
          <a:p>
            <a:pPr algn="ctr" defTabSz="931670" fontAlgn="base">
              <a:spcBef>
                <a:spcPct val="0"/>
              </a:spcBef>
              <a:spcAft>
                <a:spcPct val="0"/>
              </a:spcAft>
            </a:pPr>
            <a:fld id="{E9565180-8486-4D0E-8C23-611864437D81}" type="slidenum"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pPr algn="ctr" defTabSz="931670"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25" tIns="46125" rIns="46125" bIns="46125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4167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8" y="8895078"/>
            <a:ext cx="690778" cy="246366"/>
          </a:xfrm>
        </p:spPr>
        <p:txBody>
          <a:bodyPr/>
          <a:lstStyle/>
          <a:p>
            <a:pPr defTabSz="909710">
              <a:defRPr/>
            </a:pPr>
            <a:fld id="{5858BD08-603D-48F8-9A20-C039EB7A66EE}" type="slidenum">
              <a:rPr lang="en-US" smtClean="0">
                <a:solidFill>
                  <a:srgbClr val="000000"/>
                </a:solidFill>
              </a:rPr>
              <a:pPr defTabSz="909710">
                <a:defRPr/>
              </a:pPr>
              <a:t>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41729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302205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6E3E4-F212-49E4-9AB9-DC573DC8C484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044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3"/>
          <p:cNvSpPr txBox="1">
            <a:spLocks noGrp="1" noChangeArrowheads="1"/>
          </p:cNvSpPr>
          <p:nvPr/>
        </p:nvSpPr>
        <p:spPr bwMode="auto">
          <a:xfrm>
            <a:off x="3217969" y="9034320"/>
            <a:ext cx="720513" cy="24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99D03A5E-AD65-4374-B8B7-76AEFA446EE0}" type="slidenum">
              <a:rPr lang="en-US" sz="1000"/>
              <a:pPr algn="ctr" defTabSz="930275"/>
              <a:t>57</a:t>
            </a:fld>
            <a:endParaRPr lang="en-US" sz="1000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01056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90111" y="9059540"/>
            <a:ext cx="693406" cy="24798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A31CDB-2F51-446C-9F5C-F906A36CD1F6}" type="slidenum">
              <a:rPr lang="en-US" altLang="en-US" smtClean="0">
                <a:solidFill>
                  <a:srgbClr val="000000"/>
                </a:solidFill>
              </a:rPr>
              <a:pPr/>
              <a:t>58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73870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05404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31791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540521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3727" y="9046823"/>
            <a:ext cx="706130" cy="247989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1359" y="4416109"/>
            <a:ext cx="5607684" cy="4182427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92756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3727" y="9046823"/>
            <a:ext cx="706130" cy="247989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1359" y="4416109"/>
            <a:ext cx="5607684" cy="4182427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472164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3727" y="9046679"/>
            <a:ext cx="706130" cy="248133"/>
          </a:xfrm>
        </p:spPr>
        <p:txBody>
          <a:bodyPr/>
          <a:lstStyle/>
          <a:p>
            <a:pPr>
              <a:defRPr/>
            </a:pPr>
            <a:fld id="{3A6B90E8-B186-4EE7-9831-1401031F6C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0077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426263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DBB4DD-D1D1-4CB0-B9E7-4B83CE30A292}" type="slidenum">
              <a:rPr lang="en-US"/>
              <a:pPr/>
              <a:t>66</a:t>
            </a:fld>
            <a:endParaRPr 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675261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3727" y="9046679"/>
            <a:ext cx="706130" cy="248133"/>
          </a:xfrm>
          <a:noFill/>
        </p:spPr>
        <p:txBody>
          <a:bodyPr/>
          <a:lstStyle/>
          <a:p>
            <a:pPr defTabSz="928908"/>
            <a:fld id="{FFF15467-B734-4D13-B337-6BBFA5D46509}" type="slidenum">
              <a:rPr lang="en-US" smtClean="0">
                <a:latin typeface="Arial" pitchFamily="34" charset="0"/>
              </a:rPr>
              <a:pPr defTabSz="928908"/>
              <a:t>67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4788" y="582613"/>
            <a:ext cx="4060825" cy="3044825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98872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3727" y="9046679"/>
            <a:ext cx="706130" cy="248133"/>
          </a:xfrm>
          <a:noFill/>
        </p:spPr>
        <p:txBody>
          <a:bodyPr/>
          <a:lstStyle/>
          <a:p>
            <a:pPr defTabSz="928908"/>
            <a:fld id="{FFF15467-B734-4D13-B337-6BBFA5D46509}" type="slidenum">
              <a:rPr lang="en-US" smtClean="0">
                <a:latin typeface="Arial" pitchFamily="34" charset="0"/>
              </a:rPr>
              <a:pPr defTabSz="928908"/>
              <a:t>68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4788" y="582613"/>
            <a:ext cx="4060825" cy="3044825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92566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3727" y="9046679"/>
            <a:ext cx="706130" cy="248133"/>
          </a:xfrm>
          <a:noFill/>
        </p:spPr>
        <p:txBody>
          <a:bodyPr/>
          <a:lstStyle/>
          <a:p>
            <a:pPr defTabSz="928908"/>
            <a:fld id="{FFF15467-B734-4D13-B337-6BBFA5D46509}" type="slidenum">
              <a:rPr lang="en-US" smtClean="0">
                <a:latin typeface="Arial" pitchFamily="34" charset="0"/>
              </a:rPr>
              <a:pPr defTabSz="928908"/>
              <a:t>69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4788" y="582613"/>
            <a:ext cx="4060825" cy="3044825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37633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3727" y="9046679"/>
            <a:ext cx="706130" cy="248133"/>
          </a:xfrm>
          <a:noFill/>
        </p:spPr>
        <p:txBody>
          <a:bodyPr/>
          <a:lstStyle/>
          <a:p>
            <a:pPr defTabSz="928908"/>
            <a:fld id="{FFF15467-B734-4D13-B337-6BBFA5D46509}" type="slidenum">
              <a:rPr lang="en-US" smtClean="0">
                <a:latin typeface="Arial" pitchFamily="34" charset="0"/>
              </a:rPr>
              <a:pPr defTabSz="928908"/>
              <a:t>70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4788" y="582613"/>
            <a:ext cx="4060825" cy="3044825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46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90767" y="9059054"/>
            <a:ext cx="692032" cy="248472"/>
          </a:xfrm>
          <a:noFill/>
        </p:spPr>
        <p:txBody>
          <a:bodyPr/>
          <a:lstStyle/>
          <a:p>
            <a:pPr defTabSz="928787"/>
            <a:fld id="{5D11E945-B2AB-401C-B79F-AAE9AF6B9630}" type="slidenum">
              <a:rPr lang="en-US" smtClean="0"/>
              <a:pPr defTabSz="928787"/>
              <a:t>7</a:t>
            </a:fld>
            <a:endParaRPr lang="en-US" dirty="0" smtClean="0"/>
          </a:p>
        </p:txBody>
      </p:sp>
      <p:sp>
        <p:nvSpPr>
          <p:cNvPr id="61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700088"/>
            <a:ext cx="4654550" cy="3490912"/>
          </a:xfrm>
          <a:ln w="12700"/>
        </p:spPr>
      </p:sp>
      <p:sp>
        <p:nvSpPr>
          <p:cNvPr id="6148" name="Notes Placeholder 2"/>
          <p:cNvSpPr>
            <a:spLocks noGrp="1"/>
          </p:cNvSpPr>
          <p:nvPr>
            <p:ph type="body" idx="1"/>
          </p:nvPr>
        </p:nvSpPr>
        <p:spPr>
          <a:xfrm>
            <a:off x="687669" y="4422468"/>
            <a:ext cx="5495112" cy="4187195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8106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90767" y="9059054"/>
            <a:ext cx="692032" cy="248472"/>
          </a:xfrm>
          <a:noFill/>
        </p:spPr>
        <p:txBody>
          <a:bodyPr/>
          <a:lstStyle/>
          <a:p>
            <a:pPr defTabSz="928787"/>
            <a:fld id="{5D11E945-B2AB-401C-B79F-AAE9AF6B9630}" type="slidenum">
              <a:rPr lang="en-US" smtClean="0"/>
              <a:pPr defTabSz="928787"/>
              <a:t>8</a:t>
            </a:fld>
            <a:endParaRPr lang="en-US" dirty="0" smtClean="0"/>
          </a:p>
        </p:txBody>
      </p:sp>
      <p:sp>
        <p:nvSpPr>
          <p:cNvPr id="61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700088"/>
            <a:ext cx="4654550" cy="3490912"/>
          </a:xfrm>
          <a:ln w="12700"/>
        </p:spPr>
      </p:sp>
      <p:sp>
        <p:nvSpPr>
          <p:cNvPr id="6148" name="Notes Placeholder 2"/>
          <p:cNvSpPr>
            <a:spLocks noGrp="1"/>
          </p:cNvSpPr>
          <p:nvPr>
            <p:ph type="body" idx="1"/>
          </p:nvPr>
        </p:nvSpPr>
        <p:spPr>
          <a:xfrm>
            <a:off x="687669" y="4422468"/>
            <a:ext cx="5495112" cy="4187195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9338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90767" y="9059054"/>
            <a:ext cx="692032" cy="248472"/>
          </a:xfrm>
          <a:noFill/>
        </p:spPr>
        <p:txBody>
          <a:bodyPr/>
          <a:lstStyle/>
          <a:p>
            <a:pPr defTabSz="928787"/>
            <a:fld id="{CD578EAB-D2FC-49DD-9D39-674CBBC01DF6}" type="slidenum">
              <a:rPr lang="en-US" smtClean="0"/>
              <a:pPr defTabSz="928787"/>
              <a:t>9</a:t>
            </a:fld>
            <a:endParaRPr lang="en-US" dirty="0" smtClean="0"/>
          </a:p>
        </p:txBody>
      </p:sp>
      <p:sp>
        <p:nvSpPr>
          <p:cNvPr id="71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700088"/>
            <a:ext cx="4654550" cy="3490912"/>
          </a:xfrm>
          <a:ln w="12700"/>
        </p:spPr>
      </p:sp>
      <p:sp>
        <p:nvSpPr>
          <p:cNvPr id="7172" name="Notes Placeholder 2"/>
          <p:cNvSpPr>
            <a:spLocks noGrp="1"/>
          </p:cNvSpPr>
          <p:nvPr>
            <p:ph type="body" idx="1"/>
          </p:nvPr>
        </p:nvSpPr>
        <p:spPr>
          <a:xfrm>
            <a:off x="687669" y="4422468"/>
            <a:ext cx="5495112" cy="4187195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495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3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1188" descr="Title Page bar_112409_1p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288"/>
            <a:ext cx="9144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80"/>
          <p:cNvSpPr>
            <a:spLocks noChangeArrowheads="1"/>
          </p:cNvSpPr>
          <p:nvPr userDrawn="1"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" name="Picture 118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8" name="Rectangle 108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979738"/>
            <a:ext cx="7772400" cy="649287"/>
          </a:xfrm>
          <a:ln algn="ctr"/>
        </p:spPr>
        <p:txBody>
          <a:bodyPr>
            <a:spAutoFit/>
          </a:bodyPr>
          <a:lstStyle>
            <a:lvl1pPr algn="ctr">
              <a:lnSpc>
                <a:spcPct val="85000"/>
              </a:lnSpc>
              <a:spcBef>
                <a:spcPct val="40000"/>
              </a:spcBef>
              <a:defRPr sz="4300" smtClean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81979" name="Rectangle 108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4867275"/>
            <a:ext cx="7807325" cy="430213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spcBef>
                <a:spcPct val="25000"/>
              </a:spcBef>
              <a:buFont typeface="Wingdings" pitchFamily="2" charset="2"/>
              <a:buNone/>
              <a:defRPr sz="2600" b="1" smtClean="0">
                <a:solidFill>
                  <a:srgbClr val="225A7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8" name="Rectangle 118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Rectangle 118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0" name="Rectangle 118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A298A7-07D0-41F4-A57B-095D4458D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C345D-58F2-4414-BF4A-B7296ABFC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 lIns="91440" rIns="91440" rtlCol="0"/>
          <a:lstStyle/>
          <a:p>
            <a:pPr lvl="0"/>
            <a:endParaRPr lang="en-US" noProof="0" smtClean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86FA-B60D-423D-926C-A543DAD8D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0488"/>
            <a:ext cx="7400925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47825"/>
            <a:ext cx="8153400" cy="4652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DCD5A-272D-460F-810D-8B44844B5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8FF3-5AB6-4EC6-BDC2-E6058C96F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4BFB2-9712-42D6-90C8-408268A19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90DBB-527D-49DE-BE17-F2C090C1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B4C8B-F8C1-4480-ADCB-1FB9116D9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1549-189B-430A-BC2E-B6FA9183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9112-2361-4913-9798-B6AEBB59A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2EC06-222A-42D0-87E9-064A6BEAE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rIns="91440"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FF8B8-F0F3-400C-8102-4AEACDC8D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Rectangle 104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5" name="Picture 109" descr="Text Page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47825"/>
            <a:ext cx="8153400" cy="4652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7" name="Rectangle 44"/>
          <p:cNvSpPr>
            <a:spLocks noGrp="1" noChangeArrowheads="1"/>
          </p:cNvSpPr>
          <p:nvPr>
            <p:ph type="title"/>
          </p:nvPr>
        </p:nvSpPr>
        <p:spPr bwMode="black">
          <a:xfrm>
            <a:off x="298450" y="90488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0" y="6807200"/>
            <a:ext cx="9144000" cy="50800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9" name="Picture 102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288" y="349250"/>
            <a:ext cx="12287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134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85000"/>
              </a:lnSpc>
              <a:spcBef>
                <a:spcPct val="20000"/>
              </a:spcBef>
              <a:defRPr sz="9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F8B5C7A-7BED-4BF9-AD02-83F44DE0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7" r:id="rId1"/>
    <p:sldLayoutId id="2147485426" r:id="rId2"/>
    <p:sldLayoutId id="2147485427" r:id="rId3"/>
    <p:sldLayoutId id="2147485428" r:id="rId4"/>
    <p:sldLayoutId id="2147485429" r:id="rId5"/>
    <p:sldLayoutId id="2147485430" r:id="rId6"/>
    <p:sldLayoutId id="2147485431" r:id="rId7"/>
    <p:sldLayoutId id="2147485432" r:id="rId8"/>
    <p:sldLayoutId id="2147485433" r:id="rId9"/>
    <p:sldLayoutId id="2147485434" r:id="rId10"/>
    <p:sldLayoutId id="2147485435" r:id="rId11"/>
    <p:sldLayoutId id="2147485436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 charset="0"/>
          <a:ea typeface="+mj-ea"/>
          <a:cs typeface="+mj-cs"/>
        </a:defRPr>
      </a:lvl1pPr>
      <a:lvl2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2pPr>
      <a:lvl3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3pPr>
      <a:lvl4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4pPr>
      <a:lvl5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5pPr>
      <a:lvl6pPr marL="4572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6pPr>
      <a:lvl7pPr marL="9144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7pPr>
      <a:lvl8pPr marL="13716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8pPr>
      <a:lvl9pPr marL="18288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6350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200">
          <a:solidFill>
            <a:schemeClr val="tx1"/>
          </a:solidFill>
          <a:latin typeface="Arial" charset="0"/>
        </a:defRPr>
      </a:lvl2pPr>
      <a:lvl3pPr marL="9779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Arial" charset="0"/>
        </a:defRPr>
      </a:lvl3pPr>
      <a:lvl4pPr marL="1320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4pPr>
      <a:lvl5pPr marL="16637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18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deralreserve.gov/releases/h15/data.ht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0.bin"/><Relationship Id="rId4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7.png"/><Relationship Id="rId4" Type="http://schemas.openxmlformats.org/officeDocument/2006/relationships/oleObject" Target="../embeddings/Microsoft_Excel_97-2003_Worksheet1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8.png"/><Relationship Id="rId4" Type="http://schemas.openxmlformats.org/officeDocument/2006/relationships/oleObject" Target="../embeddings/Microsoft_Excel_97-2003_Worksheet2.xls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4.bin"/><Relationship Id="rId4" Type="http://schemas.openxmlformats.org/officeDocument/2006/relationships/hyperlink" Target="http://www.bea.gov/national/index.htm#gdp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ederalreserve.gov/releases/g17/ipdisk/ip_sa.txt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isorperspectives.com/dshort/charts/indicators/Sentiment.html?NFIB-optimism-index.gif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hyperlink" Target="http://www.uscourts.gov/uscourts/Statistics/BankruptcyStatistics/BankruptcyFilings/2013/0913_f2q.pdf" TargetMode="Externa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5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hyperlink" Target="http://www.federalreserve.gov/releases/g17/Current/default.htm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6.bin"/><Relationship Id="rId4" Type="http://schemas.openxmlformats.org/officeDocument/2006/relationships/audio" Target="../media/audio1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7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9.bin"/><Relationship Id="rId4" Type="http://schemas.openxmlformats.org/officeDocument/2006/relationships/hyperlink" Target="http://research.stlouisfed.org/fred2/series/WASCUR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6" Type="http://schemas.openxmlformats.org/officeDocument/2006/relationships/hyperlink" Target="http://research.stlouisfed.org/fred2/series/WASCUR" TargetMode="Externa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0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bls.gov/" TargetMode="Externa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bls.gov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adelphiafed.org/index.cfm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ea.gov/newsreleases/regional/gdp_state/gsp_newsrelease.htm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1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4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33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34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5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36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37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38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39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4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o.gov/publication/49866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11216"/>
            <a:ext cx="9104313" cy="1243417"/>
          </a:xfrm>
          <a:ln/>
        </p:spPr>
        <p:txBody>
          <a:bodyPr/>
          <a:lstStyle/>
          <a:p>
            <a:r>
              <a:rPr lang="en-US" sz="4400" dirty="0" smtClean="0"/>
              <a:t>The Commercial P/C Insurance Industry: Overview </a:t>
            </a:r>
            <a:r>
              <a:rPr lang="en-US" sz="4400" dirty="0"/>
              <a:t>&amp; </a:t>
            </a:r>
            <a:r>
              <a:rPr lang="en-US" sz="4400" dirty="0" smtClean="0"/>
              <a:t>Outlook</a:t>
            </a:r>
            <a:endParaRPr lang="en-US" sz="4400" i="1" dirty="0">
              <a:solidFill>
                <a:srgbClr val="00B0F0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1729" y="4600741"/>
            <a:ext cx="8952271" cy="11264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Annual NYSSA </a:t>
            </a:r>
            <a:r>
              <a:rPr lang="en-US" sz="2800" smtClean="0"/>
              <a:t>Insurance Conference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New York, NY</a:t>
            </a:r>
            <a:br>
              <a:rPr lang="en-US" sz="2800" dirty="0" smtClean="0"/>
            </a:br>
            <a:r>
              <a:rPr lang="en-US" sz="2800" smtClean="0"/>
              <a:t>March 1</a:t>
            </a:r>
            <a:r>
              <a:rPr lang="en-US" sz="2800" dirty="0"/>
              <a:t>7</a:t>
            </a:r>
            <a:r>
              <a:rPr lang="en-US" sz="2800" smtClean="0"/>
              <a:t>, </a:t>
            </a:r>
            <a:r>
              <a:rPr lang="en-US" sz="2800" dirty="0" smtClean="0"/>
              <a:t>2015</a:t>
            </a:r>
          </a:p>
        </p:txBody>
      </p:sp>
      <p:sp>
        <p:nvSpPr>
          <p:cNvPr id="94212" name="Rectangle 3"/>
          <p:cNvSpPr txBox="1">
            <a:spLocks noChangeArrowheads="1"/>
          </p:cNvSpPr>
          <p:nvPr/>
        </p:nvSpPr>
        <p:spPr bwMode="gray">
          <a:xfrm>
            <a:off x="0" y="5886450"/>
            <a:ext cx="9144000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2"/>
                </a:solidFill>
              </a:rPr>
              <a:t>Steven N. Weisbart, </a:t>
            </a:r>
            <a:r>
              <a:rPr lang="en-US" b="1" dirty="0">
                <a:solidFill>
                  <a:schemeClr val="bg2"/>
                </a:solidFill>
              </a:rPr>
              <a:t>Ph.D., </a:t>
            </a:r>
            <a:r>
              <a:rPr lang="en-US" b="1" dirty="0" smtClean="0">
                <a:solidFill>
                  <a:schemeClr val="bg2"/>
                </a:solidFill>
              </a:rPr>
              <a:t>CLU</a:t>
            </a:r>
            <a:r>
              <a:rPr lang="en-US" b="1" dirty="0">
                <a:solidFill>
                  <a:schemeClr val="bg2"/>
                </a:solidFill>
              </a:rPr>
              <a:t>, </a:t>
            </a:r>
            <a:r>
              <a:rPr lang="en-US" b="1" dirty="0" smtClean="0">
                <a:solidFill>
                  <a:schemeClr val="bg2"/>
                </a:solidFill>
              </a:rPr>
              <a:t>Senior Vice President </a:t>
            </a:r>
            <a:r>
              <a:rPr lang="en-US" b="1" dirty="0">
                <a:solidFill>
                  <a:schemeClr val="bg2"/>
                </a:solidFill>
              </a:rPr>
              <a:t>&amp; </a:t>
            </a:r>
            <a:r>
              <a:rPr lang="en-US" b="1" dirty="0" smtClean="0">
                <a:solidFill>
                  <a:schemeClr val="bg2"/>
                </a:solidFill>
              </a:rPr>
              <a:t>Chief Economist</a:t>
            </a:r>
            <a:endParaRPr lang="en-US" b="1" dirty="0">
              <a:solidFill>
                <a:schemeClr val="bg2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2"/>
                </a:solidFill>
                <a:sym typeface="Symbol" pitchFamily="18" charset="2"/>
              </a:rPr>
              <a:t>Insurance Information Institute  110 William Street  New York, NY 10038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Tel</a:t>
            </a:r>
            <a:r>
              <a:rPr lang="en-US" b="1">
                <a:solidFill>
                  <a:schemeClr val="bg1"/>
                </a:solidFill>
                <a:sym typeface="Symbol" pitchFamily="18" charset="2"/>
              </a:rPr>
              <a:t>: </a:t>
            </a:r>
            <a:r>
              <a:rPr lang="en-US" b="1" smtClean="0">
                <a:solidFill>
                  <a:schemeClr val="bg1"/>
                </a:solidFill>
                <a:sym typeface="Symbol" pitchFamily="18" charset="2"/>
              </a:rPr>
              <a:t>212.346.5540 </a:t>
            </a: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 Cell</a:t>
            </a:r>
            <a:r>
              <a:rPr lang="en-US" b="1">
                <a:solidFill>
                  <a:schemeClr val="bg1"/>
                </a:solidFill>
                <a:sym typeface="Symbol" pitchFamily="18" charset="2"/>
              </a:rPr>
              <a:t>: </a:t>
            </a:r>
            <a:r>
              <a:rPr lang="en-US" b="1" smtClean="0">
                <a:solidFill>
                  <a:schemeClr val="bg1"/>
                </a:solidFill>
                <a:sym typeface="Symbol" pitchFamily="18" charset="2"/>
              </a:rPr>
              <a:t>917.494.5945 </a:t>
            </a:r>
            <a:r>
              <a:rPr lang="en-US" b="1">
                <a:solidFill>
                  <a:schemeClr val="bg1"/>
                </a:solidFill>
                <a:sym typeface="Symbol" pitchFamily="18" charset="2"/>
              </a:rPr>
              <a:t> </a:t>
            </a:r>
            <a:r>
              <a:rPr lang="en-US" b="1" smtClean="0">
                <a:solidFill>
                  <a:schemeClr val="bg1"/>
                </a:solidFill>
                <a:sym typeface="Symbol" pitchFamily="18" charset="2"/>
              </a:rPr>
              <a:t>stevenw@iii.org </a:t>
            </a: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 www.iii.org</a:t>
            </a:r>
          </a:p>
        </p:txBody>
      </p:sp>
    </p:spTree>
    <p:extLst>
      <p:ext uri="{BB962C8B-B14F-4D97-AF65-F5344CB8AC3E}">
        <p14:creationId xmlns:p14="http://schemas.microsoft.com/office/powerpoint/2010/main" val="28300934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B4FC32C-87B1-44C7-8DC7-77CCE9CCF57C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962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4102" name="Rectangle 6"/>
          <p:cNvSpPr>
            <a:spLocks noChangeArrowheads="1"/>
          </p:cNvSpPr>
          <p:nvPr/>
        </p:nvSpPr>
        <p:spPr bwMode="blackWhite">
          <a:xfrm>
            <a:off x="609600" y="1971675"/>
            <a:ext cx="7991475" cy="1722139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800" b="1" dirty="0" smtClean="0">
                <a:solidFill>
                  <a:srgbClr val="FFFFFF"/>
                </a:solidFill>
              </a:rPr>
              <a:t>U.S. Insured Catastrophe Loss Update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09600" y="4010426"/>
            <a:ext cx="82795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25A7A"/>
                </a:solidFill>
              </a:rPr>
              <a:t>2013/14 Had Below-Average CAT Activity Following Very High CAT Losses in 2011/12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2329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2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12/01/09 - 9pm</a:t>
            </a:r>
          </a:p>
        </p:txBody>
      </p:sp>
      <p:sp>
        <p:nvSpPr>
          <p:cNvPr id="19292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eSlide – P6466 – The Financial Crisis and the Future of the P/C</a:t>
            </a:r>
          </a:p>
        </p:txBody>
      </p:sp>
      <p:sp>
        <p:nvSpPr>
          <p:cNvPr id="19292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BF83BB6-F6BE-4086-BDD1-22EA1B241088}" type="slidenum">
              <a:rPr lang="en-US" sz="900">
                <a:solidFill>
                  <a:srgbClr val="000000"/>
                </a:solidFill>
                <a:latin typeface="Times New Roman" pitchFamily="18" charset="0"/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</a:t>
            </a:fld>
            <a:endParaRPr lang="en-US" sz="9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929218" name="Object 2"/>
          <p:cNvGraphicFramePr>
            <a:graphicFrameLocks noChangeAspect="1"/>
          </p:cNvGraphicFramePr>
          <p:nvPr>
            <p:extLst/>
          </p:nvPr>
        </p:nvGraphicFramePr>
        <p:xfrm>
          <a:off x="215900" y="1371600"/>
          <a:ext cx="8661400" cy="359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07843" name="Chart" r:id="rId4" imgW="8544001" imgH="3552838" progId="MSGraph.Chart.8">
                  <p:embed followColorScheme="full"/>
                </p:oleObj>
              </mc:Choice>
              <mc:Fallback>
                <p:oleObj name="Chart" r:id="rId4" imgW="8544001" imgH="355283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15900" y="1371600"/>
                        <a:ext cx="8661400" cy="359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922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U.S. Insured Catastrophe Losses</a:t>
            </a:r>
          </a:p>
        </p:txBody>
      </p:sp>
      <p:sp>
        <p:nvSpPr>
          <p:cNvPr id="1929223" name="Rectangle 4"/>
          <p:cNvSpPr>
            <a:spLocks noChangeArrowheads="1"/>
          </p:cNvSpPr>
          <p:nvPr/>
        </p:nvSpPr>
        <p:spPr bwMode="auto">
          <a:xfrm>
            <a:off x="0" y="5733846"/>
            <a:ext cx="9144000" cy="11241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05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05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050" dirty="0" smtClean="0">
                <a:solidFill>
                  <a:srgbClr val="000000"/>
                </a:solidFill>
              </a:rPr>
              <a:t>*Through 12/31/14.</a:t>
            </a:r>
            <a:endParaRPr lang="en-US" sz="1050" dirty="0">
              <a:solidFill>
                <a:srgbClr val="000000"/>
              </a:solidFill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050" dirty="0">
                <a:solidFill>
                  <a:srgbClr val="000000"/>
                </a:solidFill>
              </a:rPr>
              <a:t>Note: 2001 figure includes $20.3B for 9/11 losses reported through 12/31/01 ($25.9B 2011 dollars). Includes only business and personal property claims, business interruption and auto claims. Non-prop/BI losses = $12.2B ($15.6B in 2011 dollars.)  </a:t>
            </a: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050" dirty="0">
                <a:solidFill>
                  <a:srgbClr val="000000"/>
                </a:solidFill>
              </a:rPr>
              <a:t>Sources: Property Claims Service/ISO;  Insurance Information Institute.</a:t>
            </a:r>
          </a:p>
        </p:txBody>
      </p:sp>
      <p:sp>
        <p:nvSpPr>
          <p:cNvPr id="2120710" name="Rectangle 6"/>
          <p:cNvSpPr>
            <a:spLocks noChangeArrowheads="1"/>
          </p:cNvSpPr>
          <p:nvPr/>
        </p:nvSpPr>
        <p:spPr bwMode="blackWhite">
          <a:xfrm>
            <a:off x="206476" y="4872039"/>
            <a:ext cx="6465787" cy="117974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2013 Was a Welcome Respite from 2012, the 3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rd</a:t>
            </a:r>
            <a:r>
              <a:rPr lang="en-US" sz="2000" b="1" dirty="0" smtClean="0">
                <a:solidFill>
                  <a:srgbClr val="FFFFFF"/>
                </a:solidFill>
              </a:rPr>
              <a:t> Costliest Year for Insured </a:t>
            </a:r>
            <a:r>
              <a:rPr lang="en-US" sz="2000" b="1" dirty="0">
                <a:solidFill>
                  <a:srgbClr val="FFFFFF"/>
                </a:solidFill>
              </a:rPr>
              <a:t>D</a:t>
            </a:r>
            <a:r>
              <a:rPr lang="en-US" sz="2000" b="1" dirty="0" smtClean="0">
                <a:solidFill>
                  <a:srgbClr val="FFFFFF"/>
                </a:solidFill>
              </a:rPr>
              <a:t>isaster </a:t>
            </a:r>
            <a:r>
              <a:rPr lang="en-US" sz="2000" b="1" dirty="0">
                <a:solidFill>
                  <a:srgbClr val="FFFFFF"/>
                </a:solidFill>
              </a:rPr>
              <a:t>L</a:t>
            </a:r>
            <a:r>
              <a:rPr lang="en-US" sz="2000" b="1" dirty="0" smtClean="0">
                <a:solidFill>
                  <a:srgbClr val="FFFFFF"/>
                </a:solidFill>
              </a:rPr>
              <a:t>osses in US History.  Longer-term Trend is for more—not fewer—Costly Events</a:t>
            </a:r>
            <a:endParaRPr lang="en-US" sz="2000" b="1" i="1" dirty="0">
              <a:solidFill>
                <a:srgbClr val="FFFFFF"/>
              </a:solidFill>
            </a:endParaRPr>
          </a:p>
        </p:txBody>
      </p:sp>
      <p:sp>
        <p:nvSpPr>
          <p:cNvPr id="2120711" name="AutoShape 7"/>
          <p:cNvSpPr>
            <a:spLocks noChangeArrowheads="1"/>
          </p:cNvSpPr>
          <p:nvPr/>
        </p:nvSpPr>
        <p:spPr bwMode="blackWhite">
          <a:xfrm>
            <a:off x="6548284" y="1399642"/>
            <a:ext cx="2271251" cy="965657"/>
          </a:xfrm>
          <a:prstGeom prst="wedgeRectCallout">
            <a:avLst>
              <a:gd name="adj1" fmla="val 15506"/>
              <a:gd name="adj2" fmla="val 7576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2012  was the 3</a:t>
            </a:r>
            <a:r>
              <a:rPr lang="en-US" sz="1400" b="1" baseline="30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most expensive year ever for insured CAT losses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0712" name="AutoShape 8"/>
          <p:cNvSpPr>
            <a:spLocks noChangeArrowheads="1"/>
          </p:cNvSpPr>
          <p:nvPr/>
        </p:nvSpPr>
        <p:spPr bwMode="blackWhite">
          <a:xfrm>
            <a:off x="7189654" y="5061187"/>
            <a:ext cx="1717675" cy="1004887"/>
          </a:xfrm>
          <a:prstGeom prst="wedgeRectCallout">
            <a:avLst>
              <a:gd name="adj1" fmla="val 33248"/>
              <a:gd name="adj2" fmla="val -6847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$15.3 billion in insured CAT losses estimated for 2014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9227" name="Rectangle 9"/>
          <p:cNvSpPr>
            <a:spLocks noChangeArrowheads="1"/>
          </p:cNvSpPr>
          <p:nvPr/>
        </p:nvSpPr>
        <p:spPr bwMode="black">
          <a:xfrm>
            <a:off x="110968" y="11620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($ Billions, </a:t>
            </a:r>
            <a:r>
              <a:rPr lang="en-US" sz="1600" b="1" dirty="0" smtClean="0">
                <a:solidFill>
                  <a:srgbClr val="225A7A"/>
                </a:solidFill>
              </a:rPr>
              <a:t>$ 2013)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40343-96C3-4428-9289-DDDB4F32FA9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37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2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2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2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710" grpId="0" animBg="1"/>
      <p:bldP spid="2120711" grpId="0" animBg="1"/>
      <p:bldP spid="21207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7B5BD-624F-4B7E-8F48-4832CB39796A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33798" name="Freeform 2"/>
          <p:cNvSpPr>
            <a:spLocks/>
          </p:cNvSpPr>
          <p:nvPr/>
        </p:nvSpPr>
        <p:spPr bwMode="gray">
          <a:xfrm>
            <a:off x="4424363" y="2084388"/>
            <a:ext cx="120650" cy="531812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Rectangle 3"/>
          <p:cNvSpPr>
            <a:spLocks noGrp="1" noChangeArrowheads="1"/>
          </p:cNvSpPr>
          <p:nvPr>
            <p:ph type="title"/>
          </p:nvPr>
        </p:nvSpPr>
        <p:spPr>
          <a:xfrm>
            <a:off x="44450" y="90488"/>
            <a:ext cx="7699375" cy="860425"/>
          </a:xfrm>
        </p:spPr>
        <p:txBody>
          <a:bodyPr/>
          <a:lstStyle/>
          <a:p>
            <a:r>
              <a:rPr lang="en-US" dirty="0" smtClean="0"/>
              <a:t>Inflation Adjusted U.S. Catastrophe Losses by Cause of Loss, 1994–2013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159000" y="1584325"/>
          <a:ext cx="4486275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11939" name="Chart" r:id="rId4" imgW="4486286" imgH="3695674" progId="MSGraph.Chart.8">
                  <p:embed followColorScheme="full"/>
                </p:oleObj>
              </mc:Choice>
              <mc:Fallback>
                <p:oleObj name="Chart" r:id="rId4" imgW="4486286" imgH="3695674" progId="MSGraph.Chart.8">
                  <p:embed followColorScheme="full"/>
                  <p:pic>
                    <p:nvPicPr>
                      <p:cNvPr id="0" name=""/>
                      <p:cNvPicPr preferRelativeResize="0"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159000" y="1584325"/>
                        <a:ext cx="4486275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0" y="5457825"/>
            <a:ext cx="882173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							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Catastrophes are defined as events causing direct insured losses to property of $25 million or more in </a:t>
            </a:r>
            <a:r>
              <a:rPr lang="en-US" sz="1100" dirty="0" smtClean="0"/>
              <a:t>2013 </a:t>
            </a:r>
            <a:r>
              <a:rPr lang="en-US" sz="1100" dirty="0"/>
              <a:t>dollars.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Excludes snow.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Does not include NFIP flood losses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Includes </a:t>
            </a:r>
            <a:r>
              <a:rPr lang="en-US" sz="1100" dirty="0" err="1"/>
              <a:t>wildland</a:t>
            </a:r>
            <a:r>
              <a:rPr lang="en-US" sz="1100" dirty="0"/>
              <a:t> fires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Includes civil disorders, water damage, utility disruptions and non-property losses such as those covered by workers compensation.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Source: ISO’s Property Claim Services Unit.  </a:t>
            </a:r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gray">
          <a:xfrm>
            <a:off x="6396038" y="3287713"/>
            <a:ext cx="2532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Hurricanes &amp; Tropical Storms, $</a:t>
            </a:r>
            <a:r>
              <a:rPr lang="en-US" sz="1400" dirty="0" smtClean="0"/>
              <a:t>159.1</a:t>
            </a:r>
            <a:endParaRPr lang="en-US" sz="1400" dirty="0"/>
          </a:p>
        </p:txBody>
      </p:sp>
      <p:sp>
        <p:nvSpPr>
          <p:cNvPr id="33802" name="Rectangle 8"/>
          <p:cNvSpPr>
            <a:spLocks noChangeArrowheads="1"/>
          </p:cNvSpPr>
          <p:nvPr/>
        </p:nvSpPr>
        <p:spPr bwMode="gray">
          <a:xfrm>
            <a:off x="4957606" y="1213976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Fires (4), </a:t>
            </a:r>
            <a:r>
              <a:rPr lang="en-US" sz="1400" dirty="0" smtClean="0"/>
              <a:t>$5.5</a:t>
            </a:r>
            <a:endParaRPr lang="en-US" sz="1400" dirty="0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gray">
          <a:xfrm>
            <a:off x="1547813" y="4760348"/>
            <a:ext cx="1831975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 smtClean="0"/>
              <a:t>Events Involving Tornadoes </a:t>
            </a:r>
            <a:r>
              <a:rPr lang="en-US" sz="1400" dirty="0"/>
              <a:t>(2), $</a:t>
            </a:r>
            <a:r>
              <a:rPr lang="en-US" sz="1400" dirty="0" smtClean="0"/>
              <a:t>139.3</a:t>
            </a:r>
            <a:endParaRPr lang="en-US" sz="1400" dirty="0"/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gray">
          <a:xfrm>
            <a:off x="737266" y="2856475"/>
            <a:ext cx="2095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Winter Storms, </a:t>
            </a:r>
            <a:r>
              <a:rPr lang="en-US" sz="1400" dirty="0" smtClean="0"/>
              <a:t>$24.7</a:t>
            </a:r>
            <a:endParaRPr lang="en-US" sz="1400" i="1" dirty="0"/>
          </a:p>
        </p:txBody>
      </p:sp>
      <p:sp>
        <p:nvSpPr>
          <p:cNvPr id="33805" name="Rectangle 14"/>
          <p:cNvSpPr>
            <a:spLocks noChangeArrowheads="1"/>
          </p:cNvSpPr>
          <p:nvPr/>
        </p:nvSpPr>
        <p:spPr bwMode="gray">
          <a:xfrm>
            <a:off x="1831309" y="2119439"/>
            <a:ext cx="1344612" cy="1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Terrorism, $</a:t>
            </a:r>
            <a:r>
              <a:rPr lang="en-US" sz="1400" dirty="0" smtClean="0"/>
              <a:t>24.8</a:t>
            </a:r>
            <a:endParaRPr lang="en-US" sz="1400" dirty="0"/>
          </a:p>
        </p:txBody>
      </p:sp>
      <p:sp>
        <p:nvSpPr>
          <p:cNvPr id="33806" name="Rectangle 15"/>
          <p:cNvSpPr>
            <a:spLocks noChangeArrowheads="1"/>
          </p:cNvSpPr>
          <p:nvPr/>
        </p:nvSpPr>
        <p:spPr bwMode="gray">
          <a:xfrm>
            <a:off x="1089025" y="1730375"/>
            <a:ext cx="26146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Geological Events, $</a:t>
            </a:r>
            <a:r>
              <a:rPr lang="en-US" sz="1400" dirty="0" smtClean="0"/>
              <a:t>18.4</a:t>
            </a:r>
            <a:endParaRPr lang="en-US" sz="1400" dirty="0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gray">
          <a:xfrm>
            <a:off x="1317625" y="1155700"/>
            <a:ext cx="2203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Wind/Hail/Flood (3), $</a:t>
            </a:r>
            <a:r>
              <a:rPr lang="en-US" sz="1400" dirty="0" smtClean="0"/>
              <a:t>14.6</a:t>
            </a:r>
            <a:endParaRPr lang="en-US" sz="1400" dirty="0"/>
          </a:p>
        </p:txBody>
      </p:sp>
      <p:sp>
        <p:nvSpPr>
          <p:cNvPr id="33808" name="Freeform 2"/>
          <p:cNvSpPr>
            <a:spLocks/>
          </p:cNvSpPr>
          <p:nvPr/>
        </p:nvSpPr>
        <p:spPr bwMode="gray">
          <a:xfrm>
            <a:off x="4608767" y="1489742"/>
            <a:ext cx="425450" cy="187325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Rectangle 8"/>
          <p:cNvSpPr>
            <a:spLocks noChangeArrowheads="1"/>
          </p:cNvSpPr>
          <p:nvPr/>
        </p:nvSpPr>
        <p:spPr bwMode="gray">
          <a:xfrm>
            <a:off x="5107036" y="1474788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Other (5), </a:t>
            </a:r>
            <a:r>
              <a:rPr lang="en-US" sz="1400" dirty="0" smtClean="0"/>
              <a:t>$0.2</a:t>
            </a:r>
            <a:endParaRPr lang="en-US" sz="1400" dirty="0"/>
          </a:p>
        </p:txBody>
      </p:sp>
      <p:sp>
        <p:nvSpPr>
          <p:cNvPr id="33810" name="Freeform 2"/>
          <p:cNvSpPr>
            <a:spLocks/>
          </p:cNvSpPr>
          <p:nvPr/>
        </p:nvSpPr>
        <p:spPr bwMode="gray">
          <a:xfrm rot="5400000">
            <a:off x="3577432" y="1141746"/>
            <a:ext cx="501650" cy="630237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Freeform 2"/>
          <p:cNvSpPr>
            <a:spLocks/>
          </p:cNvSpPr>
          <p:nvPr/>
        </p:nvSpPr>
        <p:spPr bwMode="gray">
          <a:xfrm>
            <a:off x="4488166" y="1304925"/>
            <a:ext cx="425450" cy="338138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Text Box 6"/>
          <p:cNvSpPr txBox="1">
            <a:spLocks noChangeArrowheads="1"/>
          </p:cNvSpPr>
          <p:nvPr/>
        </p:nvSpPr>
        <p:spPr bwMode="blackWhite">
          <a:xfrm>
            <a:off x="6284913" y="4003675"/>
            <a:ext cx="2784475" cy="1404938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>
                <a:solidFill>
                  <a:srgbClr val="FFFFFF"/>
                </a:solidFill>
              </a:rPr>
              <a:t>Wind losses are by far cause the most catastrophe losses, even if hurricanes/TS are excluded.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blackWhite">
          <a:xfrm>
            <a:off x="258763" y="3479800"/>
            <a:ext cx="2244725" cy="987425"/>
          </a:xfrm>
          <a:prstGeom prst="wedgeRectCallout">
            <a:avLst>
              <a:gd name="adj1" fmla="val 87148"/>
              <a:gd name="adj2" fmla="val 2308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Tornado share of CAT losses is rising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blackWhite">
          <a:xfrm>
            <a:off x="6415550" y="1356852"/>
            <a:ext cx="2684206" cy="1637941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Insured cat losses from 1993-2012 totaled $386.7B, an average of $19.3B per year or $1.6B per month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287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0AE91-0BB9-4CEB-8C50-0B03C716B4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Top 16 Most Costly Disasters</a:t>
            </a:r>
            <a:br>
              <a:rPr lang="en-US" dirty="0" smtClean="0"/>
            </a:br>
            <a:r>
              <a:rPr lang="en-US" dirty="0" smtClean="0"/>
              <a:t>in U.S. History</a:t>
            </a:r>
          </a:p>
        </p:txBody>
      </p:sp>
      <p:sp>
        <p:nvSpPr>
          <p:cNvPr id="31751" name="Rectangle 3"/>
          <p:cNvSpPr>
            <a:spLocks noChangeArrowheads="1"/>
          </p:cNvSpPr>
          <p:nvPr/>
        </p:nvSpPr>
        <p:spPr bwMode="black">
          <a:xfrm>
            <a:off x="347663" y="13652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(Insured Losses, 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2013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>
            <p:extLst/>
          </p:nvPr>
        </p:nvGraphicFramePr>
        <p:xfrm>
          <a:off x="40341" y="2176463"/>
          <a:ext cx="8964613" cy="334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12963" name="Chart" r:id="rId4" imgW="8420114" imgH="3371773" progId="MSGraph.Chart.8">
                  <p:embed followColorScheme="full"/>
                </p:oleObj>
              </mc:Choice>
              <mc:Fallback>
                <p:oleObj name="Chart" r:id="rId4" imgW="8420114" imgH="337177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0341" y="2176463"/>
                        <a:ext cx="8964613" cy="334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463" name="AutoShape 7"/>
          <p:cNvSpPr>
            <a:spLocks noChangeArrowheads="1"/>
          </p:cNvSpPr>
          <p:nvPr/>
        </p:nvSpPr>
        <p:spPr bwMode="blackWhite">
          <a:xfrm>
            <a:off x="3893574" y="1680913"/>
            <a:ext cx="3501005" cy="1487488"/>
          </a:xfrm>
          <a:prstGeom prst="wedgeRectCallout">
            <a:avLst>
              <a:gd name="adj1" fmla="val 25165"/>
              <a:gd name="adj2" fmla="val 8104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400" b="1" dirty="0" err="1" smtClean="0">
                <a:solidFill>
                  <a:srgbClr val="FFFFFF"/>
                </a:solidFill>
              </a:rPr>
              <a:t>Superstorm</a:t>
            </a:r>
            <a:r>
              <a:rPr lang="en-US" sz="2400" b="1" dirty="0" smtClean="0">
                <a:solidFill>
                  <a:srgbClr val="FFFFFF"/>
                </a:solidFill>
              </a:rPr>
              <a:t> Sandy in 2012 was the last mega-CAT to hit the US</a:t>
            </a:r>
            <a:endParaRPr lang="en-US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blackWhite">
          <a:xfrm>
            <a:off x="870155" y="3278954"/>
            <a:ext cx="1589504" cy="711200"/>
          </a:xfrm>
          <a:prstGeom prst="wedgeRectCallout">
            <a:avLst>
              <a:gd name="adj1" fmla="val 79786"/>
              <a:gd name="adj2" fmla="val 7253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Includes Tuscaloosa, AL, tornado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blackWhite">
          <a:xfrm>
            <a:off x="3145939" y="3254374"/>
            <a:ext cx="1265424" cy="711200"/>
          </a:xfrm>
          <a:prstGeom prst="wedgeRectCallout">
            <a:avLst>
              <a:gd name="adj1" fmla="val -23514"/>
              <a:gd name="adj2" fmla="val 787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Includes Joplin, MO, tornado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blackWhite">
          <a:xfrm>
            <a:off x="4454005" y="5327341"/>
            <a:ext cx="4409769" cy="91122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12 of the 16 Most Expensive Events in US History Have Occurred Over the Past Decade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104932" y="6434380"/>
            <a:ext cx="914400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endParaRPr lang="en-US" sz="11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PCS; Insurance Information Institute inflation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adjustments to 2013 dollars using the CPI.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67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3" grpId="0" animBg="1"/>
      <p:bldP spid="11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61706" y="2070714"/>
            <a:ext cx="7981950" cy="2528446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dirty="0" smtClean="0">
                <a:solidFill>
                  <a:schemeClr val="bg1"/>
                </a:solidFill>
              </a:rPr>
              <a:t>CYBER RISK:</a:t>
            </a:r>
            <a:br>
              <a:rPr lang="en-US" sz="38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  <a:latin typeface="Arial "/>
              </a:rPr>
              <a:t>A </a:t>
            </a:r>
            <a:r>
              <a:rPr lang="en-US" sz="4000" dirty="0">
                <a:solidFill>
                  <a:schemeClr val="bg1"/>
                </a:solidFill>
                <a:latin typeface="Arial "/>
              </a:rPr>
              <a:t>Rapidly </a:t>
            </a:r>
            <a:r>
              <a:rPr lang="en-US" sz="3600" dirty="0">
                <a:solidFill>
                  <a:schemeClr val="bg1"/>
                </a:solidFill>
                <a:latin typeface="Arial "/>
              </a:rPr>
              <a:t>Emerging </a:t>
            </a:r>
            <a:r>
              <a:rPr lang="en-US" sz="3600" dirty="0" smtClean="0">
                <a:solidFill>
                  <a:schemeClr val="bg1"/>
                </a:solidFill>
                <a:latin typeface="Arial "/>
              </a:rPr>
              <a:t>Exposure</a:t>
            </a:r>
            <a:br>
              <a:rPr lang="en-US" sz="3600" dirty="0" smtClean="0">
                <a:solidFill>
                  <a:schemeClr val="bg1"/>
                </a:solidFill>
                <a:latin typeface="Arial "/>
              </a:rPr>
            </a:br>
            <a:r>
              <a:rPr lang="en-US" sz="3600" dirty="0" smtClean="0">
                <a:solidFill>
                  <a:schemeClr val="bg1"/>
                </a:solidFill>
                <a:latin typeface="Arial "/>
              </a:rPr>
              <a:t>for </a:t>
            </a:r>
            <a:r>
              <a:rPr lang="en-US" sz="3600" dirty="0">
                <a:solidFill>
                  <a:schemeClr val="bg1"/>
                </a:solidFill>
                <a:latin typeface="Arial "/>
              </a:rPr>
              <a:t>Businesses Large and </a:t>
            </a:r>
            <a:r>
              <a:rPr lang="en-US" sz="3600" dirty="0" smtClean="0">
                <a:solidFill>
                  <a:schemeClr val="bg1"/>
                </a:solidFill>
                <a:latin typeface="Arial "/>
              </a:rPr>
              <a:t>Small</a:t>
            </a:r>
            <a:br>
              <a:rPr lang="en-US" sz="3600" dirty="0" smtClean="0">
                <a:solidFill>
                  <a:schemeClr val="bg1"/>
                </a:solidFill>
                <a:latin typeface="Arial "/>
              </a:rPr>
            </a:br>
            <a:r>
              <a:rPr lang="en-US" sz="3600" dirty="0" smtClean="0">
                <a:solidFill>
                  <a:schemeClr val="bg1"/>
                </a:solidFill>
                <a:latin typeface="Arial "/>
              </a:rPr>
              <a:t>in </a:t>
            </a:r>
            <a:r>
              <a:rPr lang="en-US" sz="3600" dirty="0">
                <a:solidFill>
                  <a:schemeClr val="bg1"/>
                </a:solidFill>
                <a:latin typeface="Arial "/>
              </a:rPr>
              <a:t>Every Industry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B2701F8-62E7-47D2-B0A1-8E4DCCE89FD3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8598" name="Rectangle 6"/>
          <p:cNvSpPr>
            <a:spLocks noChangeArrowheads="1"/>
          </p:cNvSpPr>
          <p:nvPr/>
        </p:nvSpPr>
        <p:spPr bwMode="auto">
          <a:xfrm>
            <a:off x="238259" y="4716572"/>
            <a:ext cx="8667481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200" b="1" i="1" dirty="0" smtClean="0">
                <a:solidFill>
                  <a:srgbClr val="225A7A"/>
                </a:solidFill>
                <a:latin typeface="Arial "/>
              </a:rPr>
              <a:t>Rapidly Increasing Interest from Businesses, Media, &amp; Public Policymakers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3973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  <p:bldP spid="21585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90488"/>
            <a:ext cx="7550150" cy="860425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Data Breaches 2005-2014, by Number of Breaches and Records Exposed</a:t>
            </a: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b="1">
                <a:solidFill>
                  <a:srgbClr val="225A7A"/>
                </a:solidFill>
                <a:latin typeface="Arial" charset="0"/>
                <a:ea typeface="+mn-ea"/>
                <a:cs typeface="Arial" pitchFamily="34" charset="0"/>
              </a:rPr>
              <a:t># Data Breaches/Millions of Records Exposed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6415088"/>
            <a:ext cx="91440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>
              <a:lnSpc>
                <a:spcPct val="90000"/>
              </a:lnSpc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+mn-ea"/>
                <a:cs typeface="Arial" pitchFamily="34" charset="0"/>
              </a:rPr>
              <a:t>*	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ea typeface="+mn-ea"/>
                <a:cs typeface="Arial" pitchFamily="34" charset="0"/>
              </a:rPr>
              <a:t>2014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ea typeface="+mn-ea"/>
                <a:cs typeface="Arial" pitchFamily="34" charset="0"/>
              </a:rPr>
              <a:t>figures as of Jan.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ea typeface="+mn-ea"/>
                <a:cs typeface="Arial" pitchFamily="34" charset="0"/>
              </a:rPr>
              <a:t>12,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ea typeface="+mn-ea"/>
                <a:cs typeface="Arial" pitchFamily="34" charset="0"/>
              </a:rPr>
              <a:t>2014 from the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ea typeface="+mn-ea"/>
                <a:cs typeface="Arial" pitchFamily="34" charset="0"/>
              </a:rPr>
              <a:t>ITRC.</a:t>
            </a:r>
            <a:endParaRPr lang="en-US" sz="1100" dirty="0">
              <a:solidFill>
                <a:srgbClr val="000000"/>
              </a:solidFill>
              <a:latin typeface="Arial" charset="0"/>
              <a:ea typeface="+mn-ea"/>
              <a:cs typeface="Arial" pitchFamily="34" charset="0"/>
            </a:endParaRPr>
          </a:p>
          <a:p>
            <a:pPr marL="133350" indent="-133350">
              <a:lnSpc>
                <a:spcPct val="90000"/>
              </a:lnSpc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+mn-ea"/>
                <a:cs typeface="Arial" pitchFamily="34" charset="0"/>
              </a:rPr>
              <a:t>	Source: Identity Theft Resource Center.</a:t>
            </a:r>
          </a:p>
        </p:txBody>
      </p:sp>
      <p:graphicFrame>
        <p:nvGraphicFramePr>
          <p:cNvPr id="39941" name="Object 2"/>
          <p:cNvGraphicFramePr>
            <a:graphicFrameLocks/>
          </p:cNvGraphicFramePr>
          <p:nvPr>
            <p:extLst/>
          </p:nvPr>
        </p:nvGraphicFramePr>
        <p:xfrm>
          <a:off x="279400" y="1333500"/>
          <a:ext cx="85979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22178" name="Chart" r:id="rId4" imgW="8600912" imgH="4114800" progId="MSGraph.Chart.8">
                  <p:embed followColorScheme="full"/>
                </p:oleObj>
              </mc:Choice>
              <mc:Fallback>
                <p:oleObj name="Chart" r:id="rId4" imgW="8600912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79400" y="1333500"/>
                        <a:ext cx="8597900" cy="420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06" name="Rectangle 6"/>
          <p:cNvSpPr>
            <a:spLocks noChangeArrowheads="1"/>
          </p:cNvSpPr>
          <p:nvPr/>
        </p:nvSpPr>
        <p:spPr bwMode="blackWhite">
          <a:xfrm>
            <a:off x="414338" y="5537200"/>
            <a:ext cx="7688262" cy="6556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1" hangingPunct="1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1800" b="1" dirty="0">
                <a:solidFill>
                  <a:srgbClr val="FFFFFF"/>
                </a:solidFill>
                <a:latin typeface="Arial" charset="0"/>
                <a:ea typeface="+mn-ea"/>
                <a:cs typeface="Arial" pitchFamily="34" charset="0"/>
              </a:rPr>
              <a:t>The Total Number of Data Breaches </a:t>
            </a:r>
            <a:r>
              <a:rPr lang="en-US" sz="1800" b="1" dirty="0" smtClean="0">
                <a:solidFill>
                  <a:srgbClr val="FFFFFF"/>
                </a:solidFill>
                <a:latin typeface="Arial" charset="0"/>
                <a:ea typeface="+mn-ea"/>
                <a:cs typeface="Arial" pitchFamily="34" charset="0"/>
              </a:rPr>
              <a:t>Rose 28% While the Number of Records Exposed Was Relatively Flat (-2.6%)</a:t>
            </a:r>
            <a:endParaRPr lang="en-US" sz="1800" b="1" dirty="0">
              <a:solidFill>
                <a:srgbClr val="FFFFFF"/>
              </a:solidFill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1031" name="Rectangle 3"/>
          <p:cNvSpPr>
            <a:spLocks noChangeArrowheads="1"/>
          </p:cNvSpPr>
          <p:nvPr/>
        </p:nvSpPr>
        <p:spPr bwMode="black">
          <a:xfrm>
            <a:off x="8225632" y="1154113"/>
            <a:ext cx="7699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ea typeface="+mn-ea"/>
                <a:cs typeface="Arial" pitchFamily="34" charset="0"/>
              </a:rPr>
              <a:t>Millions</a:t>
            </a:r>
          </a:p>
        </p:txBody>
      </p:sp>
      <p:sp>
        <p:nvSpPr>
          <p:cNvPr id="39951" name="TextBox 4"/>
          <p:cNvSpPr txBox="1">
            <a:spLocks noChangeArrowheads="1"/>
          </p:cNvSpPr>
          <p:nvPr/>
        </p:nvSpPr>
        <p:spPr bwMode="auto">
          <a:xfrm>
            <a:off x="8382000" y="6107113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AEF8B38-25CF-4EB6-8541-98ABE8722141}" type="slidenum">
              <a:rPr lang="en-US" altLang="en-US" sz="1200"/>
              <a:pPr algn="r"/>
              <a:t>15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781633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90488"/>
            <a:ext cx="7550150" cy="860425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Worldwide Cybersecurity Spending, 2011- 2016F </a:t>
            </a: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ea typeface="+mn-ea"/>
                <a:cs typeface="Arial" pitchFamily="34" charset="0"/>
              </a:rPr>
              <a:t>($ Billions)</a:t>
            </a:r>
          </a:p>
        </p:txBody>
      </p:sp>
      <p:graphicFrame>
        <p:nvGraphicFramePr>
          <p:cNvPr id="41988" name="Object 2"/>
          <p:cNvGraphicFramePr>
            <a:graphicFrameLocks/>
          </p:cNvGraphicFramePr>
          <p:nvPr>
            <p:extLst/>
          </p:nvPr>
        </p:nvGraphicFramePr>
        <p:xfrm>
          <a:off x="260350" y="1336675"/>
          <a:ext cx="85979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23202" name="Chart" r:id="rId4" imgW="8600912" imgH="4114800" progId="MSGraph.Chart.8">
                  <p:embed followColorScheme="full"/>
                </p:oleObj>
              </mc:Choice>
              <mc:Fallback>
                <p:oleObj name="Chart" r:id="rId4" imgW="8600912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60350" y="1336675"/>
                        <a:ext cx="8597900" cy="420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06" name="Rectangle 6"/>
          <p:cNvSpPr>
            <a:spLocks noChangeArrowheads="1"/>
          </p:cNvSpPr>
          <p:nvPr/>
        </p:nvSpPr>
        <p:spPr bwMode="blackWhite">
          <a:xfrm>
            <a:off x="501650" y="5699125"/>
            <a:ext cx="7796213" cy="6556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sz="1800" b="1">
                <a:solidFill>
                  <a:srgbClr val="FFFFFF"/>
                </a:solidFill>
                <a:cs typeface="Arial" panose="020B0604020202020204" pitchFamily="34" charset="0"/>
              </a:rPr>
              <a:t>Cybersecurity Spending Is Rising Sharply, Up by About 8%+ Annually through 2016—a Projected Increase of $12.1 Billion from 2014 to 2016</a:t>
            </a: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blackWhite">
          <a:xfrm>
            <a:off x="4092575" y="3687763"/>
            <a:ext cx="3717925" cy="806450"/>
          </a:xfrm>
          <a:prstGeom prst="wedgeRectCallout">
            <a:avLst>
              <a:gd name="adj1" fmla="val -13250"/>
              <a:gd name="adj2" fmla="val -10969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Cybersecurity spending 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increased 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by 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an estimated $5.2B 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in 2014, $5.8B in 2015 and $6.3B in 2016</a:t>
            </a:r>
          </a:p>
        </p:txBody>
      </p:sp>
      <p:sp>
        <p:nvSpPr>
          <p:cNvPr id="41991" name="Rectangle 4"/>
          <p:cNvSpPr>
            <a:spLocks noChangeArrowheads="1"/>
          </p:cNvSpPr>
          <p:nvPr/>
        </p:nvSpPr>
        <p:spPr bwMode="auto">
          <a:xfrm>
            <a:off x="0" y="6581775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 marL="133350" indent="-133350">
              <a:tabLst>
                <a:tab pos="1127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1127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1127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1127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1127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rgbClr val="000000"/>
                </a:solidFill>
                <a:cs typeface="Arial" panose="020B0604020202020204" pitchFamily="34" charset="0"/>
              </a:rPr>
              <a:t>	Source: Gartner Group; Insurance Information Institute; Adapted from </a:t>
            </a:r>
            <a:r>
              <a:rPr lang="en-US" altLang="en-US" sz="1000" i="1">
                <a:solidFill>
                  <a:srgbClr val="000000"/>
                </a:solidFill>
                <a:cs typeface="Arial" panose="020B0604020202020204" pitchFamily="34" charset="0"/>
              </a:rPr>
              <a:t>Wall Street Journal</a:t>
            </a:r>
            <a:r>
              <a:rPr lang="en-US" altLang="en-US" sz="1000">
                <a:solidFill>
                  <a:srgbClr val="000000"/>
                </a:solidFill>
                <a:cs typeface="Arial" panose="020B0604020202020204" pitchFamily="34" charset="0"/>
              </a:rPr>
              <a:t>: “Financial Firms Boost Cybersecurity Funds,” Nov. 17, 2014.</a:t>
            </a:r>
          </a:p>
        </p:txBody>
      </p:sp>
      <p:sp>
        <p:nvSpPr>
          <p:cNvPr id="41992" name="TextBox 4"/>
          <p:cNvSpPr txBox="1">
            <a:spLocks noChangeArrowheads="1"/>
          </p:cNvSpPr>
          <p:nvPr/>
        </p:nvSpPr>
        <p:spPr bwMode="auto">
          <a:xfrm>
            <a:off x="8382000" y="6107113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299D7D1-5BFD-459E-81CF-D751E3E56F22}" type="slidenum">
              <a:rPr lang="en-US" altLang="en-US" sz="1200"/>
              <a:pPr algn="r"/>
              <a:t>16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815790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6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68611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Data/Privacy Breach:</a:t>
            </a:r>
            <a:b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Many Potential Costs Can Be Insured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-201613" y="6429375"/>
            <a:ext cx="7569201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  <a:defRPr/>
            </a:pPr>
            <a:endParaRPr lang="en-US" sz="11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  <a:defRPr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Source: Zurich Insurance;  Insurance Information Institute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871539" y="1227613"/>
          <a:ext cx="7286624" cy="4980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1143000" y="4786313"/>
            <a:ext cx="1824038" cy="8826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rgbClr val="FFFFFF"/>
                </a:solidFill>
              </a:rPr>
              <a:t>Forensic costs to discover cause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43213" y="4357688"/>
            <a:ext cx="885825" cy="42862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7" name="TextBox 4"/>
          <p:cNvSpPr txBox="1">
            <a:spLocks noChangeArrowheads="1"/>
          </p:cNvSpPr>
          <p:nvPr/>
        </p:nvSpPr>
        <p:spPr bwMode="auto">
          <a:xfrm>
            <a:off x="8596313" y="647700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606A481-C36E-4059-9632-DCF5118F4A44}" type="slidenum">
              <a:rPr lang="en-US" altLang="en-US" sz="1200"/>
              <a:pPr algn="r"/>
              <a:t>17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6305169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6554788"/>
            <a:ext cx="3500438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ea typeface="+mn-ea"/>
                <a:cs typeface="Arial" charset="0"/>
              </a:rPr>
              <a:t>Source: Insurance Information Institute research.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2467" name="Title 1"/>
          <p:cNvSpPr>
            <a:spLocks noGrp="1"/>
          </p:cNvSpPr>
          <p:nvPr>
            <p:ph type="title"/>
          </p:nvPr>
        </p:nvSpPr>
        <p:spPr>
          <a:xfrm>
            <a:off x="0" y="61913"/>
            <a:ext cx="7858125" cy="860425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The Three Basic Elements of Cyber Coverage: Prevention, Transfer, Response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556176" y="1325563"/>
          <a:ext cx="785848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728788" y="4546600"/>
            <a:ext cx="5486400" cy="1631950"/>
          </a:xfrm>
          <a:prstGeom prst="rect">
            <a:avLst/>
          </a:prstGeom>
          <a:solidFill>
            <a:srgbClr val="28688C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dirty="0" smtClean="0">
                <a:solidFill>
                  <a:srgbClr val="FFFFFF"/>
                </a:solidFill>
                <a:ea typeface="+mn-ea"/>
              </a:rPr>
              <a:t>Cyber risk management today involves three essential components, each designed to reduce, mitigate or avoid loss.  An increasing number of cyber risk products offered by insurers today provide all three.</a:t>
            </a:r>
            <a:endParaRPr lang="en-US" sz="2000" b="1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62470" name="TextBox 4"/>
          <p:cNvSpPr txBox="1">
            <a:spLocks noChangeArrowheads="1"/>
          </p:cNvSpPr>
          <p:nvPr/>
        </p:nvSpPr>
        <p:spPr bwMode="auto">
          <a:xfrm>
            <a:off x="8534400" y="647700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99106BC4-F48F-4E8A-9FAC-A0B9B99623CC}" type="slidenum">
              <a:rPr lang="en-US" altLang="en-US" sz="1200"/>
              <a:pPr algn="r"/>
              <a:t>18</a:t>
            </a:fld>
            <a:endParaRPr lang="en-US" alt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3508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1267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1268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588EF0-0E3C-4A09-A53A-6DFC514A565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122746" y="109324"/>
            <a:ext cx="7913671" cy="860425"/>
          </a:xfrm>
        </p:spPr>
        <p:txBody>
          <a:bodyPr/>
          <a:lstStyle/>
          <a:p>
            <a:r>
              <a:rPr lang="en-US" dirty="0" smtClean="0"/>
              <a:t>I.I.I. Released its Second Cyber Report in 2014: </a:t>
            </a:r>
            <a:r>
              <a:rPr lang="en-US" i="1" dirty="0" smtClean="0"/>
              <a:t>Cyber Risk: The Growing Threat</a:t>
            </a:r>
            <a:endParaRPr lang="en-US" sz="2400" i="1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01980" y="1169118"/>
            <a:ext cx="4542020" cy="4652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292100" marR="0" lvl="0" indent="-292100" algn="l" defTabSz="914400" rtl="0" eaLnBrk="0" fontAlgn="base" latinLnBrk="0" hangingPunct="0">
              <a:lnSpc>
                <a:spcPct val="7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I.I.I.’s 2</a:t>
            </a:r>
            <a:r>
              <a:rPr kumimoji="0" lang="en-US" sz="19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report on cyber risk released June 2014</a:t>
            </a:r>
          </a:p>
          <a:p>
            <a:pPr marL="292100" marR="0" lvl="0" indent="-292100" algn="l" defTabSz="914400" rtl="0" eaLnBrk="0" fontAlgn="base" latinLnBrk="0" hangingPunct="0">
              <a:lnSpc>
                <a:spcPct val="7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sz="19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information on cyber threats and insurance market solutions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2100" indent="-292100" eaLnBrk="0" hangingPunct="0">
              <a:lnSpc>
                <a:spcPct val="7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19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Global cyber risk overview</a:t>
            </a:r>
          </a:p>
          <a:p>
            <a:pPr marL="749300" lvl="1" indent="-292100" eaLnBrk="0" hangingPunct="0">
              <a:lnSpc>
                <a:spcPct val="7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19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Quantification of threats by type and industry</a:t>
            </a:r>
          </a:p>
          <a:p>
            <a:pPr marL="292100" marR="0" lvl="0" indent="-292100" algn="l" defTabSz="914400" rtl="0" eaLnBrk="0" fontAlgn="base" latinLnBrk="0" hangingPunct="0">
              <a:lnSpc>
                <a:spcPct val="7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sz="19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Cyber security and cost of attacks</a:t>
            </a:r>
          </a:p>
          <a:p>
            <a:pPr marL="292100" marR="0" lvl="0" indent="-292100" algn="l" defTabSz="914400" rtl="0" eaLnBrk="0" fontAlgn="base" latinLnBrk="0" hangingPunct="0">
              <a:lnSpc>
                <a:spcPct val="7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sz="19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Cyber terrorism</a:t>
            </a:r>
          </a:p>
          <a:p>
            <a:pPr marL="292100" marR="0" lvl="0" indent="-292100" algn="l" defTabSz="914400" rtl="0" eaLnBrk="0" fontAlgn="base" latinLnBrk="0" hangingPunct="0">
              <a:lnSpc>
                <a:spcPct val="7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sz="19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Cyber liability</a:t>
            </a:r>
          </a:p>
          <a:p>
            <a:pPr marL="292100" marR="0" lvl="0" indent="-292100" algn="l" defTabSz="914400" rtl="0" eaLnBrk="0" fontAlgn="base" latinLnBrk="0" hangingPunct="0">
              <a:lnSpc>
                <a:spcPct val="7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sz="19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Insurance market for cyber risk</a:t>
            </a:r>
          </a:p>
          <a:p>
            <a:pPr marL="292100" marR="0" lvl="0" indent="-292100" algn="l" defTabSz="914400" rtl="0" eaLnBrk="0" fontAlgn="base" latinLnBrk="0" hangingPunct="0">
              <a:lnSpc>
                <a:spcPct val="7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sz="1900" b="1" i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900" b="1" i="1" kern="0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900" b="1" i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Report in Q2 2015</a:t>
            </a:r>
          </a:p>
          <a:p>
            <a:pPr marL="749300" lvl="1" indent="-292100" eaLnBrk="0" hangingPunct="0">
              <a:lnSpc>
                <a:spcPct val="70000"/>
              </a:lnSpc>
              <a:spcBef>
                <a:spcPct val="100000"/>
              </a:spcBef>
              <a:buClr>
                <a:schemeClr val="accent2"/>
              </a:buClr>
              <a:defRPr/>
            </a:pP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55" y="1117602"/>
            <a:ext cx="4318797" cy="5523819"/>
          </a:xfrm>
          <a:prstGeom prst="rect">
            <a:avLst/>
          </a:prstGeom>
          <a:ln w="12700">
            <a:solidFill>
              <a:srgbClr val="225A7A"/>
            </a:solidFill>
          </a:ln>
        </p:spPr>
      </p:pic>
    </p:spTree>
    <p:extLst>
      <p:ext uri="{BB962C8B-B14F-4D97-AF65-F5344CB8AC3E}">
        <p14:creationId xmlns:p14="http://schemas.microsoft.com/office/powerpoint/2010/main" val="32932791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1AA2504-BC28-4AD6-BA7C-608BD075952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0486" name="Rectangle 6"/>
          <p:cNvSpPr>
            <a:spLocks noChangeArrowheads="1"/>
          </p:cNvSpPr>
          <p:nvPr/>
        </p:nvSpPr>
        <p:spPr bwMode="blackWhite">
          <a:xfrm>
            <a:off x="609600" y="2219325"/>
            <a:ext cx="7924800" cy="14414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000" b="1" dirty="0" smtClean="0">
                <a:solidFill>
                  <a:srgbClr val="FFFFFF"/>
                </a:solidFill>
              </a:rPr>
              <a:t>Insurance Industry:</a:t>
            </a:r>
            <a:br>
              <a:rPr lang="en-US" sz="4000" b="1" dirty="0" smtClean="0">
                <a:solidFill>
                  <a:srgbClr val="FFFFFF"/>
                </a:solidFill>
              </a:rPr>
            </a:br>
            <a:r>
              <a:rPr lang="en-US" sz="4000" b="1" i="1" dirty="0" smtClean="0">
                <a:solidFill>
                  <a:srgbClr val="FFFFFF"/>
                </a:solidFill>
              </a:rPr>
              <a:t>Financial Update &amp; Outlook</a:t>
            </a:r>
            <a:endParaRPr lang="en-US" sz="4000" b="1" i="1" dirty="0">
              <a:solidFill>
                <a:srgbClr val="FFFFFF"/>
              </a:solidFill>
            </a:endParaRPr>
          </a:p>
        </p:txBody>
      </p:sp>
      <p:sp>
        <p:nvSpPr>
          <p:cNvPr id="1940487" name="Rectangle 7"/>
          <p:cNvSpPr>
            <a:spLocks noChangeArrowheads="1"/>
          </p:cNvSpPr>
          <p:nvPr/>
        </p:nvSpPr>
        <p:spPr bwMode="auto">
          <a:xfrm>
            <a:off x="596900" y="3952875"/>
            <a:ext cx="8020050" cy="17266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 smtClean="0">
                <a:solidFill>
                  <a:srgbClr val="225A7A"/>
                </a:solidFill>
              </a:rPr>
              <a:t>2014 Was a Reasonably Good Year</a:t>
            </a:r>
            <a:endParaRPr lang="en-US" sz="3600" b="1" dirty="0" smtClean="0">
              <a:solidFill>
                <a:srgbClr val="225A7A"/>
              </a:solidFill>
            </a:endParaRPr>
          </a:p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</a:rPr>
              <a:t>2013 Was the Industry’s </a:t>
            </a:r>
            <a:r>
              <a:rPr lang="en-US" sz="3600" b="1" dirty="0">
                <a:solidFill>
                  <a:srgbClr val="225A7A"/>
                </a:solidFill>
              </a:rPr>
              <a:t>B</a:t>
            </a:r>
            <a:r>
              <a:rPr lang="en-US" sz="3600" b="1" dirty="0" smtClean="0">
                <a:solidFill>
                  <a:srgbClr val="225A7A"/>
                </a:solidFill>
              </a:rPr>
              <a:t>est </a:t>
            </a:r>
            <a:r>
              <a:rPr lang="en-US" sz="3600" b="1" dirty="0">
                <a:solidFill>
                  <a:srgbClr val="225A7A"/>
                </a:solidFill>
              </a:rPr>
              <a:t>Y</a:t>
            </a:r>
            <a:r>
              <a:rPr lang="en-US" sz="3600" b="1" dirty="0" smtClean="0">
                <a:solidFill>
                  <a:srgbClr val="225A7A"/>
                </a:solidFill>
              </a:rPr>
              <a:t>ear</a:t>
            </a:r>
            <a:br>
              <a:rPr lang="en-US" sz="3600" b="1" dirty="0" smtClean="0">
                <a:solidFill>
                  <a:srgbClr val="225A7A"/>
                </a:solidFill>
              </a:rPr>
            </a:br>
            <a:r>
              <a:rPr lang="en-US" sz="3600" b="1" dirty="0" smtClean="0">
                <a:solidFill>
                  <a:srgbClr val="225A7A"/>
                </a:solidFill>
              </a:rPr>
              <a:t>in the Post-Crisis Era</a:t>
            </a:r>
            <a:endParaRPr lang="en-US" sz="3600" b="1" i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6C877-B266-4C1B-993F-5E881D9B13B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8484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4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94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0486" grpId="0" animBg="1"/>
      <p:bldP spid="194048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51529" y="2231967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dirty="0" smtClean="0">
                <a:solidFill>
                  <a:schemeClr val="bg1"/>
                </a:solidFill>
              </a:rPr>
              <a:t>INVESTMENTS:</a:t>
            </a:r>
            <a:br>
              <a:rPr lang="en-US" sz="38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A </a:t>
            </a:r>
            <a:r>
              <a:rPr lang="en-US" sz="3600" dirty="0">
                <a:solidFill>
                  <a:schemeClr val="bg1"/>
                </a:solidFill>
              </a:rPr>
              <a:t>Key Driver of </a:t>
            </a:r>
            <a:r>
              <a:rPr lang="en-US" sz="3600" dirty="0" smtClean="0">
                <a:solidFill>
                  <a:schemeClr val="bg1"/>
                </a:solidFill>
              </a:rPr>
              <a:t>Profitability</a:t>
            </a:r>
            <a:endParaRPr lang="en-US" sz="3800" dirty="0" smtClean="0">
              <a:solidFill>
                <a:schemeClr val="bg1"/>
              </a:solidFill>
            </a:endParaRP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9FAF68DA-B98E-484D-9896-A23C0EED5EBE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20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39213" y="4005661"/>
            <a:ext cx="8450825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200" b="1" i="1" dirty="0" smtClean="0">
                <a:solidFill>
                  <a:srgbClr val="225A7A"/>
                </a:solidFill>
              </a:rPr>
              <a:t>Depressed Yields Will Continue</a:t>
            </a:r>
            <a:br>
              <a:rPr lang="en-US" sz="3200" b="1" i="1" dirty="0" smtClean="0">
                <a:solidFill>
                  <a:srgbClr val="225A7A"/>
                </a:solidFill>
              </a:rPr>
            </a:br>
            <a:r>
              <a:rPr lang="en-US" sz="3200" b="1" i="1" dirty="0" smtClean="0">
                <a:solidFill>
                  <a:srgbClr val="225A7A"/>
                </a:solidFill>
              </a:rPr>
              <a:t>to Affect Underwriting &amp; Pricing</a:t>
            </a:r>
            <a:endParaRPr lang="en-US" sz="3200" b="1" i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8221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1273" y="241945"/>
            <a:ext cx="6679194" cy="717722"/>
          </a:xfrm>
        </p:spPr>
        <p:txBody>
          <a:bodyPr/>
          <a:lstStyle/>
          <a:p>
            <a:r>
              <a:rPr lang="en-US" altLang="en-US" dirty="0"/>
              <a:t>Distribution of Invested </a:t>
            </a:r>
            <a:r>
              <a:rPr lang="en-US" altLang="en-US" dirty="0" smtClean="0"/>
              <a:t>Assets:</a:t>
            </a:r>
            <a:br>
              <a:rPr lang="en-US" altLang="en-US" dirty="0" smtClean="0"/>
            </a:br>
            <a:r>
              <a:rPr lang="en-US" altLang="en-US" dirty="0" smtClean="0"/>
              <a:t>P/C </a:t>
            </a:r>
            <a:r>
              <a:rPr lang="en-US" altLang="en-US" dirty="0"/>
              <a:t>Insurance Industry, </a:t>
            </a:r>
            <a:r>
              <a:rPr lang="en-US" altLang="en-US" dirty="0" smtClean="0"/>
              <a:t>2013</a:t>
            </a:r>
            <a:endParaRPr lang="en-US" altLang="en-US" dirty="0"/>
          </a:p>
        </p:txBody>
      </p:sp>
      <p:graphicFrame>
        <p:nvGraphicFramePr>
          <p:cNvPr id="2853891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-1827213" y="1641475"/>
          <a:ext cx="11347451" cy="567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0351" name="Chart" r:id="rId3" imgW="10820504" imgH="5410145" progId="MSGraph.Chart.8">
                  <p:embed followColorScheme="full"/>
                </p:oleObj>
              </mc:Choice>
              <mc:Fallback>
                <p:oleObj name="Chart" r:id="rId3" imgW="10820504" imgH="541014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27213" y="1641475"/>
                        <a:ext cx="11347451" cy="567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3892" name="Rectangle 4"/>
          <p:cNvSpPr>
            <a:spLocks noChangeArrowheads="1"/>
          </p:cNvSpPr>
          <p:nvPr/>
        </p:nvSpPr>
        <p:spPr bwMode="auto">
          <a:xfrm>
            <a:off x="228600" y="6264275"/>
            <a:ext cx="8712200" cy="47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dirty="0">
                <a:latin typeface="Arial" panose="020B0604020202020204" pitchFamily="34" charset="0"/>
              </a:rPr>
              <a:t>Source:  Insurance Information Institute </a:t>
            </a:r>
            <a:r>
              <a:rPr lang="en-US" altLang="en-US" sz="1100" i="1" dirty="0">
                <a:latin typeface="Arial" panose="020B0604020202020204" pitchFamily="34" charset="0"/>
              </a:rPr>
              <a:t>Fact Book </a:t>
            </a:r>
            <a:r>
              <a:rPr lang="en-US" altLang="en-US" sz="1100" i="1" dirty="0" smtClean="0">
                <a:latin typeface="Arial" panose="020B0604020202020204" pitchFamily="34" charset="0"/>
              </a:rPr>
              <a:t>2015, </a:t>
            </a:r>
            <a:r>
              <a:rPr lang="en-US" altLang="en-US" sz="1100" dirty="0">
                <a:latin typeface="Arial" panose="020B0604020202020204" pitchFamily="34" charset="0"/>
              </a:rPr>
              <a:t>A.M. Best.</a:t>
            </a:r>
          </a:p>
        </p:txBody>
      </p:sp>
      <p:sp>
        <p:nvSpPr>
          <p:cNvPr id="2853894" name="Text Box 6"/>
          <p:cNvSpPr txBox="1">
            <a:spLocks noChangeArrowheads="1"/>
          </p:cNvSpPr>
          <p:nvPr/>
        </p:nvSpPr>
        <p:spPr bwMode="auto">
          <a:xfrm>
            <a:off x="6400800" y="4254500"/>
            <a:ext cx="2133600" cy="109061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 dirty="0"/>
              <a:t>Total Invested Assets = $</a:t>
            </a:r>
            <a:r>
              <a:rPr lang="en-US" altLang="en-US" sz="2400" dirty="0" smtClean="0"/>
              <a:t>1.5 </a:t>
            </a:r>
            <a:r>
              <a:rPr lang="en-US" altLang="en-US" sz="2400" dirty="0"/>
              <a:t>Trillion</a:t>
            </a:r>
            <a:endParaRPr lang="en-US" altLang="en-US" sz="2400" i="1" dirty="0"/>
          </a:p>
        </p:txBody>
      </p:sp>
      <p:sp>
        <p:nvSpPr>
          <p:cNvPr id="2853895" name="Text Box 7"/>
          <p:cNvSpPr txBox="1">
            <a:spLocks noChangeArrowheads="1"/>
          </p:cNvSpPr>
          <p:nvPr/>
        </p:nvSpPr>
        <p:spPr bwMode="auto">
          <a:xfrm>
            <a:off x="3124200" y="13716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altLang="en-US" sz="3200" b="1"/>
              <a:t>$ Billions</a:t>
            </a:r>
          </a:p>
        </p:txBody>
      </p:sp>
    </p:spTree>
    <p:extLst>
      <p:ext uri="{BB962C8B-B14F-4D97-AF65-F5344CB8AC3E}">
        <p14:creationId xmlns:p14="http://schemas.microsoft.com/office/powerpoint/2010/main" val="366206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53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53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3894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0484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13668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3AF5DC5B-F6B8-40B2-84D4-591C15945005}" type="slidenum">
              <a:rPr 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22</a:t>
            </a:fld>
            <a:endParaRPr lang="en-US" sz="900" smtClean="0"/>
          </a:p>
        </p:txBody>
      </p:sp>
      <p:sp>
        <p:nvSpPr>
          <p:cNvPr id="11366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157163"/>
            <a:ext cx="7064375" cy="86042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Distribution of Bond Maturities,</a:t>
            </a:r>
            <a:br>
              <a:rPr lang="en-US" dirty="0" smtClean="0">
                <a:latin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</a:rPr>
              <a:t>P/C Insurance Industry, 2004-2013</a:t>
            </a:r>
            <a:endParaRPr lang="en-US" sz="2000" dirty="0" smtClean="0">
              <a:latin typeface="Arial" panose="020B0604020202020204" pitchFamily="34" charset="0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401934" y="793820"/>
          <a:ext cx="8340132" cy="5283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3671" name="Rectangle 4"/>
          <p:cNvSpPr>
            <a:spLocks noChangeArrowheads="1"/>
          </p:cNvSpPr>
          <p:nvPr/>
        </p:nvSpPr>
        <p:spPr bwMode="auto">
          <a:xfrm>
            <a:off x="0" y="6389688"/>
            <a:ext cx="81216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endParaRPr lang="en-US" sz="1100"/>
          </a:p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sz="1100"/>
              <a:t>Sources: SNL Financial; Insurance Information Institute. </a:t>
            </a:r>
          </a:p>
        </p:txBody>
      </p:sp>
      <p:sp>
        <p:nvSpPr>
          <p:cNvPr id="113672" name="Rectangle 5"/>
          <p:cNvSpPr>
            <a:spLocks noChangeArrowheads="1"/>
          </p:cNvSpPr>
          <p:nvPr/>
        </p:nvSpPr>
        <p:spPr bwMode="blackWhite">
          <a:xfrm>
            <a:off x="457199" y="5593404"/>
            <a:ext cx="8035047" cy="921696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en-US" sz="1800" b="1" dirty="0">
                <a:solidFill>
                  <a:schemeClr val="bg1"/>
                </a:solidFill>
              </a:rPr>
              <a:t>The main shift over these years has been from </a:t>
            </a:r>
            <a:r>
              <a:rPr lang="en-US" sz="1800" b="1" dirty="0" smtClean="0">
                <a:solidFill>
                  <a:schemeClr val="bg1"/>
                </a:solidFill>
              </a:rPr>
              <a:t>longer </a:t>
            </a:r>
            <a:r>
              <a:rPr lang="en-US" sz="1800" b="1" dirty="0">
                <a:solidFill>
                  <a:schemeClr val="bg1"/>
                </a:solidFill>
              </a:rPr>
              <a:t>maturities to </a:t>
            </a:r>
            <a:r>
              <a:rPr lang="en-US" sz="1800" b="1" dirty="0" smtClean="0">
                <a:solidFill>
                  <a:schemeClr val="bg1"/>
                </a:solidFill>
              </a:rPr>
              <a:t>shorter maturities, but the 2013 data suggest a shift back </a:t>
            </a:r>
            <a:r>
              <a:rPr lang="en-US" sz="1800" b="1" smtClean="0">
                <a:solidFill>
                  <a:schemeClr val="bg1"/>
                </a:solidFill>
              </a:rPr>
              <a:t>has begun. </a:t>
            </a:r>
            <a:r>
              <a:rPr lang="en-US" sz="1800" b="1" dirty="0">
                <a:solidFill>
                  <a:schemeClr val="bg1"/>
                </a:solidFill>
              </a:rPr>
              <a:t>The </a:t>
            </a:r>
            <a:r>
              <a:rPr lang="en-US" sz="1800" b="1" dirty="0" smtClean="0">
                <a:solidFill>
                  <a:schemeClr val="bg1"/>
                </a:solidFill>
              </a:rPr>
              <a:t>2013 distribution resembles that at year-end 2009.</a:t>
            </a:r>
            <a:endParaRPr lang="en-US" sz="1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631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 animBg="0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Property/Casualty Insurance Industry Investment Income: 2000–2014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58370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061444"/>
              </p:ext>
            </p:extLst>
          </p:nvPr>
        </p:nvGraphicFramePr>
        <p:xfrm>
          <a:off x="225893" y="1518584"/>
          <a:ext cx="845185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0545" name="Chart" r:id="rId4" imgW="3371733" imgH="1455559" progId="MSGraph.Chart.8">
                  <p:embed followColorScheme="full"/>
                </p:oleObj>
              </mc:Choice>
              <mc:Fallback>
                <p:oleObj name="Chart" r:id="rId4" imgW="3371733" imgH="1455559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893" y="1518584"/>
                        <a:ext cx="845185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37323" y="5225536"/>
            <a:ext cx="8240420" cy="10493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Due </a:t>
            </a:r>
            <a:r>
              <a:rPr lang="en-US" sz="2000" b="1" dirty="0">
                <a:solidFill>
                  <a:srgbClr val="FFFFFF"/>
                </a:solidFill>
              </a:rPr>
              <a:t>to persistently low interest </a:t>
            </a:r>
            <a:r>
              <a:rPr lang="en-US" sz="2000" b="1" dirty="0" smtClean="0">
                <a:solidFill>
                  <a:srgbClr val="FFFFFF"/>
                </a:solidFill>
              </a:rPr>
              <a:t>rates,</a:t>
            </a:r>
            <a:br>
              <a:rPr lang="en-US" sz="2000" b="1" dirty="0" smtClean="0">
                <a:solidFill>
                  <a:srgbClr val="FFFFFF"/>
                </a:solidFill>
              </a:rPr>
            </a:br>
            <a:r>
              <a:rPr lang="en-US" sz="2000" b="1" dirty="0" smtClean="0">
                <a:solidFill>
                  <a:srgbClr val="FFFFFF"/>
                </a:solidFill>
              </a:rPr>
              <a:t>investment income </a:t>
            </a:r>
            <a:r>
              <a:rPr lang="en-US" sz="2000" b="1" dirty="0">
                <a:solidFill>
                  <a:srgbClr val="FFFFFF"/>
                </a:solidFill>
              </a:rPr>
              <a:t>f</a:t>
            </a:r>
            <a:r>
              <a:rPr lang="en-US" sz="2000" b="1" dirty="0" smtClean="0">
                <a:solidFill>
                  <a:srgbClr val="FFFFFF"/>
                </a:solidFill>
              </a:rPr>
              <a:t>ell in 2012, 2013 and 2014.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-1" y="6454490"/>
            <a:ext cx="8915401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baseline="30000" dirty="0" smtClean="0"/>
              <a:t>1</a:t>
            </a:r>
            <a:r>
              <a:rPr lang="en-US" sz="1100" dirty="0" smtClean="0"/>
              <a:t> </a:t>
            </a:r>
            <a:r>
              <a:rPr lang="en-US" sz="1100" dirty="0"/>
              <a:t>Investment gains consist primarily of </a:t>
            </a:r>
            <a:r>
              <a:rPr lang="en-US" sz="1100" dirty="0" smtClean="0"/>
              <a:t>interest and </a:t>
            </a:r>
            <a:r>
              <a:rPr lang="en-US" sz="1100" dirty="0"/>
              <a:t>stock </a:t>
            </a:r>
            <a:r>
              <a:rPr lang="en-US" sz="1100" dirty="0" smtClean="0"/>
              <a:t>dividends.        *2014 figure is estimated based on annualized data through Q3.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tabLst>
                <a:tab pos="112713" algn="r"/>
              </a:tabLst>
            </a:pPr>
            <a:r>
              <a:rPr lang="en-US" sz="1100" dirty="0" smtClean="0"/>
              <a:t>Sources</a:t>
            </a:r>
            <a:r>
              <a:rPr lang="en-US" sz="1100" dirty="0"/>
              <a:t>: </a:t>
            </a:r>
            <a:r>
              <a:rPr lang="en-US" sz="1100" dirty="0" smtClean="0"/>
              <a:t>ISO;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6425736" y="1105268"/>
            <a:ext cx="2489664" cy="795771"/>
          </a:xfrm>
          <a:prstGeom prst="wedgeRectCallout">
            <a:avLst>
              <a:gd name="adj1" fmla="val 25062"/>
              <a:gd name="adj2" fmla="val 13554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Investment earnings are still below their 2007 pre-crisis peak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85355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sz="900">
                <a:solidFill>
                  <a:schemeClr val="bg1"/>
                </a:solidFill>
                <a:cs typeface="Arial" panose="020B0604020202020204" pitchFamily="34" charset="0"/>
              </a:rPr>
              <a:t>12/01/09 - 9pm</a:t>
            </a:r>
          </a:p>
        </p:txBody>
      </p:sp>
      <p:sp>
        <p:nvSpPr>
          <p:cNvPr id="41987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sz="900">
                <a:solidFill>
                  <a:schemeClr val="bg1"/>
                </a:solidFill>
                <a:cs typeface="Arial" panose="020B0604020202020204" pitchFamily="34" charset="0"/>
              </a:rPr>
              <a:t>eSlide – P6466 – The Financial Crisis and the Future of the P/C</a:t>
            </a:r>
          </a:p>
        </p:txBody>
      </p:sp>
      <p:sp>
        <p:nvSpPr>
          <p:cNvPr id="41988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63C4D191-4850-44B2-B002-048C531FFE0F}" type="slidenum">
              <a:rPr lang="en-US" sz="900">
                <a:cs typeface="Arial" panose="020B0604020202020204" pitchFamily="34" charset="0"/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24</a:t>
            </a:fld>
            <a:endParaRPr lang="en-US" sz="900">
              <a:cs typeface="Arial" panose="020B0604020202020204" pitchFamily="34" charset="0"/>
            </a:endParaRP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U.S. Treasury 2- and 10-Year Note Yields*: Monthly, 1990–2015</a:t>
            </a:r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0" y="6284913"/>
            <a:ext cx="8724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sz="1100" dirty="0">
                <a:cs typeface="Arial" panose="020B0604020202020204" pitchFamily="34" charset="0"/>
              </a:rPr>
              <a:t>*Monthly, constant maturity, nominal rates, through </a:t>
            </a:r>
            <a:r>
              <a:rPr lang="en-US" sz="1100" dirty="0" smtClean="0"/>
              <a:t>January </a:t>
            </a:r>
            <a:r>
              <a:rPr lang="en-US" sz="1100" dirty="0" smtClean="0">
                <a:cs typeface="Arial" panose="020B0604020202020204" pitchFamily="34" charset="0"/>
              </a:rPr>
              <a:t>2015.</a:t>
            </a:r>
            <a:endParaRPr lang="en-US" sz="1100" dirty="0"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sz="1100" dirty="0">
                <a:cs typeface="Arial" panose="020B0604020202020204" pitchFamily="34" charset="0"/>
              </a:rPr>
              <a:t>Sources: Federal Reserve Bank at </a:t>
            </a:r>
            <a:r>
              <a:rPr lang="en-US" sz="1100" dirty="0">
                <a:cs typeface="Arial" panose="020B0604020202020204" pitchFamily="34" charset="0"/>
                <a:hlinkClick r:id="rId3"/>
              </a:rPr>
              <a:t>http://www.federalreserve.gov/releases/h15/data.htm</a:t>
            </a:r>
            <a:r>
              <a:rPr lang="en-US" sz="1100" dirty="0">
                <a:cs typeface="Arial" panose="020B0604020202020204" pitchFamily="34" charset="0"/>
              </a:rPr>
              <a:t>.  </a:t>
            </a:r>
            <a:br>
              <a:rPr lang="en-US" sz="1100" dirty="0">
                <a:cs typeface="Arial" panose="020B0604020202020204" pitchFamily="34" charset="0"/>
              </a:rPr>
            </a:br>
            <a:r>
              <a:rPr lang="en-US" sz="1100" dirty="0">
                <a:cs typeface="Arial" panose="020B0604020202020204" pitchFamily="34" charset="0"/>
              </a:rPr>
              <a:t>National Bureau of Economic Research (recession dates); Insurance Information Institutes.</a:t>
            </a: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/>
          </p:nvPr>
        </p:nvGraphicFramePr>
        <p:xfrm>
          <a:off x="258762" y="1033462"/>
          <a:ext cx="8586788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3352800" y="1143000"/>
            <a:ext cx="2876550" cy="809625"/>
          </a:xfrm>
          <a:prstGeom prst="wedgeRectCallout">
            <a:avLst>
              <a:gd name="adj1" fmla="val 4399"/>
              <a:gd name="adj2" fmla="val 14482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Yields on 10-Year U.S. Treasury Notes have been essentially  below 5% for </a:t>
            </a:r>
            <a:r>
              <a:rPr 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over a decade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41993" name="Rectangle 4"/>
          <p:cNvSpPr>
            <a:spLocks noChangeArrowheads="1"/>
          </p:cNvSpPr>
          <p:nvPr/>
        </p:nvSpPr>
        <p:spPr bwMode="blackWhite">
          <a:xfrm>
            <a:off x="447675" y="5667375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sz="1600" b="1">
                <a:solidFill>
                  <a:schemeClr val="bg1"/>
                </a:solidFill>
                <a:cs typeface="Arial" panose="020B0604020202020204" pitchFamily="34" charset="0"/>
              </a:rPr>
              <a:t>Since roughly 80% of P/C bond/cash investments are in 10-year or shorter durations, most P/C insurer portfolios will have low-yielding bonds for years to come. </a:t>
            </a: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7215188" y="1651819"/>
            <a:ext cx="1509712" cy="733553"/>
          </a:xfrm>
          <a:prstGeom prst="wedgeRectCallout">
            <a:avLst>
              <a:gd name="adj1" fmla="val 20847"/>
              <a:gd name="adj2" fmla="val 22383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U.S. Treasury 10-year note yields </a:t>
            </a:r>
            <a:r>
              <a:rPr 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“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spiked</a:t>
            </a:r>
            <a:r>
              <a:rPr 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”</a:t>
            </a:r>
            <a:endParaRPr 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995" name="Date Placeholder 1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1996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3FB8A3C8-44E9-4AF4-9280-A7C7B895AADD}" type="slidenum">
              <a:rPr lang="en-US" sz="900" smtClean="0">
                <a:cs typeface="Arial" panose="020B0604020202020204" pitchFamily="34" charset="0"/>
              </a:rPr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24</a:t>
            </a:fld>
            <a:endParaRPr lang="en-US" sz="90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192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Book Yield on Property/Casualty Insurance Invested Assets, 2007–2016F</a:t>
            </a:r>
            <a:endParaRPr lang="en-US" baseline="30000" dirty="0" smtClean="0"/>
          </a:p>
        </p:txBody>
      </p:sp>
      <p:graphicFrame>
        <p:nvGraphicFramePr>
          <p:cNvPr id="58370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395456"/>
              </p:ext>
            </p:extLst>
          </p:nvPr>
        </p:nvGraphicFramePr>
        <p:xfrm>
          <a:off x="225893" y="1432994"/>
          <a:ext cx="845185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2593" name="Chart" r:id="rId4" imgW="3367988" imgH="1463040" progId="MSGraph.Chart.8">
                  <p:embed followColorScheme="full"/>
                </p:oleObj>
              </mc:Choice>
              <mc:Fallback>
                <p:oleObj name="Chart" r:id="rId4" imgW="3367988" imgH="146304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893" y="1432994"/>
                        <a:ext cx="845185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347663" y="5142407"/>
            <a:ext cx="8330080" cy="1050164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The yield on invested assets continues to decline as returns on maturing bonds generally still exceed new money yields. Even short term interest rate increases are unlikely until mid-to-late 2015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-1" y="6606839"/>
            <a:ext cx="8915401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tabLst>
                <a:tab pos="112713" algn="r"/>
              </a:tabLst>
            </a:pPr>
            <a:r>
              <a:rPr lang="en-US" sz="1100" dirty="0" smtClean="0"/>
              <a:t>Sources</a:t>
            </a:r>
            <a:r>
              <a:rPr lang="en-US" sz="1100" dirty="0"/>
              <a:t>: </a:t>
            </a:r>
            <a:r>
              <a:rPr lang="en-US" sz="1100" dirty="0" smtClean="0"/>
              <a:t>Conning.</a:t>
            </a:r>
            <a:endParaRPr lang="en-US" sz="1100" dirty="0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black">
          <a:xfrm>
            <a:off x="347663" y="1138233"/>
            <a:ext cx="8221662" cy="2492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225A7A"/>
                </a:solidFill>
              </a:rPr>
              <a:t>(Percent)</a:t>
            </a:r>
            <a:endParaRPr lang="en-US" b="1" dirty="0">
              <a:solidFill>
                <a:srgbClr val="225A7A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4643437" y="1432994"/>
            <a:ext cx="2857500" cy="1127306"/>
          </a:xfrm>
          <a:prstGeom prst="wedgeRectCallout">
            <a:avLst>
              <a:gd name="adj1" fmla="val 20062"/>
              <a:gd name="adj2" fmla="val 14821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Book yield in 2014 is down 114 BP from pre-crisis levels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1911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Rate Forecasts: 2015 – 2020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980281"/>
              </p:ext>
            </p:extLst>
          </p:nvPr>
        </p:nvGraphicFramePr>
        <p:xfrm>
          <a:off x="39687" y="1668667"/>
          <a:ext cx="8867775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3617" name="Chart" r:id="rId4" imgW="3413760" imgH="1508760" progId="MSGraph.Chart.8">
                  <p:embed followColorScheme="full"/>
                </p:oleObj>
              </mc:Choice>
              <mc:Fallback>
                <p:oleObj name="Chart" r:id="rId4" imgW="3413760" imgH="150876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9687" y="1668667"/>
                        <a:ext cx="8867775" cy="377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288208" y="5594897"/>
            <a:ext cx="8760542" cy="70065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A Full Normalization of Interest Rates Is Unlikely Until 2018, More than a Decade After the Onset of the Financial Crisis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Yield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-1" y="6491734"/>
            <a:ext cx="8601075" cy="4262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</a:t>
            </a:r>
            <a:r>
              <a:rPr lang="en-US" sz="1100" dirty="0" smtClean="0"/>
              <a:t>Federal Reserve Board of Governors (historical); Blue Chip Economic Indicators (1/15 for 2015 and 2016; for 2017-2020 10/14 issue); Insurance Info. Institute. </a:t>
            </a:r>
            <a:endParaRPr lang="en-US" sz="1100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black">
          <a:xfrm>
            <a:off x="965068" y="1417229"/>
            <a:ext cx="3508507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3-Month Treasury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black">
          <a:xfrm>
            <a:off x="5275131" y="1426749"/>
            <a:ext cx="3508507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10-Year Treasury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7" name="AutoShape 38"/>
          <p:cNvSpPr>
            <a:spLocks noChangeArrowheads="1"/>
          </p:cNvSpPr>
          <p:nvPr/>
        </p:nvSpPr>
        <p:spPr bwMode="blackWhite">
          <a:xfrm>
            <a:off x="699247" y="1958726"/>
            <a:ext cx="1672478" cy="1956049"/>
          </a:xfrm>
          <a:prstGeom prst="wedgeRectCallout">
            <a:avLst>
              <a:gd name="adj1" fmla="val 56277"/>
              <a:gd name="adj2" fmla="val 6941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The Fed is expected to begin raising short-term rates in mid-2015, but this timeline could easily slip to late 2015 or even 2016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blackWhite">
          <a:xfrm>
            <a:off x="6742113" y="3554617"/>
            <a:ext cx="2306637" cy="1173941"/>
          </a:xfrm>
          <a:prstGeom prst="wedgeRectCallout">
            <a:avLst>
              <a:gd name="adj1" fmla="val -39855"/>
              <a:gd name="adj2" fmla="val -7541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The end of the Fed’s QE program in 2014 and a stronger economy are expected to push longer-term yields higher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02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04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04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54C3BA2-5309-47FB-8C6B-909E44510230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27</a:t>
            </a:fld>
            <a:endParaRPr lang="en-US" sz="900"/>
          </a:p>
        </p:txBody>
      </p:sp>
      <p:graphicFrame>
        <p:nvGraphicFramePr>
          <p:cNvPr id="60418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913540"/>
              </p:ext>
            </p:extLst>
          </p:nvPr>
        </p:nvGraphicFramePr>
        <p:xfrm>
          <a:off x="304800" y="1447800"/>
          <a:ext cx="8623300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5665" name="Chart" r:id="rId4" imgW="3447881" imgH="1508760" progId="MSGraph.Chart.8">
                  <p:embed followColorScheme="full"/>
                </p:oleObj>
              </mc:Choice>
              <mc:Fallback>
                <p:oleObj name="Chart" r:id="rId4" imgW="3447881" imgH="150876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0"/>
                        <a:ext cx="8623300" cy="377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1050925" y="5410200"/>
            <a:ext cx="69627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Lower Investment Earnings Place a Greater Burden on Underwriting and Pricing Discipline</a:t>
            </a:r>
          </a:p>
        </p:txBody>
      </p:sp>
      <p:sp>
        <p:nvSpPr>
          <p:cNvPr id="60423" name="Rectangle 4"/>
          <p:cNvSpPr>
            <a:spLocks noChangeArrowheads="1"/>
          </p:cNvSpPr>
          <p:nvPr/>
        </p:nvSpPr>
        <p:spPr bwMode="auto">
          <a:xfrm>
            <a:off x="0" y="6203950"/>
            <a:ext cx="75692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*Based on 2008 Invested Assets and Earned Premiums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**US domestic reinsurance only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A.M. Best; Insurance Information Institute.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1750" y="-46038"/>
            <a:ext cx="7400925" cy="860426"/>
          </a:xfrm>
          <a:prstGeom prst="rect">
            <a:avLst/>
          </a:prstGeom>
        </p:spPr>
        <p:txBody>
          <a:bodyPr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2400" b="1" kern="0">
                <a:solidFill>
                  <a:srgbClr val="225A7A"/>
                </a:solidFill>
                <a:ea typeface="+mj-ea"/>
                <a:cs typeface="+mj-cs"/>
              </a:rPr>
              <a:t>Reduction in Combined Ratio Necessary to Offset 1% Decline in Investment Yield to Maintain Constant ROE, by Line*</a:t>
            </a:r>
            <a:endParaRPr lang="en-US" sz="24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2875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2772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277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7A114D5-877E-4294-A425-BF743B05D88E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28</a:t>
            </a:fld>
            <a:endParaRPr lang="en-US" sz="900"/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P/C Insurer Net Realized </a:t>
            </a:r>
            <a:br>
              <a:rPr lang="en-US" dirty="0" smtClean="0"/>
            </a:br>
            <a:r>
              <a:rPr lang="en-US" dirty="0" smtClean="0"/>
              <a:t>Capital Gains/Losses, 1990-2014:Q3</a:t>
            </a:r>
          </a:p>
        </p:txBody>
      </p:sp>
      <p:sp>
        <p:nvSpPr>
          <p:cNvPr id="32775" name="Rectangle 4"/>
          <p:cNvSpPr>
            <a:spLocks noChangeArrowheads="1"/>
          </p:cNvSpPr>
          <p:nvPr/>
        </p:nvSpPr>
        <p:spPr bwMode="auto">
          <a:xfrm>
            <a:off x="0" y="6570663"/>
            <a:ext cx="8596313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Sources: A.M. Best, ISO, Insurance Information Institute.                                   </a:t>
            </a:r>
          </a:p>
        </p:txBody>
      </p:sp>
      <p:graphicFrame>
        <p:nvGraphicFramePr>
          <p:cNvPr id="32770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16416"/>
              </p:ext>
            </p:extLst>
          </p:nvPr>
        </p:nvGraphicFramePr>
        <p:xfrm>
          <a:off x="304800" y="1152525"/>
          <a:ext cx="858202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6689" name="Chart" r:id="rId4" imgW="3432901" imgH="1665039" progId="MSGraph.Chart.8">
                  <p:embed followColorScheme="full"/>
                </p:oleObj>
              </mc:Choice>
              <mc:Fallback>
                <p:oleObj name="Chart" r:id="rId4" imgW="3432901" imgH="1665039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52525"/>
                        <a:ext cx="8582025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5413" name="Rectangle 5"/>
          <p:cNvSpPr>
            <a:spLocks noChangeArrowheads="1"/>
          </p:cNvSpPr>
          <p:nvPr/>
        </p:nvSpPr>
        <p:spPr bwMode="blackWhite">
          <a:xfrm>
            <a:off x="212725" y="5593976"/>
            <a:ext cx="8664575" cy="86518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Insurers Posted Net Realized Capital Gains in 2010 - 2014 Following Two Years of Realized Losses During the Financial Crisis.  Realized </a:t>
            </a:r>
            <a:r>
              <a:rPr lang="en-US" b="1" dirty="0">
                <a:solidFill>
                  <a:srgbClr val="FFFFFF"/>
                </a:solidFill>
              </a:rPr>
              <a:t>Capital Losses Were 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Primary Cause </a:t>
            </a:r>
            <a:r>
              <a:rPr lang="en-US" b="1" dirty="0" smtClean="0">
                <a:solidFill>
                  <a:srgbClr val="FFFFFF"/>
                </a:solidFill>
              </a:rPr>
              <a:t>of </a:t>
            </a:r>
            <a:r>
              <a:rPr lang="en-US" b="1" dirty="0">
                <a:solidFill>
                  <a:srgbClr val="FFFFFF"/>
                </a:solidFill>
              </a:rPr>
              <a:t>2008/2009’s Large Drop in Profits and ROE</a:t>
            </a:r>
          </a:p>
        </p:txBody>
      </p:sp>
      <p:sp>
        <p:nvSpPr>
          <p:cNvPr id="32777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32778" name="Rectangle 8"/>
          <p:cNvSpPr>
            <a:spLocks noChangeArrowheads="1"/>
          </p:cNvSpPr>
          <p:nvPr/>
        </p:nvSpPr>
        <p:spPr bwMode="auto">
          <a:xfrm>
            <a:off x="8097774" y="1397607"/>
            <a:ext cx="694534" cy="1872368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blackWhite">
          <a:xfrm>
            <a:off x="4663255" y="1083248"/>
            <a:ext cx="3351934" cy="710383"/>
          </a:xfrm>
          <a:prstGeom prst="wedgeRectCallout">
            <a:avLst>
              <a:gd name="adj1" fmla="val 53668"/>
              <a:gd name="adj2" fmla="val 8100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Realized capital gains rose sharply as equity markets rallied in 2013-14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877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413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Property/Casualty Insurance Industry Investment Gain: 1994–2014E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58370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267001"/>
              </p:ext>
            </p:extLst>
          </p:nvPr>
        </p:nvGraphicFramePr>
        <p:xfrm>
          <a:off x="360363" y="1558925"/>
          <a:ext cx="845185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7713" name="Chart" r:id="rId4" imgW="3371733" imgH="1455559" progId="MSGraph.Chart.8">
                  <p:embed followColorScheme="full"/>
                </p:oleObj>
              </mc:Choice>
              <mc:Fallback>
                <p:oleObj name="Chart" r:id="rId4" imgW="3371733" imgH="1455559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1558925"/>
                        <a:ext cx="845185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84094" y="5202985"/>
            <a:ext cx="8283295" cy="10493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Total Investment Gains Were Flat in 2014 as Low Interest Rates Pressured Investment Income but Realized Capital Gains Remained Robust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-103236" y="6302140"/>
            <a:ext cx="9144000" cy="5955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baseline="30000" dirty="0"/>
              <a:t>1</a:t>
            </a:r>
            <a:r>
              <a:rPr lang="en-US" sz="1100" dirty="0"/>
              <a:t> Investment gains consist primarily of interest, stock dividends and realized capital gains and losses.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 2005 figure includes special one-time dividend of $</a:t>
            </a:r>
            <a:r>
              <a:rPr lang="en-US" sz="1100" dirty="0" smtClean="0"/>
              <a:t>3.2B; </a:t>
            </a: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ISO; Insurance Information Institute.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3814762" y="3716594"/>
            <a:ext cx="2810735" cy="976429"/>
          </a:xfrm>
          <a:prstGeom prst="wedgeRectCallout">
            <a:avLst>
              <a:gd name="adj1" fmla="val 115385"/>
              <a:gd name="adj2" fmla="val -9674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Investment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gains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 2014 will rival the post-crisis high reached in 2013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6770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73349" y="134938"/>
            <a:ext cx="6921230" cy="86042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P/C Industry Net Income After Taxes</a:t>
            </a:r>
            <a:br>
              <a:rPr lang="en-US" dirty="0" smtClean="0">
                <a:latin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</a:rPr>
              <a:t>1991–2014E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812037" y="1138238"/>
            <a:ext cx="2374900" cy="22535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198438" indent="-198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</a:rPr>
              <a:t>2005 ROE*= 9.6%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</a:rPr>
              <a:t>2006 ROE = 12.7%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</a:rPr>
              <a:t>2007 ROE = 10.9%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</a:rPr>
              <a:t>2008 ROE = 0.1%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</a:rPr>
              <a:t>2009 ROE = 5.0%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</a:rPr>
              <a:t>2010 ROE = 6.6%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</a:rPr>
              <a:t>2011 ROAS</a:t>
            </a:r>
            <a:r>
              <a:rPr lang="en-US" sz="1300" baseline="30000" dirty="0">
                <a:solidFill>
                  <a:srgbClr val="000000"/>
                </a:solidFill>
              </a:rPr>
              <a:t>1</a:t>
            </a:r>
            <a:r>
              <a:rPr lang="en-US" sz="1300" dirty="0">
                <a:solidFill>
                  <a:srgbClr val="000000"/>
                </a:solidFill>
              </a:rPr>
              <a:t> = 3.5%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</a:rPr>
              <a:t>2012 ROAS</a:t>
            </a:r>
            <a:r>
              <a:rPr lang="en-US" sz="1300" baseline="30000" dirty="0">
                <a:solidFill>
                  <a:srgbClr val="000000"/>
                </a:solidFill>
              </a:rPr>
              <a:t>1</a:t>
            </a:r>
            <a:r>
              <a:rPr lang="en-US" sz="1300" dirty="0">
                <a:solidFill>
                  <a:srgbClr val="000000"/>
                </a:solidFill>
              </a:rPr>
              <a:t> = 5.9%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 smtClean="0">
                <a:solidFill>
                  <a:srgbClr val="000000"/>
                </a:solidFill>
              </a:rPr>
              <a:t>2013 </a:t>
            </a:r>
            <a:r>
              <a:rPr lang="en-US" sz="1300" dirty="0">
                <a:solidFill>
                  <a:srgbClr val="000000"/>
                </a:solidFill>
              </a:rPr>
              <a:t>ROAS</a:t>
            </a:r>
            <a:r>
              <a:rPr lang="en-US" sz="1300" baseline="30000" dirty="0">
                <a:solidFill>
                  <a:srgbClr val="000000"/>
                </a:solidFill>
              </a:rPr>
              <a:t>1</a:t>
            </a:r>
            <a:r>
              <a:rPr lang="en-US" sz="1300" dirty="0">
                <a:solidFill>
                  <a:srgbClr val="000000"/>
                </a:solidFill>
              </a:rPr>
              <a:t> = </a:t>
            </a:r>
            <a:r>
              <a:rPr lang="en-US" sz="1300" dirty="0" smtClean="0">
                <a:solidFill>
                  <a:srgbClr val="000000"/>
                </a:solidFill>
              </a:rPr>
              <a:t>10.3%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 smtClean="0">
                <a:solidFill>
                  <a:srgbClr val="000000"/>
                </a:solidFill>
              </a:rPr>
              <a:t>2014</a:t>
            </a:r>
            <a:r>
              <a:rPr lang="en-US" sz="1300" dirty="0">
                <a:solidFill>
                  <a:srgbClr val="000000"/>
                </a:solidFill>
              </a:rPr>
              <a:t> ROAS</a:t>
            </a:r>
            <a:r>
              <a:rPr lang="en-US" sz="1300" baseline="30000" dirty="0">
                <a:solidFill>
                  <a:srgbClr val="000000"/>
                </a:solidFill>
              </a:rPr>
              <a:t>1</a:t>
            </a:r>
            <a:r>
              <a:rPr lang="en-US" sz="1300" dirty="0">
                <a:solidFill>
                  <a:srgbClr val="000000"/>
                </a:solidFill>
              </a:rPr>
              <a:t> = </a:t>
            </a:r>
            <a:r>
              <a:rPr lang="en-US" sz="1300" dirty="0" smtClean="0">
                <a:solidFill>
                  <a:srgbClr val="000000"/>
                </a:solidFill>
              </a:rPr>
              <a:t>7.6%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6249988"/>
            <a:ext cx="86106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ROE figures are GAAP; </a:t>
            </a:r>
            <a:r>
              <a:rPr lang="en-US" sz="1100" baseline="30000" dirty="0">
                <a:solidFill>
                  <a:srgbClr val="000000"/>
                </a:solidFill>
              </a:rPr>
              <a:t>1</a:t>
            </a:r>
            <a:r>
              <a:rPr lang="en-US" sz="1100" dirty="0">
                <a:solidFill>
                  <a:srgbClr val="000000"/>
                </a:solidFill>
              </a:rPr>
              <a:t>Return on avg. surplus.  Excluding Mortgage &amp; Financial Guaranty insurers yields </a:t>
            </a:r>
            <a:r>
              <a:rPr lang="en-US" sz="1100" dirty="0" smtClean="0">
                <a:solidFill>
                  <a:srgbClr val="000000"/>
                </a:solidFill>
              </a:rPr>
              <a:t>a 7.7% ROAS through 2014:Q2, 9.8% </a:t>
            </a:r>
            <a:r>
              <a:rPr lang="en-US" sz="1100" dirty="0">
                <a:solidFill>
                  <a:srgbClr val="000000"/>
                </a:solidFill>
              </a:rPr>
              <a:t>ROAS </a:t>
            </a:r>
            <a:r>
              <a:rPr lang="en-US" sz="1100" dirty="0" smtClean="0">
                <a:solidFill>
                  <a:srgbClr val="000000"/>
                </a:solidFill>
              </a:rPr>
              <a:t>in 2013, </a:t>
            </a:r>
            <a:r>
              <a:rPr lang="en-US" sz="1100" dirty="0">
                <a:solidFill>
                  <a:srgbClr val="000000"/>
                </a:solidFill>
              </a:rPr>
              <a:t>6.2% ROAS in 2012, 4.7% ROAS for 2011, 7.6% for 2010 and 7.4% for 2009.</a:t>
            </a:r>
          </a:p>
          <a:p>
            <a:pPr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</a:pPr>
            <a:r>
              <a:rPr lang="en-US" sz="1100" dirty="0">
                <a:solidFill>
                  <a:srgbClr val="000000"/>
                </a:solidFill>
              </a:rPr>
              <a:t>Sources: A.M. Best, </a:t>
            </a:r>
            <a:r>
              <a:rPr lang="en-US" sz="1100" dirty="0" smtClean="0">
                <a:solidFill>
                  <a:srgbClr val="000000"/>
                </a:solidFill>
              </a:rPr>
              <a:t>ISO; Insurance </a:t>
            </a:r>
            <a:r>
              <a:rPr lang="en-US" sz="1100" dirty="0">
                <a:solidFill>
                  <a:srgbClr val="000000"/>
                </a:solidFill>
              </a:rPr>
              <a:t>Information Institute</a:t>
            </a:r>
          </a:p>
        </p:txBody>
      </p:sp>
      <p:graphicFrame>
        <p:nvGraphicFramePr>
          <p:cNvPr id="14341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960995"/>
              </p:ext>
            </p:extLst>
          </p:nvPr>
        </p:nvGraphicFramePr>
        <p:xfrm>
          <a:off x="206375" y="1474788"/>
          <a:ext cx="8701088" cy="490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40308" name="Chart" r:id="rId5" imgW="3493653" imgH="2023318" progId="MSGraph.Chart.8">
                  <p:embed followColorScheme="full"/>
                </p:oleObj>
              </mc:Choice>
              <mc:Fallback>
                <p:oleObj name="Chart" r:id="rId5" imgW="3493653" imgH="2023318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1474788"/>
                        <a:ext cx="8701088" cy="490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PTShape_0"/>
          <p:cNvSpPr>
            <a:spLocks noChangeArrowheads="1"/>
          </p:cNvSpPr>
          <p:nvPr/>
        </p:nvSpPr>
        <p:spPr bwMode="blackWhite">
          <a:xfrm>
            <a:off x="6510130" y="1123947"/>
            <a:ext cx="1679713" cy="1176338"/>
          </a:xfrm>
          <a:prstGeom prst="wedgeRectCallout">
            <a:avLst>
              <a:gd name="adj1" fmla="val 54966"/>
              <a:gd name="adj2" fmla="val 91923"/>
            </a:avLst>
          </a:prstGeom>
          <a:solidFill>
            <a:schemeClr val="tx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sz="1400" b="1" dirty="0">
                <a:solidFill>
                  <a:srgbClr val="000000"/>
                </a:solidFill>
              </a:rPr>
              <a:t>Net income </a:t>
            </a:r>
            <a:r>
              <a:rPr lang="en-US" sz="1400" b="1" dirty="0" smtClean="0">
                <a:solidFill>
                  <a:srgbClr val="000000"/>
                </a:solidFill>
              </a:rPr>
              <a:t>rose strongly (+81.9%) in 2013 vs. 2012 on lower cats, capital gains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398" y="1387476"/>
            <a:ext cx="940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$ Millions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70513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51529" y="2231967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dirty="0" smtClean="0">
                <a:solidFill>
                  <a:schemeClr val="bg1"/>
                </a:solidFill>
              </a:rPr>
              <a:t>CAPITAL/CAPACITY 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9FAF68DA-B98E-484D-9896-A23C0EED5EBE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30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39213" y="4005661"/>
            <a:ext cx="845082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Capital Accumulation Has   Multiple Impacts  </a:t>
            </a:r>
            <a:endParaRPr lang="en-US" sz="4000" b="1" i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6947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12/01/09 - 9pm</a:t>
            </a:r>
          </a:p>
        </p:txBody>
      </p:sp>
      <p:sp>
        <p:nvSpPr>
          <p:cNvPr id="4710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eSlide – P6466 – The Financial Crisis and the Future of the P/C</a:t>
            </a:r>
          </a:p>
        </p:txBody>
      </p:sp>
      <p:sp>
        <p:nvSpPr>
          <p:cNvPr id="4710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561E0CFD-BE9A-4019-957A-DD05277E56E1}" type="slidenum">
              <a:rPr lang="en-US" sz="9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31</a:t>
            </a:fld>
            <a:endParaRPr lang="en-US" sz="9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8525" y="130245"/>
            <a:ext cx="4312623" cy="860425"/>
          </a:xfrm>
        </p:spPr>
        <p:txBody>
          <a:bodyPr/>
          <a:lstStyle/>
          <a:p>
            <a:r>
              <a:rPr lang="en-US" dirty="0" smtClean="0"/>
              <a:t>Policyholder Surplus, </a:t>
            </a:r>
            <a:br>
              <a:rPr lang="en-US" dirty="0" smtClean="0"/>
            </a:br>
            <a:r>
              <a:rPr lang="en-US" dirty="0" smtClean="0"/>
              <a:t>2006:Q4–2014:Q3</a:t>
            </a:r>
          </a:p>
        </p:txBody>
      </p:sp>
      <p:sp>
        <p:nvSpPr>
          <p:cNvPr id="47111" name="Rectangle 4"/>
          <p:cNvSpPr>
            <a:spLocks noChangeArrowheads="1"/>
          </p:cNvSpPr>
          <p:nvPr/>
        </p:nvSpPr>
        <p:spPr bwMode="auto">
          <a:xfrm>
            <a:off x="-171450" y="6584950"/>
            <a:ext cx="20574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  <a:latin typeface="Arial" charset="0"/>
                <a:cs typeface="Arial" charset="0"/>
              </a:rPr>
              <a:t>Sources: ISO, A.M .Best.</a:t>
            </a:r>
          </a:p>
        </p:txBody>
      </p:sp>
      <p:sp>
        <p:nvSpPr>
          <p:cNvPr id="47112" name="PPTShape_0"/>
          <p:cNvSpPr>
            <a:spLocks noChangeArrowheads="1"/>
          </p:cNvSpPr>
          <p:nvPr/>
        </p:nvSpPr>
        <p:spPr bwMode="black">
          <a:xfrm>
            <a:off x="169550" y="1123259"/>
            <a:ext cx="8221663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($ Billions)</a:t>
            </a:r>
          </a:p>
        </p:txBody>
      </p:sp>
      <p:graphicFrame>
        <p:nvGraphicFramePr>
          <p:cNvPr id="47106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311162"/>
              </p:ext>
            </p:extLst>
          </p:nvPr>
        </p:nvGraphicFramePr>
        <p:xfrm>
          <a:off x="228600" y="1299781"/>
          <a:ext cx="8736496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49525" name="Chart" r:id="rId5" imgW="3509049" imgH="1322139" progId="MSGraph.Chart.8">
                  <p:embed followColorScheme="full"/>
                </p:oleObj>
              </mc:Choice>
              <mc:Fallback>
                <p:oleObj name="Chart" r:id="rId5" imgW="3509049" imgH="1322139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9781"/>
                        <a:ext cx="8736496" cy="336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1901402" y="1314194"/>
            <a:ext cx="1696563" cy="568325"/>
          </a:xfrm>
          <a:prstGeom prst="wedgeRectCallout">
            <a:avLst>
              <a:gd name="adj1" fmla="val -47891"/>
              <a:gd name="adj2" fmla="val 19669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2007:Q3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Pre-Crisis Peak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7122" name="Text Box 5"/>
          <p:cNvSpPr txBox="1">
            <a:spLocks noChangeArrowheads="1"/>
          </p:cNvSpPr>
          <p:nvPr/>
        </p:nvSpPr>
        <p:spPr bwMode="auto">
          <a:xfrm>
            <a:off x="5799089" y="5440557"/>
            <a:ext cx="2660648" cy="844043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i="1" dirty="0">
              <a:solidFill>
                <a:srgbClr val="339966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PPTShape_1"/>
          <p:cNvSpPr>
            <a:spLocks noChangeArrowheads="1"/>
          </p:cNvSpPr>
          <p:nvPr/>
        </p:nvSpPr>
        <p:spPr bwMode="blackWhite">
          <a:xfrm>
            <a:off x="5600701" y="3458818"/>
            <a:ext cx="2739986" cy="556591"/>
          </a:xfrm>
          <a:prstGeom prst="wedgeRectCallout">
            <a:avLst>
              <a:gd name="adj1" fmla="val 62773"/>
              <a:gd name="adj2" fmla="val -145744"/>
            </a:avLst>
          </a:prstGeom>
          <a:solidFill>
            <a:srgbClr val="FFCC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Surplus 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as of 9/30/14 stood at a record high $673.9B</a:t>
            </a:r>
            <a:endParaRPr lang="en-US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116" name="Text Box 18"/>
          <p:cNvSpPr txBox="1">
            <a:spLocks noChangeArrowheads="1"/>
          </p:cNvSpPr>
          <p:nvPr/>
        </p:nvSpPr>
        <p:spPr bwMode="auto">
          <a:xfrm>
            <a:off x="191123" y="5439216"/>
            <a:ext cx="311272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2010:Q1 data i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ncludes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$22.5B of paid-in capital from a holding company parent for one insurer’s investment in a non-insurance business 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  <a:endParaRPr lang="en-US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198782" y="4790660"/>
            <a:ext cx="8686800" cy="655984"/>
          </a:xfrm>
          <a:prstGeom prst="wedgeRectCallout">
            <a:avLst>
              <a:gd name="adj1" fmla="val 49752"/>
              <a:gd name="adj2" fmla="val 222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The 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industry 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now has $1 of surplus for every $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0.73 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of 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NPW,</a:t>
            </a:r>
            <a:b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close to the 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strongest claims-paying status in its history.</a:t>
            </a:r>
          </a:p>
        </p:txBody>
      </p:sp>
      <p:sp>
        <p:nvSpPr>
          <p:cNvPr id="19" name="PPTShape_2"/>
          <p:cNvSpPr>
            <a:spLocks noChangeArrowheads="1"/>
          </p:cNvSpPr>
          <p:nvPr/>
        </p:nvSpPr>
        <p:spPr bwMode="blackWhite">
          <a:xfrm>
            <a:off x="4572000" y="1119224"/>
            <a:ext cx="2563812" cy="568325"/>
          </a:xfrm>
          <a:prstGeom prst="wedgeRectCallout">
            <a:avLst>
              <a:gd name="adj1" fmla="val 8435"/>
              <a:gd name="adj2" fmla="val 20594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Drop due to near-record 2011 CAT losses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blackWhite">
          <a:xfrm>
            <a:off x="3382297" y="5595730"/>
            <a:ext cx="5449819" cy="93062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The P/C insurance </a:t>
            </a:r>
            <a:r>
              <a:rPr lang="en-US" sz="2000" b="1" dirty="0" smtClean="0">
                <a:solidFill>
                  <a:srgbClr val="FFFFFF"/>
                </a:solidFill>
              </a:rPr>
              <a:t>i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ndustry </a:t>
            </a:r>
            <a:r>
              <a:rPr lang="en-US" sz="2000" b="1" dirty="0" smtClean="0">
                <a:solidFill>
                  <a:srgbClr val="FFFFFF"/>
                </a:solidFill>
              </a:rPr>
              <a:t>e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ntered 2015</a:t>
            </a:r>
            <a:b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in </a:t>
            </a:r>
            <a:r>
              <a:rPr lang="en-US" sz="2000" b="1" dirty="0" smtClean="0">
                <a:solidFill>
                  <a:srgbClr val="FFFFFF"/>
                </a:solidFill>
              </a:rPr>
              <a:t>v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ery </a:t>
            </a:r>
            <a:r>
              <a:rPr lang="en-US" sz="2000" b="1" dirty="0" smtClean="0">
                <a:solidFill>
                  <a:srgbClr val="FFFFFF"/>
                </a:solidFill>
              </a:rPr>
              <a:t>s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trong </a:t>
            </a:r>
            <a:r>
              <a:rPr lang="en-US" sz="2000" b="1" dirty="0" smtClean="0">
                <a:solidFill>
                  <a:srgbClr val="FFFFFF"/>
                </a:solidFill>
              </a:rPr>
              <a:t>f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inancial condition.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37859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776" grpId="0" animBg="1"/>
      <p:bldP spid="16" grpId="0" animBg="1"/>
      <p:bldP spid="18" grpId="0" animBg="1"/>
      <p:bldP spid="19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05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344186"/>
              </p:ext>
            </p:extLst>
          </p:nvPr>
        </p:nvGraphicFramePr>
        <p:xfrm>
          <a:off x="138113" y="1498600"/>
          <a:ext cx="8655050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0460" name="Chart" r:id="rId4" imgW="8610629" imgH="4171796" progId="MSGraph.Chart.8">
                  <p:embed followColorScheme="full"/>
                </p:oleObj>
              </mc:Choice>
              <mc:Fallback>
                <p:oleObj name="Chart" r:id="rId4" imgW="8610629" imgH="417179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38113" y="1498600"/>
                        <a:ext cx="8655050" cy="420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Premium-to-Surplus Ratio:</a:t>
            </a:r>
            <a:br>
              <a:rPr lang="en-US" dirty="0" smtClean="0"/>
            </a:br>
            <a:r>
              <a:rPr lang="en-US" dirty="0" smtClean="0"/>
              <a:t>1985–2014*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-12700" y="6396038"/>
            <a:ext cx="6651625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As of </a:t>
            </a:r>
            <a:r>
              <a:rPr lang="en-US" sz="1100" dirty="0" smtClean="0"/>
              <a:t>9/30/14.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A.M. Best, ISO, Insurance Information Institute.</a:t>
            </a:r>
          </a:p>
        </p:txBody>
      </p:sp>
      <p:sp>
        <p:nvSpPr>
          <p:cNvPr id="230405" name="Text Box 6"/>
          <p:cNvSpPr txBox="1">
            <a:spLocks noChangeArrowheads="1"/>
          </p:cNvSpPr>
          <p:nvPr/>
        </p:nvSpPr>
        <p:spPr bwMode="blackWhite">
          <a:xfrm>
            <a:off x="2779307" y="1107456"/>
            <a:ext cx="4363876" cy="10653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The larger surplus is in relation to premiums—the lower the P:S ratio—the greater the industry’s capacity to handle the risk it has accepted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6086" name="AutoShape 7"/>
          <p:cNvSpPr>
            <a:spLocks noChangeArrowheads="1"/>
          </p:cNvSpPr>
          <p:nvPr/>
        </p:nvSpPr>
        <p:spPr bwMode="auto">
          <a:xfrm>
            <a:off x="7315200" y="2506663"/>
            <a:ext cx="184150" cy="396875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black">
          <a:xfrm>
            <a:off x="192088" y="125174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(Ratio of NWP to PHS)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blackWhite">
          <a:xfrm>
            <a:off x="192088" y="5626100"/>
            <a:ext cx="8756650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Premium-to-Surplus Ratio Stood at $</a:t>
            </a:r>
            <a:r>
              <a:rPr lang="en-US" b="1" dirty="0" smtClean="0">
                <a:solidFill>
                  <a:srgbClr val="FFFFFF"/>
                </a:solidFill>
              </a:rPr>
              <a:t>0.75:$</a:t>
            </a:r>
            <a:r>
              <a:rPr lang="en-US" b="1" dirty="0">
                <a:solidFill>
                  <a:srgbClr val="FFFFFF"/>
                </a:solidFill>
              </a:rPr>
              <a:t>1 as of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9/30/14, </a:t>
            </a:r>
            <a:r>
              <a:rPr lang="en-US" b="1" dirty="0">
                <a:solidFill>
                  <a:srgbClr val="FFFFFF"/>
                </a:solidFill>
              </a:rPr>
              <a:t>a</a:t>
            </a:r>
            <a:r>
              <a:rPr lang="en-US" b="1" dirty="0" smtClean="0">
                <a:solidFill>
                  <a:srgbClr val="FFFFFF"/>
                </a:solidFill>
              </a:rPr>
              <a:t> Record </a:t>
            </a:r>
            <a:r>
              <a:rPr lang="en-US" b="1" dirty="0">
                <a:solidFill>
                  <a:srgbClr val="FFFFFF"/>
                </a:solidFill>
              </a:rPr>
              <a:t>Low (at Least in Recent History</a:t>
            </a:r>
            <a:r>
              <a:rPr lang="en-US" b="1" dirty="0" smtClean="0">
                <a:solidFill>
                  <a:srgbClr val="FFFFFF"/>
                </a:solidFill>
              </a:rPr>
              <a:t>)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5883565" y="2669906"/>
            <a:ext cx="2896104" cy="820086"/>
          </a:xfrm>
          <a:prstGeom prst="wedgeRectCallout">
            <a:avLst>
              <a:gd name="adj1" fmla="val 39667"/>
              <a:gd name="adj2" fmla="val 17458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Surplus as of </a:t>
            </a:r>
            <a:r>
              <a:rPr lang="en-US" sz="1600" b="1" dirty="0" smtClean="0">
                <a:solidFill>
                  <a:schemeClr val="bg1"/>
                </a:solidFill>
              </a:rPr>
              <a:t>9/30/14 </a:t>
            </a:r>
            <a:r>
              <a:rPr lang="en-US" sz="1600" b="1" dirty="0">
                <a:solidFill>
                  <a:schemeClr val="bg1"/>
                </a:solidFill>
              </a:rPr>
              <a:t>was </a:t>
            </a:r>
            <a:r>
              <a:rPr lang="en-US" sz="1600" b="1" dirty="0" smtClean="0">
                <a:solidFill>
                  <a:schemeClr val="bg1"/>
                </a:solidFill>
              </a:rPr>
              <a:t>$0.75:$1, a near-record low (at least in modern history)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4756690" y="4669434"/>
            <a:ext cx="1882235" cy="511103"/>
          </a:xfrm>
          <a:prstGeom prst="wedgeRectCallout">
            <a:avLst>
              <a:gd name="adj1" fmla="val -30016"/>
              <a:gd name="adj2" fmla="val -19730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9/11, Recession &amp; Hard Market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66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8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6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380546" grpId="0" bld="series"/>
      <p:bldP spid="230405" grpId="0" animBg="1"/>
      <p:bldP spid="230408" grpId="0" animBg="1"/>
      <p:bldP spid="7200776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US P/C Insurance Industry Excess Capital Position: 1994–2016E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-12700" y="6396038"/>
            <a:ext cx="6651625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Barclays Research estimates.</a:t>
            </a:r>
            <a:endParaRPr lang="en-US" sz="1100" dirty="0"/>
          </a:p>
        </p:txBody>
      </p:sp>
      <p:sp>
        <p:nvSpPr>
          <p:cNvPr id="46086" name="AutoShape 7"/>
          <p:cNvSpPr>
            <a:spLocks noChangeArrowheads="1"/>
          </p:cNvSpPr>
          <p:nvPr/>
        </p:nvSpPr>
        <p:spPr bwMode="auto">
          <a:xfrm>
            <a:off x="7315200" y="2506663"/>
            <a:ext cx="184150" cy="396875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black">
          <a:xfrm rot="5400000" flipV="1">
            <a:off x="-1473784" y="3026570"/>
            <a:ext cx="3645766" cy="1938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400" b="1" dirty="0" smtClean="0">
                <a:solidFill>
                  <a:srgbClr val="225A7A"/>
                </a:solidFill>
              </a:rPr>
              <a:t>Surplus Redundancy (Deficiency)</a:t>
            </a:r>
            <a:endParaRPr lang="en-US" sz="1400" b="1" dirty="0">
              <a:solidFill>
                <a:srgbClr val="225A7A"/>
              </a:solidFill>
            </a:endParaRPr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blackWhite">
          <a:xfrm>
            <a:off x="252149" y="5560146"/>
            <a:ext cx="8167574" cy="88629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</a:t>
            </a:r>
            <a:r>
              <a:rPr lang="en-US" b="1" dirty="0" smtClean="0">
                <a:solidFill>
                  <a:srgbClr val="FFFFFF"/>
                </a:solidFill>
              </a:rPr>
              <a:t>Industry’s Strong Capital Position Suggests Insurers Are in a Good Position to Increase Risk Appetite, Repurchase Shares and Pursue </a:t>
            </a:r>
            <a:r>
              <a:rPr lang="en-US" b="1" dirty="0" err="1" smtClean="0">
                <a:solidFill>
                  <a:srgbClr val="FFFFFF"/>
                </a:solidFill>
              </a:rPr>
              <a:t>Acqusitions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43" y="2035175"/>
            <a:ext cx="7800629" cy="3450766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/>
        </p:nvSpPr>
        <p:spPr bwMode="black">
          <a:xfrm rot="5400000" flipV="1">
            <a:off x="6596840" y="3129565"/>
            <a:ext cx="3645766" cy="1938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400" b="1" dirty="0" smtClean="0">
                <a:solidFill>
                  <a:srgbClr val="225A7A"/>
                </a:solidFill>
              </a:rPr>
              <a:t>Percent Redundancy (Deficiency)</a:t>
            </a:r>
            <a:endParaRPr lang="en-US" sz="1400" b="1" dirty="0">
              <a:solidFill>
                <a:srgbClr val="225A7A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blackWhite">
          <a:xfrm>
            <a:off x="3514437" y="1145309"/>
            <a:ext cx="2636982" cy="744825"/>
          </a:xfrm>
          <a:prstGeom prst="wedgeRectCallout">
            <a:avLst>
              <a:gd name="adj1" fmla="val 58045"/>
              <a:gd name="adj2" fmla="val 11888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Barclay’s suggests that excess is about $200B (~30%)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444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8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88" y="0"/>
            <a:ext cx="8229600" cy="1069848"/>
          </a:xfrm>
        </p:spPr>
        <p:txBody>
          <a:bodyPr/>
          <a:lstStyle/>
          <a:p>
            <a:r>
              <a:rPr lang="en-US" dirty="0" smtClean="0">
                <a:latin typeface="Arial "/>
              </a:rPr>
              <a:t>P/C Industry: Loss Reserve-to-Surplus Ratio, 1971-2014:Q3</a:t>
            </a:r>
            <a:endParaRPr lang="en-US" b="1" dirty="0">
              <a:latin typeface="Arial 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575615"/>
            <a:ext cx="7569200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Source: Calculations from A.M. Best data by Insurance Information Institute.</a:t>
            </a:r>
            <a:endParaRPr lang="en-US" sz="1100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455392"/>
              </p:ext>
            </p:extLst>
          </p:nvPr>
        </p:nvGraphicFramePr>
        <p:xfrm>
          <a:off x="365233" y="1476581"/>
          <a:ext cx="8194675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457200" y="5664406"/>
            <a:ext cx="82200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FF6801">
                  <a:gamma/>
                  <a:shade val="86275"/>
                  <a:invGamma/>
                </a:srgbClr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  <a:effectLst/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</a:pPr>
            <a:r>
              <a:rPr lang="en-US" b="1" dirty="0" smtClean="0">
                <a:solidFill>
                  <a:srgbClr val="FFFFFF"/>
                </a:solidFill>
              </a:rPr>
              <a:t>The Property/Casualty Industry Adjusted Its Risk Portfolio in Response to Risk-Based Capital Requirements Implemented in 1994.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" name="Investors supply capital"/>
          <p:cNvSpPr>
            <a:spLocks noChangeArrowheads="1"/>
          </p:cNvSpPr>
          <p:nvPr/>
        </p:nvSpPr>
        <p:spPr bwMode="blackWhite">
          <a:xfrm>
            <a:off x="1206136" y="1174513"/>
            <a:ext cx="3169919" cy="812190"/>
          </a:xfrm>
          <a:prstGeom prst="wedgeRectCallout">
            <a:avLst>
              <a:gd name="adj1" fmla="val -22540"/>
              <a:gd name="adj2" fmla="val 72649"/>
            </a:avLst>
          </a:prstGeom>
          <a:gradFill rotWithShape="1">
            <a:gsLst>
              <a:gs pos="2000">
                <a:srgbClr val="225A7A"/>
              </a:gs>
              <a:gs pos="100000">
                <a:srgbClr val="225A7A"/>
              </a:gs>
            </a:gsLst>
            <a:lin ang="5400000" scaled="1"/>
          </a:gradFill>
          <a:ln w="28575" algn="ctr">
            <a:solidFill>
              <a:srgbClr val="225A7A"/>
            </a:solidFill>
            <a:miter lim="800000"/>
            <a:headEnd/>
            <a:tailEnd/>
          </a:ln>
        </p:spPr>
        <p:txBody>
          <a:bodyPr tIns="91440" bIns="9144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 "/>
              </a:rPr>
              <a:t>Inflation, Liability Crisis Increased Reserves, Plunging Stock Prices Depleted Surplus</a:t>
            </a:r>
            <a:endParaRPr lang="en-US" sz="1600" b="1" dirty="0">
              <a:solidFill>
                <a:srgbClr val="FFFFFF"/>
              </a:solidFill>
              <a:latin typeface="Arial "/>
              <a:cs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016138" y="1580608"/>
            <a:ext cx="13062" cy="35922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868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39ADAE91-60BA-437A-A912-F6A617115E39}" type="slidenum">
              <a:rPr lang="en-US" altLang="en-US" sz="900" smtClean="0">
                <a:solidFill>
                  <a:srgbClr val="FFFFFF"/>
                </a:solidFill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35</a:t>
            </a:fld>
            <a:endParaRPr lang="en-US" altLang="en-US" sz="900" dirty="0" smtClean="0">
              <a:solidFill>
                <a:srgbClr val="FFFFFF"/>
              </a:solidFill>
            </a:endParaRP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4102" name="Rectangle 6"/>
          <p:cNvSpPr>
            <a:spLocks noChangeArrowheads="1"/>
          </p:cNvSpPr>
          <p:nvPr/>
        </p:nvSpPr>
        <p:spPr bwMode="blackWhite">
          <a:xfrm>
            <a:off x="447674" y="2308633"/>
            <a:ext cx="8239125" cy="105020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altLang="en-US" sz="4800" b="1" dirty="0" smtClean="0">
                <a:solidFill>
                  <a:srgbClr val="FFFFFF"/>
                </a:solidFill>
              </a:rPr>
              <a:t>Alternative Capital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12/01/09 - 9pm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6CFF6-A16C-47FC-AFD0-A1BB862DCC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447673" y="3589341"/>
            <a:ext cx="8239125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>
            <a:lvl1pPr marL="292100" indent="-2921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3600" b="1" dirty="0" smtClean="0">
                <a:solidFill>
                  <a:srgbClr val="225A7A"/>
                </a:solidFill>
                <a:cs typeface="Arial" panose="020B0604020202020204" pitchFamily="34" charset="0"/>
              </a:rPr>
              <a:t>New Investors are Changing</a:t>
            </a:r>
            <a:br>
              <a:rPr lang="en-US" altLang="en-US" sz="3600" b="1" dirty="0" smtClean="0">
                <a:solidFill>
                  <a:srgbClr val="225A7A"/>
                </a:solidFill>
                <a:cs typeface="Arial" panose="020B0604020202020204" pitchFamily="34" charset="0"/>
              </a:rPr>
            </a:br>
            <a:r>
              <a:rPr lang="en-US" altLang="en-US" sz="3600" b="1" dirty="0" smtClean="0">
                <a:solidFill>
                  <a:srgbClr val="225A7A"/>
                </a:solidFill>
                <a:cs typeface="Arial" panose="020B0604020202020204" pitchFamily="34" charset="0"/>
              </a:rPr>
              <a:t>the Reinsurance Landscape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61950" y="4995684"/>
            <a:ext cx="823912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>
            <a:lvl1pPr marL="292100" indent="-2921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3200" b="1" i="1" smtClean="0">
                <a:solidFill>
                  <a:srgbClr val="C00000"/>
                </a:solidFill>
                <a:cs typeface="Arial" panose="020B0604020202020204" pitchFamily="34" charset="0"/>
              </a:rPr>
              <a:t>The First </a:t>
            </a:r>
            <a:r>
              <a:rPr lang="en-US" altLang="en-US" sz="3200" b="1" i="1" dirty="0" smtClean="0">
                <a:solidFill>
                  <a:srgbClr val="C00000"/>
                </a:solidFill>
                <a:cs typeface="Arial" panose="020B0604020202020204" pitchFamily="34" charset="0"/>
              </a:rPr>
              <a:t>I.I.I. White Paper on This Issue Will Be Released Q1 2015</a:t>
            </a:r>
          </a:p>
        </p:txBody>
      </p:sp>
    </p:spTree>
    <p:extLst>
      <p:ext uri="{BB962C8B-B14F-4D97-AF65-F5344CB8AC3E}">
        <p14:creationId xmlns:p14="http://schemas.microsoft.com/office/powerpoint/2010/main" val="317411552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2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0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8900" y="0"/>
            <a:ext cx="8229600" cy="1069975"/>
          </a:xfrm>
        </p:spPr>
        <p:txBody>
          <a:bodyPr/>
          <a:lstStyle/>
          <a:p>
            <a:r>
              <a:rPr lang="en-US" altLang="en-US" dirty="0" smtClean="0">
                <a:latin typeface="Arial "/>
              </a:rPr>
              <a:t>Global Reinsurance Capital (Traditional    and Alternative), 2006 - 2014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6389688"/>
            <a:ext cx="7569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 smtClean="0">
                <a:solidFill>
                  <a:srgbClr val="000000"/>
                </a:solidFill>
              </a:rPr>
              <a:t>2014 data is as of June 30, 2014.</a:t>
            </a: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 smtClean="0">
                <a:solidFill>
                  <a:srgbClr val="000000"/>
                </a:solidFill>
              </a:rPr>
              <a:t>Source: Aon Benfield Analytics; Insurance Information Institute.</a:t>
            </a: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blackWhite">
          <a:xfrm>
            <a:off x="4386263" y="909638"/>
            <a:ext cx="3683000" cy="893762"/>
          </a:xfrm>
          <a:prstGeom prst="wedgeRectCallout">
            <a:avLst>
              <a:gd name="adj1" fmla="val 46083"/>
              <a:gd name="adj2" fmla="val 6800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600" b="1" dirty="0" smtClean="0">
                <a:solidFill>
                  <a:srgbClr val="FFFFFF"/>
                </a:solidFill>
              </a:rPr>
              <a:t>Total reinsurance capital reached a record $570B in 2013, up 68% from 2008. </a:t>
            </a:r>
          </a:p>
        </p:txBody>
      </p:sp>
      <p:graphicFrame>
        <p:nvGraphicFramePr>
          <p:cNvPr id="7173" name="Object 3"/>
          <p:cNvGraphicFramePr>
            <a:graphicFrameLocks noChangeAspect="1"/>
          </p:cNvGraphicFramePr>
          <p:nvPr/>
        </p:nvGraphicFramePr>
        <p:xfrm>
          <a:off x="327025" y="1206500"/>
          <a:ext cx="8296275" cy="428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9757" name="Chart" r:id="rId4" imgW="8303472" imgH="4298052" progId="Excel.Chart.8">
                  <p:embed/>
                </p:oleObj>
              </mc:Choice>
              <mc:Fallback>
                <p:oleObj name="Chart" r:id="rId4" imgW="8303472" imgH="429805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1206500"/>
                        <a:ext cx="8296275" cy="428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457200" y="5664200"/>
            <a:ext cx="82200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altLang="en-US" b="1" dirty="0" smtClean="0">
                <a:solidFill>
                  <a:srgbClr val="FFFFFF"/>
                </a:solidFill>
              </a:rPr>
              <a:t>But alternative capacity has grown 210% since 2008, to $50B. It has more than doubled in the past three years.</a:t>
            </a:r>
          </a:p>
        </p:txBody>
      </p:sp>
      <p:sp>
        <p:nvSpPr>
          <p:cNvPr id="3" name="Rectangle 2"/>
          <p:cNvSpPr/>
          <p:nvPr/>
        </p:nvSpPr>
        <p:spPr>
          <a:xfrm>
            <a:off x="6076950" y="5092700"/>
            <a:ext cx="693738" cy="30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50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770384"/>
              </p:ext>
            </p:extLst>
          </p:nvPr>
        </p:nvGraphicFramePr>
        <p:xfrm>
          <a:off x="297528" y="1155700"/>
          <a:ext cx="8296275" cy="428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1805" name="Chart" r:id="rId4" imgW="8303472" imgH="4298052" progId="Excel.Chart.8">
                  <p:embed/>
                </p:oleObj>
              </mc:Choice>
              <mc:Fallback>
                <p:oleObj name="Chart" r:id="rId4" imgW="8303472" imgH="429805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528" y="1155700"/>
                        <a:ext cx="8296275" cy="428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88900" y="0"/>
            <a:ext cx="8229600" cy="1069975"/>
          </a:xfrm>
        </p:spPr>
        <p:txBody>
          <a:bodyPr/>
          <a:lstStyle/>
          <a:p>
            <a:r>
              <a:rPr lang="en-US" altLang="en-US" dirty="0" smtClean="0">
                <a:latin typeface="Arial "/>
              </a:rPr>
              <a:t>Growth of Alternative Capital Structures, 2002 - 2014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6389688"/>
            <a:ext cx="7569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 smtClean="0">
                <a:solidFill>
                  <a:srgbClr val="000000"/>
                </a:solidFill>
              </a:rPr>
              <a:t>2014 data is as of June 30, 2014.</a:t>
            </a: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 smtClean="0">
                <a:solidFill>
                  <a:srgbClr val="000000"/>
                </a:solidFill>
              </a:rPr>
              <a:t>Source: Aon Benfield Analytics; Insurance Information Institute.</a:t>
            </a: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blackWhite">
          <a:xfrm>
            <a:off x="2919109" y="1715805"/>
            <a:ext cx="3098852" cy="895350"/>
          </a:xfrm>
          <a:prstGeom prst="wedgeRectCallout">
            <a:avLst>
              <a:gd name="adj1" fmla="val 41264"/>
              <a:gd name="adj2" fmla="val 20398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225A7A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b="1" dirty="0" smtClean="0">
                <a:solidFill>
                  <a:srgbClr val="FFFFFF"/>
                </a:solidFill>
              </a:rPr>
              <a:t>Collateralized Re’s Growth Has Accelerated in the Past Three Years.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457200" y="5664200"/>
            <a:ext cx="82200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altLang="en-US" b="1" dirty="0" smtClean="0">
                <a:solidFill>
                  <a:srgbClr val="FFFFFF"/>
                </a:solidFill>
              </a:rPr>
              <a:t>Collateralized Reinsurance and Catastrophe Bonds Currently Dominate the Alternative Capital Market.</a:t>
            </a:r>
          </a:p>
        </p:txBody>
      </p:sp>
    </p:spTree>
    <p:extLst>
      <p:ext uri="{BB962C8B-B14F-4D97-AF65-F5344CB8AC3E}">
        <p14:creationId xmlns:p14="http://schemas.microsoft.com/office/powerpoint/2010/main" val="1045243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1267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1268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588EF0-0E3C-4A09-A53A-6DFC514A5652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122746" y="109324"/>
            <a:ext cx="7913671" cy="860425"/>
          </a:xfrm>
        </p:spPr>
        <p:txBody>
          <a:bodyPr/>
          <a:lstStyle/>
          <a:p>
            <a:r>
              <a:rPr lang="en-US" dirty="0" smtClean="0"/>
              <a:t>I.I.I. Will Release its First Report on Alternative Capital During Q1 2015</a:t>
            </a:r>
            <a:endParaRPr lang="en-US" sz="2400" i="1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01980" y="1169118"/>
            <a:ext cx="4542020" cy="4652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292100" marR="0" lvl="0" indent="-292100" algn="l" defTabSz="914400" rtl="0" eaLnBrk="0" fontAlgn="base" latinLnBrk="0" hangingPunct="0">
              <a:lnSpc>
                <a:spcPts val="18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sz="19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Issue of alternative capital in (re)insurance has received increased attention in recent years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2100" indent="-292100" eaLnBrk="0" fontAlgn="base" hangingPunct="0">
              <a:lnSpc>
                <a:spcPts val="18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sz="19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 structural changes in property catastrophe reinsurance space</a:t>
            </a:r>
          </a:p>
          <a:p>
            <a:pPr marL="292100" marR="0" lvl="0" indent="-292100" algn="l" defTabSz="914400" rtl="0" eaLnBrk="0" fontAlgn="base" latinLnBrk="0" hangingPunct="0">
              <a:lnSpc>
                <a:spcPts val="18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sz="19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addressed include:</a:t>
            </a:r>
          </a:p>
          <a:p>
            <a:pPr marL="800100" lvl="1" indent="-342900" eaLnBrk="0" fontAlgn="base" hangingPunct="0">
              <a:lnSpc>
                <a:spcPts val="18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9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Sources of new capital</a:t>
            </a:r>
          </a:p>
          <a:p>
            <a:pPr marL="800100" lvl="1" indent="-342900" eaLnBrk="0" fontAlgn="base" hangingPunct="0">
              <a:lnSpc>
                <a:spcPts val="18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9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Reasons/Drivers of growth</a:t>
            </a:r>
          </a:p>
          <a:p>
            <a:pPr marL="800100" lvl="1" indent="-342900" eaLnBrk="0" fontAlgn="base" hangingPunct="0">
              <a:lnSpc>
                <a:spcPts val="18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9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New structures</a:t>
            </a:r>
            <a:endParaRPr kumimoji="0" lang="en-US" sz="19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eaLnBrk="0" fontAlgn="base" hangingPunct="0">
              <a:lnSpc>
                <a:spcPts val="18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9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Impact of major triggering event(s)</a:t>
            </a:r>
          </a:p>
          <a:p>
            <a:pPr marL="800100" lvl="1" indent="-342900" eaLnBrk="0" fontAlgn="base" hangingPunct="0">
              <a:lnSpc>
                <a:spcPts val="18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900" b="1" kern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Impacts of higher interest rates</a:t>
            </a:r>
          </a:p>
          <a:p>
            <a:pPr marL="800100" lvl="1" indent="-342900" eaLnBrk="0" fontAlgn="base" hangingPunct="0">
              <a:lnSpc>
                <a:spcPts val="18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kumimoji="0" lang="en-US" sz="1900" b="1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Cat bond yield compression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46" y="1057153"/>
            <a:ext cx="4243192" cy="54708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9442" y="3792581"/>
            <a:ext cx="221689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i="1" dirty="0" smtClean="0">
                <a:solidFill>
                  <a:schemeClr val="accent3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Forthcoming: Q1 2015</a:t>
            </a:r>
            <a:endParaRPr lang="en-US" sz="1100" b="1" i="1" dirty="0">
              <a:solidFill>
                <a:schemeClr val="accent3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1001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12/01/09 - 9pm</a:t>
            </a:r>
          </a:p>
        </p:txBody>
      </p:sp>
      <p:sp>
        <p:nvSpPr>
          <p:cNvPr id="82947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eSlide – P6466 – The Financial Crisis and the Future of the P/C</a:t>
            </a:r>
          </a:p>
        </p:txBody>
      </p:sp>
      <p:sp>
        <p:nvSpPr>
          <p:cNvPr id="8294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123A1-4777-4A11-9AA3-18DB7D22C78A}" type="slidenum">
              <a:rPr lang="en-US" smtClean="0"/>
              <a:pPr>
                <a:defRPr/>
              </a:pPr>
              <a:t>39</a:t>
            </a:fld>
            <a:endParaRPr lang="en-US" dirty="0" smtClean="0"/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Arising from Influence of Alternative Capital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284" y="1145059"/>
            <a:ext cx="8062451" cy="4272515"/>
          </a:xfrm>
        </p:spPr>
        <p:txBody>
          <a:bodyPr/>
          <a:lstStyle/>
          <a:p>
            <a:pPr>
              <a:lnSpc>
                <a:spcPts val="2100"/>
              </a:lnSpc>
            </a:pPr>
            <a:r>
              <a:rPr lang="en-US" b="1" dirty="0"/>
              <a:t>What Will Happen When Investors Face Large-Scale Losses</a:t>
            </a:r>
            <a:r>
              <a:rPr lang="en-US" b="1" dirty="0" smtClean="0"/>
              <a:t>?</a:t>
            </a:r>
          </a:p>
          <a:p>
            <a:pPr>
              <a:lnSpc>
                <a:spcPts val="2100"/>
              </a:lnSpc>
            </a:pPr>
            <a:r>
              <a:rPr lang="en-US" b="1" dirty="0" smtClean="0"/>
              <a:t>What Happens When Interest </a:t>
            </a:r>
            <a:r>
              <a:rPr lang="en-US" b="1" dirty="0"/>
              <a:t>R</a:t>
            </a:r>
            <a:r>
              <a:rPr lang="en-US" b="1" dirty="0" smtClean="0"/>
              <a:t>ates Rise</a:t>
            </a:r>
            <a:r>
              <a:rPr lang="en-US" b="1" dirty="0"/>
              <a:t>?</a:t>
            </a:r>
          </a:p>
          <a:p>
            <a:pPr>
              <a:lnSpc>
                <a:spcPts val="2100"/>
              </a:lnSpc>
            </a:pPr>
            <a:r>
              <a:rPr lang="en-US" b="1" dirty="0"/>
              <a:t>Does ILS Have a Higher Propensity to Litigate?</a:t>
            </a:r>
          </a:p>
          <a:p>
            <a:pPr>
              <a:lnSpc>
                <a:spcPts val="2100"/>
              </a:lnSpc>
            </a:pPr>
            <a:r>
              <a:rPr lang="en-US" b="1" dirty="0"/>
              <a:t>How </a:t>
            </a:r>
            <a:r>
              <a:rPr lang="en-US" b="1" dirty="0" smtClean="0"/>
              <a:t>Much Lower Will Risk Premiums Shrink/ROLs Fall?</a:t>
            </a:r>
            <a:endParaRPr lang="en-US" b="1" dirty="0"/>
          </a:p>
          <a:p>
            <a:pPr>
              <a:lnSpc>
                <a:spcPts val="2100"/>
              </a:lnSpc>
            </a:pPr>
            <a:r>
              <a:rPr lang="en-US" b="1" dirty="0" smtClean="0"/>
              <a:t>Will There Be Spillover Into Casualty Reinsurance?</a:t>
            </a:r>
          </a:p>
          <a:p>
            <a:pPr>
              <a:lnSpc>
                <a:spcPts val="2400"/>
              </a:lnSpc>
            </a:pPr>
            <a:r>
              <a:rPr lang="en-US" b="1" dirty="0" smtClean="0"/>
              <a:t>Will </a:t>
            </a:r>
            <a:r>
              <a:rPr lang="en-US" b="1" dirty="0"/>
              <a:t>Alternative Capital Drive </a:t>
            </a:r>
            <a:r>
              <a:rPr lang="en-US" b="1" dirty="0" smtClean="0"/>
              <a:t>Consolidation?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04889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355360"/>
              </p:ext>
            </p:extLst>
          </p:nvPr>
        </p:nvGraphicFramePr>
        <p:xfrm>
          <a:off x="-88902" y="1200150"/>
          <a:ext cx="8915401" cy="588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8503" name="Chart" r:id="rId5" imgW="3303075" imgH="2206198" progId="MSGraph.Chart.8">
                  <p:embed followColorScheme="full"/>
                </p:oleObj>
              </mc:Choice>
              <mc:Fallback>
                <p:oleObj name="Chart" r:id="rId5" imgW="3303075" imgH="220619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8902" y="1200150"/>
                        <a:ext cx="8915401" cy="588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44272" y="6154005"/>
            <a:ext cx="8249055" cy="60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100" dirty="0">
                <a:solidFill>
                  <a:srgbClr val="000000"/>
                </a:solidFill>
              </a:rPr>
              <a:t>*Profitability =  P/C insurer ROEs. </a:t>
            </a:r>
            <a:r>
              <a:rPr lang="en-US" sz="1100" dirty="0" smtClean="0">
                <a:solidFill>
                  <a:srgbClr val="000000"/>
                </a:solidFill>
              </a:rPr>
              <a:t>2011-14 </a:t>
            </a:r>
            <a:r>
              <a:rPr lang="en-US" sz="1100" dirty="0">
                <a:solidFill>
                  <a:srgbClr val="000000"/>
                </a:solidFill>
              </a:rPr>
              <a:t>figures are estimates based on ROAS data.  Note:  Data for </a:t>
            </a:r>
            <a:r>
              <a:rPr lang="en-US" sz="1100" dirty="0" smtClean="0">
                <a:solidFill>
                  <a:srgbClr val="000000"/>
                </a:solidFill>
              </a:rPr>
              <a:t>2008-2014 </a:t>
            </a:r>
            <a:r>
              <a:rPr lang="en-US" sz="1100" dirty="0">
                <a:solidFill>
                  <a:srgbClr val="000000"/>
                </a:solidFill>
              </a:rPr>
              <a:t>exclude mortgage and financial guaranty insurers</a:t>
            </a:r>
            <a:r>
              <a:rPr lang="en-US" sz="1100" dirty="0" smtClean="0">
                <a:solidFill>
                  <a:srgbClr val="000000"/>
                </a:solidFill>
              </a:rPr>
              <a:t>. 2014 figure is through Q3.</a:t>
            </a:r>
            <a:endParaRPr lang="en-US" sz="1100" dirty="0">
              <a:solidFill>
                <a:srgbClr val="000000"/>
              </a:solidFill>
            </a:endParaRPr>
          </a:p>
          <a:p>
            <a:r>
              <a:rPr lang="en-US" sz="1100" dirty="0">
                <a:solidFill>
                  <a:srgbClr val="000000"/>
                </a:solidFill>
              </a:rPr>
              <a:t>Source:  Insurance Information Institute; NAIC, ISO, A.M. Best.</a:t>
            </a:r>
          </a:p>
        </p:txBody>
      </p:sp>
      <p:sp>
        <p:nvSpPr>
          <p:cNvPr id="16408" name="Rectangle 7"/>
          <p:cNvSpPr>
            <a:spLocks noChangeArrowheads="1"/>
          </p:cNvSpPr>
          <p:nvPr/>
        </p:nvSpPr>
        <p:spPr bwMode="black">
          <a:xfrm>
            <a:off x="185738" y="1155700"/>
            <a:ext cx="10239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ROE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black">
          <a:xfrm>
            <a:off x="539700" y="210245"/>
            <a:ext cx="7077491" cy="71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>
            <a:lvl1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 charset="0"/>
                <a:ea typeface="+mj-ea"/>
                <a:cs typeface="+mj-cs"/>
              </a:defRPr>
            </a:lvl1pPr>
            <a:lvl2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2pPr>
            <a:lvl3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3pPr>
            <a:lvl4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4pPr>
            <a:lvl5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5pPr>
            <a:lvl6pPr marL="4572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6pPr>
            <a:lvl7pPr marL="9144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7pPr>
            <a:lvl8pPr marL="13716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8pPr>
            <a:lvl9pPr marL="18288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9pPr>
          </a:lstStyle>
          <a:p>
            <a:r>
              <a:rPr lang="en-US" kern="0" dirty="0" smtClean="0">
                <a:latin typeface="Arial" panose="020B0604020202020204" pitchFamily="34" charset="0"/>
              </a:rPr>
              <a:t>Back to ‘60s? P/C Insurance</a:t>
            </a:r>
            <a:br>
              <a:rPr lang="en-US" kern="0" dirty="0" smtClean="0">
                <a:latin typeface="Arial" panose="020B0604020202020204" pitchFamily="34" charset="0"/>
              </a:rPr>
            </a:br>
            <a:r>
              <a:rPr lang="en-US" kern="0" dirty="0" smtClean="0">
                <a:latin typeface="Arial" panose="020B0604020202020204" pitchFamily="34" charset="0"/>
              </a:rPr>
              <a:t>Industry Profitability, </a:t>
            </a:r>
            <a:r>
              <a:rPr lang="en-US" kern="0" dirty="0">
                <a:latin typeface="Arial" panose="020B0604020202020204" pitchFamily="34" charset="0"/>
              </a:rPr>
              <a:t>1950 </a:t>
            </a:r>
            <a:r>
              <a:rPr lang="en-US" kern="0" dirty="0" smtClean="0">
                <a:latin typeface="Arial" panose="020B0604020202020204" pitchFamily="34" charset="0"/>
              </a:rPr>
              <a:t>– 2014*</a:t>
            </a:r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blackWhite">
          <a:xfrm>
            <a:off x="859005" y="1963285"/>
            <a:ext cx="2038103" cy="1304793"/>
          </a:xfrm>
          <a:prstGeom prst="wedgeRectCallout">
            <a:avLst>
              <a:gd name="adj1" fmla="val -17387"/>
              <a:gd name="adj2" fmla="val 11293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1950-70: ROEs were low due to low interest rates, low inflation, and “Bureau” rate regulation.</a:t>
            </a:r>
            <a:endParaRPr lang="en-US" sz="1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blackWhite">
          <a:xfrm>
            <a:off x="3136461" y="1026521"/>
            <a:ext cx="2817485" cy="1111149"/>
          </a:xfrm>
          <a:prstGeom prst="wedgeRectCallout">
            <a:avLst>
              <a:gd name="adj1" fmla="val -37761"/>
              <a:gd name="adj2" fmla="val 8798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1970-90: Peak ROEs were much higher but troughs were comparable.  High interest rates, rapid inflation, economic volatility all played roles.</a:t>
            </a:r>
            <a:endParaRPr lang="en-US" sz="1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blackWhite">
          <a:xfrm>
            <a:off x="6260859" y="1718060"/>
            <a:ext cx="2204062" cy="981971"/>
          </a:xfrm>
          <a:prstGeom prst="wedgeRectCallout">
            <a:avLst>
              <a:gd name="adj1" fmla="val 21362"/>
              <a:gd name="adj2" fmla="val 11453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1990-2010s: Excluding mega-CATs, this period resembles the 1950-1970 period</a:t>
            </a:r>
            <a:endParaRPr lang="en-US" sz="1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3145514" y="2209046"/>
            <a:ext cx="2440473" cy="3962607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20672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467692"/>
            <a:ext cx="7981950" cy="20161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smtClean="0">
                <a:solidFill>
                  <a:schemeClr val="bg1"/>
                </a:solidFill>
              </a:rPr>
              <a:t>The Strength of the Economy Will Influence P/C Insurer Growth Opportunities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40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TextBox 5"/>
          <p:cNvSpPr txBox="1">
            <a:spLocks noChangeArrowheads="1"/>
          </p:cNvSpPr>
          <p:nvPr/>
        </p:nvSpPr>
        <p:spPr bwMode="auto">
          <a:xfrm>
            <a:off x="472607" y="4735266"/>
            <a:ext cx="81892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2B7299"/>
                </a:solidFill>
              </a:rPr>
              <a:t>Growth </a:t>
            </a:r>
            <a:r>
              <a:rPr lang="en-US" sz="3200" b="1" dirty="0" smtClean="0">
                <a:solidFill>
                  <a:srgbClr val="2B7299"/>
                </a:solidFill>
              </a:rPr>
              <a:t>Will Expand Insurer Exposure Base Across Most Lines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4301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EB3682F7-7F61-44E8-A796-1EE8D55E57AE}" type="slidenum">
              <a:rPr 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41</a:t>
            </a:fld>
            <a:endParaRPr lang="en-US" sz="900" smtClean="0"/>
          </a:p>
        </p:txBody>
      </p:sp>
      <p:sp>
        <p:nvSpPr>
          <p:cNvPr id="43012" name="Rectangle 11"/>
          <p:cNvSpPr>
            <a:spLocks noGrp="1" noChangeArrowheads="1"/>
          </p:cNvSpPr>
          <p:nvPr>
            <p:ph type="title"/>
          </p:nvPr>
        </p:nvSpPr>
        <p:spPr>
          <a:xfrm>
            <a:off x="551370" y="187765"/>
            <a:ext cx="6686010" cy="86042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Real U.S. Quarterly GDP Growth</a:t>
            </a:r>
            <a:br>
              <a:rPr lang="en-US" dirty="0" smtClean="0">
                <a:latin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</a:rPr>
              <a:t>Since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the “Great Recession</a:t>
            </a:r>
          </a:p>
        </p:txBody>
      </p:sp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0" y="6389410"/>
            <a:ext cx="8682038" cy="46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tabLst>
                <a:tab pos="3429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tabLst>
                <a:tab pos="34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34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34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34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34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sz="1100" dirty="0" smtClean="0"/>
              <a:t>Data </a:t>
            </a:r>
            <a:r>
              <a:rPr lang="en-US" sz="1100" dirty="0"/>
              <a:t>are quarterly changes at annualized </a:t>
            </a:r>
            <a:r>
              <a:rPr lang="en-US" sz="1100" dirty="0" smtClean="0"/>
              <a:t>rates. 2014:Q4 is revised estimate</a:t>
            </a:r>
            <a:endParaRPr lang="en-US" sz="1100" dirty="0"/>
          </a:p>
          <a:p>
            <a:pPr>
              <a:lnSpc>
                <a:spcPct val="85000"/>
              </a:lnSpc>
              <a:spcBef>
                <a:spcPct val="25000"/>
              </a:spcBef>
              <a:buNone/>
            </a:pPr>
            <a:r>
              <a:rPr lang="en-US" sz="1100" dirty="0"/>
              <a:t>Sources: </a:t>
            </a:r>
            <a:r>
              <a:rPr lang="en-US" sz="1100" dirty="0" smtClean="0"/>
              <a:t>US </a:t>
            </a:r>
            <a:r>
              <a:rPr lang="en-US" sz="1100" dirty="0"/>
              <a:t>Department of </a:t>
            </a:r>
            <a:r>
              <a:rPr lang="en-US" sz="1100" dirty="0" smtClean="0"/>
              <a:t>Commerce, at </a:t>
            </a:r>
            <a:r>
              <a:rPr lang="en-US" sz="1100" dirty="0">
                <a:hlinkClick r:id="rId4"/>
              </a:rPr>
              <a:t>http://</a:t>
            </a:r>
            <a:r>
              <a:rPr lang="en-US" sz="1100" dirty="0" smtClean="0">
                <a:hlinkClick r:id="rId4"/>
              </a:rPr>
              <a:t>www.bea.gov/national/index.htm#gdp</a:t>
            </a:r>
            <a:r>
              <a:rPr lang="en-US" sz="1100" dirty="0" smtClean="0"/>
              <a:t> ; Insurance </a:t>
            </a:r>
            <a:r>
              <a:rPr lang="en-US" sz="1100" dirty="0"/>
              <a:t>Information Institute.</a:t>
            </a:r>
          </a:p>
        </p:txBody>
      </p:sp>
      <p:graphicFrame>
        <p:nvGraphicFramePr>
          <p:cNvPr id="430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321769"/>
              </p:ext>
            </p:extLst>
          </p:nvPr>
        </p:nvGraphicFramePr>
        <p:xfrm>
          <a:off x="323615" y="954387"/>
          <a:ext cx="8277460" cy="434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7503" name="Chart" r:id="rId5" imgW="8534284" imgH="3771784" progId="MSGraph.Chart.8">
                  <p:embed followColorScheme="full"/>
                </p:oleObj>
              </mc:Choice>
              <mc:Fallback>
                <p:oleObj name="Chart" r:id="rId5" imgW="8534284" imgH="37717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23615" y="954387"/>
                        <a:ext cx="8277460" cy="434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380832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None/>
            </a:pPr>
            <a:r>
              <a:rPr lang="en-US" sz="1800" b="1" dirty="0">
                <a:solidFill>
                  <a:schemeClr val="bg1"/>
                </a:solidFill>
              </a:rPr>
              <a:t>Since the Great Recession ended, even 3% real </a:t>
            </a:r>
            <a:r>
              <a:rPr lang="en-US" sz="1800" b="1" dirty="0" smtClean="0">
                <a:solidFill>
                  <a:schemeClr val="bg1"/>
                </a:solidFill>
              </a:rPr>
              <a:t>growth (at an annual rate) </a:t>
            </a:r>
            <a:r>
              <a:rPr lang="en-US" sz="1800" b="1" dirty="0">
                <a:solidFill>
                  <a:schemeClr val="bg1"/>
                </a:solidFill>
              </a:rPr>
              <a:t>in a quarter has been </a:t>
            </a:r>
            <a:r>
              <a:rPr lang="en-US" sz="1800" b="1" dirty="0" smtClean="0">
                <a:solidFill>
                  <a:schemeClr val="bg1"/>
                </a:solidFill>
              </a:rPr>
              <a:t>unusual.  It happened only 7 </a:t>
            </a:r>
            <a:r>
              <a:rPr lang="en-US" sz="1800" b="1" dirty="0">
                <a:solidFill>
                  <a:schemeClr val="bg1"/>
                </a:solidFill>
              </a:rPr>
              <a:t>times in </a:t>
            </a:r>
            <a:r>
              <a:rPr lang="en-US" sz="1800" b="1" dirty="0" smtClean="0">
                <a:solidFill>
                  <a:schemeClr val="bg1"/>
                </a:solidFill>
              </a:rPr>
              <a:t>22 quarters, but 4 of those 7 were in the most recent 6 quarters.</a:t>
            </a:r>
            <a:endParaRPr lang="en-US" sz="1800" b="1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65762" y="2091447"/>
            <a:ext cx="781627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0764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19942346"/>
              </p:ext>
            </p:extLst>
          </p:nvPr>
        </p:nvGraphicFramePr>
        <p:xfrm>
          <a:off x="447675" y="1397000"/>
          <a:ext cx="8382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12/01/09 - 9pm</a:t>
            </a:r>
          </a:p>
        </p:txBody>
      </p:sp>
      <p:sp>
        <p:nvSpPr>
          <p:cNvPr id="819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eSlide – P6466 – The Financial Crisis and the Future of the P/C</a:t>
            </a:r>
          </a:p>
        </p:txBody>
      </p:sp>
      <p:sp>
        <p:nvSpPr>
          <p:cNvPr id="819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E524E1F3-4F6E-4FA8-9113-C51FC343ED7E}" type="slidenum">
              <a:rPr lang="en-US" sz="9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42</a:t>
            </a:fld>
            <a:endParaRPr lang="en-US" sz="9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9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332854" cy="860425"/>
          </a:xfrm>
        </p:spPr>
        <p:txBody>
          <a:bodyPr/>
          <a:lstStyle/>
          <a:p>
            <a:r>
              <a:rPr lang="en-US" sz="2800" dirty="0" smtClean="0"/>
              <a:t>Index of Total Industrial Production:*</a:t>
            </a:r>
            <a:br>
              <a:rPr lang="en-US" sz="2800" dirty="0" smtClean="0"/>
            </a:br>
            <a:r>
              <a:rPr lang="en-US" sz="2800" dirty="0" smtClean="0"/>
              <a:t>A Near Peak as of December 2014</a:t>
            </a:r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0" y="6284913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*Monthly, seasonally adjusted, through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December 2014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(which is preliminary). Index based on year 2007 = 100</a:t>
            </a: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Federal Reserve Board at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  <a:hlinkClick r:id="rId4"/>
              </a:rPr>
              <a:t>http://www.federalreserve.gov/releases/g17/ipdisk/ip_sa.txt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 .  </a:t>
            </a:r>
            <a:b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National Bureau of Economic Research (recession dates); Insurance Information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Institute.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4892452" y="3515519"/>
            <a:ext cx="1754305" cy="1052512"/>
          </a:xfrm>
          <a:prstGeom prst="wedgeRectCallout">
            <a:avLst>
              <a:gd name="adj1" fmla="val 32273"/>
              <a:gd name="adj2" fmla="val -16680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Peak at 100.82 in December 2007 (officially  the 1</a:t>
            </a:r>
            <a:r>
              <a:rPr lang="en-US" sz="1400" b="1" baseline="30000">
                <a:solidFill>
                  <a:srgbClr val="FFFFFF"/>
                </a:solidFill>
                <a:latin typeface="Arial" charset="0"/>
                <a:cs typeface="Arial" charset="0"/>
              </a:rPr>
              <a:t>st</a:t>
            </a: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 month of the Great Recession)</a:t>
            </a:r>
          </a:p>
        </p:txBody>
      </p:sp>
      <p:sp>
        <p:nvSpPr>
          <p:cNvPr id="8201" name="Rectangle 4"/>
          <p:cNvSpPr>
            <a:spLocks noChangeArrowheads="1"/>
          </p:cNvSpPr>
          <p:nvPr/>
        </p:nvSpPr>
        <p:spPr bwMode="blackWhite">
          <a:xfrm>
            <a:off x="357188" y="5516563"/>
            <a:ext cx="8472487" cy="72231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>Insurance exposures for industrial production will continue growing in 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2015, 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>and commercial insurance premium volume with them. 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Y-o-Y 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>growth to 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December 2014 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>was 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4.6%. 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>Both production and premium volume growth for 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2015 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>should exceed this.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2E5D0-DDC1-427B-9B51-3D78018024B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AutoShape 38"/>
          <p:cNvSpPr>
            <a:spLocks noChangeArrowheads="1"/>
          </p:cNvSpPr>
          <p:nvPr/>
        </p:nvSpPr>
        <p:spPr bwMode="blackWhite">
          <a:xfrm>
            <a:off x="7281862" y="3134519"/>
            <a:ext cx="1543050" cy="762000"/>
          </a:xfrm>
          <a:prstGeom prst="wedgeRectCallout">
            <a:avLst>
              <a:gd name="adj1" fmla="val 31529"/>
              <a:gd name="adj2" fmla="val -19718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December 2014 Index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at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106.5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blackWhite">
          <a:xfrm>
            <a:off x="1230999" y="1323801"/>
            <a:ext cx="2102226" cy="1058587"/>
          </a:xfrm>
          <a:prstGeom prst="wedgeRectCallout">
            <a:avLst>
              <a:gd name="adj1" fmla="val -48653"/>
              <a:gd name="adj2" fmla="val 1881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Many economists expect business investment to rise in 2015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9158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NFIB Small Business Optimism Index</a:t>
            </a: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black">
          <a:xfrm>
            <a:off x="299023" y="108268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1985 </a:t>
            </a:r>
            <a:r>
              <a:rPr lang="en-US" sz="1600" b="1" dirty="0">
                <a:solidFill>
                  <a:srgbClr val="225A7A"/>
                </a:solidFill>
              </a:rPr>
              <a:t>through January </a:t>
            </a:r>
            <a:r>
              <a:rPr lang="en-US" sz="1600" b="1" dirty="0" smtClean="0">
                <a:solidFill>
                  <a:srgbClr val="225A7A"/>
                </a:solidFill>
              </a:rPr>
              <a:t>2015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471417"/>
            <a:ext cx="8942201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50" dirty="0"/>
              <a:t>Source: </a:t>
            </a:r>
            <a:r>
              <a:rPr lang="en-US" sz="1050" dirty="0" smtClean="0"/>
              <a:t>National Federation of Independent Business at </a:t>
            </a:r>
            <a:r>
              <a:rPr lang="en-US" sz="1050" dirty="0" smtClean="0">
                <a:hlinkClick r:id="rId3"/>
              </a:rPr>
              <a:t>http://www.advisorperspectives.com/dshort/charts/indicators/Sentiment.html?NFIB-optimism-index.gif</a:t>
            </a:r>
            <a:r>
              <a:rPr lang="en-US" sz="1050" dirty="0" smtClean="0"/>
              <a:t> ; </a:t>
            </a:r>
            <a:r>
              <a:rPr lang="en-US" sz="1050" dirty="0"/>
              <a:t>Insurance Information </a:t>
            </a:r>
            <a:r>
              <a:rPr lang="en-US" sz="1050" dirty="0" smtClean="0"/>
              <a:t>Institute.</a:t>
            </a:r>
            <a:endParaRPr lang="en-US" sz="105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28138498" name="Picture 2" descr="http://www.advisorperspectives.com/dshort/charts/indicators/NFIB-optimism-index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955" y="1263500"/>
            <a:ext cx="8093797" cy="5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0955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12/01/09 - 9pm</a:t>
            </a:r>
          </a:p>
        </p:txBody>
      </p:sp>
      <p:sp>
        <p:nvSpPr>
          <p:cNvPr id="1331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eSlide – P6466 – The Financial Crisis and the Future of the P/C</a:t>
            </a:r>
          </a:p>
        </p:txBody>
      </p:sp>
      <p:sp>
        <p:nvSpPr>
          <p:cNvPr id="1331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A57496D5-6732-4AC0-A815-F56C8FAB4686}" type="slidenum">
              <a:rPr lang="en-US" sz="9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44</a:t>
            </a:fld>
            <a:endParaRPr lang="en-US" sz="9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7825" y="198438"/>
            <a:ext cx="7672388" cy="860425"/>
          </a:xfrm>
        </p:spPr>
        <p:txBody>
          <a:bodyPr/>
          <a:lstStyle/>
          <a:p>
            <a:r>
              <a:rPr lang="en-US" sz="2800" dirty="0" smtClean="0"/>
              <a:t>Business Bankruptcy Filings: Still Falling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(1994:Q1 – 2014:Q3)</a:t>
            </a:r>
          </a:p>
        </p:txBody>
      </p:sp>
      <p:graphicFrame>
        <p:nvGraphicFramePr>
          <p:cNvPr id="13314" name="Object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70390248"/>
              </p:ext>
            </p:extLst>
          </p:nvPr>
        </p:nvGraphicFramePr>
        <p:xfrm>
          <a:off x="276224" y="1179513"/>
          <a:ext cx="85820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8423" name="Chart" r:id="rId4" imgW="3432901" imgH="1707019" progId="MSGraph.Chart.8">
                  <p:embed followColorScheme="full"/>
                </p:oleObj>
              </mc:Choice>
              <mc:Fallback>
                <p:oleObj name="Chart" r:id="rId4" imgW="3432901" imgH="1707019" progId="MSGraph.Chart.8">
                  <p:embed followColorScheme="full"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4" y="1179513"/>
                        <a:ext cx="8582025" cy="426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7876" name="Rectangle 4"/>
          <p:cNvSpPr>
            <a:spLocks noChangeArrowheads="1"/>
          </p:cNvSpPr>
          <p:nvPr/>
        </p:nvSpPr>
        <p:spPr bwMode="blackWhite">
          <a:xfrm>
            <a:off x="457200" y="5446713"/>
            <a:ext cx="8220075" cy="7620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>Business bankruptcies 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in 2014 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>were below 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both the Great 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>Recession levels </a:t>
            </a:r>
            <a:r>
              <a:rPr lang="en-US" sz="1600" b="1">
                <a:solidFill>
                  <a:srgbClr val="FFFFFF"/>
                </a:solidFill>
                <a:latin typeface="Arial" charset="0"/>
                <a:cs typeface="Arial" charset="0"/>
              </a:rPr>
              <a:t>and </a:t>
            </a:r>
            <a:r>
              <a:rPr lang="en-US" sz="16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the 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>2003:Q3-2005:Q1 period (the best five-quarter stretch in the last 20 years). Bankruptcies restrict exposure growth in all commercial lines.</a:t>
            </a:r>
          </a:p>
        </p:txBody>
      </p:sp>
      <p:sp>
        <p:nvSpPr>
          <p:cNvPr id="13320" name="Rectangle 5"/>
          <p:cNvSpPr>
            <a:spLocks noChangeArrowheads="1"/>
          </p:cNvSpPr>
          <p:nvPr/>
        </p:nvSpPr>
        <p:spPr bwMode="auto">
          <a:xfrm>
            <a:off x="85725" y="6345238"/>
            <a:ext cx="86677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U.S. Courts at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  <a:hlinkClick r:id="rId6"/>
              </a:rPr>
              <a:t>http://www.uscourts.gov/uscourts/Statistics/BankruptcyStatistics/BankruptcyFilings/2013/0913_f2q.pdf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 ; Insurance Information Institute</a:t>
            </a:r>
          </a:p>
        </p:txBody>
      </p:sp>
      <p:sp>
        <p:nvSpPr>
          <p:cNvPr id="13321" name="Rectangle 6"/>
          <p:cNvSpPr>
            <a:spLocks noChangeArrowheads="1"/>
          </p:cNvSpPr>
          <p:nvPr/>
        </p:nvSpPr>
        <p:spPr bwMode="black">
          <a:xfrm>
            <a:off x="131763" y="1090613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(Thousands)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blackWhite">
          <a:xfrm>
            <a:off x="5181600" y="1090613"/>
            <a:ext cx="1266825" cy="811213"/>
          </a:xfrm>
          <a:prstGeom prst="wedgeRectCallout">
            <a:avLst>
              <a:gd name="adj1" fmla="val -32053"/>
              <a:gd name="adj2" fmla="val 27216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New Bankruptcy Law Takes Effect</a:t>
            </a:r>
          </a:p>
        </p:txBody>
      </p:sp>
      <p:sp>
        <p:nvSpPr>
          <p:cNvPr id="13323" name="TextBox 13"/>
          <p:cNvSpPr txBox="1">
            <a:spLocks noChangeArrowheads="1"/>
          </p:cNvSpPr>
          <p:nvPr/>
        </p:nvSpPr>
        <p:spPr bwMode="auto">
          <a:xfrm>
            <a:off x="2608263" y="1420813"/>
            <a:ext cx="1933575" cy="3079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Recessions in orange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7616824" y="1213644"/>
            <a:ext cx="1241425" cy="588962"/>
          </a:xfrm>
          <a:prstGeom prst="wedgeRectCallout">
            <a:avLst>
              <a:gd name="adj1" fmla="val 25236"/>
              <a:gd name="adj2" fmla="val 28192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Below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pre-recession level</a:t>
            </a:r>
          </a:p>
        </p:txBody>
      </p:sp>
    </p:spTree>
    <p:extLst>
      <p:ext uri="{BB962C8B-B14F-4D97-AF65-F5344CB8AC3E}">
        <p14:creationId xmlns:p14="http://schemas.microsoft.com/office/powerpoint/2010/main" val="11163494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7876" grpId="0" animBg="1"/>
      <p:bldP spid="11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699" name="Rectangle 3"/>
          <p:cNvSpPr>
            <a:spLocks noChangeArrowheads="1"/>
          </p:cNvSpPr>
          <p:nvPr/>
        </p:nvSpPr>
        <p:spPr bwMode="blackWhite">
          <a:xfrm>
            <a:off x="685800" y="2327275"/>
            <a:ext cx="7772400" cy="1470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6000" b="1">
                <a:solidFill>
                  <a:srgbClr val="FFFFFF"/>
                </a:solidFill>
              </a:rPr>
              <a:t>www.iii.org</a:t>
            </a:r>
          </a:p>
        </p:txBody>
      </p:sp>
      <p:sp>
        <p:nvSpPr>
          <p:cNvPr id="2077700" name="Rectangle 4"/>
          <p:cNvSpPr>
            <a:spLocks noChangeArrowheads="1"/>
          </p:cNvSpPr>
          <p:nvPr/>
        </p:nvSpPr>
        <p:spPr bwMode="auto">
          <a:xfrm>
            <a:off x="161925" y="4232275"/>
            <a:ext cx="8696325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225A7A"/>
                </a:solidFill>
              </a:rPr>
              <a:t>Thank you for your time</a:t>
            </a:r>
            <a:br>
              <a:rPr lang="en-US" sz="3600" b="1" i="1" dirty="0">
                <a:solidFill>
                  <a:srgbClr val="225A7A"/>
                </a:solidFill>
              </a:rPr>
            </a:br>
            <a:r>
              <a:rPr lang="en-US" sz="3600" b="1" i="1" dirty="0">
                <a:solidFill>
                  <a:srgbClr val="225A7A"/>
                </a:solidFill>
              </a:rPr>
              <a:t>and your </a:t>
            </a:r>
            <a:r>
              <a:rPr lang="en-US" sz="3600" b="1" i="1">
                <a:solidFill>
                  <a:srgbClr val="225A7A"/>
                </a:solidFill>
              </a:rPr>
              <a:t>attention</a:t>
            </a:r>
            <a:r>
              <a:rPr lang="en-US" sz="3600" b="1" i="1" smtClean="0">
                <a:solidFill>
                  <a:srgbClr val="225A7A"/>
                </a:solidFill>
              </a:rPr>
              <a:t>!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2077702" name="Rectangle 6"/>
          <p:cNvSpPr>
            <a:spLocks noChangeArrowheads="1"/>
          </p:cNvSpPr>
          <p:nvPr/>
        </p:nvSpPr>
        <p:spPr bwMode="auto">
          <a:xfrm>
            <a:off x="668338" y="1597025"/>
            <a:ext cx="78073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6172200" algn="l"/>
              </a:tabLst>
            </a:pPr>
            <a:r>
              <a:rPr lang="en-US" sz="2800" b="1">
                <a:solidFill>
                  <a:srgbClr val="225A7A"/>
                </a:solidFill>
              </a:rPr>
              <a:t>Insurance Information Institute Online: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7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699" grpId="0" animBg="1"/>
      <p:bldP spid="2077700" grpId="0"/>
      <p:bldP spid="207770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05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542690"/>
              </p:ext>
            </p:extLst>
          </p:nvPr>
        </p:nvGraphicFramePr>
        <p:xfrm>
          <a:off x="202046" y="1457325"/>
          <a:ext cx="8839200" cy="508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98376" name="Chart" r:id="rId5" imgW="8153255" imgH="5372177" progId="MSGraph.Chart.8">
                  <p:embed followColorScheme="full"/>
                </p:oleObj>
              </mc:Choice>
              <mc:Fallback>
                <p:oleObj name="Chart" r:id="rId5" imgW="8153255" imgH="537217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046" y="1457325"/>
                        <a:ext cx="8839200" cy="508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805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8900" y="203200"/>
            <a:ext cx="7615238" cy="685800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smtClean="0"/>
              <a:t>Recovery in Capacity Utilization is a Positive Sign for Commercial Exposures</a:t>
            </a:r>
          </a:p>
        </p:txBody>
      </p:sp>
      <p:sp>
        <p:nvSpPr>
          <p:cNvPr id="6380548" name="Rectangle 4"/>
          <p:cNvSpPr>
            <a:spLocks noChangeArrowheads="1"/>
          </p:cNvSpPr>
          <p:nvPr/>
        </p:nvSpPr>
        <p:spPr bwMode="auto">
          <a:xfrm>
            <a:off x="406400" y="6400800"/>
            <a:ext cx="7721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100" dirty="0"/>
              <a:t>Source:  Federal Reserve Board statistical releases at  </a:t>
            </a:r>
            <a:r>
              <a:rPr lang="en-US" sz="1100" dirty="0">
                <a:hlinkClick r:id="rId7"/>
              </a:rPr>
              <a:t>http://www.federalreserve.gov/releases/g17/Current/default.htm</a:t>
            </a:r>
            <a:r>
              <a:rPr lang="en-US" sz="1100" dirty="0"/>
              <a:t>. </a:t>
            </a:r>
          </a:p>
        </p:txBody>
      </p:sp>
      <p:sp>
        <p:nvSpPr>
          <p:cNvPr id="69637" name="AutoShape 7"/>
          <p:cNvSpPr>
            <a:spLocks noChangeArrowheads="1"/>
          </p:cNvSpPr>
          <p:nvPr/>
        </p:nvSpPr>
        <p:spPr bwMode="auto">
          <a:xfrm>
            <a:off x="7315200" y="2514600"/>
            <a:ext cx="685800" cy="379413"/>
          </a:xfrm>
          <a:prstGeom prst="rightArrow">
            <a:avLst>
              <a:gd name="adj1" fmla="val 50000"/>
              <a:gd name="adj2" fmla="val 4518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69639" name="Slide Number Placeholder 10"/>
          <p:cNvSpPr txBox="1">
            <a:spLocks noGrp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0" hangingPunct="0"/>
            <a:fld id="{97F9AB6A-6234-45E3-9680-BB6E9594E6F2}" type="slidenum">
              <a:rPr lang="en-US" sz="1400"/>
              <a:pPr algn="r" eaLnBrk="0" hangingPunct="0"/>
              <a:t>46</a:t>
            </a:fld>
            <a:endParaRPr lang="en-US" sz="1400"/>
          </a:p>
        </p:txBody>
      </p:sp>
      <p:sp>
        <p:nvSpPr>
          <p:cNvPr id="69640" name="Text Box 10"/>
          <p:cNvSpPr txBox="1">
            <a:spLocks noChangeArrowheads="1"/>
          </p:cNvSpPr>
          <p:nvPr/>
        </p:nvSpPr>
        <p:spPr bwMode="auto">
          <a:xfrm>
            <a:off x="0" y="1292225"/>
            <a:ext cx="2864224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 dirty="0"/>
              <a:t>Percent of Industrial Capacity</a:t>
            </a:r>
          </a:p>
        </p:txBody>
      </p:sp>
      <p:sp>
        <p:nvSpPr>
          <p:cNvPr id="69641" name="AutoShape 5"/>
          <p:cNvSpPr>
            <a:spLocks noChangeArrowheads="1"/>
          </p:cNvSpPr>
          <p:nvPr/>
        </p:nvSpPr>
        <p:spPr bwMode="auto">
          <a:xfrm>
            <a:off x="1545705" y="1875706"/>
            <a:ext cx="1371600" cy="381000"/>
          </a:xfrm>
          <a:prstGeom prst="wedgeRectCallout">
            <a:avLst>
              <a:gd name="adj1" fmla="val 95117"/>
              <a:gd name="adj2" fmla="val 126250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Hurricane Katrina</a:t>
            </a:r>
          </a:p>
        </p:txBody>
      </p:sp>
      <p:sp>
        <p:nvSpPr>
          <p:cNvPr id="375816" name="Oval 8"/>
          <p:cNvSpPr>
            <a:spLocks noChangeArrowheads="1"/>
          </p:cNvSpPr>
          <p:nvPr/>
        </p:nvSpPr>
        <p:spPr bwMode="auto">
          <a:xfrm rot="16200000">
            <a:off x="4370377" y="1861813"/>
            <a:ext cx="504850" cy="637307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69643" name="AutoShape 5"/>
          <p:cNvSpPr>
            <a:spLocks noChangeArrowheads="1"/>
          </p:cNvSpPr>
          <p:nvPr/>
        </p:nvSpPr>
        <p:spPr bwMode="auto">
          <a:xfrm>
            <a:off x="1079500" y="4851400"/>
            <a:ext cx="1600200" cy="504825"/>
          </a:xfrm>
          <a:prstGeom prst="wedgeRectCallout">
            <a:avLst>
              <a:gd name="adj1" fmla="val -41468"/>
              <a:gd name="adj2" fmla="val -208806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7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March 2001-November 2001 recession </a:t>
            </a:r>
          </a:p>
        </p:txBody>
      </p:sp>
      <p:sp>
        <p:nvSpPr>
          <p:cNvPr id="69644" name="Rectangle 8"/>
          <p:cNvSpPr>
            <a:spLocks noChangeArrowheads="1"/>
          </p:cNvSpPr>
          <p:nvPr/>
        </p:nvSpPr>
        <p:spPr bwMode="auto">
          <a:xfrm>
            <a:off x="965659" y="2676525"/>
            <a:ext cx="597669" cy="13843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69645" name="AutoShape 5"/>
          <p:cNvSpPr>
            <a:spLocks noChangeArrowheads="1"/>
          </p:cNvSpPr>
          <p:nvPr/>
        </p:nvSpPr>
        <p:spPr bwMode="auto">
          <a:xfrm>
            <a:off x="4045063" y="1107461"/>
            <a:ext cx="1752600" cy="330200"/>
          </a:xfrm>
          <a:prstGeom prst="wedgeRectCallout">
            <a:avLst>
              <a:gd name="adj1" fmla="val -9785"/>
              <a:gd name="adj2" fmla="val 168070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“Full Capacity”</a:t>
            </a:r>
          </a:p>
        </p:txBody>
      </p:sp>
      <p:sp>
        <p:nvSpPr>
          <p:cNvPr id="69647" name="AutoShape 5"/>
          <p:cNvSpPr>
            <a:spLocks noChangeArrowheads="1"/>
          </p:cNvSpPr>
          <p:nvPr/>
        </p:nvSpPr>
        <p:spPr bwMode="auto">
          <a:xfrm>
            <a:off x="6390970" y="1111048"/>
            <a:ext cx="2416380" cy="806242"/>
          </a:xfrm>
          <a:prstGeom prst="wedgeRectCallout">
            <a:avLst>
              <a:gd name="adj1" fmla="val 48264"/>
              <a:gd name="adj2" fmla="val 80722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/>
              <a:t>The US operated at </a:t>
            </a:r>
            <a:r>
              <a:rPr lang="en-US" sz="1200" b="1" dirty="0" smtClean="0"/>
              <a:t>79.7% </a:t>
            </a:r>
            <a:r>
              <a:rPr lang="en-US" sz="1200" b="1" dirty="0"/>
              <a:t>of industrial capacity in </a:t>
            </a:r>
            <a:r>
              <a:rPr lang="en-US" sz="1200" b="1" dirty="0" smtClean="0"/>
              <a:t>Dec. 2014, well above </a:t>
            </a:r>
            <a:r>
              <a:rPr lang="en-US" sz="1200" b="1" dirty="0"/>
              <a:t>the June 2009 low of </a:t>
            </a:r>
            <a:r>
              <a:rPr lang="en-US" sz="1200" b="1" dirty="0" smtClean="0"/>
              <a:t>66.9% but is still below pre-recession levels.</a:t>
            </a:r>
            <a:endParaRPr lang="en-US" sz="1200" b="1" dirty="0"/>
          </a:p>
        </p:txBody>
      </p:sp>
      <p:sp>
        <p:nvSpPr>
          <p:cNvPr id="69649" name="Rectangle 8"/>
          <p:cNvSpPr>
            <a:spLocks noChangeArrowheads="1"/>
          </p:cNvSpPr>
          <p:nvPr/>
        </p:nvSpPr>
        <p:spPr bwMode="auto">
          <a:xfrm>
            <a:off x="4870429" y="2432892"/>
            <a:ext cx="911358" cy="3451254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black">
          <a:xfrm>
            <a:off x="159404" y="1065679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 March 2001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Dec. 2014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3284677" y="5264360"/>
            <a:ext cx="2063750" cy="393700"/>
          </a:xfrm>
          <a:prstGeom prst="wedgeRectCallout">
            <a:avLst>
              <a:gd name="adj1" fmla="val 61365"/>
              <a:gd name="adj2" fmla="val -118337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December </a:t>
            </a:r>
            <a:r>
              <a:rPr lang="en-US" sz="1400" b="1" dirty="0">
                <a:solidFill>
                  <a:schemeClr val="bg1"/>
                </a:solidFill>
              </a:rPr>
              <a:t>2007-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June 2009 Recession</a:t>
            </a:r>
          </a:p>
        </p:txBody>
      </p:sp>
      <p:sp>
        <p:nvSpPr>
          <p:cNvPr id="23" name="AutoShape 38"/>
          <p:cNvSpPr>
            <a:spLocks noChangeArrowheads="1"/>
          </p:cNvSpPr>
          <p:nvPr/>
        </p:nvSpPr>
        <p:spPr bwMode="blackWhite">
          <a:xfrm>
            <a:off x="1899635" y="3585738"/>
            <a:ext cx="3109913" cy="1219200"/>
          </a:xfrm>
          <a:prstGeom prst="wedgeRectCallout">
            <a:avLst>
              <a:gd name="adj1" fmla="val 42806"/>
              <a:gd name="adj2" fmla="val -4505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The closer the economy is to operating at “full capacity,” the greater the inflationary pressure</a:t>
            </a:r>
          </a:p>
        </p:txBody>
      </p:sp>
    </p:spTree>
    <p:extLst>
      <p:ext uri="{BB962C8B-B14F-4D97-AF65-F5344CB8AC3E}">
        <p14:creationId xmlns:p14="http://schemas.microsoft.com/office/powerpoint/2010/main" val="121705537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80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80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80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8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0547" grpId="0" autoUpdateAnimBg="0"/>
      <p:bldP spid="6380548" grpId="0" autoUpdateAnimBg="0"/>
      <p:bldP spid="375816" grpId="0" animBg="1"/>
      <p:bldP spid="2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5122" name="Object 2"/>
          <p:cNvGraphicFramePr>
            <a:graphicFrameLocks/>
          </p:cNvGraphicFramePr>
          <p:nvPr>
            <p:extLst/>
          </p:nvPr>
        </p:nvGraphicFramePr>
        <p:xfrm>
          <a:off x="248478" y="1697895"/>
          <a:ext cx="8708015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00681" name="Chart" r:id="rId4" imgW="8705713" imgH="4572154" progId="MSGraph.Chart.8">
                  <p:embed followColorScheme="full"/>
                </p:oleObj>
              </mc:Choice>
              <mc:Fallback>
                <p:oleObj name="Chart" r:id="rId4" imgW="8705713" imgH="4572154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78" y="1697895"/>
                        <a:ext cx="8708015" cy="467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78709" y="132021"/>
            <a:ext cx="7661363" cy="860425"/>
          </a:xfrm>
        </p:spPr>
        <p:txBody>
          <a:bodyPr/>
          <a:lstStyle/>
          <a:p>
            <a:r>
              <a:rPr lang="en-US" sz="2200" dirty="0" smtClean="0"/>
              <a:t>Business Fixed Investment is Forecast to Grow Steadily in 2015-16, Fueling Commercial Exposure Growth</a:t>
            </a:r>
          </a:p>
        </p:txBody>
      </p:sp>
      <p:sp>
        <p:nvSpPr>
          <p:cNvPr id="1969158" name="AutoShape 6"/>
          <p:cNvSpPr>
            <a:spLocks noChangeArrowheads="1"/>
          </p:cNvSpPr>
          <p:nvPr/>
        </p:nvSpPr>
        <p:spPr bwMode="blackWhite">
          <a:xfrm>
            <a:off x="4896960" y="1135463"/>
            <a:ext cx="4059533" cy="1386673"/>
          </a:xfrm>
          <a:prstGeom prst="wedgeRectCallout">
            <a:avLst>
              <a:gd name="adj1" fmla="val 3842"/>
              <a:gd name="adj2" fmla="val 9103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Business investment will drive commercial property and liability insurance exposures and should drive employment and WC payroll exposures as well (with a lag)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285439" y="6374670"/>
            <a:ext cx="73108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Sources: Wells Fargo Economic Group; Insurance Information Institute.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897" y="1768511"/>
            <a:ext cx="977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Growth Rate</a:t>
            </a: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2401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6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915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2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74B7E49-AEF1-4704-8A19-33DD2C8B551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48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46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0486" name="Rectangle 6"/>
          <p:cNvSpPr>
            <a:spLocks noChangeArrowheads="1"/>
          </p:cNvSpPr>
          <p:nvPr/>
        </p:nvSpPr>
        <p:spPr bwMode="blackWhite">
          <a:xfrm>
            <a:off x="609600" y="2219325"/>
            <a:ext cx="7924800" cy="14414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000" b="1">
                <a:solidFill>
                  <a:srgbClr val="FFFFFF"/>
                </a:solidFill>
              </a:rPr>
              <a:t>Labor Market Trends</a:t>
            </a:r>
            <a:endParaRPr lang="en-US" sz="4000" b="1" i="1">
              <a:solidFill>
                <a:srgbClr val="FFFFFF"/>
              </a:solidFill>
            </a:endParaRPr>
          </a:p>
        </p:txBody>
      </p:sp>
      <p:sp>
        <p:nvSpPr>
          <p:cNvPr id="1940487" name="Rectangle 7"/>
          <p:cNvSpPr>
            <a:spLocks noChangeArrowheads="1"/>
          </p:cNvSpPr>
          <p:nvPr/>
        </p:nvSpPr>
        <p:spPr bwMode="auto">
          <a:xfrm>
            <a:off x="228600" y="4052888"/>
            <a:ext cx="8601075" cy="2085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dirty="0">
                <a:solidFill>
                  <a:srgbClr val="225A7A"/>
                </a:solidFill>
              </a:rPr>
              <a:t>Massive Job Losses Sapped the Economy and Commercial/Personal  Lines Exposure, But Trend </a:t>
            </a:r>
            <a:r>
              <a:rPr lang="en-US" sz="3600" b="1" dirty="0" smtClean="0">
                <a:solidFill>
                  <a:srgbClr val="225A7A"/>
                </a:solidFill>
              </a:rPr>
              <a:t>Has Greatly Improved</a:t>
            </a:r>
            <a:endParaRPr lang="en-US" sz="36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4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94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0486" grpId="0" animBg="1"/>
      <p:bldP spid="194048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7412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741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845D708-4164-431C-A278-AB5AB4E5DF6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49</a:t>
            </a:fld>
            <a:endParaRPr lang="en-US" sz="900"/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9288" y="161925"/>
            <a:ext cx="6867525" cy="836613"/>
          </a:xfrm>
        </p:spPr>
        <p:txBody>
          <a:bodyPr/>
          <a:lstStyle/>
          <a:p>
            <a:r>
              <a:rPr lang="en-US" sz="2800" smtClean="0"/>
              <a:t>Unemployment and Underemployment Rates: Still Too High, But Falling</a:t>
            </a:r>
          </a:p>
        </p:txBody>
      </p:sp>
      <p:graphicFrame>
        <p:nvGraphicFramePr>
          <p:cNvPr id="17410" name="Object 2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763" y="1350963"/>
          <a:ext cx="7250147" cy="471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9524" name="Chart" r:id="rId4" imgW="7096230" imgH="4876942" progId="MSGraph.Chart.8">
                  <p:embed followColorScheme="full"/>
                </p:oleObj>
              </mc:Choice>
              <mc:Fallback>
                <p:oleObj name="Chart" r:id="rId4" imgW="7096230" imgH="4876942" progId="MSGraph.Chart.8">
                  <p:embed followColorScheme="full"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1350963"/>
                        <a:ext cx="7250147" cy="47180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72775" name="AutoShape 7"/>
          <p:cNvSpPr>
            <a:spLocks noChangeArrowheads="1"/>
          </p:cNvSpPr>
          <p:nvPr/>
        </p:nvSpPr>
        <p:spPr bwMode="blackWhite">
          <a:xfrm>
            <a:off x="7365442" y="4123927"/>
            <a:ext cx="1583296" cy="1252537"/>
          </a:xfrm>
          <a:prstGeom prst="wedgeRectCallout">
            <a:avLst>
              <a:gd name="adj1" fmla="val -69326"/>
              <a:gd name="adj2" fmla="val -18664"/>
            </a:avLst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“Headline” unemployment was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5.5% </a:t>
            </a:r>
            <a:r>
              <a:rPr lang="en-US" sz="1400" b="1" dirty="0">
                <a:solidFill>
                  <a:schemeClr val="bg1"/>
                </a:solidFill>
                <a:cs typeface="+mn-cs"/>
              </a:rPr>
              <a:t>in </a:t>
            </a:r>
            <a:r>
              <a:rPr lang="en-US" sz="1400" b="1" dirty="0" smtClean="0">
                <a:solidFill>
                  <a:schemeClr val="bg1"/>
                </a:solidFill>
              </a:rPr>
              <a:t>February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2015.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4% to 6% is “normal.”</a:t>
            </a:r>
            <a:endParaRPr lang="en-US" sz="1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6578600"/>
            <a:ext cx="7569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Statistics; Insurance Information Institute.</a:t>
            </a:r>
          </a:p>
        </p:txBody>
      </p:sp>
      <p:sp>
        <p:nvSpPr>
          <p:cNvPr id="2094089" name="AutoShape 38"/>
          <p:cNvSpPr>
            <a:spLocks noChangeArrowheads="1"/>
          </p:cNvSpPr>
          <p:nvPr/>
        </p:nvSpPr>
        <p:spPr bwMode="blackWhite">
          <a:xfrm>
            <a:off x="7365442" y="2989995"/>
            <a:ext cx="1583296" cy="509647"/>
          </a:xfrm>
          <a:prstGeom prst="wedgeRectCallout">
            <a:avLst>
              <a:gd name="adj1" fmla="val -66727"/>
              <a:gd name="adj2" fmla="val 389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U-6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was 11.0% </a:t>
            </a:r>
            <a:r>
              <a:rPr lang="en-US" sz="1400" b="1" dirty="0">
                <a:solidFill>
                  <a:schemeClr val="bg1"/>
                </a:solidFill>
                <a:cs typeface="+mn-cs"/>
              </a:rPr>
              <a:t>in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Feb. 2015.</a:t>
            </a:r>
            <a:endParaRPr lang="en-US" sz="1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7418" name="Rectangle 11"/>
          <p:cNvSpPr>
            <a:spLocks noChangeArrowheads="1"/>
          </p:cNvSpPr>
          <p:nvPr/>
        </p:nvSpPr>
        <p:spPr bwMode="black">
          <a:xfrm>
            <a:off x="223838" y="1028700"/>
            <a:ext cx="3911600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2000 through </a:t>
            </a:r>
            <a:r>
              <a:rPr lang="en-US" sz="1600" b="1" dirty="0" smtClean="0">
                <a:solidFill>
                  <a:srgbClr val="225A7A"/>
                </a:solidFill>
              </a:rPr>
              <a:t>February 2015, </a:t>
            </a:r>
            <a:r>
              <a:rPr lang="en-US" sz="1600" b="1" dirty="0">
                <a:solidFill>
                  <a:srgbClr val="225A7A"/>
                </a:solidFill>
              </a:rPr>
              <a:t>Seasonally Adjusted (%)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White">
          <a:xfrm>
            <a:off x="481013" y="6000750"/>
            <a:ext cx="8220075" cy="555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High </a:t>
            </a:r>
            <a:r>
              <a:rPr lang="en-US" b="1" dirty="0">
                <a:solidFill>
                  <a:srgbClr val="FFFFFF"/>
                </a:solidFill>
              </a:rPr>
              <a:t>unemployment and </a:t>
            </a:r>
            <a:r>
              <a:rPr lang="en-US" b="1" dirty="0" smtClean="0">
                <a:solidFill>
                  <a:srgbClr val="FFFFFF"/>
                </a:solidFill>
              </a:rPr>
              <a:t>underemployment still </a:t>
            </a:r>
            <a:r>
              <a:rPr lang="en-US" b="1" dirty="0">
                <a:solidFill>
                  <a:srgbClr val="FFFFFF"/>
                </a:solidFill>
              </a:rPr>
              <a:t>constrain overall economic growth, but the job market is now clearly improving.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A961A-58BF-498B-852A-4E152ACAA0C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blackWhite">
          <a:xfrm>
            <a:off x="2144713" y="2214548"/>
            <a:ext cx="1639887" cy="903313"/>
          </a:xfrm>
          <a:prstGeom prst="wedgeRectCallout">
            <a:avLst>
              <a:gd name="adj1" fmla="val 69854"/>
              <a:gd name="adj2" fmla="val 1919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U-6 went from 8.0% in March 2007 to 17.5% in </a:t>
            </a:r>
            <a:br>
              <a:rPr lang="en-US" sz="1400" b="1" dirty="0">
                <a:solidFill>
                  <a:schemeClr val="bg1"/>
                </a:solidFill>
                <a:cs typeface="+mn-cs"/>
              </a:rPr>
            </a:br>
            <a:r>
              <a:rPr lang="en-US" sz="1400" b="1" dirty="0">
                <a:solidFill>
                  <a:schemeClr val="bg1"/>
                </a:solidFill>
                <a:cs typeface="+mn-cs"/>
              </a:rPr>
              <a:t>October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2009</a:t>
            </a:r>
            <a:endParaRPr lang="en-US" sz="1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grayWhite">
          <a:xfrm>
            <a:off x="1438275" y="3336052"/>
            <a:ext cx="2796466" cy="67324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9" name="AutoShape 38"/>
          <p:cNvSpPr>
            <a:spLocks noChangeArrowheads="1"/>
          </p:cNvSpPr>
          <p:nvPr/>
        </p:nvSpPr>
        <p:spPr bwMode="blackWhite">
          <a:xfrm>
            <a:off x="4714351" y="4572000"/>
            <a:ext cx="1646255" cy="527006"/>
          </a:xfrm>
          <a:prstGeom prst="wedgeRectCallout">
            <a:avLst>
              <a:gd name="adj1" fmla="val -81335"/>
              <a:gd name="adj2" fmla="val -17002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For U-6, 8</a:t>
            </a:r>
            <a:r>
              <a:rPr lang="en-US" sz="1400" b="1" dirty="0">
                <a:solidFill>
                  <a:schemeClr val="bg1"/>
                </a:solidFill>
                <a:cs typeface="+mn-cs"/>
              </a:rPr>
              <a:t>% to 10% is “normal.”</a:t>
            </a:r>
          </a:p>
        </p:txBody>
      </p:sp>
    </p:spTree>
    <p:extLst>
      <p:ext uri="{BB962C8B-B14F-4D97-AF65-F5344CB8AC3E}">
        <p14:creationId xmlns:p14="http://schemas.microsoft.com/office/powerpoint/2010/main" val="5145908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07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2775" grpId="0" animBg="1"/>
      <p:bldP spid="2094089" grpId="0" animBg="1"/>
      <p:bldP spid="14" grpId="0" animBg="1"/>
      <p:bldP spid="18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2253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2253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5F50F-E340-4757-8594-9CD26E9B58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8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P/C Insurance Industry </a:t>
            </a:r>
            <a:br>
              <a:rPr lang="en-US" dirty="0" smtClean="0"/>
            </a:br>
            <a:r>
              <a:rPr lang="en-US" dirty="0" smtClean="0"/>
              <a:t>Combined Ratio, 2001–2014:Q3*</a:t>
            </a:r>
          </a:p>
        </p:txBody>
      </p:sp>
      <p:sp>
        <p:nvSpPr>
          <p:cNvPr id="37895" name="Rectangle 3"/>
          <p:cNvSpPr>
            <a:spLocks noChangeArrowheads="1"/>
          </p:cNvSpPr>
          <p:nvPr/>
        </p:nvSpPr>
        <p:spPr bwMode="auto">
          <a:xfrm>
            <a:off x="-50240" y="6308709"/>
            <a:ext cx="8915400" cy="569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* Excludes Mortgage &amp; Financial Guaranty insurers 2008--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2014. </a:t>
            </a: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Including M&amp;FG, 2008=105.1, 2009=100.7, 2010=102.4,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2011=108.1; 2012:=103.2; 2013: = 96.1; 2014:9M = 97.7.                              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A.M. Best, ISO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455354"/>
              </p:ext>
            </p:extLst>
          </p:nvPr>
        </p:nvGraphicFramePr>
        <p:xfrm>
          <a:off x="182563" y="2645473"/>
          <a:ext cx="8577263" cy="361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45428" name="Chart" r:id="rId5" imgW="3413760" imgH="1451818" progId="MSGraph.Chart.8">
                  <p:embed followColorScheme="full"/>
                </p:oleObj>
              </mc:Choice>
              <mc:Fallback>
                <p:oleObj name="Chart" r:id="rId5" imgW="3413760" imgH="145181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82563" y="2645473"/>
                        <a:ext cx="8577263" cy="3614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1335" name="AutoShape 7"/>
          <p:cNvSpPr>
            <a:spLocks noChangeArrowheads="1"/>
          </p:cNvSpPr>
          <p:nvPr/>
        </p:nvSpPr>
        <p:spPr bwMode="blackWhite">
          <a:xfrm>
            <a:off x="182563" y="1357313"/>
            <a:ext cx="2124075" cy="1231900"/>
          </a:xfrm>
          <a:prstGeom prst="wedgeRectCallout">
            <a:avLst>
              <a:gd name="adj1" fmla="val -11509"/>
              <a:gd name="adj2" fmla="val 9419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As Recently as 2001, Insurers Paid Out Nearly $1.16 for Every $1 in Earned Premiums</a:t>
            </a:r>
          </a:p>
        </p:txBody>
      </p:sp>
      <p:sp>
        <p:nvSpPr>
          <p:cNvPr id="4451336" name="AutoShape 8"/>
          <p:cNvSpPr>
            <a:spLocks noChangeArrowheads="1"/>
          </p:cNvSpPr>
          <p:nvPr/>
        </p:nvSpPr>
        <p:spPr bwMode="blackWhite">
          <a:xfrm>
            <a:off x="4079645" y="1982612"/>
            <a:ext cx="1198563" cy="1228725"/>
          </a:xfrm>
          <a:prstGeom prst="wedgeRectCallout">
            <a:avLst>
              <a:gd name="adj1" fmla="val -22236"/>
              <a:gd name="adj2" fmla="val 198012"/>
            </a:avLst>
          </a:prstGeom>
          <a:gradFill rotWithShape="1">
            <a:gsLst>
              <a:gs pos="0">
                <a:schemeClr val="tx2"/>
              </a:gs>
              <a:gs pos="100000">
                <a:srgbClr val="9E8000"/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Relatively Low CAT Losses, Reserve Releases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2314987" y="1370013"/>
            <a:ext cx="1709738" cy="895350"/>
          </a:xfrm>
          <a:prstGeom prst="wedgeRectCallout">
            <a:avLst>
              <a:gd name="adj1" fmla="val 4374"/>
              <a:gd name="adj2" fmla="val 301854"/>
            </a:avLst>
          </a:prstGeom>
          <a:gradFill rotWithShape="1">
            <a:gsLst>
              <a:gs pos="0">
                <a:schemeClr val="folHlink"/>
              </a:gs>
              <a:gs pos="100000">
                <a:srgbClr val="6D0016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Heavy Use of Reinsurance Lowered Net Losses</a:t>
            </a:r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blackWhite">
          <a:xfrm>
            <a:off x="5391133" y="1182170"/>
            <a:ext cx="1116013" cy="1206500"/>
          </a:xfrm>
          <a:prstGeom prst="wedgeRectCallout">
            <a:avLst>
              <a:gd name="adj1" fmla="val -29793"/>
              <a:gd name="adj2" fmla="val 241813"/>
            </a:avLst>
          </a:prstGeom>
          <a:solidFill>
            <a:srgbClr val="FF00FF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Relatively Low CAT Losses, Reserve Releases</a:t>
            </a:r>
          </a:p>
        </p:txBody>
      </p:sp>
      <p:sp>
        <p:nvSpPr>
          <p:cNvPr id="14" name="PPTShape_0"/>
          <p:cNvSpPr>
            <a:spLocks noChangeArrowheads="1"/>
          </p:cNvSpPr>
          <p:nvPr/>
        </p:nvSpPr>
        <p:spPr bwMode="blackWhite">
          <a:xfrm>
            <a:off x="5980791" y="2424660"/>
            <a:ext cx="1038225" cy="1119188"/>
          </a:xfrm>
          <a:prstGeom prst="wedgeRectCallout">
            <a:avLst>
              <a:gd name="adj1" fmla="val -37942"/>
              <a:gd name="adj2" fmla="val 138464"/>
            </a:avLst>
          </a:prstGeom>
          <a:solidFill>
            <a:srgbClr val="0070C0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Avg. CAT Losses, More Reserve Releases</a:t>
            </a:r>
          </a:p>
        </p:txBody>
      </p:sp>
      <p:sp>
        <p:nvSpPr>
          <p:cNvPr id="15" name="PPTShape_1"/>
          <p:cNvSpPr>
            <a:spLocks noChangeArrowheads="1"/>
          </p:cNvSpPr>
          <p:nvPr/>
        </p:nvSpPr>
        <p:spPr bwMode="blackWhite">
          <a:xfrm>
            <a:off x="7064729" y="1152605"/>
            <a:ext cx="1101725" cy="1654175"/>
          </a:xfrm>
          <a:prstGeom prst="wedgeRectCallout">
            <a:avLst>
              <a:gd name="adj1" fmla="val -56885"/>
              <a:gd name="adj2" fmla="val 140721"/>
            </a:avLst>
          </a:prstGeom>
          <a:solidFill>
            <a:schemeClr val="bg1">
              <a:lumMod val="50000"/>
            </a:schemeClr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Higher CAT Losses, Shrinking Reserve Releases, Toll of Soft Market</a:t>
            </a:r>
          </a:p>
        </p:txBody>
      </p:sp>
      <p:sp>
        <p:nvSpPr>
          <p:cNvPr id="16" name="PPTShape_2"/>
          <p:cNvSpPr>
            <a:spLocks noChangeArrowheads="1"/>
          </p:cNvSpPr>
          <p:nvPr/>
        </p:nvSpPr>
        <p:spPr bwMode="blackWhite">
          <a:xfrm>
            <a:off x="4852488" y="3620234"/>
            <a:ext cx="1316038" cy="571500"/>
          </a:xfrm>
          <a:prstGeom prst="wedgeRectCallout">
            <a:avLst>
              <a:gd name="adj1" fmla="val -36159"/>
              <a:gd name="adj2" fmla="val 116127"/>
            </a:avLst>
          </a:prstGeom>
          <a:gradFill rotWithShape="1">
            <a:gsLst>
              <a:gs pos="0">
                <a:schemeClr val="bg2"/>
              </a:gs>
              <a:gs pos="100000">
                <a:srgbClr val="4A869E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Cyclical Deterioration</a:t>
            </a:r>
          </a:p>
        </p:txBody>
      </p:sp>
      <p:sp>
        <p:nvSpPr>
          <p:cNvPr id="17" name="PPTShape_3"/>
          <p:cNvSpPr>
            <a:spLocks noChangeArrowheads="1"/>
          </p:cNvSpPr>
          <p:nvPr/>
        </p:nvSpPr>
        <p:spPr bwMode="blackWhite">
          <a:xfrm>
            <a:off x="7498321" y="3134041"/>
            <a:ext cx="915740" cy="582804"/>
          </a:xfrm>
          <a:prstGeom prst="wedgeRectCallout">
            <a:avLst>
              <a:gd name="adj1" fmla="val -55959"/>
              <a:gd name="adj2" fmla="val 169059"/>
            </a:avLst>
          </a:prstGeom>
          <a:solidFill>
            <a:srgbClr val="225A7A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Sandy Impacts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PPTShape_4"/>
          <p:cNvSpPr>
            <a:spLocks noChangeArrowheads="1"/>
          </p:cNvSpPr>
          <p:nvPr/>
        </p:nvSpPr>
        <p:spPr bwMode="blackWhite">
          <a:xfrm>
            <a:off x="7810534" y="3861609"/>
            <a:ext cx="915740" cy="684963"/>
          </a:xfrm>
          <a:prstGeom prst="wedgeRectCallout">
            <a:avLst>
              <a:gd name="adj1" fmla="val -39990"/>
              <a:gd name="adj2" fmla="val 97028"/>
            </a:avLst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Lower CAT Losses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blackWhite">
          <a:xfrm>
            <a:off x="3567648" y="3366581"/>
            <a:ext cx="1251488" cy="895350"/>
          </a:xfrm>
          <a:prstGeom prst="wedgeRectCallout">
            <a:avLst>
              <a:gd name="adj1" fmla="val -35164"/>
              <a:gd name="adj2" fmla="val 154607"/>
            </a:avLst>
          </a:prstGeom>
          <a:gradFill rotWithShape="1">
            <a:gsLst>
              <a:gs pos="0">
                <a:schemeClr val="hlink"/>
              </a:gs>
              <a:gs pos="100000">
                <a:srgbClr val="226544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Best Combined Ratio Since 1949 (87.6)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32441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5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5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1335" grpId="0" animBg="1"/>
      <p:bldP spid="4451336" grpId="0" animBg="1"/>
      <p:bldP spid="13" grpId="0" animBg="1"/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12/01/09 - 9pm</a:t>
            </a:r>
          </a:p>
        </p:txBody>
      </p:sp>
      <p:sp>
        <p:nvSpPr>
          <p:cNvPr id="2150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eSlide – P6466 – The Financial Crisis and the Future of the P/C</a:t>
            </a:r>
          </a:p>
        </p:txBody>
      </p:sp>
      <p:sp>
        <p:nvSpPr>
          <p:cNvPr id="2150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64B8F494-C266-4838-98BC-027360AC27AA}" type="slidenum">
              <a:rPr lang="en-US" sz="9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50</a:t>
            </a:fld>
            <a:endParaRPr lang="en-US" sz="9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51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28588"/>
            <a:ext cx="6711950" cy="860425"/>
          </a:xfrm>
        </p:spPr>
        <p:txBody>
          <a:bodyPr/>
          <a:lstStyle/>
          <a:p>
            <a:r>
              <a:rPr lang="en-US" sz="2800" dirty="0" smtClean="0"/>
              <a:t>Nonfarm Payroll (Wages and Salaries):</a:t>
            </a:r>
            <a:br>
              <a:rPr lang="en-US" sz="2800" dirty="0" smtClean="0"/>
            </a:br>
            <a:r>
              <a:rPr lang="en-US" sz="2800" dirty="0" smtClean="0"/>
              <a:t>Quarterly, 2005–2014:Q3</a:t>
            </a: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0" y="6245225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Note: Recession indicated by gray shaded column. Data are seasonally adjusted annual rates.</a:t>
            </a: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  <a:hlinkClick r:id="rId4"/>
              </a:rPr>
              <a:t>http://research.stlouisfed.org/fred2/series/WASCUR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; National Bureau of Economic Research (recession dates); Insurance Information Institute.</a:t>
            </a:r>
          </a:p>
        </p:txBody>
      </p:sp>
      <p:sp>
        <p:nvSpPr>
          <p:cNvPr id="21512" name="Rectangle 6"/>
          <p:cNvSpPr>
            <a:spLocks noChangeArrowheads="1"/>
          </p:cNvSpPr>
          <p:nvPr/>
        </p:nvSpPr>
        <p:spPr bwMode="black">
          <a:xfrm>
            <a:off x="193675" y="1047750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Billions</a:t>
            </a:r>
          </a:p>
        </p:txBody>
      </p:sp>
      <p:graphicFrame>
        <p:nvGraphicFramePr>
          <p:cNvPr id="21506" name="Object 8"/>
          <p:cNvGraphicFramePr>
            <a:graphicFrameLocks noChangeAspect="1"/>
          </p:cNvGraphicFramePr>
          <p:nvPr>
            <p:extLst/>
          </p:nvPr>
        </p:nvGraphicFramePr>
        <p:xfrm>
          <a:off x="352425" y="1187450"/>
          <a:ext cx="8535988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04773" name="Chart" r:id="rId5" imgW="8343770" imgH="4381358" progId="MSGraph.Chart.8">
                  <p:embed followColorScheme="full"/>
                </p:oleObj>
              </mc:Choice>
              <mc:Fallback>
                <p:oleObj name="Chart" r:id="rId5" imgW="8343770" imgH="438135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52425" y="1187450"/>
                        <a:ext cx="8535988" cy="483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1563688" y="1852613"/>
            <a:ext cx="2182812" cy="611187"/>
          </a:xfrm>
          <a:prstGeom prst="wedgeRectCallout">
            <a:avLst>
              <a:gd name="adj1" fmla="val 58081"/>
              <a:gd name="adj2" fmla="val 20052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Prior Peak was 2008:Q3 at $6.54 trillion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blackWhite">
          <a:xfrm>
            <a:off x="2632075" y="4431321"/>
            <a:ext cx="2419350" cy="727459"/>
          </a:xfrm>
          <a:prstGeom prst="wedgeRectCallout">
            <a:avLst>
              <a:gd name="adj1" fmla="val 22944"/>
              <a:gd name="adj2" fmla="val -9531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Recent trough (2009:Q1) was $6.23 trillion, down 5.3% from prior peak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blackWhite">
          <a:xfrm>
            <a:off x="5903913" y="4009292"/>
            <a:ext cx="2932112" cy="1069121"/>
          </a:xfrm>
          <a:prstGeom prst="wedgeRectCallout">
            <a:avLst>
              <a:gd name="adj1" fmla="val -47954"/>
              <a:gd name="adj2" fmla="val 2903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u="sng" dirty="0">
                <a:solidFill>
                  <a:srgbClr val="FFFFFF"/>
                </a:solidFill>
                <a:latin typeface="Arial" charset="0"/>
                <a:cs typeface="Arial" charset="0"/>
              </a:rPr>
              <a:t>Growth rates</a:t>
            </a:r>
            <a:br>
              <a:rPr lang="en-US" sz="1400" b="1" u="sng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2011:Q3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over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2010:Q3: 4.1%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2012:Q3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over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2011:Q3: 3.2%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2013:Q3 over 2012:Q3: 3.6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%</a:t>
            </a:r>
            <a:b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1400" b="1" dirty="0" smtClean="0">
                <a:solidFill>
                  <a:srgbClr val="FF6801"/>
                </a:solidFill>
                <a:latin typeface="Arial" charset="0"/>
                <a:cs typeface="Arial" charset="0"/>
              </a:rPr>
              <a:t>2014:Q3 over 2013:Q3: 4.4%</a:t>
            </a:r>
            <a:endParaRPr lang="en-US" sz="1400" b="1" dirty="0">
              <a:solidFill>
                <a:srgbClr val="FF6801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D38D4-1791-45C5-BC8A-A655EF7D362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blackWhite">
          <a:xfrm>
            <a:off x="5104302" y="1306966"/>
            <a:ext cx="2557000" cy="1091293"/>
          </a:xfrm>
          <a:prstGeom prst="wedgeRectCallout">
            <a:avLst>
              <a:gd name="adj1" fmla="val 90019"/>
              <a:gd name="adj2" fmla="val -779"/>
            </a:avLst>
          </a:prstGeom>
          <a:solidFill>
            <a:srgbClr val="FFC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Latest (</a:t>
            </a:r>
            <a:r>
              <a:rPr lang="en-US" b="1" dirty="0" smtClean="0">
                <a:solidFill>
                  <a:schemeClr val="bg1"/>
                </a:solidFill>
              </a:rPr>
              <a:t>2014:Q3) </a:t>
            </a:r>
            <a:r>
              <a:rPr lang="en-US" b="1" dirty="0">
                <a:solidFill>
                  <a:schemeClr val="bg1"/>
                </a:solidFill>
              </a:rPr>
              <a:t>was </a:t>
            </a:r>
            <a:r>
              <a:rPr lang="en-US" b="1" dirty="0" smtClean="0">
                <a:solidFill>
                  <a:schemeClr val="bg1"/>
                </a:solidFill>
              </a:rPr>
              <a:t>$7.46 trillion</a:t>
            </a:r>
            <a:r>
              <a:rPr lang="en-US" b="1" dirty="0">
                <a:solidFill>
                  <a:schemeClr val="bg1"/>
                </a:solidFill>
              </a:rPr>
              <a:t>, a new </a:t>
            </a:r>
            <a:r>
              <a:rPr lang="en-US" b="1" dirty="0" smtClean="0">
                <a:solidFill>
                  <a:schemeClr val="bg1"/>
                </a:solidFill>
              </a:rPr>
              <a:t>peak--$1.21 trillion above 2009 trough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828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1817" name="Object 9"/>
          <p:cNvGraphicFramePr>
            <a:graphicFrameLocks noChangeAspect="1"/>
          </p:cNvGraphicFramePr>
          <p:nvPr>
            <p:extLst/>
          </p:nvPr>
        </p:nvGraphicFramePr>
        <p:xfrm>
          <a:off x="444500" y="1336263"/>
          <a:ext cx="840105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05797" name="Chart" r:id="rId4" imgW="8410745" imgH="3581336" progId="MSGraph.Chart.8">
                  <p:embed followColorScheme="full"/>
                </p:oleObj>
              </mc:Choice>
              <mc:Fallback>
                <p:oleObj name="Chart" r:id="rId4" imgW="8410745" imgH="358133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44500" y="1336263"/>
                        <a:ext cx="8401050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DEC48-124F-471B-8295-5E8460B7D313}" type="slidenum">
              <a:rPr lang="en-US" smtClean="0">
                <a:cs typeface="Arial" charset="0"/>
              </a:rPr>
              <a:pPr/>
              <a:t>51</a:t>
            </a:fld>
            <a:endParaRPr lang="en-US" smtClean="0">
              <a:cs typeface="Arial" charset="0"/>
            </a:endParaRPr>
          </a:p>
        </p:txBody>
      </p:sp>
      <p:sp>
        <p:nvSpPr>
          <p:cNvPr id="14342" name="Rectangle 15"/>
          <p:cNvSpPr>
            <a:spLocks noChangeArrowheads="1"/>
          </p:cNvSpPr>
          <p:nvPr/>
        </p:nvSpPr>
        <p:spPr bwMode="black">
          <a:xfrm>
            <a:off x="233363" y="1047750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Payroll Base*                                                                                                                   WC NWP</a:t>
            </a:r>
          </a:p>
        </p:txBody>
      </p:sp>
      <p:sp>
        <p:nvSpPr>
          <p:cNvPr id="14343" name="Rectangle 14"/>
          <p:cNvSpPr>
            <a:spLocks noGrp="1" noChangeArrowheads="1"/>
          </p:cNvSpPr>
          <p:nvPr>
            <p:ph type="title"/>
          </p:nvPr>
        </p:nvSpPr>
        <p:spPr>
          <a:xfrm>
            <a:off x="147638" y="107950"/>
            <a:ext cx="7483475" cy="923925"/>
          </a:xfrm>
        </p:spPr>
        <p:txBody>
          <a:bodyPr/>
          <a:lstStyle/>
          <a:p>
            <a:r>
              <a:rPr lang="en-US" dirty="0" smtClean="0"/>
              <a:t>Payroll vs. Workers Comp Net Written Premiums, 1990-2014P</a:t>
            </a:r>
          </a:p>
        </p:txBody>
      </p:sp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0" y="6389688"/>
            <a:ext cx="8772525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*Private employment;  Shaded areas indicate recessions. </a:t>
            </a:r>
            <a:r>
              <a:rPr lang="en-US" sz="1100" dirty="0" smtClean="0"/>
              <a:t>WC </a:t>
            </a:r>
            <a:r>
              <a:rPr lang="en-US" sz="1100" dirty="0"/>
              <a:t>premiums for </a:t>
            </a:r>
            <a:r>
              <a:rPr lang="en-US" sz="1100" dirty="0" smtClean="0"/>
              <a:t>2014 are I.I.I</a:t>
            </a:r>
            <a:r>
              <a:rPr lang="en-US" sz="1100" dirty="0"/>
              <a:t>. </a:t>
            </a:r>
            <a:r>
              <a:rPr lang="en-US" sz="1100" dirty="0" smtClean="0"/>
              <a:t>estimates..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NBER (recessions); Federal Reserve Bank of St. Louis at </a:t>
            </a:r>
            <a:r>
              <a:rPr lang="en-US" sz="1100" dirty="0">
                <a:hlinkClick r:id="rId6"/>
              </a:rPr>
              <a:t>http://research.stlouisfed.org/fred2/series/WASCUR</a:t>
            </a:r>
            <a:r>
              <a:rPr lang="en-US" sz="1100" dirty="0"/>
              <a:t> ; NCCI; I.I.I.</a:t>
            </a:r>
          </a:p>
        </p:txBody>
      </p:sp>
      <p:sp>
        <p:nvSpPr>
          <p:cNvPr id="1911821" name="Rectangle 13"/>
          <p:cNvSpPr>
            <a:spLocks noChangeArrowheads="1"/>
          </p:cNvSpPr>
          <p:nvPr/>
        </p:nvSpPr>
        <p:spPr bwMode="blackWhite">
          <a:xfrm>
            <a:off x="303213" y="5621338"/>
            <a:ext cx="8405812" cy="55721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Continued </a:t>
            </a:r>
            <a:r>
              <a:rPr lang="en-US" b="1" dirty="0">
                <a:solidFill>
                  <a:srgbClr val="FFFFFF"/>
                </a:solidFill>
              </a:rPr>
              <a:t>P</a:t>
            </a:r>
            <a:r>
              <a:rPr lang="en-US" b="1" dirty="0" smtClean="0">
                <a:solidFill>
                  <a:srgbClr val="FFFFFF"/>
                </a:solidFill>
              </a:rPr>
              <a:t>ayroll </a:t>
            </a:r>
            <a:r>
              <a:rPr lang="en-US" b="1" dirty="0">
                <a:solidFill>
                  <a:srgbClr val="FFFFFF"/>
                </a:solidFill>
              </a:rPr>
              <a:t>G</a:t>
            </a:r>
            <a:r>
              <a:rPr lang="en-US" b="1" dirty="0" smtClean="0">
                <a:solidFill>
                  <a:srgbClr val="FFFFFF"/>
                </a:solidFill>
              </a:rPr>
              <a:t>rowth </a:t>
            </a:r>
            <a:r>
              <a:rPr lang="en-US" b="1" dirty="0">
                <a:solidFill>
                  <a:srgbClr val="FFFFFF"/>
                </a:solidFill>
              </a:rPr>
              <a:t>and </a:t>
            </a:r>
            <a:r>
              <a:rPr lang="en-US" b="1" dirty="0" smtClean="0">
                <a:solidFill>
                  <a:srgbClr val="FFFFFF"/>
                </a:solidFill>
              </a:rPr>
              <a:t>Rate Gains Suggest </a:t>
            </a:r>
            <a:r>
              <a:rPr lang="en-US" b="1" dirty="0">
                <a:solidFill>
                  <a:srgbClr val="FFFFFF"/>
                </a:solidFill>
              </a:rPr>
              <a:t>WC NWP </a:t>
            </a:r>
            <a:r>
              <a:rPr lang="en-US" b="1" dirty="0" smtClean="0">
                <a:solidFill>
                  <a:srgbClr val="FFFFFF"/>
                </a:solidFill>
              </a:rPr>
              <a:t>Will </a:t>
            </a:r>
            <a:r>
              <a:rPr lang="en-US" b="1" dirty="0">
                <a:solidFill>
                  <a:srgbClr val="FFFFFF"/>
                </a:solidFill>
              </a:rPr>
              <a:t>G</a:t>
            </a:r>
            <a:r>
              <a:rPr lang="en-US" b="1" dirty="0" smtClean="0">
                <a:solidFill>
                  <a:srgbClr val="FFFFFF"/>
                </a:solidFill>
              </a:rPr>
              <a:t>row </a:t>
            </a:r>
            <a:r>
              <a:rPr lang="en-US" b="1" dirty="0">
                <a:solidFill>
                  <a:srgbClr val="FFFFFF"/>
                </a:solidFill>
              </a:rPr>
              <a:t>A</a:t>
            </a:r>
            <a:r>
              <a:rPr lang="en-US" b="1" dirty="0" smtClean="0">
                <a:solidFill>
                  <a:srgbClr val="FFFFFF"/>
                </a:solidFill>
              </a:rPr>
              <a:t>gain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2015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346" name="Text Box 7"/>
          <p:cNvSpPr txBox="1">
            <a:spLocks noChangeArrowheads="1"/>
          </p:cNvSpPr>
          <p:nvPr/>
        </p:nvSpPr>
        <p:spPr bwMode="auto">
          <a:xfrm>
            <a:off x="1254331" y="1952625"/>
            <a:ext cx="641350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/>
              <a:t>7/90-3/91</a:t>
            </a: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4317297" y="1952625"/>
            <a:ext cx="725488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/>
              <a:t>3/01-11/01</a:t>
            </a:r>
          </a:p>
        </p:txBody>
      </p:sp>
      <p:sp>
        <p:nvSpPr>
          <p:cNvPr id="14348" name="Rectangle 16"/>
          <p:cNvSpPr>
            <a:spLocks noChangeArrowheads="1"/>
          </p:cNvSpPr>
          <p:nvPr/>
        </p:nvSpPr>
        <p:spPr bwMode="auto">
          <a:xfrm>
            <a:off x="1338957" y="2113884"/>
            <a:ext cx="262756" cy="2900568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17"/>
          <p:cNvSpPr>
            <a:spLocks noChangeArrowheads="1"/>
          </p:cNvSpPr>
          <p:nvPr/>
        </p:nvSpPr>
        <p:spPr bwMode="auto">
          <a:xfrm>
            <a:off x="4402446" y="2093912"/>
            <a:ext cx="143839" cy="2950035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Rectangle 18"/>
          <p:cNvSpPr>
            <a:spLocks noChangeArrowheads="1"/>
          </p:cNvSpPr>
          <p:nvPr/>
        </p:nvSpPr>
        <p:spPr bwMode="auto">
          <a:xfrm>
            <a:off x="6250984" y="2073020"/>
            <a:ext cx="511164" cy="2956179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Text Box 10"/>
          <p:cNvSpPr txBox="1">
            <a:spLocks noChangeArrowheads="1"/>
          </p:cNvSpPr>
          <p:nvPr/>
        </p:nvSpPr>
        <p:spPr bwMode="auto">
          <a:xfrm>
            <a:off x="6137391" y="1817944"/>
            <a:ext cx="733425" cy="185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/>
              <a:t>12/07-6/09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black">
          <a:xfrm>
            <a:off x="185738" y="1247775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$Billions                                                                                                                            $Billions</a:t>
            </a: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blackWhite">
          <a:xfrm>
            <a:off x="2232025" y="2281238"/>
            <a:ext cx="1895475" cy="946150"/>
          </a:xfrm>
          <a:prstGeom prst="wedgeRectCallout">
            <a:avLst>
              <a:gd name="adj1" fmla="val 159913"/>
              <a:gd name="adj2" fmla="val -52226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WC premium volume dropped two years before the recession began</a:t>
            </a:r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blackWhite">
          <a:xfrm>
            <a:off x="4513997" y="3430182"/>
            <a:ext cx="1882775" cy="1366837"/>
          </a:xfrm>
          <a:prstGeom prst="wedgeRectCallout">
            <a:avLst>
              <a:gd name="adj1" fmla="val 75206"/>
              <a:gd name="adj2" fmla="val -2211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WC net premiums written were down $14B or 29.3% to $33.8B in 2010 after peaking at $47.8B in 2005</a:t>
            </a:r>
          </a:p>
        </p:txBody>
      </p:sp>
    </p:spTree>
    <p:extLst>
      <p:ext uri="{BB962C8B-B14F-4D97-AF65-F5344CB8AC3E}">
        <p14:creationId xmlns:p14="http://schemas.microsoft.com/office/powerpoint/2010/main" val="22307681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1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1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11817" grpId="0" bld="series" animBg="0"/>
      <p:bldP spid="1911821" grpId="0" animBg="1"/>
      <p:bldP spid="17" grpId="0" animBg="1"/>
      <p:bldP spid="1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12/01/09 - 9pm</a:t>
            </a:r>
          </a:p>
        </p:txBody>
      </p:sp>
      <p:sp>
        <p:nvSpPr>
          <p:cNvPr id="3174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eSlide – P6466 – The Financial Crisis and the Future of the P/C</a:t>
            </a:r>
          </a:p>
        </p:txBody>
      </p:sp>
      <p:sp>
        <p:nvSpPr>
          <p:cNvPr id="3174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02D49CA0-B047-4B42-9E08-5BCAF29776AF}" type="slidenum">
              <a:rPr lang="en-US" sz="9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52</a:t>
            </a:fld>
            <a:endParaRPr lang="en-US" sz="9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75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27974"/>
            <a:ext cx="7102475" cy="860425"/>
          </a:xfrm>
        </p:spPr>
        <p:txBody>
          <a:bodyPr/>
          <a:lstStyle/>
          <a:p>
            <a:r>
              <a:rPr lang="en-US" dirty="0" smtClean="0"/>
              <a:t>Construction Employment, </a:t>
            </a:r>
            <a:br>
              <a:rPr lang="en-US" dirty="0" smtClean="0"/>
            </a:br>
            <a:r>
              <a:rPr lang="en-US" dirty="0" smtClean="0"/>
              <a:t>Jan. 2003–December 2014 </a:t>
            </a:r>
          </a:p>
        </p:txBody>
      </p:sp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0" y="6429751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Note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Recession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indicated by gray shaded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column.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U.S. Bureau of Labor Statistics;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Insurance Information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Institute.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>
            <p:extLst/>
          </p:nvPr>
        </p:nvGraphicFramePr>
        <p:xfrm>
          <a:off x="514350" y="1299494"/>
          <a:ext cx="8302625" cy="4564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1179006" y="3848839"/>
            <a:ext cx="2838450" cy="809625"/>
          </a:xfrm>
          <a:prstGeom prst="wedgeRectCallout">
            <a:avLst>
              <a:gd name="adj1" fmla="val 80956"/>
              <a:gd name="adj2" fmla="val -9500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The “Great Recession” and housing bust destroyed 2.3 million constructions jobs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1754" name="Rectangle 4"/>
          <p:cNvSpPr>
            <a:spLocks noChangeArrowheads="1"/>
          </p:cNvSpPr>
          <p:nvPr/>
        </p:nvSpPr>
        <p:spPr bwMode="blackWhite">
          <a:xfrm>
            <a:off x="447675" y="5805023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The Construction Sector Could Be a Growth Leader in 2015 as the Housing Market,  Private Investment and Govt. Spending Recover.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5855398" y="1069328"/>
            <a:ext cx="2022510" cy="1626011"/>
          </a:xfrm>
          <a:prstGeom prst="wedgeRectCallout">
            <a:avLst>
              <a:gd name="adj1" fmla="val -26565"/>
              <a:gd name="adj2" fmla="val 13387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Construction employment troughed at 5.435 million in Jan. 2011, after a loss of 2.291 million jobs, a 29.7% plunge from the April 2006 peak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AutoShape 38"/>
          <p:cNvSpPr>
            <a:spLocks noChangeArrowheads="1"/>
          </p:cNvSpPr>
          <p:nvPr/>
        </p:nvSpPr>
        <p:spPr bwMode="blackWhite">
          <a:xfrm>
            <a:off x="2598231" y="2431130"/>
            <a:ext cx="1885760" cy="844429"/>
          </a:xfrm>
          <a:prstGeom prst="wedgeRectCallout">
            <a:avLst>
              <a:gd name="adj1" fmla="val -15131"/>
              <a:gd name="adj2" fmla="val -11598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Construction employment peaked at 7.726 million in April 2006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98418" y="1018766"/>
            <a:ext cx="1255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(Thousands)</a:t>
            </a:r>
            <a:endParaRPr lang="en-US" sz="14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grayWhite">
          <a:xfrm>
            <a:off x="5604643" y="3268135"/>
            <a:ext cx="3220269" cy="1307632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5643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Manufacturing Employment,</a:t>
            </a:r>
            <a:br>
              <a:rPr lang="en-US" sz="2800" dirty="0"/>
            </a:br>
            <a:r>
              <a:rPr lang="en-US" sz="2800" dirty="0" smtClean="0"/>
              <a:t>January 2010—December </a:t>
            </a:r>
            <a:r>
              <a:rPr lang="en-US" sz="2800" dirty="0"/>
              <a:t>2014</a:t>
            </a:r>
            <a:r>
              <a:rPr lang="en-US" dirty="0"/>
              <a:t>*</a:t>
            </a:r>
          </a:p>
        </p:txBody>
      </p:sp>
      <p:graphicFrame>
        <p:nvGraphicFramePr>
          <p:cNvPr id="9" name="Chart Placeholder 8"/>
          <p:cNvGraphicFramePr>
            <a:graphicFrameLocks noGrp="1"/>
          </p:cNvGraphicFramePr>
          <p:nvPr>
            <p:ph type="chart" idx="1"/>
            <p:extLst/>
          </p:nvPr>
        </p:nvGraphicFramePr>
        <p:xfrm>
          <a:off x="447675" y="1324770"/>
          <a:ext cx="8153400" cy="4483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eSlide – P6466 – The Financial Crisis and the Future of the P/C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5C1BF-3A24-4476-A929-6D473A33948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450" y="1094800"/>
            <a:ext cx="1139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Thousands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1600200" y="1152525"/>
            <a:ext cx="3956538" cy="1054100"/>
          </a:xfrm>
          <a:prstGeom prst="wedgeRectCallout">
            <a:avLst>
              <a:gd name="adj1" fmla="val 40751"/>
              <a:gd name="adj2" fmla="val 830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In the past 5 years (from January 2010) manufacturing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employment is up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(+877,000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or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+7.7%)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and still growing.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455612" y="5807075"/>
            <a:ext cx="8369300" cy="625475"/>
          </a:xfrm>
          <a:prstGeom prst="wedgeRectCallout">
            <a:avLst>
              <a:gd name="adj1" fmla="val 27963"/>
              <a:gd name="adj2" fmla="val 31949"/>
            </a:avLst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Manufacturing employment is a surprising source of strength in the economy.  Employment in the sector is at a multi-year high.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-58738" y="6462713"/>
            <a:ext cx="8724901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*Seasonally adjusted; Dec and Nov 2013 are preliminary</a:t>
            </a: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US Bureau of Labor Statistics at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  <a:hlinkClick r:id="rId3"/>
              </a:rPr>
              <a:t>http://data.bls.gov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; Insurance Information Institute.</a:t>
            </a:r>
          </a:p>
        </p:txBody>
      </p:sp>
    </p:spTree>
    <p:extLst>
      <p:ext uri="{BB962C8B-B14F-4D97-AF65-F5344CB8AC3E}">
        <p14:creationId xmlns:p14="http://schemas.microsoft.com/office/powerpoint/2010/main" val="414747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2304D1B2-FCFB-47FF-9729-B56EB152D928}" type="slidenum">
              <a:rPr lang="en-US" sz="9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54</a:t>
            </a:fld>
            <a:endParaRPr lang="en-US" sz="9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02933"/>
            <a:ext cx="7400925" cy="860425"/>
          </a:xfrm>
        </p:spPr>
        <p:txBody>
          <a:bodyPr/>
          <a:lstStyle/>
          <a:p>
            <a:r>
              <a:rPr lang="en-US" dirty="0" smtClean="0"/>
              <a:t>Employment in Oil &amp; Gas Extraction,</a:t>
            </a:r>
            <a:br>
              <a:rPr lang="en-US" dirty="0" smtClean="0"/>
            </a:br>
            <a:r>
              <a:rPr lang="en-US" dirty="0" smtClean="0"/>
              <a:t>Jan. 2010—Dec. </a:t>
            </a:r>
            <a:r>
              <a:rPr lang="en-US" dirty="0"/>
              <a:t>2014</a:t>
            </a:r>
            <a:r>
              <a:rPr lang="en-US" dirty="0" smtClean="0"/>
              <a:t>*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-58992" y="646315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*Seasonally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adjusted</a:t>
            </a: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US Bureau of Labor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Statistics at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  <a:hlinkClick r:id="rId3"/>
              </a:rPr>
              <a:t>http://data.bls.gov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;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Insurance Information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Institute.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>
            <p:extLst/>
          </p:nvPr>
        </p:nvGraphicFramePr>
        <p:xfrm>
          <a:off x="272026" y="1742145"/>
          <a:ext cx="8398899" cy="473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428442" y="1117583"/>
            <a:ext cx="3549445" cy="1691146"/>
          </a:xfrm>
          <a:prstGeom prst="wedgeRectCallout">
            <a:avLst>
              <a:gd name="adj1" fmla="val 31955"/>
              <a:gd name="adj2" fmla="val 3507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Oil and gas extraction employment is up 37.7% since Jan. 2010 as the energy sector booms.  (Previous boom in 1979-81, employment peak at 267,000 in March 1982.)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black">
          <a:xfrm>
            <a:off x="221226" y="1565002"/>
            <a:ext cx="805526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(000)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5325498" y="1117583"/>
            <a:ext cx="2859036" cy="572196"/>
          </a:xfrm>
          <a:prstGeom prst="wedgeRectCallout">
            <a:avLst>
              <a:gd name="adj1" fmla="val 60129"/>
              <a:gd name="adj2" fmla="val 5591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Highest employment in this sector since July 1986.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0259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73025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State-by-State Leading Indicators</a:t>
            </a:r>
            <a:b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</a:b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through </a:t>
            </a: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2015:Q2</a:t>
            </a:r>
            <a:endParaRPr lang="en-US" sz="30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6581775"/>
            <a:ext cx="8942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/>
              <a:t>Sources: Federal Reserve Bank of Philadelphia at </a:t>
            </a:r>
            <a:r>
              <a:rPr lang="en-US" sz="1050" dirty="0">
                <a:hlinkClick r:id="rId3"/>
              </a:rPr>
              <a:t>http://www.philadelphiafed.org/index.cfm</a:t>
            </a:r>
            <a:r>
              <a:rPr lang="en-US" sz="1050" dirty="0"/>
              <a:t> ;Insurance Information Institute.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074E3-34FC-4F2A-8E61-DEE1E5BB130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38918" name="AutoShape 2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AutoShape 4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AutoShape 6" descr="Chart 2, annual percent change in real GDP by reg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275" y="1168522"/>
            <a:ext cx="6609800" cy="5100562"/>
          </a:xfrm>
          <a:prstGeom prst="rect">
            <a:avLst/>
          </a:prstGeom>
        </p:spPr>
      </p:pic>
      <p:sp>
        <p:nvSpPr>
          <p:cNvPr id="13" name="AutoShape 8"/>
          <p:cNvSpPr>
            <a:spLocks noChangeArrowheads="1"/>
          </p:cNvSpPr>
          <p:nvPr/>
        </p:nvSpPr>
        <p:spPr bwMode="blackWhite">
          <a:xfrm>
            <a:off x="7004369" y="4271019"/>
            <a:ext cx="2044382" cy="1446618"/>
          </a:xfrm>
          <a:prstGeom prst="wedgeRectCallout">
            <a:avLst>
              <a:gd name="adj1" fmla="val -67472"/>
              <a:gd name="adj2" fmla="val -4399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The economic outlook for most of the US is generally positive, though flat-to-negative for </a:t>
            </a:r>
            <a:r>
              <a:rPr lang="en-US" sz="1600" b="1" dirty="0">
                <a:solidFill>
                  <a:schemeClr val="bg1"/>
                </a:solidFill>
              </a:rPr>
              <a:t>2</a:t>
            </a:r>
            <a:r>
              <a:rPr lang="en-US" sz="1600" b="1" dirty="0" smtClean="0">
                <a:solidFill>
                  <a:schemeClr val="bg1"/>
                </a:solidFill>
              </a:rPr>
              <a:t> states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blackWhite">
          <a:xfrm>
            <a:off x="189640" y="1581150"/>
            <a:ext cx="1277938" cy="1317174"/>
          </a:xfrm>
          <a:prstGeom prst="wedgeRectCallout">
            <a:avLst>
              <a:gd name="adj1" fmla="val 76923"/>
              <a:gd name="adj2" fmla="val 4233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Growth in the West is finally beginning to pick up</a:t>
            </a:r>
            <a:endParaRPr lang="en-US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969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50" y="1300162"/>
            <a:ext cx="7943850" cy="5130800"/>
          </a:xfrm>
          <a:prstGeom prst="rect">
            <a:avLst/>
          </a:prstGeom>
          <a:ln>
            <a:solidFill>
              <a:srgbClr val="225A7A"/>
            </a:solidFill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00025"/>
            <a:ext cx="803592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/>
            <a:r>
              <a:rPr lang="en-US" sz="2900" b="1" dirty="0" smtClean="0">
                <a:solidFill>
                  <a:schemeClr val="accent1"/>
                </a:solidFill>
              </a:rPr>
              <a:t>Percent Change in Real GDP by State, 2013</a:t>
            </a:r>
            <a:endParaRPr lang="en-US" sz="2900" b="1" dirty="0">
              <a:solidFill>
                <a:schemeClr val="accent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372223"/>
            <a:ext cx="87503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100" dirty="0"/>
          </a:p>
          <a:p>
            <a:r>
              <a:rPr lang="en-US" sz="1100" dirty="0"/>
              <a:t>Sources: </a:t>
            </a:r>
            <a:r>
              <a:rPr lang="en-US" sz="1100" dirty="0" smtClean="0">
                <a:hlinkClick r:id="rId4"/>
              </a:rPr>
              <a:t>US </a:t>
            </a:r>
            <a:r>
              <a:rPr lang="en-US" sz="1100" dirty="0">
                <a:hlinkClick r:id="rId4"/>
              </a:rPr>
              <a:t>Bureau of </a:t>
            </a:r>
            <a:r>
              <a:rPr lang="en-US" sz="1100" dirty="0" smtClean="0">
                <a:hlinkClick r:id="rId4"/>
              </a:rPr>
              <a:t>Economic Analysis</a:t>
            </a:r>
            <a:r>
              <a:rPr lang="en-US" sz="1100" dirty="0" smtClean="0"/>
              <a:t>; </a:t>
            </a:r>
            <a:r>
              <a:rPr lang="en-US" sz="1100" dirty="0"/>
              <a:t>Insurance Information Institute.	</a:t>
            </a:r>
          </a:p>
        </p:txBody>
      </p:sp>
    </p:spTree>
    <p:extLst>
      <p:ext uri="{BB962C8B-B14F-4D97-AF65-F5344CB8AC3E}">
        <p14:creationId xmlns:p14="http://schemas.microsoft.com/office/powerpoint/2010/main" val="362897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7109066-2C1F-4559-A4C4-555C33A2673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57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8661" name="Rectangle 5"/>
          <p:cNvSpPr>
            <a:spLocks noChangeArrowheads="1"/>
          </p:cNvSpPr>
          <p:nvPr/>
        </p:nvSpPr>
        <p:spPr bwMode="blackWhite">
          <a:xfrm>
            <a:off x="656303" y="2514089"/>
            <a:ext cx="7772400" cy="1418814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100000"/>
              </a:spcBef>
            </a:pPr>
            <a:r>
              <a:rPr lang="en-US" sz="4000" b="1" dirty="0">
                <a:solidFill>
                  <a:srgbClr val="FFFFFF"/>
                </a:solidFill>
              </a:rPr>
              <a:t>Performance by </a:t>
            </a:r>
            <a:r>
              <a:rPr lang="en-US" sz="4000" b="1" dirty="0" smtClean="0">
                <a:solidFill>
                  <a:srgbClr val="FFFFFF"/>
                </a:solidFill>
              </a:rPr>
              <a:t>Segment and by State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502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866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3427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103428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28BA28-DAD0-4473-9D63-9B0BE5AFBA02}" type="slidenum">
              <a:rPr lang="en-US" altLang="en-US" smtClean="0">
                <a:solidFill>
                  <a:srgbClr val="000000"/>
                </a:solidFill>
              </a:rPr>
              <a:pPr/>
              <a:t>58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429" name="Rectangle 6"/>
          <p:cNvSpPr>
            <a:spLocks noChangeArrowheads="1"/>
          </p:cNvSpPr>
          <p:nvPr/>
        </p:nvSpPr>
        <p:spPr bwMode="auto">
          <a:xfrm>
            <a:off x="1671637" y="1836738"/>
            <a:ext cx="708025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430" name="Rectangle 15"/>
          <p:cNvSpPr>
            <a:spLocks noChangeArrowheads="1"/>
          </p:cNvSpPr>
          <p:nvPr/>
        </p:nvSpPr>
        <p:spPr bwMode="auto">
          <a:xfrm>
            <a:off x="3208332" y="1836738"/>
            <a:ext cx="709613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431" name="Rectangle 16"/>
          <p:cNvSpPr>
            <a:spLocks noChangeArrowheads="1"/>
          </p:cNvSpPr>
          <p:nvPr/>
        </p:nvSpPr>
        <p:spPr bwMode="auto">
          <a:xfrm>
            <a:off x="5992801" y="1836738"/>
            <a:ext cx="744537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0343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454380"/>
              </p:ext>
            </p:extLst>
          </p:nvPr>
        </p:nvGraphicFramePr>
        <p:xfrm>
          <a:off x="365125" y="1808398"/>
          <a:ext cx="8683625" cy="453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5899" name="Chart" r:id="rId4" imgW="8582123" imgH="4553010" progId="MSGraph.Chart.8">
                  <p:embed followColorScheme="full"/>
                </p:oleObj>
              </mc:Choice>
              <mc:Fallback>
                <p:oleObj name="Chart" r:id="rId4" imgW="8582123" imgH="455301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65125" y="1808398"/>
                        <a:ext cx="8683625" cy="453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3" name="Rectangle 3"/>
          <p:cNvSpPr>
            <a:spLocks noGrp="1" noChangeArrowheads="1"/>
          </p:cNvSpPr>
          <p:nvPr>
            <p:ph type="title"/>
          </p:nvPr>
        </p:nvSpPr>
        <p:spPr>
          <a:xfrm>
            <a:off x="234950" y="90488"/>
            <a:ext cx="7400925" cy="860425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Net Premium Growth: Annual Change, </a:t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1971—2016F</a:t>
            </a:r>
          </a:p>
        </p:txBody>
      </p:sp>
      <p:sp>
        <p:nvSpPr>
          <p:cNvPr id="103434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  <a:cs typeface="Arial" panose="020B0604020202020204" pitchFamily="34" charset="0"/>
              </a:rPr>
              <a:t>(Percent)</a:t>
            </a:r>
          </a:p>
        </p:txBody>
      </p:sp>
      <p:sp>
        <p:nvSpPr>
          <p:cNvPr id="103435" name="Text Box 10"/>
          <p:cNvSpPr txBox="1">
            <a:spLocks noChangeArrowheads="1"/>
          </p:cNvSpPr>
          <p:nvPr/>
        </p:nvSpPr>
        <p:spPr bwMode="auto">
          <a:xfrm>
            <a:off x="1449388" y="1493838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000000"/>
                </a:solidFill>
                <a:cs typeface="Arial" panose="020B0604020202020204" pitchFamily="34" charset="0"/>
              </a:rPr>
              <a:t>1975-78</a:t>
            </a:r>
          </a:p>
        </p:txBody>
      </p:sp>
      <p:sp>
        <p:nvSpPr>
          <p:cNvPr id="103436" name="Text Box 11"/>
          <p:cNvSpPr txBox="1">
            <a:spLocks noChangeArrowheads="1"/>
          </p:cNvSpPr>
          <p:nvPr/>
        </p:nvSpPr>
        <p:spPr bwMode="auto">
          <a:xfrm>
            <a:off x="3027361" y="1493838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1984-87</a:t>
            </a:r>
          </a:p>
        </p:txBody>
      </p:sp>
      <p:sp>
        <p:nvSpPr>
          <p:cNvPr id="103437" name="Text Box 12"/>
          <p:cNvSpPr txBox="1">
            <a:spLocks noChangeArrowheads="1"/>
          </p:cNvSpPr>
          <p:nvPr/>
        </p:nvSpPr>
        <p:spPr bwMode="auto">
          <a:xfrm>
            <a:off x="5834057" y="1493838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2000-03</a:t>
            </a:r>
          </a:p>
        </p:txBody>
      </p:sp>
      <p:sp>
        <p:nvSpPr>
          <p:cNvPr id="103438" name="Rectangle 13"/>
          <p:cNvSpPr>
            <a:spLocks noChangeArrowheads="1"/>
          </p:cNvSpPr>
          <p:nvPr/>
        </p:nvSpPr>
        <p:spPr bwMode="auto">
          <a:xfrm>
            <a:off x="0" y="6262452"/>
            <a:ext cx="7569200" cy="59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100" dirty="0" smtClean="0">
                <a:solidFill>
                  <a:srgbClr val="000000"/>
                </a:solidFill>
                <a:cs typeface="Arial" panose="020B0604020202020204" pitchFamily="34" charset="0"/>
              </a:rPr>
              <a:t>*Actual figure based on data through Q3 2014.</a:t>
            </a:r>
            <a:endParaRPr lang="en-US" altLang="en-US" sz="11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 smtClean="0">
                <a:solidFill>
                  <a:srgbClr val="000000"/>
                </a:solidFill>
                <a:cs typeface="Arial" panose="020B0604020202020204" pitchFamily="34" charset="0"/>
              </a:rPr>
              <a:t>Shaded </a:t>
            </a:r>
            <a:r>
              <a:rPr lang="en-US" altLang="en-US" sz="1100" dirty="0">
                <a:solidFill>
                  <a:srgbClr val="000000"/>
                </a:solidFill>
                <a:cs typeface="Arial" panose="020B0604020202020204" pitchFamily="34" charset="0"/>
              </a:rPr>
              <a:t>areas denote “hard market” </a:t>
            </a:r>
            <a:r>
              <a:rPr lang="en-US" altLang="en-US" sz="1100" dirty="0" smtClean="0">
                <a:solidFill>
                  <a:srgbClr val="000000"/>
                </a:solidFill>
                <a:cs typeface="Arial" panose="020B0604020202020204" pitchFamily="34" charset="0"/>
              </a:rPr>
              <a:t>periods</a:t>
            </a:r>
            <a:endParaRPr lang="en-US" altLang="en-US" sz="11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>
                <a:solidFill>
                  <a:srgbClr val="000000"/>
                </a:solidFill>
                <a:cs typeface="Arial" panose="020B0604020202020204" pitchFamily="34" charset="0"/>
              </a:rPr>
              <a:t>Sources:  A.M. Best (historical and forecast), ISO, Insurance Information Institute.</a:t>
            </a:r>
          </a:p>
        </p:txBody>
      </p:sp>
      <p:sp>
        <p:nvSpPr>
          <p:cNvPr id="2034702" name="AutoShape 14"/>
          <p:cNvSpPr>
            <a:spLocks noChangeArrowheads="1"/>
          </p:cNvSpPr>
          <p:nvPr/>
        </p:nvSpPr>
        <p:spPr bwMode="blackWhite">
          <a:xfrm>
            <a:off x="5318125" y="1925638"/>
            <a:ext cx="2711450" cy="1046162"/>
          </a:xfrm>
          <a:prstGeom prst="wedgeRectCallout">
            <a:avLst>
              <a:gd name="adj1" fmla="val 38886"/>
              <a:gd name="adj2" fmla="val 26444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FFFFFF"/>
                </a:solidFill>
                <a:cs typeface="Arial" panose="020B0604020202020204" pitchFamily="34" charset="0"/>
              </a:rPr>
              <a:t>Net Written Premiums Fell 0.7% in 2007 (First Decline Since 1943) by 2.0% in 2008, and 4.2% in 2009, the First 3-Year Decline Since 1930-33.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7742238" y="2991579"/>
            <a:ext cx="1320800" cy="1363540"/>
          </a:xfrm>
          <a:prstGeom prst="wedgeRectCallout">
            <a:avLst>
              <a:gd name="adj1" fmla="val 31113"/>
              <a:gd name="adj2" fmla="val 7645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cs typeface="Arial" charset="0"/>
              </a:rPr>
              <a:t>2015-16F</a:t>
            </a:r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: 4.0%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cs typeface="Arial" charset="0"/>
              </a:rPr>
              <a:t>2014E: 3.9%*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cs typeface="Arial" charset="0"/>
              </a:rPr>
              <a:t>2013</a:t>
            </a:r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: 4.6%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2012: +</a:t>
            </a:r>
            <a:r>
              <a:rPr lang="en-US" sz="1400" b="1" dirty="0">
                <a:solidFill>
                  <a:srgbClr val="FFFFFF"/>
                </a:solidFill>
              </a:rPr>
              <a:t>4.3</a:t>
            </a:r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%</a:t>
            </a:r>
            <a:endParaRPr lang="en-US" sz="16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699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3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4702" grpId="0" animBg="1"/>
      <p:bldP spid="1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8962" name="Object 2"/>
          <p:cNvGraphicFramePr>
            <a:graphicFrameLocks noGrp="1" noChangeAspect="1"/>
          </p:cNvGraphicFramePr>
          <p:nvPr>
            <p:ph type="chart" idx="1"/>
            <p:extLst/>
          </p:nvPr>
        </p:nvGraphicFramePr>
        <p:xfrm>
          <a:off x="206375" y="1619250"/>
          <a:ext cx="8766175" cy="489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3420" name="Chart" r:id="rId3" imgW="8362963" imgH="4667098" progId="MSGraph.Chart.8">
                  <p:embed followColorScheme="full"/>
                </p:oleObj>
              </mc:Choice>
              <mc:Fallback>
                <p:oleObj name="Chart" r:id="rId3" imgW="8362963" imgH="466709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1619250"/>
                        <a:ext cx="8766175" cy="489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8963" name="Text Box 3"/>
          <p:cNvSpPr txBox="1">
            <a:spLocks noChangeArrowheads="1"/>
          </p:cNvSpPr>
          <p:nvPr/>
        </p:nvSpPr>
        <p:spPr bwMode="auto">
          <a:xfrm>
            <a:off x="71438" y="6319539"/>
            <a:ext cx="8913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 sz="1200" dirty="0" smtClean="0"/>
              <a:t>*2007-2012 figures exclude mortgage and financial guaranty segments.</a:t>
            </a:r>
          </a:p>
          <a:p>
            <a:pPr eaLnBrk="1" hangingPunct="1">
              <a:buClrTx/>
              <a:buFontTx/>
              <a:buNone/>
            </a:pPr>
            <a:r>
              <a:rPr lang="en-US" sz="1200" dirty="0" smtClean="0"/>
              <a:t>Source</a:t>
            </a:r>
            <a:r>
              <a:rPr lang="en-US" sz="1200" dirty="0"/>
              <a:t>: </a:t>
            </a:r>
            <a:r>
              <a:rPr lang="en-US" sz="1200" dirty="0" smtClean="0"/>
              <a:t>A.M</a:t>
            </a:r>
            <a:r>
              <a:rPr lang="en-US" sz="1200" dirty="0"/>
              <a:t>. </a:t>
            </a:r>
            <a:r>
              <a:rPr lang="en-US" sz="1200" dirty="0" smtClean="0"/>
              <a:t>Best (1990-2014F); Conning (2015F) </a:t>
            </a:r>
            <a:r>
              <a:rPr lang="en-US" sz="1200" dirty="0"/>
              <a:t>Insurance Information </a:t>
            </a:r>
            <a:r>
              <a:rPr lang="en-US" sz="1200" dirty="0" smtClean="0"/>
              <a:t>Institute.</a:t>
            </a:r>
            <a:endParaRPr lang="en-US" sz="1200" dirty="0"/>
          </a:p>
        </p:txBody>
      </p:sp>
      <p:sp>
        <p:nvSpPr>
          <p:cNvPr id="7208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</a:t>
            </a:r>
            <a:r>
              <a:rPr lang="en-US" dirty="0"/>
              <a:t>Lines Combined </a:t>
            </a:r>
            <a:r>
              <a:rPr lang="en-US" dirty="0" smtClean="0"/>
              <a:t>Ratio, 1990-2015F*</a:t>
            </a:r>
            <a:endParaRPr lang="en-US" dirty="0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blackWhite">
          <a:xfrm>
            <a:off x="5715001" y="1312607"/>
            <a:ext cx="2635623" cy="1624925"/>
          </a:xfrm>
          <a:prstGeom prst="wedgeRectCallout">
            <a:avLst>
              <a:gd name="adj1" fmla="val 37004"/>
              <a:gd name="adj2" fmla="val 11466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Commercial lines underwriting performance is expected to improve as improvement in pricing environment persists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28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60132" y="90488"/>
            <a:ext cx="7550150" cy="860425"/>
          </a:xfrm>
        </p:spPr>
        <p:txBody>
          <a:bodyPr/>
          <a:lstStyle/>
          <a:p>
            <a:r>
              <a:rPr lang="en-US" dirty="0" smtClean="0"/>
              <a:t>A 100 Combined Ratio Isn’t What It</a:t>
            </a:r>
            <a:br>
              <a:rPr lang="en-US" dirty="0" smtClean="0"/>
            </a:br>
            <a:r>
              <a:rPr lang="en-US" dirty="0" smtClean="0"/>
              <a:t>Once Was: Investment Impact on ROEs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Combined Ratio / ROE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6262688"/>
            <a:ext cx="86360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	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2008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2014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figures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are return on average surplus and exclude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mortgage and financial guaranty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insurers. 2014:9M combined ratio including M&amp;FG insurers is 97.7; 2013 =  96.1; 2012 =103.2, 2011 = 108.1, ROAS = 3.5%. 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33350" indent="-1333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	Source: Insurance Information Institute from A.M. Best and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ISO </a:t>
            </a:r>
            <a:r>
              <a:rPr lang="en-US" sz="11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Verisk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Analytics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data.</a:t>
            </a:r>
          </a:p>
        </p:txBody>
      </p:sp>
      <p:graphicFrame>
        <p:nvGraphicFramePr>
          <p:cNvPr id="2050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922160"/>
              </p:ext>
            </p:extLst>
          </p:nvPr>
        </p:nvGraphicFramePr>
        <p:xfrm>
          <a:off x="292100" y="1549400"/>
          <a:ext cx="85979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46453" name="Chart" r:id="rId4" imgW="3440391" imgH="1573599" progId="MSGraph.Chart.8">
                  <p:embed followColorScheme="full"/>
                </p:oleObj>
              </mc:Choice>
              <mc:Fallback>
                <p:oleObj name="Chart" r:id="rId4" imgW="3440391" imgH="1573599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92100" y="1549400"/>
                        <a:ext cx="8597900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06" name="Rectangle 6"/>
          <p:cNvSpPr>
            <a:spLocks noChangeArrowheads="1"/>
          </p:cNvSpPr>
          <p:nvPr/>
        </p:nvSpPr>
        <p:spPr bwMode="blackWhite">
          <a:xfrm>
            <a:off x="414338" y="5510395"/>
            <a:ext cx="8312150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Combined Ratios Must Be Lower in Today’s Depressed</a:t>
            </a:r>
            <a:b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Investment Environment to Generate Risk Appropriate ROEs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blackWhite">
          <a:xfrm>
            <a:off x="2672179" y="1182781"/>
            <a:ext cx="5437499" cy="755650"/>
          </a:xfrm>
          <a:prstGeom prst="rect">
            <a:avLst/>
          </a:prstGeom>
          <a:solidFill>
            <a:schemeClr val="tx2"/>
          </a:soli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A combined ratio of about 100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generates an ROE of ~7.0% in 2012/13, ~7.5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% ROE in 2009/10,</a:t>
            </a:r>
            <a:b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10% in 2005 and 16% in 1979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5223753" y="4061821"/>
            <a:ext cx="1472022" cy="680362"/>
          </a:xfrm>
          <a:prstGeom prst="wedgeRectCallout">
            <a:avLst>
              <a:gd name="adj1" fmla="val 95270"/>
              <a:gd name="adj2" fmla="val -4379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Lower CATs helped ROEs in 2013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581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6" grpId="0" animBg="1"/>
      <p:bldP spid="7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Auto Combined Ratio: 1993–2015F</a:t>
            </a:r>
            <a:endParaRPr lang="en-US" baseline="30000" dirty="0" smtClean="0"/>
          </a:p>
        </p:txBody>
      </p:sp>
      <p:graphicFrame>
        <p:nvGraphicFramePr>
          <p:cNvPr id="53250" name="Object 3"/>
          <p:cNvGraphicFramePr>
            <a:graphicFrameLocks/>
          </p:cNvGraphicFramePr>
          <p:nvPr>
            <p:extLst/>
          </p:nvPr>
        </p:nvGraphicFramePr>
        <p:xfrm>
          <a:off x="293688" y="1587500"/>
          <a:ext cx="845185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4444" name="Chart" r:id="rId4" imgW="8419970" imgH="3657600" progId="MSGraph.Chart.8">
                  <p:embed followColorScheme="full"/>
                </p:oleObj>
              </mc:Choice>
              <mc:Fallback>
                <p:oleObj name="Chart" r:id="rId4" imgW="8419970" imgH="365760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1587500"/>
                        <a:ext cx="845185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899652" y="5390535"/>
            <a:ext cx="7634288" cy="812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Commercial Auto is Expected to </a:t>
            </a:r>
            <a:r>
              <a:rPr lang="en-US" sz="2000" b="1" dirty="0" smtClean="0">
                <a:solidFill>
                  <a:srgbClr val="FFFFFF"/>
                </a:solidFill>
              </a:rPr>
              <a:t>Improve as Rate Gains Outpace Any Adverse Frequency and Severity Trends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(</a:t>
            </a:r>
            <a:r>
              <a:rPr lang="en-US" sz="1100" dirty="0" smtClean="0"/>
              <a:t>1990-2014F);Conning (2015F); Insurance Information Institute.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61069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Multi-Peril Combined Ratio: 1995–2015F</a:t>
            </a:r>
            <a:endParaRPr lang="en-US" baseline="30000" dirty="0" smtClean="0"/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93688" y="1331259"/>
          <a:ext cx="8451850" cy="3920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5468" name="Chart" r:id="rId4" imgW="8419970" imgH="3657600" progId="MSGraph.Chart.8">
                  <p:embed followColorScheme="full"/>
                </p:oleObj>
              </mc:Choice>
              <mc:Fallback>
                <p:oleObj name="Chart" r:id="rId4" imgW="8419970" imgH="365760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1331259"/>
                        <a:ext cx="8451850" cy="3920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42448" y="5302043"/>
            <a:ext cx="8170606" cy="84803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Commercial Multi-Peril Underwriting Performance is </a:t>
            </a:r>
            <a:r>
              <a:rPr lang="en-US" sz="2000" b="1" dirty="0" smtClean="0">
                <a:solidFill>
                  <a:srgbClr val="FFFFFF"/>
                </a:solidFill>
              </a:rPr>
              <a:t>Expected </a:t>
            </a:r>
            <a:r>
              <a:rPr lang="en-US" sz="2000" b="1" dirty="0">
                <a:solidFill>
                  <a:srgbClr val="FFFFFF"/>
                </a:solidFill>
              </a:rPr>
              <a:t>to </a:t>
            </a:r>
            <a:r>
              <a:rPr lang="en-US" sz="2000" b="1" dirty="0" smtClean="0">
                <a:solidFill>
                  <a:srgbClr val="FFFFFF"/>
                </a:solidFill>
              </a:rPr>
              <a:t>Improve in 2013 Assuming Normal Catastrophe Loss Activity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-1" y="6262452"/>
            <a:ext cx="8554065" cy="5955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*2013F-2012F figures are Conning figures for the combined liability and non-liability components..</a:t>
            </a: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</a:t>
            </a:r>
            <a:r>
              <a:rPr lang="en-US" sz="1100" dirty="0" smtClean="0"/>
              <a:t>; Conning; </a:t>
            </a:r>
            <a:r>
              <a:rPr lang="en-US" sz="1100" dirty="0"/>
              <a:t>Insurance Information Institute.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262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Liability Combined Ratio: </a:t>
            </a:r>
            <a:br>
              <a:rPr lang="en-US" dirty="0" smtClean="0"/>
            </a:br>
            <a:r>
              <a:rPr lang="en-US" dirty="0" smtClean="0"/>
              <a:t>2005–2015F</a:t>
            </a:r>
            <a:endParaRPr lang="en-US" baseline="30000" dirty="0" smtClean="0"/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93688" y="1331259"/>
          <a:ext cx="8451850" cy="3920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6492" name="Chart" r:id="rId4" imgW="8419970" imgH="3657600" progId="MSGraph.Chart.8">
                  <p:embed followColorScheme="full"/>
                </p:oleObj>
              </mc:Choice>
              <mc:Fallback>
                <p:oleObj name="Chart" r:id="rId4" imgW="8419970" imgH="365760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1331259"/>
                        <a:ext cx="8451850" cy="3920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495425" y="5257799"/>
            <a:ext cx="6419850" cy="107576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Commercial </a:t>
            </a:r>
            <a:r>
              <a:rPr lang="en-US" sz="2000" b="1" dirty="0" smtClean="0">
                <a:solidFill>
                  <a:srgbClr val="FFFFFF"/>
                </a:solidFill>
              </a:rPr>
              <a:t>General Liability Underwriting Performance Has Been Volatile in Recent Years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6414802"/>
            <a:ext cx="756920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Source: Conning Research and Consulting.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200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Comm. Lines</a:t>
            </a:r>
            <a:br>
              <a:rPr lang="en-US" dirty="0" smtClean="0"/>
            </a:br>
            <a:r>
              <a:rPr lang="en-US" dirty="0" smtClean="0"/>
              <a:t>Percent Change by State, 2007-2013</a:t>
            </a:r>
          </a:p>
        </p:txBody>
      </p:sp>
      <p:graphicFrame>
        <p:nvGraphicFramePr>
          <p:cNvPr id="83970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00277322"/>
              </p:ext>
            </p:extLst>
          </p:nvPr>
        </p:nvGraphicFramePr>
        <p:xfrm>
          <a:off x="1588" y="1716088"/>
          <a:ext cx="9128125" cy="470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6139" name="Chart" r:id="rId4" imgW="3528190" imgH="1817578" progId="MSGraph.Chart.8">
                  <p:embed followColorScheme="full"/>
                </p:oleObj>
              </mc:Choice>
              <mc:Fallback>
                <p:oleObj name="Chart" r:id="rId4" imgW="3528190" imgH="181757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716088"/>
                        <a:ext cx="9128125" cy="470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430963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SNL Financial </a:t>
            </a:r>
            <a:r>
              <a:rPr lang="en-US" sz="1100" dirty="0" smtClean="0">
                <a:solidFill>
                  <a:srgbClr val="000000"/>
                </a:solidFill>
              </a:rPr>
              <a:t>LLC</a:t>
            </a:r>
            <a:r>
              <a:rPr lang="en-US" sz="1100" dirty="0">
                <a:solidFill>
                  <a:srgbClr val="000000"/>
                </a:solidFill>
              </a:rPr>
              <a:t>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blackWhite">
          <a:xfrm>
            <a:off x="2023345" y="2143125"/>
            <a:ext cx="2548655" cy="1526622"/>
          </a:xfrm>
          <a:prstGeom prst="wedgeRectCallout">
            <a:avLst>
              <a:gd name="adj1" fmla="val -69817"/>
              <a:gd name="adj2" fmla="val 2536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Only </a:t>
            </a:r>
            <a:r>
              <a:rPr lang="en-US" b="1" dirty="0" smtClean="0">
                <a:solidFill>
                  <a:schemeClr val="bg1"/>
                </a:solidFill>
              </a:rPr>
              <a:t>30 </a:t>
            </a:r>
            <a:r>
              <a:rPr lang="en-US" b="1" dirty="0">
                <a:solidFill>
                  <a:schemeClr val="bg1"/>
                </a:solidFill>
              </a:rPr>
              <a:t>states showed </a:t>
            </a:r>
            <a:r>
              <a:rPr lang="en-US" b="1" dirty="0" smtClean="0">
                <a:solidFill>
                  <a:schemeClr val="bg1"/>
                </a:solidFill>
              </a:rPr>
              <a:t>any commercial lines growth from 2007 through 2013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blackWhite">
          <a:xfrm>
            <a:off x="4933584" y="2192215"/>
            <a:ext cx="4062412" cy="98571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u="sng" dirty="0" smtClean="0">
                <a:solidFill>
                  <a:schemeClr val="bg1"/>
                </a:solidFill>
                <a:cs typeface="+mn-cs"/>
              </a:rPr>
              <a:t>Growth Benchmarks: Commercial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US: 1.3%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09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Comm. Lines</a:t>
            </a:r>
            <a:br>
              <a:rPr lang="en-US" dirty="0" smtClean="0"/>
            </a:br>
            <a:r>
              <a:rPr lang="en-US" dirty="0" smtClean="0"/>
              <a:t>Percent Change by State, 2007-2013</a:t>
            </a:r>
          </a:p>
        </p:txBody>
      </p:sp>
      <p:graphicFrame>
        <p:nvGraphicFramePr>
          <p:cNvPr id="84994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55371999"/>
              </p:ext>
            </p:extLst>
          </p:nvPr>
        </p:nvGraphicFramePr>
        <p:xfrm>
          <a:off x="17463" y="1930400"/>
          <a:ext cx="9107487" cy="473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7163" name="Chart" r:id="rId4" imgW="3528190" imgH="1832541" progId="MSGraph.Chart.8">
                  <p:embed followColorScheme="full"/>
                </p:oleObj>
              </mc:Choice>
              <mc:Fallback>
                <p:oleObj name="Chart" r:id="rId4" imgW="3528190" imgH="183254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1930400"/>
                        <a:ext cx="9107487" cy="473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403975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SNL Financial </a:t>
            </a:r>
            <a:r>
              <a:rPr lang="en-US" sz="1100" dirty="0" smtClean="0">
                <a:solidFill>
                  <a:srgbClr val="000000"/>
                </a:solidFill>
              </a:rPr>
              <a:t>LLC</a:t>
            </a:r>
            <a:r>
              <a:rPr lang="en-US" sz="1100" dirty="0">
                <a:solidFill>
                  <a:srgbClr val="000000"/>
                </a:solidFill>
              </a:rPr>
              <a:t>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blackWhite">
          <a:xfrm>
            <a:off x="1403448" y="3986444"/>
            <a:ext cx="3625751" cy="1450975"/>
          </a:xfrm>
          <a:prstGeom prst="wedgeRectCallout">
            <a:avLst>
              <a:gd name="adj1" fmla="val 65659"/>
              <a:gd name="adj2" fmla="val -7762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States with the poorest performing economies also produced the most negative net change in premiums of the past </a:t>
            </a:r>
            <a:r>
              <a:rPr lang="en-US" b="1" dirty="0" smtClean="0">
                <a:solidFill>
                  <a:schemeClr val="bg1"/>
                </a:solidFill>
              </a:rPr>
              <a:t>6 years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4845148" y="1819279"/>
            <a:ext cx="3898801" cy="887177"/>
          </a:xfrm>
          <a:prstGeom prst="wedgeRectCallout">
            <a:avLst>
              <a:gd name="adj1" fmla="val -73420"/>
              <a:gd name="adj2" fmla="val 5728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Nearly half the states have yet to see commercial lines premium volume return to pre-crisis levels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458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364333B5-F606-4F22-B5AB-C00680A5C585}" type="slidenum"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65</a:t>
            </a:fld>
            <a:endParaRPr lang="en-US" sz="9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983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440348" y="2353488"/>
            <a:ext cx="7981950" cy="1146796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FF"/>
                </a:solidFill>
              </a:rPr>
              <a:t>Top Insurance Issues:</a:t>
            </a:r>
            <a:br>
              <a:rPr lang="en-US" sz="3600" b="1" dirty="0" smtClean="0">
                <a:solidFill>
                  <a:srgbClr val="FFFFFF"/>
                </a:solidFill>
              </a:rPr>
            </a:br>
            <a:r>
              <a:rPr lang="en-US" sz="3600" b="1" i="1" dirty="0" smtClean="0">
                <a:solidFill>
                  <a:srgbClr val="FFFFFF"/>
                </a:solidFill>
              </a:rPr>
              <a:t>What’s Hot, What’s Not</a:t>
            </a:r>
            <a:endParaRPr lang="en-US" sz="3600" b="1" i="1" dirty="0">
              <a:solidFill>
                <a:srgbClr val="FFFFFF"/>
              </a:solidFill>
            </a:endParaRP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440347" y="3600297"/>
            <a:ext cx="7981951" cy="1545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225A7A"/>
                </a:solidFill>
              </a:rPr>
              <a:t>No Dominant Event in 2014, but Some Key Commercial Lines Issues Spiked</a:t>
            </a:r>
            <a:endParaRPr lang="en-US" sz="3200" b="1" dirty="0">
              <a:solidFill>
                <a:srgbClr val="225A7A"/>
              </a:solidFill>
            </a:endParaRPr>
          </a:p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3200" b="1" i="1" dirty="0" smtClean="0">
                <a:solidFill>
                  <a:srgbClr val="FF0000"/>
                </a:solidFill>
              </a:rPr>
              <a:t>Terrorism, TRIA, &amp; Cyber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524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724C05A-B520-4207-A9FF-F8D8AFCFB1C7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66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blackWhite">
          <a:xfrm>
            <a:off x="407805" y="2334406"/>
            <a:ext cx="8424863" cy="1133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 "/>
              </a:rPr>
              <a:t>TERRORISM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07805" y="3659538"/>
            <a:ext cx="8424863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 Reauthorization Was</a:t>
            </a:r>
            <a:br>
              <a:rPr lang="en-US" sz="4000" b="1" dirty="0" smtClean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Major Industry Effort</a:t>
            </a:r>
            <a:br>
              <a:rPr lang="en-US" sz="4000" b="1" dirty="0" smtClean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the Past Few Years</a:t>
            </a:r>
          </a:p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 of New TRIA Structure</a:t>
            </a:r>
            <a:endParaRPr lang="en-US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34659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12/01/09 - 9pm</a:t>
            </a:r>
          </a:p>
        </p:txBody>
      </p:sp>
      <p:sp>
        <p:nvSpPr>
          <p:cNvPr id="3076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eSlide – P6466 – The Financial Crisis and the Future of the P/C</a:t>
            </a:r>
          </a:p>
        </p:txBody>
      </p:sp>
      <p:sp>
        <p:nvSpPr>
          <p:cNvPr id="307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19D61C-75EB-4A25-93D1-A19BA1908D07}" type="slidenum">
              <a:rPr lang="en-US" smtClean="0">
                <a:latin typeface="Arial" pitchFamily="34" charset="0"/>
              </a:rPr>
              <a:pPr/>
              <a:t>67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3325" y="170742"/>
            <a:ext cx="7125875" cy="8604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TRIA Program Trigger, from Inception (2003) through Extension (2020)</a:t>
            </a:r>
          </a:p>
        </p:txBody>
      </p:sp>
      <p:sp>
        <p:nvSpPr>
          <p:cNvPr id="3079" name="Rectangle 3"/>
          <p:cNvSpPr>
            <a:spLocks noChangeArrowheads="1"/>
          </p:cNvSpPr>
          <p:nvPr/>
        </p:nvSpPr>
        <p:spPr bwMode="auto">
          <a:xfrm>
            <a:off x="0" y="6414803"/>
            <a:ext cx="756920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63498" indent="-63498" eaLnBrk="0" hangingPunct="0">
              <a:lnSpc>
                <a:spcPct val="90000"/>
              </a:lnSpc>
              <a:buClr>
                <a:schemeClr val="accent2"/>
              </a:buClr>
              <a:tabLst>
                <a:tab pos="112711" algn="r"/>
              </a:tabLst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*First full year of program; TRIA was signed in to law on Nov. 26, 2002, with provisions identical to those in 2003.</a:t>
            </a:r>
          </a:p>
          <a:p>
            <a:pPr marL="63498" indent="-63498" eaLnBrk="0" hangingPunct="0">
              <a:lnSpc>
                <a:spcPct val="90000"/>
              </a:lnSpc>
              <a:buClr>
                <a:schemeClr val="accent2"/>
              </a:buClr>
              <a:tabLst>
                <a:tab pos="112711" algn="r"/>
              </a:tabLst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Insurance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Information Institute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7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188810"/>
              </p:ext>
            </p:extLst>
          </p:nvPr>
        </p:nvGraphicFramePr>
        <p:xfrm>
          <a:off x="85725" y="1385269"/>
          <a:ext cx="8632825" cy="399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28309" name="Chart" r:id="rId4" imgW="8620118" imgH="3990940" progId="MSGraph.Chart.8">
                  <p:embed followColorScheme="full"/>
                </p:oleObj>
              </mc:Choice>
              <mc:Fallback>
                <p:oleObj name="Chart" r:id="rId4" imgW="8620118" imgH="399094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" y="1385269"/>
                        <a:ext cx="8632825" cy="399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5"/>
          <p:cNvSpPr>
            <a:spLocks/>
          </p:cNvSpPr>
          <p:nvPr/>
        </p:nvSpPr>
        <p:spPr bwMode="auto">
          <a:xfrm rot="14225145">
            <a:off x="6609904" y="542536"/>
            <a:ext cx="609600" cy="2909450"/>
          </a:xfrm>
          <a:prstGeom prst="rightBrace">
            <a:avLst>
              <a:gd name="adj1" fmla="val 108729"/>
              <a:gd name="adj2" fmla="val 51981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575302" y="1121990"/>
            <a:ext cx="2678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Reauthorization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04800" y="5489022"/>
            <a:ext cx="8413750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FFFFFF"/>
                </a:solidFill>
              </a:rPr>
              <a:t>The TRIA program trigger is the amount of claims insurers will incur before any Federal participation starts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blackWhite">
          <a:xfrm>
            <a:off x="2576396" y="1619686"/>
            <a:ext cx="2951465" cy="1211005"/>
          </a:xfrm>
          <a:prstGeom prst="wedgeRectCallout">
            <a:avLst>
              <a:gd name="adj1" fmla="val 82418"/>
              <a:gd name="adj2" fmla="val -3888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 "/>
              </a:rPr>
              <a:t> Program trigger will rise in steps beginning in 2016 from $100 million to $200 million by 2020</a:t>
            </a:r>
            <a:endParaRPr lang="en-US" b="1" dirty="0">
              <a:solidFill>
                <a:srgbClr val="FFFFFF"/>
              </a:solidFill>
              <a:latin typeface="Arial 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black">
          <a:xfrm>
            <a:off x="169660" y="1211246"/>
            <a:ext cx="1023937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$ Millions</a:t>
            </a:r>
            <a:endParaRPr lang="en-US" sz="1600" b="1" dirty="0">
              <a:solidFill>
                <a:srgbClr val="225A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662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12/01/09 - 9pm</a:t>
            </a:r>
          </a:p>
        </p:txBody>
      </p:sp>
      <p:sp>
        <p:nvSpPr>
          <p:cNvPr id="3076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eSlide – P6466 – The Financial Crisis and the Future of the P/C</a:t>
            </a:r>
          </a:p>
        </p:txBody>
      </p:sp>
      <p:sp>
        <p:nvSpPr>
          <p:cNvPr id="307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19D61C-75EB-4A25-93D1-A19BA1908D07}" type="slidenum">
              <a:rPr lang="en-US" smtClean="0">
                <a:latin typeface="Arial" pitchFamily="34" charset="0"/>
              </a:rPr>
              <a:pPr/>
              <a:t>68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5925" y="108595"/>
            <a:ext cx="6705716" cy="8604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Industry Co-Pay Share</a:t>
            </a:r>
            <a:br>
              <a:rPr lang="en-US" dirty="0" smtClean="0">
                <a:latin typeface="Arial" pitchFamily="34" charset="0"/>
              </a:rPr>
            </a:br>
            <a:r>
              <a:rPr lang="en-US" dirty="0" smtClean="0">
                <a:latin typeface="Arial" pitchFamily="34" charset="0"/>
              </a:rPr>
              <a:t>in Excess of Individual Retention</a:t>
            </a:r>
          </a:p>
        </p:txBody>
      </p:sp>
      <p:sp>
        <p:nvSpPr>
          <p:cNvPr id="3079" name="Rectangle 3"/>
          <p:cNvSpPr>
            <a:spLocks noChangeArrowheads="1"/>
          </p:cNvSpPr>
          <p:nvPr/>
        </p:nvSpPr>
        <p:spPr bwMode="auto">
          <a:xfrm>
            <a:off x="0" y="6414803"/>
            <a:ext cx="756920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63498" indent="-63498" eaLnBrk="0" hangingPunct="0">
              <a:lnSpc>
                <a:spcPct val="90000"/>
              </a:lnSpc>
              <a:buClr>
                <a:schemeClr val="accent2"/>
              </a:buClr>
              <a:tabLst>
                <a:tab pos="112711" algn="r"/>
              </a:tabLst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*First full year of program; TRIA was signed in to law on Nov. 26, 2002, with provisions identical to those in 2003.</a:t>
            </a:r>
          </a:p>
          <a:p>
            <a:pPr marL="63498" indent="-63498" eaLnBrk="0" hangingPunct="0">
              <a:lnSpc>
                <a:spcPct val="90000"/>
              </a:lnSpc>
              <a:buClr>
                <a:schemeClr val="accent2"/>
              </a:buClr>
              <a:tabLst>
                <a:tab pos="112711" algn="r"/>
              </a:tabLst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Insurance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Information Institute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74" name="Object 3"/>
          <p:cNvGraphicFramePr>
            <a:graphicFrameLocks/>
          </p:cNvGraphicFramePr>
          <p:nvPr>
            <p:extLst/>
          </p:nvPr>
        </p:nvGraphicFramePr>
        <p:xfrm>
          <a:off x="34746" y="2023451"/>
          <a:ext cx="8632825" cy="399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29333" name="Chart" r:id="rId4" imgW="8620118" imgH="3990940" progId="MSGraph.Chart.8">
                  <p:embed followColorScheme="full"/>
                </p:oleObj>
              </mc:Choice>
              <mc:Fallback>
                <p:oleObj name="Chart" r:id="rId4" imgW="8620118" imgH="399094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46" y="2023451"/>
                        <a:ext cx="8632825" cy="399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5"/>
          <p:cNvSpPr>
            <a:spLocks/>
          </p:cNvSpPr>
          <p:nvPr/>
        </p:nvSpPr>
        <p:spPr bwMode="auto">
          <a:xfrm rot="15324939">
            <a:off x="6826841" y="1094513"/>
            <a:ext cx="609600" cy="2909450"/>
          </a:xfrm>
          <a:prstGeom prst="rightBrace">
            <a:avLst>
              <a:gd name="adj1" fmla="val 108729"/>
              <a:gd name="adj2" fmla="val 51981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535973" y="1770483"/>
            <a:ext cx="2678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Reauthorization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406302" y="1324207"/>
            <a:ext cx="3833031" cy="923330"/>
          </a:xfrm>
          <a:prstGeom prst="rect">
            <a:avLst/>
          </a:prstGeom>
          <a:solidFill>
            <a:srgbClr val="2868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FFFFFF"/>
                </a:solidFill>
              </a:rPr>
              <a:t>The industry co-pay share will have double by 2020 from program inception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blackWhite">
          <a:xfrm>
            <a:off x="2759969" y="3978160"/>
            <a:ext cx="2951465" cy="1392965"/>
          </a:xfrm>
          <a:prstGeom prst="wedgeRectCallout">
            <a:avLst>
              <a:gd name="adj1" fmla="val 82418"/>
              <a:gd name="adj2" fmla="val -3888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 "/>
              </a:rPr>
              <a:t> Insurer co-payments in excess of their individual retentions will rise in steps beginning in 2016 from 15% to 20%</a:t>
            </a:r>
            <a:endParaRPr lang="en-US" b="1" dirty="0">
              <a:solidFill>
                <a:srgbClr val="FFFFFF"/>
              </a:solidFill>
              <a:latin typeface="Arial 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black">
          <a:xfrm>
            <a:off x="85725" y="1801852"/>
            <a:ext cx="1023937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Percent</a:t>
            </a:r>
            <a:endParaRPr lang="en-US" sz="1600" b="1" dirty="0">
              <a:solidFill>
                <a:srgbClr val="225A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4128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12/01/09 - 9pm</a:t>
            </a:r>
          </a:p>
        </p:txBody>
      </p:sp>
      <p:sp>
        <p:nvSpPr>
          <p:cNvPr id="3076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eSlide – P6466 – The Financial Crisis and the Future of the P/C</a:t>
            </a:r>
          </a:p>
        </p:txBody>
      </p:sp>
      <p:sp>
        <p:nvSpPr>
          <p:cNvPr id="307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19D61C-75EB-4A25-93D1-A19BA1908D07}" type="slidenum">
              <a:rPr lang="en-US" smtClean="0">
                <a:latin typeface="Arial" pitchFamily="34" charset="0"/>
              </a:rPr>
              <a:pPr/>
              <a:t>69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660" y="90488"/>
            <a:ext cx="7400925" cy="8604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Industry Aggregate Retention Under TRIA, from Inception through Extension</a:t>
            </a:r>
          </a:p>
        </p:txBody>
      </p:sp>
      <p:sp>
        <p:nvSpPr>
          <p:cNvPr id="3079" name="Rectangle 3"/>
          <p:cNvSpPr>
            <a:spLocks noChangeArrowheads="1"/>
          </p:cNvSpPr>
          <p:nvPr/>
        </p:nvSpPr>
        <p:spPr bwMode="auto">
          <a:xfrm>
            <a:off x="0" y="6414803"/>
            <a:ext cx="756920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63498" indent="-63498" eaLnBrk="0" hangingPunct="0">
              <a:lnSpc>
                <a:spcPct val="90000"/>
              </a:lnSpc>
              <a:buClr>
                <a:schemeClr val="accent2"/>
              </a:buClr>
              <a:tabLst>
                <a:tab pos="112711" algn="r"/>
              </a:tabLst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*First full year of program; TRIA was signed in to law on Nov. 26, 2002, with provisions identical to those in 2003.</a:t>
            </a:r>
          </a:p>
          <a:p>
            <a:pPr marL="63498" indent="-63498" eaLnBrk="0" hangingPunct="0">
              <a:lnSpc>
                <a:spcPct val="90000"/>
              </a:lnSpc>
              <a:buClr>
                <a:schemeClr val="accent2"/>
              </a:buClr>
              <a:tabLst>
                <a:tab pos="112711" algn="r"/>
              </a:tabLst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Insurance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Information Institute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74" name="Object 3"/>
          <p:cNvGraphicFramePr>
            <a:graphicFrameLocks/>
          </p:cNvGraphicFramePr>
          <p:nvPr>
            <p:extLst/>
          </p:nvPr>
        </p:nvGraphicFramePr>
        <p:xfrm>
          <a:off x="85725" y="2150082"/>
          <a:ext cx="8632825" cy="399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27285" name="Chart" r:id="rId4" imgW="8620118" imgH="3990940" progId="MSGraph.Chart.8">
                  <p:embed followColorScheme="full"/>
                </p:oleObj>
              </mc:Choice>
              <mc:Fallback>
                <p:oleObj name="Chart" r:id="rId4" imgW="8620118" imgH="399094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" y="2150082"/>
                        <a:ext cx="8632825" cy="399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5"/>
          <p:cNvSpPr>
            <a:spLocks/>
          </p:cNvSpPr>
          <p:nvPr/>
        </p:nvSpPr>
        <p:spPr bwMode="auto">
          <a:xfrm rot="15141384">
            <a:off x="6888491" y="856582"/>
            <a:ext cx="609600" cy="2760662"/>
          </a:xfrm>
          <a:prstGeom prst="rightBrace">
            <a:avLst>
              <a:gd name="adj1" fmla="val 108729"/>
              <a:gd name="adj2" fmla="val 51981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53888" y="1436284"/>
            <a:ext cx="2678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Reauthorization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681330" y="1277759"/>
            <a:ext cx="3833031" cy="1200329"/>
          </a:xfrm>
          <a:prstGeom prst="rect">
            <a:avLst/>
          </a:prstGeom>
          <a:solidFill>
            <a:srgbClr val="2868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 dirty="0">
                <a:solidFill>
                  <a:srgbClr val="FFFFFF"/>
                </a:solidFill>
              </a:rPr>
              <a:t>The Industry Aggregate Retention Will Have Nearly Quadrupled from $10 Billion at Inception to $37.5 Billion in </a:t>
            </a:r>
            <a:r>
              <a:rPr lang="en-US" b="1" dirty="0" smtClean="0">
                <a:solidFill>
                  <a:srgbClr val="FFFFFF"/>
                </a:solidFill>
              </a:rPr>
              <a:t>2019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blackWhite">
          <a:xfrm>
            <a:off x="2562896" y="4111812"/>
            <a:ext cx="2951465" cy="1211005"/>
          </a:xfrm>
          <a:prstGeom prst="wedgeRectCallout">
            <a:avLst>
              <a:gd name="adj1" fmla="val 70636"/>
              <a:gd name="adj2" fmla="val -8354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 "/>
              </a:rPr>
              <a:t> Industry aggregate retentions will rise by $2B per year from 2015 through 2019</a:t>
            </a:r>
            <a:endParaRPr lang="en-US" b="1" dirty="0">
              <a:solidFill>
                <a:srgbClr val="FFFFFF"/>
              </a:solidFill>
              <a:latin typeface="Arial 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black">
          <a:xfrm>
            <a:off x="85725" y="1801852"/>
            <a:ext cx="1023937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$ Billions</a:t>
            </a:r>
            <a:endParaRPr lang="en-US" sz="1600" b="1" dirty="0">
              <a:solidFill>
                <a:srgbClr val="225A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8900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5646EB-362A-483F-BF88-F05F54F12F0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3794" y="94311"/>
            <a:ext cx="7089057" cy="862157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Return on Net Worth (RNW) All Lines: 2004-2013 Average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72401369"/>
              </p:ext>
            </p:extLst>
          </p:nvPr>
        </p:nvGraphicFramePr>
        <p:xfrm>
          <a:off x="1588" y="1539875"/>
          <a:ext cx="9140825" cy="472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5577" name="Chart" r:id="rId4" imgW="8820111" imgH="4562460" progId="MSGraph.Chart.8">
                  <p:embed followColorScheme="full"/>
                </p:oleObj>
              </mc:Choice>
              <mc:Fallback>
                <p:oleObj name="Chart" r:id="rId4" imgW="8820111" imgH="456246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39875"/>
                        <a:ext cx="9140825" cy="472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386511"/>
            <a:ext cx="87503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100" dirty="0"/>
          </a:p>
          <a:p>
            <a:r>
              <a:rPr lang="en-US" sz="1100" dirty="0"/>
              <a:t>Source: </a:t>
            </a:r>
            <a:r>
              <a:rPr lang="en-US" sz="1100" dirty="0" smtClean="0"/>
              <a:t>NAIC; Insurance Information Institute.</a:t>
            </a:r>
            <a:r>
              <a:rPr lang="en-US" sz="1100" dirty="0"/>
              <a:t>	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blackWhite">
          <a:xfrm>
            <a:off x="2504144" y="1150937"/>
            <a:ext cx="3170903" cy="1179871"/>
          </a:xfrm>
          <a:prstGeom prst="wedgeRectCallout">
            <a:avLst>
              <a:gd name="adj1" fmla="val -36857"/>
              <a:gd name="adj2" fmla="val 79809"/>
            </a:avLst>
          </a:prstGeom>
          <a:solidFill>
            <a:srgbClr val="225A7A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Commercial lines have tended to be more profitable than personal lines over the past decade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blackWhite">
          <a:xfrm>
            <a:off x="6373638" y="2227151"/>
            <a:ext cx="1394235" cy="674025"/>
          </a:xfrm>
          <a:prstGeom prst="wedgeRectCallout">
            <a:avLst>
              <a:gd name="adj1" fmla="val -7636"/>
              <a:gd name="adj2" fmla="val 137566"/>
            </a:avLst>
          </a:prstGeom>
          <a:solidFill>
            <a:srgbClr val="FFC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 smtClean="0"/>
              <a:t>Personal lines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3525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12/01/09 - 9pm</a:t>
            </a:r>
          </a:p>
        </p:txBody>
      </p:sp>
      <p:sp>
        <p:nvSpPr>
          <p:cNvPr id="3076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eSlide – P6466 – The Financial Crisis and the Future of the P/C</a:t>
            </a:r>
          </a:p>
        </p:txBody>
      </p:sp>
      <p:sp>
        <p:nvSpPr>
          <p:cNvPr id="307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19D61C-75EB-4A25-93D1-A19BA1908D07}" type="slidenum">
              <a:rPr lang="en-US" smtClean="0">
                <a:latin typeface="Arial" pitchFamily="34" charset="0"/>
              </a:rPr>
              <a:pPr/>
              <a:t>70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660" y="90488"/>
            <a:ext cx="7400925" cy="8604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Structure of Reauthorized TRIA Program (as of 2020)</a:t>
            </a:r>
          </a:p>
        </p:txBody>
      </p:sp>
      <p:sp>
        <p:nvSpPr>
          <p:cNvPr id="3079" name="Rectangle 3"/>
          <p:cNvSpPr>
            <a:spLocks noChangeArrowheads="1"/>
          </p:cNvSpPr>
          <p:nvPr/>
        </p:nvSpPr>
        <p:spPr bwMode="auto">
          <a:xfrm>
            <a:off x="0" y="6414803"/>
            <a:ext cx="838200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498" indent="-63498" eaLnBrk="0" hangingPunct="0">
              <a:lnSpc>
                <a:spcPct val="90000"/>
              </a:lnSpc>
              <a:buClr>
                <a:schemeClr val="accent2"/>
              </a:buClr>
              <a:tabLst>
                <a:tab pos="112711" algn="r"/>
              </a:tabLst>
            </a:pP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498" indent="-63498" eaLnBrk="0" hangingPunct="0">
              <a:lnSpc>
                <a:spcPct val="90000"/>
              </a:lnSpc>
              <a:buClr>
                <a:schemeClr val="accent2"/>
              </a:buClr>
              <a:tabLst>
                <a:tab pos="112711" algn="r"/>
              </a:tabLst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Congressional Budget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Office: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www.cbo.gov/publication/49866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  Insurance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Information Institute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114948" name="Picture 4" descr="Initial Allocation of Insurance Claims in 2020 Under S. 22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" y="1429129"/>
            <a:ext cx="6316201" cy="481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6491335" y="1156893"/>
            <a:ext cx="2557416" cy="5355312"/>
          </a:xfrm>
          <a:prstGeom prst="rect">
            <a:avLst/>
          </a:prstGeom>
          <a:solidFill>
            <a:srgbClr val="2868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 u="sng" dirty="0" smtClean="0">
                <a:solidFill>
                  <a:srgbClr val="FFFFFF"/>
                </a:solidFill>
              </a:rPr>
              <a:t>Major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6-Year reauthorization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Trigger rises in steps from $100MM to $200MM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Industry aggregate retention rises in steps from $27.5B to $37.5B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Industry co-share above retained losses rises in steps from 15% to 20%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blackWhite">
          <a:xfrm>
            <a:off x="85725" y="4142050"/>
            <a:ext cx="1579573" cy="1387075"/>
          </a:xfrm>
          <a:prstGeom prst="wedgeRectCallout">
            <a:avLst>
              <a:gd name="adj1" fmla="val 94022"/>
              <a:gd name="adj2" fmla="val 1380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 "/>
              </a:rPr>
              <a:t> Insurers required to assume materially more risk</a:t>
            </a:r>
            <a:endParaRPr lang="en-US" b="1" dirty="0">
              <a:solidFill>
                <a:srgbClr val="FFFFFF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18401127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5646EB-362A-483F-BF88-F05F54F12F0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2673" y="108642"/>
            <a:ext cx="7351414" cy="838106"/>
          </a:xfrm>
        </p:spPr>
        <p:txBody>
          <a:bodyPr lIns="92075" tIns="46038" rIns="92075" bIns="46038" anchor="b"/>
          <a:lstStyle/>
          <a:p>
            <a:r>
              <a:rPr lang="en-US" sz="2600" dirty="0" smtClean="0"/>
              <a:t>RNW All Lines by State, 2004-2013 Average:</a:t>
            </a:r>
            <a:br>
              <a:rPr lang="en-US" sz="2600" dirty="0" smtClean="0"/>
            </a:br>
            <a:r>
              <a:rPr lang="en-US" sz="2600" dirty="0" smtClean="0"/>
              <a:t>Highest 25 States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1588" y="1539875"/>
          <a:ext cx="9140825" cy="472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1483" name="Chart" r:id="rId4" imgW="8820230" imgH="4562424" progId="MSGraph.Chart.8">
                  <p:embed followColorScheme="full"/>
                </p:oleObj>
              </mc:Choice>
              <mc:Fallback>
                <p:oleObj name="Chart" r:id="rId4" imgW="8820230" imgH="456242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39875"/>
                        <a:ext cx="9140825" cy="472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9"/>
          <p:cNvSpPr>
            <a:spLocks noChangeArrowheads="1"/>
          </p:cNvSpPr>
          <p:nvPr/>
        </p:nvSpPr>
        <p:spPr bwMode="blackWhite">
          <a:xfrm>
            <a:off x="1746762" y="1391971"/>
            <a:ext cx="3170903" cy="1179871"/>
          </a:xfrm>
          <a:prstGeom prst="wedgeRectCallout">
            <a:avLst>
              <a:gd name="adj1" fmla="val -36857"/>
              <a:gd name="adj2" fmla="val 79809"/>
            </a:avLst>
          </a:prstGeom>
          <a:solidFill>
            <a:srgbClr val="225A7A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</a:rPr>
              <a:t>The most profitable states over the past decade are widely distributed geographically, though none are in the Gulf region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386511"/>
            <a:ext cx="87503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100" dirty="0"/>
          </a:p>
          <a:p>
            <a:r>
              <a:rPr lang="en-US" sz="1100" dirty="0"/>
              <a:t>Source: </a:t>
            </a:r>
            <a:r>
              <a:rPr lang="en-US" sz="1100" dirty="0" smtClean="0"/>
              <a:t>NAIC; Insurance Information Institute.</a:t>
            </a:r>
            <a:r>
              <a:rPr lang="en-US" sz="1100" dirty="0"/>
              <a:t>	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blackWhite">
          <a:xfrm>
            <a:off x="5565058" y="1814605"/>
            <a:ext cx="3364466" cy="757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u="sng" dirty="0" smtClean="0">
                <a:solidFill>
                  <a:schemeClr val="bg1"/>
                </a:solidFill>
                <a:cs typeface="+mn-cs"/>
              </a:rPr>
              <a:t>Profitability Benchmark: All P/C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US: 7.9%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444" y="1391971"/>
            <a:ext cx="100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Percent</a:t>
            </a:r>
          </a:p>
        </p:txBody>
      </p:sp>
    </p:spTree>
    <p:extLst>
      <p:ext uri="{BB962C8B-B14F-4D97-AF65-F5344CB8AC3E}">
        <p14:creationId xmlns:p14="http://schemas.microsoft.com/office/powerpoint/2010/main" val="2512370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7FEC58-C3B1-4DBD-89E8-2FF98000DBAF}" type="slidenum">
              <a:rPr lang="en-US" smtClean="0"/>
              <a:pPr/>
              <a:t>9</a:t>
            </a:fld>
            <a:endParaRPr lang="en-US" smtClean="0"/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90439485"/>
              </p:ext>
            </p:extLst>
          </p:nvPr>
        </p:nvGraphicFramePr>
        <p:xfrm>
          <a:off x="3175" y="1235117"/>
          <a:ext cx="9140825" cy="472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2506" name="Chart" r:id="rId4" imgW="8820111" imgH="4562460" progId="MSGraph.Chart.8">
                  <p:embed followColorScheme="full"/>
                </p:oleObj>
              </mc:Choice>
              <mc:Fallback>
                <p:oleObj name="Chart" r:id="rId4" imgW="8820111" imgH="456246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1235117"/>
                        <a:ext cx="9140825" cy="472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2"/>
          <p:cNvSpPr txBox="1">
            <a:spLocks noChangeArrowheads="1"/>
          </p:cNvSpPr>
          <p:nvPr/>
        </p:nvSpPr>
        <p:spPr bwMode="auto">
          <a:xfrm>
            <a:off x="561316" y="153906"/>
            <a:ext cx="7288040" cy="89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/>
            <a:r>
              <a:rPr lang="en-US" sz="2600" b="1" dirty="0">
                <a:solidFill>
                  <a:schemeClr val="accent1"/>
                </a:solidFill>
              </a:rPr>
              <a:t>RNW All Lines by State, </a:t>
            </a:r>
            <a:r>
              <a:rPr lang="en-US" sz="2600" b="1" dirty="0" smtClean="0">
                <a:solidFill>
                  <a:schemeClr val="accent1"/>
                </a:solidFill>
              </a:rPr>
              <a:t>2004-2013 </a:t>
            </a:r>
            <a:r>
              <a:rPr lang="en-US" sz="2600" b="1" dirty="0">
                <a:solidFill>
                  <a:schemeClr val="accent1"/>
                </a:solidFill>
              </a:rPr>
              <a:t>Average: </a:t>
            </a:r>
          </a:p>
          <a:p>
            <a:pPr eaLnBrk="0" hangingPunct="0"/>
            <a:r>
              <a:rPr lang="en-US" sz="2600" b="1" dirty="0">
                <a:solidFill>
                  <a:schemeClr val="accent1"/>
                </a:solidFill>
              </a:rPr>
              <a:t>Lowest 25 States</a:t>
            </a: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6429375"/>
            <a:ext cx="87503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100" dirty="0"/>
          </a:p>
          <a:p>
            <a:r>
              <a:rPr lang="en-US" sz="1100" dirty="0"/>
              <a:t>Source: </a:t>
            </a:r>
            <a:r>
              <a:rPr lang="en-US" sz="1100" dirty="0" smtClean="0"/>
              <a:t>NAIC; Insurance Information Institute.</a:t>
            </a:r>
            <a:r>
              <a:rPr lang="en-US" sz="1100" dirty="0"/>
              <a:t>	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blackWhite">
          <a:xfrm>
            <a:off x="4205336" y="3746966"/>
            <a:ext cx="3170903" cy="1015157"/>
          </a:xfrm>
          <a:prstGeom prst="wedgeRectCallout">
            <a:avLst>
              <a:gd name="adj1" fmla="val 66975"/>
              <a:gd name="adj2" fmla="val -31272"/>
            </a:avLst>
          </a:prstGeom>
          <a:solidFill>
            <a:srgbClr val="225A7A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The least profitable states over the past decade were hit hard by catastrophes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444" y="1050451"/>
            <a:ext cx="100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Percent</a:t>
            </a:r>
          </a:p>
        </p:txBody>
      </p:sp>
    </p:spTree>
    <p:extLst>
      <p:ext uri="{BB962C8B-B14F-4D97-AF65-F5344CB8AC3E}">
        <p14:creationId xmlns:p14="http://schemas.microsoft.com/office/powerpoint/2010/main" val="2873197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/C Net Income After Taxes"/>
  <p:tag name="ARTICULATE_SLIDE_GUID" val="b36d2394-cab0-4993-8a78-0afe809536e5"/>
  <p:tag name="ARTICULATE_SLIDE_NAV" val="43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rofitability Peaks &amp; Troughs in the P/C Insurance Industry"/>
  <p:tag name="ARTICULATE_SLIDE_GUID" val="5f352899-b35e-44e4-b252-7ee23066d223"/>
  <p:tag name="ARTICULATE_SLIDE_NAV" val="44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/C Insurance Industry Combined Ratio"/>
  <p:tag name="ARTICULATE_SLIDE_GUID" val="d597db85-55e1-4188-b89d-d656c2dd132a"/>
  <p:tag name="ARTICULATE_SLIDE_NAV" val="52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ignificant Natural Catastrophes, 2012"/>
  <p:tag name="ARTICULATE_SLIDE_GUID" val="22a4f984-038d-4267-a427-6d11375750eb"/>
  <p:tag name="ARTICULATE_SLIDE_NAV" val="10"/>
  <p:tag name="ARTICULATE_SLIDE_PAUSE" val="0"/>
  <p:tag name="ARTICULATE_NAV_LEVEL" val="2"/>
  <p:tag name="ARTICULATE_SLIDE_PRESENTER" val="Carl Hedde, CPCU"/>
  <p:tag name="ARTICULATE_SLIDE_PRESENTER_GUID" val="5AFE23B0F3CC"/>
  <p:tag name="ARTICULATE_PLAYLIST_ID" val="-1"/>
  <p:tag name="ARTICULATE_LOCK_SLID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d816a7d-974e-4f1a-9550-52aea7948b6c"/>
  <p:tag name="ARTICULATE_SLIDE_NAV" val="48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EEC100"/>
      </a:dk2>
      <a:lt2>
        <a:srgbClr val="6FCAEF"/>
      </a:lt2>
      <a:accent1>
        <a:srgbClr val="225A7A"/>
      </a:accent1>
      <a:accent2>
        <a:srgbClr val="FF6801"/>
      </a:accent2>
      <a:accent3>
        <a:srgbClr val="FFFFFF"/>
      </a:accent3>
      <a:accent4>
        <a:srgbClr val="000000"/>
      </a:accent4>
      <a:accent5>
        <a:srgbClr val="ABB5BE"/>
      </a:accent5>
      <a:accent6>
        <a:srgbClr val="E75E01"/>
      </a:accent6>
      <a:hlink>
        <a:srgbClr val="339966"/>
      </a:hlink>
      <a:folHlink>
        <a:srgbClr val="A5002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黑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宋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2376BD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66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7DC3"/>
      </a:dk2>
      <a:lt2>
        <a:srgbClr val="808080"/>
      </a:lt2>
      <a:accent1>
        <a:srgbClr val="0A2E4E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ADB2"/>
      </a:accent5>
      <a:accent6>
        <a:srgbClr val="8AB900"/>
      </a:accent6>
      <a:hlink>
        <a:srgbClr val="007DC3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200777</TotalTime>
  <Words>4777</Words>
  <Application>Microsoft Office PowerPoint</Application>
  <PresentationFormat>On-screen Show (4:3)</PresentationFormat>
  <Paragraphs>648</Paragraphs>
  <Slides>70</Slides>
  <Notes>64</Notes>
  <HiddenSlides>30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9" baseType="lpstr">
      <vt:lpstr>ＭＳ Ｐゴシック</vt:lpstr>
      <vt:lpstr>Arial</vt:lpstr>
      <vt:lpstr>Arial </vt:lpstr>
      <vt:lpstr>Symbol</vt:lpstr>
      <vt:lpstr>Times New Roman</vt:lpstr>
      <vt:lpstr>Verdana</vt:lpstr>
      <vt:lpstr>Wingdings</vt:lpstr>
      <vt:lpstr>Default Design</vt:lpstr>
      <vt:lpstr>Chart</vt:lpstr>
      <vt:lpstr>The Commercial P/C Insurance Industry: Overview &amp; Outlook</vt:lpstr>
      <vt:lpstr>PowerPoint Presentation</vt:lpstr>
      <vt:lpstr>P/C Industry Net Income After Taxes 1991–2014E</vt:lpstr>
      <vt:lpstr>PowerPoint Presentation</vt:lpstr>
      <vt:lpstr>P/C Insurance Industry  Combined Ratio, 2001–2014:Q3*</vt:lpstr>
      <vt:lpstr>A 100 Combined Ratio Isn’t What It Once Was: Investment Impact on ROEs</vt:lpstr>
      <vt:lpstr>Return on Net Worth (RNW) All Lines: 2004-2013 Average</vt:lpstr>
      <vt:lpstr>RNW All Lines by State, 2004-2013 Average: Highest 25 States</vt:lpstr>
      <vt:lpstr>PowerPoint Presentation</vt:lpstr>
      <vt:lpstr>PowerPoint Presentation</vt:lpstr>
      <vt:lpstr>U.S. Insured Catastrophe Losses</vt:lpstr>
      <vt:lpstr>Inflation Adjusted U.S. Catastrophe Losses by Cause of Loss, 1994–20131</vt:lpstr>
      <vt:lpstr>Top 16 Most Costly Disasters in U.S. History</vt:lpstr>
      <vt:lpstr>CYBER RISK: A Rapidly Emerging Exposure for Businesses Large and Small in Every Industry</vt:lpstr>
      <vt:lpstr>Data Breaches 2005-2014, by Number of Breaches and Records Exposed</vt:lpstr>
      <vt:lpstr>Worldwide Cybersecurity Spending, 2011- 2016F </vt:lpstr>
      <vt:lpstr>Data/Privacy Breach: Many Potential Costs Can Be Insured</vt:lpstr>
      <vt:lpstr>The Three Basic Elements of Cyber Coverage: Prevention, Transfer, Response</vt:lpstr>
      <vt:lpstr>I.I.I. Released its Second Cyber Report in 2014: Cyber Risk: The Growing Threat</vt:lpstr>
      <vt:lpstr>INVESTMENTS: A Key Driver of Profitability</vt:lpstr>
      <vt:lpstr>Distribution of Invested Assets: P/C Insurance Industry, 2013</vt:lpstr>
      <vt:lpstr>Distribution of Bond Maturities, P/C Insurance Industry, 2004-2013</vt:lpstr>
      <vt:lpstr>Property/Casualty Insurance Industry Investment Income: 2000–20141</vt:lpstr>
      <vt:lpstr>U.S. Treasury 2- and 10-Year Note Yields*: Monthly, 1990–2015</vt:lpstr>
      <vt:lpstr>Book Yield on Property/Casualty Insurance Invested Assets, 2007–2016F</vt:lpstr>
      <vt:lpstr>Interest Rate Forecasts: 2015 – 2020</vt:lpstr>
      <vt:lpstr>PowerPoint Presentation</vt:lpstr>
      <vt:lpstr>P/C Insurer Net Realized  Capital Gains/Losses, 1990-2014:Q3</vt:lpstr>
      <vt:lpstr>Property/Casualty Insurance Industry Investment Gain: 1994–2014E1</vt:lpstr>
      <vt:lpstr>CAPITAL/CAPACITY </vt:lpstr>
      <vt:lpstr>Policyholder Surplus,  2006:Q4–2014:Q3</vt:lpstr>
      <vt:lpstr>Premium-to-Surplus Ratio: 1985–2014*</vt:lpstr>
      <vt:lpstr>US P/C Insurance Industry Excess Capital Position: 1994–2016E</vt:lpstr>
      <vt:lpstr>P/C Industry: Loss Reserve-to-Surplus Ratio, 1971-2014:Q3</vt:lpstr>
      <vt:lpstr>PowerPoint Presentation</vt:lpstr>
      <vt:lpstr>Global Reinsurance Capital (Traditional    and Alternative), 2006 - 2014</vt:lpstr>
      <vt:lpstr>Growth of Alternative Capital Structures, 2002 - 2014</vt:lpstr>
      <vt:lpstr>I.I.I. Will Release its First Report on Alternative Capital During Q1 2015</vt:lpstr>
      <vt:lpstr>Questions Arising from Influence of Alternative Capital</vt:lpstr>
      <vt:lpstr>The Strength of the Economy Will Influence P/C Insurer Growth Opportunities</vt:lpstr>
      <vt:lpstr>Real U.S. Quarterly GDP Growth Since the “Great Recession</vt:lpstr>
      <vt:lpstr>Index of Total Industrial Production:* A Near Peak as of December 2014</vt:lpstr>
      <vt:lpstr>PowerPoint Presentation</vt:lpstr>
      <vt:lpstr>Business Bankruptcy Filings: Still Falling (1994:Q1 – 2014:Q3)</vt:lpstr>
      <vt:lpstr>PowerPoint Presentation</vt:lpstr>
      <vt:lpstr>Recovery in Capacity Utilization is a Positive Sign for Commercial Exposures</vt:lpstr>
      <vt:lpstr>Business Fixed Investment is Forecast to Grow Steadily in 2015-16, Fueling Commercial Exposure Growth</vt:lpstr>
      <vt:lpstr>PowerPoint Presentation</vt:lpstr>
      <vt:lpstr>Unemployment and Underemployment Rates: Still Too High, But Falling</vt:lpstr>
      <vt:lpstr>Nonfarm Payroll (Wages and Salaries): Quarterly, 2005–2014:Q3</vt:lpstr>
      <vt:lpstr>Payroll vs. Workers Comp Net Written Premiums, 1990-2014P</vt:lpstr>
      <vt:lpstr>Construction Employment,  Jan. 2003–December 2014 </vt:lpstr>
      <vt:lpstr>Manufacturing Employment, January 2010—December 2014*</vt:lpstr>
      <vt:lpstr>Employment in Oil &amp; Gas Extraction, Jan. 2010—Dec. 2014*</vt:lpstr>
      <vt:lpstr>PowerPoint Presentation</vt:lpstr>
      <vt:lpstr>PowerPoint Presentation</vt:lpstr>
      <vt:lpstr>PowerPoint Presentation</vt:lpstr>
      <vt:lpstr>Net Premium Growth: Annual Change,  1971—2016F</vt:lpstr>
      <vt:lpstr>Commercial Lines Combined Ratio, 1990-2015F*</vt:lpstr>
      <vt:lpstr>Commercial Auto Combined Ratio: 1993–2015F</vt:lpstr>
      <vt:lpstr>Commercial Multi-Peril Combined Ratio: 1995–2015F</vt:lpstr>
      <vt:lpstr>General Liability Combined Ratio:  2005–2015F</vt:lpstr>
      <vt:lpstr>Direct Premiums Written: Comm. Lines Percent Change by State, 2007-2013</vt:lpstr>
      <vt:lpstr>Direct Premiums Written: Comm. Lines Percent Change by State, 2007-2013</vt:lpstr>
      <vt:lpstr>PowerPoint Presentation</vt:lpstr>
      <vt:lpstr>PowerPoint Presentation</vt:lpstr>
      <vt:lpstr>TRIA Program Trigger, from Inception (2003) through Extension (2020)</vt:lpstr>
      <vt:lpstr>Industry Co-Pay Share in Excess of Individual Retention</vt:lpstr>
      <vt:lpstr>Industry Aggregate Retention Under TRIA, from Inception through Extension</vt:lpstr>
      <vt:lpstr>Structure of Reauthorized TRIA Program (as of 2020)</vt:lpstr>
    </vt:vector>
  </TitlesOfParts>
  <Company>insurance information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P6466 - iii Template</dc:title>
  <dc:creator>Call @ 866-2-eSlide</dc:creator>
  <cp:lastModifiedBy>Lewis, Shorna</cp:lastModifiedBy>
  <cp:revision>4081</cp:revision>
  <cp:lastPrinted>2015-02-12T20:18:23Z</cp:lastPrinted>
  <dcterms:modified xsi:type="dcterms:W3CDTF">2015-03-18T12:17:47Z</dcterms:modified>
</cp:coreProperties>
</file>